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5"/>
  </p:notesMasterIdLst>
  <p:handoutMasterIdLst>
    <p:handoutMasterId r:id="rId16"/>
  </p:handoutMasterIdLst>
  <p:sldIdLst>
    <p:sldId id="444" r:id="rId2"/>
    <p:sldId id="435" r:id="rId3"/>
    <p:sldId id="433" r:id="rId4"/>
    <p:sldId id="430" r:id="rId5"/>
    <p:sldId id="436" r:id="rId6"/>
    <p:sldId id="442" r:id="rId7"/>
    <p:sldId id="447" r:id="rId8"/>
    <p:sldId id="438" r:id="rId9"/>
    <p:sldId id="443" r:id="rId10"/>
    <p:sldId id="446" r:id="rId11"/>
    <p:sldId id="448" r:id="rId12"/>
    <p:sldId id="449" r:id="rId13"/>
    <p:sldId id="450" r:id="rId14"/>
  </p:sldIdLst>
  <p:sldSz cx="9144000" cy="6858000" type="screen4x3"/>
  <p:notesSz cx="9926638" cy="6669088"/>
  <p:defaultTextStyle>
    <a:defPPr>
      <a:defRPr lang="fr-FR"/>
    </a:defPPr>
    <a:lvl1pPr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1pPr>
    <a:lvl2pPr marL="4572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2pPr>
    <a:lvl3pPr marL="9144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3pPr>
    <a:lvl4pPr marL="13716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4pPr>
    <a:lvl5pPr marL="18288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5pPr>
    <a:lvl6pPr marL="2286000" algn="l" defTabSz="914400" rtl="0" eaLnBrk="1" latinLnBrk="0" hangingPunct="1">
      <a:defRPr sz="2000" kern="1200">
        <a:solidFill>
          <a:schemeClr val="bg2"/>
        </a:solidFill>
        <a:latin typeface="Arial" pitchFamily="34" charset="0"/>
        <a:ea typeface="ＭＳ Ｐゴシック" pitchFamily="34" charset="-128"/>
        <a:cs typeface="+mn-cs"/>
      </a:defRPr>
    </a:lvl6pPr>
    <a:lvl7pPr marL="2743200" algn="l" defTabSz="914400" rtl="0" eaLnBrk="1" latinLnBrk="0" hangingPunct="1">
      <a:defRPr sz="2000" kern="1200">
        <a:solidFill>
          <a:schemeClr val="bg2"/>
        </a:solidFill>
        <a:latin typeface="Arial" pitchFamily="34" charset="0"/>
        <a:ea typeface="ＭＳ Ｐゴシック" pitchFamily="34" charset="-128"/>
        <a:cs typeface="+mn-cs"/>
      </a:defRPr>
    </a:lvl7pPr>
    <a:lvl8pPr marL="3200400" algn="l" defTabSz="914400" rtl="0" eaLnBrk="1" latinLnBrk="0" hangingPunct="1">
      <a:defRPr sz="2000" kern="1200">
        <a:solidFill>
          <a:schemeClr val="bg2"/>
        </a:solidFill>
        <a:latin typeface="Arial" pitchFamily="34" charset="0"/>
        <a:ea typeface="ＭＳ Ｐゴシック" pitchFamily="34" charset="-128"/>
        <a:cs typeface="+mn-cs"/>
      </a:defRPr>
    </a:lvl8pPr>
    <a:lvl9pPr marL="3657600" algn="l" defTabSz="914400" rtl="0" eaLnBrk="1" latinLnBrk="0" hangingPunct="1">
      <a:defRPr sz="2000" kern="1200">
        <a:solidFill>
          <a:schemeClr val="bg2"/>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00">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CCFF"/>
    <a:srgbClr val="CC9900"/>
    <a:srgbClr val="FF3300"/>
    <a:srgbClr val="FFFFFF"/>
    <a:srgbClr val="000000"/>
    <a:srgbClr val="996633"/>
    <a:srgbClr val="993366"/>
    <a:srgbClr val="CC00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8" d="100"/>
          <a:sy n="68" d="100"/>
        </p:scale>
        <p:origin x="144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704" y="60"/>
      </p:cViewPr>
      <p:guideLst>
        <p:guide orient="horz" pos="2100"/>
        <p:guide pos="31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bwMode="auto">
          <a:xfrm>
            <a:off x="0"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177155" name="Rectangle 3"/>
          <p:cNvSpPr>
            <a:spLocks noGrp="1" noChangeArrowheads="1"/>
          </p:cNvSpPr>
          <p:nvPr>
            <p:ph type="dt" sz="quarter" idx="1"/>
          </p:nvPr>
        </p:nvSpPr>
        <p:spPr bwMode="auto">
          <a:xfrm>
            <a:off x="5624513"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r"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177156" name="Rectangle 4"/>
          <p:cNvSpPr>
            <a:spLocks noGrp="1" noChangeArrowheads="1"/>
          </p:cNvSpPr>
          <p:nvPr>
            <p:ph type="ftr" sz="quarter" idx="2"/>
          </p:nvPr>
        </p:nvSpPr>
        <p:spPr bwMode="auto">
          <a:xfrm>
            <a:off x="0" y="6335713"/>
            <a:ext cx="4302125" cy="333375"/>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177157" name="Rectangle 5"/>
          <p:cNvSpPr>
            <a:spLocks noGrp="1" noChangeArrowheads="1"/>
          </p:cNvSpPr>
          <p:nvPr>
            <p:ph type="sldNum" sz="quarter" idx="3"/>
          </p:nvPr>
        </p:nvSpPr>
        <p:spPr bwMode="auto">
          <a:xfrm>
            <a:off x="5624513" y="6335713"/>
            <a:ext cx="4302125" cy="333375"/>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r" defTabSz="947738">
              <a:spcBef>
                <a:spcPct val="20000"/>
              </a:spcBef>
              <a:buFontTx/>
              <a:buChar char="•"/>
              <a:defRPr sz="1200">
                <a:solidFill>
                  <a:schemeClr val="tx1"/>
                </a:solidFill>
                <a:latin typeface="Times New Roman" pitchFamily="18" charset="0"/>
                <a:cs typeface="Arial" pitchFamily="34" charset="0"/>
              </a:defRPr>
            </a:lvl1pPr>
          </a:lstStyle>
          <a:p>
            <a:fld id="{548F6A1A-A85E-4FCE-A9FD-D8FD53B49CBE}" type="slidenum">
              <a:rPr lang="fr-FR"/>
              <a:pPr/>
              <a:t>‹#›</a:t>
            </a:fld>
            <a:endParaRPr lang="fr-FR" dirty="0"/>
          </a:p>
        </p:txBody>
      </p:sp>
    </p:spTree>
    <p:extLst>
      <p:ext uri="{BB962C8B-B14F-4D97-AF65-F5344CB8AC3E}">
        <p14:creationId xmlns:p14="http://schemas.microsoft.com/office/powerpoint/2010/main" val="179367012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44035" name="Rectangle 3"/>
          <p:cNvSpPr>
            <a:spLocks noGrp="1" noChangeArrowheads="1"/>
          </p:cNvSpPr>
          <p:nvPr>
            <p:ph type="dt" idx="1"/>
          </p:nvPr>
        </p:nvSpPr>
        <p:spPr bwMode="auto">
          <a:xfrm>
            <a:off x="5624513"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r"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3295650" y="500063"/>
            <a:ext cx="3335338" cy="2501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1323975" y="3167063"/>
            <a:ext cx="7278688" cy="3001962"/>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4038" name="Rectangle 6"/>
          <p:cNvSpPr>
            <a:spLocks noGrp="1" noChangeArrowheads="1"/>
          </p:cNvSpPr>
          <p:nvPr>
            <p:ph type="ftr" sz="quarter" idx="4"/>
          </p:nvPr>
        </p:nvSpPr>
        <p:spPr bwMode="auto">
          <a:xfrm>
            <a:off x="0" y="6335713"/>
            <a:ext cx="4302125" cy="333375"/>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8" name="Slide Number Placeholder 7"/>
          <p:cNvSpPr>
            <a:spLocks noGrp="1"/>
          </p:cNvSpPr>
          <p:nvPr>
            <p:ph type="sldNum" sz="quarter" idx="5"/>
          </p:nvPr>
        </p:nvSpPr>
        <p:spPr>
          <a:xfrm>
            <a:off x="5624513" y="6334125"/>
            <a:ext cx="4300537" cy="333375"/>
          </a:xfrm>
          <a:prstGeom prst="rect">
            <a:avLst/>
          </a:prstGeom>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AC42AD50-C5A0-4B20-BCBA-7D3EC8D9DD82}" type="slidenum">
              <a:rPr lang="en-US"/>
              <a:pPr/>
              <a:t>‹#›</a:t>
            </a:fld>
            <a:endParaRPr lang="en-US" dirty="0"/>
          </a:p>
        </p:txBody>
      </p:sp>
    </p:spTree>
    <p:extLst>
      <p:ext uri="{BB962C8B-B14F-4D97-AF65-F5344CB8AC3E}">
        <p14:creationId xmlns:p14="http://schemas.microsoft.com/office/powerpoint/2010/main" val="299192943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7"/>
          <p:cNvSpPr>
            <a:spLocks noChangeArrowheads="1"/>
          </p:cNvSpPr>
          <p:nvPr userDrawn="1"/>
        </p:nvSpPr>
        <p:spPr bwMode="auto">
          <a:xfrm>
            <a:off x="1676400" y="152400"/>
            <a:ext cx="7239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dirty="0">
                <a:solidFill>
                  <a:srgbClr val="7030A0"/>
                </a:solidFill>
                <a:latin typeface="Times New Roman" pitchFamily="18" charset="0"/>
                <a:cs typeface="Times New Roman" pitchFamily="18" charset="0"/>
              </a:rPr>
              <a:t>Aug 2017</a:t>
            </a:r>
          </a:p>
        </p:txBody>
      </p:sp>
      <p:sp>
        <p:nvSpPr>
          <p:cNvPr id="3" name="Minus 2"/>
          <p:cNvSpPr/>
          <p:nvPr userDrawn="1"/>
        </p:nvSpPr>
        <p:spPr>
          <a:xfrm>
            <a:off x="457200" y="541564"/>
            <a:ext cx="9639300" cy="76200"/>
          </a:xfrm>
          <a:prstGeom prst="mathMinus">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pic>
        <p:nvPicPr>
          <p:cNvPr id="24578"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5943600"/>
            <a:ext cx="942429"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619" y="-32696"/>
            <a:ext cx="955381" cy="947096"/>
          </a:xfrm>
          <a:prstGeom prst="ellipse">
            <a:avLst/>
          </a:prstGeom>
          <a:ln>
            <a:noFill/>
          </a:ln>
          <a:effectLst>
            <a:outerShdw blurRad="107950" dist="12700" dir="5400000" algn="ctr">
              <a:srgbClr val="000000"/>
            </a:outerShdw>
            <a:softEdge rad="63500"/>
          </a:effectLst>
        </p:spPr>
      </p:pic>
      <p:sp>
        <p:nvSpPr>
          <p:cNvPr id="10" name="TextBox 9"/>
          <p:cNvSpPr txBox="1"/>
          <p:nvPr userDrawn="1"/>
        </p:nvSpPr>
        <p:spPr>
          <a:xfrm>
            <a:off x="-93809" y="848380"/>
            <a:ext cx="1617809" cy="523220"/>
          </a:xfrm>
          <a:prstGeom prst="rect">
            <a:avLst/>
          </a:prstGeom>
          <a:noFill/>
        </p:spPr>
        <p:txBody>
          <a:bodyPr wrap="square" rtlCol="0">
            <a:spAutoFit/>
          </a:bodyPr>
          <a:lstStyle/>
          <a:p>
            <a:pPr algn="ctr"/>
            <a:r>
              <a:rPr lang="en-GB" sz="1400" b="0" dirty="0">
                <a:solidFill>
                  <a:schemeClr val="tx1"/>
                </a:solidFill>
                <a:effectLst>
                  <a:outerShdw blurRad="38100" dist="38100" dir="2700000" algn="tl">
                    <a:srgbClr val="000000">
                      <a:alpha val="43137"/>
                    </a:srgbClr>
                  </a:outerShdw>
                </a:effectLst>
                <a:latin typeface="Times" pitchFamily="18" charset="0"/>
                <a:cs typeface="Times" pitchFamily="18" charset="0"/>
              </a:rPr>
              <a:t>An-Najah National University </a:t>
            </a:r>
            <a:endParaRPr lang="en-US" sz="1400" b="0" dirty="0">
              <a:solidFill>
                <a:schemeClr val="tx1"/>
              </a:solidFill>
              <a:effectLst>
                <a:outerShdw blurRad="38100" dist="38100" dir="2700000" algn="tl">
                  <a:srgbClr val="000000">
                    <a:alpha val="43137"/>
                  </a:srgbClr>
                </a:outerShdw>
              </a:effectLst>
              <a:latin typeface="Times" pitchFamily="18" charset="0"/>
              <a:cs typeface="Times" pitchFamily="18" charset="0"/>
            </a:endParaRPr>
          </a:p>
        </p:txBody>
      </p:sp>
      <p:sp>
        <p:nvSpPr>
          <p:cNvPr id="8" name="Text Box 5"/>
          <p:cNvSpPr txBox="1">
            <a:spLocks noChangeArrowheads="1"/>
          </p:cNvSpPr>
          <p:nvPr userDrawn="1"/>
        </p:nvSpPr>
        <p:spPr bwMode="auto">
          <a:xfrm>
            <a:off x="4844143" y="2209800"/>
            <a:ext cx="4419600" cy="3939540"/>
          </a:xfrm>
          <a:prstGeom prst="rect">
            <a:avLst/>
          </a:prstGeom>
          <a:noFill/>
          <a:ln w="9525">
            <a:noFill/>
            <a:miter lim="800000"/>
            <a:headEnd/>
            <a:tailEnd/>
          </a:ln>
          <a:effectLst/>
        </p:spPr>
        <p:txBody>
          <a:bodyPr wrap="square">
            <a:spAutoFit/>
          </a:bodyPr>
          <a:lstStyle>
            <a:lvl1pPr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eaLnBrk="1" hangingPunct="1">
              <a:lnSpc>
                <a:spcPct val="200000"/>
              </a:lnSpc>
            </a:pPr>
            <a:r>
              <a:rPr lang="en-US" b="1" dirty="0">
                <a:solidFill>
                  <a:schemeClr val="tx1"/>
                </a:solidFill>
                <a:latin typeface="Times New Roman" pitchFamily="18" charset="0"/>
                <a:cs typeface="Times New Roman" pitchFamily="18" charset="0"/>
              </a:rPr>
              <a:t>Dr Mahmoud Assad</a:t>
            </a:r>
          </a:p>
          <a:p>
            <a:pPr eaLnBrk="1" hangingPunct="1">
              <a:lnSpc>
                <a:spcPct val="150000"/>
              </a:lnSpc>
            </a:pPr>
            <a:r>
              <a:rPr lang="en-US" dirty="0">
                <a:solidFill>
                  <a:schemeClr val="tx1"/>
                </a:solidFill>
                <a:latin typeface="Times New Roman" pitchFamily="18" charset="0"/>
                <a:cs typeface="Times New Roman" pitchFamily="18" charset="0"/>
              </a:rPr>
              <a:t>Assistant professor</a:t>
            </a:r>
          </a:p>
          <a:p>
            <a:pPr eaLnBrk="1" hangingPunct="1">
              <a:lnSpc>
                <a:spcPct val="150000"/>
              </a:lnSpc>
            </a:pPr>
            <a:r>
              <a:rPr lang="en-US" dirty="0">
                <a:solidFill>
                  <a:schemeClr val="tx1"/>
                </a:solidFill>
                <a:latin typeface="Times New Roman" pitchFamily="18" charset="0"/>
                <a:cs typeface="Times New Roman" pitchFamily="18" charset="0"/>
              </a:rPr>
              <a:t>Department</a:t>
            </a:r>
            <a:r>
              <a:rPr lang="en-US" baseline="0" dirty="0">
                <a:solidFill>
                  <a:schemeClr val="tx1"/>
                </a:solidFill>
                <a:latin typeface="Times New Roman" pitchFamily="18" charset="0"/>
                <a:cs typeface="Times New Roman" pitchFamily="18" charset="0"/>
              </a:rPr>
              <a:t> of Mechanical Engineering</a:t>
            </a:r>
          </a:p>
          <a:p>
            <a:pPr eaLnBrk="1" hangingPunct="1">
              <a:lnSpc>
                <a:spcPct val="150000"/>
              </a:lnSpc>
            </a:pPr>
            <a:r>
              <a:rPr lang="en-GB" baseline="0" dirty="0">
                <a:solidFill>
                  <a:schemeClr val="tx1"/>
                </a:solidFill>
                <a:latin typeface="Times New Roman" pitchFamily="18" charset="0"/>
                <a:cs typeface="Times New Roman" pitchFamily="18" charset="0"/>
              </a:rPr>
              <a:t>Faculty of Engineering and Information  Technology</a:t>
            </a:r>
            <a:endParaRPr lang="en-US" dirty="0">
              <a:solidFill>
                <a:schemeClr val="tx1"/>
              </a:solidFill>
              <a:latin typeface="Times New Roman" pitchFamily="18" charset="0"/>
              <a:cs typeface="Times New Roman" pitchFamily="18" charset="0"/>
            </a:endParaRPr>
          </a:p>
          <a:p>
            <a:pPr eaLnBrk="1" hangingPunct="1">
              <a:lnSpc>
                <a:spcPct val="150000"/>
              </a:lnSpc>
            </a:pPr>
            <a:r>
              <a:rPr lang="en-GB" dirty="0">
                <a:solidFill>
                  <a:schemeClr val="tx1"/>
                </a:solidFill>
                <a:latin typeface="Times New Roman" pitchFamily="18" charset="0"/>
                <a:cs typeface="Times New Roman" pitchFamily="18" charset="0"/>
              </a:rPr>
              <a:t>Email: </a:t>
            </a:r>
            <a:r>
              <a:rPr lang="en-GB" u="none" dirty="0">
                <a:solidFill>
                  <a:schemeClr val="tx1"/>
                </a:solidFill>
                <a:latin typeface="Times New Roman" pitchFamily="18" charset="0"/>
                <a:cs typeface="Times New Roman" pitchFamily="18" charset="0"/>
              </a:rPr>
              <a:t>m_assad@najah.edu</a:t>
            </a:r>
          </a:p>
          <a:p>
            <a:pPr eaLnBrk="1" hangingPunct="1">
              <a:lnSpc>
                <a:spcPct val="150000"/>
              </a:lnSpc>
            </a:pPr>
            <a:r>
              <a:rPr lang="en-GB" dirty="0">
                <a:solidFill>
                  <a:schemeClr val="tx1"/>
                </a:solidFill>
                <a:latin typeface="Times New Roman" pitchFamily="18" charset="0"/>
                <a:cs typeface="Times New Roman" pitchFamily="18" charset="0"/>
              </a:rPr>
              <a:t>Office</a:t>
            </a:r>
            <a:r>
              <a:rPr lang="en-GB" baseline="0" dirty="0">
                <a:solidFill>
                  <a:schemeClr val="tx1"/>
                </a:solidFill>
                <a:latin typeface="Times New Roman" pitchFamily="18" charset="0"/>
                <a:cs typeface="Times New Roman" pitchFamily="18" charset="0"/>
              </a:rPr>
              <a:t> No.: 111480</a:t>
            </a:r>
          </a:p>
          <a:p>
            <a:pPr eaLnBrk="1" hangingPunct="1">
              <a:lnSpc>
                <a:spcPct val="150000"/>
              </a:lnSpc>
            </a:pPr>
            <a:r>
              <a:rPr lang="en-US" sz="2000" u="none" kern="1200" dirty="0">
                <a:solidFill>
                  <a:schemeClr val="tx1"/>
                </a:solidFill>
                <a:latin typeface="Times New Roman" pitchFamily="18" charset="0"/>
                <a:ea typeface="ＭＳ Ｐゴシック" pitchFamily="34" charset="-128"/>
                <a:cs typeface="Times New Roman" pitchFamily="18" charset="0"/>
              </a:rPr>
              <a:t>facebook.com/</a:t>
            </a:r>
            <a:r>
              <a:rPr lang="en-US" sz="2000" u="none" kern="1200" dirty="0" err="1">
                <a:solidFill>
                  <a:schemeClr val="tx1"/>
                </a:solidFill>
                <a:latin typeface="Times New Roman" pitchFamily="18" charset="0"/>
                <a:ea typeface="ＭＳ Ｐゴシック" pitchFamily="34" charset="-128"/>
                <a:cs typeface="Times New Roman" pitchFamily="18" charset="0"/>
              </a:rPr>
              <a:t>MahmoudAssadDwikat</a:t>
            </a:r>
            <a:endParaRPr lang="en-US" sz="2000" u="none" kern="1200" dirty="0">
              <a:solidFill>
                <a:schemeClr val="tx1"/>
              </a:solidFill>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29280054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Minus 2"/>
          <p:cNvSpPr/>
          <p:nvPr userDrawn="1"/>
        </p:nvSpPr>
        <p:spPr>
          <a:xfrm>
            <a:off x="-152400" y="762000"/>
            <a:ext cx="10210800" cy="45719"/>
          </a:xfrm>
          <a:prstGeom prst="mathMinus">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srgbClr val="1D4CE1"/>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52400"/>
            <a:ext cx="802981" cy="819419"/>
          </a:xfrm>
          <a:prstGeom prst="ellipse">
            <a:avLst/>
          </a:prstGeom>
          <a:ln>
            <a:noFill/>
          </a:ln>
          <a:effectLst>
            <a:softEdge rad="31750"/>
          </a:effectLst>
        </p:spPr>
      </p:pic>
      <p:sp>
        <p:nvSpPr>
          <p:cNvPr id="10" name="Footer Placeholder 7"/>
          <p:cNvSpPr txBox="1">
            <a:spLocks/>
          </p:cNvSpPr>
          <p:nvPr userDrawn="1"/>
        </p:nvSpPr>
        <p:spPr bwMode="auto">
          <a:xfrm>
            <a:off x="4843462" y="6477000"/>
            <a:ext cx="32337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bg2"/>
                </a:solidFill>
                <a:latin typeface="Arial" charset="0"/>
                <a:ea typeface="ＭＳ Ｐゴシック" charset="0"/>
                <a:cs typeface="ＭＳ Ｐゴシック" charset="0"/>
              </a:defRPr>
            </a:lvl1pPr>
            <a:lvl2pPr marL="742950" indent="-285750" eaLnBrk="0" hangingPunct="0">
              <a:defRPr sz="2000">
                <a:solidFill>
                  <a:schemeClr val="bg2"/>
                </a:solidFill>
                <a:latin typeface="Arial" charset="0"/>
                <a:ea typeface="ＭＳ Ｐゴシック" charset="0"/>
              </a:defRPr>
            </a:lvl2pPr>
            <a:lvl3pPr marL="1143000" indent="-228600" eaLnBrk="0" hangingPunct="0">
              <a:defRPr sz="2000">
                <a:solidFill>
                  <a:schemeClr val="bg2"/>
                </a:solidFill>
                <a:latin typeface="Arial" charset="0"/>
                <a:ea typeface="ＭＳ Ｐゴシック" charset="0"/>
              </a:defRPr>
            </a:lvl3pPr>
            <a:lvl4pPr marL="1600200" indent="-228600" eaLnBrk="0" hangingPunct="0">
              <a:defRPr sz="2000">
                <a:solidFill>
                  <a:schemeClr val="bg2"/>
                </a:solidFill>
                <a:latin typeface="Arial" charset="0"/>
                <a:ea typeface="ＭＳ Ｐゴシック" charset="0"/>
              </a:defRPr>
            </a:lvl4pPr>
            <a:lvl5pPr marL="2057400" indent="-228600" eaLnBrk="0" hangingPunct="0">
              <a:defRPr sz="2000">
                <a:solidFill>
                  <a:schemeClr val="bg2"/>
                </a:solidFill>
                <a:latin typeface="Arial" charset="0"/>
                <a:ea typeface="ＭＳ Ｐゴシック" charset="0"/>
              </a:defRPr>
            </a:lvl5pPr>
            <a:lvl6pPr marL="2514600" indent="-228600" algn="ctr" eaLnBrk="0" fontAlgn="base" hangingPunct="0">
              <a:spcBef>
                <a:spcPct val="0"/>
              </a:spcBef>
              <a:spcAft>
                <a:spcPct val="0"/>
              </a:spcAft>
              <a:defRPr sz="2000">
                <a:solidFill>
                  <a:schemeClr val="bg2"/>
                </a:solidFill>
                <a:latin typeface="Arial" charset="0"/>
                <a:ea typeface="ＭＳ Ｐゴシック" charset="0"/>
              </a:defRPr>
            </a:lvl6pPr>
            <a:lvl7pPr marL="2971800" indent="-228600" algn="ctr" eaLnBrk="0" fontAlgn="base" hangingPunct="0">
              <a:spcBef>
                <a:spcPct val="0"/>
              </a:spcBef>
              <a:spcAft>
                <a:spcPct val="0"/>
              </a:spcAft>
              <a:defRPr sz="2000">
                <a:solidFill>
                  <a:schemeClr val="bg2"/>
                </a:solidFill>
                <a:latin typeface="Arial" charset="0"/>
                <a:ea typeface="ＭＳ Ｐゴシック" charset="0"/>
              </a:defRPr>
            </a:lvl7pPr>
            <a:lvl8pPr marL="3429000" indent="-228600" algn="ctr" eaLnBrk="0" fontAlgn="base" hangingPunct="0">
              <a:spcBef>
                <a:spcPct val="0"/>
              </a:spcBef>
              <a:spcAft>
                <a:spcPct val="0"/>
              </a:spcAft>
              <a:defRPr sz="2000">
                <a:solidFill>
                  <a:schemeClr val="bg2"/>
                </a:solidFill>
                <a:latin typeface="Arial" charset="0"/>
                <a:ea typeface="ＭＳ Ｐゴシック" charset="0"/>
              </a:defRPr>
            </a:lvl8pPr>
            <a:lvl9pPr marL="3886200" indent="-228600" algn="ctr" eaLnBrk="0" fontAlgn="base" hangingPunct="0">
              <a:spcBef>
                <a:spcPct val="0"/>
              </a:spcBef>
              <a:spcAft>
                <a:spcPct val="0"/>
              </a:spcAft>
              <a:defRPr sz="2000">
                <a:solidFill>
                  <a:schemeClr val="bg2"/>
                </a:solidFill>
                <a:latin typeface="Arial" charset="0"/>
                <a:ea typeface="ＭＳ Ｐゴシック" charset="0"/>
              </a:defRPr>
            </a:lvl9pPr>
          </a:lstStyle>
          <a:p>
            <a:pPr algn="ctr" eaLnBrk="1" hangingPunct="1">
              <a:defRPr/>
            </a:pPr>
            <a:endParaRPr lang="en-GB" sz="1600" b="1" dirty="0">
              <a:solidFill>
                <a:srgbClr val="0A3D8C"/>
              </a:solidFill>
              <a:latin typeface="Times New Roman" charset="0"/>
              <a:cs typeface="Times New Roman" charset="0"/>
            </a:endParaRPr>
          </a:p>
        </p:txBody>
      </p:sp>
      <p:sp>
        <p:nvSpPr>
          <p:cNvPr id="11" name="Footer Placeholder 7"/>
          <p:cNvSpPr txBox="1">
            <a:spLocks/>
          </p:cNvSpPr>
          <p:nvPr userDrawn="1"/>
        </p:nvSpPr>
        <p:spPr bwMode="auto">
          <a:xfrm>
            <a:off x="152400" y="6461125"/>
            <a:ext cx="7086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bg2"/>
                </a:solidFill>
                <a:latin typeface="Arial" charset="0"/>
                <a:ea typeface="ＭＳ Ｐゴシック" charset="0"/>
                <a:cs typeface="ＭＳ Ｐゴシック" charset="0"/>
              </a:defRPr>
            </a:lvl1pPr>
            <a:lvl2pPr marL="742950" indent="-285750" eaLnBrk="0" hangingPunct="0">
              <a:defRPr sz="2000">
                <a:solidFill>
                  <a:schemeClr val="bg2"/>
                </a:solidFill>
                <a:latin typeface="Arial" charset="0"/>
                <a:ea typeface="ＭＳ Ｐゴシック" charset="0"/>
              </a:defRPr>
            </a:lvl2pPr>
            <a:lvl3pPr marL="1143000" indent="-228600" eaLnBrk="0" hangingPunct="0">
              <a:defRPr sz="2000">
                <a:solidFill>
                  <a:schemeClr val="bg2"/>
                </a:solidFill>
                <a:latin typeface="Arial" charset="0"/>
                <a:ea typeface="ＭＳ Ｐゴシック" charset="0"/>
              </a:defRPr>
            </a:lvl3pPr>
            <a:lvl4pPr marL="1600200" indent="-228600" eaLnBrk="0" hangingPunct="0">
              <a:defRPr sz="2000">
                <a:solidFill>
                  <a:schemeClr val="bg2"/>
                </a:solidFill>
                <a:latin typeface="Arial" charset="0"/>
                <a:ea typeface="ＭＳ Ｐゴシック" charset="0"/>
              </a:defRPr>
            </a:lvl4pPr>
            <a:lvl5pPr marL="2057400" indent="-228600" eaLnBrk="0" hangingPunct="0">
              <a:defRPr sz="2000">
                <a:solidFill>
                  <a:schemeClr val="bg2"/>
                </a:solidFill>
                <a:latin typeface="Arial" charset="0"/>
                <a:ea typeface="ＭＳ Ｐゴシック" charset="0"/>
              </a:defRPr>
            </a:lvl5pPr>
            <a:lvl6pPr marL="2514600" indent="-228600" algn="ctr" eaLnBrk="0" fontAlgn="base" hangingPunct="0">
              <a:spcBef>
                <a:spcPct val="0"/>
              </a:spcBef>
              <a:spcAft>
                <a:spcPct val="0"/>
              </a:spcAft>
              <a:defRPr sz="2000">
                <a:solidFill>
                  <a:schemeClr val="bg2"/>
                </a:solidFill>
                <a:latin typeface="Arial" charset="0"/>
                <a:ea typeface="ＭＳ Ｐゴシック" charset="0"/>
              </a:defRPr>
            </a:lvl6pPr>
            <a:lvl7pPr marL="2971800" indent="-228600" algn="ctr" eaLnBrk="0" fontAlgn="base" hangingPunct="0">
              <a:spcBef>
                <a:spcPct val="0"/>
              </a:spcBef>
              <a:spcAft>
                <a:spcPct val="0"/>
              </a:spcAft>
              <a:defRPr sz="2000">
                <a:solidFill>
                  <a:schemeClr val="bg2"/>
                </a:solidFill>
                <a:latin typeface="Arial" charset="0"/>
                <a:ea typeface="ＭＳ Ｐゴシック" charset="0"/>
              </a:defRPr>
            </a:lvl7pPr>
            <a:lvl8pPr marL="3429000" indent="-228600" algn="ctr" eaLnBrk="0" fontAlgn="base" hangingPunct="0">
              <a:spcBef>
                <a:spcPct val="0"/>
              </a:spcBef>
              <a:spcAft>
                <a:spcPct val="0"/>
              </a:spcAft>
              <a:defRPr sz="2000">
                <a:solidFill>
                  <a:schemeClr val="bg2"/>
                </a:solidFill>
                <a:latin typeface="Arial" charset="0"/>
                <a:ea typeface="ＭＳ Ｐゴシック" charset="0"/>
              </a:defRPr>
            </a:lvl8pPr>
            <a:lvl9pPr marL="3886200" indent="-228600" algn="ctr" eaLnBrk="0" fontAlgn="base" hangingPunct="0">
              <a:spcBef>
                <a:spcPct val="0"/>
              </a:spcBef>
              <a:spcAft>
                <a:spcPct val="0"/>
              </a:spcAft>
              <a:defRPr sz="2000">
                <a:solidFill>
                  <a:schemeClr val="bg2"/>
                </a:solidFill>
                <a:latin typeface="Arial" charset="0"/>
                <a:ea typeface="ＭＳ Ｐゴシック" charset="0"/>
              </a:defRPr>
            </a:lvl9pPr>
          </a:lstStyle>
          <a:p>
            <a:pPr eaLnBrk="1" hangingPunct="1">
              <a:defRPr/>
            </a:pPr>
            <a:r>
              <a:rPr lang="en-GB" sz="1600" b="1" cap="none" spc="0" dirty="0">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Energy Conversion,                              Jan. 2018       </a:t>
            </a:r>
            <a:r>
              <a:rPr lang="en-GB" sz="1600" b="1" cap="none" spc="0" dirty="0" err="1">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Dr.</a:t>
            </a:r>
            <a:r>
              <a:rPr lang="en-GB" sz="1600" b="1" cap="none" spc="0" dirty="0">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  Adel </a:t>
            </a:r>
            <a:r>
              <a:rPr lang="en-GB" sz="1600" b="1" cap="none" spc="0" dirty="0" err="1">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Juaidi</a:t>
            </a:r>
            <a:endParaRPr lang="en-GB" sz="1600" b="1" cap="none" spc="0" dirty="0">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endParaRPr>
          </a:p>
        </p:txBody>
      </p:sp>
      <p:sp>
        <p:nvSpPr>
          <p:cNvPr id="2" name="Title 1"/>
          <p:cNvSpPr>
            <a:spLocks noGrp="1"/>
          </p:cNvSpPr>
          <p:nvPr>
            <p:ph type="title"/>
          </p:nvPr>
        </p:nvSpPr>
        <p:spPr>
          <a:xfrm>
            <a:off x="1181100" y="38100"/>
            <a:ext cx="7581900" cy="746759"/>
          </a:xfrm>
          <a:prstGeom prst="rect">
            <a:avLst/>
          </a:prstGeom>
        </p:spPr>
        <p:txBody>
          <a:bodyPr/>
          <a:lstStyle>
            <a:lvl1pPr algn="ctr">
              <a:defRPr b="1">
                <a:solidFill>
                  <a:schemeClr val="accent3">
                    <a:lumMod val="75000"/>
                  </a:schemeClr>
                </a:solidFill>
                <a:effectLst/>
                <a:latin typeface="Times" pitchFamily="18" charset="0"/>
                <a:cs typeface="Times" pitchFamily="18" charset="0"/>
              </a:defRPr>
            </a:lvl1pPr>
          </a:lstStyle>
          <a:p>
            <a:r>
              <a:rPr lang="en-US" dirty="0"/>
              <a:t>Click to edit Master title style</a:t>
            </a:r>
          </a:p>
        </p:txBody>
      </p:sp>
      <p:pic>
        <p:nvPicPr>
          <p:cNvPr id="13"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458200" y="6019800"/>
            <a:ext cx="6921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Slide Number Placeholder 8"/>
          <p:cNvSpPr>
            <a:spLocks noGrp="1"/>
          </p:cNvSpPr>
          <p:nvPr>
            <p:ph type="sldNum" sz="quarter" idx="10"/>
          </p:nvPr>
        </p:nvSpPr>
        <p:spPr bwMode="auto">
          <a:xfrm>
            <a:off x="8077200" y="6491288"/>
            <a:ext cx="900113" cy="36671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a:solidFill>
                  <a:srgbClr val="0A3D8C"/>
                </a:solidFill>
                <a:latin typeface="Times New Roman" pitchFamily="18" charset="0"/>
                <a:cs typeface="Times New Roman" pitchFamily="18" charset="0"/>
              </a:defRPr>
            </a:lvl1pPr>
          </a:lstStyle>
          <a:p>
            <a:fld id="{ABCC55F3-FED4-490E-A042-E14AA0C2962A}" type="slidenum">
              <a:rPr lang="en-GB"/>
              <a:pPr/>
              <a:t>‹#›</a:t>
            </a:fld>
            <a:endParaRPr lang="en-GB" dirty="0"/>
          </a:p>
        </p:txBody>
      </p:sp>
      <p:cxnSp>
        <p:nvCxnSpPr>
          <p:cNvPr id="15" name="Straight Connector 14"/>
          <p:cNvCxnSpPr/>
          <p:nvPr userDrawn="1"/>
        </p:nvCxnSpPr>
        <p:spPr>
          <a:xfrm>
            <a:off x="152400" y="6480175"/>
            <a:ext cx="884178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9163830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 name="Text Box 10"/>
          <p:cNvSpPr txBox="1">
            <a:spLocks noChangeArrowheads="1"/>
          </p:cNvSpPr>
          <p:nvPr userDrawn="1"/>
        </p:nvSpPr>
        <p:spPr bwMode="auto">
          <a:xfrm>
            <a:off x="8153400" y="6477000"/>
            <a:ext cx="304800" cy="247650"/>
          </a:xfrm>
          <a:prstGeom prst="rect">
            <a:avLst/>
          </a:prstGeom>
          <a:noFill/>
          <a:ln w="9525">
            <a:noFill/>
            <a:miter lim="800000"/>
            <a:headEnd/>
            <a:tailEnd/>
          </a:ln>
          <a:effectLst/>
        </p:spPr>
        <p:txBody>
          <a:bodyPr lIns="18000" tIns="18000" rIns="18000" bIns="18000">
            <a:spAutoFit/>
          </a:bodyPr>
          <a:lstStyle>
            <a:lvl1pPr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eaLnBrk="1" hangingPunct="1">
              <a:spcBef>
                <a:spcPct val="50000"/>
              </a:spcBef>
            </a:pPr>
            <a:fld id="{BB474807-2C3E-49ED-B994-77A2D23DC440}" type="slidenum">
              <a:rPr lang="fr-FR" sz="1400">
                <a:solidFill>
                  <a:schemeClr val="tx1"/>
                </a:solidFill>
              </a:rPr>
              <a:pPr eaLnBrk="1" hangingPunct="1">
                <a:spcBef>
                  <a:spcPct val="50000"/>
                </a:spcBef>
              </a:pPr>
              <a:t>‹#›</a:t>
            </a:fld>
            <a:endParaRPr lang="fr-FR" sz="1400">
              <a:solidFill>
                <a:schemeClr val="tx1"/>
              </a:solidFill>
            </a:endParaRPr>
          </a:p>
        </p:txBody>
      </p:sp>
      <p:pic>
        <p:nvPicPr>
          <p:cNvPr id="1028" name="Picture 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458200" y="6019800"/>
            <a:ext cx="6921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58" r:id="rId1"/>
    <p:sldLayoutId id="2147483759" r:id="rId2"/>
  </p:sldLayoutIdLst>
  <p:transition>
    <p:fade/>
  </p:transition>
  <p:hf hdr="0" ftr="0" dt="0"/>
  <p:txStyles>
    <p:titleStyle>
      <a:lvl1pPr algn="l" rtl="0" eaLnBrk="0" fontAlgn="base" hangingPunct="0">
        <a:lnSpc>
          <a:spcPct val="90000"/>
        </a:lnSpc>
        <a:spcBef>
          <a:spcPct val="0"/>
        </a:spcBef>
        <a:spcAft>
          <a:spcPct val="0"/>
        </a:spcAft>
        <a:defRPr sz="3600">
          <a:solidFill>
            <a:schemeClr val="tx1"/>
          </a:solidFill>
          <a:latin typeface="+mj-lt"/>
          <a:ea typeface="ＭＳ Ｐゴシック" charset="0"/>
          <a:cs typeface="ＭＳ Ｐゴシック" charset="0"/>
        </a:defRPr>
      </a:lvl1pPr>
      <a:lvl2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2pPr>
      <a:lvl3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3pPr>
      <a:lvl4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4pPr>
      <a:lvl5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5pPr>
      <a:lvl6pPr marL="457200" algn="l" rtl="0" fontAlgn="base">
        <a:lnSpc>
          <a:spcPct val="90000"/>
        </a:lnSpc>
        <a:spcBef>
          <a:spcPct val="0"/>
        </a:spcBef>
        <a:spcAft>
          <a:spcPct val="0"/>
        </a:spcAft>
        <a:defRPr sz="3600">
          <a:solidFill>
            <a:schemeClr val="tx1"/>
          </a:solidFill>
          <a:latin typeface="Arial" charset="0"/>
        </a:defRPr>
      </a:lvl6pPr>
      <a:lvl7pPr marL="914400" algn="l" rtl="0" fontAlgn="base">
        <a:lnSpc>
          <a:spcPct val="90000"/>
        </a:lnSpc>
        <a:spcBef>
          <a:spcPct val="0"/>
        </a:spcBef>
        <a:spcAft>
          <a:spcPct val="0"/>
        </a:spcAft>
        <a:defRPr sz="3600">
          <a:solidFill>
            <a:schemeClr val="tx1"/>
          </a:solidFill>
          <a:latin typeface="Arial" charset="0"/>
        </a:defRPr>
      </a:lvl7pPr>
      <a:lvl8pPr marL="1371600" algn="l" rtl="0" fontAlgn="base">
        <a:lnSpc>
          <a:spcPct val="90000"/>
        </a:lnSpc>
        <a:spcBef>
          <a:spcPct val="0"/>
        </a:spcBef>
        <a:spcAft>
          <a:spcPct val="0"/>
        </a:spcAft>
        <a:defRPr sz="3600">
          <a:solidFill>
            <a:schemeClr val="tx1"/>
          </a:solidFill>
          <a:latin typeface="Arial" charset="0"/>
        </a:defRPr>
      </a:lvl8pPr>
      <a:lvl9pPr marL="1828800" algn="l" rtl="0" fontAlgn="base">
        <a:lnSpc>
          <a:spcPct val="90000"/>
        </a:lnSpc>
        <a:spcBef>
          <a:spcPct val="0"/>
        </a:spcBef>
        <a:spcAft>
          <a:spcPct val="0"/>
        </a:spcAft>
        <a:defRPr sz="3600">
          <a:solidFill>
            <a:schemeClr val="tx1"/>
          </a:solidFill>
          <a:latin typeface="Arial" charset="0"/>
        </a:defRPr>
      </a:lvl9pPr>
    </p:titleStyle>
    <p:bodyStyle>
      <a:lvl1pPr marL="266700" indent="-266700" algn="l" rtl="0" eaLnBrk="0" fontAlgn="base" hangingPunct="0">
        <a:spcBef>
          <a:spcPct val="40000"/>
        </a:spcBef>
        <a:spcAft>
          <a:spcPct val="0"/>
        </a:spcAft>
        <a:buClr>
          <a:schemeClr val="bg2"/>
        </a:buClr>
        <a:buSzPct val="90000"/>
        <a:buFont typeface="Wingdings 2" pitchFamily="18" charset="2"/>
        <a:buChar char=""/>
        <a:defRPr sz="2000">
          <a:solidFill>
            <a:schemeClr val="bg2"/>
          </a:solidFill>
          <a:latin typeface="+mn-lt"/>
          <a:ea typeface="ＭＳ Ｐゴシック" charset="0"/>
          <a:cs typeface="+mn-cs"/>
        </a:defRPr>
      </a:lvl1pPr>
      <a:lvl2pPr marL="622300" indent="-176213" algn="l" rtl="0" eaLnBrk="0" fontAlgn="base" hangingPunct="0">
        <a:spcBef>
          <a:spcPct val="40000"/>
        </a:spcBef>
        <a:spcAft>
          <a:spcPct val="0"/>
        </a:spcAft>
        <a:buClr>
          <a:schemeClr val="tx1"/>
        </a:buClr>
        <a:buSzPct val="70000"/>
        <a:buFont typeface="Wingdings 2" pitchFamily="18" charset="2"/>
        <a:buChar char=""/>
        <a:defRPr sz="2800">
          <a:solidFill>
            <a:schemeClr val="tx1"/>
          </a:solidFill>
          <a:latin typeface="+mn-lt"/>
          <a:ea typeface="Arial" charset="0"/>
          <a:cs typeface="+mn-cs"/>
        </a:defRPr>
      </a:lvl2pPr>
      <a:lvl3pPr marL="984250" indent="-179388" algn="l" rtl="0" eaLnBrk="0" fontAlgn="base" hangingPunct="0">
        <a:spcBef>
          <a:spcPct val="40000"/>
        </a:spcBef>
        <a:spcAft>
          <a:spcPct val="0"/>
        </a:spcAft>
        <a:buClr>
          <a:schemeClr val="accent2"/>
        </a:buClr>
        <a:buFont typeface="Wingdings 2" pitchFamily="18" charset="2"/>
        <a:buChar char=""/>
        <a:defRPr sz="1600">
          <a:solidFill>
            <a:schemeClr val="accent2"/>
          </a:solidFill>
          <a:latin typeface="+mn-lt"/>
          <a:ea typeface="Arial" charset="0"/>
          <a:cs typeface="+mn-cs"/>
        </a:defRPr>
      </a:lvl3pPr>
      <a:lvl4pPr marL="1343025" indent="-179388" algn="l" rtl="0" eaLnBrk="0" fontAlgn="base" hangingPunct="0">
        <a:spcBef>
          <a:spcPct val="40000"/>
        </a:spcBef>
        <a:spcAft>
          <a:spcPct val="0"/>
        </a:spcAft>
        <a:buClr>
          <a:schemeClr val="tx1"/>
        </a:buClr>
        <a:buFont typeface="Wingdings 2" pitchFamily="18" charset="2"/>
        <a:buChar char=""/>
        <a:defRPr sz="1400">
          <a:solidFill>
            <a:schemeClr val="tx1"/>
          </a:solidFill>
          <a:latin typeface="+mn-lt"/>
          <a:ea typeface="Arial" charset="0"/>
          <a:cs typeface="+mn-cs"/>
        </a:defRPr>
      </a:lvl4pPr>
      <a:lvl5pPr marL="1700213" indent="-177800" algn="l" rtl="0" eaLnBrk="0" fontAlgn="base" hangingPunct="0">
        <a:spcBef>
          <a:spcPct val="40000"/>
        </a:spcBef>
        <a:spcAft>
          <a:spcPct val="0"/>
        </a:spcAft>
        <a:buClr>
          <a:schemeClr val="tx1"/>
        </a:buClr>
        <a:buFont typeface="Wingdings 2" pitchFamily="18" charset="2"/>
        <a:buChar char=""/>
        <a:defRPr sz="1200">
          <a:solidFill>
            <a:schemeClr val="tx1"/>
          </a:solidFill>
          <a:latin typeface="+mn-lt"/>
          <a:ea typeface="Arial" charset="0"/>
          <a:cs typeface="+mn-cs"/>
        </a:defRPr>
      </a:lvl5pPr>
      <a:lvl6pPr marL="21574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6pPr>
      <a:lvl7pPr marL="26146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7pPr>
      <a:lvl8pPr marL="30718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8pPr>
      <a:lvl9pPr marL="35290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8314" y="38100"/>
            <a:ext cx="7478486" cy="731103"/>
          </a:xfrm>
        </p:spPr>
        <p:txBody>
          <a:bodyPr/>
          <a:lstStyle/>
          <a:p>
            <a:r>
              <a:rPr lang="en-GB" dirty="0"/>
              <a:t>What is Renewable Energy?</a:t>
            </a:r>
            <a:endParaRPr lang="en-US" dirty="0">
              <a:latin typeface="Times" pitchFamily="18" charset="0"/>
              <a:cs typeface="Times" pitchFamily="18" charset="0"/>
            </a:endParaRPr>
          </a:p>
        </p:txBody>
      </p:sp>
      <p:sp>
        <p:nvSpPr>
          <p:cNvPr id="3" name="Slide Number Placeholder 2"/>
          <p:cNvSpPr>
            <a:spLocks noGrp="1"/>
          </p:cNvSpPr>
          <p:nvPr>
            <p:ph type="sldNum" sz="quarter" idx="10"/>
          </p:nvPr>
        </p:nvSpPr>
        <p:spPr/>
        <p:txBody>
          <a:bodyPr/>
          <a:lstStyle/>
          <a:p>
            <a:fld id="{ABCC55F3-FED4-490E-A042-E14AA0C2962A}" type="slidenum">
              <a:rPr lang="en-GB" smtClean="0"/>
              <a:pPr/>
              <a:t>1</a:t>
            </a:fld>
            <a:endParaRPr lang="en-GB" dirty="0"/>
          </a:p>
        </p:txBody>
      </p:sp>
      <p:sp>
        <p:nvSpPr>
          <p:cNvPr id="4" name="TextBox 10"/>
          <p:cNvSpPr txBox="1">
            <a:spLocks noChangeArrowheads="1"/>
          </p:cNvSpPr>
          <p:nvPr/>
        </p:nvSpPr>
        <p:spPr bwMode="auto">
          <a:xfrm>
            <a:off x="228600" y="1100078"/>
            <a:ext cx="8458200"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457200" indent="-457200" algn="just" eaLnBrk="1" hangingPunct="1">
              <a:lnSpc>
                <a:spcPct val="150000"/>
              </a:lnSpc>
              <a:buFont typeface="Wingdings" panose="05000000000000000000" pitchFamily="2" charset="2"/>
              <a:buChar char="§"/>
            </a:pPr>
            <a:r>
              <a:rPr lang="en-US" sz="2800" dirty="0">
                <a:solidFill>
                  <a:schemeClr val="tx1"/>
                </a:solidFill>
                <a:latin typeface="Times New Roman" pitchFamily="18" charset="0"/>
                <a:cs typeface="Times New Roman" pitchFamily="18" charset="0"/>
              </a:rPr>
              <a:t>RE is basically the energy that comes from natural sources such as :</a:t>
            </a:r>
            <a:r>
              <a:rPr lang="en-US" sz="2800" b="1" dirty="0">
                <a:solidFill>
                  <a:srgbClr val="FF0000"/>
                </a:solidFill>
                <a:latin typeface="Times New Roman" pitchFamily="18" charset="0"/>
                <a:cs typeface="Times New Roman" pitchFamily="18" charset="0"/>
              </a:rPr>
              <a:t>solar, wind, sunlight, tides, rain, and geothermal heat. </a:t>
            </a:r>
          </a:p>
          <a:p>
            <a:pPr marL="457200" indent="-457200" algn="just" eaLnBrk="1" hangingPunct="1">
              <a:lnSpc>
                <a:spcPct val="150000"/>
              </a:lnSpc>
              <a:buFont typeface="Wingdings" panose="05000000000000000000" pitchFamily="2" charset="2"/>
              <a:buChar char="§"/>
            </a:pPr>
            <a:r>
              <a:rPr lang="en-US" sz="2800" dirty="0">
                <a:solidFill>
                  <a:schemeClr val="tx1"/>
                </a:solidFill>
                <a:latin typeface="Times New Roman" pitchFamily="18" charset="0"/>
                <a:cs typeface="Times New Roman" pitchFamily="18" charset="0"/>
              </a:rPr>
              <a:t>Generally RE projects are used on a large scale, however, this does not mean that RE cannot be used in smaller areas such as villages or more generally rural areas. </a:t>
            </a:r>
          </a:p>
        </p:txBody>
      </p:sp>
    </p:spTree>
    <p:extLst>
      <p:ext uri="{BB962C8B-B14F-4D97-AF65-F5344CB8AC3E}">
        <p14:creationId xmlns:p14="http://schemas.microsoft.com/office/powerpoint/2010/main" val="175959153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10</a:t>
            </a:fld>
            <a:endParaRPr lang="en-GB" dirty="0"/>
          </a:p>
        </p:txBody>
      </p:sp>
      <p:sp>
        <p:nvSpPr>
          <p:cNvPr id="4" name="Rectangle 3"/>
          <p:cNvSpPr/>
          <p:nvPr/>
        </p:nvSpPr>
        <p:spPr>
          <a:xfrm>
            <a:off x="228600" y="838200"/>
            <a:ext cx="8458200" cy="5262979"/>
          </a:xfrm>
          <a:prstGeom prst="rect">
            <a:avLst/>
          </a:prstGeom>
        </p:spPr>
        <p:txBody>
          <a:bodyPr wrap="square">
            <a:spAutoFit/>
          </a:bodyPr>
          <a:lstStyle/>
          <a:p>
            <a:pPr algn="just"/>
            <a:r>
              <a:rPr lang="en-US" sz="2800" dirty="0">
                <a:solidFill>
                  <a:schemeClr val="tx1"/>
                </a:solidFill>
                <a:latin typeface="Times New Roman" panose="02020603050405020304" pitchFamily="18" charset="0"/>
                <a:cs typeface="Times New Roman" panose="02020603050405020304" pitchFamily="18" charset="0"/>
              </a:rPr>
              <a:t>Solar panels for domestic use are widely available in the market. </a:t>
            </a:r>
            <a:r>
              <a:rPr lang="en-US" sz="2800" dirty="0">
                <a:solidFill>
                  <a:srgbClr val="C00000"/>
                </a:solidFill>
                <a:latin typeface="Times New Roman" panose="02020603050405020304" pitchFamily="18" charset="0"/>
                <a:cs typeface="Times New Roman" panose="02020603050405020304" pitchFamily="18" charset="0"/>
              </a:rPr>
              <a:t>These solar panels can be attached to the electricity grid or can be used alone. </a:t>
            </a:r>
          </a:p>
          <a:p>
            <a:pPr algn="just"/>
            <a:r>
              <a:rPr lang="en-US" sz="2800" dirty="0">
                <a:solidFill>
                  <a:schemeClr val="tx1"/>
                </a:solidFill>
                <a:latin typeface="Times New Roman" panose="02020603050405020304" pitchFamily="18" charset="0"/>
                <a:cs typeface="Times New Roman" panose="02020603050405020304" pitchFamily="18" charset="0"/>
              </a:rPr>
              <a:t>The sunlight can also replace the small power needs like use of electric dryers for drying clothes.</a:t>
            </a:r>
          </a:p>
          <a:p>
            <a:pPr algn="just"/>
            <a:r>
              <a:rPr lang="en-US" sz="2800" dirty="0">
                <a:solidFill>
                  <a:schemeClr val="tx1"/>
                </a:solidFill>
                <a:latin typeface="Times New Roman" panose="02020603050405020304" pitchFamily="18" charset="0"/>
                <a:cs typeface="Times New Roman" panose="02020603050405020304" pitchFamily="18" charset="0"/>
              </a:rPr>
              <a:t> Small wind turbines are also useful way of generating mechanical energy for certain household chores like grinding, wood cutting and crushing animal feed. </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algn="just"/>
            <a:r>
              <a:rPr lang="en-US" sz="2800" dirty="0">
                <a:solidFill>
                  <a:schemeClr val="tx1"/>
                </a:solidFill>
                <a:latin typeface="Times New Roman" panose="02020603050405020304" pitchFamily="18" charset="0"/>
                <a:cs typeface="Times New Roman" panose="02020603050405020304" pitchFamily="18" charset="0"/>
              </a:rPr>
              <a:t>However the use of windmill is limited to rural areas where there is less population and more barren land to deploy windmills. </a:t>
            </a:r>
            <a:endParaRPr lang="en-GB"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1524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11</a:t>
            </a:fld>
            <a:endParaRPr lang="en-GB" dirty="0"/>
          </a:p>
        </p:txBody>
      </p:sp>
      <p:sp>
        <p:nvSpPr>
          <p:cNvPr id="4" name="Rectangle 3"/>
          <p:cNvSpPr/>
          <p:nvPr/>
        </p:nvSpPr>
        <p:spPr>
          <a:xfrm>
            <a:off x="228600" y="1066800"/>
            <a:ext cx="8458200" cy="4832092"/>
          </a:xfrm>
          <a:prstGeom prst="rect">
            <a:avLst/>
          </a:prstGeom>
        </p:spPr>
        <p:txBody>
          <a:bodyPr wrap="square">
            <a:spAutoFit/>
          </a:bodyPr>
          <a:lstStyle/>
          <a:p>
            <a:pPr algn="just"/>
            <a:endParaRPr lang="en-U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Geothermal heat can also be directly converted to radiators for heating the entire home. </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Passive solar heat and day lighting is another way of using solar heat to lower the overall expenditure of home. The homes should be designed so that one can make maximum use of light during day. </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Moreover the homes should enjoy the comfort of sun in winters and wind in summers.</a:t>
            </a:r>
            <a:endParaRPr lang="en-GB"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147285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12</a:t>
            </a:fld>
            <a:endParaRPr lang="en-GB" dirty="0"/>
          </a:p>
        </p:txBody>
      </p:sp>
      <p:sp>
        <p:nvSpPr>
          <p:cNvPr id="4" name="Rectangle 3"/>
          <p:cNvSpPr/>
          <p:nvPr/>
        </p:nvSpPr>
        <p:spPr>
          <a:xfrm>
            <a:off x="228600" y="1066800"/>
            <a:ext cx="8458200" cy="4832092"/>
          </a:xfrm>
          <a:prstGeom prst="rect">
            <a:avLst/>
          </a:prstGeom>
        </p:spPr>
        <p:txBody>
          <a:bodyPr wrap="square">
            <a:spAutoFit/>
          </a:bodyPr>
          <a:lstStyle/>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The awareness about the uses of RE sources has helped man kind to reduce dependence upon fuels and methods which pollute our environment. </a:t>
            </a: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The use of sunlight and wind as a constant and beneficial energy sources can also help us conserve energy. In order to make your home more energy friendly, Use high performance windows, insulated materials in roof tops and use equipment which consume less electricity. </a:t>
            </a: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Always try to turn off the lights when you leave a room or any living space. </a:t>
            </a:r>
          </a:p>
        </p:txBody>
      </p:sp>
      <p:sp>
        <p:nvSpPr>
          <p:cNvPr id="2" name="TextBox 1">
            <a:extLst>
              <a:ext uri="{FF2B5EF4-FFF2-40B4-BE49-F238E27FC236}">
                <a16:creationId xmlns:a16="http://schemas.microsoft.com/office/drawing/2014/main" id="{D7AF8505-0FD1-45BD-BD75-9DC311BF7541}"/>
              </a:ext>
            </a:extLst>
          </p:cNvPr>
          <p:cNvSpPr txBox="1"/>
          <p:nvPr/>
        </p:nvSpPr>
        <p:spPr>
          <a:xfrm>
            <a:off x="1815030" y="3313"/>
            <a:ext cx="6705600" cy="584775"/>
          </a:xfrm>
          <a:prstGeom prst="rect">
            <a:avLst/>
          </a:prstGeom>
          <a:noFill/>
        </p:spPr>
        <p:txBody>
          <a:bodyPr wrap="square" rtlCol="0">
            <a:spAutoFit/>
          </a:bodyPr>
          <a:lstStyle/>
          <a:p>
            <a:pPr algn="ctr"/>
            <a:r>
              <a:rPr lang="en-US" sz="3200" b="1" dirty="0">
                <a:solidFill>
                  <a:schemeClr val="tx1"/>
                </a:solidFill>
                <a:latin typeface="Times New Roman" panose="02020603050405020304" pitchFamily="18" charset="0"/>
                <a:cs typeface="Times New Roman" panose="02020603050405020304" pitchFamily="18" charset="0"/>
              </a:rPr>
              <a:t>Home Renewable Energy</a:t>
            </a:r>
          </a:p>
        </p:txBody>
      </p:sp>
    </p:spTree>
    <p:extLst>
      <p:ext uri="{BB962C8B-B14F-4D97-AF65-F5344CB8AC3E}">
        <p14:creationId xmlns:p14="http://schemas.microsoft.com/office/powerpoint/2010/main" val="243320053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13</a:t>
            </a:fld>
            <a:endParaRPr lang="en-GB" dirty="0"/>
          </a:p>
        </p:txBody>
      </p:sp>
      <p:sp>
        <p:nvSpPr>
          <p:cNvPr id="4" name="Rectangle 3"/>
          <p:cNvSpPr/>
          <p:nvPr/>
        </p:nvSpPr>
        <p:spPr>
          <a:xfrm>
            <a:off x="228600" y="1066800"/>
            <a:ext cx="8458200" cy="4832092"/>
          </a:xfrm>
          <a:prstGeom prst="rect">
            <a:avLst/>
          </a:prstGeom>
        </p:spPr>
        <p:txBody>
          <a:bodyPr wrap="square">
            <a:spAutoFit/>
          </a:bodyPr>
          <a:lstStyle/>
          <a:p>
            <a:pPr algn="just"/>
            <a:r>
              <a:rPr lang="en-US" sz="2800" dirty="0">
                <a:solidFill>
                  <a:schemeClr val="tx1"/>
                </a:solidFill>
                <a:latin typeface="Times New Roman" panose="02020603050405020304" pitchFamily="18" charset="0"/>
                <a:cs typeface="Times New Roman" panose="02020603050405020304" pitchFamily="18" charset="0"/>
              </a:rPr>
              <a:t>Moreover draw some attention towards your heating and cooling systems. The loss of energy from these sources is due to the leakage of air form door and windows. Caulk is an inexpensive material that can help seal your windows and door hence increasing the efficacy and capacity of your current systems. </a:t>
            </a:r>
            <a:r>
              <a:rPr lang="en-US" sz="2800" dirty="0">
                <a:solidFill>
                  <a:srgbClr val="C00000"/>
                </a:solidFill>
                <a:latin typeface="Times New Roman" panose="02020603050405020304" pitchFamily="18" charset="0"/>
                <a:cs typeface="Times New Roman" panose="02020603050405020304" pitchFamily="18" charset="0"/>
              </a:rPr>
              <a:t>Thus home renewable energies provide very different and unique ways to not conserve electricity and heat but also to cook and heat food. </a:t>
            </a:r>
          </a:p>
          <a:p>
            <a:pPr algn="just"/>
            <a:r>
              <a:rPr lang="en-US" sz="2800" dirty="0">
                <a:solidFill>
                  <a:schemeClr val="tx1"/>
                </a:solidFill>
                <a:latin typeface="Times New Roman" panose="02020603050405020304" pitchFamily="18" charset="0"/>
                <a:cs typeface="Times New Roman" panose="02020603050405020304" pitchFamily="18" charset="0"/>
              </a:rPr>
              <a:t>The use of the RE resources can be increased and promoted by giving children small activities for their homework like making solar oven at home.</a:t>
            </a:r>
          </a:p>
        </p:txBody>
      </p:sp>
    </p:spTree>
    <p:extLst>
      <p:ext uri="{BB962C8B-B14F-4D97-AF65-F5344CB8AC3E}">
        <p14:creationId xmlns:p14="http://schemas.microsoft.com/office/powerpoint/2010/main" val="251935032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165100"/>
            <a:ext cx="7581900" cy="596900"/>
          </a:xfrm>
        </p:spPr>
        <p:txBody>
          <a:bodyPr/>
          <a:lstStyle/>
          <a:p>
            <a:r>
              <a:rPr lang="en-US" dirty="0"/>
              <a:t>Renewable Energy </a:t>
            </a:r>
          </a:p>
        </p:txBody>
      </p:sp>
      <p:sp>
        <p:nvSpPr>
          <p:cNvPr id="3" name="Slide Number Placeholder 2"/>
          <p:cNvSpPr>
            <a:spLocks noGrp="1"/>
          </p:cNvSpPr>
          <p:nvPr>
            <p:ph type="sldNum" sz="quarter" idx="10"/>
          </p:nvPr>
        </p:nvSpPr>
        <p:spPr/>
        <p:txBody>
          <a:bodyPr/>
          <a:lstStyle/>
          <a:p>
            <a:fld id="{ABCC55F3-FED4-490E-A042-E14AA0C2962A}" type="slidenum">
              <a:rPr lang="en-GB" smtClean="0"/>
              <a:pPr/>
              <a:t>2</a:t>
            </a:fld>
            <a:endParaRPr lang="en-GB" dirty="0"/>
          </a:p>
        </p:txBody>
      </p:sp>
      <p:sp>
        <p:nvSpPr>
          <p:cNvPr id="4" name="TextBox 10"/>
          <p:cNvSpPr txBox="1">
            <a:spLocks noChangeArrowheads="1"/>
          </p:cNvSpPr>
          <p:nvPr/>
        </p:nvSpPr>
        <p:spPr bwMode="auto">
          <a:xfrm>
            <a:off x="380999" y="1404878"/>
            <a:ext cx="8596313"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800" b="1" dirty="0">
                <a:solidFill>
                  <a:schemeClr val="tx1"/>
                </a:solidFill>
                <a:latin typeface="Times New Roman" pitchFamily="18" charset="0"/>
                <a:cs typeface="Times New Roman" pitchFamily="18" charset="0"/>
              </a:rPr>
              <a:t>RE</a:t>
            </a:r>
            <a:r>
              <a:rPr lang="en-US" sz="2800" dirty="0">
                <a:solidFill>
                  <a:schemeClr val="tx1"/>
                </a:solidFill>
                <a:latin typeface="Times New Roman" pitchFamily="18" charset="0"/>
                <a:cs typeface="Times New Roman" pitchFamily="18" charset="0"/>
              </a:rPr>
              <a:t> is the energy from natural sources and minerals like sun, wind, tides  and hydroelectric power. </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800" b="1" dirty="0">
                <a:solidFill>
                  <a:schemeClr val="tx1"/>
                </a:solidFill>
                <a:latin typeface="Times New Roman" pitchFamily="18" charset="0"/>
                <a:cs typeface="Times New Roman" pitchFamily="18" charset="0"/>
              </a:rPr>
              <a:t>RE </a:t>
            </a:r>
            <a:r>
              <a:rPr lang="en-US" sz="2800" dirty="0">
                <a:solidFill>
                  <a:schemeClr val="tx1"/>
                </a:solidFill>
                <a:latin typeface="Times New Roman" pitchFamily="18" charset="0"/>
                <a:cs typeface="Times New Roman" pitchFamily="18" charset="0"/>
              </a:rPr>
              <a:t>is named so because it is environment friendly and it can replace </a:t>
            </a:r>
            <a:r>
              <a:rPr lang="en-US" sz="2800" b="1" u="sng" dirty="0">
                <a:solidFill>
                  <a:schemeClr val="tx1"/>
                </a:solidFill>
                <a:latin typeface="Times New Roman" pitchFamily="18" charset="0"/>
                <a:cs typeface="Times New Roman" pitchFamily="18" charset="0"/>
              </a:rPr>
              <a:t>non renewable energies </a:t>
            </a:r>
            <a:r>
              <a:rPr lang="en-US" sz="2800" u="sng" dirty="0">
                <a:solidFill>
                  <a:schemeClr val="tx1"/>
                </a:solidFill>
                <a:latin typeface="Times New Roman" pitchFamily="18" charset="0"/>
                <a:cs typeface="Times New Roman" pitchFamily="18" charset="0"/>
              </a:rPr>
              <a:t>like </a:t>
            </a:r>
            <a:r>
              <a:rPr lang="en-US" sz="2800" dirty="0">
                <a:solidFill>
                  <a:schemeClr val="tx1"/>
                </a:solidFill>
                <a:latin typeface="Times New Roman" pitchFamily="18" charset="0"/>
                <a:cs typeface="Times New Roman" pitchFamily="18" charset="0"/>
              </a:rPr>
              <a:t>oil and coal.</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800" b="1" dirty="0">
                <a:solidFill>
                  <a:schemeClr val="tx1"/>
                </a:solidFill>
                <a:latin typeface="Times New Roman" pitchFamily="18" charset="0"/>
                <a:cs typeface="Times New Roman" pitchFamily="18" charset="0"/>
              </a:rPr>
              <a:t>The world is shifting RE sources because of the scarcity of and rising prices of oil and gas.</a:t>
            </a:r>
          </a:p>
        </p:txBody>
      </p:sp>
    </p:spTree>
    <p:extLst>
      <p:ext uri="{BB962C8B-B14F-4D97-AF65-F5344CB8AC3E}">
        <p14:creationId xmlns:p14="http://schemas.microsoft.com/office/powerpoint/2010/main" val="4155885788"/>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
            <a:ext cx="7543800" cy="723900"/>
          </a:xfrm>
        </p:spPr>
        <p:txBody>
          <a:bodyPr/>
          <a:lstStyle/>
          <a:p>
            <a:r>
              <a:rPr lang="en-US" dirty="0"/>
              <a:t>Forms &amp; Types of Renewable Energy</a:t>
            </a:r>
          </a:p>
        </p:txBody>
      </p:sp>
      <p:sp>
        <p:nvSpPr>
          <p:cNvPr id="3" name="Slide Number Placeholder 2"/>
          <p:cNvSpPr>
            <a:spLocks noGrp="1"/>
          </p:cNvSpPr>
          <p:nvPr>
            <p:ph type="sldNum" sz="quarter" idx="10"/>
          </p:nvPr>
        </p:nvSpPr>
        <p:spPr/>
        <p:txBody>
          <a:bodyPr/>
          <a:lstStyle/>
          <a:p>
            <a:fld id="{ABCC55F3-FED4-490E-A042-E14AA0C2962A}" type="slidenum">
              <a:rPr lang="en-GB" smtClean="0"/>
              <a:pPr/>
              <a:t>3</a:t>
            </a:fld>
            <a:endParaRPr lang="en-GB" dirty="0"/>
          </a:p>
        </p:txBody>
      </p:sp>
      <p:sp>
        <p:nvSpPr>
          <p:cNvPr id="4" name="TextBox 10"/>
          <p:cNvSpPr txBox="1">
            <a:spLocks noChangeArrowheads="1"/>
          </p:cNvSpPr>
          <p:nvPr/>
        </p:nvSpPr>
        <p:spPr bwMode="auto">
          <a:xfrm>
            <a:off x="228599" y="1158419"/>
            <a:ext cx="8748713"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0" indent="0" algn="just" eaLnBrk="1" hangingPunct="1"/>
            <a:r>
              <a:rPr lang="en-US" sz="2800" dirty="0">
                <a:solidFill>
                  <a:schemeClr val="tx1"/>
                </a:solidFill>
                <a:latin typeface="Times New Roman" pitchFamily="18" charset="0"/>
                <a:cs typeface="Times New Roman" pitchFamily="18" charset="0"/>
              </a:rPr>
              <a:t>The first major form of RE that we will look at is </a:t>
            </a:r>
            <a:r>
              <a:rPr lang="en-US" sz="2800" b="1" dirty="0">
                <a:solidFill>
                  <a:schemeClr val="tx1"/>
                </a:solidFill>
                <a:latin typeface="Times New Roman" pitchFamily="18" charset="0"/>
                <a:cs typeface="Times New Roman" pitchFamily="18" charset="0"/>
              </a:rPr>
              <a:t>wind power.</a:t>
            </a:r>
            <a:r>
              <a:rPr lang="en-US" sz="2800" dirty="0">
                <a:solidFill>
                  <a:schemeClr val="tx1"/>
                </a:solidFill>
                <a:latin typeface="Times New Roman" pitchFamily="18" charset="0"/>
                <a:cs typeface="Times New Roman" pitchFamily="18" charset="0"/>
              </a:rPr>
              <a:t> Wind has been an energy source for a very long time. The energy in wind can be used by making a tower which stands high above the sea level with a large propeller at the top. </a:t>
            </a:r>
          </a:p>
          <a:p>
            <a:pPr marL="0" indent="0" algn="just" eaLnBrk="1" hangingPunct="1"/>
            <a:r>
              <a:rPr lang="en-US" sz="2800" dirty="0">
                <a:solidFill>
                  <a:schemeClr val="tx1"/>
                </a:solidFill>
                <a:latin typeface="Times New Roman" pitchFamily="18" charset="0"/>
                <a:cs typeface="Times New Roman" pitchFamily="18" charset="0"/>
              </a:rPr>
              <a:t>What the wind does is it basically blows the propeller round and round which in turn helps produce electricity. By building not just one but multiple of these towers you can produce more electricity at once. </a:t>
            </a:r>
            <a:r>
              <a:rPr lang="en-US" sz="2800" b="1" dirty="0">
                <a:solidFill>
                  <a:schemeClr val="tx1"/>
                </a:solidFill>
                <a:latin typeface="Times New Roman" pitchFamily="18" charset="0"/>
                <a:cs typeface="Times New Roman" pitchFamily="18" charset="0"/>
              </a:rPr>
              <a:t>The most suitable area to build these wind turbines would be in coastal areas, tops of hills, open fields or basically anywhere the winds are strong and continuous. </a:t>
            </a:r>
          </a:p>
        </p:txBody>
      </p:sp>
    </p:spTree>
    <p:extLst>
      <p:ext uri="{BB962C8B-B14F-4D97-AF65-F5344CB8AC3E}">
        <p14:creationId xmlns:p14="http://schemas.microsoft.com/office/powerpoint/2010/main" val="226576914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56" y="0"/>
            <a:ext cx="7543800" cy="723900"/>
          </a:xfrm>
        </p:spPr>
        <p:txBody>
          <a:bodyPr/>
          <a:lstStyle/>
          <a:p>
            <a:r>
              <a:rPr lang="en-US" dirty="0"/>
              <a:t>Advantages of Renewable Energy</a:t>
            </a:r>
          </a:p>
        </p:txBody>
      </p:sp>
      <p:sp>
        <p:nvSpPr>
          <p:cNvPr id="3" name="Slide Number Placeholder 2"/>
          <p:cNvSpPr>
            <a:spLocks noGrp="1"/>
          </p:cNvSpPr>
          <p:nvPr>
            <p:ph type="sldNum" sz="quarter" idx="10"/>
          </p:nvPr>
        </p:nvSpPr>
        <p:spPr/>
        <p:txBody>
          <a:bodyPr/>
          <a:lstStyle/>
          <a:p>
            <a:fld id="{ABCC55F3-FED4-490E-A042-E14AA0C2962A}" type="slidenum">
              <a:rPr lang="en-GB" smtClean="0"/>
              <a:pPr/>
              <a:t>4</a:t>
            </a:fld>
            <a:endParaRPr lang="en-GB" dirty="0"/>
          </a:p>
        </p:txBody>
      </p:sp>
      <p:sp>
        <p:nvSpPr>
          <p:cNvPr id="8" name="TextBox 7">
            <a:extLst>
              <a:ext uri="{FF2B5EF4-FFF2-40B4-BE49-F238E27FC236}">
                <a16:creationId xmlns:a16="http://schemas.microsoft.com/office/drawing/2014/main" id="{9B251E92-E75B-4913-BBC0-C74A58E875B7}"/>
              </a:ext>
            </a:extLst>
          </p:cNvPr>
          <p:cNvSpPr txBox="1"/>
          <p:nvPr/>
        </p:nvSpPr>
        <p:spPr>
          <a:xfrm>
            <a:off x="533400" y="1600200"/>
            <a:ext cx="7993856" cy="4524315"/>
          </a:xfrm>
          <a:prstGeom prst="rect">
            <a:avLst/>
          </a:prstGeom>
          <a:noFill/>
        </p:spPr>
        <p:txBody>
          <a:bodyPr wrap="square" rtlCol="0">
            <a:spAutoFit/>
          </a:bodyPr>
          <a:lstStyle/>
          <a:p>
            <a:pPr marL="457200" indent="-457200" algn="just">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Wind is </a:t>
            </a:r>
            <a:r>
              <a:rPr lang="en-US" sz="3200" b="1" i="1" dirty="0">
                <a:solidFill>
                  <a:srgbClr val="FF0000"/>
                </a:solidFill>
                <a:latin typeface="Times New Roman" panose="02020603050405020304" pitchFamily="18" charset="0"/>
                <a:cs typeface="Times New Roman" panose="02020603050405020304" pitchFamily="18" charset="0"/>
              </a:rPr>
              <a:t>free</a:t>
            </a:r>
            <a:r>
              <a:rPr lang="en-US" sz="3200" dirty="0">
                <a:solidFill>
                  <a:schemeClr val="tx1"/>
                </a:solidFill>
                <a:latin typeface="Times New Roman" panose="02020603050405020304" pitchFamily="18" charset="0"/>
                <a:cs typeface="Times New Roman" panose="02020603050405020304" pitchFamily="18" charset="0"/>
              </a:rPr>
              <a:t>, therefore wind power is </a:t>
            </a:r>
            <a:r>
              <a:rPr lang="en-US" sz="3200" b="1" dirty="0">
                <a:solidFill>
                  <a:srgbClr val="FF0000"/>
                </a:solidFill>
                <a:latin typeface="Times New Roman" panose="02020603050405020304" pitchFamily="18" charset="0"/>
                <a:cs typeface="Times New Roman" panose="02020603050405020304" pitchFamily="18" charset="0"/>
              </a:rPr>
              <a:t>very cost efficient.</a:t>
            </a:r>
          </a:p>
          <a:p>
            <a:pPr marL="457200" indent="-457200" algn="just">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 It produces </a:t>
            </a:r>
            <a:r>
              <a:rPr lang="en-US" sz="3200" dirty="0">
                <a:solidFill>
                  <a:srgbClr val="FF0000"/>
                </a:solidFill>
                <a:latin typeface="Times New Roman" panose="02020603050405020304" pitchFamily="18" charset="0"/>
                <a:cs typeface="Times New Roman" panose="02020603050405020304" pitchFamily="18" charset="0"/>
              </a:rPr>
              <a:t>No greenhouse gases </a:t>
            </a:r>
            <a:r>
              <a:rPr lang="en-US" sz="3200" dirty="0">
                <a:solidFill>
                  <a:schemeClr val="tx1"/>
                </a:solidFill>
                <a:latin typeface="Times New Roman" panose="02020603050405020304" pitchFamily="18" charset="0"/>
                <a:cs typeface="Times New Roman" panose="02020603050405020304" pitchFamily="18" charset="0"/>
              </a:rPr>
              <a:t>or waste that could cause harm to the environment. </a:t>
            </a:r>
          </a:p>
          <a:p>
            <a:pPr marL="457200" indent="-457200" algn="just">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Land beneath the tower can still be used for farming since it doesn’t take up a lot of space.</a:t>
            </a:r>
          </a:p>
          <a:p>
            <a:pPr marL="457200" indent="-457200" algn="just">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Wind power is a very good way of providing </a:t>
            </a:r>
            <a:r>
              <a:rPr lang="en-US" sz="3200" b="1" dirty="0">
                <a:solidFill>
                  <a:srgbClr val="FF0000"/>
                </a:solidFill>
                <a:latin typeface="Times New Roman" panose="02020603050405020304" pitchFamily="18" charset="0"/>
                <a:cs typeface="Times New Roman" panose="02020603050405020304" pitchFamily="18" charset="0"/>
              </a:rPr>
              <a:t>energy to remote areas. </a:t>
            </a:r>
          </a:p>
        </p:txBody>
      </p:sp>
    </p:spTree>
    <p:extLst>
      <p:ext uri="{BB962C8B-B14F-4D97-AF65-F5344CB8AC3E}">
        <p14:creationId xmlns:p14="http://schemas.microsoft.com/office/powerpoint/2010/main" val="370909611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Disadvantages:</a:t>
            </a:r>
          </a:p>
        </p:txBody>
      </p:sp>
      <p:sp>
        <p:nvSpPr>
          <p:cNvPr id="3" name="Slide Number Placeholder 2"/>
          <p:cNvSpPr>
            <a:spLocks noGrp="1"/>
          </p:cNvSpPr>
          <p:nvPr>
            <p:ph type="sldNum" sz="quarter" idx="10"/>
          </p:nvPr>
        </p:nvSpPr>
        <p:spPr/>
        <p:txBody>
          <a:bodyPr/>
          <a:lstStyle/>
          <a:p>
            <a:fld id="{ABCC55F3-FED4-490E-A042-E14AA0C2962A}" type="slidenum">
              <a:rPr lang="en-GB" smtClean="0"/>
              <a:pPr/>
              <a:t>5</a:t>
            </a:fld>
            <a:endParaRPr lang="en-GB" dirty="0"/>
          </a:p>
        </p:txBody>
      </p:sp>
      <p:sp>
        <p:nvSpPr>
          <p:cNvPr id="4" name="Text Box 1030"/>
          <p:cNvSpPr txBox="1">
            <a:spLocks noChangeArrowheads="1"/>
          </p:cNvSpPr>
          <p:nvPr/>
        </p:nvSpPr>
        <p:spPr bwMode="auto">
          <a:xfrm>
            <a:off x="228599" y="838200"/>
            <a:ext cx="8748713" cy="5262979"/>
          </a:xfrm>
          <a:prstGeom prst="rect">
            <a:avLst/>
          </a:prstGeom>
          <a:noFill/>
          <a:ln w="9525">
            <a:noFill/>
            <a:miter lim="800000"/>
            <a:headEnd/>
            <a:tailEnd/>
          </a:ln>
        </p:spPr>
        <p:txBody>
          <a:bodyPr wrap="square">
            <a:spAutoFit/>
          </a:bodyPr>
          <a:lstStyle/>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The wind is </a:t>
            </a:r>
            <a:r>
              <a:rPr lang="en-US" sz="2800" b="1" dirty="0">
                <a:solidFill>
                  <a:srgbClr val="FF0000"/>
                </a:solidFill>
                <a:latin typeface="Times New Roman" panose="02020603050405020304" pitchFamily="18" charset="0"/>
                <a:cs typeface="Times New Roman" panose="02020603050405020304" pitchFamily="18" charset="0"/>
              </a:rPr>
              <a:t>not continuous </a:t>
            </a:r>
            <a:r>
              <a:rPr lang="en-US" sz="2800" dirty="0">
                <a:solidFill>
                  <a:schemeClr val="tx1"/>
                </a:solidFill>
                <a:latin typeface="Times New Roman" panose="02020603050405020304" pitchFamily="18" charset="0"/>
                <a:cs typeface="Times New Roman" panose="02020603050405020304" pitchFamily="18" charset="0"/>
              </a:rPr>
              <a:t>, or example on days when there is no wind .</a:t>
            </a:r>
          </a:p>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Wind farms are usually near the coast, and near the coast means </a:t>
            </a:r>
            <a:r>
              <a:rPr lang="en-US" sz="2800" b="1" dirty="0">
                <a:solidFill>
                  <a:srgbClr val="FF0000"/>
                </a:solidFill>
                <a:latin typeface="Times New Roman" panose="02020603050405020304" pitchFamily="18" charset="0"/>
                <a:cs typeface="Times New Roman" panose="02020603050405020304" pitchFamily="18" charset="0"/>
              </a:rPr>
              <a:t>higher land prices.</a:t>
            </a:r>
          </a:p>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Some people feel that these tall towers destroy the beauty of the land. </a:t>
            </a:r>
          </a:p>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Wind farms are they can affect television reception for people in close proximity to them, they </a:t>
            </a:r>
            <a:r>
              <a:rPr lang="en-US" sz="2800" dirty="0">
                <a:solidFill>
                  <a:srgbClr val="FF0000"/>
                </a:solidFill>
                <a:latin typeface="Times New Roman" panose="02020603050405020304" pitchFamily="18" charset="0"/>
                <a:cs typeface="Times New Roman" panose="02020603050405020304" pitchFamily="18" charset="0"/>
              </a:rPr>
              <a:t>can be noisy, they can kill birds.</a:t>
            </a:r>
          </a:p>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Lastly the </a:t>
            </a:r>
            <a:r>
              <a:rPr lang="en-US" sz="2800" b="1" dirty="0">
                <a:solidFill>
                  <a:schemeClr val="tx1"/>
                </a:solidFill>
                <a:latin typeface="Times New Roman" panose="02020603050405020304" pitchFamily="18" charset="0"/>
                <a:cs typeface="Times New Roman" panose="02020603050405020304" pitchFamily="18" charset="0"/>
              </a:rPr>
              <a:t>wind cannot always be predicted.</a:t>
            </a:r>
          </a:p>
        </p:txBody>
      </p:sp>
    </p:spTree>
    <p:extLst>
      <p:ext uri="{BB962C8B-B14F-4D97-AF65-F5344CB8AC3E}">
        <p14:creationId xmlns:p14="http://schemas.microsoft.com/office/powerpoint/2010/main" val="334183649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6</a:t>
            </a:fld>
            <a:endParaRPr lang="en-GB" dirty="0"/>
          </a:p>
        </p:txBody>
      </p:sp>
      <p:sp>
        <p:nvSpPr>
          <p:cNvPr id="5" name="Text Box 1028"/>
          <p:cNvSpPr txBox="1">
            <a:spLocks noChangeArrowheads="1"/>
          </p:cNvSpPr>
          <p:nvPr/>
        </p:nvSpPr>
        <p:spPr bwMode="auto">
          <a:xfrm>
            <a:off x="228600" y="990600"/>
            <a:ext cx="8382000" cy="5293757"/>
          </a:xfrm>
          <a:prstGeom prst="rect">
            <a:avLst/>
          </a:prstGeom>
          <a:noFill/>
          <a:ln w="9525">
            <a:noFill/>
            <a:miter lim="800000"/>
            <a:headEnd/>
            <a:tailEnd/>
          </a:ln>
        </p:spPr>
        <p:txBody>
          <a:bodyPr wrap="square">
            <a:spAutoFit/>
          </a:bodyPr>
          <a:lstStyle/>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Another form of RE is </a:t>
            </a:r>
            <a:r>
              <a:rPr lang="en-US" sz="2600" b="1" dirty="0">
                <a:solidFill>
                  <a:schemeClr val="tx1"/>
                </a:solidFill>
                <a:latin typeface="Times New Roman" panose="02020603050405020304" pitchFamily="18" charset="0"/>
                <a:cs typeface="Times New Roman" panose="02020603050405020304" pitchFamily="18" charset="0"/>
              </a:rPr>
              <a:t>hydropower.</a:t>
            </a:r>
            <a:r>
              <a:rPr lang="en-US" sz="2600" dirty="0">
                <a:solidFill>
                  <a:schemeClr val="tx1"/>
                </a:solidFill>
                <a:latin typeface="Times New Roman" panose="02020603050405020304" pitchFamily="18" charset="0"/>
                <a:cs typeface="Times New Roman" panose="02020603050405020304" pitchFamily="18" charset="0"/>
              </a:rPr>
              <a:t> </a:t>
            </a:r>
          </a:p>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Water is about 800 times denser than air and therefore even a small stream of water can produce a reasonable amount of energy. </a:t>
            </a:r>
            <a:r>
              <a:rPr lang="en-US" sz="2600" b="1" dirty="0">
                <a:solidFill>
                  <a:srgbClr val="C00000"/>
                </a:solidFill>
                <a:latin typeface="Times New Roman" panose="02020603050405020304" pitchFamily="18" charset="0"/>
                <a:cs typeface="Times New Roman" panose="02020603050405020304" pitchFamily="18" charset="0"/>
              </a:rPr>
              <a:t>Today there are many hydroelectric power stations in the world and together they are providing about 20% electricity across the globe. </a:t>
            </a:r>
          </a:p>
          <a:p>
            <a:pPr marL="179388" indent="-179388" algn="just">
              <a:spcBef>
                <a:spcPct val="50000"/>
              </a:spcBef>
              <a:buClr>
                <a:schemeClr val="accent3">
                  <a:lumMod val="60000"/>
                  <a:lumOff val="40000"/>
                </a:schemeClr>
              </a:buClr>
              <a:buSzPct val="105000"/>
              <a:buFontTx/>
              <a:buChar char="•"/>
            </a:pPr>
            <a:r>
              <a:rPr lang="en-US" sz="2600" b="1" dirty="0">
                <a:solidFill>
                  <a:srgbClr val="C00000"/>
                </a:solidFill>
                <a:latin typeface="Times New Roman" panose="02020603050405020304" pitchFamily="18" charset="0"/>
                <a:cs typeface="Times New Roman" panose="02020603050405020304" pitchFamily="18" charset="0"/>
              </a:rPr>
              <a:t>Solar energy is also one of the oldest renewable sources in the world. </a:t>
            </a:r>
            <a:r>
              <a:rPr lang="en-US" sz="2600" dirty="0">
                <a:solidFill>
                  <a:schemeClr val="tx1"/>
                </a:solidFill>
                <a:latin typeface="Times New Roman" panose="02020603050405020304" pitchFamily="18" charset="0"/>
                <a:cs typeface="Times New Roman" panose="02020603050405020304" pitchFamily="18" charset="0"/>
              </a:rPr>
              <a:t>This energy is taken from the sun in the form of solar radiation. There are basically three ways that we can use the sun’s energy. The first is by solar cells in which photovoltaic or photoelectric cells are used to convert light directly into electricity. </a:t>
            </a:r>
          </a:p>
        </p:txBody>
      </p:sp>
      <p:sp>
        <p:nvSpPr>
          <p:cNvPr id="6" name="Title 1"/>
          <p:cNvSpPr>
            <a:spLocks noGrp="1"/>
          </p:cNvSpPr>
          <p:nvPr>
            <p:ph type="title"/>
          </p:nvPr>
        </p:nvSpPr>
        <p:spPr/>
        <p:txBody>
          <a:bodyPr/>
          <a:lstStyle/>
          <a:p>
            <a:r>
              <a:rPr lang="en-US" dirty="0"/>
              <a:t>Other Major Forms &amp; Types of RE</a:t>
            </a:r>
          </a:p>
        </p:txBody>
      </p:sp>
      <p:sp>
        <p:nvSpPr>
          <p:cNvPr id="7" name="Rectangle 3"/>
          <p:cNvSpPr txBox="1">
            <a:spLocks noChangeArrowheads="1"/>
          </p:cNvSpPr>
          <p:nvPr/>
        </p:nvSpPr>
        <p:spPr>
          <a:xfrm>
            <a:off x="1028700" y="4114800"/>
            <a:ext cx="7848600" cy="1066800"/>
          </a:xfrm>
          <a:prstGeom prst="rect">
            <a:avLst/>
          </a:prstGeom>
        </p:spPr>
        <p:txBody>
          <a:bodyPr>
            <a:normAutofit/>
          </a:bodyPr>
          <a:lstStyle>
            <a:lvl1pPr marL="266700" indent="-266700" algn="l" rtl="0" eaLnBrk="0" fontAlgn="base" hangingPunct="0">
              <a:spcBef>
                <a:spcPct val="40000"/>
              </a:spcBef>
              <a:spcAft>
                <a:spcPct val="0"/>
              </a:spcAft>
              <a:buClr>
                <a:schemeClr val="bg2"/>
              </a:buClr>
              <a:buSzPct val="90000"/>
              <a:buFont typeface="Wingdings 2" pitchFamily="18" charset="2"/>
              <a:buChar char=""/>
              <a:defRPr sz="2000">
                <a:solidFill>
                  <a:schemeClr val="bg2"/>
                </a:solidFill>
                <a:latin typeface="+mn-lt"/>
                <a:ea typeface="ＭＳ Ｐゴシック" charset="0"/>
                <a:cs typeface="+mn-cs"/>
              </a:defRPr>
            </a:lvl1pPr>
            <a:lvl2pPr marL="622300" indent="-176213" algn="l" rtl="0" eaLnBrk="0" fontAlgn="base" hangingPunct="0">
              <a:spcBef>
                <a:spcPct val="40000"/>
              </a:spcBef>
              <a:spcAft>
                <a:spcPct val="0"/>
              </a:spcAft>
              <a:buClr>
                <a:schemeClr val="tx1"/>
              </a:buClr>
              <a:buSzPct val="70000"/>
              <a:buFont typeface="Wingdings 2" pitchFamily="18" charset="2"/>
              <a:buChar char=""/>
              <a:defRPr sz="2800">
                <a:solidFill>
                  <a:schemeClr val="tx1"/>
                </a:solidFill>
                <a:latin typeface="+mn-lt"/>
                <a:ea typeface="Arial" charset="0"/>
                <a:cs typeface="+mn-cs"/>
              </a:defRPr>
            </a:lvl2pPr>
            <a:lvl3pPr marL="984250" indent="-179388" algn="l" rtl="0" eaLnBrk="0" fontAlgn="base" hangingPunct="0">
              <a:spcBef>
                <a:spcPct val="40000"/>
              </a:spcBef>
              <a:spcAft>
                <a:spcPct val="0"/>
              </a:spcAft>
              <a:buClr>
                <a:schemeClr val="accent2"/>
              </a:buClr>
              <a:buFont typeface="Wingdings 2" pitchFamily="18" charset="2"/>
              <a:buChar char=""/>
              <a:defRPr sz="1600">
                <a:solidFill>
                  <a:schemeClr val="accent2"/>
                </a:solidFill>
                <a:latin typeface="+mn-lt"/>
                <a:ea typeface="Arial" charset="0"/>
                <a:cs typeface="+mn-cs"/>
              </a:defRPr>
            </a:lvl3pPr>
            <a:lvl4pPr marL="1343025" indent="-179388" algn="l" rtl="0" eaLnBrk="0" fontAlgn="base" hangingPunct="0">
              <a:spcBef>
                <a:spcPct val="40000"/>
              </a:spcBef>
              <a:spcAft>
                <a:spcPct val="0"/>
              </a:spcAft>
              <a:buClr>
                <a:schemeClr val="tx1"/>
              </a:buClr>
              <a:buFont typeface="Wingdings 2" pitchFamily="18" charset="2"/>
              <a:buChar char=""/>
              <a:defRPr sz="1400">
                <a:solidFill>
                  <a:schemeClr val="tx1"/>
                </a:solidFill>
                <a:latin typeface="+mn-lt"/>
                <a:ea typeface="Arial" charset="0"/>
                <a:cs typeface="+mn-cs"/>
              </a:defRPr>
            </a:lvl4pPr>
            <a:lvl5pPr marL="1700213" indent="-177800" algn="l" rtl="0" eaLnBrk="0" fontAlgn="base" hangingPunct="0">
              <a:spcBef>
                <a:spcPct val="40000"/>
              </a:spcBef>
              <a:spcAft>
                <a:spcPct val="0"/>
              </a:spcAft>
              <a:buClr>
                <a:schemeClr val="tx1"/>
              </a:buClr>
              <a:buFont typeface="Wingdings 2" pitchFamily="18" charset="2"/>
              <a:buChar char=""/>
              <a:defRPr sz="1200">
                <a:solidFill>
                  <a:schemeClr val="tx1"/>
                </a:solidFill>
                <a:latin typeface="+mn-lt"/>
                <a:ea typeface="Arial" charset="0"/>
                <a:cs typeface="+mn-cs"/>
              </a:defRPr>
            </a:lvl5pPr>
            <a:lvl6pPr marL="21574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6pPr>
            <a:lvl7pPr marL="26146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7pPr>
            <a:lvl8pPr marL="30718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8pPr>
            <a:lvl9pPr marL="35290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9pPr>
          </a:lstStyle>
          <a:p>
            <a:pPr marL="0" indent="0" eaLnBrk="1" hangingPunct="1">
              <a:lnSpc>
                <a:spcPct val="90000"/>
              </a:lnSpc>
              <a:buClr>
                <a:srgbClr val="00FF00"/>
              </a:buClr>
              <a:buFontTx/>
              <a:buNone/>
            </a:pPr>
            <a:endParaRPr lang="en-US" dirty="0">
              <a:solidFill>
                <a:schemeClr val="tx1"/>
              </a:solidFill>
              <a:latin typeface="Times" pitchFamily="18" charset="0"/>
              <a:cs typeface="Times" pitchFamily="18" charset="0"/>
            </a:endParaRPr>
          </a:p>
        </p:txBody>
      </p:sp>
    </p:spTree>
    <p:extLst>
      <p:ext uri="{BB962C8B-B14F-4D97-AF65-F5344CB8AC3E}">
        <p14:creationId xmlns:p14="http://schemas.microsoft.com/office/powerpoint/2010/main" val="29648167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7</a:t>
            </a:fld>
            <a:endParaRPr lang="en-GB" dirty="0"/>
          </a:p>
        </p:txBody>
      </p:sp>
      <p:sp>
        <p:nvSpPr>
          <p:cNvPr id="5" name="Text Box 1028"/>
          <p:cNvSpPr txBox="1">
            <a:spLocks noChangeArrowheads="1"/>
          </p:cNvSpPr>
          <p:nvPr/>
        </p:nvSpPr>
        <p:spPr bwMode="auto">
          <a:xfrm>
            <a:off x="381000" y="990600"/>
            <a:ext cx="8229600" cy="5293757"/>
          </a:xfrm>
          <a:prstGeom prst="rect">
            <a:avLst/>
          </a:prstGeom>
          <a:noFill/>
          <a:ln w="9525">
            <a:noFill/>
            <a:miter lim="800000"/>
            <a:headEnd/>
            <a:tailEnd/>
          </a:ln>
        </p:spPr>
        <p:txBody>
          <a:bodyPr wrap="square">
            <a:spAutoFit/>
          </a:bodyPr>
          <a:lstStyle/>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The second is solar water heating in which the heat from the sun is used to warm the water in glass panels on the roof therefore no longer requiring gas or electricity to heat the water. </a:t>
            </a:r>
          </a:p>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The third is solar furnaces which use mirrors to capture the sun’s energy into a congested place to produce high temperatures. These solar furnaces can be used to cook food.</a:t>
            </a:r>
          </a:p>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 Lastly, biomass or in other words energy from organic materials such as wood and other solid wastes can be burnt to provide heat or may be used to make steam for a power station. </a:t>
            </a:r>
          </a:p>
        </p:txBody>
      </p:sp>
      <p:sp>
        <p:nvSpPr>
          <p:cNvPr id="7" name="Rectangle 3"/>
          <p:cNvSpPr txBox="1">
            <a:spLocks noChangeArrowheads="1"/>
          </p:cNvSpPr>
          <p:nvPr/>
        </p:nvSpPr>
        <p:spPr>
          <a:xfrm>
            <a:off x="1028700" y="4114800"/>
            <a:ext cx="7848600" cy="1066800"/>
          </a:xfrm>
          <a:prstGeom prst="rect">
            <a:avLst/>
          </a:prstGeom>
        </p:spPr>
        <p:txBody>
          <a:bodyPr>
            <a:normAutofit/>
          </a:bodyPr>
          <a:lstStyle>
            <a:lvl1pPr marL="266700" indent="-266700" algn="l" rtl="0" eaLnBrk="0" fontAlgn="base" hangingPunct="0">
              <a:spcBef>
                <a:spcPct val="40000"/>
              </a:spcBef>
              <a:spcAft>
                <a:spcPct val="0"/>
              </a:spcAft>
              <a:buClr>
                <a:schemeClr val="bg2"/>
              </a:buClr>
              <a:buSzPct val="90000"/>
              <a:buFont typeface="Wingdings 2" pitchFamily="18" charset="2"/>
              <a:buChar char=""/>
              <a:defRPr sz="2000">
                <a:solidFill>
                  <a:schemeClr val="bg2"/>
                </a:solidFill>
                <a:latin typeface="+mn-lt"/>
                <a:ea typeface="ＭＳ Ｐゴシック" charset="0"/>
                <a:cs typeface="+mn-cs"/>
              </a:defRPr>
            </a:lvl1pPr>
            <a:lvl2pPr marL="622300" indent="-176213" algn="l" rtl="0" eaLnBrk="0" fontAlgn="base" hangingPunct="0">
              <a:spcBef>
                <a:spcPct val="40000"/>
              </a:spcBef>
              <a:spcAft>
                <a:spcPct val="0"/>
              </a:spcAft>
              <a:buClr>
                <a:schemeClr val="tx1"/>
              </a:buClr>
              <a:buSzPct val="70000"/>
              <a:buFont typeface="Wingdings 2" pitchFamily="18" charset="2"/>
              <a:buChar char=""/>
              <a:defRPr sz="2800">
                <a:solidFill>
                  <a:schemeClr val="tx1"/>
                </a:solidFill>
                <a:latin typeface="+mn-lt"/>
                <a:ea typeface="Arial" charset="0"/>
                <a:cs typeface="+mn-cs"/>
              </a:defRPr>
            </a:lvl2pPr>
            <a:lvl3pPr marL="984250" indent="-179388" algn="l" rtl="0" eaLnBrk="0" fontAlgn="base" hangingPunct="0">
              <a:spcBef>
                <a:spcPct val="40000"/>
              </a:spcBef>
              <a:spcAft>
                <a:spcPct val="0"/>
              </a:spcAft>
              <a:buClr>
                <a:schemeClr val="accent2"/>
              </a:buClr>
              <a:buFont typeface="Wingdings 2" pitchFamily="18" charset="2"/>
              <a:buChar char=""/>
              <a:defRPr sz="1600">
                <a:solidFill>
                  <a:schemeClr val="accent2"/>
                </a:solidFill>
                <a:latin typeface="+mn-lt"/>
                <a:ea typeface="Arial" charset="0"/>
                <a:cs typeface="+mn-cs"/>
              </a:defRPr>
            </a:lvl3pPr>
            <a:lvl4pPr marL="1343025" indent="-179388" algn="l" rtl="0" eaLnBrk="0" fontAlgn="base" hangingPunct="0">
              <a:spcBef>
                <a:spcPct val="40000"/>
              </a:spcBef>
              <a:spcAft>
                <a:spcPct val="0"/>
              </a:spcAft>
              <a:buClr>
                <a:schemeClr val="tx1"/>
              </a:buClr>
              <a:buFont typeface="Wingdings 2" pitchFamily="18" charset="2"/>
              <a:buChar char=""/>
              <a:defRPr sz="1400">
                <a:solidFill>
                  <a:schemeClr val="tx1"/>
                </a:solidFill>
                <a:latin typeface="+mn-lt"/>
                <a:ea typeface="Arial" charset="0"/>
                <a:cs typeface="+mn-cs"/>
              </a:defRPr>
            </a:lvl4pPr>
            <a:lvl5pPr marL="1700213" indent="-177800" algn="l" rtl="0" eaLnBrk="0" fontAlgn="base" hangingPunct="0">
              <a:spcBef>
                <a:spcPct val="40000"/>
              </a:spcBef>
              <a:spcAft>
                <a:spcPct val="0"/>
              </a:spcAft>
              <a:buClr>
                <a:schemeClr val="tx1"/>
              </a:buClr>
              <a:buFont typeface="Wingdings 2" pitchFamily="18" charset="2"/>
              <a:buChar char=""/>
              <a:defRPr sz="1200">
                <a:solidFill>
                  <a:schemeClr val="tx1"/>
                </a:solidFill>
                <a:latin typeface="+mn-lt"/>
                <a:ea typeface="Arial" charset="0"/>
                <a:cs typeface="+mn-cs"/>
              </a:defRPr>
            </a:lvl5pPr>
            <a:lvl6pPr marL="21574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6pPr>
            <a:lvl7pPr marL="26146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7pPr>
            <a:lvl8pPr marL="30718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8pPr>
            <a:lvl9pPr marL="35290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9pPr>
          </a:lstStyle>
          <a:p>
            <a:pPr marL="0" indent="0" eaLnBrk="1" hangingPunct="1">
              <a:lnSpc>
                <a:spcPct val="90000"/>
              </a:lnSpc>
              <a:buClr>
                <a:srgbClr val="00FF00"/>
              </a:buClr>
              <a:buFontTx/>
              <a:buNone/>
            </a:pPr>
            <a:endParaRPr lang="en-US" dirty="0">
              <a:solidFill>
                <a:schemeClr val="tx1"/>
              </a:solidFill>
              <a:latin typeface="Times" pitchFamily="18" charset="0"/>
              <a:cs typeface="Times" pitchFamily="18" charset="0"/>
            </a:endParaRPr>
          </a:p>
        </p:txBody>
      </p:sp>
    </p:spTree>
    <p:extLst>
      <p:ext uri="{BB962C8B-B14F-4D97-AF65-F5344CB8AC3E}">
        <p14:creationId xmlns:p14="http://schemas.microsoft.com/office/powerpoint/2010/main" val="201603623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Uses of RE </a:t>
            </a:r>
          </a:p>
        </p:txBody>
      </p:sp>
      <p:sp>
        <p:nvSpPr>
          <p:cNvPr id="3" name="Slide Number Placeholder 2"/>
          <p:cNvSpPr>
            <a:spLocks noGrp="1"/>
          </p:cNvSpPr>
          <p:nvPr>
            <p:ph type="sldNum" sz="quarter" idx="10"/>
          </p:nvPr>
        </p:nvSpPr>
        <p:spPr/>
        <p:txBody>
          <a:bodyPr/>
          <a:lstStyle/>
          <a:p>
            <a:fld id="{ABCC55F3-FED4-490E-A042-E14AA0C2962A}" type="slidenum">
              <a:rPr lang="en-GB" smtClean="0"/>
              <a:pPr/>
              <a:t>8</a:t>
            </a:fld>
            <a:endParaRPr lang="en-GB" dirty="0"/>
          </a:p>
        </p:txBody>
      </p:sp>
      <p:sp>
        <p:nvSpPr>
          <p:cNvPr id="8" name="Content Placeholder 2"/>
          <p:cNvSpPr txBox="1">
            <a:spLocks/>
          </p:cNvSpPr>
          <p:nvPr/>
        </p:nvSpPr>
        <p:spPr>
          <a:xfrm>
            <a:off x="228600" y="990600"/>
            <a:ext cx="8534400" cy="5334000"/>
          </a:xfrm>
          <a:prstGeom prst="rect">
            <a:avLst/>
          </a:prstGeom>
        </p:spPr>
        <p:txBody>
          <a:bodyPr>
            <a:normAutofit/>
          </a:bodyPr>
          <a:lstStyle>
            <a:lvl1pPr marL="266700" indent="-266700" algn="l" rtl="0" eaLnBrk="0" fontAlgn="base" hangingPunct="0">
              <a:spcBef>
                <a:spcPct val="40000"/>
              </a:spcBef>
              <a:spcAft>
                <a:spcPct val="0"/>
              </a:spcAft>
              <a:buClr>
                <a:schemeClr val="bg2"/>
              </a:buClr>
              <a:buSzPct val="90000"/>
              <a:buFont typeface="Wingdings 2" pitchFamily="18" charset="2"/>
              <a:buChar char=""/>
              <a:defRPr sz="2000">
                <a:solidFill>
                  <a:schemeClr val="bg2"/>
                </a:solidFill>
                <a:latin typeface="+mn-lt"/>
                <a:ea typeface="ＭＳ Ｐゴシック" charset="0"/>
                <a:cs typeface="+mn-cs"/>
              </a:defRPr>
            </a:lvl1pPr>
            <a:lvl2pPr marL="622300" indent="-176213" algn="l" rtl="0" eaLnBrk="0" fontAlgn="base" hangingPunct="0">
              <a:spcBef>
                <a:spcPct val="40000"/>
              </a:spcBef>
              <a:spcAft>
                <a:spcPct val="0"/>
              </a:spcAft>
              <a:buClr>
                <a:schemeClr val="tx1"/>
              </a:buClr>
              <a:buSzPct val="70000"/>
              <a:buFont typeface="Wingdings 2" pitchFamily="18" charset="2"/>
              <a:buChar char=""/>
              <a:defRPr sz="2800">
                <a:solidFill>
                  <a:schemeClr val="tx1"/>
                </a:solidFill>
                <a:latin typeface="+mn-lt"/>
                <a:ea typeface="Arial" charset="0"/>
                <a:cs typeface="+mn-cs"/>
              </a:defRPr>
            </a:lvl2pPr>
            <a:lvl3pPr marL="984250" indent="-179388" algn="l" rtl="0" eaLnBrk="0" fontAlgn="base" hangingPunct="0">
              <a:spcBef>
                <a:spcPct val="40000"/>
              </a:spcBef>
              <a:spcAft>
                <a:spcPct val="0"/>
              </a:spcAft>
              <a:buClr>
                <a:schemeClr val="accent2"/>
              </a:buClr>
              <a:buFont typeface="Wingdings 2" pitchFamily="18" charset="2"/>
              <a:buChar char=""/>
              <a:defRPr sz="1600">
                <a:solidFill>
                  <a:schemeClr val="accent2"/>
                </a:solidFill>
                <a:latin typeface="+mn-lt"/>
                <a:ea typeface="Arial" charset="0"/>
                <a:cs typeface="+mn-cs"/>
              </a:defRPr>
            </a:lvl3pPr>
            <a:lvl4pPr marL="1343025" indent="-179388" algn="l" rtl="0" eaLnBrk="0" fontAlgn="base" hangingPunct="0">
              <a:spcBef>
                <a:spcPct val="40000"/>
              </a:spcBef>
              <a:spcAft>
                <a:spcPct val="0"/>
              </a:spcAft>
              <a:buClr>
                <a:schemeClr val="tx1"/>
              </a:buClr>
              <a:buFont typeface="Wingdings 2" pitchFamily="18" charset="2"/>
              <a:buChar char=""/>
              <a:defRPr sz="1400">
                <a:solidFill>
                  <a:schemeClr val="tx1"/>
                </a:solidFill>
                <a:latin typeface="+mn-lt"/>
                <a:ea typeface="Arial" charset="0"/>
                <a:cs typeface="+mn-cs"/>
              </a:defRPr>
            </a:lvl4pPr>
            <a:lvl5pPr marL="1700213" indent="-177800" algn="l" rtl="0" eaLnBrk="0" fontAlgn="base" hangingPunct="0">
              <a:spcBef>
                <a:spcPct val="40000"/>
              </a:spcBef>
              <a:spcAft>
                <a:spcPct val="0"/>
              </a:spcAft>
              <a:buClr>
                <a:schemeClr val="tx1"/>
              </a:buClr>
              <a:buFont typeface="Wingdings 2" pitchFamily="18" charset="2"/>
              <a:buChar char=""/>
              <a:defRPr sz="1200">
                <a:solidFill>
                  <a:schemeClr val="tx1"/>
                </a:solidFill>
                <a:latin typeface="+mn-lt"/>
                <a:ea typeface="Arial" charset="0"/>
                <a:cs typeface="+mn-cs"/>
              </a:defRPr>
            </a:lvl5pPr>
            <a:lvl6pPr marL="21574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6pPr>
            <a:lvl7pPr marL="26146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7pPr>
            <a:lvl8pPr marL="30718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8pPr>
            <a:lvl9pPr marL="35290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9pPr>
          </a:lstStyle>
          <a:p>
            <a:pPr algn="just">
              <a:buNone/>
            </a:pPr>
            <a:r>
              <a:rPr lang="en-US" sz="2400" b="1" dirty="0">
                <a:solidFill>
                  <a:schemeClr val="tx1"/>
                </a:solidFill>
                <a:latin typeface="Times New Roman" panose="02020603050405020304" pitchFamily="18" charset="0"/>
                <a:cs typeface="Times New Roman" panose="02020603050405020304" pitchFamily="18" charset="0"/>
              </a:rPr>
              <a:t>RE</a:t>
            </a:r>
            <a:r>
              <a:rPr lang="en-US" sz="2400" dirty="0">
                <a:solidFill>
                  <a:schemeClr val="tx1"/>
                </a:solidFill>
                <a:latin typeface="Times New Roman" panose="02020603050405020304" pitchFamily="18" charset="0"/>
                <a:cs typeface="Times New Roman" panose="02020603050405020304" pitchFamily="18" charset="0"/>
              </a:rPr>
              <a:t> is of many uses and it can support small as well large applications. </a:t>
            </a:r>
          </a:p>
          <a:p>
            <a:pPr algn="just">
              <a:buNone/>
            </a:pPr>
            <a:r>
              <a:rPr lang="en-US" sz="2400" dirty="0">
                <a:solidFill>
                  <a:schemeClr val="tx1"/>
                </a:solidFill>
                <a:latin typeface="Times New Roman" panose="02020603050405020304" pitchFamily="18" charset="0"/>
                <a:cs typeface="Times New Roman" panose="02020603050405020304" pitchFamily="18" charset="0"/>
              </a:rPr>
              <a:t>RE from wind, sun and geothermal is used to produce electricity and heat for use. </a:t>
            </a:r>
          </a:p>
          <a:p>
            <a:pPr algn="just">
              <a:buNone/>
            </a:pPr>
            <a:r>
              <a:rPr lang="en-US" sz="2400" dirty="0">
                <a:solidFill>
                  <a:schemeClr val="tx1"/>
                </a:solidFill>
                <a:latin typeface="Times New Roman" panose="02020603050405020304" pitchFamily="18" charset="0"/>
                <a:cs typeface="Times New Roman" panose="02020603050405020304" pitchFamily="18" charset="0"/>
              </a:rPr>
              <a:t>The solar power plants are used to generate electricity and steam for industrial projects. </a:t>
            </a:r>
            <a:r>
              <a:rPr lang="en-US" sz="2400" dirty="0">
                <a:solidFill>
                  <a:srgbClr val="C00000"/>
                </a:solidFill>
                <a:latin typeface="Times New Roman" panose="02020603050405020304" pitchFamily="18" charset="0"/>
                <a:cs typeface="Times New Roman" panose="02020603050405020304" pitchFamily="18" charset="0"/>
              </a:rPr>
              <a:t>The energy form the geothermal heat is used to heat radiators in the homes. </a:t>
            </a:r>
          </a:p>
          <a:p>
            <a:pPr algn="just">
              <a:buNone/>
            </a:pPr>
            <a:r>
              <a:rPr lang="en-US" sz="2400" dirty="0">
                <a:solidFill>
                  <a:schemeClr val="tx1"/>
                </a:solidFill>
                <a:latin typeface="Times New Roman" panose="02020603050405020304" pitchFamily="18" charset="0"/>
                <a:cs typeface="Times New Roman" panose="02020603050405020304" pitchFamily="18" charset="0"/>
              </a:rPr>
              <a:t>Thus the RE sources can viably help users to their heat homes. Some other applications of </a:t>
            </a:r>
            <a:r>
              <a:rPr lang="en-US" sz="2400" dirty="0">
                <a:solidFill>
                  <a:srgbClr val="C00000"/>
                </a:solidFill>
                <a:latin typeface="Times New Roman" panose="02020603050405020304" pitchFamily="18" charset="0"/>
                <a:cs typeface="Times New Roman" panose="02020603050405020304" pitchFamily="18" charset="0"/>
              </a:rPr>
              <a:t>RE sources include heating space, ventilation, day lighting, space cooling, water heating, mechanical energy to cut woods and grinding grains.</a:t>
            </a:r>
            <a:r>
              <a:rPr lang="en-US" sz="2400" dirty="0">
                <a:solidFill>
                  <a:schemeClr val="tx1"/>
                </a:solidFill>
                <a:latin typeface="Times New Roman" panose="02020603050405020304" pitchFamily="18" charset="0"/>
                <a:cs typeface="Times New Roman" panose="02020603050405020304" pitchFamily="18" charset="0"/>
              </a:rPr>
              <a:t> The RE sources and the technologies associated with them are equally important to households and industry.</a:t>
            </a:r>
          </a:p>
          <a:p>
            <a:pPr algn="just"/>
            <a:endParaRPr lang="en-GB" dirty="0">
              <a:solidFill>
                <a:schemeClr val="tx1"/>
              </a:solidFill>
              <a:latin typeface="Times" pitchFamily="18" charset="0"/>
              <a:cs typeface="Times" pitchFamily="18" charset="0"/>
            </a:endParaRPr>
          </a:p>
        </p:txBody>
      </p:sp>
    </p:spTree>
    <p:extLst>
      <p:ext uri="{BB962C8B-B14F-4D97-AF65-F5344CB8AC3E}">
        <p14:creationId xmlns:p14="http://schemas.microsoft.com/office/powerpoint/2010/main" val="147281105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356" y="19878"/>
            <a:ext cx="7791450" cy="746759"/>
          </a:xfrm>
        </p:spPr>
        <p:txBody>
          <a:bodyPr/>
          <a:lstStyle/>
          <a:p>
            <a:r>
              <a:rPr lang="en-US" sz="3200" dirty="0"/>
              <a:t>Important Applications for domestic Users</a:t>
            </a:r>
          </a:p>
        </p:txBody>
      </p:sp>
      <p:sp>
        <p:nvSpPr>
          <p:cNvPr id="3" name="Slide Number Placeholder 2"/>
          <p:cNvSpPr>
            <a:spLocks noGrp="1"/>
          </p:cNvSpPr>
          <p:nvPr>
            <p:ph type="sldNum" sz="quarter" idx="10"/>
          </p:nvPr>
        </p:nvSpPr>
        <p:spPr/>
        <p:txBody>
          <a:bodyPr/>
          <a:lstStyle/>
          <a:p>
            <a:fld id="{ABCC55F3-FED4-490E-A042-E14AA0C2962A}" type="slidenum">
              <a:rPr lang="en-GB" smtClean="0"/>
              <a:pPr/>
              <a:t>9</a:t>
            </a:fld>
            <a:endParaRPr lang="en-GB" dirty="0"/>
          </a:p>
        </p:txBody>
      </p:sp>
      <p:sp>
        <p:nvSpPr>
          <p:cNvPr id="7" name="TextBox 6">
            <a:extLst>
              <a:ext uri="{FF2B5EF4-FFF2-40B4-BE49-F238E27FC236}">
                <a16:creationId xmlns:a16="http://schemas.microsoft.com/office/drawing/2014/main" id="{81CDD2FF-55BA-4BFD-8CF0-E570010EF466}"/>
              </a:ext>
            </a:extLst>
          </p:cNvPr>
          <p:cNvSpPr txBox="1"/>
          <p:nvPr/>
        </p:nvSpPr>
        <p:spPr>
          <a:xfrm>
            <a:off x="533400" y="1447800"/>
            <a:ext cx="8203406" cy="4832092"/>
          </a:xfrm>
          <a:prstGeom prst="rect">
            <a:avLst/>
          </a:prstGeom>
          <a:noFill/>
        </p:spPr>
        <p:txBody>
          <a:bodyPr wrap="square" rtlCol="0">
            <a:spAutoFit/>
          </a:bodyPr>
          <a:lstStyle/>
          <a:p>
            <a:pPr algn="just"/>
            <a:r>
              <a:rPr lang="en-US" sz="2800" dirty="0">
                <a:solidFill>
                  <a:schemeClr val="tx1"/>
                </a:solidFill>
                <a:latin typeface="Times New Roman" panose="02020603050405020304" pitchFamily="18" charset="0"/>
                <a:cs typeface="Times New Roman" panose="02020603050405020304" pitchFamily="18" charset="0"/>
              </a:rPr>
              <a:t>RE sources are of many uses to domestic users. Let’s start with the application of solar energy. </a:t>
            </a:r>
          </a:p>
          <a:p>
            <a:pPr algn="just"/>
            <a:r>
              <a:rPr lang="en-US" sz="2800" dirty="0">
                <a:solidFill>
                  <a:schemeClr val="tx1"/>
                </a:solidFill>
                <a:latin typeface="Times New Roman" panose="02020603050405020304" pitchFamily="18" charset="0"/>
                <a:cs typeface="Times New Roman" panose="02020603050405020304" pitchFamily="18" charset="0"/>
              </a:rPr>
              <a:t>This energy can be utilized without paying any taxes and interests. Solar cookers and solar panels supported with battery are the most popular RE applications for domestic users. </a:t>
            </a:r>
          </a:p>
          <a:p>
            <a:pPr algn="just"/>
            <a:r>
              <a:rPr lang="en-US" sz="2800" dirty="0">
                <a:solidFill>
                  <a:schemeClr val="tx1"/>
                </a:solidFill>
                <a:latin typeface="Times New Roman" panose="02020603050405020304" pitchFamily="18" charset="0"/>
                <a:cs typeface="Times New Roman" panose="02020603050405020304" pitchFamily="18" charset="0"/>
              </a:rPr>
              <a:t>Solar cookers can be bought or made at home. The solar cookers are made of silver foil and cardboard mostly. The assembly of these cookers is very easy and the manual is available on the other end. The second basic application is the use of solar panels. </a:t>
            </a:r>
          </a:p>
        </p:txBody>
      </p:sp>
    </p:spTree>
    <p:extLst>
      <p:ext uri="{BB962C8B-B14F-4D97-AF65-F5344CB8AC3E}">
        <p14:creationId xmlns:p14="http://schemas.microsoft.com/office/powerpoint/2010/main" val="2091502850"/>
      </p:ext>
    </p:extLst>
  </p:cSld>
  <p:clrMapOvr>
    <a:masterClrMapping/>
  </p:clrMapOvr>
  <p:transition>
    <p:fade/>
  </p:transition>
</p:sld>
</file>

<file path=ppt/theme/theme1.xml><?xml version="1.0" encoding="utf-8"?>
<a:theme xmlns:a="http://schemas.openxmlformats.org/drawingml/2006/main" name="Bleu clair 1 visuel barrag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Bleu clair 1 visuel barrage">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bg2"/>
            </a:solidFill>
            <a:effectLst/>
            <a:latin typeface="Arial" charset="0"/>
          </a:defRPr>
        </a:defPPr>
      </a:lstStyle>
    </a:lnDef>
  </a:objectDefaults>
  <a:extraClrSchemeLst>
    <a:extraClrScheme>
      <a:clrScheme name="Bleu clair 1 visuel barrage 1">
        <a:dk1>
          <a:srgbClr val="09357A"/>
        </a:dk1>
        <a:lt1>
          <a:srgbClr val="FFFFFF"/>
        </a:lt1>
        <a:dk2>
          <a:srgbClr val="007783"/>
        </a:dk2>
        <a:lt2>
          <a:srgbClr val="636363"/>
        </a:lt2>
        <a:accent1>
          <a:srgbClr val="FE5815"/>
        </a:accent1>
        <a:accent2>
          <a:srgbClr val="6D015B"/>
        </a:accent2>
        <a:accent3>
          <a:srgbClr val="FFFFFF"/>
        </a:accent3>
        <a:accent4>
          <a:srgbClr val="062C67"/>
        </a:accent4>
        <a:accent5>
          <a:srgbClr val="FEB4AA"/>
        </a:accent5>
        <a:accent6>
          <a:srgbClr val="620152"/>
        </a:accent6>
        <a:hlink>
          <a:srgbClr val="B50C00"/>
        </a:hlink>
        <a:folHlink>
          <a:srgbClr val="92C9E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48697</TotalTime>
  <Words>1235</Words>
  <Application>Microsoft Office PowerPoint</Application>
  <PresentationFormat>On-screen Show (4:3)</PresentationFormat>
  <Paragraphs>67</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ＭＳ Ｐゴシック</vt:lpstr>
      <vt:lpstr>Arial</vt:lpstr>
      <vt:lpstr>Courier New</vt:lpstr>
      <vt:lpstr>Times</vt:lpstr>
      <vt:lpstr>Times New Roman</vt:lpstr>
      <vt:lpstr>Wingdings</vt:lpstr>
      <vt:lpstr>Wingdings 2</vt:lpstr>
      <vt:lpstr>Bleu clair 1 visuel barrage</vt:lpstr>
      <vt:lpstr>What is Renewable Energy?</vt:lpstr>
      <vt:lpstr>Renewable Energy </vt:lpstr>
      <vt:lpstr>Forms &amp; Types of Renewable Energy</vt:lpstr>
      <vt:lpstr>Advantages of Renewable Energy</vt:lpstr>
      <vt:lpstr>Disadvantages:</vt:lpstr>
      <vt:lpstr>Other Major Forms &amp; Types of RE</vt:lpstr>
      <vt:lpstr>PowerPoint Presentation</vt:lpstr>
      <vt:lpstr>Uses of RE </vt:lpstr>
      <vt:lpstr>Important Applications for domestic Users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Renforcement d’une aile d’avion de tourisme en composite.</dc:title>
  <dc:creator>Societe</dc:creator>
  <cp:lastModifiedBy>Adel</cp:lastModifiedBy>
  <cp:revision>443</cp:revision>
  <dcterms:created xsi:type="dcterms:W3CDTF">2006-10-31T11:47:34Z</dcterms:created>
  <dcterms:modified xsi:type="dcterms:W3CDTF">2018-01-21T21:06:33Z</dcterms:modified>
</cp:coreProperties>
</file>