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6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25"/>
  </p:notesMasterIdLst>
  <p:handoutMasterIdLst>
    <p:handoutMasterId r:id="rId26"/>
  </p:handoutMasterIdLst>
  <p:sldIdLst>
    <p:sldId id="405" r:id="rId2"/>
    <p:sldId id="324" r:id="rId3"/>
    <p:sldId id="379" r:id="rId4"/>
    <p:sldId id="404" r:id="rId5"/>
    <p:sldId id="406" r:id="rId6"/>
    <p:sldId id="392" r:id="rId7"/>
    <p:sldId id="393" r:id="rId8"/>
    <p:sldId id="415" r:id="rId9"/>
    <p:sldId id="416" r:id="rId10"/>
    <p:sldId id="407" r:id="rId11"/>
    <p:sldId id="408" r:id="rId12"/>
    <p:sldId id="414" r:id="rId13"/>
    <p:sldId id="409" r:id="rId14"/>
    <p:sldId id="410" r:id="rId15"/>
    <p:sldId id="411" r:id="rId16"/>
    <p:sldId id="412" r:id="rId17"/>
    <p:sldId id="395" r:id="rId18"/>
    <p:sldId id="257" r:id="rId19"/>
    <p:sldId id="258" r:id="rId20"/>
    <p:sldId id="413" r:id="rId21"/>
    <p:sldId id="401" r:id="rId22"/>
    <p:sldId id="402" r:id="rId23"/>
    <p:sldId id="40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CE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6327" autoAdjust="0"/>
    <p:restoredTop sz="99237" autoAdjust="0"/>
  </p:normalViewPr>
  <p:slideViewPr>
    <p:cSldViewPr>
      <p:cViewPr varScale="1">
        <p:scale>
          <a:sx n="89" d="100"/>
          <a:sy n="89" d="100"/>
        </p:scale>
        <p:origin x="19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B1C9A15-B692-490F-8749-16308C87B629}" type="datetimeFigureOut">
              <a:rPr lang="en-US"/>
              <a:pPr>
                <a:defRPr/>
              </a:pPr>
              <a:t>27-Feb-23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8CB9E8-C676-4061-AADA-A17E0B1A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4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FE6735-1682-418B-AE6B-06A9761EB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4DDD-7BB8-4AC9-9F33-480B3CA16B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071268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D07E-4180-486A-86AB-D86ABD696F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2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A508E-C0CD-4983-A648-9D1B3F292E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36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53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E95BB-DDC9-4686-B23F-4FE83FAD1B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26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00A1C-394A-4E30-AF85-A776BEE868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03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C4EDC-7F26-4C02-B978-C11F1C54D3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8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5808F-92BE-4681-B4F2-9904C488A4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2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AE563-0F30-4375-8E33-7912D87D9B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5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7B242-9269-4FB2-8C23-B63CE52D92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88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B1D5A-5564-4302-851C-587C78994D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38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1C4A711B-383C-4882-BD7C-6D54BCDBD9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71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D27D4E14-6EF3-49C1-AE3E-33A047A9E075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69139"/>
            <a:ext cx="822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algn="ctr" rtl="0"/>
            <a:r>
              <a:rPr lang="en-US" sz="3000" dirty="0">
                <a:latin typeface="Tahoma" pitchFamily="34" charset="0"/>
                <a:ea typeface="Tahoma" pitchFamily="34" charset="0"/>
                <a:cs typeface="Tahoma" pitchFamily="34" charset="0"/>
              </a:rPr>
              <a:t>Digital Communications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608" y="1767007"/>
            <a:ext cx="676875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rtl="0"/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ctr" rtl="0"/>
            <a:r>
              <a:rPr lang="en-US" sz="24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Band Pass pulse transmission</a:t>
            </a:r>
          </a:p>
          <a:p>
            <a:pPr lvl="1" algn="ctr" rtl="0"/>
            <a:r>
              <a:rPr lang="en-US" sz="24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Matched Filter</a:t>
            </a:r>
          </a:p>
          <a:p>
            <a:pPr lvl="1" algn="ctr" rtl="0"/>
            <a:r>
              <a:rPr lang="en-US" sz="3000" dirty="0">
                <a:latin typeface="Tahoma" pitchFamily="34" charset="0"/>
                <a:ea typeface="Tahoma" pitchFamily="34" charset="0"/>
                <a:cs typeface="Tahoma" pitchFamily="34" charset="0"/>
              </a:rPr>
              <a:t>3.1</a:t>
            </a:r>
          </a:p>
          <a:p>
            <a:pPr lvl="1" algn="ctr" rtl="0"/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051FB-87E1-49D8-B4C8-F1E53B280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8975"/>
            <a:ext cx="7290054" cy="786384"/>
          </a:xfrm>
        </p:spPr>
        <p:txBody>
          <a:bodyPr/>
          <a:lstStyle/>
          <a:p>
            <a:r>
              <a:rPr lang="en-GB" dirty="0"/>
              <a:t>MATCHED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06AEA-F8C0-431C-9FBE-7E2EA944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03347"/>
            <a:ext cx="7924800" cy="443065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3200" dirty="0"/>
              <a:t>The matched filter is the optimal linear filter for maximizing the signal to noise ratio (SNR) in the presence of additive stochastic noise.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3200" dirty="0"/>
              <a:t> Matched filters are commonly used in radar, in which a signal is sent out, and we measure the reflected signals, looking for something similar to what was sent out.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3200" dirty="0"/>
              <a:t>Two-dimensional matched filters are commonly used in image processing, e.g., to improve SNR for X-ray pictures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/>
              <a:t>The matched filter is the first element in the base band receiver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/>
              <a:t>The matched filter is a linear time invariant system used to maximize the signal to noise energy of the received signal sample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87583-8742-4E24-92C1-8C9D7A6C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F36BFE6-7502-424F-BABE-420157A50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113861"/>
            <a:ext cx="4755357" cy="1356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659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A8563-E120-4B80-A8F5-CCFB06AB6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3107"/>
            <a:ext cx="8229600" cy="1641893"/>
          </a:xfrm>
        </p:spPr>
        <p:txBody>
          <a:bodyPr>
            <a:normAutofit/>
          </a:bodyPr>
          <a:lstStyle/>
          <a:p>
            <a:r>
              <a:rPr lang="en-GB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basic problem that often arises in the study of communication systems is that of detecting a pulse transmitted over a channel that is corrupted by channel noise.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F3776-CE11-42C9-896F-E45AB813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0EAD6A-5147-4A67-B076-5E2117BBD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59" y="2133600"/>
            <a:ext cx="7753082" cy="20541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040119-5BB3-4EE4-B826-F6F787F724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13" y="5029200"/>
            <a:ext cx="8417737" cy="120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6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CEAF6-2638-4AD8-AD75-80864C600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3DC8F-5E17-4C98-8210-B4CE33133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7290054" cy="4023360"/>
          </a:xfrm>
        </p:spPr>
        <p:txBody>
          <a:bodyPr>
            <a:normAutofit/>
          </a:bodyPr>
          <a:lstStyle/>
          <a:p>
            <a:r>
              <a:rPr lang="en-GB" sz="2800" dirty="0"/>
              <a:t>A matched filter can be defined as follows:</a:t>
            </a:r>
          </a:p>
          <a:p>
            <a:pPr algn="just"/>
            <a:r>
              <a:rPr lang="en-GB" sz="2800" i="1" dirty="0"/>
              <a:t>A filter which immediately precedes the decision circuit in a digital communications receiver is said to be matched to a particular symbol pulse, if it maximises the output SNR at the sampling instant when that pulse is present at the filter input.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A5F92-1936-4F3D-B87F-3FAF300F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88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8AD82-E3F1-49A2-BC73-46FB7E320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4800"/>
            <a:ext cx="8130702" cy="6004560"/>
          </a:xfrm>
        </p:spPr>
        <p:txBody>
          <a:bodyPr>
            <a:normAutofit/>
          </a:bodyPr>
          <a:lstStyle/>
          <a:p>
            <a:r>
              <a:rPr lang="en-GB" sz="2400" dirty="0"/>
              <a:t>The purpose of the Matched Filter circuit is to design an impulse response </a:t>
            </a:r>
            <a:r>
              <a:rPr lang="en-GB" sz="2400" i="1" dirty="0"/>
              <a:t>h</a:t>
            </a:r>
            <a:r>
              <a:rPr lang="en-GB" sz="2400" dirty="0"/>
              <a:t>(</a:t>
            </a:r>
            <a:r>
              <a:rPr lang="en-GB" sz="2400" i="1" dirty="0"/>
              <a:t>t</a:t>
            </a:r>
            <a:r>
              <a:rPr lang="en-GB" sz="2400" dirty="0"/>
              <a:t>) of the filter such that the output signal-to-noise ratio is </a:t>
            </a:r>
            <a:r>
              <a:rPr lang="en-US" sz="2400" dirty="0"/>
              <a:t>maximized.</a:t>
            </a:r>
          </a:p>
          <a:p>
            <a:r>
              <a:rPr lang="en-GB" sz="2400" dirty="0"/>
              <a:t>Let G(</a:t>
            </a:r>
            <a:r>
              <a:rPr lang="en-GB" sz="2400" i="1" dirty="0"/>
              <a:t>f</a:t>
            </a:r>
            <a:r>
              <a:rPr lang="en-GB" sz="2400" dirty="0"/>
              <a:t>) and </a:t>
            </a:r>
            <a:r>
              <a:rPr lang="en-GB" sz="2400" i="1" dirty="0"/>
              <a:t>H</a:t>
            </a:r>
            <a:r>
              <a:rPr lang="en-GB" sz="2400" dirty="0"/>
              <a:t>(</a:t>
            </a:r>
            <a:r>
              <a:rPr lang="en-GB" sz="2400" i="1" dirty="0"/>
              <a:t>f</a:t>
            </a:r>
            <a:r>
              <a:rPr lang="en-GB" sz="2400" dirty="0"/>
              <a:t>) denoted the Fourier Transform of </a:t>
            </a:r>
            <a:r>
              <a:rPr lang="en-GB" sz="2400" i="1" dirty="0"/>
              <a:t>g</a:t>
            </a:r>
            <a:r>
              <a:rPr lang="en-GB" sz="2400" dirty="0"/>
              <a:t>(</a:t>
            </a:r>
            <a:r>
              <a:rPr lang="en-GB" sz="2400" i="1" dirty="0"/>
              <a:t>t</a:t>
            </a:r>
            <a:r>
              <a:rPr lang="en-GB" sz="2400" dirty="0"/>
              <a:t>) and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).</a:t>
            </a:r>
          </a:p>
          <a:p>
            <a:endParaRPr lang="en-US" dirty="0"/>
          </a:p>
          <a:p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B506B-0D9A-4E24-810B-5356B320F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780189-2ABE-4BEF-9EE6-343B9F448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81200"/>
            <a:ext cx="3657600" cy="804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1238437-BA73-49ED-83C3-6C01CCF7FFCA}"/>
              </a:ext>
            </a:extLst>
          </p:cNvPr>
          <p:cNvSpPr/>
          <p:nvPr/>
        </p:nvSpPr>
        <p:spPr>
          <a:xfrm>
            <a:off x="479898" y="3831328"/>
            <a:ext cx="81307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ahoma-Bold"/>
              </a:rPr>
              <a:t>Noise Power</a:t>
            </a:r>
          </a:p>
          <a:p>
            <a:r>
              <a:rPr lang="en-GB" sz="2000" dirty="0">
                <a:solidFill>
                  <a:srgbClr val="FF0000"/>
                </a:solidFill>
                <a:latin typeface="TimesNewRoman"/>
              </a:rPr>
              <a:t>– </a:t>
            </a:r>
            <a:r>
              <a:rPr lang="en-GB" sz="2000" dirty="0">
                <a:solidFill>
                  <a:srgbClr val="000000"/>
                </a:solidFill>
                <a:latin typeface="TimesNewRoman"/>
              </a:rPr>
              <a:t>Since </a:t>
            </a:r>
            <a:r>
              <a:rPr lang="en-GB" sz="2000" i="1" dirty="0">
                <a:solidFill>
                  <a:srgbClr val="000000"/>
                </a:solidFill>
                <a:latin typeface="TimesNewRoman,Italic"/>
              </a:rPr>
              <a:t>w</a:t>
            </a:r>
            <a:r>
              <a:rPr lang="en-GB" sz="2000" dirty="0">
                <a:solidFill>
                  <a:srgbClr val="000000"/>
                </a:solidFill>
                <a:latin typeface="TimesNewRoman"/>
              </a:rPr>
              <a:t>(</a:t>
            </a:r>
            <a:r>
              <a:rPr lang="en-GB" sz="2000" i="1" dirty="0">
                <a:solidFill>
                  <a:srgbClr val="000000"/>
                </a:solidFill>
                <a:latin typeface="TimesNewRoman,Italic"/>
              </a:rPr>
              <a:t>t</a:t>
            </a:r>
            <a:r>
              <a:rPr lang="en-GB" sz="2000" dirty="0">
                <a:solidFill>
                  <a:srgbClr val="000000"/>
                </a:solidFill>
                <a:latin typeface="TimesNewRoman"/>
              </a:rPr>
              <a:t>) is white with a power spectral density          , the spectral density function of Noise is</a:t>
            </a:r>
          </a:p>
          <a:p>
            <a:endParaRPr lang="en-GB" sz="2000" dirty="0">
              <a:solidFill>
                <a:srgbClr val="000000"/>
              </a:solidFill>
              <a:latin typeface="TimesNewRoman"/>
            </a:endParaRPr>
          </a:p>
          <a:p>
            <a:endParaRPr lang="en-GB" sz="2000" dirty="0">
              <a:solidFill>
                <a:srgbClr val="000000"/>
              </a:solidFill>
              <a:latin typeface="TimesNewRoman"/>
            </a:endParaRPr>
          </a:p>
          <a:p>
            <a:endParaRPr lang="en-GB" sz="2000" dirty="0">
              <a:solidFill>
                <a:srgbClr val="000000"/>
              </a:solidFill>
              <a:latin typeface="TimesNewRoman"/>
            </a:endParaRPr>
          </a:p>
          <a:p>
            <a:endParaRPr lang="en-GB" sz="2000" dirty="0">
              <a:solidFill>
                <a:srgbClr val="000000"/>
              </a:solidFill>
              <a:latin typeface="TimesNewRoman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NewRoman"/>
              </a:rPr>
              <a:t>– </a:t>
            </a:r>
            <a:r>
              <a:rPr lang="en-US" sz="2000" dirty="0">
                <a:solidFill>
                  <a:srgbClr val="000000"/>
                </a:solidFill>
                <a:latin typeface="TimesNewRoman"/>
              </a:rPr>
              <a:t>The noise power is </a:t>
            </a:r>
            <a:endParaRPr lang="en-US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EF11B1-A463-497A-9391-E8EF5A672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3962400"/>
            <a:ext cx="437882" cy="6954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5F6AE0-2E74-4130-8671-B8F7222A11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4790771"/>
            <a:ext cx="2240924" cy="7018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5558ECB-CCA4-4F0D-899B-5A7F9B397A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600" y="5706343"/>
            <a:ext cx="3013656" cy="90152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C69D3C0-344A-4127-ABA2-33F49CC721B4}"/>
              </a:ext>
            </a:extLst>
          </p:cNvPr>
          <p:cNvSpPr/>
          <p:nvPr/>
        </p:nvSpPr>
        <p:spPr>
          <a:xfrm>
            <a:off x="432880" y="3076247"/>
            <a:ext cx="2180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Signal Power is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544B8E-07A6-4152-9442-C7CDCA6461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3200" y="3027757"/>
            <a:ext cx="4295775" cy="647700"/>
          </a:xfrm>
          <a:prstGeom prst="rect">
            <a:avLst/>
          </a:prstGeom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0AD1AAC9-17AA-422C-8080-3CAF85402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02484">
            <a:off x="6382829" y="5320002"/>
            <a:ext cx="2678874" cy="76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874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E0B07-B8D1-49BA-8E5F-F465A2FE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E0BCCD-5356-451A-B226-A3F74BB0B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28800"/>
            <a:ext cx="8341208" cy="418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93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50D6E-1AAA-4961-945A-8B18ED532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28BDD-7111-4977-BD78-96A58D4E9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130CC5-2CC5-43CE-9A19-D64869B02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097" y="1524000"/>
            <a:ext cx="8003806" cy="485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80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2B33-FB76-4201-BD30-C6B5349E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0A0FC-9C9E-47FD-8892-41EC2D020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Solve …</a:t>
            </a:r>
          </a:p>
          <a:p>
            <a:r>
              <a:rPr lang="en-GB" dirty="0"/>
              <a:t>You will get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DBFDE-26E9-4399-BA10-991797E2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32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57225" y="800659"/>
                <a:ext cx="7690104" cy="482290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impulse response of the filter, is a time-reversed and delayed version of the input signal i.e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en-US" sz="2800" b="1" i="1">
                            <a:latin typeface="Cambria Math"/>
                          </a:rPr>
                          <m:t>𝒐𝒑𝒕</m:t>
                        </m:r>
                      </m:sub>
                    </m:sSub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𝒌𝒈</m:t>
                    </m:r>
                    <m:r>
                      <a:rPr lang="en-US" sz="2800" b="1" i="1">
                        <a:latin typeface="Cambria Math"/>
                      </a:rPr>
                      <m:t>(</m:t>
                    </m:r>
                    <m:r>
                      <a:rPr lang="en-US" sz="2800" b="1" i="1">
                        <a:latin typeface="Cambria Math"/>
                      </a:rPr>
                      <m:t>𝑻</m:t>
                    </m:r>
                    <m:r>
                      <a:rPr lang="en-US" sz="2800" b="1" i="1">
                        <a:latin typeface="Cambria Math"/>
                      </a:rPr>
                      <m:t>−</m:t>
                    </m:r>
                    <m:r>
                      <a:rPr lang="en-US" sz="2800" b="1" i="1">
                        <a:latin typeface="Cambria Math"/>
                      </a:rPr>
                      <m:t>𝒕</m:t>
                    </m:r>
                    <m:r>
                      <a:rPr lang="en-US" sz="2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means that the filter is matched to the input signal.</a:t>
                </a:r>
              </a:p>
              <a:p>
                <a:pPr marL="0" indent="0" algn="just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maximum peak pulse signal to noise ratio at the sampling instant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𝑡</m:t>
                    </m:r>
                    <m:r>
                      <a:rPr lang="en-US" sz="220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𝜂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𝑚𝑎𝑥</m:t>
                        </m:r>
                      </m:sub>
                    </m:sSub>
                    <m:r>
                      <a:rPr lang="en-US" sz="3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225" y="800659"/>
                <a:ext cx="7690104" cy="4822901"/>
              </a:xfrm>
              <a:blipFill>
                <a:blip r:embed="rId3"/>
                <a:stretch>
                  <a:fillRect l="-1665" t="-1389" r="-1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3413893-38EC-4018-84B5-2A460A6D8F47}"/>
              </a:ext>
            </a:extLst>
          </p:cNvPr>
          <p:cNvSpPr txBox="1">
            <a:spLocks/>
          </p:cNvSpPr>
          <p:nvPr/>
        </p:nvSpPr>
        <p:spPr>
          <a:xfrm>
            <a:off x="657225" y="110286"/>
            <a:ext cx="7852857" cy="5334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Impulse Response of the Optimum Matched filter</a:t>
            </a:r>
          </a:p>
        </p:txBody>
      </p:sp>
      <p:graphicFrame>
        <p:nvGraphicFramePr>
          <p:cNvPr id="5" name="Object 9">
            <a:extLst>
              <a:ext uri="{FF2B5EF4-FFF2-40B4-BE49-F238E27FC236}">
                <a16:creationId xmlns:a16="http://schemas.microsoft.com/office/drawing/2014/main" id="{E1F12BFD-3F35-4614-B048-B481255366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700678"/>
              </p:ext>
            </p:extLst>
          </p:nvPr>
        </p:nvGraphicFramePr>
        <p:xfrm>
          <a:off x="914400" y="3405105"/>
          <a:ext cx="5257800" cy="77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3492500" imgH="469900" progId="Equation.3">
                  <p:embed/>
                </p:oleObj>
              </mc:Choice>
              <mc:Fallback>
                <p:oleObj name="Equation" r:id="rId4" imgW="3492500" imgH="469900" progId="Equation.3">
                  <p:embed/>
                  <p:pic>
                    <p:nvPicPr>
                      <p:cNvPr id="19461" name="Object 9">
                        <a:extLst>
                          <a:ext uri="{FF2B5EF4-FFF2-40B4-BE49-F238E27FC236}">
                            <a16:creationId xmlns:a16="http://schemas.microsoft.com/office/drawing/2014/main" id="{FD303E00-36F1-4860-A3FC-4D9F202865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05105"/>
                        <a:ext cx="5257800" cy="77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935A414-E4FB-4AF8-A751-09D15B8DB914}"/>
              </a:ext>
            </a:extLst>
          </p:cNvPr>
          <p:cNvSpPr/>
          <p:nvPr/>
        </p:nvSpPr>
        <p:spPr>
          <a:xfrm>
            <a:off x="657225" y="4178424"/>
            <a:ext cx="76901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en-US" sz="2400" dirty="0"/>
              <a:t>Does not depend on pulse shape </a:t>
            </a:r>
            <a:r>
              <a:rPr lang="en-US" altLang="en-US" sz="2400" i="1" dirty="0"/>
              <a:t>g</a:t>
            </a:r>
            <a:r>
              <a:rPr lang="en-US" altLang="en-US" sz="2400" dirty="0"/>
              <a:t>(</a:t>
            </a:r>
            <a:r>
              <a:rPr lang="en-US" altLang="en-US" sz="2400" i="1" dirty="0"/>
              <a:t>t</a:t>
            </a:r>
            <a:r>
              <a:rPr lang="en-US" altLang="en-US" sz="2400" dirty="0"/>
              <a:t>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en-US" sz="2400" dirty="0"/>
              <a:t>Proportional to signal energy (energy per bit) </a:t>
            </a:r>
            <a:r>
              <a:rPr lang="en-US" altLang="en-US" sz="2400" i="1" dirty="0"/>
              <a:t>E</a:t>
            </a:r>
            <a:r>
              <a:rPr lang="en-US" altLang="en-US" sz="2400" i="1" baseline="-25000" dirty="0"/>
              <a:t>b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en-US" sz="2400" dirty="0"/>
              <a:t>Inversely proportional to power spectral density of noise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1FBD3B6-56EA-4BA2-A205-27326D89F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474" y="5577123"/>
            <a:ext cx="4206811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272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6">
            <a:extLst>
              <a:ext uri="{FF2B5EF4-FFF2-40B4-BE49-F238E27FC236}">
                <a16:creationId xmlns:a16="http://schemas.microsoft.com/office/drawing/2014/main" id="{6E2DB428-FB2C-4CFB-BCC4-054E690FE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5658"/>
            <a:ext cx="7290054" cy="902208"/>
          </a:xfrm>
        </p:spPr>
        <p:txBody>
          <a:bodyPr/>
          <a:lstStyle/>
          <a:p>
            <a:r>
              <a:rPr lang="en-US" altLang="en-US" dirty="0"/>
              <a:t>Matched Filter</a:t>
            </a:r>
          </a:p>
        </p:txBody>
      </p:sp>
      <p:sp>
        <p:nvSpPr>
          <p:cNvPr id="12292" name="Rectangle 47">
            <a:extLst>
              <a:ext uri="{FF2B5EF4-FFF2-40B4-BE49-F238E27FC236}">
                <a16:creationId xmlns:a16="http://schemas.microsoft.com/office/drawing/2014/main" id="{82D255E4-1EC3-4E05-80CA-7DDAF3FEE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534399" cy="371047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Detection of pulse in presence of additive noise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sz="2400" dirty="0"/>
              <a:t>Receiver knows what pulse shape it is looking for.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sz="2400" dirty="0"/>
              <a:t>Channel memory is ignored (assumed compensated by other means, e.g. channel equalizer in receiver).</a:t>
            </a:r>
          </a:p>
        </p:txBody>
      </p:sp>
      <p:sp>
        <p:nvSpPr>
          <p:cNvPr id="12293" name="Text Box 33">
            <a:extLst>
              <a:ext uri="{FF2B5EF4-FFF2-40B4-BE49-F238E27FC236}">
                <a16:creationId xmlns:a16="http://schemas.microsoft.com/office/drawing/2014/main" id="{22C0F9CA-BDD3-4D73-BB63-72D8247D2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4806885"/>
            <a:ext cx="3505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SzPct val="90000"/>
              <a:buChar char="•"/>
              <a:defRPr sz="2800" b="1">
                <a:solidFill>
                  <a:srgbClr val="CC00CC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</a:rPr>
              <a:t>Additive white Gaussian noise (AWGN) with zero mean and variance </a:t>
            </a:r>
            <a:r>
              <a:rPr lang="en-US" altLang="en-US" sz="2400" i="1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chemeClr val="accent2"/>
                </a:solidFill>
              </a:rPr>
              <a:t>0</a:t>
            </a:r>
            <a:r>
              <a:rPr lang="en-US" altLang="en-US" sz="2400" dirty="0">
                <a:solidFill>
                  <a:schemeClr val="accent2"/>
                </a:solidFill>
              </a:rPr>
              <a:t> /2</a:t>
            </a:r>
          </a:p>
        </p:txBody>
      </p:sp>
      <p:grpSp>
        <p:nvGrpSpPr>
          <p:cNvPr id="12294" name="Group 54">
            <a:extLst>
              <a:ext uri="{FF2B5EF4-FFF2-40B4-BE49-F238E27FC236}">
                <a16:creationId xmlns:a16="http://schemas.microsoft.com/office/drawing/2014/main" id="{DEA81AF7-C2F8-4CF8-B6F8-DDA772BCB85F}"/>
              </a:ext>
            </a:extLst>
          </p:cNvPr>
          <p:cNvGrpSpPr>
            <a:grpSpLocks/>
          </p:cNvGrpSpPr>
          <p:nvPr/>
        </p:nvGrpSpPr>
        <p:grpSpPr bwMode="auto">
          <a:xfrm>
            <a:off x="658238" y="2895600"/>
            <a:ext cx="6047362" cy="1616075"/>
            <a:chOff x="432" y="2128"/>
            <a:chExt cx="4080" cy="1114"/>
          </a:xfrm>
        </p:grpSpPr>
        <p:sp>
          <p:nvSpPr>
            <p:cNvPr id="12297" name="Rectangle 2">
              <a:extLst>
                <a:ext uri="{FF2B5EF4-FFF2-40B4-BE49-F238E27FC236}">
                  <a16:creationId xmlns:a16="http://schemas.microsoft.com/office/drawing/2014/main" id="{B32CF53E-495E-4DD0-8EBD-260CE8EEC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128"/>
              <a:ext cx="672" cy="5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2298" name="Oval 3">
              <a:extLst>
                <a:ext uri="{FF2B5EF4-FFF2-40B4-BE49-F238E27FC236}">
                  <a16:creationId xmlns:a16="http://schemas.microsoft.com/office/drawing/2014/main" id="{6E9EE649-6409-46E5-8DD7-8F9BF4EEF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282"/>
              <a:ext cx="288" cy="2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2299" name="Line 4">
              <a:extLst>
                <a:ext uri="{FF2B5EF4-FFF2-40B4-BE49-F238E27FC236}">
                  <a16:creationId xmlns:a16="http://schemas.microsoft.com/office/drawing/2014/main" id="{4CA3D45D-C7C6-4288-9386-838F1CF83D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42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0" name="Line 5">
              <a:extLst>
                <a:ext uri="{FF2B5EF4-FFF2-40B4-BE49-F238E27FC236}">
                  <a16:creationId xmlns:a16="http://schemas.microsoft.com/office/drawing/2014/main" id="{4F6E1BAF-DF2C-408B-B5F5-CA998EB5EB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426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1" name="Line 6">
              <a:extLst>
                <a:ext uri="{FF2B5EF4-FFF2-40B4-BE49-F238E27FC236}">
                  <a16:creationId xmlns:a16="http://schemas.microsoft.com/office/drawing/2014/main" id="{022B617B-48A5-4890-9DF8-1BCDDB79BE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84" y="257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2" name="Line 7">
              <a:extLst>
                <a:ext uri="{FF2B5EF4-FFF2-40B4-BE49-F238E27FC236}">
                  <a16:creationId xmlns:a16="http://schemas.microsoft.com/office/drawing/2014/main" id="{D5368E11-2E52-43EF-B53A-AAE741CF4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42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3" name="Line 9">
              <a:extLst>
                <a:ext uri="{FF2B5EF4-FFF2-40B4-BE49-F238E27FC236}">
                  <a16:creationId xmlns:a16="http://schemas.microsoft.com/office/drawing/2014/main" id="{0D84CC2C-98E8-4203-A6EA-7E15A1DB86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234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4" name="Line 10">
              <a:extLst>
                <a:ext uri="{FF2B5EF4-FFF2-40B4-BE49-F238E27FC236}">
                  <a16:creationId xmlns:a16="http://schemas.microsoft.com/office/drawing/2014/main" id="{91B10678-3616-4879-973E-369CBEF8F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426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5" name="Freeform 11">
              <a:extLst>
                <a:ext uri="{FF2B5EF4-FFF2-40B4-BE49-F238E27FC236}">
                  <a16:creationId xmlns:a16="http://schemas.microsoft.com/office/drawing/2014/main" id="{1F81F078-BE38-45EF-8FF6-77D62141E5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8" y="2274"/>
              <a:ext cx="152" cy="152"/>
            </a:xfrm>
            <a:custGeom>
              <a:avLst/>
              <a:gdLst>
                <a:gd name="T0" fmla="*/ 152 w 152"/>
                <a:gd name="T1" fmla="*/ 8 h 152"/>
                <a:gd name="T2" fmla="*/ 104 w 152"/>
                <a:gd name="T3" fmla="*/ 8 h 152"/>
                <a:gd name="T4" fmla="*/ 56 w 152"/>
                <a:gd name="T5" fmla="*/ 56 h 152"/>
                <a:gd name="T6" fmla="*/ 8 w 152"/>
                <a:gd name="T7" fmla="*/ 104 h 152"/>
                <a:gd name="T8" fmla="*/ 8 w 152"/>
                <a:gd name="T9" fmla="*/ 152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"/>
                <a:gd name="T16" fmla="*/ 0 h 152"/>
                <a:gd name="T17" fmla="*/ 152 w 152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" h="152">
                  <a:moveTo>
                    <a:pt x="152" y="8"/>
                  </a:moveTo>
                  <a:cubicBezTo>
                    <a:pt x="136" y="4"/>
                    <a:pt x="120" y="0"/>
                    <a:pt x="104" y="8"/>
                  </a:cubicBezTo>
                  <a:cubicBezTo>
                    <a:pt x="88" y="16"/>
                    <a:pt x="72" y="40"/>
                    <a:pt x="56" y="56"/>
                  </a:cubicBezTo>
                  <a:cubicBezTo>
                    <a:pt x="40" y="72"/>
                    <a:pt x="16" y="88"/>
                    <a:pt x="8" y="104"/>
                  </a:cubicBezTo>
                  <a:cubicBezTo>
                    <a:pt x="0" y="120"/>
                    <a:pt x="8" y="144"/>
                    <a:pt x="8" y="152"/>
                  </a:cubicBez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6" name="Line 12">
              <a:extLst>
                <a:ext uri="{FF2B5EF4-FFF2-40B4-BE49-F238E27FC236}">
                  <a16:creationId xmlns:a16="http://schemas.microsoft.com/office/drawing/2014/main" id="{FDC8F0B1-B402-4FA0-ACCF-3DC8445E05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33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7" name="Line 23">
              <a:extLst>
                <a:ext uri="{FF2B5EF4-FFF2-40B4-BE49-F238E27FC236}">
                  <a16:creationId xmlns:a16="http://schemas.microsoft.com/office/drawing/2014/main" id="{7B08BCC3-A98C-461F-BBE4-726B6DA64A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474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8" name="Line 28">
              <a:extLst>
                <a:ext uri="{FF2B5EF4-FFF2-40B4-BE49-F238E27FC236}">
                  <a16:creationId xmlns:a16="http://schemas.microsoft.com/office/drawing/2014/main" id="{9F79D6E5-6922-4C21-BD8F-01726B6929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42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9" name="Text Box 29">
              <a:extLst>
                <a:ext uri="{FF2B5EF4-FFF2-40B4-BE49-F238E27FC236}">
                  <a16:creationId xmlns:a16="http://schemas.microsoft.com/office/drawing/2014/main" id="{0AF9102C-06D4-42AC-99C8-F141A0D4D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138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g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0" name="Text Box 30">
              <a:extLst>
                <a:ext uri="{FF2B5EF4-FFF2-40B4-BE49-F238E27FC236}">
                  <a16:creationId xmlns:a16="http://schemas.microsoft.com/office/drawing/2014/main" id="{CD3D0EDE-9059-4072-88AF-BFCB7FEBAB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532"/>
              <a:ext cx="67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3333FF"/>
                  </a:solidFill>
                </a:rPr>
                <a:t>Pulse signal</a:t>
              </a:r>
            </a:p>
          </p:txBody>
        </p:sp>
        <p:sp>
          <p:nvSpPr>
            <p:cNvPr id="12311" name="Text Box 32">
              <a:extLst>
                <a:ext uri="{FF2B5EF4-FFF2-40B4-BE49-F238E27FC236}">
                  <a16:creationId xmlns:a16="http://schemas.microsoft.com/office/drawing/2014/main" id="{91F609A8-10A5-4C42-BBEE-E4BB85F9D7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95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 dirty="0">
                  <a:solidFill>
                    <a:schemeClr val="tx1"/>
                  </a:solidFill>
                </a:rPr>
                <a:t>w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 dirty="0">
                  <a:solidFill>
                    <a:schemeClr val="tx1"/>
                  </a:solidFill>
                </a:rPr>
                <a:t>t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2" name="Text Box 36">
              <a:extLst>
                <a:ext uri="{FF2B5EF4-FFF2-40B4-BE49-F238E27FC236}">
                  <a16:creationId xmlns:a16="http://schemas.microsoft.com/office/drawing/2014/main" id="{D69254B5-B7B0-4819-9829-AFBFD9E81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148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 dirty="0">
                  <a:solidFill>
                    <a:schemeClr val="tx1"/>
                  </a:solidFill>
                </a:rPr>
                <a:t>x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 dirty="0">
                  <a:solidFill>
                    <a:schemeClr val="tx1"/>
                  </a:solidFill>
                </a:rPr>
                <a:t>t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3" name="Text Box 37">
              <a:extLst>
                <a:ext uri="{FF2B5EF4-FFF2-40B4-BE49-F238E27FC236}">
                  <a16:creationId xmlns:a16="http://schemas.microsoft.com/office/drawing/2014/main" id="{A39355A3-A982-4965-8B4B-7807A2EE4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22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h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4" name="Text Box 38">
              <a:extLst>
                <a:ext uri="{FF2B5EF4-FFF2-40B4-BE49-F238E27FC236}">
                  <a16:creationId xmlns:a16="http://schemas.microsoft.com/office/drawing/2014/main" id="{9A147F4A-DB94-493F-B095-DB6B1814E8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148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 dirty="0">
                  <a:solidFill>
                    <a:schemeClr val="tx1"/>
                  </a:solidFill>
                </a:rPr>
                <a:t>y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 dirty="0">
                  <a:solidFill>
                    <a:schemeClr val="tx1"/>
                  </a:solidFill>
                </a:rPr>
                <a:t>t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5" name="Text Box 39">
              <a:extLst>
                <a:ext uri="{FF2B5EF4-FFF2-40B4-BE49-F238E27FC236}">
                  <a16:creationId xmlns:a16="http://schemas.microsoft.com/office/drawing/2014/main" id="{C248CE77-2850-486A-AE07-EC8CC3DAB1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522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 = 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2316" name="Text Box 40">
              <a:extLst>
                <a:ext uri="{FF2B5EF4-FFF2-40B4-BE49-F238E27FC236}">
                  <a16:creationId xmlns:a16="http://schemas.microsoft.com/office/drawing/2014/main" id="{8E19F9AB-ABD4-4AFB-A900-2641937C9E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38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y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7" name="Text Box 48">
              <a:extLst>
                <a:ext uri="{FF2B5EF4-FFF2-40B4-BE49-F238E27FC236}">
                  <a16:creationId xmlns:a16="http://schemas.microsoft.com/office/drawing/2014/main" id="{FB5F4E94-2EE8-4E84-AF79-41A26FE09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8" y="2714"/>
              <a:ext cx="91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Matched filter</a:t>
              </a:r>
            </a:p>
          </p:txBody>
        </p:sp>
      </p:grpSp>
      <p:graphicFrame>
        <p:nvGraphicFramePr>
          <p:cNvPr id="12295" name="Object 50">
            <a:extLst>
              <a:ext uri="{FF2B5EF4-FFF2-40B4-BE49-F238E27FC236}">
                <a16:creationId xmlns:a16="http://schemas.microsoft.com/office/drawing/2014/main" id="{A29A8322-507B-4B06-8CB1-24063537F4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29150" y="4828093"/>
          <a:ext cx="39624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1764534" imgH="406224" progId="Equation.3">
                  <p:embed/>
                </p:oleObj>
              </mc:Choice>
              <mc:Fallback>
                <p:oleObj name="Equation" r:id="rId3" imgW="1764534" imgH="406224" progId="Equation.3">
                  <p:embed/>
                  <p:pic>
                    <p:nvPicPr>
                      <p:cNvPr id="12295" name="Object 50">
                        <a:extLst>
                          <a:ext uri="{FF2B5EF4-FFF2-40B4-BE49-F238E27FC236}">
                            <a16:creationId xmlns:a16="http://schemas.microsoft.com/office/drawing/2014/main" id="{A29A8322-507B-4B06-8CB1-24063537F4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4828093"/>
                        <a:ext cx="3962400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53">
            <a:extLst>
              <a:ext uri="{FF2B5EF4-FFF2-40B4-BE49-F238E27FC236}">
                <a16:creationId xmlns:a16="http://schemas.microsoft.com/office/drawing/2014/main" id="{650016B3-D1FB-44EA-81EE-91B932007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429000"/>
            <a:ext cx="1219200" cy="11969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SzPct val="90000"/>
              <a:buChar char="•"/>
              <a:defRPr sz="2800" b="1">
                <a:solidFill>
                  <a:srgbClr val="CC00CC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</a:rPr>
              <a:t>T </a:t>
            </a:r>
            <a:r>
              <a:rPr lang="en-US" altLang="en-US" sz="2400">
                <a:solidFill>
                  <a:schemeClr val="tx1"/>
                </a:solidFill>
              </a:rPr>
              <a:t>is the symbol period</a:t>
            </a:r>
          </a:p>
        </p:txBody>
      </p:sp>
    </p:spTree>
    <p:extLst>
      <p:ext uri="{BB962C8B-B14F-4D97-AF65-F5344CB8AC3E}">
        <p14:creationId xmlns:p14="http://schemas.microsoft.com/office/powerpoint/2010/main" val="4270985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Object 9">
                <a:extLst>
                  <a:ext uri="{FF2B5EF4-FFF2-40B4-BE49-F238E27FC236}">
                    <a16:creationId xmlns:a16="http://schemas.microsoft.com/office/drawing/2014/main" id="{F4B21D57-89DE-43DA-9601-E70C3D309BB2}"/>
                  </a:ext>
                </a:extLst>
              </p:cNvPr>
              <p:cNvSpPr txBox="1"/>
              <p:nvPr/>
            </p:nvSpPr>
            <p:spPr bwMode="auto">
              <a:xfrm>
                <a:off x="944563" y="2855912"/>
                <a:ext cx="5206617" cy="144303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GB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where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peak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pulse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</m:oMath>
                  </m:oMathPara>
                </a14:m>
                <a:endParaRPr lang="en-US" sz="2400" i="0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i="0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GB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{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)}</m:t>
                          </m:r>
                        </m:den>
                      </m:f>
                      <m:r>
                        <a:rPr lang="en-GB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signal</m:t>
                          </m:r>
                          <m:r>
                            <m:rPr>
                              <m:nor/>
                            </m:rPr>
                            <a:rPr lang="en-GB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power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noise</m:t>
                          </m:r>
                          <m:r>
                            <m:rPr>
                              <m:nor/>
                            </m:rPr>
                            <a:rPr lang="en-GB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power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315" name="Object 9">
                <a:extLst>
                  <a:ext uri="{FF2B5EF4-FFF2-40B4-BE49-F238E27FC236}">
                    <a16:creationId xmlns:a16="http://schemas.microsoft.com/office/drawing/2014/main" id="{F4B21D57-89DE-43DA-9601-E70C3D309B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4563" y="2855912"/>
                <a:ext cx="5206617" cy="14430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16" name="Rectangle 13">
            <a:extLst>
              <a:ext uri="{FF2B5EF4-FFF2-40B4-BE49-F238E27FC236}">
                <a16:creationId xmlns:a16="http://schemas.microsoft.com/office/drawing/2014/main" id="{22CA59EB-EABF-4CEB-A9BD-BBD27CCCB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0980" y="143545"/>
            <a:ext cx="7290054" cy="923255"/>
          </a:xfrm>
        </p:spPr>
        <p:txBody>
          <a:bodyPr/>
          <a:lstStyle/>
          <a:p>
            <a:r>
              <a:rPr lang="en-US" altLang="en-US" dirty="0"/>
              <a:t>Matched Filter Derivation</a:t>
            </a:r>
          </a:p>
        </p:txBody>
      </p:sp>
      <p:sp>
        <p:nvSpPr>
          <p:cNvPr id="13317" name="Rectangle 14">
            <a:extLst>
              <a:ext uri="{FF2B5EF4-FFF2-40B4-BE49-F238E27FC236}">
                <a16:creationId xmlns:a16="http://schemas.microsoft.com/office/drawing/2014/main" id="{195BE36D-C7B1-4B0F-8D31-B53C5F194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974725"/>
            <a:ext cx="8458200" cy="2454274"/>
          </a:xfrm>
        </p:spPr>
        <p:txBody>
          <a:bodyPr/>
          <a:lstStyle/>
          <a:p>
            <a:r>
              <a:rPr lang="en-US" altLang="en-US" sz="2800" b="1" dirty="0"/>
              <a:t>Design of matched filter</a:t>
            </a:r>
          </a:p>
          <a:p>
            <a:pPr lvl="1">
              <a:buFontTx/>
              <a:buNone/>
            </a:pPr>
            <a:r>
              <a:rPr lang="en-US" altLang="en-US" sz="2400" dirty="0"/>
              <a:t>-Maximize signal power i.e. power of                             at </a:t>
            </a:r>
            <a:r>
              <a:rPr lang="en-US" altLang="en-US" sz="2400" i="1" dirty="0"/>
              <a:t>t </a:t>
            </a:r>
            <a:r>
              <a:rPr lang="en-US" altLang="en-US" sz="2400" dirty="0"/>
              <a:t>= </a:t>
            </a:r>
            <a:r>
              <a:rPr lang="en-US" altLang="en-US" sz="2400" i="1" dirty="0"/>
              <a:t>T</a:t>
            </a:r>
          </a:p>
          <a:p>
            <a:pPr lvl="1">
              <a:buFontTx/>
              <a:buNone/>
            </a:pPr>
            <a:r>
              <a:rPr lang="en-US" altLang="en-US" sz="2400" dirty="0"/>
              <a:t>-Minimize noise i.e. power of </a:t>
            </a:r>
          </a:p>
          <a:p>
            <a:r>
              <a:rPr lang="en-US" altLang="en-US" sz="2800" b="1" dirty="0"/>
              <a:t>Combine design criteria</a:t>
            </a:r>
          </a:p>
        </p:txBody>
      </p:sp>
      <p:grpSp>
        <p:nvGrpSpPr>
          <p:cNvPr id="13318" name="Group 42">
            <a:extLst>
              <a:ext uri="{FF2B5EF4-FFF2-40B4-BE49-F238E27FC236}">
                <a16:creationId xmlns:a16="http://schemas.microsoft.com/office/drawing/2014/main" id="{6C5C8829-4CA2-4FD8-96E4-BAEF8A47682F}"/>
              </a:ext>
            </a:extLst>
          </p:cNvPr>
          <p:cNvGrpSpPr>
            <a:grpSpLocks/>
          </p:cNvGrpSpPr>
          <p:nvPr/>
        </p:nvGrpSpPr>
        <p:grpSpPr bwMode="auto">
          <a:xfrm>
            <a:off x="740980" y="4939337"/>
            <a:ext cx="6040820" cy="1455113"/>
            <a:chOff x="480" y="3024"/>
            <a:chExt cx="4080" cy="1114"/>
          </a:xfrm>
        </p:grpSpPr>
        <p:sp>
          <p:nvSpPr>
            <p:cNvPr id="13322" name="Rectangle 16">
              <a:extLst>
                <a:ext uri="{FF2B5EF4-FFF2-40B4-BE49-F238E27FC236}">
                  <a16:creationId xmlns:a16="http://schemas.microsoft.com/office/drawing/2014/main" id="{2456AF42-A438-44AC-8C88-DDA7AD019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024"/>
              <a:ext cx="672" cy="5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3323" name="Oval 17">
              <a:extLst>
                <a:ext uri="{FF2B5EF4-FFF2-40B4-BE49-F238E27FC236}">
                  <a16:creationId xmlns:a16="http://schemas.microsoft.com/office/drawing/2014/main" id="{02397F57-9D71-400D-8BF9-765A2A0AE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178"/>
              <a:ext cx="288" cy="2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3324" name="Line 18">
              <a:extLst>
                <a:ext uri="{FF2B5EF4-FFF2-40B4-BE49-F238E27FC236}">
                  <a16:creationId xmlns:a16="http://schemas.microsoft.com/office/drawing/2014/main" id="{4A525ABE-758D-49EF-8DB4-9A31AE0EB9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322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5" name="Line 19">
              <a:extLst>
                <a:ext uri="{FF2B5EF4-FFF2-40B4-BE49-F238E27FC236}">
                  <a16:creationId xmlns:a16="http://schemas.microsoft.com/office/drawing/2014/main" id="{9D4CC2C8-3A1E-40F0-83F5-20A3EAB153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322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6" name="Line 20">
              <a:extLst>
                <a:ext uri="{FF2B5EF4-FFF2-40B4-BE49-F238E27FC236}">
                  <a16:creationId xmlns:a16="http://schemas.microsoft.com/office/drawing/2014/main" id="{035C5009-871E-49F7-A028-A5FF5A856B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46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7" name="Line 21">
              <a:extLst>
                <a:ext uri="{FF2B5EF4-FFF2-40B4-BE49-F238E27FC236}">
                  <a16:creationId xmlns:a16="http://schemas.microsoft.com/office/drawing/2014/main" id="{8761A2F7-80DF-4A9A-804C-4CD30713BE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322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8" name="Line 22">
              <a:extLst>
                <a:ext uri="{FF2B5EF4-FFF2-40B4-BE49-F238E27FC236}">
                  <a16:creationId xmlns:a16="http://schemas.microsoft.com/office/drawing/2014/main" id="{EC0AE4AA-FC0B-4C68-92D3-3A3809A7D6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3130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9" name="Line 23">
              <a:extLst>
                <a:ext uri="{FF2B5EF4-FFF2-40B4-BE49-F238E27FC236}">
                  <a16:creationId xmlns:a16="http://schemas.microsoft.com/office/drawing/2014/main" id="{6478D490-0212-4002-84B5-A354C06E1C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332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0" name="Freeform 24">
              <a:extLst>
                <a:ext uri="{FF2B5EF4-FFF2-40B4-BE49-F238E27FC236}">
                  <a16:creationId xmlns:a16="http://schemas.microsoft.com/office/drawing/2014/main" id="{49EDBB64-A094-48F4-A282-5A1339021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3170"/>
              <a:ext cx="152" cy="152"/>
            </a:xfrm>
            <a:custGeom>
              <a:avLst/>
              <a:gdLst>
                <a:gd name="T0" fmla="*/ 152 w 152"/>
                <a:gd name="T1" fmla="*/ 8 h 152"/>
                <a:gd name="T2" fmla="*/ 104 w 152"/>
                <a:gd name="T3" fmla="*/ 8 h 152"/>
                <a:gd name="T4" fmla="*/ 56 w 152"/>
                <a:gd name="T5" fmla="*/ 56 h 152"/>
                <a:gd name="T6" fmla="*/ 8 w 152"/>
                <a:gd name="T7" fmla="*/ 104 h 152"/>
                <a:gd name="T8" fmla="*/ 8 w 152"/>
                <a:gd name="T9" fmla="*/ 152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"/>
                <a:gd name="T16" fmla="*/ 0 h 152"/>
                <a:gd name="T17" fmla="*/ 152 w 152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" h="152">
                  <a:moveTo>
                    <a:pt x="152" y="8"/>
                  </a:moveTo>
                  <a:cubicBezTo>
                    <a:pt x="136" y="4"/>
                    <a:pt x="120" y="0"/>
                    <a:pt x="104" y="8"/>
                  </a:cubicBezTo>
                  <a:cubicBezTo>
                    <a:pt x="88" y="16"/>
                    <a:pt x="72" y="40"/>
                    <a:pt x="56" y="56"/>
                  </a:cubicBezTo>
                  <a:cubicBezTo>
                    <a:pt x="40" y="72"/>
                    <a:pt x="16" y="88"/>
                    <a:pt x="8" y="104"/>
                  </a:cubicBezTo>
                  <a:cubicBezTo>
                    <a:pt x="0" y="120"/>
                    <a:pt x="8" y="144"/>
                    <a:pt x="8" y="152"/>
                  </a:cubicBez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1" name="Line 25">
              <a:extLst>
                <a:ext uri="{FF2B5EF4-FFF2-40B4-BE49-F238E27FC236}">
                  <a16:creationId xmlns:a16="http://schemas.microsoft.com/office/drawing/2014/main" id="{2D256B22-DDAA-4D03-BD31-8FB0A42F0B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322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2" name="Line 26">
              <a:extLst>
                <a:ext uri="{FF2B5EF4-FFF2-40B4-BE49-F238E27FC236}">
                  <a16:creationId xmlns:a16="http://schemas.microsoft.com/office/drawing/2014/main" id="{3259E362-A27D-4F7F-ABA2-9793758E92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370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3" name="Line 27">
              <a:extLst>
                <a:ext uri="{FF2B5EF4-FFF2-40B4-BE49-F238E27FC236}">
                  <a16:creationId xmlns:a16="http://schemas.microsoft.com/office/drawing/2014/main" id="{E27368D7-3AE3-4E85-B888-BF30A38DAF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332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4" name="Text Box 28">
              <a:extLst>
                <a:ext uri="{FF2B5EF4-FFF2-40B4-BE49-F238E27FC236}">
                  <a16:creationId xmlns:a16="http://schemas.microsoft.com/office/drawing/2014/main" id="{52F878E1-BAA4-4CCB-AE81-D1D9D52534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034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g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35" name="Text Box 29">
              <a:extLst>
                <a:ext uri="{FF2B5EF4-FFF2-40B4-BE49-F238E27FC236}">
                  <a16:creationId xmlns:a16="http://schemas.microsoft.com/office/drawing/2014/main" id="{EBE25617-F79F-47F2-80E1-26C26C86E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428"/>
              <a:ext cx="67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3333FF"/>
                  </a:solidFill>
                </a:rPr>
                <a:t>Pulse signal</a:t>
              </a:r>
            </a:p>
          </p:txBody>
        </p:sp>
        <p:sp>
          <p:nvSpPr>
            <p:cNvPr id="13336" name="Text Box 30">
              <a:extLst>
                <a:ext uri="{FF2B5EF4-FFF2-40B4-BE49-F238E27FC236}">
                  <a16:creationId xmlns:a16="http://schemas.microsoft.com/office/drawing/2014/main" id="{135C89A5-5795-42E9-8E00-B827FFED08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85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w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37" name="Text Box 31">
              <a:extLst>
                <a:ext uri="{FF2B5EF4-FFF2-40B4-BE49-F238E27FC236}">
                  <a16:creationId xmlns:a16="http://schemas.microsoft.com/office/drawing/2014/main" id="{E898AA39-327E-4D4C-8A50-E55D0D39A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04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 dirty="0">
                  <a:solidFill>
                    <a:schemeClr val="tx1"/>
                  </a:solidFill>
                </a:rPr>
                <a:t>x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 dirty="0">
                  <a:solidFill>
                    <a:schemeClr val="tx1"/>
                  </a:solidFill>
                </a:rPr>
                <a:t>t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38" name="Text Box 32">
              <a:extLst>
                <a:ext uri="{FF2B5EF4-FFF2-40B4-BE49-F238E27FC236}">
                  <a16:creationId xmlns:a16="http://schemas.microsoft.com/office/drawing/2014/main" id="{BAA9634C-8F60-4E5F-8EDD-FB4E2EE7C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312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h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39" name="Text Box 33">
              <a:extLst>
                <a:ext uri="{FF2B5EF4-FFF2-40B4-BE49-F238E27FC236}">
                  <a16:creationId xmlns:a16="http://schemas.microsoft.com/office/drawing/2014/main" id="{4C2D7BDB-AB7B-4905-B11D-F685425DAA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3044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y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40" name="Text Box 34">
              <a:extLst>
                <a:ext uri="{FF2B5EF4-FFF2-40B4-BE49-F238E27FC236}">
                  <a16:creationId xmlns:a16="http://schemas.microsoft.com/office/drawing/2014/main" id="{E0D1D747-DE92-4925-9115-E65A594CA9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418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 = 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3341" name="Text Box 35">
              <a:extLst>
                <a:ext uri="{FF2B5EF4-FFF2-40B4-BE49-F238E27FC236}">
                  <a16:creationId xmlns:a16="http://schemas.microsoft.com/office/drawing/2014/main" id="{B2D79C8F-16C1-4C79-8FB7-61DE95FC8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03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y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42" name="Text Box 36">
              <a:extLst>
                <a:ext uri="{FF2B5EF4-FFF2-40B4-BE49-F238E27FC236}">
                  <a16:creationId xmlns:a16="http://schemas.microsoft.com/office/drawing/2014/main" id="{11AC768B-BC5A-4B52-81F5-7E93F395BE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610"/>
              <a:ext cx="96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dirty="0"/>
                <a:t>Matched filter</a:t>
              </a:r>
            </a:p>
          </p:txBody>
        </p:sp>
      </p:grpSp>
      <p:graphicFrame>
        <p:nvGraphicFramePr>
          <p:cNvPr id="13319" name="Object 37">
            <a:extLst>
              <a:ext uri="{FF2B5EF4-FFF2-40B4-BE49-F238E27FC236}">
                <a16:creationId xmlns:a16="http://schemas.microsoft.com/office/drawing/2014/main" id="{51634BE0-274D-4C73-8158-DB5367267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085981"/>
              </p:ext>
            </p:extLst>
          </p:nvPr>
        </p:nvGraphicFramePr>
        <p:xfrm>
          <a:off x="4293630" y="1813603"/>
          <a:ext cx="21336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4" imgW="1028254" imgH="203112" progId="Equation.3">
                  <p:embed/>
                </p:oleObj>
              </mc:Choice>
              <mc:Fallback>
                <p:oleObj name="Equation" r:id="rId4" imgW="1028254" imgH="203112" progId="Equation.3">
                  <p:embed/>
                  <p:pic>
                    <p:nvPicPr>
                      <p:cNvPr id="13319" name="Object 37">
                        <a:extLst>
                          <a:ext uri="{FF2B5EF4-FFF2-40B4-BE49-F238E27FC236}">
                            <a16:creationId xmlns:a16="http://schemas.microsoft.com/office/drawing/2014/main" id="{51634BE0-274D-4C73-8158-DB53672674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3630" y="1813603"/>
                        <a:ext cx="21336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39">
            <a:extLst>
              <a:ext uri="{FF2B5EF4-FFF2-40B4-BE49-F238E27FC236}">
                <a16:creationId xmlns:a16="http://schemas.microsoft.com/office/drawing/2014/main" id="{172279DE-5549-4CA4-9F03-49B0273137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997633"/>
              </p:ext>
            </p:extLst>
          </p:nvPr>
        </p:nvGraphicFramePr>
        <p:xfrm>
          <a:off x="5360430" y="1368618"/>
          <a:ext cx="2286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6" imgW="1091726" imgH="228501" progId="Equation.3">
                  <p:embed/>
                </p:oleObj>
              </mc:Choice>
              <mc:Fallback>
                <p:oleObj name="Equation" r:id="rId6" imgW="1091726" imgH="228501" progId="Equation.3">
                  <p:embed/>
                  <p:pic>
                    <p:nvPicPr>
                      <p:cNvPr id="13320" name="Object 39">
                        <a:extLst>
                          <a:ext uri="{FF2B5EF4-FFF2-40B4-BE49-F238E27FC236}">
                            <a16:creationId xmlns:a16="http://schemas.microsoft.com/office/drawing/2014/main" id="{172279DE-5549-4CA4-9F03-49B0273137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430" y="1368618"/>
                        <a:ext cx="22860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43">
            <a:extLst>
              <a:ext uri="{FF2B5EF4-FFF2-40B4-BE49-F238E27FC236}">
                <a16:creationId xmlns:a16="http://schemas.microsoft.com/office/drawing/2014/main" id="{EF7B91B6-A59E-4219-8E48-DA5619046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429000"/>
            <a:ext cx="1219200" cy="11969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SzPct val="90000"/>
              <a:buChar char="•"/>
              <a:defRPr sz="2800" b="1">
                <a:solidFill>
                  <a:srgbClr val="CC00CC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</a:rPr>
              <a:t>T </a:t>
            </a:r>
            <a:r>
              <a:rPr lang="en-US" altLang="en-US" sz="2400">
                <a:solidFill>
                  <a:schemeClr val="tx1"/>
                </a:solidFill>
              </a:rPr>
              <a:t>is the symbol period</a:t>
            </a:r>
          </a:p>
        </p:txBody>
      </p:sp>
    </p:spTree>
    <p:extLst>
      <p:ext uri="{BB962C8B-B14F-4D97-AF65-F5344CB8AC3E}">
        <p14:creationId xmlns:p14="http://schemas.microsoft.com/office/powerpoint/2010/main" val="101372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4B6B-1F9B-4CEF-8C68-3A9640D5F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406280"/>
            <a:ext cx="8762999" cy="1994519"/>
          </a:xfrm>
        </p:spPr>
        <p:txBody>
          <a:bodyPr>
            <a:noAutofit/>
          </a:bodyPr>
          <a:lstStyle/>
          <a:p>
            <a:pPr algn="l" rtl="0">
              <a:buFont typeface="Wingdings" panose="05000000000000000000" pitchFamily="2" charset="2"/>
              <a:buChar char="Ø"/>
            </a:pP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Source encoder compresses message to remove redundancy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Encryption protects against eavesdroppers and false messages 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Channel encoder adds redundancy for error protection 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Modulator converts digital inputs to signals suitable for physical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894FF-2B22-4DCF-B618-845B742D6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0BB67-C051-4D26-858B-8CAC510DA238}" type="slidenum">
              <a:rPr lang="ar-SA" smtClean="0"/>
              <a:pPr>
                <a:defRPr/>
              </a:pPr>
              <a:t>2</a:t>
            </a:fld>
            <a:endParaRPr lang="ar-S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497510-A8F9-4640-A9BF-BD7F6D392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49" y="1665901"/>
            <a:ext cx="8032501" cy="226013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E57BDE8-228D-4699-90DB-D650AEEA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rtl="0"/>
            <a:r>
              <a:rPr lang="en-US" dirty="0">
                <a:cs typeface="Times New Roman" pitchFamily="18" charset="0"/>
              </a:rPr>
              <a:t>Introduction:</a:t>
            </a:r>
          </a:p>
        </p:txBody>
      </p:sp>
    </p:spTree>
    <p:extLst>
      <p:ext uri="{BB962C8B-B14F-4D97-AF65-F5344CB8AC3E}">
        <p14:creationId xmlns:p14="http://schemas.microsoft.com/office/powerpoint/2010/main" val="3858271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8FA2-F369-40B7-A00A-228692844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481584"/>
          </a:xfrm>
        </p:spPr>
        <p:txBody>
          <a:bodyPr>
            <a:normAutofit fontScale="90000"/>
          </a:bodyPr>
          <a:lstStyle/>
          <a:p>
            <a:r>
              <a:rPr lang="en-US" dirty="0"/>
              <a:t>The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02449-CB58-468A-AB66-DBFF93483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A414D6-29E7-4BC8-8888-692C05936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914400"/>
            <a:ext cx="4953000" cy="590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00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304800"/>
            <a:ext cx="8223504" cy="990600"/>
          </a:xfrm>
        </p:spPr>
        <p:txBody>
          <a:bodyPr>
            <a:normAutofit/>
          </a:bodyPr>
          <a:lstStyle/>
          <a:p>
            <a:r>
              <a:rPr lang="en-US" sz="3600" dirty="0"/>
              <a:t>Example 4.1 Matched filter for rectangular pulse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8096" y="1821501"/>
                <a:ext cx="7613904" cy="1753603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Consider the rectangular pulse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𝑔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smtClean="0">
                        <a:latin typeface="Cambria Math"/>
                      </a:rPr>
                      <m:t>𝑡</m:t>
                    </m:r>
                    <m:r>
                      <a:rPr lang="en-US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/>
                  <a:t> shown below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sz="2400" dirty="0"/>
                  <a:t>find the matched filter output.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sz="2400" dirty="0"/>
                  <a:t>Show that the filter can be implemented by using an integrator followed by a sampling switch.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8096" y="1821501"/>
                <a:ext cx="7613904" cy="1753603"/>
              </a:xfrm>
              <a:blipFill>
                <a:blip r:embed="rId2"/>
                <a:stretch>
                  <a:fillRect l="-641" t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991421"/>
            <a:ext cx="5553075" cy="175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05CE962-BF27-4FB1-8C25-EC86FF503687}"/>
                  </a:ext>
                </a:extLst>
              </p:cNvPr>
              <p:cNvSpPr/>
              <p:nvPr/>
            </p:nvSpPr>
            <p:spPr>
              <a:xfrm rot="19888152">
                <a:off x="2636491" y="5493793"/>
                <a:ext cx="2394025" cy="394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𝒐𝒑𝒕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𝒌𝒈</m:t>
                      </m:r>
                      <m:r>
                        <a:rPr lang="en-US" b="1" i="1">
                          <a:latin typeface="Cambria Math"/>
                        </a:rPr>
                        <m:t>(</m:t>
                      </m:r>
                      <m:r>
                        <a:rPr lang="en-US" b="1" i="1">
                          <a:latin typeface="Cambria Math"/>
                        </a:rPr>
                        <m:t>𝑻</m:t>
                      </m:r>
                      <m:r>
                        <a:rPr lang="en-US" b="1" i="1">
                          <a:latin typeface="Cambria Math"/>
                        </a:rPr>
                        <m:t>−</m:t>
                      </m:r>
                      <m:r>
                        <a:rPr lang="en-US" b="1" i="1">
                          <a:latin typeface="Cambria Math"/>
                        </a:rPr>
                        <m:t>𝒕</m:t>
                      </m:r>
                      <m:r>
                        <a:rPr lang="en-US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05CE962-BF27-4FB1-8C25-EC86FF5036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88152">
                <a:off x="2636491" y="5493793"/>
                <a:ext cx="2394025" cy="3942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603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8096" y="1752600"/>
                <a:ext cx="7290055" cy="4556760"/>
              </a:xfrm>
            </p:spPr>
            <p:txBody>
              <a:bodyPr>
                <a:normAutofit/>
              </a:bodyPr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output signal is obtained by the convolution sum between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𝑔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𝑡</m:t>
                    </m:r>
                    <m:r>
                      <a:rPr lang="en-US" sz="28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h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𝑡</m:t>
                    </m:r>
                    <m:r>
                      <a:rPr lang="en-US" sz="2800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sz="280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h</m:t>
                    </m:r>
                    <m:r>
                      <a:rPr lang="en-US" sz="2800" i="1" dirty="0">
                        <a:latin typeface="Cambria Math"/>
                      </a:rPr>
                      <m:t>(</m:t>
                    </m:r>
                    <m:r>
                      <a:rPr lang="en-US" sz="2800" i="1" dirty="0">
                        <a:latin typeface="Cambria Math"/>
                      </a:rPr>
                      <m:t>𝑡</m:t>
                    </m:r>
                    <m:r>
                      <a:rPr lang="en-US" sz="28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is similar to the conjugate of g(t);</a:t>
                </a:r>
              </a:p>
              <a:p>
                <a:pPr marL="0" indent="0" algn="ctr">
                  <a:buNone/>
                </a:pPr>
                <a:r>
                  <a:rPr lang="en-US" sz="4000" dirty="0"/>
                  <a:t>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𝒐𝒑𝒕</m:t>
                        </m:r>
                      </m:sub>
                    </m:sSub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𝒌𝒈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𝑻</m:t>
                    </m:r>
                    <m:r>
                      <a:rPr lang="en-US" b="1" i="1">
                        <a:latin typeface="Cambria Math"/>
                      </a:rPr>
                      <m:t>−</m:t>
                    </m:r>
                    <m:r>
                      <a:rPr lang="en-US" b="1" i="1">
                        <a:latin typeface="Cambria Math"/>
                      </a:rPr>
                      <m:t>𝒕</m:t>
                    </m:r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endParaRPr lang="en-US" sz="140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resulting filter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800" dirty="0"/>
                  <a:t> is shown below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8096" y="1752600"/>
                <a:ext cx="7290055" cy="4556760"/>
              </a:xfrm>
              <a:blipFill>
                <a:blip r:embed="rId2"/>
                <a:stretch>
                  <a:fillRect l="-2090" t="-2410" r="-2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641130"/>
            <a:ext cx="3943345" cy="1650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CF1133F0-4950-4E23-BA67-FE941CAC2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1" y="4683351"/>
            <a:ext cx="3752855" cy="164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946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397024"/>
            <a:ext cx="7290054" cy="745976"/>
          </a:xfrm>
        </p:spPr>
        <p:txBody>
          <a:bodyPr/>
          <a:lstStyle/>
          <a:p>
            <a:r>
              <a:rPr lang="en-US" dirty="0"/>
              <a:t>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8096" y="1828800"/>
                <a:ext cx="8090154" cy="448056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The peak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(</m:t>
                    </m:r>
                    <m:r>
                      <a:rPr lang="en-US" sz="2800" b="0" i="1" smtClean="0">
                        <a:latin typeface="Cambria Math"/>
                      </a:rPr>
                      <m:t>𝑡</m:t>
                    </m:r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can be obtained when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𝑡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sz="2800" dirty="0"/>
                  <a:t> which can be obtained by passing the rectangular pulse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𝑔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𝑡</m:t>
                    </m:r>
                    <m:r>
                      <a:rPr lang="en-US" sz="28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through an integrator, then sample the integrator output at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𝑡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 smtClean="0">
                        <a:latin typeface="Cambria Math"/>
                      </a:rPr>
                      <m:t>𝑇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8096" y="1828800"/>
                <a:ext cx="8090154" cy="4480560"/>
              </a:xfrm>
              <a:blipFill>
                <a:blip r:embed="rId2"/>
                <a:stretch>
                  <a:fillRect l="-980" t="-2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96502"/>
            <a:ext cx="3733800" cy="1218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5409882"/>
            <a:ext cx="4952999" cy="105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43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dirty="0"/>
              <a:t>Base band pulse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86800" cy="4023360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Topics of this chapter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matched filter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the bit error rate due to the presence of channel noise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 symbol interference</a:t>
            </a:r>
          </a:p>
          <a:p>
            <a:pPr lvl="1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Nyquist’s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criteria for distortion less base band data transmission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Correlative level coding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Equalization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eye pattern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D6D7B-39ED-4256-A5FE-4354B7B1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88B0930-0C2D-443D-91FC-A4DAF3795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199"/>
            <a:ext cx="8629650" cy="547842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Baseband  Pulse Transmission (</a:t>
            </a:r>
            <a:r>
              <a:rPr lang="en-US" sz="2800" b="1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Review)</a:t>
            </a:r>
            <a:r>
              <a:rPr lang="en-US" sz="2000" b="1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Digital data sources</a:t>
            </a:r>
          </a:p>
          <a:p>
            <a:pPr marL="914400" lvl="1" indent="-4572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D/A conversion</a:t>
            </a:r>
          </a:p>
          <a:p>
            <a:pPr marL="914400" lvl="1" indent="-4572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Discrete by nature  [i.e., digital computer]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Baseband transmission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when no modulation is used.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Bandpass transmission: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modulation is used.</a:t>
            </a:r>
          </a:p>
          <a:p>
            <a:pPr>
              <a:spcBef>
                <a:spcPct val="50000"/>
              </a:spcBef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data have a broad spectrum (wide B.W.) with a significant low frequency content. </a:t>
            </a:r>
          </a:p>
        </p:txBody>
      </p:sp>
    </p:spTree>
    <p:extLst>
      <p:ext uri="{BB962C8B-B14F-4D97-AF65-F5344CB8AC3E}">
        <p14:creationId xmlns:p14="http://schemas.microsoft.com/office/powerpoint/2010/main" val="281689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D6D7B-39ED-4256-A5FE-4354B7B1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88B0930-0C2D-443D-91FC-A4DAF3795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" y="304800"/>
            <a:ext cx="8839201" cy="547842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Baseband  Pulse Transmission (</a:t>
            </a:r>
            <a:r>
              <a:rPr lang="en-US" sz="2800" b="1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Review)</a:t>
            </a:r>
            <a:r>
              <a:rPr lang="en-US" sz="2000" b="1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Baseband transmission requires the use of a low – pass channel with a large B.W.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practice the channel is </a:t>
            </a:r>
            <a:r>
              <a:rPr lang="en-US" sz="2800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dispersive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[deviates from ideal] So, the received pulses are affected by adjacent pulses leading to 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is a major source of bit error.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Controlling the pulse shape helps correcting the ISI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AWGN is the other form of noise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8000"/>
                </a:solidFill>
              </a:rPr>
              <a:t>ISI &amp; AWGN </a:t>
            </a:r>
            <a:r>
              <a:rPr lang="en-US" sz="2800" dirty="0"/>
              <a:t>appear simultaneously but will be studied separately.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22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8400" y="432055"/>
            <a:ext cx="294830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dirty="0"/>
              <a:t>Baseband</a:t>
            </a:r>
            <a:endParaRPr sz="4400" dirty="0"/>
          </a:p>
        </p:txBody>
      </p:sp>
      <p:sp>
        <p:nvSpPr>
          <p:cNvPr id="4" name="object 4"/>
          <p:cNvSpPr/>
          <p:nvPr/>
        </p:nvSpPr>
        <p:spPr>
          <a:xfrm>
            <a:off x="457199" y="1653413"/>
            <a:ext cx="8229687" cy="44272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ISI and AWGN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924800" cy="4404360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</a:rPr>
              <a:t>When digital data are transmitted through the communication channel it will be disturbed by </a:t>
            </a:r>
            <a:r>
              <a:rPr lang="en-US" sz="3200" u="sng" dirty="0">
                <a:effectLst/>
              </a:rPr>
              <a:t>two different noise types</a:t>
            </a:r>
          </a:p>
          <a:p>
            <a:pPr marL="797814" indent="-514350">
              <a:buFont typeface="+mj-lt"/>
              <a:buAutoNum type="arabicPeriod"/>
            </a:pPr>
            <a:r>
              <a:rPr lang="en-US" sz="2800" dirty="0">
                <a:effectLst/>
              </a:rPr>
              <a:t>Inter-Symbol interference </a:t>
            </a:r>
            <a:r>
              <a:rPr lang="en-US" sz="2800" b="1" dirty="0">
                <a:effectLst/>
              </a:rPr>
              <a:t>(ISI) </a:t>
            </a:r>
            <a:r>
              <a:rPr lang="en-US" sz="2800" dirty="0">
                <a:effectLst/>
              </a:rPr>
              <a:t>which results due to the overlap between the adjacent pulses (treated by equalization)</a:t>
            </a:r>
          </a:p>
          <a:p>
            <a:pPr marL="797814" indent="-514350">
              <a:buFont typeface="+mj-lt"/>
              <a:buAutoNum type="arabicPeriod"/>
            </a:pPr>
            <a:r>
              <a:rPr lang="en-US" sz="2800" dirty="0">
                <a:effectLst/>
              </a:rPr>
              <a:t>The additive white Gaussian noise </a:t>
            </a:r>
            <a:r>
              <a:rPr lang="en-US" sz="2800" b="1" dirty="0">
                <a:effectLst/>
              </a:rPr>
              <a:t>(AWGN)</a:t>
            </a:r>
            <a:r>
              <a:rPr lang="en-US" sz="2800" dirty="0">
                <a:effectLst/>
              </a:rPr>
              <a:t> which can be treated by the use of the matched filter at the receiver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6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580EE-0D1B-4B3F-82BC-CDDC8577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228600"/>
            <a:ext cx="7290054" cy="838200"/>
          </a:xfrm>
        </p:spPr>
        <p:txBody>
          <a:bodyPr>
            <a:normAutofit/>
          </a:bodyPr>
          <a:lstStyle/>
          <a:p>
            <a:r>
              <a:rPr lang="en-GB" dirty="0"/>
              <a:t>matched filter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5F950-0B14-4E73-9765-7D1770988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1219200"/>
            <a:ext cx="7690104" cy="5166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designed to maximize the signal-to-noise ratio (SNR) of a received signal. </a:t>
            </a:r>
          </a:p>
          <a:p>
            <a:pPr marL="0" indent="0">
              <a:buNone/>
            </a:pPr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called a "matched" filter because it is designed to match the characteristics of the transmitted signal.</a:t>
            </a:r>
          </a:p>
          <a:p>
            <a:pPr marL="0" indent="0">
              <a:buNone/>
            </a:pPr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typically used in the receiver of a digital communication system to optimize the detection of the transmitted signal in the presence of noise. </a:t>
            </a:r>
          </a:p>
          <a:p>
            <a:pPr marL="0" indent="0">
              <a:buNone/>
            </a:pPr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works by comparing the received signal to a reference signal that represents the expected characteristics of the transmitted signal. The reference signal is usually derived from the transmitted signal, and is called the "pulse shape" or "pulse waveform."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14B45-5C99-4370-BB1A-44FF0EB1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04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580EE-0D1B-4B3F-82BC-CDDC8577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228600"/>
            <a:ext cx="7290054" cy="838200"/>
          </a:xfrm>
        </p:spPr>
        <p:txBody>
          <a:bodyPr>
            <a:normAutofit/>
          </a:bodyPr>
          <a:lstStyle/>
          <a:p>
            <a:r>
              <a:rPr lang="en-GB" dirty="0"/>
              <a:t>matched filter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5F950-0B14-4E73-9765-7D1770988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1219200"/>
            <a:ext cx="7290055" cy="5166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maximize the SNR of the received signal, the matched filter multiplies the received signal by the conjugate of the pulse shape and integrates the result over a certain time period. 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process is known as "correlation," and it effectively filters out noise and other unwanted signals that do not match the pulse shape. 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output of the matched filter is a waveform that is a replica of the transmitted signal, but with improved SNR.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14B45-5C99-4370-BB1A-44FF0EB1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45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7505</TotalTime>
  <Words>1220</Words>
  <Application>Microsoft Office PowerPoint</Application>
  <PresentationFormat>On-screen Show (4:3)</PresentationFormat>
  <Paragraphs>140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7" baseType="lpstr">
      <vt:lpstr>Arial</vt:lpstr>
      <vt:lpstr>Calibri</vt:lpstr>
      <vt:lpstr>Cambria Math</vt:lpstr>
      <vt:lpstr>Tahoma</vt:lpstr>
      <vt:lpstr>Tahoma-Bold</vt:lpstr>
      <vt:lpstr>Times New Roman</vt:lpstr>
      <vt:lpstr>TimesNewRoman</vt:lpstr>
      <vt:lpstr>TimesNewRoman,Italic</vt:lpstr>
      <vt:lpstr>Tw Cen MT</vt:lpstr>
      <vt:lpstr>Tw Cen MT Condensed</vt:lpstr>
      <vt:lpstr>Wingdings</vt:lpstr>
      <vt:lpstr>Wingdings 3</vt:lpstr>
      <vt:lpstr>Integral</vt:lpstr>
      <vt:lpstr>Equation</vt:lpstr>
      <vt:lpstr>Digital Communications</vt:lpstr>
      <vt:lpstr>Introduction:</vt:lpstr>
      <vt:lpstr>Base band pulse transmission</vt:lpstr>
      <vt:lpstr>PowerPoint Presentation</vt:lpstr>
      <vt:lpstr>PowerPoint Presentation</vt:lpstr>
      <vt:lpstr>Baseband</vt:lpstr>
      <vt:lpstr>ISI and AWGN</vt:lpstr>
      <vt:lpstr>matched filter</vt:lpstr>
      <vt:lpstr>matched filter</vt:lpstr>
      <vt:lpstr>MATCHED FILTERS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Matched Filter</vt:lpstr>
      <vt:lpstr>Matched Filter Derivation</vt:lpstr>
      <vt:lpstr>The idea</vt:lpstr>
      <vt:lpstr>Example 4.1 Matched filter for rectangular pulse</vt:lpstr>
      <vt:lpstr>Solution</vt:lpstr>
      <vt:lpstr>solution</vt:lpstr>
    </vt:vector>
  </TitlesOfParts>
  <Company>SweetHaven Publishing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L. Heiserman</dc:creator>
  <cp:lastModifiedBy>Allam Mousa</cp:lastModifiedBy>
  <cp:revision>370</cp:revision>
  <dcterms:created xsi:type="dcterms:W3CDTF">2004-08-13T16:35:55Z</dcterms:created>
  <dcterms:modified xsi:type="dcterms:W3CDTF">2023-02-27T20:24:53Z</dcterms:modified>
</cp:coreProperties>
</file>