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FEA8-BCAA-4D87-A70E-6EF152E92134}" type="datetimeFigureOut">
              <a:rPr lang="en-GB" smtClean="0"/>
              <a:t>29/09/2012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A2A6-E12B-4E6A-A942-E210349A71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FEA8-BCAA-4D87-A70E-6EF152E92134}" type="datetimeFigureOut">
              <a:rPr lang="en-GB" smtClean="0"/>
              <a:t>29/09/2012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A2A6-E12B-4E6A-A942-E210349A71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FEA8-BCAA-4D87-A70E-6EF152E92134}" type="datetimeFigureOut">
              <a:rPr lang="en-GB" smtClean="0"/>
              <a:t>29/09/2012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A2A6-E12B-4E6A-A942-E210349A71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C43AE-5113-417B-ABF7-A705AF01A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FEA8-BCAA-4D87-A70E-6EF152E92134}" type="datetimeFigureOut">
              <a:rPr lang="en-GB" smtClean="0"/>
              <a:t>29/09/2012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A2A6-E12B-4E6A-A942-E210349A71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FEA8-BCAA-4D87-A70E-6EF152E92134}" type="datetimeFigureOut">
              <a:rPr lang="en-GB" smtClean="0"/>
              <a:t>29/09/2012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A2A6-E12B-4E6A-A942-E210349A71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FEA8-BCAA-4D87-A70E-6EF152E92134}" type="datetimeFigureOut">
              <a:rPr lang="en-GB" smtClean="0"/>
              <a:t>29/09/2012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A2A6-E12B-4E6A-A942-E210349A71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FEA8-BCAA-4D87-A70E-6EF152E92134}" type="datetimeFigureOut">
              <a:rPr lang="en-GB" smtClean="0"/>
              <a:t>29/09/2012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A2A6-E12B-4E6A-A942-E210349A71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FEA8-BCAA-4D87-A70E-6EF152E92134}" type="datetimeFigureOut">
              <a:rPr lang="en-GB" smtClean="0"/>
              <a:t>29/09/2012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A2A6-E12B-4E6A-A942-E210349A71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FEA8-BCAA-4D87-A70E-6EF152E92134}" type="datetimeFigureOut">
              <a:rPr lang="en-GB" smtClean="0"/>
              <a:t>29/09/2012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A2A6-E12B-4E6A-A942-E210349A71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FEA8-BCAA-4D87-A70E-6EF152E92134}" type="datetimeFigureOut">
              <a:rPr lang="en-GB" smtClean="0"/>
              <a:t>29/09/2012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A2A6-E12B-4E6A-A942-E210349A71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FEA8-BCAA-4D87-A70E-6EF152E92134}" type="datetimeFigureOut">
              <a:rPr lang="en-GB" smtClean="0"/>
              <a:t>29/09/2012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A2A6-E12B-4E6A-A942-E210349A71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8FEA8-BCAA-4D87-A70E-6EF152E92134}" type="datetimeFigureOut">
              <a:rPr lang="en-GB" smtClean="0"/>
              <a:t>29/09/2012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AA2A6-E12B-4E6A-A942-E210349A716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Nursing theories Part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</a:t>
            </a:r>
            <a:r>
              <a:rPr lang="en-GB" dirty="0" err="1" smtClean="0"/>
              <a:t>Aidah</a:t>
            </a:r>
            <a:r>
              <a:rPr lang="en-GB" dirty="0" smtClean="0"/>
              <a:t> </a:t>
            </a:r>
            <a:r>
              <a:rPr lang="en-GB" smtClean="0"/>
              <a:t>Alkaissi</a:t>
            </a:r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Dorothy Johnson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40188" cy="4525963"/>
          </a:xfrm>
        </p:spPr>
        <p:txBody>
          <a:bodyPr/>
          <a:lstStyle/>
          <a:p>
            <a:r>
              <a:rPr lang="en-US" sz="2800" smtClean="0"/>
              <a:t>Each person tries to achieve balance and stability to function effectively</a:t>
            </a:r>
          </a:p>
          <a:p>
            <a:r>
              <a:rPr lang="en-US" sz="2800" smtClean="0"/>
              <a:t>He does this by adjusting and adapting to environmental forces through learned patterns of response</a:t>
            </a:r>
          </a:p>
        </p:txBody>
      </p:sp>
      <p:pic>
        <p:nvPicPr>
          <p:cNvPr id="122885" name="Picture 5" descr="sick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039938"/>
            <a:ext cx="4038600" cy="364648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4" name="Picture 6" descr="peplau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685800"/>
            <a:ext cx="4664075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609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smtClean="0">
                <a:solidFill>
                  <a:srgbClr val="FF0000"/>
                </a:solidFill>
                <a:latin typeface="Shell" pitchFamily="34" charset="0"/>
              </a:rPr>
              <a:t>Hildegard Peplau</a:t>
            </a:r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066800"/>
            <a:ext cx="6400800" cy="45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FF0000"/>
                </a:solidFill>
                <a:latin typeface="Shell" pitchFamily="34" charset="0"/>
              </a:rPr>
              <a:t>The Interpersonal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/>
      <p:bldP spid="124932" grpId="1"/>
      <p:bldP spid="12493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Hildegard Peplau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609600" indent="-609600"/>
            <a:r>
              <a:rPr lang="en-US" smtClean="0"/>
              <a:t>Defined nursing as an interpersonal process of therapeutic interactions between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mtClean="0"/>
              <a:t>an individual who is sick or in need of health services; and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mtClean="0"/>
              <a:t>a nurse especially educated to recognize and respond to the need for help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Hildegard Peplau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609600" indent="-609600"/>
            <a:r>
              <a:rPr lang="en-US" smtClean="0"/>
              <a:t>Identified four phases of nurse-client relationship, namely:</a:t>
            </a:r>
          </a:p>
          <a:p>
            <a:pPr marL="609600" indent="-609600">
              <a:buFontTx/>
              <a:buNone/>
            </a:pPr>
            <a:r>
              <a:rPr lang="en-US" smtClean="0"/>
              <a:t>1.</a:t>
            </a:r>
            <a:r>
              <a:rPr lang="en-US" smtClean="0">
                <a:solidFill>
                  <a:schemeClr val="accent2"/>
                </a:solidFill>
              </a:rPr>
              <a:t> Orientation.</a:t>
            </a:r>
          </a:p>
          <a:p>
            <a:pPr marL="609600" indent="-609600">
              <a:buFontTx/>
              <a:buNone/>
            </a:pPr>
            <a:r>
              <a:rPr lang="en-US" smtClean="0"/>
              <a:t>The nurse and the client initially do not know each other’s goals</a:t>
            </a:r>
          </a:p>
          <a:p>
            <a:pPr marL="609600" indent="-609600">
              <a:buFontTx/>
              <a:buNone/>
            </a:pPr>
            <a:r>
              <a:rPr lang="en-US" smtClean="0"/>
              <a:t>Testing the roles each will assume</a:t>
            </a:r>
          </a:p>
          <a:p>
            <a:pPr marL="609600" indent="-609600">
              <a:buFontTx/>
              <a:buNone/>
            </a:pPr>
            <a:r>
              <a:rPr lang="en-US" smtClean="0"/>
              <a:t>The client attempts to identify the difficulties and the amount of nursing help needed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Hildegard Peplau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3298825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2. </a:t>
            </a:r>
            <a:r>
              <a:rPr lang="en-US" smtClean="0">
                <a:solidFill>
                  <a:schemeClr val="accent2"/>
                </a:solidFill>
              </a:rPr>
              <a:t>Identification.</a:t>
            </a:r>
          </a:p>
          <a:p>
            <a:pPr>
              <a:buFontTx/>
              <a:buNone/>
            </a:pPr>
            <a:r>
              <a:rPr lang="en-US" smtClean="0"/>
              <a:t>The client responds to the professionals or the significant others who can meet the identified needs</a:t>
            </a:r>
          </a:p>
          <a:p>
            <a:pPr>
              <a:buFontTx/>
              <a:buNone/>
            </a:pPr>
            <a:r>
              <a:rPr lang="en-US" smtClean="0"/>
              <a:t>Both client and nurse plan together an appropriate program to foster health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Hildegard Peplau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2300288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3. </a:t>
            </a:r>
            <a:r>
              <a:rPr lang="en-US" smtClean="0">
                <a:solidFill>
                  <a:schemeClr val="accent2"/>
                </a:solidFill>
              </a:rPr>
              <a:t>Exploitation.</a:t>
            </a:r>
            <a:r>
              <a:rPr lang="ar-SA" smtClean="0"/>
              <a:t> استثمار</a:t>
            </a:r>
            <a:endParaRPr lang="en-US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smtClean="0"/>
              <a:t>The client utilizes all available resources to move toward a goal of maximum health or functionality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Hildegard Peplau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4. </a:t>
            </a:r>
            <a:r>
              <a:rPr lang="en-US" smtClean="0">
                <a:solidFill>
                  <a:schemeClr val="accent2"/>
                </a:solidFill>
              </a:rPr>
              <a:t>Resolution.</a:t>
            </a:r>
            <a:r>
              <a:rPr lang="ar-SA" smtClean="0"/>
              <a:t> تصميم</a:t>
            </a:r>
            <a:endParaRPr lang="en-US" smtClean="0"/>
          </a:p>
          <a:p>
            <a:pPr>
              <a:buFontTx/>
              <a:buNone/>
            </a:pPr>
            <a:r>
              <a:rPr lang="en-US" smtClean="0"/>
              <a:t>Refers to the termination phase of the nurse-client relationship</a:t>
            </a:r>
          </a:p>
          <a:p>
            <a:pPr>
              <a:buFontTx/>
              <a:buNone/>
            </a:pPr>
            <a:r>
              <a:rPr lang="en-US" smtClean="0"/>
              <a:t>Occurs when the client’s needs are met and he/she can move toward a new goal.</a:t>
            </a:r>
          </a:p>
          <a:p>
            <a:pPr>
              <a:buFontTx/>
              <a:buNone/>
            </a:pPr>
            <a:r>
              <a:rPr lang="en-US" smtClean="0"/>
              <a:t>Growth is fostered in both the client and the nurse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The Four Phases of Nurse-Client Relationship</a:t>
            </a:r>
          </a:p>
        </p:txBody>
      </p:sp>
      <p:pic>
        <p:nvPicPr>
          <p:cNvPr id="144388" name="Picture 4" descr="619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62250" y="2889250"/>
            <a:ext cx="2857500" cy="2295525"/>
          </a:xfrm>
          <a:noFill/>
        </p:spPr>
      </p:pic>
      <p:sp>
        <p:nvSpPr>
          <p:cNvPr id="61444" name="Text Box 6"/>
          <p:cNvSpPr txBox="1">
            <a:spLocks noChangeArrowheads="1"/>
          </p:cNvSpPr>
          <p:nvPr/>
        </p:nvSpPr>
        <p:spPr bwMode="auto">
          <a:xfrm>
            <a:off x="3048000" y="594360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Tahoma" pitchFamily="34" charset="0"/>
              </a:rPr>
              <a:t>ORIENTATION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The Four Phases of Nurse-Client Relationship</a:t>
            </a:r>
          </a:p>
        </p:txBody>
      </p:sp>
      <p:pic>
        <p:nvPicPr>
          <p:cNvPr id="146436" name="Picture 4" descr="Identification%20Badge%20Fire%20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00400" y="1752600"/>
            <a:ext cx="2630488" cy="4068763"/>
          </a:xfrm>
          <a:noFill/>
        </p:spPr>
      </p:pic>
      <p:sp>
        <p:nvSpPr>
          <p:cNvPr id="62468" name="Text Box 6"/>
          <p:cNvSpPr txBox="1">
            <a:spLocks noChangeArrowheads="1"/>
          </p:cNvSpPr>
          <p:nvPr/>
        </p:nvSpPr>
        <p:spPr bwMode="auto">
          <a:xfrm>
            <a:off x="2667000" y="5943600"/>
            <a:ext cx="3733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Tahoma" pitchFamily="34" charset="0"/>
              </a:rPr>
              <a:t>IDENTIFICATION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The Four Phases of Nurse-Client Relationship</a:t>
            </a:r>
          </a:p>
        </p:txBody>
      </p:sp>
      <p:pic>
        <p:nvPicPr>
          <p:cNvPr id="148484" name="Picture 4" descr="nurse-car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81200" y="1905000"/>
            <a:ext cx="5000625" cy="3968750"/>
          </a:xfrm>
          <a:noFill/>
        </p:spPr>
      </p:pic>
      <p:sp>
        <p:nvSpPr>
          <p:cNvPr id="63492" name="Text Box 6"/>
          <p:cNvSpPr txBox="1">
            <a:spLocks noChangeArrowheads="1"/>
          </p:cNvSpPr>
          <p:nvPr/>
        </p:nvSpPr>
        <p:spPr bwMode="auto">
          <a:xfrm>
            <a:off x="2133600" y="6172200"/>
            <a:ext cx="579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3600">
              <a:latin typeface="Tahoma" pitchFamily="34" charset="0"/>
            </a:endParaRPr>
          </a:p>
        </p:txBody>
      </p:sp>
      <p:sp>
        <p:nvSpPr>
          <p:cNvPr id="63493" name="Text Box 7"/>
          <p:cNvSpPr txBox="1">
            <a:spLocks noChangeArrowheads="1"/>
          </p:cNvSpPr>
          <p:nvPr/>
        </p:nvSpPr>
        <p:spPr bwMode="auto">
          <a:xfrm>
            <a:off x="2819400" y="59436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Tahoma" pitchFamily="34" charset="0"/>
              </a:rPr>
              <a:t>EXPLOITATION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8" name="Picture 6" descr="untit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04800"/>
            <a:ext cx="4783138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5715000"/>
            <a:ext cx="7772400" cy="304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smtClean="0">
                <a:solidFill>
                  <a:srgbClr val="FF0000"/>
                </a:solidFill>
                <a:latin typeface="Shell" pitchFamily="34" charset="0"/>
              </a:rPr>
              <a:t>Imogene King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248400"/>
            <a:ext cx="6400800" cy="60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smtClean="0">
                <a:solidFill>
                  <a:srgbClr val="FF0000"/>
                </a:solidFill>
                <a:latin typeface="Shell" pitchFamily="34" charset="0"/>
              </a:rPr>
              <a:t>Goal Attainment Theory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  <p:bldP spid="95236" grpId="1"/>
      <p:bldP spid="9523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The Four Phases of Nurse-Client Relationship</a:t>
            </a:r>
          </a:p>
        </p:txBody>
      </p:sp>
      <p:pic>
        <p:nvPicPr>
          <p:cNvPr id="149508" name="Picture 4" descr="goodbye%20smal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27150" y="1600200"/>
            <a:ext cx="6369050" cy="4441825"/>
          </a:xfrm>
          <a:noFill/>
        </p:spPr>
      </p:pic>
      <p:sp>
        <p:nvSpPr>
          <p:cNvPr id="64516" name="Text Box 6"/>
          <p:cNvSpPr txBox="1">
            <a:spLocks noChangeArrowheads="1"/>
          </p:cNvSpPr>
          <p:nvPr/>
        </p:nvSpPr>
        <p:spPr bwMode="auto">
          <a:xfrm>
            <a:off x="2971800" y="59436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Tahoma" pitchFamily="34" charset="0"/>
              </a:rPr>
              <a:t>RESOLUTION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82" name="Picture 6" descr="7936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81000"/>
            <a:ext cx="469106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258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smtClean="0">
                <a:solidFill>
                  <a:srgbClr val="FF0000"/>
                </a:solidFill>
                <a:latin typeface="Shell" pitchFamily="34" charset="0"/>
              </a:rPr>
              <a:t>Faye Abdellah</a:t>
            </a:r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248400"/>
            <a:ext cx="6400800" cy="60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>
                <a:solidFill>
                  <a:srgbClr val="FF0000"/>
                </a:solidFill>
                <a:latin typeface="Shell" pitchFamily="34" charset="0"/>
              </a:rPr>
              <a:t>Patient-centered Approaches to Nursing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152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152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2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52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2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52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2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52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52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52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/>
      <p:bldP spid="152580" grpId="1"/>
      <p:bldP spid="152581" grpId="0" build="p"/>
      <p:bldP spid="152581" grpI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Faye Abdellah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2133600"/>
          </a:xfrm>
        </p:spPr>
        <p:txBody>
          <a:bodyPr/>
          <a:lstStyle/>
          <a:p>
            <a:r>
              <a:rPr lang="en-US" sz="2800" smtClean="0"/>
              <a:t>Her theory emphasizes delivering nursing care for the whole person to meet the physical, emotional, intellectual, social and spiritual needs of the client and family.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Faye Abdellah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3146425"/>
          </a:xfrm>
        </p:spPr>
        <p:txBody>
          <a:bodyPr/>
          <a:lstStyle/>
          <a:p>
            <a:r>
              <a:rPr lang="en-US" smtClean="0"/>
              <a:t>The </a:t>
            </a:r>
            <a:r>
              <a:rPr lang="en-US" smtClean="0">
                <a:solidFill>
                  <a:schemeClr val="accent2"/>
                </a:solidFill>
              </a:rPr>
              <a:t>nurse needs</a:t>
            </a:r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</a:rPr>
              <a:t>knowledge and skills</a:t>
            </a:r>
            <a:r>
              <a:rPr lang="en-US" smtClean="0"/>
              <a:t> in interpersonal relations, psychology, growth and development, communication, and sociology, as well as a knowledge of the basic sciences and specific nursing skills</a:t>
            </a:r>
          </a:p>
          <a:p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Faye Abdellah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3124200" cy="4800600"/>
          </a:xfrm>
        </p:spPr>
        <p:txBody>
          <a:bodyPr/>
          <a:lstStyle/>
          <a:p>
            <a:pPr marL="609600" indent="-609600"/>
            <a:r>
              <a:rPr lang="en-US" smtClean="0"/>
              <a:t>In this approach, the nurse is a problem-solver and decision maker. </a:t>
            </a:r>
          </a:p>
        </p:txBody>
      </p:sp>
      <p:pic>
        <p:nvPicPr>
          <p:cNvPr id="154628" name="Picture 4" descr="nu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447800"/>
            <a:ext cx="3402013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Faye Abdellah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The nurse formulates an individualized view of the client’s needs, which may occur in the following areas</a:t>
            </a:r>
          </a:p>
          <a:p>
            <a:pPr>
              <a:buFont typeface="Wingdings" pitchFamily="2" charset="2"/>
              <a:buAutoNum type="arabicPeriod"/>
            </a:pPr>
            <a:r>
              <a:rPr lang="en-US" smtClean="0"/>
              <a:t>Comfort, hygiene and safety</a:t>
            </a:r>
          </a:p>
          <a:p>
            <a:pPr>
              <a:buFont typeface="Wingdings" pitchFamily="2" charset="2"/>
              <a:buAutoNum type="arabicPeriod"/>
            </a:pPr>
            <a:r>
              <a:rPr lang="en-US" smtClean="0"/>
              <a:t>Physiological balance</a:t>
            </a:r>
          </a:p>
          <a:p>
            <a:pPr>
              <a:buFont typeface="Wingdings" pitchFamily="2" charset="2"/>
              <a:buAutoNum type="arabicPeriod"/>
            </a:pPr>
            <a:r>
              <a:rPr lang="en-US" smtClean="0"/>
              <a:t>Psychological and social factors</a:t>
            </a:r>
          </a:p>
          <a:p>
            <a:pPr>
              <a:buFont typeface="Wingdings" pitchFamily="2" charset="2"/>
              <a:buAutoNum type="arabicPeriod"/>
            </a:pPr>
            <a:r>
              <a:rPr lang="en-US" smtClean="0"/>
              <a:t>Sociological and community factors</a:t>
            </a:r>
          </a:p>
          <a:p>
            <a:pPr>
              <a:buFont typeface="Wingdings" pitchFamily="2" charset="2"/>
              <a:buAutoNum type="arabicPeriod"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7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04800"/>
            <a:ext cx="4743450" cy="6324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577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5105400"/>
            <a:ext cx="7772400" cy="762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smtClean="0">
                <a:solidFill>
                  <a:srgbClr val="FF0000"/>
                </a:solidFill>
                <a:latin typeface="Shell" pitchFamily="34" charset="0"/>
              </a:rPr>
              <a:t>Lydia Hall</a:t>
            </a:r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019800"/>
            <a:ext cx="6400800" cy="60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smtClean="0">
                <a:solidFill>
                  <a:srgbClr val="FF0000"/>
                </a:solidFill>
                <a:latin typeface="Shell" pitchFamily="34" charset="0"/>
              </a:rPr>
              <a:t>Care, Core and Cure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/>
      <p:bldP spid="157700" grpId="1"/>
      <p:bldP spid="157701" grpId="0" build="p"/>
      <p:bldP spid="157701" grpI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Lydia Hall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001000" cy="4800600"/>
          </a:xfrm>
        </p:spPr>
        <p:txBody>
          <a:bodyPr/>
          <a:lstStyle/>
          <a:p>
            <a:pPr marL="609600" indent="-609600"/>
            <a:r>
              <a:rPr lang="en-US" smtClean="0"/>
              <a:t>According to her, nursing centers around three components:</a:t>
            </a:r>
          </a:p>
          <a:p>
            <a:pPr marL="609600" indent="-609600"/>
            <a:endParaRPr lang="en-US" smtClean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mtClean="0"/>
              <a:t>CARE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mtClean="0"/>
              <a:t>CORE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mtClean="0"/>
              <a:t>CURE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CARE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40188" cy="4525963"/>
          </a:xfrm>
        </p:spPr>
        <p:txBody>
          <a:bodyPr/>
          <a:lstStyle/>
          <a:p>
            <a:r>
              <a:rPr lang="en-US" sz="2800" smtClean="0"/>
              <a:t>Represents nurturance and is exclusive to nursing</a:t>
            </a:r>
          </a:p>
        </p:txBody>
      </p:sp>
      <p:pic>
        <p:nvPicPr>
          <p:cNvPr id="165892" name="Picture 4" descr="care_bear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19663" y="2116138"/>
            <a:ext cx="3495675" cy="3495675"/>
          </a:xfrm>
          <a:noFill/>
        </p:spPr>
      </p:pic>
      <p:sp>
        <p:nvSpPr>
          <p:cNvPr id="165894" name="Text Box 6"/>
          <p:cNvSpPr txBox="1">
            <a:spLocks noChangeArrowheads="1"/>
          </p:cNvSpPr>
          <p:nvPr/>
        </p:nvSpPr>
        <p:spPr bwMode="auto">
          <a:xfrm>
            <a:off x="5257800" y="586740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Tahoma" pitchFamily="34" charset="0"/>
              </a:rPr>
              <a:t>Carebears </a:t>
            </a:r>
            <a:r>
              <a:rPr lang="en-US" sz="3600">
                <a:latin typeface="Tahoma" pitchFamily="34" charset="0"/>
                <a:sym typeface="Wingdings" pitchFamily="2" charset="2"/>
              </a:rPr>
              <a:t></a:t>
            </a:r>
            <a:endParaRPr lang="en-US" sz="3600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CORE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895600" cy="3221038"/>
          </a:xfrm>
        </p:spPr>
        <p:txBody>
          <a:bodyPr/>
          <a:lstStyle/>
          <a:p>
            <a:r>
              <a:rPr lang="en-US" sz="2800" smtClean="0"/>
              <a:t>Involves the therapeutic use of self and emphasizes the use of reflection</a:t>
            </a:r>
          </a:p>
        </p:txBody>
      </p:sp>
      <p:pic>
        <p:nvPicPr>
          <p:cNvPr id="167943" name="Picture 7" descr="acn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43400" y="1600200"/>
            <a:ext cx="4114800" cy="3665538"/>
          </a:xfrm>
          <a:noFill/>
        </p:spPr>
      </p:pic>
      <p:sp>
        <p:nvSpPr>
          <p:cNvPr id="167945" name="Text Box 9"/>
          <p:cNvSpPr txBox="1">
            <a:spLocks noChangeArrowheads="1"/>
          </p:cNvSpPr>
          <p:nvPr/>
        </p:nvSpPr>
        <p:spPr bwMode="auto">
          <a:xfrm>
            <a:off x="4953000" y="556260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Tahoma" pitchFamily="34" charset="0"/>
              </a:rPr>
              <a:t>Reflection </a:t>
            </a:r>
            <a:r>
              <a:rPr lang="en-US" sz="3600">
                <a:latin typeface="Tahoma" pitchFamily="34" charset="0"/>
                <a:sym typeface="Wingdings" pitchFamily="2" charset="2"/>
              </a:rPr>
              <a:t></a:t>
            </a:r>
            <a:endParaRPr lang="en-US" sz="3600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  <p:bldP spid="1679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Imogene King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Described nursing as “a helping profession that assists individuals and groups in society to attain</a:t>
            </a:r>
            <a:r>
              <a:rPr lang="ar-SA" smtClean="0"/>
              <a:t> تحقيق</a:t>
            </a:r>
            <a:r>
              <a:rPr lang="en-US" smtClean="0"/>
              <a:t>, maintain, and restore health”</a:t>
            </a:r>
          </a:p>
          <a:p>
            <a:r>
              <a:rPr lang="en-US" smtClean="0"/>
              <a:t>If this is not possible, nurses help individuals die with dignity.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CURE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200400" cy="4525963"/>
          </a:xfrm>
        </p:spPr>
        <p:txBody>
          <a:bodyPr/>
          <a:lstStyle/>
          <a:p>
            <a:r>
              <a:rPr lang="en-US" sz="2800" smtClean="0"/>
              <a:t>Focuses on nursing-related to the physician’s orders</a:t>
            </a:r>
          </a:p>
        </p:txBody>
      </p:sp>
      <p:pic>
        <p:nvPicPr>
          <p:cNvPr id="172036" name="Picture 4" descr="box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68788" y="2058988"/>
            <a:ext cx="3892550" cy="372586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mtClean="0"/>
              <a:t>Madeline </a:t>
            </a:r>
            <a:r>
              <a:rPr lang="en-GB" b="1" smtClean="0"/>
              <a:t>Leininger</a:t>
            </a:r>
            <a:endParaRPr lang="en-GB" smtClean="0"/>
          </a:p>
        </p:txBody>
      </p:sp>
      <p:pic>
        <p:nvPicPr>
          <p:cNvPr id="75779" name="Picture 2" descr="http://i.ytimg.com/vi/uyS-VIfxagk/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mtClean="0"/>
              <a:t>Leininger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GB" smtClean="0"/>
              <a:t>Trans-cultural nursing`: concepts, theories, and practices</a:t>
            </a:r>
          </a:p>
          <a:p>
            <a:r>
              <a:rPr lang="en-GB" smtClean="0"/>
              <a:t>Caring behaviours as identified by Leininger</a:t>
            </a:r>
          </a:p>
          <a:p>
            <a:r>
              <a:rPr lang="en-GB" smtClean="0"/>
              <a:t>Encompasses comfort, facilitating, health instruction, protective and restorative behaviours and support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Summary of Nursing Theories</a:t>
            </a:r>
          </a:p>
        </p:txBody>
      </p:sp>
      <p:graphicFrame>
        <p:nvGraphicFramePr>
          <p:cNvPr id="175399" name="Group 295"/>
          <p:cNvGraphicFramePr>
            <a:graphicFrameLocks noGrp="1"/>
          </p:cNvGraphicFramePr>
          <p:nvPr>
            <p:ph sz="quarter" idx="1"/>
          </p:nvPr>
        </p:nvGraphicFramePr>
        <p:xfrm>
          <a:off x="381000" y="936625"/>
          <a:ext cx="8305800" cy="5311440"/>
        </p:xfrm>
        <a:graphic>
          <a:graphicData uri="http://schemas.openxmlformats.org/drawingml/2006/table">
            <a:tbl>
              <a:tblPr/>
              <a:tblGrid>
                <a:gridCol w="1997075"/>
                <a:gridCol w="6308725"/>
              </a:tblGrid>
              <a:tr h="262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Theorist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Goals of Nursing/Key Emphasis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Nightingale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facilitate “the body’s reparative processes” by manipulating the client’s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environment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Henderson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work independently with other health care workers, assisting client in gaining independence as quickly as possible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Nurses help client to perform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14 fundamental needs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Rogers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maintain and promote health, prevent illness, and care for and rehabilitate ill and disabled client through “humanistic science of nursing”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“Unitary man”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continuously changes and coexists with environment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identify types of demands placed on client, assess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adaptation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 demands, and help client adapt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care for and help client attain total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self-care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Self-care deficit theory: nursing care becomes necessary when client is unable to fulfill biological, psychological, development or social needs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Nursing process is defined as dynamic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interpersonal process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between nurse, client, and health care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Neuman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Stress reduction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is goal of systems model of nursing practice. Nursing actions are in primary, secondary or tertiary level of prevention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Johnson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Subsystems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exist in dynamic stability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6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Peplau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interaction between nurse and client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Nursing is a significant therapeutic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four-phase interpersonal process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Abdellah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provide service to individuals, families and society; to be kind and caring but also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intelligent, competent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technically well-prepared to provide this service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5391" name="Group 287"/>
          <p:cNvGraphicFramePr>
            <a:graphicFrameLocks noGrp="1"/>
          </p:cNvGraphicFramePr>
          <p:nvPr>
            <p:ph sz="quarter" idx="2"/>
          </p:nvPr>
        </p:nvGraphicFramePr>
        <p:xfrm>
          <a:off x="381000" y="6248400"/>
          <a:ext cx="8305800" cy="493776"/>
        </p:xfrm>
        <a:graphic>
          <a:graphicData uri="http://schemas.openxmlformats.org/drawingml/2006/table">
            <a:tbl>
              <a:tblPr/>
              <a:tblGrid>
                <a:gridCol w="1981200"/>
                <a:gridCol w="6324600"/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Nursing centers around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three components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Nursing care is person directed toward self-love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Imogene King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Viewed nursing as an interaction process between client and nurse</a:t>
            </a:r>
          </a:p>
          <a:p>
            <a:r>
              <a:rPr lang="en-US" smtClean="0"/>
              <a:t>During this process of perceiving, setting goals and acting on them, transitions occur and goals are achieved. </a:t>
            </a:r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7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04800"/>
            <a:ext cx="4511675" cy="5791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136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5181600"/>
            <a:ext cx="7772400" cy="533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smtClean="0">
                <a:solidFill>
                  <a:srgbClr val="FF0000"/>
                </a:solidFill>
                <a:latin typeface="Shell" pitchFamily="34" charset="0"/>
              </a:rPr>
              <a:t>Betty Neuman</a:t>
            </a:r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019800"/>
            <a:ext cx="6400800" cy="685800"/>
          </a:xfrm>
        </p:spPr>
        <p:txBody>
          <a:bodyPr/>
          <a:lstStyle/>
          <a:p>
            <a:r>
              <a:rPr lang="en-US" sz="3600" smtClean="0">
                <a:solidFill>
                  <a:srgbClr val="FF0000"/>
                </a:solidFill>
                <a:latin typeface="Shell" pitchFamily="34" charset="0"/>
              </a:rPr>
              <a:t>Health Care System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/>
      <p:bldP spid="113668" grpId="1"/>
      <p:bldP spid="11366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Betty Neuman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mtClean="0"/>
              <a:t>Nursing: a unique profession in that it is concerned with all the variables affecting an individual’s response to stresses in nature</a:t>
            </a:r>
          </a:p>
          <a:p>
            <a:pPr marL="609600" indent="-609600">
              <a:lnSpc>
                <a:spcPct val="90000"/>
              </a:lnSpc>
            </a:pPr>
            <a:r>
              <a:rPr lang="en-US" smtClean="0"/>
              <a:t>Stresses: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Intrapersonal (within the individual)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Interpersonal (between one or more other people)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Extrapersonal (outside the individual)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Betty Neuman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609600" indent="-609600"/>
            <a:r>
              <a:rPr lang="en-US" smtClean="0"/>
              <a:t>3 Major Concerns of Nursing</a:t>
            </a:r>
          </a:p>
          <a:p>
            <a:pPr marL="1371600" lvl="2" indent="-457200">
              <a:buFont typeface="Wingdings" pitchFamily="2" charset="2"/>
              <a:buAutoNum type="arabicPeriod"/>
            </a:pPr>
            <a:r>
              <a:rPr lang="en-US" smtClean="0"/>
              <a:t>Prevent stress invasion</a:t>
            </a:r>
          </a:p>
          <a:p>
            <a:pPr marL="1371600" lvl="2" indent="-457200">
              <a:buFont typeface="Wingdings" pitchFamily="2" charset="2"/>
              <a:buAutoNum type="arabicPeriod"/>
            </a:pPr>
            <a:r>
              <a:rPr lang="en-US" smtClean="0"/>
              <a:t>Protect the client’s basic structure</a:t>
            </a:r>
          </a:p>
          <a:p>
            <a:pPr marL="1371600" lvl="2" indent="-457200">
              <a:buFont typeface="Wingdings" pitchFamily="2" charset="2"/>
              <a:buAutoNum type="arabicPeriod"/>
            </a:pPr>
            <a:r>
              <a:rPr lang="en-US" smtClean="0"/>
              <a:t>Obtain a maximum level of wellness</a:t>
            </a:r>
          </a:p>
          <a:p>
            <a:pPr marL="609600" indent="-609600"/>
            <a:r>
              <a:rPr lang="en-US" smtClean="0"/>
              <a:t>The nurse helps the client through primary, secondary and tertiary prevention modes, to adjust to environmental stressors and maintain client stability</a:t>
            </a:r>
          </a:p>
          <a:p>
            <a:pPr marL="990600" lvl="1" indent="-533400">
              <a:buFont typeface="Wingdings" pitchFamily="2" charset="2"/>
              <a:buChar char="n"/>
            </a:pPr>
            <a:endParaRPr lang="en-US" smtClean="0"/>
          </a:p>
          <a:p>
            <a:pPr marL="990600" lvl="1" indent="-533400">
              <a:buFont typeface="Wingdings" pitchFamily="2" charset="2"/>
              <a:buChar char="n"/>
            </a:pPr>
            <a:endParaRPr lang="en-US" smtClean="0"/>
          </a:p>
          <a:p>
            <a:pPr marL="990600" lvl="1" indent="-533400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4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81000"/>
            <a:ext cx="4594225" cy="5715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167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5257800"/>
            <a:ext cx="77724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smtClean="0">
                <a:solidFill>
                  <a:srgbClr val="FF0000"/>
                </a:solidFill>
                <a:latin typeface="Shell" pitchFamily="34" charset="0"/>
              </a:rPr>
              <a:t>Dorothy Johnson</a:t>
            </a: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248400"/>
            <a:ext cx="6400800" cy="45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FF0000"/>
                </a:solidFill>
                <a:latin typeface="Shell" pitchFamily="34" charset="0"/>
              </a:rPr>
              <a:t>Behavioral System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/>
      <p:bldP spid="116740" grpId="1"/>
      <p:bldP spid="11674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Dorothy Johnson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 marL="609600" indent="-609600"/>
            <a:r>
              <a:rPr lang="en-US" smtClean="0"/>
              <a:t>Johnson: Each person as a behavioral system is composed of seven subsystems, namely: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smtClean="0"/>
              <a:t>Ingestive</a:t>
            </a:r>
            <a:r>
              <a:rPr lang="ar-SA" smtClean="0"/>
              <a:t> ابتلاعي</a:t>
            </a:r>
            <a:endParaRPr lang="en-US" smtClean="0"/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smtClean="0"/>
              <a:t>Eliminative</a:t>
            </a:r>
            <a:r>
              <a:rPr lang="ar-SA" smtClean="0"/>
              <a:t> مزيل</a:t>
            </a:r>
            <a:endParaRPr lang="en-US" smtClean="0"/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smtClean="0"/>
              <a:t>Affiliative</a:t>
            </a:r>
            <a:r>
              <a:rPr lang="ar-SA" smtClean="0"/>
              <a:t> الانتماء</a:t>
            </a:r>
            <a:endParaRPr lang="en-US" smtClean="0"/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smtClean="0"/>
              <a:t>Aggressive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smtClean="0"/>
              <a:t>Dependence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smtClean="0"/>
              <a:t>Achievement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smtClean="0"/>
              <a:t>Sexual and role identity behavior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916</Words>
  <Application>Microsoft Office PowerPoint</Application>
  <PresentationFormat>On-screen Show (4:3)</PresentationFormat>
  <Paragraphs>136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Nursing theories Part 2</vt:lpstr>
      <vt:lpstr>Imogene King</vt:lpstr>
      <vt:lpstr>Imogene King</vt:lpstr>
      <vt:lpstr>Imogene King</vt:lpstr>
      <vt:lpstr>Betty Neuman</vt:lpstr>
      <vt:lpstr>Betty Neuman</vt:lpstr>
      <vt:lpstr>Betty Neuman</vt:lpstr>
      <vt:lpstr>Dorothy Johnson</vt:lpstr>
      <vt:lpstr>Dorothy Johnson</vt:lpstr>
      <vt:lpstr>Dorothy Johnson</vt:lpstr>
      <vt:lpstr>Hildegard Peplau</vt:lpstr>
      <vt:lpstr>Hildegard Peplau</vt:lpstr>
      <vt:lpstr>Hildegard Peplau</vt:lpstr>
      <vt:lpstr>Hildegard Peplau</vt:lpstr>
      <vt:lpstr>Hildegard Peplau</vt:lpstr>
      <vt:lpstr>Hildegard Peplau</vt:lpstr>
      <vt:lpstr>The Four Phases of Nurse-Client Relationship</vt:lpstr>
      <vt:lpstr>The Four Phases of Nurse-Client Relationship</vt:lpstr>
      <vt:lpstr>The Four Phases of Nurse-Client Relationship</vt:lpstr>
      <vt:lpstr>The Four Phases of Nurse-Client Relationship</vt:lpstr>
      <vt:lpstr>Faye Abdellah</vt:lpstr>
      <vt:lpstr>Faye Abdellah</vt:lpstr>
      <vt:lpstr>Faye Abdellah</vt:lpstr>
      <vt:lpstr>Faye Abdellah</vt:lpstr>
      <vt:lpstr>Faye Abdellah</vt:lpstr>
      <vt:lpstr>Lydia Hall</vt:lpstr>
      <vt:lpstr>Lydia Hall</vt:lpstr>
      <vt:lpstr>CARE</vt:lpstr>
      <vt:lpstr>CORE</vt:lpstr>
      <vt:lpstr>CURE</vt:lpstr>
      <vt:lpstr>Madeline Leininger</vt:lpstr>
      <vt:lpstr>Leininger</vt:lpstr>
      <vt:lpstr>Summary of Nursing Theories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Nursing theories Part 2</dc:title>
  <dc:creator>Dr.Aidah</dc:creator>
  <cp:lastModifiedBy>Dr.Aidah</cp:lastModifiedBy>
  <cp:revision>1</cp:revision>
  <dcterms:created xsi:type="dcterms:W3CDTF">2012-09-29T21:08:50Z</dcterms:created>
  <dcterms:modified xsi:type="dcterms:W3CDTF">2012-09-29T21:09:06Z</dcterms:modified>
</cp:coreProperties>
</file>