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s/slide129.xml" ContentType="application/vnd.openxmlformats-officedocument.presentationml.slide+xml"/>
  <Override PartName="/ppt/theme/theme14.xml" ContentType="application/vnd.openxmlformats-officedocument.them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913" r:id="rId2"/>
    <p:sldMasterId id="2147483676" r:id="rId3"/>
    <p:sldMasterId id="2147483679" r:id="rId4"/>
    <p:sldMasterId id="2147483687" r:id="rId5"/>
    <p:sldMasterId id="2147483689" r:id="rId6"/>
    <p:sldMasterId id="2147483691" r:id="rId7"/>
    <p:sldMasterId id="2147483693" r:id="rId8"/>
    <p:sldMasterId id="2147483695" r:id="rId9"/>
    <p:sldMasterId id="2147483697" r:id="rId10"/>
    <p:sldMasterId id="2147483699" r:id="rId11"/>
    <p:sldMasterId id="2147483701" r:id="rId12"/>
    <p:sldMasterId id="2147483716" r:id="rId13"/>
  </p:sldMasterIdLst>
  <p:notesMasterIdLst>
    <p:notesMasterId r:id="rId147"/>
  </p:notesMasterIdLst>
  <p:sldIdLst>
    <p:sldId id="314" r:id="rId14"/>
    <p:sldId id="317" r:id="rId15"/>
    <p:sldId id="319" r:id="rId16"/>
    <p:sldId id="306" r:id="rId17"/>
    <p:sldId id="257" r:id="rId18"/>
    <p:sldId id="322" r:id="rId19"/>
    <p:sldId id="321" r:id="rId20"/>
    <p:sldId id="320" r:id="rId21"/>
    <p:sldId id="324" r:id="rId22"/>
    <p:sldId id="325" r:id="rId23"/>
    <p:sldId id="323" r:id="rId24"/>
    <p:sldId id="263" r:id="rId25"/>
    <p:sldId id="327" r:id="rId26"/>
    <p:sldId id="328" r:id="rId27"/>
    <p:sldId id="329" r:id="rId28"/>
    <p:sldId id="435" r:id="rId29"/>
    <p:sldId id="264" r:id="rId30"/>
    <p:sldId id="326" r:id="rId31"/>
    <p:sldId id="331" r:id="rId32"/>
    <p:sldId id="332" r:id="rId33"/>
    <p:sldId id="333" r:id="rId34"/>
    <p:sldId id="334" r:id="rId35"/>
    <p:sldId id="330" r:id="rId36"/>
    <p:sldId id="335" r:id="rId37"/>
    <p:sldId id="336" r:id="rId38"/>
    <p:sldId id="337" r:id="rId39"/>
    <p:sldId id="338" r:id="rId40"/>
    <p:sldId id="339" r:id="rId41"/>
    <p:sldId id="436" r:id="rId42"/>
    <p:sldId id="265" r:id="rId43"/>
    <p:sldId id="266" r:id="rId44"/>
    <p:sldId id="340" r:id="rId45"/>
    <p:sldId id="341" r:id="rId46"/>
    <p:sldId id="342" r:id="rId47"/>
    <p:sldId id="343" r:id="rId48"/>
    <p:sldId id="344" r:id="rId49"/>
    <p:sldId id="345" r:id="rId50"/>
    <p:sldId id="346" r:id="rId51"/>
    <p:sldId id="347" r:id="rId52"/>
    <p:sldId id="348" r:id="rId53"/>
    <p:sldId id="349" r:id="rId54"/>
    <p:sldId id="350" r:id="rId55"/>
    <p:sldId id="351" r:id="rId56"/>
    <p:sldId id="352" r:id="rId57"/>
    <p:sldId id="270" r:id="rId58"/>
    <p:sldId id="353" r:id="rId59"/>
    <p:sldId id="273" r:id="rId60"/>
    <p:sldId id="358" r:id="rId61"/>
    <p:sldId id="359" r:id="rId62"/>
    <p:sldId id="360" r:id="rId63"/>
    <p:sldId id="362" r:id="rId64"/>
    <p:sldId id="361" r:id="rId65"/>
    <p:sldId id="274" r:id="rId66"/>
    <p:sldId id="276" r:id="rId67"/>
    <p:sldId id="437" r:id="rId68"/>
    <p:sldId id="275" r:id="rId69"/>
    <p:sldId id="364" r:id="rId70"/>
    <p:sldId id="365" r:id="rId71"/>
    <p:sldId id="367" r:id="rId72"/>
    <p:sldId id="368" r:id="rId73"/>
    <p:sldId id="369" r:id="rId74"/>
    <p:sldId id="370" r:id="rId75"/>
    <p:sldId id="371" r:id="rId76"/>
    <p:sldId id="372" r:id="rId77"/>
    <p:sldId id="373" r:id="rId78"/>
    <p:sldId id="374" r:id="rId79"/>
    <p:sldId id="375" r:id="rId80"/>
    <p:sldId id="376" r:id="rId81"/>
    <p:sldId id="277" r:id="rId82"/>
    <p:sldId id="377" r:id="rId83"/>
    <p:sldId id="378" r:id="rId84"/>
    <p:sldId id="379" r:id="rId85"/>
    <p:sldId id="380" r:id="rId86"/>
    <p:sldId id="381" r:id="rId87"/>
    <p:sldId id="382" r:id="rId88"/>
    <p:sldId id="383" r:id="rId89"/>
    <p:sldId id="278" r:id="rId90"/>
    <p:sldId id="386" r:id="rId91"/>
    <p:sldId id="310" r:id="rId92"/>
    <p:sldId id="387" r:id="rId93"/>
    <p:sldId id="281" r:id="rId94"/>
    <p:sldId id="390" r:id="rId95"/>
    <p:sldId id="389" r:id="rId96"/>
    <p:sldId id="391" r:id="rId97"/>
    <p:sldId id="392" r:id="rId98"/>
    <p:sldId id="393" r:id="rId99"/>
    <p:sldId id="394" r:id="rId100"/>
    <p:sldId id="395" r:id="rId101"/>
    <p:sldId id="396" r:id="rId102"/>
    <p:sldId id="438" r:id="rId103"/>
    <p:sldId id="397" r:id="rId104"/>
    <p:sldId id="287" r:id="rId105"/>
    <p:sldId id="398" r:id="rId106"/>
    <p:sldId id="439" r:id="rId107"/>
    <p:sldId id="399" r:id="rId108"/>
    <p:sldId id="400" r:id="rId109"/>
    <p:sldId id="401" r:id="rId110"/>
    <p:sldId id="402" r:id="rId111"/>
    <p:sldId id="403" r:id="rId112"/>
    <p:sldId id="289" r:id="rId113"/>
    <p:sldId id="404" r:id="rId114"/>
    <p:sldId id="293" r:id="rId115"/>
    <p:sldId id="440" r:id="rId116"/>
    <p:sldId id="311" r:id="rId117"/>
    <p:sldId id="406" r:id="rId118"/>
    <p:sldId id="407" r:id="rId119"/>
    <p:sldId id="408" r:id="rId120"/>
    <p:sldId id="409" r:id="rId121"/>
    <p:sldId id="410" r:id="rId122"/>
    <p:sldId id="411" r:id="rId123"/>
    <p:sldId id="412" r:id="rId124"/>
    <p:sldId id="413" r:id="rId125"/>
    <p:sldId id="414" r:id="rId126"/>
    <p:sldId id="415" r:id="rId127"/>
    <p:sldId id="416" r:id="rId128"/>
    <p:sldId id="417" r:id="rId129"/>
    <p:sldId id="418" r:id="rId130"/>
    <p:sldId id="419" r:id="rId131"/>
    <p:sldId id="420" r:id="rId132"/>
    <p:sldId id="421" r:id="rId133"/>
    <p:sldId id="422" r:id="rId134"/>
    <p:sldId id="423" r:id="rId135"/>
    <p:sldId id="424" r:id="rId136"/>
    <p:sldId id="425" r:id="rId137"/>
    <p:sldId id="426" r:id="rId138"/>
    <p:sldId id="427" r:id="rId139"/>
    <p:sldId id="428" r:id="rId140"/>
    <p:sldId id="429" r:id="rId141"/>
    <p:sldId id="430" r:id="rId142"/>
    <p:sldId id="431" r:id="rId143"/>
    <p:sldId id="432" r:id="rId144"/>
    <p:sldId id="433" r:id="rId145"/>
    <p:sldId id="434" r:id="rId1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20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557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showGuides="1">
      <p:cViewPr varScale="1">
        <p:scale>
          <a:sx n="50" d="100"/>
          <a:sy n="50" d="100"/>
        </p:scale>
        <p:origin x="-1267" y="-67"/>
      </p:cViewPr>
      <p:guideLst>
        <p:guide orient="horz" pos="2208"/>
        <p:guide pos="2880"/>
      </p:guideLst>
    </p:cSldViewPr>
  </p:slideViewPr>
  <p:notesTextViewPr>
    <p:cViewPr>
      <p:scale>
        <a:sx n="100" d="100"/>
        <a:sy n="100" d="100"/>
      </p:scale>
      <p:origin x="0" y="0"/>
    </p:cViewPr>
  </p:notesTextViewPr>
  <p:sorterViewPr>
    <p:cViewPr>
      <p:scale>
        <a:sx n="100" d="100"/>
        <a:sy n="100" d="100"/>
      </p:scale>
      <p:origin x="0" y="1171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117" Type="http://schemas.openxmlformats.org/officeDocument/2006/relationships/slide" Target="slides/slide104.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12" Type="http://schemas.openxmlformats.org/officeDocument/2006/relationships/slide" Target="slides/slide99.xml"/><Relationship Id="rId133" Type="http://schemas.openxmlformats.org/officeDocument/2006/relationships/slide" Target="slides/slide120.xml"/><Relationship Id="rId138" Type="http://schemas.openxmlformats.org/officeDocument/2006/relationships/slide" Target="slides/slide125.xml"/><Relationship Id="rId16" Type="http://schemas.openxmlformats.org/officeDocument/2006/relationships/slide" Target="slides/slide3.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slide" Target="slides/slide110.xml"/><Relationship Id="rId128" Type="http://schemas.openxmlformats.org/officeDocument/2006/relationships/slide" Target="slides/slide115.xml"/><Relationship Id="rId144" Type="http://schemas.openxmlformats.org/officeDocument/2006/relationships/slide" Target="slides/slide131.xml"/><Relationship Id="rId149"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113" Type="http://schemas.openxmlformats.org/officeDocument/2006/relationships/slide" Target="slides/slide100.xml"/><Relationship Id="rId118" Type="http://schemas.openxmlformats.org/officeDocument/2006/relationships/slide" Target="slides/slide105.xml"/><Relationship Id="rId134" Type="http://schemas.openxmlformats.org/officeDocument/2006/relationships/slide" Target="slides/slide121.xml"/><Relationship Id="rId139" Type="http://schemas.openxmlformats.org/officeDocument/2006/relationships/slide" Target="slides/slide126.xml"/><Relationship Id="rId80" Type="http://schemas.openxmlformats.org/officeDocument/2006/relationships/slide" Target="slides/slide67.xml"/><Relationship Id="rId85" Type="http://schemas.openxmlformats.org/officeDocument/2006/relationships/slide" Target="slides/slide72.xml"/><Relationship Id="rId150" Type="http://schemas.openxmlformats.org/officeDocument/2006/relationships/theme" Target="theme/theme1.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slide" Target="slides/slide90.xml"/><Relationship Id="rId108" Type="http://schemas.openxmlformats.org/officeDocument/2006/relationships/slide" Target="slides/slide95.xml"/><Relationship Id="rId116" Type="http://schemas.openxmlformats.org/officeDocument/2006/relationships/slide" Target="slides/slide103.xml"/><Relationship Id="rId124" Type="http://schemas.openxmlformats.org/officeDocument/2006/relationships/slide" Target="slides/slide111.xml"/><Relationship Id="rId129" Type="http://schemas.openxmlformats.org/officeDocument/2006/relationships/slide" Target="slides/slide116.xml"/><Relationship Id="rId137" Type="http://schemas.openxmlformats.org/officeDocument/2006/relationships/slide" Target="slides/slide12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11" Type="http://schemas.openxmlformats.org/officeDocument/2006/relationships/slide" Target="slides/slide98.xml"/><Relationship Id="rId132" Type="http://schemas.openxmlformats.org/officeDocument/2006/relationships/slide" Target="slides/slide119.xml"/><Relationship Id="rId140" Type="http://schemas.openxmlformats.org/officeDocument/2006/relationships/slide" Target="slides/slide127.xml"/><Relationship Id="rId145" Type="http://schemas.openxmlformats.org/officeDocument/2006/relationships/slide" Target="slides/slide1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slide" Target="slides/slide93.xml"/><Relationship Id="rId114" Type="http://schemas.openxmlformats.org/officeDocument/2006/relationships/slide" Target="slides/slide101.xml"/><Relationship Id="rId119" Type="http://schemas.openxmlformats.org/officeDocument/2006/relationships/slide" Target="slides/slide106.xml"/><Relationship Id="rId127" Type="http://schemas.openxmlformats.org/officeDocument/2006/relationships/slide" Target="slides/slide11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slide" Target="slides/slide109.xml"/><Relationship Id="rId130" Type="http://schemas.openxmlformats.org/officeDocument/2006/relationships/slide" Target="slides/slide117.xml"/><Relationship Id="rId135" Type="http://schemas.openxmlformats.org/officeDocument/2006/relationships/slide" Target="slides/slide122.xml"/><Relationship Id="rId143" Type="http://schemas.openxmlformats.org/officeDocument/2006/relationships/slide" Target="slides/slide130.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slide" Target="slides/slide107.xml"/><Relationship Id="rId125" Type="http://schemas.openxmlformats.org/officeDocument/2006/relationships/slide" Target="slides/slide112.xml"/><Relationship Id="rId141" Type="http://schemas.openxmlformats.org/officeDocument/2006/relationships/slide" Target="slides/slide128.xml"/><Relationship Id="rId146" Type="http://schemas.openxmlformats.org/officeDocument/2006/relationships/slide" Target="slides/slide133.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slide" Target="slides/slide102.xml"/><Relationship Id="rId131" Type="http://schemas.openxmlformats.org/officeDocument/2006/relationships/slide" Target="slides/slide118.xml"/><Relationship Id="rId136" Type="http://schemas.openxmlformats.org/officeDocument/2006/relationships/slide" Target="slides/slide123.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26" Type="http://schemas.openxmlformats.org/officeDocument/2006/relationships/slide" Target="slides/slide113.xml"/><Relationship Id="rId14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slide" Target="slides/slide108.xml"/><Relationship Id="rId142" Type="http://schemas.openxmlformats.org/officeDocument/2006/relationships/slide" Target="slides/slide129.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1.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1.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1.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1.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1.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81.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95.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81.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image" Target="../media/image99.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FF068CF5-A208-4CB6-BDBC-3A6CD80A6F68}" type="datetimeFigureOut">
              <a:rPr lang="en-US"/>
              <a:pPr>
                <a:defRPr/>
              </a:pPr>
              <a:t>10/29/2018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FA6A4B5-3C96-48DE-827C-91906141D62D}" type="slidenum">
              <a:rPr lang="en-US" altLang="en-US"/>
              <a:pPr>
                <a:defRPr/>
              </a:pPr>
              <a:t>‹#›</a:t>
            </a:fld>
            <a:endParaRPr lang="en-US" altLang="en-US"/>
          </a:p>
        </p:txBody>
      </p:sp>
    </p:spTree>
    <p:extLst>
      <p:ext uri="{BB962C8B-B14F-4D97-AF65-F5344CB8AC3E}">
        <p14:creationId xmlns:p14="http://schemas.microsoft.com/office/powerpoint/2010/main" xmlns="" val="124987525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8673B614-8F16-4003-AFB2-A8573608DDBE}" type="slidenum">
              <a:rPr lang="en-US" altLang="en-US" smtClean="0">
                <a:latin typeface="Times" panose="02020603050405020304" pitchFamily="18" charset="0"/>
              </a:rPr>
              <a:pPr eaLnBrk="0" hangingPunct="0">
                <a:spcBef>
                  <a:spcPct val="0"/>
                </a:spcBef>
              </a:pPr>
              <a:t>5</a:t>
            </a:fld>
            <a:endParaRPr lang="en-US" altLang="en-US" smtClean="0">
              <a:latin typeface="Times" panose="02020603050405020304" pitchFamily="18" charset="0"/>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582187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ＭＳ Ｐゴシック" panose="020B0600070205080204"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CD1493-E34B-4A3B-BACB-53282339AEAA}" type="slidenum">
              <a:rPr lang="en-US" altLang="en-US" sz="1200" smtClean="0">
                <a:latin typeface="Calibri" panose="020F0502020204030204" pitchFamily="34" charset="0"/>
              </a:rPr>
              <a:pPr/>
              <a:t>16</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xmlns="" val="1765130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D4D1998B-1647-49E6-9B96-AE207BACE578}" type="slidenum">
              <a:rPr lang="en-US" altLang="en-US" smtClean="0">
                <a:latin typeface="Times" panose="02020603050405020304" pitchFamily="18" charset="0"/>
              </a:rPr>
              <a:pPr eaLnBrk="0" hangingPunct="0">
                <a:spcBef>
                  <a:spcPct val="0"/>
                </a:spcBef>
              </a:pPr>
              <a:t>17</a:t>
            </a:fld>
            <a:endParaRPr lang="en-US" altLang="en-US" smtClean="0">
              <a:latin typeface="Times" panose="02020603050405020304" pitchFamily="18"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935253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5BBDEC93-390A-4816-ADEC-DE8328E283A2}" type="slidenum">
              <a:rPr lang="en-US" altLang="en-US" smtClean="0">
                <a:latin typeface="Times" panose="02020603050405020304" pitchFamily="18" charset="0"/>
              </a:rPr>
              <a:pPr eaLnBrk="0" hangingPunct="0">
                <a:spcBef>
                  <a:spcPct val="0"/>
                </a:spcBef>
              </a:pPr>
              <a:t>30</a:t>
            </a:fld>
            <a:endParaRPr lang="en-US" altLang="en-US" smtClean="0">
              <a:latin typeface="Times" panose="02020603050405020304" pitchFamily="18"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563820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6B25FE53-FB81-4291-BF94-A9E4ED1E1336}" type="slidenum">
              <a:rPr lang="en-US" altLang="en-US" smtClean="0">
                <a:latin typeface="Times" panose="02020603050405020304" pitchFamily="18" charset="0"/>
              </a:rPr>
              <a:pPr eaLnBrk="0" hangingPunct="0">
                <a:spcBef>
                  <a:spcPct val="0"/>
                </a:spcBef>
              </a:pPr>
              <a:t>31</a:t>
            </a:fld>
            <a:endParaRPr lang="en-US" altLang="en-US" smtClean="0">
              <a:latin typeface="Times" panose="02020603050405020304" pitchFamily="18"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165622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69658858-2666-44D8-BF81-8E28CEDB14D8}" type="slidenum">
              <a:rPr lang="en-US" altLang="en-US" smtClean="0">
                <a:latin typeface="Times" panose="02020603050405020304" pitchFamily="18" charset="0"/>
              </a:rPr>
              <a:pPr eaLnBrk="0" hangingPunct="0">
                <a:spcBef>
                  <a:spcPct val="0"/>
                </a:spcBef>
              </a:pPr>
              <a:t>45</a:t>
            </a:fld>
            <a:endParaRPr lang="en-US" altLang="en-US" smtClean="0">
              <a:latin typeface="Times" panose="02020603050405020304" pitchFamily="18"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084286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F9BBDCE0-013C-4EF0-8AA4-B4C6FBB594A9}" type="slidenum">
              <a:rPr lang="en-US" altLang="en-US" smtClean="0">
                <a:latin typeface="Times" panose="02020603050405020304" pitchFamily="18" charset="0"/>
              </a:rPr>
              <a:pPr eaLnBrk="0" hangingPunct="0">
                <a:spcBef>
                  <a:spcPct val="0"/>
                </a:spcBef>
              </a:pPr>
              <a:t>46</a:t>
            </a:fld>
            <a:endParaRPr lang="en-US" altLang="en-US" smtClean="0">
              <a:latin typeface="Times" panose="02020603050405020304" pitchFamily="18"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71492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CCEFB8B3-5808-4120-80EB-EDA8BE9C117E}" type="slidenum">
              <a:rPr lang="en-US" altLang="en-US" smtClean="0">
                <a:latin typeface="Times" panose="02020603050405020304" pitchFamily="18" charset="0"/>
              </a:rPr>
              <a:pPr eaLnBrk="0" hangingPunct="0">
                <a:spcBef>
                  <a:spcPct val="0"/>
                </a:spcBef>
              </a:pPr>
              <a:t>47</a:t>
            </a:fld>
            <a:endParaRPr lang="en-US" altLang="en-US" smtClean="0">
              <a:latin typeface="Times" panose="02020603050405020304" pitchFamily="18"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71065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8A4A8197-6A22-4BF4-8412-7D2388FF3B31}" type="slidenum">
              <a:rPr lang="en-US" altLang="en-US" smtClean="0">
                <a:latin typeface="Times" panose="02020603050405020304" pitchFamily="18" charset="0"/>
              </a:rPr>
              <a:pPr eaLnBrk="0" hangingPunct="0">
                <a:spcBef>
                  <a:spcPct val="0"/>
                </a:spcBef>
              </a:pPr>
              <a:t>53</a:t>
            </a:fld>
            <a:endParaRPr lang="en-US" altLang="en-US" smtClean="0">
              <a:latin typeface="Times" panose="02020603050405020304" pitchFamily="18"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54706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83F13C2D-9A6B-46AC-9DF2-A89CDC06279E}" type="slidenum">
              <a:rPr lang="en-US" altLang="en-US" smtClean="0">
                <a:latin typeface="Times" panose="02020603050405020304" pitchFamily="18" charset="0"/>
              </a:rPr>
              <a:pPr eaLnBrk="0" hangingPunct="0">
                <a:spcBef>
                  <a:spcPct val="0"/>
                </a:spcBef>
              </a:pPr>
              <a:t>54</a:t>
            </a:fld>
            <a:endParaRPr lang="en-US" altLang="en-US" smtClean="0">
              <a:latin typeface="Times" panose="02020603050405020304" pitchFamily="18"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775419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C5C9FD08-F69B-4198-BD71-8E1ABA64CC51}" type="slidenum">
              <a:rPr lang="en-US" altLang="en-US" smtClean="0">
                <a:latin typeface="Times" panose="02020603050405020304" pitchFamily="18" charset="0"/>
              </a:rPr>
              <a:pPr eaLnBrk="0" hangingPunct="0">
                <a:spcBef>
                  <a:spcPct val="0"/>
                </a:spcBef>
              </a:pPr>
              <a:t>56</a:t>
            </a:fld>
            <a:endParaRPr lang="en-US" altLang="en-US" smtClean="0">
              <a:latin typeface="Times" panose="02020603050405020304" pitchFamily="18" charset="0"/>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413125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FCF4DFC7-76F6-40D7-A057-46CEA123DEB3}" type="slidenum">
              <a:rPr lang="en-US" altLang="en-US" smtClean="0">
                <a:latin typeface="Times" panose="02020603050405020304" pitchFamily="18" charset="0"/>
              </a:rPr>
              <a:pPr eaLnBrk="0" hangingPunct="0">
                <a:spcBef>
                  <a:spcPct val="0"/>
                </a:spcBef>
              </a:pPr>
              <a:t>7</a:t>
            </a:fld>
            <a:endParaRPr lang="en-US" altLang="en-US" smtClean="0">
              <a:latin typeface="Times" panose="02020603050405020304" pitchFamily="18"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362139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ＭＳ Ｐゴシック" panose="020B0600070205080204" pitchFamily="34" charset="-128"/>
            </a:endParaRP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E2BB469-A1AF-4DA8-8C8E-7A2D0323B32B}" type="slidenum">
              <a:rPr lang="en-US" altLang="en-US" sz="1200" smtClean="0">
                <a:latin typeface="Calibri" panose="020F0502020204030204" pitchFamily="34" charset="0"/>
              </a:rPr>
              <a:pPr/>
              <a:t>68</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xmlns="" val="3450433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4DF10F35-FE82-47D7-B095-231A03034AD3}" type="slidenum">
              <a:rPr lang="en-US" altLang="en-US" smtClean="0">
                <a:latin typeface="Times" panose="02020603050405020304" pitchFamily="18" charset="0"/>
              </a:rPr>
              <a:pPr eaLnBrk="0" hangingPunct="0">
                <a:spcBef>
                  <a:spcPct val="0"/>
                </a:spcBef>
              </a:pPr>
              <a:t>69</a:t>
            </a:fld>
            <a:endParaRPr lang="en-US" altLang="en-US" smtClean="0">
              <a:latin typeface="Times" panose="02020603050405020304" pitchFamily="18" charset="0"/>
            </a:endParaRPr>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46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sym typeface="Wingdings" panose="05000000000000000000" pitchFamily="2" charset="2"/>
            </a:endParaRPr>
          </a:p>
        </p:txBody>
      </p:sp>
    </p:spTree>
    <p:extLst>
      <p:ext uri="{BB962C8B-B14F-4D97-AF65-F5344CB8AC3E}">
        <p14:creationId xmlns:p14="http://schemas.microsoft.com/office/powerpoint/2010/main" xmlns="" val="1207084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052B6692-0786-468D-887C-9645A3B58D54}" type="slidenum">
              <a:rPr lang="en-US" altLang="en-US" smtClean="0">
                <a:latin typeface="Times" panose="02020603050405020304" pitchFamily="18" charset="0"/>
              </a:rPr>
              <a:pPr eaLnBrk="0" hangingPunct="0">
                <a:spcBef>
                  <a:spcPct val="0"/>
                </a:spcBef>
              </a:pPr>
              <a:t>77</a:t>
            </a:fld>
            <a:endParaRPr lang="en-US" altLang="en-US" smtClean="0">
              <a:latin typeface="Times" panose="02020603050405020304" pitchFamily="18" charset="0"/>
            </a:endParaRPr>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390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46362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5CFC8F67-4468-440E-A503-14FA4C91C51D}" type="slidenum">
              <a:rPr lang="en-US" altLang="en-US" smtClean="0">
                <a:latin typeface="Times" panose="02020603050405020304" pitchFamily="18" charset="0"/>
              </a:rPr>
              <a:pPr eaLnBrk="0" hangingPunct="0">
                <a:spcBef>
                  <a:spcPct val="0"/>
                </a:spcBef>
              </a:pPr>
              <a:t>79</a:t>
            </a:fld>
            <a:endParaRPr lang="en-US" altLang="en-US" smtClean="0">
              <a:latin typeface="Times" panose="02020603050405020304" pitchFamily="18" charset="0"/>
            </a:endParaRPr>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578210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10784606-7D82-416A-9A46-F01F8BA834D8}" type="slidenum">
              <a:rPr lang="en-US" altLang="en-US" smtClean="0">
                <a:latin typeface="Times" panose="02020603050405020304" pitchFamily="18" charset="0"/>
              </a:rPr>
              <a:pPr eaLnBrk="0" hangingPunct="0">
                <a:spcBef>
                  <a:spcPct val="0"/>
                </a:spcBef>
              </a:pPr>
              <a:t>81</a:t>
            </a:fld>
            <a:endParaRPr lang="en-US" altLang="en-US" smtClean="0">
              <a:latin typeface="Times" panose="02020603050405020304" pitchFamily="18" charset="0"/>
            </a:endParaRP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005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582314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7D43C0BF-3745-43E6-A479-AD0B010C3A27}" type="slidenum">
              <a:rPr lang="en-US" altLang="en-US" smtClean="0">
                <a:latin typeface="Times" panose="02020603050405020304" pitchFamily="18" charset="0"/>
              </a:rPr>
              <a:pPr eaLnBrk="0" hangingPunct="0">
                <a:spcBef>
                  <a:spcPct val="0"/>
                </a:spcBef>
              </a:pPr>
              <a:t>83</a:t>
            </a:fld>
            <a:endParaRPr lang="en-US" altLang="en-US" smtClean="0">
              <a:latin typeface="Times" panose="02020603050405020304" pitchFamily="18" charset="0"/>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2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584231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5BF57360-AC44-4651-B203-57245D932712}" type="slidenum">
              <a:rPr lang="en-US" altLang="en-US" smtClean="0">
                <a:latin typeface="Times" panose="02020603050405020304" pitchFamily="18" charset="0"/>
              </a:rPr>
              <a:pPr eaLnBrk="0" hangingPunct="0">
                <a:spcBef>
                  <a:spcPct val="0"/>
                </a:spcBef>
              </a:pPr>
              <a:t>84</a:t>
            </a:fld>
            <a:endParaRPr lang="en-US" altLang="en-US" smtClean="0">
              <a:latin typeface="Times" panose="02020603050405020304" pitchFamily="18" charset="0"/>
            </a:endParaRPr>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517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4245634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130DC617-0F68-4831-A512-3B3DDD962333}" type="slidenum">
              <a:rPr lang="en-US" altLang="en-US" smtClean="0">
                <a:latin typeface="Times" panose="02020603050405020304" pitchFamily="18" charset="0"/>
              </a:rPr>
              <a:pPr eaLnBrk="0" hangingPunct="0">
                <a:spcBef>
                  <a:spcPct val="0"/>
                </a:spcBef>
              </a:pPr>
              <a:t>92</a:t>
            </a:fld>
            <a:endParaRPr lang="en-US" altLang="en-US" smtClean="0">
              <a:latin typeface="Times" panose="02020603050405020304" pitchFamily="18" charset="0"/>
            </a:endParaRPr>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6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039999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C6ECF2E6-65C4-47BA-8903-A4E82B64E82D}" type="slidenum">
              <a:rPr lang="en-US" altLang="en-US" smtClean="0">
                <a:latin typeface="Times" panose="02020603050405020304" pitchFamily="18" charset="0"/>
              </a:rPr>
              <a:pPr eaLnBrk="0" hangingPunct="0">
                <a:spcBef>
                  <a:spcPct val="0"/>
                </a:spcBef>
              </a:pPr>
              <a:t>93</a:t>
            </a:fld>
            <a:endParaRPr lang="en-US" altLang="en-US" smtClean="0">
              <a:latin typeface="Times" panose="02020603050405020304" pitchFamily="18" charset="0"/>
            </a:endParaRPr>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541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397460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B9A464BD-2DB7-490E-A650-2BAE1292BF5C}" type="slidenum">
              <a:rPr lang="en-US" altLang="en-US" smtClean="0">
                <a:latin typeface="Times" panose="02020603050405020304" pitchFamily="18" charset="0"/>
              </a:rPr>
              <a:pPr eaLnBrk="0" hangingPunct="0">
                <a:spcBef>
                  <a:spcPct val="0"/>
                </a:spcBef>
              </a:pPr>
              <a:t>100</a:t>
            </a:fld>
            <a:endParaRPr lang="en-US" altLang="en-US" smtClean="0">
              <a:latin typeface="Times" panose="02020603050405020304" pitchFamily="18" charset="0"/>
            </a:endParaRPr>
          </a:p>
        </p:txBody>
      </p:sp>
      <p:sp>
        <p:nvSpPr>
          <p:cNvPr id="152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25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baseline="-25000"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74932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F50EEE4D-61E3-4F98-9D08-F6CC10465427}" type="slidenum">
              <a:rPr lang="en-US" altLang="en-US" smtClean="0">
                <a:latin typeface="Times" panose="02020603050405020304" pitchFamily="18" charset="0"/>
              </a:rPr>
              <a:pPr eaLnBrk="0" hangingPunct="0">
                <a:spcBef>
                  <a:spcPct val="0"/>
                </a:spcBef>
              </a:pPr>
              <a:t>8</a:t>
            </a:fld>
            <a:endParaRPr lang="en-US" altLang="en-US" smtClean="0">
              <a:latin typeface="Times" panose="02020603050405020304" pitchFamily="18"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027960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AD45D3D0-DBCF-4262-9E1E-1392BFB546E3}" type="slidenum">
              <a:rPr lang="en-US" altLang="en-US" smtClean="0">
                <a:latin typeface="Times" panose="02020603050405020304" pitchFamily="18" charset="0"/>
              </a:rPr>
              <a:pPr eaLnBrk="0" hangingPunct="0">
                <a:spcBef>
                  <a:spcPct val="0"/>
                </a:spcBef>
              </a:pPr>
              <a:t>101</a:t>
            </a:fld>
            <a:endParaRPr lang="en-US" altLang="en-US" smtClean="0">
              <a:latin typeface="Times" panose="02020603050405020304" pitchFamily="18" charset="0"/>
            </a:endParaRPr>
          </a:p>
        </p:txBody>
      </p:sp>
      <p:sp>
        <p:nvSpPr>
          <p:cNvPr id="154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462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baseline="-25000"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644554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4623C2D2-5CCF-4847-8371-72B3E7F6E21D}" type="slidenum">
              <a:rPr lang="en-US" altLang="en-US" smtClean="0">
                <a:latin typeface="Times" panose="02020603050405020304" pitchFamily="18" charset="0"/>
              </a:rPr>
              <a:pPr eaLnBrk="0" hangingPunct="0">
                <a:spcBef>
                  <a:spcPct val="0"/>
                </a:spcBef>
              </a:pPr>
              <a:t>102</a:t>
            </a:fld>
            <a:endParaRPr lang="en-US" altLang="en-US" smtClean="0">
              <a:latin typeface="Times" panose="02020603050405020304" pitchFamily="18" charset="0"/>
            </a:endParaRPr>
          </a:p>
        </p:txBody>
      </p:sp>
      <p:sp>
        <p:nvSpPr>
          <p:cNvPr id="156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667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182124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fld id="{87739C36-78C2-4343-871E-FECA9C53E1C4}" type="slidenum">
              <a:rPr lang="en-US" altLang="en-US" sz="1200" smtClean="0">
                <a:latin typeface="Times" panose="02020603050405020304" pitchFamily="18" charset="0"/>
              </a:rPr>
              <a:pPr eaLnBrk="1" hangingPunct="1">
                <a:defRPr/>
              </a:pPr>
              <a:t>104</a:t>
            </a:fld>
            <a:endParaRPr lang="en-US" altLang="en-US" sz="1200" smtClean="0">
              <a:latin typeface="Times" panose="02020603050405020304" pitchFamily="18" charset="0"/>
            </a:endParaRPr>
          </a:p>
        </p:txBody>
      </p:sp>
      <p:sp>
        <p:nvSpPr>
          <p:cNvPr id="158723" name="Rectangle 307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2" name="Rectangle 3075"/>
          <p:cNvSpPr>
            <a:spLocks noGrp="1" noChangeArrowheads="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endParaRPr lang="en-US">
              <a:cs typeface="+mn-cs"/>
            </a:endParaRPr>
          </a:p>
        </p:txBody>
      </p:sp>
    </p:spTree>
    <p:extLst>
      <p:ext uri="{BB962C8B-B14F-4D97-AF65-F5344CB8AC3E}">
        <p14:creationId xmlns:p14="http://schemas.microsoft.com/office/powerpoint/2010/main" xmlns="" val="4064525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E39787B3-133B-4388-B408-945D9A167AEC}" type="slidenum">
              <a:rPr lang="en-US" altLang="en-US" smtClean="0">
                <a:latin typeface="Times" panose="02020603050405020304" pitchFamily="18" charset="0"/>
              </a:rPr>
              <a:pPr eaLnBrk="0" hangingPunct="0">
                <a:spcBef>
                  <a:spcPct val="0"/>
                </a:spcBef>
              </a:pPr>
              <a:t>9</a:t>
            </a:fld>
            <a:endParaRPr lang="en-US" altLang="en-US" smtClean="0">
              <a:latin typeface="Times" panose="02020603050405020304" pitchFamily="18"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376917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7AB75ED2-284B-4AF9-96CD-9F88F3193CE4}" type="slidenum">
              <a:rPr lang="en-US" altLang="en-US" smtClean="0">
                <a:latin typeface="Times" panose="02020603050405020304" pitchFamily="18" charset="0"/>
              </a:rPr>
              <a:pPr eaLnBrk="0" hangingPunct="0">
                <a:spcBef>
                  <a:spcPct val="0"/>
                </a:spcBef>
              </a:pPr>
              <a:t>10</a:t>
            </a:fld>
            <a:endParaRPr lang="en-US" altLang="en-US" smtClean="0">
              <a:latin typeface="Times" panose="02020603050405020304" pitchFamily="18"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336285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8C5FA212-B6B3-41F9-B147-6D4F91C7EDCA}" type="slidenum">
              <a:rPr lang="en-US" altLang="en-US" smtClean="0">
                <a:latin typeface="Times" panose="02020603050405020304" pitchFamily="18" charset="0"/>
              </a:rPr>
              <a:pPr eaLnBrk="0" hangingPunct="0">
                <a:spcBef>
                  <a:spcPct val="0"/>
                </a:spcBef>
              </a:pPr>
              <a:t>12</a:t>
            </a:fld>
            <a:endParaRPr lang="en-US" altLang="en-US" smtClean="0">
              <a:latin typeface="Times" panose="02020603050405020304" pitchFamily="18"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442141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ＭＳ Ｐゴシック" panose="020B0600070205080204" pitchFamily="34"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E22AEFA-E415-4665-A19C-6B945FB1C8B6}" type="slidenum">
              <a:rPr lang="en-US" altLang="en-US" sz="1200" smtClean="0">
                <a:latin typeface="Calibri" panose="020F0502020204030204" pitchFamily="34" charset="0"/>
              </a:rPr>
              <a:pPr/>
              <a:t>13</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xmlns="" val="2435697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ＭＳ Ｐゴシック" panose="020B0600070205080204" pitchFamily="34"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416050-AA84-47E4-B826-938FD233D6D7}" type="slidenum">
              <a:rPr lang="en-US" altLang="en-US" sz="1200" smtClean="0">
                <a:latin typeface="Calibri" panose="020F0502020204030204" pitchFamily="34" charset="0"/>
              </a:rPr>
              <a:pPr/>
              <a:t>14</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xmlns="" val="388406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ＭＳ Ｐゴシック" panose="020B0600070205080204"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CD1493-E34B-4A3B-BACB-53282339AEAA}" type="slidenum">
              <a:rPr lang="en-US" altLang="en-US" sz="1200" smtClean="0">
                <a:latin typeface="Calibri" panose="020F0502020204030204" pitchFamily="34" charset="0"/>
              </a:rPr>
              <a:pPr/>
              <a:t>15</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xmlns="" val="671499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0" y="1828800"/>
            <a:ext cx="9144000" cy="1470025"/>
          </a:xfrm>
          <a:prstGeom prst="rect">
            <a:avLst/>
          </a:prstGeom>
          <a:solidFill>
            <a:srgbClr val="4E5575"/>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defRPr/>
            </a:pPr>
            <a:r>
              <a:rPr lang="en-US" altLang="en-US" sz="3000" smtClean="0">
                <a:solidFill>
                  <a:srgbClr val="FFFFFF"/>
                </a:solidFill>
              </a:rPr>
              <a:t>Chapter 3</a:t>
            </a:r>
          </a:p>
        </p:txBody>
      </p:sp>
      <p:sp>
        <p:nvSpPr>
          <p:cNvPr id="3" name="Rectangle 8"/>
          <p:cNvSpPr>
            <a:spLocks noChangeArrowheads="1"/>
          </p:cNvSpPr>
          <p:nvPr userDrawn="1"/>
        </p:nvSpPr>
        <p:spPr bwMode="auto">
          <a:xfrm>
            <a:off x="0" y="3576638"/>
            <a:ext cx="9144000" cy="1470025"/>
          </a:xfrm>
          <a:prstGeom prst="rect">
            <a:avLst/>
          </a:prstGeom>
          <a:solidFill>
            <a:srgbClr val="4E5575"/>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defRPr/>
            </a:pPr>
            <a:r>
              <a:rPr lang="en-US" altLang="en-US" sz="3000" i="1" smtClean="0">
                <a:solidFill>
                  <a:srgbClr val="FFFFFF"/>
                </a:solidFill>
              </a:rPr>
              <a:t>Stoichiometry</a:t>
            </a:r>
          </a:p>
        </p:txBody>
      </p:sp>
      <p:pic>
        <p:nvPicPr>
          <p:cNvPr id="4"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533400" y="673100"/>
            <a:ext cx="4460875" cy="551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
          <p:cNvSpPr>
            <a:spLocks noGrp="1" noChangeArrowheads="1"/>
          </p:cNvSpPr>
          <p:nvPr>
            <p:ph type="title"/>
          </p:nvPr>
        </p:nvSpPr>
        <p:spPr bwMode="auto">
          <a:xfrm>
            <a:off x="134938" y="354497"/>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Tree>
    <p:extLst>
      <p:ext uri="{BB962C8B-B14F-4D97-AF65-F5344CB8AC3E}">
        <p14:creationId xmlns:p14="http://schemas.microsoft.com/office/powerpoint/2010/main" xmlns="" val="35089557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691994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636852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0943894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819857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49051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75778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a:prstGeom prst="rect">
            <a:avLst/>
          </a:prstGeo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75916662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411976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38278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22399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292630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00520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4312192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7" name="Group 8"/>
          <p:cNvGrpSpPr>
            <a:grpSpLocks/>
          </p:cNvGrpSpPr>
          <p:nvPr userDrawn="1"/>
        </p:nvGrpSpPr>
        <p:grpSpPr bwMode="auto">
          <a:xfrm>
            <a:off x="0" y="0"/>
            <a:ext cx="9144000" cy="1208088"/>
            <a:chOff x="0" y="0"/>
            <a:chExt cx="9144000" cy="1207511"/>
          </a:xfrm>
        </p:grpSpPr>
        <p:pic>
          <p:nvPicPr>
            <p:cNvPr id="1031" name="Picture 6" descr="screenshot_1968.jpg"/>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1028"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102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3.1</a:t>
            </a:r>
          </a:p>
          <a:p>
            <a:pPr eaLnBrk="1" hangingPunct="1">
              <a:defRPr/>
            </a:pPr>
            <a:r>
              <a:rPr lang="en-US" sz="3000" i="1" dirty="0" smtClean="0">
                <a:latin typeface="Calibri" charset="0"/>
                <a:cs typeface="Calibri" charset="0"/>
              </a:rPr>
              <a:t>Counting by Weighing</a:t>
            </a:r>
          </a:p>
        </p:txBody>
      </p:sp>
      <p:sp>
        <p:nvSpPr>
          <p:cNvPr id="9"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74" r:id="rId1"/>
    <p:sldLayoutId id="2147483961" r:id="rId2"/>
  </p:sldLayoutIdLst>
  <p:timing>
    <p:tnLst>
      <p:par>
        <p:cTn id="1" dur="indefinite" restart="never" nodeType="tmRoot"/>
      </p:par>
    </p:tnLst>
  </p:timing>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43" name="Group 8"/>
          <p:cNvGrpSpPr>
            <a:grpSpLocks/>
          </p:cNvGrpSpPr>
          <p:nvPr userDrawn="1"/>
        </p:nvGrpSpPr>
        <p:grpSpPr bwMode="auto">
          <a:xfrm>
            <a:off x="0" y="0"/>
            <a:ext cx="9144000" cy="1208088"/>
            <a:chOff x="0" y="0"/>
            <a:chExt cx="9144000" cy="1207511"/>
          </a:xfrm>
        </p:grpSpPr>
        <p:pic>
          <p:nvPicPr>
            <p:cNvPr id="10247"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10244"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3.9</a:t>
            </a:r>
          </a:p>
          <a:p>
            <a:pPr eaLnBrk="1" hangingPunct="1">
              <a:defRPr/>
            </a:pPr>
            <a:r>
              <a:rPr lang="en-US" sz="3000" i="1" dirty="0" smtClean="0">
                <a:latin typeface="Calibri" charset="0"/>
                <a:cs typeface="Calibri" charset="0"/>
              </a:rPr>
              <a:t>Balancing Chemical Equations</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70" r:id="rId1"/>
  </p:sldLayoutIdLst>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1267" name="Group 8"/>
          <p:cNvGrpSpPr>
            <a:grpSpLocks/>
          </p:cNvGrpSpPr>
          <p:nvPr userDrawn="1"/>
        </p:nvGrpSpPr>
        <p:grpSpPr bwMode="auto">
          <a:xfrm>
            <a:off x="0" y="0"/>
            <a:ext cx="9144000" cy="1208088"/>
            <a:chOff x="0" y="0"/>
            <a:chExt cx="9144000" cy="1207511"/>
          </a:xfrm>
        </p:grpSpPr>
        <p:pic>
          <p:nvPicPr>
            <p:cNvPr id="11271"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11268"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800" dirty="0" smtClean="0">
                <a:latin typeface="Calibri" charset="0"/>
                <a:cs typeface="Calibri" charset="0"/>
              </a:rPr>
              <a:t>Section 3.10</a:t>
            </a:r>
          </a:p>
          <a:p>
            <a:pPr eaLnBrk="1" hangingPunct="1">
              <a:defRPr/>
            </a:pPr>
            <a:r>
              <a:rPr lang="en-US" sz="2600" i="1" dirty="0" smtClean="0">
                <a:latin typeface="Calibri" charset="0"/>
                <a:cs typeface="Calibri" charset="0"/>
              </a:rPr>
              <a:t>Stoichiometric Calculations: Amounts of </a:t>
            </a:r>
          </a:p>
          <a:p>
            <a:pPr eaLnBrk="1" hangingPunct="1">
              <a:defRPr/>
            </a:pPr>
            <a:r>
              <a:rPr lang="en-US" sz="2600" i="1" dirty="0" smtClean="0">
                <a:latin typeface="Calibri" charset="0"/>
                <a:cs typeface="Calibri" charset="0"/>
              </a:rPr>
              <a:t>Reactants and Products</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71" r:id="rId1"/>
  </p:sldLayoutIdLst>
  <p:timing>
    <p:tnLst>
      <p:par>
        <p:cTn id="1" dur="indefinite" restart="never" nodeType="tmRoot"/>
      </p:par>
    </p:tnLst>
  </p:timing>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2291" name="Group 8"/>
          <p:cNvGrpSpPr>
            <a:grpSpLocks/>
          </p:cNvGrpSpPr>
          <p:nvPr userDrawn="1"/>
        </p:nvGrpSpPr>
        <p:grpSpPr bwMode="auto">
          <a:xfrm>
            <a:off x="0" y="0"/>
            <a:ext cx="9144000" cy="1208088"/>
            <a:chOff x="0" y="0"/>
            <a:chExt cx="9144000" cy="1207511"/>
          </a:xfrm>
        </p:grpSpPr>
        <p:pic>
          <p:nvPicPr>
            <p:cNvPr id="12295"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12292"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3.11</a:t>
            </a:r>
          </a:p>
          <a:p>
            <a:pPr eaLnBrk="1" hangingPunct="1">
              <a:defRPr/>
            </a:pPr>
            <a:r>
              <a:rPr lang="en-US" sz="3000" i="1" dirty="0" smtClean="0">
                <a:latin typeface="Calibri" charset="0"/>
                <a:cs typeface="Calibri" charset="0"/>
              </a:rPr>
              <a:t>The Concept of Limiting Reactant</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72" r:id="rId1"/>
  </p:sldLayoutIdLst>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3315" name="Group 8"/>
          <p:cNvGrpSpPr>
            <a:grpSpLocks/>
          </p:cNvGrpSpPr>
          <p:nvPr userDrawn="1"/>
        </p:nvGrpSpPr>
        <p:grpSpPr bwMode="auto">
          <a:xfrm>
            <a:off x="0" y="0"/>
            <a:ext cx="9144000" cy="1208088"/>
            <a:chOff x="0" y="0"/>
            <a:chExt cx="9144000" cy="1207511"/>
          </a:xfrm>
        </p:grpSpPr>
        <p:pic>
          <p:nvPicPr>
            <p:cNvPr id="13319"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13316"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Chapter 3</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73" r:id="rId1"/>
  </p:sldLayoutIdLst>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114300" y="1524000"/>
            <a:ext cx="8877300" cy="5194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2051" name="Group 8"/>
          <p:cNvGrpSpPr>
            <a:grpSpLocks/>
          </p:cNvGrpSpPr>
          <p:nvPr userDrawn="1"/>
        </p:nvGrpSpPr>
        <p:grpSpPr bwMode="auto">
          <a:xfrm>
            <a:off x="0" y="0"/>
            <a:ext cx="9144000" cy="1208088"/>
            <a:chOff x="0" y="0"/>
            <a:chExt cx="9144000" cy="1207511"/>
          </a:xfrm>
        </p:grpSpPr>
        <p:pic>
          <p:nvPicPr>
            <p:cNvPr id="2054"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Calibri"/>
              </a:endParaRPr>
            </a:p>
          </p:txBody>
        </p:sp>
      </p:grpSp>
      <p:sp>
        <p:nvSpPr>
          <p:cNvPr id="4101"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Chapter 3</a:t>
            </a:r>
          </a:p>
          <a:p>
            <a:pPr eaLnBrk="1" hangingPunct="1">
              <a:defRPr/>
            </a:pPr>
            <a:r>
              <a:rPr lang="en-US" sz="3000" i="1" dirty="0" smtClean="0">
                <a:latin typeface="Calibri" charset="0"/>
                <a:cs typeface="Calibri" charset="0"/>
              </a:rPr>
              <a:t>Table of Contents </a:t>
            </a:r>
          </a:p>
        </p:txBody>
      </p:sp>
      <p:sp>
        <p:nvSpPr>
          <p:cNvPr id="7"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62" r:id="rId1"/>
  </p:sldLayoutIdLst>
  <p:transition/>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075" name="Group 8"/>
          <p:cNvGrpSpPr>
            <a:grpSpLocks/>
          </p:cNvGrpSpPr>
          <p:nvPr userDrawn="1"/>
        </p:nvGrpSpPr>
        <p:grpSpPr bwMode="auto">
          <a:xfrm>
            <a:off x="0" y="0"/>
            <a:ext cx="9144000" cy="1208088"/>
            <a:chOff x="0" y="0"/>
            <a:chExt cx="9144000" cy="1207511"/>
          </a:xfrm>
        </p:grpSpPr>
        <p:pic>
          <p:nvPicPr>
            <p:cNvPr id="3079"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3076"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4101"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3.2</a:t>
            </a:r>
          </a:p>
          <a:p>
            <a:pPr eaLnBrk="1" hangingPunct="1">
              <a:defRPr/>
            </a:pPr>
            <a:r>
              <a:rPr lang="en-US" sz="3000" i="1" dirty="0" smtClean="0">
                <a:latin typeface="Calibri" charset="0"/>
                <a:cs typeface="Calibri" charset="0"/>
              </a:rPr>
              <a:t>Atomic Masses</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63" r:id="rId1"/>
  </p:sldLayoutIdLst>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4099" name="Group 8"/>
          <p:cNvGrpSpPr>
            <a:grpSpLocks/>
          </p:cNvGrpSpPr>
          <p:nvPr userDrawn="1"/>
        </p:nvGrpSpPr>
        <p:grpSpPr bwMode="auto">
          <a:xfrm>
            <a:off x="0" y="0"/>
            <a:ext cx="9144000" cy="1208088"/>
            <a:chOff x="0" y="0"/>
            <a:chExt cx="9144000" cy="1207511"/>
          </a:xfrm>
        </p:grpSpPr>
        <p:pic>
          <p:nvPicPr>
            <p:cNvPr id="4103"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4100"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3.3</a:t>
            </a:r>
          </a:p>
          <a:p>
            <a:pPr eaLnBrk="1" hangingPunct="1">
              <a:defRPr/>
            </a:pPr>
            <a:r>
              <a:rPr lang="en-US" sz="3000" i="1" dirty="0" smtClean="0">
                <a:latin typeface="Calibri" charset="0"/>
                <a:cs typeface="Calibri" charset="0"/>
              </a:rPr>
              <a:t>The Mole</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64" r:id="rId1"/>
  </p:sldLayoutIdLst>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5123" name="Group 8"/>
          <p:cNvGrpSpPr>
            <a:grpSpLocks/>
          </p:cNvGrpSpPr>
          <p:nvPr userDrawn="1"/>
        </p:nvGrpSpPr>
        <p:grpSpPr bwMode="auto">
          <a:xfrm>
            <a:off x="0" y="0"/>
            <a:ext cx="9144000" cy="1208088"/>
            <a:chOff x="0" y="0"/>
            <a:chExt cx="9144000" cy="1207511"/>
          </a:xfrm>
        </p:grpSpPr>
        <p:pic>
          <p:nvPicPr>
            <p:cNvPr id="5127"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5124"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3.4</a:t>
            </a:r>
          </a:p>
          <a:p>
            <a:pPr eaLnBrk="1" hangingPunct="1">
              <a:defRPr/>
            </a:pPr>
            <a:r>
              <a:rPr lang="en-US" sz="3000" i="1" dirty="0" smtClean="0">
                <a:latin typeface="Calibri" charset="0"/>
                <a:cs typeface="Calibri" charset="0"/>
              </a:rPr>
              <a:t>Molar Mass</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65" r:id="rId1"/>
  </p:sldLayoutIdLst>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6147" name="Group 8"/>
          <p:cNvGrpSpPr>
            <a:grpSpLocks/>
          </p:cNvGrpSpPr>
          <p:nvPr userDrawn="1"/>
        </p:nvGrpSpPr>
        <p:grpSpPr bwMode="auto">
          <a:xfrm>
            <a:off x="0" y="0"/>
            <a:ext cx="9144000" cy="1208088"/>
            <a:chOff x="0" y="0"/>
            <a:chExt cx="9144000" cy="1207511"/>
          </a:xfrm>
        </p:grpSpPr>
        <p:pic>
          <p:nvPicPr>
            <p:cNvPr id="6151"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6148"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3.5</a:t>
            </a:r>
          </a:p>
          <a:p>
            <a:pPr eaLnBrk="1" hangingPunct="1">
              <a:defRPr/>
            </a:pPr>
            <a:r>
              <a:rPr lang="en-US" sz="3000" i="1" dirty="0" smtClean="0">
                <a:latin typeface="Calibri" charset="0"/>
                <a:cs typeface="Calibri" charset="0"/>
              </a:rPr>
              <a:t>Learning to Solve Problems</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66" r:id="rId1"/>
  </p:sldLayoutIdLst>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7171" name="Group 8"/>
          <p:cNvGrpSpPr>
            <a:grpSpLocks/>
          </p:cNvGrpSpPr>
          <p:nvPr userDrawn="1"/>
        </p:nvGrpSpPr>
        <p:grpSpPr bwMode="auto">
          <a:xfrm>
            <a:off x="0" y="0"/>
            <a:ext cx="9144000" cy="1208088"/>
            <a:chOff x="0" y="0"/>
            <a:chExt cx="9144000" cy="1207511"/>
          </a:xfrm>
        </p:grpSpPr>
        <p:pic>
          <p:nvPicPr>
            <p:cNvPr id="7175"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7172"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3.6</a:t>
            </a:r>
          </a:p>
          <a:p>
            <a:pPr eaLnBrk="1" hangingPunct="1">
              <a:defRPr/>
            </a:pPr>
            <a:r>
              <a:rPr lang="en-US" sz="3000" i="1" dirty="0" smtClean="0">
                <a:latin typeface="Calibri" charset="0"/>
                <a:cs typeface="Calibri" charset="0"/>
              </a:rPr>
              <a:t>Percent Composition of Compounds</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67" r:id="rId1"/>
  </p:sldLayoutIdLst>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8195" name="Group 8"/>
          <p:cNvGrpSpPr>
            <a:grpSpLocks/>
          </p:cNvGrpSpPr>
          <p:nvPr userDrawn="1"/>
        </p:nvGrpSpPr>
        <p:grpSpPr bwMode="auto">
          <a:xfrm>
            <a:off x="0" y="0"/>
            <a:ext cx="9144000" cy="1208088"/>
            <a:chOff x="0" y="0"/>
            <a:chExt cx="9144000" cy="1207511"/>
          </a:xfrm>
        </p:grpSpPr>
        <p:pic>
          <p:nvPicPr>
            <p:cNvPr id="8199"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8196"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3.7</a:t>
            </a:r>
          </a:p>
          <a:p>
            <a:pPr eaLnBrk="1" hangingPunct="1">
              <a:defRPr/>
            </a:pPr>
            <a:r>
              <a:rPr lang="en-US" sz="3000" i="1" dirty="0" smtClean="0">
                <a:latin typeface="Calibri" charset="0"/>
                <a:cs typeface="Calibri" charset="0"/>
              </a:rPr>
              <a:t>Determining the Formula of a Compound</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68" r:id="rId1"/>
  </p:sldLayoutIdLst>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9219" name="Group 8"/>
          <p:cNvGrpSpPr>
            <a:grpSpLocks/>
          </p:cNvGrpSpPr>
          <p:nvPr userDrawn="1"/>
        </p:nvGrpSpPr>
        <p:grpSpPr bwMode="auto">
          <a:xfrm>
            <a:off x="0" y="0"/>
            <a:ext cx="9144000" cy="1208088"/>
            <a:chOff x="0" y="0"/>
            <a:chExt cx="9144000" cy="1207511"/>
          </a:xfrm>
        </p:grpSpPr>
        <p:pic>
          <p:nvPicPr>
            <p:cNvPr id="9223"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9220"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3.8</a:t>
            </a:r>
          </a:p>
          <a:p>
            <a:pPr eaLnBrk="1" hangingPunct="1">
              <a:defRPr/>
            </a:pPr>
            <a:r>
              <a:rPr lang="en-US" sz="3000" i="1" dirty="0" smtClean="0">
                <a:latin typeface="Calibri" charset="0"/>
                <a:cs typeface="Calibri" charset="0"/>
              </a:rPr>
              <a:t>Chemical Equations</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69" r:id="rId1"/>
  </p:sldLayoutIdLst>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vmlDrawing" Target="../drawings/vmlDrawing36.vml"/><Relationship Id="rId4" Type="http://schemas.openxmlformats.org/officeDocument/2006/relationships/oleObject" Target="../embeddings/oleObject64.bin"/></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vmlDrawing" Target="../drawings/vmlDrawing37.vml"/><Relationship Id="rId5" Type="http://schemas.openxmlformats.org/officeDocument/2006/relationships/oleObject" Target="../embeddings/oleObject65.bin"/><Relationship Id="rId4" Type="http://schemas.openxmlformats.org/officeDocument/2006/relationships/image" Target="../media/image77.png"/></Relationships>
</file>

<file path=ppt/slides/_rels/slide10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3.xml"/><Relationship Id="rId1" Type="http://schemas.openxmlformats.org/officeDocument/2006/relationships/vmlDrawing" Target="../drawings/vmlDrawing38.v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13.xml"/><Relationship Id="rId1" Type="http://schemas.openxmlformats.org/officeDocument/2006/relationships/vmlDrawing" Target="../drawings/vmlDrawing39.v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3.xml"/><Relationship Id="rId1" Type="http://schemas.openxmlformats.org/officeDocument/2006/relationships/vmlDrawing" Target="../drawings/vmlDrawing40.vml"/><Relationship Id="rId5" Type="http://schemas.openxmlformats.org/officeDocument/2006/relationships/oleObject" Target="../embeddings/oleObject70.bin"/><Relationship Id="rId4" Type="http://schemas.openxmlformats.org/officeDocument/2006/relationships/oleObject" Target="../embeddings/oleObject69.bin"/></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13.xml"/><Relationship Id="rId1" Type="http://schemas.openxmlformats.org/officeDocument/2006/relationships/vmlDrawing" Target="../drawings/vmlDrawing41.vml"/><Relationship Id="rId4" Type="http://schemas.openxmlformats.org/officeDocument/2006/relationships/oleObject" Target="../embeddings/oleObject72.bin"/></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13.xml"/><Relationship Id="rId1" Type="http://schemas.openxmlformats.org/officeDocument/2006/relationships/vmlDrawing" Target="../drawings/vmlDrawing42.vml"/><Relationship Id="rId4" Type="http://schemas.openxmlformats.org/officeDocument/2006/relationships/oleObject" Target="../embeddings/oleObject74.bin"/></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13.xml"/><Relationship Id="rId1" Type="http://schemas.openxmlformats.org/officeDocument/2006/relationships/vmlDrawing" Target="../drawings/vmlDrawing43.vml"/><Relationship Id="rId5" Type="http://schemas.openxmlformats.org/officeDocument/2006/relationships/oleObject" Target="../embeddings/oleObject77.bin"/><Relationship Id="rId4" Type="http://schemas.openxmlformats.org/officeDocument/2006/relationships/oleObject" Target="../embeddings/oleObject76.bin"/></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3.xml"/><Relationship Id="rId1" Type="http://schemas.openxmlformats.org/officeDocument/2006/relationships/vmlDrawing" Target="../drawings/vmlDrawing44.vml"/><Relationship Id="rId5" Type="http://schemas.openxmlformats.org/officeDocument/2006/relationships/oleObject" Target="../embeddings/oleObject80.bin"/><Relationship Id="rId4" Type="http://schemas.openxmlformats.org/officeDocument/2006/relationships/oleObject" Target="../embeddings/oleObject79.bin"/></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13.xml"/><Relationship Id="rId1" Type="http://schemas.openxmlformats.org/officeDocument/2006/relationships/vmlDrawing" Target="../drawings/vmlDrawing45.v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13.xml"/><Relationship Id="rId1" Type="http://schemas.openxmlformats.org/officeDocument/2006/relationships/vmlDrawing" Target="../drawings/vmlDrawing46.vml"/><Relationship Id="rId5" Type="http://schemas.openxmlformats.org/officeDocument/2006/relationships/oleObject" Target="../embeddings/oleObject84.bin"/><Relationship Id="rId4" Type="http://schemas.openxmlformats.org/officeDocument/2006/relationships/oleObject" Target="../embeddings/oleObject83.bin"/></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13.xml"/><Relationship Id="rId1" Type="http://schemas.openxmlformats.org/officeDocument/2006/relationships/vmlDrawing" Target="../drawings/vmlDrawing47.vml"/><Relationship Id="rId4" Type="http://schemas.openxmlformats.org/officeDocument/2006/relationships/oleObject" Target="../embeddings/oleObject86.bin"/></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13.xml"/><Relationship Id="rId1" Type="http://schemas.openxmlformats.org/officeDocument/2006/relationships/vmlDrawing" Target="../drawings/vmlDrawing48.v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13.xml"/><Relationship Id="rId1" Type="http://schemas.openxmlformats.org/officeDocument/2006/relationships/vmlDrawing" Target="../drawings/vmlDrawing49.v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13.xml"/><Relationship Id="rId1" Type="http://schemas.openxmlformats.org/officeDocument/2006/relationships/vmlDrawing" Target="../drawings/vmlDrawing50.vml"/><Relationship Id="rId4" Type="http://schemas.openxmlformats.org/officeDocument/2006/relationships/oleObject" Target="../embeddings/oleObject90.bin"/></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13.xml"/><Relationship Id="rId1" Type="http://schemas.openxmlformats.org/officeDocument/2006/relationships/vmlDrawing" Target="../drawings/vmlDrawing51.vml"/><Relationship Id="rId5" Type="http://schemas.openxmlformats.org/officeDocument/2006/relationships/oleObject" Target="../embeddings/oleObject93.bin"/><Relationship Id="rId4" Type="http://schemas.openxmlformats.org/officeDocument/2006/relationships/oleObject" Target="../embeddings/oleObject92.bin"/></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13.xml"/><Relationship Id="rId1" Type="http://schemas.openxmlformats.org/officeDocument/2006/relationships/vmlDrawing" Target="../drawings/vmlDrawing52.v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13.xml"/><Relationship Id="rId1" Type="http://schemas.openxmlformats.org/officeDocument/2006/relationships/vmlDrawing" Target="../drawings/vmlDrawing53.vml"/><Relationship Id="rId4" Type="http://schemas.openxmlformats.org/officeDocument/2006/relationships/oleObject" Target="../embeddings/oleObject96.bin"/></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13.xml"/><Relationship Id="rId1" Type="http://schemas.openxmlformats.org/officeDocument/2006/relationships/vmlDrawing" Target="../drawings/vmlDrawing54.v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13.xml"/><Relationship Id="rId1" Type="http://schemas.openxmlformats.org/officeDocument/2006/relationships/vmlDrawing" Target="../drawings/vmlDrawing55.v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13.xml"/><Relationship Id="rId1" Type="http://schemas.openxmlformats.org/officeDocument/2006/relationships/vmlDrawing" Target="../drawings/vmlDrawing56.v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13.xml"/><Relationship Id="rId1" Type="http://schemas.openxmlformats.org/officeDocument/2006/relationships/vmlDrawing" Target="../drawings/vmlDrawing57.vml"/></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13.xml"/><Relationship Id="rId1" Type="http://schemas.openxmlformats.org/officeDocument/2006/relationships/vmlDrawing" Target="../drawings/vmlDrawing58.vml"/><Relationship Id="rId5" Type="http://schemas.openxmlformats.org/officeDocument/2006/relationships/oleObject" Target="../embeddings/oleObject103.bin"/><Relationship Id="rId4" Type="http://schemas.openxmlformats.org/officeDocument/2006/relationships/oleObject" Target="../embeddings/oleObject102.bin"/></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5.xml"/><Relationship Id="rId1" Type="http://schemas.openxmlformats.org/officeDocument/2006/relationships/vmlDrawing" Target="../drawings/vmlDrawing4.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5.xml"/><Relationship Id="rId1" Type="http://schemas.openxmlformats.org/officeDocument/2006/relationships/vmlDrawing" Target="../drawings/vmlDrawing5.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5.xml"/><Relationship Id="rId1" Type="http://schemas.openxmlformats.org/officeDocument/2006/relationships/vmlDrawing" Target="../drawings/vmlDrawing6.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7.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8.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oleObject" Target="../embeddings/oleObject12.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oleObject14.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oleObject" Target="../embeddings/oleObject16.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2.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vmlDrawing" Target="../drawings/vmlDrawing13.vml"/><Relationship Id="rId4" Type="http://schemas.openxmlformats.org/officeDocument/2006/relationships/oleObject" Target="../embeddings/oleObject18.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8.xml"/><Relationship Id="rId1" Type="http://schemas.openxmlformats.org/officeDocument/2006/relationships/vmlDrawing" Target="../drawings/vmlDrawing14.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8.xml"/><Relationship Id="rId1" Type="http://schemas.openxmlformats.org/officeDocument/2006/relationships/vmlDrawing" Target="../drawings/vmlDrawing15.v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8.xml"/><Relationship Id="rId1" Type="http://schemas.openxmlformats.org/officeDocument/2006/relationships/vmlDrawing" Target="../drawings/vmlDrawing16.v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9.xml"/><Relationship Id="rId1" Type="http://schemas.openxmlformats.org/officeDocument/2006/relationships/vmlDrawing" Target="../drawings/vmlDrawing17.v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9.xml"/><Relationship Id="rId1" Type="http://schemas.openxmlformats.org/officeDocument/2006/relationships/vmlDrawing" Target="../drawings/vmlDrawing18.v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9.xml"/><Relationship Id="rId1" Type="http://schemas.openxmlformats.org/officeDocument/2006/relationships/vmlDrawing" Target="../drawings/vmlDrawing19.vml"/><Relationship Id="rId4" Type="http://schemas.openxmlformats.org/officeDocument/2006/relationships/oleObject" Target="../embeddings/oleObject29.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9.xml"/><Relationship Id="rId1" Type="http://schemas.openxmlformats.org/officeDocument/2006/relationships/vmlDrawing" Target="../drawings/vmlDrawing20.vml"/><Relationship Id="rId4" Type="http://schemas.openxmlformats.org/officeDocument/2006/relationships/oleObject" Target="../embeddings/oleObject31.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9.xml"/><Relationship Id="rId1" Type="http://schemas.openxmlformats.org/officeDocument/2006/relationships/vmlDrawing" Target="../drawings/vmlDrawing21.vml"/><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vmlDrawing" Target="../drawings/vmlDrawing22.vml"/><Relationship Id="rId5" Type="http://schemas.openxmlformats.org/officeDocument/2006/relationships/image" Target="../media/image43.png"/><Relationship Id="rId4" Type="http://schemas.openxmlformats.org/officeDocument/2006/relationships/oleObject" Target="../embeddings/oleObject35.bin"/></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9.xml"/><Relationship Id="rId1" Type="http://schemas.openxmlformats.org/officeDocument/2006/relationships/vmlDrawing" Target="../drawings/vmlDrawing23.v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9.xml"/><Relationship Id="rId1" Type="http://schemas.openxmlformats.org/officeDocument/2006/relationships/vmlDrawing" Target="../drawings/vmlDrawing24.vml"/><Relationship Id="rId4" Type="http://schemas.openxmlformats.org/officeDocument/2006/relationships/oleObject" Target="../embeddings/oleObject41.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9.xml"/><Relationship Id="rId1" Type="http://schemas.openxmlformats.org/officeDocument/2006/relationships/vmlDrawing" Target="../drawings/vmlDrawing25.vml"/><Relationship Id="rId4" Type="http://schemas.openxmlformats.org/officeDocument/2006/relationships/oleObject" Target="../embeddings/oleObject43.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vmlDrawing" Target="../drawings/vmlDrawing26.vml"/><Relationship Id="rId4" Type="http://schemas.openxmlformats.org/officeDocument/2006/relationships/oleObject" Target="../embeddings/oleObject44.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0.xml"/><Relationship Id="rId1" Type="http://schemas.openxmlformats.org/officeDocument/2006/relationships/vmlDrawing" Target="../drawings/vmlDrawing27.vml"/><Relationship Id="rId5" Type="http://schemas.openxmlformats.org/officeDocument/2006/relationships/image" Target="../media/image55.png"/><Relationship Id="rId4" Type="http://schemas.openxmlformats.org/officeDocument/2006/relationships/oleObject" Target="../embeddings/oleObject46.bin"/></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1.xml"/><Relationship Id="rId1" Type="http://schemas.openxmlformats.org/officeDocument/2006/relationships/vmlDrawing" Target="../drawings/vmlDrawing28.v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1.xml"/><Relationship Id="rId1" Type="http://schemas.openxmlformats.org/officeDocument/2006/relationships/vmlDrawing" Target="../drawings/vmlDrawing29.vml"/><Relationship Id="rId4" Type="http://schemas.openxmlformats.org/officeDocument/2006/relationships/oleObject" Target="../embeddings/oleObject49.bin"/></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1.xml"/><Relationship Id="rId1" Type="http://schemas.openxmlformats.org/officeDocument/2006/relationships/vmlDrawing" Target="../drawings/vmlDrawing30.vml"/><Relationship Id="rId5" Type="http://schemas.openxmlformats.org/officeDocument/2006/relationships/oleObject" Target="../embeddings/oleObject52.bin"/><Relationship Id="rId4" Type="http://schemas.openxmlformats.org/officeDocument/2006/relationships/oleObject" Target="../embeddings/oleObject5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1.xml"/><Relationship Id="rId1" Type="http://schemas.openxmlformats.org/officeDocument/2006/relationships/vmlDrawing" Target="../drawings/vmlDrawing31.vml"/><Relationship Id="rId6" Type="http://schemas.openxmlformats.org/officeDocument/2006/relationships/oleObject" Target="../embeddings/oleObject56.bin"/><Relationship Id="rId5" Type="http://schemas.openxmlformats.org/officeDocument/2006/relationships/oleObject" Target="../embeddings/oleObject55.bin"/><Relationship Id="rId4" Type="http://schemas.openxmlformats.org/officeDocument/2006/relationships/oleObject" Target="../embeddings/oleObject54.bin"/></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2.xml"/><Relationship Id="rId1" Type="http://schemas.openxmlformats.org/officeDocument/2006/relationships/vmlDrawing" Target="../drawings/vmlDrawing32.v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2.xml"/><Relationship Id="rId1" Type="http://schemas.openxmlformats.org/officeDocument/2006/relationships/vmlDrawing" Target="../drawings/vmlDrawing33.vml"/><Relationship Id="rId4" Type="http://schemas.openxmlformats.org/officeDocument/2006/relationships/oleObject" Target="../embeddings/oleObject59.bin"/></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2.xml"/><Relationship Id="rId1" Type="http://schemas.openxmlformats.org/officeDocument/2006/relationships/vmlDrawing" Target="../drawings/vmlDrawing34.vml"/><Relationship Id="rId4" Type="http://schemas.openxmlformats.org/officeDocument/2006/relationships/oleObject" Target="../embeddings/oleObject61.bin"/></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2.xml"/><Relationship Id="rId1" Type="http://schemas.openxmlformats.org/officeDocument/2006/relationships/vmlDrawing" Target="../drawings/vmlDrawing35.vml"/><Relationship Id="rId4" Type="http://schemas.openxmlformats.org/officeDocument/2006/relationships/oleObject" Target="../embeddings/oleObject6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
        <p:nvSpPr>
          <p:cNvPr id="5" name="Title 4" hidden="1"/>
          <p:cNvSpPr>
            <a:spLocks noGrp="1"/>
          </p:cNvSpPr>
          <p:nvPr>
            <p:ph type="title"/>
          </p:nvPr>
        </p:nvSpPr>
        <p:spPr/>
        <p:txBody>
          <a:bodyPr/>
          <a:lstStyle/>
          <a:p>
            <a:r>
              <a:rPr lang="en-US" dirty="0" smtClean="0"/>
              <a:t>Chapter 3 - Stoichiometry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Average Atomic Mass of Carbon </a:t>
            </a:r>
            <a:r>
              <a:rPr lang="en-GB"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p>
        </p:txBody>
      </p:sp>
      <p:sp>
        <p:nvSpPr>
          <p:cNvPr id="30723" name="Rectangle 2"/>
          <p:cNvSpPr>
            <a:spLocks noGrp="1" noChangeArrowheads="1"/>
          </p:cNvSpPr>
          <p:nvPr>
            <p:ph idx="1"/>
          </p:nvPr>
        </p:nvSpPr>
        <p:spPr/>
        <p:txBody>
          <a:bodyPr/>
          <a:lstStyle/>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The average atomic mass of natural carbon can be calculated as follows:</a:t>
            </a: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For stoichiometric purposes, assume that carbon is composed of only one type of atom with a mass of 12.01 </a:t>
            </a: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072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3072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3208DBF6-A28A-403F-855F-CA529598012A}" type="slidenum">
              <a:rPr lang="en-US" altLang="en-US" sz="1000">
                <a:solidFill>
                  <a:schemeClr val="tx1"/>
                </a:solidFill>
              </a:rPr>
              <a:pPr>
                <a:spcBef>
                  <a:spcPct val="0"/>
                </a:spcBef>
                <a:buClrTx/>
                <a:buFontTx/>
                <a:buNone/>
              </a:pPr>
              <a:t>10</a:t>
            </a:fld>
            <a:endParaRPr lang="en-US" altLang="en-US" sz="1000">
              <a:solidFill>
                <a:schemeClr val="tx1"/>
              </a:solidFill>
            </a:endParaRPr>
          </a:p>
        </p:txBody>
      </p:sp>
      <p:graphicFrame>
        <p:nvGraphicFramePr>
          <p:cNvPr id="30726" name="Object 1"/>
          <p:cNvGraphicFramePr>
            <a:graphicFrameLocks noChangeAspect="1"/>
          </p:cNvGraphicFramePr>
          <p:nvPr/>
        </p:nvGraphicFramePr>
        <p:xfrm>
          <a:off x="471488" y="3352800"/>
          <a:ext cx="8245475" cy="944563"/>
        </p:xfrm>
        <a:graphic>
          <a:graphicData uri="http://schemas.openxmlformats.org/presentationml/2006/ole">
            <p:oleObj spid="_x0000_s30746" name="Equation" r:id="rId4" imgW="3987800" imgH="457200" progId="">
              <p:embed/>
            </p:oleObj>
          </a:graphicData>
        </a:graphic>
      </p:graphicFrame>
    </p:spTree>
  </p:cSld>
  <p:clrMapOvr>
    <a:masterClrMapping/>
  </p:clrMapOvr>
  <p:transition spd="slow"/>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Title 4"/>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Exercise       </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51555" name="Content Placeholder 5"/>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Over the years, the thermite reaction has been used for welding railroad rails, in incendiary bombs, and to ignite solid-fuel rocket motors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reaction is as follows:</a:t>
            </a: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z="1100"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masses of iron(III) oxide and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aluminum</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must be used to produce 15.0 g iron? What is the maximum mass of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aluminum</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oxide that could be produced?</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5155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5155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E407F848-E759-41DE-ABA6-9DE754B4409A}" type="slidenum">
              <a:rPr lang="en-US" altLang="en-US" sz="1000">
                <a:solidFill>
                  <a:schemeClr val="tx1"/>
                </a:solidFill>
              </a:rPr>
              <a:pPr>
                <a:spcBef>
                  <a:spcPct val="0"/>
                </a:spcBef>
                <a:buClrTx/>
                <a:buFontTx/>
                <a:buNone/>
              </a:pPr>
              <a:t>100</a:t>
            </a:fld>
            <a:endParaRPr lang="en-US" altLang="en-US" sz="1000">
              <a:solidFill>
                <a:schemeClr val="tx1"/>
              </a:solidFill>
            </a:endParaRPr>
          </a:p>
        </p:txBody>
      </p:sp>
      <p:graphicFrame>
        <p:nvGraphicFramePr>
          <p:cNvPr id="151559" name="Object 6"/>
          <p:cNvGraphicFramePr>
            <a:graphicFrameLocks noChangeAspect="1"/>
          </p:cNvGraphicFramePr>
          <p:nvPr>
            <p:extLst>
              <p:ext uri="{D42A27DB-BD31-4B8C-83A1-F6EECF244321}">
                <p14:modId xmlns:p14="http://schemas.microsoft.com/office/powerpoint/2010/main" xmlns="" val="141481235"/>
              </p:ext>
            </p:extLst>
          </p:nvPr>
        </p:nvGraphicFramePr>
        <p:xfrm>
          <a:off x="2008540" y="4282972"/>
          <a:ext cx="5120571" cy="493919"/>
        </p:xfrm>
        <a:graphic>
          <a:graphicData uri="http://schemas.openxmlformats.org/presentationml/2006/ole">
            <p:oleObj spid="_x0000_s151580" name="Equation" r:id="rId4" imgW="2628900" imgH="254000" progId="">
              <p:embed/>
            </p:oleObj>
          </a:graphicData>
        </a:graphic>
      </p:graphicFrame>
    </p:spTree>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Title 4"/>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Exercise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53603" name="Content Placeholder 5"/>
          <p:cNvSpPr>
            <a:spLocks noGrp="1"/>
          </p:cNvSpPr>
          <p:nvPr>
            <p:ph idx="1"/>
          </p:nvPr>
        </p:nvSpPr>
        <p:spPr/>
        <p:txBody>
          <a:bodyPr/>
          <a:lstStyle/>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masses of iron(III) oxide and aluminum must be used to produce 15.0 g iron? </a:t>
            </a: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is the maximum mass of aluminum oxide that could be produced?</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5360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5360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D6574007-6FF1-43D6-A94E-5A5D697094C4}" type="slidenum">
              <a:rPr lang="en-US" altLang="en-US" sz="1000">
                <a:solidFill>
                  <a:schemeClr val="tx1"/>
                </a:solidFill>
              </a:rPr>
              <a:pPr>
                <a:spcBef>
                  <a:spcPct val="0"/>
                </a:spcBef>
                <a:buClrTx/>
                <a:buFontTx/>
                <a:buNone/>
              </a:pPr>
              <a:t>101</a:t>
            </a:fld>
            <a:endParaRPr lang="en-US" altLang="en-US" sz="1000">
              <a:solidFill>
                <a:schemeClr val="tx1"/>
              </a:solidFill>
            </a:endParaRPr>
          </a:p>
        </p:txBody>
      </p:sp>
      <p:sp>
        <p:nvSpPr>
          <p:cNvPr id="2" name="TextBox 1"/>
          <p:cNvSpPr txBox="1">
            <a:spLocks noChangeArrowheads="1"/>
          </p:cNvSpPr>
          <p:nvPr/>
        </p:nvSpPr>
        <p:spPr bwMode="auto">
          <a:xfrm>
            <a:off x="2295525" y="3228975"/>
            <a:ext cx="45339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ClrTx/>
              <a:buFontTx/>
              <a:buNone/>
            </a:pPr>
            <a:r>
              <a:rPr lang="en-GB" altLang="en-US" sz="2400" b="1" dirty="0">
                <a:solidFill>
                  <a:srgbClr val="0070C0"/>
                </a:solidFill>
              </a:rPr>
              <a:t>Mass of iron (III) oxide = 21.5 g </a:t>
            </a:r>
          </a:p>
          <a:p>
            <a:pPr algn="ctr">
              <a:spcBef>
                <a:spcPct val="0"/>
              </a:spcBef>
              <a:buClrTx/>
              <a:buFontTx/>
              <a:buNone/>
            </a:pPr>
            <a:r>
              <a:rPr lang="en-GB" altLang="en-US" sz="2400" b="1" dirty="0">
                <a:solidFill>
                  <a:srgbClr val="0070C0"/>
                </a:solidFill>
              </a:rPr>
              <a:t>Mass of </a:t>
            </a:r>
            <a:r>
              <a:rPr lang="en-GB" altLang="en-US" sz="2400" b="1" dirty="0" err="1">
                <a:solidFill>
                  <a:srgbClr val="0070C0"/>
                </a:solidFill>
              </a:rPr>
              <a:t>Aluminum</a:t>
            </a:r>
            <a:r>
              <a:rPr lang="en-GB" altLang="en-US" sz="2400" b="1" dirty="0">
                <a:solidFill>
                  <a:srgbClr val="0070C0"/>
                </a:solidFill>
              </a:rPr>
              <a:t>       = 7.26 g</a:t>
            </a:r>
          </a:p>
        </p:txBody>
      </p:sp>
      <p:sp>
        <p:nvSpPr>
          <p:cNvPr id="3" name="TextBox 2"/>
          <p:cNvSpPr txBox="1">
            <a:spLocks noChangeArrowheads="1"/>
          </p:cNvSpPr>
          <p:nvPr/>
        </p:nvSpPr>
        <p:spPr bwMode="auto">
          <a:xfrm>
            <a:off x="3643313" y="5191125"/>
            <a:ext cx="1828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ClrTx/>
              <a:buFontTx/>
              <a:buNone/>
            </a:pPr>
            <a:r>
              <a:rPr lang="en-GB" altLang="en-US" sz="2400" b="1">
                <a:solidFill>
                  <a:srgbClr val="0070C0"/>
                </a:solidFill>
              </a:rPr>
              <a:t>13.7 g Al</a:t>
            </a:r>
            <a:r>
              <a:rPr lang="en-GB" altLang="en-US" sz="2400" b="1" baseline="-25000">
                <a:solidFill>
                  <a:srgbClr val="0070C0"/>
                </a:solidFill>
              </a:rPr>
              <a:t>2</a:t>
            </a:r>
            <a:r>
              <a:rPr lang="en-GB" altLang="en-US" sz="2400" b="1">
                <a:solidFill>
                  <a:srgbClr val="0070C0"/>
                </a:solidFill>
              </a:rPr>
              <a:t>O</a:t>
            </a:r>
            <a:r>
              <a:rPr lang="en-GB" altLang="en-US" sz="2400" b="1" baseline="-25000">
                <a:solidFill>
                  <a:srgbClr val="0070C0"/>
                </a:solidFill>
              </a:rPr>
              <a:t>3</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Stoichiometric Mixture</a:t>
            </a:r>
          </a:p>
        </p:txBody>
      </p:sp>
      <p:sp>
        <p:nvSpPr>
          <p:cNvPr id="155651"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Contains relative amounts of reactants that match the numbers in the balanced equation </a:t>
            </a: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55652"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55653"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4BB0E409-3C26-4F0B-99F6-056BFE862172}" type="slidenum">
              <a:rPr lang="en-US" altLang="en-US" sz="1000">
                <a:solidFill>
                  <a:schemeClr val="tx1"/>
                </a:solidFill>
              </a:rPr>
              <a:pPr>
                <a:spcBef>
                  <a:spcPct val="0"/>
                </a:spcBef>
                <a:buClrTx/>
                <a:buFontTx/>
                <a:buNone/>
              </a:pPr>
              <a:t>102</a:t>
            </a:fld>
            <a:endParaRPr lang="en-US" altLang="en-US" sz="1000">
              <a:solidFill>
                <a:schemeClr val="tx1"/>
              </a:solidFill>
            </a:endParaRPr>
          </a:p>
        </p:txBody>
      </p:sp>
      <p:pic>
        <p:nvPicPr>
          <p:cNvPr id="6" name="Picture 5" descr="This illustration depicts a stoichiometric mixture of methane. There are two inverted beakers in this illustration. Reactants and products are grouped in the beakers using dotted lines.&#10;The beaker on the left is labeled before the reaction. This beaker contains 5 groups of reactants. &#10;The beaker on the right is labeled after the reaction. This beaker contains 5 groups of products. The mixture of nitrogen and hydrogen contained the exact number of molecules needed to form ammonia with nothing left over.&#10;&#10;"/>
          <p:cNvPicPr>
            <a:picLocks noChangeAspect="1"/>
          </p:cNvPicPr>
          <p:nvPr/>
        </p:nvPicPr>
        <p:blipFill>
          <a:blip r:embed="rId4"/>
          <a:stretch>
            <a:fillRect/>
          </a:stretch>
        </p:blipFill>
        <p:spPr>
          <a:xfrm>
            <a:off x="381000" y="3548063"/>
            <a:ext cx="5143500" cy="2647950"/>
          </a:xfrm>
          <a:prstGeom prst="rect">
            <a:avLst/>
          </a:prstGeom>
        </p:spPr>
      </p:pic>
      <p:graphicFrame>
        <p:nvGraphicFramePr>
          <p:cNvPr id="155655" name="Object 6"/>
          <p:cNvGraphicFramePr>
            <a:graphicFrameLocks noChangeAspect="1"/>
          </p:cNvGraphicFramePr>
          <p:nvPr/>
        </p:nvGraphicFramePr>
        <p:xfrm>
          <a:off x="5710238" y="4633913"/>
          <a:ext cx="3305175" cy="434975"/>
        </p:xfrm>
        <a:graphic>
          <a:graphicData uri="http://schemas.openxmlformats.org/presentationml/2006/ole">
            <p:oleObj spid="_x0000_s155678" name="Equation" r:id="rId5" imgW="1930400" imgH="254000" progId="">
              <p:embed/>
            </p:oleObj>
          </a:graphicData>
        </a:graphic>
      </p:graphicFrame>
    </p:spTree>
  </p:cSld>
  <p:clrMapOvr>
    <a:masterClrMapping/>
  </p:clrMapOvr>
  <p:transition spd="slow"/>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Hydrogen is the Limiting Reactant</a:t>
            </a:r>
            <a:endParaRPr lang="en-US" dirty="0"/>
          </a:p>
        </p:txBody>
      </p:sp>
      <p:pic>
        <p:nvPicPr>
          <p:cNvPr id="4" name="Content Placeholder 3" descr="This illustration depicts the limiting reactant. There are two inverted beakers in this illustration. The reactants and products are grouped in the beakers using dotted lines.&#10;The beaker on the left is labeled before the reaction. This beaker contains 3 groups of reactants and two additional nitrogen molecules. &#10;The beaker on the right is labeled after the reaction. This beaker contains 3 groups of products and two additional nitrogen molecules.&#10;"/>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71474" y="2133600"/>
            <a:ext cx="8280400" cy="3966514"/>
          </a:xfrm>
        </p:spPr>
      </p:pic>
    </p:spTree>
    <p:extLst>
      <p:ext uri="{BB962C8B-B14F-4D97-AF65-F5344CB8AC3E}">
        <p14:creationId xmlns:p14="http://schemas.microsoft.com/office/powerpoint/2010/main" xmlns="" val="128370903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Limiting Reactants </a:t>
            </a:r>
          </a:p>
        </p:txBody>
      </p:sp>
      <p:sp>
        <p:nvSpPr>
          <p:cNvPr id="157699" name="Rectangle 6"/>
          <p:cNvSpPr>
            <a:spLocks noGrp="1" noChangeArrowheads="1"/>
          </p:cNvSpPr>
          <p:nvPr>
            <p:ph type="body"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To determine the amount of product that will be formed, ascertain the reactant that is limiting</a:t>
            </a:r>
          </a:p>
          <a:p>
            <a:pPr lvl="1"/>
            <a:r>
              <a:rPr lang="en-US" altLang="en-US" b="1" dirty="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Limiting reactant</a:t>
            </a:r>
            <a:r>
              <a:rPr lang="en-US" altLang="en-US" dirty="0">
                <a:latin typeface="Calibri" panose="020F0502020204030204" pitchFamily="34" charset="0"/>
                <a:ea typeface="ＭＳ Ｐゴシック" panose="020B0600070205080204" pitchFamily="34" charset="-128"/>
                <a:cs typeface="Calibri" panose="020F0502020204030204" pitchFamily="34" charset="0"/>
              </a:rPr>
              <a:t>: Runs out first </a:t>
            </a:r>
          </a:p>
          <a:p>
            <a:pPr lvl="2"/>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Limits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the amounts of products that can be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formed</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Some mixtures can be stoichiometric </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All reactants run out at the same time  </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Requires determining which reactant is limiting </a:t>
            </a: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Determination of the Limiting Reactant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Using</a:t>
            </a:r>
            <a:br>
              <a:rPr lang="en-GB" altLang="en-US" smtClean="0">
                <a:latin typeface="Calibri" panose="020F0502020204030204" pitchFamily="34" charset="0"/>
                <a:ea typeface="ＭＳ Ｐゴシック" panose="020B0600070205080204" pitchFamily="34" charset="-128"/>
                <a:cs typeface="Calibri" panose="020F0502020204030204" pitchFamily="34" charset="0"/>
              </a:rPr>
            </a:br>
            <a:r>
              <a:rPr lang="en-GB" altLang="en-US" smtClean="0">
                <a:latin typeface="Calibri" panose="020F0502020204030204" pitchFamily="34" charset="0"/>
                <a:ea typeface="ＭＳ Ｐゴシック" panose="020B0600070205080204" pitchFamily="34" charset="-128"/>
                <a:cs typeface="Calibri" panose="020F0502020204030204" pitchFamily="34" charset="0"/>
              </a:rPr>
              <a:t>Reactant Quantities</a:t>
            </a:r>
          </a:p>
        </p:txBody>
      </p:sp>
      <p:sp>
        <p:nvSpPr>
          <p:cNvPr id="159747" name="Content Placeholder 2"/>
          <p:cNvSpPr>
            <a:spLocks noGrp="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Compare the moles of reactants to ascertain which runs out first </a:t>
            </a:r>
          </a:p>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Use moles of molecules instead of individual molecules </a:t>
            </a:r>
          </a:p>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Method </a:t>
            </a:r>
          </a:p>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Use the balanced equation to determine the limiting reactant </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Determination of the Limiting Reactant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Using</a:t>
            </a:r>
            <a:br>
              <a:rPr lang="en-GB" altLang="en-US" smtClean="0">
                <a:latin typeface="Calibri" panose="020F0502020204030204" pitchFamily="34" charset="0"/>
                <a:ea typeface="ＭＳ Ｐゴシック" panose="020B0600070205080204" pitchFamily="34" charset="-128"/>
                <a:cs typeface="Calibri" panose="020F0502020204030204" pitchFamily="34" charset="0"/>
              </a:rPr>
            </a:br>
            <a:r>
              <a:rPr lang="en-GB" altLang="en-US" smtClean="0">
                <a:latin typeface="Calibri" panose="020F0502020204030204" pitchFamily="34" charset="0"/>
                <a:ea typeface="ＭＳ Ｐゴシック" panose="020B0600070205080204" pitchFamily="34" charset="-128"/>
                <a:cs typeface="Calibri" panose="020F0502020204030204" pitchFamily="34" charset="0"/>
              </a:rPr>
              <a:t>Reactant Quantities </a:t>
            </a:r>
            <a:r>
              <a:rPr lang="en-IN"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endParaRPr lang="en-GB" altLang="en-US" sz="2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60771" name="Content Placeholder 2"/>
          <p:cNvSpPr>
            <a:spLocks noGrp="1"/>
          </p:cNvSpPr>
          <p:nvPr>
            <p:ph idx="1"/>
          </p:nvPr>
        </p:nvSpPr>
        <p:spPr/>
        <p:txBody>
          <a:bodyPr/>
          <a:lstStyle/>
          <a:p>
            <a:pPr lvl="1"/>
            <a:r>
              <a:rPr lang="en-GB" altLang="en-US" dirty="0">
                <a:latin typeface="Calibri" panose="020F0502020204030204" pitchFamily="34" charset="0"/>
                <a:ea typeface="ＭＳ Ｐゴシック" panose="020B0600070205080204" pitchFamily="34" charset="-128"/>
                <a:cs typeface="Calibri" panose="020F0502020204030204" pitchFamily="34" charset="0"/>
              </a:rPr>
              <a:t>Determine the amount of limiting reactant formed </a:t>
            </a:r>
          </a:p>
          <a:p>
            <a:pPr lvl="2"/>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Use the amount of limiting reactant formed to compute the quantity of the product </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Alternative method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Compare the mole ratio of substances that are required by the balanced equation with the mole ratio of actual reactants present </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Determination of Limiting Reactant Using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Quantities of Products Formed</a:t>
            </a:r>
          </a:p>
        </p:txBody>
      </p:sp>
      <p:sp>
        <p:nvSpPr>
          <p:cNvPr id="161795"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Use the amounts of products that can be formed by completely consuming each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reactant</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Reactant that produces the smallest amount of product must run out first</a:t>
            </a:r>
          </a:p>
          <a:p>
            <a:pPr lvl="2"/>
            <a:r>
              <a:rPr lang="en-GB" altLang="en-US" smtClean="0">
                <a:latin typeface="Calibri" panose="020F0502020204030204" pitchFamily="34" charset="0"/>
                <a:ea typeface="ＭＳ Ｐゴシック" panose="020B0600070205080204" pitchFamily="34" charset="-128"/>
                <a:cs typeface="Calibri" panose="020F0502020204030204" pitchFamily="34" charset="0"/>
              </a:rPr>
              <a:t>This is the limiting reactant </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3.17 - Stoichiometry: Limiting Reactant</a:t>
            </a:r>
          </a:p>
        </p:txBody>
      </p:sp>
      <p:sp>
        <p:nvSpPr>
          <p:cNvPr id="162819"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Nitrogen gas can be prepared by passing gaseous ammonia over solid copper(II) oxide at high temperatures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other products of the reaction are solid copper and water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vapor</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If a sample containing 18.1 g of NH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is reacted with 90.4 g of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CuO</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which is the limiting reactant? </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How many grams of N</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will be formed?</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3.17 - Solution</a:t>
            </a:r>
          </a:p>
        </p:txBody>
      </p:sp>
      <p:sp>
        <p:nvSpPr>
          <p:cNvPr id="5" name="Content Placeholder 4"/>
          <p:cNvSpPr>
            <a:spLocks noGrp="1"/>
          </p:cNvSpPr>
          <p:nvPr>
            <p:ph idx="1"/>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Where are we going?</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find the limiting reactant</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find the mass of N</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produced</a:t>
            </a:r>
          </a:p>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do we know?</a:t>
            </a: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The chemical reaction</a:t>
            </a: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GB" altLang="en-US" sz="160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18.1 g NH</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and 90.4 g CuO</a:t>
            </a:r>
          </a:p>
        </p:txBody>
      </p:sp>
      <p:graphicFrame>
        <p:nvGraphicFramePr>
          <p:cNvPr id="6" name="Object 5"/>
          <p:cNvGraphicFramePr>
            <a:graphicFrameLocks noChangeAspect="1"/>
          </p:cNvGraphicFramePr>
          <p:nvPr/>
        </p:nvGraphicFramePr>
        <p:xfrm>
          <a:off x="1595438" y="4956175"/>
          <a:ext cx="5930900" cy="479425"/>
        </p:xfrm>
        <a:graphic>
          <a:graphicData uri="http://schemas.openxmlformats.org/presentationml/2006/ole">
            <p:oleObj spid="_x0000_s163863" name="Equation" r:id="rId3" imgW="3136900" imgH="2540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Uses of Mass Spectrometer </a:t>
            </a:r>
          </a:p>
        </p:txBody>
      </p:sp>
      <p:sp>
        <p:nvSpPr>
          <p:cNvPr id="32771" name="Content Placeholder 2"/>
          <p:cNvSpPr>
            <a:spLocks noGrp="1"/>
          </p:cNvSpPr>
          <p:nvPr>
            <p:ph idx="1"/>
          </p:nvPr>
        </p:nvSpPr>
        <p:spPr>
          <a:xfrm>
            <a:off x="114300" y="2133600"/>
            <a:ext cx="5067300" cy="4572000"/>
          </a:xfrm>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Helps determine accurate mass values for individual atoms </a:t>
            </a:r>
          </a:p>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Ascertains the isotopic composition of naturally occurring elements </a:t>
            </a:r>
          </a:p>
          <a:p>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32772" name="Picture 3" descr="This image depicts a scientist injecting a sample into a mass spectrometer."/>
          <p:cNvPicPr>
            <a:picLocks noChangeAspect="1"/>
          </p:cNvPicPr>
          <p:nvPr/>
        </p:nvPicPr>
        <p:blipFill>
          <a:blip r:embed="rId2"/>
          <a:srcRect/>
          <a:stretch>
            <a:fillRect/>
          </a:stretch>
        </p:blipFill>
        <p:spPr bwMode="auto">
          <a:xfrm>
            <a:off x="5226050" y="2925763"/>
            <a:ext cx="3841750" cy="286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3.17 -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sp>
        <p:nvSpPr>
          <p:cNvPr id="5" name="Content Placeholder 4"/>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information do we need?</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Balanced equation for the reaction</a:t>
            </a: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Moles of NH</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endParaRPr lang="en-GB" altLang="en-US" sz="400" baseline="-2500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Moles of CuO</a:t>
            </a:r>
          </a:p>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do we get there?</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find the limiting reactant, determine the balanced equation </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xmlns="" val="1457556405"/>
              </p:ext>
            </p:extLst>
          </p:nvPr>
        </p:nvGraphicFramePr>
        <p:xfrm>
          <a:off x="1307673" y="5788916"/>
          <a:ext cx="6506428" cy="479231"/>
        </p:xfrm>
        <a:graphic>
          <a:graphicData uri="http://schemas.openxmlformats.org/presentationml/2006/ole">
            <p:oleObj spid="_x0000_s164888" name="Equation" r:id="rId3" imgW="3441700" imgH="2540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3.17 -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sp>
        <p:nvSpPr>
          <p:cNvPr id="5" name="Content Placeholder 4"/>
          <p:cNvSpPr>
            <a:spLocks noGrp="1"/>
          </p:cNvSpPr>
          <p:nvPr>
            <p:ph idx="1"/>
          </p:nvPr>
        </p:nvSpPr>
        <p:spPr/>
        <p:txBody>
          <a:bodyPr/>
          <a:lstStyle/>
          <a:p>
            <a:pPr lvl="1">
              <a:defRPr/>
            </a:pPr>
            <a:r>
              <a:rPr lang="en-IN" dirty="0" smtClean="0"/>
              <a:t>What are the moles of NH</a:t>
            </a:r>
            <a:r>
              <a:rPr lang="en-IN" baseline="-25000" dirty="0" smtClean="0"/>
              <a:t>3</a:t>
            </a:r>
            <a:r>
              <a:rPr lang="en-IN" dirty="0" smtClean="0"/>
              <a:t> and CuO?</a:t>
            </a:r>
          </a:p>
          <a:p>
            <a:pPr lvl="2">
              <a:defRPr/>
            </a:pPr>
            <a:r>
              <a:rPr lang="en-IN" dirty="0" smtClean="0"/>
              <a:t>To find the moles, we need to know the molar masses</a:t>
            </a:r>
          </a:p>
          <a:p>
            <a:pPr marL="914400" lvl="2" indent="0">
              <a:buFont typeface="Wingdings" panose="05000000000000000000" pitchFamily="2" charset="2"/>
              <a:buNone/>
              <a:defRPr/>
            </a:pPr>
            <a:r>
              <a:rPr lang="en-GB" dirty="0" smtClean="0"/>
              <a:t>		NH</a:t>
            </a:r>
            <a:r>
              <a:rPr lang="en-GB" baseline="-25000" dirty="0" smtClean="0"/>
              <a:t>3</a:t>
            </a:r>
            <a:r>
              <a:rPr lang="en-GB" dirty="0" smtClean="0"/>
              <a:t>	 17.03 g/</a:t>
            </a:r>
            <a:r>
              <a:rPr lang="en-GB" dirty="0" err="1" smtClean="0"/>
              <a:t>mol</a:t>
            </a:r>
            <a:endParaRPr lang="en-GB" dirty="0"/>
          </a:p>
          <a:p>
            <a:pPr marL="914400" lvl="2" indent="0">
              <a:buFont typeface="Wingdings" panose="05000000000000000000" pitchFamily="2" charset="2"/>
              <a:buNone/>
              <a:defRPr/>
            </a:pPr>
            <a:r>
              <a:rPr lang="en-GB" dirty="0" smtClean="0"/>
              <a:t>		</a:t>
            </a:r>
            <a:r>
              <a:rPr lang="en-GB" dirty="0" err="1" smtClean="0"/>
              <a:t>CuO</a:t>
            </a:r>
            <a:r>
              <a:rPr lang="en-GB" dirty="0" smtClean="0"/>
              <a:t>	79.55 g/</a:t>
            </a:r>
            <a:r>
              <a:rPr lang="en-GB" dirty="0" err="1" smtClean="0"/>
              <a:t>mol</a:t>
            </a:r>
            <a:endParaRPr lang="en-GB" dirty="0" smtClean="0"/>
          </a:p>
          <a:p>
            <a:pPr lvl="1">
              <a:defRPr/>
            </a:pPr>
            <a:endParaRPr lang="en-IN" dirty="0" smtClean="0"/>
          </a:p>
          <a:p>
            <a:pPr lvl="2">
              <a:defRPr/>
            </a:pPr>
            <a:endParaRPr lang="en-GB" dirty="0"/>
          </a:p>
        </p:txBody>
      </p:sp>
      <p:graphicFrame>
        <p:nvGraphicFramePr>
          <p:cNvPr id="165892" name="Object 2"/>
          <p:cNvGraphicFramePr>
            <a:graphicFrameLocks noChangeAspect="1"/>
          </p:cNvGraphicFramePr>
          <p:nvPr/>
        </p:nvGraphicFramePr>
        <p:xfrm>
          <a:off x="2571750" y="2320925"/>
          <a:ext cx="114300" cy="177800"/>
        </p:xfrm>
        <a:graphic>
          <a:graphicData uri="http://schemas.openxmlformats.org/presentationml/2006/ole">
            <p:oleObj spid="_x0000_s165952" name="Equation" r:id="rId3" imgW="114102" imgH="177492" progId="">
              <p:embed/>
            </p:oleObj>
          </a:graphicData>
        </a:graphic>
      </p:graphicFrame>
      <p:graphicFrame>
        <p:nvGraphicFramePr>
          <p:cNvPr id="8" name="Object 7"/>
          <p:cNvGraphicFramePr>
            <a:graphicFrameLocks noChangeAspect="1"/>
          </p:cNvGraphicFramePr>
          <p:nvPr/>
        </p:nvGraphicFramePr>
        <p:xfrm>
          <a:off x="1749425" y="4191000"/>
          <a:ext cx="5653088" cy="908050"/>
        </p:xfrm>
        <a:graphic>
          <a:graphicData uri="http://schemas.openxmlformats.org/presentationml/2006/ole">
            <p:oleObj spid="_x0000_s165953" name="Equation" r:id="rId4" imgW="2844800" imgH="457200" progId="">
              <p:embed/>
            </p:oleObj>
          </a:graphicData>
        </a:graphic>
      </p:graphicFrame>
      <p:graphicFrame>
        <p:nvGraphicFramePr>
          <p:cNvPr id="9" name="Object 8"/>
          <p:cNvGraphicFramePr>
            <a:graphicFrameLocks noChangeAspect="1"/>
          </p:cNvGraphicFramePr>
          <p:nvPr/>
        </p:nvGraphicFramePr>
        <p:xfrm>
          <a:off x="1755775" y="5240338"/>
          <a:ext cx="5632450" cy="881062"/>
        </p:xfrm>
        <a:graphic>
          <a:graphicData uri="http://schemas.openxmlformats.org/presentationml/2006/ole">
            <p:oleObj spid="_x0000_s165954" name="Equation" r:id="rId5" imgW="2921000" imgH="457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3.17 -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3)</a:t>
            </a:r>
          </a:p>
        </p:txBody>
      </p:sp>
      <p:sp>
        <p:nvSpPr>
          <p:cNvPr id="5" name="Content Placeholder 4"/>
          <p:cNvSpPr>
            <a:spLocks noGrp="1"/>
          </p:cNvSpPr>
          <p:nvPr>
            <p:ph idx="1"/>
          </p:nvPr>
        </p:nvSpPr>
        <p:spPr/>
        <p:txBody>
          <a:bodyPr/>
          <a:lstStyle/>
          <a:p>
            <a:pPr marL="514350" indent="-514350">
              <a:buFont typeface="Arial" panose="020B0604020202020204" pitchFamily="34" charset="0"/>
              <a:buAutoNum type="alphaUcPeriod"/>
            </a:pPr>
            <a:r>
              <a:rPr lang="en-IN" altLang="en-US" smtClean="0">
                <a:latin typeface="Calibri" panose="020F0502020204030204" pitchFamily="34" charset="0"/>
                <a:ea typeface="ＭＳ Ｐゴシック" panose="020B0600070205080204" pitchFamily="34" charset="-128"/>
                <a:cs typeface="Calibri" panose="020F0502020204030204" pitchFamily="34" charset="0"/>
              </a:rPr>
              <a:t>First we will determine the limiting reactant by comparing the moles of reactants to see which one is consumed first</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is the mole ratio between NH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and CuO in the balanced equation?</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66916" name="Object 2"/>
          <p:cNvGraphicFramePr>
            <a:graphicFrameLocks noChangeAspect="1"/>
          </p:cNvGraphicFramePr>
          <p:nvPr/>
        </p:nvGraphicFramePr>
        <p:xfrm>
          <a:off x="2571750" y="2320925"/>
          <a:ext cx="114300" cy="177800"/>
        </p:xfrm>
        <a:graphic>
          <a:graphicData uri="http://schemas.openxmlformats.org/presentationml/2006/ole">
            <p:oleObj spid="_x0000_s166956" name="Equation" r:id="rId3" imgW="114102" imgH="177492" progId="">
              <p:embed/>
            </p:oleObj>
          </a:graphicData>
        </a:graphic>
      </p:graphicFrame>
      <p:graphicFrame>
        <p:nvGraphicFramePr>
          <p:cNvPr id="4" name="Object 3"/>
          <p:cNvGraphicFramePr>
            <a:graphicFrameLocks noChangeAspect="1"/>
          </p:cNvGraphicFramePr>
          <p:nvPr/>
        </p:nvGraphicFramePr>
        <p:xfrm>
          <a:off x="3817938" y="4860925"/>
          <a:ext cx="1508125" cy="884238"/>
        </p:xfrm>
        <a:graphic>
          <a:graphicData uri="http://schemas.openxmlformats.org/presentationml/2006/ole">
            <p:oleObj spid="_x0000_s166957" name="Equation" r:id="rId4" imgW="736600" imgH="4318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3.17 -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4)</a:t>
            </a:r>
          </a:p>
        </p:txBody>
      </p:sp>
      <p:sp>
        <p:nvSpPr>
          <p:cNvPr id="5" name="Content Placeholder 4"/>
          <p:cNvSpPr>
            <a:spLocks noGrp="1"/>
          </p:cNvSpPr>
          <p:nvPr>
            <p:ph idx="1"/>
          </p:nvPr>
        </p:nvSpPr>
        <p:spPr/>
        <p:txBody>
          <a:bodyPr/>
          <a:lstStyle/>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many moles of CuO are required to react with 1.06 moles of NH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a:t>
            </a: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Thus 1.59 moles of CuO are required to react with 1.06 moles of NH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Since only 1.14 moles of CuO are actually present, the amount of CuO is limiting; CuO will run out before NH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does</a:t>
            </a:r>
          </a:p>
        </p:txBody>
      </p:sp>
      <p:graphicFrame>
        <p:nvGraphicFramePr>
          <p:cNvPr id="167940" name="Object 2"/>
          <p:cNvGraphicFramePr>
            <a:graphicFrameLocks noChangeAspect="1"/>
          </p:cNvGraphicFramePr>
          <p:nvPr/>
        </p:nvGraphicFramePr>
        <p:xfrm>
          <a:off x="2571750" y="2320925"/>
          <a:ext cx="114300" cy="177800"/>
        </p:xfrm>
        <a:graphic>
          <a:graphicData uri="http://schemas.openxmlformats.org/presentationml/2006/ole">
            <p:oleObj spid="_x0000_s167980" name="Equation" r:id="rId3" imgW="114102" imgH="177492" progId="">
              <p:embed/>
            </p:oleObj>
          </a:graphicData>
        </a:graphic>
      </p:graphicFrame>
      <p:graphicFrame>
        <p:nvGraphicFramePr>
          <p:cNvPr id="6" name="Object 5"/>
          <p:cNvGraphicFramePr>
            <a:graphicFrameLocks noChangeAspect="1"/>
          </p:cNvGraphicFramePr>
          <p:nvPr/>
        </p:nvGraphicFramePr>
        <p:xfrm>
          <a:off x="1895475" y="3143250"/>
          <a:ext cx="5353050" cy="815975"/>
        </p:xfrm>
        <a:graphic>
          <a:graphicData uri="http://schemas.openxmlformats.org/presentationml/2006/ole">
            <p:oleObj spid="_x0000_s167981" name="Equation" r:id="rId4" imgW="2832100" imgH="4318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3.17 -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5)</a:t>
            </a:r>
          </a:p>
        </p:txBody>
      </p:sp>
      <p:sp>
        <p:nvSpPr>
          <p:cNvPr id="5" name="Content Placeholder 4"/>
          <p:cNvSpPr>
            <a:spLocks noGrp="1"/>
          </p:cNvSpPr>
          <p:nvPr>
            <p:ph idx="1"/>
          </p:nvPr>
        </p:nvSpPr>
        <p:spPr/>
        <p:txBody>
          <a:bodyPr/>
          <a:lstStyle/>
          <a:p>
            <a:pPr lvl="2">
              <a:defRPr/>
            </a:pPr>
            <a:r>
              <a:rPr lang="en-IN" dirty="0" smtClean="0"/>
              <a:t>We can verify this conclusion by comparing the mole ratio of CuO and NH</a:t>
            </a:r>
            <a:r>
              <a:rPr lang="en-IN" baseline="-25000" dirty="0" smtClean="0"/>
              <a:t>3</a:t>
            </a:r>
            <a:r>
              <a:rPr lang="en-IN" dirty="0" smtClean="0"/>
              <a:t> required by the balanced equation</a:t>
            </a:r>
          </a:p>
          <a:p>
            <a:pPr lvl="2">
              <a:defRPr/>
            </a:pPr>
            <a:endParaRPr lang="en-IN" dirty="0" smtClean="0"/>
          </a:p>
          <a:p>
            <a:pPr lvl="2">
              <a:defRPr/>
            </a:pPr>
            <a:endParaRPr lang="en-IN" dirty="0" smtClean="0"/>
          </a:p>
          <a:p>
            <a:pPr lvl="2">
              <a:defRPr/>
            </a:pPr>
            <a:r>
              <a:rPr lang="en-US" dirty="0" smtClean="0"/>
              <a:t>With </a:t>
            </a:r>
            <a:r>
              <a:rPr lang="en-US" dirty="0"/>
              <a:t>the mole ratio actually present</a:t>
            </a:r>
            <a:endParaRPr lang="en-IN" dirty="0" smtClean="0"/>
          </a:p>
          <a:p>
            <a:pPr lvl="2">
              <a:defRPr/>
            </a:pPr>
            <a:endParaRPr lang="en-IN" dirty="0" smtClean="0"/>
          </a:p>
          <a:p>
            <a:pPr lvl="2">
              <a:defRPr/>
            </a:pPr>
            <a:endParaRPr lang="en-IN" sz="1050" dirty="0" smtClean="0"/>
          </a:p>
          <a:p>
            <a:pPr lvl="2">
              <a:defRPr/>
            </a:pPr>
            <a:endParaRPr lang="en-IN" dirty="0" smtClean="0"/>
          </a:p>
          <a:p>
            <a:pPr lvl="2">
              <a:defRPr/>
            </a:pPr>
            <a:r>
              <a:rPr lang="en-IN" dirty="0" smtClean="0"/>
              <a:t>Since the actual ratio is too small (less than 1.5), CuO is the limiting reactant</a:t>
            </a:r>
            <a:endParaRPr lang="en-GB" dirty="0" smtClean="0"/>
          </a:p>
          <a:p>
            <a:pPr lvl="2">
              <a:defRPr/>
            </a:pPr>
            <a:endParaRPr lang="en-GB" dirty="0" smtClean="0"/>
          </a:p>
          <a:p>
            <a:pPr lvl="2">
              <a:defRPr/>
            </a:pPr>
            <a:endParaRPr lang="en-GB" dirty="0"/>
          </a:p>
        </p:txBody>
      </p:sp>
      <p:graphicFrame>
        <p:nvGraphicFramePr>
          <p:cNvPr id="168964" name="Object 2"/>
          <p:cNvGraphicFramePr>
            <a:graphicFrameLocks noChangeAspect="1"/>
          </p:cNvGraphicFramePr>
          <p:nvPr/>
        </p:nvGraphicFramePr>
        <p:xfrm>
          <a:off x="2571750" y="2320925"/>
          <a:ext cx="114300" cy="177800"/>
        </p:xfrm>
        <a:graphic>
          <a:graphicData uri="http://schemas.openxmlformats.org/presentationml/2006/ole">
            <p:oleObj spid="_x0000_s169033" name="Equation" r:id="rId3" imgW="114102" imgH="177492" progId="">
              <p:embed/>
            </p:oleObj>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xmlns="" val="274067637"/>
              </p:ext>
            </p:extLst>
          </p:nvPr>
        </p:nvGraphicFramePr>
        <p:xfrm>
          <a:off x="2795588" y="3065456"/>
          <a:ext cx="3552825" cy="784225"/>
        </p:xfrm>
        <a:graphic>
          <a:graphicData uri="http://schemas.openxmlformats.org/presentationml/2006/ole">
            <p:oleObj spid="_x0000_s169034" name="Equation" r:id="rId4" imgW="1955800" imgH="431800" progId="">
              <p:embed/>
            </p:oleObj>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xmlns="" val="1583395054"/>
              </p:ext>
            </p:extLst>
          </p:nvPr>
        </p:nvGraphicFramePr>
        <p:xfrm>
          <a:off x="2797175" y="4419590"/>
          <a:ext cx="3521075" cy="739775"/>
        </p:xfrm>
        <a:graphic>
          <a:graphicData uri="http://schemas.openxmlformats.org/presentationml/2006/ole">
            <p:oleObj spid="_x0000_s169035" name="Equation" r:id="rId5" imgW="2057400" imgH="4318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3.17 -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6)</a:t>
            </a:r>
          </a:p>
        </p:txBody>
      </p:sp>
      <p:sp>
        <p:nvSpPr>
          <p:cNvPr id="5" name="Content Placeholder 4"/>
          <p:cNvSpPr>
            <a:spLocks noGrp="1"/>
          </p:cNvSpPr>
          <p:nvPr>
            <p:ph idx="1"/>
          </p:nvPr>
        </p:nvSpPr>
        <p:spPr/>
        <p:txBody>
          <a:bodyPr/>
          <a:lstStyle/>
          <a:p>
            <a:pPr marL="514350" indent="-514350">
              <a:buFont typeface="Arial" panose="020B0604020202020204" pitchFamily="34" charset="0"/>
              <a:buAutoNum type="alphaUcPeriod" startAt="2"/>
            </a:pPr>
            <a:r>
              <a:rPr lang="en-IN" altLang="en-US" smtClean="0">
                <a:latin typeface="Calibri" panose="020F0502020204030204" pitchFamily="34" charset="0"/>
                <a:ea typeface="ＭＳ Ｐゴシック" panose="020B0600070205080204" pitchFamily="34" charset="-128"/>
                <a:cs typeface="Calibri" panose="020F0502020204030204" pitchFamily="34" charset="0"/>
              </a:rPr>
              <a:t>Alternatively we can determine the limiting reactant by computing the moles of N</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that would be formed by complete consumption of NH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and CuO</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69988" name="Object 2"/>
          <p:cNvGraphicFramePr>
            <a:graphicFrameLocks noChangeAspect="1"/>
          </p:cNvGraphicFramePr>
          <p:nvPr/>
        </p:nvGraphicFramePr>
        <p:xfrm>
          <a:off x="2571750" y="2320925"/>
          <a:ext cx="114300" cy="177800"/>
        </p:xfrm>
        <a:graphic>
          <a:graphicData uri="http://schemas.openxmlformats.org/presentationml/2006/ole">
            <p:oleObj spid="_x0000_s170048" name="Equation" r:id="rId3" imgW="114102" imgH="177492" progId="">
              <p:embed/>
            </p:oleObj>
          </a:graphicData>
        </a:graphic>
      </p:graphicFrame>
      <p:graphicFrame>
        <p:nvGraphicFramePr>
          <p:cNvPr id="6" name="Object 5"/>
          <p:cNvGraphicFramePr>
            <a:graphicFrameLocks noChangeAspect="1"/>
          </p:cNvGraphicFramePr>
          <p:nvPr/>
        </p:nvGraphicFramePr>
        <p:xfrm>
          <a:off x="1893888" y="4205288"/>
          <a:ext cx="5318125" cy="846137"/>
        </p:xfrm>
        <a:graphic>
          <a:graphicData uri="http://schemas.openxmlformats.org/presentationml/2006/ole">
            <p:oleObj spid="_x0000_s170049" name="Equation" r:id="rId4" imgW="2870200" imgH="457200" progId="">
              <p:embed/>
            </p:oleObj>
          </a:graphicData>
        </a:graphic>
      </p:graphicFrame>
      <p:graphicFrame>
        <p:nvGraphicFramePr>
          <p:cNvPr id="8" name="Object 7"/>
          <p:cNvGraphicFramePr>
            <a:graphicFrameLocks noChangeAspect="1"/>
          </p:cNvGraphicFramePr>
          <p:nvPr/>
        </p:nvGraphicFramePr>
        <p:xfrm>
          <a:off x="1892300" y="5295900"/>
          <a:ext cx="5359400" cy="800100"/>
        </p:xfrm>
        <a:graphic>
          <a:graphicData uri="http://schemas.openxmlformats.org/presentationml/2006/ole">
            <p:oleObj spid="_x0000_s170050" name="Equation" r:id="rId5" imgW="2806700" imgH="4191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3.17 -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7)</a:t>
            </a:r>
          </a:p>
        </p:txBody>
      </p:sp>
      <p:sp>
        <p:nvSpPr>
          <p:cNvPr id="5" name="Content Placeholder 4"/>
          <p:cNvSpPr>
            <a:spLocks noGrp="1"/>
          </p:cNvSpPr>
          <p:nvPr>
            <p:ph idx="1"/>
          </p:nvPr>
        </p:nvSpPr>
        <p:spPr/>
        <p:txBody>
          <a:bodyPr/>
          <a:lstStyle/>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As before, we see that the CuO is limiting since it produces the smaller amount of N</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find the mass of N</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produced, determine the moles of N</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formed </a:t>
            </a: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Because CuO is the limiting reactant, we must use the amount of CuO to calculate the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amount of N</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formed</a:t>
            </a:r>
          </a:p>
        </p:txBody>
      </p:sp>
      <p:graphicFrame>
        <p:nvGraphicFramePr>
          <p:cNvPr id="171012" name="Object 2"/>
          <p:cNvGraphicFramePr>
            <a:graphicFrameLocks noChangeAspect="1"/>
          </p:cNvGraphicFramePr>
          <p:nvPr/>
        </p:nvGraphicFramePr>
        <p:xfrm>
          <a:off x="2571750" y="2320925"/>
          <a:ext cx="114300" cy="177800"/>
        </p:xfrm>
        <a:graphic>
          <a:graphicData uri="http://schemas.openxmlformats.org/presentationml/2006/ole">
            <p:oleObj spid="_x0000_s171032" name="Equation" r:id="rId3" imgW="114102" imgH="177492"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3.17 -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8)</a:t>
            </a:r>
          </a:p>
        </p:txBody>
      </p:sp>
      <p:sp>
        <p:nvSpPr>
          <p:cNvPr id="5" name="Content Placeholder 4"/>
          <p:cNvSpPr>
            <a:spLocks noGrp="1"/>
          </p:cNvSpPr>
          <p:nvPr>
            <p:ph idx="1"/>
          </p:nvPr>
        </p:nvSpPr>
        <p:spPr/>
        <p:txBody>
          <a:bodyPr/>
          <a:lstStyle/>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is the mole ratio between N</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and CuO in the balanced equation?</a:t>
            </a: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are the moles of N</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72036" name="Object 2"/>
          <p:cNvGraphicFramePr>
            <a:graphicFrameLocks noChangeAspect="1"/>
          </p:cNvGraphicFramePr>
          <p:nvPr/>
        </p:nvGraphicFramePr>
        <p:xfrm>
          <a:off x="2571750" y="2320925"/>
          <a:ext cx="114300" cy="177800"/>
        </p:xfrm>
        <a:graphic>
          <a:graphicData uri="http://schemas.openxmlformats.org/presentationml/2006/ole">
            <p:oleObj spid="_x0000_s172096" name="Equation" r:id="rId3" imgW="114102" imgH="177492" progId="">
              <p:embed/>
            </p:oleObj>
          </a:graphicData>
        </a:graphic>
      </p:graphicFrame>
      <p:graphicFrame>
        <p:nvGraphicFramePr>
          <p:cNvPr id="4" name="Object 3"/>
          <p:cNvGraphicFramePr>
            <a:graphicFrameLocks noChangeAspect="1"/>
          </p:cNvGraphicFramePr>
          <p:nvPr/>
        </p:nvGraphicFramePr>
        <p:xfrm>
          <a:off x="3803650" y="3159125"/>
          <a:ext cx="1536700" cy="822325"/>
        </p:xfrm>
        <a:graphic>
          <a:graphicData uri="http://schemas.openxmlformats.org/presentationml/2006/ole">
            <p:oleObj spid="_x0000_s172097" name="Equation" r:id="rId4" imgW="736280" imgH="393529" progId="">
              <p:embed/>
            </p:oleObj>
          </a:graphicData>
        </a:graphic>
      </p:graphicFrame>
      <p:graphicFrame>
        <p:nvGraphicFramePr>
          <p:cNvPr id="6" name="Object 5"/>
          <p:cNvGraphicFramePr>
            <a:graphicFrameLocks noChangeAspect="1"/>
          </p:cNvGraphicFramePr>
          <p:nvPr/>
        </p:nvGraphicFramePr>
        <p:xfrm>
          <a:off x="1638300" y="4924425"/>
          <a:ext cx="5816600" cy="849313"/>
        </p:xfrm>
        <a:graphic>
          <a:graphicData uri="http://schemas.openxmlformats.org/presentationml/2006/ole">
            <p:oleObj spid="_x0000_s172098" name="Equation" r:id="rId5" imgW="2870200" imgH="4191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3.17 -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9)</a:t>
            </a:r>
          </a:p>
        </p:txBody>
      </p:sp>
      <p:sp>
        <p:nvSpPr>
          <p:cNvPr id="5" name="Content Placeholder 4"/>
          <p:cNvSpPr>
            <a:spLocks noGrp="1"/>
          </p:cNvSpPr>
          <p:nvPr>
            <p:ph idx="1"/>
          </p:nvPr>
        </p:nvSpPr>
        <p:spPr/>
        <p:txBody>
          <a:bodyPr/>
          <a:lstStyle/>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mass of N</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is produced?</a:t>
            </a: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Using the molar mass of N</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(28.02 g/mol), we can calculate the mass of N</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produced</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73060" name="Object 2"/>
          <p:cNvGraphicFramePr>
            <a:graphicFrameLocks noChangeAspect="1"/>
          </p:cNvGraphicFramePr>
          <p:nvPr/>
        </p:nvGraphicFramePr>
        <p:xfrm>
          <a:off x="2571750" y="2320925"/>
          <a:ext cx="114300" cy="177800"/>
        </p:xfrm>
        <a:graphic>
          <a:graphicData uri="http://schemas.openxmlformats.org/presentationml/2006/ole">
            <p:oleObj spid="_x0000_s173100" name="Equation" r:id="rId3" imgW="114102" imgH="177492" progId="">
              <p:embed/>
            </p:oleObj>
          </a:graphicData>
        </a:graphic>
      </p:graphicFrame>
      <p:graphicFrame>
        <p:nvGraphicFramePr>
          <p:cNvPr id="11" name="Object 10"/>
          <p:cNvGraphicFramePr>
            <a:graphicFrameLocks noChangeAspect="1"/>
          </p:cNvGraphicFramePr>
          <p:nvPr/>
        </p:nvGraphicFramePr>
        <p:xfrm>
          <a:off x="1920875" y="3844925"/>
          <a:ext cx="5200650" cy="884238"/>
        </p:xfrm>
        <a:graphic>
          <a:graphicData uri="http://schemas.openxmlformats.org/presentationml/2006/ole">
            <p:oleObj spid="_x0000_s173101" name="Equation" r:id="rId4" imgW="2540000" imgH="4318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The Concept of Yield </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74083" name="Content Placeholder 2"/>
          <p:cNvSpPr>
            <a:spLocks noGrp="1"/>
          </p:cNvSpPr>
          <p:nvPr>
            <p:ph idx="1"/>
          </p:nvPr>
        </p:nvSpPr>
        <p:spPr/>
        <p:txBody>
          <a:bodyPr/>
          <a:lstStyle/>
          <a:p>
            <a:r>
              <a:rPr lang="en-IN" altLang="en-US" b="1"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Theoretical yield</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Amount of product formed after the limiting reactant is entirely consumed </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Amount of product predicted is rarely obtained due to side reactions and other complications </a:t>
            </a:r>
          </a:p>
          <a:p>
            <a:r>
              <a:rPr lang="en-IN" altLang="en-US" b="1"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Percent yield</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Actual yield of product </a:t>
            </a:r>
          </a:p>
          <a:p>
            <a:pPr lvl="1"/>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74084" name="Object 3"/>
          <p:cNvGraphicFramePr>
            <a:graphicFrameLocks noChangeAspect="1"/>
          </p:cNvGraphicFramePr>
          <p:nvPr/>
        </p:nvGraphicFramePr>
        <p:xfrm>
          <a:off x="1852613" y="4953000"/>
          <a:ext cx="5410200" cy="874713"/>
        </p:xfrm>
        <a:graphic>
          <a:graphicData uri="http://schemas.openxmlformats.org/presentationml/2006/ole">
            <p:oleObj spid="_x0000_s174103" name="Equation" r:id="rId3" imgW="2590800" imgH="419100"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itle 2"/>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Exercise </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3795" name="Rectangle 3"/>
          <p:cNvSpPr>
            <a:spLocks noGrp="1" noChangeArrowheads="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An element consists of:</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1.40% of an isotope with mass 203.973 u</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24.10% of an isotope with mass 205.9745 u</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22.10% of an isotope with mass 206.9759 u</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52.40% of an isotope with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mass 207.9766 u</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Calculate the average atomic mass, and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identify the element</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379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3379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6BC5808E-15CA-4791-B1D4-3C48873F3E33}" type="slidenum">
              <a:rPr lang="en-US" altLang="en-US" sz="1000">
                <a:solidFill>
                  <a:schemeClr val="tx1"/>
                </a:solidFill>
              </a:rPr>
              <a:pPr>
                <a:spcBef>
                  <a:spcPct val="0"/>
                </a:spcBef>
                <a:buClrTx/>
                <a:buFontTx/>
                <a:buNone/>
              </a:pPr>
              <a:t>12</a:t>
            </a:fld>
            <a:endParaRPr lang="en-US" altLang="en-US" sz="1000">
              <a:solidFill>
                <a:schemeClr val="tx1"/>
              </a:solidFill>
            </a:endParaRPr>
          </a:p>
        </p:txBody>
      </p:sp>
      <p:sp>
        <p:nvSpPr>
          <p:cNvPr id="4" name="TextBox 3"/>
          <p:cNvSpPr txBox="1">
            <a:spLocks noChangeArrowheads="1"/>
          </p:cNvSpPr>
          <p:nvPr/>
        </p:nvSpPr>
        <p:spPr bwMode="auto">
          <a:xfrm>
            <a:off x="2212975" y="5456238"/>
            <a:ext cx="48006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spcBef>
                <a:spcPct val="0"/>
              </a:spcBef>
              <a:buClrTx/>
              <a:buFontTx/>
              <a:buNone/>
            </a:pPr>
            <a:r>
              <a:rPr lang="en-GB" altLang="en-US" sz="2400" b="1" dirty="0">
                <a:solidFill>
                  <a:srgbClr val="0070C0"/>
                </a:solidFill>
              </a:rPr>
              <a:t>Mass = 207.2 u</a:t>
            </a:r>
          </a:p>
          <a:p>
            <a:pPr algn="ctr" eaLnBrk="1" hangingPunct="1">
              <a:spcBef>
                <a:spcPct val="0"/>
              </a:spcBef>
              <a:buClrTx/>
              <a:buFontTx/>
              <a:buNone/>
            </a:pPr>
            <a:r>
              <a:rPr lang="en-GB" altLang="en-US" sz="2400" b="1" dirty="0" smtClean="0">
                <a:solidFill>
                  <a:srgbClr val="0070C0"/>
                </a:solidFill>
              </a:rPr>
              <a:t>The element </a:t>
            </a:r>
            <a:r>
              <a:rPr lang="en-GB" altLang="en-US" sz="2400" b="1" dirty="0">
                <a:solidFill>
                  <a:srgbClr val="0070C0"/>
                </a:solidFill>
              </a:rPr>
              <a:t>is </a:t>
            </a:r>
            <a:r>
              <a:rPr lang="en-GB" altLang="en-US" sz="2400" b="1" dirty="0" smtClean="0">
                <a:solidFill>
                  <a:srgbClr val="0070C0"/>
                </a:solidFill>
              </a:rPr>
              <a:t>lead </a:t>
            </a:r>
            <a:r>
              <a:rPr lang="en-GB" altLang="en-US" sz="2400" b="1" dirty="0">
                <a:solidFill>
                  <a:srgbClr val="0070C0"/>
                </a:solidFill>
              </a:rPr>
              <a:t>(</a:t>
            </a:r>
            <a:r>
              <a:rPr lang="en-GB" altLang="en-US" sz="2400" b="1" dirty="0" err="1">
                <a:solidFill>
                  <a:srgbClr val="0070C0"/>
                </a:solidFill>
              </a:rPr>
              <a:t>Pb</a:t>
            </a:r>
            <a:r>
              <a:rPr lang="en-GB" altLang="en-US" sz="2400" b="1" dirty="0">
                <a:solidFill>
                  <a:srgbClr val="0070C0"/>
                </a:solidFill>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3.18 - Calculating Percent Yield</a:t>
            </a:r>
          </a:p>
        </p:txBody>
      </p:sp>
      <p:sp>
        <p:nvSpPr>
          <p:cNvPr id="175107"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Methanol (CH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OH), also called methyl alcohol, is the simplest alcohol</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It is used as a fuel in race cars and is a potential replacement for gasoline</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Methanol can be manufactured by combining gaseous carbon monoxide and hydrogen</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3.18 - Calculating Percent Yield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a:t>
            </a:r>
          </a:p>
        </p:txBody>
      </p:sp>
      <p:sp>
        <p:nvSpPr>
          <p:cNvPr id="3"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Suppose 68.5 kg CO(</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g</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is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reacted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with 8.60 kg 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g</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Calculate the theoretical yield of methanol</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If 3.57 × 10</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4</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g CH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OH is actually produced, what is the percent yield of methanol?</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3.18 - Solution</a:t>
            </a:r>
          </a:p>
        </p:txBody>
      </p:sp>
      <p:sp>
        <p:nvSpPr>
          <p:cNvPr id="3" name="Content Placeholder 2"/>
          <p:cNvSpPr>
            <a:spLocks noGrp="1"/>
          </p:cNvSpPr>
          <p:nvPr>
            <p:ph idx="1"/>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Where are we going?</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calculate the theoretical yield of methanol</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calculate the percent yield of methanol</a:t>
            </a:r>
          </a:p>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do we know?</a:t>
            </a: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The chemical reaction</a:t>
            </a: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68.5 kg CO(</a:t>
            </a:r>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g</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and</a:t>
            </a:r>
            <a:r>
              <a:rPr lang="en-GB" altLang="en-US" sz="2000" smtClean="0">
                <a:latin typeface="Calibri" panose="020F0502020204030204" pitchFamily="34" charset="0"/>
                <a:ea typeface="ＭＳ Ｐゴシック" panose="020B0600070205080204" pitchFamily="34" charset="-128"/>
                <a:cs typeface="Calibri" panose="020F0502020204030204" pitchFamily="34" charset="0"/>
              </a:rPr>
              <a:t>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8.60 kg H</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a:t>
            </a:r>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(g</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3.57×10</a:t>
            </a:r>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4</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g CH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OH is produced</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 val="3672824587"/>
              </p:ext>
            </p:extLst>
          </p:nvPr>
        </p:nvGraphicFramePr>
        <p:xfrm>
          <a:off x="2674701" y="4833097"/>
          <a:ext cx="3794598" cy="489045"/>
        </p:xfrm>
        <a:graphic>
          <a:graphicData uri="http://schemas.openxmlformats.org/presentationml/2006/ole">
            <p:oleObj spid="_x0000_s177176" name="Equation" r:id="rId3" imgW="1968500" imgH="2540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3.18 -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sp>
        <p:nvSpPr>
          <p:cNvPr id="3"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information do we need?</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Balanced equation for the reaction</a:t>
            </a: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Moles of H</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endParaRPr lang="en-GB" altLang="en-US" sz="400" baseline="-2500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Moles of CO</a:t>
            </a: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Which reactant is limiting</a:t>
            </a: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Amount of CH</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OH produced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3.18 -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sp>
        <p:nvSpPr>
          <p:cNvPr id="3" name="Content Placeholder 2"/>
          <p:cNvSpPr>
            <a:spLocks noGrp="1"/>
          </p:cNvSpPr>
          <p:nvPr>
            <p:ph idx="1"/>
          </p:nvPr>
        </p:nvSpPr>
        <p:spPr/>
        <p:txBody>
          <a:bodyPr/>
          <a:lstStyle/>
          <a:p>
            <a:pPr>
              <a:defRPr/>
            </a:pPr>
            <a:r>
              <a:rPr lang="en-IN" dirty="0"/>
              <a:t>How do we get there</a:t>
            </a:r>
            <a:r>
              <a:rPr lang="en-IN" dirty="0" smtClean="0"/>
              <a:t>?</a:t>
            </a:r>
          </a:p>
          <a:p>
            <a:pPr lvl="1">
              <a:defRPr/>
            </a:pPr>
            <a:r>
              <a:rPr lang="en-IN" dirty="0"/>
              <a:t>To find the limiting </a:t>
            </a:r>
            <a:r>
              <a:rPr lang="en-IN" dirty="0" smtClean="0"/>
              <a:t>reactant, balance the chemical equation </a:t>
            </a:r>
          </a:p>
          <a:p>
            <a:pPr lvl="1">
              <a:defRPr/>
            </a:pPr>
            <a:endParaRPr lang="en-IN" dirty="0"/>
          </a:p>
          <a:p>
            <a:pPr lvl="1">
              <a:defRPr/>
            </a:pPr>
            <a:r>
              <a:rPr lang="en-IN" dirty="0"/>
              <a:t>What are the moles of H</a:t>
            </a:r>
            <a:r>
              <a:rPr lang="en-IN" baseline="-25000" dirty="0"/>
              <a:t>2</a:t>
            </a:r>
            <a:r>
              <a:rPr lang="en-IN" dirty="0"/>
              <a:t> and CO</a:t>
            </a:r>
            <a:r>
              <a:rPr lang="en-IN" dirty="0" smtClean="0"/>
              <a:t>?</a:t>
            </a:r>
          </a:p>
          <a:p>
            <a:pPr lvl="2">
              <a:defRPr/>
            </a:pPr>
            <a:r>
              <a:rPr lang="en-IN" dirty="0"/>
              <a:t>To find the moles, we need to know the molar </a:t>
            </a:r>
            <a:r>
              <a:rPr lang="en-IN" dirty="0" smtClean="0"/>
              <a:t>masses</a:t>
            </a:r>
          </a:p>
          <a:p>
            <a:pPr marL="914400" lvl="2" indent="0">
              <a:buFont typeface="Wingdings" panose="05000000000000000000" pitchFamily="2" charset="2"/>
              <a:buNone/>
              <a:defRPr/>
            </a:pPr>
            <a:endParaRPr lang="en-IN" sz="1000" dirty="0"/>
          </a:p>
          <a:p>
            <a:pPr marL="914400" lvl="2" indent="0" algn="ctr">
              <a:buFont typeface="Wingdings" panose="05000000000000000000" pitchFamily="2" charset="2"/>
              <a:buNone/>
              <a:defRPr/>
            </a:pPr>
            <a:r>
              <a:rPr lang="en-IN" dirty="0" smtClean="0"/>
              <a:t>H</a:t>
            </a:r>
            <a:r>
              <a:rPr lang="en-IN" baseline="-25000" dirty="0" smtClean="0"/>
              <a:t>2</a:t>
            </a:r>
            <a:r>
              <a:rPr lang="en-IN" dirty="0" smtClean="0"/>
              <a:t> 	2.016 g/</a:t>
            </a:r>
            <a:r>
              <a:rPr lang="en-IN" dirty="0" err="1" smtClean="0"/>
              <a:t>mol</a:t>
            </a:r>
            <a:endParaRPr lang="en-IN" dirty="0" smtClean="0"/>
          </a:p>
          <a:p>
            <a:pPr marL="914400" lvl="2" indent="0" algn="ctr">
              <a:buFont typeface="Wingdings" panose="05000000000000000000" pitchFamily="2" charset="2"/>
              <a:buNone/>
              <a:defRPr/>
            </a:pPr>
            <a:r>
              <a:rPr lang="en-IN" dirty="0" smtClean="0"/>
              <a:t>CO	28.02 g/</a:t>
            </a:r>
            <a:r>
              <a:rPr lang="en-IN" dirty="0" err="1" smtClean="0"/>
              <a:t>mol</a:t>
            </a:r>
            <a:endParaRPr lang="en-IN" dirty="0" smtClean="0"/>
          </a:p>
        </p:txBody>
      </p:sp>
      <p:graphicFrame>
        <p:nvGraphicFramePr>
          <p:cNvPr id="4" name="Object 3"/>
          <p:cNvGraphicFramePr>
            <a:graphicFrameLocks noChangeAspect="1"/>
          </p:cNvGraphicFramePr>
          <p:nvPr/>
        </p:nvGraphicFramePr>
        <p:xfrm>
          <a:off x="2439988" y="3571875"/>
          <a:ext cx="4265612" cy="530225"/>
        </p:xfrm>
        <a:graphic>
          <a:graphicData uri="http://schemas.openxmlformats.org/presentationml/2006/ole">
            <p:oleObj spid="_x0000_s179244" name="Equation" r:id="rId3" imgW="2044700" imgH="254000" progId="">
              <p:embed/>
            </p:oleObj>
          </a:graphicData>
        </a:graphic>
      </p:graphicFrame>
      <p:graphicFrame>
        <p:nvGraphicFramePr>
          <p:cNvPr id="179205" name="Object 4"/>
          <p:cNvGraphicFramePr>
            <a:graphicFrameLocks noChangeAspect="1"/>
          </p:cNvGraphicFramePr>
          <p:nvPr/>
        </p:nvGraphicFramePr>
        <p:xfrm>
          <a:off x="2171700" y="2311400"/>
          <a:ext cx="914400" cy="198438"/>
        </p:xfrm>
        <a:graphic>
          <a:graphicData uri="http://schemas.openxmlformats.org/presentationml/2006/ole">
            <p:oleObj spid="_x0000_s179245" name="Equation" r:id="rId4" imgW="114102" imgH="177492"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3.18 -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3)</a:t>
            </a:r>
          </a:p>
        </p:txBody>
      </p:sp>
      <p:graphicFrame>
        <p:nvGraphicFramePr>
          <p:cNvPr id="180228" name="Object 4"/>
          <p:cNvGraphicFramePr>
            <a:graphicFrameLocks noChangeAspect="1"/>
          </p:cNvGraphicFramePr>
          <p:nvPr/>
        </p:nvGraphicFramePr>
        <p:xfrm>
          <a:off x="2171700" y="2311400"/>
          <a:ext cx="914400" cy="198438"/>
        </p:xfrm>
        <a:graphic>
          <a:graphicData uri="http://schemas.openxmlformats.org/presentationml/2006/ole">
            <p:oleObj spid="_x0000_s180291" name="Equation" r:id="rId3" imgW="114102" imgH="177492" progId="">
              <p:embed/>
            </p:oleObj>
          </a:graphicData>
        </a:graphic>
      </p:graphicFrame>
      <p:graphicFrame>
        <p:nvGraphicFramePr>
          <p:cNvPr id="6" name="Object 5"/>
          <p:cNvGraphicFramePr>
            <a:graphicFrameLocks noChangeAspect="1"/>
          </p:cNvGraphicFramePr>
          <p:nvPr/>
        </p:nvGraphicFramePr>
        <p:xfrm>
          <a:off x="420688" y="2779713"/>
          <a:ext cx="8315325" cy="1030287"/>
        </p:xfrm>
        <a:graphic>
          <a:graphicData uri="http://schemas.openxmlformats.org/presentationml/2006/ole">
            <p:oleObj spid="_x0000_s180292" name="Equation" r:id="rId4" imgW="4102100" imgH="508000" progId="">
              <p:embed/>
            </p:oleObj>
          </a:graphicData>
        </a:graphic>
      </p:graphicFrame>
      <p:graphicFrame>
        <p:nvGraphicFramePr>
          <p:cNvPr id="7" name="Object 6"/>
          <p:cNvGraphicFramePr>
            <a:graphicFrameLocks noChangeAspect="1"/>
          </p:cNvGraphicFramePr>
          <p:nvPr/>
        </p:nvGraphicFramePr>
        <p:xfrm>
          <a:off x="450850" y="4318000"/>
          <a:ext cx="8388350" cy="1092200"/>
        </p:xfrm>
        <a:graphic>
          <a:graphicData uri="http://schemas.openxmlformats.org/presentationml/2006/ole">
            <p:oleObj spid="_x0000_s180293" name="Equation" r:id="rId5" imgW="3898900" imgH="5080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3.18 -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4)</a:t>
            </a:r>
          </a:p>
        </p:txBody>
      </p:sp>
      <p:sp>
        <p:nvSpPr>
          <p:cNvPr id="3" name="Content Placeholder 2"/>
          <p:cNvSpPr>
            <a:spLocks noGrp="1"/>
          </p:cNvSpPr>
          <p:nvPr>
            <p:ph idx="1"/>
          </p:nvPr>
        </p:nvSpPr>
        <p:spPr/>
        <p:txBody>
          <a:bodyPr/>
          <a:lstStyle/>
          <a:p>
            <a:pPr marL="514350" indent="-514350">
              <a:buFont typeface="+mj-lt"/>
              <a:buAutoNum type="alphaUcPeriod"/>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Determination of limiting reactant using reactant quantities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is the mole ratio between 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CO in the balanced equation?</a:t>
            </a: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z="2400"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How does the actual mole ratio compare to the stoichiometric ratio?</a:t>
            </a: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9" name="Object 8"/>
          <p:cNvGraphicFramePr>
            <a:graphicFrameLocks noChangeAspect="1"/>
          </p:cNvGraphicFramePr>
          <p:nvPr/>
        </p:nvGraphicFramePr>
        <p:xfrm>
          <a:off x="3886200" y="4171950"/>
          <a:ext cx="1352550" cy="804863"/>
        </p:xfrm>
        <a:graphic>
          <a:graphicData uri="http://schemas.openxmlformats.org/presentationml/2006/ole">
            <p:oleObj spid="_x0000_s181273" name="Equation" r:id="rId3" imgW="660113" imgH="393529"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3.18 -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5)</a:t>
            </a:r>
          </a:p>
        </p:txBody>
      </p:sp>
      <p:sp>
        <p:nvSpPr>
          <p:cNvPr id="3" name="Content Placeholder 2"/>
          <p:cNvSpPr>
            <a:spLocks noGrp="1"/>
          </p:cNvSpPr>
          <p:nvPr>
            <p:ph idx="1"/>
          </p:nvPr>
        </p:nvSpPr>
        <p:spPr/>
        <p:txBody>
          <a:bodyPr/>
          <a:lstStyle/>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determine which reactant is limiting, we compare the mole ratio of 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and CO required by the balanced equation with the actual mole ratio</a:t>
            </a:r>
          </a:p>
          <a:p>
            <a:pPr lvl="2"/>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sz="1600"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Since the actual mole ratio of 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to CO is smaller than the required ratio, 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is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limiting</a:t>
            </a:r>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9" name="Object 8"/>
          <p:cNvGraphicFramePr>
            <a:graphicFrameLocks noChangeAspect="1"/>
          </p:cNvGraphicFramePr>
          <p:nvPr/>
        </p:nvGraphicFramePr>
        <p:xfrm>
          <a:off x="2895600" y="3654425"/>
          <a:ext cx="3405188" cy="760413"/>
        </p:xfrm>
        <a:graphic>
          <a:graphicData uri="http://schemas.openxmlformats.org/presentationml/2006/ole">
            <p:oleObj spid="_x0000_s182318" name="Equation" r:id="rId3" imgW="1765300" imgH="393700" progId="">
              <p:embed/>
            </p:oleObj>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xmlns="" val="248703571"/>
              </p:ext>
            </p:extLst>
          </p:nvPr>
        </p:nvGraphicFramePr>
        <p:xfrm>
          <a:off x="2278063" y="4568825"/>
          <a:ext cx="4587875" cy="792163"/>
        </p:xfrm>
        <a:graphic>
          <a:graphicData uri="http://schemas.openxmlformats.org/presentationml/2006/ole">
            <p:oleObj spid="_x0000_s182319" name="Equation" r:id="rId4" imgW="2425680" imgH="4190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3.18 -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6)</a:t>
            </a:r>
          </a:p>
        </p:txBody>
      </p:sp>
      <p:sp>
        <p:nvSpPr>
          <p:cNvPr id="3" name="Content Placeholder 2"/>
          <p:cNvSpPr>
            <a:spLocks noGrp="1"/>
          </p:cNvSpPr>
          <p:nvPr>
            <p:ph idx="1"/>
          </p:nvPr>
        </p:nvSpPr>
        <p:spPr/>
        <p:txBody>
          <a:bodyPr/>
          <a:lstStyle/>
          <a:p>
            <a:pPr marL="514350" indent="-514350">
              <a:buFont typeface="Arial" panose="020B0604020202020204" pitchFamily="34" charset="0"/>
              <a:buAutoNum type="alphaUcPeriod" startAt="2"/>
            </a:pPr>
            <a:r>
              <a:rPr lang="en-IN" altLang="en-US" smtClean="0">
                <a:latin typeface="Calibri" panose="020F0502020204030204" pitchFamily="34" charset="0"/>
                <a:ea typeface="ＭＳ Ｐゴシック" panose="020B0600070205080204" pitchFamily="34" charset="-128"/>
                <a:cs typeface="Calibri" panose="020F0502020204030204" pitchFamily="34" charset="0"/>
              </a:rPr>
              <a:t>Determination of limiting reactant using quantities of products formed</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We can also determine the limiting reactant by calculating the amounts of CH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OH formed by complete consumption of CO(</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g</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and H</a:t>
            </a:r>
            <a:r>
              <a:rPr lang="en-IN" altLang="en-US" sz="4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g</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a:t>
            </a:r>
          </a:p>
        </p:txBody>
      </p:sp>
      <p:graphicFrame>
        <p:nvGraphicFramePr>
          <p:cNvPr id="4" name="Object 3"/>
          <p:cNvGraphicFramePr>
            <a:graphicFrameLocks noChangeAspect="1"/>
          </p:cNvGraphicFramePr>
          <p:nvPr>
            <p:extLst>
              <p:ext uri="{D42A27DB-BD31-4B8C-83A1-F6EECF244321}">
                <p14:modId xmlns:p14="http://schemas.microsoft.com/office/powerpoint/2010/main" xmlns="" val="3896685079"/>
              </p:ext>
            </p:extLst>
          </p:nvPr>
        </p:nvGraphicFramePr>
        <p:xfrm>
          <a:off x="614363" y="4865688"/>
          <a:ext cx="7980362" cy="849312"/>
        </p:xfrm>
        <a:graphic>
          <a:graphicData uri="http://schemas.openxmlformats.org/presentationml/2006/ole">
            <p:oleObj spid="_x0000_s183321" name="Equation" r:id="rId3" imgW="3936960" imgH="4190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3.18 -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7)</a:t>
            </a:r>
          </a:p>
        </p:txBody>
      </p:sp>
      <p:sp>
        <p:nvSpPr>
          <p:cNvPr id="3" name="Content Placeholder 2"/>
          <p:cNvSpPr>
            <a:spLocks noGrp="1"/>
          </p:cNvSpPr>
          <p:nvPr>
            <p:ph idx="1"/>
          </p:nvPr>
        </p:nvSpPr>
        <p:spPr/>
        <p:txBody>
          <a:bodyPr/>
          <a:lstStyle/>
          <a:p>
            <a:pPr marL="514350" indent="-514350">
              <a:buFont typeface="+mj-lt"/>
              <a:buAutoNum type="alphaUcPeriod" startAt="2"/>
              <a:defRPr/>
            </a:pPr>
            <a:endParaRPr lang="en-IN" dirty="0" smtClean="0"/>
          </a:p>
          <a:p>
            <a:pPr marL="914400" lvl="1" indent="-514350">
              <a:buFont typeface="+mj-lt"/>
              <a:buAutoNum type="alphaUcPeriod" startAt="2"/>
              <a:defRPr/>
            </a:pPr>
            <a:endParaRPr lang="en-IN" dirty="0"/>
          </a:p>
          <a:p>
            <a:pPr lvl="1">
              <a:defRPr/>
            </a:pPr>
            <a:endParaRPr lang="en-IN" dirty="0" smtClean="0"/>
          </a:p>
          <a:p>
            <a:pPr lvl="1">
              <a:defRPr/>
            </a:pPr>
            <a:endParaRPr lang="en-IN" dirty="0" smtClean="0"/>
          </a:p>
          <a:p>
            <a:pPr lvl="1">
              <a:defRPr/>
            </a:pPr>
            <a:r>
              <a:rPr lang="en-IN" dirty="0" smtClean="0"/>
              <a:t>Since </a:t>
            </a:r>
            <a:r>
              <a:rPr lang="en-IN" dirty="0"/>
              <a:t>complete consumption of </a:t>
            </a:r>
            <a:r>
              <a:rPr lang="en-IN" dirty="0" smtClean="0"/>
              <a:t>the H</a:t>
            </a:r>
            <a:r>
              <a:rPr lang="en-IN" baseline="-25000" dirty="0" smtClean="0"/>
              <a:t>2</a:t>
            </a:r>
            <a:r>
              <a:rPr lang="en-IN" dirty="0" smtClean="0"/>
              <a:t> produces </a:t>
            </a:r>
            <a:r>
              <a:rPr lang="en-IN" dirty="0"/>
              <a:t>the smaller amount of </a:t>
            </a:r>
            <a:r>
              <a:rPr lang="en-IN" dirty="0" smtClean="0"/>
              <a:t>CH</a:t>
            </a:r>
            <a:r>
              <a:rPr lang="en-IN" baseline="-25000" dirty="0" smtClean="0"/>
              <a:t>3</a:t>
            </a:r>
            <a:r>
              <a:rPr lang="en-IN" dirty="0" smtClean="0"/>
              <a:t>OH, </a:t>
            </a:r>
            <a:r>
              <a:rPr lang="en-IN" dirty="0"/>
              <a:t>the </a:t>
            </a:r>
            <a:r>
              <a:rPr lang="en-IN" dirty="0" smtClean="0"/>
              <a:t>H</a:t>
            </a:r>
            <a:r>
              <a:rPr lang="en-IN" baseline="-25000" dirty="0" smtClean="0"/>
              <a:t>2</a:t>
            </a:r>
            <a:r>
              <a:rPr lang="en-IN" dirty="0" smtClean="0"/>
              <a:t> is </a:t>
            </a:r>
            <a:r>
              <a:rPr lang="en-IN" dirty="0"/>
              <a:t>the limiting reactant as we determined above</a:t>
            </a:r>
            <a:endParaRPr lang="en-IN"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xmlns="" val="244893985"/>
              </p:ext>
            </p:extLst>
          </p:nvPr>
        </p:nvGraphicFramePr>
        <p:xfrm>
          <a:off x="652463" y="2655888"/>
          <a:ext cx="7902575" cy="925512"/>
        </p:xfrm>
        <a:graphic>
          <a:graphicData uri="http://schemas.openxmlformats.org/presentationml/2006/ole">
            <p:oleObj spid="_x0000_s184345" name="Equation" r:id="rId3" imgW="3898800" imgH="457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4" descr="This graph plots mass number on the x-axis against the relative number of atoms on the y-axis to ascertain the mass spectrum of copper. Copper-63 has a mass that is equal to 69.09 u. Copper-65 has a mass that is equal to 30.91 u. "/>
          <p:cNvPicPr>
            <a:picLocks noChangeAspect="1"/>
          </p:cNvPicPr>
          <p:nvPr/>
        </p:nvPicPr>
        <p:blipFill>
          <a:blip r:embed="rId3"/>
          <a:srcRect/>
          <a:stretch>
            <a:fillRect/>
          </a:stretch>
        </p:blipFill>
        <p:spPr bwMode="auto">
          <a:xfrm>
            <a:off x="6019800" y="3171824"/>
            <a:ext cx="2930525" cy="3334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2"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Example 3.1 -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The Average Mass of an Element</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5843" name="Content Placeholder 2"/>
          <p:cNvSpPr>
            <a:spLocks noGrp="1"/>
          </p:cNvSpPr>
          <p:nvPr>
            <p:ph idx="1"/>
          </p:nvPr>
        </p:nvSpPr>
        <p:spPr>
          <a:xfrm>
            <a:off x="114300" y="2133600"/>
            <a:ext cx="8851900" cy="1524000"/>
          </a:xfrm>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When a sample of natural copper is vaporized and injected into a mass spectrometer, the results shown in the graph are obtained </a:t>
            </a:r>
          </a:p>
        </p:txBody>
      </p:sp>
      <p:sp>
        <p:nvSpPr>
          <p:cNvPr id="35844" name="Content Placeholder 2"/>
          <p:cNvSpPr txBox="1">
            <a:spLocks/>
          </p:cNvSpPr>
          <p:nvPr/>
        </p:nvSpPr>
        <p:spPr bwMode="auto">
          <a:xfrm>
            <a:off x="0" y="3724275"/>
            <a:ext cx="5457825" cy="2524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342900" indent="-342900">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lvl="1"/>
            <a:r>
              <a:rPr lang="en-IN" altLang="en-US"/>
              <a:t>Use these data to compute the average mass of natural copper</a:t>
            </a:r>
          </a:p>
          <a:p>
            <a:pPr lvl="2"/>
            <a:r>
              <a:rPr lang="en-IN" altLang="en-US"/>
              <a:t>The mass values for </a:t>
            </a:r>
            <a:r>
              <a:rPr lang="en-IN" altLang="en-US" baseline="30000"/>
              <a:t>63</a:t>
            </a:r>
            <a:r>
              <a:rPr lang="en-IN" altLang="en-US"/>
              <a:t>Cu and </a:t>
            </a:r>
            <a:r>
              <a:rPr lang="en-IN" altLang="en-US" baseline="30000"/>
              <a:t>65</a:t>
            </a:r>
            <a:r>
              <a:rPr lang="en-IN" altLang="en-US"/>
              <a:t>Cu are 62.93 u and 64.93 u, respectively</a:t>
            </a:r>
            <a:endParaRPr lang="en-GB" altLang="en-US"/>
          </a:p>
          <a:p>
            <a:endParaRPr lang="en-GB" alt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3.18 -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8)</a:t>
            </a:r>
          </a:p>
        </p:txBody>
      </p:sp>
      <p:sp>
        <p:nvSpPr>
          <p:cNvPr id="3"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calculate the theoretical yield of methanol</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are the moles of CH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OH formed?</a:t>
            </a: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We must use the amount of 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and the mole ratio between 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and CH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OH to determine the maximum amount of methanol that can be produced:</a:t>
            </a:r>
          </a:p>
        </p:txBody>
      </p:sp>
      <p:graphicFrame>
        <p:nvGraphicFramePr>
          <p:cNvPr id="7" name="Object 6"/>
          <p:cNvGraphicFramePr>
            <a:graphicFrameLocks noChangeAspect="1"/>
          </p:cNvGraphicFramePr>
          <p:nvPr>
            <p:extLst>
              <p:ext uri="{D42A27DB-BD31-4B8C-83A1-F6EECF244321}">
                <p14:modId xmlns:p14="http://schemas.microsoft.com/office/powerpoint/2010/main" xmlns="" val="1013023517"/>
              </p:ext>
            </p:extLst>
          </p:nvPr>
        </p:nvGraphicFramePr>
        <p:xfrm>
          <a:off x="614363" y="4713288"/>
          <a:ext cx="7978775" cy="925512"/>
        </p:xfrm>
        <a:graphic>
          <a:graphicData uri="http://schemas.openxmlformats.org/presentationml/2006/ole">
            <p:oleObj spid="_x0000_s185369" name="Equation" r:id="rId3" imgW="3936960" imgH="457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3.18 -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9)</a:t>
            </a:r>
          </a:p>
        </p:txBody>
      </p:sp>
      <p:sp>
        <p:nvSpPr>
          <p:cNvPr id="3" name="Content Placeholder 2"/>
          <p:cNvSpPr>
            <a:spLocks noGrp="1"/>
          </p:cNvSpPr>
          <p:nvPr>
            <p:ph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is the theoretical yield of CH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OH in grams?</a:t>
            </a: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Thus, from the amount of reactants given, the maximum amount of CH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OH that can be formed is 6.86 × 10</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4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g </a:t>
            </a:r>
            <a:endParaRPr lang="en-IN" altLang="en-US" dirty="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xmlns="" val="4140526214"/>
              </p:ext>
            </p:extLst>
          </p:nvPr>
        </p:nvGraphicFramePr>
        <p:xfrm>
          <a:off x="490538" y="3005138"/>
          <a:ext cx="8229600" cy="881062"/>
        </p:xfrm>
        <a:graphic>
          <a:graphicData uri="http://schemas.openxmlformats.org/presentationml/2006/ole">
            <p:oleObj spid="_x0000_s186394" name="Equation" r:id="rId3" imgW="4267080" imgH="457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3.18 -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10)</a:t>
            </a:r>
          </a:p>
        </p:txBody>
      </p:sp>
      <p:sp>
        <p:nvSpPr>
          <p:cNvPr id="3" name="Content Placeholder 2"/>
          <p:cNvSpPr>
            <a:spLocks noGrp="1"/>
          </p:cNvSpPr>
          <p:nvPr>
            <p:ph idx="1"/>
          </p:nvPr>
        </p:nvSpPr>
        <p:spPr/>
        <p:txBody>
          <a:bodyPr/>
          <a:lstStyle/>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is the percent yield of CH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OH?</a:t>
            </a:r>
          </a:p>
        </p:txBody>
      </p:sp>
      <p:graphicFrame>
        <p:nvGraphicFramePr>
          <p:cNvPr id="7" name="Object 6"/>
          <p:cNvGraphicFramePr>
            <a:graphicFrameLocks noChangeAspect="1"/>
          </p:cNvGraphicFramePr>
          <p:nvPr/>
        </p:nvGraphicFramePr>
        <p:xfrm>
          <a:off x="1827213" y="2887663"/>
          <a:ext cx="5497512" cy="769937"/>
        </p:xfrm>
        <a:graphic>
          <a:graphicData uri="http://schemas.openxmlformats.org/presentationml/2006/ole">
            <p:oleObj spid="_x0000_s187459" name="Equation" r:id="rId3" imgW="2997200" imgH="419100" progId="">
              <p:embed/>
            </p:oleObj>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xmlns="" val="1045925215"/>
              </p:ext>
            </p:extLst>
          </p:nvPr>
        </p:nvGraphicFramePr>
        <p:xfrm>
          <a:off x="3848100" y="3886200"/>
          <a:ext cx="3883025" cy="847725"/>
        </p:xfrm>
        <a:graphic>
          <a:graphicData uri="http://schemas.openxmlformats.org/presentationml/2006/ole">
            <p:oleObj spid="_x0000_s187460" name="Equation" r:id="rId4" imgW="2095200" imgH="457200" progId="">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 val="4215459236"/>
              </p:ext>
            </p:extLst>
          </p:nvPr>
        </p:nvGraphicFramePr>
        <p:xfrm>
          <a:off x="3879388" y="4977120"/>
          <a:ext cx="1048680" cy="326411"/>
        </p:xfrm>
        <a:graphic>
          <a:graphicData uri="http://schemas.openxmlformats.org/presentationml/2006/ole">
            <p:oleObj spid="_x0000_s187461" name="Equation" r:id="rId5" imgW="571004" imgH="177646"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Problem-Solving Strategy</a:t>
            </a:r>
          </a:p>
        </p:txBody>
      </p:sp>
      <p:sp>
        <p:nvSpPr>
          <p:cNvPr id="188419" name="Content Placeholder 6"/>
          <p:cNvSpPr>
            <a:spLocks noGrp="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Solving a stoichiometry problem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involving masses of reactants and products </a:t>
            </a:r>
          </a:p>
          <a:p>
            <a:pPr marL="971550" lvl="1" indent="-514350">
              <a:buFont typeface="Arial" panose="020B0604020202020204" pitchFamily="34" charset="0"/>
              <a:buAutoNum type="arabicPeriod"/>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Write and balance the equation for the reaction</a:t>
            </a:r>
          </a:p>
          <a:p>
            <a:pPr marL="971550" lvl="1" indent="-514350">
              <a:buFont typeface="Arial" panose="020B0604020202020204" pitchFamily="34" charset="0"/>
              <a:buAutoNum type="arabicPeriod"/>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Convert the known masses of substances to moles</a:t>
            </a:r>
          </a:p>
          <a:p>
            <a:pPr marL="971550" lvl="1" indent="-514350">
              <a:buFont typeface="Arial" panose="020B0604020202020204" pitchFamily="34" charset="0"/>
              <a:buAutoNum type="arabicPeriod"/>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Determine which reactant is limiting and its amount</a:t>
            </a:r>
          </a:p>
          <a:p>
            <a:pPr marL="1371600" lvl="2" indent="-514350"/>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Use this amount and the appropriate mole ratios to compute the number of moles of the desired product</a:t>
            </a:r>
          </a:p>
          <a:p>
            <a:pPr marL="971550" lvl="1" indent="-514350">
              <a:buFont typeface="Arial" panose="020B0604020202020204" pitchFamily="34" charset="0"/>
              <a:buAutoNum type="arabicPeriod"/>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Convert from moles to grams, using the molar mass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Example 3.1 -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Solution</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7891" name="Content Placeholder 2"/>
          <p:cNvSpPr>
            <a:spLocks noGrp="1"/>
          </p:cNvSpPr>
          <p:nvPr>
            <p:ph idx="1"/>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Where are we going?</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calculate the average mass of natural copper</a:t>
            </a:r>
          </a:p>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do we know?</a:t>
            </a:r>
          </a:p>
          <a:p>
            <a:pPr lvl="1"/>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63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Cu mass = 62.93 u</a:t>
            </a:r>
          </a:p>
          <a:p>
            <a:pPr lvl="1"/>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65</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Cu mass = 64.93 u</a:t>
            </a:r>
          </a:p>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do we get there?</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As shown by the graph, of every 100 atoms of natural copper, 69.09 are </a:t>
            </a:r>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63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Cu and 30.91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are </a:t>
            </a:r>
            <a:r>
              <a:rPr lang="en-GB" altLang="en-US" baseline="30000" smtClean="0">
                <a:latin typeface="Calibri" panose="020F0502020204030204" pitchFamily="34" charset="0"/>
                <a:ea typeface="ＭＳ Ｐゴシック" panose="020B0600070205080204" pitchFamily="34" charset="-128"/>
                <a:cs typeface="Calibri" panose="020F0502020204030204" pitchFamily="34" charset="0"/>
              </a:rPr>
              <a:t>65</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Cu</a:t>
            </a:r>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78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Example 3.1 -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Solution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endPar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 name="Content Placeholder 2"/>
          <p:cNvSpPr>
            <a:spLocks noGrp="1"/>
          </p:cNvSpPr>
          <p:nvPr>
            <p:ph idx="1"/>
          </p:nvPr>
        </p:nvSpPr>
        <p:spPr/>
        <p:txBody>
          <a:bodyPr/>
          <a:lstStyle/>
          <a:p>
            <a:pPr lvl="1">
              <a:defRPr/>
            </a:pPr>
            <a:r>
              <a:rPr lang="en-IN" dirty="0" smtClean="0"/>
              <a:t>Thus, </a:t>
            </a:r>
            <a:r>
              <a:rPr lang="en-IN" dirty="0"/>
              <a:t>the mass of 100 atoms of natural copper </a:t>
            </a:r>
            <a:r>
              <a:rPr lang="en-IN" dirty="0" smtClean="0"/>
              <a:t>is</a:t>
            </a:r>
          </a:p>
          <a:p>
            <a:pPr lvl="1">
              <a:defRPr/>
            </a:pPr>
            <a:endParaRPr lang="en-IN" dirty="0"/>
          </a:p>
          <a:p>
            <a:pPr marL="457200" lvl="1" indent="0">
              <a:buFont typeface="Wingdings" panose="05000000000000000000" pitchFamily="2" charset="2"/>
              <a:buNone/>
              <a:defRPr/>
            </a:pPr>
            <a:endParaRPr lang="en-IN" dirty="0"/>
          </a:p>
          <a:p>
            <a:pPr marL="457200" lvl="1" indent="0">
              <a:buFont typeface="Wingdings" panose="05000000000000000000" pitchFamily="2" charset="2"/>
              <a:buNone/>
              <a:defRPr/>
            </a:pPr>
            <a:endParaRPr lang="en-IN" sz="1400" dirty="0" smtClean="0"/>
          </a:p>
          <a:p>
            <a:pPr lvl="1">
              <a:defRPr/>
            </a:pPr>
            <a:r>
              <a:rPr lang="en-IN" dirty="0"/>
              <a:t>The average mass of a copper atom </a:t>
            </a:r>
            <a:r>
              <a:rPr lang="en-IN" dirty="0" smtClean="0"/>
              <a:t>is</a:t>
            </a:r>
          </a:p>
          <a:p>
            <a:pPr lvl="1">
              <a:defRPr/>
            </a:pPr>
            <a:endParaRPr lang="en-IN" dirty="0"/>
          </a:p>
          <a:p>
            <a:pPr lvl="1">
              <a:defRPr/>
            </a:pPr>
            <a:endParaRPr lang="en-IN" dirty="0" smtClean="0"/>
          </a:p>
          <a:p>
            <a:pPr lvl="2">
              <a:defRPr/>
            </a:pPr>
            <a:r>
              <a:rPr lang="en-IN" dirty="0" smtClean="0"/>
              <a:t>This mass value is used in doing calculations involving the reactions of copper</a:t>
            </a:r>
          </a:p>
          <a:p>
            <a:pPr lvl="2">
              <a:defRPr/>
            </a:pPr>
            <a:endParaRPr lang="en-IN" dirty="0" smtClean="0"/>
          </a:p>
        </p:txBody>
      </p:sp>
      <p:graphicFrame>
        <p:nvGraphicFramePr>
          <p:cNvPr id="39940" name="Object 3"/>
          <p:cNvGraphicFramePr>
            <a:graphicFrameLocks noChangeAspect="1"/>
          </p:cNvGraphicFramePr>
          <p:nvPr/>
        </p:nvGraphicFramePr>
        <p:xfrm>
          <a:off x="290513" y="2876550"/>
          <a:ext cx="8520112" cy="850900"/>
        </p:xfrm>
        <a:graphic>
          <a:graphicData uri="http://schemas.openxmlformats.org/presentationml/2006/ole">
            <p:oleObj spid="_x0000_s39980" name="Equation" r:id="rId4" imgW="4597400" imgH="457200" progId="">
              <p:embed/>
            </p:oleObj>
          </a:graphicData>
        </a:graphic>
      </p:graphicFrame>
      <p:graphicFrame>
        <p:nvGraphicFramePr>
          <p:cNvPr id="39941" name="Object 4"/>
          <p:cNvGraphicFramePr>
            <a:graphicFrameLocks noChangeAspect="1"/>
          </p:cNvGraphicFramePr>
          <p:nvPr/>
        </p:nvGraphicFramePr>
        <p:xfrm>
          <a:off x="2909888" y="4498975"/>
          <a:ext cx="3643312" cy="855663"/>
        </p:xfrm>
        <a:graphic>
          <a:graphicData uri="http://schemas.openxmlformats.org/presentationml/2006/ole">
            <p:oleObj spid="_x0000_s39981" name="Equation" r:id="rId5" imgW="1675673" imgH="393529"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4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Example 3.1 -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Solution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endPar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 name="Content Placeholder 2"/>
          <p:cNvSpPr>
            <a:spLocks noGrp="1"/>
          </p:cNvSpPr>
          <p:nvPr>
            <p:ph idx="1"/>
          </p:nvPr>
        </p:nvSpPr>
        <p:spPr/>
        <p:txBody>
          <a:bodyPr/>
          <a:lstStyle/>
          <a:p>
            <a:pPr>
              <a:defRPr/>
            </a:pPr>
            <a:r>
              <a:rPr lang="en-IN" dirty="0" smtClean="0"/>
              <a:t>Reality check</a:t>
            </a:r>
          </a:p>
          <a:p>
            <a:pPr lvl="1"/>
            <a:r>
              <a:rPr lang="en-US" dirty="0" smtClean="0"/>
              <a:t>The answer </a:t>
            </a:r>
            <a:r>
              <a:rPr lang="en-US" dirty="0"/>
              <a:t>of 63.55 u is between the masses </a:t>
            </a:r>
            <a:r>
              <a:rPr lang="en-US" dirty="0" smtClean="0"/>
              <a:t>of the </a:t>
            </a:r>
            <a:r>
              <a:rPr lang="en-US" dirty="0"/>
              <a:t>atoms that make up natural </a:t>
            </a:r>
            <a:r>
              <a:rPr lang="en-US" dirty="0" smtClean="0"/>
              <a:t>copper</a:t>
            </a:r>
          </a:p>
          <a:p>
            <a:pPr lvl="1"/>
            <a:r>
              <a:rPr lang="en-US" dirty="0" smtClean="0"/>
              <a:t>This </a:t>
            </a:r>
            <a:r>
              <a:rPr lang="en-US" dirty="0"/>
              <a:t>makes </a:t>
            </a:r>
            <a:r>
              <a:rPr lang="en-US" dirty="0" smtClean="0"/>
              <a:t>sense</a:t>
            </a:r>
          </a:p>
          <a:p>
            <a:pPr lvl="1"/>
            <a:r>
              <a:rPr lang="en-US" dirty="0" smtClean="0"/>
              <a:t>The </a:t>
            </a:r>
            <a:r>
              <a:rPr lang="en-US" dirty="0"/>
              <a:t>answer could not </a:t>
            </a:r>
            <a:r>
              <a:rPr lang="en-US" dirty="0" smtClean="0"/>
              <a:t>be smaller </a:t>
            </a:r>
            <a:r>
              <a:rPr lang="en-US" dirty="0"/>
              <a:t>than 62.93 u or larger than 64.93 u</a:t>
            </a:r>
            <a:endParaRPr lang="en-IN" dirty="0" smtClean="0"/>
          </a:p>
        </p:txBody>
      </p:sp>
    </p:spTree>
    <p:extLst>
      <p:ext uri="{BB962C8B-B14F-4D97-AF65-F5344CB8AC3E}">
        <p14:creationId xmlns:p14="http://schemas.microsoft.com/office/powerpoint/2010/main" xmlns="" val="1123595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Mole (mol)</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5602" name="Rectangle 2"/>
          <p:cNvSpPr>
            <a:spLocks noGrp="1" noChangeArrowheads="1"/>
          </p:cNvSpPr>
          <p:nvPr>
            <p:ph idx="1"/>
          </p:nvPr>
        </p:nvSpPr>
        <p:spPr/>
        <p:txBody>
          <a:bodyPr/>
          <a:lstStyle/>
          <a:p>
            <a:pPr>
              <a:defRPr/>
            </a:pPr>
            <a:r>
              <a:rPr lang="en-US" altLang="en-US" dirty="0" smtClean="0"/>
              <a:t>Number of carbon atoms in exactly 12 grams of pure </a:t>
            </a:r>
            <a:r>
              <a:rPr lang="en-US" altLang="en-US" baseline="30000" dirty="0" smtClean="0"/>
              <a:t>12</a:t>
            </a:r>
            <a:r>
              <a:rPr lang="en-US" altLang="en-US" dirty="0" smtClean="0"/>
              <a:t>C</a:t>
            </a:r>
          </a:p>
          <a:p>
            <a:pPr lvl="1">
              <a:defRPr/>
            </a:pPr>
            <a:r>
              <a:rPr lang="en-US" altLang="en-US" dirty="0" smtClean="0"/>
              <a:t>Determined to be 6.02214 ×10</a:t>
            </a:r>
            <a:r>
              <a:rPr lang="en-US" altLang="en-US" baseline="30000" dirty="0" smtClean="0"/>
              <a:t>23</a:t>
            </a:r>
            <a:r>
              <a:rPr lang="en-US" altLang="en-US" dirty="0" smtClean="0"/>
              <a:t> using the technique of mass spectrometry </a:t>
            </a:r>
          </a:p>
          <a:p>
            <a:pPr lvl="1">
              <a:defRPr/>
            </a:pPr>
            <a:r>
              <a:rPr lang="en-US" altLang="en-US" b="1" dirty="0" smtClean="0">
                <a:solidFill>
                  <a:srgbClr val="0070C0"/>
                </a:solidFill>
              </a:rPr>
              <a:t>Avogadro</a:t>
            </a:r>
            <a:r>
              <a:rPr lang="en-IN" altLang="en-US" b="1" dirty="0" smtClean="0">
                <a:solidFill>
                  <a:srgbClr val="0070C0"/>
                </a:solidFill>
              </a:rPr>
              <a:t>’</a:t>
            </a:r>
            <a:r>
              <a:rPr lang="en-US" altLang="ja-JP" b="1" dirty="0" smtClean="0">
                <a:solidFill>
                  <a:srgbClr val="0070C0"/>
                </a:solidFill>
              </a:rPr>
              <a:t>s number</a:t>
            </a:r>
            <a:r>
              <a:rPr lang="en-US" altLang="ja-JP" dirty="0" smtClean="0"/>
              <a:t>:</a:t>
            </a:r>
            <a:r>
              <a:rPr lang="en-US" altLang="ja-JP" b="1" dirty="0" smtClean="0">
                <a:solidFill>
                  <a:srgbClr val="0070C0"/>
                </a:solidFill>
              </a:rPr>
              <a:t> </a:t>
            </a:r>
            <a:r>
              <a:rPr lang="en-US" altLang="en-US" dirty="0" smtClean="0"/>
              <a:t>1 mole of something consists of 6.022 ×10</a:t>
            </a:r>
            <a:r>
              <a:rPr lang="en-US" altLang="en-US" baseline="30000" dirty="0" smtClean="0"/>
              <a:t>23</a:t>
            </a:r>
            <a:r>
              <a:rPr lang="en-US" altLang="en-US" dirty="0" smtClean="0"/>
              <a:t> units of that substance </a:t>
            </a:r>
          </a:p>
          <a:p>
            <a:pPr marL="0" indent="0">
              <a:buFont typeface="Wingdings" panose="05000000000000000000" pitchFamily="2" charset="2"/>
              <a:buNone/>
              <a:defRPr/>
            </a:pPr>
            <a:endParaRPr lang="en-US" altLang="en-US" dirty="0" smtClean="0"/>
          </a:p>
        </p:txBody>
      </p:sp>
      <p:sp>
        <p:nvSpPr>
          <p:cNvPr id="4198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4198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145D78B7-7FBC-45AE-A9AE-D65E925EF00E}" type="slidenum">
              <a:rPr lang="en-US" altLang="en-US" sz="1000">
                <a:solidFill>
                  <a:schemeClr val="tx1"/>
                </a:solidFill>
              </a:rPr>
              <a:pPr>
                <a:spcBef>
                  <a:spcPct val="0"/>
                </a:spcBef>
                <a:buClrTx/>
                <a:buFontTx/>
                <a:buNone/>
              </a:pPr>
              <a:t>17</a:t>
            </a:fld>
            <a:endParaRPr lang="en-US" altLang="en-US" sz="1000">
              <a:solidFill>
                <a:schemeClr val="tx1"/>
              </a:solidFill>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altLang="en-US" b="1"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3.4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One Mole Samples of Several Elements</a:t>
            </a:r>
          </a:p>
        </p:txBody>
      </p:sp>
      <p:pic>
        <p:nvPicPr>
          <p:cNvPr id="44035" name="Content Placeholder 3" descr="This image depicts one mole samples of some common elements. &#10;A sample of mercury is placed at the center. &#10;In a clockwise manner, one mole samples of copper, aluminum, iron, sulfur, and iodine are placed around the sample of mercury.&#10;"/>
          <p:cNvPicPr>
            <a:picLocks noGrp="1" noChangeAspect="1"/>
          </p:cNvPicPr>
          <p:nvPr>
            <p:ph idx="1"/>
          </p:nvPr>
        </p:nvPicPr>
        <p:blipFill>
          <a:blip r:embed="rId2"/>
          <a:srcRect/>
          <a:stretch>
            <a:fillRect/>
          </a:stretch>
        </p:blipFill>
        <p:spPr>
          <a:xfrm>
            <a:off x="1490663" y="2003732"/>
            <a:ext cx="5702300" cy="426402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Critical Thinking</a:t>
            </a:r>
          </a:p>
        </p:txBody>
      </p:sp>
      <p:sp>
        <p:nvSpPr>
          <p:cNvPr id="45059"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if you were offered $1 million to count from 1 to 6 × 10</a:t>
            </a:r>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23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at a rate of one number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each second?</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Determine your hourly wage</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Would you do it? Could you do it?</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hidden="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Table of contents </a:t>
            </a:r>
          </a:p>
        </p:txBody>
      </p:sp>
      <p:sp>
        <p:nvSpPr>
          <p:cNvPr id="5" name="Content Placeholder 4"/>
          <p:cNvSpPr>
            <a:spLocks noGrp="1"/>
          </p:cNvSpPr>
          <p:nvPr>
            <p:ph idx="1"/>
          </p:nvPr>
        </p:nvSpPr>
        <p:spPr>
          <a:xfrm>
            <a:off x="114300" y="1752600"/>
            <a:ext cx="8851900" cy="4953000"/>
          </a:xfrm>
        </p:spPr>
        <p:txBody>
          <a:bodyPr/>
          <a:lstStyle/>
          <a:p>
            <a:pPr>
              <a:defRPr/>
            </a:pPr>
            <a:r>
              <a:rPr lang="en-GB" dirty="0" smtClean="0"/>
              <a:t>(3.1)	Counting by weighing</a:t>
            </a:r>
          </a:p>
          <a:p>
            <a:pPr>
              <a:defRPr/>
            </a:pPr>
            <a:r>
              <a:rPr lang="en-GB" dirty="0" smtClean="0"/>
              <a:t>(3.2)	Atomic masses</a:t>
            </a:r>
          </a:p>
          <a:p>
            <a:pPr>
              <a:defRPr/>
            </a:pPr>
            <a:r>
              <a:rPr lang="en-GB" dirty="0" smtClean="0"/>
              <a:t>(3.3)	The mole</a:t>
            </a:r>
          </a:p>
          <a:p>
            <a:pPr>
              <a:defRPr/>
            </a:pPr>
            <a:r>
              <a:rPr lang="en-GB" dirty="0" smtClean="0"/>
              <a:t>(3.4)	Molar mass</a:t>
            </a:r>
          </a:p>
          <a:p>
            <a:pPr>
              <a:defRPr/>
            </a:pPr>
            <a:r>
              <a:rPr lang="en-GB" dirty="0" smtClean="0"/>
              <a:t>(</a:t>
            </a:r>
            <a:r>
              <a:rPr lang="en-GB" dirty="0" smtClean="0"/>
              <a:t>3.6)	Percent composition of compounds</a:t>
            </a:r>
          </a:p>
          <a:p>
            <a:pPr>
              <a:defRPr/>
            </a:pPr>
            <a:r>
              <a:rPr lang="en-GB" dirty="0" smtClean="0"/>
              <a:t>(3.7)	</a:t>
            </a:r>
            <a:r>
              <a:rPr lang="en-IN" dirty="0" smtClean="0"/>
              <a:t>Determining the formula of a </a:t>
            </a:r>
            <a:r>
              <a:rPr lang="en-GB" dirty="0" smtClean="0"/>
              <a:t>compound</a:t>
            </a:r>
          </a:p>
          <a:p>
            <a:pPr marL="0" indent="0">
              <a:buFont typeface="Wingdings" panose="05000000000000000000" pitchFamily="2" charset="2"/>
              <a:buNone/>
              <a:defRPr/>
            </a:pPr>
            <a:endParaRPr lang="en-GB"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Using the Mole in Chemical Calculations </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6083" name="Content Placeholder 2"/>
          <p:cNvSpPr>
            <a:spLocks noGrp="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Avogadro's number is defined as the number of atoms in exactly 12 g of </a:t>
            </a:r>
            <a:r>
              <a:rPr lang="en-US"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12</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1 </a:t>
            </a:r>
            <a:r>
              <a:rPr lang="en-US" altLang="en-US" dirty="0" err="1" smtClean="0">
                <a:latin typeface="Calibri" panose="020F0502020204030204" pitchFamily="34" charset="0"/>
                <a:ea typeface="ＭＳ Ｐゴシック" panose="020B0600070205080204" pitchFamily="34" charset="-128"/>
                <a:cs typeface="Calibri" panose="020F0502020204030204" pitchFamily="34" charset="0"/>
              </a:rPr>
              <a:t>mol</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C = 6.022×10</a:t>
            </a:r>
            <a:r>
              <a:rPr lang="en-US"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23</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atoms </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12.01-g sample of natural carbon contains 6.022×10</a:t>
            </a:r>
            <a:r>
              <a:rPr lang="en-US"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23</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atoms </a:t>
            </a:r>
          </a:p>
          <a:p>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Using the Mole in Chemical Calculations </a:t>
            </a:r>
            <a:r>
              <a:rPr lang="en-IN"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endParaRPr lang="en-GB" altLang="en-US" sz="2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7107" name="Content Placeholder 2"/>
          <p:cNvSpPr>
            <a:spLocks noGrp="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Ratio of masses of both samples - 12 g/12.01 g</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Ratio of masses of individual components - 12 u/12.01 u</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Therefore, both samples contain the same number of atoms </a:t>
            </a:r>
          </a:p>
          <a:p>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GB" altLang="en-US" b="1"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Table 3.1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Comparison of 1 Mole Samples of Various Elements</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48131" name="Content Placeholder 3" descr="This table compares the number of atoms present and the mass of 1 mole samples of some elements. The table consists of three columns and seven rows. Column 1 is titled element, column 2 is titled number of atoms present, and column 3 is titled mass of sample (g). In row 2, column 1 reads aluminum, column 2 reads 6.022 × 10 to the power of 23, and column 3 reads 26.98. In row 3, column 1 reads copper, column 2 reads 6.022 × 10 to the power of 23, and column 3 reads 63.55. In row 4, column 1 reads iron, column 2 reads 6.022 × 10 to the power of 23, and column 3 reads 55.85. In row 5, column 1 reads sulfur, column 2 reads 6.022 × 10 to the power of 23, and column 3 reads 32.07. In row 6, column 1 reads iodine, column 2 reads 6.022 × 10 to the power of 23, and column 3 reads 126.9. In row 7, column 1 reads mercury, column 2 reads 6.022 × 10 to the power of 23, and column 3 reads 200.6.   "/>
          <p:cNvPicPr>
            <a:picLocks noGrp="1" noChangeAspect="1"/>
          </p:cNvPicPr>
          <p:nvPr>
            <p:ph idx="1"/>
          </p:nvPr>
        </p:nvPicPr>
        <p:blipFill>
          <a:blip r:embed="rId2"/>
          <a:srcRect/>
          <a:stretch>
            <a:fillRect/>
          </a:stretch>
        </p:blipFill>
        <p:spPr>
          <a:xfrm>
            <a:off x="152400" y="2895600"/>
            <a:ext cx="8850313" cy="28829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Defining the Mole </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9155"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Sample of a natural element whose mass equals the element’s atomic mass expressed in grams contains 1 mole of atoms </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Relationship between the atomic mass unit and the gram:</a:t>
            </a:r>
          </a:p>
          <a:p>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49156" name="Object 3"/>
          <p:cNvGraphicFramePr>
            <a:graphicFrameLocks noChangeAspect="1"/>
          </p:cNvGraphicFramePr>
          <p:nvPr/>
        </p:nvGraphicFramePr>
        <p:xfrm>
          <a:off x="1871663" y="4584700"/>
          <a:ext cx="5400675" cy="1035050"/>
        </p:xfrm>
        <a:graphic>
          <a:graphicData uri="http://schemas.openxmlformats.org/presentationml/2006/ole">
            <p:oleObj spid="_x0000_s49198" name="Equation" r:id="rId3" imgW="2387600" imgH="457200" progId="">
              <p:embed/>
            </p:oleObj>
          </a:graphicData>
        </a:graphic>
      </p:graphicFrame>
      <p:graphicFrame>
        <p:nvGraphicFramePr>
          <p:cNvPr id="49157" name="Object 4"/>
          <p:cNvGraphicFramePr>
            <a:graphicFrameLocks noChangeAspect="1"/>
          </p:cNvGraphicFramePr>
          <p:nvPr/>
        </p:nvGraphicFramePr>
        <p:xfrm>
          <a:off x="3159125" y="5727700"/>
          <a:ext cx="2843213" cy="508000"/>
        </p:xfrm>
        <a:graphic>
          <a:graphicData uri="http://schemas.openxmlformats.org/presentationml/2006/ole">
            <p:oleObj spid="_x0000_s49199" name="Equation" r:id="rId4" imgW="1282700" imgH="228600" progId="">
              <p:embed/>
            </p:oleObj>
          </a:graphicData>
        </a:graphic>
      </p:graphicFrame>
      <p:cxnSp>
        <p:nvCxnSpPr>
          <p:cNvPr id="7" name="Straight Arrow Connector 6"/>
          <p:cNvCxnSpPr/>
          <p:nvPr/>
        </p:nvCxnSpPr>
        <p:spPr bwMode="auto">
          <a:xfrm flipH="1">
            <a:off x="6042025" y="6019800"/>
            <a:ext cx="725488" cy="0"/>
          </a:xfrm>
          <a:prstGeom prst="straightConnector1">
            <a:avLst/>
          </a:prstGeom>
          <a:solidFill>
            <a:schemeClr val="accent1"/>
          </a:solidFill>
          <a:ln w="25400" cap="flat" cmpd="sng" algn="ctr">
            <a:solidFill>
              <a:schemeClr val="bg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9159" name="TextBox 7"/>
          <p:cNvSpPr txBox="1">
            <a:spLocks noChangeArrowheads="1"/>
          </p:cNvSpPr>
          <p:nvPr/>
        </p:nvSpPr>
        <p:spPr bwMode="auto">
          <a:xfrm>
            <a:off x="6791325" y="5805488"/>
            <a:ext cx="1752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spcBef>
                <a:spcPct val="0"/>
              </a:spcBef>
              <a:buClrTx/>
              <a:buFontTx/>
              <a:buNone/>
            </a:pPr>
            <a:r>
              <a:rPr lang="en-IN" altLang="en-US" sz="2000" dirty="0"/>
              <a:t>Exact number</a:t>
            </a:r>
            <a:endParaRPr lang="en-GB" alt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Critical Thinking </a:t>
            </a:r>
          </a:p>
        </p:txBody>
      </p:sp>
      <p:sp>
        <p:nvSpPr>
          <p:cNvPr id="50179"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if you discovered Avogadro’s number was not 6.02×10</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but 3.01×10</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Would this affect the relative masses given on the periodic table?</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If so, how? </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If not,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why not?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3.5 -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Calculating the Number of Moles and Mass</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1203"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Cobalt (Co) is a metal that is added to steel to improve its resistance to corrosion</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Calculate both the number of moles in a sample of cobalt containing 5.00 × 10</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20</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atoms and the mass of the sample</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3.5 -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Solution</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2227" name="Content Placeholder 2"/>
          <p:cNvSpPr>
            <a:spLocks noGrp="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Where are we going?</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To calculate the number of moles and the mass of a sample of Co</a:t>
            </a:r>
          </a:p>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What do we know?</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Sample contains 5.00 × 10</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20</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atoms of Co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3.5 -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Solution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endPar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3251"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How do we get there?</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Note that the sample of 5.00 × 10</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20</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atoms of cobalt is less than 1 mole (6.022 × 10</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toms) of cobalt</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fraction of a mole it represents can be determined as follows:</a:t>
            </a: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53252" name="Object 3"/>
          <p:cNvGraphicFramePr>
            <a:graphicFrameLocks noChangeAspect="1"/>
          </p:cNvGraphicFramePr>
          <p:nvPr>
            <p:extLst>
              <p:ext uri="{D42A27DB-BD31-4B8C-83A1-F6EECF244321}">
                <p14:modId xmlns:p14="http://schemas.microsoft.com/office/powerpoint/2010/main" xmlns="" val="3228869249"/>
              </p:ext>
            </p:extLst>
          </p:nvPr>
        </p:nvGraphicFramePr>
        <p:xfrm>
          <a:off x="1276350" y="4640263"/>
          <a:ext cx="6569075" cy="1379537"/>
        </p:xfrm>
        <a:graphic>
          <a:graphicData uri="http://schemas.openxmlformats.org/presentationml/2006/ole">
            <p:oleObj spid="_x0000_s53272" name="Equation" r:id="rId3" imgW="3022560" imgH="63468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3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3.5 -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Solution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endPar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4275" name="Content Placeholder 2"/>
          <p:cNvSpPr>
            <a:spLocks noGrp="1"/>
          </p:cNvSpPr>
          <p:nvPr>
            <p:ph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Since the mass of 1 mole of cobalt atoms is 58.93 g, the mass of 5.00 × 10</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23</a:t>
            </a:r>
            <a:r>
              <a:rPr lang="en-IN" altLang="en-US" dirty="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atoms can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be determined as follows:</a:t>
            </a:r>
          </a:p>
          <a:p>
            <a:pPr lvl="1"/>
            <a:endParaRPr lang="en-GB" altLang="en-US" dirty="0">
              <a:latin typeface="Calibri" panose="020F0502020204030204" pitchFamily="34" charset="0"/>
              <a:ea typeface="ＭＳ Ｐゴシック" panose="020B0600070205080204" pitchFamily="34" charset="-128"/>
              <a:cs typeface="Calibri" panose="020F0502020204030204" pitchFamily="34" charset="0"/>
            </a:endParaRPr>
          </a:p>
          <a:p>
            <a:pPr lvl="1"/>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54276" name="Object 4"/>
          <p:cNvGraphicFramePr>
            <a:graphicFrameLocks noChangeAspect="1"/>
          </p:cNvGraphicFramePr>
          <p:nvPr>
            <p:extLst>
              <p:ext uri="{D42A27DB-BD31-4B8C-83A1-F6EECF244321}">
                <p14:modId xmlns:p14="http://schemas.microsoft.com/office/powerpoint/2010/main" xmlns="" val="1381122058"/>
              </p:ext>
            </p:extLst>
          </p:nvPr>
        </p:nvGraphicFramePr>
        <p:xfrm>
          <a:off x="992188" y="3783013"/>
          <a:ext cx="7369175" cy="911225"/>
        </p:xfrm>
        <a:graphic>
          <a:graphicData uri="http://schemas.openxmlformats.org/presentationml/2006/ole">
            <p:oleObj spid="_x0000_s54298" name="Equation" r:id="rId3" imgW="3390840" imgH="4190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3.5 -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Solution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a:t>
            </a:r>
            <a:r>
              <a:rPr lang="en-IN" altLang="en-US" sz="2000" dirty="0">
                <a:latin typeface="Calibri" panose="020F0502020204030204" pitchFamily="34" charset="0"/>
                <a:ea typeface="ＭＳ Ｐゴシック" panose="020B0600070205080204" pitchFamily="34" charset="-128"/>
                <a:cs typeface="Calibri" panose="020F0502020204030204" pitchFamily="34" charset="0"/>
              </a:rPr>
              <a:t>3</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a:t>
            </a:r>
            <a:endPar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4275" name="Content Placeholder 2"/>
          <p:cNvSpPr>
            <a:spLocks noGrp="1"/>
          </p:cNvSpPr>
          <p:nvPr>
            <p:ph idx="1"/>
          </p:nvPr>
        </p:nvSpPr>
        <p:spPr/>
        <p:txBody>
          <a:bodyPr/>
          <a:lstStyle/>
          <a:p>
            <a:r>
              <a:rPr lang="en-GB" altLang="en-US" dirty="0">
                <a:latin typeface="Calibri" panose="020F0502020204030204" pitchFamily="34" charset="0"/>
                <a:ea typeface="ＭＳ Ｐゴシック" panose="020B0600070205080204" pitchFamily="34" charset="-128"/>
                <a:cs typeface="Calibri" panose="020F0502020204030204" pitchFamily="34" charset="0"/>
              </a:rPr>
              <a:t>Reality check</a:t>
            </a:r>
          </a:p>
          <a:p>
            <a:pPr lvl="1"/>
            <a:r>
              <a:rPr lang="en-US" dirty="0"/>
              <a:t>The sample contains 5 × 10</a:t>
            </a:r>
            <a:r>
              <a:rPr lang="en-US" baseline="30000" dirty="0"/>
              <a:t>20</a:t>
            </a:r>
            <a:r>
              <a:rPr lang="en-US" dirty="0"/>
              <a:t> atoms, which is approximately 1/1000 of a mole</a:t>
            </a:r>
          </a:p>
          <a:p>
            <a:pPr lvl="2"/>
            <a:r>
              <a:rPr lang="en-US" dirty="0"/>
              <a:t>The sample should have a mass of about (1/1000)(</a:t>
            </a:r>
            <a:r>
              <a:rPr lang="en-US" dirty="0" smtClean="0"/>
              <a:t>58.93) 0.06</a:t>
            </a:r>
            <a:endParaRPr lang="en-US" dirty="0"/>
          </a:p>
          <a:p>
            <a:pPr lvl="2"/>
            <a:r>
              <a:rPr lang="en-US" dirty="0"/>
              <a:t>The answer of </a:t>
            </a:r>
            <a:r>
              <a:rPr lang="en-US" dirty="0">
                <a:latin typeface="Times New Roman" panose="02020603050405020304" pitchFamily="18" charset="0"/>
                <a:cs typeface="Times New Roman" panose="02020603050405020304" pitchFamily="18" charset="0"/>
              </a:rPr>
              <a:t>~ </a:t>
            </a:r>
            <a:r>
              <a:rPr lang="en-US" dirty="0"/>
              <a:t>0.05 makes sense</a:t>
            </a:r>
            <a:endParaRPr lang="en-IN" altLang="en-US" dirty="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2094793771"/>
              </p:ext>
            </p:extLst>
          </p:nvPr>
        </p:nvGraphicFramePr>
        <p:xfrm>
          <a:off x="8382000" y="3754804"/>
          <a:ext cx="285983" cy="259984"/>
        </p:xfrm>
        <a:graphic>
          <a:graphicData uri="http://schemas.openxmlformats.org/presentationml/2006/ole">
            <p:oleObj spid="_x0000_s188433" name="Equation" r:id="rId3" imgW="139680" imgH="126720" progId="">
              <p:embed/>
            </p:oleObj>
          </a:graphicData>
        </a:graphic>
      </p:graphicFrame>
    </p:spTree>
    <p:extLst>
      <p:ext uri="{BB962C8B-B14F-4D97-AF65-F5344CB8AC3E}">
        <p14:creationId xmlns:p14="http://schemas.microsoft.com/office/powerpoint/2010/main" xmlns="" val="3784458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hidden="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Table of contents </a:t>
            </a:r>
            <a:r>
              <a:rPr lang="en-GB"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a:t>
            </a:r>
          </a:p>
        </p:txBody>
      </p:sp>
      <p:sp>
        <p:nvSpPr>
          <p:cNvPr id="17411" name="Content Placeholder 4"/>
          <p:cNvSpPr>
            <a:spLocks noGrp="1"/>
          </p:cNvSpPr>
          <p:nvPr>
            <p:ph idx="1"/>
          </p:nvPr>
        </p:nvSpPr>
        <p:spPr>
          <a:xfrm>
            <a:off x="114300" y="1752600"/>
            <a:ext cx="8851900" cy="4953000"/>
          </a:xfrm>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(3.8)	Chemical equations</a:t>
            </a:r>
          </a:p>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(3.9)	Balancing chemical equations</a:t>
            </a:r>
          </a:p>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(3.10)	Stoichiometric calculations: Amounts of 			reactants and products</a:t>
            </a:r>
          </a:p>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(3.11)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concept of limiting reactant</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Title 2"/>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Exercise   </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5299" name="Rectangle 3"/>
          <p:cNvSpPr>
            <a:spLocks noGrp="1" noChangeArrowheads="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Diamond is a natural form of pure carbon</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number of atoms of carbon are in a 1.00-carat diamond (1.00 carat =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0.200 g)?</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530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5530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8BBF118F-9F13-411A-8209-5F8C1DD5039E}" type="slidenum">
              <a:rPr lang="en-US" altLang="en-US" sz="1000">
                <a:solidFill>
                  <a:schemeClr val="tx1"/>
                </a:solidFill>
              </a:rPr>
              <a:pPr>
                <a:spcBef>
                  <a:spcPct val="0"/>
                </a:spcBef>
                <a:buClrTx/>
                <a:buFontTx/>
                <a:buNone/>
              </a:pPr>
              <a:t>30</a:t>
            </a:fld>
            <a:endParaRPr lang="en-US" altLang="en-US" sz="1000">
              <a:solidFill>
                <a:schemeClr val="tx1"/>
              </a:solidFill>
            </a:endParaRPr>
          </a:p>
        </p:txBody>
      </p:sp>
      <p:sp>
        <p:nvSpPr>
          <p:cNvPr id="4" name="TextBox 3"/>
          <p:cNvSpPr txBox="1">
            <a:spLocks noChangeArrowheads="1"/>
          </p:cNvSpPr>
          <p:nvPr/>
        </p:nvSpPr>
        <p:spPr bwMode="auto">
          <a:xfrm>
            <a:off x="1981200" y="4267200"/>
            <a:ext cx="4876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spcBef>
                <a:spcPct val="0"/>
              </a:spcBef>
              <a:buClrTx/>
              <a:buFontTx/>
              <a:buNone/>
            </a:pPr>
            <a:r>
              <a:rPr lang="de-DE" altLang="en-US" sz="2800" b="1" dirty="0" smtClean="0">
                <a:solidFill>
                  <a:srgbClr val="0070C0"/>
                </a:solidFill>
              </a:rPr>
              <a:t>1.00×10</a:t>
            </a:r>
            <a:r>
              <a:rPr lang="de-DE" altLang="en-US" sz="2800" b="1" baseline="30000" dirty="0" smtClean="0">
                <a:solidFill>
                  <a:srgbClr val="0070C0"/>
                </a:solidFill>
              </a:rPr>
              <a:t>22</a:t>
            </a:r>
            <a:r>
              <a:rPr lang="de-DE" altLang="en-US" sz="2800" b="1" dirty="0" smtClean="0">
                <a:solidFill>
                  <a:srgbClr val="0070C0"/>
                </a:solidFill>
              </a:rPr>
              <a:t> </a:t>
            </a:r>
            <a:r>
              <a:rPr lang="de-DE" altLang="en-US" sz="2800" b="1" dirty="0">
                <a:solidFill>
                  <a:srgbClr val="0070C0"/>
                </a:solidFill>
              </a:rPr>
              <a:t>atoms C</a:t>
            </a:r>
            <a:endParaRPr lang="en-GB" altLang="en-US" sz="2800" b="1" dirty="0">
              <a:solidFill>
                <a:srgbClr val="0070C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Molar Mass - An Introduction </a:t>
            </a:r>
          </a:p>
        </p:txBody>
      </p:sp>
      <p:sp>
        <p:nvSpPr>
          <p:cNvPr id="57347"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Mass in grams of one mole of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a</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substance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Obtained by finding the sum of masses of a compound’s constituent atoms</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Example - Mass of 1 mole of methane (CH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4</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can be computed by summing the masses of C and H</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Mass of 1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mol</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of C = 12.01 g</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Mass of 4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mol</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of H = 4×1.008 g = 4.03 g</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Therefore, mass of 1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mol</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CH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4</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16.04 g</a:t>
            </a:r>
          </a:p>
          <a:p>
            <a:pPr lvl="2"/>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734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5734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3F84EA75-4047-4C4E-A9BA-5A062BCCFD42}" type="slidenum">
              <a:rPr lang="en-US" altLang="en-US" sz="1000">
                <a:solidFill>
                  <a:schemeClr val="tx1"/>
                </a:solidFill>
              </a:rPr>
              <a:pPr>
                <a:spcBef>
                  <a:spcPct val="0"/>
                </a:spcBef>
                <a:buClrTx/>
                <a:buFontTx/>
                <a:buNone/>
              </a:pPr>
              <a:t>31</a:t>
            </a:fld>
            <a:endParaRPr lang="en-US" altLang="en-US" sz="1000">
              <a:solidFill>
                <a:schemeClr val="tx1"/>
              </a:solidFill>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3.7 - Calculating Molar Mass II</a:t>
            </a:r>
          </a:p>
        </p:txBody>
      </p:sp>
      <p:sp>
        <p:nvSpPr>
          <p:cNvPr id="59395"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Calcium carbonate (CaCO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also called calcite,</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is the principal mineral found in limestone, marble, chalk, pearls, and the shells of marine animals such as clams</a:t>
            </a:r>
          </a:p>
          <a:p>
            <a:pPr marL="971550" lvl="1" indent="-514350">
              <a:buFont typeface="Arial" panose="020B0604020202020204" pitchFamily="34" charset="0"/>
              <a:buAutoNum type="alphaLcPeriod"/>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Calculate the molar mass of calcium carbonate</a:t>
            </a:r>
          </a:p>
          <a:p>
            <a:pPr marL="971550" lvl="1" indent="-514350">
              <a:buFont typeface="Arial" panose="020B0604020202020204" pitchFamily="34" charset="0"/>
              <a:buAutoNum type="alphaLcPeriod"/>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 certain sample of calcium carbonate contains 4.86 moles</a:t>
            </a:r>
          </a:p>
          <a:p>
            <a:pPr marL="1371600" lvl="2" indent="-514350"/>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is the mass in grams of this sample? What is the mass of the CO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i</a:t>
            </a:r>
            <a:r>
              <a:rPr lang="en-GB" altLang="en-US" dirty="0" err="1" smtClean="0">
                <a:latin typeface="Calibri" panose="020F0502020204030204" pitchFamily="34" charset="0"/>
                <a:ea typeface="ＭＳ Ｐゴシック" panose="020B0600070205080204" pitchFamily="34" charset="-128"/>
                <a:cs typeface="Calibri" panose="020F0502020204030204" pitchFamily="34" charset="0"/>
              </a:rPr>
              <a:t>ons</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present?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3.7 - Solution (a)</a:t>
            </a:r>
          </a:p>
        </p:txBody>
      </p:sp>
      <p:sp>
        <p:nvSpPr>
          <p:cNvPr id="60419"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Calcium carbonate is an ionic compound composed of Ca</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CO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r>
              <a:rPr lang="en-GB"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ions</a:t>
            </a:r>
          </a:p>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1 mole of calcium carbonate, there are 1 mole of Ca</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ions and 1 mole of CO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r>
              <a:rPr lang="en-GB"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ions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Molar mass is calculated by summing the masses of the components</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3.7 - Solution (a) </a:t>
            </a:r>
            <a:r>
              <a:rPr lang="en-GB"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p>
        </p:txBody>
      </p:sp>
      <p:sp>
        <p:nvSpPr>
          <p:cNvPr id="3" name="Content Placeholder 2"/>
          <p:cNvSpPr>
            <a:spLocks noGrp="1"/>
          </p:cNvSpPr>
          <p:nvPr>
            <p:ph idx="1"/>
          </p:nvPr>
        </p:nvSpPr>
        <p:spPr/>
        <p:txBody>
          <a:bodyPr/>
          <a:lstStyle/>
          <a:p>
            <a:pPr marL="914400" lvl="2" indent="0">
              <a:buFont typeface="Wingdings" panose="05000000000000000000" pitchFamily="2" charset="2"/>
              <a:buNone/>
              <a:defRPr/>
            </a:pPr>
            <a:r>
              <a:rPr lang="en-GB" dirty="0" smtClean="0"/>
              <a:t>1 Ca</a:t>
            </a:r>
            <a:r>
              <a:rPr lang="en-GB" baseline="30000" dirty="0" smtClean="0"/>
              <a:t>2+</a:t>
            </a:r>
            <a:r>
              <a:rPr lang="en-GB" dirty="0" smtClean="0"/>
              <a:t>:		1 × 40.08 g	= 	40.08 g</a:t>
            </a:r>
          </a:p>
          <a:p>
            <a:pPr marL="914400" lvl="2" indent="0">
              <a:buFont typeface="Wingdings" panose="05000000000000000000" pitchFamily="2" charset="2"/>
              <a:buNone/>
              <a:defRPr/>
            </a:pPr>
            <a:r>
              <a:rPr lang="en-GB" dirty="0" smtClean="0"/>
              <a:t>1 CO</a:t>
            </a:r>
            <a:r>
              <a:rPr lang="en-GB" baseline="-25000" dirty="0" smtClean="0"/>
              <a:t>3</a:t>
            </a:r>
            <a:r>
              <a:rPr lang="en-GB" baseline="30000" dirty="0" smtClean="0"/>
              <a:t>2–</a:t>
            </a:r>
            <a:r>
              <a:rPr lang="en-GB" dirty="0" smtClean="0"/>
              <a:t>:	</a:t>
            </a:r>
          </a:p>
          <a:p>
            <a:pPr marL="914400" lvl="2" indent="0">
              <a:buFont typeface="Wingdings" panose="05000000000000000000" pitchFamily="2" charset="2"/>
              <a:buNone/>
              <a:defRPr/>
            </a:pPr>
            <a:r>
              <a:rPr lang="en-GB" dirty="0" smtClean="0"/>
              <a:t>1 C:		1 × 12.01 g	=	12.01 g</a:t>
            </a:r>
          </a:p>
          <a:p>
            <a:pPr marL="914400" lvl="2" indent="0">
              <a:buFont typeface="Wingdings" panose="05000000000000000000" pitchFamily="2" charset="2"/>
              <a:buNone/>
              <a:defRPr/>
            </a:pPr>
            <a:r>
              <a:rPr lang="en-GB" dirty="0" smtClean="0"/>
              <a:t>3 O: 		3 × 16.00 g	=	48.00 g</a:t>
            </a:r>
          </a:p>
          <a:p>
            <a:pPr marL="914400" lvl="2" indent="0">
              <a:buFont typeface="Wingdings" panose="05000000000000000000" pitchFamily="2" charset="2"/>
              <a:buNone/>
              <a:defRPr/>
            </a:pPr>
            <a:endParaRPr lang="en-GB" sz="600" dirty="0" smtClean="0"/>
          </a:p>
          <a:p>
            <a:pPr marL="914400" lvl="2" indent="0">
              <a:buFont typeface="Wingdings" panose="05000000000000000000" pitchFamily="2" charset="2"/>
              <a:buNone/>
              <a:defRPr/>
            </a:pPr>
            <a:r>
              <a:rPr lang="en-GB" dirty="0" smtClean="0"/>
              <a:t>Mass of 1 </a:t>
            </a:r>
            <a:r>
              <a:rPr lang="en-GB" dirty="0" err="1" smtClean="0"/>
              <a:t>mol</a:t>
            </a:r>
            <a:r>
              <a:rPr lang="en-GB" dirty="0" smtClean="0"/>
              <a:t> CaCO</a:t>
            </a:r>
            <a:r>
              <a:rPr lang="en-GB" baseline="-25000" dirty="0" smtClean="0"/>
              <a:t>3</a:t>
            </a:r>
            <a:r>
              <a:rPr lang="en-GB" dirty="0" smtClean="0"/>
              <a:t> 		=	100.09 g</a:t>
            </a:r>
          </a:p>
          <a:p>
            <a:pPr marL="914400" lvl="2" indent="0">
              <a:buFont typeface="Wingdings" panose="05000000000000000000" pitchFamily="2" charset="2"/>
              <a:buNone/>
              <a:defRPr/>
            </a:pPr>
            <a:endParaRPr lang="en-GB" dirty="0" smtClean="0"/>
          </a:p>
          <a:p>
            <a:pPr lvl="1">
              <a:defRPr/>
            </a:pPr>
            <a:r>
              <a:rPr lang="en-IN" dirty="0" smtClean="0"/>
              <a:t>Thus, </a:t>
            </a:r>
            <a:r>
              <a:rPr lang="en-IN" dirty="0"/>
              <a:t>the mass of 1 mole of </a:t>
            </a:r>
            <a:r>
              <a:rPr lang="en-IN" dirty="0" smtClean="0"/>
              <a:t>CaCO</a:t>
            </a:r>
            <a:r>
              <a:rPr lang="en-IN" baseline="-25000" dirty="0" smtClean="0"/>
              <a:t>3 </a:t>
            </a:r>
            <a:r>
              <a:rPr lang="en-IN" dirty="0" smtClean="0"/>
              <a:t>(1 </a:t>
            </a:r>
            <a:r>
              <a:rPr lang="en-IN" dirty="0"/>
              <a:t>mole of </a:t>
            </a:r>
            <a:r>
              <a:rPr lang="en-IN" dirty="0" smtClean="0"/>
              <a:t>Ca</a:t>
            </a:r>
            <a:r>
              <a:rPr lang="en-IN" baseline="30000" dirty="0" smtClean="0"/>
              <a:t>2+</a:t>
            </a:r>
            <a:r>
              <a:rPr lang="en-IN" dirty="0" smtClean="0"/>
              <a:t> plus </a:t>
            </a:r>
            <a:r>
              <a:rPr lang="en-IN" dirty="0"/>
              <a:t>1 mole of </a:t>
            </a:r>
            <a:r>
              <a:rPr lang="en-IN" dirty="0" smtClean="0"/>
              <a:t>CO</a:t>
            </a:r>
            <a:r>
              <a:rPr lang="en-IN" baseline="-25000" dirty="0" smtClean="0"/>
              <a:t>3</a:t>
            </a:r>
            <a:r>
              <a:rPr lang="en-IN" baseline="30000" dirty="0" smtClean="0"/>
              <a:t>2–</a:t>
            </a:r>
            <a:r>
              <a:rPr lang="en-IN" dirty="0" smtClean="0"/>
              <a:t>)</a:t>
            </a:r>
            <a:r>
              <a:rPr lang="en-GB" dirty="0" smtClean="0"/>
              <a:t> is </a:t>
            </a:r>
            <a:r>
              <a:rPr lang="en-IN" dirty="0" smtClean="0"/>
              <a:t>100.09 g</a:t>
            </a:r>
          </a:p>
          <a:p>
            <a:pPr lvl="2">
              <a:defRPr/>
            </a:pPr>
            <a:r>
              <a:rPr lang="en-IN" dirty="0" smtClean="0"/>
              <a:t>This </a:t>
            </a:r>
            <a:r>
              <a:rPr lang="en-IN" dirty="0"/>
              <a:t>is the molar mass</a:t>
            </a:r>
            <a:endParaRPr lang="en-GB" dirty="0" smtClean="0"/>
          </a:p>
        </p:txBody>
      </p:sp>
      <p:cxnSp>
        <p:nvCxnSpPr>
          <p:cNvPr id="6" name="Straight Connector 5"/>
          <p:cNvCxnSpPr/>
          <p:nvPr/>
        </p:nvCxnSpPr>
        <p:spPr bwMode="auto">
          <a:xfrm>
            <a:off x="838200" y="3990975"/>
            <a:ext cx="6400800"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3.7 - Solution (b)</a:t>
            </a:r>
          </a:p>
        </p:txBody>
      </p:sp>
      <p:sp>
        <p:nvSpPr>
          <p:cNvPr id="62467"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The mass of 1 mole of CaCO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is 100.09 g</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The sample contains nearly 5 moles, or close to 500 g</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The exact amount is determined as follows:</a:t>
            </a:r>
          </a:p>
          <a:p>
            <a:pPr lvl="1"/>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62468" name="Object 3"/>
          <p:cNvGraphicFramePr>
            <a:graphicFrameLocks noChangeAspect="1"/>
          </p:cNvGraphicFramePr>
          <p:nvPr/>
        </p:nvGraphicFramePr>
        <p:xfrm>
          <a:off x="1035050" y="4121150"/>
          <a:ext cx="7188200" cy="984250"/>
        </p:xfrm>
        <a:graphic>
          <a:graphicData uri="http://schemas.openxmlformats.org/presentationml/2006/ole">
            <p:oleObj spid="_x0000_s62487" name="Equation" r:id="rId3" imgW="3340100" imgH="457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2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3.7 - Solution (b)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sp>
        <p:nvSpPr>
          <p:cNvPr id="3" name="Content Placeholder 2"/>
          <p:cNvSpPr>
            <a:spLocks noGrp="1"/>
          </p:cNvSpPr>
          <p:nvPr>
            <p:ph idx="1"/>
          </p:nvPr>
        </p:nvSpPr>
        <p:spPr/>
        <p:txBody>
          <a:bodyPr/>
          <a:lstStyle/>
          <a:p>
            <a:pPr lvl="1">
              <a:defRPr/>
            </a:pPr>
            <a:r>
              <a:rPr lang="en-IN" dirty="0"/>
              <a:t>To </a:t>
            </a:r>
            <a:r>
              <a:rPr lang="en-IN" dirty="0" smtClean="0"/>
              <a:t>find </a:t>
            </a:r>
            <a:r>
              <a:rPr lang="en-IN" dirty="0"/>
              <a:t>the mass of carbonate ions (</a:t>
            </a:r>
            <a:r>
              <a:rPr lang="en-IN" dirty="0" smtClean="0"/>
              <a:t>CO</a:t>
            </a:r>
            <a:r>
              <a:rPr lang="en-IN" baseline="-25000" dirty="0" smtClean="0"/>
              <a:t>3</a:t>
            </a:r>
            <a:r>
              <a:rPr lang="en-IN" baseline="30000" dirty="0" smtClean="0"/>
              <a:t>2–</a:t>
            </a:r>
            <a:r>
              <a:rPr lang="en-IN" dirty="0" smtClean="0"/>
              <a:t>) present in </a:t>
            </a:r>
            <a:r>
              <a:rPr lang="en-IN" dirty="0"/>
              <a:t>this sample, r</a:t>
            </a:r>
            <a:r>
              <a:rPr lang="en-IN" dirty="0" smtClean="0"/>
              <a:t>ealize </a:t>
            </a:r>
            <a:r>
              <a:rPr lang="en-IN" dirty="0"/>
              <a:t>that 4.86 moles </a:t>
            </a:r>
            <a:r>
              <a:rPr lang="en-IN" dirty="0" smtClean="0"/>
              <a:t>of CaCO</a:t>
            </a:r>
            <a:r>
              <a:rPr lang="en-IN" baseline="-25000" dirty="0" smtClean="0"/>
              <a:t>3 </a:t>
            </a:r>
            <a:r>
              <a:rPr lang="en-IN" dirty="0" smtClean="0"/>
              <a:t>contains </a:t>
            </a:r>
            <a:r>
              <a:rPr lang="en-IN" dirty="0"/>
              <a:t>4.86 moles of </a:t>
            </a:r>
            <a:r>
              <a:rPr lang="en-IN" dirty="0" smtClean="0"/>
              <a:t>Ca</a:t>
            </a:r>
            <a:r>
              <a:rPr lang="en-IN" baseline="30000" dirty="0" smtClean="0"/>
              <a:t>2+</a:t>
            </a:r>
            <a:r>
              <a:rPr lang="en-IN" dirty="0" smtClean="0"/>
              <a:t> ions and </a:t>
            </a:r>
            <a:r>
              <a:rPr lang="en-GB" dirty="0" smtClean="0"/>
              <a:t>4.86 </a:t>
            </a:r>
            <a:r>
              <a:rPr lang="en-GB" dirty="0"/>
              <a:t>moles of </a:t>
            </a:r>
            <a:r>
              <a:rPr lang="en-GB" dirty="0" smtClean="0"/>
              <a:t>CO</a:t>
            </a:r>
            <a:r>
              <a:rPr lang="en-GB" baseline="-25000" dirty="0" smtClean="0"/>
              <a:t>3</a:t>
            </a:r>
            <a:r>
              <a:rPr lang="en-GB" baseline="30000" dirty="0" smtClean="0"/>
              <a:t>2–</a:t>
            </a:r>
            <a:r>
              <a:rPr lang="en-GB" dirty="0" smtClean="0"/>
              <a:t> ions</a:t>
            </a:r>
          </a:p>
          <a:p>
            <a:pPr lvl="1">
              <a:defRPr/>
            </a:pPr>
            <a:r>
              <a:rPr lang="en-IN" dirty="0"/>
              <a:t>The mass of 1 mole of </a:t>
            </a:r>
            <a:r>
              <a:rPr lang="en-IN" dirty="0" smtClean="0"/>
              <a:t>CO</a:t>
            </a:r>
            <a:r>
              <a:rPr lang="en-IN" baseline="-25000" dirty="0" smtClean="0"/>
              <a:t>3</a:t>
            </a:r>
            <a:r>
              <a:rPr lang="en-GB" baseline="30000" dirty="0" smtClean="0"/>
              <a:t>2–</a:t>
            </a:r>
            <a:r>
              <a:rPr lang="en-GB" dirty="0" smtClean="0"/>
              <a:t> ions is calculated as follows:</a:t>
            </a:r>
            <a:endParaRPr lang="en-GB" dirty="0"/>
          </a:p>
          <a:p>
            <a:pPr marL="457200" lvl="1" indent="0" algn="ctr">
              <a:buFont typeface="Wingdings" panose="05000000000000000000" pitchFamily="2" charset="2"/>
              <a:buNone/>
              <a:defRPr/>
            </a:pPr>
            <a:r>
              <a:rPr lang="en-GB" dirty="0" smtClean="0"/>
              <a:t>1 C:	1 × 12.01	=	12.01 g</a:t>
            </a:r>
          </a:p>
          <a:p>
            <a:pPr marL="457200" lvl="1" indent="0" algn="ctr">
              <a:buFont typeface="Wingdings" panose="05000000000000000000" pitchFamily="2" charset="2"/>
              <a:buNone/>
              <a:defRPr/>
            </a:pPr>
            <a:r>
              <a:rPr lang="en-GB" dirty="0" smtClean="0"/>
              <a:t>3 O:	3 × 16.00	=	48.00 g</a:t>
            </a:r>
          </a:p>
          <a:p>
            <a:pPr marL="457200" lvl="1" indent="0" algn="ctr">
              <a:buFont typeface="Wingdings" panose="05000000000000000000" pitchFamily="2" charset="2"/>
              <a:buNone/>
              <a:defRPr/>
            </a:pPr>
            <a:r>
              <a:rPr lang="en-GB" dirty="0" smtClean="0"/>
              <a:t>Mass of 1 </a:t>
            </a:r>
            <a:r>
              <a:rPr lang="en-GB" dirty="0" err="1" smtClean="0"/>
              <a:t>mol</a:t>
            </a:r>
            <a:r>
              <a:rPr lang="en-GB" dirty="0" smtClean="0"/>
              <a:t> CO</a:t>
            </a:r>
            <a:r>
              <a:rPr lang="en-GB" baseline="-25000" dirty="0" smtClean="0"/>
              <a:t>3</a:t>
            </a:r>
            <a:r>
              <a:rPr lang="en-GB" baseline="30000" dirty="0" smtClean="0"/>
              <a:t>2–</a:t>
            </a:r>
            <a:r>
              <a:rPr lang="en-GB" dirty="0" smtClean="0"/>
              <a:t> 	=	60.01 g</a:t>
            </a:r>
          </a:p>
          <a:p>
            <a:pPr marL="457200" lvl="1" indent="0">
              <a:buFont typeface="Wingdings" panose="05000000000000000000" pitchFamily="2" charset="2"/>
              <a:buNone/>
              <a:defRPr/>
            </a:pPr>
            <a:endParaRPr lang="en-GB" dirty="0" smtClean="0"/>
          </a:p>
        </p:txBody>
      </p:sp>
      <p:cxnSp>
        <p:nvCxnSpPr>
          <p:cNvPr id="5" name="Straight Connector 4"/>
          <p:cNvCxnSpPr/>
          <p:nvPr/>
        </p:nvCxnSpPr>
        <p:spPr bwMode="auto">
          <a:xfrm>
            <a:off x="5849938" y="5494335"/>
            <a:ext cx="1809750"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3.7 - Solution (b)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sp>
        <p:nvSpPr>
          <p:cNvPr id="64515" name="Content Placeholder 5"/>
          <p:cNvSpPr>
            <a:spLocks noGrp="1"/>
          </p:cNvSpPr>
          <p:nvPr>
            <p:ph idx="1"/>
          </p:nvPr>
        </p:nvSpPr>
        <p:spPr/>
        <p:txBody>
          <a:bodyPr/>
          <a:lstStyle/>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Thus, the mass of 4.86 moles of CO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ions is</a:t>
            </a:r>
          </a:p>
        </p:txBody>
      </p:sp>
      <p:graphicFrame>
        <p:nvGraphicFramePr>
          <p:cNvPr id="64516" name="Object 6"/>
          <p:cNvGraphicFramePr>
            <a:graphicFrameLocks noChangeAspect="1"/>
          </p:cNvGraphicFramePr>
          <p:nvPr/>
        </p:nvGraphicFramePr>
        <p:xfrm>
          <a:off x="1387475" y="3255963"/>
          <a:ext cx="6402388" cy="1103312"/>
        </p:xfrm>
        <a:graphic>
          <a:graphicData uri="http://schemas.openxmlformats.org/presentationml/2006/ole">
            <p:oleObj spid="_x0000_s64536" name="Equation" r:id="rId3" imgW="2946400" imgH="5080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4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3.8 -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Molar Mass and Numbers of Molecules</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5539" name="Content Placeholder 2"/>
          <p:cNvSpPr>
            <a:spLocks noGrp="1"/>
          </p:cNvSpPr>
          <p:nvPr>
            <p:ph idx="1"/>
          </p:nvPr>
        </p:nvSpPr>
        <p:spPr/>
        <p:txBody>
          <a:bodyPr/>
          <a:lstStyle/>
          <a:p>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Isopentyl</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acetate (C</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7</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14</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is the compound responsible for the scent of bananas</a:t>
            </a:r>
          </a:p>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Interestingly, bees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release about 1 </a:t>
            </a:r>
            <a:r>
              <a:rPr lang="el-GR" altLang="en-US" i="1" dirty="0" smtClean="0">
                <a:latin typeface="Times New Roman" panose="02020603050405020304" pitchFamily="18" charset="0"/>
                <a:ea typeface="ＭＳ Ｐゴシック" panose="020B0600070205080204" pitchFamily="34" charset="-128"/>
                <a:cs typeface="Times New Roman" panose="02020603050405020304" pitchFamily="18" charset="0"/>
              </a:rPr>
              <a:t>μ</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g (1 × 10</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–6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g) of this compound when they sting</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resulting scent attracts other bees to join the attack</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How many molecules of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isopentyl</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acetate are released in a typical bee sting? </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How many atoms of carbon are present?</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3.8 -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Solution</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6563" name="Content Placeholder 2"/>
          <p:cNvSpPr>
            <a:spLocks noGrp="1"/>
          </p:cNvSpPr>
          <p:nvPr>
            <p:ph idx="1"/>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Where are we going?</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calculate the number of molecules of isopentyl acetate and the number of carbon atoms in a bee sting</a:t>
            </a:r>
          </a:p>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do we know?</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Mass of isopentyl acetate in a typical bee sting is 1 microgram = 1 ×10</a:t>
            </a:r>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–6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g</a:t>
            </a:r>
          </a:p>
          <a:p>
            <a:pPr lvl="1"/>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Chemical Stoichiometry</a:t>
            </a:r>
          </a:p>
        </p:txBody>
      </p:sp>
      <p:sp>
        <p:nvSpPr>
          <p:cNvPr id="18435" name="Rectangle 5"/>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The study of quantities of materials consumed and produced in chemical reactions</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Requires the understanding of the concept of relative atomic masses </a:t>
            </a: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843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843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2E5F2FD6-B42C-477A-BC4C-880BBB6CBE65}" type="slidenum">
              <a:rPr lang="en-US" altLang="en-US" sz="1000">
                <a:solidFill>
                  <a:schemeClr val="tx1"/>
                </a:solidFill>
              </a:rPr>
              <a:pPr>
                <a:spcBef>
                  <a:spcPct val="0"/>
                </a:spcBef>
                <a:buClrTx/>
                <a:buFontTx/>
                <a:buNone/>
              </a:pPr>
              <a:t>4</a:t>
            </a:fld>
            <a:endParaRPr lang="en-US" altLang="en-US" sz="1000">
              <a:solidFill>
                <a:schemeClr val="tx1"/>
              </a:solidFill>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3.8 -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Solution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endPar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7587"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How do we get there?</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Since we are given a mass of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isopentyl</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acetate and want to find the number of molecules, we must first compute the molar mass of C</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7</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14</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67588" name="Object 3"/>
          <p:cNvGraphicFramePr>
            <a:graphicFrameLocks noChangeAspect="1"/>
          </p:cNvGraphicFramePr>
          <p:nvPr/>
        </p:nvGraphicFramePr>
        <p:xfrm>
          <a:off x="2667000" y="4275138"/>
          <a:ext cx="4403725" cy="815975"/>
        </p:xfrm>
        <a:graphic>
          <a:graphicData uri="http://schemas.openxmlformats.org/presentationml/2006/ole">
            <p:oleObj spid="_x0000_s67630" name="Equation" r:id="rId3" imgW="2260600" imgH="419100" progId="">
              <p:embed/>
            </p:oleObj>
          </a:graphicData>
        </a:graphic>
      </p:graphicFrame>
      <p:graphicFrame>
        <p:nvGraphicFramePr>
          <p:cNvPr id="67589" name="Object 4"/>
          <p:cNvGraphicFramePr>
            <a:graphicFrameLocks noChangeAspect="1"/>
          </p:cNvGraphicFramePr>
          <p:nvPr/>
        </p:nvGraphicFramePr>
        <p:xfrm>
          <a:off x="2667000" y="5219700"/>
          <a:ext cx="4462463" cy="800100"/>
        </p:xfrm>
        <a:graphic>
          <a:graphicData uri="http://schemas.openxmlformats.org/presentationml/2006/ole">
            <p:oleObj spid="_x0000_s67631" name="Equation" r:id="rId4" imgW="2336800" imgH="4191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75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7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3.8 -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Solution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endPar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8611" name="Content Placeholder 2"/>
          <p:cNvSpPr>
            <a:spLocks noGrp="1"/>
          </p:cNvSpPr>
          <p:nvPr>
            <p:ph idx="1"/>
          </p:nvPr>
        </p:nvSpPr>
        <p:spPr/>
        <p:txBody>
          <a:bodyPr/>
          <a:lstStyle/>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This means that 1 mole of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isopentyl</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acetate (6.022×10</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23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molecules) has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 mass of 130.18 g</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To find the number of molecules released in a sting, we must first determine the number of moles of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isopentyl</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acetate in 1×10</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–6</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g</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68612" name="Object 3"/>
          <p:cNvGraphicFramePr>
            <a:graphicFrameLocks noChangeAspect="1"/>
          </p:cNvGraphicFramePr>
          <p:nvPr/>
        </p:nvGraphicFramePr>
        <p:xfrm>
          <a:off x="1806575" y="2320925"/>
          <a:ext cx="5049838" cy="911225"/>
        </p:xfrm>
        <a:graphic>
          <a:graphicData uri="http://schemas.openxmlformats.org/presentationml/2006/ole">
            <p:oleObj spid="_x0000_s68658" name="Equation" r:id="rId3" imgW="2324100" imgH="419100" progId="">
              <p:embed/>
            </p:oleObj>
          </a:graphicData>
        </a:graphic>
      </p:graphicFrame>
      <p:graphicFrame>
        <p:nvGraphicFramePr>
          <p:cNvPr id="68613" name="Object 7"/>
          <p:cNvGraphicFramePr>
            <a:graphicFrameLocks noChangeAspect="1"/>
          </p:cNvGraphicFramePr>
          <p:nvPr>
            <p:extLst>
              <p:ext uri="{D42A27DB-BD31-4B8C-83A1-F6EECF244321}">
                <p14:modId xmlns:p14="http://schemas.microsoft.com/office/powerpoint/2010/main" xmlns="" val="1850323511"/>
              </p:ext>
            </p:extLst>
          </p:nvPr>
        </p:nvGraphicFramePr>
        <p:xfrm>
          <a:off x="860425" y="3249613"/>
          <a:ext cx="7472363" cy="889000"/>
        </p:xfrm>
        <a:graphic>
          <a:graphicData uri="http://schemas.openxmlformats.org/presentationml/2006/ole">
            <p:oleObj spid="_x0000_s68659" name="Equation" r:id="rId4" imgW="3835080" imgH="457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3.8 -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Solution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3)</a:t>
            </a:r>
            <a:endPar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9635" name="Content Placeholder 2"/>
          <p:cNvSpPr>
            <a:spLocks noGrp="1"/>
          </p:cNvSpPr>
          <p:nvPr>
            <p:ph idx="1"/>
          </p:nvPr>
        </p:nvSpPr>
        <p:spPr/>
        <p:txBody>
          <a:bodyPr/>
          <a:lstStyle/>
          <a:p>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Since 1 mole is 6.022 × 10</a:t>
            </a:r>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23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units, we can determine the number of molecules</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69636" name="Object 4"/>
          <p:cNvGraphicFramePr>
            <a:graphicFrameLocks noChangeAspect="1"/>
          </p:cNvGraphicFramePr>
          <p:nvPr>
            <p:extLst>
              <p:ext uri="{D42A27DB-BD31-4B8C-83A1-F6EECF244321}">
                <p14:modId xmlns:p14="http://schemas.microsoft.com/office/powerpoint/2010/main" xmlns="" val="1197586160"/>
              </p:ext>
            </p:extLst>
          </p:nvPr>
        </p:nvGraphicFramePr>
        <p:xfrm>
          <a:off x="390525" y="2243138"/>
          <a:ext cx="8453438" cy="944562"/>
        </p:xfrm>
        <a:graphic>
          <a:graphicData uri="http://schemas.openxmlformats.org/presentationml/2006/ole">
            <p:oleObj spid="_x0000_s69678" name="Equation" r:id="rId3" imgW="4089240" imgH="457200" progId="">
              <p:embed/>
            </p:oleObj>
          </a:graphicData>
        </a:graphic>
      </p:graphicFrame>
      <p:graphicFrame>
        <p:nvGraphicFramePr>
          <p:cNvPr id="69637" name="Object 5"/>
          <p:cNvGraphicFramePr>
            <a:graphicFrameLocks noChangeAspect="1"/>
          </p:cNvGraphicFramePr>
          <p:nvPr>
            <p:extLst>
              <p:ext uri="{D42A27DB-BD31-4B8C-83A1-F6EECF244321}">
                <p14:modId xmlns:p14="http://schemas.microsoft.com/office/powerpoint/2010/main" xmlns="" val="4281799400"/>
              </p:ext>
            </p:extLst>
          </p:nvPr>
        </p:nvGraphicFramePr>
        <p:xfrm>
          <a:off x="207869" y="4506292"/>
          <a:ext cx="8831446" cy="907705"/>
        </p:xfrm>
        <a:graphic>
          <a:graphicData uri="http://schemas.openxmlformats.org/presentationml/2006/ole">
            <p:oleObj spid="_x0000_s69679" name="Equation" r:id="rId4" imgW="4444920" imgH="457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9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3.8 -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Solution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4)</a:t>
            </a:r>
            <a:endPar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0659" name="Content Placeholder 2"/>
          <p:cNvSpPr>
            <a:spLocks noGrp="1"/>
          </p:cNvSpPr>
          <p:nvPr>
            <p:ph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To determine the number of carbon atoms present, we must multiply the number of molecules by 7, since each molecule of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isopentyl</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acetate contains seven carbon atoms</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70660" name="Object 3"/>
          <p:cNvGraphicFramePr>
            <a:graphicFrameLocks noChangeAspect="1"/>
          </p:cNvGraphicFramePr>
          <p:nvPr>
            <p:extLst>
              <p:ext uri="{D42A27DB-BD31-4B8C-83A1-F6EECF244321}">
                <p14:modId xmlns:p14="http://schemas.microsoft.com/office/powerpoint/2010/main" xmlns="" val="4262249727"/>
              </p:ext>
            </p:extLst>
          </p:nvPr>
        </p:nvGraphicFramePr>
        <p:xfrm>
          <a:off x="842963" y="3914775"/>
          <a:ext cx="7877175" cy="806450"/>
        </p:xfrm>
        <a:graphic>
          <a:graphicData uri="http://schemas.openxmlformats.org/presentationml/2006/ole">
            <p:oleObj spid="_x0000_s70681" name="Equation" r:id="rId3" imgW="3848040" imgH="39348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0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3.8 -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Solution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5)</a:t>
            </a:r>
            <a:endPar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1683"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Note</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 keeping with our practice of always showing the correct number of significant figures, we have rounded after each step</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However, if extra digits are carried throughout this problem, the final answer rounds to 3×10</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16</a:t>
            </a:r>
            <a:endParaRPr lang="en-GB" altLang="en-US" baseline="30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Title 2"/>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Exercise  </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58723" name="Rectangle 3"/>
          <p:cNvSpPr>
            <a:spLocks noGrp="1" noChangeArrowheads="1"/>
          </p:cNvSpPr>
          <p:nvPr>
            <p:ph idx="1"/>
          </p:nvPr>
        </p:nvSpPr>
        <p:spPr/>
        <p:txBody>
          <a:bodyPr/>
          <a:lstStyle/>
          <a:p>
            <a:pPr>
              <a:defRPr/>
            </a:pPr>
            <a:r>
              <a:rPr lang="en-IN" dirty="0"/>
              <a:t>Calculate the molar mass of the following </a:t>
            </a:r>
            <a:r>
              <a:rPr lang="en-IN" dirty="0" smtClean="0"/>
              <a:t>substances:</a:t>
            </a:r>
          </a:p>
          <a:p>
            <a:pPr marL="0" indent="0">
              <a:buFont typeface="Wingdings" panose="05000000000000000000" pitchFamily="2" charset="2"/>
              <a:buNone/>
              <a:defRPr/>
            </a:pPr>
            <a:endParaRPr lang="en-US" altLang="en-US" dirty="0" smtClean="0"/>
          </a:p>
        </p:txBody>
      </p:sp>
      <p:sp>
        <p:nvSpPr>
          <p:cNvPr id="7270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7270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ED8BCF83-499D-44D0-BE9E-60EEF079529B}" type="slidenum">
              <a:rPr lang="en-US" altLang="en-US" sz="1000">
                <a:solidFill>
                  <a:schemeClr val="tx1"/>
                </a:solidFill>
              </a:rPr>
              <a:pPr>
                <a:spcBef>
                  <a:spcPct val="0"/>
                </a:spcBef>
                <a:buClrTx/>
                <a:buFontTx/>
                <a:buNone/>
              </a:pPr>
              <a:t>45</a:t>
            </a:fld>
            <a:endParaRPr lang="en-US" altLang="en-US" sz="1000">
              <a:solidFill>
                <a:schemeClr val="tx1"/>
              </a:solidFill>
            </a:endParaRPr>
          </a:p>
        </p:txBody>
      </p:sp>
      <p:pic>
        <p:nvPicPr>
          <p:cNvPr id="72710" name="Picture 3" descr="This image is a structural representation of methane. "/>
          <p:cNvPicPr>
            <a:picLocks noChangeAspect="1"/>
          </p:cNvPicPr>
          <p:nvPr/>
        </p:nvPicPr>
        <p:blipFill>
          <a:blip r:embed="rId3"/>
          <a:srcRect r="65591" b="39983"/>
          <a:stretch>
            <a:fillRect/>
          </a:stretch>
        </p:blipFill>
        <p:spPr bwMode="auto">
          <a:xfrm>
            <a:off x="1066800" y="3451225"/>
            <a:ext cx="2098675"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711" name="Picture 8" descr="This image is a structural representation of hydrazine.&#10;"/>
          <p:cNvPicPr>
            <a:picLocks noChangeAspect="1"/>
          </p:cNvPicPr>
          <p:nvPr/>
        </p:nvPicPr>
        <p:blipFill>
          <a:blip r:embed="rId3"/>
          <a:srcRect l="39433"/>
          <a:stretch>
            <a:fillRect/>
          </a:stretch>
        </p:blipFill>
        <p:spPr bwMode="auto">
          <a:xfrm>
            <a:off x="4764088" y="3425825"/>
            <a:ext cx="3694112" cy="156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a:spLocks noChangeArrowheads="1"/>
          </p:cNvSpPr>
          <p:nvPr/>
        </p:nvSpPr>
        <p:spPr bwMode="auto">
          <a:xfrm>
            <a:off x="838200" y="4724400"/>
            <a:ext cx="3276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ClrTx/>
              <a:buFontTx/>
              <a:buNone/>
            </a:pPr>
            <a:r>
              <a:rPr lang="en-IN" altLang="en-US" sz="2800" b="1">
                <a:solidFill>
                  <a:srgbClr val="0070C0"/>
                </a:solidFill>
              </a:rPr>
              <a:t>17.03 g/mol</a:t>
            </a:r>
            <a:endParaRPr lang="en-GB" altLang="en-US" sz="2800" b="1">
              <a:solidFill>
                <a:srgbClr val="0070C0"/>
              </a:solidFill>
            </a:endParaRPr>
          </a:p>
        </p:txBody>
      </p:sp>
      <p:sp>
        <p:nvSpPr>
          <p:cNvPr id="11" name="TextBox 10"/>
          <p:cNvSpPr txBox="1">
            <a:spLocks noChangeArrowheads="1"/>
          </p:cNvSpPr>
          <p:nvPr/>
        </p:nvSpPr>
        <p:spPr bwMode="auto">
          <a:xfrm>
            <a:off x="5181600" y="5391150"/>
            <a:ext cx="3276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ClrTx/>
              <a:buFontTx/>
              <a:buNone/>
            </a:pPr>
            <a:r>
              <a:rPr lang="en-IN" altLang="en-US" sz="2800" b="1">
                <a:solidFill>
                  <a:srgbClr val="0070C0"/>
                </a:solidFill>
              </a:rPr>
              <a:t>32.05 g/mol</a:t>
            </a:r>
            <a:endParaRPr lang="en-GB" altLang="en-US" sz="2800" b="1">
              <a:solidFill>
                <a:srgbClr val="0070C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Title 2"/>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Exercise </a:t>
            </a:r>
            <a:r>
              <a:rPr lang="en-IN"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4755" name="Rectangle 3"/>
          <p:cNvSpPr>
            <a:spLocks noGrp="1" noChangeArrowheads="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number of atoms of nitrogen are present in 1.00 g of each of the following compounds?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475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7475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7343B547-1ABB-4DD2-8218-1CF59B22E65C}" type="slidenum">
              <a:rPr lang="en-US" altLang="en-US" sz="1000">
                <a:solidFill>
                  <a:schemeClr val="tx1"/>
                </a:solidFill>
              </a:rPr>
              <a:pPr>
                <a:spcBef>
                  <a:spcPct val="0"/>
                </a:spcBef>
                <a:buClrTx/>
                <a:buFontTx/>
                <a:buNone/>
              </a:pPr>
              <a:t>46</a:t>
            </a:fld>
            <a:endParaRPr lang="en-US" altLang="en-US" sz="1000">
              <a:solidFill>
                <a:schemeClr val="tx1"/>
              </a:solidFill>
            </a:endParaRPr>
          </a:p>
        </p:txBody>
      </p:sp>
      <p:pic>
        <p:nvPicPr>
          <p:cNvPr id="74758" name="Picture 3" descr="This image is a structural representation of methane. "/>
          <p:cNvPicPr>
            <a:picLocks noChangeAspect="1"/>
          </p:cNvPicPr>
          <p:nvPr/>
        </p:nvPicPr>
        <p:blipFill>
          <a:blip r:embed="rId3"/>
          <a:srcRect r="65591" b="39983"/>
          <a:stretch>
            <a:fillRect/>
          </a:stretch>
        </p:blipFill>
        <p:spPr bwMode="auto">
          <a:xfrm>
            <a:off x="1066800" y="3454400"/>
            <a:ext cx="2098675"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59" name="Picture 8" descr="This image is a structural representation of hydrazine.&#10;"/>
          <p:cNvPicPr>
            <a:picLocks noChangeAspect="1"/>
          </p:cNvPicPr>
          <p:nvPr/>
        </p:nvPicPr>
        <p:blipFill>
          <a:blip r:embed="rId3"/>
          <a:srcRect l="39433"/>
          <a:stretch>
            <a:fillRect/>
          </a:stretch>
        </p:blipFill>
        <p:spPr bwMode="auto">
          <a:xfrm>
            <a:off x="4764088" y="3429000"/>
            <a:ext cx="3694112" cy="156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a:spLocks noChangeArrowheads="1"/>
          </p:cNvSpPr>
          <p:nvPr/>
        </p:nvSpPr>
        <p:spPr bwMode="auto">
          <a:xfrm>
            <a:off x="838200" y="4727575"/>
            <a:ext cx="3276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ClrTx/>
              <a:buFontTx/>
              <a:buNone/>
            </a:pPr>
            <a:r>
              <a:rPr lang="en-IN" altLang="en-US" sz="2800" b="1" dirty="0" smtClean="0">
                <a:solidFill>
                  <a:srgbClr val="0070C0"/>
                </a:solidFill>
              </a:rPr>
              <a:t>3.54×10</a:t>
            </a:r>
            <a:r>
              <a:rPr lang="en-IN" altLang="en-US" sz="2800" b="1" baseline="30000" dirty="0" smtClean="0">
                <a:solidFill>
                  <a:srgbClr val="0070C0"/>
                </a:solidFill>
              </a:rPr>
              <a:t>22</a:t>
            </a:r>
            <a:r>
              <a:rPr lang="en-IN" altLang="en-US" sz="2800" b="1" dirty="0" smtClean="0">
                <a:solidFill>
                  <a:srgbClr val="0070C0"/>
                </a:solidFill>
              </a:rPr>
              <a:t> </a:t>
            </a:r>
            <a:r>
              <a:rPr lang="en-IN" altLang="en-US" sz="2800" b="1" dirty="0">
                <a:solidFill>
                  <a:srgbClr val="0070C0"/>
                </a:solidFill>
              </a:rPr>
              <a:t>atoms</a:t>
            </a:r>
            <a:endParaRPr lang="en-GB" altLang="en-US" sz="2800" b="1" dirty="0">
              <a:solidFill>
                <a:srgbClr val="0070C0"/>
              </a:solidFill>
            </a:endParaRPr>
          </a:p>
        </p:txBody>
      </p:sp>
      <p:sp>
        <p:nvSpPr>
          <p:cNvPr id="11" name="TextBox 10"/>
          <p:cNvSpPr txBox="1">
            <a:spLocks noChangeArrowheads="1"/>
          </p:cNvSpPr>
          <p:nvPr/>
        </p:nvSpPr>
        <p:spPr bwMode="auto">
          <a:xfrm>
            <a:off x="5181600" y="5395913"/>
            <a:ext cx="327660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ClrTx/>
              <a:buFontTx/>
              <a:buNone/>
            </a:pPr>
            <a:r>
              <a:rPr lang="en-IN" altLang="en-US" sz="2800" b="1" dirty="0" smtClean="0">
                <a:solidFill>
                  <a:srgbClr val="0070C0"/>
                </a:solidFill>
              </a:rPr>
              <a:t>3.76×10</a:t>
            </a:r>
            <a:r>
              <a:rPr lang="en-IN" altLang="en-US" sz="2800" b="1" baseline="30000" dirty="0" smtClean="0">
                <a:solidFill>
                  <a:srgbClr val="0070C0"/>
                </a:solidFill>
              </a:rPr>
              <a:t>22</a:t>
            </a:r>
            <a:r>
              <a:rPr lang="en-IN" altLang="en-US" sz="2800" b="1" dirty="0" smtClean="0">
                <a:solidFill>
                  <a:srgbClr val="0070C0"/>
                </a:solidFill>
              </a:rPr>
              <a:t> </a:t>
            </a:r>
            <a:r>
              <a:rPr lang="en-IN" altLang="en-US" sz="2800" b="1" dirty="0">
                <a:solidFill>
                  <a:srgbClr val="0070C0"/>
                </a:solidFill>
              </a:rPr>
              <a:t>atoms</a:t>
            </a:r>
            <a:endParaRPr lang="en-GB" altLang="en-US" sz="2800" b="1" dirty="0">
              <a:solidFill>
                <a:srgbClr val="0070C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Methods of Describing a Compound’s Composition </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84995"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 terms of the numbers of the compound’s atoms </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 terms of </a:t>
            </a:r>
            <a:r>
              <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mass percent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(weight percent)</a:t>
            </a:r>
          </a:p>
          <a:p>
            <a:pPr lvl="1"/>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8499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8499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982980A6-8BB3-4D38-9919-6D8BF8AFDC36}" type="slidenum">
              <a:rPr lang="en-US" altLang="en-US" sz="1000">
                <a:solidFill>
                  <a:schemeClr val="tx1"/>
                </a:solidFill>
              </a:rPr>
              <a:pPr>
                <a:spcBef>
                  <a:spcPct val="0"/>
                </a:spcBef>
                <a:buClrTx/>
                <a:buFontTx/>
                <a:buNone/>
              </a:pPr>
              <a:t>47</a:t>
            </a:fld>
            <a:endParaRPr lang="en-US" altLang="en-US" sz="1000">
              <a:solidFill>
                <a:schemeClr val="tx1"/>
              </a:solidFill>
            </a:endParaRPr>
          </a:p>
        </p:txBody>
      </p:sp>
      <p:graphicFrame>
        <p:nvGraphicFramePr>
          <p:cNvPr id="85001" name="Object 3"/>
          <p:cNvGraphicFramePr>
            <a:graphicFrameLocks noChangeAspect="1"/>
          </p:cNvGraphicFramePr>
          <p:nvPr>
            <p:extLst>
              <p:ext uri="{D42A27DB-BD31-4B8C-83A1-F6EECF244321}">
                <p14:modId xmlns:p14="http://schemas.microsoft.com/office/powerpoint/2010/main" xmlns="" val="1011223583"/>
              </p:ext>
            </p:extLst>
          </p:nvPr>
        </p:nvGraphicFramePr>
        <p:xfrm>
          <a:off x="318006" y="3974212"/>
          <a:ext cx="8520689" cy="884426"/>
        </p:xfrm>
        <a:graphic>
          <a:graphicData uri="http://schemas.openxmlformats.org/presentationml/2006/ole">
            <p:oleObj spid="_x0000_s85022" name="Equation" r:id="rId4" imgW="4038480" imgH="419040" progId="">
              <p:embed/>
            </p:oleObj>
          </a:graphicData>
        </a:graphic>
      </p:graphicFrame>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3.9 - Calculating Mass Percent</a:t>
            </a:r>
          </a:p>
        </p:txBody>
      </p:sp>
      <p:sp>
        <p:nvSpPr>
          <p:cNvPr id="87043" name="Content Placeholder 2"/>
          <p:cNvSpPr>
            <a:spLocks noGrp="1"/>
          </p:cNvSpPr>
          <p:nvPr>
            <p:ph idx="1"/>
          </p:nvPr>
        </p:nvSpPr>
        <p:spPr/>
        <p:txBody>
          <a:bodyPr/>
          <a:lstStyle/>
          <a:p>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Carvone</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is a substance that occurs in two forms having different arrangements of the atoms but the same molecular formula (C</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10</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14</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O) and mass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One type of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carvone</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gives caraway seeds their characteristic smell, and the other type is responsible for the smell of spearmint oil</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Compute the mass percent of each element in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carvone</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3.9 - Solution</a:t>
            </a:r>
          </a:p>
        </p:txBody>
      </p:sp>
      <p:sp>
        <p:nvSpPr>
          <p:cNvPr id="88067" name="Content Placeholder 2"/>
          <p:cNvSpPr>
            <a:spLocks noGrp="1"/>
          </p:cNvSpPr>
          <p:nvPr>
            <p:ph idx="1"/>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Where are we going?</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find the mass percent of each element in carvone</a:t>
            </a:r>
          </a:p>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do we know?</a:t>
            </a: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Molecular formula is C</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10</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H</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14</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O</a:t>
            </a:r>
          </a:p>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information do we need to find the mass percent?</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Mass of each element (we’ll use 1 mole of carvone)</a:t>
            </a: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Molar mass of carvone</a:t>
            </a:r>
          </a:p>
          <a:p>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80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80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80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80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80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80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An Overview of Stoichiometry </a:t>
            </a:r>
          </a:p>
        </p:txBody>
      </p:sp>
      <p:sp>
        <p:nvSpPr>
          <p:cNvPr id="19459" name="Rectangle 2"/>
          <p:cNvSpPr>
            <a:spLocks noGrp="1" noChangeArrowheads="1"/>
          </p:cNvSpPr>
          <p:nvPr>
            <p:ph type="body"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The average mass of objects is required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to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count the objects by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weighing</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Objects behave as though they are all identical</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Chemists deal with samples of matter that contain huge numbers of atoms </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Number of atoms in a sample can be determined by finding its mass</a:t>
            </a:r>
          </a:p>
        </p:txBody>
      </p:sp>
      <p:sp>
        <p:nvSpPr>
          <p:cNvPr id="1946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946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C92F2943-C0D4-400C-A3B3-DC1323DE709B}" type="slidenum">
              <a:rPr lang="en-US" altLang="en-US" sz="1000">
                <a:solidFill>
                  <a:schemeClr val="tx1"/>
                </a:solidFill>
              </a:rPr>
              <a:pPr>
                <a:spcBef>
                  <a:spcPct val="0"/>
                </a:spcBef>
                <a:buClrTx/>
                <a:buFontTx/>
                <a:buNone/>
              </a:pPr>
              <a:t>5</a:t>
            </a:fld>
            <a:endParaRPr lang="en-US" altLang="en-US" sz="1000">
              <a:solidFill>
                <a:schemeClr val="tx1"/>
              </a:solidFill>
            </a:endParaRP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3.9 -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sp>
        <p:nvSpPr>
          <p:cNvPr id="89091"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do we get there?</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Determine the mass of each element in 1 mole of C</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10</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14</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O</a:t>
            </a:r>
          </a:p>
          <a:p>
            <a:pPr lvl="1"/>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89092" name="Object 3"/>
          <p:cNvGraphicFramePr>
            <a:graphicFrameLocks noChangeAspect="1"/>
          </p:cNvGraphicFramePr>
          <p:nvPr>
            <p:extLst>
              <p:ext uri="{D42A27DB-BD31-4B8C-83A1-F6EECF244321}">
                <p14:modId xmlns:p14="http://schemas.microsoft.com/office/powerpoint/2010/main" xmlns="" val="555683327"/>
              </p:ext>
            </p:extLst>
          </p:nvPr>
        </p:nvGraphicFramePr>
        <p:xfrm>
          <a:off x="1471613" y="3694113"/>
          <a:ext cx="6219825" cy="792162"/>
        </p:xfrm>
        <a:graphic>
          <a:graphicData uri="http://schemas.openxmlformats.org/presentationml/2006/ole">
            <p:oleObj spid="_x0000_s89155" name="Equation" r:id="rId3" imgW="3288960" imgH="419040" progId="">
              <p:embed/>
            </p:oleObj>
          </a:graphicData>
        </a:graphic>
      </p:graphicFrame>
      <p:graphicFrame>
        <p:nvGraphicFramePr>
          <p:cNvPr id="89093" name="Object 4"/>
          <p:cNvGraphicFramePr>
            <a:graphicFrameLocks noChangeAspect="1"/>
          </p:cNvGraphicFramePr>
          <p:nvPr>
            <p:extLst>
              <p:ext uri="{D42A27DB-BD31-4B8C-83A1-F6EECF244321}">
                <p14:modId xmlns:p14="http://schemas.microsoft.com/office/powerpoint/2010/main" xmlns="" val="1721975987"/>
              </p:ext>
            </p:extLst>
          </p:nvPr>
        </p:nvGraphicFramePr>
        <p:xfrm>
          <a:off x="1452563" y="4584700"/>
          <a:ext cx="6240462" cy="792163"/>
        </p:xfrm>
        <a:graphic>
          <a:graphicData uri="http://schemas.openxmlformats.org/presentationml/2006/ole">
            <p:oleObj spid="_x0000_s89156" name="Equation" r:id="rId4" imgW="3301920" imgH="419040" progId="">
              <p:embed/>
            </p:oleObj>
          </a:graphicData>
        </a:graphic>
      </p:graphicFrame>
      <p:graphicFrame>
        <p:nvGraphicFramePr>
          <p:cNvPr id="89094" name="Object 5"/>
          <p:cNvGraphicFramePr>
            <a:graphicFrameLocks noChangeAspect="1"/>
          </p:cNvGraphicFramePr>
          <p:nvPr>
            <p:extLst>
              <p:ext uri="{D42A27DB-BD31-4B8C-83A1-F6EECF244321}">
                <p14:modId xmlns:p14="http://schemas.microsoft.com/office/powerpoint/2010/main" xmlns="" val="347309466"/>
              </p:ext>
            </p:extLst>
          </p:nvPr>
        </p:nvGraphicFramePr>
        <p:xfrm>
          <a:off x="1479550" y="5484813"/>
          <a:ext cx="6207125" cy="800100"/>
        </p:xfrm>
        <a:graphic>
          <a:graphicData uri="http://schemas.openxmlformats.org/presentationml/2006/ole">
            <p:oleObj spid="_x0000_s89157" name="Equation" r:id="rId5" imgW="3251160" imgH="4190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909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909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9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3.9 -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sp>
        <p:nvSpPr>
          <p:cNvPr id="90115" name="Content Placeholder 2"/>
          <p:cNvSpPr>
            <a:spLocks noGrp="1"/>
          </p:cNvSpPr>
          <p:nvPr>
            <p:ph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is the molar mass of C</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10</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14</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O?</a:t>
            </a: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z="1200"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is the mass percent of each element?</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Find the fraction of the total mass contributed by each element and convert it to a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percentage</a:t>
            </a:r>
          </a:p>
        </p:txBody>
      </p:sp>
      <p:graphicFrame>
        <p:nvGraphicFramePr>
          <p:cNvPr id="90116" name="Object 6"/>
          <p:cNvGraphicFramePr>
            <a:graphicFrameLocks noChangeAspect="1"/>
          </p:cNvGraphicFramePr>
          <p:nvPr/>
        </p:nvGraphicFramePr>
        <p:xfrm>
          <a:off x="1874838" y="3017838"/>
          <a:ext cx="5380037" cy="947737"/>
        </p:xfrm>
        <a:graphic>
          <a:graphicData uri="http://schemas.openxmlformats.org/presentationml/2006/ole">
            <p:oleObj spid="_x0000_s90136" name="Equation" r:id="rId3" imgW="2451100" imgH="4318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01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01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3.9 -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3)</a:t>
            </a:r>
          </a:p>
        </p:txBody>
      </p:sp>
      <p:graphicFrame>
        <p:nvGraphicFramePr>
          <p:cNvPr id="91139" name="Object 7"/>
          <p:cNvGraphicFramePr>
            <a:graphicFrameLocks noChangeAspect="1"/>
          </p:cNvGraphicFramePr>
          <p:nvPr>
            <p:extLst>
              <p:ext uri="{D42A27DB-BD31-4B8C-83A1-F6EECF244321}">
                <p14:modId xmlns:p14="http://schemas.microsoft.com/office/powerpoint/2010/main" xmlns="" val="2724071650"/>
              </p:ext>
            </p:extLst>
          </p:nvPr>
        </p:nvGraphicFramePr>
        <p:xfrm>
          <a:off x="963613" y="2182811"/>
          <a:ext cx="7227887" cy="884237"/>
        </p:xfrm>
        <a:graphic>
          <a:graphicData uri="http://schemas.openxmlformats.org/presentationml/2006/ole">
            <p:oleObj spid="_x0000_s91199" name="Equation" r:id="rId3" imgW="3530600" imgH="431800" progId="">
              <p:embed/>
            </p:oleObj>
          </a:graphicData>
        </a:graphic>
      </p:graphicFrame>
      <p:graphicFrame>
        <p:nvGraphicFramePr>
          <p:cNvPr id="91140" name="Object 8"/>
          <p:cNvGraphicFramePr>
            <a:graphicFrameLocks noChangeAspect="1"/>
          </p:cNvGraphicFramePr>
          <p:nvPr>
            <p:extLst>
              <p:ext uri="{D42A27DB-BD31-4B8C-83A1-F6EECF244321}">
                <p14:modId xmlns:p14="http://schemas.microsoft.com/office/powerpoint/2010/main" xmlns="" val="544149312"/>
              </p:ext>
            </p:extLst>
          </p:nvPr>
        </p:nvGraphicFramePr>
        <p:xfrm>
          <a:off x="946150" y="3209917"/>
          <a:ext cx="7226300" cy="882650"/>
        </p:xfrm>
        <a:graphic>
          <a:graphicData uri="http://schemas.openxmlformats.org/presentationml/2006/ole">
            <p:oleObj spid="_x0000_s91200" name="Equation" r:id="rId4" imgW="3530600" imgH="431800" progId="">
              <p:embed/>
            </p:oleObj>
          </a:graphicData>
        </a:graphic>
      </p:graphicFrame>
      <p:graphicFrame>
        <p:nvGraphicFramePr>
          <p:cNvPr id="91141" name="Object 9"/>
          <p:cNvGraphicFramePr>
            <a:graphicFrameLocks noChangeAspect="1"/>
          </p:cNvGraphicFramePr>
          <p:nvPr>
            <p:extLst>
              <p:ext uri="{D42A27DB-BD31-4B8C-83A1-F6EECF244321}">
                <p14:modId xmlns:p14="http://schemas.microsoft.com/office/powerpoint/2010/main" xmlns="" val="2958842180"/>
              </p:ext>
            </p:extLst>
          </p:nvPr>
        </p:nvGraphicFramePr>
        <p:xfrm>
          <a:off x="1092200" y="4267189"/>
          <a:ext cx="7086600" cy="866775"/>
        </p:xfrm>
        <a:graphic>
          <a:graphicData uri="http://schemas.openxmlformats.org/presentationml/2006/ole">
            <p:oleObj spid="_x0000_s91201" name="Equation" r:id="rId5" imgW="3530600" imgH="431800" progId="">
              <p:embed/>
            </p:oleObj>
          </a:graphicData>
        </a:graphic>
      </p:graphicFrame>
      <p:sp>
        <p:nvSpPr>
          <p:cNvPr id="6" name="Content Placeholder 2"/>
          <p:cNvSpPr>
            <a:spLocks noGrp="1"/>
          </p:cNvSpPr>
          <p:nvPr>
            <p:ph idx="1"/>
          </p:nvPr>
        </p:nvSpPr>
        <p:spPr>
          <a:xfrm>
            <a:off x="114300" y="2133600"/>
            <a:ext cx="8851900" cy="4572000"/>
          </a:xfrm>
        </p:spPr>
        <p:txBody>
          <a:bodyPr/>
          <a:lstStyle/>
          <a:p>
            <a:pPr lvl="1"/>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GB" altLang="en-US" dirty="0">
              <a:latin typeface="Calibri" panose="020F0502020204030204" pitchFamily="34" charset="0"/>
              <a:ea typeface="ＭＳ Ｐゴシック" panose="020B0600070205080204" pitchFamily="34" charset="-128"/>
              <a:cs typeface="Calibri" panose="020F0502020204030204" pitchFamily="34" charset="0"/>
            </a:endParaRPr>
          </a:p>
          <a:p>
            <a:pPr lvl="1"/>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GB" altLang="en-US" dirty="0">
              <a:latin typeface="Calibri" panose="020F0502020204030204" pitchFamily="34" charset="0"/>
              <a:ea typeface="ＭＳ Ｐゴシック" panose="020B0600070205080204" pitchFamily="34" charset="-128"/>
              <a:cs typeface="Calibri" panose="020F0502020204030204" pitchFamily="34" charset="0"/>
            </a:endParaRPr>
          </a:p>
          <a:p>
            <a:pPr lvl="1"/>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GB" altLang="en-US" dirty="0">
              <a:latin typeface="Calibri" panose="020F0502020204030204" pitchFamily="34" charset="0"/>
              <a:ea typeface="ＭＳ Ｐゴシック" panose="020B0600070205080204" pitchFamily="34" charset="-128"/>
              <a:cs typeface="Calibri" panose="020F0502020204030204" pitchFamily="34" charset="0"/>
            </a:endParaRPr>
          </a:p>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Reality check</a:t>
            </a:r>
          </a:p>
          <a:p>
            <a:pPr lvl="1"/>
            <a:r>
              <a:rPr lang="en-US" dirty="0" smtClean="0"/>
              <a:t>The percentages add up to 100%</a:t>
            </a:r>
          </a:p>
          <a:p>
            <a:pPr lvl="1"/>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1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Title 2"/>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Exercise    </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2163" name="Rectangle 3"/>
          <p:cNvSpPr>
            <a:spLocks noGrp="1" noChangeArrowheads="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Calculate the percent composition by mass of the following compounds that are important starting materials for synthetic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polymers:</a:t>
            </a:r>
          </a:p>
          <a:p>
            <a:pPr marL="971550" lvl="1" indent="-514350">
              <a:buFont typeface="Arial" panose="020B0604020202020204" pitchFamily="34" charset="0"/>
              <a:buAutoNum type="alphaLcPeriod"/>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4</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(acrylic acid, from which acrylic plastics are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made)</a:t>
            </a:r>
          </a:p>
          <a:p>
            <a:pPr marL="971550" lvl="1" indent="-514350">
              <a:buFont typeface="Arial" panose="020B0604020202020204" pitchFamily="34" charset="0"/>
              <a:buAutoNum type="alphaLcPeriod"/>
            </a:pPr>
            <a:endPar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a:p>
            <a:pPr marL="971550" lvl="1" indent="-514350">
              <a:buFont typeface="Arial" panose="020B0604020202020204" pitchFamily="34" charset="0"/>
              <a:buAutoNum type="alphaLcPeriod"/>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4</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6</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(methyl acrylate, from which Plexiglas is made)</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216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9216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9C7D2521-38E6-476C-A58E-0757CFF70BF3}" type="slidenum">
              <a:rPr lang="en-US" altLang="en-US" sz="1000">
                <a:solidFill>
                  <a:schemeClr val="tx1"/>
                </a:solidFill>
              </a:rPr>
              <a:pPr>
                <a:spcBef>
                  <a:spcPct val="0"/>
                </a:spcBef>
                <a:buClrTx/>
                <a:buFontTx/>
                <a:buNone/>
              </a:pPr>
              <a:t>53</a:t>
            </a:fld>
            <a:endParaRPr lang="en-US" altLang="en-US" sz="1000">
              <a:solidFill>
                <a:schemeClr val="tx1"/>
              </a:solidFill>
            </a:endParaRPr>
          </a:p>
        </p:txBody>
      </p:sp>
      <p:sp>
        <p:nvSpPr>
          <p:cNvPr id="4" name="TextBox 3"/>
          <p:cNvSpPr txBox="1">
            <a:spLocks noChangeArrowheads="1"/>
          </p:cNvSpPr>
          <p:nvPr/>
        </p:nvSpPr>
        <p:spPr bwMode="auto">
          <a:xfrm>
            <a:off x="1962150" y="4556125"/>
            <a:ext cx="52578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ClrTx/>
              <a:buFontTx/>
              <a:buNone/>
            </a:pPr>
            <a:r>
              <a:rPr lang="en-GB" altLang="en-US" sz="2200" b="1">
                <a:solidFill>
                  <a:srgbClr val="0070C0"/>
                </a:solidFill>
              </a:rPr>
              <a:t>50.00% C, 5.595% H, and 44.41% O</a:t>
            </a:r>
          </a:p>
        </p:txBody>
      </p:sp>
      <p:sp>
        <p:nvSpPr>
          <p:cNvPr id="9" name="TextBox 8"/>
          <p:cNvSpPr txBox="1">
            <a:spLocks noChangeArrowheads="1"/>
          </p:cNvSpPr>
          <p:nvPr/>
        </p:nvSpPr>
        <p:spPr bwMode="auto">
          <a:xfrm>
            <a:off x="1981200" y="5886450"/>
            <a:ext cx="5257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ClrTx/>
              <a:buFontTx/>
              <a:buNone/>
            </a:pPr>
            <a:r>
              <a:rPr lang="pt-BR" altLang="en-US" sz="2200" b="1">
                <a:solidFill>
                  <a:srgbClr val="0070C0"/>
                </a:solidFill>
              </a:rPr>
              <a:t>55.80% C, 7.025% H, and 37.18% O</a:t>
            </a:r>
            <a:endParaRPr lang="en-GB" altLang="en-US" sz="2200" b="1">
              <a:solidFill>
                <a:srgbClr val="0070C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Determining the Formula of a Compound </a:t>
            </a:r>
          </a:p>
        </p:txBody>
      </p:sp>
      <p:sp>
        <p:nvSpPr>
          <p:cNvPr id="3" name="Content Placeholder 2"/>
          <p:cNvSpPr>
            <a:spLocks noGrp="1"/>
          </p:cNvSpPr>
          <p:nvPr>
            <p:ph idx="1"/>
          </p:nvPr>
        </p:nvSpPr>
        <p:spPr/>
        <p:txBody>
          <a:bodyPr/>
          <a:lstStyle/>
          <a:p>
            <a:pPr>
              <a:defRPr/>
            </a:pPr>
            <a:r>
              <a:rPr lang="en-GB" dirty="0" smtClean="0"/>
              <a:t>Weigh the sample of the compound </a:t>
            </a:r>
          </a:p>
          <a:p>
            <a:pPr>
              <a:defRPr/>
            </a:pPr>
            <a:r>
              <a:rPr lang="en-GB" dirty="0" smtClean="0"/>
              <a:t>Decompose the sample into its constituent elements </a:t>
            </a:r>
            <a:r>
              <a:rPr lang="en-GB" sz="3200" dirty="0" smtClean="0"/>
              <a:t>or </a:t>
            </a:r>
            <a:r>
              <a:rPr lang="en-GB" dirty="0" smtClean="0"/>
              <a:t>react it with oxygen</a:t>
            </a:r>
          </a:p>
          <a:p>
            <a:pPr>
              <a:defRPr/>
            </a:pPr>
            <a:r>
              <a:rPr lang="en-GB" dirty="0" smtClean="0"/>
              <a:t>Combustion device</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Used to analyze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substances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for hydrogen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and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carbon </a:t>
            </a:r>
            <a:endParaRPr lang="en-US" altLang="en-US" dirty="0">
              <a:latin typeface="Calibri" panose="020F0502020204030204" pitchFamily="34" charset="0"/>
              <a:ea typeface="ＭＳ Ｐゴシック" panose="020B0600070205080204" pitchFamily="34" charset="-128"/>
              <a:cs typeface="Calibri" panose="020F0502020204030204" pitchFamily="34" charset="0"/>
            </a:endParaRPr>
          </a:p>
          <a:p>
            <a:pPr lvl="1"/>
            <a:r>
              <a:rPr lang="en-US" altLang="en-US" dirty="0">
                <a:latin typeface="Calibri" panose="020F0502020204030204" pitchFamily="34" charset="0"/>
                <a:ea typeface="ＭＳ Ｐゴシック" panose="020B0600070205080204" pitchFamily="34" charset="-128"/>
                <a:cs typeface="Calibri" panose="020F0502020204030204" pitchFamily="34" charset="0"/>
              </a:rPr>
              <a:t>Helps determine the mass percent of each element in a compound</a:t>
            </a:r>
          </a:p>
          <a:p>
            <a:pPr lvl="1">
              <a:defRPr/>
            </a:pPr>
            <a:endParaRPr lang="en-GB" dirty="0" smtClean="0"/>
          </a:p>
          <a:p>
            <a:pPr lvl="1">
              <a:defRPr/>
            </a:pPr>
            <a:endParaRPr lang="en-GB" dirty="0" smtClean="0"/>
          </a:p>
          <a:p>
            <a:pPr lvl="1">
              <a:defRPr/>
            </a:pPr>
            <a:endParaRPr lang="en-GB" dirty="0" smtClean="0"/>
          </a:p>
          <a:p>
            <a:pPr lvl="1">
              <a:defRPr/>
            </a:pPr>
            <a:endParaRPr lang="en-GB" dirty="0" smtClean="0"/>
          </a:p>
          <a:p>
            <a:pPr>
              <a:defRPr/>
            </a:pPr>
            <a:endParaRPr lang="en-GB" dirty="0" smtClean="0"/>
          </a:p>
          <a:p>
            <a:pPr>
              <a:defRPr/>
            </a:pPr>
            <a:endParaRPr lang="en-GB" dirty="0" smtClean="0"/>
          </a:p>
          <a:p>
            <a:pPr lvl="1">
              <a:defRPr/>
            </a:pPr>
            <a:endParaRPr lang="en-GB" dirty="0" smtClean="0"/>
          </a:p>
          <a:p>
            <a:pPr>
              <a:defRPr/>
            </a:pPr>
            <a:endParaRPr lang="en-GB" dirty="0"/>
          </a:p>
        </p:txBody>
      </p:sp>
      <p:sp>
        <p:nvSpPr>
          <p:cNvPr id="94212"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94213"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AC22A905-4FB9-46FC-9816-DE3D0B18C02A}" type="slidenum">
              <a:rPr lang="en-US" altLang="en-US" sz="1000">
                <a:solidFill>
                  <a:schemeClr val="tx1"/>
                </a:solidFill>
              </a:rPr>
              <a:pPr>
                <a:spcBef>
                  <a:spcPct val="0"/>
                </a:spcBef>
                <a:buClrTx/>
                <a:buFontTx/>
                <a:buNone/>
              </a:pPr>
              <a:t>54</a:t>
            </a:fld>
            <a:endParaRPr lang="en-US" altLang="en-US" sz="1000">
              <a:solidFill>
                <a:schemeClr val="tx1"/>
              </a:solidFill>
            </a:endParaRP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Figure 3.5 </a:t>
            </a:r>
            <a:r>
              <a:rPr lang="en-US" dirty="0" smtClean="0"/>
              <a:t>- A Schematic Diagram </a:t>
            </a:r>
            <a:r>
              <a:rPr lang="en-US" dirty="0"/>
              <a:t>of a</a:t>
            </a:r>
            <a:r>
              <a:rPr lang="en-US" dirty="0" smtClean="0"/>
              <a:t> Combustion Device</a:t>
            </a:r>
            <a:endParaRPr lang="en-US" dirty="0"/>
          </a:p>
        </p:txBody>
      </p:sp>
      <p:pic>
        <p:nvPicPr>
          <p:cNvPr id="4" name="Content Placeholder 3" descr="This is a schematic diagram of a combustion device that is used to analyze substances for carbon and hydrogen. The diagram shows how a sample is burned in the presence of excess oxygen. This converts all its carbon to carbon dioxide and all its hydrogen to water. The products are collected by absorption using appropriate materials, and their amounts are determined by measuring the increase in masses of the absorbents."/>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28588" y="3096574"/>
            <a:ext cx="8851900" cy="2388867"/>
          </a:xfrm>
        </p:spPr>
      </p:pic>
    </p:spTree>
    <p:extLst>
      <p:ext uri="{BB962C8B-B14F-4D97-AF65-F5344CB8AC3E}">
        <p14:creationId xmlns:p14="http://schemas.microsoft.com/office/powerpoint/2010/main" xmlns="" val="24172190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Empirical Formula </a:t>
            </a:r>
          </a:p>
        </p:txBody>
      </p:sp>
      <p:sp>
        <p:nvSpPr>
          <p:cNvPr id="98307" name="Content Placeholder 2"/>
          <p:cNvSpPr>
            <a:spLocks noGrp="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Any molecule that can be represented as (CH</a:t>
            </a:r>
            <a:r>
              <a:rPr lang="en-GB"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5</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N)</a:t>
            </a:r>
            <a:r>
              <a:rPr lang="en-GB" altLang="en-US" i="1" baseline="-25000" dirty="0" smtClean="0">
                <a:latin typeface="Calibri" panose="020F0502020204030204" pitchFamily="34" charset="0"/>
                <a:ea typeface="ＭＳ Ｐゴシック" panose="020B0600070205080204" pitchFamily="34" charset="-128"/>
                <a:cs typeface="Calibri" panose="020F0502020204030204" pitchFamily="34" charset="0"/>
              </a:rPr>
              <a:t>n</a:t>
            </a:r>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has the empirical formula CH</a:t>
            </a:r>
            <a:r>
              <a:rPr lang="en-GB"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5</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N</a:t>
            </a:r>
          </a:p>
          <a:p>
            <a:pPr lvl="1"/>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n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Integer</a:t>
            </a:r>
          </a:p>
          <a:p>
            <a:pPr lvl="1"/>
            <a:r>
              <a:rPr lang="en-GB"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Molecular formula</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Exact formula of the molecules present in a substance</a:t>
            </a:r>
          </a:p>
          <a:p>
            <a:pPr lvl="2"/>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Requires the knowledge of the molar mass </a:t>
            </a:r>
          </a:p>
        </p:txBody>
      </p:sp>
      <p:sp>
        <p:nvSpPr>
          <p:cNvPr id="9830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9830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19309EDB-B089-43E5-A953-07D77CC77002}" type="slidenum">
              <a:rPr lang="en-US" altLang="en-US" sz="1000">
                <a:solidFill>
                  <a:schemeClr val="tx1"/>
                </a:solidFill>
              </a:rPr>
              <a:pPr>
                <a:spcBef>
                  <a:spcPct val="0"/>
                </a:spcBef>
                <a:buClrTx/>
                <a:buFontTx/>
                <a:buNone/>
              </a:pPr>
              <a:t>56</a:t>
            </a:fld>
            <a:endParaRPr lang="en-US" altLang="en-US" sz="1000">
              <a:solidFill>
                <a:schemeClr val="tx1"/>
              </a:solidFill>
            </a:endParaRP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Problem-Solving Strategy - Empirical Formula Determination</a:t>
            </a:r>
          </a:p>
        </p:txBody>
      </p:sp>
      <p:sp>
        <p:nvSpPr>
          <p:cNvPr id="100355" name="Content Placeholder 4"/>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Mass percentage gives the number of grams of a particular element per 100 g of compound</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Therefore, base the calculation on 100 g of compound</a:t>
            </a:r>
          </a:p>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Each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percent will then represent the mass in grams of that element</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Determine the number of moles of each element present in 100 g of compound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Use the atomic masses of the elements present</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Problem-Solving Strategy - Empirical Formula Determination </a:t>
            </a:r>
            <a:r>
              <a:rPr lang="en-GB"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p>
        </p:txBody>
      </p:sp>
      <p:sp>
        <p:nvSpPr>
          <p:cNvPr id="101379" name="Content Placeholder 4"/>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Divide each value of the number of moles by the smallest of the values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If each resulting number is a whole number (after appropriate rounding), these numbers represent the subscripts of the elements in the empirical formula</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If the numbers obtained are not whole numbers, multiply each number by an integer so that the results are all whole numbers</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Critical Thinking  </a:t>
            </a:r>
          </a:p>
        </p:txBody>
      </p:sp>
      <p:sp>
        <p:nvSpPr>
          <p:cNvPr id="102403"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One part of the problem-solving strategy for empirical formula determination is to base the calculation on 100 g of compound</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if you chose a mass other than 100 g? </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Would this work?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if you chose to base the calculation on 100 moles of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compound? </a:t>
            </a:r>
          </a:p>
          <a:p>
            <a:pPr lvl="2"/>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Would this work?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3.1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Schematic Diagram of a Mass Spectrometer</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25603" name="Content Placeholder 3" descr="This is a schematic diagram of a mass spectrometer. It is a tube-like instrument. A sample is passed into a beam of high-speed electrons. A heating device is coiled around the mouth of the device to vaporize the sample. The beam of high-speed electrons knock electrons off the sample and change them into positive ions. Two disks labeled slits channel the beam. These disks create an ion-accelerating electric field. The accelerated beam passes through a magnetic field before it hits the detector plate at the end of the device. The heavier ions are deflected the least, whereas the lighter ones are deflected the most."/>
          <p:cNvPicPr>
            <a:picLocks noGrp="1" noChangeAspect="1"/>
          </p:cNvPicPr>
          <p:nvPr>
            <p:ph idx="1"/>
          </p:nvPr>
        </p:nvPicPr>
        <p:blipFill>
          <a:blip r:embed="rId2"/>
          <a:srcRect/>
          <a:stretch>
            <a:fillRect/>
          </a:stretch>
        </p:blipFill>
        <p:spPr>
          <a:xfrm>
            <a:off x="612775" y="2132013"/>
            <a:ext cx="7854950" cy="3962400"/>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Problem-Solving Strategy - Determining Molecular Formula from Empirical Formula</a:t>
            </a:r>
          </a:p>
        </p:txBody>
      </p:sp>
      <p:sp>
        <p:nvSpPr>
          <p:cNvPr id="103427" name="Content Placeholder 2"/>
          <p:cNvSpPr>
            <a:spLocks noGrp="1"/>
          </p:cNvSpPr>
          <p:nvPr>
            <p:ph idx="1"/>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Obtain the empirical formula</a:t>
            </a:r>
          </a:p>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Compute the mass corresponding to the empirical formula</a:t>
            </a:r>
          </a:p>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Calculate the ratio</a:t>
            </a:r>
          </a:p>
        </p:txBody>
      </p:sp>
      <p:graphicFrame>
        <p:nvGraphicFramePr>
          <p:cNvPr id="103428" name="Object 3"/>
          <p:cNvGraphicFramePr>
            <a:graphicFrameLocks noChangeAspect="1"/>
          </p:cNvGraphicFramePr>
          <p:nvPr/>
        </p:nvGraphicFramePr>
        <p:xfrm>
          <a:off x="2997200" y="4543425"/>
          <a:ext cx="3149600" cy="866775"/>
        </p:xfrm>
        <a:graphic>
          <a:graphicData uri="http://schemas.openxmlformats.org/presentationml/2006/ole">
            <p:oleObj spid="_x0000_s103447" name="Equation" r:id="rId3" imgW="1524000" imgH="419100" progId="">
              <p:embed/>
            </p:oleObj>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Problem-Solving Strategy - Determining Molecular Formula from Empirical Formula </a:t>
            </a:r>
            <a:r>
              <a:rPr lang="en-GB"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p>
        </p:txBody>
      </p:sp>
      <p:sp>
        <p:nvSpPr>
          <p:cNvPr id="104451"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Number of empirical formula units in one molecule is represented by the integer from the previous step</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Molecular formula results when the empirical formula subscripts are multiplied by this integer</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This procedure is summarized as follows:</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04452" name="Object 4"/>
          <p:cNvGraphicFramePr>
            <a:graphicFrameLocks noChangeAspect="1"/>
          </p:cNvGraphicFramePr>
          <p:nvPr/>
        </p:nvGraphicFramePr>
        <p:xfrm>
          <a:off x="436563" y="5310188"/>
          <a:ext cx="8313737" cy="850900"/>
        </p:xfrm>
        <a:graphic>
          <a:graphicData uri="http://schemas.openxmlformats.org/presentationml/2006/ole">
            <p:oleObj spid="_x0000_s104471" name="Equation" r:id="rId3" imgW="4102100" imgH="419100" progId="">
              <p:embed/>
            </p:oleObj>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GB" altLang="en-US" sz="2800" dirty="0" smtClean="0">
                <a:latin typeface="Calibri" panose="020F0502020204030204" pitchFamily="34" charset="0"/>
                <a:ea typeface="ＭＳ Ｐゴシック" panose="020B0600070205080204" pitchFamily="34" charset="-128"/>
                <a:cs typeface="Calibri" panose="020F0502020204030204" pitchFamily="34" charset="0"/>
              </a:rPr>
              <a:t>Interactive Example 3.11 - </a:t>
            </a:r>
            <a:r>
              <a:rPr lang="en-IN" altLang="en-US" sz="2800" dirty="0" smtClean="0">
                <a:latin typeface="Calibri" panose="020F0502020204030204" pitchFamily="34" charset="0"/>
                <a:ea typeface="ＭＳ Ｐゴシック" panose="020B0600070205080204" pitchFamily="34" charset="-128"/>
                <a:cs typeface="Calibri" panose="020F0502020204030204" pitchFamily="34" charset="0"/>
              </a:rPr>
              <a:t>Determining Empirical and Molecular Formulas II</a:t>
            </a:r>
            <a:endParaRPr lang="en-GB" altLang="en-US" sz="28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5475"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A white powder is analyzed and found to contain 43.64% phosphorus and 56.36% oxygen by mass</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The compound has a molar mass of 283.88 g/mol</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are the compound’s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empirical and molecular formulas?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3.11 - Solution </a:t>
            </a:r>
          </a:p>
        </p:txBody>
      </p:sp>
      <p:sp>
        <p:nvSpPr>
          <p:cNvPr id="106499" name="Content Placeholder 2"/>
          <p:cNvSpPr>
            <a:spLocks noGrp="1"/>
          </p:cNvSpPr>
          <p:nvPr>
            <p:ph idx="1"/>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Where are we going?</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find the empirical and molecular formulas for the given compound</a:t>
            </a:r>
          </a:p>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do we know?</a:t>
            </a: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Percent of each element</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Molar mass of the compound is 283.88 g/mol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64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64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64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64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3.11 - Solution</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 (Continued 1)</a:t>
            </a:r>
          </a:p>
        </p:txBody>
      </p:sp>
      <p:sp>
        <p:nvSpPr>
          <p:cNvPr id="3" name="Content Placeholder 2"/>
          <p:cNvSpPr>
            <a:spLocks noGrp="1"/>
          </p:cNvSpPr>
          <p:nvPr>
            <p:ph idx="1"/>
          </p:nvPr>
        </p:nvSpPr>
        <p:spPr/>
        <p:txBody>
          <a:bodyPr/>
          <a:lstStyle/>
          <a:p>
            <a:pPr>
              <a:defRPr/>
            </a:pPr>
            <a:r>
              <a:rPr lang="en-IN" dirty="0"/>
              <a:t>What information do we need to find the empirical formula</a:t>
            </a:r>
            <a:r>
              <a:rPr lang="en-IN" dirty="0" smtClean="0"/>
              <a:t>?</a:t>
            </a:r>
          </a:p>
          <a:p>
            <a:pPr lvl="1">
              <a:defRPr/>
            </a:pPr>
            <a:r>
              <a:rPr lang="en-IN" dirty="0"/>
              <a:t>Mass of each element in 100.00 g of </a:t>
            </a:r>
            <a:r>
              <a:rPr lang="en-IN" dirty="0" smtClean="0"/>
              <a:t>compound</a:t>
            </a:r>
          </a:p>
          <a:p>
            <a:pPr lvl="1">
              <a:defRPr/>
            </a:pPr>
            <a:r>
              <a:rPr lang="en-GB" dirty="0" smtClean="0"/>
              <a:t>Moles </a:t>
            </a:r>
            <a:r>
              <a:rPr lang="en-GB" dirty="0"/>
              <a:t>of each </a:t>
            </a:r>
            <a:r>
              <a:rPr lang="en-GB" dirty="0" smtClean="0"/>
              <a:t>element</a:t>
            </a:r>
          </a:p>
          <a:p>
            <a:pPr>
              <a:defRPr/>
            </a:pPr>
            <a:r>
              <a:rPr lang="en-IN" dirty="0"/>
              <a:t>How do we get there</a:t>
            </a:r>
            <a:r>
              <a:rPr lang="en-IN" dirty="0" smtClean="0"/>
              <a:t>?</a:t>
            </a:r>
          </a:p>
          <a:p>
            <a:pPr lvl="1">
              <a:defRPr/>
            </a:pPr>
            <a:r>
              <a:rPr lang="en-IN" dirty="0"/>
              <a:t>What is the mass of each element in 100.00 g of </a:t>
            </a:r>
            <a:r>
              <a:rPr lang="en-IN" dirty="0" smtClean="0"/>
              <a:t>compound?</a:t>
            </a:r>
          </a:p>
          <a:p>
            <a:pPr marL="457200" lvl="1" indent="0">
              <a:buFont typeface="Wingdings" panose="05000000000000000000" pitchFamily="2" charset="2"/>
              <a:buNone/>
              <a:defRPr/>
            </a:pPr>
            <a:r>
              <a:rPr lang="en-IN" dirty="0" smtClean="0"/>
              <a:t>		</a:t>
            </a:r>
            <a:r>
              <a:rPr lang="en-IN" sz="2400" dirty="0" smtClean="0"/>
              <a:t>Mass of P = 43.64 g	Mass of O = 56.36 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3.11 -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sp>
        <p:nvSpPr>
          <p:cNvPr id="5" name="Content Placeholder 4"/>
          <p:cNvSpPr>
            <a:spLocks noGrp="1"/>
          </p:cNvSpPr>
          <p:nvPr>
            <p:ph idx="1"/>
          </p:nvPr>
        </p:nvSpPr>
        <p:spPr/>
        <p:txBody>
          <a:bodyPr/>
          <a:lstStyle/>
          <a:p>
            <a:pPr lvl="1">
              <a:defRPr/>
            </a:pPr>
            <a:r>
              <a:rPr lang="en-IN" dirty="0"/>
              <a:t>What are the moles of each element in 100.00 g of compound</a:t>
            </a:r>
            <a:r>
              <a:rPr lang="en-IN" dirty="0" smtClean="0"/>
              <a:t>?</a:t>
            </a:r>
          </a:p>
          <a:p>
            <a:pPr lvl="1">
              <a:defRPr/>
            </a:pPr>
            <a:endParaRPr lang="en-IN" dirty="0"/>
          </a:p>
          <a:p>
            <a:pPr lvl="1">
              <a:defRPr/>
            </a:pPr>
            <a:endParaRPr lang="en-IN" dirty="0" smtClean="0"/>
          </a:p>
          <a:p>
            <a:pPr lvl="1">
              <a:defRPr/>
            </a:pPr>
            <a:endParaRPr lang="en-IN" dirty="0"/>
          </a:p>
          <a:p>
            <a:pPr marL="457200" lvl="1" indent="0">
              <a:buFont typeface="Wingdings" panose="05000000000000000000" pitchFamily="2" charset="2"/>
              <a:buNone/>
              <a:defRPr/>
            </a:pPr>
            <a:endParaRPr lang="en-IN" dirty="0" smtClean="0"/>
          </a:p>
          <a:p>
            <a:pPr lvl="1">
              <a:defRPr/>
            </a:pPr>
            <a:endParaRPr lang="en-GB" dirty="0"/>
          </a:p>
        </p:txBody>
      </p:sp>
      <p:graphicFrame>
        <p:nvGraphicFramePr>
          <p:cNvPr id="108548" name="Object 5"/>
          <p:cNvGraphicFramePr>
            <a:graphicFrameLocks noChangeAspect="1"/>
          </p:cNvGraphicFramePr>
          <p:nvPr/>
        </p:nvGraphicFramePr>
        <p:xfrm>
          <a:off x="1828800" y="3232150"/>
          <a:ext cx="5461000" cy="1012825"/>
        </p:xfrm>
        <a:graphic>
          <a:graphicData uri="http://schemas.openxmlformats.org/presentationml/2006/ole">
            <p:oleObj spid="_x0000_s108588" name="Equation" r:id="rId3" imgW="2463800" imgH="457200" progId="">
              <p:embed/>
            </p:oleObj>
          </a:graphicData>
        </a:graphic>
      </p:graphicFrame>
      <p:graphicFrame>
        <p:nvGraphicFramePr>
          <p:cNvPr id="108549" name="Object 6"/>
          <p:cNvGraphicFramePr>
            <a:graphicFrameLocks noChangeAspect="1"/>
          </p:cNvGraphicFramePr>
          <p:nvPr/>
        </p:nvGraphicFramePr>
        <p:xfrm>
          <a:off x="1933575" y="4587875"/>
          <a:ext cx="5276850" cy="974725"/>
        </p:xfrm>
        <a:graphic>
          <a:graphicData uri="http://schemas.openxmlformats.org/presentationml/2006/ole">
            <p:oleObj spid="_x0000_s108589" name="Equation" r:id="rId4" imgW="2476500" imgH="457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85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8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3.11 -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3)</a:t>
            </a:r>
          </a:p>
        </p:txBody>
      </p:sp>
      <p:sp>
        <p:nvSpPr>
          <p:cNvPr id="109571" name="Content Placeholder 4"/>
          <p:cNvSpPr>
            <a:spLocks noGrp="1"/>
          </p:cNvSpPr>
          <p:nvPr>
            <p:ph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is the empirical formula for the compound?</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Dividing each mole value by the smaller one gives:</a:t>
            </a:r>
          </a:p>
          <a:p>
            <a:pPr lvl="2"/>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sz="1600" dirty="0"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This yields the formula PO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2.5</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Since compounds must contain whole numbers of atoms, the empirical formula should contain only whole numbers</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To obtain the simplest set of whole numbers, we multiply both numbers by 2 to give the empirical formula P</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5</a:t>
            </a:r>
            <a:endParaRPr lang="en-GB" altLang="en-US" baseline="-25000"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09572" name="Object 2"/>
          <p:cNvGraphicFramePr>
            <a:graphicFrameLocks noChangeAspect="1"/>
          </p:cNvGraphicFramePr>
          <p:nvPr/>
        </p:nvGraphicFramePr>
        <p:xfrm>
          <a:off x="3224213" y="3276600"/>
          <a:ext cx="3784600" cy="752475"/>
        </p:xfrm>
        <a:graphic>
          <a:graphicData uri="http://schemas.openxmlformats.org/presentationml/2006/ole">
            <p:oleObj spid="_x0000_s109612" name="Equation" r:id="rId3" imgW="1981200" imgH="393700" progId="">
              <p:embed/>
            </p:oleObj>
          </a:graphicData>
        </a:graphic>
      </p:graphicFrame>
      <p:graphicFrame>
        <p:nvGraphicFramePr>
          <p:cNvPr id="109573" name="Object 3"/>
          <p:cNvGraphicFramePr>
            <a:graphicFrameLocks noChangeAspect="1"/>
          </p:cNvGraphicFramePr>
          <p:nvPr/>
        </p:nvGraphicFramePr>
        <p:xfrm>
          <a:off x="2171700" y="2311400"/>
          <a:ext cx="914400" cy="198438"/>
        </p:xfrm>
        <a:graphic>
          <a:graphicData uri="http://schemas.openxmlformats.org/presentationml/2006/ole">
            <p:oleObj spid="_x0000_s109613" name="Equation" r:id="rId4" imgW="435285" imgH="677109"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95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95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957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957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95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3.11 -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4)</a:t>
            </a:r>
          </a:p>
        </p:txBody>
      </p:sp>
      <p:sp>
        <p:nvSpPr>
          <p:cNvPr id="110595" name="Content Placeholder 4"/>
          <p:cNvSpPr>
            <a:spLocks noGrp="1"/>
          </p:cNvSpPr>
          <p:nvPr>
            <p:ph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is the molecular formula for the compound?</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Compare the empirical formula mass to the molar mass</a:t>
            </a:r>
          </a:p>
          <a:p>
            <a:pPr lvl="2"/>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sz="1600" dirty="0"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The molecular formula is (P</a:t>
            </a:r>
            <a:r>
              <a:rPr lang="en-GB"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O</a:t>
            </a:r>
            <a:r>
              <a:rPr lang="en-GB"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5</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t>
            </a:r>
            <a:r>
              <a:rPr lang="en-GB"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or P</a:t>
            </a:r>
            <a:r>
              <a:rPr lang="en-GB"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4</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O</a:t>
            </a:r>
            <a:r>
              <a:rPr lang="en-GB"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10</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10596" name="Object 3"/>
          <p:cNvGraphicFramePr>
            <a:graphicFrameLocks noChangeAspect="1"/>
          </p:cNvGraphicFramePr>
          <p:nvPr/>
        </p:nvGraphicFramePr>
        <p:xfrm>
          <a:off x="2171700" y="2311400"/>
          <a:ext cx="914400" cy="198438"/>
        </p:xfrm>
        <a:graphic>
          <a:graphicData uri="http://schemas.openxmlformats.org/presentationml/2006/ole">
            <p:oleObj spid="_x0000_s110659" name="Equation" r:id="rId3" imgW="435285" imgH="677109" progId="">
              <p:embed/>
            </p:oleObj>
          </a:graphicData>
        </a:graphic>
      </p:graphicFrame>
      <p:graphicFrame>
        <p:nvGraphicFramePr>
          <p:cNvPr id="110597" name="Object 5"/>
          <p:cNvGraphicFramePr>
            <a:graphicFrameLocks noChangeAspect="1"/>
          </p:cNvGraphicFramePr>
          <p:nvPr/>
        </p:nvGraphicFramePr>
        <p:xfrm>
          <a:off x="2133600" y="3371850"/>
          <a:ext cx="4873625" cy="841375"/>
        </p:xfrm>
        <a:graphic>
          <a:graphicData uri="http://schemas.openxmlformats.org/presentationml/2006/ole">
            <p:oleObj spid="_x0000_s110660" name="Equation" r:id="rId4" imgW="2501900" imgH="431800" progId="">
              <p:embed/>
            </p:oleObj>
          </a:graphicData>
        </a:graphic>
      </p:graphicFrame>
      <p:graphicFrame>
        <p:nvGraphicFramePr>
          <p:cNvPr id="110598" name="Object 6"/>
          <p:cNvGraphicFramePr>
            <a:graphicFrameLocks noChangeAspect="1"/>
          </p:cNvGraphicFramePr>
          <p:nvPr/>
        </p:nvGraphicFramePr>
        <p:xfrm>
          <a:off x="2266950" y="4457700"/>
          <a:ext cx="4656138" cy="800100"/>
        </p:xfrm>
        <a:graphic>
          <a:graphicData uri="http://schemas.openxmlformats.org/presentationml/2006/ole">
            <p:oleObj spid="_x0000_s110661" name="Equation" r:id="rId5" imgW="2438400" imgH="4191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05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059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05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3.11 -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5)</a:t>
            </a:r>
          </a:p>
        </p:txBody>
      </p:sp>
      <p:graphicFrame>
        <p:nvGraphicFramePr>
          <p:cNvPr id="111619" name="Object 3"/>
          <p:cNvGraphicFramePr>
            <a:graphicFrameLocks noChangeAspect="1"/>
          </p:cNvGraphicFramePr>
          <p:nvPr/>
        </p:nvGraphicFramePr>
        <p:xfrm>
          <a:off x="2171700" y="2311400"/>
          <a:ext cx="914400" cy="198438"/>
        </p:xfrm>
        <a:graphic>
          <a:graphicData uri="http://schemas.openxmlformats.org/presentationml/2006/ole">
            <p:oleObj spid="_x0000_s111644" name="Equation" r:id="rId4" imgW="435285" imgH="677109" progId="">
              <p:embed/>
            </p:oleObj>
          </a:graphicData>
        </a:graphic>
      </p:graphicFrame>
      <p:sp>
        <p:nvSpPr>
          <p:cNvPr id="111620"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Note - The structural formula for this interesting compound is given below </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111621" name="Picture 7" descr="This is an image of the structural representation of phosphorus pentoxide.&#10;"/>
          <p:cNvPicPr>
            <a:picLocks noChangeAspect="1"/>
          </p:cNvPicPr>
          <p:nvPr/>
        </p:nvPicPr>
        <p:blipFill>
          <a:blip r:embed="rId5"/>
          <a:srcRect/>
          <a:stretch>
            <a:fillRect/>
          </a:stretch>
        </p:blipFill>
        <p:spPr bwMode="auto">
          <a:xfrm>
            <a:off x="3435350" y="3376613"/>
            <a:ext cx="2584450" cy="294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1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Exercise     </a:t>
            </a:r>
          </a:p>
        </p:txBody>
      </p:sp>
      <p:sp>
        <p:nvSpPr>
          <p:cNvPr id="113667" name="Content Placeholder 2"/>
          <p:cNvSpPr>
            <a:spLocks noGrp="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 compound contains 47.08% carbon, 6.59% hydrogen, and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46.33% chlorine by mass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Molar mass of the compound is 153 g/</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mol</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are the empirical and molecular formulas of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the compound?</a:t>
            </a:r>
          </a:p>
        </p:txBody>
      </p:sp>
      <p:sp>
        <p:nvSpPr>
          <p:cNvPr id="11366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1366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707169E8-583F-48A4-A223-067FBE7C50D0}" type="slidenum">
              <a:rPr lang="en-US" altLang="en-US" sz="1000">
                <a:solidFill>
                  <a:schemeClr val="tx1"/>
                </a:solidFill>
              </a:rPr>
              <a:pPr>
                <a:spcBef>
                  <a:spcPct val="0"/>
                </a:spcBef>
                <a:buClrTx/>
                <a:buFontTx/>
                <a:buNone/>
              </a:pPr>
              <a:t>69</a:t>
            </a:fld>
            <a:endParaRPr lang="en-US" altLang="en-US" sz="1000">
              <a:solidFill>
                <a:schemeClr val="tx1"/>
              </a:solidFill>
            </a:endParaRPr>
          </a:p>
        </p:txBody>
      </p:sp>
      <p:sp>
        <p:nvSpPr>
          <p:cNvPr id="4" name="TextBox 3"/>
          <p:cNvSpPr txBox="1">
            <a:spLocks noChangeArrowheads="1"/>
          </p:cNvSpPr>
          <p:nvPr/>
        </p:nvSpPr>
        <p:spPr bwMode="auto">
          <a:xfrm>
            <a:off x="1866900" y="4876800"/>
            <a:ext cx="54102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ClrTx/>
              <a:buFontTx/>
              <a:buNone/>
            </a:pPr>
            <a:r>
              <a:rPr lang="en-GB" altLang="en-US" sz="2800" b="1">
                <a:solidFill>
                  <a:srgbClr val="0070C0"/>
                </a:solidFill>
              </a:rPr>
              <a:t>Empirical formula - C</a:t>
            </a:r>
            <a:r>
              <a:rPr lang="en-GB" altLang="en-US" sz="2800" b="1" baseline="-25000">
                <a:solidFill>
                  <a:srgbClr val="0070C0"/>
                </a:solidFill>
              </a:rPr>
              <a:t>3</a:t>
            </a:r>
            <a:r>
              <a:rPr lang="en-GB" altLang="en-US" sz="2800" b="1">
                <a:solidFill>
                  <a:srgbClr val="0070C0"/>
                </a:solidFill>
              </a:rPr>
              <a:t>H</a:t>
            </a:r>
            <a:r>
              <a:rPr lang="en-GB" altLang="en-US" sz="2800" b="1" baseline="-25000">
                <a:solidFill>
                  <a:srgbClr val="0070C0"/>
                </a:solidFill>
              </a:rPr>
              <a:t>5</a:t>
            </a:r>
            <a:r>
              <a:rPr lang="en-GB" altLang="en-US" sz="2800" b="1">
                <a:solidFill>
                  <a:srgbClr val="0070C0"/>
                </a:solidFill>
              </a:rPr>
              <a:t>Cl</a:t>
            </a:r>
          </a:p>
          <a:p>
            <a:pPr algn="ctr">
              <a:spcBef>
                <a:spcPct val="0"/>
              </a:spcBef>
              <a:buClrTx/>
              <a:buFontTx/>
              <a:buNone/>
            </a:pPr>
            <a:r>
              <a:rPr lang="en-GB" altLang="en-US" sz="2800" b="1">
                <a:solidFill>
                  <a:srgbClr val="0070C0"/>
                </a:solidFill>
              </a:rPr>
              <a:t>Molecular formula - C</a:t>
            </a:r>
            <a:r>
              <a:rPr lang="en-GB" altLang="en-US" sz="2800" b="1" baseline="-25000">
                <a:solidFill>
                  <a:srgbClr val="0070C0"/>
                </a:solidFill>
              </a:rPr>
              <a:t>6</a:t>
            </a:r>
            <a:r>
              <a:rPr lang="en-GB" altLang="en-US" sz="2800" b="1">
                <a:solidFill>
                  <a:srgbClr val="0070C0"/>
                </a:solidFill>
              </a:rPr>
              <a:t>H</a:t>
            </a:r>
            <a:r>
              <a:rPr lang="en-GB" altLang="en-US" sz="2800" b="1" baseline="-25000">
                <a:solidFill>
                  <a:srgbClr val="0070C0"/>
                </a:solidFill>
              </a:rPr>
              <a:t>10</a:t>
            </a:r>
            <a:r>
              <a:rPr lang="en-GB" altLang="en-US" sz="2800" b="1">
                <a:solidFill>
                  <a:srgbClr val="0070C0"/>
                </a:solidFill>
              </a:rPr>
              <a:t>Cl</a:t>
            </a:r>
            <a:r>
              <a:rPr lang="en-GB" altLang="en-US" sz="2800" b="1" baseline="-25000">
                <a:solidFill>
                  <a:srgbClr val="0070C0"/>
                </a:solidFill>
              </a:rPr>
              <a:t>2</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Mass Spectrometer and the Mass of an Ion</a:t>
            </a:r>
          </a:p>
        </p:txBody>
      </p:sp>
      <p:sp>
        <p:nvSpPr>
          <p:cNvPr id="23555"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In a mass spectrometer, the amount of path deflection of an ion depends on its mass</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Massive ions are deflected in the smallest amount</a:t>
            </a:r>
          </a:p>
          <a:p>
            <a:pPr lvl="2"/>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Causes separation of ions </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Position where the ions hit the detector plate provides accurate values of their relative masses </a:t>
            </a:r>
          </a:p>
        </p:txBody>
      </p:sp>
      <p:sp>
        <p:nvSpPr>
          <p:cNvPr id="2355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2355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AB4EA6CF-DA12-4F80-85CF-EFDB3DB1BC14}" type="slidenum">
              <a:rPr lang="en-US" altLang="en-US" sz="1000">
                <a:solidFill>
                  <a:schemeClr val="tx1"/>
                </a:solidFill>
              </a:rPr>
              <a:pPr>
                <a:spcBef>
                  <a:spcPct val="0"/>
                </a:spcBef>
                <a:buClrTx/>
                <a:buFontTx/>
                <a:buNone/>
              </a:pPr>
              <a:t>7</a:t>
            </a:fld>
            <a:endParaRPr lang="en-US" altLang="en-US" sz="1000">
              <a:solidFill>
                <a:schemeClr val="tx1"/>
              </a:solidFill>
            </a:endParaRPr>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Problem-Solving Strategy -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Determining Molecular Formula from Mass Percent and Molar Mass</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5715" name="Content Placeholder 4"/>
          <p:cNvSpPr>
            <a:spLocks noGrp="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Use the mass percentages and the molar mass to determine the mass of each element present in 1 mole of compound </a:t>
            </a:r>
          </a:p>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Compute the number of moles of each element present in 1 mole of compound </a:t>
            </a:r>
          </a:p>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Integers in this step represent the subscripts in the molecular formula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3.12 - Determining a Molecular Formula</a:t>
            </a:r>
          </a:p>
        </p:txBody>
      </p:sp>
      <p:sp>
        <p:nvSpPr>
          <p:cNvPr id="116739"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Caffeine, a stimulant found in coffee, tea, and chocolate, contains 49.48% carbon, 5.15% hydrogen, 28.87% nitrogen, and 16.49% oxygen by mass and has a molar mass of 194.2 g/mol</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Determine the molecular formula of caffeine</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3.12 - Solution</a:t>
            </a:r>
          </a:p>
        </p:txBody>
      </p:sp>
      <p:sp>
        <p:nvSpPr>
          <p:cNvPr id="116739" name="Content Placeholder 2"/>
          <p:cNvSpPr>
            <a:spLocks noGrp="1"/>
          </p:cNvSpPr>
          <p:nvPr>
            <p:ph idx="1"/>
          </p:nvPr>
        </p:nvSpPr>
        <p:spPr/>
        <p:txBody>
          <a:bodyPr/>
          <a:lstStyle/>
          <a:p>
            <a:pPr>
              <a:spcBef>
                <a:spcPts val="500"/>
              </a:spcBef>
            </a:pP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Where are we going?</a:t>
            </a:r>
          </a:p>
          <a:p>
            <a:pPr lvl="1">
              <a:spcBef>
                <a:spcPts val="5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To find the molecular formula for caffeine</a:t>
            </a:r>
          </a:p>
          <a:p>
            <a:pPr>
              <a:spcBef>
                <a:spcPts val="500"/>
              </a:spcBef>
            </a:pP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What do we know?</a:t>
            </a:r>
          </a:p>
          <a:p>
            <a:pPr lvl="1">
              <a:spcBef>
                <a:spcPts val="500"/>
              </a:spcBef>
            </a:pP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Percent of each element</a:t>
            </a:r>
          </a:p>
          <a:p>
            <a:pPr lvl="2">
              <a:spcBef>
                <a:spcPts val="500"/>
              </a:spcBef>
            </a:pP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49.48% C</a:t>
            </a:r>
            <a:endParaRPr lang="en-GB" altLang="en-US" dirty="0">
              <a:latin typeface="Calibri" panose="020F0502020204030204" pitchFamily="34" charset="0"/>
              <a:ea typeface="ＭＳ Ｐゴシック" panose="020B0600070205080204" pitchFamily="34" charset="-128"/>
              <a:cs typeface="Calibri" panose="020F0502020204030204" pitchFamily="34" charset="0"/>
            </a:endParaRPr>
          </a:p>
          <a:p>
            <a:pPr lvl="2">
              <a:spcBef>
                <a:spcPts val="500"/>
              </a:spcBef>
            </a:pP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28.87% N</a:t>
            </a:r>
          </a:p>
          <a:p>
            <a:pPr lvl="2">
              <a:spcBef>
                <a:spcPts val="500"/>
              </a:spcBef>
            </a:pP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5.15% H</a:t>
            </a:r>
            <a:endParaRPr lang="en-GB" altLang="en-US" dirty="0">
              <a:latin typeface="Calibri" panose="020F0502020204030204" pitchFamily="34" charset="0"/>
              <a:ea typeface="ＭＳ Ｐゴシック" panose="020B0600070205080204" pitchFamily="34" charset="-128"/>
              <a:cs typeface="Calibri" panose="020F0502020204030204" pitchFamily="34" charset="0"/>
            </a:endParaRPr>
          </a:p>
          <a:p>
            <a:pPr lvl="2">
              <a:spcBef>
                <a:spcPts val="500"/>
              </a:spcBef>
            </a:pP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16.49% O</a:t>
            </a:r>
          </a:p>
          <a:p>
            <a:pPr lvl="1">
              <a:spcBef>
                <a:spcPts val="5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Molar mass of caffeine is 194.2 g/</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mol</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67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67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67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67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67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67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673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67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3.12 -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sp>
        <p:nvSpPr>
          <p:cNvPr id="117763"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information do we need to find the molecular formula?</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Mass of each element (in 1 mole of caffeine)</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Mole of each element (in 1 mole of caffeine)</a:t>
            </a:r>
          </a:p>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do we get there?</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is the mass of each element in 1 mole (194.2 g) of caffeine?</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77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77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77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77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3.12 -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graphicFrame>
        <p:nvGraphicFramePr>
          <p:cNvPr id="118787" name="Object 3"/>
          <p:cNvGraphicFramePr>
            <a:graphicFrameLocks noChangeAspect="1"/>
          </p:cNvGraphicFramePr>
          <p:nvPr/>
        </p:nvGraphicFramePr>
        <p:xfrm>
          <a:off x="2073275" y="2200275"/>
          <a:ext cx="4894263" cy="877888"/>
        </p:xfrm>
        <a:graphic>
          <a:graphicData uri="http://schemas.openxmlformats.org/presentationml/2006/ole">
            <p:oleObj spid="_x0000_s119887" name="Equation" r:id="rId3" imgW="2832100" imgH="508000" progId="">
              <p:embed/>
            </p:oleObj>
          </a:graphicData>
        </a:graphic>
      </p:graphicFrame>
      <p:graphicFrame>
        <p:nvGraphicFramePr>
          <p:cNvPr id="118788" name="Object 4"/>
          <p:cNvGraphicFramePr>
            <a:graphicFrameLocks noChangeAspect="1"/>
          </p:cNvGraphicFramePr>
          <p:nvPr/>
        </p:nvGraphicFramePr>
        <p:xfrm>
          <a:off x="2036763" y="3179763"/>
          <a:ext cx="5083175" cy="896937"/>
        </p:xfrm>
        <a:graphic>
          <a:graphicData uri="http://schemas.openxmlformats.org/presentationml/2006/ole">
            <p:oleObj spid="_x0000_s119888" name="Equation" r:id="rId4" imgW="2882900" imgH="508000" progId="">
              <p:embed/>
            </p:oleObj>
          </a:graphicData>
        </a:graphic>
      </p:graphicFrame>
      <p:graphicFrame>
        <p:nvGraphicFramePr>
          <p:cNvPr id="118789" name="Object 5"/>
          <p:cNvGraphicFramePr>
            <a:graphicFrameLocks noChangeAspect="1"/>
          </p:cNvGraphicFramePr>
          <p:nvPr/>
        </p:nvGraphicFramePr>
        <p:xfrm>
          <a:off x="2008188" y="4205288"/>
          <a:ext cx="5083175" cy="896937"/>
        </p:xfrm>
        <a:graphic>
          <a:graphicData uri="http://schemas.openxmlformats.org/presentationml/2006/ole">
            <p:oleObj spid="_x0000_s119889" name="Equation" r:id="rId5" imgW="2882900" imgH="508000" progId="">
              <p:embed/>
            </p:oleObj>
          </a:graphicData>
        </a:graphic>
      </p:graphicFrame>
      <p:graphicFrame>
        <p:nvGraphicFramePr>
          <p:cNvPr id="118790" name="Object 6"/>
          <p:cNvGraphicFramePr>
            <a:graphicFrameLocks noChangeAspect="1"/>
          </p:cNvGraphicFramePr>
          <p:nvPr/>
        </p:nvGraphicFramePr>
        <p:xfrm>
          <a:off x="2152650" y="5216525"/>
          <a:ext cx="4933950" cy="869950"/>
        </p:xfrm>
        <a:graphic>
          <a:graphicData uri="http://schemas.openxmlformats.org/presentationml/2006/ole">
            <p:oleObj spid="_x0000_s119890" name="Equation" r:id="rId6" imgW="2882900" imgH="5080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87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87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878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87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3.12 -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3)</a:t>
            </a:r>
          </a:p>
        </p:txBody>
      </p:sp>
      <p:sp>
        <p:nvSpPr>
          <p:cNvPr id="119811" name="Content Placeholder 8"/>
          <p:cNvSpPr>
            <a:spLocks noGrp="1"/>
          </p:cNvSpPr>
          <p:nvPr>
            <p:ph idx="1"/>
          </p:nvPr>
        </p:nvSpPr>
        <p:spPr/>
        <p:txBody>
          <a:bodyPr/>
          <a:lstStyle/>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are the moles of each element in 1 mole of caffeine?</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19812" name="Object 9"/>
          <p:cNvGraphicFramePr>
            <a:graphicFrameLocks noChangeAspect="1"/>
          </p:cNvGraphicFramePr>
          <p:nvPr/>
        </p:nvGraphicFramePr>
        <p:xfrm>
          <a:off x="1177925" y="3273425"/>
          <a:ext cx="6788150" cy="1060450"/>
        </p:xfrm>
        <a:graphic>
          <a:graphicData uri="http://schemas.openxmlformats.org/presentationml/2006/ole">
            <p:oleObj spid="_x0000_s120874" name="Equation" r:id="rId3" imgW="3251200" imgH="508000" progId="">
              <p:embed/>
            </p:oleObj>
          </a:graphicData>
        </a:graphic>
      </p:graphicFrame>
      <p:graphicFrame>
        <p:nvGraphicFramePr>
          <p:cNvPr id="119813" name="Object 10"/>
          <p:cNvGraphicFramePr>
            <a:graphicFrameLocks noChangeAspect="1"/>
          </p:cNvGraphicFramePr>
          <p:nvPr/>
        </p:nvGraphicFramePr>
        <p:xfrm>
          <a:off x="1076325" y="4495800"/>
          <a:ext cx="6753225" cy="1020763"/>
        </p:xfrm>
        <a:graphic>
          <a:graphicData uri="http://schemas.openxmlformats.org/presentationml/2006/ole">
            <p:oleObj spid="_x0000_s120875" name="Equation" r:id="rId4" imgW="3365500" imgH="5080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98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9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3.12 -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4)</a:t>
            </a:r>
          </a:p>
        </p:txBody>
      </p:sp>
      <p:sp>
        <p:nvSpPr>
          <p:cNvPr id="120835" name="Content Placeholder 8"/>
          <p:cNvSpPr>
            <a:spLocks noGrp="1"/>
          </p:cNvSpPr>
          <p:nvPr>
            <p:ph idx="1"/>
          </p:nvPr>
        </p:nvSpPr>
        <p:spPr/>
        <p:txBody>
          <a:bodyPr/>
          <a:lstStyle/>
          <a:p>
            <a:pPr lvl="1"/>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Rounding the numbers to integers gives the molecular formula for caffeine: C</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8</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10</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N</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4</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endParaRPr lang="en-GB" altLang="en-US" baseline="-25000"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20836" name="Object 9"/>
          <p:cNvGraphicFramePr>
            <a:graphicFrameLocks noChangeAspect="1"/>
          </p:cNvGraphicFramePr>
          <p:nvPr/>
        </p:nvGraphicFramePr>
        <p:xfrm>
          <a:off x="1058863" y="2176463"/>
          <a:ext cx="7026275" cy="1060450"/>
        </p:xfrm>
        <a:graphic>
          <a:graphicData uri="http://schemas.openxmlformats.org/presentationml/2006/ole">
            <p:oleObj spid="_x0000_s121898" name="Equation" r:id="rId3" imgW="3365500" imgH="508000" progId="">
              <p:embed/>
            </p:oleObj>
          </a:graphicData>
        </a:graphic>
      </p:graphicFrame>
      <p:graphicFrame>
        <p:nvGraphicFramePr>
          <p:cNvPr id="120837" name="Object 10"/>
          <p:cNvGraphicFramePr>
            <a:graphicFrameLocks noChangeAspect="1"/>
          </p:cNvGraphicFramePr>
          <p:nvPr/>
        </p:nvGraphicFramePr>
        <p:xfrm>
          <a:off x="1203325" y="3400425"/>
          <a:ext cx="6499225" cy="1019175"/>
        </p:xfrm>
        <a:graphic>
          <a:graphicData uri="http://schemas.openxmlformats.org/presentationml/2006/ole">
            <p:oleObj spid="_x0000_s121899" name="Equation" r:id="rId4" imgW="3238500" imgH="5080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8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08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08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4"/>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Chemical Reactions</a:t>
            </a:r>
          </a:p>
        </p:txBody>
      </p:sp>
      <p:sp>
        <p:nvSpPr>
          <p:cNvPr id="122883" name="Content Placeholder 6"/>
          <p:cNvSpPr>
            <a:spLocks noGrp="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Chemical change involves the reorganization of atoms in one or more substances </a:t>
            </a:r>
          </a:p>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Atoms are neither created nor destroyed </a:t>
            </a:r>
          </a:p>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Represented by a </a:t>
            </a:r>
            <a:r>
              <a:rPr lang="en-GB"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chemical equation</a:t>
            </a:r>
          </a:p>
          <a:p>
            <a:pPr lvl="1"/>
            <a:r>
              <a:rPr lang="en-GB"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Reactants</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Presented on the left side of an arrow</a:t>
            </a:r>
          </a:p>
          <a:p>
            <a:pPr lvl="1"/>
            <a:r>
              <a:rPr lang="en-GB"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Products</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Presented on the right side of the arrow </a:t>
            </a:r>
          </a:p>
        </p:txBody>
      </p:sp>
      <p:sp>
        <p:nvSpPr>
          <p:cNvPr id="12288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2288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736E3E09-D9B5-4C8B-9C28-96004438F240}" type="slidenum">
              <a:rPr lang="en-US" altLang="en-US" sz="1000">
                <a:solidFill>
                  <a:schemeClr val="tx1"/>
                </a:solidFill>
              </a:rPr>
              <a:pPr>
                <a:spcBef>
                  <a:spcPct val="0"/>
                </a:spcBef>
                <a:buClrTx/>
                <a:buFontTx/>
                <a:buNone/>
              </a:pPr>
              <a:t>77</a:t>
            </a:fld>
            <a:endParaRPr lang="en-US" altLang="en-US" sz="1000">
              <a:solidFill>
                <a:schemeClr val="tx1"/>
              </a:solidFill>
            </a:endParaRPr>
          </a:p>
        </p:txBody>
      </p:sp>
      <p:graphicFrame>
        <p:nvGraphicFramePr>
          <p:cNvPr id="122886" name="Object 7"/>
          <p:cNvGraphicFramePr>
            <a:graphicFrameLocks noChangeAspect="1"/>
          </p:cNvGraphicFramePr>
          <p:nvPr/>
        </p:nvGraphicFramePr>
        <p:xfrm>
          <a:off x="2554288" y="5407025"/>
          <a:ext cx="3884612" cy="550863"/>
        </p:xfrm>
        <a:graphic>
          <a:graphicData uri="http://schemas.openxmlformats.org/presentationml/2006/ole">
            <p:oleObj spid="_x0000_s122908" name="Equation" r:id="rId4" imgW="1701800" imgH="241300" progId="">
              <p:embed/>
            </p:oleObj>
          </a:graphicData>
        </a:graphic>
      </p:graphicFrame>
      <p:sp>
        <p:nvSpPr>
          <p:cNvPr id="122887" name="TextBox 8"/>
          <p:cNvSpPr txBox="1">
            <a:spLocks noChangeArrowheads="1"/>
          </p:cNvSpPr>
          <p:nvPr/>
        </p:nvSpPr>
        <p:spPr bwMode="auto">
          <a:xfrm>
            <a:off x="2255838" y="5932488"/>
            <a:ext cx="20574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ClrTx/>
              <a:buFontTx/>
              <a:buNone/>
            </a:pPr>
            <a:r>
              <a:rPr lang="en-GB" altLang="en-US" sz="1800" dirty="0"/>
              <a:t>Reactants </a:t>
            </a:r>
          </a:p>
        </p:txBody>
      </p:sp>
      <p:sp>
        <p:nvSpPr>
          <p:cNvPr id="122888" name="TextBox 12"/>
          <p:cNvSpPr txBox="1">
            <a:spLocks noChangeArrowheads="1"/>
          </p:cNvSpPr>
          <p:nvPr/>
        </p:nvSpPr>
        <p:spPr bwMode="auto">
          <a:xfrm>
            <a:off x="4572000" y="5900738"/>
            <a:ext cx="2057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ClrTx/>
              <a:buFontTx/>
              <a:buNone/>
            </a:pPr>
            <a:r>
              <a:rPr lang="en-GB" altLang="en-US" sz="1800" dirty="0"/>
              <a:t>Products </a:t>
            </a:r>
          </a:p>
        </p:txBody>
      </p:sp>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Balancing a Chemical Equation</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24931" name="Content Placeholder 4"/>
          <p:cNvSpPr>
            <a:spLocks noGrp="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All atoms present in the reactants must be accounted for in the products that are formed </a:t>
            </a:r>
          </a:p>
          <a:p>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24932" name="Object 5"/>
          <p:cNvGraphicFramePr>
            <a:graphicFrameLocks noChangeAspect="1"/>
          </p:cNvGraphicFramePr>
          <p:nvPr>
            <p:extLst>
              <p:ext uri="{D42A27DB-BD31-4B8C-83A1-F6EECF244321}">
                <p14:modId xmlns:p14="http://schemas.microsoft.com/office/powerpoint/2010/main" xmlns="" val="1230347833"/>
              </p:ext>
            </p:extLst>
          </p:nvPr>
        </p:nvGraphicFramePr>
        <p:xfrm>
          <a:off x="1527175" y="3370257"/>
          <a:ext cx="6076950" cy="479425"/>
        </p:xfrm>
        <a:graphic>
          <a:graphicData uri="http://schemas.openxmlformats.org/presentationml/2006/ole">
            <p:oleObj spid="_x0000_s124973" name="Equation" r:id="rId3" imgW="3060700" imgH="241300" progId="">
              <p:embed/>
            </p:oleObj>
          </a:graphicData>
        </a:graphic>
      </p:graphicFrame>
      <p:graphicFrame>
        <p:nvGraphicFramePr>
          <p:cNvPr id="124933" name="Object 6"/>
          <p:cNvGraphicFramePr>
            <a:graphicFrameLocks noChangeAspect="1"/>
          </p:cNvGraphicFramePr>
          <p:nvPr>
            <p:extLst>
              <p:ext uri="{D42A27DB-BD31-4B8C-83A1-F6EECF244321}">
                <p14:modId xmlns:p14="http://schemas.microsoft.com/office/powerpoint/2010/main" xmlns="" val="1356979370"/>
              </p:ext>
            </p:extLst>
          </p:nvPr>
        </p:nvGraphicFramePr>
        <p:xfrm>
          <a:off x="1590672" y="3863969"/>
          <a:ext cx="5762625" cy="455613"/>
        </p:xfrm>
        <a:graphic>
          <a:graphicData uri="http://schemas.openxmlformats.org/presentationml/2006/ole">
            <p:oleObj spid="_x0000_s124974" name="Equation" r:id="rId4" imgW="3048000" imgH="241300" progId="">
              <p:embed/>
            </p:oleObj>
          </a:graphicData>
        </a:graphic>
      </p:graphicFrame>
      <p:pic>
        <p:nvPicPr>
          <p:cNvPr id="123910" name="Picture 7" descr="This table contains two columns and four rows. Column 1 is titled reactants and column 2 is titled products.&#10; In row 2, columns 1 and 2 read 1 C.&#10;In row 3, columns 1 and 2 read 4 H.&#10;In row 4, columns 1 and 2 read 4 O. &#10;"/>
          <p:cNvPicPr>
            <a:picLocks noChangeAspect="1"/>
          </p:cNvPicPr>
          <p:nvPr/>
        </p:nvPicPr>
        <p:blipFill>
          <a:blip r:embed="rId5"/>
          <a:srcRect/>
          <a:stretch>
            <a:fillRect/>
          </a:stretch>
        </p:blipFill>
        <p:spPr bwMode="auto">
          <a:xfrm>
            <a:off x="3078163" y="4710108"/>
            <a:ext cx="3006725"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GB" altLang="en-US" dirty="0">
                <a:latin typeface="Calibri" panose="020F0502020204030204" pitchFamily="34" charset="0"/>
                <a:ea typeface="ＭＳ Ｐゴシック" panose="020B0600070205080204" pitchFamily="34" charset="-128"/>
                <a:cs typeface="Calibri" panose="020F0502020204030204" pitchFamily="34" charset="0"/>
              </a:rPr>
              <a:t>Information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Provided </a:t>
            </a:r>
            <a:r>
              <a:rPr lang="en-GB" altLang="en-US" dirty="0">
                <a:latin typeface="Calibri" panose="020F0502020204030204" pitchFamily="34" charset="0"/>
                <a:ea typeface="ＭＳ Ｐゴシック" panose="020B0600070205080204" pitchFamily="34" charset="-128"/>
                <a:cs typeface="Calibri" panose="020F0502020204030204" pitchFamily="34" charset="0"/>
              </a:rPr>
              <a:t>by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Chemical Equations </a:t>
            </a:r>
            <a:endParaRPr lang="en-GB" altLang="en-US"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25955" name="Content Placeholder 2"/>
          <p:cNvSpPr>
            <a:spLocks noGrp="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Nature of the reactants and products</a:t>
            </a:r>
          </a:p>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Relative numbers of reactants and products</a:t>
            </a:r>
          </a:p>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Indicated by coefficients in a balanced equation </a:t>
            </a:r>
          </a:p>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Physical states of reactants and products </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Mass remains constant</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Atoms are conserved in a chemical reaction </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2595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2595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739DCEBB-256A-48CD-9BAD-86E7E167EF05}" type="slidenum">
              <a:rPr lang="en-US" altLang="en-US" sz="1000">
                <a:solidFill>
                  <a:schemeClr val="tx1"/>
                </a:solidFill>
              </a:rPr>
              <a:pPr>
                <a:spcBef>
                  <a:spcPct val="0"/>
                </a:spcBef>
                <a:buClrTx/>
                <a:buFontTx/>
                <a:buNone/>
              </a:pPr>
              <a:t>79</a:t>
            </a:fld>
            <a:endParaRPr lang="en-US" altLang="en-US" sz="1000">
              <a:solidFill>
                <a:schemeClr val="tx1"/>
              </a:solidFill>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Average Atomic Mass of Elements </a:t>
            </a:r>
          </a:p>
        </p:txBody>
      </p:sp>
      <p:sp>
        <p:nvSpPr>
          <p:cNvPr id="26627"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Atomic mass or average mass of an element </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All elements occur in nature as mixtures of isotopes</a:t>
            </a:r>
          </a:p>
          <a:p>
            <a:pPr lvl="1"/>
            <a:r>
              <a:rPr lang="en-US" altLang="en-US" dirty="0">
                <a:latin typeface="Calibri" panose="020F0502020204030204" pitchFamily="34" charset="0"/>
                <a:ea typeface="ＭＳ Ｐゴシック" panose="020B0600070205080204" pitchFamily="34" charset="-128"/>
                <a:cs typeface="Calibri" panose="020F0502020204030204" pitchFamily="34" charset="0"/>
              </a:rPr>
              <a:t>Atomic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masses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of all elements are average values based on the isotopic composition of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naturally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occurring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elements</a:t>
            </a:r>
          </a:p>
        </p:txBody>
      </p:sp>
      <p:sp>
        <p:nvSpPr>
          <p:cNvPr id="2662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2662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079C2524-B7AC-4E1F-AA4C-46F4083B780C}" type="slidenum">
              <a:rPr lang="en-US" altLang="en-US" sz="1000">
                <a:solidFill>
                  <a:schemeClr val="tx1"/>
                </a:solidFill>
              </a:rPr>
              <a:pPr>
                <a:spcBef>
                  <a:spcPct val="0"/>
                </a:spcBef>
                <a:buClrTx/>
                <a:buFontTx/>
                <a:buNone/>
              </a:pPr>
              <a:t>8</a:t>
            </a:fld>
            <a:endParaRPr lang="en-US" altLang="en-US" sz="1000">
              <a:solidFill>
                <a:schemeClr val="tx1"/>
              </a:solidFill>
            </a:endParaRPr>
          </a:p>
        </p:txBody>
      </p:sp>
    </p:spTree>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Representing Physical States in a Chemical Equation </a:t>
            </a:r>
          </a:p>
        </p:txBody>
      </p:sp>
      <p:pic>
        <p:nvPicPr>
          <p:cNvPr id="126979" name="Content Placeholder 3" descr="This table contains information regarding the symbolic representation of physical states in a chemical equation. It consists of two columns and five rows. &#10;Column 1 is titled state, and column 2 is titled symbol.&#10;In row 2, column 1 reads solid, and column 2 reads (s).&#10;In row 3, column 1 reads liquid, and column 2 reads (l).&#10;In row 4, column 1 reads gas, and column 2 reads (g).&#10;In row 5, column 1 reads dissolved in water (in aqueous solution), and column 2 reads (aq).&#10;"/>
          <p:cNvPicPr>
            <a:picLocks noGrp="1" noChangeAspect="1"/>
          </p:cNvPicPr>
          <p:nvPr>
            <p:ph idx="1"/>
          </p:nvPr>
        </p:nvPicPr>
        <p:blipFill>
          <a:blip r:embed="rId2"/>
          <a:srcRect/>
          <a:stretch>
            <a:fillRect/>
          </a:stretch>
        </p:blipFill>
        <p:spPr>
          <a:xfrm>
            <a:off x="427038" y="2857500"/>
            <a:ext cx="8226425" cy="2605088"/>
          </a:xfr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Things to Remember </a:t>
            </a:r>
          </a:p>
        </p:txBody>
      </p:sp>
      <p:sp>
        <p:nvSpPr>
          <p:cNvPr id="129027" name="Rectangle 2"/>
          <p:cNvSpPr>
            <a:spLocks noGrp="1" noChangeArrowheads="1"/>
          </p:cNvSpPr>
          <p:nvPr>
            <p:ph idx="1"/>
          </p:nvPr>
        </p:nvSpPr>
        <p:spPr/>
        <p:txBody>
          <a:bodyPr/>
          <a:lstStyle/>
          <a:p>
            <a:pPr>
              <a:spcBef>
                <a:spcPts val="600"/>
              </a:spcBef>
            </a:pP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Refrain from considering an unbalanced equation</a:t>
            </a:r>
          </a:p>
          <a:p>
            <a:pPr>
              <a:spcBef>
                <a:spcPts val="600"/>
              </a:spcBef>
            </a:pP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Experimental observation determines </a:t>
            </a:r>
            <a:r>
              <a:rPr lang="en-US" dirty="0"/>
              <a:t>the identities of the reactants and products of a reaction</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a:spcBef>
                <a:spcPts val="600"/>
              </a:spcBef>
            </a:pP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Formulas of compounds must never be changed while balancing a chemical equation </a:t>
            </a:r>
          </a:p>
          <a:p>
            <a:pPr lvl="1">
              <a:spcBef>
                <a:spcPts val="600"/>
              </a:spcBef>
            </a:pP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Do not change subscripts, and do not add or subtract atoms from a formula </a:t>
            </a:r>
          </a:p>
        </p:txBody>
      </p:sp>
      <p:sp>
        <p:nvSpPr>
          <p:cNvPr id="12902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2902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34CD653A-2BBE-4CCF-9046-794BA8DF6431}" type="slidenum">
              <a:rPr lang="en-US" altLang="en-US" sz="1000">
                <a:solidFill>
                  <a:schemeClr val="tx1"/>
                </a:solidFill>
              </a:rPr>
              <a:pPr>
                <a:spcBef>
                  <a:spcPct val="0"/>
                </a:spcBef>
                <a:buClrTx/>
                <a:buFontTx/>
                <a:buNone/>
              </a:pPr>
              <a:t>81</a:t>
            </a:fld>
            <a:endParaRPr lang="en-US" altLang="en-US" sz="1000">
              <a:solidFill>
                <a:schemeClr val="tx1"/>
              </a:solidFill>
            </a:endParaRPr>
          </a:p>
        </p:txBody>
      </p:sp>
    </p:spTree>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Critical Thinking    </a:t>
            </a:r>
          </a:p>
        </p:txBody>
      </p:sp>
      <p:sp>
        <p:nvSpPr>
          <p:cNvPr id="131075"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if a friend was balancing chemical equations by changing the values of the subscripts instead of using the coefficients? </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would you explain to your friend that this was the wrong thing to do?</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Problem-Solving Strategy - </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Writing and Balancing the Equation for a Chemical Reaction</a:t>
            </a:r>
          </a:p>
        </p:txBody>
      </p:sp>
      <p:sp>
        <p:nvSpPr>
          <p:cNvPr id="132099" name="Rectangle 2"/>
          <p:cNvSpPr>
            <a:spLocks noGrp="1" noChangeArrowheads="1"/>
          </p:cNvSpPr>
          <p:nvPr>
            <p:ph idx="1"/>
          </p:nvPr>
        </p:nvSpPr>
        <p:spPr/>
        <p:txBody>
          <a:bodyPr/>
          <a:lstStyle/>
          <a:p>
            <a:pPr marL="514350" indent="-514350">
              <a:buFont typeface="Arial" panose="020B0604020202020204" pitchFamily="34" charset="0"/>
              <a:buAutoNum type="arabicPeriod"/>
            </a:pP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Determine what reaction is occurring</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Determine the reactants, the products, and the physical states involved</a:t>
            </a:r>
          </a:p>
          <a:p>
            <a:pPr marL="514350" indent="-514350">
              <a:buFont typeface="Arial" panose="020B0604020202020204" pitchFamily="34" charset="0"/>
              <a:buAutoNum type="arabicPeriod"/>
            </a:pP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Write the unbalanced equation that summarizes the reaction </a:t>
            </a:r>
          </a:p>
        </p:txBody>
      </p:sp>
      <p:sp>
        <p:nvSpPr>
          <p:cNvPr id="13210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3210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64B03CB4-C2F6-4C19-92B0-2EABE47BC3A9}" type="slidenum">
              <a:rPr lang="en-US" altLang="en-US" sz="1000">
                <a:solidFill>
                  <a:schemeClr val="tx1"/>
                </a:solidFill>
              </a:rPr>
              <a:pPr>
                <a:spcBef>
                  <a:spcPct val="0"/>
                </a:spcBef>
                <a:buClrTx/>
                <a:buFontTx/>
                <a:buNone/>
              </a:pPr>
              <a:t>83</a:t>
            </a:fld>
            <a:endParaRPr lang="en-US" altLang="en-US" sz="1000">
              <a:solidFill>
                <a:schemeClr val="tx1"/>
              </a:solidFill>
            </a:endParaRPr>
          </a:p>
        </p:txBody>
      </p:sp>
    </p:spTree>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Problem-Solving Strategy - </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Writing and Balancing the Equation for a Chemical Reaction </a:t>
            </a:r>
            <a:r>
              <a:rPr lang="en-US"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p>
        </p:txBody>
      </p:sp>
      <p:sp>
        <p:nvSpPr>
          <p:cNvPr id="134147" name="Rectangle 2"/>
          <p:cNvSpPr>
            <a:spLocks noGrp="1" noChangeArrowheads="1"/>
          </p:cNvSpPr>
          <p:nvPr>
            <p:ph idx="1"/>
          </p:nvPr>
        </p:nvSpPr>
        <p:spPr/>
        <p:txBody>
          <a:bodyPr/>
          <a:lstStyle/>
          <a:p>
            <a:pPr marL="514350" indent="-514350">
              <a:buFont typeface="Arial" panose="020B0604020202020204" pitchFamily="34" charset="0"/>
              <a:buAutoNum type="arabicPeriod" startAt="3"/>
            </a:pP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Balance the equation by inspection, starting with the most complicated molecule(s)</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Determine what coefficients are necessary</a:t>
            </a:r>
          </a:p>
          <a:p>
            <a:pPr lvl="2"/>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The same number of each type of atom needs to appear on both reactant and product sides</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Do not change the formulas of any of the reactants or products</a:t>
            </a:r>
          </a:p>
        </p:txBody>
      </p:sp>
      <p:sp>
        <p:nvSpPr>
          <p:cNvPr id="13414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3414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C91E0FAA-7813-4AE5-9B11-C696F1D577A0}" type="slidenum">
              <a:rPr lang="en-US" altLang="en-US" sz="1000">
                <a:solidFill>
                  <a:schemeClr val="tx1"/>
                </a:solidFill>
              </a:rPr>
              <a:pPr>
                <a:spcBef>
                  <a:spcPct val="0"/>
                </a:spcBef>
                <a:buClrTx/>
                <a:buFontTx/>
                <a:buNone/>
              </a:pPr>
              <a:t>84</a:t>
            </a:fld>
            <a:endParaRPr lang="en-US" altLang="en-US" sz="1000">
              <a:solidFill>
                <a:schemeClr val="tx1"/>
              </a:solidFill>
            </a:endParaRPr>
          </a:p>
        </p:txBody>
      </p:sp>
    </p:spTree>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Critical Thinking   </a:t>
            </a:r>
          </a:p>
        </p:txBody>
      </p:sp>
      <p:sp>
        <p:nvSpPr>
          <p:cNvPr id="136195"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One part of the problem-solving strategy for balancing chemical equations is “starting with the most complicated molecule” </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if you started with a different molecule? </a:t>
            </a: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Could you still eventually balance the chemical equation? </a:t>
            </a: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would this approach be different from the suggested technique?</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3.14 -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Balancing a Chemical Equation II</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37219"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 1000°C, ammonia gas, NH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g</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reacts with oxygen gas to form gaseous nitric oxide, NO(</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g</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water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vapor</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This reaction is the first step in the commercial production of nitric acid by the Ostwald process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Balance the equation for this reaction</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3.14 -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Solution</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37219"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Steps 1 and 2</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The unbalanced equation for the reaction is</a:t>
            </a: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Step 3</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Since all the molecules in this equation are of about equal complexity, where we start in balancing it is rather arbitrary</a:t>
            </a:r>
          </a:p>
          <a:p>
            <a:pPr lvl="1"/>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37220" name="Object 3"/>
          <p:cNvGraphicFramePr>
            <a:graphicFrameLocks noChangeAspect="1"/>
          </p:cNvGraphicFramePr>
          <p:nvPr/>
        </p:nvGraphicFramePr>
        <p:xfrm>
          <a:off x="2206625" y="3341688"/>
          <a:ext cx="4779963" cy="479425"/>
        </p:xfrm>
        <a:graphic>
          <a:graphicData uri="http://schemas.openxmlformats.org/presentationml/2006/ole">
            <p:oleObj spid="_x0000_s138263" name="Equation" r:id="rId3" imgW="2527300" imgH="2540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72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7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3.14 -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Solution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endPar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38243" name="Content Placeholder 2"/>
          <p:cNvSpPr>
            <a:spLocks noGrp="1"/>
          </p:cNvSpPr>
          <p:nvPr>
            <p:ph idx="1"/>
          </p:nvPr>
        </p:nvSpPr>
        <p:spPr/>
        <p:txBody>
          <a:bodyPr/>
          <a:lstStyle/>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Let’s begin by balancing the hydrogen</a:t>
            </a: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A coefficient of 2 for NH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and a coefficient of 3 for 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O give six atoms of hydrogen on both sides</a:t>
            </a:r>
          </a:p>
          <a:p>
            <a:pPr lvl="2"/>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z="120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The nitrogen can be balanced with a coefficient of 2 for NO</a:t>
            </a:r>
          </a:p>
          <a:p>
            <a:pPr lvl="2"/>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38244" name="Object 4"/>
          <p:cNvGraphicFramePr>
            <a:graphicFrameLocks noChangeAspect="1"/>
          </p:cNvGraphicFramePr>
          <p:nvPr/>
        </p:nvGraphicFramePr>
        <p:xfrm>
          <a:off x="2074863" y="3581400"/>
          <a:ext cx="5043487" cy="479425"/>
        </p:xfrm>
        <a:graphic>
          <a:graphicData uri="http://schemas.openxmlformats.org/presentationml/2006/ole">
            <p:oleObj spid="_x0000_s139308" name="Equation" r:id="rId3" imgW="2667000" imgH="254000" progId="">
              <p:embed/>
            </p:oleObj>
          </a:graphicData>
        </a:graphic>
      </p:graphicFrame>
      <p:graphicFrame>
        <p:nvGraphicFramePr>
          <p:cNvPr id="138245" name="Object 5"/>
          <p:cNvGraphicFramePr>
            <a:graphicFrameLocks noChangeAspect="1"/>
          </p:cNvGraphicFramePr>
          <p:nvPr/>
        </p:nvGraphicFramePr>
        <p:xfrm>
          <a:off x="1985963" y="5083175"/>
          <a:ext cx="5187950" cy="479425"/>
        </p:xfrm>
        <a:graphic>
          <a:graphicData uri="http://schemas.openxmlformats.org/presentationml/2006/ole">
            <p:oleObj spid="_x0000_s139309" name="Equation" r:id="rId4" imgW="2743200" imgH="2540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8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82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824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8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3.14 -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Solution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39267" name="Content Placeholder 3"/>
          <p:cNvSpPr>
            <a:spLocks noGrp="1"/>
          </p:cNvSpPr>
          <p:nvPr>
            <p:ph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Finally, note that there are two atoms of oxygen on the left and five on the right</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oxygen can be balanced with a coefficient of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for O</a:t>
            </a:r>
            <a:r>
              <a:rPr lang="en-GB"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p>
          <a:p>
            <a:pPr lvl="2"/>
            <a:endPar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endParaRPr>
          </a:p>
          <a:p>
            <a:pPr marL="914400" lvl="2" indent="0">
              <a:buNone/>
            </a:pPr>
            <a:endParaRPr lang="en-IN" altLang="en-US" sz="1100"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Usual custom is to have whole-number coefficients</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We simply multiply the entire equation by 2</a:t>
            </a:r>
          </a:p>
          <a:p>
            <a:pPr lvl="2"/>
            <a:endParaRPr lang="en-IN" altLang="en-US" dirty="0">
              <a:latin typeface="Calibri" panose="020F0502020204030204" pitchFamily="34" charset="0"/>
              <a:ea typeface="ＭＳ Ｐゴシック" panose="020B0600070205080204" pitchFamily="34" charset="-128"/>
              <a:cs typeface="Calibri" panose="020F0502020204030204" pitchFamily="34" charset="0"/>
            </a:endParaRP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Reality check - </a:t>
            </a:r>
            <a:r>
              <a:rPr lang="en-US" dirty="0"/>
              <a:t>There are 4 N, 12 H, and 10 O on both sides, so the equation </a:t>
            </a:r>
            <a:r>
              <a:rPr lang="en-US" dirty="0" smtClean="0"/>
              <a:t>is balanced</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39268" name="Object 12"/>
          <p:cNvGraphicFramePr>
            <a:graphicFrameLocks noChangeAspect="1"/>
          </p:cNvGraphicFramePr>
          <p:nvPr>
            <p:extLst>
              <p:ext uri="{D42A27DB-BD31-4B8C-83A1-F6EECF244321}">
                <p14:modId xmlns:p14="http://schemas.microsoft.com/office/powerpoint/2010/main" xmlns="" val="3129107306"/>
              </p:ext>
            </p:extLst>
          </p:nvPr>
        </p:nvGraphicFramePr>
        <p:xfrm>
          <a:off x="1897030" y="3420439"/>
          <a:ext cx="5367402" cy="728311"/>
        </p:xfrm>
        <a:graphic>
          <a:graphicData uri="http://schemas.openxmlformats.org/presentationml/2006/ole">
            <p:oleObj spid="_x0000_s140346" name="Equation" r:id="rId3" imgW="2895600" imgH="393700" progId="">
              <p:embed/>
            </p:oleObj>
          </a:graphicData>
        </a:graphic>
      </p:graphicFrame>
      <p:graphicFrame>
        <p:nvGraphicFramePr>
          <p:cNvPr id="139269" name="Object 13"/>
          <p:cNvGraphicFramePr>
            <a:graphicFrameLocks noChangeAspect="1"/>
          </p:cNvGraphicFramePr>
          <p:nvPr>
            <p:extLst>
              <p:ext uri="{D42A27DB-BD31-4B8C-83A1-F6EECF244321}">
                <p14:modId xmlns:p14="http://schemas.microsoft.com/office/powerpoint/2010/main" xmlns="" val="3614319440"/>
              </p:ext>
            </p:extLst>
          </p:nvPr>
        </p:nvGraphicFramePr>
        <p:xfrm>
          <a:off x="1900238" y="5003797"/>
          <a:ext cx="5330825" cy="479425"/>
        </p:xfrm>
        <a:graphic>
          <a:graphicData uri="http://schemas.openxmlformats.org/presentationml/2006/ole">
            <p:oleObj spid="_x0000_s140347" name="Equation" r:id="rId4" imgW="2819400" imgH="254000" progId="">
              <p:embed/>
            </p:oleObj>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xmlns="" val="878453577"/>
              </p:ext>
            </p:extLst>
          </p:nvPr>
        </p:nvGraphicFramePr>
        <p:xfrm>
          <a:off x="7464924" y="2973019"/>
          <a:ext cx="243480" cy="686535"/>
        </p:xfrm>
        <a:graphic>
          <a:graphicData uri="http://schemas.openxmlformats.org/presentationml/2006/ole">
            <p:oleObj spid="_x0000_s140348" name="Equation" r:id="rId5" imgW="139680" imgH="39348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926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926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3926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9267">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3926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9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Average Atomic Mass of Carbon </a:t>
            </a:r>
            <a:endParaRPr lang="en-GB" altLang="en-US" sz="2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8675"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Natural carbon is a mixture of three isotopes - </a:t>
            </a:r>
            <a:r>
              <a:rPr lang="en-US"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12</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 </a:t>
            </a:r>
            <a:r>
              <a:rPr lang="en-US"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13</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 and </a:t>
            </a:r>
            <a:r>
              <a:rPr lang="en-US"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14</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Atomic mass of carbon is an average value of the three isotopes </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Natural carbon is composed of:</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98.89% </a:t>
            </a:r>
            <a:r>
              <a:rPr lang="en-US"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12</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 atoms (mass = 12 u) </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1.11% </a:t>
            </a:r>
            <a:r>
              <a:rPr lang="en-US"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13</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 atoms (mass =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13.003355 u)</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867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2867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101EC593-688B-4700-B603-9677F6C604FD}" type="slidenum">
              <a:rPr lang="en-US" altLang="en-US" sz="1000">
                <a:solidFill>
                  <a:schemeClr val="tx1"/>
                </a:solidFill>
              </a:rPr>
              <a:pPr>
                <a:spcBef>
                  <a:spcPct val="0"/>
                </a:spcBef>
                <a:buClrTx/>
                <a:buFontTx/>
                <a:buNone/>
              </a:pPr>
              <a:t>9</a:t>
            </a:fld>
            <a:endParaRPr lang="en-US" altLang="en-US" sz="1000">
              <a:solidFill>
                <a:schemeClr val="tx1"/>
              </a:solidFill>
            </a:endParaRPr>
          </a:p>
        </p:txBody>
      </p:sp>
    </p:spTree>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3.14 -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Solution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3)</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39267" name="Content Placeholder 3"/>
          <p:cNvSpPr>
            <a:spLocks noGrp="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Visual representation of the balanced reaction</a:t>
            </a:r>
          </a:p>
        </p:txBody>
      </p:sp>
      <p:pic>
        <p:nvPicPr>
          <p:cNvPr id="3" name="Picture 2" descr="This image is a visual representation of the balanced equation 4NH3 (g) + 5O2 (g) → 4NO (g) + 6H2O (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7869" y="2819400"/>
            <a:ext cx="7624762" cy="3394046"/>
          </a:xfrm>
          <a:prstGeom prst="rect">
            <a:avLst/>
          </a:prstGeom>
        </p:spPr>
      </p:pic>
    </p:spTree>
    <p:extLst>
      <p:ext uri="{BB962C8B-B14F-4D97-AF65-F5344CB8AC3E}">
        <p14:creationId xmlns:p14="http://schemas.microsoft.com/office/powerpoint/2010/main" xmlns="" val="2430172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Exercise      </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41315" name="Content Placeholder 2"/>
          <p:cNvSpPr>
            <a:spLocks noGrp="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Balance the following equations:</a:t>
            </a:r>
          </a:p>
          <a:p>
            <a:endParaRPr lang="en-IN" altLang="en-US" sz="1800" dirty="0" smtClean="0">
              <a:latin typeface="Calibri" panose="020F0502020204030204" pitchFamily="34" charset="0"/>
              <a:ea typeface="ＭＳ Ｐゴシック" panose="020B0600070205080204" pitchFamily="34" charset="-128"/>
              <a:cs typeface="Calibri" panose="020F0502020204030204" pitchFamily="34" charset="0"/>
            </a:endParaRPr>
          </a:p>
          <a:p>
            <a:pPr marL="971550" lvl="1" indent="-514350">
              <a:buFont typeface="Arial" panose="020B0604020202020204" pitchFamily="34" charset="0"/>
              <a:buAutoNum type="alphaLcPeriod"/>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p>
          <a:p>
            <a:pPr marL="971550" lvl="1" indent="-514350">
              <a:buFont typeface="Arial" panose="020B0604020202020204" pitchFamily="34" charset="0"/>
              <a:buAutoNum type="alphaLcPeriod"/>
            </a:pP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marL="971550" lvl="1" indent="-514350">
              <a:buFont typeface="Arial" panose="020B0604020202020204" pitchFamily="34" charset="0"/>
              <a:buAutoNum type="alphaLcPeriod"/>
            </a:pP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marL="971550" lvl="1" indent="-514350">
              <a:buFont typeface="Arial" panose="020B0604020202020204" pitchFamily="34" charset="0"/>
              <a:buAutoNum type="alphaLcPeriod"/>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p>
        </p:txBody>
      </p:sp>
      <p:graphicFrame>
        <p:nvGraphicFramePr>
          <p:cNvPr id="141316" name="Object 3"/>
          <p:cNvGraphicFramePr>
            <a:graphicFrameLocks noChangeAspect="1"/>
          </p:cNvGraphicFramePr>
          <p:nvPr/>
        </p:nvGraphicFramePr>
        <p:xfrm>
          <a:off x="1077913" y="3141663"/>
          <a:ext cx="7053262" cy="515937"/>
        </p:xfrm>
        <a:graphic>
          <a:graphicData uri="http://schemas.openxmlformats.org/presentationml/2006/ole">
            <p:oleObj spid="_x0000_s141400" name="Equation" r:id="rId3" imgW="3479800" imgH="254000" progId="">
              <p:embed/>
            </p:oleObj>
          </a:graphicData>
        </a:graphic>
      </p:graphicFrame>
      <p:graphicFrame>
        <p:nvGraphicFramePr>
          <p:cNvPr id="141317" name="Object 4"/>
          <p:cNvGraphicFramePr>
            <a:graphicFrameLocks noChangeAspect="1"/>
          </p:cNvGraphicFramePr>
          <p:nvPr>
            <p:extLst>
              <p:ext uri="{D42A27DB-BD31-4B8C-83A1-F6EECF244321}">
                <p14:modId xmlns:p14="http://schemas.microsoft.com/office/powerpoint/2010/main" xmlns="" val="3318925744"/>
              </p:ext>
            </p:extLst>
          </p:nvPr>
        </p:nvGraphicFramePr>
        <p:xfrm>
          <a:off x="1169988" y="4606925"/>
          <a:ext cx="6804025" cy="495300"/>
        </p:xfrm>
        <a:graphic>
          <a:graphicData uri="http://schemas.openxmlformats.org/presentationml/2006/ole">
            <p:oleObj spid="_x0000_s141401" name="Equation" r:id="rId4" imgW="3492360" imgH="253800" progId="">
              <p:embed/>
            </p:oleObj>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xmlns="" val="867317226"/>
              </p:ext>
            </p:extLst>
          </p:nvPr>
        </p:nvGraphicFramePr>
        <p:xfrm>
          <a:off x="806293" y="3837460"/>
          <a:ext cx="7594914" cy="503881"/>
        </p:xfrm>
        <a:graphic>
          <a:graphicData uri="http://schemas.openxmlformats.org/presentationml/2006/ole">
            <p:oleObj spid="_x0000_s141402" name="Equation" r:id="rId5" imgW="3822480" imgH="253800" progId="">
              <p:embed/>
            </p:oleObj>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xmlns="" val="2370023787"/>
              </p:ext>
            </p:extLst>
          </p:nvPr>
        </p:nvGraphicFramePr>
        <p:xfrm>
          <a:off x="1051834" y="5357021"/>
          <a:ext cx="7027633" cy="490533"/>
        </p:xfrm>
        <a:graphic>
          <a:graphicData uri="http://schemas.openxmlformats.org/presentationml/2006/ole">
            <p:oleObj spid="_x0000_s141403" name="Equation" r:id="rId6" imgW="3644640" imgH="2538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Problem-Solving Strategy - </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Calculating Masses of Reactants and Products in Reactions</a:t>
            </a:r>
          </a:p>
        </p:txBody>
      </p:sp>
      <p:sp>
        <p:nvSpPr>
          <p:cNvPr id="142339" name="Rectangle 2"/>
          <p:cNvSpPr>
            <a:spLocks noGrp="1" noChangeArrowheads="1"/>
          </p:cNvSpPr>
          <p:nvPr>
            <p:ph idx="1"/>
          </p:nvPr>
        </p:nvSpPr>
        <p:spPr/>
        <p:txBody>
          <a:bodyPr/>
          <a:lstStyle/>
          <a:p>
            <a:pPr marL="514350" indent="-514350">
              <a:buFont typeface="Arial" panose="020B0604020202020204" pitchFamily="34" charset="0"/>
              <a:buAutoNum type="arabicPeriod"/>
            </a:pPr>
            <a:r>
              <a:rPr lang="en-US" altLang="en-US" smtClean="0">
                <a:latin typeface="Calibri" panose="020F0502020204030204" pitchFamily="34" charset="0"/>
                <a:ea typeface="ＭＳ Ｐゴシック" panose="020B0600070205080204" pitchFamily="34" charset="-128"/>
                <a:cs typeface="Calibri" panose="020F0502020204030204" pitchFamily="34" charset="0"/>
              </a:rPr>
              <a:t>Balance the equation for the reaction</a:t>
            </a:r>
          </a:p>
          <a:p>
            <a:pPr marL="514350" indent="-514350">
              <a:buFont typeface="Arial" panose="020B0604020202020204" pitchFamily="34" charset="0"/>
              <a:buAutoNum type="arabicPeriod"/>
            </a:pPr>
            <a:r>
              <a:rPr lang="en-US" altLang="en-US" smtClean="0">
                <a:latin typeface="Calibri" panose="020F0502020204030204" pitchFamily="34" charset="0"/>
                <a:ea typeface="ＭＳ Ｐゴシック" panose="020B0600070205080204" pitchFamily="34" charset="-128"/>
                <a:cs typeface="Calibri" panose="020F0502020204030204" pitchFamily="34" charset="0"/>
              </a:rPr>
              <a:t>Convert the known mass of the reactant or product to moles of that substance</a:t>
            </a:r>
          </a:p>
          <a:p>
            <a:pPr marL="514350" indent="-514350">
              <a:buFont typeface="Arial" panose="020B0604020202020204" pitchFamily="34" charset="0"/>
              <a:buAutoNum type="arabicPeriod"/>
            </a:pPr>
            <a:r>
              <a:rPr lang="en-US" altLang="en-US" smtClean="0">
                <a:latin typeface="Calibri" panose="020F0502020204030204" pitchFamily="34" charset="0"/>
                <a:ea typeface="ＭＳ Ｐゴシック" panose="020B0600070205080204" pitchFamily="34" charset="-128"/>
                <a:cs typeface="Calibri" panose="020F0502020204030204" pitchFamily="34" charset="0"/>
              </a:rPr>
              <a:t>Use the balanced equation to set up the appropriate mole ratios</a:t>
            </a:r>
          </a:p>
        </p:txBody>
      </p:sp>
      <p:sp>
        <p:nvSpPr>
          <p:cNvPr id="14234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4234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0CCC256B-C3C1-4429-8006-D7840141BB34}" type="slidenum">
              <a:rPr lang="en-US" altLang="en-US" sz="1000">
                <a:solidFill>
                  <a:schemeClr val="tx1"/>
                </a:solidFill>
              </a:rPr>
              <a:pPr>
                <a:spcBef>
                  <a:spcPct val="0"/>
                </a:spcBef>
                <a:buClrTx/>
                <a:buFontTx/>
                <a:buNone/>
              </a:pPr>
              <a:t>92</a:t>
            </a:fld>
            <a:endParaRPr lang="en-US" altLang="en-US" sz="1000">
              <a:solidFill>
                <a:schemeClr val="tx1"/>
              </a:solidFill>
            </a:endParaRPr>
          </a:p>
        </p:txBody>
      </p:sp>
    </p:spTree>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ChangeArrowheads="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Problem-Solving Strategy - </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Calculating Masses of Reactants and Products in Reactions </a:t>
            </a:r>
            <a:r>
              <a:rPr lang="en-US"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p>
        </p:txBody>
      </p:sp>
      <p:sp>
        <p:nvSpPr>
          <p:cNvPr id="144387" name="Rectangle 2"/>
          <p:cNvSpPr>
            <a:spLocks noGrp="1" noChangeArrowheads="1"/>
          </p:cNvSpPr>
          <p:nvPr>
            <p:ph idx="1"/>
          </p:nvPr>
        </p:nvSpPr>
        <p:spPr/>
        <p:txBody>
          <a:bodyPr/>
          <a:lstStyle/>
          <a:p>
            <a:pPr marL="514350" indent="-514350">
              <a:buFont typeface="Arial" panose="020B0604020202020204" pitchFamily="34" charset="0"/>
              <a:buAutoNum type="arabicPeriod" startAt="4"/>
            </a:pPr>
            <a:r>
              <a:rPr lang="en-US" altLang="en-US" smtClean="0">
                <a:latin typeface="Calibri" panose="020F0502020204030204" pitchFamily="34" charset="0"/>
                <a:ea typeface="ＭＳ Ｐゴシック" panose="020B0600070205080204" pitchFamily="34" charset="-128"/>
                <a:cs typeface="Calibri" panose="020F0502020204030204" pitchFamily="34" charset="0"/>
              </a:rPr>
              <a:t>Use the appropriate mole ratios to calculate the number of moles of the desired reactant or product</a:t>
            </a:r>
          </a:p>
          <a:p>
            <a:pPr marL="514350" indent="-514350">
              <a:buFont typeface="Arial" panose="020B0604020202020204" pitchFamily="34" charset="0"/>
              <a:buAutoNum type="arabicPeriod" startAt="4"/>
            </a:pPr>
            <a:r>
              <a:rPr lang="en-US" altLang="en-US" smtClean="0">
                <a:latin typeface="Calibri" panose="020F0502020204030204" pitchFamily="34" charset="0"/>
                <a:ea typeface="ＭＳ Ｐゴシック" panose="020B0600070205080204" pitchFamily="34" charset="-128"/>
                <a:cs typeface="Calibri" panose="020F0502020204030204" pitchFamily="34" charset="0"/>
              </a:rPr>
              <a:t>Convert from moles back to grams if required by the problem</a:t>
            </a:r>
          </a:p>
        </p:txBody>
      </p:sp>
      <p:sp>
        <p:nvSpPr>
          <p:cNvPr id="14438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4438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881D3288-8D8A-491E-9872-D0FF25C73BAE}" type="slidenum">
              <a:rPr lang="en-US" altLang="en-US" sz="1000">
                <a:solidFill>
                  <a:schemeClr val="tx1"/>
                </a:solidFill>
              </a:rPr>
              <a:pPr>
                <a:spcBef>
                  <a:spcPct val="0"/>
                </a:spcBef>
                <a:buClrTx/>
                <a:buFontTx/>
                <a:buNone/>
              </a:pPr>
              <a:t>93</a:t>
            </a:fld>
            <a:endParaRPr lang="en-US" altLang="en-US" sz="1000">
              <a:solidFill>
                <a:schemeClr val="tx1"/>
              </a:solidFill>
            </a:endParaRPr>
          </a:p>
        </p:txBody>
      </p:sp>
    </p:spTree>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Thinking     </a:t>
            </a:r>
            <a:endParaRPr lang="en-US" dirty="0"/>
          </a:p>
        </p:txBody>
      </p:sp>
      <p:sp>
        <p:nvSpPr>
          <p:cNvPr id="3" name="Content Placeholder 2"/>
          <p:cNvSpPr>
            <a:spLocks noGrp="1"/>
          </p:cNvSpPr>
          <p:nvPr>
            <p:ph idx="1"/>
          </p:nvPr>
        </p:nvSpPr>
        <p:spPr/>
        <p:txBody>
          <a:bodyPr/>
          <a:lstStyle/>
          <a:p>
            <a:r>
              <a:rPr lang="en-US" dirty="0"/>
              <a:t>Your lab partner has made the observation that you always take the mass of </a:t>
            </a:r>
            <a:r>
              <a:rPr lang="en-US" dirty="0" smtClean="0"/>
              <a:t>chemicals in </a:t>
            </a:r>
            <a:r>
              <a:rPr lang="en-US" dirty="0"/>
              <a:t>lab, but then you use mole ratios to balance the </a:t>
            </a:r>
            <a:r>
              <a:rPr lang="en-US" dirty="0" smtClean="0"/>
              <a:t>equation</a:t>
            </a:r>
          </a:p>
          <a:p>
            <a:pPr lvl="1"/>
            <a:r>
              <a:rPr lang="en-US" dirty="0" smtClean="0"/>
              <a:t>“</a:t>
            </a:r>
            <a:r>
              <a:rPr lang="en-US" dirty="0"/>
              <a:t>Why not use </a:t>
            </a:r>
            <a:r>
              <a:rPr lang="en-US" dirty="0" smtClean="0"/>
              <a:t>the masses </a:t>
            </a:r>
            <a:r>
              <a:rPr lang="en-US" dirty="0"/>
              <a:t>in the equation?” your partner </a:t>
            </a:r>
            <a:r>
              <a:rPr lang="en-US" dirty="0" smtClean="0"/>
              <a:t>asks</a:t>
            </a:r>
          </a:p>
          <a:p>
            <a:pPr lvl="1"/>
            <a:r>
              <a:rPr lang="en-US" dirty="0" smtClean="0"/>
              <a:t>What </a:t>
            </a:r>
            <a:r>
              <a:rPr lang="en-US" dirty="0"/>
              <a:t>if your lab partner decided </a:t>
            </a:r>
            <a:r>
              <a:rPr lang="en-US" dirty="0" smtClean="0"/>
              <a:t>to balance </a:t>
            </a:r>
            <a:r>
              <a:rPr lang="en-US" dirty="0"/>
              <a:t>equations by using masses as </a:t>
            </a:r>
            <a:r>
              <a:rPr lang="en-US" dirty="0" smtClean="0"/>
              <a:t>coefficients</a:t>
            </a:r>
            <a:r>
              <a:rPr lang="en-US" dirty="0"/>
              <a:t>? </a:t>
            </a:r>
            <a:endParaRPr lang="en-US" dirty="0" smtClean="0"/>
          </a:p>
          <a:p>
            <a:pPr lvl="2"/>
            <a:r>
              <a:rPr lang="en-US" dirty="0" smtClean="0"/>
              <a:t>Is </a:t>
            </a:r>
            <a:r>
              <a:rPr lang="en-US" dirty="0"/>
              <a:t>this even possible? </a:t>
            </a:r>
            <a:endParaRPr lang="en-US" dirty="0" smtClean="0"/>
          </a:p>
          <a:p>
            <a:pPr lvl="2"/>
            <a:r>
              <a:rPr lang="en-US" dirty="0" smtClean="0"/>
              <a:t>Why or why </a:t>
            </a:r>
            <a:r>
              <a:rPr lang="en-US" dirty="0"/>
              <a:t>not?</a:t>
            </a:r>
          </a:p>
        </p:txBody>
      </p:sp>
    </p:spTree>
    <p:extLst>
      <p:ext uri="{BB962C8B-B14F-4D97-AF65-F5344CB8AC3E}">
        <p14:creationId xmlns:p14="http://schemas.microsoft.com/office/powerpoint/2010/main" xmlns="" val="31531248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3.15 - Chemical Stoichiometry I</a:t>
            </a:r>
          </a:p>
        </p:txBody>
      </p:sp>
      <p:sp>
        <p:nvSpPr>
          <p:cNvPr id="146435"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Solid lithium hydroxide is used in space vehicles to remove exhaled carbon dioxide from the living environment by forming solid lithium carbonate and liquid water</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mass of gaseous carbon dioxide can be absorbed by 1.00 kg of lithium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hydroxide?</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3.15 - Solution</a:t>
            </a:r>
          </a:p>
        </p:txBody>
      </p:sp>
      <p:sp>
        <p:nvSpPr>
          <p:cNvPr id="148483" name="Content Placeholder 2"/>
          <p:cNvSpPr>
            <a:spLocks noGrp="1"/>
          </p:cNvSpPr>
          <p:nvPr>
            <p:ph idx="1"/>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Where are we going?</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find the mass of CO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absorbed by 1.00 kg LiOH</a:t>
            </a:r>
          </a:p>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do we know?</a:t>
            </a: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Chemical reaction -</a:t>
            </a:r>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1.00 kg LiOH</a:t>
            </a:r>
          </a:p>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information do we need to find the mass of CO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Balanced equation for the reaction</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48484" name="Object 3"/>
          <p:cNvGraphicFramePr>
            <a:graphicFrameLocks noChangeAspect="1"/>
          </p:cNvGraphicFramePr>
          <p:nvPr>
            <p:extLst>
              <p:ext uri="{D42A27DB-BD31-4B8C-83A1-F6EECF244321}">
                <p14:modId xmlns:p14="http://schemas.microsoft.com/office/powerpoint/2010/main" xmlns="" val="1549460041"/>
              </p:ext>
            </p:extLst>
          </p:nvPr>
        </p:nvGraphicFramePr>
        <p:xfrm>
          <a:off x="3745856" y="3872923"/>
          <a:ext cx="5225752" cy="471054"/>
        </p:xfrm>
        <a:graphic>
          <a:graphicData uri="http://schemas.openxmlformats.org/presentationml/2006/ole">
            <p:oleObj spid="_x0000_s147480" name="Equation" r:id="rId3" imgW="2819400" imgH="2540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8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8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848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848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8483">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48483">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48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3.15 -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sp>
        <p:nvSpPr>
          <p:cNvPr id="149507"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do we get there?</a:t>
            </a:r>
          </a:p>
          <a:p>
            <a:pPr marL="971550" lvl="1" indent="-514350">
              <a:buFont typeface="Arial" panose="020B0604020202020204" pitchFamily="34" charset="0"/>
              <a:buAutoNum type="arabicPeriod"/>
            </a:pPr>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is the balanced equation?</a:t>
            </a:r>
          </a:p>
          <a:p>
            <a:pPr marL="971550" lvl="1" indent="-514350">
              <a:buFont typeface="Arial" panose="020B0604020202020204" pitchFamily="34" charset="0"/>
              <a:buAutoNum type="arabicPeriod"/>
            </a:pPr>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marL="971550" lvl="1" indent="-514350">
              <a:buFont typeface="Arial" panose="020B0604020202020204" pitchFamily="34" charset="0"/>
              <a:buAutoNum type="arabicPeriod"/>
            </a:pPr>
            <a:endParaRPr lang="en-IN" altLang="en-US" sz="2000" smtClean="0">
              <a:latin typeface="Calibri" panose="020F0502020204030204" pitchFamily="34" charset="0"/>
              <a:ea typeface="ＭＳ Ｐゴシック" panose="020B0600070205080204" pitchFamily="34" charset="-128"/>
              <a:cs typeface="Calibri" panose="020F0502020204030204" pitchFamily="34" charset="0"/>
            </a:endParaRPr>
          </a:p>
          <a:p>
            <a:pPr marL="971550" lvl="1" indent="-514350">
              <a:buFont typeface="Arial" panose="020B0604020202020204" pitchFamily="34" charset="0"/>
              <a:buAutoNum type="arabicPeriod"/>
            </a:pPr>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are the moles of LiOH?</a:t>
            </a:r>
          </a:p>
          <a:p>
            <a:pPr marL="1371600" lvl="2" indent="-514350"/>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find the moles of LiOH, we need to know the molar mass</a:t>
            </a:r>
          </a:p>
          <a:p>
            <a:pPr marL="1371600" lvl="2" indent="-514350"/>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49508" name="Object 4"/>
          <p:cNvGraphicFramePr>
            <a:graphicFrameLocks noChangeAspect="1"/>
          </p:cNvGraphicFramePr>
          <p:nvPr>
            <p:extLst>
              <p:ext uri="{D42A27DB-BD31-4B8C-83A1-F6EECF244321}">
                <p14:modId xmlns:p14="http://schemas.microsoft.com/office/powerpoint/2010/main" xmlns="" val="4294898347"/>
              </p:ext>
            </p:extLst>
          </p:nvPr>
        </p:nvGraphicFramePr>
        <p:xfrm>
          <a:off x="1679845" y="3415146"/>
          <a:ext cx="5811298" cy="510309"/>
        </p:xfrm>
        <a:graphic>
          <a:graphicData uri="http://schemas.openxmlformats.org/presentationml/2006/ole">
            <p:oleObj spid="_x0000_s148528" name="Equation" r:id="rId3" imgW="2895600" imgH="254000" progId="">
              <p:embed/>
            </p:oleObj>
          </a:graphicData>
        </a:graphic>
      </p:graphicFrame>
      <p:graphicFrame>
        <p:nvGraphicFramePr>
          <p:cNvPr id="149509" name="Object 5"/>
          <p:cNvGraphicFramePr>
            <a:graphicFrameLocks noChangeAspect="1"/>
          </p:cNvGraphicFramePr>
          <p:nvPr>
            <p:extLst>
              <p:ext uri="{D42A27DB-BD31-4B8C-83A1-F6EECF244321}">
                <p14:modId xmlns:p14="http://schemas.microsoft.com/office/powerpoint/2010/main" xmlns="" val="1652101137"/>
              </p:ext>
            </p:extLst>
          </p:nvPr>
        </p:nvGraphicFramePr>
        <p:xfrm>
          <a:off x="1076325" y="5689600"/>
          <a:ext cx="7467600" cy="406400"/>
        </p:xfrm>
        <a:graphic>
          <a:graphicData uri="http://schemas.openxmlformats.org/presentationml/2006/ole">
            <p:oleObj spid="_x0000_s148529" name="Equation" r:id="rId4" imgW="3720960" imgH="2030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9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950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950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950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9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3.15 - Solution </a:t>
            </a:r>
            <a:r>
              <a:rPr lang="en-GB" altLang="en-US" sz="200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sp>
        <p:nvSpPr>
          <p:cNvPr id="150531" name="Content Placeholder 2"/>
          <p:cNvSpPr>
            <a:spLocks noGrp="1"/>
          </p:cNvSpPr>
          <p:nvPr>
            <p:ph idx="1"/>
          </p:nvPr>
        </p:nvSpPr>
        <p:spPr/>
        <p:txBody>
          <a:bodyPr/>
          <a:lstStyle/>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Now we use the molar mass to find the moles of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LiOH</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marL="971550" lvl="1" indent="-514350">
              <a:buFont typeface="Arial" panose="020B0604020202020204" pitchFamily="34" charset="0"/>
              <a:buAutoNum type="arabicPeriod" startAt="3"/>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is the mole ratio between CO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LiOH</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in the balanced equation?</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50532" name="Object 7"/>
          <p:cNvGraphicFramePr>
            <a:graphicFrameLocks noChangeAspect="1"/>
          </p:cNvGraphicFramePr>
          <p:nvPr/>
        </p:nvGraphicFramePr>
        <p:xfrm>
          <a:off x="496888" y="2768600"/>
          <a:ext cx="8178800" cy="979488"/>
        </p:xfrm>
        <a:graphic>
          <a:graphicData uri="http://schemas.openxmlformats.org/presentationml/2006/ole">
            <p:oleObj spid="_x0000_s149548" name="Equation" r:id="rId3" imgW="4241800" imgH="508000" progId="">
              <p:embed/>
            </p:oleObj>
          </a:graphicData>
        </a:graphic>
      </p:graphicFrame>
      <p:graphicFrame>
        <p:nvGraphicFramePr>
          <p:cNvPr id="150533" name="Object 8"/>
          <p:cNvGraphicFramePr>
            <a:graphicFrameLocks noChangeAspect="1"/>
          </p:cNvGraphicFramePr>
          <p:nvPr/>
        </p:nvGraphicFramePr>
        <p:xfrm>
          <a:off x="3822700" y="5022850"/>
          <a:ext cx="1598613" cy="774700"/>
        </p:xfrm>
        <a:graphic>
          <a:graphicData uri="http://schemas.openxmlformats.org/presentationml/2006/ole">
            <p:oleObj spid="_x0000_s149549" name="Equation" r:id="rId4" imgW="812447" imgH="393529"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05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053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0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3.15 -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3)</a:t>
            </a:r>
          </a:p>
        </p:txBody>
      </p:sp>
      <p:sp>
        <p:nvSpPr>
          <p:cNvPr id="3" name="Content Placeholder 2"/>
          <p:cNvSpPr>
            <a:spLocks noGrp="1"/>
          </p:cNvSpPr>
          <p:nvPr>
            <p:ph idx="1"/>
          </p:nvPr>
        </p:nvSpPr>
        <p:spPr/>
        <p:txBody>
          <a:bodyPr/>
          <a:lstStyle/>
          <a:p>
            <a:pPr marL="971550" lvl="1" indent="-514350">
              <a:buFont typeface="+mj-lt"/>
              <a:buAutoNum type="arabicPeriod" startAt="4"/>
              <a:defRPr/>
            </a:pPr>
            <a:r>
              <a:rPr lang="en-IN" dirty="0"/>
              <a:t>What are the moles of CO</a:t>
            </a:r>
            <a:r>
              <a:rPr lang="en-IN" baseline="-25000" dirty="0"/>
              <a:t>2</a:t>
            </a:r>
            <a:r>
              <a:rPr lang="en-IN" dirty="0" smtClean="0"/>
              <a:t>?</a:t>
            </a:r>
          </a:p>
          <a:p>
            <a:pPr marL="971550" lvl="1" indent="-514350">
              <a:buFont typeface="+mj-lt"/>
              <a:buAutoNum type="arabicPeriod" startAt="4"/>
              <a:defRPr/>
            </a:pPr>
            <a:endParaRPr lang="en-IN" dirty="0"/>
          </a:p>
          <a:p>
            <a:pPr marL="971550" lvl="1" indent="-514350">
              <a:buFont typeface="+mj-lt"/>
              <a:buAutoNum type="arabicPeriod" startAt="4"/>
              <a:defRPr/>
            </a:pPr>
            <a:endParaRPr lang="en-IN" dirty="0" smtClean="0"/>
          </a:p>
          <a:p>
            <a:pPr marL="971550" lvl="1" indent="-514350">
              <a:buFont typeface="+mj-lt"/>
              <a:buAutoNum type="arabicPeriod" startAt="4"/>
              <a:defRPr/>
            </a:pPr>
            <a:r>
              <a:rPr lang="en-IN" dirty="0" smtClean="0"/>
              <a:t>What </a:t>
            </a:r>
            <a:r>
              <a:rPr lang="en-IN" dirty="0"/>
              <a:t>is the mass of CO</a:t>
            </a:r>
            <a:r>
              <a:rPr lang="en-IN" baseline="-25000" dirty="0"/>
              <a:t>2</a:t>
            </a:r>
            <a:r>
              <a:rPr lang="en-IN" dirty="0"/>
              <a:t> formed from 1.00 kg </a:t>
            </a:r>
            <a:r>
              <a:rPr lang="en-IN" dirty="0" smtClean="0"/>
              <a:t>LiOH?</a:t>
            </a:r>
          </a:p>
          <a:p>
            <a:pPr marL="971550" lvl="1" indent="-514350">
              <a:buFont typeface="+mj-lt"/>
              <a:buAutoNum type="arabicPeriod" startAt="4"/>
              <a:defRPr/>
            </a:pPr>
            <a:endParaRPr lang="en-IN" dirty="0"/>
          </a:p>
          <a:p>
            <a:pPr marL="971550" lvl="1" indent="-514350">
              <a:buFont typeface="+mj-lt"/>
              <a:buAutoNum type="arabicPeriod" startAt="4"/>
              <a:defRPr/>
            </a:pPr>
            <a:endParaRPr lang="en-IN" dirty="0" smtClean="0"/>
          </a:p>
          <a:p>
            <a:pPr lvl="1">
              <a:defRPr/>
            </a:pPr>
            <a:endParaRPr lang="en-IN" sz="1400" dirty="0" smtClean="0"/>
          </a:p>
          <a:p>
            <a:pPr marL="914400" lvl="2" indent="0">
              <a:buFont typeface="Wingdings" panose="05000000000000000000" pitchFamily="2" charset="2"/>
              <a:buNone/>
              <a:defRPr/>
            </a:pPr>
            <a:endParaRPr lang="en-IN" sz="1000" dirty="0" smtClean="0"/>
          </a:p>
          <a:p>
            <a:pPr marL="914400" lvl="2" indent="0">
              <a:buFont typeface="Wingdings" panose="05000000000000000000" pitchFamily="2" charset="2"/>
              <a:buNone/>
              <a:defRPr/>
            </a:pPr>
            <a:r>
              <a:rPr lang="en-IN" dirty="0" smtClean="0"/>
              <a:t>Thus, 920 </a:t>
            </a:r>
            <a:r>
              <a:rPr lang="en-IN" dirty="0"/>
              <a:t>g of </a:t>
            </a:r>
            <a:r>
              <a:rPr lang="en-IN" dirty="0" smtClean="0"/>
              <a:t>CO</a:t>
            </a:r>
            <a:r>
              <a:rPr lang="en-IN" baseline="-25000" dirty="0" smtClean="0"/>
              <a:t>2</a:t>
            </a:r>
            <a:r>
              <a:rPr lang="en-IN" dirty="0" smtClean="0"/>
              <a:t>(</a:t>
            </a:r>
            <a:r>
              <a:rPr lang="en-IN" i="1" dirty="0" smtClean="0"/>
              <a:t>g</a:t>
            </a:r>
            <a:r>
              <a:rPr lang="en-IN" dirty="0"/>
              <a:t>) will be absorbed by 1.00 kg of </a:t>
            </a:r>
            <a:r>
              <a:rPr lang="en-IN" dirty="0" smtClean="0"/>
              <a:t>LiOH(</a:t>
            </a:r>
            <a:r>
              <a:rPr lang="en-IN" i="1" dirty="0" smtClean="0"/>
              <a:t>s</a:t>
            </a:r>
            <a:r>
              <a:rPr lang="en-IN" dirty="0" smtClean="0"/>
              <a:t>)</a:t>
            </a:r>
            <a:endParaRPr lang="en-GB" dirty="0"/>
          </a:p>
        </p:txBody>
      </p:sp>
      <p:graphicFrame>
        <p:nvGraphicFramePr>
          <p:cNvPr id="151556" name="Object 3"/>
          <p:cNvGraphicFramePr>
            <a:graphicFrameLocks noChangeAspect="1"/>
          </p:cNvGraphicFramePr>
          <p:nvPr/>
        </p:nvGraphicFramePr>
        <p:xfrm>
          <a:off x="1868488" y="2792413"/>
          <a:ext cx="5441950" cy="738187"/>
        </p:xfrm>
        <a:graphic>
          <a:graphicData uri="http://schemas.openxmlformats.org/presentationml/2006/ole">
            <p:oleObj spid="_x0000_s150570" name="Equation" r:id="rId3" imgW="3086100" imgH="419100" progId="">
              <p:embed/>
            </p:oleObj>
          </a:graphicData>
        </a:graphic>
      </p:graphicFrame>
      <p:graphicFrame>
        <p:nvGraphicFramePr>
          <p:cNvPr id="151557" name="Object 4"/>
          <p:cNvGraphicFramePr>
            <a:graphicFrameLocks noChangeAspect="1"/>
          </p:cNvGraphicFramePr>
          <p:nvPr/>
        </p:nvGraphicFramePr>
        <p:xfrm>
          <a:off x="1736725" y="4379913"/>
          <a:ext cx="5670550" cy="847725"/>
        </p:xfrm>
        <a:graphic>
          <a:graphicData uri="http://schemas.openxmlformats.org/presentationml/2006/ole">
            <p:oleObj spid="_x0000_s150571" name="Equation" r:id="rId4" imgW="3060700" imgH="457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15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155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Default Theme.thmx</Template>
  <TotalTime>1629</TotalTime>
  <Words>5737</Words>
  <Application>Microsoft Office PowerPoint</Application>
  <PresentationFormat>عرض على الشاشة (3:4)‏</PresentationFormat>
  <Paragraphs>760</Paragraphs>
  <Slides>133</Slides>
  <Notes>32</Notes>
  <HiddenSlides>0</HiddenSlides>
  <MMClips>0</MMClips>
  <ScaleCrop>false</ScaleCrop>
  <HeadingPairs>
    <vt:vector size="6" baseType="variant">
      <vt:variant>
        <vt:lpstr>سمة</vt:lpstr>
      </vt:variant>
      <vt:variant>
        <vt:i4>13</vt:i4>
      </vt:variant>
      <vt:variant>
        <vt:lpstr>خوادم OLE مضمنة</vt:lpstr>
      </vt:variant>
      <vt:variant>
        <vt:i4>1</vt:i4>
      </vt:variant>
      <vt:variant>
        <vt:lpstr>عناوين الشرائح</vt:lpstr>
      </vt:variant>
      <vt:variant>
        <vt:i4>133</vt:i4>
      </vt:variant>
    </vt:vector>
  </HeadingPairs>
  <TitlesOfParts>
    <vt:vector size="147" baseType="lpstr">
      <vt:lpstr>Default Theme</vt:lpstr>
      <vt:lpstr>12_Default Theme</vt:lpstr>
      <vt:lpstr>1_Default Theme</vt:lpstr>
      <vt:lpstr>2_Default Theme</vt:lpstr>
      <vt:lpstr>3_Default Theme</vt:lpstr>
      <vt:lpstr>4_Default Theme</vt:lpstr>
      <vt:lpstr>5_Default Theme</vt:lpstr>
      <vt:lpstr>6_Default Theme</vt:lpstr>
      <vt:lpstr>7_Default Theme</vt:lpstr>
      <vt:lpstr>8_Default Theme</vt:lpstr>
      <vt:lpstr>9_Default Theme</vt:lpstr>
      <vt:lpstr>10_Default Theme</vt:lpstr>
      <vt:lpstr>11_Default Theme</vt:lpstr>
      <vt:lpstr>Equation</vt:lpstr>
      <vt:lpstr>Chapter 3 - Stoichiometry</vt:lpstr>
      <vt:lpstr>Table of contents </vt:lpstr>
      <vt:lpstr>Table of contents (Continued) </vt:lpstr>
      <vt:lpstr>Chemical Stoichiometry</vt:lpstr>
      <vt:lpstr>An Overview of Stoichiometry </vt:lpstr>
      <vt:lpstr>Figure 3.1 - Schematic Diagram of a Mass Spectrometer</vt:lpstr>
      <vt:lpstr>Mass Spectrometer and the Mass of an Ion</vt:lpstr>
      <vt:lpstr>Average Atomic Mass of Elements </vt:lpstr>
      <vt:lpstr>Average Atomic Mass of Carbon </vt:lpstr>
      <vt:lpstr>Average Atomic Mass of Carbon (Continued)</vt:lpstr>
      <vt:lpstr>Uses of Mass Spectrometer </vt:lpstr>
      <vt:lpstr>Exercise </vt:lpstr>
      <vt:lpstr>Example 3.1 - The Average Mass of an Element</vt:lpstr>
      <vt:lpstr>Example 3.1 - Solution</vt:lpstr>
      <vt:lpstr>Example 3.1 - Solution (Continued 1)</vt:lpstr>
      <vt:lpstr>Example 3.1 - Solution (Continued 2)</vt:lpstr>
      <vt:lpstr>Mole (mol)</vt:lpstr>
      <vt:lpstr>Figure 3.4 - One Mole Samples of Several Elements</vt:lpstr>
      <vt:lpstr>Critical Thinking</vt:lpstr>
      <vt:lpstr>Using the Mole in Chemical Calculations </vt:lpstr>
      <vt:lpstr>Using the Mole in Chemical Calculations (Continued)</vt:lpstr>
      <vt:lpstr>Table 3.1 - Comparison of 1 Mole Samples of Various Elements</vt:lpstr>
      <vt:lpstr>Defining the Mole </vt:lpstr>
      <vt:lpstr>Critical Thinking </vt:lpstr>
      <vt:lpstr>Interactive Example 3.5 - Calculating the Number of Moles and Mass</vt:lpstr>
      <vt:lpstr>Interactive Example 3.5 - Solution</vt:lpstr>
      <vt:lpstr>Interactive Example 3.5 - Solution (Continued 1)</vt:lpstr>
      <vt:lpstr>Interactive Example 3.5 - Solution (Continued 2)</vt:lpstr>
      <vt:lpstr>Interactive Example 3.5 - Solution (Continued 3)</vt:lpstr>
      <vt:lpstr>Exercise   </vt:lpstr>
      <vt:lpstr>Molar Mass - An Introduction </vt:lpstr>
      <vt:lpstr>Interactive Example 3.7 - Calculating Molar Mass II</vt:lpstr>
      <vt:lpstr>Interactive Example 3.7 - Solution (a)</vt:lpstr>
      <vt:lpstr>Interactive Example 3.7 - Solution (a) (Continued)</vt:lpstr>
      <vt:lpstr>Interactive Example 3.7 - Solution (b)</vt:lpstr>
      <vt:lpstr>Interactive Example 3.7 - Solution (b) (Continued 1)</vt:lpstr>
      <vt:lpstr>Interactive Example 3.7 - Solution (b) (Continued 2)</vt:lpstr>
      <vt:lpstr>Interactive Example 3.8 - Molar Mass and Numbers of Molecules</vt:lpstr>
      <vt:lpstr>Interactive Example 3.8 - Solution</vt:lpstr>
      <vt:lpstr>Interactive Example 3.8 - Solution (Continued 1)</vt:lpstr>
      <vt:lpstr>Interactive Example 3.8 - Solution (Continued 2)</vt:lpstr>
      <vt:lpstr>Interactive Example 3.8 - Solution (Continued 3)</vt:lpstr>
      <vt:lpstr>Interactive Example 3.8 - Solution (Continued 4)</vt:lpstr>
      <vt:lpstr>Interactive Example 3.8 - Solution (Continued 5)</vt:lpstr>
      <vt:lpstr>Exercise  </vt:lpstr>
      <vt:lpstr>Exercise (Continued) </vt:lpstr>
      <vt:lpstr>Methods of Describing a Compound’s Composition </vt:lpstr>
      <vt:lpstr>Interactive Example 3.9 - Calculating Mass Percent</vt:lpstr>
      <vt:lpstr>Interactive Example 3.9 - Solution</vt:lpstr>
      <vt:lpstr>Interactive Example 3.9 - Solution (Continued 1)</vt:lpstr>
      <vt:lpstr>Interactive Example 3.9 - Solution (Continued 2)</vt:lpstr>
      <vt:lpstr>Interactive Example 3.9 - Solution (Continued 3)</vt:lpstr>
      <vt:lpstr>Exercise    </vt:lpstr>
      <vt:lpstr>Determining the Formula of a Compound </vt:lpstr>
      <vt:lpstr>Figure 3.5 - A Schematic Diagram of a Combustion Device</vt:lpstr>
      <vt:lpstr>Empirical Formula </vt:lpstr>
      <vt:lpstr>Problem-Solving Strategy - Empirical Formula Determination</vt:lpstr>
      <vt:lpstr>Problem-Solving Strategy - Empirical Formula Determination (Continued)</vt:lpstr>
      <vt:lpstr>Critical Thinking  </vt:lpstr>
      <vt:lpstr>Problem-Solving Strategy - Determining Molecular Formula from Empirical Formula</vt:lpstr>
      <vt:lpstr>Problem-Solving Strategy - Determining Molecular Formula from Empirical Formula (Continued)</vt:lpstr>
      <vt:lpstr>Interactive Example 3.11 - Determining Empirical and Molecular Formulas II</vt:lpstr>
      <vt:lpstr>Interactive Example 3.11 - Solution </vt:lpstr>
      <vt:lpstr>Interactive Example 3.11 - Solution (Continued 1)</vt:lpstr>
      <vt:lpstr>Interactive Example 3.11 - Solution (Continued 2)</vt:lpstr>
      <vt:lpstr>Interactive Example 3.11 - Solution (Continued 3)</vt:lpstr>
      <vt:lpstr>Interactive Example 3.11 - Solution (Continued 4)</vt:lpstr>
      <vt:lpstr>Interactive Example 3.11 - Solution (Continued 5)</vt:lpstr>
      <vt:lpstr>Exercise     </vt:lpstr>
      <vt:lpstr>Problem-Solving Strategy - Determining Molecular Formula from Mass Percent and Molar Mass</vt:lpstr>
      <vt:lpstr>Interactive Example 3.12 - Determining a Molecular Formula</vt:lpstr>
      <vt:lpstr>Interactive Example 3.12 - Solution</vt:lpstr>
      <vt:lpstr>Interactive Example 3.12 - Solution (Continued 1)</vt:lpstr>
      <vt:lpstr>Interactive Example 3.12 - Solution (Continued 2)</vt:lpstr>
      <vt:lpstr>Interactive Example 3.12 - Solution (Continued 3)</vt:lpstr>
      <vt:lpstr>Interactive Example 3.12 - Solution (Continued 4)</vt:lpstr>
      <vt:lpstr>Chemical Reactions</vt:lpstr>
      <vt:lpstr>Balancing a Chemical Equation</vt:lpstr>
      <vt:lpstr>Information Provided by Chemical Equations </vt:lpstr>
      <vt:lpstr>Representing Physical States in a Chemical Equation </vt:lpstr>
      <vt:lpstr>Things to Remember </vt:lpstr>
      <vt:lpstr>Critical Thinking    </vt:lpstr>
      <vt:lpstr>Problem-Solving Strategy - Writing and Balancing the Equation for a Chemical Reaction</vt:lpstr>
      <vt:lpstr>Problem-Solving Strategy - Writing and Balancing the Equation for a Chemical Reaction (Continued)</vt:lpstr>
      <vt:lpstr>Critical Thinking   </vt:lpstr>
      <vt:lpstr>Interactive Example 3.14 - Balancing a Chemical Equation II</vt:lpstr>
      <vt:lpstr>Interactive Example 3.14 - Solution</vt:lpstr>
      <vt:lpstr>Interactive Example 3.14 - Solution (Continued 1)</vt:lpstr>
      <vt:lpstr>Interactive Example 3.14 - Solution (Continued 2)</vt:lpstr>
      <vt:lpstr>Interactive Example 3.14 - Solution (Continued 3)</vt:lpstr>
      <vt:lpstr>Exercise      </vt:lpstr>
      <vt:lpstr>Problem-Solving Strategy - Calculating Masses of Reactants and Products in Reactions</vt:lpstr>
      <vt:lpstr>Problem-Solving Strategy - Calculating Masses of Reactants and Products in Reactions (Continued)</vt:lpstr>
      <vt:lpstr>Critical Thinking     </vt:lpstr>
      <vt:lpstr>Interactive Example 3.15 - Chemical Stoichiometry I</vt:lpstr>
      <vt:lpstr>Interactive Example 3.15 - Solution</vt:lpstr>
      <vt:lpstr>Interactive Example 3.15 - Solution (Continued 1)</vt:lpstr>
      <vt:lpstr>Interactive Example 3.15 - Solution (Continued 2)</vt:lpstr>
      <vt:lpstr>Interactive Example 3.15 - Solution (Continued 3)</vt:lpstr>
      <vt:lpstr>Exercise       </vt:lpstr>
      <vt:lpstr>Exercise (Continued)  </vt:lpstr>
      <vt:lpstr>Stoichiometric Mixture</vt:lpstr>
      <vt:lpstr>When Hydrogen is the Limiting Reactant</vt:lpstr>
      <vt:lpstr>Limiting Reactants </vt:lpstr>
      <vt:lpstr>Determination of the Limiting Reactant Using Reactant Quantities</vt:lpstr>
      <vt:lpstr>Determination of the Limiting Reactant Using Reactant Quantities (Continued)</vt:lpstr>
      <vt:lpstr>Determination of Limiting Reactant Using Quantities of Products Formed</vt:lpstr>
      <vt:lpstr>Interactive Example 3.17 - Stoichiometry: Limiting Reactant</vt:lpstr>
      <vt:lpstr>Interactive Example 3.17 - Solution</vt:lpstr>
      <vt:lpstr>Interactive Example 3.17 - Solution (Continued 1)</vt:lpstr>
      <vt:lpstr>Interactive Example 3.17 - Solution (Continued 2)</vt:lpstr>
      <vt:lpstr>Interactive Example 3.17 - Solution (Continued 3)</vt:lpstr>
      <vt:lpstr>Interactive Example 3.17 - Solution (Continued 4)</vt:lpstr>
      <vt:lpstr>Interactive Example 3.17 - Solution (Continued 5)</vt:lpstr>
      <vt:lpstr>Interactive Example 3.17 - Solution (Continued 6)</vt:lpstr>
      <vt:lpstr>Interactive Example 3.17 - Solution (Continued 7)</vt:lpstr>
      <vt:lpstr>Interactive Example 3.17 - Solution (Continued 8)</vt:lpstr>
      <vt:lpstr>Interactive Example 3.17 - Solution (Continued 9)</vt:lpstr>
      <vt:lpstr>The Concept of Yield </vt:lpstr>
      <vt:lpstr>Interactive Example 3.18 - Calculating Percent Yield</vt:lpstr>
      <vt:lpstr>Interactive Example 3.18 - Calculating Percent Yield (Continued)</vt:lpstr>
      <vt:lpstr>Interactive Example 3.18 - Solution</vt:lpstr>
      <vt:lpstr>Interactive Example 3.18 - Solution (Continued 1)</vt:lpstr>
      <vt:lpstr>Interactive Example 3.18 - Solution (Continued 2)</vt:lpstr>
      <vt:lpstr>Interactive Example 3.18 - Solution (Continued 3)</vt:lpstr>
      <vt:lpstr>Interactive Example 3.18 - Solution (Continued 4)</vt:lpstr>
      <vt:lpstr>Interactive Example 3.18 - Solution (Continued 5)</vt:lpstr>
      <vt:lpstr>Interactive Example 3.18 - Solution (Continued 6)</vt:lpstr>
      <vt:lpstr>Interactive Example 3.18 - Solution (Continued 7)</vt:lpstr>
      <vt:lpstr>Interactive Example 3.18 - Solution (Continued 8)</vt:lpstr>
      <vt:lpstr>Interactive Example 3.18 - Solution (Continued 9)</vt:lpstr>
      <vt:lpstr>Interactive Example 3.18 - Solution (Continued 10)</vt:lpstr>
      <vt:lpstr>Problem-Solving Strategy</vt:lpstr>
    </vt:vector>
  </TitlesOfParts>
  <Company>LMP Media,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Nikita G Kurup</dc:creator>
  <cp:lastModifiedBy>hp</cp:lastModifiedBy>
  <cp:revision>287</cp:revision>
  <dcterms:created xsi:type="dcterms:W3CDTF">2013-01-11T23:56:13Z</dcterms:created>
  <dcterms:modified xsi:type="dcterms:W3CDTF">2018-10-29T09:59:32Z</dcterms:modified>
</cp:coreProperties>
</file>