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306" r:id="rId3"/>
    <p:sldId id="314" r:id="rId4"/>
    <p:sldId id="307" r:id="rId5"/>
    <p:sldId id="313" r:id="rId6"/>
    <p:sldId id="315" r:id="rId7"/>
    <p:sldId id="302" r:id="rId8"/>
    <p:sldId id="316" r:id="rId9"/>
    <p:sldId id="310" r:id="rId10"/>
    <p:sldId id="311" r:id="rId11"/>
    <p:sldId id="308" r:id="rId12"/>
    <p:sldId id="305" r:id="rId13"/>
    <p:sldId id="312" r:id="rId14"/>
    <p:sldId id="266" r:id="rId15"/>
  </p:sldIdLst>
  <p:sldSz cx="9144000" cy="6858000" type="screen4x3"/>
  <p:notesSz cx="6807200"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081">
          <p15:clr>
            <a:srgbClr val="A4A3A4"/>
          </p15:clr>
        </p15:guide>
        <p15:guide id="2" pos="295">
          <p15:clr>
            <a:srgbClr val="A4A3A4"/>
          </p15:clr>
        </p15:guide>
      </p15:sldGuideLst>
    </p:ext>
    <p:ext uri="{2D200454-40CA-4A62-9FC3-DE9A4176ACB9}">
      <p15:notesGuideLst xmlns=""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F5F5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016" autoAdjust="0"/>
    <p:restoredTop sz="84198" autoAdjust="0"/>
  </p:normalViewPr>
  <p:slideViewPr>
    <p:cSldViewPr>
      <p:cViewPr varScale="1">
        <p:scale>
          <a:sx n="61" d="100"/>
          <a:sy n="61" d="100"/>
        </p:scale>
        <p:origin x="-1884" y="-84"/>
      </p:cViewPr>
      <p:guideLst>
        <p:guide orient="horz" pos="4081"/>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72190-8438-40E8-B924-25CABBFE4A10}" type="doc">
      <dgm:prSet loTypeId="urn:microsoft.com/office/officeart/2005/8/layout/target1" loCatId="relationship" qsTypeId="urn:microsoft.com/office/officeart/2005/8/quickstyle/simple1" qsCatId="simple" csTypeId="urn:microsoft.com/office/officeart/2005/8/colors/colorful4" csCatId="colorful" phldr="1"/>
      <dgm:spPr/>
    </dgm:pt>
    <dgm:pt modelId="{5F59363A-9061-4FB9-B495-ACD8370F26D4}">
      <dgm:prSet phldrT="[Text]"/>
      <dgm:spPr/>
      <dgm:t>
        <a:bodyPr/>
        <a:lstStyle/>
        <a:p>
          <a:r>
            <a:rPr lang="en-AU" dirty="0" smtClean="0"/>
            <a:t>Management</a:t>
          </a:r>
          <a:endParaRPr lang="en-AU" dirty="0"/>
        </a:p>
      </dgm:t>
    </dgm:pt>
    <dgm:pt modelId="{B76952D4-B704-472D-BBD4-7EB36D8F21C6}" type="parTrans" cxnId="{434BEA98-6CF7-445F-8422-C131C656C439}">
      <dgm:prSet/>
      <dgm:spPr/>
      <dgm:t>
        <a:bodyPr/>
        <a:lstStyle/>
        <a:p>
          <a:endParaRPr lang="en-AU"/>
        </a:p>
      </dgm:t>
    </dgm:pt>
    <dgm:pt modelId="{1625D03C-ECAF-4A80-9D74-3EB57C7D14C1}" type="sibTrans" cxnId="{434BEA98-6CF7-445F-8422-C131C656C439}">
      <dgm:prSet/>
      <dgm:spPr/>
      <dgm:t>
        <a:bodyPr/>
        <a:lstStyle/>
        <a:p>
          <a:endParaRPr lang="en-AU"/>
        </a:p>
      </dgm:t>
    </dgm:pt>
    <dgm:pt modelId="{1F6AB3E1-18F6-4028-B203-FA887DD45CA6}">
      <dgm:prSet phldrT="[Text]"/>
      <dgm:spPr/>
      <dgm:t>
        <a:bodyPr/>
        <a:lstStyle/>
        <a:p>
          <a:r>
            <a:rPr lang="en-AU" dirty="0" smtClean="0"/>
            <a:t>Organisation</a:t>
          </a:r>
          <a:endParaRPr lang="en-AU" dirty="0"/>
        </a:p>
      </dgm:t>
    </dgm:pt>
    <dgm:pt modelId="{BDE20DBD-0F50-4617-800B-9F42F9595BAB}" type="parTrans" cxnId="{D1C6C39B-1441-4B65-851D-85E74A0D1215}">
      <dgm:prSet/>
      <dgm:spPr/>
      <dgm:t>
        <a:bodyPr/>
        <a:lstStyle/>
        <a:p>
          <a:endParaRPr lang="en-AU"/>
        </a:p>
      </dgm:t>
    </dgm:pt>
    <dgm:pt modelId="{EFBC850B-E735-44D5-8DE5-DF50C52B0224}" type="sibTrans" cxnId="{D1C6C39B-1441-4B65-851D-85E74A0D1215}">
      <dgm:prSet/>
      <dgm:spPr/>
      <dgm:t>
        <a:bodyPr/>
        <a:lstStyle/>
        <a:p>
          <a:endParaRPr lang="en-AU"/>
        </a:p>
      </dgm:t>
    </dgm:pt>
    <dgm:pt modelId="{6317EBC1-ED2A-47E7-A6CE-77AB9D8E0EA0}">
      <dgm:prSet phldrT="[Text]"/>
      <dgm:spPr/>
      <dgm:t>
        <a:bodyPr/>
        <a:lstStyle/>
        <a:p>
          <a:r>
            <a:rPr lang="en-AU" dirty="0" smtClean="0"/>
            <a:t>Environment</a:t>
          </a:r>
          <a:endParaRPr lang="en-AU" dirty="0"/>
        </a:p>
      </dgm:t>
    </dgm:pt>
    <dgm:pt modelId="{D7FC85A4-FD4C-484D-AED5-98E2FCBDDCD4}" type="parTrans" cxnId="{888DA474-31D2-46DD-A437-F63110DD4951}">
      <dgm:prSet/>
      <dgm:spPr/>
      <dgm:t>
        <a:bodyPr/>
        <a:lstStyle/>
        <a:p>
          <a:endParaRPr lang="en-AU"/>
        </a:p>
      </dgm:t>
    </dgm:pt>
    <dgm:pt modelId="{F4D0136F-7EB1-4AE3-AE41-24BCF34F3D28}" type="sibTrans" cxnId="{888DA474-31D2-46DD-A437-F63110DD4951}">
      <dgm:prSet/>
      <dgm:spPr/>
      <dgm:t>
        <a:bodyPr/>
        <a:lstStyle/>
        <a:p>
          <a:endParaRPr lang="en-AU"/>
        </a:p>
      </dgm:t>
    </dgm:pt>
    <dgm:pt modelId="{F4B56A56-4344-4E79-81CE-B149DE71F62D}" type="pres">
      <dgm:prSet presAssocID="{C3A72190-8438-40E8-B924-25CABBFE4A10}" presName="composite" presStyleCnt="0">
        <dgm:presLayoutVars>
          <dgm:chMax val="5"/>
          <dgm:dir/>
          <dgm:resizeHandles val="exact"/>
        </dgm:presLayoutVars>
      </dgm:prSet>
      <dgm:spPr/>
    </dgm:pt>
    <dgm:pt modelId="{300390BD-6516-4955-80F5-49DC69040175}" type="pres">
      <dgm:prSet presAssocID="{5F59363A-9061-4FB9-B495-ACD8370F26D4}" presName="circle1" presStyleLbl="lnNode1" presStyleIdx="0" presStyleCnt="3"/>
      <dgm:spPr/>
    </dgm:pt>
    <dgm:pt modelId="{9EC3F6CD-B30A-4AF4-9165-609F5B9E0224}" type="pres">
      <dgm:prSet presAssocID="{5F59363A-9061-4FB9-B495-ACD8370F26D4}" presName="text1" presStyleLbl="revTx" presStyleIdx="0" presStyleCnt="3">
        <dgm:presLayoutVars>
          <dgm:bulletEnabled val="1"/>
        </dgm:presLayoutVars>
      </dgm:prSet>
      <dgm:spPr/>
      <dgm:t>
        <a:bodyPr/>
        <a:lstStyle/>
        <a:p>
          <a:endParaRPr lang="en-AU"/>
        </a:p>
      </dgm:t>
    </dgm:pt>
    <dgm:pt modelId="{29111105-9432-4BE3-AC26-70A730B03CA8}" type="pres">
      <dgm:prSet presAssocID="{5F59363A-9061-4FB9-B495-ACD8370F26D4}" presName="line1" presStyleLbl="callout" presStyleIdx="0" presStyleCnt="6"/>
      <dgm:spPr/>
    </dgm:pt>
    <dgm:pt modelId="{0BB0F596-6842-4D29-966A-D60A8469F528}" type="pres">
      <dgm:prSet presAssocID="{5F59363A-9061-4FB9-B495-ACD8370F26D4}" presName="d1" presStyleLbl="callout" presStyleIdx="1" presStyleCnt="6"/>
      <dgm:spPr/>
    </dgm:pt>
    <dgm:pt modelId="{F7AA88B2-A980-4498-B714-AF7B52EE3FD1}" type="pres">
      <dgm:prSet presAssocID="{1F6AB3E1-18F6-4028-B203-FA887DD45CA6}" presName="circle2" presStyleLbl="lnNode1" presStyleIdx="1" presStyleCnt="3"/>
      <dgm:spPr/>
    </dgm:pt>
    <dgm:pt modelId="{4015BE4D-7486-43C7-B19F-1445F848E1EE}" type="pres">
      <dgm:prSet presAssocID="{1F6AB3E1-18F6-4028-B203-FA887DD45CA6}" presName="text2" presStyleLbl="revTx" presStyleIdx="1" presStyleCnt="3">
        <dgm:presLayoutVars>
          <dgm:bulletEnabled val="1"/>
        </dgm:presLayoutVars>
      </dgm:prSet>
      <dgm:spPr/>
      <dgm:t>
        <a:bodyPr/>
        <a:lstStyle/>
        <a:p>
          <a:endParaRPr lang="en-AU"/>
        </a:p>
      </dgm:t>
    </dgm:pt>
    <dgm:pt modelId="{BF75327F-CCE2-47FA-9C44-60953BFB74BA}" type="pres">
      <dgm:prSet presAssocID="{1F6AB3E1-18F6-4028-B203-FA887DD45CA6}" presName="line2" presStyleLbl="callout" presStyleIdx="2" presStyleCnt="6"/>
      <dgm:spPr/>
    </dgm:pt>
    <dgm:pt modelId="{44FAACC4-477B-4B22-8B9C-9543FFC69C71}" type="pres">
      <dgm:prSet presAssocID="{1F6AB3E1-18F6-4028-B203-FA887DD45CA6}" presName="d2" presStyleLbl="callout" presStyleIdx="3" presStyleCnt="6"/>
      <dgm:spPr/>
    </dgm:pt>
    <dgm:pt modelId="{7C1715F2-B6B2-467E-92CC-3E63E158E2D8}" type="pres">
      <dgm:prSet presAssocID="{6317EBC1-ED2A-47E7-A6CE-77AB9D8E0EA0}" presName="circle3" presStyleLbl="lnNode1" presStyleIdx="2" presStyleCnt="3"/>
      <dgm:spPr/>
    </dgm:pt>
    <dgm:pt modelId="{36383F7B-8CA7-4B02-9A0A-EEAC592F1AB3}" type="pres">
      <dgm:prSet presAssocID="{6317EBC1-ED2A-47E7-A6CE-77AB9D8E0EA0}" presName="text3" presStyleLbl="revTx" presStyleIdx="2" presStyleCnt="3">
        <dgm:presLayoutVars>
          <dgm:bulletEnabled val="1"/>
        </dgm:presLayoutVars>
      </dgm:prSet>
      <dgm:spPr/>
      <dgm:t>
        <a:bodyPr/>
        <a:lstStyle/>
        <a:p>
          <a:endParaRPr lang="en-AU"/>
        </a:p>
      </dgm:t>
    </dgm:pt>
    <dgm:pt modelId="{A52AD2AB-70E7-4D68-92E3-0512622387A8}" type="pres">
      <dgm:prSet presAssocID="{6317EBC1-ED2A-47E7-A6CE-77AB9D8E0EA0}" presName="line3" presStyleLbl="callout" presStyleIdx="4" presStyleCnt="6"/>
      <dgm:spPr/>
    </dgm:pt>
    <dgm:pt modelId="{939AAE4E-B272-49D8-9CA0-95E6C2BEECF8}" type="pres">
      <dgm:prSet presAssocID="{6317EBC1-ED2A-47E7-A6CE-77AB9D8E0EA0}" presName="d3" presStyleLbl="callout" presStyleIdx="5" presStyleCnt="6"/>
      <dgm:spPr/>
    </dgm:pt>
  </dgm:ptLst>
  <dgm:cxnLst>
    <dgm:cxn modelId="{D1C6C39B-1441-4B65-851D-85E74A0D1215}" srcId="{C3A72190-8438-40E8-B924-25CABBFE4A10}" destId="{1F6AB3E1-18F6-4028-B203-FA887DD45CA6}" srcOrd="1" destOrd="0" parTransId="{BDE20DBD-0F50-4617-800B-9F42F9595BAB}" sibTransId="{EFBC850B-E735-44D5-8DE5-DF50C52B0224}"/>
    <dgm:cxn modelId="{FF73A6E8-3471-472C-90A5-9A9FFD058BBE}" type="presOf" srcId="{6317EBC1-ED2A-47E7-A6CE-77AB9D8E0EA0}" destId="{36383F7B-8CA7-4B02-9A0A-EEAC592F1AB3}" srcOrd="0" destOrd="0" presId="urn:microsoft.com/office/officeart/2005/8/layout/target1"/>
    <dgm:cxn modelId="{434BEA98-6CF7-445F-8422-C131C656C439}" srcId="{C3A72190-8438-40E8-B924-25CABBFE4A10}" destId="{5F59363A-9061-4FB9-B495-ACD8370F26D4}" srcOrd="0" destOrd="0" parTransId="{B76952D4-B704-472D-BBD4-7EB36D8F21C6}" sibTransId="{1625D03C-ECAF-4A80-9D74-3EB57C7D14C1}"/>
    <dgm:cxn modelId="{82857D4B-BE66-450F-A113-4F784FFC934C}" type="presOf" srcId="{C3A72190-8438-40E8-B924-25CABBFE4A10}" destId="{F4B56A56-4344-4E79-81CE-B149DE71F62D}" srcOrd="0" destOrd="0" presId="urn:microsoft.com/office/officeart/2005/8/layout/target1"/>
    <dgm:cxn modelId="{888DA474-31D2-46DD-A437-F63110DD4951}" srcId="{C3A72190-8438-40E8-B924-25CABBFE4A10}" destId="{6317EBC1-ED2A-47E7-A6CE-77AB9D8E0EA0}" srcOrd="2" destOrd="0" parTransId="{D7FC85A4-FD4C-484D-AED5-98E2FCBDDCD4}" sibTransId="{F4D0136F-7EB1-4AE3-AE41-24BCF34F3D28}"/>
    <dgm:cxn modelId="{850E747F-9A4D-4CC1-8EE9-6F843C0DF6C1}" type="presOf" srcId="{5F59363A-9061-4FB9-B495-ACD8370F26D4}" destId="{9EC3F6CD-B30A-4AF4-9165-609F5B9E0224}" srcOrd="0" destOrd="0" presId="urn:microsoft.com/office/officeart/2005/8/layout/target1"/>
    <dgm:cxn modelId="{5C0F0433-B836-49DD-B303-A92D25E32AC0}" type="presOf" srcId="{1F6AB3E1-18F6-4028-B203-FA887DD45CA6}" destId="{4015BE4D-7486-43C7-B19F-1445F848E1EE}" srcOrd="0" destOrd="0" presId="urn:microsoft.com/office/officeart/2005/8/layout/target1"/>
    <dgm:cxn modelId="{A9B6ED28-BF44-42B1-BDA9-852371EA1EF3}" type="presParOf" srcId="{F4B56A56-4344-4E79-81CE-B149DE71F62D}" destId="{300390BD-6516-4955-80F5-49DC69040175}" srcOrd="0" destOrd="0" presId="urn:microsoft.com/office/officeart/2005/8/layout/target1"/>
    <dgm:cxn modelId="{773CCC37-B460-4DBF-9A10-F897A7110350}" type="presParOf" srcId="{F4B56A56-4344-4E79-81CE-B149DE71F62D}" destId="{9EC3F6CD-B30A-4AF4-9165-609F5B9E0224}" srcOrd="1" destOrd="0" presId="urn:microsoft.com/office/officeart/2005/8/layout/target1"/>
    <dgm:cxn modelId="{52113E2C-5E46-4456-AABE-8B7384FF67F6}" type="presParOf" srcId="{F4B56A56-4344-4E79-81CE-B149DE71F62D}" destId="{29111105-9432-4BE3-AC26-70A730B03CA8}" srcOrd="2" destOrd="0" presId="urn:microsoft.com/office/officeart/2005/8/layout/target1"/>
    <dgm:cxn modelId="{2368E7C5-A9CA-4E4F-9040-3D9DD3E9D9BB}" type="presParOf" srcId="{F4B56A56-4344-4E79-81CE-B149DE71F62D}" destId="{0BB0F596-6842-4D29-966A-D60A8469F528}" srcOrd="3" destOrd="0" presId="urn:microsoft.com/office/officeart/2005/8/layout/target1"/>
    <dgm:cxn modelId="{9CEAC4DA-2BBC-4972-AFF7-EDB92F27584F}" type="presParOf" srcId="{F4B56A56-4344-4E79-81CE-B149DE71F62D}" destId="{F7AA88B2-A980-4498-B714-AF7B52EE3FD1}" srcOrd="4" destOrd="0" presId="urn:microsoft.com/office/officeart/2005/8/layout/target1"/>
    <dgm:cxn modelId="{74C5F9CC-B09B-4C22-A631-44EE94F08899}" type="presParOf" srcId="{F4B56A56-4344-4E79-81CE-B149DE71F62D}" destId="{4015BE4D-7486-43C7-B19F-1445F848E1EE}" srcOrd="5" destOrd="0" presId="urn:microsoft.com/office/officeart/2005/8/layout/target1"/>
    <dgm:cxn modelId="{6C7462B0-1CDE-4561-A285-9F41BE65E3B8}" type="presParOf" srcId="{F4B56A56-4344-4E79-81CE-B149DE71F62D}" destId="{BF75327F-CCE2-47FA-9C44-60953BFB74BA}" srcOrd="6" destOrd="0" presId="urn:microsoft.com/office/officeart/2005/8/layout/target1"/>
    <dgm:cxn modelId="{304A03FD-F1E5-4F49-870D-6E5ACA699E2F}" type="presParOf" srcId="{F4B56A56-4344-4E79-81CE-B149DE71F62D}" destId="{44FAACC4-477B-4B22-8B9C-9543FFC69C71}" srcOrd="7" destOrd="0" presId="urn:microsoft.com/office/officeart/2005/8/layout/target1"/>
    <dgm:cxn modelId="{2DEFBAA6-0A14-4C81-9BF6-68BB86475EFE}" type="presParOf" srcId="{F4B56A56-4344-4E79-81CE-B149DE71F62D}" destId="{7C1715F2-B6B2-467E-92CC-3E63E158E2D8}" srcOrd="8" destOrd="0" presId="urn:microsoft.com/office/officeart/2005/8/layout/target1"/>
    <dgm:cxn modelId="{2610F373-3139-458E-A2F2-816A95E65B75}" type="presParOf" srcId="{F4B56A56-4344-4E79-81CE-B149DE71F62D}" destId="{36383F7B-8CA7-4B02-9A0A-EEAC592F1AB3}" srcOrd="9" destOrd="0" presId="urn:microsoft.com/office/officeart/2005/8/layout/target1"/>
    <dgm:cxn modelId="{69482F7E-EB52-4663-9B99-5704E768A036}" type="presParOf" srcId="{F4B56A56-4344-4E79-81CE-B149DE71F62D}" destId="{A52AD2AB-70E7-4D68-92E3-0512622387A8}" srcOrd="10" destOrd="0" presId="urn:microsoft.com/office/officeart/2005/8/layout/target1"/>
    <dgm:cxn modelId="{47CB24AC-831A-47BC-81EE-B46D34E2E87B}" type="presParOf" srcId="{F4B56A56-4344-4E79-81CE-B149DE71F62D}" destId="{939AAE4E-B272-49D8-9CA0-95E6C2BEECF8}" srcOrd="11" destOrd="0" presId="urn:microsoft.com/office/officeart/2005/8/layout/targe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715F2-B6B2-467E-92CC-3E63E158E2D8}">
      <dsp:nvSpPr>
        <dsp:cNvPr id="0" name=""/>
        <dsp:cNvSpPr/>
      </dsp:nvSpPr>
      <dsp:spPr>
        <a:xfrm>
          <a:off x="0" y="1088796"/>
          <a:ext cx="2829609" cy="2829609"/>
        </a:xfrm>
        <a:prstGeom prst="ellipse">
          <a:avLst/>
        </a:prstGeom>
        <a:solidFill>
          <a:schemeClr val="accent4">
            <a:hueOff val="2057164"/>
            <a:satOff val="49122"/>
            <a:lumOff val="611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AA88B2-A980-4498-B714-AF7B52EE3FD1}">
      <dsp:nvSpPr>
        <dsp:cNvPr id="0" name=""/>
        <dsp:cNvSpPr/>
      </dsp:nvSpPr>
      <dsp:spPr>
        <a:xfrm>
          <a:off x="565921" y="1654718"/>
          <a:ext cx="1697765" cy="1697765"/>
        </a:xfrm>
        <a:prstGeom prst="ellipse">
          <a:avLst/>
        </a:prstGeom>
        <a:solidFill>
          <a:schemeClr val="accent4">
            <a:hueOff val="1028582"/>
            <a:satOff val="24561"/>
            <a:lumOff val="30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0390BD-6516-4955-80F5-49DC69040175}">
      <dsp:nvSpPr>
        <dsp:cNvPr id="0" name=""/>
        <dsp:cNvSpPr/>
      </dsp:nvSpPr>
      <dsp:spPr>
        <a:xfrm>
          <a:off x="1131843" y="2220640"/>
          <a:ext cx="565921" cy="56592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C3F6CD-B30A-4AF4-9165-609F5B9E0224}">
      <dsp:nvSpPr>
        <dsp:cNvPr id="0" name=""/>
        <dsp:cNvSpPr/>
      </dsp:nvSpPr>
      <dsp:spPr>
        <a:xfrm>
          <a:off x="3301211" y="145593"/>
          <a:ext cx="1414804" cy="825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lvl="0" algn="l" defTabSz="755650">
            <a:lnSpc>
              <a:spcPct val="90000"/>
            </a:lnSpc>
            <a:spcBef>
              <a:spcPct val="0"/>
            </a:spcBef>
            <a:spcAft>
              <a:spcPct val="35000"/>
            </a:spcAft>
          </a:pPr>
          <a:r>
            <a:rPr lang="en-AU" sz="1700" kern="1200" dirty="0" smtClean="0"/>
            <a:t>Management</a:t>
          </a:r>
          <a:endParaRPr lang="en-AU" sz="1700" kern="1200" dirty="0"/>
        </a:p>
      </dsp:txBody>
      <dsp:txXfrm>
        <a:off x="3301211" y="145593"/>
        <a:ext cx="1414804" cy="825302"/>
      </dsp:txXfrm>
    </dsp:sp>
    <dsp:sp modelId="{29111105-9432-4BE3-AC26-70A730B03CA8}">
      <dsp:nvSpPr>
        <dsp:cNvPr id="0" name=""/>
        <dsp:cNvSpPr/>
      </dsp:nvSpPr>
      <dsp:spPr>
        <a:xfrm>
          <a:off x="2947510" y="558244"/>
          <a:ext cx="353701"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B0F596-6842-4D29-966A-D60A8469F528}">
      <dsp:nvSpPr>
        <dsp:cNvPr id="0" name=""/>
        <dsp:cNvSpPr/>
      </dsp:nvSpPr>
      <dsp:spPr>
        <a:xfrm rot="5400000">
          <a:off x="1208007" y="765513"/>
          <a:ext cx="1944884" cy="153129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15BE4D-7486-43C7-B19F-1445F848E1EE}">
      <dsp:nvSpPr>
        <dsp:cNvPr id="0" name=""/>
        <dsp:cNvSpPr/>
      </dsp:nvSpPr>
      <dsp:spPr>
        <a:xfrm>
          <a:off x="3301211" y="970896"/>
          <a:ext cx="1414804" cy="825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lvl="0" algn="l" defTabSz="755650">
            <a:lnSpc>
              <a:spcPct val="90000"/>
            </a:lnSpc>
            <a:spcBef>
              <a:spcPct val="0"/>
            </a:spcBef>
            <a:spcAft>
              <a:spcPct val="35000"/>
            </a:spcAft>
          </a:pPr>
          <a:r>
            <a:rPr lang="en-AU" sz="1700" kern="1200" dirty="0" smtClean="0"/>
            <a:t>Organisation</a:t>
          </a:r>
          <a:endParaRPr lang="en-AU" sz="1700" kern="1200" dirty="0"/>
        </a:p>
      </dsp:txBody>
      <dsp:txXfrm>
        <a:off x="3301211" y="970896"/>
        <a:ext cx="1414804" cy="825302"/>
      </dsp:txXfrm>
    </dsp:sp>
    <dsp:sp modelId="{BF75327F-CCE2-47FA-9C44-60953BFB74BA}">
      <dsp:nvSpPr>
        <dsp:cNvPr id="0" name=""/>
        <dsp:cNvSpPr/>
      </dsp:nvSpPr>
      <dsp:spPr>
        <a:xfrm>
          <a:off x="2947510" y="1383547"/>
          <a:ext cx="353701"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FAACC4-477B-4B22-8B9C-9543FFC69C71}">
      <dsp:nvSpPr>
        <dsp:cNvPr id="0" name=""/>
        <dsp:cNvSpPr/>
      </dsp:nvSpPr>
      <dsp:spPr>
        <a:xfrm rot="5400000">
          <a:off x="1625469" y="1577941"/>
          <a:ext cx="1515538" cy="1125713"/>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383F7B-8CA7-4B02-9A0A-EEAC592F1AB3}">
      <dsp:nvSpPr>
        <dsp:cNvPr id="0" name=""/>
        <dsp:cNvSpPr/>
      </dsp:nvSpPr>
      <dsp:spPr>
        <a:xfrm>
          <a:off x="3301211" y="1796199"/>
          <a:ext cx="1414804" cy="825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lvl="0" algn="l" defTabSz="755650">
            <a:lnSpc>
              <a:spcPct val="90000"/>
            </a:lnSpc>
            <a:spcBef>
              <a:spcPct val="0"/>
            </a:spcBef>
            <a:spcAft>
              <a:spcPct val="35000"/>
            </a:spcAft>
          </a:pPr>
          <a:r>
            <a:rPr lang="en-AU" sz="1700" kern="1200" dirty="0" smtClean="0"/>
            <a:t>Environment</a:t>
          </a:r>
          <a:endParaRPr lang="en-AU" sz="1700" kern="1200" dirty="0"/>
        </a:p>
      </dsp:txBody>
      <dsp:txXfrm>
        <a:off x="3301211" y="1796199"/>
        <a:ext cx="1414804" cy="825302"/>
      </dsp:txXfrm>
    </dsp:sp>
    <dsp:sp modelId="{A52AD2AB-70E7-4D68-92E3-0512622387A8}">
      <dsp:nvSpPr>
        <dsp:cNvPr id="0" name=""/>
        <dsp:cNvSpPr/>
      </dsp:nvSpPr>
      <dsp:spPr>
        <a:xfrm>
          <a:off x="2947510" y="2208850"/>
          <a:ext cx="353701" cy="0"/>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9AAE4E-B272-49D8-9CA0-95E6C2BEECF8}">
      <dsp:nvSpPr>
        <dsp:cNvPr id="0" name=""/>
        <dsp:cNvSpPr/>
      </dsp:nvSpPr>
      <dsp:spPr>
        <a:xfrm rot="5400000">
          <a:off x="2043449" y="2389709"/>
          <a:ext cx="1082797" cy="720135"/>
        </a:xfrm>
        <a:prstGeom prst="line">
          <a:avLst/>
        </a:prstGeom>
        <a:solidFill>
          <a:schemeClr val="accent4">
            <a:hueOff val="0"/>
            <a:satOff val="0"/>
            <a:lumOff val="0"/>
            <a:alphaOff val="0"/>
          </a:schemeClr>
        </a:solidFill>
        <a:ln w="25400" cap="flat" cmpd="sng" algn="ctr">
          <a:solidFill>
            <a:schemeClr val="accent4">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3"/>
            <a:ext cx="3260208" cy="664349"/>
          </a:xfrm>
          <a:prstGeom prst="rect">
            <a:avLst/>
          </a:prstGeom>
          <a:noFill/>
          <a:ln w="9525">
            <a:noFill/>
            <a:miter lim="800000"/>
            <a:headEnd/>
            <a:tailEnd/>
          </a:ln>
          <a:effectLst/>
        </p:spPr>
        <p:txBody>
          <a:bodyPr vert="horz" wrap="square" lIns="361719" tIns="361719" rIns="91877" bIns="45938" numCol="1" anchor="t" anchorCtr="0" compatLnSpc="1">
            <a:prstTxWarp prst="textNoShape">
              <a:avLst/>
            </a:prstTxWarp>
          </a:bodyPr>
          <a:lstStyle>
            <a:lvl1pPr>
              <a:defRPr sz="800"/>
            </a:lvl1pPr>
          </a:lstStyle>
          <a:p>
            <a:endParaRPr lang="en-AU" dirty="0"/>
          </a:p>
        </p:txBody>
      </p:sp>
      <p:sp>
        <p:nvSpPr>
          <p:cNvPr id="45059" name="Rectangle 3"/>
          <p:cNvSpPr>
            <a:spLocks noGrp="1" noChangeArrowheads="1"/>
          </p:cNvSpPr>
          <p:nvPr>
            <p:ph type="dt" sz="quarter" idx="1"/>
          </p:nvPr>
        </p:nvSpPr>
        <p:spPr bwMode="auto">
          <a:xfrm>
            <a:off x="3855840" y="3"/>
            <a:ext cx="2949787" cy="664349"/>
          </a:xfrm>
          <a:prstGeom prst="rect">
            <a:avLst/>
          </a:prstGeom>
          <a:noFill/>
          <a:ln w="9525">
            <a:noFill/>
            <a:miter lim="800000"/>
            <a:headEnd/>
            <a:tailEnd/>
          </a:ln>
          <a:effectLst/>
        </p:spPr>
        <p:txBody>
          <a:bodyPr vert="horz" wrap="square" lIns="0" tIns="361719" rIns="361719" bIns="45938" numCol="1" anchor="t" anchorCtr="0" compatLnSpc="1">
            <a:prstTxWarp prst="textNoShape">
              <a:avLst/>
            </a:prstTxWarp>
          </a:bodyPr>
          <a:lstStyle>
            <a:lvl1pPr algn="r">
              <a:defRPr sz="800"/>
            </a:lvl1pPr>
          </a:lstStyle>
          <a:p>
            <a:r>
              <a:rPr lang="en-AU" dirty="0" smtClean="0"/>
              <a:t>30.07.2010</a:t>
            </a:r>
            <a:endParaRPr lang="en-AU" dirty="0"/>
          </a:p>
        </p:txBody>
      </p:sp>
      <p:sp>
        <p:nvSpPr>
          <p:cNvPr id="45060" name="Rectangle 4"/>
          <p:cNvSpPr>
            <a:spLocks noGrp="1" noChangeArrowheads="1"/>
          </p:cNvSpPr>
          <p:nvPr>
            <p:ph type="ftr" sz="quarter" idx="2"/>
          </p:nvPr>
        </p:nvSpPr>
        <p:spPr bwMode="auto">
          <a:xfrm>
            <a:off x="1" y="9440648"/>
            <a:ext cx="2949787"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dirty="0"/>
          </a:p>
        </p:txBody>
      </p:sp>
      <p:sp>
        <p:nvSpPr>
          <p:cNvPr id="45061" name="Rectangle 5"/>
          <p:cNvSpPr>
            <a:spLocks noGrp="1" noChangeArrowheads="1"/>
          </p:cNvSpPr>
          <p:nvPr>
            <p:ph type="sldNum" sz="quarter" idx="3"/>
          </p:nvPr>
        </p:nvSpPr>
        <p:spPr bwMode="auto">
          <a:xfrm>
            <a:off x="5798726" y="9440648"/>
            <a:ext cx="1006899"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F35B41F6-5276-4A72-A2FD-9F5C106C2B31}" type="slidenum">
              <a:rPr lang="en-AU"/>
              <a:pPr/>
              <a:t>‹#›</a:t>
            </a:fld>
            <a:endParaRPr lang="en-AU" dirty="0"/>
          </a:p>
        </p:txBody>
      </p:sp>
      <p:sp>
        <p:nvSpPr>
          <p:cNvPr id="45062" name="Text Box 6"/>
          <p:cNvSpPr txBox="1">
            <a:spLocks noChangeArrowheads="1"/>
          </p:cNvSpPr>
          <p:nvPr/>
        </p:nvSpPr>
        <p:spPr bwMode="auto">
          <a:xfrm>
            <a:off x="3403602" y="9352643"/>
            <a:ext cx="2322641"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 xmlns:p14="http://schemas.microsoft.com/office/powerpoint/2010/main" val="27655378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2"/>
            <a:ext cx="2949787" cy="496967"/>
          </a:xfrm>
          <a:prstGeom prst="rect">
            <a:avLst/>
          </a:prstGeom>
          <a:noFill/>
          <a:ln w="9525">
            <a:noFill/>
            <a:miter lim="800000"/>
            <a:headEnd/>
            <a:tailEnd/>
          </a:ln>
          <a:effectLst/>
        </p:spPr>
        <p:txBody>
          <a:bodyPr vert="horz" wrap="square" lIns="361719" tIns="361719" rIns="0" bIns="0" numCol="1" anchor="t" anchorCtr="0" compatLnSpc="1">
            <a:prstTxWarp prst="textNoShape">
              <a:avLst/>
            </a:prstTxWarp>
          </a:bodyPr>
          <a:lstStyle>
            <a:lvl1pPr>
              <a:defRPr sz="800"/>
            </a:lvl1pPr>
          </a:lstStyle>
          <a:p>
            <a:endParaRPr lang="en-AU" dirty="0"/>
          </a:p>
        </p:txBody>
      </p:sp>
      <p:sp>
        <p:nvSpPr>
          <p:cNvPr id="7171" name="Rectangle 3"/>
          <p:cNvSpPr>
            <a:spLocks noGrp="1" noChangeArrowheads="1"/>
          </p:cNvSpPr>
          <p:nvPr>
            <p:ph type="dt" idx="1"/>
          </p:nvPr>
        </p:nvSpPr>
        <p:spPr bwMode="auto">
          <a:xfrm>
            <a:off x="3855840" y="2"/>
            <a:ext cx="2949787" cy="496967"/>
          </a:xfrm>
          <a:prstGeom prst="rect">
            <a:avLst/>
          </a:prstGeom>
          <a:noFill/>
          <a:ln w="9525">
            <a:noFill/>
            <a:miter lim="800000"/>
            <a:headEnd/>
            <a:tailEnd/>
          </a:ln>
          <a:effectLst/>
        </p:spPr>
        <p:txBody>
          <a:bodyPr vert="horz" wrap="square" lIns="0" tIns="361719" rIns="361719" bIns="0" numCol="1" anchor="t" anchorCtr="0" compatLnSpc="1">
            <a:prstTxWarp prst="textNoShape">
              <a:avLst/>
            </a:prstTxWarp>
          </a:bodyPr>
          <a:lstStyle>
            <a:lvl1pPr algn="r">
              <a:defRPr sz="800"/>
            </a:lvl1pPr>
          </a:lstStyle>
          <a:p>
            <a:r>
              <a:rPr lang="en-AU" dirty="0" smtClean="0"/>
              <a:t>30.07.2010</a:t>
            </a:r>
            <a:endParaRPr lang="en-AU" dirty="0"/>
          </a:p>
        </p:txBody>
      </p:sp>
      <p:sp>
        <p:nvSpPr>
          <p:cNvPr id="7172"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0721" y="4721186"/>
            <a:ext cx="5445760" cy="4472702"/>
          </a:xfrm>
          <a:prstGeom prst="rect">
            <a:avLst/>
          </a:prstGeom>
          <a:noFill/>
          <a:ln w="9525">
            <a:noFill/>
            <a:miter lim="800000"/>
            <a:headEnd/>
            <a:tailEnd/>
          </a:ln>
          <a:effectLst/>
        </p:spPr>
        <p:txBody>
          <a:bodyPr vert="horz" wrap="square" lIns="91877" tIns="45938" rIns="91877" bIns="4593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1" y="9440648"/>
            <a:ext cx="2949787"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dirty="0"/>
          </a:p>
        </p:txBody>
      </p:sp>
      <p:sp>
        <p:nvSpPr>
          <p:cNvPr id="7175" name="Rectangle 7"/>
          <p:cNvSpPr>
            <a:spLocks noGrp="1" noChangeArrowheads="1"/>
          </p:cNvSpPr>
          <p:nvPr>
            <p:ph type="sldNum" sz="quarter" idx="5"/>
          </p:nvPr>
        </p:nvSpPr>
        <p:spPr bwMode="auto">
          <a:xfrm>
            <a:off x="5798726" y="9440648"/>
            <a:ext cx="1006899"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DC5FF6EA-A62B-4D93-8360-A7E544C10F94}" type="slidenum">
              <a:rPr lang="en-AU"/>
              <a:pPr/>
              <a:t>‹#›</a:t>
            </a:fld>
            <a:endParaRPr lang="en-AU" dirty="0"/>
          </a:p>
        </p:txBody>
      </p:sp>
      <p:sp>
        <p:nvSpPr>
          <p:cNvPr id="7176" name="Text Box 8"/>
          <p:cNvSpPr txBox="1">
            <a:spLocks noChangeArrowheads="1"/>
          </p:cNvSpPr>
          <p:nvPr/>
        </p:nvSpPr>
        <p:spPr bwMode="auto">
          <a:xfrm>
            <a:off x="3403602" y="9352643"/>
            <a:ext cx="2322641"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 xmlns:p14="http://schemas.microsoft.com/office/powerpoint/2010/main" val="126192789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4</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200" b="1" i="0" u="none" strike="noStrike" kern="1200" dirty="0" smtClean="0">
                <a:solidFill>
                  <a:srgbClr val="7030A0"/>
                </a:solidFill>
                <a:latin typeface="Arial"/>
              </a:rPr>
              <a:t>Tasks</a:t>
            </a:r>
            <a:endParaRPr lang="en-US" sz="1200" b="1" i="0" u="none" strike="noStrike" kern="1200" dirty="0" smtClean="0">
              <a:solidFill>
                <a:srgbClr val="7030A0"/>
              </a:solidFill>
              <a:latin typeface="Arial"/>
            </a:endParaRPr>
          </a:p>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13</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5</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6</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10</a:t>
            </a:fld>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dirty="0" smtClean="0"/>
              <a:t>30.07.2010</a:t>
            </a:r>
            <a:endParaRPr lang="en-AU" dirty="0"/>
          </a:p>
        </p:txBody>
      </p:sp>
      <p:sp>
        <p:nvSpPr>
          <p:cNvPr id="5" name="Slide Number Placeholder 4"/>
          <p:cNvSpPr>
            <a:spLocks noGrp="1"/>
          </p:cNvSpPr>
          <p:nvPr>
            <p:ph type="sldNum" sz="quarter" idx="11"/>
          </p:nvPr>
        </p:nvSpPr>
        <p:spPr/>
        <p:txBody>
          <a:bodyPr/>
          <a:lstStyle/>
          <a:p>
            <a:fld id="{DC5FF6EA-A62B-4D93-8360-A7E544C10F94}" type="slidenum">
              <a:rPr lang="en-AU" smtClean="0"/>
              <a:pPr/>
              <a:t>11</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ne-line title">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dirty="0">
                <a:solidFill>
                  <a:schemeClr val="bg2"/>
                </a:solidFill>
              </a:rPr>
              <a:t>Curtin University is a trademark of Curtin University of Technology</a:t>
            </a:r>
          </a:p>
          <a:p>
            <a:r>
              <a:rPr lang="en-US" sz="600" dirty="0">
                <a:solidFill>
                  <a:schemeClr val="bg2"/>
                </a:solidFill>
              </a:rPr>
              <a:t>CRICOS Provider Code 00301J</a:t>
            </a:r>
            <a:endParaRPr lang="en-AU" sz="600" dirty="0">
              <a:solidFill>
                <a:schemeClr val="bg2"/>
              </a:solidFill>
            </a:endParaRPr>
          </a:p>
        </p:txBody>
      </p:sp>
      <p:sp>
        <p:nvSpPr>
          <p:cNvPr id="10242" name="Rectangle 2"/>
          <p:cNvSpPr>
            <a:spLocks noGrp="1" noChangeArrowheads="1"/>
          </p:cNvSpPr>
          <p:nvPr>
            <p:ph type="ctrTitle"/>
          </p:nvPr>
        </p:nvSpPr>
        <p:spPr>
          <a:xfrm>
            <a:off x="0" y="321468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6"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dirty="0" smtClean="0"/>
              <a:t>30.07.2010</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30.07.2010</a:t>
            </a:r>
            <a:endParaRPr lang="en-AU" dirty="0"/>
          </a:p>
        </p:txBody>
      </p:sp>
      <p:sp>
        <p:nvSpPr>
          <p:cNvPr id="3" name="Footer Placeholder 2"/>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30.07.2010</a:t>
            </a:r>
            <a:endParaRPr lang="en-AU" dirty="0"/>
          </a:p>
        </p:txBody>
      </p:sp>
      <p:sp>
        <p:nvSpPr>
          <p:cNvPr id="6" name="Footer Placeholder 5"/>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30.07.2010</a:t>
            </a:r>
            <a:endParaRPr lang="en-AU" dirty="0"/>
          </a:p>
        </p:txBody>
      </p:sp>
      <p:sp>
        <p:nvSpPr>
          <p:cNvPr id="6" name="Footer Placeholder 5"/>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30.07.2010</a:t>
            </a:r>
            <a:endParaRPr lang="en-AU" dirty="0"/>
          </a:p>
        </p:txBody>
      </p:sp>
      <p:sp>
        <p:nvSpPr>
          <p:cNvPr id="5" name="Footer Placeholder 4"/>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30.07.2010</a:t>
            </a:r>
            <a:endParaRPr lang="en-AU" dirty="0"/>
          </a:p>
        </p:txBody>
      </p:sp>
      <p:sp>
        <p:nvSpPr>
          <p:cNvPr id="5" name="Footer Placeholder 4"/>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ne-line title, transparent">
    <p:spTree>
      <p:nvGrpSpPr>
        <p:cNvPr id="1" name=""/>
        <p:cNvGrpSpPr/>
        <p:nvPr/>
      </p:nvGrpSpPr>
      <p:grpSpPr>
        <a:xfrm>
          <a:off x="0" y="0"/>
          <a:ext cx="0" cy="0"/>
          <a:chOff x="0" y="0"/>
          <a:chExt cx="0" cy="0"/>
        </a:xfrm>
      </p:grpSpPr>
      <p:pic>
        <p:nvPicPr>
          <p:cNvPr id="44038" name="Picture 6" descr="curtinPowerPointBGTitl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44036"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dirty="0">
                <a:solidFill>
                  <a:schemeClr val="bg2"/>
                </a:solidFill>
              </a:rPr>
              <a:t>Curtin University is a trademark of Curtin University of Technology</a:t>
            </a:r>
          </a:p>
          <a:p>
            <a:r>
              <a:rPr lang="en-US" sz="600" dirty="0">
                <a:solidFill>
                  <a:schemeClr val="bg2"/>
                </a:solidFill>
              </a:rPr>
              <a:t>CRICOS Provider Code 00301J</a:t>
            </a:r>
            <a:endParaRPr lang="en-AU" sz="600" dirty="0">
              <a:solidFill>
                <a:schemeClr val="bg2"/>
              </a:solidFill>
            </a:endParaRPr>
          </a:p>
        </p:txBody>
      </p:sp>
      <p:sp>
        <p:nvSpPr>
          <p:cNvPr id="44037" name="Rectangle 5"/>
          <p:cNvSpPr>
            <a:spLocks noGrp="1" noChangeArrowheads="1"/>
          </p:cNvSpPr>
          <p:nvPr>
            <p:ph type="ctrTitle"/>
          </p:nvPr>
        </p:nvSpPr>
        <p:spPr>
          <a:xfrm>
            <a:off x="0" y="321468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7"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dirty="0" smtClean="0"/>
              <a:t>30.07.2010</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wo-line title">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dirty="0">
                <a:solidFill>
                  <a:schemeClr val="bg2"/>
                </a:solidFill>
              </a:rPr>
              <a:t>Curtin University is a trademark of Curtin University of Technology</a:t>
            </a:r>
          </a:p>
          <a:p>
            <a:r>
              <a:rPr lang="en-US" sz="600" dirty="0">
                <a:solidFill>
                  <a:schemeClr val="bg2"/>
                </a:solidFill>
              </a:rPr>
              <a:t>CRICOS Provider Code 00301J</a:t>
            </a:r>
            <a:endParaRPr lang="en-AU" sz="600" dirty="0">
              <a:solidFill>
                <a:schemeClr val="bg2"/>
              </a:solidFill>
            </a:endParaRPr>
          </a:p>
        </p:txBody>
      </p:sp>
      <p:sp>
        <p:nvSpPr>
          <p:cNvPr id="36869" name="Rectangle 5"/>
          <p:cNvSpPr>
            <a:spLocks noGrp="1" noChangeArrowheads="1"/>
          </p:cNvSpPr>
          <p:nvPr>
            <p:ph type="ctrTitle"/>
          </p:nvPr>
        </p:nvSpPr>
        <p:spPr>
          <a:xfrm>
            <a:off x="0" y="285749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36870" name="Rectangle 6"/>
          <p:cNvSpPr>
            <a:spLocks noChangeArrowheads="1"/>
          </p:cNvSpPr>
          <p:nvPr userDrawn="1"/>
        </p:nvSpPr>
        <p:spPr bwMode="auto">
          <a:xfrm>
            <a:off x="0" y="3643314"/>
            <a:ext cx="6334854" cy="786163"/>
          </a:xfrm>
          <a:prstGeom prst="rect">
            <a:avLst/>
          </a:prstGeom>
          <a:solidFill>
            <a:schemeClr val="accent1"/>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dirty="0" smtClean="0"/>
              <a:t>30.07.2010</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line title, transparent">
    <p:spTree>
      <p:nvGrpSpPr>
        <p:cNvPr id="1" name=""/>
        <p:cNvGrpSpPr/>
        <p:nvPr/>
      </p:nvGrpSpPr>
      <p:grpSpPr>
        <a:xfrm>
          <a:off x="0" y="0"/>
          <a:ext cx="0" cy="0"/>
          <a:chOff x="0" y="0"/>
          <a:chExt cx="0" cy="0"/>
        </a:xfrm>
      </p:grpSpPr>
      <p:pic>
        <p:nvPicPr>
          <p:cNvPr id="51207" name="Picture 7" descr="curtinPowerPointBGTitl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51204"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dirty="0">
                <a:solidFill>
                  <a:schemeClr val="bg2"/>
                </a:solidFill>
              </a:rPr>
              <a:t>Curtin University is a trademark of Curtin University of Technology</a:t>
            </a:r>
          </a:p>
          <a:p>
            <a:r>
              <a:rPr lang="en-US" sz="600" dirty="0">
                <a:solidFill>
                  <a:schemeClr val="bg2"/>
                </a:solidFill>
              </a:rPr>
              <a:t>CRICOS Provider Code 00301J</a:t>
            </a:r>
            <a:endParaRPr lang="en-AU" sz="600" dirty="0">
              <a:solidFill>
                <a:schemeClr val="bg2"/>
              </a:solidFill>
            </a:endParaRPr>
          </a:p>
        </p:txBody>
      </p:sp>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16" name="Rectangle 5"/>
          <p:cNvSpPr>
            <a:spLocks noGrp="1" noChangeArrowheads="1"/>
          </p:cNvSpPr>
          <p:nvPr>
            <p:ph type="ctrTitle"/>
          </p:nvPr>
        </p:nvSpPr>
        <p:spPr>
          <a:xfrm>
            <a:off x="0" y="285749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17" name="Rectangle 6"/>
          <p:cNvSpPr>
            <a:spLocks noChangeArrowheads="1"/>
          </p:cNvSpPr>
          <p:nvPr userDrawn="1"/>
        </p:nvSpPr>
        <p:spPr bwMode="auto">
          <a:xfrm>
            <a:off x="0" y="3643314"/>
            <a:ext cx="6334854" cy="786163"/>
          </a:xfrm>
          <a:prstGeom prst="rect">
            <a:avLst/>
          </a:prstGeom>
          <a:solidFill>
            <a:schemeClr val="accent1">
              <a:alpha val="80000"/>
            </a:scheme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8"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dirty="0" smtClean="0"/>
              <a:t>30.07.2010</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30.07.2010</a:t>
            </a:r>
            <a:endParaRPr lang="en-AU" dirty="0"/>
          </a:p>
        </p:txBody>
      </p:sp>
      <p:sp>
        <p:nvSpPr>
          <p:cNvPr id="5" name="Footer Placeholder 4"/>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30.07.2010</a:t>
            </a:r>
            <a:endParaRPr lang="en-AU" dirty="0"/>
          </a:p>
        </p:txBody>
      </p:sp>
      <p:sp>
        <p:nvSpPr>
          <p:cNvPr id="5" name="Footer Placeholder 4"/>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US" dirty="0" smtClean="0"/>
              <a:t>30.07.2010</a:t>
            </a:r>
            <a:endParaRPr lang="en-AU" dirty="0"/>
          </a:p>
        </p:txBody>
      </p:sp>
      <p:sp>
        <p:nvSpPr>
          <p:cNvPr id="6" name="Footer Placeholder 5"/>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US" dirty="0" smtClean="0"/>
              <a:t>30.07.2010</a:t>
            </a:r>
            <a:endParaRPr lang="en-AU" dirty="0"/>
          </a:p>
        </p:txBody>
      </p:sp>
      <p:sp>
        <p:nvSpPr>
          <p:cNvPr id="8" name="Footer Placeholder 7"/>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US" dirty="0" smtClean="0"/>
              <a:t>30.07.2010</a:t>
            </a:r>
            <a:endParaRPr lang="en-AU" dirty="0"/>
          </a:p>
        </p:txBody>
      </p:sp>
      <p:sp>
        <p:nvSpPr>
          <p:cNvPr id="4" name="Footer Placeholder 3"/>
          <p:cNvSpPr>
            <a:spLocks noGrp="1"/>
          </p:cNvSpPr>
          <p:nvPr>
            <p:ph type="ftr" sz="quarter" idx="11"/>
          </p:nvPr>
        </p:nvSpPr>
        <p:spPr/>
        <p:txBody>
          <a:bodyPr/>
          <a:lstStyle>
            <a:lvl1pPr>
              <a:defRPr/>
            </a:lvl1pPr>
          </a:lstStyle>
          <a:p>
            <a:r>
              <a:rPr lang="en-AU" dirty="0" smtClean="0"/>
              <a:t>Footer text - slideshow title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022725" y="6078538"/>
            <a:ext cx="2133600"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accent1"/>
                </a:solidFill>
              </a:defRPr>
            </a:lvl1pPr>
          </a:lstStyle>
          <a:p>
            <a:r>
              <a:rPr lang="en-US" dirty="0" smtClean="0"/>
              <a:t>30.07.2010</a:t>
            </a:r>
            <a:endParaRPr lang="en-AU" dirty="0"/>
          </a:p>
        </p:txBody>
      </p:sp>
      <p:sp>
        <p:nvSpPr>
          <p:cNvPr id="1029" name="Rectangle 5"/>
          <p:cNvSpPr>
            <a:spLocks noGrp="1" noChangeArrowheads="1"/>
          </p:cNvSpPr>
          <p:nvPr>
            <p:ph type="ftr" sz="quarter" idx="3"/>
          </p:nvPr>
        </p:nvSpPr>
        <p:spPr bwMode="auto">
          <a:xfrm>
            <a:off x="468313" y="6078538"/>
            <a:ext cx="3455987"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tx2"/>
                </a:solidFill>
              </a:defRPr>
            </a:lvl1pPr>
          </a:lstStyle>
          <a:p>
            <a:r>
              <a:rPr lang="en-AU" dirty="0" smtClean="0"/>
              <a:t>Footer text - slideshow title</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1360480"/>
            <a:ext cx="8207375" cy="996950"/>
          </a:xfrm>
        </p:spPr>
        <p:txBody>
          <a:bodyPr/>
          <a:lstStyle/>
          <a:p>
            <a:pPr algn="ctr"/>
            <a:r>
              <a:rPr lang="en-US" sz="5000" b="1" dirty="0" smtClean="0">
                <a:solidFill>
                  <a:srgbClr val="FF0000"/>
                </a:solidFill>
              </a:rPr>
              <a:t>Introduction to Health </a:t>
            </a:r>
            <a:r>
              <a:rPr lang="en-US" sz="5000" b="1" dirty="0" smtClean="0">
                <a:solidFill>
                  <a:srgbClr val="FF0000"/>
                </a:solidFill>
              </a:rPr>
              <a:t>Services Management</a:t>
            </a:r>
            <a:endParaRPr lang="en-US" sz="5000" b="1" dirty="0">
              <a:solidFill>
                <a:srgbClr val="FF0000"/>
              </a:solidFill>
            </a:endParaRPr>
          </a:p>
        </p:txBody>
      </p:sp>
      <p:sp>
        <p:nvSpPr>
          <p:cNvPr id="5" name="Content Placeholder 4"/>
          <p:cNvSpPr>
            <a:spLocks noGrp="1"/>
          </p:cNvSpPr>
          <p:nvPr>
            <p:ph idx="1"/>
          </p:nvPr>
        </p:nvSpPr>
        <p:spPr>
          <a:xfrm>
            <a:off x="571472" y="3357562"/>
            <a:ext cx="8229600" cy="1500198"/>
          </a:xfrm>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142852"/>
            <a:ext cx="8207375" cy="636364"/>
          </a:xfrm>
        </p:spPr>
        <p:txBody>
          <a:bodyPr/>
          <a:lstStyle/>
          <a:p>
            <a:r>
              <a:rPr lang="en-AU" sz="2800" b="1" dirty="0" smtClean="0">
                <a:solidFill>
                  <a:srgbClr val="7030A0"/>
                </a:solidFill>
                <a:latin typeface="+mn-lt"/>
              </a:rPr>
              <a:t>Challenges facing Health Services Manager</a:t>
            </a:r>
            <a:r>
              <a:rPr lang="en-AU" sz="2800" b="1" dirty="0" smtClean="0">
                <a:solidFill>
                  <a:schemeClr val="accent1"/>
                </a:solidFill>
                <a:latin typeface="+mn-lt"/>
              </a:rPr>
              <a:t/>
            </a:r>
            <a:br>
              <a:rPr lang="en-AU" sz="2800" b="1" dirty="0" smtClean="0">
                <a:solidFill>
                  <a:schemeClr val="accent1"/>
                </a:solidFill>
                <a:latin typeface="+mn-lt"/>
              </a:rPr>
            </a:br>
            <a:r>
              <a:rPr lang="en-AU" sz="2800" b="1" dirty="0" smtClean="0">
                <a:solidFill>
                  <a:schemeClr val="accent1"/>
                </a:solidFill>
                <a:latin typeface="+mn-lt"/>
              </a:rPr>
              <a:t/>
            </a:r>
            <a:br>
              <a:rPr lang="en-AU" sz="2800" b="1" dirty="0" smtClean="0">
                <a:solidFill>
                  <a:schemeClr val="accent1"/>
                </a:solidFill>
                <a:latin typeface="+mn-lt"/>
              </a:rPr>
            </a:br>
            <a:endParaRPr lang="en-US" sz="2800" b="1" dirty="0">
              <a:solidFill>
                <a:schemeClr val="accent1"/>
              </a:solidFill>
              <a:latin typeface="+mn-lt"/>
            </a:endParaRPr>
          </a:p>
        </p:txBody>
      </p:sp>
      <p:sp>
        <p:nvSpPr>
          <p:cNvPr id="3" name="Content Placeholder 2"/>
          <p:cNvSpPr>
            <a:spLocks noGrp="1"/>
          </p:cNvSpPr>
          <p:nvPr>
            <p:ph idx="1"/>
          </p:nvPr>
        </p:nvSpPr>
        <p:spPr>
          <a:xfrm>
            <a:off x="467544" y="722324"/>
            <a:ext cx="9176554" cy="4349750"/>
          </a:xfrm>
        </p:spPr>
        <p:txBody>
          <a:bodyPr/>
          <a:lstStyle/>
          <a:p>
            <a:pPr lvl="1">
              <a:lnSpc>
                <a:spcPct val="150000"/>
              </a:lnSpc>
              <a:buFont typeface="Wingdings" pitchFamily="2" charset="2"/>
              <a:buChar char="Ø"/>
            </a:pPr>
            <a:r>
              <a:rPr lang="en-AU" sz="2600" dirty="0" smtClean="0"/>
              <a:t>Managing change – health reform a growing field</a:t>
            </a:r>
          </a:p>
          <a:p>
            <a:pPr lvl="1">
              <a:lnSpc>
                <a:spcPct val="150000"/>
              </a:lnSpc>
              <a:buFont typeface="Wingdings" pitchFamily="2" charset="2"/>
              <a:buChar char="Ø"/>
            </a:pPr>
            <a:r>
              <a:rPr lang="en-AU" sz="2600" dirty="0" smtClean="0"/>
              <a:t>Managing information</a:t>
            </a:r>
          </a:p>
          <a:p>
            <a:pPr lvl="1">
              <a:lnSpc>
                <a:spcPct val="150000"/>
              </a:lnSpc>
              <a:buFont typeface="Wingdings" pitchFamily="2" charset="2"/>
              <a:buChar char="Ø"/>
            </a:pPr>
            <a:r>
              <a:rPr lang="en-AU" sz="2600" dirty="0" smtClean="0"/>
              <a:t>Dealing with financial and resource constraints</a:t>
            </a:r>
          </a:p>
          <a:p>
            <a:pPr lvl="1">
              <a:lnSpc>
                <a:spcPct val="150000"/>
              </a:lnSpc>
              <a:buFont typeface="Wingdings" pitchFamily="2" charset="2"/>
              <a:buChar char="Ø"/>
            </a:pPr>
            <a:r>
              <a:rPr lang="en-AU" sz="2600" dirty="0" smtClean="0"/>
              <a:t>Evaluation</a:t>
            </a:r>
          </a:p>
          <a:p>
            <a:pPr lvl="1">
              <a:lnSpc>
                <a:spcPct val="150000"/>
              </a:lnSpc>
              <a:buFont typeface="Wingdings" pitchFamily="2" charset="2"/>
              <a:buChar char="Ø"/>
            </a:pPr>
            <a:r>
              <a:rPr lang="en-AU" sz="2600" dirty="0" smtClean="0"/>
              <a:t>Corporate planning</a:t>
            </a:r>
          </a:p>
          <a:p>
            <a:pPr lvl="1">
              <a:lnSpc>
                <a:spcPct val="150000"/>
              </a:lnSpc>
              <a:buFont typeface="Wingdings" pitchFamily="2" charset="2"/>
              <a:buChar char="Ø"/>
            </a:pPr>
            <a:r>
              <a:rPr lang="en-AU" sz="2600" dirty="0" smtClean="0"/>
              <a:t>Human Resource Management</a:t>
            </a:r>
          </a:p>
          <a:p>
            <a:pPr lvl="1">
              <a:lnSpc>
                <a:spcPct val="150000"/>
              </a:lnSpc>
              <a:buFont typeface="Wingdings" pitchFamily="2" charset="2"/>
              <a:buChar char="Ø"/>
            </a:pPr>
            <a:r>
              <a:rPr lang="en-AU" sz="2600" dirty="0" smtClean="0"/>
              <a:t>Conflict Resolution</a:t>
            </a:r>
          </a:p>
          <a:p>
            <a:pPr lvl="1">
              <a:lnSpc>
                <a:spcPct val="150000"/>
              </a:lnSpc>
              <a:buFont typeface="Wingdings" pitchFamily="2" charset="2"/>
              <a:buChar char="Ø"/>
            </a:pPr>
            <a:r>
              <a:rPr lang="en-AU" sz="2600" dirty="0" smtClean="0"/>
              <a:t>Staff development</a:t>
            </a:r>
          </a:p>
          <a:p>
            <a:pPr lvl="1">
              <a:lnSpc>
                <a:spcPct val="150000"/>
              </a:lnSpc>
              <a:buFont typeface="Wingdings" pitchFamily="2" charset="2"/>
              <a:buChar char="Ø"/>
            </a:pPr>
            <a:r>
              <a:rPr lang="en-AU" sz="2600" dirty="0" smtClean="0"/>
              <a:t>Technical </a:t>
            </a:r>
            <a:r>
              <a:rPr lang="en-AU" sz="2600" dirty="0" smtClean="0"/>
              <a:t>advances</a:t>
            </a:r>
            <a:endParaRPr lang="en-US" sz="2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560388"/>
            <a:ext cx="8207375" cy="636364"/>
          </a:xfrm>
        </p:spPr>
        <p:txBody>
          <a:bodyPr/>
          <a:lstStyle/>
          <a:p>
            <a:pPr algn="ctr"/>
            <a:r>
              <a:rPr lang="en-AU" sz="2800" b="1" dirty="0" smtClean="0">
                <a:solidFill>
                  <a:srgbClr val="7030A0"/>
                </a:solidFill>
                <a:latin typeface="+mn-lt"/>
              </a:rPr>
              <a:t>The Evolving Role of the Health Services Manager</a:t>
            </a:r>
            <a:br>
              <a:rPr lang="en-AU" sz="2800" b="1" dirty="0" smtClean="0">
                <a:solidFill>
                  <a:srgbClr val="7030A0"/>
                </a:solidFill>
                <a:latin typeface="+mn-lt"/>
              </a:rPr>
            </a:br>
            <a:r>
              <a:rPr lang="en-AU" sz="2800" b="1" dirty="0" smtClean="0">
                <a:solidFill>
                  <a:schemeClr val="accent1"/>
                </a:solidFill>
                <a:latin typeface="+mn-lt"/>
              </a:rPr>
              <a:t/>
            </a:r>
            <a:br>
              <a:rPr lang="en-AU" sz="2800" b="1" dirty="0" smtClean="0">
                <a:solidFill>
                  <a:schemeClr val="accent1"/>
                </a:solidFill>
                <a:latin typeface="+mn-lt"/>
              </a:rPr>
            </a:br>
            <a:endParaRPr lang="en-US" sz="2800" b="1" dirty="0">
              <a:solidFill>
                <a:schemeClr val="accent1"/>
              </a:solidFill>
              <a:latin typeface="+mn-lt"/>
            </a:endParaRPr>
          </a:p>
        </p:txBody>
      </p:sp>
      <p:sp>
        <p:nvSpPr>
          <p:cNvPr id="3" name="Content Placeholder 2"/>
          <p:cNvSpPr>
            <a:spLocks noGrp="1"/>
          </p:cNvSpPr>
          <p:nvPr>
            <p:ph idx="1"/>
          </p:nvPr>
        </p:nvSpPr>
        <p:spPr/>
        <p:txBody>
          <a:bodyPr/>
          <a:lstStyle/>
          <a:p>
            <a:pPr>
              <a:buNone/>
            </a:pPr>
            <a:endParaRPr lang="en-US" dirty="0" smtClean="0"/>
          </a:p>
          <a:p>
            <a:pPr lvl="1">
              <a:lnSpc>
                <a:spcPct val="150000"/>
              </a:lnSpc>
            </a:pPr>
            <a:endParaRPr lang="en-US" dirty="0"/>
          </a:p>
        </p:txBody>
      </p:sp>
      <p:sp>
        <p:nvSpPr>
          <p:cNvPr id="4" name="Content Placeholder 2"/>
          <p:cNvSpPr txBox="1">
            <a:spLocks/>
          </p:cNvSpPr>
          <p:nvPr/>
        </p:nvSpPr>
        <p:spPr bwMode="auto">
          <a:xfrm>
            <a:off x="467544" y="2076226"/>
            <a:ext cx="8229600" cy="478179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800" b="0" i="0" u="none" strike="noStrike" kern="0" cap="none" spc="0" normalizeH="0" baseline="0" noProof="0" dirty="0" smtClean="0">
                <a:ln>
                  <a:noFill/>
                </a:ln>
                <a:solidFill>
                  <a:schemeClr val="tx1"/>
                </a:solidFill>
                <a:effectLst/>
                <a:uLnTx/>
                <a:uFillTx/>
                <a:latin typeface="+mn-lt"/>
                <a:ea typeface="+mn-ea"/>
                <a:cs typeface="+mn-cs"/>
              </a:rPr>
              <a:t>Closer working relationship</a:t>
            </a:r>
            <a:r>
              <a:rPr kumimoji="0" lang="en-AU" sz="2800" b="0" i="0" u="none" strike="noStrike" kern="0" cap="none" spc="0" normalizeH="0" noProof="0" dirty="0" smtClean="0">
                <a:ln>
                  <a:noFill/>
                </a:ln>
                <a:solidFill>
                  <a:schemeClr val="tx1"/>
                </a:solidFill>
                <a:effectLst/>
                <a:uLnTx/>
                <a:uFillTx/>
                <a:latin typeface="+mn-lt"/>
                <a:ea typeface="+mn-ea"/>
                <a:cs typeface="+mn-cs"/>
              </a:rPr>
              <a:t> between managers and clinicians</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lang="en-AU" sz="2800" kern="0" baseline="0" dirty="0" smtClean="0">
                <a:latin typeface="+mn-lt"/>
              </a:rPr>
              <a:t>Clinicians</a:t>
            </a:r>
            <a:r>
              <a:rPr lang="en-AU" sz="2800" kern="0" dirty="0" smtClean="0">
                <a:latin typeface="+mn-lt"/>
              </a:rPr>
              <a:t> as Managers and various clinician manager roles</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800" b="0" i="0" u="none" strike="noStrike" kern="0" cap="none" spc="0" normalizeH="0" baseline="0" noProof="0" dirty="0" smtClean="0">
                <a:ln>
                  <a:noFill/>
                </a:ln>
                <a:solidFill>
                  <a:schemeClr val="tx1"/>
                </a:solidFill>
                <a:effectLst/>
                <a:uLnTx/>
                <a:uFillTx/>
                <a:latin typeface="+mn-lt"/>
                <a:ea typeface="+mn-ea"/>
                <a:cs typeface="+mn-cs"/>
              </a:rPr>
              <a:t>Focus</a:t>
            </a:r>
            <a:r>
              <a:rPr kumimoji="0" lang="en-AU" sz="2800" b="0" i="0" u="none" strike="noStrike" kern="0" cap="none" spc="0" normalizeH="0" noProof="0" dirty="0" smtClean="0">
                <a:ln>
                  <a:noFill/>
                </a:ln>
                <a:solidFill>
                  <a:schemeClr val="tx1"/>
                </a:solidFill>
                <a:effectLst/>
                <a:uLnTx/>
                <a:uFillTx/>
                <a:latin typeface="+mn-lt"/>
                <a:ea typeface="+mn-ea"/>
                <a:cs typeface="+mn-cs"/>
              </a:rPr>
              <a:t> on accountability and outcome</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endParaRPr lang="en-AU" sz="2800" kern="0" baseline="0" dirty="0" smtClean="0">
              <a:latin typeface="+mn-lt"/>
            </a:endParaRPr>
          </a:p>
          <a:p>
            <a:pPr marR="0" lvl="0" indent="-266700" algn="l" defTabSz="914400" rtl="0" eaLnBrk="1" fontAlgn="base" latinLnBrk="0" hangingPunct="1">
              <a:lnSpc>
                <a:spcPct val="110000"/>
              </a:lnSpc>
              <a:spcBef>
                <a:spcPct val="30000"/>
              </a:spcBef>
              <a:spcAft>
                <a:spcPct val="0"/>
              </a:spcAft>
              <a:buClr>
                <a:schemeClr val="accent1"/>
              </a:buClr>
              <a:buSzTx/>
              <a:tabLst/>
              <a:defRPr/>
            </a:pPr>
            <a:endParaRPr kumimoji="0" lang="en-AU" sz="2800" b="0" i="1" u="none" strike="noStrike" kern="0" cap="none" spc="0" normalizeH="0" baseline="0" noProof="0" dirty="0" smtClean="0">
              <a:ln>
                <a:noFill/>
              </a:ln>
              <a:solidFill>
                <a:srgbClr val="7030A0"/>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560388"/>
            <a:ext cx="8207375" cy="636364"/>
          </a:xfrm>
        </p:spPr>
        <p:txBody>
          <a:bodyPr>
            <a:normAutofit/>
          </a:bodyPr>
          <a:lstStyle/>
          <a:p>
            <a:r>
              <a:rPr lang="en-AU" dirty="0" smtClean="0">
                <a:solidFill>
                  <a:srgbClr val="7030A0"/>
                </a:solidFill>
              </a:rPr>
              <a:t>The Clinician Manager</a:t>
            </a:r>
            <a:endParaRPr lang="en-US" dirty="0">
              <a:solidFill>
                <a:srgbClr val="7030A0"/>
              </a:solidFill>
            </a:endParaRPr>
          </a:p>
        </p:txBody>
      </p:sp>
      <p:sp>
        <p:nvSpPr>
          <p:cNvPr id="3" name="Content Placeholder 2"/>
          <p:cNvSpPr>
            <a:spLocks noGrp="1"/>
          </p:cNvSpPr>
          <p:nvPr>
            <p:ph idx="1"/>
          </p:nvPr>
        </p:nvSpPr>
        <p:spPr>
          <a:xfrm>
            <a:off x="467544" y="1556792"/>
            <a:ext cx="8229600" cy="4781798"/>
          </a:xfrm>
        </p:spPr>
        <p:txBody>
          <a:bodyPr/>
          <a:lstStyle/>
          <a:p>
            <a:pPr marL="0" indent="0">
              <a:buNone/>
            </a:pPr>
            <a:endParaRPr lang="en-AU" sz="2000" i="1" dirty="0" smtClean="0">
              <a:solidFill>
                <a:srgbClr val="7030A0"/>
              </a:solidFill>
            </a:endParaRPr>
          </a:p>
          <a:p>
            <a:endParaRPr lang="en-AU" dirty="0" smtClean="0"/>
          </a:p>
          <a:p>
            <a:pPr>
              <a:buNone/>
            </a:pPr>
            <a:endParaRPr lang="en-AU" dirty="0" smtClean="0"/>
          </a:p>
          <a:p>
            <a:pPr>
              <a:buNone/>
            </a:pPr>
            <a:endParaRPr lang="en-AU" dirty="0" smtClean="0"/>
          </a:p>
          <a:p>
            <a:pPr>
              <a:buNone/>
            </a:pPr>
            <a:endParaRPr lang="en-AU" dirty="0" smtClean="0"/>
          </a:p>
          <a:p>
            <a:pPr>
              <a:buNone/>
            </a:pPr>
            <a:endParaRPr lang="en-US" dirty="0"/>
          </a:p>
        </p:txBody>
      </p:sp>
      <p:sp>
        <p:nvSpPr>
          <p:cNvPr id="4" name="Rectangle 3"/>
          <p:cNvSpPr/>
          <p:nvPr/>
        </p:nvSpPr>
        <p:spPr>
          <a:xfrm>
            <a:off x="1187624" y="1844824"/>
            <a:ext cx="698477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Triangle 4"/>
          <p:cNvSpPr/>
          <p:nvPr/>
        </p:nvSpPr>
        <p:spPr>
          <a:xfrm>
            <a:off x="1187624" y="1844824"/>
            <a:ext cx="6984776" cy="2952328"/>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1187624" y="4869160"/>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3568" y="5445224"/>
            <a:ext cx="1152128" cy="36004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Clinician</a:t>
            </a:r>
            <a:endParaRPr lang="en-US" dirty="0"/>
          </a:p>
        </p:txBody>
      </p:sp>
      <p:cxnSp>
        <p:nvCxnSpPr>
          <p:cNvPr id="10" name="Straight Connector 9"/>
          <p:cNvCxnSpPr/>
          <p:nvPr/>
        </p:nvCxnSpPr>
        <p:spPr>
          <a:xfrm>
            <a:off x="8172400" y="4869160"/>
            <a:ext cx="0" cy="5040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596336" y="5445224"/>
            <a:ext cx="1152128" cy="3600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Manager</a:t>
            </a:r>
            <a:endParaRPr lang="en-US" dirty="0"/>
          </a:p>
        </p:txBody>
      </p:sp>
      <p:sp>
        <p:nvSpPr>
          <p:cNvPr id="16" name="Right Brace 15"/>
          <p:cNvSpPr/>
          <p:nvPr/>
        </p:nvSpPr>
        <p:spPr>
          <a:xfrm rot="16200000">
            <a:off x="4309507" y="3115429"/>
            <a:ext cx="452797" cy="410427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214290"/>
            <a:ext cx="8207375" cy="636364"/>
          </a:xfrm>
        </p:spPr>
        <p:txBody>
          <a:bodyPr/>
          <a:lstStyle/>
          <a:p>
            <a:pPr algn="ctr"/>
            <a:r>
              <a:rPr lang="en-AU" sz="2800" b="1" dirty="0" smtClean="0">
                <a:solidFill>
                  <a:srgbClr val="7030A0"/>
                </a:solidFill>
                <a:latin typeface="+mn-lt"/>
              </a:rPr>
              <a:t>Clinician </a:t>
            </a:r>
            <a:r>
              <a:rPr lang="en-AU" sz="2800" b="1" dirty="0" smtClean="0">
                <a:solidFill>
                  <a:srgbClr val="7030A0"/>
                </a:solidFill>
                <a:latin typeface="+mn-lt"/>
              </a:rPr>
              <a:t>vs. Manager</a:t>
            </a:r>
            <a:r>
              <a:rPr lang="en-AU" sz="2800" b="1" dirty="0" smtClean="0">
                <a:solidFill>
                  <a:srgbClr val="7030A0"/>
                </a:solidFill>
                <a:latin typeface="+mn-lt"/>
              </a:rPr>
              <a:t/>
            </a:r>
            <a:br>
              <a:rPr lang="en-AU" sz="2800" b="1" dirty="0" smtClean="0">
                <a:solidFill>
                  <a:srgbClr val="7030A0"/>
                </a:solidFill>
                <a:latin typeface="+mn-lt"/>
              </a:rPr>
            </a:br>
            <a:r>
              <a:rPr lang="en-AU" sz="2800" b="1" dirty="0" smtClean="0">
                <a:solidFill>
                  <a:schemeClr val="accent1"/>
                </a:solidFill>
                <a:latin typeface="+mn-lt"/>
              </a:rPr>
              <a:t/>
            </a:r>
            <a:br>
              <a:rPr lang="en-AU" sz="2800" b="1" dirty="0" smtClean="0">
                <a:solidFill>
                  <a:schemeClr val="accent1"/>
                </a:solidFill>
                <a:latin typeface="+mn-lt"/>
              </a:rPr>
            </a:br>
            <a:endParaRPr lang="en-US" sz="2800" b="1" dirty="0">
              <a:solidFill>
                <a:schemeClr val="accent1"/>
              </a:solidFill>
              <a:latin typeface="+mn-lt"/>
            </a:endParaRPr>
          </a:p>
        </p:txBody>
      </p:sp>
      <p:sp>
        <p:nvSpPr>
          <p:cNvPr id="3" name="Content Placeholder 2"/>
          <p:cNvSpPr>
            <a:spLocks noGrp="1"/>
          </p:cNvSpPr>
          <p:nvPr>
            <p:ph idx="1"/>
          </p:nvPr>
        </p:nvSpPr>
        <p:spPr/>
        <p:txBody>
          <a:bodyPr/>
          <a:lstStyle/>
          <a:p>
            <a:pPr>
              <a:buNone/>
            </a:pPr>
            <a:endParaRPr lang="en-US" dirty="0" smtClean="0"/>
          </a:p>
          <a:p>
            <a:pPr lvl="1">
              <a:lnSpc>
                <a:spcPct val="150000"/>
              </a:lnSpc>
            </a:pPr>
            <a:endParaRPr lang="en-US" dirty="0"/>
          </a:p>
        </p:txBody>
      </p:sp>
      <p:sp>
        <p:nvSpPr>
          <p:cNvPr id="4" name="Content Placeholder 2"/>
          <p:cNvSpPr txBox="1">
            <a:spLocks/>
          </p:cNvSpPr>
          <p:nvPr/>
        </p:nvSpPr>
        <p:spPr bwMode="auto">
          <a:xfrm>
            <a:off x="467544" y="1412776"/>
            <a:ext cx="8229600" cy="478179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endParaRPr lang="en-AU" sz="2400" kern="0" baseline="0" dirty="0" smtClean="0">
              <a:latin typeface="+mn-lt"/>
            </a:endParaRPr>
          </a:p>
          <a:p>
            <a:pPr marR="0" lvl="0" indent="-266700" algn="l" defTabSz="914400" rtl="0" eaLnBrk="1" fontAlgn="base" latinLnBrk="0" hangingPunct="1">
              <a:lnSpc>
                <a:spcPct val="110000"/>
              </a:lnSpc>
              <a:spcBef>
                <a:spcPct val="30000"/>
              </a:spcBef>
              <a:spcAft>
                <a:spcPct val="0"/>
              </a:spcAft>
              <a:buClr>
                <a:schemeClr val="accent1"/>
              </a:buClr>
              <a:buSzTx/>
              <a:tabLst/>
              <a:defRPr/>
            </a:pPr>
            <a:endParaRPr kumimoji="0" lang="en-AU" sz="2400" b="0" i="1" u="none" strike="noStrike" kern="0" cap="none" spc="0" normalizeH="0" baseline="0" noProof="0" dirty="0" smtClean="0">
              <a:ln>
                <a:noFill/>
              </a:ln>
              <a:solidFill>
                <a:srgbClr val="7030A0"/>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81253" y="857232"/>
          <a:ext cx="8748465" cy="5821680"/>
        </p:xfrm>
        <a:graphic>
          <a:graphicData uri="http://schemas.openxmlformats.org/drawingml/2006/table">
            <a:tbl>
              <a:tblPr firstRow="1" bandRow="1">
                <a:tableStyleId>{5C22544A-7EE6-4342-B048-85BDC9FD1C3A}</a:tableStyleId>
              </a:tblPr>
              <a:tblGrid>
                <a:gridCol w="2916155">
                  <a:extLst>
                    <a:ext uri="{9D8B030D-6E8A-4147-A177-3AD203B41FA5}">
                      <a16:colId xmlns="" xmlns:a16="http://schemas.microsoft.com/office/drawing/2014/main" val="20000"/>
                    </a:ext>
                  </a:extLst>
                </a:gridCol>
                <a:gridCol w="2916155">
                  <a:extLst>
                    <a:ext uri="{9D8B030D-6E8A-4147-A177-3AD203B41FA5}">
                      <a16:colId xmlns="" xmlns:a16="http://schemas.microsoft.com/office/drawing/2014/main" val="20001"/>
                    </a:ext>
                  </a:extLst>
                </a:gridCol>
                <a:gridCol w="2916155">
                  <a:extLst>
                    <a:ext uri="{9D8B030D-6E8A-4147-A177-3AD203B41FA5}">
                      <a16:colId xmlns="" xmlns:a16="http://schemas.microsoft.com/office/drawing/2014/main" val="20002"/>
                    </a:ext>
                  </a:extLst>
                </a:gridCol>
              </a:tblGrid>
              <a:tr h="344814">
                <a:tc>
                  <a:txBody>
                    <a:bodyPr/>
                    <a:lstStyle/>
                    <a:p>
                      <a:pPr algn="l"/>
                      <a:endParaRPr lang="en-US" sz="1700" dirty="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700" dirty="0" smtClean="0">
                          <a:solidFill>
                            <a:srgbClr val="7030A0"/>
                          </a:solidFill>
                        </a:rPr>
                        <a:t>Clinician</a:t>
                      </a:r>
                      <a:endParaRPr lang="en-US" sz="1700" dirty="0">
                        <a:solidFill>
                          <a:srgbClr val="7030A0"/>
                        </a:solidFill>
                      </a:endParaRPr>
                    </a:p>
                  </a:txBody>
                  <a:tcPr/>
                </a:tc>
                <a:tc>
                  <a:txBody>
                    <a:bodyPr/>
                    <a:lstStyle/>
                    <a:p>
                      <a:pPr algn="l"/>
                      <a:r>
                        <a:rPr lang="en-AU" sz="1700" dirty="0" smtClean="0">
                          <a:solidFill>
                            <a:srgbClr val="7030A0"/>
                          </a:solidFill>
                        </a:rPr>
                        <a:t>Manager</a:t>
                      </a:r>
                      <a:endParaRPr lang="en-US" sz="1700" dirty="0">
                        <a:solidFill>
                          <a:srgbClr val="7030A0"/>
                        </a:solidFill>
                      </a:endParaRPr>
                    </a:p>
                  </a:txBody>
                  <a:tcPr/>
                </a:tc>
                <a:extLst>
                  <a:ext uri="{0D108BD9-81ED-4DB2-BD59-A6C34878D82A}">
                    <a16:rowId xmlns="" xmlns:a16="http://schemas.microsoft.com/office/drawing/2014/main" val="10000"/>
                  </a:ext>
                </a:extLst>
              </a:tr>
              <a:tr h="481795">
                <a:tc>
                  <a:txBody>
                    <a:bodyPr/>
                    <a:lstStyle/>
                    <a:p>
                      <a:pPr algn="l"/>
                      <a:r>
                        <a:rPr lang="en-AU" sz="1700" dirty="0" smtClean="0">
                          <a:solidFill>
                            <a:srgbClr val="7030A0"/>
                          </a:solidFill>
                        </a:rPr>
                        <a:t>Tasks</a:t>
                      </a:r>
                      <a:endParaRPr lang="en-US" sz="1700" dirty="0">
                        <a:solidFill>
                          <a:srgbClr val="7030A0"/>
                        </a:solidFill>
                      </a:endParaRPr>
                    </a:p>
                  </a:txBody>
                  <a:tcPr/>
                </a:tc>
                <a:tc>
                  <a:txBody>
                    <a:bodyPr/>
                    <a:lstStyle/>
                    <a:p>
                      <a:pPr algn="l"/>
                      <a:r>
                        <a:rPr lang="en-AU" sz="1700" dirty="0" smtClean="0">
                          <a:solidFill>
                            <a:srgbClr val="7030A0"/>
                          </a:solidFill>
                        </a:rPr>
                        <a:t>Agreed procedure</a:t>
                      </a:r>
                      <a:r>
                        <a:rPr lang="en-AU" sz="1700" baseline="0" dirty="0" smtClean="0">
                          <a:solidFill>
                            <a:srgbClr val="7030A0"/>
                          </a:solidFill>
                        </a:rPr>
                        <a:t> understood by all</a:t>
                      </a:r>
                      <a:endParaRPr lang="en-US" sz="1700" dirty="0">
                        <a:solidFill>
                          <a:srgbClr val="7030A0"/>
                        </a:solidFill>
                      </a:endParaRPr>
                    </a:p>
                  </a:txBody>
                  <a:tcPr/>
                </a:tc>
                <a:tc>
                  <a:txBody>
                    <a:bodyPr/>
                    <a:lstStyle/>
                    <a:p>
                      <a:pPr algn="l"/>
                      <a:r>
                        <a:rPr lang="en-AU" sz="1700" dirty="0" smtClean="0">
                          <a:solidFill>
                            <a:srgbClr val="7030A0"/>
                          </a:solidFill>
                        </a:rPr>
                        <a:t>Ambiguous,</a:t>
                      </a:r>
                      <a:r>
                        <a:rPr lang="en-AU" sz="1700" baseline="0" dirty="0" smtClean="0">
                          <a:solidFill>
                            <a:srgbClr val="7030A0"/>
                          </a:solidFill>
                        </a:rPr>
                        <a:t> fragmented, unpredictable</a:t>
                      </a:r>
                      <a:endParaRPr lang="en-US" sz="1700" dirty="0">
                        <a:solidFill>
                          <a:srgbClr val="7030A0"/>
                        </a:solidFill>
                      </a:endParaRPr>
                    </a:p>
                  </a:txBody>
                  <a:tcPr/>
                </a:tc>
                <a:extLst>
                  <a:ext uri="{0D108BD9-81ED-4DB2-BD59-A6C34878D82A}">
                    <a16:rowId xmlns="" xmlns:a16="http://schemas.microsoft.com/office/drawing/2014/main" val="10001"/>
                  </a:ext>
                </a:extLst>
              </a:tr>
              <a:tr h="680181">
                <a:tc>
                  <a:txBody>
                    <a:bodyPr/>
                    <a:lstStyle/>
                    <a:p>
                      <a:pPr algn="l"/>
                      <a:r>
                        <a:rPr lang="en-AU" sz="1700" dirty="0" smtClean="0">
                          <a:solidFill>
                            <a:srgbClr val="7030A0"/>
                          </a:solidFill>
                        </a:rPr>
                        <a:t>Role</a:t>
                      </a:r>
                      <a:endParaRPr lang="en-US" sz="1700" dirty="0">
                        <a:solidFill>
                          <a:srgbClr val="7030A0"/>
                        </a:solidFill>
                      </a:endParaRPr>
                    </a:p>
                  </a:txBody>
                  <a:tcPr/>
                </a:tc>
                <a:tc>
                  <a:txBody>
                    <a:bodyPr/>
                    <a:lstStyle/>
                    <a:p>
                      <a:pPr algn="l"/>
                      <a:r>
                        <a:rPr lang="en-AU" sz="1700" dirty="0" smtClean="0">
                          <a:solidFill>
                            <a:srgbClr val="7030A0"/>
                          </a:solidFill>
                        </a:rPr>
                        <a:t>Clear, level of</a:t>
                      </a:r>
                      <a:r>
                        <a:rPr lang="en-AU" sz="1700" baseline="0" dirty="0" smtClean="0">
                          <a:solidFill>
                            <a:srgbClr val="7030A0"/>
                          </a:solidFill>
                        </a:rPr>
                        <a:t> authority understood</a:t>
                      </a:r>
                      <a:endParaRPr lang="en-US" sz="1700" dirty="0">
                        <a:solidFill>
                          <a:srgbClr val="7030A0"/>
                        </a:solidFill>
                      </a:endParaRPr>
                    </a:p>
                  </a:txBody>
                  <a:tcPr/>
                </a:tc>
                <a:tc>
                  <a:txBody>
                    <a:bodyPr/>
                    <a:lstStyle/>
                    <a:p>
                      <a:pPr algn="l"/>
                      <a:r>
                        <a:rPr lang="en-AU" sz="1700" dirty="0" smtClean="0">
                          <a:solidFill>
                            <a:srgbClr val="7030A0"/>
                          </a:solidFill>
                        </a:rPr>
                        <a:t>Often increase in responsibility</a:t>
                      </a:r>
                      <a:r>
                        <a:rPr lang="en-AU" sz="1700" baseline="0" dirty="0" smtClean="0">
                          <a:solidFill>
                            <a:srgbClr val="7030A0"/>
                          </a:solidFill>
                        </a:rPr>
                        <a:t> (budget) but decrease in authority </a:t>
                      </a:r>
                      <a:endParaRPr lang="en-US" sz="1700" dirty="0">
                        <a:solidFill>
                          <a:srgbClr val="7030A0"/>
                        </a:solidFill>
                      </a:endParaRPr>
                    </a:p>
                  </a:txBody>
                  <a:tcPr/>
                </a:tc>
                <a:extLst>
                  <a:ext uri="{0D108BD9-81ED-4DB2-BD59-A6C34878D82A}">
                    <a16:rowId xmlns="" xmlns:a16="http://schemas.microsoft.com/office/drawing/2014/main" val="10002"/>
                  </a:ext>
                </a:extLst>
              </a:tr>
              <a:tr h="878567">
                <a:tc>
                  <a:txBody>
                    <a:bodyPr/>
                    <a:lstStyle/>
                    <a:p>
                      <a:pPr algn="l"/>
                      <a:r>
                        <a:rPr lang="en-AU" sz="1700" dirty="0" smtClean="0">
                          <a:solidFill>
                            <a:srgbClr val="7030A0"/>
                          </a:solidFill>
                        </a:rPr>
                        <a:t>Relationships</a:t>
                      </a:r>
                      <a:endParaRPr lang="en-US" sz="1700" dirty="0">
                        <a:solidFill>
                          <a:srgbClr val="7030A0"/>
                        </a:solidFill>
                      </a:endParaRPr>
                    </a:p>
                  </a:txBody>
                  <a:tcPr/>
                </a:tc>
                <a:tc>
                  <a:txBody>
                    <a:bodyPr/>
                    <a:lstStyle/>
                    <a:p>
                      <a:pPr algn="l"/>
                      <a:r>
                        <a:rPr lang="en-AU" sz="1700" dirty="0" smtClean="0">
                          <a:solidFill>
                            <a:srgbClr val="7030A0"/>
                          </a:solidFill>
                        </a:rPr>
                        <a:t>Involves</a:t>
                      </a:r>
                      <a:r>
                        <a:rPr lang="en-AU" sz="1700" baseline="0" dirty="0" smtClean="0">
                          <a:solidFill>
                            <a:srgbClr val="7030A0"/>
                          </a:solidFill>
                        </a:rPr>
                        <a:t> small groups of like minded individuals</a:t>
                      </a:r>
                      <a:endParaRPr lang="en-US" sz="1700" dirty="0">
                        <a:solidFill>
                          <a:srgbClr val="7030A0"/>
                        </a:solidFill>
                      </a:endParaRPr>
                    </a:p>
                  </a:txBody>
                  <a:tcPr/>
                </a:tc>
                <a:tc>
                  <a:txBody>
                    <a:bodyPr/>
                    <a:lstStyle/>
                    <a:p>
                      <a:pPr algn="l"/>
                      <a:r>
                        <a:rPr lang="en-AU" sz="1700" dirty="0" smtClean="0">
                          <a:solidFill>
                            <a:srgbClr val="7030A0"/>
                          </a:solidFill>
                        </a:rPr>
                        <a:t>Need to establish and maintain a large network</a:t>
                      </a:r>
                      <a:r>
                        <a:rPr lang="en-AU" sz="1700" baseline="0" dirty="0" smtClean="0">
                          <a:solidFill>
                            <a:srgbClr val="7030A0"/>
                          </a:solidFill>
                        </a:rPr>
                        <a:t> in order to get job done – Politics and power games</a:t>
                      </a:r>
                      <a:endParaRPr lang="en-US" sz="1700" dirty="0">
                        <a:solidFill>
                          <a:srgbClr val="7030A0"/>
                        </a:solidFill>
                      </a:endParaRPr>
                    </a:p>
                  </a:txBody>
                  <a:tcPr/>
                </a:tc>
                <a:extLst>
                  <a:ext uri="{0D108BD9-81ED-4DB2-BD59-A6C34878D82A}">
                    <a16:rowId xmlns="" xmlns:a16="http://schemas.microsoft.com/office/drawing/2014/main" val="10003"/>
                  </a:ext>
                </a:extLst>
              </a:tr>
              <a:tr h="481795">
                <a:tc>
                  <a:txBody>
                    <a:bodyPr/>
                    <a:lstStyle/>
                    <a:p>
                      <a:pPr algn="l"/>
                      <a:r>
                        <a:rPr lang="en-AU" sz="1700" dirty="0" smtClean="0">
                          <a:solidFill>
                            <a:srgbClr val="7030A0"/>
                          </a:solidFill>
                        </a:rPr>
                        <a:t>Orientation and priorities</a:t>
                      </a:r>
                      <a:endParaRPr lang="en-US" sz="1700" dirty="0">
                        <a:solidFill>
                          <a:srgbClr val="7030A0"/>
                        </a:solidFill>
                      </a:endParaRPr>
                    </a:p>
                  </a:txBody>
                  <a:tcPr/>
                </a:tc>
                <a:tc>
                  <a:txBody>
                    <a:bodyPr/>
                    <a:lstStyle/>
                    <a:p>
                      <a:pPr algn="l"/>
                      <a:r>
                        <a:rPr lang="en-AU" sz="1700" dirty="0" smtClean="0">
                          <a:solidFill>
                            <a:srgbClr val="7030A0"/>
                          </a:solidFill>
                        </a:rPr>
                        <a:t>Patient orientation with quality</a:t>
                      </a:r>
                      <a:r>
                        <a:rPr lang="en-AU" sz="1700" baseline="0" dirty="0" smtClean="0">
                          <a:solidFill>
                            <a:srgbClr val="7030A0"/>
                          </a:solidFill>
                        </a:rPr>
                        <a:t> of care focus</a:t>
                      </a:r>
                      <a:endParaRPr lang="en-US" sz="1700" dirty="0">
                        <a:solidFill>
                          <a:srgbClr val="7030A0"/>
                        </a:solidFill>
                      </a:endParaRPr>
                    </a:p>
                  </a:txBody>
                  <a:tcPr/>
                </a:tc>
                <a:tc>
                  <a:txBody>
                    <a:bodyPr/>
                    <a:lstStyle/>
                    <a:p>
                      <a:pPr algn="l"/>
                      <a:r>
                        <a:rPr lang="en-AU" sz="1700" dirty="0" smtClean="0">
                          <a:solidFill>
                            <a:srgbClr val="7030A0"/>
                          </a:solidFill>
                        </a:rPr>
                        <a:t>Multiple</a:t>
                      </a:r>
                      <a:r>
                        <a:rPr lang="en-AU" sz="1700" baseline="0" dirty="0" smtClean="0">
                          <a:solidFill>
                            <a:srgbClr val="7030A0"/>
                          </a:solidFill>
                        </a:rPr>
                        <a:t> and conflicting, economics, relationships</a:t>
                      </a:r>
                      <a:endParaRPr lang="en-US" sz="1700" dirty="0">
                        <a:solidFill>
                          <a:srgbClr val="7030A0"/>
                        </a:solidFill>
                      </a:endParaRPr>
                    </a:p>
                  </a:txBody>
                  <a:tcPr/>
                </a:tc>
                <a:extLst>
                  <a:ext uri="{0D108BD9-81ED-4DB2-BD59-A6C34878D82A}">
                    <a16:rowId xmlns="" xmlns:a16="http://schemas.microsoft.com/office/drawing/2014/main" val="10004"/>
                  </a:ext>
                </a:extLst>
              </a:tr>
              <a:tr h="878567">
                <a:tc>
                  <a:txBody>
                    <a:bodyPr/>
                    <a:lstStyle/>
                    <a:p>
                      <a:pPr algn="l"/>
                      <a:r>
                        <a:rPr lang="en-AU" sz="1700" dirty="0" smtClean="0">
                          <a:solidFill>
                            <a:srgbClr val="7030A0"/>
                          </a:solidFill>
                        </a:rPr>
                        <a:t>Decision processes</a:t>
                      </a:r>
                      <a:endParaRPr lang="en-US" sz="1700" dirty="0">
                        <a:solidFill>
                          <a:srgbClr val="7030A0"/>
                        </a:solidFill>
                      </a:endParaRPr>
                    </a:p>
                  </a:txBody>
                  <a:tcPr/>
                </a:tc>
                <a:tc>
                  <a:txBody>
                    <a:bodyPr/>
                    <a:lstStyle/>
                    <a:p>
                      <a:pPr algn="l"/>
                      <a:r>
                        <a:rPr lang="en-AU" sz="1700" dirty="0" smtClean="0">
                          <a:solidFill>
                            <a:srgbClr val="7030A0"/>
                          </a:solidFill>
                        </a:rPr>
                        <a:t>Systematic and rational,</a:t>
                      </a:r>
                      <a:r>
                        <a:rPr lang="en-AU" sz="1700" baseline="0" dirty="0" smtClean="0">
                          <a:solidFill>
                            <a:srgbClr val="7030A0"/>
                          </a:solidFill>
                        </a:rPr>
                        <a:t> based on the assumption that there is one best way and there is a solution</a:t>
                      </a:r>
                      <a:endParaRPr lang="en-US" sz="1700" dirty="0">
                        <a:solidFill>
                          <a:srgbClr val="7030A0"/>
                        </a:solidFill>
                      </a:endParaRPr>
                    </a:p>
                  </a:txBody>
                  <a:tcPr/>
                </a:tc>
                <a:tc>
                  <a:txBody>
                    <a:bodyPr/>
                    <a:lstStyle/>
                    <a:p>
                      <a:pPr algn="l"/>
                      <a:r>
                        <a:rPr lang="en-AU" sz="1700" dirty="0" smtClean="0">
                          <a:solidFill>
                            <a:srgbClr val="7030A0"/>
                          </a:solidFill>
                        </a:rPr>
                        <a:t>Ad</a:t>
                      </a:r>
                      <a:r>
                        <a:rPr lang="en-AU" sz="1700" baseline="0" dirty="0" smtClean="0">
                          <a:solidFill>
                            <a:srgbClr val="7030A0"/>
                          </a:solidFill>
                        </a:rPr>
                        <a:t> hoc, incremental, intuitive and political, multiple agendas</a:t>
                      </a:r>
                      <a:endParaRPr lang="en-US" sz="1700" dirty="0">
                        <a:solidFill>
                          <a:srgbClr val="7030A0"/>
                        </a:solidFill>
                      </a:endParaRPr>
                    </a:p>
                  </a:txBody>
                  <a:tcPr/>
                </a:tc>
                <a:extLst>
                  <a:ext uri="{0D108BD9-81ED-4DB2-BD59-A6C34878D82A}">
                    <a16:rowId xmlns="" xmlns:a16="http://schemas.microsoft.com/office/drawing/2014/main" val="10005"/>
                  </a:ext>
                </a:extLst>
              </a:tr>
              <a:tr h="878567">
                <a:tc>
                  <a:txBody>
                    <a:bodyPr/>
                    <a:lstStyle/>
                    <a:p>
                      <a:pPr algn="l"/>
                      <a:r>
                        <a:rPr lang="en-AU" sz="1700" dirty="0" smtClean="0">
                          <a:solidFill>
                            <a:srgbClr val="7030A0"/>
                          </a:solidFill>
                        </a:rPr>
                        <a:t>Skills</a:t>
                      </a:r>
                      <a:endParaRPr lang="en-US" sz="1700" dirty="0">
                        <a:solidFill>
                          <a:srgbClr val="7030A0"/>
                        </a:solidFill>
                      </a:endParaRPr>
                    </a:p>
                  </a:txBody>
                  <a:tcPr/>
                </a:tc>
                <a:tc>
                  <a:txBody>
                    <a:bodyPr/>
                    <a:lstStyle/>
                    <a:p>
                      <a:pPr algn="l"/>
                      <a:r>
                        <a:rPr lang="en-AU" sz="1700" dirty="0" smtClean="0">
                          <a:solidFill>
                            <a:srgbClr val="7030A0"/>
                          </a:solidFill>
                        </a:rPr>
                        <a:t>Professional practice,</a:t>
                      </a:r>
                      <a:r>
                        <a:rPr lang="en-AU" sz="1700" baseline="0" dirty="0" smtClean="0">
                          <a:solidFill>
                            <a:srgbClr val="7030A0"/>
                          </a:solidFill>
                        </a:rPr>
                        <a:t> specialisation in specific skills</a:t>
                      </a:r>
                      <a:endParaRPr lang="en-US" sz="1700" dirty="0">
                        <a:solidFill>
                          <a:srgbClr val="7030A0"/>
                        </a:solidFill>
                      </a:endParaRPr>
                    </a:p>
                  </a:txBody>
                  <a:tcPr/>
                </a:tc>
                <a:tc>
                  <a:txBody>
                    <a:bodyPr/>
                    <a:lstStyle/>
                    <a:p>
                      <a:pPr algn="l"/>
                      <a:r>
                        <a:rPr lang="en-AU" sz="1700" dirty="0" smtClean="0">
                          <a:solidFill>
                            <a:srgbClr val="7030A0"/>
                          </a:solidFill>
                        </a:rPr>
                        <a:t>Negotiation, politics,</a:t>
                      </a:r>
                      <a:r>
                        <a:rPr lang="en-AU" sz="1700" baseline="0" dirty="0" smtClean="0">
                          <a:solidFill>
                            <a:srgbClr val="7030A0"/>
                          </a:solidFill>
                        </a:rPr>
                        <a:t> entrepreneurial skills, managing people who do not agree with you</a:t>
                      </a:r>
                      <a:endParaRPr lang="en-US" sz="1700" dirty="0">
                        <a:solidFill>
                          <a:srgbClr val="7030A0"/>
                        </a:solidFill>
                      </a:endParaRPr>
                    </a:p>
                  </a:txBody>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260648"/>
            <a:ext cx="5688632" cy="996950"/>
          </a:xfrm>
        </p:spPr>
        <p:txBody>
          <a:bodyPr/>
          <a:lstStyle/>
          <a:p>
            <a:r>
              <a:rPr lang="en-US" sz="2400" dirty="0" smtClean="0"/>
              <a:t>Connection between first three modules</a:t>
            </a:r>
            <a:endParaRPr lang="en-US" sz="2400" dirty="0"/>
          </a:p>
        </p:txBody>
      </p:sp>
      <p:sp>
        <p:nvSpPr>
          <p:cNvPr id="3" name="Content Placeholder 2"/>
          <p:cNvSpPr>
            <a:spLocks noGrp="1"/>
          </p:cNvSpPr>
          <p:nvPr>
            <p:ph idx="1"/>
          </p:nvPr>
        </p:nvSpPr>
        <p:spPr>
          <a:xfrm>
            <a:off x="179512" y="1052736"/>
            <a:ext cx="4320480" cy="5112568"/>
          </a:xfrm>
        </p:spPr>
        <p:txBody>
          <a:bodyPr>
            <a:normAutofit fontScale="77500" lnSpcReduction="20000"/>
          </a:bodyPr>
          <a:lstStyle/>
          <a:p>
            <a:r>
              <a:rPr lang="en-US" dirty="0" smtClean="0"/>
              <a:t>Management as a set of activities, functions</a:t>
            </a:r>
          </a:p>
          <a:p>
            <a:r>
              <a:rPr lang="en-US" dirty="0" smtClean="0"/>
              <a:t>Management as managers, role is undertaking these activities</a:t>
            </a:r>
          </a:p>
          <a:p>
            <a:r>
              <a:rPr lang="en-US" dirty="0" smtClean="0"/>
              <a:t>Management knowledge as a way to understand this</a:t>
            </a:r>
          </a:p>
          <a:p>
            <a:endParaRPr lang="en-US" dirty="0" smtClean="0"/>
          </a:p>
          <a:p>
            <a:r>
              <a:rPr lang="en-US" dirty="0" smtClean="0"/>
              <a:t>Organisations as settings, where managers (workers) undertake management activities</a:t>
            </a:r>
          </a:p>
          <a:p>
            <a:pPr lvl="1"/>
            <a:r>
              <a:rPr lang="en-US" dirty="0" smtClean="0"/>
              <a:t>(Module 2)</a:t>
            </a:r>
          </a:p>
          <a:p>
            <a:endParaRPr lang="en-US" dirty="0" smtClean="0"/>
          </a:p>
          <a:p>
            <a:r>
              <a:rPr lang="en-US" dirty="0" smtClean="0"/>
              <a:t>The interaction of management and organisations with the environment – open systems/strategic management</a:t>
            </a:r>
          </a:p>
          <a:p>
            <a:pPr lvl="1"/>
            <a:r>
              <a:rPr lang="en-US" dirty="0" smtClean="0"/>
              <a:t>(Module 3)</a:t>
            </a:r>
            <a:endParaRPr lang="en-US" dirty="0"/>
          </a:p>
        </p:txBody>
      </p:sp>
      <p:graphicFrame>
        <p:nvGraphicFramePr>
          <p:cNvPr id="4" name="Diagram 3"/>
          <p:cNvGraphicFramePr/>
          <p:nvPr/>
        </p:nvGraphicFramePr>
        <p:xfrm>
          <a:off x="4427984" y="0"/>
          <a:ext cx="471601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552" y="560388"/>
            <a:ext cx="8136136" cy="2436564"/>
          </a:xfrm>
        </p:spPr>
        <p:txBody>
          <a:bodyPr/>
          <a:lstStyle/>
          <a:p>
            <a:r>
              <a:rPr lang="en-AU" sz="2800" b="1" dirty="0" smtClean="0">
                <a:solidFill>
                  <a:srgbClr val="7030A0"/>
                </a:solidFill>
                <a:latin typeface="Arial" pitchFamily="34" charset="0"/>
                <a:cs typeface="Arial" pitchFamily="34" charset="0"/>
              </a:rPr>
              <a:t>What is Health Service Management (HSM</a:t>
            </a:r>
            <a:r>
              <a:rPr lang="en-AU" sz="2800" b="1" dirty="0" smtClean="0">
                <a:solidFill>
                  <a:srgbClr val="7030A0"/>
                </a:solidFill>
                <a:latin typeface="Arial" pitchFamily="34" charset="0"/>
                <a:cs typeface="Arial" pitchFamily="34" charset="0"/>
              </a:rPr>
              <a:t>)?</a:t>
            </a:r>
            <a:r>
              <a:rPr lang="en-AU" sz="2800" dirty="0" smtClean="0">
                <a:solidFill>
                  <a:srgbClr val="7030A0"/>
                </a:solidFill>
                <a:latin typeface="Arial" pitchFamily="34" charset="0"/>
                <a:cs typeface="Arial" pitchFamily="34" charset="0"/>
              </a:rPr>
              <a:t/>
            </a:r>
            <a:br>
              <a:rPr lang="en-AU" sz="2800" dirty="0" smtClean="0">
                <a:solidFill>
                  <a:srgbClr val="7030A0"/>
                </a:solidFill>
                <a:latin typeface="Arial" pitchFamily="34" charset="0"/>
                <a:cs typeface="Arial" pitchFamily="34" charset="0"/>
              </a:rPr>
            </a:br>
            <a:r>
              <a:rPr lang="en-AU" sz="2800" dirty="0" smtClean="0">
                <a:solidFill>
                  <a:schemeClr val="tx1"/>
                </a:solidFill>
                <a:latin typeface="Arial" pitchFamily="34" charset="0"/>
                <a:cs typeface="Arial" pitchFamily="34" charset="0"/>
              </a:rPr>
              <a:t/>
            </a:r>
            <a:br>
              <a:rPr lang="en-AU" sz="2800" dirty="0" smtClean="0">
                <a:solidFill>
                  <a:schemeClr val="tx1"/>
                </a:solidFill>
                <a:latin typeface="Arial" pitchFamily="34" charset="0"/>
                <a:cs typeface="Arial" pitchFamily="34" charset="0"/>
              </a:rPr>
            </a:br>
            <a:r>
              <a:rPr lang="en-US" sz="2800" dirty="0" smtClean="0">
                <a:solidFill>
                  <a:schemeClr val="tx1"/>
                </a:solidFill>
                <a:latin typeface="Arial" pitchFamily="34" charset="0"/>
                <a:cs typeface="Arial" pitchFamily="34" charset="0"/>
              </a:rPr>
              <a:t>HSM is the field relating to leadership, management, and administration of public health systems, health care systems, hospitals, and hospital networks in both metropolitan and rural areas</a:t>
            </a:r>
            <a:endParaRPr lang="en-US" sz="2800" dirty="0">
              <a:solidFill>
                <a:schemeClr val="tx1"/>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dirty="0" smtClean="0"/>
              <a:t>21.07.2014</a:t>
            </a:r>
            <a:endParaRPr lang="en-AU" dirty="0"/>
          </a:p>
        </p:txBody>
      </p:sp>
      <p:sp>
        <p:nvSpPr>
          <p:cNvPr id="5" name="Footer Placeholder 4"/>
          <p:cNvSpPr>
            <a:spLocks noGrp="1"/>
          </p:cNvSpPr>
          <p:nvPr>
            <p:ph type="ftr" sz="quarter" idx="11"/>
          </p:nvPr>
        </p:nvSpPr>
        <p:spPr/>
        <p:txBody>
          <a:bodyPr/>
          <a:lstStyle/>
          <a:p>
            <a:r>
              <a:rPr lang="en-AU" dirty="0" smtClean="0"/>
              <a:t>Footer text - slideshow title</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14356"/>
            <a:ext cx="8177562" cy="4731538"/>
          </a:xfrm>
        </p:spPr>
        <p:txBody>
          <a:bodyPr/>
          <a:lstStyle/>
          <a:p>
            <a:pPr>
              <a:buNone/>
            </a:pPr>
            <a:r>
              <a:rPr lang="en-AU" sz="2800" b="1" dirty="0" smtClean="0">
                <a:solidFill>
                  <a:srgbClr val="7030A0"/>
                </a:solidFill>
              </a:rPr>
              <a:t>   </a:t>
            </a:r>
            <a:r>
              <a:rPr lang="en-AU" sz="2800" b="1" dirty="0" smtClean="0">
                <a:solidFill>
                  <a:srgbClr val="7030A0"/>
                </a:solidFill>
              </a:rPr>
              <a:t>What is a Health Service Manager</a:t>
            </a:r>
            <a:r>
              <a:rPr lang="en-AU" sz="2800" b="1" dirty="0" smtClean="0">
                <a:solidFill>
                  <a:srgbClr val="7030A0"/>
                </a:solidFill>
              </a:rPr>
              <a:t>?</a:t>
            </a:r>
          </a:p>
          <a:p>
            <a:pPr>
              <a:buNone/>
            </a:pPr>
            <a:endParaRPr lang="en-AU" sz="2800" dirty="0" smtClean="0">
              <a:solidFill>
                <a:srgbClr val="7030A0"/>
              </a:solidFill>
            </a:endParaRPr>
          </a:p>
          <a:p>
            <a:pPr>
              <a:lnSpc>
                <a:spcPct val="100000"/>
              </a:lnSpc>
              <a:spcBef>
                <a:spcPts val="0"/>
              </a:spcBef>
              <a:buNone/>
            </a:pPr>
            <a:r>
              <a:rPr lang="en-US" sz="2800" dirty="0" smtClean="0"/>
              <a:t>   An administrator or health professional with special training and skills in management who is concerned with the planning and provision of health services and with managing performance. Doctors, nurses, and others may fill such posts, sometimes combining them with professional appointments</a:t>
            </a:r>
            <a:endParaRPr lang="en-US" sz="2800" dirty="0"/>
          </a:p>
        </p:txBody>
      </p:sp>
      <p:sp>
        <p:nvSpPr>
          <p:cNvPr id="4" name="Date Placeholder 3"/>
          <p:cNvSpPr>
            <a:spLocks noGrp="1"/>
          </p:cNvSpPr>
          <p:nvPr>
            <p:ph type="dt" sz="half" idx="10"/>
          </p:nvPr>
        </p:nvSpPr>
        <p:spPr/>
        <p:txBody>
          <a:bodyPr/>
          <a:lstStyle/>
          <a:p>
            <a:r>
              <a:rPr lang="en-US" dirty="0" smtClean="0"/>
              <a:t>21.07.2014</a:t>
            </a:r>
            <a:endParaRPr lang="en-AU" dirty="0"/>
          </a:p>
        </p:txBody>
      </p:sp>
      <p:sp>
        <p:nvSpPr>
          <p:cNvPr id="5" name="Footer Placeholder 4"/>
          <p:cNvSpPr>
            <a:spLocks noGrp="1"/>
          </p:cNvSpPr>
          <p:nvPr>
            <p:ph type="ftr" sz="quarter" idx="11"/>
          </p:nvPr>
        </p:nvSpPr>
        <p:spPr/>
        <p:txBody>
          <a:bodyPr/>
          <a:lstStyle/>
          <a:p>
            <a:r>
              <a:rPr lang="en-AU" dirty="0" smtClean="0"/>
              <a:t>Footer text - slideshow title</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560388"/>
            <a:ext cx="8207375" cy="636364"/>
          </a:xfrm>
        </p:spPr>
        <p:txBody>
          <a:bodyPr/>
          <a:lstStyle/>
          <a:p>
            <a:r>
              <a:rPr lang="en-AU" sz="2800" b="1" dirty="0" smtClean="0">
                <a:solidFill>
                  <a:srgbClr val="7030A0"/>
                </a:solidFill>
                <a:latin typeface="+mn-lt"/>
              </a:rPr>
              <a:t>The Role of the Health Services Manager</a:t>
            </a:r>
            <a:r>
              <a:rPr lang="en-AU" sz="2800" b="1" dirty="0" smtClean="0">
                <a:solidFill>
                  <a:schemeClr val="accent1"/>
                </a:solidFill>
                <a:latin typeface="+mn-lt"/>
              </a:rPr>
              <a:t/>
            </a:r>
            <a:br>
              <a:rPr lang="en-AU" sz="2800" b="1" dirty="0" smtClean="0">
                <a:solidFill>
                  <a:schemeClr val="accent1"/>
                </a:solidFill>
                <a:latin typeface="+mn-lt"/>
              </a:rPr>
            </a:br>
            <a:r>
              <a:rPr lang="en-AU" sz="2800" b="1" dirty="0" smtClean="0">
                <a:solidFill>
                  <a:schemeClr val="accent1"/>
                </a:solidFill>
                <a:latin typeface="+mn-lt"/>
              </a:rPr>
              <a:t/>
            </a:r>
            <a:br>
              <a:rPr lang="en-AU" sz="2800" b="1" dirty="0" smtClean="0">
                <a:solidFill>
                  <a:schemeClr val="accent1"/>
                </a:solidFill>
                <a:latin typeface="+mn-lt"/>
              </a:rPr>
            </a:br>
            <a:endParaRPr lang="en-US" sz="2800" b="1" dirty="0">
              <a:solidFill>
                <a:schemeClr val="accent1"/>
              </a:solidFill>
              <a:latin typeface="+mn-lt"/>
            </a:endParaRPr>
          </a:p>
        </p:txBody>
      </p:sp>
      <p:sp>
        <p:nvSpPr>
          <p:cNvPr id="3" name="Content Placeholder 2"/>
          <p:cNvSpPr>
            <a:spLocks noGrp="1"/>
          </p:cNvSpPr>
          <p:nvPr>
            <p:ph idx="1"/>
          </p:nvPr>
        </p:nvSpPr>
        <p:spPr/>
        <p:txBody>
          <a:bodyPr/>
          <a:lstStyle/>
          <a:p>
            <a:pPr>
              <a:buNone/>
            </a:pPr>
            <a:r>
              <a:rPr lang="en-AU" sz="2800" dirty="0" smtClean="0"/>
              <a:t>Varied and integrated, depends upon the area </a:t>
            </a:r>
            <a:r>
              <a:rPr lang="en-AU" sz="2800" dirty="0" smtClean="0"/>
              <a:t>worked </a:t>
            </a:r>
            <a:r>
              <a:rPr lang="en-AU" sz="2800" dirty="0" smtClean="0"/>
              <a:t>in: main roles:</a:t>
            </a:r>
            <a:endParaRPr lang="en-US" sz="2800" dirty="0" smtClean="0"/>
          </a:p>
          <a:p>
            <a:pPr lvl="1">
              <a:lnSpc>
                <a:spcPct val="150000"/>
              </a:lnSpc>
            </a:pPr>
            <a:endParaRPr lang="en-US" sz="2800" dirty="0"/>
          </a:p>
        </p:txBody>
      </p:sp>
      <p:sp>
        <p:nvSpPr>
          <p:cNvPr id="4" name="Content Placeholder 2"/>
          <p:cNvSpPr txBox="1">
            <a:spLocks/>
          </p:cNvSpPr>
          <p:nvPr/>
        </p:nvSpPr>
        <p:spPr bwMode="auto">
          <a:xfrm>
            <a:off x="467544" y="1412776"/>
            <a:ext cx="8229600" cy="478179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800" b="0" i="0" u="none" strike="noStrike" kern="0" cap="none" spc="0" normalizeH="0" baseline="0" noProof="0" dirty="0" smtClean="0">
                <a:ln>
                  <a:noFill/>
                </a:ln>
                <a:solidFill>
                  <a:schemeClr val="tx1"/>
                </a:solidFill>
                <a:effectLst/>
                <a:uLnTx/>
                <a:uFillTx/>
                <a:latin typeface="+mn-lt"/>
                <a:ea typeface="+mn-ea"/>
                <a:cs typeface="+mn-cs"/>
              </a:rPr>
              <a:t>Human Resource Management</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800" b="0" i="0" u="none" strike="noStrike" kern="0" cap="none" spc="0" normalizeH="0" baseline="0" noProof="0" dirty="0" smtClean="0">
                <a:ln>
                  <a:noFill/>
                </a:ln>
                <a:solidFill>
                  <a:schemeClr val="tx1"/>
                </a:solidFill>
                <a:effectLst/>
                <a:uLnTx/>
                <a:uFillTx/>
                <a:latin typeface="+mn-lt"/>
                <a:ea typeface="+mn-ea"/>
                <a:cs typeface="+mn-cs"/>
              </a:rPr>
              <a:t>Operational Management</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800" b="0" i="0" u="none" strike="noStrike" kern="0" cap="none" spc="0" normalizeH="0" baseline="0" noProof="0" dirty="0" smtClean="0">
                <a:ln>
                  <a:noFill/>
                </a:ln>
                <a:solidFill>
                  <a:schemeClr val="tx1"/>
                </a:solidFill>
                <a:effectLst/>
                <a:uLnTx/>
                <a:uFillTx/>
                <a:latin typeface="+mn-lt"/>
                <a:ea typeface="+mn-ea"/>
                <a:cs typeface="+mn-cs"/>
              </a:rPr>
              <a:t>Financial Management</a:t>
            </a: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lang="en-AU" sz="2800" kern="0" dirty="0" smtClean="0">
                <a:latin typeface="+mn-lt"/>
              </a:rPr>
              <a:t>Project Management (increasingly prevalent)</a:t>
            </a: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8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357166"/>
            <a:ext cx="8207375" cy="636364"/>
          </a:xfrm>
        </p:spPr>
        <p:txBody>
          <a:bodyPr/>
          <a:lstStyle/>
          <a:p>
            <a:r>
              <a:rPr lang="en-AU" sz="3000" b="1" dirty="0" smtClean="0">
                <a:solidFill>
                  <a:srgbClr val="7030A0"/>
                </a:solidFill>
                <a:latin typeface="+mn-lt"/>
              </a:rPr>
              <a:t>The Role of the Health Services Manager</a:t>
            </a:r>
            <a:r>
              <a:rPr lang="en-AU" sz="3000" b="1" dirty="0" smtClean="0">
                <a:solidFill>
                  <a:schemeClr val="accent1"/>
                </a:solidFill>
                <a:latin typeface="+mn-lt"/>
              </a:rPr>
              <a:t/>
            </a:r>
            <a:br>
              <a:rPr lang="en-AU" sz="3000" b="1" dirty="0" smtClean="0">
                <a:solidFill>
                  <a:schemeClr val="accent1"/>
                </a:solidFill>
                <a:latin typeface="+mn-lt"/>
              </a:rPr>
            </a:br>
            <a:r>
              <a:rPr lang="en-AU" sz="3000" b="1" dirty="0" smtClean="0">
                <a:solidFill>
                  <a:schemeClr val="accent1"/>
                </a:solidFill>
                <a:latin typeface="+mn-lt"/>
              </a:rPr>
              <a:t/>
            </a:r>
            <a:br>
              <a:rPr lang="en-AU" sz="3000" b="1" dirty="0" smtClean="0">
                <a:solidFill>
                  <a:schemeClr val="accent1"/>
                </a:solidFill>
                <a:latin typeface="+mn-lt"/>
              </a:rPr>
            </a:br>
            <a:endParaRPr lang="en-US" sz="3000" b="1" dirty="0">
              <a:solidFill>
                <a:schemeClr val="accent1"/>
              </a:solidFill>
              <a:latin typeface="+mn-lt"/>
            </a:endParaRPr>
          </a:p>
        </p:txBody>
      </p:sp>
      <p:sp>
        <p:nvSpPr>
          <p:cNvPr id="3" name="Content Placeholder 2"/>
          <p:cNvSpPr>
            <a:spLocks noGrp="1"/>
          </p:cNvSpPr>
          <p:nvPr>
            <p:ph idx="1"/>
          </p:nvPr>
        </p:nvSpPr>
        <p:spPr>
          <a:xfrm>
            <a:off x="467544" y="928670"/>
            <a:ext cx="8229600" cy="4349750"/>
          </a:xfrm>
        </p:spPr>
        <p:txBody>
          <a:bodyPr/>
          <a:lstStyle/>
          <a:p>
            <a:pPr marL="0" lvl="1">
              <a:lnSpc>
                <a:spcPct val="100000"/>
              </a:lnSpc>
              <a:spcBef>
                <a:spcPts val="0"/>
              </a:spcBef>
            </a:pPr>
            <a:r>
              <a:rPr lang="en-AU" sz="2400" dirty="0" smtClean="0">
                <a:solidFill>
                  <a:srgbClr val="FF0000"/>
                </a:solidFill>
              </a:rPr>
              <a:t>Specific tasks associated with each management function:</a:t>
            </a:r>
            <a:endParaRPr lang="en-US" sz="2400" dirty="0">
              <a:solidFill>
                <a:srgbClr val="FF0000"/>
              </a:solidFill>
            </a:endParaRPr>
          </a:p>
        </p:txBody>
      </p:sp>
      <p:sp>
        <p:nvSpPr>
          <p:cNvPr id="4" name="Content Placeholder 2"/>
          <p:cNvSpPr txBox="1">
            <a:spLocks/>
          </p:cNvSpPr>
          <p:nvPr/>
        </p:nvSpPr>
        <p:spPr bwMode="auto">
          <a:xfrm>
            <a:off x="539552" y="1571612"/>
            <a:ext cx="8229600" cy="352839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Human Resource Management</a:t>
            </a:r>
          </a:p>
          <a:p>
            <a:pPr lvl="1" indent="-266700">
              <a:lnSpc>
                <a:spcPct val="110000"/>
              </a:lnSpc>
              <a:spcBef>
                <a:spcPct val="30000"/>
              </a:spcBef>
              <a:buClr>
                <a:schemeClr val="accent1"/>
              </a:buClr>
              <a:buFont typeface="Arial" pitchFamily="34" charset="0"/>
              <a:buChar char="•"/>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Personal</a:t>
            </a:r>
            <a:r>
              <a:rPr kumimoji="0" lang="en-AU" sz="2400" b="0" i="0" u="none" strike="noStrike" kern="0" cap="none" spc="0" normalizeH="0" noProof="0" dirty="0" smtClean="0">
                <a:ln>
                  <a:noFill/>
                </a:ln>
                <a:solidFill>
                  <a:schemeClr val="tx1"/>
                </a:solidFill>
                <a:effectLst/>
                <a:uLnTx/>
                <a:uFillTx/>
                <a:latin typeface="+mn-lt"/>
                <a:ea typeface="+mn-ea"/>
                <a:cs typeface="+mn-cs"/>
              </a:rPr>
              <a:t> development of staff, rostering including staff mix, annual and sick leave management, skills maintenance and up-skilling of staff and staff development</a:t>
            </a: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Operational Management</a:t>
            </a:r>
          </a:p>
          <a:p>
            <a:pPr marL="723900" lvl="1" indent="-266700">
              <a:lnSpc>
                <a:spcPct val="110000"/>
              </a:lnSpc>
              <a:spcBef>
                <a:spcPct val="30000"/>
              </a:spcBef>
              <a:buClr>
                <a:schemeClr val="accent1"/>
              </a:buClr>
              <a:buFont typeface="Arial" pitchFamily="34" charset="0"/>
              <a:buChar char="•"/>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Operational activity meets required National Safety Standards</a:t>
            </a:r>
          </a:p>
          <a:p>
            <a:pPr marL="723900" lvl="1" indent="-266700">
              <a:lnSpc>
                <a:spcPct val="110000"/>
              </a:lnSpc>
              <a:spcBef>
                <a:spcPct val="30000"/>
              </a:spcBef>
              <a:buClr>
                <a:schemeClr val="accent1"/>
              </a:buClr>
              <a:buFont typeface="Arial" pitchFamily="34" charset="0"/>
              <a:buChar char="•"/>
              <a:defRPr/>
            </a:pPr>
            <a:r>
              <a:rPr lang="en-AU" sz="2400" kern="0" dirty="0" smtClean="0">
                <a:latin typeface="+mn-lt"/>
              </a:rPr>
              <a:t>Clinical governance, quality assurance</a:t>
            </a:r>
          </a:p>
          <a:p>
            <a:pPr marL="723900" lvl="1" indent="-266700">
              <a:lnSpc>
                <a:spcPct val="110000"/>
              </a:lnSpc>
              <a:spcBef>
                <a:spcPct val="30000"/>
              </a:spcBef>
              <a:buClr>
                <a:schemeClr val="accent1"/>
              </a:buClr>
              <a:buFont typeface="Arial" pitchFamily="34" charset="0"/>
              <a:buChar char="•"/>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Meeting</a:t>
            </a:r>
            <a:r>
              <a:rPr kumimoji="0" lang="en-AU" sz="2400" b="0" i="0" u="none" strike="noStrike" kern="0" cap="none" spc="0" normalizeH="0" noProof="0" dirty="0" smtClean="0">
                <a:ln>
                  <a:noFill/>
                </a:ln>
                <a:solidFill>
                  <a:schemeClr val="tx1"/>
                </a:solidFill>
                <a:effectLst/>
                <a:uLnTx/>
                <a:uFillTx/>
                <a:latin typeface="+mn-lt"/>
                <a:ea typeface="+mn-ea"/>
                <a:cs typeface="+mn-cs"/>
              </a:rPr>
              <a:t> Key Performance Indicators (KPIs)</a:t>
            </a:r>
          </a:p>
          <a:p>
            <a:pPr marL="723900" lvl="1" indent="-266700">
              <a:lnSpc>
                <a:spcPct val="110000"/>
              </a:lnSpc>
              <a:spcBef>
                <a:spcPct val="30000"/>
              </a:spcBef>
              <a:buClr>
                <a:schemeClr val="accent1"/>
              </a:buClr>
              <a:buFont typeface="Arial" pitchFamily="34" charset="0"/>
              <a:buChar char="•"/>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Managing</a:t>
            </a:r>
            <a:r>
              <a:rPr kumimoji="0" lang="en-AU" sz="2400" b="0" i="0" u="none" strike="noStrike" kern="0" cap="none" spc="0" normalizeH="0" noProof="0" dirty="0" smtClean="0">
                <a:ln>
                  <a:noFill/>
                </a:ln>
                <a:solidFill>
                  <a:schemeClr val="tx1"/>
                </a:solidFill>
                <a:effectLst/>
                <a:uLnTx/>
                <a:uFillTx/>
                <a:latin typeface="+mn-lt"/>
                <a:ea typeface="+mn-ea"/>
                <a:cs typeface="+mn-cs"/>
              </a:rPr>
              <a:t> and dealing with issues on a daily basis</a:t>
            </a: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428604"/>
            <a:ext cx="8207375" cy="636364"/>
          </a:xfrm>
        </p:spPr>
        <p:txBody>
          <a:bodyPr/>
          <a:lstStyle/>
          <a:p>
            <a:r>
              <a:rPr lang="en-AU" sz="3000" b="1" dirty="0" smtClean="0">
                <a:solidFill>
                  <a:srgbClr val="7030A0"/>
                </a:solidFill>
                <a:latin typeface="+mn-lt"/>
              </a:rPr>
              <a:t>The Role of the Health Services Manager</a:t>
            </a:r>
            <a:r>
              <a:rPr lang="en-AU" sz="3000" b="1" dirty="0" smtClean="0">
                <a:solidFill>
                  <a:schemeClr val="accent1"/>
                </a:solidFill>
                <a:latin typeface="+mn-lt"/>
              </a:rPr>
              <a:t/>
            </a:r>
            <a:br>
              <a:rPr lang="en-AU" sz="3000" b="1" dirty="0" smtClean="0">
                <a:solidFill>
                  <a:schemeClr val="accent1"/>
                </a:solidFill>
                <a:latin typeface="+mn-lt"/>
              </a:rPr>
            </a:br>
            <a:r>
              <a:rPr lang="en-AU" sz="3000" b="1" dirty="0" smtClean="0">
                <a:solidFill>
                  <a:schemeClr val="accent1"/>
                </a:solidFill>
                <a:latin typeface="+mn-lt"/>
              </a:rPr>
              <a:t/>
            </a:r>
            <a:br>
              <a:rPr lang="en-AU" sz="3000" b="1" dirty="0" smtClean="0">
                <a:solidFill>
                  <a:schemeClr val="accent1"/>
                </a:solidFill>
                <a:latin typeface="+mn-lt"/>
              </a:rPr>
            </a:br>
            <a:endParaRPr lang="en-US" sz="3000" b="1" dirty="0">
              <a:solidFill>
                <a:schemeClr val="accent1"/>
              </a:solidFill>
              <a:latin typeface="+mn-lt"/>
            </a:endParaRPr>
          </a:p>
        </p:txBody>
      </p:sp>
      <p:sp>
        <p:nvSpPr>
          <p:cNvPr id="3" name="Content Placeholder 2"/>
          <p:cNvSpPr>
            <a:spLocks noGrp="1"/>
          </p:cNvSpPr>
          <p:nvPr>
            <p:ph idx="1"/>
          </p:nvPr>
        </p:nvSpPr>
        <p:spPr>
          <a:xfrm>
            <a:off x="467544" y="1071546"/>
            <a:ext cx="8229600" cy="4349750"/>
          </a:xfrm>
        </p:spPr>
        <p:txBody>
          <a:bodyPr/>
          <a:lstStyle/>
          <a:p>
            <a:pPr marL="0" lvl="1">
              <a:lnSpc>
                <a:spcPct val="100000"/>
              </a:lnSpc>
              <a:spcBef>
                <a:spcPts val="0"/>
              </a:spcBef>
            </a:pPr>
            <a:r>
              <a:rPr lang="en-AU" sz="2400" dirty="0" smtClean="0">
                <a:solidFill>
                  <a:srgbClr val="FF0000"/>
                </a:solidFill>
              </a:rPr>
              <a:t>Specific tasks associated with each management function:</a:t>
            </a:r>
            <a:endParaRPr lang="en-US" sz="2400" dirty="0">
              <a:solidFill>
                <a:srgbClr val="FF0000"/>
              </a:solidFill>
            </a:endParaRPr>
          </a:p>
        </p:txBody>
      </p:sp>
      <p:sp>
        <p:nvSpPr>
          <p:cNvPr id="4" name="Content Placeholder 2"/>
          <p:cNvSpPr txBox="1">
            <a:spLocks/>
          </p:cNvSpPr>
          <p:nvPr/>
        </p:nvSpPr>
        <p:spPr bwMode="auto">
          <a:xfrm>
            <a:off x="539552" y="1686558"/>
            <a:ext cx="8229600" cy="352839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Financial </a:t>
            </a:r>
            <a:r>
              <a:rPr kumimoji="0" lang="en-AU" sz="2400" b="0" i="0" u="none" strike="noStrike" kern="0" cap="none" spc="0" normalizeH="0" baseline="0" noProof="0" dirty="0" smtClean="0">
                <a:ln>
                  <a:noFill/>
                </a:ln>
                <a:solidFill>
                  <a:schemeClr val="tx1"/>
                </a:solidFill>
                <a:effectLst/>
                <a:uLnTx/>
                <a:uFillTx/>
                <a:latin typeface="+mn-lt"/>
                <a:ea typeface="+mn-ea"/>
                <a:cs typeface="+mn-cs"/>
              </a:rPr>
              <a:t>Management</a:t>
            </a:r>
          </a:p>
          <a:p>
            <a:pPr lvl="1" indent="-266700">
              <a:spcBef>
                <a:spcPct val="30000"/>
              </a:spcBef>
              <a:buClr>
                <a:schemeClr val="accent1"/>
              </a:buClr>
              <a:buFont typeface="Arial" pitchFamily="34" charset="0"/>
              <a:buChar char="•"/>
              <a:defRPr/>
            </a:pPr>
            <a:r>
              <a:rPr lang="en-AU" sz="2400" kern="0" dirty="0" smtClean="0"/>
              <a:t>Delivery of services within budget constraints, managing and ordering stocks, financial planning for the given </a:t>
            </a:r>
            <a:r>
              <a:rPr lang="en-AU" sz="2400" kern="0" dirty="0" smtClean="0"/>
              <a:t>year.</a:t>
            </a:r>
          </a:p>
          <a:p>
            <a:pPr indent="-266700">
              <a:spcBef>
                <a:spcPct val="30000"/>
              </a:spcBef>
              <a:buClr>
                <a:schemeClr val="accent1"/>
              </a:buClr>
              <a:defRPr/>
            </a:pPr>
            <a:endParaRPr lang="en-AU" sz="2400" kern="0" dirty="0" smtClean="0"/>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Char char="§"/>
              <a:tabLst/>
              <a:defRPr/>
            </a:pPr>
            <a:r>
              <a:rPr lang="en-AU" sz="2400" kern="0" dirty="0" smtClean="0">
                <a:latin typeface="+mn-lt"/>
              </a:rPr>
              <a:t>Project Management (increasingly prevalent)</a:t>
            </a:r>
          </a:p>
          <a:p>
            <a:pPr marL="723900" lvl="1" indent="-266700">
              <a:lnSpc>
                <a:spcPct val="110000"/>
              </a:lnSpc>
              <a:spcBef>
                <a:spcPct val="30000"/>
              </a:spcBef>
              <a:buClr>
                <a:schemeClr val="accent1"/>
              </a:buClr>
              <a:buFont typeface="Arial" pitchFamily="34" charset="0"/>
              <a:buChar char="•"/>
              <a:defRPr/>
            </a:pPr>
            <a:r>
              <a:rPr kumimoji="0" lang="en-AU" sz="2400" b="0" i="0" u="none" strike="noStrike" kern="0" cap="none" spc="0" normalizeH="0" baseline="0" noProof="0" dirty="0" smtClean="0">
                <a:ln>
                  <a:noFill/>
                </a:ln>
                <a:solidFill>
                  <a:schemeClr val="tx1"/>
                </a:solidFill>
                <a:effectLst/>
                <a:uLnTx/>
                <a:uFillTx/>
                <a:latin typeface="+mn-lt"/>
                <a:ea typeface="+mn-ea"/>
                <a:cs typeface="+mn-cs"/>
              </a:rPr>
              <a:t>Health</a:t>
            </a:r>
            <a:r>
              <a:rPr kumimoji="0" lang="en-AU" sz="2400" b="0" i="0" u="none" strike="noStrike" kern="0" cap="none" spc="0" normalizeH="0" noProof="0" dirty="0" smtClean="0">
                <a:ln>
                  <a:noFill/>
                </a:ln>
                <a:solidFill>
                  <a:schemeClr val="tx1"/>
                </a:solidFill>
                <a:effectLst/>
                <a:uLnTx/>
                <a:uFillTx/>
                <a:latin typeface="+mn-lt"/>
                <a:ea typeface="+mn-ea"/>
                <a:cs typeface="+mn-cs"/>
              </a:rPr>
              <a:t> reform activities involving considerable project and change </a:t>
            </a:r>
            <a:r>
              <a:rPr kumimoji="0" lang="en-AU" sz="2400" b="0" i="0" u="none" strike="noStrike" kern="0" cap="none" spc="0" normalizeH="0" noProof="0" dirty="0" smtClean="0">
                <a:ln>
                  <a:noFill/>
                </a:ln>
                <a:solidFill>
                  <a:schemeClr val="tx1"/>
                </a:solidFill>
                <a:effectLst/>
                <a:uLnTx/>
                <a:uFillTx/>
                <a:latin typeface="+mn-lt"/>
                <a:ea typeface="+mn-ea"/>
                <a:cs typeface="+mn-cs"/>
              </a:rPr>
              <a:t>management</a:t>
            </a: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AU" sz="2400" b="0" i="0" u="none" strike="noStrike" kern="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1" fontAlgn="base" latinLnBrk="0" hangingPunct="1">
              <a:lnSpc>
                <a:spcPct val="110000"/>
              </a:lnSpc>
              <a:spcBef>
                <a:spcPct val="30000"/>
              </a:spcBef>
              <a:spcAft>
                <a:spcPct val="0"/>
              </a:spcAft>
              <a:buClr>
                <a:schemeClr val="accent1"/>
              </a:buClr>
              <a:buSzTx/>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560388"/>
            <a:ext cx="8207375" cy="636364"/>
          </a:xfrm>
        </p:spPr>
        <p:txBody>
          <a:bodyPr>
            <a:normAutofit/>
          </a:bodyPr>
          <a:lstStyle/>
          <a:p>
            <a:r>
              <a:rPr lang="en-AU" b="1" dirty="0" smtClean="0">
                <a:solidFill>
                  <a:srgbClr val="FF0000"/>
                </a:solidFill>
              </a:rPr>
              <a:t>Main management styles:</a:t>
            </a:r>
            <a:endParaRPr lang="en-US" b="1" dirty="0">
              <a:solidFill>
                <a:srgbClr val="FF0000"/>
              </a:solidFill>
            </a:endParaRPr>
          </a:p>
        </p:txBody>
      </p:sp>
      <p:sp>
        <p:nvSpPr>
          <p:cNvPr id="3" name="Content Placeholder 2"/>
          <p:cNvSpPr>
            <a:spLocks noGrp="1"/>
          </p:cNvSpPr>
          <p:nvPr>
            <p:ph idx="1"/>
          </p:nvPr>
        </p:nvSpPr>
        <p:spPr>
          <a:xfrm>
            <a:off x="467544" y="1124744"/>
            <a:ext cx="8229600" cy="4464496"/>
          </a:xfrm>
        </p:spPr>
        <p:txBody>
          <a:bodyPr/>
          <a:lstStyle/>
          <a:p>
            <a:r>
              <a:rPr lang="en-AU" sz="2800" dirty="0" smtClean="0">
                <a:solidFill>
                  <a:srgbClr val="7030A0"/>
                </a:solidFill>
              </a:rPr>
              <a:t>Autocratic (micro management) </a:t>
            </a:r>
            <a:r>
              <a:rPr lang="en-AU" sz="2800" dirty="0" smtClean="0"/>
              <a:t>– decisions are made unilaterally along with close supervision of employees</a:t>
            </a:r>
          </a:p>
          <a:p>
            <a:r>
              <a:rPr lang="en-AU" sz="2800" dirty="0" smtClean="0">
                <a:solidFill>
                  <a:srgbClr val="7030A0"/>
                </a:solidFill>
              </a:rPr>
              <a:t>Consultative</a:t>
            </a:r>
            <a:r>
              <a:rPr lang="en-AU" sz="2800" dirty="0" smtClean="0"/>
              <a:t> – still dictatorial although decisions do take into account the best interests of employees as well as business</a:t>
            </a:r>
          </a:p>
          <a:p>
            <a:r>
              <a:rPr lang="en-AU" sz="2800" dirty="0" smtClean="0">
                <a:solidFill>
                  <a:srgbClr val="7030A0"/>
                </a:solidFill>
              </a:rPr>
              <a:t>Persuasive</a:t>
            </a:r>
            <a:r>
              <a:rPr lang="en-AU" sz="2800" dirty="0" smtClean="0"/>
              <a:t> – Maintain control over entire decision making process whilst working with employees to convince them of benefits of decisions made</a:t>
            </a:r>
          </a:p>
          <a:p>
            <a:endParaRPr lang="en-AU" sz="2800" dirty="0" smtClean="0"/>
          </a:p>
          <a:p>
            <a:pPr>
              <a:buNone/>
            </a:pPr>
            <a:endParaRPr lang="en-AU" sz="2800" dirty="0" smtClean="0"/>
          </a:p>
          <a:p>
            <a:pPr>
              <a:buNone/>
            </a:pPr>
            <a:endParaRPr lang="en-AU" sz="2800" dirty="0" smtClean="0"/>
          </a:p>
          <a:p>
            <a:pPr>
              <a:buNone/>
            </a:pPr>
            <a:endParaRPr lang="en-AU" sz="2800" dirty="0" smtClean="0"/>
          </a:p>
          <a:p>
            <a:pPr>
              <a:buNone/>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428604"/>
            <a:ext cx="8207375" cy="636364"/>
          </a:xfrm>
        </p:spPr>
        <p:txBody>
          <a:bodyPr>
            <a:normAutofit/>
          </a:bodyPr>
          <a:lstStyle/>
          <a:p>
            <a:r>
              <a:rPr lang="en-AU" b="1" dirty="0" smtClean="0">
                <a:solidFill>
                  <a:srgbClr val="FF0000"/>
                </a:solidFill>
              </a:rPr>
              <a:t>Main management styles:</a:t>
            </a:r>
            <a:endParaRPr lang="en-US" b="1" dirty="0">
              <a:solidFill>
                <a:srgbClr val="FF0000"/>
              </a:solidFill>
            </a:endParaRPr>
          </a:p>
        </p:txBody>
      </p:sp>
      <p:sp>
        <p:nvSpPr>
          <p:cNvPr id="3" name="Content Placeholder 2"/>
          <p:cNvSpPr>
            <a:spLocks noGrp="1"/>
          </p:cNvSpPr>
          <p:nvPr>
            <p:ph idx="1"/>
          </p:nvPr>
        </p:nvSpPr>
        <p:spPr>
          <a:xfrm>
            <a:off x="467544" y="1124744"/>
            <a:ext cx="8229600" cy="4464496"/>
          </a:xfrm>
        </p:spPr>
        <p:txBody>
          <a:bodyPr/>
          <a:lstStyle/>
          <a:p>
            <a:r>
              <a:rPr lang="en-AU" sz="2800" dirty="0" smtClean="0">
                <a:solidFill>
                  <a:srgbClr val="7030A0"/>
                </a:solidFill>
              </a:rPr>
              <a:t>Democratic </a:t>
            </a:r>
            <a:r>
              <a:rPr lang="en-AU" sz="2800" dirty="0" smtClean="0">
                <a:solidFill>
                  <a:srgbClr val="7030A0"/>
                </a:solidFill>
              </a:rPr>
              <a:t>- </a:t>
            </a:r>
            <a:r>
              <a:rPr lang="en-AU" sz="2800" dirty="0" smtClean="0"/>
              <a:t>Allows employees to take part in decision making – making most matters agreed upon by the majority</a:t>
            </a:r>
            <a:endParaRPr lang="en-AU" sz="2800" dirty="0" smtClean="0">
              <a:solidFill>
                <a:srgbClr val="7030A0"/>
              </a:solidFill>
            </a:endParaRPr>
          </a:p>
          <a:p>
            <a:r>
              <a:rPr lang="en-AU" sz="2800" dirty="0" smtClean="0">
                <a:solidFill>
                  <a:srgbClr val="7030A0"/>
                </a:solidFill>
              </a:rPr>
              <a:t>Chaotic - </a:t>
            </a:r>
            <a:r>
              <a:rPr lang="en-AU" sz="2800" dirty="0" smtClean="0">
                <a:solidFill>
                  <a:schemeClr val="accent4"/>
                </a:solidFill>
              </a:rPr>
              <a:t>gives employees total control over the decision making process</a:t>
            </a:r>
            <a:endParaRPr lang="en-AU" sz="2800" dirty="0" smtClean="0">
              <a:solidFill>
                <a:srgbClr val="7030A0"/>
              </a:solidFill>
            </a:endParaRPr>
          </a:p>
          <a:p>
            <a:r>
              <a:rPr lang="en-AU" sz="2800" dirty="0" smtClean="0">
                <a:solidFill>
                  <a:srgbClr val="7030A0"/>
                </a:solidFill>
              </a:rPr>
              <a:t>Laissez Faire – </a:t>
            </a:r>
            <a:r>
              <a:rPr lang="en-AU" sz="2800" dirty="0" smtClean="0"/>
              <a:t>Managers are hands off and allow group members to make decisions – leads to highest productivity among employees</a:t>
            </a:r>
            <a:endParaRPr lang="en-AU" sz="2800" dirty="0" smtClean="0">
              <a:solidFill>
                <a:srgbClr val="7030A0"/>
              </a:solidFill>
            </a:endParaRPr>
          </a:p>
          <a:p>
            <a:endParaRPr lang="en-AU" sz="2800" dirty="0" smtClean="0"/>
          </a:p>
          <a:p>
            <a:pPr>
              <a:buNone/>
            </a:pPr>
            <a:endParaRPr lang="en-AU" sz="2800" dirty="0" smtClean="0"/>
          </a:p>
          <a:p>
            <a:pPr>
              <a:buNone/>
            </a:pPr>
            <a:endParaRPr lang="en-AU" sz="2800" dirty="0" smtClean="0"/>
          </a:p>
          <a:p>
            <a:pPr>
              <a:buNone/>
            </a:pPr>
            <a:endParaRPr lang="en-AU" sz="2800" dirty="0" smtClean="0"/>
          </a:p>
          <a:p>
            <a:pPr>
              <a:buNone/>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285728"/>
            <a:ext cx="8207375" cy="636364"/>
          </a:xfrm>
        </p:spPr>
        <p:txBody>
          <a:bodyPr>
            <a:normAutofit/>
          </a:bodyPr>
          <a:lstStyle/>
          <a:p>
            <a:r>
              <a:rPr lang="en-AU" b="1" dirty="0" smtClean="0">
                <a:solidFill>
                  <a:srgbClr val="7030A0"/>
                </a:solidFill>
              </a:rPr>
              <a:t>Sources of management knowledge:</a:t>
            </a:r>
            <a:endParaRPr lang="en-US" b="1" dirty="0">
              <a:solidFill>
                <a:srgbClr val="7030A0"/>
              </a:solidFill>
            </a:endParaRPr>
          </a:p>
        </p:txBody>
      </p:sp>
      <p:sp>
        <p:nvSpPr>
          <p:cNvPr id="3" name="Content Placeholder 2"/>
          <p:cNvSpPr>
            <a:spLocks noGrp="1"/>
          </p:cNvSpPr>
          <p:nvPr>
            <p:ph idx="1"/>
          </p:nvPr>
        </p:nvSpPr>
        <p:spPr>
          <a:xfrm>
            <a:off x="467544" y="861780"/>
            <a:ext cx="8229600" cy="4781798"/>
          </a:xfrm>
        </p:spPr>
        <p:txBody>
          <a:bodyPr/>
          <a:lstStyle/>
          <a:p>
            <a:r>
              <a:rPr lang="en-AU" sz="2800" dirty="0" smtClean="0"/>
              <a:t>Learning by doing</a:t>
            </a:r>
          </a:p>
          <a:p>
            <a:r>
              <a:rPr lang="en-AU" sz="2800" dirty="0" smtClean="0"/>
              <a:t>Hearing or reading local accounts</a:t>
            </a:r>
          </a:p>
          <a:p>
            <a:r>
              <a:rPr lang="en-AU" sz="2800" dirty="0" smtClean="0"/>
              <a:t>Studying approaches or theory</a:t>
            </a:r>
          </a:p>
          <a:p>
            <a:r>
              <a:rPr lang="en-AU" sz="2800" dirty="0" smtClean="0"/>
              <a:t>Attending management development workshops or course</a:t>
            </a:r>
          </a:p>
          <a:p>
            <a:r>
              <a:rPr lang="en-AU" sz="2800" dirty="0" smtClean="0"/>
              <a:t>Attending seminars and conferences (networking)</a:t>
            </a:r>
          </a:p>
          <a:p>
            <a:r>
              <a:rPr lang="en-AU" sz="2800" dirty="0" smtClean="0"/>
              <a:t>Judgement </a:t>
            </a:r>
          </a:p>
          <a:p>
            <a:r>
              <a:rPr lang="en-AU" sz="2800" dirty="0" smtClean="0"/>
              <a:t>Experience (first and second hand)</a:t>
            </a:r>
          </a:p>
          <a:p>
            <a:r>
              <a:rPr lang="en-AU" sz="2800" dirty="0" smtClean="0"/>
              <a:t>Knowledge of self</a:t>
            </a:r>
          </a:p>
          <a:p>
            <a:r>
              <a:rPr lang="en-AU" sz="2800" dirty="0" smtClean="0"/>
              <a:t>Basic and expertise skills </a:t>
            </a:r>
          </a:p>
          <a:p>
            <a:pPr marL="0" indent="0">
              <a:buNone/>
            </a:pPr>
            <a:endParaRPr lang="en-AU" sz="2800" i="1" dirty="0" smtClean="0">
              <a:solidFill>
                <a:srgbClr val="7030A0"/>
              </a:solidFill>
            </a:endParaRPr>
          </a:p>
          <a:p>
            <a:endParaRPr lang="en-AU" sz="2800" dirty="0" smtClean="0"/>
          </a:p>
          <a:p>
            <a:pPr>
              <a:buNone/>
            </a:pPr>
            <a:endParaRPr lang="en-AU" sz="2800" dirty="0" smtClean="0"/>
          </a:p>
          <a:p>
            <a:pPr>
              <a:buNone/>
            </a:pPr>
            <a:endParaRPr lang="en-AU" sz="2800" dirty="0" smtClean="0"/>
          </a:p>
          <a:p>
            <a:pPr>
              <a:buNone/>
            </a:pPr>
            <a:endParaRPr lang="en-AU" sz="2800" dirty="0" smtClean="0"/>
          </a:p>
          <a:p>
            <a:pPr>
              <a:buNone/>
            </a:pPr>
            <a:endParaRPr lang="en-US" sz="2800" dirty="0"/>
          </a:p>
        </p:txBody>
      </p:sp>
    </p:spTree>
  </p:cSld>
  <p:clrMapOvr>
    <a:masterClrMapping/>
  </p:clrMapOvr>
</p:sld>
</file>

<file path=ppt/theme/theme1.xml><?xml version="1.0" encoding="utf-8"?>
<a:theme xmlns:a="http://schemas.openxmlformats.org/drawingml/2006/main" name="curtin2010-PP2007">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curtin2010-PP2007</Template>
  <TotalTime>1697</TotalTime>
  <Words>680</Words>
  <Application>Microsoft Office PowerPoint</Application>
  <PresentationFormat>On-screen Show (4:3)</PresentationFormat>
  <Paragraphs>147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curtin2010-PP2007</vt:lpstr>
      <vt:lpstr>Introduction to Health Services Management</vt:lpstr>
      <vt:lpstr>What is Health Service Management (HSM)?  HSM is the field relating to leadership, management, and administration of public health systems, health care systems, hospitals, and hospital networks in both metropolitan and rural areas</vt:lpstr>
      <vt:lpstr>Slide 3</vt:lpstr>
      <vt:lpstr>The Role of the Health Services Manager  </vt:lpstr>
      <vt:lpstr>The Role of the Health Services Manager  </vt:lpstr>
      <vt:lpstr>The Role of the Health Services Manager  </vt:lpstr>
      <vt:lpstr>Main management styles:</vt:lpstr>
      <vt:lpstr>Main management styles:</vt:lpstr>
      <vt:lpstr>Sources of management knowledge:</vt:lpstr>
      <vt:lpstr>Challenges facing Health Services Manager  </vt:lpstr>
      <vt:lpstr>The Evolving Role of the Health Services Manager  </vt:lpstr>
      <vt:lpstr>The Clinician Manager</vt:lpstr>
      <vt:lpstr>Clinician vs. Manager  </vt:lpstr>
      <vt:lpstr>Connection between first three modules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ONE-LINE TITLE</dc:title>
  <dc:creator>Dr. Nidal Eshah</dc:creator>
  <cp:lastModifiedBy>Home</cp:lastModifiedBy>
  <cp:revision>162</cp:revision>
  <dcterms:created xsi:type="dcterms:W3CDTF">2011-07-19T03:59:52Z</dcterms:created>
  <dcterms:modified xsi:type="dcterms:W3CDTF">2018-05-09T13:33:43Z</dcterms:modified>
</cp:coreProperties>
</file>