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1.xml" ContentType="application/vnd.openxmlformats-officedocument.presentationml.notes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 id="2147483649" r:id="rId2"/>
  </p:sldMasterIdLst>
  <p:notesMasterIdLst>
    <p:notesMasterId r:id="rId3"/>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y="10287000" cx="18288000"/>
  <p:notesSz cx="6858000" cy="9144000"/>
  <p:embeddedFontLst>
    <p:embeddedFont>
      <p:font typeface="Tahoma" panose="020B0604030504040204" pitchFamily="34" charset="0"/>
      <p:regular r:id="rId34"/>
      <p:bold r:id="rId35"/>
    </p:embeddedFont>
    <p:embeddedFont>
      <p:font typeface="Andalus" panose="02020603050405020304" pitchFamily="18" charset="-78"/>
      <p:regular r:id="rId36"/>
    </p:embeddedFont>
    <p:embeddedFont>
      <p:font typeface="Abhaya Libre Bold" panose="020B0604020202020204" charset="0"/>
      <p:bold r:id="rId37"/>
    </p:embeddedFont>
    <p:embeddedFont>
      <p:font typeface="Calibri" panose="020F0502020204030204" pitchFamily="34" charset="0"/>
      <p:regular r:id="rId38"/>
      <p:bold r:id="rId39"/>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FFD9EF"/>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441" autoAdjust="0"/>
    <p:restoredTop sz="94622" autoAdjust="0"/>
  </p:normalViewPr>
  <p:slideViewPr>
    <p:cSldViewPr showGuides="1">
      <p:cViewPr varScale="1">
        <p:scale>
          <a:sx n="47" d="100"/>
          <a:sy n="47" d="100"/>
        </p:scale>
        <p:origin x="702"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font" Target="fonts/font1.fntdata"/><Relationship Id="rId35" Type="http://schemas.openxmlformats.org/officeDocument/2006/relationships/font" Target="fonts/font2.fntdata"/><Relationship Id="rId36" Type="http://schemas.openxmlformats.org/officeDocument/2006/relationships/font" Target="fonts/font3.fntdata"/><Relationship Id="rId37" Type="http://schemas.openxmlformats.org/officeDocument/2006/relationships/font" Target="fonts/font4.fntdata"/><Relationship Id="rId38" Type="http://schemas.openxmlformats.org/officeDocument/2006/relationships/font" Target="fonts/font5.fntdata"/><Relationship Id="rId39" Type="http://schemas.openxmlformats.org/officeDocument/2006/relationships/font" Target="fonts/font6.fntdata"/><Relationship Id="rId40" Type="http://schemas.openxmlformats.org/officeDocument/2006/relationships/tableStyles" Target="tableStyle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68" name=""/>
        <p:cNvGrpSpPr/>
        <p:nvPr/>
      </p:nvGrpSpPr>
      <p:grpSpPr>
        <a:xfrm>
          <a:off x="0" y="0"/>
          <a:ext cx="0" cy="0"/>
          <a:chOff x="0" y="0"/>
          <a:chExt cx="0" cy="0"/>
        </a:xfrm>
      </p:grpSpPr>
      <p:sp>
        <p:nvSpPr>
          <p:cNvPr id="1048966" name="عنصر نائب للرأس 1"/>
          <p:cNvSpPr>
            <a:spLocks noGrp="1"/>
          </p:cNvSpPr>
          <p:nvPr>
            <p:ph type="hdr" sz="quarter"/>
          </p:nvPr>
        </p:nvSpPr>
        <p:spPr>
          <a:xfrm>
            <a:off x="3886200" y="0"/>
            <a:ext cx="2971800" cy="457200"/>
          </a:xfrm>
          <a:prstGeom prst="rect"/>
        </p:spPr>
        <p:txBody>
          <a:bodyPr bIns="45720" lIns="91440" rIns="91440" rtlCol="1" tIns="45720" vert="horz"/>
          <a:lstStyle>
            <a:lvl1pPr algn="r">
              <a:defRPr sz="1200"/>
            </a:lvl1pPr>
          </a:lstStyle>
          <a:p>
            <a:endParaRPr dirty="0" lang="ar-SA"/>
          </a:p>
        </p:txBody>
      </p:sp>
      <p:sp>
        <p:nvSpPr>
          <p:cNvPr id="1048967" name="عنصر نائب للتاريخ 2"/>
          <p:cNvSpPr>
            <a:spLocks noGrp="1"/>
          </p:cNvSpPr>
          <p:nvPr>
            <p:ph type="dt" idx="1"/>
          </p:nvPr>
        </p:nvSpPr>
        <p:spPr>
          <a:xfrm>
            <a:off x="1588" y="0"/>
            <a:ext cx="2971800" cy="457200"/>
          </a:xfrm>
          <a:prstGeom prst="rect"/>
        </p:spPr>
        <p:txBody>
          <a:bodyPr bIns="45720" lIns="91440" rIns="91440" rtlCol="1" tIns="45720" vert="horz"/>
          <a:lstStyle>
            <a:lvl1pPr algn="l">
              <a:defRPr sz="1200"/>
            </a:lvl1pPr>
          </a:lstStyle>
          <a:p>
            <a:fld id="{CBEE9FAD-9F48-45B1-B8B1-DCD4C480B5AB}" type="datetimeFigureOut">
              <a:rPr lang="ar-SA" smtClean="0"/>
              <a:t>17/10/1446</a:t>
            </a:fld>
            <a:endParaRPr dirty="0" lang="ar-SA"/>
          </a:p>
        </p:txBody>
      </p:sp>
      <p:sp>
        <p:nvSpPr>
          <p:cNvPr id="1048968" name="عنصر نائب لصورة الشريحة 3"/>
          <p:cNvSpPr>
            <a:spLocks noChangeAspect="1" noRot="1" noGrp="1"/>
          </p:cNvSpPr>
          <p:nvPr>
            <p:ph type="sldImg" idx="2"/>
          </p:nvPr>
        </p:nvSpPr>
        <p:spPr>
          <a:xfrm>
            <a:off x="381000" y="685800"/>
            <a:ext cx="6096000" cy="3429000"/>
          </a:xfrm>
          <a:prstGeom prst="rect"/>
          <a:noFill/>
          <a:ln w="12700">
            <a:solidFill>
              <a:prstClr val="black"/>
            </a:solidFill>
          </a:ln>
        </p:spPr>
        <p:txBody>
          <a:bodyPr anchor="ctr" bIns="45720" lIns="91440" rIns="91440" rtlCol="1" tIns="45720" vert="horz"/>
          <a:p>
            <a:endParaRPr dirty="0" lang="ar-SA"/>
          </a:p>
        </p:txBody>
      </p:sp>
      <p:sp>
        <p:nvSpPr>
          <p:cNvPr id="1048969" name="عنصر نائب للملاحظات 4"/>
          <p:cNvSpPr>
            <a:spLocks noGrp="1"/>
          </p:cNvSpPr>
          <p:nvPr>
            <p:ph type="body" sz="quarter" idx="3"/>
          </p:nvPr>
        </p:nvSpPr>
        <p:spPr>
          <a:xfrm>
            <a:off x="685800" y="4343400"/>
            <a:ext cx="5486400" cy="4114800"/>
          </a:xfrm>
          <a:prstGeom prst="rect"/>
        </p:spPr>
        <p:txBody>
          <a:bodyPr bIns="45720" lIns="91440" rIns="91440" rtlCol="1" tIns="45720" vert="horz"/>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48970" name="عنصر نائب للتذييل 5"/>
          <p:cNvSpPr>
            <a:spLocks noGrp="1"/>
          </p:cNvSpPr>
          <p:nvPr>
            <p:ph type="ftr" sz="quarter" idx="4"/>
          </p:nvPr>
        </p:nvSpPr>
        <p:spPr>
          <a:xfrm>
            <a:off x="3886200" y="8685213"/>
            <a:ext cx="2971800" cy="457200"/>
          </a:xfrm>
          <a:prstGeom prst="rect"/>
        </p:spPr>
        <p:txBody>
          <a:bodyPr anchor="b" bIns="45720" lIns="91440" rIns="91440" rtlCol="1" tIns="45720" vert="horz"/>
          <a:lstStyle>
            <a:lvl1pPr algn="r">
              <a:defRPr sz="1200"/>
            </a:lvl1pPr>
          </a:lstStyle>
          <a:p>
            <a:endParaRPr dirty="0" lang="ar-SA"/>
          </a:p>
        </p:txBody>
      </p:sp>
      <p:sp>
        <p:nvSpPr>
          <p:cNvPr id="1048971" name="عنصر نائب لرقم الشريحة 6"/>
          <p:cNvSpPr>
            <a:spLocks noGrp="1"/>
          </p:cNvSpPr>
          <p:nvPr>
            <p:ph type="sldNum" sz="quarter" idx="5"/>
          </p:nvPr>
        </p:nvSpPr>
        <p:spPr>
          <a:xfrm>
            <a:off x="1588" y="8685213"/>
            <a:ext cx="2971800" cy="457200"/>
          </a:xfrm>
          <a:prstGeom prst="rect"/>
        </p:spPr>
        <p:txBody>
          <a:bodyPr anchor="b" bIns="45720" lIns="91440" rIns="91440" rtlCol="1" tIns="45720" vert="horz"/>
          <a:lstStyle>
            <a:lvl1pPr algn="l">
              <a:defRPr sz="1200"/>
            </a:lvl1pPr>
          </a:lstStyle>
          <a:p>
            <a:fld id="{3FDFC14B-997A-4A27-A01E-3D800684E405}" type="slidenum">
              <a:rPr lang="ar-SA" smtClean="0"/>
              <a:t>‹#›</a:t>
            </a:fld>
            <a:endParaRPr dirty="0" lang="ar-SA"/>
          </a:p>
        </p:txBody>
      </p:sp>
    </p:spTree>
  </p:cSld>
  <p:clrMap accent1="accent1" accent2="accent2" accent3="accent3" accent4="accent4" accent5="accent5" accent6="accent6" bg1="lt1" bg2="lt2" tx1="dk1" tx2="dk2" hlink="hlink" folHlink="folHlink"/>
  <p:notesStyle>
    <a:lvl1pPr algn="r" defTabSz="914400" eaLnBrk="1" hangingPunct="1" latinLnBrk="0" marL="0" rtl="1">
      <a:defRPr sz="1200" kern="1200">
        <a:solidFill>
          <a:schemeClr val="tx1"/>
        </a:solidFill>
        <a:latin typeface="+mn-lt"/>
        <a:ea typeface="+mn-ea"/>
        <a:cs typeface="+mn-cs"/>
      </a:defRPr>
    </a:lvl1pPr>
    <a:lvl2pPr algn="r" defTabSz="914400" eaLnBrk="1" hangingPunct="1" latinLnBrk="0" marL="457200" rtl="1">
      <a:defRPr sz="1200" kern="1200">
        <a:solidFill>
          <a:schemeClr val="tx1"/>
        </a:solidFill>
        <a:latin typeface="+mn-lt"/>
        <a:ea typeface="+mn-ea"/>
        <a:cs typeface="+mn-cs"/>
      </a:defRPr>
    </a:lvl2pPr>
    <a:lvl3pPr algn="r" defTabSz="914400" eaLnBrk="1" hangingPunct="1" latinLnBrk="0" marL="914400" rtl="1">
      <a:defRPr sz="1200" kern="1200">
        <a:solidFill>
          <a:schemeClr val="tx1"/>
        </a:solidFill>
        <a:latin typeface="+mn-lt"/>
        <a:ea typeface="+mn-ea"/>
        <a:cs typeface="+mn-cs"/>
      </a:defRPr>
    </a:lvl3pPr>
    <a:lvl4pPr algn="r" defTabSz="914400" eaLnBrk="1" hangingPunct="1" latinLnBrk="0" marL="1371600" rtl="1">
      <a:defRPr sz="1200" kern="1200">
        <a:solidFill>
          <a:schemeClr val="tx1"/>
        </a:solidFill>
        <a:latin typeface="+mn-lt"/>
        <a:ea typeface="+mn-ea"/>
        <a:cs typeface="+mn-cs"/>
      </a:defRPr>
    </a:lvl4pPr>
    <a:lvl5pPr algn="r" defTabSz="914400" eaLnBrk="1" hangingPunct="1" latinLnBrk="0" marL="1828800" rtl="1">
      <a:defRPr sz="1200" kern="1200">
        <a:solidFill>
          <a:schemeClr val="tx1"/>
        </a:solidFill>
        <a:latin typeface="+mn-lt"/>
        <a:ea typeface="+mn-ea"/>
        <a:cs typeface="+mn-cs"/>
      </a:defRPr>
    </a:lvl5pPr>
    <a:lvl6pPr algn="r" defTabSz="914400" eaLnBrk="1" hangingPunct="1" latinLnBrk="0" marL="2286000" rtl="1">
      <a:defRPr sz="1200" kern="1200">
        <a:solidFill>
          <a:schemeClr val="tx1"/>
        </a:solidFill>
        <a:latin typeface="+mn-lt"/>
        <a:ea typeface="+mn-ea"/>
        <a:cs typeface="+mn-cs"/>
      </a:defRPr>
    </a:lvl6pPr>
    <a:lvl7pPr algn="r" defTabSz="914400" eaLnBrk="1" hangingPunct="1" latinLnBrk="0" marL="2743200" rtl="1">
      <a:defRPr sz="1200" kern="1200">
        <a:solidFill>
          <a:schemeClr val="tx1"/>
        </a:solidFill>
        <a:latin typeface="+mn-lt"/>
        <a:ea typeface="+mn-ea"/>
        <a:cs typeface="+mn-cs"/>
      </a:defRPr>
    </a:lvl7pPr>
    <a:lvl8pPr algn="r" defTabSz="914400" eaLnBrk="1" hangingPunct="1" latinLnBrk="0" marL="3200400" rtl="1">
      <a:defRPr sz="1200" kern="1200">
        <a:solidFill>
          <a:schemeClr val="tx1"/>
        </a:solidFill>
        <a:latin typeface="+mn-lt"/>
        <a:ea typeface="+mn-ea"/>
        <a:cs typeface="+mn-cs"/>
      </a:defRPr>
    </a:lvl8pPr>
    <a:lvl9pPr algn="r" defTabSz="914400" eaLnBrk="1" hangingPunct="1" latinLnBrk="0" marL="3657600" rtl="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797" name="מציין מיקום של תמונת שקופית 1"/>
          <p:cNvSpPr>
            <a:spLocks noChangeAspect="1" noRot="1" noGrp="1"/>
          </p:cNvSpPr>
          <p:nvPr>
            <p:ph type="sldImg"/>
          </p:nvPr>
        </p:nvSpPr>
        <p:spPr/>
      </p:sp>
      <p:sp>
        <p:nvSpPr>
          <p:cNvPr id="1048798" name="מציין מיקום של הערות 2"/>
          <p:cNvSpPr>
            <a:spLocks noGrp="1"/>
          </p:cNvSpPr>
          <p:nvPr>
            <p:ph type="body" idx="1"/>
          </p:nvPr>
        </p:nvSpPr>
        <p:spPr/>
        <p:txBody>
          <a:bodyPr/>
          <a:p>
            <a:endParaRPr dirty="0" lang="en-US"/>
          </a:p>
        </p:txBody>
      </p:sp>
      <p:sp>
        <p:nvSpPr>
          <p:cNvPr id="1048799" name="מציין מיקום של מספר שקופית 3"/>
          <p:cNvSpPr>
            <a:spLocks noGrp="1"/>
          </p:cNvSpPr>
          <p:nvPr>
            <p:ph type="sldNum" sz="quarter" idx="5"/>
          </p:nvPr>
        </p:nvSpPr>
        <p:spPr/>
        <p:txBody>
          <a:bodyPr/>
          <a:p>
            <a:fld id="{3FDFC14B-997A-4A27-A01E-3D800684E405}" type="slidenum">
              <a:rPr lang="ar-SA" smtClean="0"/>
              <a:t>23</a:t>
            </a:fld>
            <a:endParaRPr dirty="0"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59" name=""/>
        <p:cNvGrpSpPr/>
        <p:nvPr/>
      </p:nvGrpSpPr>
      <p:grpSpPr>
        <a:xfrm>
          <a:off x="0" y="0"/>
          <a:ext cx="0" cy="0"/>
          <a:chOff x="0" y="0"/>
          <a:chExt cx="0" cy="0"/>
        </a:xfrm>
      </p:grpSpPr>
      <p:sp>
        <p:nvSpPr>
          <p:cNvPr id="1048916" name="Title 1"/>
          <p:cNvSpPr>
            <a:spLocks noGrp="1"/>
          </p:cNvSpPr>
          <p:nvPr>
            <p:ph type="ctrTitle"/>
          </p:nvPr>
        </p:nvSpPr>
        <p:spPr>
          <a:xfrm>
            <a:off x="685800" y="2130425"/>
            <a:ext cx="7772400" cy="1470025"/>
          </a:xfrm>
        </p:spPr>
        <p:txBody>
          <a:bodyPr/>
          <a:p>
            <a:r>
              <a:rPr lang="en-US"/>
              <a:t>Click to edit Master title style</a:t>
            </a:r>
          </a:p>
        </p:txBody>
      </p:sp>
      <p:sp>
        <p:nvSpPr>
          <p:cNvPr id="1048917"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918" name="Date Placeholder 3"/>
          <p:cNvSpPr>
            <a:spLocks noGrp="1"/>
          </p:cNvSpPr>
          <p:nvPr>
            <p:ph type="dt" sz="half" idx="10"/>
          </p:nvPr>
        </p:nvSpPr>
        <p:spPr/>
        <p:txBody>
          <a:bodyPr/>
          <a:p>
            <a:fld id="{1D8BD707-D9CF-40AE-B4C6-C98DA3205C09}" type="datetimeFigureOut">
              <a:rPr lang="en-US" smtClean="0"/>
              <a:t>4/15/2025</a:t>
            </a:fld>
            <a:endParaRPr dirty="0" lang="en-US"/>
          </a:p>
        </p:txBody>
      </p:sp>
      <p:sp>
        <p:nvSpPr>
          <p:cNvPr id="1048919" name="Footer Placeholder 4"/>
          <p:cNvSpPr>
            <a:spLocks noGrp="1"/>
          </p:cNvSpPr>
          <p:nvPr>
            <p:ph type="ftr" sz="quarter" idx="11"/>
          </p:nvPr>
        </p:nvSpPr>
        <p:spPr/>
        <p:txBody>
          <a:bodyPr/>
          <a:p>
            <a:endParaRPr dirty="0" lang="en-US"/>
          </a:p>
        </p:txBody>
      </p:sp>
      <p:sp>
        <p:nvSpPr>
          <p:cNvPr id="1048920"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63" name=""/>
        <p:cNvGrpSpPr/>
        <p:nvPr/>
      </p:nvGrpSpPr>
      <p:grpSpPr>
        <a:xfrm>
          <a:off x="0" y="0"/>
          <a:ext cx="0" cy="0"/>
          <a:chOff x="0" y="0"/>
          <a:chExt cx="0" cy="0"/>
        </a:xfrm>
      </p:grpSpPr>
      <p:sp>
        <p:nvSpPr>
          <p:cNvPr id="1048936" name="Title 1"/>
          <p:cNvSpPr>
            <a:spLocks noGrp="1"/>
          </p:cNvSpPr>
          <p:nvPr>
            <p:ph type="title"/>
          </p:nvPr>
        </p:nvSpPr>
        <p:spPr/>
        <p:txBody>
          <a:bodyPr/>
          <a:p>
            <a:r>
              <a:rPr lang="en-US"/>
              <a:t>Click to edit Master title style</a:t>
            </a:r>
          </a:p>
        </p:txBody>
      </p:sp>
      <p:sp>
        <p:nvSpPr>
          <p:cNvPr id="1048937"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38" name="Date Placeholder 3"/>
          <p:cNvSpPr>
            <a:spLocks noGrp="1"/>
          </p:cNvSpPr>
          <p:nvPr>
            <p:ph type="dt" sz="half" idx="10"/>
          </p:nvPr>
        </p:nvSpPr>
        <p:spPr/>
        <p:txBody>
          <a:bodyPr/>
          <a:p>
            <a:fld id="{1D8BD707-D9CF-40AE-B4C6-C98DA3205C09}" type="datetimeFigureOut">
              <a:rPr lang="en-US" smtClean="0"/>
              <a:t>4/15/2025</a:t>
            </a:fld>
            <a:endParaRPr dirty="0" lang="en-US"/>
          </a:p>
        </p:txBody>
      </p:sp>
      <p:sp>
        <p:nvSpPr>
          <p:cNvPr id="1048939" name="Footer Placeholder 4"/>
          <p:cNvSpPr>
            <a:spLocks noGrp="1"/>
          </p:cNvSpPr>
          <p:nvPr>
            <p:ph type="ftr" sz="quarter" idx="11"/>
          </p:nvPr>
        </p:nvSpPr>
        <p:spPr/>
        <p:txBody>
          <a:bodyPr/>
          <a:p>
            <a:endParaRPr dirty="0" lang="en-US"/>
          </a:p>
        </p:txBody>
      </p:sp>
      <p:sp>
        <p:nvSpPr>
          <p:cNvPr id="1048940"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61" name=""/>
        <p:cNvGrpSpPr/>
        <p:nvPr/>
      </p:nvGrpSpPr>
      <p:grpSpPr>
        <a:xfrm>
          <a:off x="0" y="0"/>
          <a:ext cx="0" cy="0"/>
          <a:chOff x="0" y="0"/>
          <a:chExt cx="0" cy="0"/>
        </a:xfrm>
      </p:grpSpPr>
      <p:sp>
        <p:nvSpPr>
          <p:cNvPr id="1048925" name="Vertical Title 1"/>
          <p:cNvSpPr>
            <a:spLocks noGrp="1"/>
          </p:cNvSpPr>
          <p:nvPr>
            <p:ph type="title" orient="vert"/>
          </p:nvPr>
        </p:nvSpPr>
        <p:spPr>
          <a:xfrm>
            <a:off x="6629400" y="274638"/>
            <a:ext cx="2057400" cy="5851525"/>
          </a:xfrm>
        </p:spPr>
        <p:txBody>
          <a:bodyPr vert="eaVert"/>
          <a:p>
            <a:r>
              <a:rPr lang="en-US"/>
              <a:t>Click to edit Master title style</a:t>
            </a:r>
          </a:p>
        </p:txBody>
      </p:sp>
      <p:sp>
        <p:nvSpPr>
          <p:cNvPr id="1048926"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27" name="Date Placeholder 3"/>
          <p:cNvSpPr>
            <a:spLocks noGrp="1"/>
          </p:cNvSpPr>
          <p:nvPr>
            <p:ph type="dt" sz="half" idx="10"/>
          </p:nvPr>
        </p:nvSpPr>
        <p:spPr/>
        <p:txBody>
          <a:bodyPr/>
          <a:p>
            <a:fld id="{1D8BD707-D9CF-40AE-B4C6-C98DA3205C09}" type="datetimeFigureOut">
              <a:rPr lang="en-US" smtClean="0"/>
              <a:t>4/15/2025</a:t>
            </a:fld>
            <a:endParaRPr dirty="0" lang="en-US"/>
          </a:p>
        </p:txBody>
      </p:sp>
      <p:sp>
        <p:nvSpPr>
          <p:cNvPr id="1048928" name="Footer Placeholder 4"/>
          <p:cNvSpPr>
            <a:spLocks noGrp="1"/>
          </p:cNvSpPr>
          <p:nvPr>
            <p:ph type="ftr" sz="quarter" idx="11"/>
          </p:nvPr>
        </p:nvSpPr>
        <p:spPr/>
        <p:txBody>
          <a:bodyPr/>
          <a:p>
            <a:endParaRPr dirty="0" lang="en-US"/>
          </a:p>
        </p:txBody>
      </p:sp>
      <p:sp>
        <p:nvSpPr>
          <p:cNvPr id="1048929"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50" name=""/>
        <p:cNvGrpSpPr/>
        <p:nvPr/>
      </p:nvGrpSpPr>
      <p:grpSpPr>
        <a:xfrm>
          <a:off x="0" y="0"/>
          <a:ext cx="0" cy="0"/>
          <a:chOff x="0" y="0"/>
          <a:chExt cx="0" cy="0"/>
        </a:xfrm>
      </p:grpSpPr>
      <p:sp>
        <p:nvSpPr>
          <p:cNvPr id="1048866" name="Title 1"/>
          <p:cNvSpPr>
            <a:spLocks noGrp="1"/>
          </p:cNvSpPr>
          <p:nvPr>
            <p:ph type="ctrTitle"/>
          </p:nvPr>
        </p:nvSpPr>
        <p:spPr>
          <a:xfrm>
            <a:off x="685800" y="2130425"/>
            <a:ext cx="7772400" cy="1470025"/>
          </a:xfrm>
        </p:spPr>
        <p:txBody>
          <a:bodyPr/>
          <a:p>
            <a:r>
              <a:rPr lang="en-US"/>
              <a:t>Click to edit Master title style</a:t>
            </a:r>
          </a:p>
        </p:txBody>
      </p:sp>
      <p:sp>
        <p:nvSpPr>
          <p:cNvPr id="1048867"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a:t>Click to edit Master subtitle style</a:t>
            </a:r>
          </a:p>
        </p:txBody>
      </p:sp>
      <p:sp>
        <p:nvSpPr>
          <p:cNvPr id="1048868" name="Date Placeholder 3"/>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69" name="Footer Placeholder 4"/>
          <p:cNvSpPr>
            <a:spLocks noGrp="1"/>
          </p:cNvSpPr>
          <p:nvPr>
            <p:ph type="ftr" sz="quarter" idx="11"/>
          </p:nvPr>
        </p:nvSpPr>
        <p:spPr/>
        <p:txBody>
          <a:bodyPr/>
          <a:p>
            <a:endParaRPr dirty="0" lang="en-US">
              <a:solidFill>
                <a:prstClr val="black">
                  <a:tint val="75000"/>
                </a:prstClr>
              </a:solidFill>
            </a:endParaRPr>
          </a:p>
        </p:txBody>
      </p:sp>
      <p:sp>
        <p:nvSpPr>
          <p:cNvPr id="1048870" name="Slide Number Placeholder 5"/>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49" name=""/>
        <p:cNvGrpSpPr/>
        <p:nvPr/>
      </p:nvGrpSpPr>
      <p:grpSpPr>
        <a:xfrm>
          <a:off x="0" y="0"/>
          <a:ext cx="0" cy="0"/>
          <a:chOff x="0" y="0"/>
          <a:chExt cx="0" cy="0"/>
        </a:xfrm>
      </p:grpSpPr>
      <p:sp>
        <p:nvSpPr>
          <p:cNvPr id="1048861" name="Title 1"/>
          <p:cNvSpPr>
            <a:spLocks noGrp="1"/>
          </p:cNvSpPr>
          <p:nvPr>
            <p:ph type="title"/>
          </p:nvPr>
        </p:nvSpPr>
        <p:spPr/>
        <p:txBody>
          <a:bodyPr/>
          <a:p>
            <a:r>
              <a:rPr lang="en-US"/>
              <a:t>Click to edit Master title style</a:t>
            </a:r>
          </a:p>
        </p:txBody>
      </p:sp>
      <p:sp>
        <p:nvSpPr>
          <p:cNvPr id="104886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63" name="Date Placeholder 3"/>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64" name="Footer Placeholder 4"/>
          <p:cNvSpPr>
            <a:spLocks noGrp="1"/>
          </p:cNvSpPr>
          <p:nvPr>
            <p:ph type="ftr" sz="quarter" idx="11"/>
          </p:nvPr>
        </p:nvSpPr>
        <p:spPr/>
        <p:txBody>
          <a:bodyPr/>
          <a:p>
            <a:endParaRPr dirty="0" lang="en-US">
              <a:solidFill>
                <a:prstClr val="black">
                  <a:tint val="75000"/>
                </a:prstClr>
              </a:solidFill>
            </a:endParaRPr>
          </a:p>
        </p:txBody>
      </p:sp>
      <p:sp>
        <p:nvSpPr>
          <p:cNvPr id="1048865" name="Slide Number Placeholder 5"/>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55" name=""/>
        <p:cNvGrpSpPr/>
        <p:nvPr/>
      </p:nvGrpSpPr>
      <p:grpSpPr>
        <a:xfrm>
          <a:off x="0" y="0"/>
          <a:ext cx="0" cy="0"/>
          <a:chOff x="0" y="0"/>
          <a:chExt cx="0" cy="0"/>
        </a:xfrm>
      </p:grpSpPr>
      <p:sp>
        <p:nvSpPr>
          <p:cNvPr id="1048893"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8894"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895" name="Date Placeholder 3"/>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96" name="Footer Placeholder 4"/>
          <p:cNvSpPr>
            <a:spLocks noGrp="1"/>
          </p:cNvSpPr>
          <p:nvPr>
            <p:ph type="ftr" sz="quarter" idx="11"/>
          </p:nvPr>
        </p:nvSpPr>
        <p:spPr/>
        <p:txBody>
          <a:bodyPr/>
          <a:p>
            <a:endParaRPr dirty="0" lang="en-US">
              <a:solidFill>
                <a:prstClr val="black">
                  <a:tint val="75000"/>
                </a:prstClr>
              </a:solidFill>
            </a:endParaRPr>
          </a:p>
        </p:txBody>
      </p:sp>
      <p:sp>
        <p:nvSpPr>
          <p:cNvPr id="1048897" name="Slide Number Placeholder 5"/>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54" name=""/>
        <p:cNvGrpSpPr/>
        <p:nvPr/>
      </p:nvGrpSpPr>
      <p:grpSpPr>
        <a:xfrm>
          <a:off x="0" y="0"/>
          <a:ext cx="0" cy="0"/>
          <a:chOff x="0" y="0"/>
          <a:chExt cx="0" cy="0"/>
        </a:xfrm>
      </p:grpSpPr>
      <p:sp>
        <p:nvSpPr>
          <p:cNvPr id="1048887" name="Title 1"/>
          <p:cNvSpPr>
            <a:spLocks noGrp="1"/>
          </p:cNvSpPr>
          <p:nvPr>
            <p:ph type="title"/>
          </p:nvPr>
        </p:nvSpPr>
        <p:spPr/>
        <p:txBody>
          <a:bodyPr/>
          <a:p>
            <a:r>
              <a:rPr lang="en-US"/>
              <a:t>Click to edit Master title style</a:t>
            </a:r>
          </a:p>
        </p:txBody>
      </p:sp>
      <p:sp>
        <p:nvSpPr>
          <p:cNvPr id="1048888"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9"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90" name="Date Placeholder 4"/>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91" name="Footer Placeholder 5"/>
          <p:cNvSpPr>
            <a:spLocks noGrp="1"/>
          </p:cNvSpPr>
          <p:nvPr>
            <p:ph type="ftr" sz="quarter" idx="11"/>
          </p:nvPr>
        </p:nvSpPr>
        <p:spPr/>
        <p:txBody>
          <a:bodyPr/>
          <a:p>
            <a:endParaRPr dirty="0" lang="en-US">
              <a:solidFill>
                <a:prstClr val="black">
                  <a:tint val="75000"/>
                </a:prstClr>
              </a:solidFill>
            </a:endParaRPr>
          </a:p>
        </p:txBody>
      </p:sp>
      <p:sp>
        <p:nvSpPr>
          <p:cNvPr id="1048892" name="Slide Number Placeholder 6"/>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58" name=""/>
        <p:cNvGrpSpPr/>
        <p:nvPr/>
      </p:nvGrpSpPr>
      <p:grpSpPr>
        <a:xfrm>
          <a:off x="0" y="0"/>
          <a:ext cx="0" cy="0"/>
          <a:chOff x="0" y="0"/>
          <a:chExt cx="0" cy="0"/>
        </a:xfrm>
      </p:grpSpPr>
      <p:sp>
        <p:nvSpPr>
          <p:cNvPr id="1048908" name="Title 1"/>
          <p:cNvSpPr>
            <a:spLocks noGrp="1"/>
          </p:cNvSpPr>
          <p:nvPr>
            <p:ph type="title"/>
          </p:nvPr>
        </p:nvSpPr>
        <p:spPr/>
        <p:txBody>
          <a:bodyPr/>
          <a:p>
            <a:r>
              <a:rPr lang="en-US"/>
              <a:t>Click to edit Master title style</a:t>
            </a:r>
          </a:p>
        </p:txBody>
      </p:sp>
      <p:sp>
        <p:nvSpPr>
          <p:cNvPr id="1048909"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10"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1"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12"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13" name="Date Placeholder 6"/>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914" name="Footer Placeholder 7"/>
          <p:cNvSpPr>
            <a:spLocks noGrp="1"/>
          </p:cNvSpPr>
          <p:nvPr>
            <p:ph type="ftr" sz="quarter" idx="11"/>
          </p:nvPr>
        </p:nvSpPr>
        <p:spPr/>
        <p:txBody>
          <a:bodyPr/>
          <a:p>
            <a:endParaRPr dirty="0" lang="en-US">
              <a:solidFill>
                <a:prstClr val="black">
                  <a:tint val="75000"/>
                </a:prstClr>
              </a:solidFill>
            </a:endParaRPr>
          </a:p>
        </p:txBody>
      </p:sp>
      <p:sp>
        <p:nvSpPr>
          <p:cNvPr id="1048915" name="Slide Number Placeholder 8"/>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57" name=""/>
        <p:cNvGrpSpPr/>
        <p:nvPr/>
      </p:nvGrpSpPr>
      <p:grpSpPr>
        <a:xfrm>
          <a:off x="0" y="0"/>
          <a:ext cx="0" cy="0"/>
          <a:chOff x="0" y="0"/>
          <a:chExt cx="0" cy="0"/>
        </a:xfrm>
      </p:grpSpPr>
      <p:sp>
        <p:nvSpPr>
          <p:cNvPr id="1048904" name="Title 1"/>
          <p:cNvSpPr>
            <a:spLocks noGrp="1"/>
          </p:cNvSpPr>
          <p:nvPr>
            <p:ph type="title"/>
          </p:nvPr>
        </p:nvSpPr>
        <p:spPr/>
        <p:txBody>
          <a:bodyPr/>
          <a:p>
            <a:r>
              <a:rPr lang="en-US"/>
              <a:t>Click to edit Master title style</a:t>
            </a:r>
          </a:p>
        </p:txBody>
      </p:sp>
      <p:sp>
        <p:nvSpPr>
          <p:cNvPr id="1048905" name="Date Placeholder 2"/>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906" name="Footer Placeholder 3"/>
          <p:cNvSpPr>
            <a:spLocks noGrp="1"/>
          </p:cNvSpPr>
          <p:nvPr>
            <p:ph type="ftr" sz="quarter" idx="11"/>
          </p:nvPr>
        </p:nvSpPr>
        <p:spPr/>
        <p:txBody>
          <a:bodyPr/>
          <a:p>
            <a:endParaRPr dirty="0" lang="en-US">
              <a:solidFill>
                <a:prstClr val="black">
                  <a:tint val="75000"/>
                </a:prstClr>
              </a:solidFill>
            </a:endParaRPr>
          </a:p>
        </p:txBody>
      </p:sp>
      <p:sp>
        <p:nvSpPr>
          <p:cNvPr id="1048907" name="Slide Number Placeholder 4"/>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148" name=""/>
        <p:cNvGrpSpPr/>
        <p:nvPr/>
      </p:nvGrpSpPr>
      <p:grpSpPr>
        <a:xfrm>
          <a:off x="0" y="0"/>
          <a:ext cx="0" cy="0"/>
          <a:chOff x="0" y="0"/>
          <a:chExt cx="0" cy="0"/>
        </a:xfrm>
      </p:grpSpPr>
      <p:sp>
        <p:nvSpPr>
          <p:cNvPr id="1048858" name="Date Placeholder 1"/>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59" name="Footer Placeholder 2"/>
          <p:cNvSpPr>
            <a:spLocks noGrp="1"/>
          </p:cNvSpPr>
          <p:nvPr>
            <p:ph type="ftr" sz="quarter" idx="11"/>
          </p:nvPr>
        </p:nvSpPr>
        <p:spPr/>
        <p:txBody>
          <a:bodyPr/>
          <a:p>
            <a:endParaRPr dirty="0" lang="en-US">
              <a:solidFill>
                <a:prstClr val="black">
                  <a:tint val="75000"/>
                </a:prstClr>
              </a:solidFill>
            </a:endParaRPr>
          </a:p>
        </p:txBody>
      </p:sp>
      <p:sp>
        <p:nvSpPr>
          <p:cNvPr id="1048860" name="Slide Number Placeholder 3"/>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56" name=""/>
        <p:cNvGrpSpPr/>
        <p:nvPr/>
      </p:nvGrpSpPr>
      <p:grpSpPr>
        <a:xfrm>
          <a:off x="0" y="0"/>
          <a:ext cx="0" cy="0"/>
          <a:chOff x="0" y="0"/>
          <a:chExt cx="0" cy="0"/>
        </a:xfrm>
      </p:grpSpPr>
      <p:sp>
        <p:nvSpPr>
          <p:cNvPr id="1048898"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8899"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00"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01" name="Date Placeholder 4"/>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902" name="Footer Placeholder 5"/>
          <p:cNvSpPr>
            <a:spLocks noGrp="1"/>
          </p:cNvSpPr>
          <p:nvPr>
            <p:ph type="ftr" sz="quarter" idx="11"/>
          </p:nvPr>
        </p:nvSpPr>
        <p:spPr/>
        <p:txBody>
          <a:bodyPr/>
          <a:p>
            <a:endParaRPr dirty="0" lang="en-US">
              <a:solidFill>
                <a:prstClr val="black">
                  <a:tint val="75000"/>
                </a:prstClr>
              </a:solidFill>
            </a:endParaRPr>
          </a:p>
        </p:txBody>
      </p:sp>
      <p:sp>
        <p:nvSpPr>
          <p:cNvPr id="1048903" name="Slide Number Placeholder 6"/>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05" name=""/>
        <p:cNvGrpSpPr/>
        <p:nvPr/>
      </p:nvGrpSpPr>
      <p:grpSpPr>
        <a:xfrm>
          <a:off x="0" y="0"/>
          <a:ext cx="0" cy="0"/>
          <a:chOff x="0" y="0"/>
          <a:chExt cx="0" cy="0"/>
        </a:xfrm>
      </p:grpSpPr>
      <p:sp>
        <p:nvSpPr>
          <p:cNvPr id="1048753" name="Title 1"/>
          <p:cNvSpPr>
            <a:spLocks noGrp="1"/>
          </p:cNvSpPr>
          <p:nvPr>
            <p:ph type="title"/>
          </p:nvPr>
        </p:nvSpPr>
        <p:spPr/>
        <p:txBody>
          <a:bodyPr/>
          <a:p>
            <a:r>
              <a:rPr lang="en-US"/>
              <a:t>Click to edit Master title style</a:t>
            </a:r>
          </a:p>
        </p:txBody>
      </p:sp>
      <p:sp>
        <p:nvSpPr>
          <p:cNvPr id="1048754"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5" name="Date Placeholder 3"/>
          <p:cNvSpPr>
            <a:spLocks noGrp="1"/>
          </p:cNvSpPr>
          <p:nvPr>
            <p:ph type="dt" sz="half" idx="10"/>
          </p:nvPr>
        </p:nvSpPr>
        <p:spPr/>
        <p:txBody>
          <a:bodyPr/>
          <a:p>
            <a:fld id="{1D8BD707-D9CF-40AE-B4C6-C98DA3205C09}" type="datetimeFigureOut">
              <a:rPr lang="en-US" smtClean="0"/>
              <a:t>4/15/2025</a:t>
            </a:fld>
            <a:endParaRPr dirty="0" lang="en-US"/>
          </a:p>
        </p:txBody>
      </p:sp>
      <p:sp>
        <p:nvSpPr>
          <p:cNvPr id="1048756" name="Footer Placeholder 4"/>
          <p:cNvSpPr>
            <a:spLocks noGrp="1"/>
          </p:cNvSpPr>
          <p:nvPr>
            <p:ph type="ftr" sz="quarter" idx="11"/>
          </p:nvPr>
        </p:nvSpPr>
        <p:spPr/>
        <p:txBody>
          <a:bodyPr/>
          <a:p>
            <a:endParaRPr dirty="0" lang="en-US"/>
          </a:p>
        </p:txBody>
      </p:sp>
      <p:sp>
        <p:nvSpPr>
          <p:cNvPr id="1048757"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51" name=""/>
        <p:cNvGrpSpPr/>
        <p:nvPr/>
      </p:nvGrpSpPr>
      <p:grpSpPr>
        <a:xfrm>
          <a:off x="0" y="0"/>
          <a:ext cx="0" cy="0"/>
          <a:chOff x="0" y="0"/>
          <a:chExt cx="0" cy="0"/>
        </a:xfrm>
      </p:grpSpPr>
      <p:sp>
        <p:nvSpPr>
          <p:cNvPr id="1048871"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8872"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US"/>
          </a:p>
        </p:txBody>
      </p:sp>
      <p:sp>
        <p:nvSpPr>
          <p:cNvPr id="1048873"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874" name="Date Placeholder 4"/>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75" name="Footer Placeholder 5"/>
          <p:cNvSpPr>
            <a:spLocks noGrp="1"/>
          </p:cNvSpPr>
          <p:nvPr>
            <p:ph type="ftr" sz="quarter" idx="11"/>
          </p:nvPr>
        </p:nvSpPr>
        <p:spPr/>
        <p:txBody>
          <a:bodyPr/>
          <a:p>
            <a:endParaRPr dirty="0" lang="en-US">
              <a:solidFill>
                <a:prstClr val="black">
                  <a:tint val="75000"/>
                </a:prstClr>
              </a:solidFill>
            </a:endParaRPr>
          </a:p>
        </p:txBody>
      </p:sp>
      <p:sp>
        <p:nvSpPr>
          <p:cNvPr id="1048876" name="Slide Number Placeholder 6"/>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52" name=""/>
        <p:cNvGrpSpPr/>
        <p:nvPr/>
      </p:nvGrpSpPr>
      <p:grpSpPr>
        <a:xfrm>
          <a:off x="0" y="0"/>
          <a:ext cx="0" cy="0"/>
          <a:chOff x="0" y="0"/>
          <a:chExt cx="0" cy="0"/>
        </a:xfrm>
      </p:grpSpPr>
      <p:sp>
        <p:nvSpPr>
          <p:cNvPr id="1048877" name="Title 1"/>
          <p:cNvSpPr>
            <a:spLocks noGrp="1"/>
          </p:cNvSpPr>
          <p:nvPr>
            <p:ph type="title"/>
          </p:nvPr>
        </p:nvSpPr>
        <p:spPr/>
        <p:txBody>
          <a:bodyPr/>
          <a:p>
            <a:r>
              <a:rPr lang="en-US"/>
              <a:t>Click to edit Master title style</a:t>
            </a:r>
          </a:p>
        </p:txBody>
      </p:sp>
      <p:sp>
        <p:nvSpPr>
          <p:cNvPr id="1048878" name="Vertical Text Placeholder 2"/>
          <p:cNvSpPr>
            <a:spLocks noGrp="1"/>
          </p:cNvSpPr>
          <p:nvPr>
            <p:ph type="body" orient="vert" idx="1"/>
          </p:nvPr>
        </p:nvSpPr>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79" name="Date Placeholder 3"/>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80" name="Footer Placeholder 4"/>
          <p:cNvSpPr>
            <a:spLocks noGrp="1"/>
          </p:cNvSpPr>
          <p:nvPr>
            <p:ph type="ftr" sz="quarter" idx="11"/>
          </p:nvPr>
        </p:nvSpPr>
        <p:spPr/>
        <p:txBody>
          <a:bodyPr/>
          <a:p>
            <a:endParaRPr dirty="0" lang="en-US">
              <a:solidFill>
                <a:prstClr val="black">
                  <a:tint val="75000"/>
                </a:prstClr>
              </a:solidFill>
            </a:endParaRPr>
          </a:p>
        </p:txBody>
      </p:sp>
      <p:sp>
        <p:nvSpPr>
          <p:cNvPr id="1048881" name="Slide Number Placeholder 5"/>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53" name=""/>
        <p:cNvGrpSpPr/>
        <p:nvPr/>
      </p:nvGrpSpPr>
      <p:grpSpPr>
        <a:xfrm>
          <a:off x="0" y="0"/>
          <a:ext cx="0" cy="0"/>
          <a:chOff x="0" y="0"/>
          <a:chExt cx="0" cy="0"/>
        </a:xfrm>
      </p:grpSpPr>
      <p:sp>
        <p:nvSpPr>
          <p:cNvPr id="1048882" name="Vertical Title 1"/>
          <p:cNvSpPr>
            <a:spLocks noGrp="1"/>
          </p:cNvSpPr>
          <p:nvPr>
            <p:ph type="title" orient="vert"/>
          </p:nvPr>
        </p:nvSpPr>
        <p:spPr>
          <a:xfrm>
            <a:off x="6629400" y="274638"/>
            <a:ext cx="2057400" cy="5851525"/>
          </a:xfrm>
        </p:spPr>
        <p:txBody>
          <a:bodyPr vert="eaVert"/>
          <a:p>
            <a:r>
              <a:rPr lang="en-US"/>
              <a:t>Click to edit Master title style</a:t>
            </a:r>
          </a:p>
        </p:txBody>
      </p:sp>
      <p:sp>
        <p:nvSpPr>
          <p:cNvPr id="1048883" name="Vertical Text Placeholder 2"/>
          <p:cNvSpPr>
            <a:spLocks noGrp="1"/>
          </p:cNvSpPr>
          <p:nvPr>
            <p:ph type="body" orient="vert" idx="1"/>
          </p:nvPr>
        </p:nvSpPr>
        <p:spPr>
          <a:xfrm>
            <a:off x="457200" y="274638"/>
            <a:ext cx="6019800" cy="5851525"/>
          </a:xfrm>
        </p:spPr>
        <p:txBody>
          <a:bodyPr vert="eaVert"/>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84" name="Date Placeholder 3"/>
          <p:cNvSpPr>
            <a:spLocks noGrp="1"/>
          </p:cNvSpPr>
          <p:nvPr>
            <p:ph type="dt" sz="half" idx="10"/>
          </p:nvPr>
        </p:nvSpPr>
        <p:spPr/>
        <p:txBody>
          <a:bodyPr/>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85" name="Footer Placeholder 4"/>
          <p:cNvSpPr>
            <a:spLocks noGrp="1"/>
          </p:cNvSpPr>
          <p:nvPr>
            <p:ph type="ftr" sz="quarter" idx="11"/>
          </p:nvPr>
        </p:nvSpPr>
        <p:spPr/>
        <p:txBody>
          <a:bodyPr/>
          <a:p>
            <a:endParaRPr dirty="0" lang="en-US">
              <a:solidFill>
                <a:prstClr val="black">
                  <a:tint val="75000"/>
                </a:prstClr>
              </a:solidFill>
            </a:endParaRPr>
          </a:p>
        </p:txBody>
      </p:sp>
      <p:sp>
        <p:nvSpPr>
          <p:cNvPr id="1048886" name="Slide Number Placeholder 5"/>
          <p:cNvSpPr>
            <a:spLocks noGrp="1"/>
          </p:cNvSpPr>
          <p:nvPr>
            <p:ph type="sldNum" sz="quarter" idx="12"/>
          </p:nvPr>
        </p:nvSpPr>
        <p:spPr/>
        <p:txBody>
          <a:bodyPr/>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64" name=""/>
        <p:cNvGrpSpPr/>
        <p:nvPr/>
      </p:nvGrpSpPr>
      <p:grpSpPr>
        <a:xfrm>
          <a:off x="0" y="0"/>
          <a:ext cx="0" cy="0"/>
          <a:chOff x="0" y="0"/>
          <a:chExt cx="0" cy="0"/>
        </a:xfrm>
      </p:grpSpPr>
      <p:sp>
        <p:nvSpPr>
          <p:cNvPr id="1048941" name="Title 1"/>
          <p:cNvSpPr>
            <a:spLocks noGrp="1"/>
          </p:cNvSpPr>
          <p:nvPr>
            <p:ph type="title"/>
          </p:nvPr>
        </p:nvSpPr>
        <p:spPr>
          <a:xfrm>
            <a:off x="722313" y="4406900"/>
            <a:ext cx="7772400" cy="1362075"/>
          </a:xfrm>
        </p:spPr>
        <p:txBody>
          <a:bodyPr anchor="t"/>
          <a:lstStyle>
            <a:lvl1pPr algn="l">
              <a:defRPr b="1" cap="all" sz="4000"/>
            </a:lvl1pPr>
          </a:lstStyle>
          <a:p>
            <a:r>
              <a:rPr lang="en-US"/>
              <a:t>Click to edit Master title style</a:t>
            </a:r>
          </a:p>
        </p:txBody>
      </p:sp>
      <p:sp>
        <p:nvSpPr>
          <p:cNvPr id="1048942"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943" name="Date Placeholder 3"/>
          <p:cNvSpPr>
            <a:spLocks noGrp="1"/>
          </p:cNvSpPr>
          <p:nvPr>
            <p:ph type="dt" sz="half" idx="10"/>
          </p:nvPr>
        </p:nvSpPr>
        <p:spPr/>
        <p:txBody>
          <a:bodyPr/>
          <a:p>
            <a:fld id="{1D8BD707-D9CF-40AE-B4C6-C98DA3205C09}" type="datetimeFigureOut">
              <a:rPr lang="en-US" smtClean="0"/>
              <a:t>4/15/2025</a:t>
            </a:fld>
            <a:endParaRPr dirty="0" lang="en-US"/>
          </a:p>
        </p:txBody>
      </p:sp>
      <p:sp>
        <p:nvSpPr>
          <p:cNvPr id="1048944" name="Footer Placeholder 4"/>
          <p:cNvSpPr>
            <a:spLocks noGrp="1"/>
          </p:cNvSpPr>
          <p:nvPr>
            <p:ph type="ftr" sz="quarter" idx="11"/>
          </p:nvPr>
        </p:nvSpPr>
        <p:spPr/>
        <p:txBody>
          <a:bodyPr/>
          <a:p>
            <a:endParaRPr dirty="0" lang="en-US"/>
          </a:p>
        </p:txBody>
      </p:sp>
      <p:sp>
        <p:nvSpPr>
          <p:cNvPr id="1048945" name="Slide Number Placeholder 5"/>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65" name=""/>
        <p:cNvGrpSpPr/>
        <p:nvPr/>
      </p:nvGrpSpPr>
      <p:grpSpPr>
        <a:xfrm>
          <a:off x="0" y="0"/>
          <a:ext cx="0" cy="0"/>
          <a:chOff x="0" y="0"/>
          <a:chExt cx="0" cy="0"/>
        </a:xfrm>
      </p:grpSpPr>
      <p:sp>
        <p:nvSpPr>
          <p:cNvPr id="1048946" name="Title 1"/>
          <p:cNvSpPr>
            <a:spLocks noGrp="1"/>
          </p:cNvSpPr>
          <p:nvPr>
            <p:ph type="title"/>
          </p:nvPr>
        </p:nvSpPr>
        <p:spPr/>
        <p:txBody>
          <a:bodyPr/>
          <a:p>
            <a:r>
              <a:rPr lang="en-US"/>
              <a:t>Click to edit Master title style</a:t>
            </a:r>
          </a:p>
        </p:txBody>
      </p:sp>
      <p:sp>
        <p:nvSpPr>
          <p:cNvPr id="104894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4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49" name="Date Placeholder 4"/>
          <p:cNvSpPr>
            <a:spLocks noGrp="1"/>
          </p:cNvSpPr>
          <p:nvPr>
            <p:ph type="dt" sz="half" idx="10"/>
          </p:nvPr>
        </p:nvSpPr>
        <p:spPr/>
        <p:txBody>
          <a:bodyPr/>
          <a:p>
            <a:fld id="{1D8BD707-D9CF-40AE-B4C6-C98DA3205C09}" type="datetimeFigureOut">
              <a:rPr lang="en-US" smtClean="0"/>
              <a:t>4/15/2025</a:t>
            </a:fld>
            <a:endParaRPr dirty="0" lang="en-US"/>
          </a:p>
        </p:txBody>
      </p:sp>
      <p:sp>
        <p:nvSpPr>
          <p:cNvPr id="1048950" name="Footer Placeholder 5"/>
          <p:cNvSpPr>
            <a:spLocks noGrp="1"/>
          </p:cNvSpPr>
          <p:nvPr>
            <p:ph type="ftr" sz="quarter" idx="11"/>
          </p:nvPr>
        </p:nvSpPr>
        <p:spPr/>
        <p:txBody>
          <a:bodyPr/>
          <a:p>
            <a:endParaRPr dirty="0" lang="en-US"/>
          </a:p>
        </p:txBody>
      </p:sp>
      <p:sp>
        <p:nvSpPr>
          <p:cNvPr id="1048951"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66" name=""/>
        <p:cNvGrpSpPr/>
        <p:nvPr/>
      </p:nvGrpSpPr>
      <p:grpSpPr>
        <a:xfrm>
          <a:off x="0" y="0"/>
          <a:ext cx="0" cy="0"/>
          <a:chOff x="0" y="0"/>
          <a:chExt cx="0" cy="0"/>
        </a:xfrm>
      </p:grpSpPr>
      <p:sp>
        <p:nvSpPr>
          <p:cNvPr id="1048952" name="Title 1"/>
          <p:cNvSpPr>
            <a:spLocks noGrp="1"/>
          </p:cNvSpPr>
          <p:nvPr>
            <p:ph type="title"/>
          </p:nvPr>
        </p:nvSpPr>
        <p:spPr/>
        <p:txBody>
          <a:bodyPr/>
          <a:p>
            <a:r>
              <a:rPr lang="en-US"/>
              <a:t>Click to edit Master title style</a:t>
            </a:r>
          </a:p>
        </p:txBody>
      </p:sp>
      <p:sp>
        <p:nvSpPr>
          <p:cNvPr id="1048953"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5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55"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95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57" name="Date Placeholder 6"/>
          <p:cNvSpPr>
            <a:spLocks noGrp="1"/>
          </p:cNvSpPr>
          <p:nvPr>
            <p:ph type="dt" sz="half" idx="10"/>
          </p:nvPr>
        </p:nvSpPr>
        <p:spPr/>
        <p:txBody>
          <a:bodyPr/>
          <a:p>
            <a:fld id="{1D8BD707-D9CF-40AE-B4C6-C98DA3205C09}" type="datetimeFigureOut">
              <a:rPr lang="en-US" smtClean="0"/>
              <a:t>4/15/2025</a:t>
            </a:fld>
            <a:endParaRPr dirty="0" lang="en-US"/>
          </a:p>
        </p:txBody>
      </p:sp>
      <p:sp>
        <p:nvSpPr>
          <p:cNvPr id="1048958" name="Footer Placeholder 7"/>
          <p:cNvSpPr>
            <a:spLocks noGrp="1"/>
          </p:cNvSpPr>
          <p:nvPr>
            <p:ph type="ftr" sz="quarter" idx="11"/>
          </p:nvPr>
        </p:nvSpPr>
        <p:spPr/>
        <p:txBody>
          <a:bodyPr/>
          <a:p>
            <a:endParaRPr dirty="0" lang="en-US"/>
          </a:p>
        </p:txBody>
      </p:sp>
      <p:sp>
        <p:nvSpPr>
          <p:cNvPr id="1048959" name="Slide Number Placeholder 8"/>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60" name=""/>
        <p:cNvGrpSpPr/>
        <p:nvPr/>
      </p:nvGrpSpPr>
      <p:grpSpPr>
        <a:xfrm>
          <a:off x="0" y="0"/>
          <a:ext cx="0" cy="0"/>
          <a:chOff x="0" y="0"/>
          <a:chExt cx="0" cy="0"/>
        </a:xfrm>
      </p:grpSpPr>
      <p:sp>
        <p:nvSpPr>
          <p:cNvPr id="1048921" name="Title 1"/>
          <p:cNvSpPr>
            <a:spLocks noGrp="1"/>
          </p:cNvSpPr>
          <p:nvPr>
            <p:ph type="title"/>
          </p:nvPr>
        </p:nvSpPr>
        <p:spPr/>
        <p:txBody>
          <a:bodyPr/>
          <a:p>
            <a:r>
              <a:rPr lang="en-US"/>
              <a:t>Click to edit Master title style</a:t>
            </a:r>
          </a:p>
        </p:txBody>
      </p:sp>
      <p:sp>
        <p:nvSpPr>
          <p:cNvPr id="1048922" name="Date Placeholder 2"/>
          <p:cNvSpPr>
            <a:spLocks noGrp="1"/>
          </p:cNvSpPr>
          <p:nvPr>
            <p:ph type="dt" sz="half" idx="10"/>
          </p:nvPr>
        </p:nvSpPr>
        <p:spPr/>
        <p:txBody>
          <a:bodyPr/>
          <a:p>
            <a:fld id="{1D8BD707-D9CF-40AE-B4C6-C98DA3205C09}" type="datetimeFigureOut">
              <a:rPr lang="en-US" smtClean="0"/>
              <a:t>4/15/2025</a:t>
            </a:fld>
            <a:endParaRPr dirty="0" lang="en-US"/>
          </a:p>
        </p:txBody>
      </p:sp>
      <p:sp>
        <p:nvSpPr>
          <p:cNvPr id="1048923" name="Footer Placeholder 3"/>
          <p:cNvSpPr>
            <a:spLocks noGrp="1"/>
          </p:cNvSpPr>
          <p:nvPr>
            <p:ph type="ftr" sz="quarter" idx="11"/>
          </p:nvPr>
        </p:nvSpPr>
        <p:spPr/>
        <p:txBody>
          <a:bodyPr/>
          <a:p>
            <a:endParaRPr dirty="0" lang="en-US"/>
          </a:p>
        </p:txBody>
      </p:sp>
      <p:sp>
        <p:nvSpPr>
          <p:cNvPr id="1048924" name="Slide Number Placeholder 4"/>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5"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4/15/2025</a:t>
            </a:fld>
            <a:endParaRPr dirty="0" lang="en-US"/>
          </a:p>
        </p:txBody>
      </p:sp>
      <p:sp>
        <p:nvSpPr>
          <p:cNvPr id="1048582" name="Footer Placeholder 2"/>
          <p:cNvSpPr>
            <a:spLocks noGrp="1"/>
          </p:cNvSpPr>
          <p:nvPr>
            <p:ph type="ftr" sz="quarter" idx="11"/>
          </p:nvPr>
        </p:nvSpPr>
        <p:spPr/>
        <p:txBody>
          <a:bodyPr/>
          <a:p>
            <a:endParaRPr dirty="0"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67" name=""/>
        <p:cNvGrpSpPr/>
        <p:nvPr/>
      </p:nvGrpSpPr>
      <p:grpSpPr>
        <a:xfrm>
          <a:off x="0" y="0"/>
          <a:ext cx="0" cy="0"/>
          <a:chOff x="0" y="0"/>
          <a:chExt cx="0" cy="0"/>
        </a:xfrm>
      </p:grpSpPr>
      <p:sp>
        <p:nvSpPr>
          <p:cNvPr id="1048960" name="Title 1"/>
          <p:cNvSpPr>
            <a:spLocks noGrp="1"/>
          </p:cNvSpPr>
          <p:nvPr>
            <p:ph type="title"/>
          </p:nvPr>
        </p:nvSpPr>
        <p:spPr>
          <a:xfrm>
            <a:off x="457200" y="273050"/>
            <a:ext cx="3008313" cy="1162050"/>
          </a:xfrm>
        </p:spPr>
        <p:txBody>
          <a:bodyPr anchor="b"/>
          <a:lstStyle>
            <a:lvl1pPr algn="l">
              <a:defRPr b="1" sz="2000"/>
            </a:lvl1pPr>
          </a:lstStyle>
          <a:p>
            <a:r>
              <a:rPr lang="en-US"/>
              <a:t>Click to edit Master title style</a:t>
            </a:r>
          </a:p>
        </p:txBody>
      </p:sp>
      <p:sp>
        <p:nvSpPr>
          <p:cNvPr id="1048961"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962"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63" name="Date Placeholder 4"/>
          <p:cNvSpPr>
            <a:spLocks noGrp="1"/>
          </p:cNvSpPr>
          <p:nvPr>
            <p:ph type="dt" sz="half" idx="10"/>
          </p:nvPr>
        </p:nvSpPr>
        <p:spPr/>
        <p:txBody>
          <a:bodyPr/>
          <a:p>
            <a:fld id="{1D8BD707-D9CF-40AE-B4C6-C98DA3205C09}" type="datetimeFigureOut">
              <a:rPr lang="en-US" smtClean="0"/>
              <a:t>4/15/2025</a:t>
            </a:fld>
            <a:endParaRPr dirty="0" lang="en-US"/>
          </a:p>
        </p:txBody>
      </p:sp>
      <p:sp>
        <p:nvSpPr>
          <p:cNvPr id="1048964" name="Footer Placeholder 5"/>
          <p:cNvSpPr>
            <a:spLocks noGrp="1"/>
          </p:cNvSpPr>
          <p:nvPr>
            <p:ph type="ftr" sz="quarter" idx="11"/>
          </p:nvPr>
        </p:nvSpPr>
        <p:spPr/>
        <p:txBody>
          <a:bodyPr/>
          <a:p>
            <a:endParaRPr dirty="0" lang="en-US"/>
          </a:p>
        </p:txBody>
      </p:sp>
      <p:sp>
        <p:nvSpPr>
          <p:cNvPr id="1048965"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62" name=""/>
        <p:cNvGrpSpPr/>
        <p:nvPr/>
      </p:nvGrpSpPr>
      <p:grpSpPr>
        <a:xfrm>
          <a:off x="0" y="0"/>
          <a:ext cx="0" cy="0"/>
          <a:chOff x="0" y="0"/>
          <a:chExt cx="0" cy="0"/>
        </a:xfrm>
      </p:grpSpPr>
      <p:sp>
        <p:nvSpPr>
          <p:cNvPr id="1048930" name="Title 1"/>
          <p:cNvSpPr>
            <a:spLocks noGrp="1"/>
          </p:cNvSpPr>
          <p:nvPr>
            <p:ph type="title"/>
          </p:nvPr>
        </p:nvSpPr>
        <p:spPr>
          <a:xfrm>
            <a:off x="1792288" y="4800600"/>
            <a:ext cx="5486400" cy="566738"/>
          </a:xfrm>
        </p:spPr>
        <p:txBody>
          <a:bodyPr anchor="b"/>
          <a:lstStyle>
            <a:lvl1pPr algn="l">
              <a:defRPr b="1" sz="2000"/>
            </a:lvl1pPr>
          </a:lstStyle>
          <a:p>
            <a:r>
              <a:rPr lang="en-US"/>
              <a:t>Click to edit Master title style</a:t>
            </a:r>
          </a:p>
        </p:txBody>
      </p:sp>
      <p:sp>
        <p:nvSpPr>
          <p:cNvPr id="1048931"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dirty="0" lang="en-US"/>
          </a:p>
        </p:txBody>
      </p:sp>
      <p:sp>
        <p:nvSpPr>
          <p:cNvPr id="1048932"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933" name="Date Placeholder 4"/>
          <p:cNvSpPr>
            <a:spLocks noGrp="1"/>
          </p:cNvSpPr>
          <p:nvPr>
            <p:ph type="dt" sz="half" idx="10"/>
          </p:nvPr>
        </p:nvSpPr>
        <p:spPr/>
        <p:txBody>
          <a:bodyPr/>
          <a:p>
            <a:fld id="{1D8BD707-D9CF-40AE-B4C6-C98DA3205C09}" type="datetimeFigureOut">
              <a:rPr lang="en-US" smtClean="0"/>
              <a:t>4/15/2025</a:t>
            </a:fld>
            <a:endParaRPr dirty="0" lang="en-US"/>
          </a:p>
        </p:txBody>
      </p:sp>
      <p:sp>
        <p:nvSpPr>
          <p:cNvPr id="1048934" name="Footer Placeholder 5"/>
          <p:cNvSpPr>
            <a:spLocks noGrp="1"/>
          </p:cNvSpPr>
          <p:nvPr>
            <p:ph type="ftr" sz="quarter" idx="11"/>
          </p:nvPr>
        </p:nvSpPr>
        <p:spPr/>
        <p:txBody>
          <a:bodyPr/>
          <a:p>
            <a:endParaRPr dirty="0" lang="en-US"/>
          </a:p>
        </p:txBody>
      </p:sp>
      <p:sp>
        <p:nvSpPr>
          <p:cNvPr id="1048935" name="Slide Number Placeholder 6"/>
          <p:cNvSpPr>
            <a:spLocks noGrp="1"/>
          </p:cNvSpPr>
          <p:nvPr>
            <p:ph type="sldNum" sz="quarter" idx="12"/>
          </p:nvPr>
        </p:nvSpPr>
        <p:spPr/>
        <p:txBody>
          <a:bodyPr/>
          <a:p>
            <a:fld id="{B6F15528-21DE-4FAA-801E-634DDDAF4B2B}" type="slidenum">
              <a:rPr lang="en-US" smtClean="0"/>
              <a:t>‹#›</a:t>
            </a:fld>
            <a:endParaRPr dirty="0"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4/15/2025</a:t>
            </a:fld>
            <a:endParaRPr dirty="0"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36" name=""/>
        <p:cNvGrpSpPr/>
        <p:nvPr/>
      </p:nvGrpSpPr>
      <p:grpSpPr>
        <a:xfrm>
          <a:off x="0" y="0"/>
          <a:ext cx="0" cy="0"/>
          <a:chOff x="0" y="0"/>
          <a:chExt cx="0" cy="0"/>
        </a:xfrm>
      </p:grpSpPr>
      <p:sp>
        <p:nvSpPr>
          <p:cNvPr id="1048853"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a:t>Click to edit Master title style</a:t>
            </a:r>
          </a:p>
        </p:txBody>
      </p:sp>
      <p:sp>
        <p:nvSpPr>
          <p:cNvPr id="1048854"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855"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t>4/15/2025</a:t>
            </a:fld>
            <a:endParaRPr dirty="0" lang="en-US">
              <a:solidFill>
                <a:prstClr val="black">
                  <a:tint val="75000"/>
                </a:prstClr>
              </a:solidFill>
            </a:endParaRPr>
          </a:p>
        </p:txBody>
      </p:sp>
      <p:sp>
        <p:nvSpPr>
          <p:cNvPr id="1048856"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dirty="0" lang="en-US">
              <a:solidFill>
                <a:prstClr val="black">
                  <a:tint val="75000"/>
                </a:prstClr>
              </a:solidFill>
            </a:endParaRPr>
          </a:p>
        </p:txBody>
      </p:sp>
      <p:sp>
        <p:nvSpPr>
          <p:cNvPr id="1048857"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t>‹#›</a:t>
            </a:fld>
            <a:endParaRPr dirty="0" lang="en-US">
              <a:solidFill>
                <a:prstClr val="black">
                  <a:tint val="75000"/>
                </a:prstClr>
              </a:solidFill>
            </a:endParaRPr>
          </a:p>
        </p:txBody>
      </p:sp>
    </p:spTree>
  </p:cSld>
  <p:clrMap accent1="accent1" accent2="accent2" accent3="accent3" accent4="accent4" accent5="accent5" accent6="accent6" bg1="lt1" bg2="lt2" tx1="dk1" tx2="dk2"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anose="020B0604020202020204"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anose="020B0604020202020204"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anose="020B0604020202020204"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anose="020B0604020202020204"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anose="020B0604020202020204"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anose="020B0604020202020204"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anose="020B0604020202020204"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anose="020B0604020202020204"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0.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7.xml"/><Relationship Id="rId7"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1.png"/><Relationship Id="rId3" Type="http://schemas.openxmlformats.org/officeDocument/2006/relationships/image" Target="../media/image10.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26" name=""/>
        <p:cNvGrpSpPr/>
        <p:nvPr/>
      </p:nvGrpSpPr>
      <p:grpSpPr>
        <a:xfrm>
          <a:off x="0" y="0"/>
          <a:ext cx="0" cy="0"/>
          <a:chOff x="0" y="0"/>
          <a:chExt cx="0" cy="0"/>
        </a:xfrm>
      </p:grpSpPr>
      <p:grpSp>
        <p:nvGrpSpPr>
          <p:cNvPr id="27" name="Group 2"/>
          <p:cNvGrpSpPr/>
          <p:nvPr/>
        </p:nvGrpSpPr>
        <p:grpSpPr>
          <a:xfrm>
            <a:off x="0" y="0"/>
            <a:ext cx="1493132" cy="10287000"/>
            <a:chOff x="0" y="0"/>
            <a:chExt cx="393253" cy="2709333"/>
          </a:xfrm>
        </p:grpSpPr>
        <p:sp>
          <p:nvSpPr>
            <p:cNvPr id="1048584" name="Freeform 3"/>
            <p:cNvSpPr/>
            <p:nvPr/>
          </p:nvSpPr>
          <p:spPr>
            <a:xfrm>
              <a:off x="0" y="0"/>
              <a:ext cx="393253" cy="2709333"/>
            </a:xfrm>
            <a:custGeom>
              <a:avLst/>
              <a:ahLst/>
              <a:rect l="l" t="t" r="r" b="b"/>
              <a:pathLst>
                <a:path w="393253" h="2709333">
                  <a:moveTo>
                    <a:pt x="0" y="0"/>
                  </a:moveTo>
                  <a:lnTo>
                    <a:pt x="393253" y="0"/>
                  </a:lnTo>
                  <a:lnTo>
                    <a:pt x="393253" y="2709333"/>
                  </a:lnTo>
                  <a:lnTo>
                    <a:pt x="0" y="2709333"/>
                  </a:lnTo>
                  <a:close/>
                </a:path>
              </a:pathLst>
            </a:custGeom>
            <a:solidFill>
              <a:srgbClr val="E9E0D9"/>
            </a:solidFill>
          </p:spPr>
        </p:sp>
        <p:sp>
          <p:nvSpPr>
            <p:cNvPr id="1048585" name="TextBox 4"/>
            <p:cNvSpPr txBox="1"/>
            <p:nvPr/>
          </p:nvSpPr>
          <p:spPr>
            <a:xfrm>
              <a:off x="0" y="-47625"/>
              <a:ext cx="393253" cy="2756958"/>
            </a:xfrm>
            <a:prstGeom prst="rect"/>
          </p:spPr>
          <p:txBody>
            <a:bodyPr anchor="ctr" bIns="50800" lIns="50800" rIns="50800" rtlCol="0" tIns="50800"/>
            <a:p>
              <a:pPr algn="ctr">
                <a:lnSpc>
                  <a:spcPts val="2660"/>
                </a:lnSpc>
              </a:pPr>
              <a:endParaRPr dirty="0"/>
            </a:p>
          </p:txBody>
        </p:sp>
      </p:grpSp>
      <p:grpSp>
        <p:nvGrpSpPr>
          <p:cNvPr id="28" name="Group 5"/>
          <p:cNvGrpSpPr/>
          <p:nvPr/>
        </p:nvGrpSpPr>
        <p:grpSpPr>
          <a:xfrm>
            <a:off x="-268839" y="0"/>
            <a:ext cx="1297539" cy="10287000"/>
            <a:chOff x="0" y="0"/>
            <a:chExt cx="341739" cy="2709333"/>
          </a:xfrm>
        </p:grpSpPr>
        <p:sp>
          <p:nvSpPr>
            <p:cNvPr id="1048586" name="Freeform 6"/>
            <p:cNvSpPr/>
            <p:nvPr/>
          </p:nvSpPr>
          <p:spPr>
            <a:xfrm>
              <a:off x="0" y="0"/>
              <a:ext cx="341739" cy="2709333"/>
            </a:xfrm>
            <a:custGeom>
              <a:avLst/>
              <a:ahLst/>
              <a:rect l="l" t="t" r="r" b="b"/>
              <a:pathLst>
                <a:path w="341739" h="2709333">
                  <a:moveTo>
                    <a:pt x="0" y="0"/>
                  </a:moveTo>
                  <a:lnTo>
                    <a:pt x="341739" y="0"/>
                  </a:lnTo>
                  <a:lnTo>
                    <a:pt x="341739" y="2709333"/>
                  </a:lnTo>
                  <a:lnTo>
                    <a:pt x="0" y="2709333"/>
                  </a:lnTo>
                  <a:close/>
                </a:path>
              </a:pathLst>
            </a:custGeom>
            <a:solidFill>
              <a:srgbClr val="9FC3D0"/>
            </a:solidFill>
          </p:spPr>
        </p:sp>
        <p:sp>
          <p:nvSpPr>
            <p:cNvPr id="1048587" name="TextBox 7"/>
            <p:cNvSpPr txBox="1"/>
            <p:nvPr/>
          </p:nvSpPr>
          <p:spPr>
            <a:xfrm>
              <a:off x="0" y="-47625"/>
              <a:ext cx="341739" cy="2756958"/>
            </a:xfrm>
            <a:prstGeom prst="rect"/>
          </p:spPr>
          <p:txBody>
            <a:bodyPr anchor="ctr" bIns="50800" lIns="50800" rIns="50800" rtlCol="0" tIns="50800"/>
            <a:p>
              <a:pPr algn="ctr">
                <a:lnSpc>
                  <a:spcPts val="2660"/>
                </a:lnSpc>
              </a:pPr>
              <a:endParaRPr dirty="0"/>
            </a:p>
          </p:txBody>
        </p:sp>
      </p:grpSp>
      <p:grpSp>
        <p:nvGrpSpPr>
          <p:cNvPr id="29" name="Group 8"/>
          <p:cNvGrpSpPr/>
          <p:nvPr/>
        </p:nvGrpSpPr>
        <p:grpSpPr>
          <a:xfrm>
            <a:off x="-1328610" y="0"/>
            <a:ext cx="2075176" cy="10287000"/>
            <a:chOff x="0" y="0"/>
            <a:chExt cx="546548" cy="2709333"/>
          </a:xfrm>
        </p:grpSpPr>
        <p:sp>
          <p:nvSpPr>
            <p:cNvPr id="1048588" name="Freeform 9"/>
            <p:cNvSpPr/>
            <p:nvPr/>
          </p:nvSpPr>
          <p:spPr>
            <a:xfrm>
              <a:off x="0" y="0"/>
              <a:ext cx="546548" cy="2709333"/>
            </a:xfrm>
            <a:custGeom>
              <a:avLst/>
              <a:ahLst/>
              <a:rect l="l" t="t" r="r" b="b"/>
              <a:pathLst>
                <a:path w="546548" h="2709333">
                  <a:moveTo>
                    <a:pt x="0" y="0"/>
                  </a:moveTo>
                  <a:lnTo>
                    <a:pt x="546548" y="0"/>
                  </a:lnTo>
                  <a:lnTo>
                    <a:pt x="546548" y="2709333"/>
                  </a:lnTo>
                  <a:lnTo>
                    <a:pt x="0" y="2709333"/>
                  </a:lnTo>
                  <a:close/>
                </a:path>
              </a:pathLst>
            </a:custGeom>
            <a:solidFill>
              <a:srgbClr val="E9C7C6"/>
            </a:solidFill>
          </p:spPr>
        </p:sp>
        <p:sp>
          <p:nvSpPr>
            <p:cNvPr id="1048589" name="TextBox 10"/>
            <p:cNvSpPr txBox="1"/>
            <p:nvPr/>
          </p:nvSpPr>
          <p:spPr>
            <a:xfrm>
              <a:off x="0" y="-47625"/>
              <a:ext cx="546548" cy="2756958"/>
            </a:xfrm>
            <a:prstGeom prst="rect"/>
          </p:spPr>
          <p:txBody>
            <a:bodyPr anchor="ctr" bIns="50800" lIns="50800" rIns="50800" rtlCol="0" tIns="50800"/>
            <a:p>
              <a:pPr algn="ctr">
                <a:lnSpc>
                  <a:spcPts val="2660"/>
                </a:lnSpc>
              </a:pPr>
              <a:endParaRPr dirty="0"/>
            </a:p>
          </p:txBody>
        </p:sp>
      </p:grpSp>
      <p:sp>
        <p:nvSpPr>
          <p:cNvPr id="1048590" name="TextBox 11"/>
          <p:cNvSpPr txBox="1"/>
          <p:nvPr/>
        </p:nvSpPr>
        <p:spPr>
          <a:xfrm>
            <a:off x="4141692" y="658269"/>
            <a:ext cx="11481787" cy="1038860"/>
          </a:xfrm>
          <a:prstGeom prst="rect"/>
        </p:spPr>
        <p:txBody>
          <a:bodyPr anchor="t" bIns="0" lIns="0" rIns="0" rtlCol="0" tIns="0" wrap="square">
            <a:spAutoFit/>
          </a:bodyPr>
          <a:p>
            <a:pPr algn="ctr">
              <a:lnSpc>
                <a:spcPts val="4090"/>
              </a:lnSpc>
            </a:pPr>
            <a:r>
              <a:rPr dirty="0" sz="4000" lang="en-US">
                <a:solidFill>
                  <a:srgbClr val="000000"/>
                </a:solidFill>
                <a:latin typeface="Abhaya Libre Bold" panose="02000803000000000000"/>
              </a:rPr>
              <a:t>AL- NAJAH NATIONAL UNIVERSITY</a:t>
            </a:r>
            <a:endParaRPr dirty="0" sz="3600" lang="en-GB">
              <a:solidFill>
                <a:srgbClr val="000000"/>
              </a:solidFill>
              <a:latin typeface="Abhaya Libre Bold" panose="02000803000000000000"/>
            </a:endParaRPr>
          </a:p>
          <a:p>
            <a:pPr algn="ctr">
              <a:lnSpc>
                <a:spcPts val="4090"/>
              </a:lnSpc>
            </a:pPr>
            <a:endParaRPr dirty="0" sz="4000" lang="en-US">
              <a:solidFill>
                <a:srgbClr val="000000"/>
              </a:solidFill>
              <a:latin typeface="Abhaya Libre Bold" panose="02000803000000000000"/>
            </a:endParaRPr>
          </a:p>
        </p:txBody>
      </p:sp>
      <p:sp>
        <p:nvSpPr>
          <p:cNvPr id="1048591" name="Freeform 12"/>
          <p:cNvSpPr/>
          <p:nvPr/>
        </p:nvSpPr>
        <p:spPr>
          <a:xfrm>
            <a:off x="12646898" y="-210192"/>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alphaModFix amt="5000"/>
            </a:blip>
            <a:stretch>
              <a:fillRect/>
            </a:stretch>
          </a:blipFill>
          <a:ln cap="sq">
            <a:noFill/>
            <a:prstDash val="solid"/>
            <a:miter/>
          </a:ln>
        </p:spPr>
      </p:sp>
      <p:sp>
        <p:nvSpPr>
          <p:cNvPr id="1048592" name="Freeform 15"/>
          <p:cNvSpPr/>
          <p:nvPr/>
        </p:nvSpPr>
        <p:spPr>
          <a:xfrm>
            <a:off x="15623480" y="230342"/>
            <a:ext cx="2648560" cy="2477784"/>
          </a:xfrm>
          <a:custGeom>
            <a:avLst/>
            <a:ahLst/>
            <a:rect l="l" t="t" r="r" b="b"/>
            <a:pathLst>
              <a:path w="2778767" h="2783109">
                <a:moveTo>
                  <a:pt x="0" y="0"/>
                </a:moveTo>
                <a:lnTo>
                  <a:pt x="2778767" y="0"/>
                </a:lnTo>
                <a:lnTo>
                  <a:pt x="2778767" y="2783109"/>
                </a:lnTo>
                <a:lnTo>
                  <a:pt x="0" y="2783109"/>
                </a:lnTo>
                <a:lnTo>
                  <a:pt x="0" y="0"/>
                </a:lnTo>
                <a:close/>
              </a:path>
            </a:pathLst>
          </a:custGeom>
          <a:blipFill>
            <a:blip xmlns:r="http://schemas.openxmlformats.org/officeDocument/2006/relationships" r:embed="rId2"/>
            <a:stretch>
              <a:fillRect/>
            </a:stretch>
          </a:blipFill>
        </p:spPr>
      </p:sp>
      <p:sp>
        <p:nvSpPr>
          <p:cNvPr id="1048593" name="Freeform 16"/>
          <p:cNvSpPr/>
          <p:nvPr/>
        </p:nvSpPr>
        <p:spPr>
          <a:xfrm>
            <a:off x="1630836" y="6741013"/>
            <a:ext cx="1981965" cy="3141442"/>
          </a:xfrm>
          <a:custGeom>
            <a:avLst/>
            <a:ahLst/>
            <a:rect l="l" t="t" r="r" b="b"/>
            <a:pathLst>
              <a:path w="1981965" h="3141442">
                <a:moveTo>
                  <a:pt x="0" y="0"/>
                </a:moveTo>
                <a:lnTo>
                  <a:pt x="1981964" y="0"/>
                </a:lnTo>
                <a:lnTo>
                  <a:pt x="1981964" y="3141443"/>
                </a:lnTo>
                <a:lnTo>
                  <a:pt x="0" y="3141443"/>
                </a:lnTo>
                <a:lnTo>
                  <a:pt x="0" y="0"/>
                </a:lnTo>
                <a:close/>
              </a:path>
            </a:pathLst>
          </a:custGeom>
          <a:blipFill>
            <a:blip xmlns:r="http://schemas.openxmlformats.org/officeDocument/2006/relationships" r:embed="rId3"/>
            <a:stretch>
              <a:fillRect/>
            </a:stretch>
          </a:blipFill>
        </p:spPr>
        <p:txBody>
          <a:bodyPr/>
          <a:p>
            <a:endParaRPr dirty="0" lang="x-none"/>
          </a:p>
        </p:txBody>
      </p:sp>
      <p:sp>
        <p:nvSpPr>
          <p:cNvPr id="1048594" name="TextBox 18"/>
          <p:cNvSpPr txBox="1"/>
          <p:nvPr/>
        </p:nvSpPr>
        <p:spPr>
          <a:xfrm>
            <a:off x="9139238" y="4953317"/>
            <a:ext cx="9525" cy="332740"/>
          </a:xfrm>
          <a:prstGeom prst="rect"/>
        </p:spPr>
        <p:txBody>
          <a:bodyPr anchor="t" bIns="0" lIns="0" rIns="0" rtlCol="0" tIns="0">
            <a:spAutoFit/>
          </a:bodyPr>
          <a:p>
            <a:pPr algn="ctr">
              <a:lnSpc>
                <a:spcPts val="2660"/>
              </a:lnSpc>
              <a:spcBef>
                <a:spcPct val="0"/>
              </a:spcBef>
            </a:pPr>
            <a:endParaRPr dirty="0"/>
          </a:p>
        </p:txBody>
      </p:sp>
      <p:sp>
        <p:nvSpPr>
          <p:cNvPr id="1048595" name="TextBox 19"/>
          <p:cNvSpPr txBox="1"/>
          <p:nvPr/>
        </p:nvSpPr>
        <p:spPr>
          <a:xfrm>
            <a:off x="4183288" y="5844393"/>
            <a:ext cx="10921901" cy="909864"/>
          </a:xfrm>
          <a:prstGeom prst="rect"/>
        </p:spPr>
        <p:txBody>
          <a:bodyPr anchor="t" bIns="0" lIns="0" rIns="0" rtlCol="0" tIns="0">
            <a:spAutoFit/>
          </a:bodyPr>
          <a:p>
            <a:pPr algn="ctr">
              <a:lnSpc>
                <a:spcPts val="7280"/>
              </a:lnSpc>
            </a:pPr>
            <a:r>
              <a:rPr dirty="0" sz="5200" lang="en-US">
                <a:solidFill>
                  <a:srgbClr val="000000"/>
                </a:solidFill>
                <a:latin typeface="Abhaya Libre Bold" panose="02000803000000000000"/>
              </a:rPr>
              <a:t>     Supervised By: Dr.</a:t>
            </a:r>
            <a:r>
              <a:rPr b="1" dirty="0" sz="5400" i="0" lang="en-US" strike="noStrike" u="none">
                <a:solidFill>
                  <a:srgbClr val="232330"/>
                </a:solidFill>
                <a:effectLst/>
                <a:latin typeface="Tahoma" panose="020B0604030504040204" pitchFamily="34" charset="0"/>
              </a:rPr>
              <a:t> </a:t>
            </a:r>
            <a:r>
              <a:rPr dirty="0" sz="5400" i="0" lang="en-US" strike="noStrike" u="none">
                <a:solidFill>
                  <a:srgbClr val="232330"/>
                </a:solidFill>
                <a:effectLst/>
                <a:latin typeface="Tahoma" panose="020B0604030504040204" pitchFamily="34" charset="0"/>
              </a:rPr>
              <a:t>Samah Ishtieh</a:t>
            </a:r>
            <a:endParaRPr dirty="0" sz="5200" lang="en-US">
              <a:solidFill>
                <a:srgbClr val="000000"/>
              </a:solidFill>
              <a:latin typeface="Abhaya Libre Bold" panose="02000803000000000000"/>
            </a:endParaRPr>
          </a:p>
        </p:txBody>
      </p:sp>
      <p:sp>
        <p:nvSpPr>
          <p:cNvPr id="1048596" name="TextBox 20"/>
          <p:cNvSpPr txBox="1"/>
          <p:nvPr/>
        </p:nvSpPr>
        <p:spPr>
          <a:xfrm>
            <a:off x="6909170" y="7289824"/>
            <a:ext cx="5470136" cy="1013460"/>
          </a:xfrm>
          <a:prstGeom prst="rect"/>
        </p:spPr>
        <p:txBody>
          <a:bodyPr anchor="t" bIns="0" lIns="0" rIns="0" rtlCol="0" tIns="0">
            <a:spAutoFit/>
          </a:bodyPr>
          <a:p>
            <a:pPr algn="ctr">
              <a:lnSpc>
                <a:spcPts val="7980"/>
              </a:lnSpc>
            </a:pPr>
            <a:r>
              <a:rPr dirty="0" sz="5700" lang="en-GB">
                <a:solidFill>
                  <a:srgbClr val="000000"/>
                </a:solidFill>
                <a:latin typeface="Abhaya Libre Bold" panose="02000803000000000000"/>
              </a:rPr>
              <a:t>2024-2025 </a:t>
            </a:r>
            <a:r>
              <a:rPr dirty="0" sz="5700" lang="en-US">
                <a:solidFill>
                  <a:srgbClr val="000000"/>
                </a:solidFill>
                <a:latin typeface="Abhaya Libre Bold" panose="02000803000000000000"/>
              </a:rPr>
              <a:t> </a:t>
            </a:r>
          </a:p>
        </p:txBody>
      </p:sp>
      <p:sp>
        <p:nvSpPr>
          <p:cNvPr id="1048597" name="Freeform 15"/>
          <p:cNvSpPr/>
          <p:nvPr/>
        </p:nvSpPr>
        <p:spPr>
          <a:xfrm>
            <a:off x="1297539" y="0"/>
            <a:ext cx="2648560" cy="2477784"/>
          </a:xfrm>
          <a:custGeom>
            <a:avLst/>
            <a:ahLst/>
            <a:rect l="l" t="t" r="r" b="b"/>
            <a:pathLst>
              <a:path w="2778767" h="2783109">
                <a:moveTo>
                  <a:pt x="0" y="0"/>
                </a:moveTo>
                <a:lnTo>
                  <a:pt x="2778767" y="0"/>
                </a:lnTo>
                <a:lnTo>
                  <a:pt x="2778767" y="2783109"/>
                </a:lnTo>
                <a:lnTo>
                  <a:pt x="0" y="2783109"/>
                </a:lnTo>
                <a:lnTo>
                  <a:pt x="0" y="0"/>
                </a:lnTo>
                <a:close/>
              </a:path>
            </a:pathLst>
          </a:custGeom>
          <a:blipFill>
            <a:blip xmlns:r="http://schemas.openxmlformats.org/officeDocument/2006/relationships" r:embed="rId2"/>
            <a:stretch>
              <a:fillRect/>
            </a:stretch>
          </a:blipFill>
        </p:spPr>
      </p:sp>
      <p:sp>
        <p:nvSpPr>
          <p:cNvPr id="1048598" name="مربع نص 16"/>
          <p:cNvSpPr txBox="1"/>
          <p:nvPr/>
        </p:nvSpPr>
        <p:spPr>
          <a:xfrm>
            <a:off x="8394939" y="4848524"/>
            <a:ext cx="1828800" cy="358140"/>
          </a:xfrm>
          <a:prstGeom prst="rect"/>
          <a:noFill/>
        </p:spPr>
        <p:txBody>
          <a:bodyPr rtlCol="1" wrap="square">
            <a:spAutoFit/>
          </a:bodyPr>
          <a:p>
            <a:pPr algn="r"/>
            <a:endParaRPr dirty="0" lang="x-none"/>
          </a:p>
        </p:txBody>
      </p:sp>
      <p:sp>
        <p:nvSpPr>
          <p:cNvPr id="1048599" name="TextBox 11"/>
          <p:cNvSpPr txBox="1"/>
          <p:nvPr/>
        </p:nvSpPr>
        <p:spPr>
          <a:xfrm>
            <a:off x="3164995" y="3473653"/>
            <a:ext cx="12958485" cy="1038860"/>
          </a:xfrm>
          <a:prstGeom prst="rect"/>
        </p:spPr>
        <p:txBody>
          <a:bodyPr anchor="t" bIns="0" lIns="0" rIns="0" rtlCol="0" tIns="0" wrap="square">
            <a:spAutoFit/>
          </a:bodyPr>
          <a:p>
            <a:pPr algn="ctr">
              <a:lnSpc>
                <a:spcPts val="4090"/>
              </a:lnSpc>
            </a:pPr>
            <a:endParaRPr dirty="0" sz="5400" lang="en-US">
              <a:solidFill>
                <a:srgbClr val="000000"/>
              </a:solidFill>
              <a:latin typeface="Abhaya Libre Bold" panose="02000803000000000000"/>
            </a:endParaRPr>
          </a:p>
          <a:p>
            <a:pPr algn="ctr">
              <a:lnSpc>
                <a:spcPts val="4090"/>
              </a:lnSpc>
            </a:pPr>
            <a:r>
              <a:rPr dirty="0" sz="5400" lang="en-US">
                <a:solidFill>
                  <a:srgbClr val="000000"/>
                </a:solidFill>
                <a:latin typeface="Abhaya Libre Bold" panose="02000803000000000000"/>
              </a:rPr>
              <a:t>Staffing and schedulin</a:t>
            </a:r>
            <a:r>
              <a:rPr dirty="0" sz="5400" lang="en-GB">
                <a:solidFill>
                  <a:srgbClr val="000000"/>
                </a:solidFill>
                <a:latin typeface="Abhaya Libre Bold" panose="02000803000000000000"/>
              </a:rPr>
              <a:t>g</a:t>
            </a:r>
            <a:endParaRPr dirty="0" sz="5400" lang="en-US">
              <a:solidFill>
                <a:srgbClr val="000000"/>
              </a:solidFill>
              <a:latin typeface="Abhaya Libre Bold" panose="02000803000000000000"/>
            </a:endParaRPr>
          </a:p>
        </p:txBody>
      </p:sp>
      <p:sp>
        <p:nvSpPr>
          <p:cNvPr id="1048600" name="Freeform 13"/>
          <p:cNvSpPr/>
          <p:nvPr/>
        </p:nvSpPr>
        <p:spPr>
          <a:xfrm>
            <a:off x="11270495" y="9410700"/>
            <a:ext cx="7315200" cy="2477783"/>
          </a:xfrm>
          <a:custGeom>
            <a:avLst/>
            <a:ahLst/>
            <a:rect l="l" t="t" r="r" b="b"/>
            <a:pathLst>
              <a:path w="7315200" h="2477783">
                <a:moveTo>
                  <a:pt x="0" y="0"/>
                </a:moveTo>
                <a:lnTo>
                  <a:pt x="7315200" y="0"/>
                </a:lnTo>
                <a:lnTo>
                  <a:pt x="7315200" y="2477783"/>
                </a:lnTo>
                <a:lnTo>
                  <a:pt x="0" y="2477783"/>
                </a:lnTo>
                <a:lnTo>
                  <a:pt x="0" y="0"/>
                </a:lnTo>
                <a:close/>
              </a:path>
            </a:pathLst>
          </a:custGeom>
          <a:blipFill>
            <a:blip xmlns:r="http://schemas.openxmlformats.org/officeDocument/2006/relationships" r:embed="rId1"/>
            <a:stretch>
              <a:fillRect/>
            </a:stretch>
          </a:blipFill>
        </p:spPr>
      </p:sp>
    </p:spTree>
  </p:cSld>
  <p:clrMapOvr>
    <a:masterClrMapping/>
  </p:clrMapOvr>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758" name="عنوان 1"/>
          <p:cNvSpPr>
            <a:spLocks noGrp="1"/>
          </p:cNvSpPr>
          <p:nvPr>
            <p:ph type="title"/>
          </p:nvPr>
        </p:nvSpPr>
        <p:spPr/>
        <p:txBody>
          <a:bodyPr>
            <a:normAutofit/>
          </a:bodyPr>
          <a:p>
            <a:r>
              <a:rPr dirty="0" sz="6000" lang="en-US">
                <a:latin typeface="Abhaya Libre Bold" panose="020B0604020202020204" charset="0"/>
                <a:cs typeface="Abhaya Libre Bold" panose="020B0604020202020204" charset="0"/>
              </a:rPr>
              <a:t>Staff </a:t>
            </a:r>
            <a:r>
              <a:rPr dirty="0" sz="6000" lang="en-US" smtClean="0">
                <a:latin typeface="Abhaya Libre Bold" panose="020B0604020202020204" charset="0"/>
                <a:cs typeface="Abhaya Libre Bold" panose="020B0604020202020204" charset="0"/>
              </a:rPr>
              <a:t>classification</a:t>
            </a:r>
            <a:endParaRPr dirty="0" sz="6000" lang="en-US">
              <a:latin typeface="Abhaya Libre Bold" panose="020B0604020202020204" charset="0"/>
              <a:cs typeface="Abhaya Libre Bold" panose="020B0604020202020204" charset="0"/>
            </a:endParaRPr>
          </a:p>
        </p:txBody>
      </p:sp>
      <p:sp>
        <p:nvSpPr>
          <p:cNvPr id="1048759" name="عنصر نائب للمحتوى 2"/>
          <p:cNvSpPr>
            <a:spLocks noGrp="1"/>
          </p:cNvSpPr>
          <p:nvPr>
            <p:ph idx="1"/>
          </p:nvPr>
        </p:nvSpPr>
        <p:spPr>
          <a:xfrm>
            <a:off x="457200" y="1600200"/>
            <a:ext cx="17526000" cy="8343900"/>
          </a:xfrm>
        </p:spPr>
        <p:txBody>
          <a:bodyPr/>
          <a:p>
            <a:pPr indent="0" marL="0">
              <a:buNone/>
            </a:pPr>
            <a:endParaRPr dirty="0" lang="en-US"/>
          </a:p>
          <a:p>
            <a:pPr indent="0" marL="0">
              <a:buNone/>
            </a:pPr>
            <a:r>
              <a:rPr dirty="0" sz="3600" lang="en-US" smtClean="0"/>
              <a:t> </a:t>
            </a:r>
            <a:r>
              <a:rPr dirty="0" sz="3600" lang="en-US" smtClean="0">
                <a:cs typeface="Abhaya Libre Bold" panose="020B0604020202020204" charset="0"/>
              </a:rPr>
              <a:t>1-Professional </a:t>
            </a:r>
            <a:r>
              <a:rPr dirty="0" sz="3600" lang="en-US">
                <a:cs typeface="Abhaya Libre Bold" panose="020B0604020202020204" charset="0"/>
              </a:rPr>
              <a:t>degree nurse: Baccalaureate</a:t>
            </a:r>
            <a:r>
              <a:rPr dirty="0" sz="3600" lang="en-US" smtClean="0">
                <a:cs typeface="Abhaya Libre Bold" panose="020B0604020202020204" charset="0"/>
              </a:rPr>
              <a:t>.</a:t>
            </a:r>
          </a:p>
          <a:p>
            <a:pPr indent="0" marL="0">
              <a:buNone/>
            </a:pPr>
            <a:endParaRPr dirty="0" sz="3600" lang="en-US">
              <a:cs typeface="Abhaya Libre Bold" panose="020B0604020202020204" charset="0"/>
            </a:endParaRPr>
          </a:p>
          <a:p>
            <a:pPr indent="0" marL="0">
              <a:buNone/>
            </a:pPr>
            <a:endParaRPr dirty="0" sz="3600" lang="en-US" smtClean="0">
              <a:cs typeface="Abhaya Libre Bold" panose="020B0604020202020204" charset="0"/>
            </a:endParaRPr>
          </a:p>
          <a:p>
            <a:pPr indent="0" marL="0">
              <a:buNone/>
            </a:pPr>
            <a:r>
              <a:rPr dirty="0" sz="3600" lang="en-US" smtClean="0">
                <a:cs typeface="Abhaya Libre Bold" panose="020B0604020202020204" charset="0"/>
              </a:rPr>
              <a:t>2-Technical </a:t>
            </a:r>
            <a:r>
              <a:rPr dirty="0" sz="3600" lang="en-US">
                <a:cs typeface="Abhaya Libre Bold" panose="020B0604020202020204" charset="0"/>
              </a:rPr>
              <a:t>nurse: Secondary Technical Nursing School. (Diploma degree</a:t>
            </a:r>
            <a:r>
              <a:rPr dirty="0" sz="3600" lang="en-US" smtClean="0">
                <a:cs typeface="Abhaya Libre Bold" panose="020B0604020202020204" charset="0"/>
              </a:rPr>
              <a:t>).</a:t>
            </a:r>
          </a:p>
          <a:p>
            <a:pPr indent="0" marL="0">
              <a:buNone/>
            </a:pPr>
            <a:endParaRPr dirty="0" sz="3600" lang="en-US">
              <a:cs typeface="Abhaya Libre Bold" panose="020B0604020202020204" charset="0"/>
            </a:endParaRPr>
          </a:p>
          <a:p>
            <a:pPr indent="0" marL="0">
              <a:buNone/>
            </a:pPr>
            <a:endParaRPr dirty="0" sz="3600" lang="en-US" smtClean="0">
              <a:cs typeface="Abhaya Libre Bold" panose="020B0604020202020204" charset="0"/>
            </a:endParaRPr>
          </a:p>
          <a:p>
            <a:pPr indent="0" marL="0">
              <a:buNone/>
            </a:pPr>
            <a:r>
              <a:rPr dirty="0" sz="3600" lang="en-US" smtClean="0">
                <a:cs typeface="Abhaya Libre Bold" panose="020B0604020202020204" charset="0"/>
              </a:rPr>
              <a:t>3-Auxiliary</a:t>
            </a:r>
            <a:r>
              <a:rPr dirty="0" sz="3600" lang="en-US">
                <a:cs typeface="Abhaya Libre Bold" panose="020B0604020202020204" charset="0"/>
              </a:rPr>
              <a:t>: messenger and transport personnel.</a:t>
            </a:r>
          </a:p>
        </p:txBody>
      </p:sp>
    </p:spTree>
  </p:cSld>
  <p:clrMapOvr>
    <a:masterClrMapping/>
  </p:clrMapOvr>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60" name="عنوان 1"/>
          <p:cNvSpPr>
            <a:spLocks noGrp="1"/>
          </p:cNvSpPr>
          <p:nvPr>
            <p:ph type="title"/>
          </p:nvPr>
        </p:nvSpPr>
        <p:spPr/>
        <p:txBody>
          <a:bodyPr>
            <a:normAutofit fontScale="98333"/>
          </a:bodyPr>
          <a:p>
            <a:r>
              <a:rPr dirty="0" sz="6000" lang="en-US">
                <a:latin typeface="Abhaya Libre Bold" panose="020B0604020202020204" charset="0"/>
                <a:cs typeface="Abhaya Libre Bold" panose="020B0604020202020204" charset="0"/>
              </a:rPr>
              <a:t>Components of Staffing</a:t>
            </a:r>
          </a:p>
        </p:txBody>
      </p:sp>
      <p:sp>
        <p:nvSpPr>
          <p:cNvPr id="1048761" name="عنصر نائب للمحتوى 2"/>
          <p:cNvSpPr>
            <a:spLocks noGrp="1"/>
          </p:cNvSpPr>
          <p:nvPr>
            <p:ph idx="1"/>
          </p:nvPr>
        </p:nvSpPr>
        <p:spPr>
          <a:xfrm>
            <a:off x="685800" y="1417638"/>
            <a:ext cx="17297400" cy="8267700"/>
          </a:xfrm>
        </p:spPr>
        <p:txBody>
          <a:bodyPr/>
          <a:p>
            <a:r>
              <a:rPr dirty="0" sz="3600" lang="en-US"/>
              <a:t>Staffing </a:t>
            </a:r>
            <a:r>
              <a:rPr dirty="0" sz="3600" lang="en-US" smtClean="0"/>
              <a:t>pattern.</a:t>
            </a:r>
          </a:p>
          <a:p>
            <a:pPr indent="0" marL="0">
              <a:buNone/>
            </a:pPr>
            <a:endParaRPr dirty="0" sz="3600" lang="en-US" smtClean="0"/>
          </a:p>
          <a:p>
            <a:r>
              <a:rPr dirty="0" sz="3600" lang="en-US" smtClean="0"/>
              <a:t>Staffing plan.</a:t>
            </a:r>
          </a:p>
          <a:p>
            <a:pPr indent="0" marL="0">
              <a:buNone/>
            </a:pPr>
            <a:endParaRPr dirty="0" sz="3600" lang="en-US" smtClean="0"/>
          </a:p>
          <a:p>
            <a:r>
              <a:rPr dirty="0" sz="3600" lang="en-US" smtClean="0"/>
              <a:t>Staffing pattern.</a:t>
            </a:r>
          </a:p>
          <a:p>
            <a:pPr indent="0" marL="0">
              <a:buNone/>
            </a:pPr>
            <a:endParaRPr dirty="0" sz="3600" lang="en-US" smtClean="0"/>
          </a:p>
          <a:p>
            <a:pPr indent="0" marL="0">
              <a:buNone/>
            </a:pPr>
            <a:r>
              <a:rPr dirty="0" sz="3600" lang="en-US" smtClean="0"/>
              <a:t>It </a:t>
            </a:r>
            <a:r>
              <a:rPr dirty="0" sz="3600" lang="en-US"/>
              <a:t>is the number and mix of personnel that should be on duty per each unit per shift, per </a:t>
            </a:r>
            <a:r>
              <a:rPr dirty="0" sz="3600" lang="en-US" smtClean="0"/>
              <a:t>day</a:t>
            </a:r>
            <a:endParaRPr dirty="0" sz="3600" lang="en-US"/>
          </a:p>
        </p:txBody>
      </p:sp>
    </p:spTree>
  </p:cSld>
  <p:clrMapOvr>
    <a:masterClrMapping/>
  </p:clrMapOvr>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8" name=""/>
        <p:cNvGrpSpPr/>
        <p:nvPr/>
      </p:nvGrpSpPr>
      <p:grpSpPr>
        <a:xfrm>
          <a:off x="0" y="0"/>
          <a:ext cx="0" cy="0"/>
          <a:chOff x="0" y="0"/>
          <a:chExt cx="0" cy="0"/>
        </a:xfrm>
      </p:grpSpPr>
      <p:sp>
        <p:nvSpPr>
          <p:cNvPr id="1048762" name="عنوان 1"/>
          <p:cNvSpPr>
            <a:spLocks noGrp="1"/>
          </p:cNvSpPr>
          <p:nvPr>
            <p:ph type="title"/>
          </p:nvPr>
        </p:nvSpPr>
        <p:spPr>
          <a:xfrm>
            <a:off x="457200" y="274638"/>
            <a:ext cx="15011400" cy="1058862"/>
          </a:xfrm>
        </p:spPr>
        <p:txBody>
          <a:bodyPr>
            <a:normAutofit fontScale="91667"/>
          </a:bodyPr>
          <a:p>
            <a:r>
              <a:rPr dirty="0" sz="6000" lang="en-US">
                <a:latin typeface="Abhaya Libre Bold" panose="020B0604020202020204" charset="0"/>
                <a:cs typeface="Abhaya Libre Bold" panose="020B0604020202020204" charset="0"/>
              </a:rPr>
              <a:t>Factors affecting staffing pattern determination:</a:t>
            </a:r>
          </a:p>
        </p:txBody>
      </p:sp>
      <p:sp>
        <p:nvSpPr>
          <p:cNvPr id="1048763" name="عنصر نائب للمحتوى 2"/>
          <p:cNvSpPr>
            <a:spLocks noGrp="1"/>
          </p:cNvSpPr>
          <p:nvPr>
            <p:ph idx="1"/>
          </p:nvPr>
        </p:nvSpPr>
        <p:spPr>
          <a:xfrm>
            <a:off x="457200" y="1600200"/>
            <a:ext cx="17449800" cy="8267700"/>
          </a:xfrm>
        </p:spPr>
        <p:txBody>
          <a:bodyPr>
            <a:normAutofit/>
          </a:bodyPr>
          <a:p>
            <a:pPr indent="0" marL="0">
              <a:buNone/>
            </a:pPr>
            <a:endParaRPr dirty="0" sz="3600" lang="en-US"/>
          </a:p>
          <a:p>
            <a:r>
              <a:rPr b="1" dirty="0" sz="3600" lang="en-US" smtClean="0">
                <a:solidFill>
                  <a:srgbClr val="C00000"/>
                </a:solidFill>
              </a:rPr>
              <a:t>A-Nursing </a:t>
            </a:r>
            <a:r>
              <a:rPr b="1" dirty="0" sz="3600" lang="en-US">
                <a:solidFill>
                  <a:srgbClr val="C00000"/>
                </a:solidFill>
              </a:rPr>
              <a:t>organization factors</a:t>
            </a:r>
            <a:r>
              <a:rPr b="1" dirty="0" sz="3600" lang="en-US" smtClean="0">
                <a:solidFill>
                  <a:srgbClr val="C00000"/>
                </a:solidFill>
              </a:rPr>
              <a:t>:</a:t>
            </a:r>
            <a:endParaRPr dirty="0" sz="3600" lang="en-US" smtClean="0"/>
          </a:p>
          <a:p>
            <a:pPr indent="0" marL="0">
              <a:buNone/>
            </a:pPr>
            <a:r>
              <a:rPr dirty="0" sz="3600" lang="en-US" smtClean="0"/>
              <a:t>1-Patient </a:t>
            </a:r>
            <a:r>
              <a:rPr dirty="0" sz="3600" lang="en-US"/>
              <a:t>care objectives</a:t>
            </a:r>
            <a:r>
              <a:rPr dirty="0" sz="3600" lang="en-US" smtClean="0"/>
              <a:t>.</a:t>
            </a:r>
            <a:endParaRPr dirty="0" sz="3600" lang="en-US"/>
          </a:p>
          <a:p>
            <a:pPr indent="0" marL="0">
              <a:buNone/>
            </a:pPr>
            <a:r>
              <a:rPr dirty="0" sz="3600" lang="en-US" smtClean="0"/>
              <a:t>2-Determined </a:t>
            </a:r>
            <a:r>
              <a:rPr dirty="0" sz="3600" lang="en-US"/>
              <a:t>level of patient care</a:t>
            </a:r>
            <a:r>
              <a:rPr dirty="0" sz="3600" lang="en-US" smtClean="0"/>
              <a:t>.</a:t>
            </a:r>
            <a:endParaRPr dirty="0" sz="3600" lang="en-US"/>
          </a:p>
          <a:p>
            <a:pPr indent="0" marL="0">
              <a:buNone/>
            </a:pPr>
            <a:r>
              <a:rPr dirty="0" sz="3600" lang="en-US" smtClean="0"/>
              <a:t>3-Assignment </a:t>
            </a:r>
            <a:r>
              <a:rPr dirty="0" sz="3600" lang="en-US"/>
              <a:t>system</a:t>
            </a:r>
            <a:r>
              <a:rPr dirty="0" sz="3600" lang="en-US" smtClean="0"/>
              <a:t>.</a:t>
            </a:r>
          </a:p>
          <a:p>
            <a:r>
              <a:rPr b="1" dirty="0" sz="3600" lang="en-US">
                <a:solidFill>
                  <a:srgbClr val="C00000"/>
                </a:solidFill>
              </a:rPr>
              <a:t>B- Patient factors</a:t>
            </a:r>
            <a:r>
              <a:rPr b="1" dirty="0" sz="3600" lang="en-US" smtClean="0">
                <a:solidFill>
                  <a:srgbClr val="C00000"/>
                </a:solidFill>
              </a:rPr>
              <a:t>:</a:t>
            </a:r>
          </a:p>
          <a:p>
            <a:pPr indent="0" marL="0">
              <a:buNone/>
            </a:pPr>
            <a:r>
              <a:rPr dirty="0" sz="3600" lang="en-US" smtClean="0"/>
              <a:t>1-Acuity </a:t>
            </a:r>
            <a:r>
              <a:rPr dirty="0" sz="3600" lang="en-US"/>
              <a:t>and general health </a:t>
            </a:r>
            <a:r>
              <a:rPr dirty="0" sz="3600" lang="en-US" smtClean="0"/>
              <a:t>status.</a:t>
            </a:r>
          </a:p>
          <a:p>
            <a:pPr indent="0" marL="0">
              <a:buNone/>
            </a:pPr>
            <a:r>
              <a:rPr dirty="0" sz="3600" lang="en-US" smtClean="0"/>
              <a:t>2-Length </a:t>
            </a:r>
            <a:r>
              <a:rPr dirty="0" sz="3600" lang="en-US"/>
              <a:t>of </a:t>
            </a:r>
            <a:r>
              <a:rPr dirty="0" sz="3600" lang="en-US" smtClean="0"/>
              <a:t>stay.</a:t>
            </a:r>
          </a:p>
          <a:p>
            <a:pPr indent="0" marL="0">
              <a:buNone/>
            </a:pPr>
            <a:r>
              <a:rPr dirty="0" sz="3600" lang="en-US" smtClean="0"/>
              <a:t>3-Patient </a:t>
            </a:r>
            <a:r>
              <a:rPr dirty="0" sz="3600" lang="en-US"/>
              <a:t>number</a:t>
            </a:r>
            <a:r>
              <a:rPr dirty="0" sz="3600" lang="en-US" smtClean="0"/>
              <a:t>.</a:t>
            </a:r>
          </a:p>
          <a:p>
            <a:pPr indent="0" marL="0">
              <a:buNone/>
            </a:pPr>
            <a:r>
              <a:rPr dirty="0" sz="3600" lang="en-US" smtClean="0"/>
              <a:t>4-Age </a:t>
            </a:r>
            <a:r>
              <a:rPr dirty="0" sz="3600" lang="en-US"/>
              <a:t>group (pediatrics or </a:t>
            </a:r>
            <a:r>
              <a:rPr dirty="0" sz="3600" lang="en-US" smtClean="0"/>
              <a:t>adult).</a:t>
            </a:r>
          </a:p>
          <a:p>
            <a:pPr indent="0" marL="0">
              <a:buNone/>
            </a:pPr>
            <a:r>
              <a:rPr dirty="0" sz="3600" lang="en-US" smtClean="0"/>
              <a:t>5-Complexity </a:t>
            </a:r>
            <a:r>
              <a:rPr dirty="0" sz="3600" lang="en-US"/>
              <a:t>of </a:t>
            </a:r>
            <a:r>
              <a:rPr dirty="0" sz="3600" lang="en-US" smtClean="0"/>
              <a:t>patients.</a:t>
            </a:r>
          </a:p>
          <a:p>
            <a:pPr indent="0" marL="0">
              <a:buNone/>
            </a:pPr>
            <a:r>
              <a:rPr dirty="0" sz="3600" lang="en-US" smtClean="0"/>
              <a:t>6-Patient </a:t>
            </a:r>
            <a:r>
              <a:rPr dirty="0" sz="3600" lang="en-US"/>
              <a:t>type (age, sex, </a:t>
            </a:r>
            <a:r>
              <a:rPr dirty="0" sz="3600" lang="en-US" smtClean="0"/>
              <a:t>diagnosis).</a:t>
            </a:r>
            <a:endParaRPr dirty="0" sz="3600" lang="en-US"/>
          </a:p>
        </p:txBody>
      </p:sp>
    </p:spTree>
  </p:cSld>
  <p:clrMapOvr>
    <a:masterClrMapping/>
  </p:clrMapOvr>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64" name="عنوان 1"/>
          <p:cNvSpPr>
            <a:spLocks noGrp="1"/>
          </p:cNvSpPr>
          <p:nvPr>
            <p:ph type="title"/>
          </p:nvPr>
        </p:nvSpPr>
        <p:spPr>
          <a:xfrm>
            <a:off x="457200" y="274638"/>
            <a:ext cx="16383000" cy="982662"/>
          </a:xfrm>
        </p:spPr>
        <p:txBody>
          <a:bodyPr>
            <a:noAutofit/>
          </a:bodyPr>
          <a:p>
            <a:r>
              <a:rPr dirty="0" sz="6000" lang="en-US">
                <a:latin typeface="Abhaya Libre Bold" panose="020B0604020202020204" charset="0"/>
                <a:cs typeface="Abhaya Libre Bold" panose="020B0604020202020204" charset="0"/>
              </a:rPr>
              <a:t>Factors affecting staffing pattern determination:</a:t>
            </a:r>
            <a:endParaRPr dirty="0" sz="6000" lang="en-US"/>
          </a:p>
        </p:txBody>
      </p:sp>
      <p:sp>
        <p:nvSpPr>
          <p:cNvPr id="1048765" name="عنصر نائب للمحتوى 2"/>
          <p:cNvSpPr>
            <a:spLocks noGrp="1"/>
          </p:cNvSpPr>
          <p:nvPr>
            <p:ph idx="1"/>
          </p:nvPr>
        </p:nvSpPr>
        <p:spPr>
          <a:xfrm>
            <a:off x="457200" y="1600200"/>
            <a:ext cx="17297400" cy="8267700"/>
          </a:xfrm>
        </p:spPr>
        <p:txBody>
          <a:bodyPr>
            <a:normAutofit/>
          </a:bodyPr>
          <a:p>
            <a:r>
              <a:rPr b="1" dirty="0" sz="3600" lang="en-US">
                <a:solidFill>
                  <a:srgbClr val="C00000"/>
                </a:solidFill>
              </a:rPr>
              <a:t>C- Staff factors</a:t>
            </a:r>
            <a:r>
              <a:rPr b="1" dirty="0" sz="3600" lang="en-US" smtClean="0">
                <a:solidFill>
                  <a:srgbClr val="C00000"/>
                </a:solidFill>
              </a:rPr>
              <a:t>:</a:t>
            </a:r>
          </a:p>
          <a:p>
            <a:endParaRPr b="1" dirty="0" sz="3600" lang="en-US" smtClean="0">
              <a:solidFill>
                <a:srgbClr val="C00000"/>
              </a:solidFill>
            </a:endParaRPr>
          </a:p>
          <a:p>
            <a:pPr indent="0" marL="0">
              <a:buNone/>
            </a:pPr>
            <a:r>
              <a:rPr dirty="0" sz="3600" lang="en-US" smtClean="0"/>
              <a:t>1-Educational </a:t>
            </a:r>
            <a:r>
              <a:rPr dirty="0" sz="3600" lang="en-US"/>
              <a:t>level of the nurses</a:t>
            </a:r>
            <a:r>
              <a:rPr dirty="0" sz="3600" lang="en-US" smtClean="0"/>
              <a:t>.</a:t>
            </a:r>
          </a:p>
          <a:p>
            <a:endParaRPr dirty="0" sz="3600" lang="en-US" smtClean="0"/>
          </a:p>
          <a:p>
            <a:pPr indent="0" marL="0">
              <a:buNone/>
            </a:pPr>
            <a:r>
              <a:rPr dirty="0" sz="3600" lang="en-US" smtClean="0"/>
              <a:t>2-Experience </a:t>
            </a:r>
            <a:r>
              <a:rPr dirty="0" sz="3600" lang="en-US"/>
              <a:t>level of the </a:t>
            </a:r>
            <a:r>
              <a:rPr dirty="0" sz="3600" lang="en-US" smtClean="0"/>
              <a:t>nurses.</a:t>
            </a:r>
          </a:p>
          <a:p>
            <a:endParaRPr dirty="0" sz="3600" lang="en-US" smtClean="0"/>
          </a:p>
          <a:p>
            <a:pPr indent="0" marL="0">
              <a:buNone/>
            </a:pPr>
            <a:r>
              <a:rPr dirty="0" sz="3600" lang="en-US" smtClean="0"/>
              <a:t>3-Staff </a:t>
            </a:r>
            <a:r>
              <a:rPr dirty="0" sz="3600" lang="en-US"/>
              <a:t>number</a:t>
            </a:r>
            <a:r>
              <a:rPr dirty="0" sz="3600" lang="en-US" smtClean="0"/>
              <a:t>.</a:t>
            </a:r>
          </a:p>
          <a:p>
            <a:endParaRPr dirty="0" sz="3600" lang="en-US" smtClean="0"/>
          </a:p>
          <a:p>
            <a:pPr indent="0" marL="0">
              <a:buNone/>
            </a:pPr>
            <a:r>
              <a:rPr dirty="0" sz="3600" lang="en-US" smtClean="0"/>
              <a:t>4-Job </a:t>
            </a:r>
            <a:r>
              <a:rPr dirty="0" sz="3600" lang="en-US"/>
              <a:t>description of each category of nurses.</a:t>
            </a:r>
          </a:p>
        </p:txBody>
      </p:sp>
    </p:spTree>
  </p:cSld>
  <p:clrMapOvr>
    <a:masterClrMapping/>
  </p:clrMapOvr>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766" name="תיבת טקסט 3"/>
          <p:cNvSpPr txBox="1"/>
          <p:nvPr/>
        </p:nvSpPr>
        <p:spPr>
          <a:xfrm>
            <a:off x="609600" y="3314700"/>
            <a:ext cx="16230600" cy="2987040"/>
          </a:xfrm>
          <a:prstGeom prst="rect"/>
          <a:noFill/>
        </p:spPr>
        <p:txBody>
          <a:bodyPr wrap="square">
            <a:spAutoFit/>
          </a:bodyPr>
          <a:p>
            <a:r>
              <a:rPr altLang="en-US" dirty="0" sz="4800" lang="en-US"/>
              <a:t>➢Basic permanent staffing:</a:t>
            </a:r>
          </a:p>
          <a:p>
            <a:r>
              <a:rPr altLang="en-US" dirty="0" sz="4800" lang="en-US"/>
              <a:t>➢ Supplementary staff</a:t>
            </a:r>
          </a:p>
          <a:p>
            <a:r>
              <a:rPr altLang="en-US" dirty="0" sz="4800" lang="en-US"/>
              <a:t>➢In call staff.</a:t>
            </a:r>
          </a:p>
          <a:p>
            <a:r>
              <a:rPr altLang="en-US" dirty="0" sz="4800" lang="en-US"/>
              <a:t>➢ Float staff.</a:t>
            </a:r>
          </a:p>
        </p:txBody>
      </p:sp>
      <p:sp>
        <p:nvSpPr>
          <p:cNvPr id="1048767" name="תיבת טקסט 6"/>
          <p:cNvSpPr txBox="1"/>
          <p:nvPr/>
        </p:nvSpPr>
        <p:spPr>
          <a:xfrm>
            <a:off x="4229100" y="1499592"/>
            <a:ext cx="9144000" cy="1014730"/>
          </a:xfrm>
          <a:prstGeom prst="rect"/>
          <a:noFill/>
        </p:spPr>
        <p:txBody>
          <a:bodyPr wrap="square">
            <a:spAutoFit/>
          </a:bodyPr>
          <a:p>
            <a:pPr algn="ctr"/>
            <a:r>
              <a:rPr altLang="en-US" dirty="0" sz="6000" lang="en-US">
                <a:sym typeface="+mn-ea"/>
              </a:rPr>
              <a:t>Types of staffing </a:t>
            </a:r>
            <a:endParaRPr dirty="0" lang="en-US"/>
          </a:p>
        </p:txBody>
      </p:sp>
      <p:pic>
        <p:nvPicPr>
          <p:cNvPr id="2097152"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53"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54"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55"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56"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Tree>
  </p:cSld>
  <p:clrMapOvr>
    <a:masterClrMapping/>
  </p:clrMapOvr>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11" name=""/>
        <p:cNvGrpSpPr/>
        <p:nvPr/>
      </p:nvGrpSpPr>
      <p:grpSpPr>
        <a:xfrm>
          <a:off x="0" y="0"/>
          <a:ext cx="0" cy="0"/>
          <a:chOff x="0" y="0"/>
          <a:chExt cx="0" cy="0"/>
        </a:xfrm>
      </p:grpSpPr>
      <p:sp>
        <p:nvSpPr>
          <p:cNvPr id="1048768" name="תיבת טקסט 3"/>
          <p:cNvSpPr txBox="1"/>
          <p:nvPr/>
        </p:nvSpPr>
        <p:spPr>
          <a:xfrm>
            <a:off x="1224280" y="3162300"/>
            <a:ext cx="16230600" cy="2987040"/>
          </a:xfrm>
          <a:prstGeom prst="rect"/>
          <a:noFill/>
        </p:spPr>
        <p:txBody>
          <a:bodyPr wrap="square">
            <a:spAutoFit/>
          </a:bodyPr>
          <a:p>
            <a:r>
              <a:rPr altLang="en-US" dirty="0" sz="4800" lang="en-US"/>
              <a:t>Which is determined based on average Patient care</a:t>
            </a:r>
          </a:p>
          <a:p>
            <a:r>
              <a:rPr altLang="en-US" dirty="0" sz="4800" lang="en-US"/>
              <a:t>requirements using (Patient classification system) and</a:t>
            </a:r>
          </a:p>
          <a:p>
            <a:r>
              <a:rPr altLang="en-US" dirty="0" sz="4800" lang="en-US"/>
              <a:t>nursing tasks (task quantification) to be performed by</a:t>
            </a:r>
          </a:p>
          <a:p>
            <a:r>
              <a:rPr altLang="en-US" dirty="0" sz="4800" lang="en-US"/>
              <a:t>different levels of nursing staff.</a:t>
            </a:r>
          </a:p>
        </p:txBody>
      </p:sp>
      <p:pic>
        <p:nvPicPr>
          <p:cNvPr id="2097157"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58"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59"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60"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61"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Tree>
  </p:cSld>
  <p:clrMapOvr>
    <a:masterClrMapping/>
  </p:clrMapOvr>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769" name="תיבת טקסט 3"/>
          <p:cNvSpPr txBox="1"/>
          <p:nvPr/>
        </p:nvSpPr>
        <p:spPr>
          <a:xfrm>
            <a:off x="1224280" y="3162300"/>
            <a:ext cx="16230600" cy="7330441"/>
          </a:xfrm>
          <a:prstGeom prst="rect"/>
          <a:noFill/>
        </p:spPr>
        <p:txBody>
          <a:bodyPr wrap="square">
            <a:spAutoFit/>
          </a:bodyPr>
          <a:p>
            <a:r>
              <a:rPr altLang="en-US" dirty="0" sz="4800" lang="en-US"/>
              <a:t> • This is needed when demands for patient care exceed the </a:t>
            </a:r>
          </a:p>
          <a:p>
            <a:r>
              <a:rPr altLang="en-US" dirty="0" sz="4800" lang="en-US"/>
              <a:t>capabilities of the basic staff.</a:t>
            </a:r>
          </a:p>
          <a:p>
            <a:r>
              <a:rPr altLang="en-US" dirty="0" sz="4800" lang="en-US"/>
              <a:t>➢ a) Borrowing method:_</a:t>
            </a:r>
          </a:p>
          <a:p>
            <a:r>
              <a:rPr altLang="en-US" dirty="0" sz="4800" lang="en-US"/>
              <a:t>➢ It is borrowing staff from units that have the most to help </a:t>
            </a:r>
          </a:p>
          <a:p>
            <a:r>
              <a:rPr altLang="en-US" dirty="0" sz="4800" lang="en-US"/>
              <a:t>those who have too little</a:t>
            </a:r>
          </a:p>
          <a:p>
            <a:r>
              <a:rPr altLang="en-US" dirty="0" sz="4800" lang="en-US"/>
              <a:t>➢ The problem here that the staff often resists being </a:t>
            </a:r>
          </a:p>
          <a:p>
            <a:r>
              <a:rPr altLang="en-US" dirty="0" sz="4800" lang="en-US"/>
              <a:t>transferred from unit to unit and head nurse never permits</a:t>
            </a:r>
          </a:p>
          <a:p>
            <a:r>
              <a:rPr altLang="en-US" dirty="0" sz="4800" lang="en-US"/>
              <a:t>that she has more nurses.</a:t>
            </a:r>
          </a:p>
        </p:txBody>
      </p:sp>
      <p:pic>
        <p:nvPicPr>
          <p:cNvPr id="2097162"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63"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64"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65"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66"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770" name="Text Box 1"/>
          <p:cNvSpPr txBox="1"/>
          <p:nvPr/>
        </p:nvSpPr>
        <p:spPr>
          <a:xfrm>
            <a:off x="1676400" y="1866900"/>
            <a:ext cx="9144000" cy="891540"/>
          </a:xfrm>
          <a:prstGeom prst="rect"/>
          <a:noFill/>
        </p:spPr>
        <p:txBody>
          <a:bodyPr anchor="t" rtlCol="0" wrap="square">
            <a:spAutoFit/>
          </a:bodyPr>
          <a:p>
            <a:r>
              <a:rPr altLang="en-US" b="1" dirty="0" sz="5400" lang="en-US">
                <a:sym typeface="+mn-ea"/>
              </a:rPr>
              <a:t>Supplementary staff:</a:t>
            </a:r>
          </a:p>
        </p:txBody>
      </p:sp>
    </p:spTree>
  </p:cSld>
  <p:clrMapOvr>
    <a:masterClrMapping/>
  </p:clrMapOvr>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sp>
        <p:nvSpPr>
          <p:cNvPr id="1048771" name="תיבת טקסט 3"/>
          <p:cNvSpPr txBox="1"/>
          <p:nvPr/>
        </p:nvSpPr>
        <p:spPr>
          <a:xfrm>
            <a:off x="1224280" y="3162300"/>
            <a:ext cx="16230600" cy="3710941"/>
          </a:xfrm>
          <a:prstGeom prst="rect"/>
          <a:noFill/>
        </p:spPr>
        <p:txBody>
          <a:bodyPr wrap="square">
            <a:spAutoFit/>
          </a:bodyPr>
          <a:p>
            <a:r>
              <a:rPr altLang="en-US" dirty="0" sz="4800" lang="en-US"/>
              <a:t>➢ A pool of nurses who are permanent workers but do </a:t>
            </a:r>
          </a:p>
          <a:p>
            <a:r>
              <a:rPr altLang="en-US" dirty="0" sz="4800" lang="en-US"/>
              <a:t>not belong to any special unit care.</a:t>
            </a:r>
          </a:p>
          <a:p>
            <a:r>
              <a:rPr altLang="en-US" dirty="0" sz="4800" lang="en-US"/>
              <a:t>➢ This methods help to manage the day to day variations </a:t>
            </a:r>
          </a:p>
          <a:p>
            <a:r>
              <a:rPr altLang="en-US" dirty="0" sz="4800" lang="en-US"/>
              <a:t>in work volume, but some nurses like this method since </a:t>
            </a:r>
          </a:p>
          <a:p>
            <a:r>
              <a:rPr altLang="en-US" dirty="0" sz="4800" lang="en-US"/>
              <a:t>it gives a chance to work with different types of patients.</a:t>
            </a:r>
          </a:p>
        </p:txBody>
      </p:sp>
      <p:pic>
        <p:nvPicPr>
          <p:cNvPr id="2097167"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68"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69"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70"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71"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772" name="Text Box 1"/>
          <p:cNvSpPr txBox="1"/>
          <p:nvPr/>
        </p:nvSpPr>
        <p:spPr>
          <a:xfrm>
            <a:off x="1676400" y="1866900"/>
            <a:ext cx="9144000" cy="1691641"/>
          </a:xfrm>
          <a:prstGeom prst="rect"/>
          <a:noFill/>
        </p:spPr>
        <p:txBody>
          <a:bodyPr anchor="t" rtlCol="0" wrap="square">
            <a:spAutoFit/>
          </a:bodyPr>
          <a:p>
            <a:r>
              <a:rPr altLang="en-US" b="1" dirty="0" sz="5400" lang="en-US">
                <a:sym typeface="+mn-ea"/>
              </a:rPr>
              <a:t>Float staff</a:t>
            </a:r>
          </a:p>
          <a:p>
            <a:endParaRPr altLang="en-US" b="1" dirty="0" sz="5400" lang="en-US">
              <a:sym typeface="+mn-ea"/>
            </a:endParaRPr>
          </a:p>
        </p:txBody>
      </p:sp>
    </p:spTree>
  </p:cSld>
  <p:clrMapOvr>
    <a:masterClrMapping/>
  </p:clrMapOvr>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14" name=""/>
        <p:cNvGrpSpPr/>
        <p:nvPr/>
      </p:nvGrpSpPr>
      <p:grpSpPr>
        <a:xfrm>
          <a:off x="0" y="0"/>
          <a:ext cx="0" cy="0"/>
          <a:chOff x="0" y="0"/>
          <a:chExt cx="0" cy="0"/>
        </a:xfrm>
      </p:grpSpPr>
      <p:sp>
        <p:nvSpPr>
          <p:cNvPr id="1048773" name="תיבת טקסט 3"/>
          <p:cNvSpPr txBox="1"/>
          <p:nvPr/>
        </p:nvSpPr>
        <p:spPr>
          <a:xfrm>
            <a:off x="1224280" y="3162300"/>
            <a:ext cx="16230600" cy="2263141"/>
          </a:xfrm>
          <a:prstGeom prst="rect"/>
          <a:noFill/>
        </p:spPr>
        <p:txBody>
          <a:bodyPr wrap="square">
            <a:spAutoFit/>
          </a:bodyPr>
          <a:p>
            <a:r>
              <a:rPr altLang="en-US" dirty="0" sz="4800" lang="en-US"/>
              <a:t>➢ On call staff is regular employees who receive extra pay</a:t>
            </a:r>
          </a:p>
          <a:p>
            <a:r>
              <a:rPr altLang="en-US" dirty="0" sz="4800" lang="en-US"/>
              <a:t>for being on call whether or not they are called.</a:t>
            </a:r>
          </a:p>
          <a:p>
            <a:r>
              <a:rPr altLang="en-US" dirty="0" sz="4800" lang="en-US"/>
              <a:t>➢ This is useful in OR, ICU, and other special care units.</a:t>
            </a:r>
          </a:p>
        </p:txBody>
      </p:sp>
      <p:pic>
        <p:nvPicPr>
          <p:cNvPr id="2097172"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73"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74"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75"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76"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774" name="Text Box 1"/>
          <p:cNvSpPr txBox="1"/>
          <p:nvPr/>
        </p:nvSpPr>
        <p:spPr>
          <a:xfrm>
            <a:off x="1676400" y="1866900"/>
            <a:ext cx="9144000" cy="1691641"/>
          </a:xfrm>
          <a:prstGeom prst="rect"/>
          <a:noFill/>
        </p:spPr>
        <p:txBody>
          <a:bodyPr anchor="t" rtlCol="0" wrap="square">
            <a:spAutoFit/>
          </a:bodyPr>
          <a:p>
            <a:r>
              <a:rPr altLang="en-US" b="1" dirty="0" sz="5400" lang="en-US">
                <a:sym typeface="+mn-ea"/>
              </a:rPr>
              <a:t>On call staff</a:t>
            </a:r>
            <a:endParaRPr altLang="en-US" b="1" dirty="0" sz="5400" lang="en-US"/>
          </a:p>
          <a:p>
            <a:endParaRPr altLang="en-US" b="1" dirty="0" sz="5400" lang="en-US">
              <a:sym typeface="+mn-ea"/>
            </a:endParaRPr>
          </a:p>
        </p:txBody>
      </p:sp>
    </p:spTree>
  </p:cSld>
  <p:clrMapOvr>
    <a:masterClrMapping/>
  </p:clrMapOvr>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775" name="תיבת טקסט 3"/>
          <p:cNvSpPr txBox="1"/>
          <p:nvPr/>
        </p:nvSpPr>
        <p:spPr>
          <a:xfrm>
            <a:off x="1224280" y="2476500"/>
            <a:ext cx="16230600" cy="7330441"/>
          </a:xfrm>
          <a:prstGeom prst="rect"/>
          <a:noFill/>
        </p:spPr>
        <p:txBody>
          <a:bodyPr wrap="square">
            <a:spAutoFit/>
          </a:bodyPr>
          <a:p>
            <a:r>
              <a:rPr altLang="en-US" b="1" dirty="0" sz="4800" lang="en-US"/>
              <a:t>Process of staffing </a:t>
            </a:r>
          </a:p>
          <a:p>
            <a:endParaRPr altLang="en-US" dirty="0" sz="4800" lang="en-US"/>
          </a:p>
          <a:p>
            <a:r>
              <a:rPr altLang="en-US" dirty="0" sz="4800" lang="en-US"/>
              <a:t>Identify the type and amount of nursing care to be given.</a:t>
            </a:r>
          </a:p>
          <a:p>
            <a:r>
              <a:rPr altLang="en-US" dirty="0" sz="4800" lang="en-US"/>
              <a:t>➢Determining categories of nursing personnel should be </a:t>
            </a:r>
          </a:p>
          <a:p>
            <a:r>
              <a:rPr altLang="en-US" dirty="0" sz="4800" lang="en-US"/>
              <a:t>used to deliver needed care.</a:t>
            </a:r>
          </a:p>
          <a:p>
            <a:r>
              <a:rPr altLang="en-US" dirty="0" sz="4800" lang="en-US"/>
              <a:t>➢Predicting the number of each category of personnel that </a:t>
            </a:r>
          </a:p>
          <a:p>
            <a:r>
              <a:rPr altLang="en-US" dirty="0" sz="4800" lang="en-US"/>
              <a:t>will be needed to deliver care.</a:t>
            </a:r>
          </a:p>
          <a:p>
            <a:r>
              <a:rPr altLang="en-US" dirty="0" sz="4800" lang="en-US"/>
              <a:t>➢Selecting and appointing personnel from available </a:t>
            </a:r>
          </a:p>
          <a:p>
            <a:r>
              <a:rPr altLang="en-US" dirty="0" sz="4800" lang="en-US"/>
              <a:t>applicants.</a:t>
            </a:r>
          </a:p>
          <a:p>
            <a:r>
              <a:rPr altLang="en-US" dirty="0" sz="4800" lang="en-US"/>
              <a:t>➢ Recruit personnel to fill available positions.</a:t>
            </a:r>
          </a:p>
        </p:txBody>
      </p:sp>
      <p:pic>
        <p:nvPicPr>
          <p:cNvPr id="2097177"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78"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79"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80"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81"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776" name="Text Box 1"/>
          <p:cNvSpPr txBox="1"/>
          <p:nvPr/>
        </p:nvSpPr>
        <p:spPr>
          <a:xfrm>
            <a:off x="4953000" y="1181100"/>
            <a:ext cx="9144000" cy="2250441"/>
          </a:xfrm>
          <a:prstGeom prst="rect"/>
          <a:noFill/>
        </p:spPr>
        <p:txBody>
          <a:bodyPr anchor="t" rtlCol="0" wrap="square">
            <a:spAutoFit/>
          </a:bodyPr>
          <a:p>
            <a:r>
              <a:rPr altLang="en-US" b="1" dirty="0" sz="7200" lang="en-US">
                <a:sym typeface="+mn-ea"/>
              </a:rPr>
              <a:t>Staffing process </a:t>
            </a:r>
            <a:endParaRPr altLang="en-US" b="1" dirty="0" sz="7200" lang="en-US"/>
          </a:p>
          <a:p>
            <a:endParaRPr altLang="en-US" b="1" dirty="0" sz="7200" lang="en-US">
              <a:sym typeface="+mn-ea"/>
            </a:endParaRPr>
          </a:p>
        </p:txBody>
      </p:sp>
    </p:spTree>
  </p:cSld>
  <p:clrMapOvr>
    <a:masterClrMapping/>
  </p:clrMapOvr>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50" name=""/>
        <p:cNvGrpSpPr/>
        <p:nvPr/>
      </p:nvGrpSpPr>
      <p:grpSpPr>
        <a:xfrm>
          <a:off x="0" y="0"/>
          <a:ext cx="0" cy="0"/>
          <a:chOff x="0" y="0"/>
          <a:chExt cx="0" cy="0"/>
        </a:xfrm>
      </p:grpSpPr>
      <p:sp>
        <p:nvSpPr>
          <p:cNvPr id="1048601" name="Freeform 7"/>
          <p:cNvSpPr/>
          <p:nvPr/>
        </p:nvSpPr>
        <p:spPr>
          <a:xfrm>
            <a:off x="-917103" y="1471686"/>
            <a:ext cx="8065169" cy="1466394"/>
          </a:xfrm>
          <a:custGeom>
            <a:avLst/>
            <a:ahLst/>
            <a:rect l="l" t="t" r="r" b="b"/>
            <a:pathLst>
              <a:path w="8065169" h="1466394">
                <a:moveTo>
                  <a:pt x="0" y="0"/>
                </a:moveTo>
                <a:lnTo>
                  <a:pt x="8065169" y="0"/>
                </a:lnTo>
                <a:lnTo>
                  <a:pt x="8065169" y="1466395"/>
                </a:lnTo>
                <a:lnTo>
                  <a:pt x="0" y="1466395"/>
                </a:lnTo>
                <a:lnTo>
                  <a:pt x="0" y="0"/>
                </a:lnTo>
                <a:close/>
              </a:path>
            </a:pathLst>
          </a:custGeom>
          <a:blipFill>
            <a:blip xmlns:r="http://schemas.openxmlformats.org/officeDocument/2006/relationships" r:embed="rId1"/>
            <a:stretch>
              <a:fillRect/>
            </a:stretch>
          </a:blipFill>
        </p:spPr>
      </p:sp>
      <p:grpSp>
        <p:nvGrpSpPr>
          <p:cNvPr id="51" name="Group 8"/>
          <p:cNvGrpSpPr/>
          <p:nvPr/>
        </p:nvGrpSpPr>
        <p:grpSpPr>
          <a:xfrm rot="-5400000">
            <a:off x="9354473" y="240983"/>
            <a:ext cx="574223" cy="19283170"/>
            <a:chOff x="0" y="0"/>
            <a:chExt cx="151236" cy="5078695"/>
          </a:xfrm>
        </p:grpSpPr>
        <p:sp>
          <p:nvSpPr>
            <p:cNvPr id="1048602" name="Freeform 9"/>
            <p:cNvSpPr/>
            <p:nvPr/>
          </p:nvSpPr>
          <p:spPr>
            <a:xfrm>
              <a:off x="0" y="0"/>
              <a:ext cx="151236" cy="5078695"/>
            </a:xfrm>
            <a:custGeom>
              <a:avLst/>
              <a:ahLst/>
              <a:rect l="l" t="t" r="r" b="b"/>
              <a:pathLst>
                <a:path w="151236" h="5078695">
                  <a:moveTo>
                    <a:pt x="0" y="0"/>
                  </a:moveTo>
                  <a:lnTo>
                    <a:pt x="151236" y="0"/>
                  </a:lnTo>
                  <a:lnTo>
                    <a:pt x="151236" y="5078695"/>
                  </a:lnTo>
                  <a:lnTo>
                    <a:pt x="0" y="5078695"/>
                  </a:lnTo>
                  <a:close/>
                </a:path>
              </a:pathLst>
            </a:custGeom>
            <a:solidFill>
              <a:srgbClr val="E9C7C6"/>
            </a:solidFill>
          </p:spPr>
        </p:sp>
        <p:sp>
          <p:nvSpPr>
            <p:cNvPr id="1048603" name="TextBox 10"/>
            <p:cNvSpPr txBox="1"/>
            <p:nvPr/>
          </p:nvSpPr>
          <p:spPr>
            <a:xfrm>
              <a:off x="0" y="-47625"/>
              <a:ext cx="151236" cy="5126320"/>
            </a:xfrm>
            <a:prstGeom prst="rect"/>
          </p:spPr>
          <p:txBody>
            <a:bodyPr anchor="ctr" bIns="50800" lIns="50800" rIns="50800" rtlCol="0" tIns="50800"/>
            <a:p>
              <a:pPr algn="ctr">
                <a:lnSpc>
                  <a:spcPts val="2660"/>
                </a:lnSpc>
              </a:pPr>
              <a:endParaRPr dirty="0"/>
            </a:p>
          </p:txBody>
        </p:sp>
      </p:grpSp>
      <p:grpSp>
        <p:nvGrpSpPr>
          <p:cNvPr id="52" name="Group 11"/>
          <p:cNvGrpSpPr/>
          <p:nvPr/>
        </p:nvGrpSpPr>
        <p:grpSpPr>
          <a:xfrm rot="-5400000">
            <a:off x="9157683" y="142258"/>
            <a:ext cx="356080" cy="19124539"/>
            <a:chOff x="0" y="0"/>
            <a:chExt cx="93782" cy="5036916"/>
          </a:xfrm>
        </p:grpSpPr>
        <p:sp>
          <p:nvSpPr>
            <p:cNvPr id="1048604" name="Freeform 12"/>
            <p:cNvSpPr/>
            <p:nvPr/>
          </p:nvSpPr>
          <p:spPr>
            <a:xfrm>
              <a:off x="0" y="0"/>
              <a:ext cx="93782" cy="5036916"/>
            </a:xfrm>
            <a:custGeom>
              <a:avLst/>
              <a:ahLst/>
              <a:rect l="l" t="t" r="r" b="b"/>
              <a:pathLst>
                <a:path w="93782" h="5036916">
                  <a:moveTo>
                    <a:pt x="0" y="0"/>
                  </a:moveTo>
                  <a:lnTo>
                    <a:pt x="93782" y="0"/>
                  </a:lnTo>
                  <a:lnTo>
                    <a:pt x="93782" y="5036916"/>
                  </a:lnTo>
                  <a:lnTo>
                    <a:pt x="0" y="5036916"/>
                  </a:lnTo>
                  <a:close/>
                </a:path>
              </a:pathLst>
            </a:custGeom>
            <a:solidFill>
              <a:srgbClr val="9FC3D0"/>
            </a:solidFill>
          </p:spPr>
        </p:sp>
        <p:sp>
          <p:nvSpPr>
            <p:cNvPr id="1048605" name="TextBox 13"/>
            <p:cNvSpPr txBox="1"/>
            <p:nvPr/>
          </p:nvSpPr>
          <p:spPr>
            <a:xfrm>
              <a:off x="0" y="-47625"/>
              <a:ext cx="93782" cy="5084541"/>
            </a:xfrm>
            <a:prstGeom prst="rect"/>
          </p:spPr>
          <p:txBody>
            <a:bodyPr anchor="ctr" bIns="50800" lIns="50800" rIns="50800" rtlCol="0" tIns="50800"/>
            <a:p>
              <a:pPr algn="ctr">
                <a:lnSpc>
                  <a:spcPts val="2660"/>
                </a:lnSpc>
              </a:pPr>
              <a:endParaRPr dirty="0"/>
            </a:p>
          </p:txBody>
        </p:sp>
      </p:grpSp>
      <p:grpSp>
        <p:nvGrpSpPr>
          <p:cNvPr id="53" name="Group 14"/>
          <p:cNvGrpSpPr/>
          <p:nvPr/>
        </p:nvGrpSpPr>
        <p:grpSpPr>
          <a:xfrm rot="-5400000">
            <a:off x="8927030" y="724730"/>
            <a:ext cx="555299" cy="19124539"/>
            <a:chOff x="0" y="0"/>
            <a:chExt cx="146251" cy="5036916"/>
          </a:xfrm>
        </p:grpSpPr>
        <p:sp>
          <p:nvSpPr>
            <p:cNvPr id="1048606" name="Freeform 15"/>
            <p:cNvSpPr/>
            <p:nvPr/>
          </p:nvSpPr>
          <p:spPr>
            <a:xfrm>
              <a:off x="0" y="0"/>
              <a:ext cx="146251" cy="5036916"/>
            </a:xfrm>
            <a:custGeom>
              <a:avLst/>
              <a:ahLst/>
              <a:rect l="l" t="t" r="r" b="b"/>
              <a:pathLst>
                <a:path w="146251" h="5036916">
                  <a:moveTo>
                    <a:pt x="0" y="0"/>
                  </a:moveTo>
                  <a:lnTo>
                    <a:pt x="146251" y="0"/>
                  </a:lnTo>
                  <a:lnTo>
                    <a:pt x="146251" y="5036916"/>
                  </a:lnTo>
                  <a:lnTo>
                    <a:pt x="0" y="5036916"/>
                  </a:lnTo>
                  <a:close/>
                </a:path>
              </a:pathLst>
            </a:custGeom>
            <a:solidFill>
              <a:srgbClr val="E9E0D9"/>
            </a:solidFill>
          </p:spPr>
        </p:sp>
        <p:sp>
          <p:nvSpPr>
            <p:cNvPr id="1048607" name="TextBox 16"/>
            <p:cNvSpPr txBox="1"/>
            <p:nvPr/>
          </p:nvSpPr>
          <p:spPr>
            <a:xfrm>
              <a:off x="0" y="-47625"/>
              <a:ext cx="146251" cy="5084541"/>
            </a:xfrm>
            <a:prstGeom prst="rect"/>
          </p:spPr>
          <p:txBody>
            <a:bodyPr anchor="ctr" bIns="50800" lIns="50800" rIns="50800" rtlCol="0" tIns="50800"/>
            <a:p>
              <a:pPr algn="ctr">
                <a:lnSpc>
                  <a:spcPts val="2660"/>
                </a:lnSpc>
              </a:pPr>
              <a:endParaRPr dirty="0"/>
            </a:p>
          </p:txBody>
        </p:sp>
      </p:grpSp>
      <p:grpSp>
        <p:nvGrpSpPr>
          <p:cNvPr id="54" name="Group 17"/>
          <p:cNvGrpSpPr/>
          <p:nvPr/>
        </p:nvGrpSpPr>
        <p:grpSpPr>
          <a:xfrm rot="-5400000">
            <a:off x="8671483" y="-9073301"/>
            <a:ext cx="527711" cy="19234889"/>
            <a:chOff x="0" y="0"/>
            <a:chExt cx="138986" cy="5065979"/>
          </a:xfrm>
        </p:grpSpPr>
        <p:sp>
          <p:nvSpPr>
            <p:cNvPr id="1048608" name="Freeform 18"/>
            <p:cNvSpPr/>
            <p:nvPr/>
          </p:nvSpPr>
          <p:spPr>
            <a:xfrm>
              <a:off x="0" y="0"/>
              <a:ext cx="138986" cy="5065979"/>
            </a:xfrm>
            <a:custGeom>
              <a:avLst/>
              <a:ahLst/>
              <a:rect l="l" t="t" r="r" b="b"/>
              <a:pathLst>
                <a:path w="138986" h="5065979">
                  <a:moveTo>
                    <a:pt x="0" y="0"/>
                  </a:moveTo>
                  <a:lnTo>
                    <a:pt x="138986" y="0"/>
                  </a:lnTo>
                  <a:lnTo>
                    <a:pt x="138986" y="5065979"/>
                  </a:lnTo>
                  <a:lnTo>
                    <a:pt x="0" y="5065979"/>
                  </a:lnTo>
                  <a:close/>
                </a:path>
              </a:pathLst>
            </a:custGeom>
            <a:solidFill>
              <a:srgbClr val="9FC3D0"/>
            </a:solidFill>
          </p:spPr>
        </p:sp>
        <p:sp>
          <p:nvSpPr>
            <p:cNvPr id="1048609" name="TextBox 19"/>
            <p:cNvSpPr txBox="1"/>
            <p:nvPr/>
          </p:nvSpPr>
          <p:spPr>
            <a:xfrm>
              <a:off x="0" y="-47625"/>
              <a:ext cx="138986" cy="5113604"/>
            </a:xfrm>
            <a:prstGeom prst="rect"/>
          </p:spPr>
          <p:txBody>
            <a:bodyPr anchor="ctr" bIns="50800" lIns="50800" rIns="50800" rtlCol="0" tIns="50800"/>
            <a:p>
              <a:pPr algn="ctr">
                <a:lnSpc>
                  <a:spcPts val="2660"/>
                </a:lnSpc>
              </a:pPr>
              <a:endParaRPr dirty="0"/>
            </a:p>
          </p:txBody>
        </p:sp>
      </p:grpSp>
      <p:grpSp>
        <p:nvGrpSpPr>
          <p:cNvPr id="55" name="Group 20"/>
          <p:cNvGrpSpPr/>
          <p:nvPr/>
        </p:nvGrpSpPr>
        <p:grpSpPr>
          <a:xfrm rot="-5400000">
            <a:off x="8992083" y="-9323572"/>
            <a:ext cx="556237" cy="19255582"/>
            <a:chOff x="0" y="0"/>
            <a:chExt cx="146499" cy="5071429"/>
          </a:xfrm>
        </p:grpSpPr>
        <p:sp>
          <p:nvSpPr>
            <p:cNvPr id="1048610" name="Freeform 21"/>
            <p:cNvSpPr/>
            <p:nvPr/>
          </p:nvSpPr>
          <p:spPr>
            <a:xfrm>
              <a:off x="0" y="0"/>
              <a:ext cx="146499" cy="5071429"/>
            </a:xfrm>
            <a:custGeom>
              <a:avLst/>
              <a:ahLst/>
              <a:rect l="l" t="t" r="r" b="b"/>
              <a:pathLst>
                <a:path w="146499" h="5071429">
                  <a:moveTo>
                    <a:pt x="0" y="0"/>
                  </a:moveTo>
                  <a:lnTo>
                    <a:pt x="146499" y="0"/>
                  </a:lnTo>
                  <a:lnTo>
                    <a:pt x="146499" y="5071429"/>
                  </a:lnTo>
                  <a:lnTo>
                    <a:pt x="0" y="5071429"/>
                  </a:lnTo>
                  <a:close/>
                </a:path>
              </a:pathLst>
            </a:custGeom>
            <a:solidFill>
              <a:srgbClr val="E9C7C6"/>
            </a:solidFill>
          </p:spPr>
        </p:sp>
        <p:sp>
          <p:nvSpPr>
            <p:cNvPr id="1048611" name="TextBox 22"/>
            <p:cNvSpPr txBox="1"/>
            <p:nvPr/>
          </p:nvSpPr>
          <p:spPr>
            <a:xfrm>
              <a:off x="0" y="-47625"/>
              <a:ext cx="146499" cy="5119054"/>
            </a:xfrm>
            <a:prstGeom prst="rect"/>
          </p:spPr>
          <p:txBody>
            <a:bodyPr anchor="ctr" bIns="50800" lIns="50800" rIns="50800" rtlCol="0" tIns="50800"/>
            <a:p>
              <a:pPr algn="ctr">
                <a:lnSpc>
                  <a:spcPts val="2660"/>
                </a:lnSpc>
              </a:pPr>
              <a:endParaRPr dirty="0"/>
            </a:p>
          </p:txBody>
        </p:sp>
      </p:grpSp>
      <p:grpSp>
        <p:nvGrpSpPr>
          <p:cNvPr id="56" name="Group 23"/>
          <p:cNvGrpSpPr/>
          <p:nvPr/>
        </p:nvGrpSpPr>
        <p:grpSpPr>
          <a:xfrm rot="-5400000">
            <a:off x="9056404" y="-9495891"/>
            <a:ext cx="427595" cy="19255582"/>
            <a:chOff x="0" y="0"/>
            <a:chExt cx="112618" cy="5071429"/>
          </a:xfrm>
        </p:grpSpPr>
        <p:sp>
          <p:nvSpPr>
            <p:cNvPr id="1048612" name="Freeform 24"/>
            <p:cNvSpPr/>
            <p:nvPr/>
          </p:nvSpPr>
          <p:spPr>
            <a:xfrm>
              <a:off x="0" y="0"/>
              <a:ext cx="112618" cy="5071429"/>
            </a:xfrm>
            <a:custGeom>
              <a:avLst/>
              <a:ahLst/>
              <a:rect l="l" t="t" r="r" b="b"/>
              <a:pathLst>
                <a:path w="112618" h="5071429">
                  <a:moveTo>
                    <a:pt x="0" y="0"/>
                  </a:moveTo>
                  <a:lnTo>
                    <a:pt x="112618" y="0"/>
                  </a:lnTo>
                  <a:lnTo>
                    <a:pt x="112618" y="5071429"/>
                  </a:lnTo>
                  <a:lnTo>
                    <a:pt x="0" y="5071429"/>
                  </a:lnTo>
                  <a:close/>
                </a:path>
              </a:pathLst>
            </a:custGeom>
            <a:solidFill>
              <a:srgbClr val="E9E0D9"/>
            </a:solidFill>
          </p:spPr>
        </p:sp>
        <p:sp>
          <p:nvSpPr>
            <p:cNvPr id="1048613" name="TextBox 25"/>
            <p:cNvSpPr txBox="1"/>
            <p:nvPr/>
          </p:nvSpPr>
          <p:spPr>
            <a:xfrm>
              <a:off x="0" y="-47625"/>
              <a:ext cx="112618" cy="5119054"/>
            </a:xfrm>
            <a:prstGeom prst="rect"/>
          </p:spPr>
          <p:txBody>
            <a:bodyPr anchor="ctr" bIns="50800" lIns="50800" rIns="50800" rtlCol="0" tIns="50800"/>
            <a:p>
              <a:pPr algn="ctr">
                <a:lnSpc>
                  <a:spcPts val="2660"/>
                </a:lnSpc>
              </a:pPr>
              <a:endParaRPr dirty="0"/>
            </a:p>
          </p:txBody>
        </p:sp>
      </p:grpSp>
      <p:sp>
        <p:nvSpPr>
          <p:cNvPr id="1048614" name="TextBox 36"/>
          <p:cNvSpPr txBox="1"/>
          <p:nvPr/>
        </p:nvSpPr>
        <p:spPr>
          <a:xfrm>
            <a:off x="-226547" y="1557818"/>
            <a:ext cx="7846450" cy="1209040"/>
          </a:xfrm>
          <a:prstGeom prst="rect"/>
        </p:spPr>
        <p:txBody>
          <a:bodyPr anchor="t" bIns="0" lIns="0" rIns="0" rtlCol="0" tIns="0">
            <a:spAutoFit/>
          </a:bodyPr>
          <a:p>
            <a:pPr algn="ctr">
              <a:lnSpc>
                <a:spcPts val="9520"/>
              </a:lnSpc>
            </a:pPr>
            <a:r>
              <a:rPr dirty="0" sz="6800" lang="en-US">
                <a:solidFill>
                  <a:srgbClr val="000000"/>
                </a:solidFill>
                <a:latin typeface="Abhaya Libre Bold" panose="02000803000000000000"/>
              </a:rPr>
              <a:t> Prepared By: </a:t>
            </a:r>
          </a:p>
        </p:txBody>
      </p:sp>
      <p:sp>
        <p:nvSpPr>
          <p:cNvPr id="1048615" name="مستطيل 40"/>
          <p:cNvSpPr/>
          <p:nvPr/>
        </p:nvSpPr>
        <p:spPr>
          <a:xfrm>
            <a:off x="79198" y="3208920"/>
            <a:ext cx="12570002" cy="4536440"/>
          </a:xfrm>
          <a:prstGeom prst="rect"/>
        </p:spPr>
        <p:txBody>
          <a:bodyPr wrap="square">
            <a:spAutoFit/>
          </a:bodyPr>
          <a:p>
            <a:pPr lvl="0">
              <a:lnSpc>
                <a:spcPts val="7000"/>
              </a:lnSpc>
            </a:pPr>
            <a:r>
              <a:rPr dirty="0" sz="5000" lang="en-US">
                <a:solidFill>
                  <a:srgbClr val="000000"/>
                </a:solidFill>
                <a:latin typeface="Andalus" panose="02020603050405020304" pitchFamily="18" charset="-78"/>
                <a:cs typeface="Andalus" panose="02020603050405020304" pitchFamily="18" charset="-78"/>
              </a:rPr>
              <a:t>Fatimah Sul</a:t>
            </a:r>
            <a:r>
              <a:rPr dirty="0" sz="5000" lang="en-GB">
                <a:solidFill>
                  <a:srgbClr val="000000"/>
                </a:solidFill>
                <a:latin typeface="Andalus" panose="02020603050405020304" pitchFamily="18" charset="-78"/>
                <a:cs typeface="Andalus" panose="02020603050405020304" pitchFamily="18" charset="-78"/>
              </a:rPr>
              <a:t>a</a:t>
            </a:r>
            <a:r>
              <a:rPr dirty="0" sz="5000" lang="en-US" smtClean="0">
                <a:solidFill>
                  <a:srgbClr val="000000"/>
                </a:solidFill>
                <a:latin typeface="Andalus" panose="02020603050405020304" pitchFamily="18" charset="-78"/>
                <a:cs typeface="Andalus" panose="02020603050405020304" pitchFamily="18" charset="-78"/>
              </a:rPr>
              <a:t>iman</a:t>
            </a:r>
            <a:r>
              <a:rPr dirty="0" sz="5000" lang="en-GB" smtClean="0">
                <a:solidFill>
                  <a:srgbClr val="000000"/>
                </a:solidFill>
                <a:latin typeface="Andalus" panose="02020603050405020304" pitchFamily="18" charset="-78"/>
                <a:cs typeface="Andalus" panose="02020603050405020304" pitchFamily="18" charset="-78"/>
              </a:rPr>
              <a:t>(12113377</a:t>
            </a:r>
            <a:r>
              <a:rPr dirty="0" sz="5000" lang="en-GB">
                <a:solidFill>
                  <a:srgbClr val="000000"/>
                </a:solidFill>
                <a:latin typeface="Andalus" panose="02020603050405020304" pitchFamily="18" charset="-78"/>
                <a:cs typeface="Andalus" panose="02020603050405020304" pitchFamily="18" charset="-78"/>
              </a:rPr>
              <a:t>)</a:t>
            </a:r>
          </a:p>
          <a:p>
            <a:pPr lvl="0">
              <a:lnSpc>
                <a:spcPts val="7000"/>
              </a:lnSpc>
            </a:pPr>
            <a:r>
              <a:rPr dirty="0" sz="5000" lang="en-GB">
                <a:solidFill>
                  <a:srgbClr val="000000"/>
                </a:solidFill>
                <a:latin typeface="Andalus" panose="02020603050405020304" pitchFamily="18" charset="-78"/>
                <a:cs typeface="Andalus" panose="02020603050405020304" pitchFamily="18" charset="-78"/>
              </a:rPr>
              <a:t>Dema safi(12111822</a:t>
            </a:r>
            <a:r>
              <a:rPr dirty="0" sz="5000" lang="en-GB" smtClean="0">
                <a:solidFill>
                  <a:srgbClr val="000000"/>
                </a:solidFill>
                <a:latin typeface="Andalus" panose="02020603050405020304" pitchFamily="18" charset="-78"/>
                <a:cs typeface="Andalus" panose="02020603050405020304" pitchFamily="18" charset="-78"/>
              </a:rPr>
              <a:t>)</a:t>
            </a:r>
          </a:p>
          <a:p>
            <a:pPr lvl="0">
              <a:lnSpc>
                <a:spcPts val="7000"/>
              </a:lnSpc>
            </a:pPr>
            <a:r>
              <a:rPr dirty="0" sz="5000" lang="en-GB" smtClean="0">
                <a:solidFill>
                  <a:srgbClr val="000000"/>
                </a:solidFill>
                <a:latin typeface="Andalus" panose="02020603050405020304" pitchFamily="18" charset="-78"/>
                <a:cs typeface="Andalus" panose="02020603050405020304" pitchFamily="18" charset="-78"/>
              </a:rPr>
              <a:t>Aseel Qisy(11717650)</a:t>
            </a:r>
            <a:endParaRPr dirty="0" sz="5000" lang="en-US">
              <a:solidFill>
                <a:srgbClr val="000000"/>
              </a:solidFill>
              <a:latin typeface="Andalus" panose="02020603050405020304" pitchFamily="18" charset="-78"/>
              <a:cs typeface="Andalus" panose="02020603050405020304" pitchFamily="18" charset="-78"/>
            </a:endParaRPr>
          </a:p>
          <a:p>
            <a:pPr lvl="0">
              <a:lnSpc>
                <a:spcPts val="7000"/>
              </a:lnSpc>
            </a:pPr>
            <a:r>
              <a:rPr altLang="ar" dirty="0" sz="5000" lang="en-US" smtClean="0">
                <a:solidFill>
                  <a:srgbClr val="000000"/>
                </a:solidFill>
                <a:latin typeface="Andalus" panose="02020603050405020304" pitchFamily="18" charset="-78"/>
                <a:cs typeface="Andalus" panose="02020603050405020304" pitchFamily="18" charset="-78"/>
              </a:rPr>
              <a:t>takrim faqih</a:t>
            </a:r>
            <a:endParaRPr dirty="0" sz="5000" lang="en-US">
              <a:solidFill>
                <a:srgbClr val="000000"/>
              </a:solidFill>
              <a:latin typeface="Andalus" panose="02020603050405020304" pitchFamily="18" charset="-78"/>
              <a:cs typeface="Andalus" panose="02020603050405020304" pitchFamily="18" charset="-78"/>
            </a:endParaRPr>
          </a:p>
          <a:p>
            <a:pPr lvl="0">
              <a:lnSpc>
                <a:spcPts val="7000"/>
              </a:lnSpc>
            </a:pPr>
            <a:endParaRPr dirty="0" sz="5000" lang="en-US">
              <a:solidFill>
                <a:srgbClr val="000000"/>
              </a:solidFill>
              <a:latin typeface="Andalus" panose="02020603050405020304" pitchFamily="18" charset="-78"/>
              <a:cs typeface="Andalus" panose="02020603050405020304" pitchFamily="18" charset="-78"/>
            </a:endParaRPr>
          </a:p>
        </p:txBody>
      </p:sp>
    </p:spTree>
  </p:cSld>
  <p:clrMapOvr>
    <a:masterClrMapping/>
  </p:clrMapOvr>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777" name="תיבת טקסט 3"/>
          <p:cNvSpPr txBox="1"/>
          <p:nvPr/>
        </p:nvSpPr>
        <p:spPr>
          <a:xfrm>
            <a:off x="1143000" y="3251200"/>
            <a:ext cx="16230600" cy="3710941"/>
          </a:xfrm>
          <a:prstGeom prst="rect"/>
          <a:noFill/>
        </p:spPr>
        <p:txBody>
          <a:bodyPr wrap="square">
            <a:spAutoFit/>
          </a:bodyPr>
          <a:p>
            <a:r>
              <a:rPr altLang="en-US" dirty="0" sz="4800" lang="en-US"/>
              <a:t>➢Arranging available nursing personnel into desired </a:t>
            </a:r>
          </a:p>
          <a:p>
            <a:r>
              <a:rPr altLang="en-US" dirty="0" sz="4800" lang="en-US"/>
              <a:t>configurations by shift and unit.</a:t>
            </a:r>
          </a:p>
          <a:p>
            <a:r>
              <a:rPr altLang="en-US" dirty="0" sz="4800" lang="en-US"/>
              <a:t>➢Assigning responsibilities for patient care.</a:t>
            </a:r>
          </a:p>
          <a:p>
            <a:r>
              <a:rPr altLang="en-US" dirty="0" sz="4800" lang="en-US"/>
              <a:t>➢ Performance appraisal for various staff categories.</a:t>
            </a:r>
          </a:p>
          <a:p>
            <a:r>
              <a:rPr altLang="en-US" dirty="0" sz="4800" lang="en-US"/>
              <a:t>➢Continues staff development.</a:t>
            </a:r>
          </a:p>
        </p:txBody>
      </p:sp>
      <p:pic>
        <p:nvPicPr>
          <p:cNvPr id="2097182"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83"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84"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85"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86"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778" name="Text Box 1"/>
          <p:cNvSpPr txBox="1"/>
          <p:nvPr/>
        </p:nvSpPr>
        <p:spPr>
          <a:xfrm>
            <a:off x="4953000" y="1181100"/>
            <a:ext cx="9144000" cy="2250441"/>
          </a:xfrm>
          <a:prstGeom prst="rect"/>
          <a:noFill/>
        </p:spPr>
        <p:txBody>
          <a:bodyPr anchor="t" rtlCol="0" wrap="square">
            <a:spAutoFit/>
          </a:bodyPr>
          <a:p>
            <a:r>
              <a:rPr altLang="en-US" b="1" dirty="0" sz="7200" lang="en-US">
                <a:sym typeface="+mn-ea"/>
              </a:rPr>
              <a:t>Staffing process </a:t>
            </a:r>
            <a:endParaRPr altLang="en-US" b="1" dirty="0" sz="7200" lang="en-US"/>
          </a:p>
          <a:p>
            <a:endParaRPr altLang="en-US" b="1" dirty="0" sz="7200" lang="en-US">
              <a:sym typeface="+mn-ea"/>
            </a:endParaRPr>
          </a:p>
        </p:txBody>
      </p:sp>
    </p:spTree>
  </p:cSld>
  <p:clrMapOvr>
    <a:masterClrMapping/>
  </p:clrMapOvr>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17" name=""/>
        <p:cNvGrpSpPr/>
        <p:nvPr/>
      </p:nvGrpSpPr>
      <p:grpSpPr>
        <a:xfrm>
          <a:off x="0" y="0"/>
          <a:ext cx="0" cy="0"/>
          <a:chOff x="0" y="0"/>
          <a:chExt cx="0" cy="0"/>
        </a:xfrm>
      </p:grpSpPr>
      <p:sp>
        <p:nvSpPr>
          <p:cNvPr id="1048779" name="תיבת טקסט 3"/>
          <p:cNvSpPr txBox="1"/>
          <p:nvPr/>
        </p:nvSpPr>
        <p:spPr>
          <a:xfrm>
            <a:off x="685800" y="2324100"/>
            <a:ext cx="16230600" cy="6758940"/>
          </a:xfrm>
          <a:prstGeom prst="rect"/>
          <a:noFill/>
        </p:spPr>
        <p:txBody>
          <a:bodyPr wrap="square">
            <a:spAutoFit/>
          </a:bodyPr>
          <a:p>
            <a:r>
              <a:rPr dirty="0" sz="3600" lang="en-US"/>
              <a:t>Scheduling refers to the process of planning, organizing, and assigning specific times or dates for tasks, events, or actions to be completed. In a business, legal, or contractual context, scheduling is used to set deadlines, milestones, and timelines for the completion of various obligations, whether related to deliverables, meetings, or project timelines. Scheduling ensures that tasks are completed on time and that all parties involved are aware of the timeframes and deadlines they must adhere to.</a:t>
            </a:r>
          </a:p>
          <a:p>
            <a:endParaRPr dirty="0" sz="3600" lang="en-US"/>
          </a:p>
          <a:p>
            <a:r>
              <a:rPr dirty="0" sz="3600" lang="en-US"/>
              <a:t>Effective scheduling can involve both short-term tasks (e.g., daily or weekly) and long-term projects (e.g., monthly, quarterly, or annual goals). It is crucial in ensuring that resources are allocated appropriately and that all necessary actions are completed in an organized and timely manner.</a:t>
            </a:r>
          </a:p>
          <a:p>
            <a:endParaRPr dirty="0" lang="en-US"/>
          </a:p>
        </p:txBody>
      </p:sp>
      <p:sp>
        <p:nvSpPr>
          <p:cNvPr id="1048780" name="תיבת טקסט 6"/>
          <p:cNvSpPr txBox="1"/>
          <p:nvPr/>
        </p:nvSpPr>
        <p:spPr>
          <a:xfrm>
            <a:off x="4229100" y="1499592"/>
            <a:ext cx="9144000" cy="1015663"/>
          </a:xfrm>
          <a:prstGeom prst="rect"/>
          <a:noFill/>
        </p:spPr>
        <p:txBody>
          <a:bodyPr wrap="square">
            <a:spAutoFit/>
          </a:bodyPr>
          <a:p>
            <a:r>
              <a:rPr dirty="0" sz="6000" lang="en-US"/>
              <a:t>Definition of Scheduling</a:t>
            </a:r>
            <a:r>
              <a:rPr dirty="0" lang="en-US"/>
              <a:t>:</a:t>
            </a:r>
          </a:p>
        </p:txBody>
      </p:sp>
      <p:pic>
        <p:nvPicPr>
          <p:cNvPr id="2097187"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188"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189"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190"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191"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Tree>
  </p:cSld>
  <p:clrMapOvr>
    <a:masterClrMapping/>
  </p:clrMapOvr>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pic>
        <p:nvPicPr>
          <p:cNvPr id="2097192" name="תמונה 1"/>
          <p:cNvPicPr>
            <a:picLocks noChangeAspect="1"/>
          </p:cNvPicPr>
          <p:nvPr/>
        </p:nvPicPr>
        <p:blipFill>
          <a:blip xmlns:r="http://schemas.openxmlformats.org/officeDocument/2006/relationships" r:embed="rId1"/>
          <a:stretch>
            <a:fillRect/>
          </a:stretch>
        </p:blipFill>
        <p:spPr>
          <a:xfrm>
            <a:off x="1600200" y="0"/>
            <a:ext cx="7315834" cy="2475191"/>
          </a:xfrm>
          <a:prstGeom prst="rect"/>
        </p:spPr>
      </p:pic>
      <p:sp>
        <p:nvSpPr>
          <p:cNvPr id="1048781" name="תיבת טקסט 3"/>
          <p:cNvSpPr txBox="1"/>
          <p:nvPr/>
        </p:nvSpPr>
        <p:spPr>
          <a:xfrm>
            <a:off x="3581400" y="571500"/>
            <a:ext cx="9144000" cy="891540"/>
          </a:xfrm>
          <a:prstGeom prst="rect"/>
          <a:noFill/>
        </p:spPr>
        <p:txBody>
          <a:bodyPr wrap="square">
            <a:spAutoFit/>
          </a:bodyPr>
          <a:p>
            <a:r>
              <a:rPr dirty="0" sz="5400" lang="en-US"/>
              <a:t>Objectives of Scheduling</a:t>
            </a:r>
            <a:endParaRPr dirty="0" lang="en-US"/>
          </a:p>
        </p:txBody>
      </p:sp>
      <p:pic>
        <p:nvPicPr>
          <p:cNvPr id="2097193" name="תמונה 4"/>
          <p:cNvPicPr>
            <a:picLocks noChangeAspect="1"/>
          </p:cNvPicPr>
          <p:nvPr/>
        </p:nvPicPr>
        <p:blipFill>
          <a:blip xmlns:r="http://schemas.openxmlformats.org/officeDocument/2006/relationships" r:embed="rId2"/>
          <a:stretch>
            <a:fillRect/>
          </a:stretch>
        </p:blipFill>
        <p:spPr>
          <a:xfrm>
            <a:off x="914400" y="-35399"/>
            <a:ext cx="121931" cy="3060457"/>
          </a:xfrm>
          <a:prstGeom prst="rect"/>
        </p:spPr>
      </p:pic>
      <p:pic>
        <p:nvPicPr>
          <p:cNvPr id="2097194" name="תמונה 5"/>
          <p:cNvPicPr>
            <a:picLocks noChangeAspect="1"/>
          </p:cNvPicPr>
          <p:nvPr/>
        </p:nvPicPr>
        <p:blipFill>
          <a:blip xmlns:r="http://schemas.openxmlformats.org/officeDocument/2006/relationships" r:embed="rId2"/>
          <a:stretch>
            <a:fillRect/>
          </a:stretch>
        </p:blipFill>
        <p:spPr>
          <a:xfrm>
            <a:off x="853434" y="7226543"/>
            <a:ext cx="121931" cy="3060457"/>
          </a:xfrm>
          <a:prstGeom prst="rect"/>
        </p:spPr>
      </p:pic>
      <p:pic>
        <p:nvPicPr>
          <p:cNvPr id="2097195" name="תמונה 6"/>
          <p:cNvPicPr>
            <a:picLocks noChangeAspect="1"/>
          </p:cNvPicPr>
          <p:nvPr/>
        </p:nvPicPr>
        <p:blipFill>
          <a:blip xmlns:r="http://schemas.openxmlformats.org/officeDocument/2006/relationships" r:embed="rId3"/>
          <a:stretch>
            <a:fillRect/>
          </a:stretch>
        </p:blipFill>
        <p:spPr>
          <a:xfrm>
            <a:off x="15922626" y="0"/>
            <a:ext cx="1450974" cy="1670449"/>
          </a:xfrm>
          <a:prstGeom prst="rect"/>
        </p:spPr>
      </p:pic>
      <p:pic>
        <p:nvPicPr>
          <p:cNvPr id="2097196" name="תמונה 7"/>
          <p:cNvPicPr>
            <a:picLocks noChangeAspect="1"/>
          </p:cNvPicPr>
          <p:nvPr/>
        </p:nvPicPr>
        <p:blipFill>
          <a:blip xmlns:r="http://schemas.openxmlformats.org/officeDocument/2006/relationships" r:embed="rId4"/>
          <a:stretch>
            <a:fillRect/>
          </a:stretch>
        </p:blipFill>
        <p:spPr>
          <a:xfrm>
            <a:off x="1882428" y="2624840"/>
            <a:ext cx="1085182" cy="1085182"/>
          </a:xfrm>
          <a:prstGeom prst="rect"/>
        </p:spPr>
      </p:pic>
      <p:sp>
        <p:nvSpPr>
          <p:cNvPr id="1048782" name="מלבן 8"/>
          <p:cNvSpPr/>
          <p:nvPr/>
        </p:nvSpPr>
        <p:spPr>
          <a:xfrm>
            <a:off x="2180130" y="2705766"/>
            <a:ext cx="563879"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1</a:t>
            </a:r>
            <a:endParaRPr b="0" cap="none" dirty="0" sz="5400" lang="he-IL" spc="0">
              <a:ln w="0"/>
              <a:solidFill>
                <a:schemeClr val="tx1"/>
              </a:solidFill>
              <a:effectLst>
                <a:outerShdw algn="tl" blurRad="38100" dir="2700000" dist="19050" rotWithShape="0">
                  <a:schemeClr val="dk1">
                    <a:alpha val="40000"/>
                  </a:schemeClr>
                </a:outerShdw>
              </a:effectLst>
            </a:endParaRPr>
          </a:p>
        </p:txBody>
      </p:sp>
      <p:pic>
        <p:nvPicPr>
          <p:cNvPr id="2097197" name="תמונה 9"/>
          <p:cNvPicPr>
            <a:picLocks noChangeAspect="1"/>
          </p:cNvPicPr>
          <p:nvPr/>
        </p:nvPicPr>
        <p:blipFill>
          <a:blip xmlns:r="http://schemas.openxmlformats.org/officeDocument/2006/relationships" r:embed="rId4"/>
          <a:stretch>
            <a:fillRect/>
          </a:stretch>
        </p:blipFill>
        <p:spPr>
          <a:xfrm>
            <a:off x="1858870" y="4353066"/>
            <a:ext cx="1085182" cy="1085182"/>
          </a:xfrm>
          <a:prstGeom prst="rect"/>
        </p:spPr>
      </p:pic>
      <p:sp>
        <p:nvSpPr>
          <p:cNvPr id="1048783" name="מלבן 10"/>
          <p:cNvSpPr/>
          <p:nvPr/>
        </p:nvSpPr>
        <p:spPr>
          <a:xfrm>
            <a:off x="2180130" y="4553837"/>
            <a:ext cx="563879"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2</a:t>
            </a:r>
            <a:endParaRPr b="0" cap="none" dirty="0" sz="5400" lang="he-IL" spc="0">
              <a:ln w="0"/>
              <a:solidFill>
                <a:schemeClr val="tx1"/>
              </a:solidFill>
              <a:effectLst>
                <a:outerShdw algn="tl" blurRad="38100" dir="2700000" dist="19050" rotWithShape="0">
                  <a:schemeClr val="dk1">
                    <a:alpha val="40000"/>
                  </a:schemeClr>
                </a:outerShdw>
              </a:effectLst>
            </a:endParaRPr>
          </a:p>
        </p:txBody>
      </p:sp>
      <p:pic>
        <p:nvPicPr>
          <p:cNvPr id="2097198" name="תמונה 11"/>
          <p:cNvPicPr>
            <a:picLocks noChangeAspect="1"/>
          </p:cNvPicPr>
          <p:nvPr/>
        </p:nvPicPr>
        <p:blipFill>
          <a:blip xmlns:r="http://schemas.openxmlformats.org/officeDocument/2006/relationships" r:embed="rId4"/>
          <a:stretch>
            <a:fillRect/>
          </a:stretch>
        </p:blipFill>
        <p:spPr>
          <a:xfrm>
            <a:off x="1882428" y="6105182"/>
            <a:ext cx="1085182" cy="1085182"/>
          </a:xfrm>
          <a:prstGeom prst="rect"/>
        </p:spPr>
      </p:pic>
      <p:sp>
        <p:nvSpPr>
          <p:cNvPr id="1048784" name="מלבן 12"/>
          <p:cNvSpPr/>
          <p:nvPr/>
        </p:nvSpPr>
        <p:spPr>
          <a:xfrm>
            <a:off x="2133265" y="6121302"/>
            <a:ext cx="563879" cy="891540"/>
          </a:xfrm>
          <a:prstGeom prst="rect"/>
          <a:noFill/>
        </p:spPr>
        <p:txBody>
          <a:bodyPr bIns="45720" lIns="91440" rIns="91440" tIns="45720" wrap="none">
            <a:spAutoFit/>
          </a:bodyPr>
          <a:p>
            <a:pPr algn="ctr"/>
            <a:r>
              <a:rPr dirty="0" sz="5400" lang="en-US">
                <a:ln w="0"/>
                <a:effectLst>
                  <a:outerShdw algn="tl" blurRad="38100" dir="2700000" dist="19050" rotWithShape="0">
                    <a:schemeClr val="dk1">
                      <a:alpha val="40000"/>
                    </a:schemeClr>
                  </a:outerShdw>
                </a:effectLst>
              </a:rPr>
              <a:t>3</a:t>
            </a:r>
            <a:endParaRPr b="0" cap="none" dirty="0" sz="5400" lang="he-IL" spc="0">
              <a:ln w="0"/>
              <a:solidFill>
                <a:schemeClr val="tx1"/>
              </a:solidFill>
              <a:effectLst>
                <a:outerShdw algn="tl" blurRad="38100" dir="2700000" dist="19050" rotWithShape="0">
                  <a:schemeClr val="dk1">
                    <a:alpha val="40000"/>
                  </a:schemeClr>
                </a:outerShdw>
              </a:effectLst>
            </a:endParaRPr>
          </a:p>
        </p:txBody>
      </p:sp>
      <p:pic>
        <p:nvPicPr>
          <p:cNvPr id="2097199" name="תמונה 13"/>
          <p:cNvPicPr>
            <a:picLocks noChangeAspect="1"/>
          </p:cNvPicPr>
          <p:nvPr/>
        </p:nvPicPr>
        <p:blipFill>
          <a:blip xmlns:r="http://schemas.openxmlformats.org/officeDocument/2006/relationships" r:embed="rId4"/>
          <a:stretch>
            <a:fillRect/>
          </a:stretch>
        </p:blipFill>
        <p:spPr>
          <a:xfrm>
            <a:off x="1858536" y="7959032"/>
            <a:ext cx="1085182" cy="1085182"/>
          </a:xfrm>
          <a:prstGeom prst="rect"/>
        </p:spPr>
      </p:pic>
      <p:sp>
        <p:nvSpPr>
          <p:cNvPr id="1048785" name="מלבן 14"/>
          <p:cNvSpPr/>
          <p:nvPr/>
        </p:nvSpPr>
        <p:spPr>
          <a:xfrm>
            <a:off x="2133265" y="8097240"/>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4</a:t>
            </a:r>
            <a:endParaRPr b="0" cap="none" dirty="0" sz="5400" lang="he-IL" spc="0">
              <a:ln w="0"/>
              <a:solidFill>
                <a:schemeClr val="tx1"/>
              </a:solidFill>
              <a:effectLst>
                <a:outerShdw algn="tl" blurRad="38100" dir="2700000" dist="19050" rotWithShape="0">
                  <a:schemeClr val="dk1">
                    <a:alpha val="40000"/>
                  </a:schemeClr>
                </a:outerShdw>
              </a:effectLst>
            </a:endParaRPr>
          </a:p>
        </p:txBody>
      </p:sp>
      <p:pic>
        <p:nvPicPr>
          <p:cNvPr id="2097200" name="תמונה 15"/>
          <p:cNvPicPr>
            <a:picLocks noChangeAspect="1"/>
          </p:cNvPicPr>
          <p:nvPr/>
        </p:nvPicPr>
        <p:blipFill>
          <a:blip xmlns:r="http://schemas.openxmlformats.org/officeDocument/2006/relationships" r:embed="rId5"/>
          <a:stretch>
            <a:fillRect/>
          </a:stretch>
        </p:blipFill>
        <p:spPr>
          <a:xfrm>
            <a:off x="3265312" y="2377930"/>
            <a:ext cx="14241490" cy="1579001"/>
          </a:xfrm>
          <a:prstGeom prst="rect"/>
        </p:spPr>
      </p:pic>
      <p:pic>
        <p:nvPicPr>
          <p:cNvPr id="2097201" name="תמונה 16"/>
          <p:cNvPicPr>
            <a:picLocks noChangeAspect="1"/>
          </p:cNvPicPr>
          <p:nvPr/>
        </p:nvPicPr>
        <p:blipFill>
          <a:blip xmlns:r="http://schemas.openxmlformats.org/officeDocument/2006/relationships" r:embed="rId5"/>
          <a:stretch>
            <a:fillRect/>
          </a:stretch>
        </p:blipFill>
        <p:spPr>
          <a:xfrm>
            <a:off x="3296907" y="4222455"/>
            <a:ext cx="14241490" cy="1579001"/>
          </a:xfrm>
          <a:prstGeom prst="rect"/>
        </p:spPr>
      </p:pic>
      <p:pic>
        <p:nvPicPr>
          <p:cNvPr id="2097202" name="תמונה 17"/>
          <p:cNvPicPr>
            <a:picLocks noChangeAspect="1"/>
          </p:cNvPicPr>
          <p:nvPr/>
        </p:nvPicPr>
        <p:blipFill>
          <a:blip xmlns:r="http://schemas.openxmlformats.org/officeDocument/2006/relationships" r:embed="rId5"/>
          <a:stretch>
            <a:fillRect/>
          </a:stretch>
        </p:blipFill>
        <p:spPr>
          <a:xfrm>
            <a:off x="3296907" y="5995642"/>
            <a:ext cx="14241490" cy="1579001"/>
          </a:xfrm>
          <a:prstGeom prst="rect"/>
        </p:spPr>
      </p:pic>
      <p:pic>
        <p:nvPicPr>
          <p:cNvPr id="2097203" name="תמונה 18"/>
          <p:cNvPicPr>
            <a:picLocks noChangeAspect="1"/>
          </p:cNvPicPr>
          <p:nvPr/>
        </p:nvPicPr>
        <p:blipFill>
          <a:blip xmlns:r="http://schemas.openxmlformats.org/officeDocument/2006/relationships" r:embed="rId5"/>
          <a:stretch>
            <a:fillRect/>
          </a:stretch>
        </p:blipFill>
        <p:spPr>
          <a:xfrm>
            <a:off x="3296907" y="7831699"/>
            <a:ext cx="14241490" cy="1579001"/>
          </a:xfrm>
          <a:prstGeom prst="rect"/>
        </p:spPr>
      </p:pic>
      <p:sp>
        <p:nvSpPr>
          <p:cNvPr id="1048786" name="תיבת טקסט 20"/>
          <p:cNvSpPr txBox="1"/>
          <p:nvPr/>
        </p:nvSpPr>
        <p:spPr>
          <a:xfrm>
            <a:off x="3313634" y="2504397"/>
            <a:ext cx="14490870" cy="1539240"/>
          </a:xfrm>
          <a:prstGeom prst="rect"/>
          <a:noFill/>
        </p:spPr>
        <p:txBody>
          <a:bodyPr wrap="square">
            <a:spAutoFit/>
          </a:bodyPr>
          <a:p>
            <a:r>
              <a:rPr dirty="0" sz="3200" lang="en-US"/>
              <a:t>Optimal Resource Utilization </a:t>
            </a:r>
          </a:p>
          <a:p>
            <a:r>
              <a:rPr dirty="0" sz="3200" lang="en-US"/>
              <a:t>Ensure that available resources (machines, labor, etc.) are used to their full potential without being overburdened.</a:t>
            </a:r>
          </a:p>
        </p:txBody>
      </p:sp>
      <p:sp>
        <p:nvSpPr>
          <p:cNvPr id="1048787" name="תיבת טקסט 22"/>
          <p:cNvSpPr txBox="1"/>
          <p:nvPr/>
        </p:nvSpPr>
        <p:spPr>
          <a:xfrm>
            <a:off x="3362348" y="4358670"/>
            <a:ext cx="14176049" cy="1077218"/>
          </a:xfrm>
          <a:prstGeom prst="rect"/>
          <a:noFill/>
        </p:spPr>
        <p:txBody>
          <a:bodyPr wrap="square">
            <a:spAutoFit/>
          </a:bodyPr>
          <a:p>
            <a:r>
              <a:rPr dirty="0" sz="3200" lang="en-US"/>
              <a:t>Minimize Production Time and Costs</a:t>
            </a:r>
          </a:p>
          <a:p>
            <a:r>
              <a:rPr dirty="0" sz="3200" lang="en-US"/>
              <a:t>Reduce the total time taken to complete all tasks and lower operational costs.</a:t>
            </a:r>
          </a:p>
        </p:txBody>
      </p:sp>
      <p:sp>
        <p:nvSpPr>
          <p:cNvPr id="1048788" name="תיבת טקסט 24"/>
          <p:cNvSpPr txBox="1"/>
          <p:nvPr/>
        </p:nvSpPr>
        <p:spPr>
          <a:xfrm>
            <a:off x="3362348" y="6246533"/>
            <a:ext cx="13873611" cy="1539240"/>
          </a:xfrm>
          <a:prstGeom prst="rect"/>
          <a:noFill/>
        </p:spPr>
        <p:txBody>
          <a:bodyPr wrap="square">
            <a:spAutoFit/>
          </a:bodyPr>
          <a:p>
            <a:r>
              <a:rPr dirty="0" sz="3200" lang="en-US"/>
              <a:t>Meet Deadlines and Delivery Dates </a:t>
            </a:r>
          </a:p>
          <a:p>
            <a:r>
              <a:rPr dirty="0" sz="3200" lang="en-US"/>
              <a:t>Ensure that products or projects are completed within the promised timeframe.</a:t>
            </a:r>
          </a:p>
        </p:txBody>
      </p:sp>
      <p:sp>
        <p:nvSpPr>
          <p:cNvPr id="1048789" name="תיבת טקסט 26"/>
          <p:cNvSpPr txBox="1"/>
          <p:nvPr/>
        </p:nvSpPr>
        <p:spPr>
          <a:xfrm>
            <a:off x="3439153" y="7971941"/>
            <a:ext cx="13477247" cy="1539240"/>
          </a:xfrm>
          <a:prstGeom prst="rect"/>
          <a:noFill/>
        </p:spPr>
        <p:txBody>
          <a:bodyPr wrap="square">
            <a:spAutoFit/>
          </a:bodyPr>
          <a:p>
            <a:r>
              <a:rPr dirty="0" sz="3200" lang="en-US"/>
              <a:t>Avoid Bottlenecks</a:t>
            </a:r>
          </a:p>
          <a:p>
            <a:r>
              <a:rPr dirty="0" sz="3200" lang="en-US"/>
              <a:t>Prevent any single task or process from slowing down the entire workflow</a:t>
            </a:r>
            <a:r>
              <a:rPr dirty="0" lang="en-US"/>
              <a:t>.</a:t>
            </a:r>
          </a:p>
        </p:txBody>
      </p:sp>
    </p:spTree>
  </p:cSld>
  <p:clrMapOvr>
    <a:masterClrMapping/>
  </p:clrMapOvr>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pic>
        <p:nvPicPr>
          <p:cNvPr id="2097204" name="תמונה 1"/>
          <p:cNvPicPr>
            <a:picLocks noChangeAspect="1"/>
          </p:cNvPicPr>
          <p:nvPr/>
        </p:nvPicPr>
        <p:blipFill>
          <a:blip xmlns:r="http://schemas.openxmlformats.org/officeDocument/2006/relationships" r:embed="rId1"/>
          <a:stretch>
            <a:fillRect/>
          </a:stretch>
        </p:blipFill>
        <p:spPr>
          <a:xfrm>
            <a:off x="1447800" y="-13939"/>
            <a:ext cx="121931" cy="3060457"/>
          </a:xfrm>
          <a:prstGeom prst="rect"/>
        </p:spPr>
      </p:pic>
      <p:pic>
        <p:nvPicPr>
          <p:cNvPr id="2097205" name="תמונה 2"/>
          <p:cNvPicPr>
            <a:picLocks noChangeAspect="1"/>
          </p:cNvPicPr>
          <p:nvPr/>
        </p:nvPicPr>
        <p:blipFill>
          <a:blip xmlns:r="http://schemas.openxmlformats.org/officeDocument/2006/relationships" r:embed="rId1"/>
          <a:stretch>
            <a:fillRect/>
          </a:stretch>
        </p:blipFill>
        <p:spPr>
          <a:xfrm>
            <a:off x="1569731" y="6972300"/>
            <a:ext cx="121931" cy="3060457"/>
          </a:xfrm>
          <a:prstGeom prst="rect"/>
        </p:spPr>
      </p:pic>
      <p:pic>
        <p:nvPicPr>
          <p:cNvPr id="2097206" name="תמונה 3"/>
          <p:cNvPicPr>
            <a:picLocks noChangeAspect="1"/>
          </p:cNvPicPr>
          <p:nvPr/>
        </p:nvPicPr>
        <p:blipFill>
          <a:blip xmlns:r="http://schemas.openxmlformats.org/officeDocument/2006/relationships" r:embed="rId2"/>
          <a:stretch>
            <a:fillRect/>
          </a:stretch>
        </p:blipFill>
        <p:spPr>
          <a:xfrm>
            <a:off x="2514600" y="2788"/>
            <a:ext cx="7315834" cy="2475191"/>
          </a:xfrm>
          <a:prstGeom prst="rect"/>
        </p:spPr>
      </p:pic>
      <p:sp>
        <p:nvSpPr>
          <p:cNvPr id="1048790" name="תיבת טקסט 6"/>
          <p:cNvSpPr txBox="1"/>
          <p:nvPr/>
        </p:nvSpPr>
        <p:spPr>
          <a:xfrm>
            <a:off x="3810000" y="629200"/>
            <a:ext cx="9144000" cy="891540"/>
          </a:xfrm>
          <a:prstGeom prst="rect"/>
          <a:noFill/>
        </p:spPr>
        <p:txBody>
          <a:bodyPr wrap="square">
            <a:spAutoFit/>
          </a:bodyPr>
          <a:p>
            <a:r>
              <a:rPr dirty="0" sz="5400" lang="en-US"/>
              <a:t>Objectives of Scheduling</a:t>
            </a:r>
          </a:p>
        </p:txBody>
      </p:sp>
      <p:pic>
        <p:nvPicPr>
          <p:cNvPr id="2097207" name="תמונה 7"/>
          <p:cNvPicPr>
            <a:picLocks noChangeAspect="1"/>
          </p:cNvPicPr>
          <p:nvPr/>
        </p:nvPicPr>
        <p:blipFill>
          <a:blip xmlns:r="http://schemas.openxmlformats.org/officeDocument/2006/relationships" r:embed="rId3"/>
          <a:stretch>
            <a:fillRect/>
          </a:stretch>
        </p:blipFill>
        <p:spPr>
          <a:xfrm>
            <a:off x="15752956" y="8363"/>
            <a:ext cx="1450974" cy="1670449"/>
          </a:xfrm>
          <a:prstGeom prst="rect"/>
        </p:spPr>
      </p:pic>
      <p:pic>
        <p:nvPicPr>
          <p:cNvPr id="2097208" name="תמונה 8"/>
          <p:cNvPicPr>
            <a:picLocks noChangeAspect="1"/>
          </p:cNvPicPr>
          <p:nvPr/>
        </p:nvPicPr>
        <p:blipFill>
          <a:blip xmlns:r="http://schemas.openxmlformats.org/officeDocument/2006/relationships" r:embed="rId4"/>
          <a:stretch>
            <a:fillRect/>
          </a:stretch>
        </p:blipFill>
        <p:spPr>
          <a:xfrm>
            <a:off x="2182227" y="4644822"/>
            <a:ext cx="1085182" cy="1085182"/>
          </a:xfrm>
          <a:prstGeom prst="rect"/>
        </p:spPr>
      </p:pic>
      <p:pic>
        <p:nvPicPr>
          <p:cNvPr id="2097209" name="תמונה 9"/>
          <p:cNvPicPr>
            <a:picLocks noChangeAspect="1"/>
          </p:cNvPicPr>
          <p:nvPr/>
        </p:nvPicPr>
        <p:blipFill>
          <a:blip xmlns:r="http://schemas.openxmlformats.org/officeDocument/2006/relationships" r:embed="rId4"/>
          <a:stretch>
            <a:fillRect/>
          </a:stretch>
        </p:blipFill>
        <p:spPr>
          <a:xfrm>
            <a:off x="2182227" y="6484917"/>
            <a:ext cx="1085182" cy="1085182"/>
          </a:xfrm>
          <a:prstGeom prst="rect"/>
        </p:spPr>
      </p:pic>
      <p:pic>
        <p:nvPicPr>
          <p:cNvPr id="2097210" name="תמונה 10"/>
          <p:cNvPicPr>
            <a:picLocks noChangeAspect="1"/>
          </p:cNvPicPr>
          <p:nvPr/>
        </p:nvPicPr>
        <p:blipFill>
          <a:blip xmlns:r="http://schemas.openxmlformats.org/officeDocument/2006/relationships" r:embed="rId4"/>
          <a:stretch>
            <a:fillRect/>
          </a:stretch>
        </p:blipFill>
        <p:spPr>
          <a:xfrm>
            <a:off x="2182227" y="2772203"/>
            <a:ext cx="1085182" cy="1085182"/>
          </a:xfrm>
          <a:prstGeom prst="rect"/>
        </p:spPr>
      </p:pic>
      <p:pic>
        <p:nvPicPr>
          <p:cNvPr id="2097211" name="תמונה 11"/>
          <p:cNvPicPr>
            <a:picLocks noChangeAspect="1"/>
          </p:cNvPicPr>
          <p:nvPr/>
        </p:nvPicPr>
        <p:blipFill>
          <a:blip xmlns:r="http://schemas.openxmlformats.org/officeDocument/2006/relationships" r:embed="rId5"/>
          <a:stretch>
            <a:fillRect/>
          </a:stretch>
        </p:blipFill>
        <p:spPr>
          <a:xfrm>
            <a:off x="3505200" y="2624847"/>
            <a:ext cx="14241490" cy="1579001"/>
          </a:xfrm>
          <a:prstGeom prst="rect"/>
        </p:spPr>
      </p:pic>
      <p:pic>
        <p:nvPicPr>
          <p:cNvPr id="2097212" name="תמונה 12"/>
          <p:cNvPicPr>
            <a:picLocks noChangeAspect="1"/>
          </p:cNvPicPr>
          <p:nvPr/>
        </p:nvPicPr>
        <p:blipFill>
          <a:blip xmlns:r="http://schemas.openxmlformats.org/officeDocument/2006/relationships" r:embed="rId5"/>
          <a:stretch>
            <a:fillRect/>
          </a:stretch>
        </p:blipFill>
        <p:spPr>
          <a:xfrm>
            <a:off x="3494049" y="4397912"/>
            <a:ext cx="14241490" cy="1579001"/>
          </a:xfrm>
          <a:prstGeom prst="rect"/>
        </p:spPr>
      </p:pic>
      <p:pic>
        <p:nvPicPr>
          <p:cNvPr id="2097213" name="תמונה 13"/>
          <p:cNvPicPr>
            <a:picLocks noChangeAspect="1"/>
          </p:cNvPicPr>
          <p:nvPr/>
        </p:nvPicPr>
        <p:blipFill>
          <a:blip xmlns:r="http://schemas.openxmlformats.org/officeDocument/2006/relationships" r:embed="rId5"/>
          <a:stretch>
            <a:fillRect/>
          </a:stretch>
        </p:blipFill>
        <p:spPr>
          <a:xfrm>
            <a:off x="3505200" y="6365041"/>
            <a:ext cx="14241490" cy="1579001"/>
          </a:xfrm>
          <a:prstGeom prst="rect"/>
        </p:spPr>
      </p:pic>
      <p:sp>
        <p:nvSpPr>
          <p:cNvPr id="1048791" name="מלבן 14"/>
          <p:cNvSpPr/>
          <p:nvPr/>
        </p:nvSpPr>
        <p:spPr>
          <a:xfrm>
            <a:off x="2456956" y="2853129"/>
            <a:ext cx="563880" cy="891540"/>
          </a:xfrm>
          <a:prstGeom prst="rect"/>
          <a:noFill/>
        </p:spPr>
        <p:txBody>
          <a:bodyPr bIns="45720" lIns="91440" rIns="91440" tIns="45720" wrap="none">
            <a:spAutoFit/>
          </a:bodyPr>
          <a:p>
            <a:pPr algn="ctr"/>
            <a:r>
              <a:rPr dirty="0" sz="5400" lang="en-US">
                <a:ln w="0"/>
                <a:effectLst>
                  <a:outerShdw algn="tl" blurRad="38100" dir="2700000" dist="19050" rotWithShape="0">
                    <a:schemeClr val="dk1">
                      <a:alpha val="40000"/>
                    </a:schemeClr>
                  </a:outerShdw>
                </a:effectLst>
              </a:rPr>
              <a:t>5</a:t>
            </a:r>
            <a:endParaRPr dirty="0" sz="5400" lang="he-IL">
              <a:ln w="0"/>
              <a:effectLst>
                <a:outerShdw algn="tl" blurRad="38100" dir="2700000" dist="19050" rotWithShape="0">
                  <a:schemeClr val="dk1">
                    <a:alpha val="40000"/>
                  </a:schemeClr>
                </a:outerShdw>
              </a:effectLst>
            </a:endParaRPr>
          </a:p>
        </p:txBody>
      </p:sp>
      <p:sp>
        <p:nvSpPr>
          <p:cNvPr id="1048792" name="מלבן 15"/>
          <p:cNvSpPr/>
          <p:nvPr/>
        </p:nvSpPr>
        <p:spPr>
          <a:xfrm>
            <a:off x="2456955" y="4705616"/>
            <a:ext cx="563880" cy="891540"/>
          </a:xfrm>
          <a:prstGeom prst="rect"/>
          <a:noFill/>
        </p:spPr>
        <p:txBody>
          <a:bodyPr bIns="45720" lIns="91440" rIns="91440" tIns="45720" wrap="none">
            <a:spAutoFit/>
          </a:bodyPr>
          <a:p>
            <a:pPr algn="ctr"/>
            <a:r>
              <a:rPr dirty="0" sz="5400" lang="en-US">
                <a:ln w="0"/>
                <a:effectLst>
                  <a:outerShdw algn="tl" blurRad="38100" dir="2700000" dist="19050" rotWithShape="0">
                    <a:schemeClr val="dk1">
                      <a:alpha val="40000"/>
                    </a:schemeClr>
                  </a:outerShdw>
                </a:effectLst>
              </a:rPr>
              <a:t>6</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793" name="מלבן 16"/>
          <p:cNvSpPr/>
          <p:nvPr/>
        </p:nvSpPr>
        <p:spPr>
          <a:xfrm>
            <a:off x="2464390" y="6607616"/>
            <a:ext cx="563880"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7</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794" name="תיבת טקסט 18"/>
          <p:cNvSpPr txBox="1"/>
          <p:nvPr/>
        </p:nvSpPr>
        <p:spPr>
          <a:xfrm>
            <a:off x="3542138" y="2754253"/>
            <a:ext cx="12840862" cy="1539239"/>
          </a:xfrm>
          <a:prstGeom prst="rect"/>
          <a:noFill/>
        </p:spPr>
        <p:txBody>
          <a:bodyPr wrap="square">
            <a:spAutoFit/>
          </a:bodyPr>
          <a:p>
            <a:r>
              <a:rPr dirty="0" sz="3200" lang="en-US"/>
              <a:t>Improve Efficiency and Productivity</a:t>
            </a:r>
          </a:p>
          <a:p>
            <a:r>
              <a:rPr dirty="0" sz="3200" lang="en-US"/>
              <a:t>Streamline processes to increase the output with minimal input and effort.</a:t>
            </a:r>
          </a:p>
        </p:txBody>
      </p:sp>
      <p:sp>
        <p:nvSpPr>
          <p:cNvPr id="1048795" name="תיבת טקסט 20"/>
          <p:cNvSpPr txBox="1"/>
          <p:nvPr/>
        </p:nvSpPr>
        <p:spPr>
          <a:xfrm>
            <a:off x="3776547" y="4674186"/>
            <a:ext cx="13958992" cy="1077218"/>
          </a:xfrm>
          <a:prstGeom prst="rect"/>
          <a:noFill/>
        </p:spPr>
        <p:txBody>
          <a:bodyPr wrap="square">
            <a:spAutoFit/>
          </a:bodyPr>
          <a:p>
            <a:r>
              <a:rPr dirty="0" sz="3200" lang="en-US"/>
              <a:t>Enhance Customer Satisfaction</a:t>
            </a:r>
          </a:p>
          <a:p>
            <a:r>
              <a:rPr dirty="0" sz="3200" lang="en-US"/>
              <a:t>Timely delivery and consistent quality lead to better customer experiences.</a:t>
            </a:r>
          </a:p>
        </p:txBody>
      </p:sp>
      <p:sp>
        <p:nvSpPr>
          <p:cNvPr id="1048796" name="תיבת טקסט 22"/>
          <p:cNvSpPr txBox="1"/>
          <p:nvPr/>
        </p:nvSpPr>
        <p:spPr>
          <a:xfrm>
            <a:off x="3549572" y="6484917"/>
            <a:ext cx="15119428" cy="1539239"/>
          </a:xfrm>
          <a:prstGeom prst="rect"/>
          <a:noFill/>
        </p:spPr>
        <p:txBody>
          <a:bodyPr wrap="square">
            <a:spAutoFit/>
          </a:bodyPr>
          <a:p>
            <a:r>
              <a:rPr dirty="0" sz="3200" lang="en-US"/>
              <a:t>Flexibility and Adaptability</a:t>
            </a:r>
          </a:p>
          <a:p>
            <a:r>
              <a:rPr dirty="0" sz="3200" lang="en-US"/>
              <a:t>Allow adjustments in case of unexpected delays or changes in demand or resources.</a:t>
            </a:r>
          </a:p>
        </p:txBody>
      </p:sp>
    </p:spTree>
  </p:cSld>
  <p:clrMapOvr>
    <a:masterClrMapping/>
  </p:clrMapOvr>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pic>
        <p:nvPicPr>
          <p:cNvPr id="2097214" name="תמונה 1"/>
          <p:cNvPicPr>
            <a:picLocks noChangeAspect="1"/>
          </p:cNvPicPr>
          <p:nvPr/>
        </p:nvPicPr>
        <p:blipFill>
          <a:blip xmlns:r="http://schemas.openxmlformats.org/officeDocument/2006/relationships" r:embed="rId1"/>
          <a:stretch>
            <a:fillRect/>
          </a:stretch>
        </p:blipFill>
        <p:spPr>
          <a:xfrm>
            <a:off x="1410262" y="7256280"/>
            <a:ext cx="121931" cy="3060457"/>
          </a:xfrm>
          <a:prstGeom prst="rect"/>
        </p:spPr>
      </p:pic>
      <p:pic>
        <p:nvPicPr>
          <p:cNvPr id="2097215" name="תמונה 2"/>
          <p:cNvPicPr>
            <a:picLocks noChangeAspect="1"/>
          </p:cNvPicPr>
          <p:nvPr/>
        </p:nvPicPr>
        <p:blipFill>
          <a:blip xmlns:r="http://schemas.openxmlformats.org/officeDocument/2006/relationships" r:embed="rId1"/>
          <a:stretch>
            <a:fillRect/>
          </a:stretch>
        </p:blipFill>
        <p:spPr>
          <a:xfrm>
            <a:off x="1371600" y="-929"/>
            <a:ext cx="121931" cy="3060457"/>
          </a:xfrm>
          <a:prstGeom prst="rect"/>
        </p:spPr>
      </p:pic>
      <p:pic>
        <p:nvPicPr>
          <p:cNvPr id="2097216" name="תמונה 3"/>
          <p:cNvPicPr>
            <a:picLocks noChangeAspect="1"/>
          </p:cNvPicPr>
          <p:nvPr/>
        </p:nvPicPr>
        <p:blipFill>
          <a:blip xmlns:r="http://schemas.openxmlformats.org/officeDocument/2006/relationships" r:embed="rId2"/>
          <a:stretch>
            <a:fillRect/>
          </a:stretch>
        </p:blipFill>
        <p:spPr>
          <a:xfrm>
            <a:off x="15489587" y="0"/>
            <a:ext cx="1450974" cy="1670449"/>
          </a:xfrm>
          <a:prstGeom prst="rect"/>
        </p:spPr>
      </p:pic>
      <p:pic>
        <p:nvPicPr>
          <p:cNvPr id="2097217" name="תמונה 4"/>
          <p:cNvPicPr>
            <a:picLocks noChangeAspect="1"/>
          </p:cNvPicPr>
          <p:nvPr/>
        </p:nvPicPr>
        <p:blipFill>
          <a:blip xmlns:r="http://schemas.openxmlformats.org/officeDocument/2006/relationships" r:embed="rId3"/>
          <a:stretch>
            <a:fillRect/>
          </a:stretch>
        </p:blipFill>
        <p:spPr>
          <a:xfrm>
            <a:off x="1752255" y="-510539"/>
            <a:ext cx="7315834" cy="2475191"/>
          </a:xfrm>
          <a:prstGeom prst="rect"/>
        </p:spPr>
      </p:pic>
      <p:sp>
        <p:nvSpPr>
          <p:cNvPr id="1048800" name="תיבת טקסט 8"/>
          <p:cNvSpPr txBox="1"/>
          <p:nvPr/>
        </p:nvSpPr>
        <p:spPr>
          <a:xfrm>
            <a:off x="3205881" y="139848"/>
            <a:ext cx="10515600" cy="1691639"/>
          </a:xfrm>
          <a:prstGeom prst="rect"/>
          <a:noFill/>
        </p:spPr>
        <p:txBody>
          <a:bodyPr wrap="square">
            <a:spAutoFit/>
          </a:bodyPr>
          <a:p>
            <a:r>
              <a:rPr dirty="0" sz="5400" lang="en-US"/>
              <a:t>Issues to Consider in Scheduling Staff</a:t>
            </a:r>
          </a:p>
        </p:txBody>
      </p:sp>
      <p:pic>
        <p:nvPicPr>
          <p:cNvPr id="2097218" name="תמונה 9"/>
          <p:cNvPicPr>
            <a:picLocks noChangeAspect="1"/>
          </p:cNvPicPr>
          <p:nvPr/>
        </p:nvPicPr>
        <p:blipFill>
          <a:blip xmlns:r="http://schemas.openxmlformats.org/officeDocument/2006/relationships" r:embed="rId4"/>
          <a:stretch>
            <a:fillRect/>
          </a:stretch>
        </p:blipFill>
        <p:spPr>
          <a:xfrm>
            <a:off x="2650566" y="1830263"/>
            <a:ext cx="1085182" cy="1085182"/>
          </a:xfrm>
          <a:prstGeom prst="rect"/>
        </p:spPr>
      </p:pic>
      <p:pic>
        <p:nvPicPr>
          <p:cNvPr id="2097219" name="תמונה 10"/>
          <p:cNvPicPr>
            <a:picLocks noChangeAspect="1"/>
          </p:cNvPicPr>
          <p:nvPr/>
        </p:nvPicPr>
        <p:blipFill>
          <a:blip xmlns:r="http://schemas.openxmlformats.org/officeDocument/2006/relationships" r:embed="rId4"/>
          <a:stretch>
            <a:fillRect/>
          </a:stretch>
        </p:blipFill>
        <p:spPr>
          <a:xfrm>
            <a:off x="2514600" y="5416442"/>
            <a:ext cx="1085182" cy="1085182"/>
          </a:xfrm>
          <a:prstGeom prst="rect"/>
        </p:spPr>
      </p:pic>
      <p:pic>
        <p:nvPicPr>
          <p:cNvPr id="2097220" name="תמונה 11"/>
          <p:cNvPicPr>
            <a:picLocks noChangeAspect="1"/>
          </p:cNvPicPr>
          <p:nvPr/>
        </p:nvPicPr>
        <p:blipFill>
          <a:blip xmlns:r="http://schemas.openxmlformats.org/officeDocument/2006/relationships" r:embed="rId4"/>
          <a:stretch>
            <a:fillRect/>
          </a:stretch>
        </p:blipFill>
        <p:spPr>
          <a:xfrm>
            <a:off x="2514600" y="8934965"/>
            <a:ext cx="1085182" cy="1085182"/>
          </a:xfrm>
          <a:prstGeom prst="rect"/>
        </p:spPr>
      </p:pic>
      <p:pic>
        <p:nvPicPr>
          <p:cNvPr id="2097221" name="תמונה 12"/>
          <p:cNvPicPr>
            <a:picLocks noChangeAspect="1"/>
          </p:cNvPicPr>
          <p:nvPr/>
        </p:nvPicPr>
        <p:blipFill>
          <a:blip xmlns:r="http://schemas.openxmlformats.org/officeDocument/2006/relationships" r:embed="rId4"/>
          <a:stretch>
            <a:fillRect/>
          </a:stretch>
        </p:blipFill>
        <p:spPr>
          <a:xfrm>
            <a:off x="2514600" y="3680202"/>
            <a:ext cx="1085182" cy="1085182"/>
          </a:xfrm>
          <a:prstGeom prst="rect"/>
        </p:spPr>
      </p:pic>
      <p:pic>
        <p:nvPicPr>
          <p:cNvPr id="2097222" name="תמונה 13"/>
          <p:cNvPicPr>
            <a:picLocks noChangeAspect="1"/>
          </p:cNvPicPr>
          <p:nvPr/>
        </p:nvPicPr>
        <p:blipFill>
          <a:blip xmlns:r="http://schemas.openxmlformats.org/officeDocument/2006/relationships" r:embed="rId4"/>
          <a:stretch>
            <a:fillRect/>
          </a:stretch>
        </p:blipFill>
        <p:spPr>
          <a:xfrm>
            <a:off x="2514600" y="7256280"/>
            <a:ext cx="1085182" cy="1085182"/>
          </a:xfrm>
          <a:prstGeom prst="rect"/>
        </p:spPr>
      </p:pic>
      <p:pic>
        <p:nvPicPr>
          <p:cNvPr id="2097223" name="תמונה 14"/>
          <p:cNvPicPr>
            <a:picLocks noChangeAspect="1"/>
          </p:cNvPicPr>
          <p:nvPr/>
        </p:nvPicPr>
        <p:blipFill>
          <a:blip xmlns:r="http://schemas.openxmlformats.org/officeDocument/2006/relationships" r:embed="rId5"/>
          <a:stretch>
            <a:fillRect/>
          </a:stretch>
        </p:blipFill>
        <p:spPr>
          <a:xfrm>
            <a:off x="3957245" y="1636882"/>
            <a:ext cx="14241490" cy="1579001"/>
          </a:xfrm>
          <a:prstGeom prst="rect"/>
        </p:spPr>
      </p:pic>
      <p:pic>
        <p:nvPicPr>
          <p:cNvPr id="2097224" name="תמונה 15"/>
          <p:cNvPicPr>
            <a:picLocks noChangeAspect="1"/>
          </p:cNvPicPr>
          <p:nvPr/>
        </p:nvPicPr>
        <p:blipFill>
          <a:blip xmlns:r="http://schemas.openxmlformats.org/officeDocument/2006/relationships" r:embed="rId5"/>
          <a:stretch>
            <a:fillRect/>
          </a:stretch>
        </p:blipFill>
        <p:spPr>
          <a:xfrm>
            <a:off x="3920036" y="3363778"/>
            <a:ext cx="14241490" cy="1579001"/>
          </a:xfrm>
          <a:prstGeom prst="rect"/>
        </p:spPr>
      </p:pic>
      <p:pic>
        <p:nvPicPr>
          <p:cNvPr id="2097225" name="תמונה 16"/>
          <p:cNvPicPr>
            <a:picLocks noChangeAspect="1"/>
          </p:cNvPicPr>
          <p:nvPr/>
        </p:nvPicPr>
        <p:blipFill>
          <a:blip xmlns:r="http://schemas.openxmlformats.org/officeDocument/2006/relationships" r:embed="rId5"/>
          <a:stretch>
            <a:fillRect/>
          </a:stretch>
        </p:blipFill>
        <p:spPr>
          <a:xfrm>
            <a:off x="3912602" y="5175650"/>
            <a:ext cx="14241490" cy="1579001"/>
          </a:xfrm>
          <a:prstGeom prst="rect"/>
        </p:spPr>
      </p:pic>
      <p:pic>
        <p:nvPicPr>
          <p:cNvPr id="2097226" name="תמונה 17"/>
          <p:cNvPicPr>
            <a:picLocks noChangeAspect="1"/>
          </p:cNvPicPr>
          <p:nvPr/>
        </p:nvPicPr>
        <p:blipFill>
          <a:blip xmlns:r="http://schemas.openxmlformats.org/officeDocument/2006/relationships" r:embed="rId5"/>
          <a:stretch>
            <a:fillRect/>
          </a:stretch>
        </p:blipFill>
        <p:spPr>
          <a:xfrm>
            <a:off x="3903309" y="6937927"/>
            <a:ext cx="14241490" cy="1579001"/>
          </a:xfrm>
          <a:prstGeom prst="rect"/>
        </p:spPr>
      </p:pic>
      <p:pic>
        <p:nvPicPr>
          <p:cNvPr id="2097227" name="תמונה 18"/>
          <p:cNvPicPr>
            <a:picLocks noChangeAspect="1"/>
          </p:cNvPicPr>
          <p:nvPr/>
        </p:nvPicPr>
        <p:blipFill>
          <a:blip xmlns:r="http://schemas.openxmlformats.org/officeDocument/2006/relationships" r:embed="rId5"/>
          <a:stretch>
            <a:fillRect/>
          </a:stretch>
        </p:blipFill>
        <p:spPr>
          <a:xfrm>
            <a:off x="3920036" y="8582090"/>
            <a:ext cx="14241490" cy="1579001"/>
          </a:xfrm>
          <a:prstGeom prst="rect"/>
        </p:spPr>
      </p:pic>
      <p:sp>
        <p:nvSpPr>
          <p:cNvPr id="1048801" name="מלבן 19"/>
          <p:cNvSpPr/>
          <p:nvPr/>
        </p:nvSpPr>
        <p:spPr>
          <a:xfrm>
            <a:off x="2938019" y="1876379"/>
            <a:ext cx="563880"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1</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02" name="מלבן 20"/>
          <p:cNvSpPr/>
          <p:nvPr/>
        </p:nvSpPr>
        <p:spPr>
          <a:xfrm>
            <a:off x="2925295" y="3842054"/>
            <a:ext cx="563880"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2</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03" name="מלבן 21"/>
          <p:cNvSpPr/>
          <p:nvPr/>
        </p:nvSpPr>
        <p:spPr>
          <a:xfrm>
            <a:off x="2789329" y="5529395"/>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3</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04" name="מלבן 22"/>
          <p:cNvSpPr/>
          <p:nvPr/>
        </p:nvSpPr>
        <p:spPr>
          <a:xfrm>
            <a:off x="2746248" y="7337206"/>
            <a:ext cx="563880"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4</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05" name="מלבן 23"/>
          <p:cNvSpPr/>
          <p:nvPr/>
        </p:nvSpPr>
        <p:spPr>
          <a:xfrm>
            <a:off x="2819066" y="8909925"/>
            <a:ext cx="563879"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5</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06" name="תיבת טקסט 25"/>
          <p:cNvSpPr txBox="1"/>
          <p:nvPr/>
        </p:nvSpPr>
        <p:spPr>
          <a:xfrm>
            <a:off x="4056001" y="1805438"/>
            <a:ext cx="12884560" cy="1077218"/>
          </a:xfrm>
          <a:prstGeom prst="rect"/>
          <a:noFill/>
        </p:spPr>
        <p:txBody>
          <a:bodyPr wrap="square">
            <a:spAutoFit/>
          </a:bodyPr>
          <a:p>
            <a:r>
              <a:rPr dirty="0" sz="3200" lang="en-US"/>
              <a:t>Staff Availability</a:t>
            </a:r>
          </a:p>
          <a:p>
            <a:r>
              <a:rPr dirty="0" sz="3200" lang="en-US"/>
              <a:t>Consider individual availability, leave requests, and working hour limits.</a:t>
            </a:r>
          </a:p>
        </p:txBody>
      </p:sp>
      <p:sp>
        <p:nvSpPr>
          <p:cNvPr id="1048807" name="תיבת טקסט 27"/>
          <p:cNvSpPr txBox="1"/>
          <p:nvPr/>
        </p:nvSpPr>
        <p:spPr>
          <a:xfrm>
            <a:off x="4014193" y="3514352"/>
            <a:ext cx="14130605" cy="1539240"/>
          </a:xfrm>
          <a:prstGeom prst="rect"/>
          <a:noFill/>
        </p:spPr>
        <p:txBody>
          <a:bodyPr wrap="square">
            <a:spAutoFit/>
          </a:bodyPr>
          <a:p>
            <a:r>
              <a:rPr dirty="0" sz="3200" lang="en-US"/>
              <a:t>Skill Levels and Qualifications</a:t>
            </a:r>
          </a:p>
          <a:p>
            <a:r>
              <a:rPr dirty="0" sz="3200" lang="en-US"/>
              <a:t>Assign tasks based on staff expertise and certifications to ensure quality and safety.</a:t>
            </a:r>
          </a:p>
        </p:txBody>
      </p:sp>
      <p:sp>
        <p:nvSpPr>
          <p:cNvPr id="1048808" name="תיבת טקסט 29"/>
          <p:cNvSpPr txBox="1"/>
          <p:nvPr/>
        </p:nvSpPr>
        <p:spPr>
          <a:xfrm>
            <a:off x="4056000" y="5368267"/>
            <a:ext cx="12631799" cy="1539240"/>
          </a:xfrm>
          <a:prstGeom prst="rect"/>
          <a:noFill/>
        </p:spPr>
        <p:txBody>
          <a:bodyPr wrap="square">
            <a:spAutoFit/>
          </a:bodyPr>
          <a:p>
            <a:r>
              <a:rPr dirty="0" sz="3200" lang="en-US"/>
              <a:t>Workload Balance</a:t>
            </a:r>
          </a:p>
          <a:p>
            <a:r>
              <a:rPr dirty="0" sz="3200" lang="en-US"/>
              <a:t>Distribute shifts and duties fairly to avoid burnout and maintain morale</a:t>
            </a:r>
            <a:r>
              <a:rPr dirty="0" lang="en-US"/>
              <a:t>.</a:t>
            </a:r>
          </a:p>
        </p:txBody>
      </p:sp>
      <p:sp>
        <p:nvSpPr>
          <p:cNvPr id="1048809" name="תיבת טקסט 31"/>
          <p:cNvSpPr txBox="1"/>
          <p:nvPr/>
        </p:nvSpPr>
        <p:spPr>
          <a:xfrm>
            <a:off x="3925612" y="7076559"/>
            <a:ext cx="14654807" cy="1539240"/>
          </a:xfrm>
          <a:prstGeom prst="rect"/>
          <a:noFill/>
        </p:spPr>
        <p:txBody>
          <a:bodyPr wrap="square">
            <a:spAutoFit/>
          </a:bodyPr>
          <a:p>
            <a:r>
              <a:rPr dirty="0" sz="3200" lang="en-US"/>
              <a:t>Legal and Regulatory Requirements </a:t>
            </a:r>
          </a:p>
          <a:p>
            <a:r>
              <a:rPr dirty="0" sz="3200" lang="en-US"/>
              <a:t>Comply with labor laws, including rest periods, overtime limits, and union agreements.</a:t>
            </a:r>
          </a:p>
        </p:txBody>
      </p:sp>
      <p:sp>
        <p:nvSpPr>
          <p:cNvPr id="1048810" name="תיבת טקסט 33"/>
          <p:cNvSpPr txBox="1"/>
          <p:nvPr/>
        </p:nvSpPr>
        <p:spPr>
          <a:xfrm>
            <a:off x="4072141" y="8717340"/>
            <a:ext cx="13950725" cy="1539240"/>
          </a:xfrm>
          <a:prstGeom prst="rect"/>
          <a:noFill/>
        </p:spPr>
        <p:txBody>
          <a:bodyPr wrap="square">
            <a:spAutoFit/>
          </a:bodyPr>
          <a:p>
            <a:r>
              <a:rPr dirty="0" sz="3200" lang="en-US"/>
              <a:t>Shift Preferences</a:t>
            </a:r>
          </a:p>
          <a:p>
            <a:r>
              <a:rPr dirty="0" sz="3200" lang="en-US"/>
              <a:t>Take into account employees’ preferred shifts when possible to boost satisfaction</a:t>
            </a:r>
            <a:r>
              <a:rPr dirty="0" lang="en-US"/>
              <a:t>.</a:t>
            </a:r>
          </a:p>
        </p:txBody>
      </p:sp>
    </p:spTree>
  </p:cSld>
  <p:clrMapOvr>
    <a:masterClrMapping/>
  </p:clrMapOvr>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23" name=""/>
        <p:cNvGrpSpPr/>
        <p:nvPr/>
      </p:nvGrpSpPr>
      <p:grpSpPr>
        <a:xfrm>
          <a:off x="0" y="0"/>
          <a:ext cx="0" cy="0"/>
          <a:chOff x="0" y="0"/>
          <a:chExt cx="0" cy="0"/>
        </a:xfrm>
      </p:grpSpPr>
      <p:pic>
        <p:nvPicPr>
          <p:cNvPr id="2097228" name="תמונה 1"/>
          <p:cNvPicPr>
            <a:picLocks noChangeAspect="1"/>
          </p:cNvPicPr>
          <p:nvPr/>
        </p:nvPicPr>
        <p:blipFill>
          <a:blip xmlns:r="http://schemas.openxmlformats.org/officeDocument/2006/relationships" r:embed="rId1"/>
          <a:stretch>
            <a:fillRect/>
          </a:stretch>
        </p:blipFill>
        <p:spPr>
          <a:xfrm>
            <a:off x="1600200" y="25643"/>
            <a:ext cx="121931" cy="3060457"/>
          </a:xfrm>
          <a:prstGeom prst="rect"/>
        </p:spPr>
      </p:pic>
      <p:pic>
        <p:nvPicPr>
          <p:cNvPr id="2097229" name="תמונה 2"/>
          <p:cNvPicPr>
            <a:picLocks noChangeAspect="1"/>
          </p:cNvPicPr>
          <p:nvPr/>
        </p:nvPicPr>
        <p:blipFill>
          <a:blip xmlns:r="http://schemas.openxmlformats.org/officeDocument/2006/relationships" r:embed="rId1"/>
          <a:stretch>
            <a:fillRect/>
          </a:stretch>
        </p:blipFill>
        <p:spPr>
          <a:xfrm>
            <a:off x="1566380" y="7226543"/>
            <a:ext cx="121931" cy="3060457"/>
          </a:xfrm>
          <a:prstGeom prst="rect"/>
        </p:spPr>
      </p:pic>
      <p:pic>
        <p:nvPicPr>
          <p:cNvPr id="2097230" name="תמונה 3"/>
          <p:cNvPicPr>
            <a:picLocks noChangeAspect="1"/>
          </p:cNvPicPr>
          <p:nvPr/>
        </p:nvPicPr>
        <p:blipFill>
          <a:blip xmlns:r="http://schemas.openxmlformats.org/officeDocument/2006/relationships" r:embed="rId2"/>
          <a:stretch>
            <a:fillRect/>
          </a:stretch>
        </p:blipFill>
        <p:spPr>
          <a:xfrm>
            <a:off x="15240543" y="7533"/>
            <a:ext cx="1450974" cy="1670449"/>
          </a:xfrm>
          <a:prstGeom prst="rect"/>
        </p:spPr>
      </p:pic>
      <p:pic>
        <p:nvPicPr>
          <p:cNvPr id="2097231" name="תמונה 4"/>
          <p:cNvPicPr>
            <a:picLocks noChangeAspect="1"/>
          </p:cNvPicPr>
          <p:nvPr/>
        </p:nvPicPr>
        <p:blipFill>
          <a:blip xmlns:r="http://schemas.openxmlformats.org/officeDocument/2006/relationships" r:embed="rId3"/>
          <a:stretch>
            <a:fillRect/>
          </a:stretch>
        </p:blipFill>
        <p:spPr>
          <a:xfrm>
            <a:off x="1839317" y="-281814"/>
            <a:ext cx="7315834" cy="2475191"/>
          </a:xfrm>
          <a:prstGeom prst="rect"/>
        </p:spPr>
      </p:pic>
      <p:sp>
        <p:nvSpPr>
          <p:cNvPr id="1048811" name="תיבת טקסט 6"/>
          <p:cNvSpPr txBox="1"/>
          <p:nvPr/>
        </p:nvSpPr>
        <p:spPr>
          <a:xfrm>
            <a:off x="2667000" y="606898"/>
            <a:ext cx="11200857" cy="1691639"/>
          </a:xfrm>
          <a:prstGeom prst="rect"/>
          <a:noFill/>
        </p:spPr>
        <p:txBody>
          <a:bodyPr wrap="square">
            <a:spAutoFit/>
          </a:bodyPr>
          <a:p>
            <a:r>
              <a:rPr dirty="0" sz="5400" lang="en-US"/>
              <a:t>Issues to Consider in Scheduling Staff</a:t>
            </a:r>
          </a:p>
        </p:txBody>
      </p:sp>
      <p:pic>
        <p:nvPicPr>
          <p:cNvPr id="2097232" name="תמונה 7"/>
          <p:cNvPicPr>
            <a:picLocks noChangeAspect="1"/>
          </p:cNvPicPr>
          <p:nvPr/>
        </p:nvPicPr>
        <p:blipFill>
          <a:blip xmlns:r="http://schemas.openxmlformats.org/officeDocument/2006/relationships" r:embed="rId4"/>
          <a:stretch>
            <a:fillRect/>
          </a:stretch>
        </p:blipFill>
        <p:spPr>
          <a:xfrm>
            <a:off x="2371051" y="5488027"/>
            <a:ext cx="1085182" cy="1085182"/>
          </a:xfrm>
          <a:prstGeom prst="rect"/>
        </p:spPr>
      </p:pic>
      <p:pic>
        <p:nvPicPr>
          <p:cNvPr id="2097233" name="תמונה 8"/>
          <p:cNvPicPr>
            <a:picLocks noChangeAspect="1"/>
          </p:cNvPicPr>
          <p:nvPr/>
        </p:nvPicPr>
        <p:blipFill>
          <a:blip xmlns:r="http://schemas.openxmlformats.org/officeDocument/2006/relationships" r:embed="rId4"/>
          <a:stretch>
            <a:fillRect/>
          </a:stretch>
        </p:blipFill>
        <p:spPr>
          <a:xfrm>
            <a:off x="2378485" y="3840702"/>
            <a:ext cx="1085182" cy="1085182"/>
          </a:xfrm>
          <a:prstGeom prst="rect"/>
        </p:spPr>
      </p:pic>
      <p:pic>
        <p:nvPicPr>
          <p:cNvPr id="2097234" name="תמונה 9"/>
          <p:cNvPicPr>
            <a:picLocks noChangeAspect="1"/>
          </p:cNvPicPr>
          <p:nvPr/>
        </p:nvPicPr>
        <p:blipFill>
          <a:blip xmlns:r="http://schemas.openxmlformats.org/officeDocument/2006/relationships" r:embed="rId4"/>
          <a:stretch>
            <a:fillRect/>
          </a:stretch>
        </p:blipFill>
        <p:spPr>
          <a:xfrm>
            <a:off x="2371051" y="2253052"/>
            <a:ext cx="1085182" cy="1085182"/>
          </a:xfrm>
          <a:prstGeom prst="rect"/>
        </p:spPr>
      </p:pic>
      <p:pic>
        <p:nvPicPr>
          <p:cNvPr id="2097235" name="תמונה 10"/>
          <p:cNvPicPr>
            <a:picLocks noChangeAspect="1"/>
          </p:cNvPicPr>
          <p:nvPr/>
        </p:nvPicPr>
        <p:blipFill>
          <a:blip xmlns:r="http://schemas.openxmlformats.org/officeDocument/2006/relationships" r:embed="rId4"/>
          <a:stretch>
            <a:fillRect/>
          </a:stretch>
        </p:blipFill>
        <p:spPr>
          <a:xfrm>
            <a:off x="2371051" y="8767707"/>
            <a:ext cx="1085182" cy="1085182"/>
          </a:xfrm>
          <a:prstGeom prst="rect"/>
        </p:spPr>
      </p:pic>
      <p:pic>
        <p:nvPicPr>
          <p:cNvPr id="2097236" name="תמונה 11"/>
          <p:cNvPicPr>
            <a:picLocks noChangeAspect="1"/>
          </p:cNvPicPr>
          <p:nvPr/>
        </p:nvPicPr>
        <p:blipFill>
          <a:blip xmlns:r="http://schemas.openxmlformats.org/officeDocument/2006/relationships" r:embed="rId4"/>
          <a:stretch>
            <a:fillRect/>
          </a:stretch>
        </p:blipFill>
        <p:spPr>
          <a:xfrm>
            <a:off x="2378485" y="7097050"/>
            <a:ext cx="1085182" cy="1085182"/>
          </a:xfrm>
          <a:prstGeom prst="rect"/>
        </p:spPr>
      </p:pic>
      <p:pic>
        <p:nvPicPr>
          <p:cNvPr id="2097237" name="תמונה 12"/>
          <p:cNvPicPr>
            <a:picLocks noChangeAspect="1"/>
          </p:cNvPicPr>
          <p:nvPr/>
        </p:nvPicPr>
        <p:blipFill>
          <a:blip xmlns:r="http://schemas.openxmlformats.org/officeDocument/2006/relationships" r:embed="rId5"/>
          <a:stretch>
            <a:fillRect/>
          </a:stretch>
        </p:blipFill>
        <p:spPr>
          <a:xfrm>
            <a:off x="3691054" y="1875316"/>
            <a:ext cx="14241490" cy="1579001"/>
          </a:xfrm>
          <a:prstGeom prst="rect"/>
        </p:spPr>
      </p:pic>
      <p:pic>
        <p:nvPicPr>
          <p:cNvPr id="2097238" name="תמונה 13"/>
          <p:cNvPicPr>
            <a:picLocks noChangeAspect="1"/>
          </p:cNvPicPr>
          <p:nvPr/>
        </p:nvPicPr>
        <p:blipFill>
          <a:blip xmlns:r="http://schemas.openxmlformats.org/officeDocument/2006/relationships" r:embed="rId5"/>
          <a:stretch>
            <a:fillRect/>
          </a:stretch>
        </p:blipFill>
        <p:spPr>
          <a:xfrm>
            <a:off x="3663176" y="3601020"/>
            <a:ext cx="14241490" cy="1579001"/>
          </a:xfrm>
          <a:prstGeom prst="rect"/>
        </p:spPr>
      </p:pic>
      <p:pic>
        <p:nvPicPr>
          <p:cNvPr id="2097239" name="תמונה 14"/>
          <p:cNvPicPr>
            <a:picLocks noChangeAspect="1"/>
          </p:cNvPicPr>
          <p:nvPr/>
        </p:nvPicPr>
        <p:blipFill>
          <a:blip xmlns:r="http://schemas.openxmlformats.org/officeDocument/2006/relationships" r:embed="rId5"/>
          <a:stretch>
            <a:fillRect/>
          </a:stretch>
        </p:blipFill>
        <p:spPr>
          <a:xfrm>
            <a:off x="3691054" y="5326724"/>
            <a:ext cx="14241490" cy="1579001"/>
          </a:xfrm>
          <a:prstGeom prst="rect"/>
        </p:spPr>
      </p:pic>
      <p:pic>
        <p:nvPicPr>
          <p:cNvPr id="2097240" name="תמונה 15"/>
          <p:cNvPicPr>
            <a:picLocks noChangeAspect="1"/>
          </p:cNvPicPr>
          <p:nvPr/>
        </p:nvPicPr>
        <p:blipFill>
          <a:blip xmlns:r="http://schemas.openxmlformats.org/officeDocument/2006/relationships" r:embed="rId5"/>
          <a:stretch>
            <a:fillRect/>
          </a:stretch>
        </p:blipFill>
        <p:spPr>
          <a:xfrm>
            <a:off x="3733800" y="6947567"/>
            <a:ext cx="14241490" cy="1579001"/>
          </a:xfrm>
          <a:prstGeom prst="rect"/>
        </p:spPr>
      </p:pic>
      <p:pic>
        <p:nvPicPr>
          <p:cNvPr id="2097241" name="תמונה 16"/>
          <p:cNvPicPr>
            <a:picLocks noChangeAspect="1"/>
          </p:cNvPicPr>
          <p:nvPr/>
        </p:nvPicPr>
        <p:blipFill>
          <a:blip xmlns:r="http://schemas.openxmlformats.org/officeDocument/2006/relationships" r:embed="rId5"/>
          <a:stretch>
            <a:fillRect/>
          </a:stretch>
        </p:blipFill>
        <p:spPr>
          <a:xfrm>
            <a:off x="3691054" y="8607780"/>
            <a:ext cx="14241490" cy="1579001"/>
          </a:xfrm>
          <a:prstGeom prst="rect"/>
        </p:spPr>
      </p:pic>
      <p:sp>
        <p:nvSpPr>
          <p:cNvPr id="1048812" name="מלבן 17"/>
          <p:cNvSpPr/>
          <p:nvPr/>
        </p:nvSpPr>
        <p:spPr>
          <a:xfrm>
            <a:off x="2645780" y="2344943"/>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6</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13" name="מלבן 18"/>
          <p:cNvSpPr/>
          <p:nvPr/>
        </p:nvSpPr>
        <p:spPr>
          <a:xfrm>
            <a:off x="2722666" y="3923709"/>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7</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14" name="מלבן 19"/>
          <p:cNvSpPr/>
          <p:nvPr/>
        </p:nvSpPr>
        <p:spPr>
          <a:xfrm>
            <a:off x="2707798" y="5528747"/>
            <a:ext cx="563880"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8</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15" name="מלבן 20"/>
          <p:cNvSpPr/>
          <p:nvPr/>
        </p:nvSpPr>
        <p:spPr>
          <a:xfrm>
            <a:off x="2737535" y="7158684"/>
            <a:ext cx="563880"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9</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16" name="מלבן 21"/>
          <p:cNvSpPr/>
          <p:nvPr/>
        </p:nvSpPr>
        <p:spPr>
          <a:xfrm>
            <a:off x="2477685" y="8848633"/>
            <a:ext cx="944880"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10</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17" name="תיבת טקסט 23"/>
          <p:cNvSpPr txBox="1"/>
          <p:nvPr/>
        </p:nvSpPr>
        <p:spPr>
          <a:xfrm>
            <a:off x="3795112" y="2129657"/>
            <a:ext cx="11847108" cy="1539240"/>
          </a:xfrm>
          <a:prstGeom prst="rect"/>
          <a:noFill/>
        </p:spPr>
        <p:txBody>
          <a:bodyPr wrap="square">
            <a:spAutoFit/>
          </a:bodyPr>
          <a:p>
            <a:r>
              <a:rPr dirty="0" sz="3200" lang="en-US"/>
              <a:t>Coverage Needs</a:t>
            </a:r>
          </a:p>
          <a:p>
            <a:r>
              <a:rPr dirty="0" sz="3200" lang="en-US"/>
              <a:t>Ensure adequate staffing during peak times, holidays, or emergencies</a:t>
            </a:r>
            <a:r>
              <a:rPr dirty="0" lang="en-US"/>
              <a:t>.</a:t>
            </a:r>
          </a:p>
        </p:txBody>
      </p:sp>
      <p:sp>
        <p:nvSpPr>
          <p:cNvPr id="1048818" name="תיבת טקסט 25"/>
          <p:cNvSpPr txBox="1"/>
          <p:nvPr/>
        </p:nvSpPr>
        <p:spPr>
          <a:xfrm>
            <a:off x="3835726" y="3817633"/>
            <a:ext cx="12073789" cy="1077218"/>
          </a:xfrm>
          <a:prstGeom prst="rect"/>
          <a:noFill/>
        </p:spPr>
        <p:txBody>
          <a:bodyPr wrap="square">
            <a:spAutoFit/>
          </a:bodyPr>
          <a:p>
            <a:r>
              <a:rPr dirty="0" sz="3200" lang="en-US"/>
              <a:t>Budget Constraints</a:t>
            </a:r>
          </a:p>
          <a:p>
            <a:r>
              <a:rPr dirty="0" sz="3200" lang="en-US"/>
              <a:t>Align staffing with budget limits while maintaining service quality.</a:t>
            </a:r>
          </a:p>
        </p:txBody>
      </p:sp>
      <p:sp>
        <p:nvSpPr>
          <p:cNvPr id="1048819" name="תיבת טקסט 27"/>
          <p:cNvSpPr txBox="1"/>
          <p:nvPr/>
        </p:nvSpPr>
        <p:spPr>
          <a:xfrm>
            <a:off x="3800414" y="5582109"/>
            <a:ext cx="13877986" cy="1539240"/>
          </a:xfrm>
          <a:prstGeom prst="rect"/>
          <a:noFill/>
        </p:spPr>
        <p:txBody>
          <a:bodyPr wrap="square">
            <a:spAutoFit/>
          </a:bodyPr>
          <a:p>
            <a:r>
              <a:rPr dirty="0" sz="3200" lang="en-US"/>
              <a:t>Continuity of Care or Service</a:t>
            </a:r>
          </a:p>
          <a:p>
            <a:r>
              <a:rPr dirty="0" sz="3200" lang="en-US"/>
              <a:t> In healthcare or service industries, maintain consistency for better outcomes.</a:t>
            </a:r>
          </a:p>
        </p:txBody>
      </p:sp>
      <p:sp>
        <p:nvSpPr>
          <p:cNvPr id="1048820" name="תיבת טקסט 29"/>
          <p:cNvSpPr txBox="1"/>
          <p:nvPr/>
        </p:nvSpPr>
        <p:spPr>
          <a:xfrm>
            <a:off x="3835726" y="7218143"/>
            <a:ext cx="13379898" cy="1539240"/>
          </a:xfrm>
          <a:prstGeom prst="rect"/>
          <a:noFill/>
        </p:spPr>
        <p:txBody>
          <a:bodyPr wrap="square">
            <a:spAutoFit/>
          </a:bodyPr>
          <a:p>
            <a:r>
              <a:rPr dirty="0" sz="3200" lang="en-US"/>
              <a:t>Communication</a:t>
            </a:r>
          </a:p>
          <a:p>
            <a:r>
              <a:rPr dirty="0" sz="3200" lang="en-US"/>
              <a:t>Keep staff informed about their schedules and any changes in a timely manner</a:t>
            </a:r>
            <a:r>
              <a:rPr dirty="0" lang="en-US"/>
              <a:t>.</a:t>
            </a:r>
          </a:p>
        </p:txBody>
      </p:sp>
      <p:sp>
        <p:nvSpPr>
          <p:cNvPr id="1048821" name="תיבת טקסט 31"/>
          <p:cNvSpPr txBox="1"/>
          <p:nvPr/>
        </p:nvSpPr>
        <p:spPr>
          <a:xfrm>
            <a:off x="3663176" y="8627705"/>
            <a:ext cx="14953806" cy="1539240"/>
          </a:xfrm>
          <a:prstGeom prst="rect"/>
          <a:noFill/>
        </p:spPr>
        <p:txBody>
          <a:bodyPr wrap="square">
            <a:spAutoFit/>
          </a:bodyPr>
          <a:p>
            <a:r>
              <a:rPr dirty="0" sz="3200" lang="en-US"/>
              <a:t>Flexibility</a:t>
            </a:r>
          </a:p>
          <a:p>
            <a:r>
              <a:rPr dirty="0" sz="3200" lang="en-US"/>
              <a:t>Be ready to adjust schedules due to sudden absences, increased demand, or emergencies </a:t>
            </a:r>
            <a:endParaRPr dirty="0" lang="en-US"/>
          </a:p>
        </p:txBody>
      </p:sp>
    </p:spTree>
  </p:cSld>
  <p:clrMapOvr>
    <a:masterClrMapping/>
  </p:clrMapOvr>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pic>
        <p:nvPicPr>
          <p:cNvPr id="2097242" name="תמונה 1"/>
          <p:cNvPicPr>
            <a:picLocks noChangeAspect="1"/>
          </p:cNvPicPr>
          <p:nvPr/>
        </p:nvPicPr>
        <p:blipFill>
          <a:blip xmlns:r="http://schemas.openxmlformats.org/officeDocument/2006/relationships" r:embed="rId1"/>
          <a:stretch>
            <a:fillRect/>
          </a:stretch>
        </p:blipFill>
        <p:spPr>
          <a:xfrm>
            <a:off x="15240000" y="8363"/>
            <a:ext cx="1450974" cy="1670449"/>
          </a:xfrm>
          <a:prstGeom prst="rect"/>
        </p:spPr>
      </p:pic>
      <p:pic>
        <p:nvPicPr>
          <p:cNvPr id="2097243" name="תמונה 2"/>
          <p:cNvPicPr>
            <a:picLocks noChangeAspect="1"/>
          </p:cNvPicPr>
          <p:nvPr/>
        </p:nvPicPr>
        <p:blipFill>
          <a:blip xmlns:r="http://schemas.openxmlformats.org/officeDocument/2006/relationships" r:embed="rId2"/>
          <a:stretch>
            <a:fillRect/>
          </a:stretch>
        </p:blipFill>
        <p:spPr>
          <a:xfrm>
            <a:off x="1828800" y="-12080"/>
            <a:ext cx="121931" cy="3060457"/>
          </a:xfrm>
          <a:prstGeom prst="rect"/>
        </p:spPr>
      </p:pic>
      <p:pic>
        <p:nvPicPr>
          <p:cNvPr id="2097244" name="תמונה 3"/>
          <p:cNvPicPr>
            <a:picLocks noChangeAspect="1"/>
          </p:cNvPicPr>
          <p:nvPr/>
        </p:nvPicPr>
        <p:blipFill>
          <a:blip xmlns:r="http://schemas.openxmlformats.org/officeDocument/2006/relationships" r:embed="rId2"/>
          <a:stretch>
            <a:fillRect/>
          </a:stretch>
        </p:blipFill>
        <p:spPr>
          <a:xfrm>
            <a:off x="1812439" y="7226543"/>
            <a:ext cx="121931" cy="3060457"/>
          </a:xfrm>
          <a:prstGeom prst="rect"/>
        </p:spPr>
      </p:pic>
      <p:pic>
        <p:nvPicPr>
          <p:cNvPr id="2097245" name="תמונה 4"/>
          <p:cNvPicPr>
            <a:picLocks noChangeAspect="1"/>
          </p:cNvPicPr>
          <p:nvPr/>
        </p:nvPicPr>
        <p:blipFill>
          <a:blip xmlns:r="http://schemas.openxmlformats.org/officeDocument/2006/relationships" r:embed="rId3"/>
          <a:stretch>
            <a:fillRect/>
          </a:stretch>
        </p:blipFill>
        <p:spPr>
          <a:xfrm>
            <a:off x="1699068" y="8363"/>
            <a:ext cx="7315834" cy="2475191"/>
          </a:xfrm>
          <a:prstGeom prst="rect"/>
        </p:spPr>
      </p:pic>
      <p:sp>
        <p:nvSpPr>
          <p:cNvPr id="1048822" name="תיבת טקסט 6"/>
          <p:cNvSpPr txBox="1"/>
          <p:nvPr/>
        </p:nvSpPr>
        <p:spPr>
          <a:xfrm>
            <a:off x="2743200" y="577162"/>
            <a:ext cx="9144000" cy="1691639"/>
          </a:xfrm>
          <a:prstGeom prst="rect"/>
          <a:noFill/>
        </p:spPr>
        <p:txBody>
          <a:bodyPr wrap="square">
            <a:spAutoFit/>
          </a:bodyPr>
          <a:p>
            <a:r>
              <a:rPr dirty="0" sz="5400" lang="en-US"/>
              <a:t>Principles of Time Scheduling</a:t>
            </a:r>
          </a:p>
        </p:txBody>
      </p:sp>
      <p:pic>
        <p:nvPicPr>
          <p:cNvPr id="2097246" name="תמונה 7"/>
          <p:cNvPicPr>
            <a:picLocks noChangeAspect="1"/>
          </p:cNvPicPr>
          <p:nvPr/>
        </p:nvPicPr>
        <p:blipFill>
          <a:blip xmlns:r="http://schemas.openxmlformats.org/officeDocument/2006/relationships" r:embed="rId4"/>
          <a:stretch>
            <a:fillRect/>
          </a:stretch>
        </p:blipFill>
        <p:spPr>
          <a:xfrm>
            <a:off x="2743200" y="2241450"/>
            <a:ext cx="1085182" cy="1085182"/>
          </a:xfrm>
          <a:prstGeom prst="rect"/>
        </p:spPr>
      </p:pic>
      <p:pic>
        <p:nvPicPr>
          <p:cNvPr id="2097247" name="תמונה 8"/>
          <p:cNvPicPr>
            <a:picLocks noChangeAspect="1"/>
          </p:cNvPicPr>
          <p:nvPr/>
        </p:nvPicPr>
        <p:blipFill>
          <a:blip xmlns:r="http://schemas.openxmlformats.org/officeDocument/2006/relationships" r:embed="rId4"/>
          <a:stretch>
            <a:fillRect/>
          </a:stretch>
        </p:blipFill>
        <p:spPr>
          <a:xfrm>
            <a:off x="2743200" y="3861838"/>
            <a:ext cx="1085182" cy="1085182"/>
          </a:xfrm>
          <a:prstGeom prst="rect"/>
        </p:spPr>
      </p:pic>
      <p:pic>
        <p:nvPicPr>
          <p:cNvPr id="2097248" name="תמונה 9"/>
          <p:cNvPicPr>
            <a:picLocks noChangeAspect="1"/>
          </p:cNvPicPr>
          <p:nvPr/>
        </p:nvPicPr>
        <p:blipFill>
          <a:blip xmlns:r="http://schemas.openxmlformats.org/officeDocument/2006/relationships" r:embed="rId4"/>
          <a:stretch>
            <a:fillRect/>
          </a:stretch>
        </p:blipFill>
        <p:spPr>
          <a:xfrm>
            <a:off x="2743200" y="5733987"/>
            <a:ext cx="1085182" cy="1085182"/>
          </a:xfrm>
          <a:prstGeom prst="rect"/>
        </p:spPr>
      </p:pic>
      <p:pic>
        <p:nvPicPr>
          <p:cNvPr id="2097249" name="תמונה 10"/>
          <p:cNvPicPr>
            <a:picLocks noChangeAspect="1"/>
          </p:cNvPicPr>
          <p:nvPr/>
        </p:nvPicPr>
        <p:blipFill>
          <a:blip xmlns:r="http://schemas.openxmlformats.org/officeDocument/2006/relationships" r:embed="rId4"/>
          <a:stretch>
            <a:fillRect/>
          </a:stretch>
        </p:blipFill>
        <p:spPr>
          <a:xfrm>
            <a:off x="2743200" y="7502959"/>
            <a:ext cx="1085182" cy="1085182"/>
          </a:xfrm>
          <a:prstGeom prst="rect"/>
        </p:spPr>
      </p:pic>
      <p:pic>
        <p:nvPicPr>
          <p:cNvPr id="2097250" name="תמונה 11"/>
          <p:cNvPicPr>
            <a:picLocks noChangeAspect="1"/>
          </p:cNvPicPr>
          <p:nvPr/>
        </p:nvPicPr>
        <p:blipFill>
          <a:blip xmlns:r="http://schemas.openxmlformats.org/officeDocument/2006/relationships" r:embed="rId4"/>
          <a:stretch>
            <a:fillRect/>
          </a:stretch>
        </p:blipFill>
        <p:spPr>
          <a:xfrm>
            <a:off x="2743200" y="9271931"/>
            <a:ext cx="1085182" cy="1085182"/>
          </a:xfrm>
          <a:prstGeom prst="rect"/>
        </p:spPr>
      </p:pic>
      <p:pic>
        <p:nvPicPr>
          <p:cNvPr id="2097251" name="תמונה 12"/>
          <p:cNvPicPr>
            <a:picLocks noChangeAspect="1"/>
          </p:cNvPicPr>
          <p:nvPr/>
        </p:nvPicPr>
        <p:blipFill>
          <a:blip xmlns:r="http://schemas.openxmlformats.org/officeDocument/2006/relationships" r:embed="rId5"/>
          <a:stretch>
            <a:fillRect/>
          </a:stretch>
        </p:blipFill>
        <p:spPr>
          <a:xfrm>
            <a:off x="4046510" y="1997262"/>
            <a:ext cx="14241490" cy="1579001"/>
          </a:xfrm>
          <a:prstGeom prst="rect"/>
        </p:spPr>
      </p:pic>
      <p:pic>
        <p:nvPicPr>
          <p:cNvPr id="2097252" name="תמונה 13"/>
          <p:cNvPicPr>
            <a:picLocks noChangeAspect="1"/>
          </p:cNvPicPr>
          <p:nvPr/>
        </p:nvPicPr>
        <p:blipFill>
          <a:blip xmlns:r="http://schemas.openxmlformats.org/officeDocument/2006/relationships" r:embed="rId5"/>
          <a:stretch>
            <a:fillRect/>
          </a:stretch>
        </p:blipFill>
        <p:spPr>
          <a:xfrm>
            <a:off x="4046510" y="3643235"/>
            <a:ext cx="14241490" cy="1579001"/>
          </a:xfrm>
          <a:prstGeom prst="rect"/>
        </p:spPr>
      </p:pic>
      <p:pic>
        <p:nvPicPr>
          <p:cNvPr id="2097253" name="תמונה 14"/>
          <p:cNvPicPr>
            <a:picLocks noChangeAspect="1"/>
          </p:cNvPicPr>
          <p:nvPr/>
        </p:nvPicPr>
        <p:blipFill>
          <a:blip xmlns:r="http://schemas.openxmlformats.org/officeDocument/2006/relationships" r:embed="rId5"/>
          <a:stretch>
            <a:fillRect/>
          </a:stretch>
        </p:blipFill>
        <p:spPr>
          <a:xfrm>
            <a:off x="4046510" y="5289208"/>
            <a:ext cx="14241490" cy="1579001"/>
          </a:xfrm>
          <a:prstGeom prst="rect"/>
        </p:spPr>
      </p:pic>
      <p:pic>
        <p:nvPicPr>
          <p:cNvPr id="2097254" name="תמונה 15"/>
          <p:cNvPicPr>
            <a:picLocks noChangeAspect="1"/>
          </p:cNvPicPr>
          <p:nvPr/>
        </p:nvPicPr>
        <p:blipFill>
          <a:blip xmlns:r="http://schemas.openxmlformats.org/officeDocument/2006/relationships" r:embed="rId5"/>
          <a:stretch>
            <a:fillRect/>
          </a:stretch>
        </p:blipFill>
        <p:spPr>
          <a:xfrm>
            <a:off x="4040934" y="6935181"/>
            <a:ext cx="14241490" cy="1579001"/>
          </a:xfrm>
          <a:prstGeom prst="rect"/>
        </p:spPr>
      </p:pic>
      <p:pic>
        <p:nvPicPr>
          <p:cNvPr id="2097255" name="תמונה 16"/>
          <p:cNvPicPr>
            <a:picLocks noChangeAspect="1"/>
          </p:cNvPicPr>
          <p:nvPr/>
        </p:nvPicPr>
        <p:blipFill>
          <a:blip xmlns:r="http://schemas.openxmlformats.org/officeDocument/2006/relationships" r:embed="rId5"/>
          <a:stretch>
            <a:fillRect/>
          </a:stretch>
        </p:blipFill>
        <p:spPr>
          <a:xfrm>
            <a:off x="4040934" y="8589366"/>
            <a:ext cx="14241490" cy="1579001"/>
          </a:xfrm>
          <a:prstGeom prst="rect"/>
        </p:spPr>
      </p:pic>
      <p:sp>
        <p:nvSpPr>
          <p:cNvPr id="1048823" name="מלבן 17"/>
          <p:cNvSpPr/>
          <p:nvPr/>
        </p:nvSpPr>
        <p:spPr>
          <a:xfrm>
            <a:off x="3017929" y="2301182"/>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1</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24" name="מלבן 18"/>
          <p:cNvSpPr/>
          <p:nvPr/>
        </p:nvSpPr>
        <p:spPr>
          <a:xfrm>
            <a:off x="3017928" y="3971070"/>
            <a:ext cx="563880"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2</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25" name="מלבן 19"/>
          <p:cNvSpPr/>
          <p:nvPr/>
        </p:nvSpPr>
        <p:spPr>
          <a:xfrm>
            <a:off x="3017927" y="5814913"/>
            <a:ext cx="563879" cy="891540"/>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3</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26" name="מלבן 20"/>
          <p:cNvSpPr/>
          <p:nvPr/>
        </p:nvSpPr>
        <p:spPr>
          <a:xfrm>
            <a:off x="3017926" y="7583885"/>
            <a:ext cx="563880"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4</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27" name="מלבן 21"/>
          <p:cNvSpPr/>
          <p:nvPr/>
        </p:nvSpPr>
        <p:spPr>
          <a:xfrm>
            <a:off x="3017926" y="9352785"/>
            <a:ext cx="563880" cy="891541"/>
          </a:xfrm>
          <a:prstGeom prst="rect"/>
          <a:noFill/>
        </p:spPr>
        <p:txBody>
          <a:bodyPr bIns="45720" lIns="91440" rIns="91440" tIns="45720" wrap="none">
            <a:spAutoFit/>
          </a:bodyPr>
          <a:p>
            <a:pPr algn="ctr"/>
            <a:r>
              <a:rPr b="0" cap="none" dirty="0" sz="5400" lang="en-US" spc="0">
                <a:ln w="0"/>
                <a:solidFill>
                  <a:schemeClr val="tx1"/>
                </a:solidFill>
                <a:effectLst>
                  <a:outerShdw algn="tl" blurRad="38100" dir="2700000" dist="19050" rotWithShape="0">
                    <a:schemeClr val="dk1">
                      <a:alpha val="40000"/>
                    </a:schemeClr>
                  </a:outerShdw>
                </a:effectLst>
              </a:rPr>
              <a:t>5</a:t>
            </a:r>
            <a:endParaRPr b="0" cap="none" dirty="0" sz="5400" lang="he-IL" spc="0">
              <a:ln w="0"/>
              <a:solidFill>
                <a:schemeClr val="tx1"/>
              </a:solidFill>
              <a:effectLst>
                <a:outerShdw algn="tl" blurRad="38100" dir="2700000" dist="19050" rotWithShape="0">
                  <a:schemeClr val="dk1">
                    <a:alpha val="40000"/>
                  </a:schemeClr>
                </a:outerShdw>
              </a:effectLst>
            </a:endParaRPr>
          </a:p>
        </p:txBody>
      </p:sp>
      <p:sp>
        <p:nvSpPr>
          <p:cNvPr id="1048828" name="תיבת טקסט 23"/>
          <p:cNvSpPr txBox="1"/>
          <p:nvPr/>
        </p:nvSpPr>
        <p:spPr>
          <a:xfrm>
            <a:off x="4052084" y="2139608"/>
            <a:ext cx="13778716" cy="1539240"/>
          </a:xfrm>
          <a:prstGeom prst="rect"/>
          <a:noFill/>
        </p:spPr>
        <p:txBody>
          <a:bodyPr wrap="square">
            <a:spAutoFit/>
          </a:bodyPr>
          <a:p>
            <a:r>
              <a:rPr dirty="0" sz="3200" lang="en-US"/>
              <a:t>Prioritization</a:t>
            </a:r>
          </a:p>
          <a:p>
            <a:r>
              <a:rPr dirty="0" sz="3200" lang="en-US"/>
              <a:t>Focus on high-priority tasks to ensure the most important work gets done first</a:t>
            </a:r>
            <a:r>
              <a:rPr dirty="0" lang="en-US"/>
              <a:t>.</a:t>
            </a:r>
          </a:p>
        </p:txBody>
      </p:sp>
      <p:sp>
        <p:nvSpPr>
          <p:cNvPr id="1048829" name="תיבת טקסט 25"/>
          <p:cNvSpPr txBox="1"/>
          <p:nvPr/>
        </p:nvSpPr>
        <p:spPr>
          <a:xfrm>
            <a:off x="4136564" y="3727760"/>
            <a:ext cx="12554410" cy="1539240"/>
          </a:xfrm>
          <a:prstGeom prst="rect"/>
          <a:noFill/>
        </p:spPr>
        <p:txBody>
          <a:bodyPr wrap="square">
            <a:spAutoFit/>
          </a:bodyPr>
          <a:p>
            <a:r>
              <a:rPr dirty="0" sz="3200" lang="en-US"/>
              <a:t>Goal-Oriented Planning</a:t>
            </a:r>
          </a:p>
          <a:p>
            <a:r>
              <a:rPr dirty="0" sz="3200" lang="en-US"/>
              <a:t>Schedule tasks based on overall goals to stay focused and productive</a:t>
            </a:r>
            <a:r>
              <a:rPr dirty="0" lang="en-US"/>
              <a:t>.</a:t>
            </a:r>
          </a:p>
        </p:txBody>
      </p:sp>
      <p:sp>
        <p:nvSpPr>
          <p:cNvPr id="1048830" name="תיבת טקסט 27"/>
          <p:cNvSpPr txBox="1"/>
          <p:nvPr/>
        </p:nvSpPr>
        <p:spPr>
          <a:xfrm>
            <a:off x="4151432" y="5628953"/>
            <a:ext cx="9222058" cy="1077218"/>
          </a:xfrm>
          <a:prstGeom prst="rect"/>
          <a:noFill/>
        </p:spPr>
        <p:txBody>
          <a:bodyPr wrap="square">
            <a:spAutoFit/>
          </a:bodyPr>
          <a:p>
            <a:r>
              <a:rPr dirty="0" sz="3200" lang="en-US"/>
              <a:t>Flexibility</a:t>
            </a:r>
          </a:p>
          <a:p>
            <a:r>
              <a:rPr dirty="0" sz="3200" lang="en-US"/>
              <a:t>Allow buffer time for unexpected events or delays</a:t>
            </a:r>
            <a:r>
              <a:rPr dirty="0" lang="en-US"/>
              <a:t>.</a:t>
            </a:r>
          </a:p>
        </p:txBody>
      </p:sp>
      <p:sp>
        <p:nvSpPr>
          <p:cNvPr id="1048831" name="תיבת טקסט 29"/>
          <p:cNvSpPr txBox="1"/>
          <p:nvPr/>
        </p:nvSpPr>
        <p:spPr>
          <a:xfrm>
            <a:off x="4177452" y="7294618"/>
            <a:ext cx="11595948" cy="1539240"/>
          </a:xfrm>
          <a:prstGeom prst="rect"/>
          <a:noFill/>
        </p:spPr>
        <p:txBody>
          <a:bodyPr wrap="square">
            <a:spAutoFit/>
          </a:bodyPr>
          <a:p>
            <a:r>
              <a:rPr dirty="0" sz="3200" lang="en-US"/>
              <a:t>Avoid Overloading</a:t>
            </a:r>
          </a:p>
          <a:p>
            <a:r>
              <a:rPr dirty="0" sz="3200" lang="en-US"/>
              <a:t>Prevent burnout by avoiding excessive tasks in a short timeframe</a:t>
            </a:r>
            <a:r>
              <a:rPr dirty="0" lang="en-US"/>
              <a:t>.</a:t>
            </a:r>
          </a:p>
        </p:txBody>
      </p:sp>
      <p:sp>
        <p:nvSpPr>
          <p:cNvPr id="1048832" name="תיבת טקסט 31"/>
          <p:cNvSpPr txBox="1"/>
          <p:nvPr/>
        </p:nvSpPr>
        <p:spPr>
          <a:xfrm>
            <a:off x="4177452" y="8880124"/>
            <a:ext cx="12513522" cy="1539240"/>
          </a:xfrm>
          <a:prstGeom prst="rect"/>
          <a:noFill/>
        </p:spPr>
        <p:txBody>
          <a:bodyPr wrap="square">
            <a:spAutoFit/>
          </a:bodyPr>
          <a:p>
            <a:r>
              <a:rPr dirty="0" sz="3200" lang="en-US"/>
              <a:t>Delegation</a:t>
            </a:r>
          </a:p>
          <a:p>
            <a:r>
              <a:rPr dirty="0" sz="3200" lang="en-US"/>
              <a:t>Assign tasks when possible to ensure efficient use of time and resources</a:t>
            </a:r>
            <a:r>
              <a:rPr dirty="0" lang="en-US"/>
              <a:t>.</a:t>
            </a:r>
          </a:p>
        </p:txBody>
      </p:sp>
    </p:spTree>
  </p:cSld>
  <p:clrMapOvr>
    <a:masterClrMapping/>
  </p:clrMapOvr>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sp>
        <p:nvSpPr>
          <p:cNvPr id="1048833" name="תיבת טקסט 3"/>
          <p:cNvSpPr txBox="1"/>
          <p:nvPr/>
        </p:nvSpPr>
        <p:spPr>
          <a:xfrm>
            <a:off x="1295400" y="3314700"/>
            <a:ext cx="16230600" cy="4358640"/>
          </a:xfrm>
          <a:prstGeom prst="rect"/>
          <a:noFill/>
        </p:spPr>
        <p:txBody>
          <a:bodyPr wrap="square">
            <a:spAutoFit/>
          </a:bodyPr>
          <a:p>
            <a:r>
              <a:rPr altLang="en-US" dirty="0" sz="3600" lang="en-US"/>
              <a:t>Scheduling is defined as the process of making the personnel work </a:t>
            </a:r>
          </a:p>
          <a:p>
            <a:r>
              <a:rPr altLang="en-US" dirty="0" sz="3600" lang="en-US"/>
              <a:t>assignments for a specific period. </a:t>
            </a:r>
          </a:p>
          <a:p>
            <a:r>
              <a:rPr altLang="en-US" dirty="0" sz="3600" lang="en-US"/>
              <a:t>- Nursing schedules are communicated to the staff in a manual format </a:t>
            </a:r>
          </a:p>
          <a:p>
            <a:r>
              <a:rPr altLang="en-US" dirty="0" sz="3600" lang="en-US"/>
              <a:t>(paper and pencil) or by computer. Computer software by traditional </a:t>
            </a:r>
          </a:p>
          <a:p>
            <a:r>
              <a:rPr altLang="en-US" dirty="0" sz="3600" lang="en-US"/>
              <a:t>client server application is available</a:t>
            </a:r>
          </a:p>
          <a:p>
            <a:r>
              <a:rPr altLang="en-US" dirty="0" sz="3600" lang="en-US"/>
              <a:t>- scheduling systems will increase efficiency and improve patient care.</a:t>
            </a:r>
          </a:p>
          <a:p>
            <a:r>
              <a:rPr altLang="en-US" dirty="0" sz="3600" lang="en-US"/>
              <a:t>-Technological advancements such as Flexestaff offer Shift and </a:t>
            </a:r>
          </a:p>
          <a:p>
            <a:r>
              <a:rPr altLang="en-US" dirty="0" sz="3600" lang="en-US"/>
              <a:t>applications for computerized scheduling and staffing.</a:t>
            </a:r>
          </a:p>
        </p:txBody>
      </p:sp>
      <p:sp>
        <p:nvSpPr>
          <p:cNvPr id="1048834" name="תיבת טקסט 6"/>
          <p:cNvSpPr txBox="1"/>
          <p:nvPr/>
        </p:nvSpPr>
        <p:spPr>
          <a:xfrm>
            <a:off x="4229100" y="1499870"/>
            <a:ext cx="10668000" cy="1014730"/>
          </a:xfrm>
          <a:prstGeom prst="rect"/>
          <a:noFill/>
        </p:spPr>
        <p:txBody>
          <a:bodyPr wrap="square">
            <a:spAutoFit/>
          </a:bodyPr>
          <a:p>
            <a:r>
              <a:rPr altLang="en-US" b="1" dirty="0" sz="6000" lang="en-US"/>
              <a:t>Schedule and staffing system</a:t>
            </a:r>
          </a:p>
        </p:txBody>
      </p:sp>
      <p:pic>
        <p:nvPicPr>
          <p:cNvPr id="2097256"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257"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258"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259"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260"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Tree>
  </p:cSld>
  <p:clrMapOvr>
    <a:masterClrMapping/>
  </p:clrMapOvr>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26" name=""/>
        <p:cNvGrpSpPr/>
        <p:nvPr/>
      </p:nvGrpSpPr>
      <p:grpSpPr>
        <a:xfrm>
          <a:off x="0" y="0"/>
          <a:ext cx="0" cy="0"/>
          <a:chOff x="0" y="0"/>
          <a:chExt cx="0" cy="0"/>
        </a:xfrm>
      </p:grpSpPr>
      <p:sp>
        <p:nvSpPr>
          <p:cNvPr id="1048835" name="תיבת טקסט 3"/>
          <p:cNvSpPr txBox="1"/>
          <p:nvPr/>
        </p:nvSpPr>
        <p:spPr>
          <a:xfrm>
            <a:off x="1371600" y="2933700"/>
            <a:ext cx="16230600" cy="5958841"/>
          </a:xfrm>
          <a:prstGeom prst="rect"/>
          <a:noFill/>
        </p:spPr>
        <p:txBody>
          <a:bodyPr wrap="square">
            <a:spAutoFit/>
          </a:bodyPr>
          <a:p>
            <a:endParaRPr altLang="en-US" dirty="0" sz="3600" lang="en-US"/>
          </a:p>
          <a:p>
            <a:r>
              <a:rPr altLang="en-US" dirty="0" sz="3600" lang="en-US"/>
              <a:t>Is a centralized system in which workdays and time off for personnel are </a:t>
            </a:r>
          </a:p>
          <a:p>
            <a:r>
              <a:rPr altLang="en-US" dirty="0" sz="3600" lang="en-US"/>
              <a:t>repeated in regular cycles, such as every 6 weeks. </a:t>
            </a:r>
          </a:p>
          <a:p>
            <a:r>
              <a:rPr altLang="en-US" dirty="0" sz="3600" lang="en-US"/>
              <a:t>- Centralized staffing involves a system whereby a master plan is </a:t>
            </a:r>
          </a:p>
          <a:p>
            <a:r>
              <a:rPr altLang="en-US" dirty="0" sz="3600" lang="en-US"/>
              <a:t>developed at the top level Staffing and Scheduling.</a:t>
            </a:r>
          </a:p>
          <a:p>
            <a:r>
              <a:rPr altLang="en-US" dirty="0" sz="3600" lang="en-US"/>
              <a:t>- A centralized system works well in large organizations where </a:t>
            </a:r>
          </a:p>
          <a:p>
            <a:r>
              <a:rPr altLang="en-US" dirty="0" sz="3600" lang="en-US"/>
              <a:t>management oversees strategy, budget, resources, and process. </a:t>
            </a:r>
          </a:p>
          <a:p>
            <a:r>
              <a:rPr altLang="en-US" dirty="0" sz="3600" lang="en-US"/>
              <a:t>- A centralized system offers management a broader overview and closer </a:t>
            </a:r>
          </a:p>
          <a:p>
            <a:r>
              <a:rPr altLang="en-US" dirty="0" sz="3600" lang="en-US"/>
              <a:t>control of the entire scheduling and staffing system.</a:t>
            </a:r>
          </a:p>
          <a:p>
            <a:r>
              <a:rPr altLang="en-US" dirty="0" sz="3600" lang="en-US"/>
              <a:t>- An obvious disadvantage of the centralized system is that individual </a:t>
            </a:r>
          </a:p>
          <a:p>
            <a:r>
              <a:rPr altLang="en-US" dirty="0" sz="3600" lang="en-US"/>
              <a:t>considerations are minimize</a:t>
            </a:r>
          </a:p>
        </p:txBody>
      </p:sp>
      <p:pic>
        <p:nvPicPr>
          <p:cNvPr id="2097261"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262"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263"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264"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265"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
        <p:nvSpPr>
          <p:cNvPr id="1048836" name="Text Box 1"/>
          <p:cNvSpPr txBox="1"/>
          <p:nvPr/>
        </p:nvSpPr>
        <p:spPr>
          <a:xfrm>
            <a:off x="4953000" y="1714500"/>
            <a:ext cx="9144000" cy="829945"/>
          </a:xfrm>
          <a:prstGeom prst="rect"/>
          <a:noFill/>
        </p:spPr>
        <p:txBody>
          <a:bodyPr anchor="t" rtlCol="0" wrap="square">
            <a:spAutoFit/>
          </a:bodyPr>
          <a:p>
            <a:r>
              <a:rPr altLang="en-US" b="1" dirty="0" sz="4800" lang="en-US">
                <a:sym typeface="+mn-ea"/>
              </a:rPr>
              <a:t>Centralize cyclical staffing </a:t>
            </a:r>
          </a:p>
        </p:txBody>
      </p:sp>
    </p:spTree>
  </p:cSld>
  <p:clrMapOvr>
    <a:masterClrMapping/>
  </p:clrMapOvr>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837" name="תיבת טקסט 3"/>
          <p:cNvSpPr txBox="1"/>
          <p:nvPr/>
        </p:nvSpPr>
        <p:spPr>
          <a:xfrm>
            <a:off x="1295400" y="2933700"/>
            <a:ext cx="16230600" cy="5958841"/>
          </a:xfrm>
          <a:prstGeom prst="rect"/>
          <a:noFill/>
        </p:spPr>
        <p:txBody>
          <a:bodyPr wrap="square">
            <a:spAutoFit/>
          </a:bodyPr>
          <a:p>
            <a:endParaRPr altLang="en-US" dirty="0" sz="3600" lang="en-US"/>
          </a:p>
          <a:p>
            <a:r>
              <a:rPr altLang="en-US" dirty="0" sz="3600" lang="en-US"/>
              <a:t>The administrators of each nursing unit have more control over the budget, </a:t>
            </a:r>
          </a:p>
          <a:p>
            <a:r>
              <a:rPr altLang="en-US" dirty="0" sz="3600" lang="en-US"/>
              <a:t>resources, and procedures when there is decentralized staffing. For </a:t>
            </a:r>
          </a:p>
          <a:p>
            <a:r>
              <a:rPr altLang="en-US" dirty="0" sz="3600" lang="en-US"/>
              <a:t>example, unit-based staffing and utilization committees can develop </a:t>
            </a:r>
          </a:p>
          <a:p>
            <a:r>
              <a:rPr altLang="en-US" dirty="0" sz="3600" lang="en-US"/>
              <a:t>schedules. </a:t>
            </a:r>
          </a:p>
          <a:p>
            <a:r>
              <a:rPr altLang="en-US" dirty="0" sz="3600" lang="en-US"/>
              <a:t>- The nurse manager and staff members are included in order to supervise </a:t>
            </a:r>
          </a:p>
          <a:p>
            <a:r>
              <a:rPr altLang="en-US" dirty="0" sz="3600" lang="en-US"/>
              <a:t>the use of personnel particular to each unit and to deliver safe patient care </a:t>
            </a:r>
          </a:p>
          <a:p>
            <a:r>
              <a:rPr altLang="en-US" dirty="0" sz="3600" lang="en-US"/>
              <a:t>in an appropriate, efficient, and economical manner.</a:t>
            </a:r>
          </a:p>
          <a:p>
            <a:r>
              <a:rPr altLang="en-US" dirty="0" sz="3600" lang="en-US"/>
              <a:t>- A nursing unit would be self-sufficient in terms of resources and </a:t>
            </a:r>
          </a:p>
          <a:p>
            <a:r>
              <a:rPr altLang="en-US" dirty="0" sz="3600" lang="en-US"/>
              <a:t>accountable for results under a decentralized scheduling and staffing </a:t>
            </a:r>
          </a:p>
          <a:p>
            <a:r>
              <a:rPr altLang="en-US" dirty="0" sz="3600" lang="en-US"/>
              <a:t>structure</a:t>
            </a:r>
          </a:p>
        </p:txBody>
      </p:sp>
      <p:sp>
        <p:nvSpPr>
          <p:cNvPr id="1048838" name="תיבת טקסט 6"/>
          <p:cNvSpPr txBox="1"/>
          <p:nvPr/>
        </p:nvSpPr>
        <p:spPr>
          <a:xfrm>
            <a:off x="4229100" y="1499592"/>
            <a:ext cx="9144000" cy="1014730"/>
          </a:xfrm>
          <a:prstGeom prst="rect"/>
          <a:noFill/>
        </p:spPr>
        <p:txBody>
          <a:bodyPr wrap="square">
            <a:spAutoFit/>
          </a:bodyPr>
          <a:p>
            <a:r>
              <a:rPr altLang="en-US" dirty="0" sz="6000" lang="en-US">
                <a:sym typeface="+mn-ea"/>
              </a:rPr>
              <a:t>Decentralized</a:t>
            </a:r>
            <a:endParaRPr dirty="0" lang="en-US"/>
          </a:p>
        </p:txBody>
      </p:sp>
      <p:pic>
        <p:nvPicPr>
          <p:cNvPr id="2097266" name="תמונה 7"/>
          <p:cNvPicPr>
            <a:picLocks noChangeAspect="1"/>
          </p:cNvPicPr>
          <p:nvPr/>
        </p:nvPicPr>
        <p:blipFill>
          <a:blip xmlns:r="http://schemas.openxmlformats.org/officeDocument/2006/relationships" r:embed="rId1"/>
          <a:stretch>
            <a:fillRect/>
          </a:stretch>
        </p:blipFill>
        <p:spPr>
          <a:xfrm>
            <a:off x="-189571" y="-14139"/>
            <a:ext cx="18516600" cy="734318"/>
          </a:xfrm>
          <a:prstGeom prst="rect"/>
        </p:spPr>
      </p:pic>
      <p:pic>
        <p:nvPicPr>
          <p:cNvPr id="2097267" name="תמונה 8"/>
          <p:cNvPicPr>
            <a:picLocks noChangeAspect="1"/>
          </p:cNvPicPr>
          <p:nvPr/>
        </p:nvPicPr>
        <p:blipFill>
          <a:blip xmlns:r="http://schemas.openxmlformats.org/officeDocument/2006/relationships" r:embed="rId2"/>
          <a:stretch>
            <a:fillRect/>
          </a:stretch>
        </p:blipFill>
        <p:spPr>
          <a:xfrm>
            <a:off x="8688929" y="0"/>
            <a:ext cx="910142" cy="10287000"/>
          </a:xfrm>
          <a:prstGeom prst="rect"/>
        </p:spPr>
      </p:pic>
      <p:pic>
        <p:nvPicPr>
          <p:cNvPr id="2097268" name="תמונה 10"/>
          <p:cNvPicPr>
            <a:picLocks noChangeAspect="1"/>
          </p:cNvPicPr>
          <p:nvPr/>
        </p:nvPicPr>
        <p:blipFill>
          <a:blip xmlns:r="http://schemas.openxmlformats.org/officeDocument/2006/relationships" r:embed="rId3"/>
          <a:stretch>
            <a:fillRect/>
          </a:stretch>
        </p:blipFill>
        <p:spPr>
          <a:xfrm>
            <a:off x="17454928" y="-14139"/>
            <a:ext cx="910142" cy="10287000"/>
          </a:xfrm>
          <a:prstGeom prst="rect"/>
        </p:spPr>
      </p:pic>
      <p:pic>
        <p:nvPicPr>
          <p:cNvPr id="2097269" name="תמונה 11"/>
          <p:cNvPicPr>
            <a:picLocks noChangeAspect="1"/>
          </p:cNvPicPr>
          <p:nvPr/>
        </p:nvPicPr>
        <p:blipFill>
          <a:blip xmlns:r="http://schemas.openxmlformats.org/officeDocument/2006/relationships" r:embed="rId4"/>
          <a:stretch>
            <a:fillRect/>
          </a:stretch>
        </p:blipFill>
        <p:spPr>
          <a:xfrm>
            <a:off x="-1102336" y="361331"/>
            <a:ext cx="18288000" cy="372987"/>
          </a:xfrm>
          <a:prstGeom prst="rect"/>
        </p:spPr>
      </p:pic>
      <p:pic>
        <p:nvPicPr>
          <p:cNvPr id="2097270" name="תמונה 12"/>
          <p:cNvPicPr>
            <a:picLocks noChangeAspect="1"/>
          </p:cNvPicPr>
          <p:nvPr/>
        </p:nvPicPr>
        <p:blipFill>
          <a:blip xmlns:r="http://schemas.openxmlformats.org/officeDocument/2006/relationships" r:embed="rId5"/>
          <a:stretch>
            <a:fillRect/>
          </a:stretch>
        </p:blipFill>
        <p:spPr>
          <a:xfrm>
            <a:off x="-563808" y="524839"/>
            <a:ext cx="18288000" cy="234762"/>
          </a:xfrm>
          <a:prstGeom prst="rect"/>
        </p:spPr>
      </p:pic>
    </p:spTree>
  </p:cSld>
  <p:clrMapOvr>
    <a:masterClrMapping/>
  </p:clrMapOvr>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57" name=""/>
        <p:cNvGrpSpPr/>
        <p:nvPr/>
      </p:nvGrpSpPr>
      <p:grpSpPr>
        <a:xfrm>
          <a:off x="0" y="0"/>
          <a:ext cx="0" cy="0"/>
          <a:chOff x="0" y="0"/>
          <a:chExt cx="0" cy="0"/>
        </a:xfrm>
      </p:grpSpPr>
      <p:sp>
        <p:nvSpPr>
          <p:cNvPr id="1048616" name="TextBox 2"/>
          <p:cNvSpPr txBox="1"/>
          <p:nvPr/>
        </p:nvSpPr>
        <p:spPr>
          <a:xfrm>
            <a:off x="1554526" y="30162"/>
            <a:ext cx="13180039" cy="1525905"/>
          </a:xfrm>
          <a:prstGeom prst="rect"/>
        </p:spPr>
        <p:txBody>
          <a:bodyPr anchor="t" bIns="0" lIns="0" rIns="0" rtlCol="0" tIns="0">
            <a:spAutoFit/>
          </a:bodyPr>
          <a:p>
            <a:pPr algn="ctr">
              <a:lnSpc>
                <a:spcPts val="11900"/>
              </a:lnSpc>
            </a:pPr>
            <a:r>
              <a:rPr dirty="0" sz="8500" lang="en-US">
                <a:solidFill>
                  <a:srgbClr val="000000"/>
                </a:solidFill>
                <a:latin typeface="+mj-ea"/>
                <a:cs typeface="+mj-ea"/>
              </a:rPr>
              <a:t>O</a:t>
            </a:r>
            <a:r>
              <a:rPr dirty="0" sz="8500" lang="en-GB">
                <a:solidFill>
                  <a:srgbClr val="000000"/>
                </a:solidFill>
                <a:latin typeface="+mj-ea"/>
                <a:cs typeface="+mj-ea"/>
              </a:rPr>
              <a:t>ut lines</a:t>
            </a:r>
            <a:endParaRPr dirty="0" sz="8500" lang="en-US">
              <a:solidFill>
                <a:srgbClr val="000000"/>
              </a:solidFill>
              <a:latin typeface="+mj-ea"/>
              <a:cs typeface="+mj-ea"/>
            </a:endParaRPr>
          </a:p>
        </p:txBody>
      </p:sp>
      <p:sp>
        <p:nvSpPr>
          <p:cNvPr id="1048617" name="TextBox 3"/>
          <p:cNvSpPr txBox="1"/>
          <p:nvPr/>
        </p:nvSpPr>
        <p:spPr>
          <a:xfrm>
            <a:off x="603066" y="1820391"/>
            <a:ext cx="8022930" cy="6400800"/>
          </a:xfrm>
          <a:prstGeom prst="rect"/>
        </p:spPr>
        <p:txBody>
          <a:bodyPr anchor="t" bIns="0" lIns="0" rIns="0" rtlCol="0" tIns="0" wrap="square">
            <a:spAutoFit/>
          </a:bodyPr>
          <a:p>
            <a:pPr indent="-431800" lvl="1" marL="863600">
              <a:lnSpc>
                <a:spcPts val="5600"/>
              </a:lnSpc>
              <a:buFont typeface="Arial" panose="020B0604020202020204"/>
              <a:buChar char="•"/>
            </a:pPr>
            <a:r>
              <a:rPr dirty="0" sz="4000" lang="en-US">
                <a:solidFill>
                  <a:srgbClr val="000000"/>
                </a:solidFill>
                <a:latin typeface="Abhaya Libre Bold" panose="02000803000000000000"/>
              </a:rPr>
              <a:t>Definition of</a:t>
            </a:r>
            <a:r>
              <a:rPr dirty="0" sz="4000" lang="ar-SA">
                <a:solidFill>
                  <a:srgbClr val="000000"/>
                </a:solidFill>
                <a:latin typeface="Abhaya Libre Bold" panose="02000803000000000000"/>
              </a:rPr>
              <a:t> </a:t>
            </a:r>
            <a:r>
              <a:rPr dirty="0" sz="4000" lang="en-US">
                <a:solidFill>
                  <a:srgbClr val="000000"/>
                </a:solidFill>
                <a:latin typeface="Abhaya Libre Bold" panose="02000803000000000000"/>
              </a:rPr>
              <a:t>staffing </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Philosophy of staffing in nursing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 Objectives of staffing</a:t>
            </a:r>
            <a:r>
              <a:rPr dirty="0" sz="4000" lang="ar-SA">
                <a:solidFill>
                  <a:srgbClr val="000000"/>
                </a:solidFill>
                <a:latin typeface="Abhaya Libre Bold" panose="02000803000000000000"/>
              </a:rPr>
              <a:t> </a:t>
            </a:r>
          </a:p>
          <a:p>
            <a:pPr indent="-431800" lvl="1" marL="863600">
              <a:lnSpc>
                <a:spcPts val="5600"/>
              </a:lnSpc>
              <a:buFont typeface="Arial" panose="020B0604020202020204"/>
              <a:buChar char="•"/>
            </a:pPr>
            <a:r>
              <a:rPr dirty="0" sz="4000" lang="en-US">
                <a:solidFill>
                  <a:srgbClr val="000000"/>
                </a:solidFill>
                <a:latin typeface="Abhaya Libre Bold" panose="02000803000000000000"/>
              </a:rPr>
              <a:t>Staff classification</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 Components of staffing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 Factors affecting staffing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Types of staffingStaffing process</a:t>
            </a:r>
          </a:p>
        </p:txBody>
      </p:sp>
      <p:sp>
        <p:nvSpPr>
          <p:cNvPr id="1048618" name="AutoShape 5"/>
          <p:cNvSpPr/>
          <p:nvPr/>
        </p:nvSpPr>
        <p:spPr>
          <a:xfrm>
            <a:off x="-260599" y="9061267"/>
            <a:ext cx="7105264" cy="19050"/>
          </a:xfrm>
          <a:prstGeom prst="line"/>
          <a:ln w="114300" cap="flat">
            <a:solidFill>
              <a:srgbClr val="9FC3D0"/>
            </a:solidFill>
            <a:prstDash val="solid"/>
            <a:headEnd type="none" w="sm" len="sm"/>
            <a:tailEnd type="none" w="sm" len="sm"/>
          </a:ln>
        </p:spPr>
      </p:sp>
      <p:sp>
        <p:nvSpPr>
          <p:cNvPr id="1048619" name="AutoShape 6"/>
          <p:cNvSpPr/>
          <p:nvPr/>
        </p:nvSpPr>
        <p:spPr>
          <a:xfrm>
            <a:off x="11430169" y="9061267"/>
            <a:ext cx="7105264" cy="19050"/>
          </a:xfrm>
          <a:prstGeom prst="line"/>
          <a:ln w="114300" cap="flat">
            <a:solidFill>
              <a:srgbClr val="9FC3D0"/>
            </a:solidFill>
            <a:prstDash val="solid"/>
            <a:headEnd type="none" w="sm" len="sm"/>
            <a:tailEnd type="none" w="sm" len="sm"/>
          </a:ln>
        </p:spPr>
      </p:sp>
      <p:sp>
        <p:nvSpPr>
          <p:cNvPr id="1048620" name="Freeform 7"/>
          <p:cNvSpPr/>
          <p:nvPr/>
        </p:nvSpPr>
        <p:spPr>
          <a:xfrm>
            <a:off x="13146371" y="-522936"/>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sp>
      <p:grpSp>
        <p:nvGrpSpPr>
          <p:cNvPr id="58" name="Group 17"/>
          <p:cNvGrpSpPr/>
          <p:nvPr/>
        </p:nvGrpSpPr>
        <p:grpSpPr>
          <a:xfrm>
            <a:off x="-648770" y="-331051"/>
            <a:ext cx="1407890" cy="10618051"/>
            <a:chOff x="0" y="0"/>
            <a:chExt cx="370802" cy="2796524"/>
          </a:xfrm>
        </p:grpSpPr>
        <p:sp>
          <p:nvSpPr>
            <p:cNvPr id="1048621" name="Freeform 18"/>
            <p:cNvSpPr/>
            <p:nvPr/>
          </p:nvSpPr>
          <p:spPr>
            <a:xfrm>
              <a:off x="0" y="0"/>
              <a:ext cx="370802" cy="2796524"/>
            </a:xfrm>
            <a:custGeom>
              <a:avLst/>
              <a:ahLst/>
              <a:rect l="l" t="t" r="r" b="b"/>
              <a:pathLst>
                <a:path w="370802" h="2796524">
                  <a:moveTo>
                    <a:pt x="0" y="0"/>
                  </a:moveTo>
                  <a:lnTo>
                    <a:pt x="370802" y="0"/>
                  </a:lnTo>
                  <a:lnTo>
                    <a:pt x="370802" y="2796524"/>
                  </a:lnTo>
                  <a:lnTo>
                    <a:pt x="0" y="2796524"/>
                  </a:lnTo>
                  <a:close/>
                </a:path>
              </a:pathLst>
            </a:custGeom>
            <a:solidFill>
              <a:srgbClr val="9FC3D0"/>
            </a:solidFill>
          </p:spPr>
        </p:sp>
        <p:sp>
          <p:nvSpPr>
            <p:cNvPr id="1048622" name="TextBox 19"/>
            <p:cNvSpPr txBox="1"/>
            <p:nvPr/>
          </p:nvSpPr>
          <p:spPr>
            <a:xfrm>
              <a:off x="0" y="-47625"/>
              <a:ext cx="370802" cy="2844149"/>
            </a:xfrm>
            <a:prstGeom prst="rect"/>
          </p:spPr>
          <p:txBody>
            <a:bodyPr anchor="ctr" bIns="50800" lIns="50800" rIns="50800" rtlCol="0" tIns="50800"/>
            <a:p>
              <a:pPr algn="ctr">
                <a:lnSpc>
                  <a:spcPts val="2660"/>
                </a:lnSpc>
              </a:pPr>
              <a:endParaRPr dirty="0"/>
            </a:p>
          </p:txBody>
        </p:sp>
      </p:grpSp>
      <p:grpSp>
        <p:nvGrpSpPr>
          <p:cNvPr id="59" name="Group 20"/>
          <p:cNvGrpSpPr/>
          <p:nvPr/>
        </p:nvGrpSpPr>
        <p:grpSpPr>
          <a:xfrm>
            <a:off x="-649804" y="-21498"/>
            <a:ext cx="910394" cy="10308498"/>
            <a:chOff x="0" y="0"/>
            <a:chExt cx="239775" cy="2714995"/>
          </a:xfrm>
        </p:grpSpPr>
        <p:sp>
          <p:nvSpPr>
            <p:cNvPr id="1048623" name="Freeform 21"/>
            <p:cNvSpPr/>
            <p:nvPr/>
          </p:nvSpPr>
          <p:spPr>
            <a:xfrm>
              <a:off x="0" y="0"/>
              <a:ext cx="239775" cy="2714995"/>
            </a:xfrm>
            <a:custGeom>
              <a:avLst/>
              <a:ahLst/>
              <a:rect l="l" t="t" r="r" b="b"/>
              <a:pathLst>
                <a:path w="239775" h="2714995">
                  <a:moveTo>
                    <a:pt x="0" y="0"/>
                  </a:moveTo>
                  <a:lnTo>
                    <a:pt x="239775" y="0"/>
                  </a:lnTo>
                  <a:lnTo>
                    <a:pt x="239775" y="2714995"/>
                  </a:lnTo>
                  <a:lnTo>
                    <a:pt x="0" y="2714995"/>
                  </a:lnTo>
                  <a:close/>
                </a:path>
              </a:pathLst>
            </a:custGeom>
            <a:solidFill>
              <a:srgbClr val="E9C7C6"/>
            </a:solidFill>
          </p:spPr>
        </p:sp>
        <p:sp>
          <p:nvSpPr>
            <p:cNvPr id="1048624" name="TextBox 22"/>
            <p:cNvSpPr txBox="1"/>
            <p:nvPr/>
          </p:nvSpPr>
          <p:spPr>
            <a:xfrm>
              <a:off x="0" y="-47625"/>
              <a:ext cx="239775" cy="2762620"/>
            </a:xfrm>
            <a:prstGeom prst="rect"/>
          </p:spPr>
          <p:txBody>
            <a:bodyPr anchor="ctr" bIns="50800" lIns="50800" rIns="50800" rtlCol="0" tIns="50800"/>
            <a:p>
              <a:pPr algn="ctr">
                <a:lnSpc>
                  <a:spcPts val="2660"/>
                </a:lnSpc>
              </a:pPr>
              <a:endParaRPr dirty="0"/>
            </a:p>
          </p:txBody>
        </p:sp>
      </p:grpSp>
      <p:grpSp>
        <p:nvGrpSpPr>
          <p:cNvPr id="60" name="Group 23"/>
          <p:cNvGrpSpPr/>
          <p:nvPr/>
        </p:nvGrpSpPr>
        <p:grpSpPr>
          <a:xfrm>
            <a:off x="17726126" y="0"/>
            <a:ext cx="735564" cy="10287000"/>
            <a:chOff x="0" y="0"/>
            <a:chExt cx="193729" cy="2709333"/>
          </a:xfrm>
        </p:grpSpPr>
        <p:sp>
          <p:nvSpPr>
            <p:cNvPr id="1048625" name="Freeform 24"/>
            <p:cNvSpPr/>
            <p:nvPr/>
          </p:nvSpPr>
          <p:spPr>
            <a:xfrm>
              <a:off x="0" y="0"/>
              <a:ext cx="193729" cy="2709333"/>
            </a:xfrm>
            <a:custGeom>
              <a:avLst/>
              <a:ahLst/>
              <a:rect l="l" t="t" r="r" b="b"/>
              <a:pathLst>
                <a:path w="193729" h="2709333">
                  <a:moveTo>
                    <a:pt x="0" y="0"/>
                  </a:moveTo>
                  <a:lnTo>
                    <a:pt x="193729" y="0"/>
                  </a:lnTo>
                  <a:lnTo>
                    <a:pt x="193729" y="2709333"/>
                  </a:lnTo>
                  <a:lnTo>
                    <a:pt x="0" y="2709333"/>
                  </a:lnTo>
                  <a:close/>
                </a:path>
              </a:pathLst>
            </a:custGeom>
            <a:solidFill>
              <a:srgbClr val="E9C7C6"/>
            </a:solidFill>
          </p:spPr>
        </p:sp>
        <p:sp>
          <p:nvSpPr>
            <p:cNvPr id="1048626" name="TextBox 25"/>
            <p:cNvSpPr txBox="1"/>
            <p:nvPr/>
          </p:nvSpPr>
          <p:spPr>
            <a:xfrm>
              <a:off x="0" y="-47625"/>
              <a:ext cx="193729" cy="2756958"/>
            </a:xfrm>
            <a:prstGeom prst="rect"/>
          </p:spPr>
          <p:txBody>
            <a:bodyPr anchor="ctr" bIns="50800" lIns="50800" rIns="50800" rtlCol="0" tIns="50800"/>
            <a:p>
              <a:pPr algn="ctr">
                <a:lnSpc>
                  <a:spcPts val="2660"/>
                </a:lnSpc>
              </a:pPr>
              <a:endParaRPr dirty="0"/>
            </a:p>
          </p:txBody>
        </p:sp>
      </p:grpSp>
      <p:grpSp>
        <p:nvGrpSpPr>
          <p:cNvPr id="61" name="Group 26"/>
          <p:cNvGrpSpPr/>
          <p:nvPr/>
        </p:nvGrpSpPr>
        <p:grpSpPr>
          <a:xfrm>
            <a:off x="17165921" y="0"/>
            <a:ext cx="927987" cy="10287000"/>
            <a:chOff x="0" y="0"/>
            <a:chExt cx="244408" cy="2709333"/>
          </a:xfrm>
        </p:grpSpPr>
        <p:sp>
          <p:nvSpPr>
            <p:cNvPr id="1048627" name="Freeform 27"/>
            <p:cNvSpPr/>
            <p:nvPr/>
          </p:nvSpPr>
          <p:spPr>
            <a:xfrm>
              <a:off x="0" y="0"/>
              <a:ext cx="244408" cy="2709333"/>
            </a:xfrm>
            <a:custGeom>
              <a:avLst/>
              <a:ahLst/>
              <a:rect l="l" t="t" r="r" b="b"/>
              <a:pathLst>
                <a:path w="244408" h="2709333">
                  <a:moveTo>
                    <a:pt x="0" y="0"/>
                  </a:moveTo>
                  <a:lnTo>
                    <a:pt x="244408" y="0"/>
                  </a:lnTo>
                  <a:lnTo>
                    <a:pt x="244408" y="2709333"/>
                  </a:lnTo>
                  <a:lnTo>
                    <a:pt x="0" y="2709333"/>
                  </a:lnTo>
                  <a:close/>
                </a:path>
              </a:pathLst>
            </a:custGeom>
            <a:solidFill>
              <a:srgbClr val="95ADC3"/>
            </a:solidFill>
          </p:spPr>
        </p:sp>
        <p:sp>
          <p:nvSpPr>
            <p:cNvPr id="1048628" name="TextBox 28"/>
            <p:cNvSpPr txBox="1"/>
            <p:nvPr/>
          </p:nvSpPr>
          <p:spPr>
            <a:xfrm>
              <a:off x="0" y="-47625"/>
              <a:ext cx="244408" cy="2756958"/>
            </a:xfrm>
            <a:prstGeom prst="rect"/>
          </p:spPr>
          <p:txBody>
            <a:bodyPr anchor="ctr" bIns="50800" lIns="50800" rIns="50800" rtlCol="0" tIns="50800"/>
            <a:p>
              <a:pPr algn="ctr">
                <a:lnSpc>
                  <a:spcPts val="2660"/>
                </a:lnSpc>
              </a:pPr>
              <a:endParaRPr dirty="0"/>
            </a:p>
          </p:txBody>
        </p:sp>
      </p:grpSp>
      <p:grpSp>
        <p:nvGrpSpPr>
          <p:cNvPr id="62" name="Group 29"/>
          <p:cNvGrpSpPr/>
          <p:nvPr/>
        </p:nvGrpSpPr>
        <p:grpSpPr>
          <a:xfrm>
            <a:off x="15818581" y="-21498"/>
            <a:ext cx="421239" cy="10287000"/>
            <a:chOff x="0" y="0"/>
            <a:chExt cx="110944" cy="2709333"/>
          </a:xfrm>
        </p:grpSpPr>
        <p:sp>
          <p:nvSpPr>
            <p:cNvPr id="1048629" name="Freeform 30"/>
            <p:cNvSpPr/>
            <p:nvPr/>
          </p:nvSpPr>
          <p:spPr>
            <a:xfrm>
              <a:off x="0" y="0"/>
              <a:ext cx="110944" cy="2709333"/>
            </a:xfrm>
            <a:custGeom>
              <a:avLst/>
              <a:ahLst/>
              <a:rect l="l" t="t" r="r" b="b"/>
              <a:pathLst>
                <a:path w="110944" h="2709333">
                  <a:moveTo>
                    <a:pt x="0" y="0"/>
                  </a:moveTo>
                  <a:lnTo>
                    <a:pt x="110944" y="0"/>
                  </a:lnTo>
                  <a:lnTo>
                    <a:pt x="110944" y="2709333"/>
                  </a:lnTo>
                  <a:lnTo>
                    <a:pt x="0" y="2709333"/>
                  </a:lnTo>
                  <a:close/>
                </a:path>
              </a:pathLst>
            </a:custGeom>
            <a:solidFill>
              <a:srgbClr val="E9E0D9"/>
            </a:solidFill>
          </p:spPr>
        </p:sp>
        <p:sp>
          <p:nvSpPr>
            <p:cNvPr id="1048630" name="TextBox 31"/>
            <p:cNvSpPr txBox="1"/>
            <p:nvPr/>
          </p:nvSpPr>
          <p:spPr>
            <a:xfrm>
              <a:off x="0" y="-47625"/>
              <a:ext cx="110944" cy="2756958"/>
            </a:xfrm>
            <a:prstGeom prst="rect"/>
          </p:spPr>
          <p:txBody>
            <a:bodyPr anchor="ctr" bIns="50800" lIns="50800" rIns="50800" rtlCol="0" tIns="50800"/>
            <a:p>
              <a:pPr algn="ctr">
                <a:lnSpc>
                  <a:spcPts val="2660"/>
                </a:lnSpc>
              </a:pPr>
              <a:endParaRPr dirty="0"/>
            </a:p>
          </p:txBody>
        </p:sp>
      </p:grpSp>
      <p:grpSp>
        <p:nvGrpSpPr>
          <p:cNvPr id="63" name="Group 32"/>
          <p:cNvGrpSpPr/>
          <p:nvPr/>
        </p:nvGrpSpPr>
        <p:grpSpPr>
          <a:xfrm>
            <a:off x="579957" y="0"/>
            <a:ext cx="358325" cy="10287000"/>
            <a:chOff x="0" y="0"/>
            <a:chExt cx="94374" cy="2709333"/>
          </a:xfrm>
        </p:grpSpPr>
        <p:sp>
          <p:nvSpPr>
            <p:cNvPr id="1048631" name="Freeform 33"/>
            <p:cNvSpPr/>
            <p:nvPr/>
          </p:nvSpPr>
          <p:spPr>
            <a:xfrm>
              <a:off x="0" y="0"/>
              <a:ext cx="94374" cy="2709333"/>
            </a:xfrm>
            <a:custGeom>
              <a:avLst/>
              <a:ahLst/>
              <a:rect l="l" t="t" r="r" b="b"/>
              <a:pathLst>
                <a:path w="94374" h="2709333">
                  <a:moveTo>
                    <a:pt x="0" y="0"/>
                  </a:moveTo>
                  <a:lnTo>
                    <a:pt x="94374" y="0"/>
                  </a:lnTo>
                  <a:lnTo>
                    <a:pt x="94374" y="2709333"/>
                  </a:lnTo>
                  <a:lnTo>
                    <a:pt x="0" y="2709333"/>
                  </a:lnTo>
                  <a:close/>
                </a:path>
              </a:pathLst>
            </a:custGeom>
            <a:solidFill>
              <a:srgbClr val="E9E0D9"/>
            </a:solidFill>
          </p:spPr>
        </p:sp>
        <p:sp>
          <p:nvSpPr>
            <p:cNvPr id="1048632" name="TextBox 34"/>
            <p:cNvSpPr txBox="1"/>
            <p:nvPr/>
          </p:nvSpPr>
          <p:spPr>
            <a:xfrm>
              <a:off x="0" y="-47625"/>
              <a:ext cx="94374" cy="2756958"/>
            </a:xfrm>
            <a:prstGeom prst="rect"/>
          </p:spPr>
          <p:txBody>
            <a:bodyPr anchor="ctr" bIns="50800" lIns="50800" rIns="50800" rtlCol="0" tIns="50800"/>
            <a:p>
              <a:pPr algn="ctr">
                <a:lnSpc>
                  <a:spcPts val="2660"/>
                </a:lnSpc>
              </a:pPr>
              <a:endParaRPr dirty="0"/>
            </a:p>
          </p:txBody>
        </p:sp>
      </p:grpSp>
      <p:sp>
        <p:nvSpPr>
          <p:cNvPr id="1048633" name="AutoShape 35"/>
          <p:cNvSpPr/>
          <p:nvPr/>
        </p:nvSpPr>
        <p:spPr>
          <a:xfrm>
            <a:off x="9936678" y="9315450"/>
            <a:ext cx="7105264" cy="19050"/>
          </a:xfrm>
          <a:prstGeom prst="line"/>
          <a:ln w="114300" cap="flat">
            <a:solidFill>
              <a:srgbClr val="E9C7C6"/>
            </a:solidFill>
            <a:prstDash val="solid"/>
            <a:headEnd type="none" w="sm" len="sm"/>
            <a:tailEnd type="none" w="sm" len="sm"/>
          </a:ln>
        </p:spPr>
      </p:sp>
      <p:sp>
        <p:nvSpPr>
          <p:cNvPr id="1048634" name="AutoShape 36"/>
          <p:cNvSpPr/>
          <p:nvPr/>
        </p:nvSpPr>
        <p:spPr>
          <a:xfrm>
            <a:off x="759273" y="9324975"/>
            <a:ext cx="7105264" cy="19050"/>
          </a:xfrm>
          <a:prstGeom prst="line"/>
          <a:ln w="114300" cap="flat">
            <a:solidFill>
              <a:srgbClr val="E9C7C6"/>
            </a:solidFill>
            <a:prstDash val="solid"/>
            <a:headEnd type="none" w="sm" len="sm"/>
            <a:tailEnd type="none" w="sm" len="sm"/>
          </a:ln>
        </p:spPr>
      </p:sp>
      <p:sp>
        <p:nvSpPr>
          <p:cNvPr id="1048635" name="TextBox 3"/>
          <p:cNvSpPr txBox="1"/>
          <p:nvPr/>
        </p:nvSpPr>
        <p:spPr>
          <a:xfrm>
            <a:off x="8993778" y="1820391"/>
            <a:ext cx="8732348" cy="7823200"/>
          </a:xfrm>
          <a:prstGeom prst="rect"/>
        </p:spPr>
        <p:txBody>
          <a:bodyPr anchor="t" bIns="0" lIns="0" rIns="0" rtlCol="0" tIns="0" wrap="square">
            <a:spAutoFit/>
          </a:bodyPr>
          <a:p>
            <a:pPr indent="-431800" lvl="1" marL="863600">
              <a:lnSpc>
                <a:spcPts val="5600"/>
              </a:lnSpc>
              <a:buFont typeface="Arial" panose="020B0604020202020204"/>
              <a:buChar char="•"/>
            </a:pPr>
            <a:r>
              <a:rPr dirty="0" sz="4000" lang="en-US">
                <a:solidFill>
                  <a:srgbClr val="000000"/>
                </a:solidFill>
                <a:latin typeface="Abhaya Libre Bold" panose="02000803000000000000"/>
              </a:rPr>
              <a:t>Role and function of administrator/manager in staffing schedules</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 Definition of Scheduling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Objectives of scheduling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 Issues to consider in scheduling staff</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Principles of time scheduling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Types of scheduling</a:t>
            </a:r>
            <a:endParaRPr dirty="0" sz="4000" lang="ar-SA">
              <a:solidFill>
                <a:srgbClr val="000000"/>
              </a:solidFill>
              <a:latin typeface="Abhaya Libre Bold" panose="02000803000000000000"/>
            </a:endParaRPr>
          </a:p>
          <a:p>
            <a:pPr indent="-431800" lvl="1" marL="863600">
              <a:lnSpc>
                <a:spcPts val="5600"/>
              </a:lnSpc>
              <a:buFont typeface="Arial" panose="020B0604020202020204"/>
              <a:buChar char="•"/>
            </a:pPr>
            <a:r>
              <a:rPr dirty="0" sz="4000" lang="en-US">
                <a:solidFill>
                  <a:srgbClr val="000000"/>
                </a:solidFill>
                <a:latin typeface="Abhaya Libre Bold" panose="02000803000000000000"/>
              </a:rPr>
              <a:t>Systems of developing time planning schedule</a:t>
            </a:r>
          </a:p>
        </p:txBody>
      </p:sp>
    </p:spTree>
  </p:cSld>
  <p:clrMapOvr>
    <a:masterClrMapping/>
  </p:clrMapOvr>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128" name=""/>
        <p:cNvGrpSpPr/>
        <p:nvPr/>
      </p:nvGrpSpPr>
      <p:grpSpPr>
        <a:xfrm>
          <a:off x="0" y="0"/>
          <a:ext cx="0" cy="0"/>
          <a:chOff x="0" y="0"/>
          <a:chExt cx="0" cy="0"/>
        </a:xfrm>
      </p:grpSpPr>
      <p:grpSp>
        <p:nvGrpSpPr>
          <p:cNvPr id="129" name="Group 2"/>
          <p:cNvGrpSpPr/>
          <p:nvPr/>
        </p:nvGrpSpPr>
        <p:grpSpPr>
          <a:xfrm>
            <a:off x="3229842" y="1810013"/>
            <a:ext cx="10429291" cy="5263231"/>
            <a:chOff x="321423" y="1570573"/>
            <a:chExt cx="13905721" cy="7017640"/>
          </a:xfrm>
        </p:grpSpPr>
        <p:sp>
          <p:nvSpPr>
            <p:cNvPr id="1048839" name="TextBox 3"/>
            <p:cNvSpPr txBox="1"/>
            <p:nvPr/>
          </p:nvSpPr>
          <p:spPr>
            <a:xfrm rot="-592460">
              <a:off x="321423" y="1570573"/>
              <a:ext cx="13634597" cy="3802380"/>
            </a:xfrm>
            <a:prstGeom prst="rect"/>
          </p:spPr>
          <p:txBody>
            <a:bodyPr anchor="t" bIns="0" lIns="0" rIns="0" rtlCol="0" tIns="0">
              <a:spAutoFit/>
            </a:bodyPr>
            <a:p>
              <a:pPr algn="ctr">
                <a:lnSpc>
                  <a:spcPts val="22455"/>
                </a:lnSpc>
                <a:spcBef>
                  <a:spcPct val="0"/>
                </a:spcBef>
              </a:pPr>
              <a:r>
                <a:rPr dirty="0" sz="22455" lang="en-US">
                  <a:solidFill>
                    <a:srgbClr val="95ADC3"/>
                  </a:solidFill>
                  <a:latin typeface="+mn-ea"/>
                  <a:cs typeface="+mn-ea"/>
                </a:rPr>
                <a:t>Thank</a:t>
              </a:r>
            </a:p>
          </p:txBody>
        </p:sp>
        <p:sp>
          <p:nvSpPr>
            <p:cNvPr id="1048840" name="TextBox 4"/>
            <p:cNvSpPr txBox="1"/>
            <p:nvPr/>
          </p:nvSpPr>
          <p:spPr>
            <a:xfrm rot="-515361">
              <a:off x="1792625" y="5132967"/>
              <a:ext cx="12434519" cy="3455246"/>
            </a:xfrm>
            <a:prstGeom prst="rect"/>
          </p:spPr>
          <p:txBody>
            <a:bodyPr anchor="t" bIns="0" lIns="0" rIns="0" rtlCol="0" tIns="0">
              <a:spAutoFit/>
            </a:bodyPr>
            <a:p>
              <a:pPr algn="ctr">
                <a:lnSpc>
                  <a:spcPts val="20210"/>
                </a:lnSpc>
                <a:spcBef>
                  <a:spcPct val="0"/>
                </a:spcBef>
              </a:pPr>
              <a:r>
                <a:rPr dirty="0" sz="20210" lang="en-US">
                  <a:solidFill>
                    <a:srgbClr val="95ADC3"/>
                  </a:solidFill>
                  <a:cs typeface="+mn-lt"/>
                </a:rPr>
                <a:t>you!</a:t>
              </a:r>
            </a:p>
          </p:txBody>
        </p:sp>
      </p:grpSp>
      <p:grpSp>
        <p:nvGrpSpPr>
          <p:cNvPr id="130" name="Group 5"/>
          <p:cNvGrpSpPr/>
          <p:nvPr/>
        </p:nvGrpSpPr>
        <p:grpSpPr>
          <a:xfrm>
            <a:off x="16382425" y="0"/>
            <a:ext cx="1082704" cy="11217900"/>
            <a:chOff x="0" y="0"/>
            <a:chExt cx="273424" cy="2832946"/>
          </a:xfrm>
        </p:grpSpPr>
        <p:sp>
          <p:nvSpPr>
            <p:cNvPr id="1048841" name="Freeform 6"/>
            <p:cNvSpPr/>
            <p:nvPr/>
          </p:nvSpPr>
          <p:spPr>
            <a:xfrm>
              <a:off x="0" y="0"/>
              <a:ext cx="273424" cy="2832945"/>
            </a:xfrm>
            <a:custGeom>
              <a:avLst/>
              <a:ahLst/>
              <a:rect l="l" t="t" r="r" b="b"/>
              <a:pathLst>
                <a:path w="273424" h="2832945">
                  <a:moveTo>
                    <a:pt x="0" y="0"/>
                  </a:moveTo>
                  <a:lnTo>
                    <a:pt x="273424" y="0"/>
                  </a:lnTo>
                  <a:lnTo>
                    <a:pt x="273424" y="2832945"/>
                  </a:lnTo>
                  <a:lnTo>
                    <a:pt x="0" y="2832945"/>
                  </a:lnTo>
                  <a:close/>
                </a:path>
              </a:pathLst>
            </a:custGeom>
            <a:solidFill>
              <a:srgbClr val="E9E0D9"/>
            </a:solidFill>
          </p:spPr>
        </p:sp>
        <p:sp>
          <p:nvSpPr>
            <p:cNvPr id="1048842" name="TextBox 7"/>
            <p:cNvSpPr txBox="1"/>
            <p:nvPr/>
          </p:nvSpPr>
          <p:spPr>
            <a:xfrm>
              <a:off x="0" y="-47625"/>
              <a:ext cx="273424" cy="2880571"/>
            </a:xfrm>
            <a:prstGeom prst="rect"/>
          </p:spPr>
          <p:txBody>
            <a:bodyPr anchor="ctr" bIns="50800" lIns="50800" rIns="50800" rtlCol="0" tIns="50800"/>
            <a:p>
              <a:pPr algn="ctr">
                <a:lnSpc>
                  <a:spcPts val="2660"/>
                </a:lnSpc>
              </a:pPr>
              <a:endParaRPr dirty="0"/>
            </a:p>
          </p:txBody>
        </p:sp>
      </p:grpSp>
      <p:grpSp>
        <p:nvGrpSpPr>
          <p:cNvPr id="131" name="Group 8"/>
          <p:cNvGrpSpPr/>
          <p:nvPr/>
        </p:nvGrpSpPr>
        <p:grpSpPr>
          <a:xfrm>
            <a:off x="16923777" y="0"/>
            <a:ext cx="1082704" cy="11217900"/>
            <a:chOff x="0" y="0"/>
            <a:chExt cx="273424" cy="2832946"/>
          </a:xfrm>
        </p:grpSpPr>
        <p:sp>
          <p:nvSpPr>
            <p:cNvPr id="1048843" name="Freeform 9"/>
            <p:cNvSpPr/>
            <p:nvPr/>
          </p:nvSpPr>
          <p:spPr>
            <a:xfrm>
              <a:off x="0" y="0"/>
              <a:ext cx="273424" cy="2832945"/>
            </a:xfrm>
            <a:custGeom>
              <a:avLst/>
              <a:ahLst/>
              <a:rect l="l" t="t" r="r" b="b"/>
              <a:pathLst>
                <a:path w="273424" h="2832945">
                  <a:moveTo>
                    <a:pt x="0" y="0"/>
                  </a:moveTo>
                  <a:lnTo>
                    <a:pt x="273424" y="0"/>
                  </a:lnTo>
                  <a:lnTo>
                    <a:pt x="273424" y="2832945"/>
                  </a:lnTo>
                  <a:lnTo>
                    <a:pt x="0" y="2832945"/>
                  </a:lnTo>
                  <a:close/>
                </a:path>
              </a:pathLst>
            </a:custGeom>
            <a:solidFill>
              <a:srgbClr val="E9C7C6"/>
            </a:solidFill>
          </p:spPr>
        </p:sp>
        <p:sp>
          <p:nvSpPr>
            <p:cNvPr id="1048844" name="TextBox 10"/>
            <p:cNvSpPr txBox="1"/>
            <p:nvPr/>
          </p:nvSpPr>
          <p:spPr>
            <a:xfrm>
              <a:off x="0" y="-47625"/>
              <a:ext cx="273424" cy="2880571"/>
            </a:xfrm>
            <a:prstGeom prst="rect"/>
          </p:spPr>
          <p:txBody>
            <a:bodyPr anchor="ctr" bIns="50800" lIns="50800" rIns="50800" rtlCol="0" tIns="50800"/>
            <a:p>
              <a:pPr algn="ctr">
                <a:lnSpc>
                  <a:spcPts val="2660"/>
                </a:lnSpc>
              </a:pPr>
              <a:endParaRPr dirty="0"/>
            </a:p>
          </p:txBody>
        </p:sp>
      </p:grpSp>
      <p:grpSp>
        <p:nvGrpSpPr>
          <p:cNvPr id="132" name="Group 11"/>
          <p:cNvGrpSpPr/>
          <p:nvPr/>
        </p:nvGrpSpPr>
        <p:grpSpPr>
          <a:xfrm>
            <a:off x="17465129" y="0"/>
            <a:ext cx="1082704" cy="11217900"/>
            <a:chOff x="0" y="0"/>
            <a:chExt cx="273424" cy="2832946"/>
          </a:xfrm>
        </p:grpSpPr>
        <p:sp>
          <p:nvSpPr>
            <p:cNvPr id="1048845" name="Freeform 12"/>
            <p:cNvSpPr/>
            <p:nvPr/>
          </p:nvSpPr>
          <p:spPr>
            <a:xfrm>
              <a:off x="0" y="0"/>
              <a:ext cx="273424" cy="2832945"/>
            </a:xfrm>
            <a:custGeom>
              <a:avLst/>
              <a:ahLst/>
              <a:rect l="l" t="t" r="r" b="b"/>
              <a:pathLst>
                <a:path w="273424" h="2832945">
                  <a:moveTo>
                    <a:pt x="0" y="0"/>
                  </a:moveTo>
                  <a:lnTo>
                    <a:pt x="273424" y="0"/>
                  </a:lnTo>
                  <a:lnTo>
                    <a:pt x="273424" y="2832945"/>
                  </a:lnTo>
                  <a:lnTo>
                    <a:pt x="0" y="2832945"/>
                  </a:lnTo>
                  <a:close/>
                </a:path>
              </a:pathLst>
            </a:custGeom>
            <a:solidFill>
              <a:srgbClr val="9FC3D0"/>
            </a:solidFill>
          </p:spPr>
        </p:sp>
        <p:sp>
          <p:nvSpPr>
            <p:cNvPr id="1048846" name="TextBox 13"/>
            <p:cNvSpPr txBox="1"/>
            <p:nvPr/>
          </p:nvSpPr>
          <p:spPr>
            <a:xfrm>
              <a:off x="0" y="-47625"/>
              <a:ext cx="273424" cy="2880571"/>
            </a:xfrm>
            <a:prstGeom prst="rect"/>
          </p:spPr>
          <p:txBody>
            <a:bodyPr anchor="ctr" bIns="50800" lIns="50800" rIns="50800" rtlCol="0" tIns="50800"/>
            <a:p>
              <a:pPr algn="ctr">
                <a:lnSpc>
                  <a:spcPts val="2660"/>
                </a:lnSpc>
              </a:pPr>
              <a:endParaRPr dirty="0"/>
            </a:p>
          </p:txBody>
        </p:sp>
      </p:grpSp>
      <p:grpSp>
        <p:nvGrpSpPr>
          <p:cNvPr id="133" name="Group 14"/>
          <p:cNvGrpSpPr/>
          <p:nvPr/>
        </p:nvGrpSpPr>
        <p:grpSpPr>
          <a:xfrm>
            <a:off x="0" y="0"/>
            <a:ext cx="1082704" cy="11217900"/>
            <a:chOff x="0" y="0"/>
            <a:chExt cx="273424" cy="2832946"/>
          </a:xfrm>
        </p:grpSpPr>
        <p:sp>
          <p:nvSpPr>
            <p:cNvPr id="1048847" name="Freeform 15"/>
            <p:cNvSpPr/>
            <p:nvPr/>
          </p:nvSpPr>
          <p:spPr>
            <a:xfrm>
              <a:off x="0" y="0"/>
              <a:ext cx="273424" cy="2832945"/>
            </a:xfrm>
            <a:custGeom>
              <a:avLst/>
              <a:ahLst/>
              <a:rect l="l" t="t" r="r" b="b"/>
              <a:pathLst>
                <a:path w="273424" h="2832945">
                  <a:moveTo>
                    <a:pt x="0" y="0"/>
                  </a:moveTo>
                  <a:lnTo>
                    <a:pt x="273424" y="0"/>
                  </a:lnTo>
                  <a:lnTo>
                    <a:pt x="273424" y="2832945"/>
                  </a:lnTo>
                  <a:lnTo>
                    <a:pt x="0" y="2832945"/>
                  </a:lnTo>
                  <a:close/>
                </a:path>
              </a:pathLst>
            </a:custGeom>
            <a:solidFill>
              <a:srgbClr val="E9C7C6"/>
            </a:solidFill>
          </p:spPr>
        </p:sp>
        <p:sp>
          <p:nvSpPr>
            <p:cNvPr id="1048848" name="TextBox 16"/>
            <p:cNvSpPr txBox="1"/>
            <p:nvPr/>
          </p:nvSpPr>
          <p:spPr>
            <a:xfrm>
              <a:off x="0" y="-47625"/>
              <a:ext cx="273424" cy="2880571"/>
            </a:xfrm>
            <a:prstGeom prst="rect"/>
          </p:spPr>
          <p:txBody>
            <a:bodyPr anchor="ctr" bIns="50800" lIns="50800" rIns="50800" rtlCol="0" tIns="50800"/>
            <a:p>
              <a:pPr algn="ctr">
                <a:lnSpc>
                  <a:spcPts val="2660"/>
                </a:lnSpc>
              </a:pPr>
              <a:endParaRPr dirty="0"/>
            </a:p>
          </p:txBody>
        </p:sp>
      </p:grpSp>
      <p:grpSp>
        <p:nvGrpSpPr>
          <p:cNvPr id="134" name="Group 17"/>
          <p:cNvGrpSpPr/>
          <p:nvPr/>
        </p:nvGrpSpPr>
        <p:grpSpPr>
          <a:xfrm>
            <a:off x="541352" y="0"/>
            <a:ext cx="1082704" cy="11217900"/>
            <a:chOff x="0" y="0"/>
            <a:chExt cx="273424" cy="2832946"/>
          </a:xfrm>
        </p:grpSpPr>
        <p:sp>
          <p:nvSpPr>
            <p:cNvPr id="1048849" name="Freeform 18"/>
            <p:cNvSpPr/>
            <p:nvPr/>
          </p:nvSpPr>
          <p:spPr>
            <a:xfrm>
              <a:off x="0" y="0"/>
              <a:ext cx="273424" cy="2832945"/>
            </a:xfrm>
            <a:custGeom>
              <a:avLst/>
              <a:ahLst/>
              <a:rect l="l" t="t" r="r" b="b"/>
              <a:pathLst>
                <a:path w="273424" h="2832945">
                  <a:moveTo>
                    <a:pt x="0" y="0"/>
                  </a:moveTo>
                  <a:lnTo>
                    <a:pt x="273424" y="0"/>
                  </a:lnTo>
                  <a:lnTo>
                    <a:pt x="273424" y="2832945"/>
                  </a:lnTo>
                  <a:lnTo>
                    <a:pt x="0" y="2832945"/>
                  </a:lnTo>
                  <a:close/>
                </a:path>
              </a:pathLst>
            </a:custGeom>
            <a:solidFill>
              <a:srgbClr val="9FC3D0"/>
            </a:solidFill>
          </p:spPr>
        </p:sp>
        <p:sp>
          <p:nvSpPr>
            <p:cNvPr id="1048850" name="TextBox 19"/>
            <p:cNvSpPr txBox="1"/>
            <p:nvPr/>
          </p:nvSpPr>
          <p:spPr>
            <a:xfrm>
              <a:off x="0" y="-47625"/>
              <a:ext cx="273424" cy="2880571"/>
            </a:xfrm>
            <a:prstGeom prst="rect"/>
          </p:spPr>
          <p:txBody>
            <a:bodyPr anchor="ctr" bIns="50800" lIns="50800" rIns="50800" rtlCol="0" tIns="50800"/>
            <a:p>
              <a:pPr algn="ctr">
                <a:lnSpc>
                  <a:spcPts val="2660"/>
                </a:lnSpc>
              </a:pPr>
              <a:endParaRPr dirty="0"/>
            </a:p>
          </p:txBody>
        </p:sp>
      </p:grpSp>
      <p:grpSp>
        <p:nvGrpSpPr>
          <p:cNvPr id="135" name="Group 20"/>
          <p:cNvGrpSpPr/>
          <p:nvPr/>
        </p:nvGrpSpPr>
        <p:grpSpPr>
          <a:xfrm>
            <a:off x="1028700" y="0"/>
            <a:ext cx="595356" cy="11217900"/>
            <a:chOff x="0" y="0"/>
            <a:chExt cx="150350" cy="2832946"/>
          </a:xfrm>
        </p:grpSpPr>
        <p:sp>
          <p:nvSpPr>
            <p:cNvPr id="1048851" name="Freeform 21"/>
            <p:cNvSpPr/>
            <p:nvPr/>
          </p:nvSpPr>
          <p:spPr>
            <a:xfrm>
              <a:off x="0" y="0"/>
              <a:ext cx="150350" cy="2832945"/>
            </a:xfrm>
            <a:custGeom>
              <a:avLst/>
              <a:ahLst/>
              <a:rect l="l" t="t" r="r" b="b"/>
              <a:pathLst>
                <a:path w="150350" h="2832945">
                  <a:moveTo>
                    <a:pt x="0" y="0"/>
                  </a:moveTo>
                  <a:lnTo>
                    <a:pt x="150350" y="0"/>
                  </a:lnTo>
                  <a:lnTo>
                    <a:pt x="150350" y="2832945"/>
                  </a:lnTo>
                  <a:lnTo>
                    <a:pt x="0" y="2832945"/>
                  </a:lnTo>
                  <a:close/>
                </a:path>
              </a:pathLst>
            </a:custGeom>
            <a:solidFill>
              <a:srgbClr val="E9E0D9"/>
            </a:solidFill>
          </p:spPr>
        </p:sp>
        <p:sp>
          <p:nvSpPr>
            <p:cNvPr id="1048852" name="TextBox 22"/>
            <p:cNvSpPr txBox="1"/>
            <p:nvPr/>
          </p:nvSpPr>
          <p:spPr>
            <a:xfrm>
              <a:off x="0" y="-47625"/>
              <a:ext cx="150350" cy="2880571"/>
            </a:xfrm>
            <a:prstGeom prst="rect"/>
          </p:spPr>
          <p:txBody>
            <a:bodyPr anchor="ctr" bIns="50800" lIns="50800" rIns="50800" rtlCol="0" tIns="50800"/>
            <a:p>
              <a:pPr algn="ctr">
                <a:lnSpc>
                  <a:spcPts val="2660"/>
                </a:lnSpc>
              </a:pPr>
              <a:endParaRPr dirty="0"/>
            </a:p>
          </p:txBody>
        </p:sp>
      </p:grpSp>
    </p:spTree>
  </p:cSld>
  <p:clrMapOvr>
    <a:masterClrMapping/>
  </p:clrMapOvr>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64" name=""/>
        <p:cNvGrpSpPr/>
        <p:nvPr/>
      </p:nvGrpSpPr>
      <p:grpSpPr>
        <a:xfrm>
          <a:off x="0" y="0"/>
          <a:ext cx="0" cy="0"/>
          <a:chOff x="0" y="0"/>
          <a:chExt cx="0" cy="0"/>
        </a:xfrm>
      </p:grpSpPr>
      <p:sp>
        <p:nvSpPr>
          <p:cNvPr id="1048636" name="TextBox 2"/>
          <p:cNvSpPr txBox="1"/>
          <p:nvPr/>
        </p:nvSpPr>
        <p:spPr>
          <a:xfrm>
            <a:off x="2396290" y="895809"/>
            <a:ext cx="13180039" cy="1511300"/>
          </a:xfrm>
          <a:prstGeom prst="rect"/>
        </p:spPr>
        <p:txBody>
          <a:bodyPr anchor="t" bIns="0" lIns="0" rIns="0" rtlCol="0" tIns="0">
            <a:spAutoFit/>
          </a:bodyPr>
          <a:p>
            <a:pPr algn="ctr">
              <a:lnSpc>
                <a:spcPts val="11900"/>
              </a:lnSpc>
            </a:pPr>
            <a:r>
              <a:rPr dirty="0" sz="6500" lang="en-US">
                <a:solidFill>
                  <a:srgbClr val="000000"/>
                </a:solidFill>
                <a:latin typeface="Abhaya Libre Bold" panose="02000803000000000000"/>
              </a:rPr>
              <a:t>Definition of Staffing (allocation)</a:t>
            </a:r>
          </a:p>
        </p:txBody>
      </p:sp>
      <p:sp>
        <p:nvSpPr>
          <p:cNvPr id="1048637" name="TextBox 3"/>
          <p:cNvSpPr txBox="1"/>
          <p:nvPr/>
        </p:nvSpPr>
        <p:spPr>
          <a:xfrm>
            <a:off x="269109" y="2241551"/>
            <a:ext cx="17749781" cy="1259447"/>
          </a:xfrm>
          <a:prstGeom prst="rect"/>
        </p:spPr>
        <p:txBody>
          <a:bodyPr anchor="t" bIns="0" lIns="0" rIns="0" rtlCol="0" tIns="0">
            <a:spAutoFit/>
          </a:bodyPr>
          <a:p>
            <a:pPr>
              <a:lnSpc>
                <a:spcPts val="5000"/>
              </a:lnSpc>
            </a:pPr>
            <a:r>
              <a:rPr dirty="0" sz="3570" lang="en-US">
                <a:solidFill>
                  <a:srgbClr val="000000"/>
                </a:solidFill>
                <a:latin typeface="Abhaya Libre Bold" panose="02000803000000000000"/>
              </a:rPr>
              <a:t> </a:t>
            </a:r>
          </a:p>
          <a:p>
            <a:pPr>
              <a:lnSpc>
                <a:spcPts val="5000"/>
              </a:lnSpc>
            </a:pPr>
            <a:r>
              <a:rPr dirty="0" sz="3570" lang="en-US">
                <a:solidFill>
                  <a:srgbClr val="000000"/>
                </a:solidFill>
                <a:latin typeface="Abhaya Libre Bold" panose="02000803000000000000"/>
              </a:rPr>
              <a:t>   </a:t>
            </a:r>
          </a:p>
        </p:txBody>
      </p:sp>
      <p:grpSp>
        <p:nvGrpSpPr>
          <p:cNvPr id="65" name="Group 4"/>
          <p:cNvGrpSpPr/>
          <p:nvPr/>
        </p:nvGrpSpPr>
        <p:grpSpPr>
          <a:xfrm>
            <a:off x="18018891" y="0"/>
            <a:ext cx="927987" cy="10287000"/>
            <a:chOff x="0" y="0"/>
            <a:chExt cx="244408" cy="2709333"/>
          </a:xfrm>
        </p:grpSpPr>
        <p:sp>
          <p:nvSpPr>
            <p:cNvPr id="1048638" name="Freeform 5"/>
            <p:cNvSpPr/>
            <p:nvPr/>
          </p:nvSpPr>
          <p:spPr>
            <a:xfrm>
              <a:off x="0" y="0"/>
              <a:ext cx="244408" cy="2709333"/>
            </a:xfrm>
            <a:custGeom>
              <a:avLst/>
              <a:ahLst/>
              <a:rect l="l" t="t" r="r" b="b"/>
              <a:pathLst>
                <a:path w="244408" h="2709333">
                  <a:moveTo>
                    <a:pt x="0" y="0"/>
                  </a:moveTo>
                  <a:lnTo>
                    <a:pt x="244408" y="0"/>
                  </a:lnTo>
                  <a:lnTo>
                    <a:pt x="244408" y="2709333"/>
                  </a:lnTo>
                  <a:lnTo>
                    <a:pt x="0" y="2709333"/>
                  </a:lnTo>
                  <a:close/>
                </a:path>
              </a:pathLst>
            </a:custGeom>
            <a:solidFill>
              <a:srgbClr val="95ADC3"/>
            </a:solidFill>
          </p:spPr>
        </p:sp>
        <p:sp>
          <p:nvSpPr>
            <p:cNvPr id="1048639" name="TextBox 6"/>
            <p:cNvSpPr txBox="1"/>
            <p:nvPr/>
          </p:nvSpPr>
          <p:spPr>
            <a:xfrm>
              <a:off x="0" y="-47625"/>
              <a:ext cx="244408" cy="2756958"/>
            </a:xfrm>
            <a:prstGeom prst="rect"/>
          </p:spPr>
          <p:txBody>
            <a:bodyPr anchor="ctr" bIns="50800" lIns="50800" rIns="50800" rtlCol="0" tIns="50800"/>
            <a:p>
              <a:pPr algn="ctr">
                <a:lnSpc>
                  <a:spcPts val="2660"/>
                </a:lnSpc>
              </a:pPr>
              <a:endParaRPr dirty="0"/>
            </a:p>
          </p:txBody>
        </p:sp>
      </p:grpSp>
      <p:grpSp>
        <p:nvGrpSpPr>
          <p:cNvPr id="66" name="Group 7"/>
          <p:cNvGrpSpPr/>
          <p:nvPr/>
        </p:nvGrpSpPr>
        <p:grpSpPr>
          <a:xfrm rot="-5400000">
            <a:off x="9088945" y="-9644467"/>
            <a:ext cx="768987" cy="18946878"/>
            <a:chOff x="0" y="0"/>
            <a:chExt cx="202532" cy="4990124"/>
          </a:xfrm>
        </p:grpSpPr>
        <p:sp>
          <p:nvSpPr>
            <p:cNvPr id="1048640" name="Freeform 8"/>
            <p:cNvSpPr/>
            <p:nvPr/>
          </p:nvSpPr>
          <p:spPr>
            <a:xfrm>
              <a:off x="0" y="0"/>
              <a:ext cx="202532" cy="4990124"/>
            </a:xfrm>
            <a:custGeom>
              <a:avLst/>
              <a:ahLst/>
              <a:rect l="l" t="t" r="r" b="b"/>
              <a:pathLst>
                <a:path w="202532" h="4990124">
                  <a:moveTo>
                    <a:pt x="0" y="0"/>
                  </a:moveTo>
                  <a:lnTo>
                    <a:pt x="202532" y="0"/>
                  </a:lnTo>
                  <a:lnTo>
                    <a:pt x="202532" y="4990124"/>
                  </a:lnTo>
                  <a:lnTo>
                    <a:pt x="0" y="4990124"/>
                  </a:lnTo>
                  <a:close/>
                </a:path>
              </a:pathLst>
            </a:custGeom>
            <a:solidFill>
              <a:srgbClr val="95ADC3"/>
            </a:solidFill>
          </p:spPr>
        </p:sp>
        <p:sp>
          <p:nvSpPr>
            <p:cNvPr id="1048641" name="TextBox 9"/>
            <p:cNvSpPr txBox="1"/>
            <p:nvPr/>
          </p:nvSpPr>
          <p:spPr>
            <a:xfrm>
              <a:off x="0" y="-47625"/>
              <a:ext cx="202532" cy="5037749"/>
            </a:xfrm>
            <a:prstGeom prst="rect"/>
          </p:spPr>
          <p:txBody>
            <a:bodyPr anchor="ctr" bIns="50800" lIns="50800" rIns="50800" rtlCol="0" tIns="50800"/>
            <a:p>
              <a:pPr algn="ctr">
                <a:lnSpc>
                  <a:spcPts val="2660"/>
                </a:lnSpc>
              </a:pPr>
              <a:endParaRPr dirty="0"/>
            </a:p>
          </p:txBody>
        </p:sp>
      </p:grpSp>
      <p:grpSp>
        <p:nvGrpSpPr>
          <p:cNvPr id="67" name="Group 10"/>
          <p:cNvGrpSpPr/>
          <p:nvPr/>
        </p:nvGrpSpPr>
        <p:grpSpPr>
          <a:xfrm rot="-5400000">
            <a:off x="8622314" y="-9089264"/>
            <a:ext cx="384494" cy="18946878"/>
            <a:chOff x="0" y="0"/>
            <a:chExt cx="101266" cy="4990124"/>
          </a:xfrm>
        </p:grpSpPr>
        <p:sp>
          <p:nvSpPr>
            <p:cNvPr id="1048642" name="Freeform 11"/>
            <p:cNvSpPr/>
            <p:nvPr/>
          </p:nvSpPr>
          <p:spPr>
            <a:xfrm>
              <a:off x="0" y="0"/>
              <a:ext cx="101266" cy="4990124"/>
            </a:xfrm>
            <a:custGeom>
              <a:avLst/>
              <a:ahLst/>
              <a:rect l="l" t="t" r="r" b="b"/>
              <a:pathLst>
                <a:path w="101266" h="4990124">
                  <a:moveTo>
                    <a:pt x="0" y="0"/>
                  </a:moveTo>
                  <a:lnTo>
                    <a:pt x="101266" y="0"/>
                  </a:lnTo>
                  <a:lnTo>
                    <a:pt x="101266" y="4990124"/>
                  </a:lnTo>
                  <a:lnTo>
                    <a:pt x="0" y="4990124"/>
                  </a:lnTo>
                  <a:close/>
                </a:path>
              </a:pathLst>
            </a:custGeom>
            <a:solidFill>
              <a:srgbClr val="E9C7C6"/>
            </a:solidFill>
          </p:spPr>
        </p:sp>
        <p:sp>
          <p:nvSpPr>
            <p:cNvPr id="1048643" name="TextBox 12"/>
            <p:cNvSpPr txBox="1"/>
            <p:nvPr/>
          </p:nvSpPr>
          <p:spPr>
            <a:xfrm>
              <a:off x="0" y="-47625"/>
              <a:ext cx="101266" cy="5037749"/>
            </a:xfrm>
            <a:prstGeom prst="rect"/>
          </p:spPr>
          <p:txBody>
            <a:bodyPr anchor="ctr" bIns="50800" lIns="50800" rIns="50800" rtlCol="0" tIns="50800"/>
            <a:p>
              <a:pPr algn="ctr">
                <a:lnSpc>
                  <a:spcPts val="2660"/>
                </a:lnSpc>
              </a:pPr>
              <a:endParaRPr dirty="0"/>
            </a:p>
          </p:txBody>
        </p:sp>
      </p:grpSp>
      <p:grpSp>
        <p:nvGrpSpPr>
          <p:cNvPr id="68" name="Group 13"/>
          <p:cNvGrpSpPr/>
          <p:nvPr/>
        </p:nvGrpSpPr>
        <p:grpSpPr>
          <a:xfrm rot="-5400000">
            <a:off x="8954826" y="-8900090"/>
            <a:ext cx="243794" cy="18812323"/>
            <a:chOff x="0" y="0"/>
            <a:chExt cx="64209" cy="4954686"/>
          </a:xfrm>
        </p:grpSpPr>
        <p:sp>
          <p:nvSpPr>
            <p:cNvPr id="1048644" name="Freeform 14"/>
            <p:cNvSpPr/>
            <p:nvPr/>
          </p:nvSpPr>
          <p:spPr>
            <a:xfrm>
              <a:off x="0" y="0"/>
              <a:ext cx="64209" cy="4954686"/>
            </a:xfrm>
            <a:custGeom>
              <a:avLst/>
              <a:ahLst/>
              <a:rect l="l" t="t" r="r" b="b"/>
              <a:pathLst>
                <a:path w="64209" h="4954686">
                  <a:moveTo>
                    <a:pt x="0" y="0"/>
                  </a:moveTo>
                  <a:lnTo>
                    <a:pt x="64209" y="0"/>
                  </a:lnTo>
                  <a:lnTo>
                    <a:pt x="64209" y="4954686"/>
                  </a:lnTo>
                  <a:lnTo>
                    <a:pt x="0" y="4954686"/>
                  </a:lnTo>
                  <a:close/>
                </a:path>
              </a:pathLst>
            </a:custGeom>
            <a:solidFill>
              <a:srgbClr val="95ADC3"/>
            </a:solidFill>
          </p:spPr>
        </p:sp>
        <p:sp>
          <p:nvSpPr>
            <p:cNvPr id="1048645" name="TextBox 15"/>
            <p:cNvSpPr txBox="1"/>
            <p:nvPr/>
          </p:nvSpPr>
          <p:spPr>
            <a:xfrm>
              <a:off x="0" y="-47625"/>
              <a:ext cx="64209" cy="5002311"/>
            </a:xfrm>
            <a:prstGeom prst="rect"/>
          </p:spPr>
          <p:txBody>
            <a:bodyPr anchor="ctr" bIns="50800" lIns="50800" rIns="50800" rtlCol="0" tIns="50800"/>
            <a:p>
              <a:pPr algn="ctr">
                <a:lnSpc>
                  <a:spcPts val="2660"/>
                </a:lnSpc>
              </a:pPr>
              <a:endParaRPr dirty="0"/>
            </a:p>
          </p:txBody>
        </p:sp>
      </p:grpSp>
      <p:sp>
        <p:nvSpPr>
          <p:cNvPr id="1048646" name="مربع نص 18"/>
          <p:cNvSpPr txBox="1"/>
          <p:nvPr/>
        </p:nvSpPr>
        <p:spPr>
          <a:xfrm>
            <a:off x="1066800" y="2871274"/>
            <a:ext cx="16002000" cy="2479041"/>
          </a:xfrm>
          <a:prstGeom prst="rect"/>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p>
            <a:r>
              <a:rPr dirty="0" sz="4000" lang="en-US">
                <a:solidFill>
                  <a:schemeClr val="tx1">
                    <a:lumMod val="95000"/>
                    <a:lumOff val="5000"/>
                  </a:schemeClr>
                </a:solidFill>
              </a:rPr>
              <a:t> It is the process of determining and assigning the right personnel with the right qualifications to the job at the right time to meet patient needs, provide saving, quality care, and accomplish the purposes of the organization</a:t>
            </a:r>
            <a:endParaRPr dirty="0" sz="4000" lang="x-none">
              <a:solidFill>
                <a:schemeClr val="tx1">
                  <a:lumMod val="95000"/>
                  <a:lumOff val="5000"/>
                </a:schemeClr>
              </a:solidFill>
            </a:endParaRPr>
          </a:p>
        </p:txBody>
      </p:sp>
    </p:spTree>
  </p:cSld>
  <p:clrMapOvr>
    <a:masterClrMapping/>
  </p:clrMapOvr>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69" name=""/>
        <p:cNvGrpSpPr/>
        <p:nvPr/>
      </p:nvGrpSpPr>
      <p:grpSpPr>
        <a:xfrm>
          <a:off x="0" y="0"/>
          <a:ext cx="0" cy="0"/>
          <a:chOff x="0" y="0"/>
          <a:chExt cx="0" cy="0"/>
        </a:xfrm>
      </p:grpSpPr>
      <p:sp>
        <p:nvSpPr>
          <p:cNvPr id="1048647" name="TextBox 2"/>
          <p:cNvSpPr txBox="1"/>
          <p:nvPr/>
        </p:nvSpPr>
        <p:spPr>
          <a:xfrm>
            <a:off x="2432385" y="576423"/>
            <a:ext cx="13180039" cy="1511300"/>
          </a:xfrm>
          <a:prstGeom prst="rect"/>
          <a:ln>
            <a:noFill/>
          </a:ln>
        </p:spPr>
        <p:txBody>
          <a:bodyPr anchor="t" bIns="0" lIns="0" rIns="0" rtlCol="0" tIns="0">
            <a:spAutoFit/>
          </a:bodyPr>
          <a:p>
            <a:pPr algn="ctr">
              <a:lnSpc>
                <a:spcPts val="11900"/>
              </a:lnSpc>
            </a:pPr>
            <a:r>
              <a:rPr dirty="0" sz="6500" lang="en-US">
                <a:solidFill>
                  <a:srgbClr val="000000"/>
                </a:solidFill>
                <a:latin typeface="Abhaya Libre Bold" panose="02000803000000000000"/>
              </a:rPr>
              <a:t>Philosophy of Staffing in Nursing</a:t>
            </a:r>
          </a:p>
        </p:txBody>
      </p:sp>
      <p:sp>
        <p:nvSpPr>
          <p:cNvPr id="1048648" name="TextBox 3"/>
          <p:cNvSpPr txBox="1"/>
          <p:nvPr/>
        </p:nvSpPr>
        <p:spPr>
          <a:xfrm>
            <a:off x="269109" y="2241551"/>
            <a:ext cx="17749781" cy="1259447"/>
          </a:xfrm>
          <a:prstGeom prst="rect"/>
        </p:spPr>
        <p:txBody>
          <a:bodyPr anchor="t" bIns="0" lIns="0" rIns="0" rtlCol="0" tIns="0">
            <a:spAutoFit/>
          </a:bodyPr>
          <a:p>
            <a:pPr>
              <a:lnSpc>
                <a:spcPts val="5000"/>
              </a:lnSpc>
            </a:pPr>
            <a:r>
              <a:rPr dirty="0" sz="3570" lang="en-US">
                <a:solidFill>
                  <a:srgbClr val="000000"/>
                </a:solidFill>
                <a:latin typeface="Abhaya Libre Bold" panose="02000803000000000000"/>
              </a:rPr>
              <a:t> </a:t>
            </a:r>
          </a:p>
          <a:p>
            <a:pPr>
              <a:lnSpc>
                <a:spcPts val="5000"/>
              </a:lnSpc>
            </a:pPr>
            <a:r>
              <a:rPr dirty="0" sz="3570" lang="en-US">
                <a:solidFill>
                  <a:srgbClr val="000000"/>
                </a:solidFill>
                <a:latin typeface="Abhaya Libre Bold" panose="02000803000000000000"/>
              </a:rPr>
              <a:t>   </a:t>
            </a:r>
          </a:p>
        </p:txBody>
      </p:sp>
      <p:grpSp>
        <p:nvGrpSpPr>
          <p:cNvPr id="70" name="Group 4"/>
          <p:cNvGrpSpPr/>
          <p:nvPr/>
        </p:nvGrpSpPr>
        <p:grpSpPr>
          <a:xfrm>
            <a:off x="18018891" y="0"/>
            <a:ext cx="927987" cy="10287000"/>
            <a:chOff x="0" y="0"/>
            <a:chExt cx="244408" cy="2709333"/>
          </a:xfrm>
        </p:grpSpPr>
        <p:sp>
          <p:nvSpPr>
            <p:cNvPr id="1048649" name="Freeform 5"/>
            <p:cNvSpPr/>
            <p:nvPr/>
          </p:nvSpPr>
          <p:spPr>
            <a:xfrm>
              <a:off x="0" y="0"/>
              <a:ext cx="244408" cy="2709333"/>
            </a:xfrm>
            <a:custGeom>
              <a:avLst/>
              <a:ahLst/>
              <a:rect l="l" t="t" r="r" b="b"/>
              <a:pathLst>
                <a:path w="244408" h="2709333">
                  <a:moveTo>
                    <a:pt x="0" y="0"/>
                  </a:moveTo>
                  <a:lnTo>
                    <a:pt x="244408" y="0"/>
                  </a:lnTo>
                  <a:lnTo>
                    <a:pt x="244408" y="2709333"/>
                  </a:lnTo>
                  <a:lnTo>
                    <a:pt x="0" y="2709333"/>
                  </a:lnTo>
                  <a:close/>
                </a:path>
              </a:pathLst>
            </a:custGeom>
            <a:solidFill>
              <a:srgbClr val="95ADC3"/>
            </a:solidFill>
          </p:spPr>
        </p:sp>
        <p:sp>
          <p:nvSpPr>
            <p:cNvPr id="1048650" name="TextBox 6"/>
            <p:cNvSpPr txBox="1"/>
            <p:nvPr/>
          </p:nvSpPr>
          <p:spPr>
            <a:xfrm>
              <a:off x="0" y="-47625"/>
              <a:ext cx="244408" cy="2756958"/>
            </a:xfrm>
            <a:prstGeom prst="rect"/>
          </p:spPr>
          <p:txBody>
            <a:bodyPr anchor="ctr" bIns="50800" lIns="50800" rIns="50800" rtlCol="0" tIns="50800"/>
            <a:p>
              <a:pPr algn="ctr">
                <a:lnSpc>
                  <a:spcPts val="2660"/>
                </a:lnSpc>
              </a:pPr>
              <a:endParaRPr dirty="0"/>
            </a:p>
          </p:txBody>
        </p:sp>
      </p:grpSp>
      <p:grpSp>
        <p:nvGrpSpPr>
          <p:cNvPr id="71" name="Group 7"/>
          <p:cNvGrpSpPr/>
          <p:nvPr/>
        </p:nvGrpSpPr>
        <p:grpSpPr>
          <a:xfrm rot="-5400000">
            <a:off x="9088945" y="-9644467"/>
            <a:ext cx="768987" cy="18946878"/>
            <a:chOff x="0" y="0"/>
            <a:chExt cx="202532" cy="4990124"/>
          </a:xfrm>
        </p:grpSpPr>
        <p:sp>
          <p:nvSpPr>
            <p:cNvPr id="1048651" name="Freeform 8"/>
            <p:cNvSpPr/>
            <p:nvPr/>
          </p:nvSpPr>
          <p:spPr>
            <a:xfrm>
              <a:off x="0" y="0"/>
              <a:ext cx="202532" cy="4990124"/>
            </a:xfrm>
            <a:custGeom>
              <a:avLst/>
              <a:ahLst/>
              <a:rect l="l" t="t" r="r" b="b"/>
              <a:pathLst>
                <a:path w="202532" h="4990124">
                  <a:moveTo>
                    <a:pt x="0" y="0"/>
                  </a:moveTo>
                  <a:lnTo>
                    <a:pt x="202532" y="0"/>
                  </a:lnTo>
                  <a:lnTo>
                    <a:pt x="202532" y="4990124"/>
                  </a:lnTo>
                  <a:lnTo>
                    <a:pt x="0" y="4990124"/>
                  </a:lnTo>
                  <a:close/>
                </a:path>
              </a:pathLst>
            </a:custGeom>
            <a:solidFill>
              <a:srgbClr val="95ADC3"/>
            </a:solidFill>
          </p:spPr>
        </p:sp>
        <p:sp>
          <p:nvSpPr>
            <p:cNvPr id="1048652" name="TextBox 9"/>
            <p:cNvSpPr txBox="1"/>
            <p:nvPr/>
          </p:nvSpPr>
          <p:spPr>
            <a:xfrm>
              <a:off x="0" y="-47625"/>
              <a:ext cx="202532" cy="5037749"/>
            </a:xfrm>
            <a:prstGeom prst="rect"/>
          </p:spPr>
          <p:txBody>
            <a:bodyPr anchor="ctr" bIns="50800" lIns="50800" rIns="50800" rtlCol="0" tIns="50800"/>
            <a:p>
              <a:pPr algn="ctr">
                <a:lnSpc>
                  <a:spcPts val="2660"/>
                </a:lnSpc>
              </a:pPr>
              <a:endParaRPr dirty="0"/>
            </a:p>
          </p:txBody>
        </p:sp>
      </p:grpSp>
      <p:grpSp>
        <p:nvGrpSpPr>
          <p:cNvPr id="72" name="Group 10"/>
          <p:cNvGrpSpPr/>
          <p:nvPr/>
        </p:nvGrpSpPr>
        <p:grpSpPr>
          <a:xfrm rot="-5400000">
            <a:off x="8622314" y="-9089264"/>
            <a:ext cx="384494" cy="18946878"/>
            <a:chOff x="0" y="0"/>
            <a:chExt cx="101266" cy="4990124"/>
          </a:xfrm>
        </p:grpSpPr>
        <p:sp>
          <p:nvSpPr>
            <p:cNvPr id="1048653" name="Freeform 11"/>
            <p:cNvSpPr/>
            <p:nvPr/>
          </p:nvSpPr>
          <p:spPr>
            <a:xfrm>
              <a:off x="0" y="0"/>
              <a:ext cx="101266" cy="4990124"/>
            </a:xfrm>
            <a:custGeom>
              <a:avLst/>
              <a:ahLst/>
              <a:rect l="l" t="t" r="r" b="b"/>
              <a:pathLst>
                <a:path w="101266" h="4990124">
                  <a:moveTo>
                    <a:pt x="0" y="0"/>
                  </a:moveTo>
                  <a:lnTo>
                    <a:pt x="101266" y="0"/>
                  </a:lnTo>
                  <a:lnTo>
                    <a:pt x="101266" y="4990124"/>
                  </a:lnTo>
                  <a:lnTo>
                    <a:pt x="0" y="4990124"/>
                  </a:lnTo>
                  <a:close/>
                </a:path>
              </a:pathLst>
            </a:custGeom>
            <a:solidFill>
              <a:srgbClr val="E9C7C6"/>
            </a:solidFill>
          </p:spPr>
        </p:sp>
        <p:sp>
          <p:nvSpPr>
            <p:cNvPr id="1048654" name="TextBox 12"/>
            <p:cNvSpPr txBox="1"/>
            <p:nvPr/>
          </p:nvSpPr>
          <p:spPr>
            <a:xfrm>
              <a:off x="0" y="-47625"/>
              <a:ext cx="101266" cy="5037749"/>
            </a:xfrm>
            <a:prstGeom prst="rect"/>
          </p:spPr>
          <p:txBody>
            <a:bodyPr anchor="ctr" bIns="50800" lIns="50800" rIns="50800" rtlCol="0" tIns="50800"/>
            <a:p>
              <a:pPr algn="ctr">
                <a:lnSpc>
                  <a:spcPts val="2660"/>
                </a:lnSpc>
              </a:pPr>
              <a:endParaRPr dirty="0"/>
            </a:p>
          </p:txBody>
        </p:sp>
      </p:grpSp>
      <p:grpSp>
        <p:nvGrpSpPr>
          <p:cNvPr id="73" name="Group 13"/>
          <p:cNvGrpSpPr/>
          <p:nvPr/>
        </p:nvGrpSpPr>
        <p:grpSpPr>
          <a:xfrm rot="-5400000">
            <a:off x="8954826" y="-8900090"/>
            <a:ext cx="243794" cy="18812323"/>
            <a:chOff x="0" y="0"/>
            <a:chExt cx="64209" cy="4954686"/>
          </a:xfrm>
        </p:grpSpPr>
        <p:sp>
          <p:nvSpPr>
            <p:cNvPr id="1048655" name="Freeform 14"/>
            <p:cNvSpPr/>
            <p:nvPr/>
          </p:nvSpPr>
          <p:spPr>
            <a:xfrm>
              <a:off x="0" y="0"/>
              <a:ext cx="64209" cy="4954686"/>
            </a:xfrm>
            <a:custGeom>
              <a:avLst/>
              <a:ahLst/>
              <a:rect l="l" t="t" r="r" b="b"/>
              <a:pathLst>
                <a:path w="64209" h="4954686">
                  <a:moveTo>
                    <a:pt x="0" y="0"/>
                  </a:moveTo>
                  <a:lnTo>
                    <a:pt x="64209" y="0"/>
                  </a:lnTo>
                  <a:lnTo>
                    <a:pt x="64209" y="4954686"/>
                  </a:lnTo>
                  <a:lnTo>
                    <a:pt x="0" y="4954686"/>
                  </a:lnTo>
                  <a:close/>
                </a:path>
              </a:pathLst>
            </a:custGeom>
            <a:solidFill>
              <a:srgbClr val="95ADC3"/>
            </a:solidFill>
          </p:spPr>
        </p:sp>
        <p:sp>
          <p:nvSpPr>
            <p:cNvPr id="1048656" name="TextBox 15"/>
            <p:cNvSpPr txBox="1"/>
            <p:nvPr/>
          </p:nvSpPr>
          <p:spPr>
            <a:xfrm>
              <a:off x="0" y="-47625"/>
              <a:ext cx="64209" cy="5002311"/>
            </a:xfrm>
            <a:prstGeom prst="rect"/>
          </p:spPr>
          <p:txBody>
            <a:bodyPr anchor="ctr" bIns="50800" lIns="50800" rIns="50800" rtlCol="0" tIns="50800"/>
            <a:p>
              <a:pPr algn="ctr">
                <a:lnSpc>
                  <a:spcPts val="2660"/>
                </a:lnSpc>
              </a:pPr>
              <a:endParaRPr dirty="0"/>
            </a:p>
          </p:txBody>
        </p:sp>
      </p:grpSp>
      <p:sp>
        <p:nvSpPr>
          <p:cNvPr id="1048657" name="مربع نص 18"/>
          <p:cNvSpPr txBox="1"/>
          <p:nvPr/>
        </p:nvSpPr>
        <p:spPr>
          <a:xfrm>
            <a:off x="903130" y="2871274"/>
            <a:ext cx="16959790" cy="5463540"/>
          </a:xfrm>
          <a:prstGeom prst="rect"/>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p>
            <a:pPr indent="-742950" lvl="0" marL="742950">
              <a:buAutoNum type="arabicPeriod"/>
            </a:pPr>
            <a:r>
              <a:rPr dirty="0" sz="4000" lang="en-US"/>
              <a:t>1. Matching employees' knowledge and skills to patient care needs in a manner that optimizes job satisfaction and care quality</a:t>
            </a:r>
            <a:endParaRPr dirty="0" sz="4000" lang="en-GB"/>
          </a:p>
          <a:p>
            <a:pPr indent="-742950" lvl="0" marL="742950">
              <a:buAutoNum type="arabicPeriod"/>
            </a:pPr>
            <a:endParaRPr dirty="0" sz="4000" lang="en-GB"/>
          </a:p>
          <a:p>
            <a:pPr indent="-742950" lvl="0" marL="742950">
              <a:buAutoNum type="arabicPeriod"/>
            </a:pPr>
            <a:r>
              <a:rPr dirty="0" sz="4000" lang="en-US"/>
              <a:t> Technical and humanistic care needs of critically ill patients are so complex that care should be provided by professional nurses.</a:t>
            </a:r>
            <a:endParaRPr dirty="0" sz="4000" lang="en-GB"/>
          </a:p>
          <a:p>
            <a:pPr indent="-742950" lvl="0" marL="742950">
              <a:buAutoNum type="arabicPeriod"/>
            </a:pPr>
            <a:endParaRPr dirty="0" sz="4000" lang="en-GB"/>
          </a:p>
          <a:p>
            <a:pPr indent="-742950" lvl="0" marL="742950">
              <a:buAutoNum type="arabicPeriod"/>
            </a:pPr>
            <a:r>
              <a:rPr dirty="0" sz="4000" lang="en-US"/>
              <a:t> Health teaching and rehabilitation needs of chronically ill patients are so complex that care should be provided by professional and technical nurses</a:t>
            </a:r>
            <a:endParaRPr dirty="0" sz="4000" lang="en-GB"/>
          </a:p>
        </p:txBody>
      </p:sp>
    </p:spTree>
  </p:cSld>
  <p:clrMapOvr>
    <a:masterClrMapping/>
  </p:clrMapOvr>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74" name=""/>
        <p:cNvGrpSpPr/>
        <p:nvPr/>
      </p:nvGrpSpPr>
      <p:grpSpPr>
        <a:xfrm>
          <a:off x="0" y="0"/>
          <a:ext cx="0" cy="0"/>
          <a:chOff x="0" y="0"/>
          <a:chExt cx="0" cy="0"/>
        </a:xfrm>
      </p:grpSpPr>
      <p:sp>
        <p:nvSpPr>
          <p:cNvPr id="1048658" name="TextBox 2"/>
          <p:cNvSpPr txBox="1"/>
          <p:nvPr/>
        </p:nvSpPr>
        <p:spPr>
          <a:xfrm>
            <a:off x="2432385" y="576423"/>
            <a:ext cx="13180039" cy="1511300"/>
          </a:xfrm>
          <a:prstGeom prst="rect"/>
          <a:ln>
            <a:noFill/>
          </a:ln>
        </p:spPr>
        <p:txBody>
          <a:bodyPr anchor="t" bIns="0" lIns="0" rIns="0" rtlCol="0" tIns="0">
            <a:spAutoFit/>
          </a:bodyPr>
          <a:p>
            <a:pPr algn="ctr">
              <a:lnSpc>
                <a:spcPts val="11900"/>
              </a:lnSpc>
            </a:pPr>
            <a:r>
              <a:rPr dirty="0" sz="6500" lang="en-US">
                <a:solidFill>
                  <a:srgbClr val="000000"/>
                </a:solidFill>
                <a:latin typeface="Abhaya Libre Bold" panose="02000803000000000000"/>
              </a:rPr>
              <a:t>Philosophy of Staffing in Nursing</a:t>
            </a:r>
          </a:p>
        </p:txBody>
      </p:sp>
      <p:sp>
        <p:nvSpPr>
          <p:cNvPr id="1048659" name="TextBox 3"/>
          <p:cNvSpPr txBox="1"/>
          <p:nvPr/>
        </p:nvSpPr>
        <p:spPr>
          <a:xfrm>
            <a:off x="269109" y="2241551"/>
            <a:ext cx="17749781" cy="1259447"/>
          </a:xfrm>
          <a:prstGeom prst="rect"/>
        </p:spPr>
        <p:txBody>
          <a:bodyPr anchor="t" bIns="0" lIns="0" rIns="0" rtlCol="0" tIns="0">
            <a:spAutoFit/>
          </a:bodyPr>
          <a:p>
            <a:pPr>
              <a:lnSpc>
                <a:spcPts val="5000"/>
              </a:lnSpc>
            </a:pPr>
            <a:r>
              <a:rPr dirty="0" sz="3570" lang="en-US">
                <a:solidFill>
                  <a:srgbClr val="000000"/>
                </a:solidFill>
                <a:latin typeface="Abhaya Libre Bold" panose="02000803000000000000"/>
              </a:rPr>
              <a:t> </a:t>
            </a:r>
          </a:p>
          <a:p>
            <a:pPr>
              <a:lnSpc>
                <a:spcPts val="5000"/>
              </a:lnSpc>
            </a:pPr>
            <a:r>
              <a:rPr dirty="0" sz="3570" lang="en-US">
                <a:solidFill>
                  <a:srgbClr val="000000"/>
                </a:solidFill>
                <a:latin typeface="Abhaya Libre Bold" panose="02000803000000000000"/>
              </a:rPr>
              <a:t>   </a:t>
            </a:r>
          </a:p>
        </p:txBody>
      </p:sp>
      <p:grpSp>
        <p:nvGrpSpPr>
          <p:cNvPr id="75" name="Group 4"/>
          <p:cNvGrpSpPr/>
          <p:nvPr/>
        </p:nvGrpSpPr>
        <p:grpSpPr>
          <a:xfrm>
            <a:off x="18018891" y="0"/>
            <a:ext cx="927987" cy="10287000"/>
            <a:chOff x="0" y="0"/>
            <a:chExt cx="244408" cy="2709333"/>
          </a:xfrm>
        </p:grpSpPr>
        <p:sp>
          <p:nvSpPr>
            <p:cNvPr id="1048660" name="Freeform 5"/>
            <p:cNvSpPr/>
            <p:nvPr/>
          </p:nvSpPr>
          <p:spPr>
            <a:xfrm>
              <a:off x="0" y="0"/>
              <a:ext cx="244408" cy="2709333"/>
            </a:xfrm>
            <a:custGeom>
              <a:avLst/>
              <a:ahLst/>
              <a:rect l="l" t="t" r="r" b="b"/>
              <a:pathLst>
                <a:path w="244408" h="2709333">
                  <a:moveTo>
                    <a:pt x="0" y="0"/>
                  </a:moveTo>
                  <a:lnTo>
                    <a:pt x="244408" y="0"/>
                  </a:lnTo>
                  <a:lnTo>
                    <a:pt x="244408" y="2709333"/>
                  </a:lnTo>
                  <a:lnTo>
                    <a:pt x="0" y="2709333"/>
                  </a:lnTo>
                  <a:close/>
                </a:path>
              </a:pathLst>
            </a:custGeom>
            <a:solidFill>
              <a:srgbClr val="95ADC3"/>
            </a:solidFill>
          </p:spPr>
        </p:sp>
        <p:sp>
          <p:nvSpPr>
            <p:cNvPr id="1048661" name="TextBox 6"/>
            <p:cNvSpPr txBox="1"/>
            <p:nvPr/>
          </p:nvSpPr>
          <p:spPr>
            <a:xfrm>
              <a:off x="0" y="-47625"/>
              <a:ext cx="244408" cy="2756958"/>
            </a:xfrm>
            <a:prstGeom prst="rect"/>
          </p:spPr>
          <p:txBody>
            <a:bodyPr anchor="ctr" bIns="50800" lIns="50800" rIns="50800" rtlCol="0" tIns="50800"/>
            <a:p>
              <a:pPr algn="ctr">
                <a:lnSpc>
                  <a:spcPts val="2660"/>
                </a:lnSpc>
              </a:pPr>
              <a:endParaRPr dirty="0"/>
            </a:p>
          </p:txBody>
        </p:sp>
      </p:grpSp>
      <p:grpSp>
        <p:nvGrpSpPr>
          <p:cNvPr id="76" name="Group 7"/>
          <p:cNvGrpSpPr/>
          <p:nvPr/>
        </p:nvGrpSpPr>
        <p:grpSpPr>
          <a:xfrm rot="-5400000">
            <a:off x="9088945" y="-9644467"/>
            <a:ext cx="768987" cy="18946878"/>
            <a:chOff x="0" y="0"/>
            <a:chExt cx="202532" cy="4990124"/>
          </a:xfrm>
        </p:grpSpPr>
        <p:sp>
          <p:nvSpPr>
            <p:cNvPr id="1048662" name="Freeform 8"/>
            <p:cNvSpPr/>
            <p:nvPr/>
          </p:nvSpPr>
          <p:spPr>
            <a:xfrm>
              <a:off x="0" y="0"/>
              <a:ext cx="202532" cy="4990124"/>
            </a:xfrm>
            <a:custGeom>
              <a:avLst/>
              <a:ahLst/>
              <a:rect l="l" t="t" r="r" b="b"/>
              <a:pathLst>
                <a:path w="202532" h="4990124">
                  <a:moveTo>
                    <a:pt x="0" y="0"/>
                  </a:moveTo>
                  <a:lnTo>
                    <a:pt x="202532" y="0"/>
                  </a:lnTo>
                  <a:lnTo>
                    <a:pt x="202532" y="4990124"/>
                  </a:lnTo>
                  <a:lnTo>
                    <a:pt x="0" y="4990124"/>
                  </a:lnTo>
                  <a:close/>
                </a:path>
              </a:pathLst>
            </a:custGeom>
            <a:solidFill>
              <a:srgbClr val="95ADC3"/>
            </a:solidFill>
          </p:spPr>
        </p:sp>
        <p:sp>
          <p:nvSpPr>
            <p:cNvPr id="1048663" name="TextBox 9"/>
            <p:cNvSpPr txBox="1"/>
            <p:nvPr/>
          </p:nvSpPr>
          <p:spPr>
            <a:xfrm>
              <a:off x="0" y="-47625"/>
              <a:ext cx="202532" cy="5037749"/>
            </a:xfrm>
            <a:prstGeom prst="rect"/>
          </p:spPr>
          <p:txBody>
            <a:bodyPr anchor="ctr" bIns="50800" lIns="50800" rIns="50800" rtlCol="0" tIns="50800"/>
            <a:p>
              <a:pPr algn="ctr">
                <a:lnSpc>
                  <a:spcPts val="2660"/>
                </a:lnSpc>
              </a:pPr>
              <a:endParaRPr dirty="0"/>
            </a:p>
          </p:txBody>
        </p:sp>
      </p:grpSp>
      <p:grpSp>
        <p:nvGrpSpPr>
          <p:cNvPr id="77" name="Group 10"/>
          <p:cNvGrpSpPr/>
          <p:nvPr/>
        </p:nvGrpSpPr>
        <p:grpSpPr>
          <a:xfrm rot="-5400000">
            <a:off x="8622314" y="-9089264"/>
            <a:ext cx="384494" cy="18946878"/>
            <a:chOff x="0" y="0"/>
            <a:chExt cx="101266" cy="4990124"/>
          </a:xfrm>
        </p:grpSpPr>
        <p:sp>
          <p:nvSpPr>
            <p:cNvPr id="1048664" name="Freeform 11"/>
            <p:cNvSpPr/>
            <p:nvPr/>
          </p:nvSpPr>
          <p:spPr>
            <a:xfrm>
              <a:off x="0" y="0"/>
              <a:ext cx="101266" cy="4990124"/>
            </a:xfrm>
            <a:custGeom>
              <a:avLst/>
              <a:ahLst/>
              <a:rect l="l" t="t" r="r" b="b"/>
              <a:pathLst>
                <a:path w="101266" h="4990124">
                  <a:moveTo>
                    <a:pt x="0" y="0"/>
                  </a:moveTo>
                  <a:lnTo>
                    <a:pt x="101266" y="0"/>
                  </a:lnTo>
                  <a:lnTo>
                    <a:pt x="101266" y="4990124"/>
                  </a:lnTo>
                  <a:lnTo>
                    <a:pt x="0" y="4990124"/>
                  </a:lnTo>
                  <a:close/>
                </a:path>
              </a:pathLst>
            </a:custGeom>
            <a:solidFill>
              <a:srgbClr val="E9C7C6"/>
            </a:solidFill>
          </p:spPr>
        </p:sp>
        <p:sp>
          <p:nvSpPr>
            <p:cNvPr id="1048665" name="TextBox 12"/>
            <p:cNvSpPr txBox="1"/>
            <p:nvPr/>
          </p:nvSpPr>
          <p:spPr>
            <a:xfrm>
              <a:off x="0" y="-47625"/>
              <a:ext cx="101266" cy="5037749"/>
            </a:xfrm>
            <a:prstGeom prst="rect"/>
          </p:spPr>
          <p:txBody>
            <a:bodyPr anchor="ctr" bIns="50800" lIns="50800" rIns="50800" rtlCol="0" tIns="50800"/>
            <a:p>
              <a:pPr algn="ctr">
                <a:lnSpc>
                  <a:spcPts val="2660"/>
                </a:lnSpc>
              </a:pPr>
              <a:endParaRPr dirty="0"/>
            </a:p>
          </p:txBody>
        </p:sp>
      </p:grpSp>
      <p:grpSp>
        <p:nvGrpSpPr>
          <p:cNvPr id="78" name="Group 13"/>
          <p:cNvGrpSpPr/>
          <p:nvPr/>
        </p:nvGrpSpPr>
        <p:grpSpPr>
          <a:xfrm rot="-5400000">
            <a:off x="8954826" y="-8900090"/>
            <a:ext cx="243794" cy="18812323"/>
            <a:chOff x="0" y="0"/>
            <a:chExt cx="64209" cy="4954686"/>
          </a:xfrm>
        </p:grpSpPr>
        <p:sp>
          <p:nvSpPr>
            <p:cNvPr id="1048666" name="Freeform 14"/>
            <p:cNvSpPr/>
            <p:nvPr/>
          </p:nvSpPr>
          <p:spPr>
            <a:xfrm>
              <a:off x="0" y="0"/>
              <a:ext cx="64209" cy="4954686"/>
            </a:xfrm>
            <a:custGeom>
              <a:avLst/>
              <a:ahLst/>
              <a:rect l="l" t="t" r="r" b="b"/>
              <a:pathLst>
                <a:path w="64209" h="4954686">
                  <a:moveTo>
                    <a:pt x="0" y="0"/>
                  </a:moveTo>
                  <a:lnTo>
                    <a:pt x="64209" y="0"/>
                  </a:lnTo>
                  <a:lnTo>
                    <a:pt x="64209" y="4954686"/>
                  </a:lnTo>
                  <a:lnTo>
                    <a:pt x="0" y="4954686"/>
                  </a:lnTo>
                  <a:close/>
                </a:path>
              </a:pathLst>
            </a:custGeom>
            <a:solidFill>
              <a:srgbClr val="95ADC3"/>
            </a:solidFill>
          </p:spPr>
        </p:sp>
        <p:sp>
          <p:nvSpPr>
            <p:cNvPr id="1048667" name="TextBox 15"/>
            <p:cNvSpPr txBox="1"/>
            <p:nvPr/>
          </p:nvSpPr>
          <p:spPr>
            <a:xfrm>
              <a:off x="0" y="-47625"/>
              <a:ext cx="64209" cy="5002311"/>
            </a:xfrm>
            <a:prstGeom prst="rect"/>
          </p:spPr>
          <p:txBody>
            <a:bodyPr anchor="ctr" bIns="50800" lIns="50800" rIns="50800" rtlCol="0" tIns="50800"/>
            <a:p>
              <a:pPr algn="ctr">
                <a:lnSpc>
                  <a:spcPts val="2660"/>
                </a:lnSpc>
              </a:pPr>
              <a:endParaRPr dirty="0"/>
            </a:p>
          </p:txBody>
        </p:sp>
      </p:grpSp>
      <p:sp>
        <p:nvSpPr>
          <p:cNvPr id="1048668" name="مربع نص 18"/>
          <p:cNvSpPr txBox="1"/>
          <p:nvPr/>
        </p:nvSpPr>
        <p:spPr>
          <a:xfrm>
            <a:off x="903130" y="2871274"/>
            <a:ext cx="16959790" cy="6657340"/>
          </a:xfrm>
          <a:prstGeom prst="rect"/>
          <a:noFill/>
          <a:ln>
            <a:solidFill>
              <a:schemeClr val="bg1"/>
            </a:solidFill>
          </a:ln>
        </p:spPr>
        <p:style>
          <a:lnRef idx="2">
            <a:schemeClr val="accent6"/>
          </a:lnRef>
          <a:fillRef idx="1">
            <a:schemeClr val="lt1"/>
          </a:fillRef>
          <a:effectRef idx="0">
            <a:schemeClr val="accent6"/>
          </a:effectRef>
          <a:fontRef idx="minor">
            <a:schemeClr val="dk1"/>
          </a:fontRef>
        </p:style>
        <p:txBody>
          <a:bodyPr wrap="square">
            <a:spAutoFit/>
          </a:bodyPr>
          <a:p>
            <a:pPr lvl="0"/>
            <a:r>
              <a:rPr dirty="0" sz="4000" lang="en-GB"/>
              <a:t>4. Patient assessment, work quantification, and job analysis should be used to be assigned to care forpatients of each type (such as coronary care, renal failure, chronic arthritis, cancer)</a:t>
            </a:r>
          </a:p>
          <a:p>
            <a:pPr lvl="0"/>
            <a:endParaRPr dirty="0" sz="4000" lang="en-GB"/>
          </a:p>
          <a:p>
            <a:pPr lvl="0"/>
            <a:r>
              <a:rPr dirty="0" sz="4000" lang="en-GB"/>
              <a:t>5. Staffing plans and policies in all units should be developed by the head nurse and hospital staff.</a:t>
            </a:r>
          </a:p>
          <a:p>
            <a:pPr lvl="0"/>
            <a:endParaRPr dirty="0" sz="4000" lang="en-GB"/>
          </a:p>
          <a:p>
            <a:pPr lvl="0"/>
            <a:r>
              <a:rPr dirty="0" sz="4000" lang="en-GB"/>
              <a:t>6. Staffing plans should be administered at the unit level by the head nurse so that shift start time, number of staff assigned on holidays, and number of employees assigned to each shift can be adjusted to accommodate the unit workload and workflow</a:t>
            </a:r>
          </a:p>
        </p:txBody>
      </p:sp>
    </p:spTree>
  </p:cSld>
  <p:clrMapOvr>
    <a:masterClrMapping/>
  </p:clrMapOvr>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79" name=""/>
        <p:cNvGrpSpPr/>
        <p:nvPr/>
      </p:nvGrpSpPr>
      <p:grpSpPr>
        <a:xfrm>
          <a:off x="0" y="0"/>
          <a:ext cx="0" cy="0"/>
          <a:chOff x="0" y="0"/>
          <a:chExt cx="0" cy="0"/>
        </a:xfrm>
      </p:grpSpPr>
      <p:grpSp>
        <p:nvGrpSpPr>
          <p:cNvPr id="80" name="Group 2"/>
          <p:cNvGrpSpPr/>
          <p:nvPr/>
        </p:nvGrpSpPr>
        <p:grpSpPr>
          <a:xfrm>
            <a:off x="2734549" y="5071241"/>
            <a:ext cx="14241210" cy="1343583"/>
            <a:chOff x="0" y="0"/>
            <a:chExt cx="4216159" cy="397772"/>
          </a:xfrm>
        </p:grpSpPr>
        <p:sp>
          <p:nvSpPr>
            <p:cNvPr id="1048669" name="Freeform 3"/>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sp>
        <p:sp>
          <p:nvSpPr>
            <p:cNvPr id="1048670" name="TextBox 4"/>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grpSp>
        <p:nvGrpSpPr>
          <p:cNvPr id="81" name="Group 5"/>
          <p:cNvGrpSpPr/>
          <p:nvPr/>
        </p:nvGrpSpPr>
        <p:grpSpPr>
          <a:xfrm>
            <a:off x="2734549" y="7112968"/>
            <a:ext cx="14524751" cy="1445539"/>
            <a:chOff x="0" y="0"/>
            <a:chExt cx="4300102" cy="427957"/>
          </a:xfrm>
        </p:grpSpPr>
        <p:sp>
          <p:nvSpPr>
            <p:cNvPr id="1048671" name="Freeform 6"/>
            <p:cNvSpPr/>
            <p:nvPr/>
          </p:nvSpPr>
          <p:spPr>
            <a:xfrm>
              <a:off x="0" y="0"/>
              <a:ext cx="4300102" cy="427957"/>
            </a:xfrm>
            <a:custGeom>
              <a:avLst/>
              <a:ahLst/>
              <a:rect l="l" t="t" r="r" b="b"/>
              <a:pathLst>
                <a:path w="4300102" h="427957">
                  <a:moveTo>
                    <a:pt x="27184" y="0"/>
                  </a:moveTo>
                  <a:lnTo>
                    <a:pt x="4272918" y="0"/>
                  </a:lnTo>
                  <a:cubicBezTo>
                    <a:pt x="4287931" y="0"/>
                    <a:pt x="4300102" y="12171"/>
                    <a:pt x="4300102" y="27184"/>
                  </a:cubicBezTo>
                  <a:lnTo>
                    <a:pt x="4300102" y="400773"/>
                  </a:lnTo>
                  <a:cubicBezTo>
                    <a:pt x="4300102" y="407983"/>
                    <a:pt x="4297238" y="414897"/>
                    <a:pt x="4292140" y="419995"/>
                  </a:cubicBezTo>
                  <a:cubicBezTo>
                    <a:pt x="4287042" y="425093"/>
                    <a:pt x="4280128" y="427957"/>
                    <a:pt x="4272918" y="427957"/>
                  </a:cubicBezTo>
                  <a:lnTo>
                    <a:pt x="27184" y="427957"/>
                  </a:lnTo>
                  <a:cubicBezTo>
                    <a:pt x="19974" y="427957"/>
                    <a:pt x="13060" y="425093"/>
                    <a:pt x="7962" y="419995"/>
                  </a:cubicBezTo>
                  <a:cubicBezTo>
                    <a:pt x="2864" y="414897"/>
                    <a:pt x="0" y="407983"/>
                    <a:pt x="0" y="400773"/>
                  </a:cubicBezTo>
                  <a:lnTo>
                    <a:pt x="0" y="27184"/>
                  </a:lnTo>
                  <a:cubicBezTo>
                    <a:pt x="0" y="19974"/>
                    <a:pt x="2864" y="13060"/>
                    <a:pt x="7962" y="7962"/>
                  </a:cubicBezTo>
                  <a:cubicBezTo>
                    <a:pt x="13060" y="2864"/>
                    <a:pt x="19974" y="0"/>
                    <a:pt x="27184" y="0"/>
                  </a:cubicBezTo>
                  <a:close/>
                </a:path>
              </a:pathLst>
            </a:custGeom>
            <a:solidFill>
              <a:srgbClr val="E9C7C6"/>
            </a:solidFill>
          </p:spPr>
        </p:sp>
        <p:sp>
          <p:nvSpPr>
            <p:cNvPr id="1048672" name="TextBox 7"/>
            <p:cNvSpPr txBox="1"/>
            <p:nvPr/>
          </p:nvSpPr>
          <p:spPr>
            <a:xfrm>
              <a:off x="0" y="-38100"/>
              <a:ext cx="4300102" cy="466057"/>
            </a:xfrm>
            <a:prstGeom prst="rect"/>
          </p:spPr>
          <p:txBody>
            <a:bodyPr anchor="ctr" bIns="45193" lIns="45193" rIns="45193" rtlCol="0" tIns="45193"/>
            <a:p>
              <a:pPr algn="ctr">
                <a:lnSpc>
                  <a:spcPts val="2660"/>
                </a:lnSpc>
              </a:pPr>
              <a:endParaRPr dirty="0"/>
            </a:p>
          </p:txBody>
        </p:sp>
      </p:grpSp>
      <p:grpSp>
        <p:nvGrpSpPr>
          <p:cNvPr id="82" name="Group 8"/>
          <p:cNvGrpSpPr/>
          <p:nvPr/>
        </p:nvGrpSpPr>
        <p:grpSpPr>
          <a:xfrm>
            <a:off x="1564423" y="3085639"/>
            <a:ext cx="1086541" cy="1086541"/>
            <a:chOff x="0" y="0"/>
            <a:chExt cx="812800" cy="812800"/>
          </a:xfrm>
        </p:grpSpPr>
        <p:sp>
          <p:nvSpPr>
            <p:cNvPr id="1048673" name="Freeform 9"/>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674" name="TextBox 10"/>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675" name="TextBox 11"/>
          <p:cNvSpPr txBox="1"/>
          <p:nvPr/>
        </p:nvSpPr>
        <p:spPr>
          <a:xfrm>
            <a:off x="1564423" y="3156878"/>
            <a:ext cx="1086541" cy="880110"/>
          </a:xfrm>
          <a:prstGeom prst="rect"/>
        </p:spPr>
        <p:txBody>
          <a:bodyPr anchor="t" bIns="0" lIns="0" rIns="0" rtlCol="0" tIns="0">
            <a:spAutoFit/>
          </a:bodyPr>
          <a:p>
            <a:pPr algn="ctr">
              <a:lnSpc>
                <a:spcPts val="6930"/>
              </a:lnSpc>
            </a:pPr>
            <a:r>
              <a:rPr dirty="0" sz="4950" lang="en-US">
                <a:solidFill>
                  <a:srgbClr val="000000"/>
                </a:solidFill>
                <a:latin typeface="Alatsi Bold"/>
              </a:rPr>
              <a:t>1</a:t>
            </a:r>
          </a:p>
        </p:txBody>
      </p:sp>
      <p:grpSp>
        <p:nvGrpSpPr>
          <p:cNvPr id="83" name="Group 12"/>
          <p:cNvGrpSpPr/>
          <p:nvPr/>
        </p:nvGrpSpPr>
        <p:grpSpPr>
          <a:xfrm>
            <a:off x="1564423" y="5107153"/>
            <a:ext cx="1086541" cy="1086541"/>
            <a:chOff x="0" y="0"/>
            <a:chExt cx="812800" cy="812800"/>
          </a:xfrm>
        </p:grpSpPr>
        <p:sp>
          <p:nvSpPr>
            <p:cNvPr id="1048676" name="Freeform 13"/>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677" name="TextBox 14"/>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678" name="TextBox 15"/>
          <p:cNvSpPr txBox="1"/>
          <p:nvPr/>
        </p:nvSpPr>
        <p:spPr>
          <a:xfrm>
            <a:off x="1564423" y="5178391"/>
            <a:ext cx="1086541" cy="880109"/>
          </a:xfrm>
          <a:prstGeom prst="rect"/>
        </p:spPr>
        <p:txBody>
          <a:bodyPr anchor="t" bIns="0" lIns="0" rIns="0" rtlCol="0" tIns="0">
            <a:spAutoFit/>
          </a:bodyPr>
          <a:p>
            <a:pPr algn="ctr">
              <a:lnSpc>
                <a:spcPts val="6930"/>
              </a:lnSpc>
            </a:pPr>
            <a:r>
              <a:rPr dirty="0" sz="4950" lang="en-US">
                <a:solidFill>
                  <a:srgbClr val="000000"/>
                </a:solidFill>
                <a:latin typeface="Alatsi Bold"/>
              </a:rPr>
              <a:t>2</a:t>
            </a:r>
          </a:p>
        </p:txBody>
      </p:sp>
      <p:grpSp>
        <p:nvGrpSpPr>
          <p:cNvPr id="84" name="Group 16"/>
          <p:cNvGrpSpPr/>
          <p:nvPr/>
        </p:nvGrpSpPr>
        <p:grpSpPr>
          <a:xfrm>
            <a:off x="1564423" y="7128667"/>
            <a:ext cx="1086541" cy="1086541"/>
            <a:chOff x="0" y="0"/>
            <a:chExt cx="812800" cy="812800"/>
          </a:xfrm>
        </p:grpSpPr>
        <p:sp>
          <p:nvSpPr>
            <p:cNvPr id="1048679" name="Freeform 17"/>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680" name="TextBox 18"/>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681" name="TextBox 19"/>
          <p:cNvSpPr txBox="1"/>
          <p:nvPr/>
        </p:nvSpPr>
        <p:spPr>
          <a:xfrm>
            <a:off x="1564423" y="7199905"/>
            <a:ext cx="1086541" cy="880109"/>
          </a:xfrm>
          <a:prstGeom prst="rect"/>
        </p:spPr>
        <p:txBody>
          <a:bodyPr anchor="t" bIns="0" lIns="0" rIns="0" rtlCol="0" tIns="0">
            <a:spAutoFit/>
          </a:bodyPr>
          <a:p>
            <a:pPr algn="ctr">
              <a:lnSpc>
                <a:spcPts val="6930"/>
              </a:lnSpc>
            </a:pPr>
            <a:r>
              <a:rPr dirty="0" sz="4950" lang="en-US">
                <a:solidFill>
                  <a:srgbClr val="000000"/>
                </a:solidFill>
                <a:latin typeface="Alatsi Bold"/>
              </a:rPr>
              <a:t>3</a:t>
            </a:r>
          </a:p>
        </p:txBody>
      </p:sp>
      <p:sp>
        <p:nvSpPr>
          <p:cNvPr id="1048682" name="TextBox 20"/>
          <p:cNvSpPr txBox="1"/>
          <p:nvPr/>
        </p:nvSpPr>
        <p:spPr>
          <a:xfrm>
            <a:off x="2826339" y="3031110"/>
            <a:ext cx="13990369" cy="516096"/>
          </a:xfrm>
          <a:prstGeom prst="rect"/>
        </p:spPr>
        <p:txBody>
          <a:bodyPr anchor="t" bIns="0" lIns="0" rIns="0" rtlCol="0" tIns="0">
            <a:spAutoFit/>
          </a:bodyPr>
          <a:p>
            <a:pPr>
              <a:lnSpc>
                <a:spcPts val="4250"/>
              </a:lnSpc>
            </a:pPr>
            <a:endParaRPr dirty="0"/>
          </a:p>
        </p:txBody>
      </p:sp>
      <p:sp>
        <p:nvSpPr>
          <p:cNvPr id="1048683" name="TextBox 21"/>
          <p:cNvSpPr txBox="1"/>
          <p:nvPr/>
        </p:nvSpPr>
        <p:spPr>
          <a:xfrm>
            <a:off x="2826339" y="5032263"/>
            <a:ext cx="13990369" cy="1938031"/>
          </a:xfrm>
          <a:prstGeom prst="rect"/>
        </p:spPr>
        <p:txBody>
          <a:bodyPr anchor="t" bIns="0" lIns="0" rIns="0" rtlCol="0" tIns="0">
            <a:spAutoFit/>
          </a:bodyPr>
          <a:p>
            <a:pPr>
              <a:lnSpc>
                <a:spcPts val="5075"/>
              </a:lnSpc>
            </a:pPr>
            <a:r>
              <a:rPr dirty="0" sz="3200" lang="en-US">
                <a:effectLst/>
                <a:ea typeface="Calibri" panose="020F0502020204030204" pitchFamily="34" charset="0"/>
                <a:cs typeface="Arial" panose="020B0604020202020204" pitchFamily="34" charset="0"/>
              </a:rPr>
              <a:t>Provide all professional nurse staff in critical care units, operating rooms, labor and delivery units, and the emergency room</a:t>
            </a:r>
          </a:p>
          <a:p>
            <a:pPr>
              <a:lnSpc>
                <a:spcPts val="5075"/>
              </a:lnSpc>
            </a:pPr>
            <a:endParaRPr dirty="0" sz="3625" lang="en-US">
              <a:solidFill>
                <a:srgbClr val="000000"/>
              </a:solidFill>
              <a:latin typeface="Abhaya Libre Bold" panose="02000803000000000000"/>
            </a:endParaRPr>
          </a:p>
        </p:txBody>
      </p:sp>
      <p:sp>
        <p:nvSpPr>
          <p:cNvPr id="1048684" name="TextBox 22"/>
          <p:cNvSpPr txBox="1"/>
          <p:nvPr/>
        </p:nvSpPr>
        <p:spPr>
          <a:xfrm>
            <a:off x="2826339" y="7117093"/>
            <a:ext cx="14084584" cy="1284006"/>
          </a:xfrm>
          <a:prstGeom prst="rect"/>
        </p:spPr>
        <p:txBody>
          <a:bodyPr anchor="t" bIns="0" lIns="0" rIns="0" rtlCol="0" tIns="0" wrap="square">
            <a:spAutoFit/>
          </a:bodyPr>
          <a:p>
            <a:pPr>
              <a:lnSpc>
                <a:spcPts val="5075"/>
              </a:lnSpc>
            </a:pPr>
            <a:r>
              <a:rPr dirty="0" sz="3200" lang="en-US">
                <a:effectLst/>
                <a:ea typeface="Calibri" panose="020F0502020204030204" pitchFamily="34" charset="0"/>
                <a:cs typeface="Arial" panose="020B0604020202020204" pitchFamily="34" charset="0"/>
              </a:rPr>
              <a:t>Delivery of effective and efficient nursing care.</a:t>
            </a:r>
          </a:p>
          <a:p>
            <a:pPr>
              <a:lnSpc>
                <a:spcPts val="5075"/>
              </a:lnSpc>
            </a:pPr>
            <a:endParaRPr dirty="0" sz="3625" lang="en-US">
              <a:solidFill>
                <a:srgbClr val="000000"/>
              </a:solidFill>
              <a:latin typeface="Abhaya Libre Bold" panose="02000803000000000000"/>
            </a:endParaRPr>
          </a:p>
        </p:txBody>
      </p:sp>
      <p:sp>
        <p:nvSpPr>
          <p:cNvPr id="1048685" name="AutoShape 23"/>
          <p:cNvSpPr/>
          <p:nvPr/>
        </p:nvSpPr>
        <p:spPr>
          <a:xfrm flipH="1" flipV="1">
            <a:off x="1085850" y="7289441"/>
            <a:ext cx="5403" cy="2997456"/>
          </a:xfrm>
          <a:prstGeom prst="line"/>
          <a:ln w="114300" cap="flat">
            <a:solidFill>
              <a:srgbClr val="9FC3D0"/>
            </a:solidFill>
            <a:prstDash val="solid"/>
            <a:headEnd type="none" w="sm" len="sm"/>
            <a:tailEnd type="none" w="sm" len="sm"/>
          </a:ln>
        </p:spPr>
      </p:sp>
      <p:sp>
        <p:nvSpPr>
          <p:cNvPr id="1048686" name="AutoShape 24"/>
          <p:cNvSpPr/>
          <p:nvPr/>
        </p:nvSpPr>
        <p:spPr>
          <a:xfrm flipH="1" flipV="1">
            <a:off x="1090490" y="-104525"/>
            <a:ext cx="5403" cy="2997456"/>
          </a:xfrm>
          <a:prstGeom prst="line"/>
          <a:ln w="114300" cap="flat">
            <a:solidFill>
              <a:srgbClr val="9FC3D0"/>
            </a:solidFill>
            <a:prstDash val="solid"/>
            <a:headEnd type="none" w="sm" len="sm"/>
            <a:tailEnd type="none" w="sm" len="sm"/>
          </a:ln>
        </p:spPr>
      </p:sp>
      <p:grpSp>
        <p:nvGrpSpPr>
          <p:cNvPr id="85" name="Group 25"/>
          <p:cNvGrpSpPr/>
          <p:nvPr/>
        </p:nvGrpSpPr>
        <p:grpSpPr>
          <a:xfrm>
            <a:off x="16534694" y="0"/>
            <a:ext cx="1449213" cy="1673225"/>
            <a:chOff x="0" y="0"/>
            <a:chExt cx="703982" cy="812800"/>
          </a:xfrm>
        </p:grpSpPr>
        <p:sp>
          <p:nvSpPr>
            <p:cNvPr id="1048687" name="Freeform 26"/>
            <p:cNvSpPr/>
            <p:nvPr/>
          </p:nvSpPr>
          <p:spPr>
            <a:xfrm>
              <a:off x="0" y="0"/>
              <a:ext cx="703982" cy="812800"/>
            </a:xfrm>
            <a:custGeom>
              <a:avLst/>
              <a:ah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048688" name="TextBox 27"/>
            <p:cNvSpPr txBox="1"/>
            <p:nvPr/>
          </p:nvSpPr>
          <p:spPr>
            <a:xfrm>
              <a:off x="0" y="-47625"/>
              <a:ext cx="703982" cy="733425"/>
            </a:xfrm>
            <a:prstGeom prst="rect"/>
          </p:spPr>
          <p:txBody>
            <a:bodyPr anchor="ctr" bIns="50800" lIns="50800" rIns="50800" rtlCol="0" tIns="50800"/>
            <a:p>
              <a:pPr algn="ctr">
                <a:lnSpc>
                  <a:spcPts val="2660"/>
                </a:lnSpc>
              </a:pPr>
              <a:endParaRPr dirty="0"/>
            </a:p>
          </p:txBody>
        </p:sp>
      </p:grpSp>
      <p:sp>
        <p:nvSpPr>
          <p:cNvPr id="1048689" name="Freeform 28"/>
          <p:cNvSpPr/>
          <p:nvPr/>
        </p:nvSpPr>
        <p:spPr>
          <a:xfrm>
            <a:off x="10392451" y="7835737"/>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txBody>
          <a:bodyPr/>
          <a:p>
            <a:endParaRPr dirty="0" lang="x-none"/>
          </a:p>
        </p:txBody>
      </p:sp>
      <p:sp>
        <p:nvSpPr>
          <p:cNvPr id="1048690" name="Freeform 29"/>
          <p:cNvSpPr/>
          <p:nvPr/>
        </p:nvSpPr>
        <p:spPr>
          <a:xfrm>
            <a:off x="1312241" y="303048"/>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sp>
      <p:sp>
        <p:nvSpPr>
          <p:cNvPr id="1048691" name="TextBox 30"/>
          <p:cNvSpPr txBox="1"/>
          <p:nvPr/>
        </p:nvSpPr>
        <p:spPr>
          <a:xfrm>
            <a:off x="1673327" y="722313"/>
            <a:ext cx="11165043" cy="1066800"/>
          </a:xfrm>
          <a:prstGeom prst="rect"/>
        </p:spPr>
        <p:txBody>
          <a:bodyPr anchor="t" bIns="0" lIns="0" rIns="0" rtlCol="0" tIns="0" wrap="square">
            <a:spAutoFit/>
          </a:bodyPr>
          <a:p>
            <a:pPr algn="ctr">
              <a:lnSpc>
                <a:spcPts val="8400"/>
              </a:lnSpc>
            </a:pPr>
            <a:r>
              <a:rPr dirty="0" sz="6000" lang="en-US">
                <a:solidFill>
                  <a:srgbClr val="000000"/>
                </a:solidFill>
                <a:latin typeface="Abhaya Libre Bold" panose="02000803000000000000"/>
              </a:rPr>
              <a:t>   Objective of staffing in nursing</a:t>
            </a:r>
            <a:endParaRPr b="1" dirty="0" sz="4000" lang="en-US">
              <a:solidFill>
                <a:srgbClr val="000000"/>
              </a:solidFill>
              <a:latin typeface="Abhaya Libre Bold" panose="02000803000000000000"/>
            </a:endParaRPr>
          </a:p>
        </p:txBody>
      </p:sp>
      <p:grpSp>
        <p:nvGrpSpPr>
          <p:cNvPr id="86" name="Group 31"/>
          <p:cNvGrpSpPr/>
          <p:nvPr/>
        </p:nvGrpSpPr>
        <p:grpSpPr>
          <a:xfrm>
            <a:off x="2734549" y="2926966"/>
            <a:ext cx="14241210" cy="1343583"/>
            <a:chOff x="0" y="0"/>
            <a:chExt cx="4216159" cy="397772"/>
          </a:xfrm>
        </p:grpSpPr>
        <p:sp>
          <p:nvSpPr>
            <p:cNvPr id="1048692" name="Freeform 32"/>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txBody>
            <a:bodyPr/>
            <a:p>
              <a:r>
                <a:rPr dirty="0" sz="3600" lang="en-US"/>
                <a:t>Appropriate numbers and mix of nursing staff.</a:t>
              </a:r>
            </a:p>
          </p:txBody>
        </p:sp>
        <p:sp>
          <p:nvSpPr>
            <p:cNvPr id="1048693" name="TextBox 33"/>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sp>
        <p:nvSpPr>
          <p:cNvPr id="1048694" name="TextBox 34"/>
          <p:cNvSpPr txBox="1"/>
          <p:nvPr/>
        </p:nvSpPr>
        <p:spPr>
          <a:xfrm>
            <a:off x="3227000" y="2942446"/>
            <a:ext cx="12941089" cy="1258999"/>
          </a:xfrm>
          <a:prstGeom prst="rect"/>
        </p:spPr>
        <p:txBody>
          <a:bodyPr anchor="t" bIns="0" lIns="0" rIns="0" rtlCol="0" tIns="0">
            <a:spAutoFit/>
          </a:bodyPr>
          <a:p>
            <a:pPr>
              <a:lnSpc>
                <a:spcPts val="4980"/>
              </a:lnSpc>
            </a:pPr>
            <a:r>
              <a:rPr dirty="0" sz="3560" lang="en-US">
                <a:solidFill>
                  <a:srgbClr val="000000"/>
                </a:solidFill>
                <a:latin typeface="Abhaya Libre Bold" panose="02000803000000000000"/>
              </a:rPr>
              <a:t> </a:t>
            </a:r>
            <a:endParaRPr dirty="0" sz="3200" lang="en-US">
              <a:effectLst/>
              <a:ea typeface="Calibri" panose="020F0502020204030204" pitchFamily="34" charset="0"/>
              <a:cs typeface="Arial" panose="020B0604020202020204" pitchFamily="34" charset="0"/>
            </a:endParaRPr>
          </a:p>
          <a:p>
            <a:pPr>
              <a:lnSpc>
                <a:spcPts val="4980"/>
              </a:lnSpc>
            </a:pPr>
            <a:endParaRPr dirty="0" sz="3560" lang="en-US">
              <a:solidFill>
                <a:srgbClr val="000000"/>
              </a:solidFill>
              <a:latin typeface="Abhaya Libre Bold" panose="02000803000000000000"/>
            </a:endParaRPr>
          </a:p>
        </p:txBody>
      </p:sp>
    </p:spTree>
  </p:cSld>
  <p:clrMapOvr>
    <a:masterClrMapping/>
  </p:clrMapOvr>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87" name=""/>
        <p:cNvGrpSpPr/>
        <p:nvPr/>
      </p:nvGrpSpPr>
      <p:grpSpPr>
        <a:xfrm>
          <a:off x="0" y="0"/>
          <a:ext cx="0" cy="0"/>
          <a:chOff x="0" y="0"/>
          <a:chExt cx="0" cy="0"/>
        </a:xfrm>
      </p:grpSpPr>
      <p:grpSp>
        <p:nvGrpSpPr>
          <p:cNvPr id="88" name="Group 2"/>
          <p:cNvGrpSpPr/>
          <p:nvPr/>
        </p:nvGrpSpPr>
        <p:grpSpPr>
          <a:xfrm>
            <a:off x="2734549" y="5071241"/>
            <a:ext cx="14241210" cy="1343583"/>
            <a:chOff x="0" y="0"/>
            <a:chExt cx="4216159" cy="397772"/>
          </a:xfrm>
        </p:grpSpPr>
        <p:sp>
          <p:nvSpPr>
            <p:cNvPr id="1048695" name="Freeform 3"/>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sp>
        <p:sp>
          <p:nvSpPr>
            <p:cNvPr id="1048696" name="TextBox 4"/>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grpSp>
        <p:nvGrpSpPr>
          <p:cNvPr id="89" name="Group 5"/>
          <p:cNvGrpSpPr/>
          <p:nvPr/>
        </p:nvGrpSpPr>
        <p:grpSpPr>
          <a:xfrm>
            <a:off x="2734549" y="7112968"/>
            <a:ext cx="14524751" cy="1445539"/>
            <a:chOff x="0" y="0"/>
            <a:chExt cx="4300102" cy="427957"/>
          </a:xfrm>
        </p:grpSpPr>
        <p:sp>
          <p:nvSpPr>
            <p:cNvPr id="1048697" name="Freeform 6"/>
            <p:cNvSpPr/>
            <p:nvPr/>
          </p:nvSpPr>
          <p:spPr>
            <a:xfrm>
              <a:off x="0" y="0"/>
              <a:ext cx="4300102" cy="427957"/>
            </a:xfrm>
            <a:custGeom>
              <a:avLst/>
              <a:ahLst/>
              <a:rect l="l" t="t" r="r" b="b"/>
              <a:pathLst>
                <a:path w="4300102" h="427957">
                  <a:moveTo>
                    <a:pt x="27184" y="0"/>
                  </a:moveTo>
                  <a:lnTo>
                    <a:pt x="4272918" y="0"/>
                  </a:lnTo>
                  <a:cubicBezTo>
                    <a:pt x="4287931" y="0"/>
                    <a:pt x="4300102" y="12171"/>
                    <a:pt x="4300102" y="27184"/>
                  </a:cubicBezTo>
                  <a:lnTo>
                    <a:pt x="4300102" y="400773"/>
                  </a:lnTo>
                  <a:cubicBezTo>
                    <a:pt x="4300102" y="407983"/>
                    <a:pt x="4297238" y="414897"/>
                    <a:pt x="4292140" y="419995"/>
                  </a:cubicBezTo>
                  <a:cubicBezTo>
                    <a:pt x="4287042" y="425093"/>
                    <a:pt x="4280128" y="427957"/>
                    <a:pt x="4272918" y="427957"/>
                  </a:cubicBezTo>
                  <a:lnTo>
                    <a:pt x="27184" y="427957"/>
                  </a:lnTo>
                  <a:cubicBezTo>
                    <a:pt x="19974" y="427957"/>
                    <a:pt x="13060" y="425093"/>
                    <a:pt x="7962" y="419995"/>
                  </a:cubicBezTo>
                  <a:cubicBezTo>
                    <a:pt x="2864" y="414897"/>
                    <a:pt x="0" y="407983"/>
                    <a:pt x="0" y="400773"/>
                  </a:cubicBezTo>
                  <a:lnTo>
                    <a:pt x="0" y="27184"/>
                  </a:lnTo>
                  <a:cubicBezTo>
                    <a:pt x="0" y="19974"/>
                    <a:pt x="2864" y="13060"/>
                    <a:pt x="7962" y="7962"/>
                  </a:cubicBezTo>
                  <a:cubicBezTo>
                    <a:pt x="13060" y="2864"/>
                    <a:pt x="19974" y="0"/>
                    <a:pt x="27184" y="0"/>
                  </a:cubicBezTo>
                  <a:close/>
                </a:path>
              </a:pathLst>
            </a:custGeom>
            <a:solidFill>
              <a:srgbClr val="E9C7C6"/>
            </a:solidFill>
          </p:spPr>
        </p:sp>
        <p:sp>
          <p:nvSpPr>
            <p:cNvPr id="1048698" name="TextBox 7"/>
            <p:cNvSpPr txBox="1"/>
            <p:nvPr/>
          </p:nvSpPr>
          <p:spPr>
            <a:xfrm>
              <a:off x="0" y="-38100"/>
              <a:ext cx="4300102" cy="466057"/>
            </a:xfrm>
            <a:prstGeom prst="rect"/>
          </p:spPr>
          <p:txBody>
            <a:bodyPr anchor="ctr" bIns="45193" lIns="45193" rIns="45193" rtlCol="0" tIns="45193"/>
            <a:p>
              <a:pPr algn="ctr">
                <a:lnSpc>
                  <a:spcPts val="2660"/>
                </a:lnSpc>
              </a:pPr>
              <a:endParaRPr dirty="0"/>
            </a:p>
          </p:txBody>
        </p:sp>
      </p:grpSp>
      <p:grpSp>
        <p:nvGrpSpPr>
          <p:cNvPr id="90" name="Group 8"/>
          <p:cNvGrpSpPr/>
          <p:nvPr/>
        </p:nvGrpSpPr>
        <p:grpSpPr>
          <a:xfrm>
            <a:off x="1564423" y="3085639"/>
            <a:ext cx="1086541" cy="1086541"/>
            <a:chOff x="0" y="0"/>
            <a:chExt cx="812800" cy="812800"/>
          </a:xfrm>
        </p:grpSpPr>
        <p:sp>
          <p:nvSpPr>
            <p:cNvPr id="1048699" name="Freeform 9"/>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700" name="TextBox 10"/>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01" name="TextBox 11"/>
          <p:cNvSpPr txBox="1"/>
          <p:nvPr/>
        </p:nvSpPr>
        <p:spPr>
          <a:xfrm>
            <a:off x="1564423" y="3156878"/>
            <a:ext cx="1086541" cy="880110"/>
          </a:xfrm>
          <a:prstGeom prst="rect"/>
        </p:spPr>
        <p:txBody>
          <a:bodyPr anchor="t" bIns="0" lIns="0" rIns="0" rtlCol="0" tIns="0">
            <a:spAutoFit/>
          </a:bodyPr>
          <a:p>
            <a:pPr algn="ctr">
              <a:lnSpc>
                <a:spcPts val="6930"/>
              </a:lnSpc>
            </a:pPr>
            <a:r>
              <a:rPr dirty="0" sz="4950" lang="en-GB">
                <a:solidFill>
                  <a:srgbClr val="000000"/>
                </a:solidFill>
                <a:latin typeface="Alatsi Bold"/>
              </a:rPr>
              <a:t>4</a:t>
            </a:r>
            <a:endParaRPr dirty="0" sz="4950" lang="en-US">
              <a:solidFill>
                <a:srgbClr val="000000"/>
              </a:solidFill>
              <a:latin typeface="Alatsi Bold"/>
            </a:endParaRPr>
          </a:p>
        </p:txBody>
      </p:sp>
      <p:grpSp>
        <p:nvGrpSpPr>
          <p:cNvPr id="91" name="Group 12"/>
          <p:cNvGrpSpPr/>
          <p:nvPr/>
        </p:nvGrpSpPr>
        <p:grpSpPr>
          <a:xfrm>
            <a:off x="1564423" y="5107153"/>
            <a:ext cx="1086541" cy="1086541"/>
            <a:chOff x="0" y="0"/>
            <a:chExt cx="812800" cy="812800"/>
          </a:xfrm>
        </p:grpSpPr>
        <p:sp>
          <p:nvSpPr>
            <p:cNvPr id="1048702" name="Freeform 13"/>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txBody>
            <a:bodyPr/>
            <a:p>
              <a:endParaRPr dirty="0" lang="en-US"/>
            </a:p>
          </p:txBody>
        </p:sp>
        <p:sp>
          <p:nvSpPr>
            <p:cNvPr id="1048703" name="TextBox 14"/>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04" name="TextBox 15"/>
          <p:cNvSpPr txBox="1"/>
          <p:nvPr/>
        </p:nvSpPr>
        <p:spPr>
          <a:xfrm>
            <a:off x="1564423" y="5178391"/>
            <a:ext cx="1086541" cy="880109"/>
          </a:xfrm>
          <a:prstGeom prst="rect"/>
        </p:spPr>
        <p:txBody>
          <a:bodyPr anchor="t" bIns="0" lIns="0" rIns="0" rtlCol="0" tIns="0">
            <a:spAutoFit/>
          </a:bodyPr>
          <a:p>
            <a:pPr algn="ctr">
              <a:lnSpc>
                <a:spcPts val="6930"/>
              </a:lnSpc>
            </a:pPr>
            <a:r>
              <a:rPr dirty="0" sz="4950" lang="en-GB">
                <a:solidFill>
                  <a:srgbClr val="000000"/>
                </a:solidFill>
                <a:latin typeface="Alatsi Bold"/>
              </a:rPr>
              <a:t>5</a:t>
            </a:r>
            <a:endParaRPr dirty="0" sz="4950" lang="en-US">
              <a:solidFill>
                <a:srgbClr val="000000"/>
              </a:solidFill>
              <a:latin typeface="Alatsi Bold"/>
            </a:endParaRPr>
          </a:p>
        </p:txBody>
      </p:sp>
      <p:grpSp>
        <p:nvGrpSpPr>
          <p:cNvPr id="92" name="Group 16"/>
          <p:cNvGrpSpPr/>
          <p:nvPr/>
        </p:nvGrpSpPr>
        <p:grpSpPr>
          <a:xfrm>
            <a:off x="1564423" y="7128667"/>
            <a:ext cx="1086541" cy="1086541"/>
            <a:chOff x="0" y="0"/>
            <a:chExt cx="812800" cy="812800"/>
          </a:xfrm>
        </p:grpSpPr>
        <p:sp>
          <p:nvSpPr>
            <p:cNvPr id="1048705" name="Freeform 17"/>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txBody>
            <a:bodyPr/>
            <a:p>
              <a:endParaRPr dirty="0" lang="en-US"/>
            </a:p>
          </p:txBody>
        </p:sp>
        <p:sp>
          <p:nvSpPr>
            <p:cNvPr id="1048706" name="TextBox 18"/>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07" name="TextBox 19"/>
          <p:cNvSpPr txBox="1"/>
          <p:nvPr/>
        </p:nvSpPr>
        <p:spPr>
          <a:xfrm>
            <a:off x="1564423" y="7199905"/>
            <a:ext cx="1086541" cy="880109"/>
          </a:xfrm>
          <a:prstGeom prst="rect"/>
        </p:spPr>
        <p:txBody>
          <a:bodyPr anchor="t" bIns="0" lIns="0" rIns="0" rtlCol="0" tIns="0">
            <a:spAutoFit/>
          </a:bodyPr>
          <a:p>
            <a:pPr algn="ctr">
              <a:lnSpc>
                <a:spcPts val="6930"/>
              </a:lnSpc>
            </a:pPr>
            <a:r>
              <a:rPr dirty="0" sz="4950" lang="en-GB">
                <a:solidFill>
                  <a:srgbClr val="000000"/>
                </a:solidFill>
                <a:latin typeface="Alatsi Bold"/>
              </a:rPr>
              <a:t>6</a:t>
            </a:r>
            <a:endParaRPr dirty="0" sz="4950" lang="en-US">
              <a:solidFill>
                <a:srgbClr val="000000"/>
              </a:solidFill>
              <a:latin typeface="Alatsi Bold"/>
            </a:endParaRPr>
          </a:p>
        </p:txBody>
      </p:sp>
      <p:sp>
        <p:nvSpPr>
          <p:cNvPr id="1048708" name="TextBox 20"/>
          <p:cNvSpPr txBox="1"/>
          <p:nvPr/>
        </p:nvSpPr>
        <p:spPr>
          <a:xfrm>
            <a:off x="2826339" y="3031110"/>
            <a:ext cx="13990369" cy="516096"/>
          </a:xfrm>
          <a:prstGeom prst="rect"/>
        </p:spPr>
        <p:txBody>
          <a:bodyPr anchor="t" bIns="0" lIns="0" rIns="0" rtlCol="0" tIns="0">
            <a:spAutoFit/>
          </a:bodyPr>
          <a:p>
            <a:pPr>
              <a:lnSpc>
                <a:spcPts val="4250"/>
              </a:lnSpc>
            </a:pPr>
            <a:endParaRPr dirty="0"/>
          </a:p>
        </p:txBody>
      </p:sp>
      <p:sp>
        <p:nvSpPr>
          <p:cNvPr id="1048709" name="TextBox 21"/>
          <p:cNvSpPr txBox="1"/>
          <p:nvPr/>
        </p:nvSpPr>
        <p:spPr>
          <a:xfrm>
            <a:off x="2826339" y="5032263"/>
            <a:ext cx="15316168" cy="2578100"/>
          </a:xfrm>
          <a:prstGeom prst="rect"/>
        </p:spPr>
        <p:txBody>
          <a:bodyPr anchor="t" bIns="0" lIns="0" rIns="0" rtlCol="0" tIns="0" wrap="square">
            <a:spAutoFit/>
          </a:bodyPr>
          <a:p>
            <a:pPr>
              <a:lnSpc>
                <a:spcPts val="5075"/>
              </a:lnSpc>
            </a:pPr>
            <a:r>
              <a:rPr dirty="0" sz="3200" lang="en-US">
                <a:effectLst/>
                <a:ea typeface="Calibri" panose="020F0502020204030204" pitchFamily="34" charset="0"/>
                <a:cs typeface="Arial" panose="020B0604020202020204" pitchFamily="34" charset="0"/>
              </a:rPr>
              <a:t>Inform each nursing employee that requests for specific vacation or holiday time will be honored within the limits imposed by patient care and labor contract requirements.</a:t>
            </a:r>
          </a:p>
          <a:p>
            <a:pPr>
              <a:lnSpc>
                <a:spcPts val="5075"/>
              </a:lnSpc>
            </a:pPr>
            <a:endParaRPr dirty="0" sz="3625" lang="en-US">
              <a:solidFill>
                <a:srgbClr val="000000"/>
              </a:solidFill>
              <a:latin typeface="Abhaya Libre Bold" panose="02000803000000000000"/>
            </a:endParaRPr>
          </a:p>
        </p:txBody>
      </p:sp>
      <p:sp>
        <p:nvSpPr>
          <p:cNvPr id="1048710" name="TextBox 22"/>
          <p:cNvSpPr txBox="1"/>
          <p:nvPr/>
        </p:nvSpPr>
        <p:spPr>
          <a:xfrm>
            <a:off x="2826339" y="7117093"/>
            <a:ext cx="14084584" cy="1938031"/>
          </a:xfrm>
          <a:prstGeom prst="rect"/>
        </p:spPr>
        <p:txBody>
          <a:bodyPr anchor="t" bIns="0" lIns="0" rIns="0" rtlCol="0" tIns="0" wrap="square">
            <a:spAutoFit/>
          </a:bodyPr>
          <a:p>
            <a:pPr>
              <a:lnSpc>
                <a:spcPts val="5075"/>
              </a:lnSpc>
            </a:pPr>
            <a:r>
              <a:rPr dirty="0" sz="3200" lang="en-US">
                <a:effectLst/>
                <a:ea typeface="Calibri" panose="020F0502020204030204" pitchFamily="34" charset="0"/>
                <a:cs typeface="Arial" panose="020B0604020202020204" pitchFamily="34" charset="0"/>
              </a:rPr>
              <a:t>Empower the head nurse to adjust work schedules for unit nursing personnel to remedy staff excess or deficiency caused by employee absence.</a:t>
            </a:r>
          </a:p>
          <a:p>
            <a:pPr>
              <a:lnSpc>
                <a:spcPts val="5075"/>
              </a:lnSpc>
            </a:pPr>
            <a:endParaRPr dirty="0" sz="3625" lang="en-US">
              <a:solidFill>
                <a:srgbClr val="000000"/>
              </a:solidFill>
              <a:latin typeface="Abhaya Libre Bold" panose="02000803000000000000"/>
            </a:endParaRPr>
          </a:p>
        </p:txBody>
      </p:sp>
      <p:sp>
        <p:nvSpPr>
          <p:cNvPr id="1048711" name="AutoShape 23"/>
          <p:cNvSpPr/>
          <p:nvPr/>
        </p:nvSpPr>
        <p:spPr>
          <a:xfrm flipH="1" flipV="1">
            <a:off x="1085850" y="7289441"/>
            <a:ext cx="5403" cy="2997456"/>
          </a:xfrm>
          <a:prstGeom prst="line"/>
          <a:ln w="114300" cap="flat">
            <a:solidFill>
              <a:srgbClr val="9FC3D0"/>
            </a:solidFill>
            <a:prstDash val="solid"/>
            <a:headEnd type="none" w="sm" len="sm"/>
            <a:tailEnd type="none" w="sm" len="sm"/>
          </a:ln>
        </p:spPr>
      </p:sp>
      <p:sp>
        <p:nvSpPr>
          <p:cNvPr id="1048712" name="AutoShape 24"/>
          <p:cNvSpPr/>
          <p:nvPr/>
        </p:nvSpPr>
        <p:spPr>
          <a:xfrm flipH="1" flipV="1">
            <a:off x="1090490" y="-104525"/>
            <a:ext cx="5403" cy="2997456"/>
          </a:xfrm>
          <a:prstGeom prst="line"/>
          <a:ln w="114300" cap="flat">
            <a:solidFill>
              <a:srgbClr val="9FC3D0"/>
            </a:solidFill>
            <a:prstDash val="solid"/>
            <a:headEnd type="none" w="sm" len="sm"/>
            <a:tailEnd type="none" w="sm" len="sm"/>
          </a:ln>
        </p:spPr>
      </p:sp>
      <p:grpSp>
        <p:nvGrpSpPr>
          <p:cNvPr id="93" name="Group 25"/>
          <p:cNvGrpSpPr/>
          <p:nvPr/>
        </p:nvGrpSpPr>
        <p:grpSpPr>
          <a:xfrm>
            <a:off x="16534694" y="0"/>
            <a:ext cx="1449213" cy="1673225"/>
            <a:chOff x="0" y="0"/>
            <a:chExt cx="703982" cy="812800"/>
          </a:xfrm>
        </p:grpSpPr>
        <p:sp>
          <p:nvSpPr>
            <p:cNvPr id="1048713" name="Freeform 26"/>
            <p:cNvSpPr/>
            <p:nvPr/>
          </p:nvSpPr>
          <p:spPr>
            <a:xfrm>
              <a:off x="0" y="0"/>
              <a:ext cx="703982" cy="812800"/>
            </a:xfrm>
            <a:custGeom>
              <a:avLst/>
              <a:ah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048714" name="TextBox 27"/>
            <p:cNvSpPr txBox="1"/>
            <p:nvPr/>
          </p:nvSpPr>
          <p:spPr>
            <a:xfrm>
              <a:off x="0" y="-47625"/>
              <a:ext cx="703982" cy="733425"/>
            </a:xfrm>
            <a:prstGeom prst="rect"/>
          </p:spPr>
          <p:txBody>
            <a:bodyPr anchor="ctr" bIns="50800" lIns="50800" rIns="50800" rtlCol="0" tIns="50800"/>
            <a:p>
              <a:pPr algn="ctr">
                <a:lnSpc>
                  <a:spcPts val="2660"/>
                </a:lnSpc>
              </a:pPr>
              <a:endParaRPr dirty="0"/>
            </a:p>
          </p:txBody>
        </p:sp>
      </p:grpSp>
      <p:sp>
        <p:nvSpPr>
          <p:cNvPr id="1048715" name="Freeform 28"/>
          <p:cNvSpPr/>
          <p:nvPr/>
        </p:nvSpPr>
        <p:spPr>
          <a:xfrm>
            <a:off x="10392451" y="7835737"/>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txBody>
          <a:bodyPr/>
          <a:p>
            <a:endParaRPr dirty="0" lang="x-none"/>
          </a:p>
        </p:txBody>
      </p:sp>
      <p:sp>
        <p:nvSpPr>
          <p:cNvPr id="1048716" name="Freeform 29"/>
          <p:cNvSpPr/>
          <p:nvPr/>
        </p:nvSpPr>
        <p:spPr>
          <a:xfrm>
            <a:off x="1312241" y="303048"/>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sp>
      <p:sp>
        <p:nvSpPr>
          <p:cNvPr id="1048717" name="TextBox 30"/>
          <p:cNvSpPr txBox="1"/>
          <p:nvPr/>
        </p:nvSpPr>
        <p:spPr>
          <a:xfrm>
            <a:off x="1673327" y="722313"/>
            <a:ext cx="11165043" cy="1066800"/>
          </a:xfrm>
          <a:prstGeom prst="rect"/>
        </p:spPr>
        <p:txBody>
          <a:bodyPr anchor="t" bIns="0" lIns="0" rIns="0" rtlCol="0" tIns="0" wrap="square">
            <a:spAutoFit/>
          </a:bodyPr>
          <a:p>
            <a:pPr algn="ctr">
              <a:lnSpc>
                <a:spcPts val="8400"/>
              </a:lnSpc>
            </a:pPr>
            <a:r>
              <a:rPr dirty="0" sz="6000" lang="en-US">
                <a:solidFill>
                  <a:srgbClr val="000000"/>
                </a:solidFill>
                <a:latin typeface="Abhaya Libre Bold" panose="02000803000000000000"/>
              </a:rPr>
              <a:t>   Objective of staffing in nursing</a:t>
            </a:r>
            <a:endParaRPr b="1" dirty="0" sz="4000" lang="en-US">
              <a:solidFill>
                <a:srgbClr val="000000"/>
              </a:solidFill>
              <a:latin typeface="Abhaya Libre Bold" panose="02000803000000000000"/>
            </a:endParaRPr>
          </a:p>
        </p:txBody>
      </p:sp>
      <p:grpSp>
        <p:nvGrpSpPr>
          <p:cNvPr id="94" name="Group 31"/>
          <p:cNvGrpSpPr/>
          <p:nvPr/>
        </p:nvGrpSpPr>
        <p:grpSpPr>
          <a:xfrm>
            <a:off x="2650964" y="2926966"/>
            <a:ext cx="15332943" cy="1896953"/>
            <a:chOff x="0" y="0"/>
            <a:chExt cx="4216159" cy="397772"/>
          </a:xfrm>
        </p:grpSpPr>
        <p:sp>
          <p:nvSpPr>
            <p:cNvPr id="1048718" name="Freeform 32"/>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sp>
        <p:sp>
          <p:nvSpPr>
            <p:cNvPr id="1048719" name="TextBox 33"/>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sp>
        <p:nvSpPr>
          <p:cNvPr id="1048720" name="TextBox 34"/>
          <p:cNvSpPr txBox="1"/>
          <p:nvPr/>
        </p:nvSpPr>
        <p:spPr>
          <a:xfrm>
            <a:off x="2725979" y="2870546"/>
            <a:ext cx="15332943" cy="2541401"/>
          </a:xfrm>
          <a:prstGeom prst="rect"/>
        </p:spPr>
        <p:txBody>
          <a:bodyPr anchor="t" bIns="0" lIns="0" rIns="0" rtlCol="0" tIns="0" wrap="square">
            <a:spAutoFit/>
          </a:bodyPr>
          <a:p>
            <a:pPr>
              <a:lnSpc>
                <a:spcPts val="4980"/>
              </a:lnSpc>
            </a:pPr>
            <a:r>
              <a:rPr dirty="0" sz="3200" lang="en-US">
                <a:effectLst/>
                <a:ea typeface="Calibri" panose="020F0502020204030204" pitchFamily="34" charset="0"/>
                <a:cs typeface="Arial" panose="020B0604020202020204" pitchFamily="34" charset="0"/>
              </a:rPr>
              <a:t> Design a staffing plan that specifies how many nursing personnel in each classification will be assigned to each nursing unit for each shift and how vacation and holiday time will be requested and scheduled.</a:t>
            </a:r>
          </a:p>
          <a:p>
            <a:pPr>
              <a:lnSpc>
                <a:spcPts val="4980"/>
              </a:lnSpc>
            </a:pPr>
            <a:endParaRPr dirty="0" sz="3560" lang="en-US">
              <a:solidFill>
                <a:srgbClr val="000000"/>
              </a:solidFill>
              <a:latin typeface="Abhaya Libre Bold" panose="02000803000000000000"/>
            </a:endParaRPr>
          </a:p>
        </p:txBody>
      </p:sp>
    </p:spTree>
  </p:cSld>
  <p:clrMapOvr>
    <a:masterClrMapping/>
  </p:clrMapOvr>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EB"/>
        </a:solidFill>
        <a:effectLst/>
      </p:bgPr>
    </p:bg>
    <p:spTree>
      <p:nvGrpSpPr>
        <p:cNvPr id="95" name=""/>
        <p:cNvGrpSpPr/>
        <p:nvPr/>
      </p:nvGrpSpPr>
      <p:grpSpPr>
        <a:xfrm>
          <a:off x="0" y="0"/>
          <a:ext cx="0" cy="0"/>
          <a:chOff x="0" y="0"/>
          <a:chExt cx="0" cy="0"/>
        </a:xfrm>
      </p:grpSpPr>
      <p:grpSp>
        <p:nvGrpSpPr>
          <p:cNvPr id="96" name="Group 2"/>
          <p:cNvGrpSpPr/>
          <p:nvPr/>
        </p:nvGrpSpPr>
        <p:grpSpPr>
          <a:xfrm>
            <a:off x="2650964" y="4834427"/>
            <a:ext cx="14324795" cy="1600347"/>
            <a:chOff x="0" y="0"/>
            <a:chExt cx="4216159" cy="397772"/>
          </a:xfrm>
        </p:grpSpPr>
        <p:sp>
          <p:nvSpPr>
            <p:cNvPr id="1048721" name="Freeform 3"/>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sp>
        <p:sp>
          <p:nvSpPr>
            <p:cNvPr id="1048722" name="TextBox 4"/>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grpSp>
        <p:nvGrpSpPr>
          <p:cNvPr id="97" name="Group 5"/>
          <p:cNvGrpSpPr/>
          <p:nvPr/>
        </p:nvGrpSpPr>
        <p:grpSpPr>
          <a:xfrm>
            <a:off x="2734548" y="6568573"/>
            <a:ext cx="14524751" cy="1796587"/>
            <a:chOff x="0" y="-38100"/>
            <a:chExt cx="4300102" cy="466057"/>
          </a:xfrm>
        </p:grpSpPr>
        <p:sp>
          <p:nvSpPr>
            <p:cNvPr id="1048723" name="Freeform 6"/>
            <p:cNvSpPr/>
            <p:nvPr/>
          </p:nvSpPr>
          <p:spPr>
            <a:xfrm>
              <a:off x="0" y="0"/>
              <a:ext cx="4300102" cy="427957"/>
            </a:xfrm>
            <a:custGeom>
              <a:avLst/>
              <a:ahLst/>
              <a:rect l="l" t="t" r="r" b="b"/>
              <a:pathLst>
                <a:path w="4300102" h="427957">
                  <a:moveTo>
                    <a:pt x="27184" y="0"/>
                  </a:moveTo>
                  <a:lnTo>
                    <a:pt x="4272918" y="0"/>
                  </a:lnTo>
                  <a:cubicBezTo>
                    <a:pt x="4287931" y="0"/>
                    <a:pt x="4300102" y="12171"/>
                    <a:pt x="4300102" y="27184"/>
                  </a:cubicBezTo>
                  <a:lnTo>
                    <a:pt x="4300102" y="400773"/>
                  </a:lnTo>
                  <a:cubicBezTo>
                    <a:pt x="4300102" y="407983"/>
                    <a:pt x="4297238" y="414897"/>
                    <a:pt x="4292140" y="419995"/>
                  </a:cubicBezTo>
                  <a:cubicBezTo>
                    <a:pt x="4287042" y="425093"/>
                    <a:pt x="4280128" y="427957"/>
                    <a:pt x="4272918" y="427957"/>
                  </a:cubicBezTo>
                  <a:lnTo>
                    <a:pt x="27184" y="427957"/>
                  </a:lnTo>
                  <a:cubicBezTo>
                    <a:pt x="19974" y="427957"/>
                    <a:pt x="13060" y="425093"/>
                    <a:pt x="7962" y="419995"/>
                  </a:cubicBezTo>
                  <a:cubicBezTo>
                    <a:pt x="2864" y="414897"/>
                    <a:pt x="0" y="407983"/>
                    <a:pt x="0" y="400773"/>
                  </a:cubicBezTo>
                  <a:lnTo>
                    <a:pt x="0" y="27184"/>
                  </a:lnTo>
                  <a:cubicBezTo>
                    <a:pt x="0" y="19974"/>
                    <a:pt x="2864" y="13060"/>
                    <a:pt x="7962" y="7962"/>
                  </a:cubicBezTo>
                  <a:cubicBezTo>
                    <a:pt x="13060" y="2864"/>
                    <a:pt x="19974" y="0"/>
                    <a:pt x="27184" y="0"/>
                  </a:cubicBezTo>
                  <a:close/>
                </a:path>
              </a:pathLst>
            </a:custGeom>
            <a:solidFill>
              <a:srgbClr val="E9C7C6"/>
            </a:solidFill>
          </p:spPr>
        </p:sp>
        <p:sp>
          <p:nvSpPr>
            <p:cNvPr id="1048724" name="TextBox 7"/>
            <p:cNvSpPr txBox="1"/>
            <p:nvPr/>
          </p:nvSpPr>
          <p:spPr>
            <a:xfrm>
              <a:off x="0" y="-38100"/>
              <a:ext cx="4300102" cy="466057"/>
            </a:xfrm>
            <a:prstGeom prst="rect"/>
          </p:spPr>
          <p:txBody>
            <a:bodyPr anchor="ctr" bIns="45193" lIns="45193" rIns="45193" rtlCol="0" tIns="45193"/>
            <a:p>
              <a:pPr algn="ctr">
                <a:lnSpc>
                  <a:spcPts val="2660"/>
                </a:lnSpc>
              </a:pPr>
              <a:endParaRPr dirty="0"/>
            </a:p>
          </p:txBody>
        </p:sp>
      </p:grpSp>
      <p:grpSp>
        <p:nvGrpSpPr>
          <p:cNvPr id="98" name="Group 8"/>
          <p:cNvGrpSpPr/>
          <p:nvPr/>
        </p:nvGrpSpPr>
        <p:grpSpPr>
          <a:xfrm>
            <a:off x="1564423" y="3085639"/>
            <a:ext cx="1086541" cy="1086541"/>
            <a:chOff x="0" y="0"/>
            <a:chExt cx="812800" cy="812800"/>
          </a:xfrm>
        </p:grpSpPr>
        <p:sp>
          <p:nvSpPr>
            <p:cNvPr id="1048725" name="Freeform 9"/>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726" name="TextBox 10"/>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27" name="TextBox 11"/>
          <p:cNvSpPr txBox="1"/>
          <p:nvPr/>
        </p:nvSpPr>
        <p:spPr>
          <a:xfrm>
            <a:off x="1564423" y="3156878"/>
            <a:ext cx="1086541" cy="880110"/>
          </a:xfrm>
          <a:prstGeom prst="rect"/>
        </p:spPr>
        <p:txBody>
          <a:bodyPr anchor="t" bIns="0" lIns="0" rIns="0" rtlCol="0" tIns="0">
            <a:spAutoFit/>
          </a:bodyPr>
          <a:p>
            <a:pPr algn="ctr">
              <a:lnSpc>
                <a:spcPts val="6930"/>
              </a:lnSpc>
            </a:pPr>
            <a:r>
              <a:rPr dirty="0" sz="4950" lang="en-GB">
                <a:solidFill>
                  <a:srgbClr val="000000"/>
                </a:solidFill>
                <a:latin typeface="Alatsi Bold"/>
              </a:rPr>
              <a:t>7</a:t>
            </a:r>
            <a:endParaRPr dirty="0" sz="4950" lang="en-US">
              <a:solidFill>
                <a:srgbClr val="000000"/>
              </a:solidFill>
              <a:latin typeface="Alatsi Bold"/>
            </a:endParaRPr>
          </a:p>
        </p:txBody>
      </p:sp>
      <p:grpSp>
        <p:nvGrpSpPr>
          <p:cNvPr id="99" name="Group 12"/>
          <p:cNvGrpSpPr/>
          <p:nvPr/>
        </p:nvGrpSpPr>
        <p:grpSpPr>
          <a:xfrm>
            <a:off x="1564423" y="5107153"/>
            <a:ext cx="1086541" cy="1086541"/>
            <a:chOff x="0" y="0"/>
            <a:chExt cx="812800" cy="812800"/>
          </a:xfrm>
        </p:grpSpPr>
        <p:sp>
          <p:nvSpPr>
            <p:cNvPr id="1048728" name="Freeform 13"/>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729" name="TextBox 14"/>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30" name="TextBox 15"/>
          <p:cNvSpPr txBox="1"/>
          <p:nvPr/>
        </p:nvSpPr>
        <p:spPr>
          <a:xfrm>
            <a:off x="1564423" y="5178391"/>
            <a:ext cx="1086541" cy="880109"/>
          </a:xfrm>
          <a:prstGeom prst="rect"/>
        </p:spPr>
        <p:txBody>
          <a:bodyPr anchor="t" bIns="0" lIns="0" rIns="0" rtlCol="0" tIns="0">
            <a:spAutoFit/>
          </a:bodyPr>
          <a:p>
            <a:pPr algn="ctr">
              <a:lnSpc>
                <a:spcPts val="6930"/>
              </a:lnSpc>
            </a:pPr>
            <a:r>
              <a:rPr dirty="0" sz="4950" lang="en-GB">
                <a:solidFill>
                  <a:srgbClr val="000000"/>
                </a:solidFill>
                <a:latin typeface="Alatsi Bold"/>
              </a:rPr>
              <a:t>8</a:t>
            </a:r>
            <a:endParaRPr dirty="0" sz="4950" lang="en-US">
              <a:solidFill>
                <a:srgbClr val="000000"/>
              </a:solidFill>
              <a:latin typeface="Alatsi Bold"/>
            </a:endParaRPr>
          </a:p>
        </p:txBody>
      </p:sp>
      <p:grpSp>
        <p:nvGrpSpPr>
          <p:cNvPr id="100" name="Group 16"/>
          <p:cNvGrpSpPr/>
          <p:nvPr/>
        </p:nvGrpSpPr>
        <p:grpSpPr>
          <a:xfrm>
            <a:off x="1564423" y="7128667"/>
            <a:ext cx="1086541" cy="1086541"/>
            <a:chOff x="0" y="0"/>
            <a:chExt cx="812800" cy="812800"/>
          </a:xfrm>
        </p:grpSpPr>
        <p:sp>
          <p:nvSpPr>
            <p:cNvPr id="1048731" name="Freeform 17"/>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732" name="TextBox 18"/>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33" name="TextBox 19"/>
          <p:cNvSpPr txBox="1"/>
          <p:nvPr/>
        </p:nvSpPr>
        <p:spPr>
          <a:xfrm>
            <a:off x="1564423" y="7199905"/>
            <a:ext cx="1086541" cy="880109"/>
          </a:xfrm>
          <a:prstGeom prst="rect"/>
        </p:spPr>
        <p:txBody>
          <a:bodyPr anchor="t" bIns="0" lIns="0" rIns="0" rtlCol="0" tIns="0">
            <a:spAutoFit/>
          </a:bodyPr>
          <a:p>
            <a:pPr algn="ctr">
              <a:lnSpc>
                <a:spcPts val="6930"/>
              </a:lnSpc>
            </a:pPr>
            <a:r>
              <a:rPr dirty="0" sz="4950" lang="en-GB">
                <a:solidFill>
                  <a:srgbClr val="000000"/>
                </a:solidFill>
                <a:latin typeface="Alatsi Bold"/>
              </a:rPr>
              <a:t>9</a:t>
            </a:r>
            <a:endParaRPr dirty="0" sz="4950" lang="en-US">
              <a:solidFill>
                <a:srgbClr val="000000"/>
              </a:solidFill>
              <a:latin typeface="Alatsi Bold"/>
            </a:endParaRPr>
          </a:p>
        </p:txBody>
      </p:sp>
      <p:sp>
        <p:nvSpPr>
          <p:cNvPr id="1048734" name="TextBox 20"/>
          <p:cNvSpPr txBox="1"/>
          <p:nvPr/>
        </p:nvSpPr>
        <p:spPr>
          <a:xfrm>
            <a:off x="2826339" y="3031110"/>
            <a:ext cx="13990369" cy="516096"/>
          </a:xfrm>
          <a:prstGeom prst="rect"/>
        </p:spPr>
        <p:txBody>
          <a:bodyPr anchor="t" bIns="0" lIns="0" rIns="0" rtlCol="0" tIns="0">
            <a:spAutoFit/>
          </a:bodyPr>
          <a:p>
            <a:pPr>
              <a:lnSpc>
                <a:spcPts val="4250"/>
              </a:lnSpc>
            </a:pPr>
            <a:endParaRPr dirty="0"/>
          </a:p>
        </p:txBody>
      </p:sp>
      <p:sp>
        <p:nvSpPr>
          <p:cNvPr id="1048735" name="TextBox 21"/>
          <p:cNvSpPr txBox="1"/>
          <p:nvPr/>
        </p:nvSpPr>
        <p:spPr>
          <a:xfrm>
            <a:off x="2823334" y="6927404"/>
            <a:ext cx="13990369" cy="1284006"/>
          </a:xfrm>
          <a:prstGeom prst="rect"/>
        </p:spPr>
        <p:txBody>
          <a:bodyPr anchor="t" bIns="0" lIns="0" rIns="0" rtlCol="0" tIns="0">
            <a:spAutoFit/>
          </a:bodyPr>
          <a:p>
            <a:pPr>
              <a:lnSpc>
                <a:spcPts val="5075"/>
              </a:lnSpc>
            </a:pPr>
            <a:r>
              <a:rPr b="1" dirty="0" sz="3200" lang="en-US">
                <a:effectLst/>
                <a:ea typeface="Calibri" panose="020F0502020204030204" pitchFamily="34" charset="0"/>
                <a:cs typeface="Arial" panose="020B0604020202020204" pitchFamily="34" charset="0"/>
              </a:rPr>
              <a:t>Maintain stability in team work.</a:t>
            </a:r>
          </a:p>
          <a:p>
            <a:pPr>
              <a:lnSpc>
                <a:spcPts val="5075"/>
              </a:lnSpc>
            </a:pPr>
            <a:endParaRPr dirty="0" sz="3625" lang="en-US">
              <a:solidFill>
                <a:srgbClr val="000000"/>
              </a:solidFill>
              <a:latin typeface="Abhaya Libre Bold" panose="02000803000000000000"/>
            </a:endParaRPr>
          </a:p>
        </p:txBody>
      </p:sp>
      <p:sp>
        <p:nvSpPr>
          <p:cNvPr id="1048736" name="TextBox 22"/>
          <p:cNvSpPr txBox="1"/>
          <p:nvPr/>
        </p:nvSpPr>
        <p:spPr>
          <a:xfrm>
            <a:off x="2836017" y="7168983"/>
            <a:ext cx="14084584" cy="1284006"/>
          </a:xfrm>
          <a:prstGeom prst="rect"/>
        </p:spPr>
        <p:txBody>
          <a:bodyPr anchor="t" bIns="0" lIns="0" rIns="0" rtlCol="0" tIns="0" wrap="square">
            <a:spAutoFit/>
          </a:bodyPr>
          <a:p>
            <a:pPr>
              <a:lnSpc>
                <a:spcPts val="5075"/>
              </a:lnSpc>
            </a:pPr>
            <a:endParaRPr dirty="0" sz="3200" lang="en-US">
              <a:effectLst/>
              <a:ea typeface="Calibri" panose="020F0502020204030204" pitchFamily="34" charset="0"/>
              <a:cs typeface="Arial" panose="020B0604020202020204" pitchFamily="34" charset="0"/>
            </a:endParaRPr>
          </a:p>
          <a:p>
            <a:pPr>
              <a:lnSpc>
                <a:spcPts val="5075"/>
              </a:lnSpc>
            </a:pPr>
            <a:endParaRPr dirty="0" sz="3625" lang="en-US">
              <a:solidFill>
                <a:srgbClr val="000000"/>
              </a:solidFill>
              <a:latin typeface="Abhaya Libre Bold" panose="02000803000000000000"/>
            </a:endParaRPr>
          </a:p>
        </p:txBody>
      </p:sp>
      <p:sp>
        <p:nvSpPr>
          <p:cNvPr id="1048737" name="AutoShape 23"/>
          <p:cNvSpPr/>
          <p:nvPr/>
        </p:nvSpPr>
        <p:spPr>
          <a:xfrm flipH="1" flipV="1">
            <a:off x="1085850" y="7289441"/>
            <a:ext cx="5403" cy="2997456"/>
          </a:xfrm>
          <a:prstGeom prst="line"/>
          <a:ln w="114300" cap="flat">
            <a:solidFill>
              <a:srgbClr val="9FC3D0"/>
            </a:solidFill>
            <a:prstDash val="solid"/>
            <a:headEnd type="none" w="sm" len="sm"/>
            <a:tailEnd type="none" w="sm" len="sm"/>
          </a:ln>
        </p:spPr>
      </p:sp>
      <p:sp>
        <p:nvSpPr>
          <p:cNvPr id="1048738" name="AutoShape 24"/>
          <p:cNvSpPr/>
          <p:nvPr/>
        </p:nvSpPr>
        <p:spPr>
          <a:xfrm flipH="1" flipV="1">
            <a:off x="1090490" y="-104525"/>
            <a:ext cx="5403" cy="2997456"/>
          </a:xfrm>
          <a:prstGeom prst="line"/>
          <a:ln w="114300" cap="flat">
            <a:solidFill>
              <a:srgbClr val="9FC3D0"/>
            </a:solidFill>
            <a:prstDash val="solid"/>
            <a:headEnd type="none" w="sm" len="sm"/>
            <a:tailEnd type="none" w="sm" len="sm"/>
          </a:ln>
        </p:spPr>
      </p:sp>
      <p:grpSp>
        <p:nvGrpSpPr>
          <p:cNvPr id="101" name="Group 25"/>
          <p:cNvGrpSpPr/>
          <p:nvPr/>
        </p:nvGrpSpPr>
        <p:grpSpPr>
          <a:xfrm>
            <a:off x="16534694" y="0"/>
            <a:ext cx="1449213" cy="1673225"/>
            <a:chOff x="0" y="0"/>
            <a:chExt cx="703982" cy="812800"/>
          </a:xfrm>
        </p:grpSpPr>
        <p:sp>
          <p:nvSpPr>
            <p:cNvPr id="1048739" name="Freeform 26"/>
            <p:cNvSpPr/>
            <p:nvPr/>
          </p:nvSpPr>
          <p:spPr>
            <a:xfrm>
              <a:off x="0" y="0"/>
              <a:ext cx="703982" cy="812800"/>
            </a:xfrm>
            <a:custGeom>
              <a:avLst/>
              <a:ahLst/>
              <a:rect l="l" t="t" r="r" b="b"/>
              <a:pathLst>
                <a:path w="703982" h="812800">
                  <a:moveTo>
                    <a:pt x="234787" y="793731"/>
                  </a:moveTo>
                  <a:cubicBezTo>
                    <a:pt x="270879" y="805245"/>
                    <a:pt x="311910" y="812800"/>
                    <a:pt x="352180" y="812800"/>
                  </a:cubicBezTo>
                  <a:cubicBezTo>
                    <a:pt x="392452" y="812800"/>
                    <a:pt x="431204" y="806323"/>
                    <a:pt x="466915" y="794809"/>
                  </a:cubicBezTo>
                  <a:cubicBezTo>
                    <a:pt x="467675" y="794450"/>
                    <a:pt x="468435" y="794450"/>
                    <a:pt x="469194" y="794090"/>
                  </a:cubicBezTo>
                  <a:cubicBezTo>
                    <a:pt x="603304" y="748035"/>
                    <a:pt x="702082" y="626421"/>
                    <a:pt x="703982" y="484298"/>
                  </a:cubicBezTo>
                  <a:lnTo>
                    <a:pt x="703982" y="0"/>
                  </a:lnTo>
                  <a:lnTo>
                    <a:pt x="0" y="0"/>
                  </a:lnTo>
                  <a:lnTo>
                    <a:pt x="0" y="483939"/>
                  </a:lnTo>
                  <a:cubicBezTo>
                    <a:pt x="1900" y="627140"/>
                    <a:pt x="99158" y="748755"/>
                    <a:pt x="234787" y="793731"/>
                  </a:cubicBezTo>
                  <a:close/>
                </a:path>
              </a:pathLst>
            </a:custGeom>
            <a:solidFill>
              <a:srgbClr val="9FC3D0"/>
            </a:solidFill>
          </p:spPr>
        </p:sp>
        <p:sp>
          <p:nvSpPr>
            <p:cNvPr id="1048740" name="TextBox 27"/>
            <p:cNvSpPr txBox="1"/>
            <p:nvPr/>
          </p:nvSpPr>
          <p:spPr>
            <a:xfrm>
              <a:off x="0" y="-47625"/>
              <a:ext cx="703982" cy="733425"/>
            </a:xfrm>
            <a:prstGeom prst="rect"/>
          </p:spPr>
          <p:txBody>
            <a:bodyPr anchor="ctr" bIns="50800" lIns="50800" rIns="50800" rtlCol="0" tIns="50800"/>
            <a:p>
              <a:pPr algn="ctr">
                <a:lnSpc>
                  <a:spcPts val="2660"/>
                </a:lnSpc>
              </a:pPr>
              <a:endParaRPr dirty="0"/>
            </a:p>
          </p:txBody>
        </p:sp>
      </p:grpSp>
      <p:sp>
        <p:nvSpPr>
          <p:cNvPr id="1048741" name="Freeform 29"/>
          <p:cNvSpPr/>
          <p:nvPr/>
        </p:nvSpPr>
        <p:spPr>
          <a:xfrm>
            <a:off x="1312241" y="303048"/>
            <a:ext cx="7315200" cy="2477783"/>
          </a:xfrm>
          <a:custGeom>
            <a:avLst/>
            <a:ahLst/>
            <a:rect l="l" t="t" r="r" b="b"/>
            <a:pathLst>
              <a:path w="7315200" h="2477783">
                <a:moveTo>
                  <a:pt x="0" y="0"/>
                </a:moveTo>
                <a:lnTo>
                  <a:pt x="7315200" y="0"/>
                </a:lnTo>
                <a:lnTo>
                  <a:pt x="7315200" y="2477784"/>
                </a:lnTo>
                <a:lnTo>
                  <a:pt x="0" y="2477784"/>
                </a:lnTo>
                <a:lnTo>
                  <a:pt x="0" y="0"/>
                </a:lnTo>
                <a:close/>
              </a:path>
            </a:pathLst>
          </a:custGeom>
          <a:blipFill>
            <a:blip xmlns:r="http://schemas.openxmlformats.org/officeDocument/2006/relationships" r:embed="rId1"/>
            <a:stretch>
              <a:fillRect/>
            </a:stretch>
          </a:blipFill>
        </p:spPr>
      </p:sp>
      <p:sp>
        <p:nvSpPr>
          <p:cNvPr id="1048742" name="TextBox 30"/>
          <p:cNvSpPr txBox="1"/>
          <p:nvPr/>
        </p:nvSpPr>
        <p:spPr>
          <a:xfrm>
            <a:off x="1673327" y="722313"/>
            <a:ext cx="11165043" cy="1066800"/>
          </a:xfrm>
          <a:prstGeom prst="rect"/>
        </p:spPr>
        <p:txBody>
          <a:bodyPr anchor="t" bIns="0" lIns="0" rIns="0" rtlCol="0" tIns="0" wrap="square">
            <a:spAutoFit/>
          </a:bodyPr>
          <a:p>
            <a:pPr algn="ctr">
              <a:lnSpc>
                <a:spcPts val="8400"/>
              </a:lnSpc>
            </a:pPr>
            <a:r>
              <a:rPr dirty="0" sz="6000" lang="en-US">
                <a:solidFill>
                  <a:srgbClr val="000000"/>
                </a:solidFill>
                <a:latin typeface="Abhaya Libre Bold" panose="02000803000000000000"/>
              </a:rPr>
              <a:t>   Objective of staffing in nursing</a:t>
            </a:r>
            <a:endParaRPr b="1" dirty="0" sz="4000" lang="en-US">
              <a:solidFill>
                <a:srgbClr val="000000"/>
              </a:solidFill>
              <a:latin typeface="Abhaya Libre Bold" panose="02000803000000000000"/>
            </a:endParaRPr>
          </a:p>
        </p:txBody>
      </p:sp>
      <p:grpSp>
        <p:nvGrpSpPr>
          <p:cNvPr id="102" name="Group 31"/>
          <p:cNvGrpSpPr/>
          <p:nvPr/>
        </p:nvGrpSpPr>
        <p:grpSpPr>
          <a:xfrm>
            <a:off x="2700918" y="2956715"/>
            <a:ext cx="14241210" cy="1437830"/>
            <a:chOff x="0" y="0"/>
            <a:chExt cx="4216159" cy="397772"/>
          </a:xfrm>
        </p:grpSpPr>
        <p:sp>
          <p:nvSpPr>
            <p:cNvPr id="1048743" name="Freeform 32"/>
            <p:cNvSpPr/>
            <p:nvPr/>
          </p:nvSpPr>
          <p:spPr>
            <a:xfrm>
              <a:off x="0" y="0"/>
              <a:ext cx="4216159" cy="397772"/>
            </a:xfrm>
            <a:custGeom>
              <a:avLst/>
              <a:ahLst/>
              <a:rect l="l" t="t" r="r" b="b"/>
              <a:pathLst>
                <a:path w="4216159" h="397772">
                  <a:moveTo>
                    <a:pt x="27725" y="0"/>
                  </a:moveTo>
                  <a:lnTo>
                    <a:pt x="4188433" y="0"/>
                  </a:lnTo>
                  <a:cubicBezTo>
                    <a:pt x="4203746" y="0"/>
                    <a:pt x="4216159" y="12413"/>
                    <a:pt x="4216159" y="27725"/>
                  </a:cubicBezTo>
                  <a:lnTo>
                    <a:pt x="4216159" y="370047"/>
                  </a:lnTo>
                  <a:cubicBezTo>
                    <a:pt x="4216159" y="385359"/>
                    <a:pt x="4203746" y="397772"/>
                    <a:pt x="4188433" y="397772"/>
                  </a:cubicBezTo>
                  <a:lnTo>
                    <a:pt x="27725" y="397772"/>
                  </a:lnTo>
                  <a:cubicBezTo>
                    <a:pt x="12413" y="397772"/>
                    <a:pt x="0" y="385359"/>
                    <a:pt x="0" y="370047"/>
                  </a:cubicBezTo>
                  <a:lnTo>
                    <a:pt x="0" y="27725"/>
                  </a:lnTo>
                  <a:cubicBezTo>
                    <a:pt x="0" y="12413"/>
                    <a:pt x="12413" y="0"/>
                    <a:pt x="27725" y="0"/>
                  </a:cubicBezTo>
                  <a:close/>
                </a:path>
              </a:pathLst>
            </a:custGeom>
            <a:solidFill>
              <a:srgbClr val="E9C7C6"/>
            </a:solidFill>
          </p:spPr>
        </p:sp>
        <p:sp>
          <p:nvSpPr>
            <p:cNvPr id="1048744" name="TextBox 33"/>
            <p:cNvSpPr txBox="1"/>
            <p:nvPr/>
          </p:nvSpPr>
          <p:spPr>
            <a:xfrm>
              <a:off x="0" y="-38100"/>
              <a:ext cx="4216159" cy="435872"/>
            </a:xfrm>
            <a:prstGeom prst="rect"/>
          </p:spPr>
          <p:txBody>
            <a:bodyPr anchor="ctr" bIns="45193" lIns="45193" rIns="45193" rtlCol="0" tIns="45193"/>
            <a:p>
              <a:pPr algn="ctr">
                <a:lnSpc>
                  <a:spcPts val="2660"/>
                </a:lnSpc>
              </a:pPr>
              <a:endParaRPr dirty="0"/>
            </a:p>
          </p:txBody>
        </p:sp>
      </p:grpSp>
      <p:sp>
        <p:nvSpPr>
          <p:cNvPr id="1048745" name="TextBox 34"/>
          <p:cNvSpPr txBox="1"/>
          <p:nvPr/>
        </p:nvSpPr>
        <p:spPr>
          <a:xfrm>
            <a:off x="2752827" y="5148416"/>
            <a:ext cx="12941089" cy="1258999"/>
          </a:xfrm>
          <a:prstGeom prst="rect"/>
        </p:spPr>
        <p:txBody>
          <a:bodyPr anchor="t" bIns="0" lIns="0" rIns="0" rtlCol="0" tIns="0">
            <a:spAutoFit/>
          </a:bodyPr>
          <a:p>
            <a:pPr>
              <a:lnSpc>
                <a:spcPts val="4980"/>
              </a:lnSpc>
            </a:pPr>
            <a:r>
              <a:rPr dirty="0" sz="3560" lang="en-US">
                <a:solidFill>
                  <a:srgbClr val="000000"/>
                </a:solidFill>
                <a:latin typeface="Abhaya Libre Bold" panose="02000803000000000000"/>
              </a:rPr>
              <a:t> Avoid role confusion, communication problems, and time waste.</a:t>
            </a:r>
            <a:endParaRPr dirty="0" sz="3200" lang="en-US">
              <a:effectLst/>
              <a:ea typeface="Calibri" panose="020F0502020204030204" pitchFamily="34" charset="0"/>
              <a:cs typeface="Arial" panose="020B0604020202020204" pitchFamily="34" charset="0"/>
            </a:endParaRPr>
          </a:p>
          <a:p>
            <a:pPr>
              <a:lnSpc>
                <a:spcPts val="4980"/>
              </a:lnSpc>
            </a:pPr>
            <a:endParaRPr dirty="0" sz="3560" lang="en-US">
              <a:solidFill>
                <a:srgbClr val="000000"/>
              </a:solidFill>
              <a:latin typeface="Abhaya Libre Bold" panose="02000803000000000000"/>
            </a:endParaRPr>
          </a:p>
        </p:txBody>
      </p:sp>
      <p:grpSp>
        <p:nvGrpSpPr>
          <p:cNvPr id="103" name="Group 16"/>
          <p:cNvGrpSpPr/>
          <p:nvPr/>
        </p:nvGrpSpPr>
        <p:grpSpPr>
          <a:xfrm>
            <a:off x="1495206" y="9150181"/>
            <a:ext cx="1086541" cy="1086541"/>
            <a:chOff x="0" y="0"/>
            <a:chExt cx="812800" cy="812800"/>
          </a:xfrm>
        </p:grpSpPr>
        <p:sp>
          <p:nvSpPr>
            <p:cNvPr id="1048746" name="Freeform 17"/>
            <p:cNvSpPr/>
            <p:nvPr/>
          </p:nvSpPr>
          <p:spPr>
            <a:xfrm>
              <a:off x="0" y="0"/>
              <a:ext cx="812800" cy="812800"/>
            </a:xfrm>
            <a:custGeom>
              <a:avLst/>
              <a:ah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FC3D0"/>
            </a:solidFill>
          </p:spPr>
        </p:sp>
        <p:sp>
          <p:nvSpPr>
            <p:cNvPr id="1048747" name="TextBox 18"/>
            <p:cNvSpPr txBox="1"/>
            <p:nvPr/>
          </p:nvSpPr>
          <p:spPr>
            <a:xfrm>
              <a:off x="76200" y="38100"/>
              <a:ext cx="660400" cy="698500"/>
            </a:xfrm>
            <a:prstGeom prst="rect"/>
          </p:spPr>
          <p:txBody>
            <a:bodyPr anchor="ctr" bIns="50800" lIns="50800" rIns="50800" rtlCol="0" tIns="50800"/>
            <a:p>
              <a:pPr algn="ctr">
                <a:lnSpc>
                  <a:spcPts val="2660"/>
                </a:lnSpc>
              </a:pPr>
              <a:endParaRPr dirty="0"/>
            </a:p>
          </p:txBody>
        </p:sp>
      </p:grpSp>
      <p:sp>
        <p:nvSpPr>
          <p:cNvPr id="1048748" name="TextBox 19"/>
          <p:cNvSpPr txBox="1"/>
          <p:nvPr/>
        </p:nvSpPr>
        <p:spPr>
          <a:xfrm>
            <a:off x="1240935" y="9244374"/>
            <a:ext cx="1595082" cy="880109"/>
          </a:xfrm>
          <a:prstGeom prst="rect"/>
        </p:spPr>
        <p:txBody>
          <a:bodyPr anchor="t" bIns="0" lIns="0" rIns="0" rtlCol="0" tIns="0" wrap="square">
            <a:spAutoFit/>
          </a:bodyPr>
          <a:p>
            <a:pPr algn="ctr">
              <a:lnSpc>
                <a:spcPts val="6930"/>
              </a:lnSpc>
            </a:pPr>
            <a:r>
              <a:rPr dirty="0" sz="4950" lang="en-GB">
                <a:solidFill>
                  <a:srgbClr val="000000"/>
                </a:solidFill>
                <a:latin typeface="Alatsi Bold"/>
              </a:rPr>
              <a:t>10</a:t>
            </a:r>
            <a:endParaRPr dirty="0" sz="4950" lang="en-US">
              <a:solidFill>
                <a:srgbClr val="000000"/>
              </a:solidFill>
              <a:latin typeface="Alatsi Bold"/>
            </a:endParaRPr>
          </a:p>
        </p:txBody>
      </p:sp>
      <p:grpSp>
        <p:nvGrpSpPr>
          <p:cNvPr id="104" name="Group 5"/>
          <p:cNvGrpSpPr/>
          <p:nvPr/>
        </p:nvGrpSpPr>
        <p:grpSpPr>
          <a:xfrm>
            <a:off x="2650965" y="8694568"/>
            <a:ext cx="15041180" cy="1657235"/>
            <a:chOff x="-24029" y="-38100"/>
            <a:chExt cx="4324131" cy="466057"/>
          </a:xfrm>
        </p:grpSpPr>
        <p:sp>
          <p:nvSpPr>
            <p:cNvPr id="1048749" name="Freeform 6"/>
            <p:cNvSpPr/>
            <p:nvPr/>
          </p:nvSpPr>
          <p:spPr>
            <a:xfrm>
              <a:off x="-24029" y="-13400"/>
              <a:ext cx="4300102" cy="427957"/>
            </a:xfrm>
            <a:custGeom>
              <a:avLst/>
              <a:ahLst/>
              <a:rect l="l" t="t" r="r" b="b"/>
              <a:pathLst>
                <a:path w="4300102" h="427957">
                  <a:moveTo>
                    <a:pt x="27184" y="0"/>
                  </a:moveTo>
                  <a:lnTo>
                    <a:pt x="4272918" y="0"/>
                  </a:lnTo>
                  <a:cubicBezTo>
                    <a:pt x="4287931" y="0"/>
                    <a:pt x="4300102" y="12171"/>
                    <a:pt x="4300102" y="27184"/>
                  </a:cubicBezTo>
                  <a:lnTo>
                    <a:pt x="4300102" y="400773"/>
                  </a:lnTo>
                  <a:cubicBezTo>
                    <a:pt x="4300102" y="407983"/>
                    <a:pt x="4297238" y="414897"/>
                    <a:pt x="4292140" y="419995"/>
                  </a:cubicBezTo>
                  <a:cubicBezTo>
                    <a:pt x="4287042" y="425093"/>
                    <a:pt x="4280128" y="427957"/>
                    <a:pt x="4272918" y="427957"/>
                  </a:cubicBezTo>
                  <a:lnTo>
                    <a:pt x="27184" y="427957"/>
                  </a:lnTo>
                  <a:cubicBezTo>
                    <a:pt x="19974" y="427957"/>
                    <a:pt x="13060" y="425093"/>
                    <a:pt x="7962" y="419995"/>
                  </a:cubicBezTo>
                  <a:cubicBezTo>
                    <a:pt x="2864" y="414897"/>
                    <a:pt x="0" y="407983"/>
                    <a:pt x="0" y="400773"/>
                  </a:cubicBezTo>
                  <a:lnTo>
                    <a:pt x="0" y="27184"/>
                  </a:lnTo>
                  <a:cubicBezTo>
                    <a:pt x="0" y="19974"/>
                    <a:pt x="2864" y="13060"/>
                    <a:pt x="7962" y="7962"/>
                  </a:cubicBezTo>
                  <a:cubicBezTo>
                    <a:pt x="13060" y="2864"/>
                    <a:pt x="19974" y="0"/>
                    <a:pt x="27184" y="0"/>
                  </a:cubicBezTo>
                  <a:close/>
                </a:path>
              </a:pathLst>
            </a:custGeom>
            <a:solidFill>
              <a:srgbClr val="E9C7C6"/>
            </a:solidFill>
          </p:spPr>
        </p:sp>
        <p:sp>
          <p:nvSpPr>
            <p:cNvPr id="1048750" name="TextBox 7"/>
            <p:cNvSpPr txBox="1"/>
            <p:nvPr/>
          </p:nvSpPr>
          <p:spPr>
            <a:xfrm>
              <a:off x="0" y="-38100"/>
              <a:ext cx="4300102" cy="466057"/>
            </a:xfrm>
            <a:prstGeom prst="rect"/>
          </p:spPr>
          <p:txBody>
            <a:bodyPr anchor="ctr" bIns="45193" lIns="45193" rIns="45193" rtlCol="0" tIns="45193"/>
            <a:p>
              <a:pPr algn="ctr">
                <a:lnSpc>
                  <a:spcPts val="2660"/>
                </a:lnSpc>
              </a:pPr>
              <a:endParaRPr dirty="0"/>
            </a:p>
          </p:txBody>
        </p:sp>
      </p:grpSp>
      <p:sp>
        <p:nvSpPr>
          <p:cNvPr id="1048751" name="TextBox 34"/>
          <p:cNvSpPr txBox="1"/>
          <p:nvPr/>
        </p:nvSpPr>
        <p:spPr>
          <a:xfrm>
            <a:off x="2836017" y="3074353"/>
            <a:ext cx="12941089" cy="1258999"/>
          </a:xfrm>
          <a:prstGeom prst="rect"/>
        </p:spPr>
        <p:txBody>
          <a:bodyPr anchor="t" bIns="0" lIns="0" rIns="0" rtlCol="0" tIns="0">
            <a:spAutoFit/>
          </a:bodyPr>
          <a:p>
            <a:pPr>
              <a:lnSpc>
                <a:spcPts val="4980"/>
              </a:lnSpc>
            </a:pPr>
            <a:r>
              <a:rPr b="1" dirty="0" sz="3200" lang="en-US">
                <a:effectLst/>
                <a:ea typeface="Calibri" panose="020F0502020204030204" pitchFamily="34" charset="0"/>
                <a:cs typeface="Arial" panose="020B0604020202020204" pitchFamily="34" charset="0"/>
              </a:rPr>
              <a:t>Increase productivity.</a:t>
            </a:r>
          </a:p>
          <a:p>
            <a:pPr>
              <a:lnSpc>
                <a:spcPts val="4980"/>
              </a:lnSpc>
            </a:pPr>
            <a:endParaRPr dirty="0" sz="3560" lang="en-US">
              <a:solidFill>
                <a:srgbClr val="000000"/>
              </a:solidFill>
              <a:latin typeface="Abhaya Libre Bold" panose="02000803000000000000"/>
            </a:endParaRPr>
          </a:p>
        </p:txBody>
      </p:sp>
      <p:sp>
        <p:nvSpPr>
          <p:cNvPr id="1048752" name="TextBox 21"/>
          <p:cNvSpPr txBox="1"/>
          <p:nvPr/>
        </p:nvSpPr>
        <p:spPr>
          <a:xfrm>
            <a:off x="2805703" y="8883323"/>
            <a:ext cx="13990369" cy="1284006"/>
          </a:xfrm>
          <a:prstGeom prst="rect"/>
        </p:spPr>
        <p:txBody>
          <a:bodyPr anchor="t" bIns="0" lIns="0" rIns="0" rtlCol="0" tIns="0">
            <a:spAutoFit/>
          </a:bodyPr>
          <a:p>
            <a:pPr>
              <a:lnSpc>
                <a:spcPts val="5075"/>
              </a:lnSpc>
            </a:pPr>
            <a:r>
              <a:rPr b="1" dirty="0" sz="3200" lang="en-US">
                <a:effectLst/>
                <a:ea typeface="Calibri" panose="020F0502020204030204" pitchFamily="34" charset="0"/>
                <a:cs typeface="Arial" panose="020B0604020202020204" pitchFamily="34" charset="0"/>
              </a:rPr>
              <a:t>Reward employees for long-term service</a:t>
            </a:r>
          </a:p>
          <a:p>
            <a:pPr>
              <a:lnSpc>
                <a:spcPts val="5075"/>
              </a:lnSpc>
            </a:pPr>
            <a:endParaRPr dirty="0" sz="3625" lang="en-US">
              <a:solidFill>
                <a:srgbClr val="000000"/>
              </a:solidFill>
              <a:latin typeface="Abhaya Libre Bold" panose="02000803000000000000"/>
            </a:endParaRPr>
          </a:p>
        </p:txBody>
      </p:sp>
    </p:spTree>
  </p:cSld>
  <p:clrMapOvr>
    <a:masterClrMapping/>
  </p:clrMapOvr>
  <p:timing/>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1_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نسق Offic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15.0000</AppVersion>
</Properties>
</file>

<file path=docProps/core.xml><?xml version="1.0" encoding="utf-8"?>
<cp:coreProperties xmlns:cp="http://schemas.openxmlformats.org/package/2006/metadata/core-properties" xmlns:dc="http://purl.org/dc/elements/1.1/" xmlns:dcterms="http://purl.org/dc/terms/" xmlns:xsi="http://www.w3.org/2001/XMLSchema-instance">
  <dc:title>Al- Najah National University Faculty of medicine and health science Department of Nursing and Midwifery</dc:title>
  <dc:creator>rawan</dc:creator>
  <cp:lastModifiedBy>حساب Microsoft</cp:lastModifiedBy>
  <dcterms:created xsi:type="dcterms:W3CDTF">٢٠٠٦-٠٨-١٥T١٨:٠٠:٠٠Z</dcterms:created>
  <dcterms:modified xsi:type="dcterms:W3CDTF">٢٠٢٥-٠٤-١٥T١٨:٠٦:٢٧Z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29b11de204c44164867dc581a44b13c4</vt:lpwstr>
  </property>
  <property fmtid="{D5CDD505-2E9C-101B-9397-08002B2CF9AE}" pid="3" name="KSOProductBuildVer">
    <vt:lpwstr>1033-12.2.0.20782</vt:lpwstr>
  </property>
</Properties>
</file>