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318" r:id="rId4"/>
    <p:sldId id="319" r:id="rId5"/>
    <p:sldId id="320" r:id="rId6"/>
    <p:sldId id="321" r:id="rId7"/>
    <p:sldId id="258" r:id="rId8"/>
    <p:sldId id="259" r:id="rId9"/>
    <p:sldId id="260" r:id="rId10"/>
    <p:sldId id="261" r:id="rId11"/>
    <p:sldId id="262" r:id="rId12"/>
    <p:sldId id="263" r:id="rId13"/>
    <p:sldId id="264" r:id="rId14"/>
    <p:sldId id="265" r:id="rId15"/>
    <p:sldId id="267" r:id="rId16"/>
    <p:sldId id="266" r:id="rId17"/>
    <p:sldId id="268" r:id="rId18"/>
    <p:sldId id="303" r:id="rId19"/>
    <p:sldId id="269" r:id="rId20"/>
    <p:sldId id="270" r:id="rId21"/>
    <p:sldId id="302" r:id="rId22"/>
    <p:sldId id="271" r:id="rId23"/>
    <p:sldId id="272" r:id="rId24"/>
    <p:sldId id="273" r:id="rId25"/>
    <p:sldId id="324" r:id="rId26"/>
    <p:sldId id="325"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307" r:id="rId42"/>
    <p:sldId id="288" r:id="rId43"/>
    <p:sldId id="308" r:id="rId44"/>
    <p:sldId id="309" r:id="rId45"/>
    <p:sldId id="310" r:id="rId46"/>
    <p:sldId id="311" r:id="rId47"/>
    <p:sldId id="312" r:id="rId48"/>
    <p:sldId id="317" r:id="rId49"/>
    <p:sldId id="313" r:id="rId50"/>
    <p:sldId id="314" r:id="rId51"/>
    <p:sldId id="315" r:id="rId52"/>
    <p:sldId id="316" r:id="rId53"/>
    <p:sldId id="305" r:id="rId54"/>
    <p:sldId id="289" r:id="rId55"/>
    <p:sldId id="295" r:id="rId56"/>
    <p:sldId id="296" r:id="rId57"/>
    <p:sldId id="297" r:id="rId58"/>
    <p:sldId id="298" r:id="rId59"/>
    <p:sldId id="299" r:id="rId60"/>
    <p:sldId id="300" r:id="rId61"/>
    <p:sldId id="301" r:id="rId62"/>
    <p:sldId id="326" r:id="rId63"/>
    <p:sldId id="327" r:id="rId64"/>
    <p:sldId id="328" r:id="rId65"/>
    <p:sldId id="329" r:id="rId66"/>
    <p:sldId id="330" r:id="rId67"/>
    <p:sldId id="331" r:id="rId68"/>
    <p:sldId id="332" r:id="rId69"/>
    <p:sldId id="333" r:id="rId70"/>
    <p:sldId id="334" r:id="rId71"/>
    <p:sldId id="335" r:id="rId72"/>
    <p:sldId id="336" r:id="rId73"/>
    <p:sldId id="339" r:id="rId74"/>
    <p:sldId id="337" r:id="rId75"/>
    <p:sldId id="338" r:id="rId76"/>
    <p:sldId id="340" r:id="rId77"/>
    <p:sldId id="341" r:id="rId78"/>
    <p:sldId id="342" r:id="rId79"/>
    <p:sldId id="343" r:id="rId80"/>
    <p:sldId id="344" r:id="rId8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644" y="-2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509E1B-31EF-40AC-B2BA-6DC8CAEC0F4F}" type="doc">
      <dgm:prSet loTypeId="urn:microsoft.com/office/officeart/2005/8/layout/pyramid2" loCatId="list" qsTypeId="urn:microsoft.com/office/officeart/2005/8/quickstyle/simple1" qsCatId="simple" csTypeId="urn:microsoft.com/office/officeart/2005/8/colors/accent1_2" csCatId="accent1" phldr="1"/>
      <dgm:spPr/>
    </dgm:pt>
    <dgm:pt modelId="{049059C3-23D7-4A70-AA21-5B3E1D919DD7}">
      <dgm:prSet phldrT="[Text]" custT="1"/>
      <dgm:spPr/>
      <dgm:t>
        <a:bodyPr/>
        <a:lstStyle/>
        <a:p>
          <a:r>
            <a:rPr lang="en-US" sz="2800" b="1" dirty="0" smtClean="0"/>
            <a:t>Short term regulatory mechanism  </a:t>
          </a:r>
          <a:endParaRPr lang="en-GB" sz="2800" b="1" dirty="0"/>
        </a:p>
      </dgm:t>
    </dgm:pt>
    <dgm:pt modelId="{52062232-733C-477F-9FE8-759308272F40}" type="parTrans" cxnId="{F10B3A5C-5E8F-4C50-ADDB-8392AF4F0361}">
      <dgm:prSet/>
      <dgm:spPr/>
      <dgm:t>
        <a:bodyPr/>
        <a:lstStyle/>
        <a:p>
          <a:endParaRPr lang="en-GB"/>
        </a:p>
      </dgm:t>
    </dgm:pt>
    <dgm:pt modelId="{8E8FDE1C-A4A2-49AF-A5D6-594C466DCE10}" type="sibTrans" cxnId="{F10B3A5C-5E8F-4C50-ADDB-8392AF4F0361}">
      <dgm:prSet/>
      <dgm:spPr/>
      <dgm:t>
        <a:bodyPr/>
        <a:lstStyle/>
        <a:p>
          <a:endParaRPr lang="en-GB"/>
        </a:p>
      </dgm:t>
    </dgm:pt>
    <dgm:pt modelId="{4FA9FDEE-99C0-4636-AC68-70D5C58B2684}">
      <dgm:prSet phldrT="[Text]" custT="1"/>
      <dgm:spPr/>
      <dgm:t>
        <a:bodyPr/>
        <a:lstStyle/>
        <a:p>
          <a:r>
            <a:rPr lang="en-US" sz="2800" b="1" dirty="0" smtClean="0"/>
            <a:t>Intermediate-term  regulatory mechanisms</a:t>
          </a:r>
          <a:endParaRPr lang="en-GB" sz="2800" b="1" dirty="0"/>
        </a:p>
      </dgm:t>
    </dgm:pt>
    <dgm:pt modelId="{0549DA95-4243-4E7A-B219-898C358B1C19}" type="parTrans" cxnId="{F093BC64-2E08-49E0-BC53-5492EBAB46F9}">
      <dgm:prSet/>
      <dgm:spPr/>
      <dgm:t>
        <a:bodyPr/>
        <a:lstStyle/>
        <a:p>
          <a:endParaRPr lang="en-GB"/>
        </a:p>
      </dgm:t>
    </dgm:pt>
    <dgm:pt modelId="{0FFC4C96-1823-4A1D-98B7-F52B0BFAF7BD}" type="sibTrans" cxnId="{F093BC64-2E08-49E0-BC53-5492EBAB46F9}">
      <dgm:prSet/>
      <dgm:spPr/>
      <dgm:t>
        <a:bodyPr/>
        <a:lstStyle/>
        <a:p>
          <a:endParaRPr lang="en-GB"/>
        </a:p>
      </dgm:t>
    </dgm:pt>
    <dgm:pt modelId="{39135C5A-9DBA-4674-B34B-D0E4538DABE8}">
      <dgm:prSet phldrT="[Text]" custT="1"/>
      <dgm:spPr/>
      <dgm:t>
        <a:bodyPr/>
        <a:lstStyle/>
        <a:p>
          <a:r>
            <a:rPr lang="en-US" sz="2800" b="1" dirty="0" smtClean="0"/>
            <a:t>Long term  regulatory mechanisms</a:t>
          </a:r>
          <a:endParaRPr lang="en-GB" sz="2800" b="1" dirty="0"/>
        </a:p>
      </dgm:t>
    </dgm:pt>
    <dgm:pt modelId="{D6832223-7041-4046-A405-F5699F5FADF3}" type="parTrans" cxnId="{B4827344-1DAC-4DAD-9235-659135681D2F}">
      <dgm:prSet/>
      <dgm:spPr/>
      <dgm:t>
        <a:bodyPr/>
        <a:lstStyle/>
        <a:p>
          <a:endParaRPr lang="en-GB"/>
        </a:p>
      </dgm:t>
    </dgm:pt>
    <dgm:pt modelId="{06E6B0CE-D4B8-4F82-AB26-3D1351049327}" type="sibTrans" cxnId="{B4827344-1DAC-4DAD-9235-659135681D2F}">
      <dgm:prSet/>
      <dgm:spPr/>
      <dgm:t>
        <a:bodyPr/>
        <a:lstStyle/>
        <a:p>
          <a:endParaRPr lang="en-GB"/>
        </a:p>
      </dgm:t>
    </dgm:pt>
    <dgm:pt modelId="{C890DE28-F1E7-491B-8DCD-DFAF7C257181}" type="pres">
      <dgm:prSet presAssocID="{D1509E1B-31EF-40AC-B2BA-6DC8CAEC0F4F}" presName="compositeShape" presStyleCnt="0">
        <dgm:presLayoutVars>
          <dgm:dir/>
          <dgm:resizeHandles/>
        </dgm:presLayoutVars>
      </dgm:prSet>
      <dgm:spPr/>
    </dgm:pt>
    <dgm:pt modelId="{9EFC260C-F933-434B-9C10-68EFD5C4D12F}" type="pres">
      <dgm:prSet presAssocID="{D1509E1B-31EF-40AC-B2BA-6DC8CAEC0F4F}" presName="pyramid" presStyleLbl="node1" presStyleIdx="0" presStyleCnt="1"/>
      <dgm:spPr/>
    </dgm:pt>
    <dgm:pt modelId="{D2738912-14F5-403C-BF26-CCBEDD5BD74F}" type="pres">
      <dgm:prSet presAssocID="{D1509E1B-31EF-40AC-B2BA-6DC8CAEC0F4F}" presName="theList" presStyleCnt="0"/>
      <dgm:spPr/>
    </dgm:pt>
    <dgm:pt modelId="{B91B29D7-20AD-40F9-A67A-A61FD76401D2}" type="pres">
      <dgm:prSet presAssocID="{049059C3-23D7-4A70-AA21-5B3E1D919DD7}" presName="aNode" presStyleLbl="fgAcc1" presStyleIdx="0" presStyleCnt="3" custScaleX="152663">
        <dgm:presLayoutVars>
          <dgm:bulletEnabled val="1"/>
        </dgm:presLayoutVars>
      </dgm:prSet>
      <dgm:spPr/>
      <dgm:t>
        <a:bodyPr/>
        <a:lstStyle/>
        <a:p>
          <a:endParaRPr lang="en-GB"/>
        </a:p>
      </dgm:t>
    </dgm:pt>
    <dgm:pt modelId="{311ACFCE-DAEB-4245-8FD3-91F598B76707}" type="pres">
      <dgm:prSet presAssocID="{049059C3-23D7-4A70-AA21-5B3E1D919DD7}" presName="aSpace" presStyleCnt="0"/>
      <dgm:spPr/>
    </dgm:pt>
    <dgm:pt modelId="{EEACD0AB-F3BC-481C-ABC3-18C67851E279}" type="pres">
      <dgm:prSet presAssocID="{4FA9FDEE-99C0-4636-AC68-70D5C58B2684}" presName="aNode" presStyleLbl="fgAcc1" presStyleIdx="1" presStyleCnt="3" custScaleX="152663">
        <dgm:presLayoutVars>
          <dgm:bulletEnabled val="1"/>
        </dgm:presLayoutVars>
      </dgm:prSet>
      <dgm:spPr/>
      <dgm:t>
        <a:bodyPr/>
        <a:lstStyle/>
        <a:p>
          <a:endParaRPr lang="en-GB"/>
        </a:p>
      </dgm:t>
    </dgm:pt>
    <dgm:pt modelId="{DD2BF3CA-778C-41D1-BFFE-37B2406DC423}" type="pres">
      <dgm:prSet presAssocID="{4FA9FDEE-99C0-4636-AC68-70D5C58B2684}" presName="aSpace" presStyleCnt="0"/>
      <dgm:spPr/>
    </dgm:pt>
    <dgm:pt modelId="{5EEC3880-4DE6-493A-95D7-D09A1EAEC506}" type="pres">
      <dgm:prSet presAssocID="{39135C5A-9DBA-4674-B34B-D0E4538DABE8}" presName="aNode" presStyleLbl="fgAcc1" presStyleIdx="2" presStyleCnt="3" custScaleX="152663">
        <dgm:presLayoutVars>
          <dgm:bulletEnabled val="1"/>
        </dgm:presLayoutVars>
      </dgm:prSet>
      <dgm:spPr/>
      <dgm:t>
        <a:bodyPr/>
        <a:lstStyle/>
        <a:p>
          <a:endParaRPr lang="en-GB"/>
        </a:p>
      </dgm:t>
    </dgm:pt>
    <dgm:pt modelId="{C9859B3E-391C-4332-939E-5EE3F0DAE051}" type="pres">
      <dgm:prSet presAssocID="{39135C5A-9DBA-4674-B34B-D0E4538DABE8}" presName="aSpace" presStyleCnt="0"/>
      <dgm:spPr/>
    </dgm:pt>
  </dgm:ptLst>
  <dgm:cxnLst>
    <dgm:cxn modelId="{02A31B6B-2427-419C-8341-8D89EBE69739}" type="presOf" srcId="{39135C5A-9DBA-4674-B34B-D0E4538DABE8}" destId="{5EEC3880-4DE6-493A-95D7-D09A1EAEC506}" srcOrd="0" destOrd="0" presId="urn:microsoft.com/office/officeart/2005/8/layout/pyramid2"/>
    <dgm:cxn modelId="{5EB0BD33-08A2-40A5-BBCA-477E99301865}" type="presOf" srcId="{049059C3-23D7-4A70-AA21-5B3E1D919DD7}" destId="{B91B29D7-20AD-40F9-A67A-A61FD76401D2}" srcOrd="0" destOrd="0" presId="urn:microsoft.com/office/officeart/2005/8/layout/pyramid2"/>
    <dgm:cxn modelId="{F093BC64-2E08-49E0-BC53-5492EBAB46F9}" srcId="{D1509E1B-31EF-40AC-B2BA-6DC8CAEC0F4F}" destId="{4FA9FDEE-99C0-4636-AC68-70D5C58B2684}" srcOrd="1" destOrd="0" parTransId="{0549DA95-4243-4E7A-B219-898C358B1C19}" sibTransId="{0FFC4C96-1823-4A1D-98B7-F52B0BFAF7BD}"/>
    <dgm:cxn modelId="{F10B3A5C-5E8F-4C50-ADDB-8392AF4F0361}" srcId="{D1509E1B-31EF-40AC-B2BA-6DC8CAEC0F4F}" destId="{049059C3-23D7-4A70-AA21-5B3E1D919DD7}" srcOrd="0" destOrd="0" parTransId="{52062232-733C-477F-9FE8-759308272F40}" sibTransId="{8E8FDE1C-A4A2-49AF-A5D6-594C466DCE10}"/>
    <dgm:cxn modelId="{E8F63741-8D9C-4E41-B029-689077F27024}" type="presOf" srcId="{4FA9FDEE-99C0-4636-AC68-70D5C58B2684}" destId="{EEACD0AB-F3BC-481C-ABC3-18C67851E279}" srcOrd="0" destOrd="0" presId="urn:microsoft.com/office/officeart/2005/8/layout/pyramid2"/>
    <dgm:cxn modelId="{B4827344-1DAC-4DAD-9235-659135681D2F}" srcId="{D1509E1B-31EF-40AC-B2BA-6DC8CAEC0F4F}" destId="{39135C5A-9DBA-4674-B34B-D0E4538DABE8}" srcOrd="2" destOrd="0" parTransId="{D6832223-7041-4046-A405-F5699F5FADF3}" sibTransId="{06E6B0CE-D4B8-4F82-AB26-3D1351049327}"/>
    <dgm:cxn modelId="{516138C5-D528-4ED2-A92E-2D57FA4FD9F2}" type="presOf" srcId="{D1509E1B-31EF-40AC-B2BA-6DC8CAEC0F4F}" destId="{C890DE28-F1E7-491B-8DCD-DFAF7C257181}" srcOrd="0" destOrd="0" presId="urn:microsoft.com/office/officeart/2005/8/layout/pyramid2"/>
    <dgm:cxn modelId="{3D659E6D-7BFC-40E1-A1E1-8D649BB8D494}" type="presParOf" srcId="{C890DE28-F1E7-491B-8DCD-DFAF7C257181}" destId="{9EFC260C-F933-434B-9C10-68EFD5C4D12F}" srcOrd="0" destOrd="0" presId="urn:microsoft.com/office/officeart/2005/8/layout/pyramid2"/>
    <dgm:cxn modelId="{9AF841B9-5715-49F7-B803-4EC53945B8CD}" type="presParOf" srcId="{C890DE28-F1E7-491B-8DCD-DFAF7C257181}" destId="{D2738912-14F5-403C-BF26-CCBEDD5BD74F}" srcOrd="1" destOrd="0" presId="urn:microsoft.com/office/officeart/2005/8/layout/pyramid2"/>
    <dgm:cxn modelId="{A648BC66-1595-4C7D-BD4D-6EE5044DF7E8}" type="presParOf" srcId="{D2738912-14F5-403C-BF26-CCBEDD5BD74F}" destId="{B91B29D7-20AD-40F9-A67A-A61FD76401D2}" srcOrd="0" destOrd="0" presId="urn:microsoft.com/office/officeart/2005/8/layout/pyramid2"/>
    <dgm:cxn modelId="{2350CB04-1485-4F06-A6F9-5769B9814942}" type="presParOf" srcId="{D2738912-14F5-403C-BF26-CCBEDD5BD74F}" destId="{311ACFCE-DAEB-4245-8FD3-91F598B76707}" srcOrd="1" destOrd="0" presId="urn:microsoft.com/office/officeart/2005/8/layout/pyramid2"/>
    <dgm:cxn modelId="{50A2EC03-88A8-43A0-9011-9CBAF7172B61}" type="presParOf" srcId="{D2738912-14F5-403C-BF26-CCBEDD5BD74F}" destId="{EEACD0AB-F3BC-481C-ABC3-18C67851E279}" srcOrd="2" destOrd="0" presId="urn:microsoft.com/office/officeart/2005/8/layout/pyramid2"/>
    <dgm:cxn modelId="{80831B9A-F65F-4AD7-9966-97CFB61055D5}" type="presParOf" srcId="{D2738912-14F5-403C-BF26-CCBEDD5BD74F}" destId="{DD2BF3CA-778C-41D1-BFFE-37B2406DC423}" srcOrd="3" destOrd="0" presId="urn:microsoft.com/office/officeart/2005/8/layout/pyramid2"/>
    <dgm:cxn modelId="{CDBD6159-E17D-4853-953C-1378DC9427B9}" type="presParOf" srcId="{D2738912-14F5-403C-BF26-CCBEDD5BD74F}" destId="{5EEC3880-4DE6-493A-95D7-D09A1EAEC506}" srcOrd="4" destOrd="0" presId="urn:microsoft.com/office/officeart/2005/8/layout/pyramid2"/>
    <dgm:cxn modelId="{1A855C5E-1771-41C0-849F-40FC7DE96200}" type="presParOf" srcId="{D2738912-14F5-403C-BF26-CCBEDD5BD74F}" destId="{C9859B3E-391C-4332-939E-5EE3F0DAE051}"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FC260C-F933-434B-9C10-68EFD5C4D12F}">
      <dsp:nvSpPr>
        <dsp:cNvPr id="0" name=""/>
        <dsp:cNvSpPr/>
      </dsp:nvSpPr>
      <dsp:spPr>
        <a:xfrm>
          <a:off x="842960" y="0"/>
          <a:ext cx="4953000" cy="4953000"/>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1B29D7-20AD-40F9-A67A-A61FD76401D2}">
      <dsp:nvSpPr>
        <dsp:cNvPr id="0" name=""/>
        <dsp:cNvSpPr/>
      </dsp:nvSpPr>
      <dsp:spPr>
        <a:xfrm>
          <a:off x="2471730" y="497960"/>
          <a:ext cx="4914908" cy="1172467"/>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t>Short term regulatory mechanism  </a:t>
          </a:r>
          <a:endParaRPr lang="en-GB" sz="2800" b="1" kern="1200" dirty="0"/>
        </a:p>
      </dsp:txBody>
      <dsp:txXfrm>
        <a:off x="2528965" y="555195"/>
        <a:ext cx="4800438" cy="1057997"/>
      </dsp:txXfrm>
    </dsp:sp>
    <dsp:sp modelId="{EEACD0AB-F3BC-481C-ABC3-18C67851E279}">
      <dsp:nvSpPr>
        <dsp:cNvPr id="0" name=""/>
        <dsp:cNvSpPr/>
      </dsp:nvSpPr>
      <dsp:spPr>
        <a:xfrm>
          <a:off x="2471730" y="1816986"/>
          <a:ext cx="4914908" cy="1172467"/>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t>Intermediate-term  regulatory mechanisms</a:t>
          </a:r>
          <a:endParaRPr lang="en-GB" sz="2800" b="1" kern="1200" dirty="0"/>
        </a:p>
      </dsp:txBody>
      <dsp:txXfrm>
        <a:off x="2528965" y="1874221"/>
        <a:ext cx="4800438" cy="1057997"/>
      </dsp:txXfrm>
    </dsp:sp>
    <dsp:sp modelId="{5EEC3880-4DE6-493A-95D7-D09A1EAEC506}">
      <dsp:nvSpPr>
        <dsp:cNvPr id="0" name=""/>
        <dsp:cNvSpPr/>
      </dsp:nvSpPr>
      <dsp:spPr>
        <a:xfrm>
          <a:off x="2471730" y="3136013"/>
          <a:ext cx="4914908" cy="1172467"/>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t>Long term  regulatory mechanisms</a:t>
          </a:r>
          <a:endParaRPr lang="en-GB" sz="2800" b="1" kern="1200" dirty="0"/>
        </a:p>
      </dsp:txBody>
      <dsp:txXfrm>
        <a:off x="2528965" y="3193248"/>
        <a:ext cx="4800438" cy="1057997"/>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2/11/2019</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B6F15528-21DE-4FAA-801E-634DDDAF4B2B}"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2/11/2019</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2/11/2019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2/11/2019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2/11/2019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2/11/2019</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1D8BD707-D9CF-40AE-B4C6-C98DA3205C09}" type="datetimeFigureOut">
              <a:rPr lang="en-US" smtClean="0"/>
              <a:pPr/>
              <a:t>2/11/2019</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GB"/>
          </a:p>
        </p:txBody>
      </p:sp>
      <p:sp>
        <p:nvSpPr>
          <p:cNvPr id="2" name="Title 1"/>
          <p:cNvSpPr>
            <a:spLocks noGrp="1"/>
          </p:cNvSpPr>
          <p:nvPr>
            <p:ph type="ctrTitle"/>
          </p:nvPr>
        </p:nvSpPr>
        <p:spPr/>
        <p:txBody>
          <a:bodyPr>
            <a:normAutofit/>
          </a:bodyPr>
          <a:lstStyle/>
          <a:p>
            <a:r>
              <a:rPr lang="en-US" sz="4800" b="1" dirty="0" smtClean="0"/>
              <a:t>Cardiovascular system </a:t>
            </a:r>
            <a:endParaRPr lang="en-GB" sz="4800" b="1" dirty="0"/>
          </a:p>
        </p:txBody>
      </p:sp>
    </p:spTree>
    <p:extLst>
      <p:ext uri="{BB962C8B-B14F-4D97-AF65-F5344CB8AC3E}">
        <p14:creationId xmlns:p14="http://schemas.microsoft.com/office/powerpoint/2010/main" val="7095596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457200"/>
            <a:ext cx="8458200" cy="5562600"/>
          </a:xfrm>
        </p:spPr>
        <p:txBody>
          <a:bodyPr>
            <a:normAutofit fontScale="92500"/>
          </a:bodyPr>
          <a:lstStyle/>
          <a:p>
            <a:r>
              <a:rPr lang="en-US" dirty="0"/>
              <a:t>2. Myocardium  : The middle layer of the cardiac wall . It is the thickest among the three layers , and is composed of two types of cardiac </a:t>
            </a:r>
            <a:r>
              <a:rPr lang="en-US" dirty="0" smtClean="0"/>
              <a:t>muscles</a:t>
            </a:r>
            <a:r>
              <a:rPr lang="en-US" dirty="0"/>
              <a:t/>
            </a:r>
            <a:br>
              <a:rPr lang="en-US" dirty="0"/>
            </a:br>
            <a:r>
              <a:rPr lang="en-US" dirty="0"/>
              <a:t>a. contractile muscle cells (form about 98-99% of the cardiac muscle ) .</a:t>
            </a:r>
            <a:br>
              <a:rPr lang="en-US" dirty="0"/>
            </a:br>
            <a:r>
              <a:rPr lang="en-US" dirty="0"/>
              <a:t> b- non-contractile muscle cells ( form about 1-2 % of the cardiac muscles and are the cells that form excitatory-conductive system of the heart</a:t>
            </a:r>
            <a:r>
              <a:rPr lang="en-US" dirty="0" smtClean="0"/>
              <a:t>).</a:t>
            </a:r>
            <a:endParaRPr lang="en-US" dirty="0"/>
          </a:p>
          <a:p>
            <a:r>
              <a:rPr lang="en-US" dirty="0" smtClean="0"/>
              <a:t>The </a:t>
            </a:r>
            <a:r>
              <a:rPr lang="en-US" dirty="0"/>
              <a:t>cardiac muscle cells are similar to the skeletal muscles in that they are striated , but similar to the smooth muscles in being </a:t>
            </a:r>
            <a:r>
              <a:rPr lang="en-US" dirty="0" smtClean="0"/>
              <a:t>involuntary</a:t>
            </a:r>
          </a:p>
          <a:p>
            <a:pPr marL="0" indent="0">
              <a:buNone/>
            </a:pPr>
            <a:endParaRPr lang="en-US" dirty="0"/>
          </a:p>
          <a:p>
            <a:r>
              <a:rPr lang="en-US" dirty="0"/>
              <a:t>3- </a:t>
            </a:r>
            <a:r>
              <a:rPr lang="en-US" dirty="0" err="1"/>
              <a:t>Epicardium</a:t>
            </a:r>
            <a:r>
              <a:rPr lang="en-US" dirty="0"/>
              <a:t> :  is the outermost and protective layer of the heart . It is composed of connective tissue , and form the inner layer of the pericardium </a:t>
            </a:r>
            <a:r>
              <a:rPr lang="en-US" dirty="0" smtClean="0"/>
              <a:t> </a:t>
            </a:r>
            <a:endParaRPr lang="en-US" dirty="0"/>
          </a:p>
        </p:txBody>
      </p:sp>
    </p:spTree>
    <p:extLst>
      <p:ext uri="{BB962C8B-B14F-4D97-AF65-F5344CB8AC3E}">
        <p14:creationId xmlns:p14="http://schemas.microsoft.com/office/powerpoint/2010/main" val="2448723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457200"/>
            <a:ext cx="8458200" cy="5562600"/>
          </a:xfrm>
        </p:spPr>
        <p:txBody>
          <a:bodyPr>
            <a:normAutofit lnSpcReduction="10000"/>
          </a:bodyPr>
          <a:lstStyle/>
          <a:p>
            <a:pPr marL="0" indent="0">
              <a:buNone/>
            </a:pPr>
            <a:r>
              <a:rPr lang="en-US" b="1" dirty="0"/>
              <a:t>pericardium: </a:t>
            </a:r>
            <a:endParaRPr lang="en-US" dirty="0"/>
          </a:p>
          <a:p>
            <a:r>
              <a:rPr lang="en-US" dirty="0"/>
              <a:t>The heart is surrounded by a fluid-fill sac , which is known as pericardium . </a:t>
            </a:r>
            <a:endParaRPr lang="en-US" dirty="0" smtClean="0"/>
          </a:p>
          <a:p>
            <a:r>
              <a:rPr lang="en-US" dirty="0" smtClean="0"/>
              <a:t>Pericardium </a:t>
            </a:r>
            <a:r>
              <a:rPr lang="en-US" dirty="0"/>
              <a:t>is composed of two layers ( doubled layer membrane ) , between which a fluid-fill pericardial cavity exist </a:t>
            </a:r>
            <a:r>
              <a:rPr lang="en-US" dirty="0" smtClean="0"/>
              <a:t>.</a:t>
            </a:r>
          </a:p>
          <a:p>
            <a:r>
              <a:rPr lang="en-US" dirty="0"/>
              <a:t> The outer layer is called fibrous pericardium , while the inner layer is called serous </a:t>
            </a:r>
            <a:r>
              <a:rPr lang="en-US" dirty="0" smtClean="0"/>
              <a:t>pericardium,  </a:t>
            </a:r>
            <a:r>
              <a:rPr lang="en-US" dirty="0"/>
              <a:t>which is subdivided into parietal pericardium and visceral pericardium </a:t>
            </a:r>
            <a:r>
              <a:rPr lang="en-US" dirty="0" smtClean="0"/>
              <a:t>.</a:t>
            </a:r>
          </a:p>
          <a:p>
            <a:r>
              <a:rPr lang="en-US" dirty="0" smtClean="0"/>
              <a:t> </a:t>
            </a:r>
            <a:r>
              <a:rPr lang="en-US" dirty="0"/>
              <a:t>The visceral pericardium is the previously mentioned outermost layer of heart ( </a:t>
            </a:r>
            <a:r>
              <a:rPr lang="en-US" dirty="0" err="1"/>
              <a:t>epicardium</a:t>
            </a:r>
            <a:r>
              <a:rPr lang="en-US" dirty="0"/>
              <a:t>) .</a:t>
            </a:r>
          </a:p>
          <a:p>
            <a:r>
              <a:rPr lang="en-US" dirty="0"/>
              <a:t>Pericardial sac plays an important role in protection of heart from external hazards and infections , as it fixes the heart and limits its motion. It also prevents excessive dilation of the </a:t>
            </a:r>
            <a:r>
              <a:rPr lang="en-US" dirty="0" smtClean="0"/>
              <a:t>heart</a:t>
            </a:r>
            <a:endParaRPr lang="en-US" dirty="0"/>
          </a:p>
        </p:txBody>
      </p:sp>
    </p:spTree>
    <p:extLst>
      <p:ext uri="{BB962C8B-B14F-4D97-AF65-F5344CB8AC3E}">
        <p14:creationId xmlns:p14="http://schemas.microsoft.com/office/powerpoint/2010/main" val="24487234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81000"/>
            <a:ext cx="8229600" cy="5638800"/>
          </a:xfrm>
        </p:spPr>
        <p:txBody>
          <a:bodyPr/>
          <a:lstStyle/>
          <a:p>
            <a:r>
              <a:rPr lang="en-US" dirty="0"/>
              <a:t>When there is excessive fluid in the pericardial cavity as a result of pericardial effusion , a cardiac </a:t>
            </a:r>
            <a:r>
              <a:rPr lang="en-US" dirty="0" err="1"/>
              <a:t>tamponade</a:t>
            </a:r>
            <a:r>
              <a:rPr lang="en-US" dirty="0"/>
              <a:t> will develop . </a:t>
            </a:r>
            <a:endParaRPr lang="en-US" dirty="0" smtClean="0"/>
          </a:p>
          <a:p>
            <a:r>
              <a:rPr lang="en-US" dirty="0" smtClean="0"/>
              <a:t>cardiac </a:t>
            </a:r>
            <a:r>
              <a:rPr lang="en-US" dirty="0" err="1"/>
              <a:t>tamponade</a:t>
            </a:r>
            <a:r>
              <a:rPr lang="en-US" dirty="0"/>
              <a:t> means compression of the heart within the pericardial sac , which will prevent the relaxation of the heart ( heart will not be able to fully expand ) , and thus the circulating blood volume will be decreased (obstructive shock) . This is a life threatening situation which has to be urgently </a:t>
            </a:r>
            <a:r>
              <a:rPr lang="en-US" dirty="0" smtClean="0"/>
              <a:t>cured by </a:t>
            </a:r>
            <a:r>
              <a:rPr lang="en-US" dirty="0"/>
              <a:t> </a:t>
            </a:r>
            <a:r>
              <a:rPr lang="en-US" dirty="0" err="1" smtClean="0"/>
              <a:t>pericardiocentesis</a:t>
            </a:r>
            <a:endParaRPr lang="en-US" dirty="0" smtClean="0"/>
          </a:p>
          <a:p>
            <a:endParaRPr lang="en-US" dirty="0"/>
          </a:p>
          <a:p>
            <a:r>
              <a:rPr lang="en-US" dirty="0" err="1"/>
              <a:t>Pericardiocentesis</a:t>
            </a:r>
            <a:r>
              <a:rPr lang="en-US" dirty="0"/>
              <a:t> is the aspiration of fluid from the pericardial space that surrounds the heart</a:t>
            </a:r>
            <a:endParaRPr lang="en-GB" dirty="0"/>
          </a:p>
        </p:txBody>
      </p:sp>
    </p:spTree>
    <p:extLst>
      <p:ext uri="{BB962C8B-B14F-4D97-AF65-F5344CB8AC3E}">
        <p14:creationId xmlns:p14="http://schemas.microsoft.com/office/powerpoint/2010/main" val="24487234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
          </p:nvPr>
        </p:nvSpPr>
        <p:spPr/>
        <p:txBody>
          <a:bodyPr/>
          <a:lstStyle/>
          <a:p>
            <a:endParaRPr lang="en-GB"/>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
            <a:ext cx="8610600"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8723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81000"/>
            <a:ext cx="8229600" cy="5638800"/>
          </a:xfrm>
        </p:spPr>
        <p:txBody>
          <a:bodyPr/>
          <a:lstStyle/>
          <a:p>
            <a:r>
              <a:rPr lang="en-US" b="1" dirty="0"/>
              <a:t>Chambers of the heart :</a:t>
            </a:r>
            <a:r>
              <a:rPr lang="en-US" dirty="0"/>
              <a:t> Heart has four chambers : two atria and two ventricles . </a:t>
            </a:r>
            <a:endParaRPr lang="en-US" dirty="0" smtClean="0"/>
          </a:p>
          <a:p>
            <a:r>
              <a:rPr lang="en-US" dirty="0" smtClean="0"/>
              <a:t>The </a:t>
            </a:r>
            <a:r>
              <a:rPr lang="en-US" dirty="0"/>
              <a:t>two right and left atria are separated from the two ventricles by the fibrous skeleton , which involves the right ( tricuspid ) and left ( bicuspid ) valves. </a:t>
            </a:r>
            <a:endParaRPr lang="en-US" dirty="0" smtClean="0"/>
          </a:p>
          <a:p>
            <a:r>
              <a:rPr lang="en-US" dirty="0" smtClean="0"/>
              <a:t>Right </a:t>
            </a:r>
            <a:r>
              <a:rPr lang="en-US" dirty="0"/>
              <a:t>and left atria are separated from each other by the </a:t>
            </a:r>
            <a:r>
              <a:rPr lang="en-US" dirty="0" err="1"/>
              <a:t>interatrial</a:t>
            </a:r>
            <a:r>
              <a:rPr lang="en-US" dirty="0"/>
              <a:t>  septum .</a:t>
            </a:r>
          </a:p>
          <a:p>
            <a:r>
              <a:rPr lang="en-US" dirty="0"/>
              <a:t>The two ventricles are separated by the </a:t>
            </a:r>
            <a:r>
              <a:rPr lang="en-US" dirty="0" err="1"/>
              <a:t>interventricular</a:t>
            </a:r>
            <a:r>
              <a:rPr lang="en-US" dirty="0"/>
              <a:t> septum</a:t>
            </a:r>
            <a:r>
              <a:rPr lang="en-US" dirty="0" smtClean="0"/>
              <a:t>. </a:t>
            </a:r>
            <a:r>
              <a:rPr lang="en-US" dirty="0" err="1" smtClean="0"/>
              <a:t>Interventricular</a:t>
            </a:r>
            <a:r>
              <a:rPr lang="en-US" dirty="0" smtClean="0"/>
              <a:t> </a:t>
            </a:r>
            <a:r>
              <a:rPr lang="en-US" dirty="0"/>
              <a:t>septum is muscular in its lower thick part and fibrous in its upper thin part.</a:t>
            </a:r>
          </a:p>
          <a:p>
            <a:r>
              <a:rPr lang="en-US" dirty="0"/>
              <a:t>The two atria holds the blood returning from the veins and empty it only in a given right moment into the ventricles. Ventricles pump the blood into the arteries</a:t>
            </a:r>
          </a:p>
        </p:txBody>
      </p:sp>
    </p:spTree>
    <p:extLst>
      <p:ext uri="{BB962C8B-B14F-4D97-AF65-F5344CB8AC3E}">
        <p14:creationId xmlns:p14="http://schemas.microsoft.com/office/powerpoint/2010/main" val="24487234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381000"/>
            <a:ext cx="8382000" cy="5638800"/>
          </a:xfrm>
        </p:spPr>
        <p:txBody>
          <a:bodyPr>
            <a:normAutofit/>
          </a:bodyPr>
          <a:lstStyle/>
          <a:p>
            <a:r>
              <a:rPr lang="en-US" b="1" dirty="0"/>
              <a:t>Heart valves : </a:t>
            </a:r>
            <a:r>
              <a:rPr lang="en-US" dirty="0"/>
              <a:t/>
            </a:r>
            <a:br>
              <a:rPr lang="en-US" dirty="0"/>
            </a:br>
            <a:r>
              <a:rPr lang="en-US" dirty="0"/>
              <a:t>There are four valves in the heart : Two </a:t>
            </a:r>
            <a:r>
              <a:rPr lang="en-US" dirty="0" err="1"/>
              <a:t>atrioventricular</a:t>
            </a:r>
            <a:r>
              <a:rPr lang="en-US" dirty="0"/>
              <a:t> valves and two semi-lunar valves:</a:t>
            </a:r>
            <a:br>
              <a:rPr lang="en-US" dirty="0"/>
            </a:br>
            <a:r>
              <a:rPr lang="en-US" dirty="0"/>
              <a:t>1. </a:t>
            </a:r>
            <a:r>
              <a:rPr lang="en-US" dirty="0" err="1"/>
              <a:t>Atrioventricular</a:t>
            </a:r>
            <a:r>
              <a:rPr lang="en-US" dirty="0"/>
              <a:t> ( AV ) valves: These valves are found between the atria and ventricles , depending on the number of  the leaflets , the right </a:t>
            </a:r>
            <a:r>
              <a:rPr lang="en-US" dirty="0" err="1"/>
              <a:t>atrioventricular</a:t>
            </a:r>
            <a:r>
              <a:rPr lang="en-US" dirty="0"/>
              <a:t> valve is also called tricuspid valve (has three leaflets ) , while the left one is called bicuspid valve (has two leaflets ) </a:t>
            </a:r>
            <a:r>
              <a:rPr lang="en-US" dirty="0" smtClean="0"/>
              <a:t>.</a:t>
            </a:r>
          </a:p>
          <a:p>
            <a:r>
              <a:rPr lang="en-US" dirty="0" smtClean="0"/>
              <a:t>  </a:t>
            </a:r>
            <a:r>
              <a:rPr lang="en-US" dirty="0"/>
              <a:t>These valves prevent backward flow of blood from ventricles during the systole.</a:t>
            </a:r>
          </a:p>
          <a:p>
            <a:pPr marL="0" indent="0">
              <a:buNone/>
            </a:pPr>
            <a:r>
              <a:rPr lang="en-US" dirty="0" smtClean="0"/>
              <a:t>   2</a:t>
            </a:r>
            <a:r>
              <a:rPr lang="en-US" dirty="0"/>
              <a:t>. Semi-lunar valves : These valves are located on the base of the arteries ( aorta and pulmonary artery ) . They prevent the backward flow of blood from the arteries into ventricles</a:t>
            </a:r>
            <a:endParaRPr lang="en-GB" dirty="0"/>
          </a:p>
        </p:txBody>
      </p:sp>
    </p:spTree>
    <p:extLst>
      <p:ext uri="{BB962C8B-B14F-4D97-AF65-F5344CB8AC3E}">
        <p14:creationId xmlns:p14="http://schemas.microsoft.com/office/powerpoint/2010/main" val="24487234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
          </p:nvPr>
        </p:nvSpPr>
        <p:spPr/>
        <p:txBody>
          <a:bodyPr/>
          <a:lstStyle/>
          <a:p>
            <a:endParaRPr lang="en-GB"/>
          </a:p>
        </p:txBody>
      </p:sp>
      <p:pic>
        <p:nvPicPr>
          <p:cNvPr id="2050" name="Picture 2" descr="http://4.bp.blogspot.com/-E0elA8RcVC8/UlWanctdPPI/AAAAAAAAAv8/1bax6OpQXnQ/s1600/insideheart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8610600" cy="662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87234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Cardiac muscle </a:t>
            </a:r>
            <a:endParaRPr lang="en-GB" dirty="0"/>
          </a:p>
        </p:txBody>
      </p:sp>
      <p:sp>
        <p:nvSpPr>
          <p:cNvPr id="3" name="Content Placeholder 2"/>
          <p:cNvSpPr>
            <a:spLocks noGrp="1"/>
          </p:cNvSpPr>
          <p:nvPr>
            <p:ph sz="quarter" idx="1"/>
          </p:nvPr>
        </p:nvSpPr>
        <p:spPr>
          <a:xfrm>
            <a:off x="304800" y="1524000"/>
            <a:ext cx="8534400" cy="4572000"/>
          </a:xfrm>
        </p:spPr>
        <p:txBody>
          <a:bodyPr>
            <a:normAutofit/>
          </a:bodyPr>
          <a:lstStyle/>
          <a:p>
            <a:r>
              <a:rPr lang="en-US" dirty="0"/>
              <a:t>Cardiac muscle is a striated muscle like the skeletal muscle , but it is different from the skeletal muscle </a:t>
            </a:r>
            <a:r>
              <a:rPr lang="en-US" dirty="0" smtClean="0"/>
              <a:t>in being</a:t>
            </a:r>
            <a:r>
              <a:rPr lang="en-US" dirty="0"/>
              <a:t> </a:t>
            </a:r>
            <a:r>
              <a:rPr lang="en-US" dirty="0" smtClean="0"/>
              <a:t>involuntary.</a:t>
            </a:r>
          </a:p>
          <a:p>
            <a:r>
              <a:rPr lang="en-US" dirty="0"/>
              <a:t>Cardiac muscle has four properties , due to which the heart is able to fulfill its function as a pumping organ. </a:t>
            </a:r>
            <a:endParaRPr lang="en-US" dirty="0" smtClean="0"/>
          </a:p>
          <a:p>
            <a:r>
              <a:rPr lang="en-US" u="sng" dirty="0" smtClean="0"/>
              <a:t>1.Rhythmicity</a:t>
            </a:r>
          </a:p>
          <a:p>
            <a:r>
              <a:rPr lang="en-US" u="sng" dirty="0" smtClean="0"/>
              <a:t>2-</a:t>
            </a:r>
            <a:r>
              <a:rPr lang="en-GB" u="sng" dirty="0"/>
              <a:t> </a:t>
            </a:r>
            <a:r>
              <a:rPr lang="en-GB" u="sng" dirty="0" smtClean="0"/>
              <a:t>Excitability</a:t>
            </a:r>
            <a:endParaRPr lang="en-US" u="sng" dirty="0" smtClean="0"/>
          </a:p>
          <a:p>
            <a:r>
              <a:rPr lang="en-US" u="sng" dirty="0" smtClean="0"/>
              <a:t>3-Conductivity </a:t>
            </a:r>
          </a:p>
          <a:p>
            <a:r>
              <a:rPr lang="en-US" u="sng" dirty="0" smtClean="0"/>
              <a:t>4-Contractility </a:t>
            </a:r>
            <a:endParaRPr lang="en-GB" dirty="0"/>
          </a:p>
        </p:txBody>
      </p:sp>
    </p:spTree>
    <p:extLst>
      <p:ext uri="{BB962C8B-B14F-4D97-AF65-F5344CB8AC3E}">
        <p14:creationId xmlns:p14="http://schemas.microsoft.com/office/powerpoint/2010/main" val="24487234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Cardiac muscle </a:t>
            </a:r>
            <a:endParaRPr lang="en-GB" dirty="0"/>
          </a:p>
        </p:txBody>
      </p:sp>
      <p:sp>
        <p:nvSpPr>
          <p:cNvPr id="3" name="Content Placeholder 2"/>
          <p:cNvSpPr>
            <a:spLocks noGrp="1"/>
          </p:cNvSpPr>
          <p:nvPr>
            <p:ph sz="quarter" idx="1"/>
          </p:nvPr>
        </p:nvSpPr>
        <p:spPr>
          <a:xfrm>
            <a:off x="304800" y="1524000"/>
            <a:ext cx="8534400" cy="4572000"/>
          </a:xfrm>
        </p:spPr>
        <p:txBody>
          <a:bodyPr>
            <a:normAutofit/>
          </a:bodyPr>
          <a:lstStyle/>
          <a:p>
            <a:r>
              <a:rPr lang="en-US" u="sng" dirty="0" smtClean="0"/>
              <a:t>1.Rhythmicity:</a:t>
            </a:r>
            <a:r>
              <a:rPr lang="en-US" dirty="0"/>
              <a:t>  means the ability of heart to beat regularly ( due to repetitive and stable depolarization and repolarization )  . Rhythmicity of heart is a myogenic in origin , because cardiac muscles are automatically excited muscles and does not depend on the nervous stimulus to initiate excitation and then contraction . The role of nerves is limited to the regulation of the heart rate and not to initiate the beat.</a:t>
            </a:r>
            <a:endParaRPr lang="en-GB" dirty="0"/>
          </a:p>
        </p:txBody>
      </p:sp>
    </p:spTree>
    <p:extLst>
      <p:ext uri="{BB962C8B-B14F-4D97-AF65-F5344CB8AC3E}">
        <p14:creationId xmlns:p14="http://schemas.microsoft.com/office/powerpoint/2010/main" val="10384669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533400"/>
            <a:ext cx="8382000" cy="5486400"/>
          </a:xfrm>
        </p:spPr>
        <p:txBody>
          <a:bodyPr/>
          <a:lstStyle/>
          <a:p>
            <a:r>
              <a:rPr lang="en-US" dirty="0" smtClean="0"/>
              <a:t>Evidence </a:t>
            </a:r>
          </a:p>
          <a:p>
            <a:pPr marL="0" indent="0">
              <a:buNone/>
            </a:pPr>
            <a:r>
              <a:rPr lang="en-US" dirty="0"/>
              <a:t>  </a:t>
            </a:r>
            <a:r>
              <a:rPr lang="en-US" dirty="0" smtClean="0"/>
              <a:t>* transplanted </a:t>
            </a:r>
            <a:r>
              <a:rPr lang="en-US" dirty="0"/>
              <a:t>heart continues to beat regularly without any nerve supply.</a:t>
            </a:r>
            <a:br>
              <a:rPr lang="en-US" dirty="0"/>
            </a:br>
            <a:r>
              <a:rPr lang="en-US" dirty="0"/>
              <a:t>*  </a:t>
            </a:r>
            <a:r>
              <a:rPr lang="en-US" dirty="0" err="1"/>
              <a:t>Embryologically</a:t>
            </a:r>
            <a:r>
              <a:rPr lang="en-US" dirty="0"/>
              <a:t> the heart starts to beat before reaching any nerves to them.</a:t>
            </a:r>
            <a:br>
              <a:rPr lang="en-US" dirty="0"/>
            </a:br>
            <a:r>
              <a:rPr lang="en-US" dirty="0"/>
              <a:t>*  Some drugs that paralyze the nerves ( such as cocaine ) do not stop the heart in given doses</a:t>
            </a:r>
            <a:r>
              <a:rPr lang="en-US" dirty="0" smtClean="0"/>
              <a:t>.</a:t>
            </a:r>
          </a:p>
          <a:p>
            <a:pPr marL="0" indent="0">
              <a:buNone/>
            </a:pPr>
            <a:endParaRPr lang="en-US" dirty="0"/>
          </a:p>
          <a:p>
            <a:pPr marL="0" indent="0">
              <a:buNone/>
            </a:pPr>
            <a:endParaRPr lang="en-GB" dirty="0"/>
          </a:p>
        </p:txBody>
      </p:sp>
    </p:spTree>
    <p:extLst>
      <p:ext uri="{BB962C8B-B14F-4D97-AF65-F5344CB8AC3E}">
        <p14:creationId xmlns:p14="http://schemas.microsoft.com/office/powerpoint/2010/main" val="2448723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38200"/>
            <a:ext cx="7772400" cy="533400"/>
          </a:xfrm>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smtClean="0"/>
              <a:t>Function </a:t>
            </a:r>
            <a:r>
              <a:rPr lang="en-US" dirty="0"/>
              <a:t>of the cardiovascular system </a:t>
            </a:r>
            <a:br>
              <a:rPr lang="en-US" dirty="0"/>
            </a:br>
            <a:endParaRPr lang="en-GB" dirty="0"/>
          </a:p>
        </p:txBody>
      </p:sp>
      <p:sp>
        <p:nvSpPr>
          <p:cNvPr id="3" name="Content Placeholder 2"/>
          <p:cNvSpPr>
            <a:spLocks noGrp="1"/>
          </p:cNvSpPr>
          <p:nvPr>
            <p:ph sz="quarter" idx="1"/>
          </p:nvPr>
        </p:nvSpPr>
        <p:spPr>
          <a:xfrm>
            <a:off x="609600" y="1219200"/>
            <a:ext cx="8077200" cy="4800600"/>
          </a:xfrm>
        </p:spPr>
        <p:txBody>
          <a:bodyPr/>
          <a:lstStyle/>
          <a:p>
            <a:pPr marL="0" indent="0">
              <a:buNone/>
            </a:pPr>
            <a:r>
              <a:rPr lang="en-US" dirty="0" smtClean="0"/>
              <a:t>1</a:t>
            </a:r>
            <a:r>
              <a:rPr lang="en-US" dirty="0"/>
              <a:t>. supplying the tissue and cells of the organism by the needed oxygen and nutrients</a:t>
            </a:r>
            <a:br>
              <a:rPr lang="en-US" dirty="0"/>
            </a:br>
            <a:r>
              <a:rPr lang="en-US" dirty="0"/>
              <a:t>2. helping it to get rid of carbon dioxide and waste products of metabolism.</a:t>
            </a:r>
            <a:br>
              <a:rPr lang="en-US" dirty="0"/>
            </a:br>
            <a:r>
              <a:rPr lang="en-US" dirty="0"/>
              <a:t>3. participating in protection of the body and wound healing .</a:t>
            </a:r>
            <a:br>
              <a:rPr lang="en-US" dirty="0"/>
            </a:br>
            <a:r>
              <a:rPr lang="en-US" dirty="0" smtClean="0"/>
              <a:t>4. regulation </a:t>
            </a:r>
            <a:r>
              <a:rPr lang="en-US" dirty="0"/>
              <a:t>of body temperature , fluid - electrolytes balance , and acid -base </a:t>
            </a:r>
            <a:r>
              <a:rPr lang="en-US" dirty="0" smtClean="0"/>
              <a:t>balance</a:t>
            </a:r>
            <a:endParaRPr lang="en-US" dirty="0"/>
          </a:p>
          <a:p>
            <a:pPr marL="0" indent="0">
              <a:buNone/>
            </a:pPr>
            <a:endParaRPr lang="en-GB" dirty="0"/>
          </a:p>
        </p:txBody>
      </p:sp>
    </p:spTree>
    <p:extLst>
      <p:ext uri="{BB962C8B-B14F-4D97-AF65-F5344CB8AC3E}">
        <p14:creationId xmlns:p14="http://schemas.microsoft.com/office/powerpoint/2010/main" val="888180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381000"/>
            <a:ext cx="8382000" cy="5638800"/>
          </a:xfrm>
        </p:spPr>
        <p:txBody>
          <a:bodyPr>
            <a:normAutofit/>
          </a:bodyPr>
          <a:lstStyle/>
          <a:p>
            <a:r>
              <a:rPr lang="en-GB" i="1" dirty="0"/>
              <a:t>Factors , affecting the rhythmicity of the cardiac muscle :</a:t>
            </a:r>
            <a:r>
              <a:rPr lang="en-GB" dirty="0"/>
              <a:t/>
            </a:r>
            <a:br>
              <a:rPr lang="en-GB" dirty="0"/>
            </a:br>
            <a:r>
              <a:rPr lang="en-GB" dirty="0"/>
              <a:t>I. Factors that increase the rate </a:t>
            </a:r>
            <a:br>
              <a:rPr lang="en-GB" dirty="0"/>
            </a:br>
            <a:r>
              <a:rPr lang="en-GB" dirty="0"/>
              <a:t>1. sympathetic stimulation </a:t>
            </a:r>
            <a:r>
              <a:rPr lang="en-GB" dirty="0" smtClean="0"/>
              <a:t>(neurotransmitter)</a:t>
            </a:r>
            <a:r>
              <a:rPr lang="en-GB" dirty="0"/>
              <a:t/>
            </a:r>
            <a:br>
              <a:rPr lang="en-GB" dirty="0"/>
            </a:br>
            <a:r>
              <a:rPr lang="en-GB" dirty="0"/>
              <a:t>2. moderate warming : moderate warming increases temperature by 10 beats for each 1 Fahrenheit degree increase in body </a:t>
            </a:r>
            <a:r>
              <a:rPr lang="en-GB" dirty="0" smtClean="0"/>
              <a:t>temperature.</a:t>
            </a:r>
            <a:r>
              <a:rPr lang="en-GB" dirty="0"/>
              <a:t/>
            </a:r>
            <a:br>
              <a:rPr lang="en-GB" dirty="0"/>
            </a:br>
            <a:r>
              <a:rPr lang="en-GB" dirty="0"/>
              <a:t>3. </a:t>
            </a:r>
            <a:r>
              <a:rPr lang="en-GB" dirty="0" err="1"/>
              <a:t>Catecholaminic</a:t>
            </a:r>
            <a:r>
              <a:rPr lang="en-GB" dirty="0"/>
              <a:t> drugs </a:t>
            </a:r>
            <a:br>
              <a:rPr lang="en-GB" dirty="0"/>
            </a:br>
            <a:r>
              <a:rPr lang="en-GB" dirty="0"/>
              <a:t>4. Thyroid hormones </a:t>
            </a:r>
            <a:r>
              <a:rPr lang="en-GB" dirty="0" smtClean="0"/>
              <a:t>adrenaline </a:t>
            </a:r>
            <a:r>
              <a:rPr lang="en-GB" dirty="0"/>
              <a:t>and </a:t>
            </a:r>
            <a:r>
              <a:rPr lang="en-GB" dirty="0" err="1"/>
              <a:t>noreadrenaline</a:t>
            </a:r>
            <a:r>
              <a:rPr lang="en-GB" dirty="0"/>
              <a:t> .</a:t>
            </a:r>
            <a:br>
              <a:rPr lang="en-GB" dirty="0"/>
            </a:br>
            <a:r>
              <a:rPr lang="en-GB" dirty="0"/>
              <a:t>5. mild hypoxia.</a:t>
            </a:r>
            <a:br>
              <a:rPr lang="en-GB" dirty="0"/>
            </a:br>
            <a:r>
              <a:rPr lang="en-GB" dirty="0"/>
              <a:t>6. mild </a:t>
            </a:r>
            <a:r>
              <a:rPr lang="en-GB" dirty="0" err="1" smtClean="0"/>
              <a:t>alkalemia</a:t>
            </a:r>
            <a:r>
              <a:rPr lang="en-GB" dirty="0"/>
              <a:t/>
            </a:r>
            <a:br>
              <a:rPr lang="en-GB" dirty="0"/>
            </a:br>
            <a:r>
              <a:rPr lang="en-GB" dirty="0"/>
              <a:t>7. </a:t>
            </a:r>
            <a:r>
              <a:rPr lang="en-GB" dirty="0" err="1"/>
              <a:t>hypocalcemia</a:t>
            </a:r>
            <a:r>
              <a:rPr lang="en-GB" dirty="0" smtClean="0"/>
              <a:t>. ( low calcium level in blood </a:t>
            </a:r>
            <a:r>
              <a:rPr lang="en-GB" dirty="0"/>
              <a:t/>
            </a:r>
            <a:br>
              <a:rPr lang="en-GB" dirty="0"/>
            </a:br>
            <a:r>
              <a:rPr lang="en-GB" dirty="0"/>
              <a:t>8. mild </a:t>
            </a:r>
            <a:r>
              <a:rPr lang="en-GB" dirty="0" err="1" smtClean="0"/>
              <a:t>hypokalemia</a:t>
            </a:r>
            <a:r>
              <a:rPr lang="en-GB" dirty="0" smtClean="0"/>
              <a:t> ( low potassium level in blood)</a:t>
            </a:r>
            <a:r>
              <a:rPr lang="en-GB" dirty="0"/>
              <a:t/>
            </a:r>
            <a:br>
              <a:rPr lang="en-GB" dirty="0"/>
            </a:br>
            <a:endParaRPr lang="en-GB" dirty="0"/>
          </a:p>
        </p:txBody>
      </p:sp>
    </p:spTree>
    <p:extLst>
      <p:ext uri="{BB962C8B-B14F-4D97-AF65-F5344CB8AC3E}">
        <p14:creationId xmlns:p14="http://schemas.microsoft.com/office/powerpoint/2010/main" val="24487234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381000"/>
            <a:ext cx="8382000" cy="5638800"/>
          </a:xfrm>
        </p:spPr>
        <p:txBody>
          <a:bodyPr>
            <a:normAutofit fontScale="92500" lnSpcReduction="10000"/>
          </a:bodyPr>
          <a:lstStyle/>
          <a:p>
            <a:pPr marL="0" indent="0">
              <a:buNone/>
            </a:pPr>
            <a:r>
              <a:rPr lang="en-GB" dirty="0"/>
              <a:t/>
            </a:r>
            <a:br>
              <a:rPr lang="en-GB" dirty="0"/>
            </a:br>
            <a:r>
              <a:rPr lang="en-GB" dirty="0"/>
              <a:t>II. Factors that decrease rhythmicity ( </a:t>
            </a:r>
            <a:br>
              <a:rPr lang="en-GB" dirty="0"/>
            </a:br>
            <a:r>
              <a:rPr lang="en-GB" dirty="0"/>
              <a:t>1.Vagal stimulation : </a:t>
            </a:r>
            <a:r>
              <a:rPr lang="en-GB" dirty="0" smtClean="0"/>
              <a:t>stimulation of </a:t>
            </a:r>
            <a:r>
              <a:rPr lang="en-GB" dirty="0" err="1" smtClean="0"/>
              <a:t>vagus</a:t>
            </a:r>
            <a:r>
              <a:rPr lang="en-GB" dirty="0" smtClean="0"/>
              <a:t> nerve</a:t>
            </a:r>
            <a:r>
              <a:rPr lang="en-GB" dirty="0"/>
              <a:t/>
            </a:r>
            <a:br>
              <a:rPr lang="en-GB" dirty="0"/>
            </a:br>
            <a:r>
              <a:rPr lang="en-GB" dirty="0"/>
              <a:t>2. moderate cooling</a:t>
            </a:r>
            <a:br>
              <a:rPr lang="en-GB" dirty="0"/>
            </a:br>
            <a:r>
              <a:rPr lang="en-GB" dirty="0"/>
              <a:t>3. severe warming : due to cardiac damage , as a result of intercellular protein denaturation. </a:t>
            </a:r>
            <a:br>
              <a:rPr lang="en-GB" dirty="0"/>
            </a:br>
            <a:r>
              <a:rPr lang="en-GB" dirty="0"/>
              <a:t>4. </a:t>
            </a:r>
            <a:r>
              <a:rPr lang="en-GB" dirty="0" err="1"/>
              <a:t>Cholenergic</a:t>
            </a:r>
            <a:r>
              <a:rPr lang="en-GB" dirty="0"/>
              <a:t> </a:t>
            </a:r>
            <a:r>
              <a:rPr lang="en-GB" dirty="0" smtClean="0"/>
              <a:t>drugs.</a:t>
            </a:r>
            <a:r>
              <a:rPr lang="en-GB" dirty="0"/>
              <a:t/>
            </a:r>
            <a:br>
              <a:rPr lang="en-GB" dirty="0"/>
            </a:br>
            <a:r>
              <a:rPr lang="en-GB" dirty="0"/>
              <a:t>5. Digitalis : these drugs causes hyperpolarization . This effect is similar to that of vagal stimulation.</a:t>
            </a:r>
            <a:br>
              <a:rPr lang="en-GB" dirty="0"/>
            </a:br>
            <a:r>
              <a:rPr lang="en-GB" dirty="0"/>
              <a:t>6. </a:t>
            </a:r>
            <a:r>
              <a:rPr lang="en-GB" dirty="0" err="1"/>
              <a:t>Hypercapnia</a:t>
            </a:r>
            <a:r>
              <a:rPr lang="en-GB" dirty="0"/>
              <a:t> ( excessive CO2 production )</a:t>
            </a:r>
            <a:br>
              <a:rPr lang="en-GB" dirty="0"/>
            </a:br>
            <a:r>
              <a:rPr lang="en-GB" dirty="0"/>
              <a:t>7. </a:t>
            </a:r>
            <a:r>
              <a:rPr lang="en-GB" dirty="0" err="1"/>
              <a:t>Acidemia</a:t>
            </a:r>
            <a:r>
              <a:rPr lang="en-GB" dirty="0"/>
              <a:t>.</a:t>
            </a:r>
            <a:br>
              <a:rPr lang="en-GB" dirty="0"/>
            </a:br>
            <a:r>
              <a:rPr lang="en-GB" dirty="0"/>
              <a:t>8. hyper- and </a:t>
            </a:r>
            <a:r>
              <a:rPr lang="en-GB" dirty="0" err="1"/>
              <a:t>hyponatremia</a:t>
            </a:r>
            <a:r>
              <a:rPr lang="en-GB" dirty="0"/>
              <a:t> .</a:t>
            </a:r>
            <a:br>
              <a:rPr lang="en-GB" dirty="0"/>
            </a:br>
            <a:r>
              <a:rPr lang="en-GB" dirty="0"/>
              <a:t>9. </a:t>
            </a:r>
            <a:r>
              <a:rPr lang="en-GB" dirty="0" err="1"/>
              <a:t>hyperkalemia</a:t>
            </a:r>
            <a:r>
              <a:rPr lang="en-GB" dirty="0"/>
              <a:t/>
            </a:r>
            <a:br>
              <a:rPr lang="en-GB" dirty="0"/>
            </a:br>
            <a:r>
              <a:rPr lang="en-GB" dirty="0"/>
              <a:t>10. </a:t>
            </a:r>
            <a:r>
              <a:rPr lang="en-GB" dirty="0" err="1"/>
              <a:t>hypercalcemia</a:t>
            </a:r>
            <a:r>
              <a:rPr lang="en-GB" dirty="0"/>
              <a:t/>
            </a:r>
            <a:br>
              <a:rPr lang="en-GB" dirty="0"/>
            </a:br>
            <a:r>
              <a:rPr lang="en-GB" dirty="0"/>
              <a:t>11. Typhoid or </a:t>
            </a:r>
            <a:r>
              <a:rPr lang="en-GB" dirty="0" err="1"/>
              <a:t>diphteria</a:t>
            </a:r>
            <a:r>
              <a:rPr lang="en-GB" dirty="0"/>
              <a:t> toxins.</a:t>
            </a:r>
            <a:br>
              <a:rPr lang="en-GB" dirty="0"/>
            </a:br>
            <a:endParaRPr lang="en-GB" dirty="0"/>
          </a:p>
        </p:txBody>
      </p:sp>
    </p:spTree>
    <p:extLst>
      <p:ext uri="{BB962C8B-B14F-4D97-AF65-F5344CB8AC3E}">
        <p14:creationId xmlns:p14="http://schemas.microsoft.com/office/powerpoint/2010/main" val="83922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304800"/>
            <a:ext cx="8458200" cy="5715000"/>
          </a:xfrm>
        </p:spPr>
        <p:txBody>
          <a:bodyPr/>
          <a:lstStyle/>
          <a:p>
            <a:r>
              <a:rPr lang="en-US" u="sng" dirty="0" smtClean="0"/>
              <a:t>Excitability</a:t>
            </a:r>
            <a:r>
              <a:rPr lang="en-US" dirty="0" smtClean="0"/>
              <a:t>: </a:t>
            </a:r>
            <a:r>
              <a:rPr lang="en-US" dirty="0"/>
              <a:t>Excitability means the ability of cardiac muscle to respond to signals. Here we are talking about contractile muscle cells that are excited by the excitatory conductive system and generate an action potential</a:t>
            </a:r>
            <a:r>
              <a:rPr lang="en-US" dirty="0" smtClean="0"/>
              <a:t>.</a:t>
            </a:r>
          </a:p>
          <a:p>
            <a:endParaRPr lang="en-US" dirty="0" smtClean="0"/>
          </a:p>
          <a:p>
            <a:endParaRPr lang="en-US" dirty="0"/>
          </a:p>
          <a:p>
            <a:r>
              <a:rPr lang="en-US" u="sng" dirty="0"/>
              <a:t>Conductivity :</a:t>
            </a:r>
            <a:r>
              <a:rPr lang="en-US" dirty="0"/>
              <a:t> Means ability of cardiac muscle to propagate electrical impulses through the entire heart ( from one part of the heart to another)  by the excitatory -conductive system of the heart.</a:t>
            </a:r>
          </a:p>
          <a:p>
            <a:endParaRPr lang="en-GB" dirty="0"/>
          </a:p>
        </p:txBody>
      </p:sp>
    </p:spTree>
    <p:extLst>
      <p:ext uri="{BB962C8B-B14F-4D97-AF65-F5344CB8AC3E}">
        <p14:creationId xmlns:p14="http://schemas.microsoft.com/office/powerpoint/2010/main" val="24487234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304800"/>
            <a:ext cx="8382000" cy="5715000"/>
          </a:xfrm>
        </p:spPr>
        <p:txBody>
          <a:bodyPr>
            <a:noAutofit/>
          </a:bodyPr>
          <a:lstStyle/>
          <a:p>
            <a:r>
              <a:rPr lang="en-US" sz="2400" u="sng" dirty="0"/>
              <a:t>Contractility :</a:t>
            </a:r>
            <a:r>
              <a:rPr lang="en-US" sz="2400" dirty="0"/>
              <a:t> Means ability of cardiac muscle to convert electrical energy of action potential into mechanical energy ( work</a:t>
            </a:r>
            <a:r>
              <a:rPr lang="en-US" sz="2400" dirty="0" smtClean="0"/>
              <a:t>).</a:t>
            </a:r>
            <a:r>
              <a:rPr lang="en-US" sz="2400" dirty="0"/>
              <a:t/>
            </a:r>
            <a:br>
              <a:rPr lang="en-US" sz="2400" dirty="0"/>
            </a:br>
            <a:r>
              <a:rPr lang="en-US" sz="2400" dirty="0"/>
              <a:t>The excitation- contraction coupling of cardiac muscle is similar to that of skeletal muscle , except the lack of motor nerve stimulation. </a:t>
            </a:r>
            <a:endParaRPr lang="en-US" sz="2400" dirty="0" smtClean="0"/>
          </a:p>
          <a:p>
            <a:pPr marL="0" indent="0">
              <a:buNone/>
            </a:pPr>
            <a:r>
              <a:rPr lang="en-US" sz="2400" dirty="0" smtClean="0"/>
              <a:t> </a:t>
            </a:r>
            <a:r>
              <a:rPr lang="en-US" sz="2400" dirty="0"/>
              <a:t>There are many rules that control the contractility of the cardiac muscles, which are:</a:t>
            </a:r>
            <a:br>
              <a:rPr lang="en-US" sz="2400" dirty="0"/>
            </a:br>
            <a:r>
              <a:rPr lang="en-US" sz="2400" dirty="0"/>
              <a:t>1. All or none rule</a:t>
            </a:r>
            <a:r>
              <a:rPr lang="en-US" sz="2400" dirty="0" smtClean="0"/>
              <a:t>:</a:t>
            </a:r>
            <a:r>
              <a:rPr lang="en-US" sz="2400" dirty="0"/>
              <a:t/>
            </a:r>
            <a:br>
              <a:rPr lang="en-US" sz="2400" dirty="0"/>
            </a:br>
            <a:r>
              <a:rPr lang="en-US" sz="2400" dirty="0"/>
              <a:t>2. Staircase phenomenon : means gradual increase in muscle contraction following rapidly repeated stimulation..</a:t>
            </a:r>
            <a:br>
              <a:rPr lang="en-US" sz="2400" dirty="0"/>
            </a:br>
            <a:r>
              <a:rPr lang="en-US" sz="2400" dirty="0"/>
              <a:t>3. Starling`s law of the heart: The greater the initial length of cardiac muscle fiber , the greater the force of contraction. The initial length is determined by the degree of diastolic filling </a:t>
            </a:r>
            <a:r>
              <a:rPr lang="en-US" sz="2400" dirty="0" smtClean="0"/>
              <a:t>.</a:t>
            </a:r>
            <a:r>
              <a:rPr lang="en-US" sz="2400" dirty="0"/>
              <a:t/>
            </a:r>
            <a:br>
              <a:rPr lang="en-US" sz="2400" dirty="0"/>
            </a:br>
            <a:r>
              <a:rPr lang="en-US" sz="2400" dirty="0"/>
              <a:t> </a:t>
            </a:r>
            <a:r>
              <a:rPr lang="en-US" sz="2400" u="sng" dirty="0"/>
              <a:t> </a:t>
            </a:r>
            <a:r>
              <a:rPr lang="en-US" sz="2400" dirty="0"/>
              <a:t/>
            </a:r>
            <a:br>
              <a:rPr lang="en-US" sz="2400" dirty="0"/>
            </a:br>
            <a:endParaRPr lang="en-GB" sz="2400" dirty="0"/>
          </a:p>
        </p:txBody>
      </p:sp>
    </p:spTree>
    <p:extLst>
      <p:ext uri="{BB962C8B-B14F-4D97-AF65-F5344CB8AC3E}">
        <p14:creationId xmlns:p14="http://schemas.microsoft.com/office/powerpoint/2010/main" val="24487234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Cardiac cycle </a:t>
            </a:r>
            <a:endParaRPr lang="en-GB" dirty="0"/>
          </a:p>
        </p:txBody>
      </p:sp>
      <p:sp>
        <p:nvSpPr>
          <p:cNvPr id="3" name="Content Placeholder 2"/>
          <p:cNvSpPr>
            <a:spLocks noGrp="1"/>
          </p:cNvSpPr>
          <p:nvPr>
            <p:ph sz="quarter" idx="1"/>
          </p:nvPr>
        </p:nvSpPr>
        <p:spPr/>
        <p:txBody>
          <a:bodyPr>
            <a:normAutofit/>
          </a:bodyPr>
          <a:lstStyle/>
          <a:p>
            <a:r>
              <a:rPr lang="en-US" dirty="0" smtClean="0"/>
              <a:t>Cardiac cycle : </a:t>
            </a:r>
            <a:r>
              <a:rPr lang="en-US" dirty="0"/>
              <a:t>The mechanical events , occurring in the heart within one beat ( from the beginning of a heart beat the next beat </a:t>
            </a:r>
            <a:r>
              <a:rPr lang="en-US" dirty="0" smtClean="0"/>
              <a:t>).</a:t>
            </a:r>
          </a:p>
          <a:p>
            <a:r>
              <a:rPr lang="en-US" dirty="0" smtClean="0"/>
              <a:t>Cardiac </a:t>
            </a:r>
            <a:r>
              <a:rPr lang="en-US" dirty="0"/>
              <a:t>cycle involves five </a:t>
            </a:r>
            <a:r>
              <a:rPr lang="en-US" dirty="0" smtClean="0"/>
              <a:t>stages</a:t>
            </a:r>
          </a:p>
          <a:p>
            <a:r>
              <a:rPr lang="en-US" dirty="0"/>
              <a:t>The first two of five are responsible for filling the ventricles. During these two stages , the blood moves from the atria to fill the ventricles. </a:t>
            </a:r>
            <a:endParaRPr lang="en-US" dirty="0" smtClean="0"/>
          </a:p>
          <a:p>
            <a:r>
              <a:rPr lang="en-US" dirty="0" smtClean="0"/>
              <a:t>The </a:t>
            </a:r>
            <a:r>
              <a:rPr lang="en-US" dirty="0"/>
              <a:t>other three stages are responsible for emptying the ventricles and ejecting blood into the arterial system.</a:t>
            </a:r>
            <a:br>
              <a:rPr lang="en-US" dirty="0"/>
            </a:br>
            <a:endParaRPr lang="en-GB" dirty="0"/>
          </a:p>
        </p:txBody>
      </p:sp>
    </p:spTree>
    <p:extLst>
      <p:ext uri="{BB962C8B-B14F-4D97-AF65-F5344CB8AC3E}">
        <p14:creationId xmlns:p14="http://schemas.microsoft.com/office/powerpoint/2010/main" val="24487234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
          </p:nvPr>
        </p:nvSpPr>
        <p:spPr/>
        <p:txBody>
          <a:bodyPr/>
          <a:lstStyle/>
          <a:p>
            <a:endParaRPr lang="en-GB"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510" r="12276"/>
          <a:stretch/>
        </p:blipFill>
        <p:spPr bwMode="auto">
          <a:xfrm>
            <a:off x="685800" y="381000"/>
            <a:ext cx="8153399"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67850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
          </p:nvPr>
        </p:nvSpPr>
        <p:spPr/>
        <p:txBody>
          <a:bodyPr>
            <a:normAutofit fontScale="85000" lnSpcReduction="20000"/>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t>SA node start the action potential (70-80 beats / min)</a:t>
            </a:r>
          </a:p>
          <a:p>
            <a:r>
              <a:rPr lang="en-US" dirty="0" smtClean="0"/>
              <a:t>AV node continue ( can generate action potential of SA node stop working ( 40-60 beats / min)</a:t>
            </a:r>
          </a:p>
          <a:p>
            <a:r>
              <a:rPr lang="en-US" dirty="0" smtClean="0"/>
              <a:t>Bundle of His (20-40 beats/min)</a:t>
            </a: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04801"/>
            <a:ext cx="73524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71078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457200"/>
            <a:ext cx="8382000" cy="5562600"/>
          </a:xfrm>
        </p:spPr>
        <p:txBody>
          <a:bodyPr/>
          <a:lstStyle/>
          <a:p>
            <a:pPr marL="0" indent="0">
              <a:buNone/>
            </a:pPr>
            <a:r>
              <a:rPr lang="en-US" dirty="0" smtClean="0"/>
              <a:t>1. Early </a:t>
            </a:r>
            <a:r>
              <a:rPr lang="en-US" dirty="0"/>
              <a:t>diastole ( also called the atrial diastole , or complete heart </a:t>
            </a:r>
            <a:r>
              <a:rPr lang="en-US" dirty="0" smtClean="0"/>
              <a:t>diastole)</a:t>
            </a:r>
          </a:p>
          <a:p>
            <a:pPr marL="0" indent="0">
              <a:buNone/>
            </a:pPr>
            <a:r>
              <a:rPr lang="en-US" dirty="0" smtClean="0"/>
              <a:t>During </a:t>
            </a:r>
            <a:r>
              <a:rPr lang="en-US" dirty="0"/>
              <a:t>this </a:t>
            </a:r>
            <a:r>
              <a:rPr lang="en-US" dirty="0" smtClean="0"/>
              <a:t>phase:</a:t>
            </a:r>
            <a:r>
              <a:rPr lang="en-US" dirty="0"/>
              <a:t/>
            </a:r>
            <a:br>
              <a:rPr lang="en-US" dirty="0"/>
            </a:br>
            <a:r>
              <a:rPr lang="en-US" dirty="0"/>
              <a:t>* Atria are  relaxed</a:t>
            </a:r>
            <a:br>
              <a:rPr lang="en-US" dirty="0"/>
            </a:br>
            <a:r>
              <a:rPr lang="en-US" dirty="0"/>
              <a:t>* Ventricles are relaxed</a:t>
            </a:r>
            <a:br>
              <a:rPr lang="en-US" dirty="0"/>
            </a:br>
            <a:r>
              <a:rPr lang="en-US" dirty="0"/>
              <a:t>* Semilunar valves are closed</a:t>
            </a:r>
            <a:br>
              <a:rPr lang="en-US" dirty="0"/>
            </a:br>
            <a:r>
              <a:rPr lang="en-US" dirty="0"/>
              <a:t>* </a:t>
            </a:r>
            <a:r>
              <a:rPr lang="en-US" dirty="0" err="1"/>
              <a:t>Atrioventricular</a:t>
            </a:r>
            <a:r>
              <a:rPr lang="en-US" dirty="0"/>
              <a:t> valves are open</a:t>
            </a:r>
            <a:br>
              <a:rPr lang="en-US" dirty="0"/>
            </a:br>
            <a:r>
              <a:rPr lang="en-US" dirty="0"/>
              <a:t>During this phase the blood moves passively from the venous system into the ventricles ( about 80 % of blood fills the ventricles during this phase</a:t>
            </a:r>
            <a:endParaRPr lang="en-GB" dirty="0"/>
          </a:p>
        </p:txBody>
      </p:sp>
    </p:spTree>
    <p:extLst>
      <p:ext uri="{BB962C8B-B14F-4D97-AF65-F5344CB8AC3E}">
        <p14:creationId xmlns:p14="http://schemas.microsoft.com/office/powerpoint/2010/main" val="24487234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57200"/>
            <a:ext cx="8229600" cy="5562600"/>
          </a:xfrm>
        </p:spPr>
        <p:txBody>
          <a:bodyPr/>
          <a:lstStyle/>
          <a:p>
            <a:r>
              <a:rPr lang="en-US" dirty="0"/>
              <a:t>2. Atrial systole : During this phase :</a:t>
            </a:r>
            <a:br>
              <a:rPr lang="en-US" dirty="0"/>
            </a:br>
            <a:r>
              <a:rPr lang="en-US" dirty="0"/>
              <a:t>* Atria are contracting</a:t>
            </a:r>
            <a:br>
              <a:rPr lang="en-US" dirty="0"/>
            </a:br>
            <a:r>
              <a:rPr lang="en-US" dirty="0"/>
              <a:t>* Ventricles are relaxed</a:t>
            </a:r>
            <a:br>
              <a:rPr lang="en-US" dirty="0"/>
            </a:br>
            <a:r>
              <a:rPr lang="en-US" dirty="0"/>
              <a:t>* AV valves are open</a:t>
            </a:r>
            <a:br>
              <a:rPr lang="en-US" dirty="0"/>
            </a:br>
            <a:r>
              <a:rPr lang="en-US" dirty="0"/>
              <a:t>* Semilunar valves are closed</a:t>
            </a:r>
            <a:br>
              <a:rPr lang="en-US" dirty="0"/>
            </a:br>
            <a:r>
              <a:rPr lang="en-US" dirty="0"/>
              <a:t>* Atrial pressure increases</a:t>
            </a:r>
            <a:r>
              <a:rPr lang="en-US" dirty="0" smtClean="0"/>
              <a:t>.  the </a:t>
            </a:r>
            <a:r>
              <a:rPr lang="en-US" dirty="0"/>
              <a:t>A</a:t>
            </a:r>
            <a:r>
              <a:rPr lang="en-US" dirty="0" smtClean="0"/>
              <a:t> </a:t>
            </a:r>
            <a:r>
              <a:rPr lang="en-US" dirty="0"/>
              <a:t>wave of atrial pressure appears here.</a:t>
            </a:r>
            <a:br>
              <a:rPr lang="en-US" dirty="0"/>
            </a:br>
            <a:r>
              <a:rPr lang="en-US" dirty="0"/>
              <a:t>* P wave of ECG starts here</a:t>
            </a:r>
            <a:br>
              <a:rPr lang="en-US" dirty="0"/>
            </a:br>
            <a:r>
              <a:rPr lang="en-US" dirty="0"/>
              <a:t>* </a:t>
            </a:r>
            <a:r>
              <a:rPr lang="en-US" dirty="0" err="1"/>
              <a:t>I</a:t>
            </a:r>
            <a:r>
              <a:rPr lang="en-US" dirty="0" err="1" smtClean="0"/>
              <a:t>ntraventricular</a:t>
            </a:r>
            <a:r>
              <a:rPr lang="en-US" dirty="0" smtClean="0"/>
              <a:t> </a:t>
            </a:r>
            <a:r>
              <a:rPr lang="en-US" dirty="0"/>
              <a:t>pressure increases due to the rush of blood then decrease due to continuous relaxation of ventricles.</a:t>
            </a:r>
            <a:br>
              <a:rPr lang="en-US" dirty="0"/>
            </a:br>
            <a:r>
              <a:rPr lang="en-US" dirty="0"/>
              <a:t/>
            </a:r>
            <a:br>
              <a:rPr lang="en-US" dirty="0"/>
            </a:br>
            <a:r>
              <a:rPr lang="en-US" dirty="0"/>
              <a:t>The remaining 20% of blood is moved to fill the ventricles during this phase , due to atrial contraction</a:t>
            </a:r>
            <a:endParaRPr lang="en-GB" dirty="0"/>
          </a:p>
        </p:txBody>
      </p:sp>
    </p:spTree>
    <p:extLst>
      <p:ext uri="{BB962C8B-B14F-4D97-AF65-F5344CB8AC3E}">
        <p14:creationId xmlns:p14="http://schemas.microsoft.com/office/powerpoint/2010/main" val="24487234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533400"/>
            <a:ext cx="8077200" cy="5867400"/>
          </a:xfrm>
        </p:spPr>
        <p:txBody>
          <a:bodyPr/>
          <a:lstStyle/>
          <a:p>
            <a:r>
              <a:rPr lang="en-US" i="1" dirty="0"/>
              <a:t>3. </a:t>
            </a:r>
            <a:r>
              <a:rPr lang="en-US" i="1" dirty="0" err="1"/>
              <a:t>Isovolumetric</a:t>
            </a:r>
            <a:r>
              <a:rPr lang="en-US" i="1" dirty="0"/>
              <a:t> contraction :</a:t>
            </a:r>
            <a:r>
              <a:rPr lang="en-US" dirty="0"/>
              <a:t> During this phase :</a:t>
            </a:r>
            <a:br>
              <a:rPr lang="en-US" dirty="0"/>
            </a:br>
            <a:r>
              <a:rPr lang="en-US" dirty="0"/>
              <a:t>* Atria are relaxed</a:t>
            </a:r>
            <a:br>
              <a:rPr lang="en-US" dirty="0"/>
            </a:br>
            <a:r>
              <a:rPr lang="en-US" dirty="0"/>
              <a:t>* Ventricles are contracting</a:t>
            </a:r>
            <a:br>
              <a:rPr lang="en-US" dirty="0"/>
            </a:br>
            <a:r>
              <a:rPr lang="en-US" dirty="0"/>
              <a:t>* AV valves are closed</a:t>
            </a:r>
            <a:br>
              <a:rPr lang="en-US" dirty="0"/>
            </a:br>
            <a:r>
              <a:rPr lang="en-US" dirty="0"/>
              <a:t>* Semilunar valves are closed</a:t>
            </a:r>
            <a:br>
              <a:rPr lang="en-US" dirty="0"/>
            </a:br>
            <a:r>
              <a:rPr lang="en-US" dirty="0"/>
              <a:t>* First heart </a:t>
            </a:r>
            <a:r>
              <a:rPr lang="en-US" dirty="0" smtClean="0"/>
              <a:t>sound</a:t>
            </a:r>
            <a:r>
              <a:rPr lang="en-US" dirty="0"/>
              <a:t/>
            </a:r>
            <a:br>
              <a:rPr lang="en-US" dirty="0"/>
            </a:br>
            <a:r>
              <a:rPr lang="en-US" dirty="0"/>
              <a:t>The ventricular fibers start to contract during this phase , and the </a:t>
            </a:r>
            <a:r>
              <a:rPr lang="en-US" dirty="0" err="1"/>
              <a:t>intraventricular</a:t>
            </a:r>
            <a:r>
              <a:rPr lang="en-US" dirty="0"/>
              <a:t> pressure increases. This result in closing the AV valves , but the pressure is not yet enough to open the semilunar valves , so the blood volume remain unchanged , and the muscle fibers length also remain unchanged , so we call this phase as </a:t>
            </a:r>
            <a:r>
              <a:rPr lang="en-US" dirty="0" err="1"/>
              <a:t>isovolumetric</a:t>
            </a:r>
            <a:r>
              <a:rPr lang="en-US" dirty="0"/>
              <a:t> contraction ( </a:t>
            </a:r>
            <a:r>
              <a:rPr lang="en-US" dirty="0" err="1"/>
              <a:t>iso</a:t>
            </a:r>
            <a:r>
              <a:rPr lang="en-US" dirty="0"/>
              <a:t> : the same , </a:t>
            </a:r>
            <a:r>
              <a:rPr lang="en-US" dirty="0" err="1"/>
              <a:t>volu</a:t>
            </a:r>
            <a:r>
              <a:rPr lang="en-US" dirty="0"/>
              <a:t>= volume , metric= length).</a:t>
            </a:r>
            <a:endParaRPr lang="en-GB" dirty="0"/>
          </a:p>
        </p:txBody>
      </p:sp>
    </p:spTree>
    <p:extLst>
      <p:ext uri="{BB962C8B-B14F-4D97-AF65-F5344CB8AC3E}">
        <p14:creationId xmlns:p14="http://schemas.microsoft.com/office/powerpoint/2010/main" val="24487234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
          </p:nvPr>
        </p:nvSpPr>
        <p:spPr/>
        <p:txBody>
          <a:bodyPr/>
          <a:lstStyle/>
          <a:p>
            <a:endParaRPr lang="en-GB"/>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0"/>
            <a:ext cx="838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81245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304800"/>
            <a:ext cx="8305800" cy="5715000"/>
          </a:xfrm>
        </p:spPr>
        <p:txBody>
          <a:bodyPr/>
          <a:lstStyle/>
          <a:p>
            <a:r>
              <a:rPr lang="en-US" i="1" dirty="0"/>
              <a:t>. Ejection phase</a:t>
            </a:r>
            <a:r>
              <a:rPr lang="en-US" dirty="0"/>
              <a:t> : Blood is ejected from the ventricles into the aorta and pulmonary artery .</a:t>
            </a:r>
            <a:br>
              <a:rPr lang="en-US" dirty="0"/>
            </a:br>
            <a:r>
              <a:rPr lang="en-US" dirty="0"/>
              <a:t>During this phase :</a:t>
            </a:r>
            <a:br>
              <a:rPr lang="en-US" dirty="0"/>
            </a:br>
            <a:r>
              <a:rPr lang="en-US" dirty="0"/>
              <a:t>* Ventricles are contracting</a:t>
            </a:r>
            <a:br>
              <a:rPr lang="en-US" dirty="0"/>
            </a:br>
            <a:r>
              <a:rPr lang="en-US" dirty="0"/>
              <a:t>* Atria are relaxed</a:t>
            </a:r>
            <a:br>
              <a:rPr lang="en-US" dirty="0"/>
            </a:br>
            <a:r>
              <a:rPr lang="en-US" dirty="0"/>
              <a:t>* AV valves are closed</a:t>
            </a:r>
            <a:br>
              <a:rPr lang="en-US" dirty="0"/>
            </a:br>
            <a:r>
              <a:rPr lang="en-US" dirty="0"/>
              <a:t>* Semilunar valves are open</a:t>
            </a:r>
            <a:br>
              <a:rPr lang="en-US" dirty="0"/>
            </a:br>
            <a:r>
              <a:rPr lang="en-US" dirty="0"/>
              <a:t>* First heart sound</a:t>
            </a:r>
            <a:br>
              <a:rPr lang="en-US" dirty="0"/>
            </a:br>
            <a:r>
              <a:rPr lang="en-US" dirty="0"/>
              <a:t>* </a:t>
            </a:r>
            <a:r>
              <a:rPr lang="en-US" dirty="0" err="1"/>
              <a:t>Intraventricular</a:t>
            </a:r>
            <a:r>
              <a:rPr lang="en-US" dirty="0"/>
              <a:t> pressure is increased , due to continuous contraction</a:t>
            </a:r>
            <a:br>
              <a:rPr lang="en-US" dirty="0"/>
            </a:br>
            <a:r>
              <a:rPr lang="en-US" dirty="0"/>
              <a:t>* increased aortic pressure .</a:t>
            </a:r>
            <a:br>
              <a:rPr lang="en-US" dirty="0"/>
            </a:br>
            <a:r>
              <a:rPr lang="en-US" dirty="0"/>
              <a:t>* T wave starts.</a:t>
            </a:r>
            <a:endParaRPr lang="en-GB" dirty="0"/>
          </a:p>
        </p:txBody>
      </p:sp>
    </p:spTree>
    <p:extLst>
      <p:ext uri="{BB962C8B-B14F-4D97-AF65-F5344CB8AC3E}">
        <p14:creationId xmlns:p14="http://schemas.microsoft.com/office/powerpoint/2010/main" val="24487234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3400" y="457200"/>
            <a:ext cx="8153400" cy="5562600"/>
          </a:xfrm>
        </p:spPr>
        <p:txBody>
          <a:bodyPr>
            <a:normAutofit fontScale="92500" lnSpcReduction="10000"/>
          </a:bodyPr>
          <a:lstStyle/>
          <a:p>
            <a:r>
              <a:rPr lang="en-US" i="1" dirty="0"/>
              <a:t>5. </a:t>
            </a:r>
            <a:r>
              <a:rPr lang="en-US" i="1" dirty="0" err="1"/>
              <a:t>Isovolumetric</a:t>
            </a:r>
            <a:r>
              <a:rPr lang="en-US" i="1" dirty="0"/>
              <a:t> relaxation:</a:t>
            </a:r>
            <a:r>
              <a:rPr lang="en-US" dirty="0"/>
              <a:t>  This phase due to backflow of blood in aorta and pulmonary system after the ventricular contraction is up and the ventricles relax . This backflow closes the semilunar valves .</a:t>
            </a:r>
            <a:br>
              <a:rPr lang="en-US" dirty="0"/>
            </a:br>
            <a:r>
              <a:rPr lang="en-US" dirty="0"/>
              <a:t>During this phase :</a:t>
            </a:r>
            <a:br>
              <a:rPr lang="en-US" dirty="0"/>
            </a:br>
            <a:r>
              <a:rPr lang="en-US" dirty="0"/>
              <a:t>* Ventricles are relaxed</a:t>
            </a:r>
            <a:br>
              <a:rPr lang="en-US" dirty="0"/>
            </a:br>
            <a:r>
              <a:rPr lang="en-US" dirty="0"/>
              <a:t>* Atrial are relaxed</a:t>
            </a:r>
            <a:br>
              <a:rPr lang="en-US" dirty="0"/>
            </a:br>
            <a:r>
              <a:rPr lang="en-US" dirty="0"/>
              <a:t>* Semilunar valves are closed .</a:t>
            </a:r>
            <a:br>
              <a:rPr lang="en-US" dirty="0"/>
            </a:br>
            <a:r>
              <a:rPr lang="en-US" dirty="0"/>
              <a:t>* AV valves are closed.</a:t>
            </a:r>
            <a:br>
              <a:rPr lang="en-US" dirty="0"/>
            </a:br>
            <a:r>
              <a:rPr lang="en-US" dirty="0"/>
              <a:t>* Ventricular pressure fails rapidly</a:t>
            </a:r>
            <a:br>
              <a:rPr lang="en-US" dirty="0"/>
            </a:br>
            <a:r>
              <a:rPr lang="en-US" dirty="0"/>
              <a:t>* Atrial pressure increases due to </a:t>
            </a:r>
            <a:r>
              <a:rPr lang="en-US" dirty="0" smtClean="0"/>
              <a:t>continuous </a:t>
            </a:r>
            <a:r>
              <a:rPr lang="en-US" dirty="0"/>
              <a:t>venous return. the v wave appears here. </a:t>
            </a:r>
            <a:br>
              <a:rPr lang="en-US" dirty="0"/>
            </a:br>
            <a:r>
              <a:rPr lang="en-US" dirty="0"/>
              <a:t>* Aortic pressure : initial sharp decrease due to sudden closure of the semilunar valve ( </a:t>
            </a:r>
            <a:r>
              <a:rPr lang="en-US" dirty="0" err="1"/>
              <a:t>diacrotic</a:t>
            </a:r>
            <a:r>
              <a:rPr lang="en-US" dirty="0"/>
              <a:t> notch) , followed by secondary rise in pressure , due to elastic recoil of the aorta ( </a:t>
            </a:r>
            <a:r>
              <a:rPr lang="en-US" dirty="0" err="1"/>
              <a:t>diacrotic</a:t>
            </a:r>
            <a:r>
              <a:rPr lang="en-US" dirty="0"/>
              <a:t> wave)  .</a:t>
            </a:r>
            <a:br>
              <a:rPr lang="en-US" dirty="0"/>
            </a:br>
            <a:r>
              <a:rPr lang="en-US" dirty="0"/>
              <a:t>* T wave ends in this phase</a:t>
            </a:r>
            <a:endParaRPr lang="en-GB" dirty="0"/>
          </a:p>
        </p:txBody>
      </p:sp>
    </p:spTree>
    <p:extLst>
      <p:ext uri="{BB962C8B-B14F-4D97-AF65-F5344CB8AC3E}">
        <p14:creationId xmlns:p14="http://schemas.microsoft.com/office/powerpoint/2010/main" val="24487234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
          </p:nvPr>
        </p:nvSpPr>
        <p:spPr/>
        <p:txBody>
          <a:bodyPr/>
          <a:lstStyle/>
          <a:p>
            <a:endParaRPr lang="en-GB"/>
          </a:p>
        </p:txBody>
      </p:sp>
      <p:pic>
        <p:nvPicPr>
          <p:cNvPr id="3074" name="Picture 2" descr="http://www.cvphysiology.com/Heart%20Disease/HD002%20cardiac%20cycle%202007r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57200"/>
            <a:ext cx="78486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87234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Heart sounds </a:t>
            </a:r>
            <a:endParaRPr lang="en-GB" dirty="0"/>
          </a:p>
        </p:txBody>
      </p:sp>
      <p:sp>
        <p:nvSpPr>
          <p:cNvPr id="3" name="Content Placeholder 2"/>
          <p:cNvSpPr>
            <a:spLocks noGrp="1"/>
          </p:cNvSpPr>
          <p:nvPr>
            <p:ph sz="quarter" idx="1"/>
          </p:nvPr>
        </p:nvSpPr>
        <p:spPr>
          <a:xfrm>
            <a:off x="381000" y="1524000"/>
            <a:ext cx="8382000" cy="4572000"/>
          </a:xfrm>
        </p:spPr>
        <p:txBody>
          <a:bodyPr>
            <a:normAutofit fontScale="92500" lnSpcReduction="10000"/>
          </a:bodyPr>
          <a:lstStyle/>
          <a:p>
            <a:r>
              <a:rPr lang="en-US" dirty="0"/>
              <a:t>Heart sounds are a result of beating heart and resultant blood flow . that could be detected by a </a:t>
            </a:r>
            <a:r>
              <a:rPr lang="en-US" dirty="0" smtClean="0"/>
              <a:t>stethoscope during</a:t>
            </a:r>
            <a:r>
              <a:rPr lang="en-US" dirty="0"/>
              <a:t> auscultation . Auscultation is a part of physical examination that doctors have to practice them </a:t>
            </a:r>
            <a:r>
              <a:rPr lang="en-US" dirty="0" smtClean="0"/>
              <a:t>perfectly</a:t>
            </a:r>
          </a:p>
          <a:p>
            <a:r>
              <a:rPr lang="en-US" dirty="0"/>
              <a:t>Characteristic of heart sounds :</a:t>
            </a:r>
            <a:br>
              <a:rPr lang="en-US" dirty="0"/>
            </a:br>
            <a:r>
              <a:rPr lang="en-US" dirty="0"/>
              <a:t>1. First heart sound  (S1 , </a:t>
            </a:r>
            <a:r>
              <a:rPr lang="en-US" dirty="0" err="1"/>
              <a:t>lub</a:t>
            </a:r>
            <a:r>
              <a:rPr lang="en-US" dirty="0"/>
              <a:t> ) : a soft and low pitch sound, caused by closure of AV </a:t>
            </a:r>
            <a:r>
              <a:rPr lang="en-US" dirty="0" err="1"/>
              <a:t>valves.Usually</a:t>
            </a:r>
            <a:r>
              <a:rPr lang="en-US" dirty="0"/>
              <a:t> has two components ( M1( mitral ) and T1 ( tricuspid ). Normally M1 </a:t>
            </a:r>
            <a:r>
              <a:rPr lang="en-US" dirty="0" err="1"/>
              <a:t>preceads</a:t>
            </a:r>
            <a:r>
              <a:rPr lang="en-US" dirty="0"/>
              <a:t> T1.</a:t>
            </a:r>
            <a:br>
              <a:rPr lang="en-US" dirty="0"/>
            </a:br>
            <a:r>
              <a:rPr lang="en-US" dirty="0"/>
              <a:t>2. Second heart sound ( S2 , dub) : sharp and high pitch sound . caused by closure of semilunar valves. It also has two components A2 ( aortic) and P2 ( pulmonary) . A2 </a:t>
            </a:r>
            <a:r>
              <a:rPr lang="en-US" dirty="0" err="1"/>
              <a:t>preceads</a:t>
            </a:r>
            <a:r>
              <a:rPr lang="en-US" dirty="0"/>
              <a:t> P2.</a:t>
            </a:r>
            <a:br>
              <a:rPr lang="en-US" dirty="0"/>
            </a:br>
            <a:r>
              <a:rPr lang="en-US" dirty="0"/>
              <a:t>3. Third heart sound (S3) : low pitched sound.</a:t>
            </a:r>
            <a:br>
              <a:rPr lang="en-US" dirty="0"/>
            </a:br>
            <a:r>
              <a:rPr lang="en-US" dirty="0"/>
              <a:t>4. Fourth heart sound ( S4) very low pitched sound.</a:t>
            </a:r>
            <a:endParaRPr lang="en-GB" dirty="0"/>
          </a:p>
        </p:txBody>
      </p:sp>
    </p:spTree>
    <p:extLst>
      <p:ext uri="{BB962C8B-B14F-4D97-AF65-F5344CB8AC3E}">
        <p14:creationId xmlns:p14="http://schemas.microsoft.com/office/powerpoint/2010/main" val="24487234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944562"/>
          </a:xfrm>
        </p:spPr>
        <p:txBody>
          <a:bodyPr/>
          <a:lstStyle/>
          <a:p>
            <a:r>
              <a:rPr lang="en-US" dirty="0" smtClean="0"/>
              <a:t>Cardiac output </a:t>
            </a:r>
            <a:endParaRPr lang="en-GB" dirty="0"/>
          </a:p>
        </p:txBody>
      </p:sp>
      <p:sp>
        <p:nvSpPr>
          <p:cNvPr id="3" name="Content Placeholder 2"/>
          <p:cNvSpPr>
            <a:spLocks noGrp="1"/>
          </p:cNvSpPr>
          <p:nvPr>
            <p:ph sz="quarter" idx="1"/>
          </p:nvPr>
        </p:nvSpPr>
        <p:spPr>
          <a:xfrm>
            <a:off x="304800" y="1447800"/>
            <a:ext cx="8382000" cy="4953000"/>
          </a:xfrm>
        </p:spPr>
        <p:txBody>
          <a:bodyPr/>
          <a:lstStyle/>
          <a:p>
            <a:r>
              <a:rPr lang="en-US" dirty="0"/>
              <a:t>Cardiac output is the amount of blood , pumped by each ventricle within one minute of time. It is also called minute volume.</a:t>
            </a:r>
            <a:br>
              <a:rPr lang="en-US" dirty="0"/>
            </a:br>
            <a:r>
              <a:rPr lang="en-US" dirty="0"/>
              <a:t>Cardiac output has two determinants , which are :</a:t>
            </a:r>
            <a:br>
              <a:rPr lang="en-US" dirty="0"/>
            </a:br>
            <a:r>
              <a:rPr lang="en-US" dirty="0"/>
              <a:t>1- Stroke volume : The amount of blood , pumped by the heart within one beat ( one cardiac cycle) . So the stroke volume equals the difference between end diastolic volume and end systolic volume.</a:t>
            </a:r>
            <a:br>
              <a:rPr lang="en-US" dirty="0"/>
            </a:br>
            <a:r>
              <a:rPr lang="en-US" dirty="0"/>
              <a:t>2- Heart rate : The frequency of heart beating within one minute of time.</a:t>
            </a:r>
            <a:br>
              <a:rPr lang="en-US" dirty="0"/>
            </a:br>
            <a:r>
              <a:rPr lang="en-US" dirty="0"/>
              <a:t>So: Cardiac output ( CO ) = Stroke volume ( SV) X Heart rate ( HR).</a:t>
            </a:r>
            <a:endParaRPr lang="en-GB" dirty="0"/>
          </a:p>
        </p:txBody>
      </p:sp>
    </p:spTree>
    <p:extLst>
      <p:ext uri="{BB962C8B-B14F-4D97-AF65-F5344CB8AC3E}">
        <p14:creationId xmlns:p14="http://schemas.microsoft.com/office/powerpoint/2010/main" val="24487234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3400" y="457200"/>
            <a:ext cx="8153400" cy="5562600"/>
          </a:xfrm>
        </p:spPr>
        <p:txBody>
          <a:bodyPr>
            <a:normAutofit lnSpcReduction="10000"/>
          </a:bodyPr>
          <a:lstStyle/>
          <a:p>
            <a:r>
              <a:rPr lang="en-US" dirty="0" smtClean="0"/>
              <a:t>Heart Diseases </a:t>
            </a:r>
          </a:p>
          <a:p>
            <a:r>
              <a:rPr lang="en-US" b="1" dirty="0"/>
              <a:t>Heart Failure</a:t>
            </a:r>
            <a:r>
              <a:rPr lang="en-US" dirty="0"/>
              <a:t> : Heart failure is inability of the heart to pump the enough amount of blood needed to sustain the needs of organism .</a:t>
            </a:r>
            <a:br>
              <a:rPr lang="en-US" dirty="0"/>
            </a:br>
            <a:r>
              <a:rPr lang="en-US" dirty="0"/>
              <a:t>It is usually called congestive heart failure ( CHF) </a:t>
            </a:r>
            <a:r>
              <a:rPr lang="en-US" dirty="0" smtClean="0"/>
              <a:t>.</a:t>
            </a:r>
          </a:p>
          <a:p>
            <a:endParaRPr lang="en-US" dirty="0"/>
          </a:p>
          <a:p>
            <a:r>
              <a:rPr lang="en-US" dirty="0" smtClean="0"/>
              <a:t>Myocardial infraction  (heart attack) </a:t>
            </a:r>
            <a:r>
              <a:rPr lang="en-US" dirty="0"/>
              <a:t>is the irreversible death (necrosis) of heart muscle secondary to prolonged lack of oxygen supply (ischemia</a:t>
            </a:r>
            <a:r>
              <a:rPr lang="en-US" dirty="0" smtClean="0"/>
              <a:t>).</a:t>
            </a:r>
          </a:p>
          <a:p>
            <a:r>
              <a:rPr lang="en-GB" dirty="0" smtClean="0"/>
              <a:t>Angina pectoris (stable angina)</a:t>
            </a:r>
            <a:r>
              <a:rPr lang="en-US" dirty="0" smtClean="0"/>
              <a:t> </a:t>
            </a:r>
            <a:r>
              <a:rPr lang="en-US" dirty="0"/>
              <a:t>is the medical term for chest pain or discomfort due to coronary heart disease.  It occurs when the heart muscle doesn't get as much blood as it needs. This usually happens because one or more of the heart's arteries is narrowed or </a:t>
            </a:r>
            <a:r>
              <a:rPr lang="en-US" dirty="0" smtClean="0"/>
              <a:t>blocked. </a:t>
            </a:r>
            <a:endParaRPr lang="en-GB" dirty="0" smtClean="0"/>
          </a:p>
          <a:p>
            <a:pPr marL="0" indent="0">
              <a:buNone/>
            </a:pPr>
            <a:endParaRPr lang="en-GB" dirty="0"/>
          </a:p>
        </p:txBody>
      </p:sp>
    </p:spTree>
    <p:extLst>
      <p:ext uri="{BB962C8B-B14F-4D97-AF65-F5344CB8AC3E}">
        <p14:creationId xmlns:p14="http://schemas.microsoft.com/office/powerpoint/2010/main" val="24487234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Arterial </a:t>
            </a:r>
            <a:r>
              <a:rPr lang="en-GB" b="1" dirty="0" smtClean="0"/>
              <a:t>Blood pressure </a:t>
            </a:r>
            <a:endParaRPr lang="en-GB" dirty="0"/>
          </a:p>
        </p:txBody>
      </p:sp>
      <p:sp>
        <p:nvSpPr>
          <p:cNvPr id="3" name="Content Placeholder 2"/>
          <p:cNvSpPr>
            <a:spLocks noGrp="1"/>
          </p:cNvSpPr>
          <p:nvPr>
            <p:ph sz="quarter" idx="1"/>
          </p:nvPr>
        </p:nvSpPr>
        <p:spPr/>
        <p:txBody>
          <a:bodyPr/>
          <a:lstStyle/>
          <a:p>
            <a:r>
              <a:rPr lang="en-US" b="1" dirty="0" smtClean="0"/>
              <a:t>Definitions</a:t>
            </a:r>
            <a:endParaRPr lang="en-US" dirty="0"/>
          </a:p>
          <a:p>
            <a:r>
              <a:rPr lang="en-US" dirty="0" smtClean="0"/>
              <a:t> </a:t>
            </a:r>
            <a:r>
              <a:rPr lang="en-US" dirty="0"/>
              <a:t>Arterial blood pressure is the lateral force exerted by moving column of blood on the wall of lateral arteries. It is necessary to keep the blood flowing , as it also provides enough hydrostatic pressure inside the capillaries to helps the exchange of nutrients and vital gases as well as to form the interstitial tissue , urine , ..</a:t>
            </a:r>
            <a:r>
              <a:rPr lang="en-US" dirty="0" err="1" smtClean="0"/>
              <a:t>etc</a:t>
            </a:r>
            <a:endParaRPr lang="en-US" dirty="0" smtClean="0"/>
          </a:p>
          <a:p>
            <a:r>
              <a:rPr lang="en-US" dirty="0"/>
              <a:t>ABP reaches its maximum during the systole (systolic pressure )  and its minimum during the diastole (diastolic pressure ) .</a:t>
            </a:r>
            <a:endParaRPr lang="en-GB" dirty="0"/>
          </a:p>
        </p:txBody>
      </p:sp>
    </p:spTree>
    <p:extLst>
      <p:ext uri="{BB962C8B-B14F-4D97-AF65-F5344CB8AC3E}">
        <p14:creationId xmlns:p14="http://schemas.microsoft.com/office/powerpoint/2010/main" val="24487234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81000"/>
            <a:ext cx="8229600" cy="5638800"/>
          </a:xfrm>
        </p:spPr>
        <p:txBody>
          <a:bodyPr/>
          <a:lstStyle/>
          <a:p>
            <a:r>
              <a:rPr lang="en-US" u="sng" dirty="0"/>
              <a:t>Systolic blood pressure </a:t>
            </a:r>
            <a:r>
              <a:rPr lang="en-US" dirty="0"/>
              <a:t>: Is a result of rapid ejection of blood into the aorta . It ranges between 90-140 mmHg . Two thirds of the ejected blood during the cardiac cycle distends the arteries and raise the pressure , while only one third leaves the arteries in blood flow</a:t>
            </a:r>
            <a:r>
              <a:rPr lang="en-US" dirty="0" smtClean="0"/>
              <a:t>.</a:t>
            </a:r>
          </a:p>
          <a:p>
            <a:endParaRPr lang="en-US" dirty="0"/>
          </a:p>
          <a:p>
            <a:r>
              <a:rPr lang="en-US" u="sng" dirty="0"/>
              <a:t>The diastolic blood pressure</a:t>
            </a:r>
            <a:r>
              <a:rPr lang="en-US" dirty="0"/>
              <a:t> is a result of recoiling of the stretched ( during systole) arterial walls ) this will keep the blood pressure high enough to drive the blood through the arterioles .. It ranges between </a:t>
            </a:r>
            <a:r>
              <a:rPr lang="en-US" dirty="0" smtClean="0"/>
              <a:t>60-90- mmHg</a:t>
            </a:r>
          </a:p>
          <a:p>
            <a:r>
              <a:rPr lang="en-US" u="sng" dirty="0" err="1"/>
              <a:t>Pluse</a:t>
            </a:r>
            <a:r>
              <a:rPr lang="en-US" u="sng" dirty="0"/>
              <a:t> pressure:</a:t>
            </a:r>
            <a:r>
              <a:rPr lang="en-US" dirty="0"/>
              <a:t> is the difference between systolic and diastolic pressure</a:t>
            </a:r>
            <a:endParaRPr lang="en-US" dirty="0" smtClean="0"/>
          </a:p>
          <a:p>
            <a:endParaRPr lang="en-GB" dirty="0"/>
          </a:p>
        </p:txBody>
      </p:sp>
    </p:spTree>
    <p:extLst>
      <p:ext uri="{BB962C8B-B14F-4D97-AF65-F5344CB8AC3E}">
        <p14:creationId xmlns:p14="http://schemas.microsoft.com/office/powerpoint/2010/main" val="24487234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304800"/>
            <a:ext cx="8305800" cy="5715000"/>
          </a:xfrm>
        </p:spPr>
        <p:txBody>
          <a:bodyPr>
            <a:normAutofit/>
          </a:bodyPr>
          <a:lstStyle/>
          <a:p>
            <a:r>
              <a:rPr lang="en-US" b="1" dirty="0"/>
              <a:t>B</a:t>
            </a:r>
            <a:r>
              <a:rPr lang="en-US" dirty="0"/>
              <a:t>lood pressure is directly proportional to cardiac output and total peripheral resistance . </a:t>
            </a:r>
            <a:endParaRPr lang="en-US" dirty="0" smtClean="0"/>
          </a:p>
          <a:p>
            <a:pPr marL="0" indent="0">
              <a:buNone/>
            </a:pPr>
            <a:r>
              <a:rPr lang="en-US" dirty="0"/>
              <a:t/>
            </a:r>
            <a:br>
              <a:rPr lang="en-US" dirty="0"/>
            </a:br>
            <a:r>
              <a:rPr lang="en-US" dirty="0"/>
              <a:t>BP= CO X </a:t>
            </a:r>
            <a:r>
              <a:rPr lang="en-US" dirty="0" smtClean="0"/>
              <a:t>TPR</a:t>
            </a:r>
          </a:p>
          <a:p>
            <a:pPr marL="0" indent="0">
              <a:buNone/>
            </a:pPr>
            <a:r>
              <a:rPr lang="en-US" dirty="0" smtClean="0"/>
              <a:t>CO: </a:t>
            </a:r>
            <a:r>
              <a:rPr lang="en-US" dirty="0"/>
              <a:t>Cardiac output is determined by heart rate and stroke volume , so any factors , affecting one or both of them , will affect the arterial blood </a:t>
            </a:r>
            <a:r>
              <a:rPr lang="en-US" dirty="0" smtClean="0"/>
              <a:t>pressure</a:t>
            </a:r>
          </a:p>
          <a:p>
            <a:pPr marL="0" indent="0">
              <a:buNone/>
            </a:pPr>
            <a:r>
              <a:rPr lang="en-US" dirty="0" smtClean="0"/>
              <a:t>TPR: </a:t>
            </a:r>
            <a:r>
              <a:rPr lang="en-US" dirty="0"/>
              <a:t> peripheral resistance is determined by many factors :</a:t>
            </a:r>
            <a:br>
              <a:rPr lang="en-US" dirty="0"/>
            </a:br>
            <a:r>
              <a:rPr lang="en-US" dirty="0"/>
              <a:t>* Diameter of blood </a:t>
            </a:r>
            <a:r>
              <a:rPr lang="en-US" dirty="0" smtClean="0"/>
              <a:t>vessels</a:t>
            </a:r>
            <a:r>
              <a:rPr lang="en-US" dirty="0"/>
              <a:t/>
            </a:r>
            <a:br>
              <a:rPr lang="en-US" dirty="0"/>
            </a:br>
            <a:r>
              <a:rPr lang="en-US" dirty="0"/>
              <a:t>* Viscosity of </a:t>
            </a:r>
            <a:r>
              <a:rPr lang="en-US" dirty="0" smtClean="0"/>
              <a:t>blood. ( decreases in anemia or malnutrition) </a:t>
            </a:r>
            <a:r>
              <a:rPr lang="en-US" dirty="0"/>
              <a:t/>
            </a:r>
            <a:br>
              <a:rPr lang="en-US" dirty="0"/>
            </a:br>
            <a:r>
              <a:rPr lang="en-US" dirty="0"/>
              <a:t>*length of blood vessels: It is  constant in the human organism , so it would not involved in the determinants. </a:t>
            </a:r>
            <a:endParaRPr lang="en-GB" dirty="0"/>
          </a:p>
        </p:txBody>
      </p:sp>
    </p:spTree>
    <p:extLst>
      <p:ext uri="{BB962C8B-B14F-4D97-AF65-F5344CB8AC3E}">
        <p14:creationId xmlns:p14="http://schemas.microsoft.com/office/powerpoint/2010/main" val="24487234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381000"/>
            <a:ext cx="8382000" cy="6248400"/>
          </a:xfrm>
        </p:spPr>
        <p:txBody>
          <a:bodyPr>
            <a:normAutofit fontScale="85000" lnSpcReduction="20000"/>
          </a:bodyPr>
          <a:lstStyle/>
          <a:p>
            <a:r>
              <a:rPr lang="en-US" sz="3300" b="1" dirty="0"/>
              <a:t>Physiologic Variations of blood </a:t>
            </a:r>
            <a:r>
              <a:rPr lang="en-US" sz="3300" b="1" dirty="0" smtClean="0"/>
              <a:t>pressure</a:t>
            </a:r>
            <a:r>
              <a:rPr lang="en-US" b="1" dirty="0" smtClean="0"/>
              <a:t>:</a:t>
            </a:r>
            <a:endParaRPr lang="en-US" dirty="0" smtClean="0"/>
          </a:p>
          <a:p>
            <a:pPr marL="0" indent="0">
              <a:buNone/>
            </a:pPr>
            <a:r>
              <a:rPr lang="en-US" b="1" dirty="0" smtClean="0"/>
              <a:t>1</a:t>
            </a:r>
            <a:r>
              <a:rPr lang="en-US" b="1" dirty="0"/>
              <a:t>. Age</a:t>
            </a:r>
            <a:r>
              <a:rPr lang="en-US" b="1" dirty="0" smtClean="0"/>
              <a:t>:</a:t>
            </a:r>
            <a:r>
              <a:rPr lang="en-US" dirty="0" smtClean="0"/>
              <a:t>.</a:t>
            </a:r>
          </a:p>
          <a:p>
            <a:pPr marL="0" indent="0">
              <a:buNone/>
            </a:pPr>
            <a:r>
              <a:rPr lang="en-US" dirty="0" smtClean="0"/>
              <a:t> </a:t>
            </a:r>
            <a:r>
              <a:rPr lang="en-US" dirty="0"/>
              <a:t>In the newborn it is about 80/40 mmHg . At the age of 5 years it is about 100/60 mmHg . At the age of 20 years it is about 120/80 mmHg .</a:t>
            </a:r>
            <a:r>
              <a:rPr lang="en-US" b="1" dirty="0"/>
              <a:t> By aging the ABP increases and </a:t>
            </a:r>
            <a:r>
              <a:rPr lang="en-US" dirty="0"/>
              <a:t>at the age of 60 it is about 150/90 mmHg</a:t>
            </a:r>
            <a:r>
              <a:rPr lang="en-US" dirty="0" smtClean="0"/>
              <a:t>.</a:t>
            </a:r>
          </a:p>
          <a:p>
            <a:pPr marL="0" indent="0">
              <a:buNone/>
            </a:pPr>
            <a:r>
              <a:rPr lang="en-US" dirty="0"/>
              <a:t/>
            </a:r>
            <a:br>
              <a:rPr lang="en-US" dirty="0"/>
            </a:br>
            <a:r>
              <a:rPr lang="en-US" b="1" dirty="0"/>
              <a:t>2- Gender</a:t>
            </a:r>
            <a:r>
              <a:rPr lang="en-US" dirty="0"/>
              <a:t>: In female it is slightly lower under the age of 45 years</a:t>
            </a:r>
            <a:r>
              <a:rPr lang="en-US" dirty="0" smtClean="0"/>
              <a:t>.</a:t>
            </a:r>
          </a:p>
          <a:p>
            <a:pPr marL="0" indent="0">
              <a:buNone/>
            </a:pPr>
            <a:r>
              <a:rPr lang="en-US" dirty="0"/>
              <a:t/>
            </a:r>
            <a:br>
              <a:rPr lang="en-US" dirty="0"/>
            </a:br>
            <a:r>
              <a:rPr lang="en-US" b="1" dirty="0"/>
              <a:t>3- Race</a:t>
            </a:r>
            <a:r>
              <a:rPr lang="en-US" dirty="0"/>
              <a:t> : The BP of oriental people is lower than that of </a:t>
            </a:r>
            <a:r>
              <a:rPr lang="en-US" dirty="0" err="1"/>
              <a:t>american</a:t>
            </a:r>
            <a:r>
              <a:rPr lang="en-US" dirty="0"/>
              <a:t> and </a:t>
            </a:r>
            <a:r>
              <a:rPr lang="en-US" dirty="0" err="1"/>
              <a:t>european</a:t>
            </a:r>
            <a:r>
              <a:rPr lang="en-US" dirty="0"/>
              <a:t> due to different climate m stress of life and high </a:t>
            </a:r>
            <a:r>
              <a:rPr lang="en-US" dirty="0" err="1"/>
              <a:t>cholestrole</a:t>
            </a:r>
            <a:r>
              <a:rPr lang="en-US" dirty="0"/>
              <a:t> diet of western people</a:t>
            </a:r>
            <a:r>
              <a:rPr lang="en-US" dirty="0" smtClean="0"/>
              <a:t>.</a:t>
            </a:r>
          </a:p>
          <a:p>
            <a:pPr marL="0" indent="0">
              <a:buNone/>
            </a:pPr>
            <a:r>
              <a:rPr lang="en-US" dirty="0"/>
              <a:t/>
            </a:r>
            <a:br>
              <a:rPr lang="en-US" dirty="0"/>
            </a:br>
            <a:r>
              <a:rPr lang="en-US" b="1" dirty="0"/>
              <a:t>4- Body built : </a:t>
            </a:r>
            <a:r>
              <a:rPr lang="en-US" dirty="0"/>
              <a:t>ABP is higher in obese people</a:t>
            </a:r>
            <a:r>
              <a:rPr lang="en-US" dirty="0" smtClean="0"/>
              <a:t>.</a:t>
            </a:r>
          </a:p>
          <a:p>
            <a:pPr marL="0" indent="0">
              <a:buNone/>
            </a:pPr>
            <a:r>
              <a:rPr lang="en-US" dirty="0"/>
              <a:t/>
            </a:r>
            <a:br>
              <a:rPr lang="en-US" dirty="0"/>
            </a:br>
            <a:r>
              <a:rPr lang="en-US" b="1" dirty="0"/>
              <a:t>5- Meals:</a:t>
            </a:r>
            <a:r>
              <a:rPr lang="en-US" dirty="0"/>
              <a:t> After meals , there is a vasodilation in the splanchnic area , which will increase both the venous return and cardiac output , so it will increase the ABP especially the systolic . </a:t>
            </a:r>
            <a:endParaRPr lang="en-US" dirty="0" smtClean="0"/>
          </a:p>
          <a:p>
            <a:pPr marL="0" indent="0">
              <a:buNone/>
            </a:pPr>
            <a:r>
              <a:rPr lang="en-US" dirty="0"/>
              <a:t/>
            </a:r>
            <a:br>
              <a:rPr lang="en-US" dirty="0"/>
            </a:br>
            <a:r>
              <a:rPr lang="en-US" dirty="0"/>
              <a:t/>
            </a:r>
            <a:br>
              <a:rPr lang="en-US" dirty="0"/>
            </a:br>
            <a:endParaRPr lang="en-GB" dirty="0"/>
          </a:p>
        </p:txBody>
      </p:sp>
    </p:spTree>
    <p:extLst>
      <p:ext uri="{BB962C8B-B14F-4D97-AF65-F5344CB8AC3E}">
        <p14:creationId xmlns:p14="http://schemas.microsoft.com/office/powerpoint/2010/main" val="24487234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
          </p:nvPr>
        </p:nvSpPr>
        <p:spPr/>
        <p:txBody>
          <a:bodyPr/>
          <a:lstStyle/>
          <a:p>
            <a:endParaRPr lang="en-GB"/>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762000"/>
            <a:ext cx="754380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30830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57200"/>
            <a:ext cx="8229600" cy="5562600"/>
          </a:xfrm>
        </p:spPr>
        <p:txBody>
          <a:bodyPr>
            <a:normAutofit/>
          </a:bodyPr>
          <a:lstStyle/>
          <a:p>
            <a:pPr marL="0" indent="0">
              <a:buNone/>
            </a:pPr>
            <a:r>
              <a:rPr lang="en-US" b="1" dirty="0"/>
              <a:t>7. Site of measurement :</a:t>
            </a:r>
            <a:r>
              <a:rPr lang="en-US" dirty="0"/>
              <a:t>In recumbent position : the pressure in arteries of  the lower limb is higher due to the larger diameter and because they constitute direct continuation of the aorta.</a:t>
            </a:r>
            <a:br>
              <a:rPr lang="en-US" dirty="0"/>
            </a:br>
            <a:r>
              <a:rPr lang="en-US" dirty="0"/>
              <a:t>ABP is slightly higher in the right arm in right-handed people . </a:t>
            </a:r>
            <a:endParaRPr lang="en-US" dirty="0" smtClean="0"/>
          </a:p>
          <a:p>
            <a:pPr marL="0" indent="0">
              <a:buNone/>
            </a:pPr>
            <a:r>
              <a:rPr lang="en-US" dirty="0"/>
              <a:t/>
            </a:r>
            <a:br>
              <a:rPr lang="en-US" dirty="0"/>
            </a:br>
            <a:r>
              <a:rPr lang="en-US" b="1" dirty="0"/>
              <a:t>8. Emotions :</a:t>
            </a:r>
            <a:r>
              <a:rPr lang="en-US" dirty="0"/>
              <a:t> Due to increased sympathetic activity , strong emotions increase the ABP especially the systolic.</a:t>
            </a:r>
            <a:br>
              <a:rPr lang="en-US" dirty="0"/>
            </a:br>
            <a:r>
              <a:rPr lang="en-US" b="1" dirty="0"/>
              <a:t>9. Exercise </a:t>
            </a:r>
            <a:r>
              <a:rPr lang="en-US" dirty="0" smtClean="0"/>
              <a:t>.</a:t>
            </a:r>
            <a:r>
              <a:rPr lang="en-US" dirty="0"/>
              <a:t/>
            </a:r>
            <a:br>
              <a:rPr lang="en-US" dirty="0"/>
            </a:br>
            <a:r>
              <a:rPr lang="en-US" b="1" dirty="0"/>
              <a:t>10 . Sleep:</a:t>
            </a:r>
            <a:r>
              <a:rPr lang="en-US" dirty="0"/>
              <a:t> ABP is decreased during sleeping . In the stressful dreams it is increased.</a:t>
            </a:r>
            <a:br>
              <a:rPr lang="en-US" dirty="0"/>
            </a:br>
            <a:r>
              <a:rPr lang="en-US" dirty="0" smtClean="0"/>
              <a:t>.</a:t>
            </a:r>
            <a:endParaRPr lang="en-GB" dirty="0"/>
          </a:p>
        </p:txBody>
      </p:sp>
    </p:spTree>
    <p:extLst>
      <p:ext uri="{BB962C8B-B14F-4D97-AF65-F5344CB8AC3E}">
        <p14:creationId xmlns:p14="http://schemas.microsoft.com/office/powerpoint/2010/main" val="24487234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590124062"/>
              </p:ext>
            </p:extLst>
          </p:nvPr>
        </p:nvGraphicFramePr>
        <p:xfrm>
          <a:off x="533400" y="1524000"/>
          <a:ext cx="82296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a:spLocks noGrp="1"/>
          </p:cNvSpPr>
          <p:nvPr>
            <p:ph type="title"/>
          </p:nvPr>
        </p:nvSpPr>
        <p:spPr>
          <a:xfrm>
            <a:off x="381000" y="274638"/>
            <a:ext cx="8305800" cy="868362"/>
          </a:xfrm>
        </p:spPr>
        <p:txBody>
          <a:bodyPr/>
          <a:lstStyle/>
          <a:p>
            <a:r>
              <a:rPr lang="en-US" dirty="0" smtClean="0"/>
              <a:t>Regulation of ABP</a:t>
            </a:r>
            <a:endParaRPr lang="en-GB" dirty="0"/>
          </a:p>
        </p:txBody>
      </p:sp>
    </p:spTree>
    <p:extLst>
      <p:ext uri="{BB962C8B-B14F-4D97-AF65-F5344CB8AC3E}">
        <p14:creationId xmlns:p14="http://schemas.microsoft.com/office/powerpoint/2010/main" val="19843833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868362"/>
          </a:xfrm>
        </p:spPr>
        <p:txBody>
          <a:bodyPr/>
          <a:lstStyle/>
          <a:p>
            <a:r>
              <a:rPr lang="en-US" dirty="0" smtClean="0"/>
              <a:t>Regulation of ABP</a:t>
            </a:r>
            <a:endParaRPr lang="en-GB" dirty="0"/>
          </a:p>
        </p:txBody>
      </p:sp>
      <p:sp>
        <p:nvSpPr>
          <p:cNvPr id="3" name="Content Placeholder 2"/>
          <p:cNvSpPr>
            <a:spLocks noGrp="1"/>
          </p:cNvSpPr>
          <p:nvPr>
            <p:ph sz="quarter" idx="1"/>
          </p:nvPr>
        </p:nvSpPr>
        <p:spPr>
          <a:xfrm>
            <a:off x="228600" y="1295400"/>
            <a:ext cx="8458200" cy="5562600"/>
          </a:xfrm>
        </p:spPr>
        <p:txBody>
          <a:bodyPr/>
          <a:lstStyle/>
          <a:p>
            <a:r>
              <a:rPr lang="en-GB" b="1" dirty="0"/>
              <a:t>I. Short-term </a:t>
            </a:r>
            <a:r>
              <a:rPr lang="en-GB" b="1" dirty="0" smtClean="0"/>
              <a:t>regulatory mechanisms</a:t>
            </a:r>
          </a:p>
          <a:p>
            <a:pPr marL="0" indent="0">
              <a:buNone/>
            </a:pPr>
            <a:r>
              <a:rPr lang="en-US" dirty="0" smtClean="0"/>
              <a:t>Occurs </a:t>
            </a:r>
            <a:r>
              <a:rPr lang="en-US" dirty="0"/>
              <a:t>through different circulatory reflexes within few seconds after the change in arterial blood pressure and last for few minutes to hours </a:t>
            </a:r>
            <a:r>
              <a:rPr lang="en-US" b="1" dirty="0"/>
              <a:t>then decline</a:t>
            </a:r>
            <a:r>
              <a:rPr lang="en-US" dirty="0"/>
              <a:t>.</a:t>
            </a:r>
            <a:br>
              <a:rPr lang="en-US" dirty="0"/>
            </a:br>
            <a:r>
              <a:rPr lang="en-US" dirty="0"/>
              <a:t>These reflexes adjust the arterial blood pressure through adjustment of vasomotor center and cardiac inhibitory centers from the following </a:t>
            </a:r>
            <a:r>
              <a:rPr lang="en-US" dirty="0" smtClean="0"/>
              <a:t>receptors:</a:t>
            </a:r>
          </a:p>
          <a:p>
            <a:pPr marL="0" indent="0">
              <a:buNone/>
            </a:pPr>
            <a:r>
              <a:rPr lang="en-US" dirty="0" smtClean="0"/>
              <a:t>A- </a:t>
            </a:r>
            <a:r>
              <a:rPr lang="en-GB" dirty="0"/>
              <a:t> Baroreceptors </a:t>
            </a:r>
            <a:endParaRPr lang="en-GB" dirty="0" smtClean="0"/>
          </a:p>
          <a:p>
            <a:pPr marL="0" indent="0">
              <a:buNone/>
            </a:pPr>
            <a:r>
              <a:rPr lang="en-US" dirty="0" smtClean="0"/>
              <a:t>B- Peripheral Chemoreceptor  </a:t>
            </a:r>
          </a:p>
          <a:p>
            <a:pPr marL="0" indent="0">
              <a:buNone/>
            </a:pPr>
            <a:r>
              <a:rPr lang="en-US" dirty="0" smtClean="0"/>
              <a:t>C-</a:t>
            </a:r>
            <a:r>
              <a:rPr lang="en-GB" b="1" dirty="0"/>
              <a:t> </a:t>
            </a:r>
            <a:r>
              <a:rPr lang="en-GB" dirty="0"/>
              <a:t>Atrial </a:t>
            </a:r>
            <a:r>
              <a:rPr lang="en-GB" dirty="0" smtClean="0"/>
              <a:t>baroreceptors</a:t>
            </a:r>
          </a:p>
          <a:p>
            <a:pPr marL="0" indent="0">
              <a:buNone/>
            </a:pPr>
            <a:r>
              <a:rPr lang="en-US" dirty="0" smtClean="0"/>
              <a:t>D-</a:t>
            </a:r>
            <a:r>
              <a:rPr lang="en-GB" b="1" dirty="0"/>
              <a:t>. Ischemic response</a:t>
            </a:r>
            <a:endParaRPr lang="en-GB" dirty="0"/>
          </a:p>
        </p:txBody>
      </p:sp>
    </p:spTree>
    <p:extLst>
      <p:ext uri="{BB962C8B-B14F-4D97-AF65-F5344CB8AC3E}">
        <p14:creationId xmlns:p14="http://schemas.microsoft.com/office/powerpoint/2010/main" val="24487234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077200" cy="639762"/>
          </a:xfrm>
        </p:spPr>
        <p:txBody>
          <a:bodyPr>
            <a:normAutofit fontScale="90000"/>
          </a:bodyPr>
          <a:lstStyle/>
          <a:p>
            <a:r>
              <a:rPr lang="en-GB" b="1" dirty="0"/>
              <a:t>I. Short-term regulatory mechanisms</a:t>
            </a:r>
            <a:br>
              <a:rPr lang="en-GB" b="1" dirty="0"/>
            </a:br>
            <a:endParaRPr lang="en-GB" dirty="0"/>
          </a:p>
        </p:txBody>
      </p:sp>
      <p:sp>
        <p:nvSpPr>
          <p:cNvPr id="3" name="Content Placeholder 2"/>
          <p:cNvSpPr>
            <a:spLocks noGrp="1"/>
          </p:cNvSpPr>
          <p:nvPr>
            <p:ph sz="quarter" idx="1"/>
          </p:nvPr>
        </p:nvSpPr>
        <p:spPr>
          <a:xfrm>
            <a:off x="304800" y="838200"/>
            <a:ext cx="8610600" cy="5715000"/>
          </a:xfrm>
        </p:spPr>
        <p:txBody>
          <a:bodyPr>
            <a:normAutofit/>
          </a:bodyPr>
          <a:lstStyle/>
          <a:p>
            <a:r>
              <a:rPr lang="en-US" dirty="0"/>
              <a:t>1. Baroreceptors : They are found in carotid </a:t>
            </a:r>
            <a:r>
              <a:rPr lang="en-US" dirty="0" smtClean="0"/>
              <a:t> </a:t>
            </a:r>
            <a:r>
              <a:rPr lang="en-US" dirty="0"/>
              <a:t>and </a:t>
            </a:r>
            <a:r>
              <a:rPr lang="en-US" dirty="0" smtClean="0"/>
              <a:t>aorta ( major blood vessels). </a:t>
            </a:r>
            <a:r>
              <a:rPr lang="en-US" dirty="0"/>
              <a:t>They are normally stimulated by normal ABP </a:t>
            </a:r>
            <a:r>
              <a:rPr lang="en-US" dirty="0" smtClean="0"/>
              <a:t>.</a:t>
            </a:r>
            <a:r>
              <a:rPr lang="en-US" dirty="0"/>
              <a:t> </a:t>
            </a:r>
            <a:endParaRPr lang="en-US" dirty="0" smtClean="0"/>
          </a:p>
          <a:p>
            <a:r>
              <a:rPr lang="en-US" dirty="0" smtClean="0"/>
              <a:t>When </a:t>
            </a:r>
            <a:r>
              <a:rPr lang="en-US" dirty="0"/>
              <a:t>the pressure is increased , the response of the stimuli caused by these receptor is</a:t>
            </a:r>
            <a:r>
              <a:rPr lang="en-US" dirty="0" smtClean="0"/>
              <a:t>:</a:t>
            </a:r>
          </a:p>
          <a:p>
            <a:r>
              <a:rPr lang="en-US" dirty="0" smtClean="0"/>
              <a:t> </a:t>
            </a:r>
            <a:r>
              <a:rPr lang="en-US" dirty="0"/>
              <a:t>decrease in heart </a:t>
            </a:r>
            <a:r>
              <a:rPr lang="en-US" dirty="0" smtClean="0"/>
              <a:t>rate</a:t>
            </a:r>
          </a:p>
          <a:p>
            <a:r>
              <a:rPr lang="en-US" dirty="0" smtClean="0"/>
              <a:t> </a:t>
            </a:r>
            <a:r>
              <a:rPr lang="en-US" dirty="0"/>
              <a:t>vasodilation of the arterioles </a:t>
            </a:r>
            <a:r>
              <a:rPr lang="en-US" dirty="0" smtClean="0"/>
              <a:t>in </a:t>
            </a:r>
            <a:r>
              <a:rPr lang="en-US" dirty="0"/>
              <a:t>skeletal </a:t>
            </a:r>
            <a:r>
              <a:rPr lang="en-US" dirty="0" smtClean="0"/>
              <a:t>muscles</a:t>
            </a:r>
          </a:p>
          <a:p>
            <a:r>
              <a:rPr lang="en-US" dirty="0" err="1" smtClean="0"/>
              <a:t>venodilation</a:t>
            </a:r>
            <a:r>
              <a:rPr lang="en-US" dirty="0" smtClean="0"/>
              <a:t> </a:t>
            </a:r>
            <a:r>
              <a:rPr lang="en-US" dirty="0"/>
              <a:t>( cause decrease in venous return </a:t>
            </a:r>
            <a:r>
              <a:rPr lang="en-US" dirty="0" smtClean="0"/>
              <a:t>)</a:t>
            </a:r>
          </a:p>
          <a:p>
            <a:r>
              <a:rPr lang="en-US" dirty="0" smtClean="0"/>
              <a:t>The </a:t>
            </a:r>
            <a:r>
              <a:rPr lang="en-US" dirty="0"/>
              <a:t>final result of these responses is : decreasing cardiac output and decreasing of peripheral resistance , and thus decreasing of arterial pressure.</a:t>
            </a:r>
            <a:br>
              <a:rPr lang="en-US" dirty="0"/>
            </a:br>
            <a:endParaRPr lang="en-GB" dirty="0"/>
          </a:p>
        </p:txBody>
      </p:sp>
    </p:spTree>
    <p:extLst>
      <p:ext uri="{BB962C8B-B14F-4D97-AF65-F5344CB8AC3E}">
        <p14:creationId xmlns:p14="http://schemas.microsoft.com/office/powerpoint/2010/main" val="29528309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077200" cy="639762"/>
          </a:xfrm>
        </p:spPr>
        <p:txBody>
          <a:bodyPr>
            <a:normAutofit fontScale="90000"/>
          </a:bodyPr>
          <a:lstStyle/>
          <a:p>
            <a:r>
              <a:rPr lang="en-GB" b="1" dirty="0"/>
              <a:t>I. Short-term regulatory mechanisms</a:t>
            </a:r>
            <a:br>
              <a:rPr lang="en-GB" b="1" dirty="0"/>
            </a:br>
            <a:endParaRPr lang="en-GB" dirty="0"/>
          </a:p>
        </p:txBody>
      </p:sp>
      <p:sp>
        <p:nvSpPr>
          <p:cNvPr id="3" name="Content Placeholder 2"/>
          <p:cNvSpPr>
            <a:spLocks noGrp="1"/>
          </p:cNvSpPr>
          <p:nvPr>
            <p:ph sz="quarter" idx="1"/>
          </p:nvPr>
        </p:nvSpPr>
        <p:spPr>
          <a:xfrm>
            <a:off x="304800" y="838200"/>
            <a:ext cx="8610600" cy="5715000"/>
          </a:xfrm>
        </p:spPr>
        <p:txBody>
          <a:bodyPr>
            <a:normAutofit/>
          </a:bodyPr>
          <a:lstStyle/>
          <a:p>
            <a:r>
              <a:rPr lang="en-US" dirty="0" smtClean="0"/>
              <a:t>When the Blood pressure is decreased , opposite effects occur: Increased power of contractility</a:t>
            </a:r>
          </a:p>
          <a:p>
            <a:r>
              <a:rPr lang="en-US" dirty="0" smtClean="0"/>
              <a:t> arteriolar vasoconstriction </a:t>
            </a:r>
          </a:p>
          <a:p>
            <a:r>
              <a:rPr lang="en-US" dirty="0" err="1" smtClean="0"/>
              <a:t>Venoconstriction</a:t>
            </a:r>
            <a:endParaRPr lang="en-US" dirty="0"/>
          </a:p>
          <a:p>
            <a:r>
              <a:rPr lang="en-US" dirty="0" smtClean="0"/>
              <a:t>secretion of </a:t>
            </a:r>
            <a:r>
              <a:rPr lang="en-US" dirty="0" err="1" smtClean="0"/>
              <a:t>catecholamines</a:t>
            </a:r>
            <a:r>
              <a:rPr lang="en-US" dirty="0" smtClean="0"/>
              <a:t> </a:t>
            </a:r>
          </a:p>
          <a:p>
            <a:r>
              <a:rPr lang="en-US" dirty="0" smtClean="0"/>
              <a:t> The final result: increasing both : cardiac output and peripheral resistance , and thus increasing ABP.</a:t>
            </a:r>
            <a:br>
              <a:rPr lang="en-US" dirty="0" smtClean="0"/>
            </a:br>
            <a:r>
              <a:rPr lang="en-US" dirty="0" smtClean="0"/>
              <a:t>The baroreceptors have the following properties:</a:t>
            </a:r>
            <a:br>
              <a:rPr lang="en-US" dirty="0" smtClean="0"/>
            </a:br>
            <a:r>
              <a:rPr lang="en-US" dirty="0" smtClean="0"/>
              <a:t>* rapid response ( within seconds) , respond much more to rapid changes than to gradually developing changes of BP.</a:t>
            </a:r>
            <a:br>
              <a:rPr lang="en-US" dirty="0" smtClean="0"/>
            </a:br>
            <a:r>
              <a:rPr lang="en-US" dirty="0" smtClean="0"/>
              <a:t>* negative feed back mechanisms .</a:t>
            </a:r>
            <a:br>
              <a:rPr lang="en-US" dirty="0" smtClean="0"/>
            </a:br>
            <a:r>
              <a:rPr lang="en-US" dirty="0" smtClean="0"/>
              <a:t>* stimulated at pressure levels of 50 mmHg up to 180 mm Hg .</a:t>
            </a:r>
            <a:br>
              <a:rPr lang="en-US" dirty="0" smtClean="0"/>
            </a:br>
            <a:r>
              <a:rPr lang="en-US" dirty="0" smtClean="0"/>
              <a:t>* slowly adapting receptors.</a:t>
            </a:r>
            <a:endParaRPr lang="en-GB" dirty="0"/>
          </a:p>
        </p:txBody>
      </p:sp>
    </p:spTree>
    <p:extLst>
      <p:ext uri="{BB962C8B-B14F-4D97-AF65-F5344CB8AC3E}">
        <p14:creationId xmlns:p14="http://schemas.microsoft.com/office/powerpoint/2010/main" val="40709844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153400" cy="868362"/>
          </a:xfrm>
        </p:spPr>
        <p:txBody>
          <a:bodyPr>
            <a:normAutofit fontScale="90000"/>
          </a:bodyPr>
          <a:lstStyle/>
          <a:p>
            <a:r>
              <a:rPr lang="en-GB" b="1" dirty="0"/>
              <a:t>I. Short-term regulatory mechanisms</a:t>
            </a:r>
            <a:br>
              <a:rPr lang="en-GB" b="1" dirty="0"/>
            </a:br>
            <a:endParaRPr lang="en-GB" b="1" dirty="0"/>
          </a:p>
        </p:txBody>
      </p:sp>
      <p:sp>
        <p:nvSpPr>
          <p:cNvPr id="3" name="Content Placeholder 2"/>
          <p:cNvSpPr>
            <a:spLocks noGrp="1"/>
          </p:cNvSpPr>
          <p:nvPr>
            <p:ph sz="quarter" idx="1"/>
          </p:nvPr>
        </p:nvSpPr>
        <p:spPr>
          <a:xfrm>
            <a:off x="381000" y="990600"/>
            <a:ext cx="8534400" cy="5334000"/>
          </a:xfrm>
        </p:spPr>
        <p:txBody>
          <a:bodyPr/>
          <a:lstStyle/>
          <a:p>
            <a:r>
              <a:rPr lang="en-US" b="1" dirty="0"/>
              <a:t>2. The peripheral </a:t>
            </a:r>
            <a:r>
              <a:rPr lang="en-US" b="1" dirty="0" smtClean="0"/>
              <a:t>chemoreceptors</a:t>
            </a:r>
          </a:p>
          <a:p>
            <a:r>
              <a:rPr lang="en-US" dirty="0" smtClean="0"/>
              <a:t>They </a:t>
            </a:r>
            <a:r>
              <a:rPr lang="en-US" dirty="0"/>
              <a:t>are also located on the carotid </a:t>
            </a:r>
            <a:r>
              <a:rPr lang="en-US" dirty="0" smtClean="0"/>
              <a:t> </a:t>
            </a:r>
            <a:r>
              <a:rPr lang="en-US" dirty="0"/>
              <a:t>and aorta </a:t>
            </a:r>
            <a:r>
              <a:rPr lang="en-US" dirty="0" smtClean="0"/>
              <a:t>.</a:t>
            </a:r>
          </a:p>
          <a:p>
            <a:r>
              <a:rPr lang="en-US" dirty="0" smtClean="0"/>
              <a:t> </a:t>
            </a:r>
            <a:r>
              <a:rPr lang="en-US" dirty="0"/>
              <a:t>The are sensitive to changes in blood gases especially the decrease pressure of O2. </a:t>
            </a:r>
            <a:endParaRPr lang="en-US" dirty="0" smtClean="0"/>
          </a:p>
          <a:p>
            <a:r>
              <a:rPr lang="en-US" dirty="0" smtClean="0"/>
              <a:t>When </a:t>
            </a:r>
            <a:r>
              <a:rPr lang="en-US" dirty="0"/>
              <a:t>the BP drops below critical levels ( below 60 mm Hg ) they are stimulated and send nerve impulses to both respiratory center and vasomotor center in the medulla oblongata </a:t>
            </a:r>
            <a:r>
              <a:rPr lang="en-US" dirty="0" smtClean="0"/>
              <a:t>.</a:t>
            </a:r>
          </a:p>
          <a:p>
            <a:r>
              <a:rPr lang="en-US" dirty="0" smtClean="0"/>
              <a:t> </a:t>
            </a:r>
            <a:r>
              <a:rPr lang="en-US" dirty="0"/>
              <a:t>This will lead to vasoconstriction , increased heart rate , increased respiratory rate and increased catecholamine concentration . The net result: returning of ABP toward its normal </a:t>
            </a:r>
            <a:r>
              <a:rPr lang="en-US" dirty="0" smtClean="0"/>
              <a:t>level</a:t>
            </a:r>
            <a:endParaRPr lang="en-GB" dirty="0"/>
          </a:p>
        </p:txBody>
      </p:sp>
    </p:spTree>
    <p:extLst>
      <p:ext uri="{BB962C8B-B14F-4D97-AF65-F5344CB8AC3E}">
        <p14:creationId xmlns:p14="http://schemas.microsoft.com/office/powerpoint/2010/main" val="21269051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153400" cy="868362"/>
          </a:xfrm>
        </p:spPr>
        <p:txBody>
          <a:bodyPr>
            <a:normAutofit fontScale="90000"/>
          </a:bodyPr>
          <a:lstStyle/>
          <a:p>
            <a:r>
              <a:rPr lang="en-GB" b="1" dirty="0"/>
              <a:t>I. Short-term regulatory mechanisms</a:t>
            </a:r>
            <a:br>
              <a:rPr lang="en-GB" b="1" dirty="0"/>
            </a:br>
            <a:endParaRPr lang="en-GB" b="1" dirty="0"/>
          </a:p>
        </p:txBody>
      </p:sp>
      <p:sp>
        <p:nvSpPr>
          <p:cNvPr id="3" name="Content Placeholder 2"/>
          <p:cNvSpPr>
            <a:spLocks noGrp="1"/>
          </p:cNvSpPr>
          <p:nvPr>
            <p:ph sz="quarter" idx="1"/>
          </p:nvPr>
        </p:nvSpPr>
        <p:spPr>
          <a:xfrm>
            <a:off x="381000" y="990600"/>
            <a:ext cx="8534400" cy="5334000"/>
          </a:xfrm>
        </p:spPr>
        <p:txBody>
          <a:bodyPr>
            <a:normAutofit fontScale="92500"/>
          </a:bodyPr>
          <a:lstStyle/>
          <a:p>
            <a:pPr marL="0" indent="0">
              <a:buNone/>
            </a:pPr>
            <a:r>
              <a:rPr lang="en-US" b="1" dirty="0"/>
              <a:t>Atrial baroreceptors (low-pressure receptors </a:t>
            </a:r>
            <a:r>
              <a:rPr lang="en-US" b="1" dirty="0" smtClean="0"/>
              <a:t>)</a:t>
            </a:r>
          </a:p>
          <a:p>
            <a:r>
              <a:rPr lang="en-US" dirty="0" smtClean="0"/>
              <a:t>They </a:t>
            </a:r>
            <a:r>
              <a:rPr lang="en-US" dirty="0"/>
              <a:t>are stretch receptors found in the wall of atria and pulmonary arteries . </a:t>
            </a:r>
            <a:endParaRPr lang="en-US" dirty="0" smtClean="0"/>
          </a:p>
          <a:p>
            <a:r>
              <a:rPr lang="en-US" dirty="0" smtClean="0"/>
              <a:t>They </a:t>
            </a:r>
            <a:r>
              <a:rPr lang="en-US" dirty="0"/>
              <a:t>are stimulated in response to changes in blood volume </a:t>
            </a:r>
            <a:r>
              <a:rPr lang="en-US" dirty="0" smtClean="0"/>
              <a:t>.</a:t>
            </a:r>
          </a:p>
          <a:p>
            <a:r>
              <a:rPr lang="en-US" dirty="0" smtClean="0"/>
              <a:t>When </a:t>
            </a:r>
            <a:r>
              <a:rPr lang="en-US" dirty="0"/>
              <a:t>there is an increased blood volume in the atria , the atrial baroreceptors are stimulated and this leads to vasodilation to decrease the ABP . </a:t>
            </a:r>
            <a:endParaRPr lang="en-US" dirty="0" smtClean="0"/>
          </a:p>
          <a:p>
            <a:r>
              <a:rPr lang="en-US" dirty="0" smtClean="0"/>
              <a:t>Vasodilation </a:t>
            </a:r>
            <a:r>
              <a:rPr lang="en-US" dirty="0"/>
              <a:t>of afferent arteriole in the kidney causes increase in glomerular filtration rate , and the loss of fluid by the kidney . </a:t>
            </a:r>
            <a:br>
              <a:rPr lang="en-US" dirty="0"/>
            </a:br>
            <a:r>
              <a:rPr lang="en-US" dirty="0"/>
              <a:t>Atrial baroreceptors also send impulses to the hypothalamus to decrease the </a:t>
            </a:r>
            <a:r>
              <a:rPr lang="en-US" dirty="0" err="1"/>
              <a:t>secreation</a:t>
            </a:r>
            <a:r>
              <a:rPr lang="en-US" dirty="0"/>
              <a:t> of ADH and thus decrease the reabsorption of  water from the renal tubules and increase water loss by the kidney more and more.</a:t>
            </a:r>
            <a:br>
              <a:rPr lang="en-US" dirty="0"/>
            </a:br>
            <a:r>
              <a:rPr lang="en-US" dirty="0"/>
              <a:t>Opposite response occur when the blood volume is decreased</a:t>
            </a:r>
            <a:endParaRPr lang="en-GB" dirty="0"/>
          </a:p>
        </p:txBody>
      </p:sp>
    </p:spTree>
    <p:extLst>
      <p:ext uri="{BB962C8B-B14F-4D97-AF65-F5344CB8AC3E}">
        <p14:creationId xmlns:p14="http://schemas.microsoft.com/office/powerpoint/2010/main" val="29727044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153400" cy="868362"/>
          </a:xfrm>
        </p:spPr>
        <p:txBody>
          <a:bodyPr>
            <a:normAutofit fontScale="90000"/>
          </a:bodyPr>
          <a:lstStyle/>
          <a:p>
            <a:r>
              <a:rPr lang="en-GB" b="1" dirty="0"/>
              <a:t>I. Short-term regulatory mechanisms</a:t>
            </a:r>
            <a:br>
              <a:rPr lang="en-GB" b="1" dirty="0"/>
            </a:br>
            <a:endParaRPr lang="en-GB" b="1" dirty="0"/>
          </a:p>
        </p:txBody>
      </p:sp>
      <p:sp>
        <p:nvSpPr>
          <p:cNvPr id="3" name="Content Placeholder 2"/>
          <p:cNvSpPr>
            <a:spLocks noGrp="1"/>
          </p:cNvSpPr>
          <p:nvPr>
            <p:ph sz="quarter" idx="1"/>
          </p:nvPr>
        </p:nvSpPr>
        <p:spPr>
          <a:xfrm>
            <a:off x="381000" y="990600"/>
            <a:ext cx="8534400" cy="5334000"/>
          </a:xfrm>
        </p:spPr>
        <p:txBody>
          <a:bodyPr/>
          <a:lstStyle/>
          <a:p>
            <a:r>
              <a:rPr lang="en-US" b="1" dirty="0"/>
              <a:t>4. Ischemic response : </a:t>
            </a:r>
            <a:r>
              <a:rPr lang="en-US" dirty="0"/>
              <a:t/>
            </a:r>
            <a:br>
              <a:rPr lang="en-US" dirty="0"/>
            </a:br>
            <a:r>
              <a:rPr lang="en-US" dirty="0"/>
              <a:t>This response acts only at a very low level of ABP starts at 60 mm Hg and reaches its highest degree of action at 20 mm Hg .</a:t>
            </a:r>
            <a:br>
              <a:rPr lang="en-US" dirty="0"/>
            </a:br>
            <a:r>
              <a:rPr lang="en-US" dirty="0"/>
              <a:t>Its mechanism of action occurs as follows:</a:t>
            </a:r>
            <a:br>
              <a:rPr lang="en-US" dirty="0"/>
            </a:br>
            <a:r>
              <a:rPr lang="en-US" dirty="0"/>
              <a:t>marked decrease in blood pressure , decreases the blood flow and causes cerebral  ischemia .Local ischemia causes strong stimulation of vasomotor center and leads to vasoconstriction and tachycardia , and thus leads to increased ABP.</a:t>
            </a:r>
            <a:br>
              <a:rPr lang="en-US" dirty="0"/>
            </a:br>
            <a:endParaRPr lang="en-GB" dirty="0"/>
          </a:p>
        </p:txBody>
      </p:sp>
    </p:spTree>
    <p:extLst>
      <p:ext uri="{BB962C8B-B14F-4D97-AF65-F5344CB8AC3E}">
        <p14:creationId xmlns:p14="http://schemas.microsoft.com/office/powerpoint/2010/main" val="29727044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868362"/>
          </a:xfrm>
        </p:spPr>
        <p:txBody>
          <a:bodyPr/>
          <a:lstStyle/>
          <a:p>
            <a:r>
              <a:rPr lang="en-US" dirty="0" smtClean="0"/>
              <a:t>Regulation of ABP</a:t>
            </a:r>
            <a:endParaRPr lang="en-GB" dirty="0"/>
          </a:p>
        </p:txBody>
      </p:sp>
      <p:sp>
        <p:nvSpPr>
          <p:cNvPr id="3" name="Content Placeholder 2"/>
          <p:cNvSpPr>
            <a:spLocks noGrp="1"/>
          </p:cNvSpPr>
          <p:nvPr>
            <p:ph sz="quarter" idx="1"/>
          </p:nvPr>
        </p:nvSpPr>
        <p:spPr>
          <a:xfrm>
            <a:off x="228600" y="1295400"/>
            <a:ext cx="8458200" cy="5562600"/>
          </a:xfrm>
        </p:spPr>
        <p:txBody>
          <a:bodyPr/>
          <a:lstStyle/>
          <a:p>
            <a:r>
              <a:rPr lang="en-US" b="1" dirty="0"/>
              <a:t>II</a:t>
            </a:r>
            <a:r>
              <a:rPr lang="en-US" b="1" dirty="0" smtClean="0"/>
              <a:t>. Intermediate-term</a:t>
            </a:r>
            <a:r>
              <a:rPr lang="en-US" b="1" dirty="0"/>
              <a:t>  regulatory mechanisms:</a:t>
            </a:r>
            <a:r>
              <a:rPr lang="en-US" dirty="0"/>
              <a:t/>
            </a:r>
            <a:br>
              <a:rPr lang="en-US" dirty="0"/>
            </a:br>
            <a:r>
              <a:rPr lang="en-US" b="1" dirty="0"/>
              <a:t> Start </a:t>
            </a:r>
            <a:r>
              <a:rPr lang="en-US" dirty="0"/>
              <a:t>within few minutes and are effective for few hours to days . Most important </a:t>
            </a:r>
            <a:r>
              <a:rPr lang="en-US" dirty="0" smtClean="0"/>
              <a:t>are</a:t>
            </a:r>
          </a:p>
          <a:p>
            <a:pPr marL="514350" indent="-514350">
              <a:buAutoNum type="arabicPeriod"/>
            </a:pPr>
            <a:r>
              <a:rPr lang="en-US" dirty="0" smtClean="0"/>
              <a:t>Capillary </a:t>
            </a:r>
            <a:r>
              <a:rPr lang="en-US" dirty="0"/>
              <a:t>fluid shift </a:t>
            </a:r>
            <a:r>
              <a:rPr lang="en-US" dirty="0" smtClean="0"/>
              <a:t>mechanism</a:t>
            </a:r>
          </a:p>
          <a:p>
            <a:pPr marL="514350" indent="-514350">
              <a:buAutoNum type="arabicPeriod"/>
            </a:pPr>
            <a:r>
              <a:rPr lang="en-GB" dirty="0" smtClean="0"/>
              <a:t>Renin </a:t>
            </a:r>
            <a:r>
              <a:rPr lang="en-GB" dirty="0"/>
              <a:t>-angiotensin -aldosterone </a:t>
            </a:r>
            <a:r>
              <a:rPr lang="en-GB" dirty="0" smtClean="0"/>
              <a:t>system</a:t>
            </a:r>
          </a:p>
          <a:p>
            <a:pPr marL="514350" indent="-514350">
              <a:buAutoNum type="arabicPeriod"/>
            </a:pPr>
            <a:r>
              <a:rPr lang="en-GB" dirty="0"/>
              <a:t>Atrial Natriuretic </a:t>
            </a:r>
            <a:r>
              <a:rPr lang="en-GB" dirty="0" smtClean="0"/>
              <a:t>peptide</a:t>
            </a:r>
          </a:p>
          <a:p>
            <a:pPr marL="514350" indent="-514350">
              <a:buAutoNum type="arabicPeriod"/>
            </a:pPr>
            <a:r>
              <a:rPr lang="en-GB" dirty="0"/>
              <a:t>Stress- relaxation mechanism</a:t>
            </a:r>
            <a:endParaRPr lang="en-US" dirty="0" smtClean="0"/>
          </a:p>
          <a:p>
            <a:pPr marL="514350" indent="-514350">
              <a:buAutoNum type="arabicPeriod"/>
            </a:pPr>
            <a:endParaRPr lang="en-GB" dirty="0"/>
          </a:p>
        </p:txBody>
      </p:sp>
    </p:spTree>
    <p:extLst>
      <p:ext uri="{BB962C8B-B14F-4D97-AF65-F5344CB8AC3E}">
        <p14:creationId xmlns:p14="http://schemas.microsoft.com/office/powerpoint/2010/main" val="26644645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153400" cy="868362"/>
          </a:xfrm>
        </p:spPr>
        <p:txBody>
          <a:bodyPr>
            <a:noAutofit/>
          </a:bodyPr>
          <a:lstStyle/>
          <a:p>
            <a:r>
              <a:rPr lang="en-GB" sz="3200" b="1" dirty="0"/>
              <a:t>I. </a:t>
            </a:r>
            <a:r>
              <a:rPr lang="en-GB" sz="3200" b="1" dirty="0" smtClean="0"/>
              <a:t>Intermediate - term </a:t>
            </a:r>
            <a:r>
              <a:rPr lang="en-GB" sz="3200" b="1" dirty="0"/>
              <a:t>regulatory mechanisms</a:t>
            </a:r>
            <a:br>
              <a:rPr lang="en-GB" sz="3200" b="1" dirty="0"/>
            </a:br>
            <a:endParaRPr lang="en-GB" sz="3200" b="1" dirty="0"/>
          </a:p>
        </p:txBody>
      </p:sp>
      <p:sp>
        <p:nvSpPr>
          <p:cNvPr id="3" name="Content Placeholder 2"/>
          <p:cNvSpPr>
            <a:spLocks noGrp="1"/>
          </p:cNvSpPr>
          <p:nvPr>
            <p:ph sz="quarter" idx="1"/>
          </p:nvPr>
        </p:nvSpPr>
        <p:spPr>
          <a:xfrm>
            <a:off x="381000" y="990600"/>
            <a:ext cx="8534400" cy="5334000"/>
          </a:xfrm>
        </p:spPr>
        <p:txBody>
          <a:bodyPr>
            <a:normAutofit fontScale="92500" lnSpcReduction="10000"/>
          </a:bodyPr>
          <a:lstStyle/>
          <a:p>
            <a:pPr marL="514350" indent="-514350">
              <a:buAutoNum type="arabicPeriod"/>
            </a:pPr>
            <a:r>
              <a:rPr lang="en-US" b="1" dirty="0" smtClean="0"/>
              <a:t>Capillary </a:t>
            </a:r>
            <a:r>
              <a:rPr lang="en-US" b="1" dirty="0"/>
              <a:t>fluid shift mechanism</a:t>
            </a:r>
            <a:r>
              <a:rPr lang="en-US" b="1" dirty="0" smtClean="0"/>
              <a:t>:</a:t>
            </a:r>
            <a:endParaRPr lang="en-US" dirty="0" smtClean="0"/>
          </a:p>
          <a:p>
            <a:r>
              <a:rPr lang="en-US" dirty="0" smtClean="0"/>
              <a:t>Correct </a:t>
            </a:r>
            <a:r>
              <a:rPr lang="en-US" dirty="0"/>
              <a:t>the changes of blood pressure by shifting of fluid between the blood plasma and interstitial </a:t>
            </a:r>
            <a:r>
              <a:rPr lang="en-US" dirty="0" smtClean="0"/>
              <a:t>fluid.</a:t>
            </a:r>
          </a:p>
          <a:p>
            <a:r>
              <a:rPr lang="en-US" dirty="0" smtClean="0"/>
              <a:t>When </a:t>
            </a:r>
            <a:r>
              <a:rPr lang="en-US" dirty="0"/>
              <a:t>there is an increase in blood volume , there is an increase in blood pressure which will increase the capillary pressure at the arterial end ( which leads to increase the rate of fluid filtration ) </a:t>
            </a:r>
            <a:r>
              <a:rPr lang="en-US" b="1" dirty="0"/>
              <a:t> , </a:t>
            </a:r>
            <a:r>
              <a:rPr lang="en-US" dirty="0"/>
              <a:t>in the same time it will increase the capillary pressure at the venous end and thus decrease the rate of the fluid reabsorption. </a:t>
            </a:r>
            <a:endParaRPr lang="en-US" dirty="0" smtClean="0"/>
          </a:p>
          <a:p>
            <a:r>
              <a:rPr lang="en-US" dirty="0" smtClean="0"/>
              <a:t>The </a:t>
            </a:r>
            <a:r>
              <a:rPr lang="en-US" dirty="0"/>
              <a:t>net result : decrease the plasma volume and thus decrease the arterial blood pressure.</a:t>
            </a:r>
            <a:br>
              <a:rPr lang="en-US" dirty="0"/>
            </a:br>
            <a:r>
              <a:rPr lang="en-US" dirty="0"/>
              <a:t>When the blood volume is decreased , the opposite effect occurs :</a:t>
            </a:r>
            <a:br>
              <a:rPr lang="en-US" dirty="0"/>
            </a:br>
            <a:r>
              <a:rPr lang="en-US" dirty="0"/>
              <a:t>Decrease blood volume will lead to a decrease in blood pressure , and decrease pressure in the capillaries , and this will decrease rate of filtration at the arterial end , and increase the rate of reabsorption at the venous end , and thus increase the blood volume and ABP.</a:t>
            </a:r>
            <a:endParaRPr lang="en-GB" dirty="0"/>
          </a:p>
        </p:txBody>
      </p:sp>
    </p:spTree>
    <p:extLst>
      <p:ext uri="{BB962C8B-B14F-4D97-AF65-F5344CB8AC3E}">
        <p14:creationId xmlns:p14="http://schemas.microsoft.com/office/powerpoint/2010/main" val="2972704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
          </p:nvPr>
        </p:nvSpPr>
        <p:spPr/>
        <p:txBody>
          <a:bodyPr/>
          <a:lstStyle/>
          <a:p>
            <a:endParaRPr lang="en-GB"/>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457200"/>
            <a:ext cx="762000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11470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153400" cy="868362"/>
          </a:xfrm>
        </p:spPr>
        <p:txBody>
          <a:bodyPr>
            <a:noAutofit/>
          </a:bodyPr>
          <a:lstStyle/>
          <a:p>
            <a:r>
              <a:rPr lang="en-GB" sz="3200" b="1" dirty="0"/>
              <a:t>I. </a:t>
            </a:r>
            <a:r>
              <a:rPr lang="en-GB" sz="3200" b="1" dirty="0" smtClean="0"/>
              <a:t>Intermediate -term </a:t>
            </a:r>
            <a:r>
              <a:rPr lang="en-GB" sz="3200" b="1" dirty="0"/>
              <a:t>regulatory mechanisms</a:t>
            </a:r>
            <a:br>
              <a:rPr lang="en-GB" sz="3200" b="1" dirty="0"/>
            </a:br>
            <a:endParaRPr lang="en-GB" sz="3200" b="1" dirty="0"/>
          </a:p>
        </p:txBody>
      </p:sp>
      <p:sp>
        <p:nvSpPr>
          <p:cNvPr id="3" name="Content Placeholder 2"/>
          <p:cNvSpPr>
            <a:spLocks noGrp="1"/>
          </p:cNvSpPr>
          <p:nvPr>
            <p:ph sz="quarter" idx="1"/>
          </p:nvPr>
        </p:nvSpPr>
        <p:spPr>
          <a:xfrm>
            <a:off x="381000" y="990600"/>
            <a:ext cx="8534400" cy="5334000"/>
          </a:xfrm>
        </p:spPr>
        <p:txBody>
          <a:bodyPr>
            <a:normAutofit fontScale="92500" lnSpcReduction="20000"/>
          </a:bodyPr>
          <a:lstStyle/>
          <a:p>
            <a:r>
              <a:rPr lang="en-US" b="1" dirty="0"/>
              <a:t>2. Renin -angiotensin -aldosterone system : </a:t>
            </a:r>
            <a:r>
              <a:rPr lang="en-US" dirty="0"/>
              <a:t/>
            </a:r>
            <a:br>
              <a:rPr lang="en-US" dirty="0"/>
            </a:br>
            <a:r>
              <a:rPr lang="en-US" dirty="0"/>
              <a:t>When the blood pressure is decreased , this will decrease the renal blood flow , and this will stimulate the juxtaglomerular apparatus in the kidney to release Renin ( a </a:t>
            </a:r>
            <a:r>
              <a:rPr lang="en-US" dirty="0" err="1"/>
              <a:t>proteolytic</a:t>
            </a:r>
            <a:r>
              <a:rPr lang="en-US" dirty="0"/>
              <a:t> enzyme)</a:t>
            </a:r>
            <a:r>
              <a:rPr lang="en-US" b="1" dirty="0"/>
              <a:t>.</a:t>
            </a:r>
            <a:r>
              <a:rPr lang="en-US" dirty="0"/>
              <a:t/>
            </a:r>
            <a:br>
              <a:rPr lang="en-US" dirty="0"/>
            </a:br>
            <a:r>
              <a:rPr lang="en-US" dirty="0"/>
              <a:t>Renin in blood acts on a plasma globulin called Angiotensinogen (inactive protein ) and activates it to Angiotensin I .</a:t>
            </a:r>
            <a:br>
              <a:rPr lang="en-US" dirty="0"/>
            </a:br>
            <a:r>
              <a:rPr lang="en-US" dirty="0"/>
              <a:t>Angiotensin I is then activated by Angiotensin Converting  Enzyme ( ACE) in the lungs by converting it to Angiotensin II.</a:t>
            </a:r>
            <a:br>
              <a:rPr lang="en-US" dirty="0"/>
            </a:br>
            <a:r>
              <a:rPr lang="en-US" dirty="0"/>
              <a:t>Angiotensin II has the following effects :</a:t>
            </a:r>
            <a:br>
              <a:rPr lang="en-US" dirty="0"/>
            </a:br>
            <a:r>
              <a:rPr lang="en-US" dirty="0"/>
              <a:t>* vasoconstriction ( this will increase the peripheral resistance and thus increase the arterial blood pressure ) .</a:t>
            </a:r>
            <a:br>
              <a:rPr lang="en-US" dirty="0"/>
            </a:br>
            <a:r>
              <a:rPr lang="en-US" dirty="0"/>
              <a:t>* Stimulates the release of Aldosterone from the renal cortex . Aldosterone acts on the distal renal tubule to enhance reabsorption of sodium .The water will follow sodium as a result of osmosis and thus the blood volume will be increased and thus the blood pressure.</a:t>
            </a:r>
            <a:br>
              <a:rPr lang="en-US" dirty="0"/>
            </a:br>
            <a:r>
              <a:rPr lang="en-US" dirty="0"/>
              <a:t>* Stimulates the ADH release and thus increase water reabsorption in kidney . This will lead to increase in blood volume.</a:t>
            </a:r>
            <a:endParaRPr lang="en-GB" dirty="0"/>
          </a:p>
        </p:txBody>
      </p:sp>
    </p:spTree>
    <p:extLst>
      <p:ext uri="{BB962C8B-B14F-4D97-AF65-F5344CB8AC3E}">
        <p14:creationId xmlns:p14="http://schemas.microsoft.com/office/powerpoint/2010/main" val="29727044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153400" cy="868362"/>
          </a:xfrm>
        </p:spPr>
        <p:txBody>
          <a:bodyPr>
            <a:noAutofit/>
          </a:bodyPr>
          <a:lstStyle/>
          <a:p>
            <a:r>
              <a:rPr lang="en-GB" sz="3200" b="1" dirty="0"/>
              <a:t>I. </a:t>
            </a:r>
            <a:r>
              <a:rPr lang="en-GB" sz="3200" b="1" dirty="0" smtClean="0"/>
              <a:t>Intermediate -term </a:t>
            </a:r>
            <a:r>
              <a:rPr lang="en-GB" sz="3200" b="1" dirty="0"/>
              <a:t>regulatory mechanisms</a:t>
            </a:r>
            <a:br>
              <a:rPr lang="en-GB" sz="3200" b="1" dirty="0"/>
            </a:br>
            <a:endParaRPr lang="en-GB" sz="3200" b="1" dirty="0"/>
          </a:p>
        </p:txBody>
      </p:sp>
      <p:sp>
        <p:nvSpPr>
          <p:cNvPr id="3" name="Content Placeholder 2"/>
          <p:cNvSpPr>
            <a:spLocks noGrp="1"/>
          </p:cNvSpPr>
          <p:nvPr>
            <p:ph sz="quarter" idx="1"/>
          </p:nvPr>
        </p:nvSpPr>
        <p:spPr>
          <a:xfrm>
            <a:off x="381000" y="990600"/>
            <a:ext cx="8534400" cy="5334000"/>
          </a:xfrm>
        </p:spPr>
        <p:txBody>
          <a:bodyPr/>
          <a:lstStyle/>
          <a:p>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90600"/>
            <a:ext cx="86106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27044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153400" cy="868362"/>
          </a:xfrm>
        </p:spPr>
        <p:txBody>
          <a:bodyPr>
            <a:noAutofit/>
          </a:bodyPr>
          <a:lstStyle/>
          <a:p>
            <a:r>
              <a:rPr lang="en-GB" sz="3200" b="1" dirty="0"/>
              <a:t>I. </a:t>
            </a:r>
            <a:r>
              <a:rPr lang="en-GB" sz="3200" b="1" dirty="0" smtClean="0"/>
              <a:t>Intermediate - term </a:t>
            </a:r>
            <a:r>
              <a:rPr lang="en-GB" sz="3200" b="1" dirty="0"/>
              <a:t>regulatory mechanisms</a:t>
            </a:r>
            <a:br>
              <a:rPr lang="en-GB" sz="3200" b="1" dirty="0"/>
            </a:br>
            <a:endParaRPr lang="en-GB" sz="3200" b="1" dirty="0"/>
          </a:p>
        </p:txBody>
      </p:sp>
      <p:sp>
        <p:nvSpPr>
          <p:cNvPr id="3" name="Content Placeholder 2"/>
          <p:cNvSpPr>
            <a:spLocks noGrp="1"/>
          </p:cNvSpPr>
          <p:nvPr>
            <p:ph sz="quarter" idx="1"/>
          </p:nvPr>
        </p:nvSpPr>
        <p:spPr>
          <a:xfrm>
            <a:off x="381000" y="990600"/>
            <a:ext cx="8534400" cy="5334000"/>
          </a:xfrm>
        </p:spPr>
        <p:txBody>
          <a:bodyPr>
            <a:normAutofit fontScale="92500" lnSpcReduction="20000"/>
          </a:bodyPr>
          <a:lstStyle/>
          <a:p>
            <a:r>
              <a:rPr lang="en-US" b="1" dirty="0"/>
              <a:t>3. Atrial Natriuretic peptide :</a:t>
            </a:r>
            <a:r>
              <a:rPr lang="en-US" dirty="0"/>
              <a:t/>
            </a:r>
            <a:br>
              <a:rPr lang="en-US" dirty="0"/>
            </a:br>
            <a:r>
              <a:rPr lang="en-US" b="1" dirty="0"/>
              <a:t> </a:t>
            </a:r>
            <a:r>
              <a:rPr lang="en-US" dirty="0"/>
              <a:t>When arterial blood volume ( and respectively blood pressure) is increased , the </a:t>
            </a:r>
            <a:r>
              <a:rPr lang="en-US" dirty="0" smtClean="0"/>
              <a:t>bl0od </a:t>
            </a:r>
            <a:r>
              <a:rPr lang="en-US" dirty="0"/>
              <a:t>will stretch the atrial wall . This will release ANP . </a:t>
            </a:r>
            <a:br>
              <a:rPr lang="en-US" dirty="0"/>
            </a:br>
            <a:r>
              <a:rPr lang="en-US" dirty="0"/>
              <a:t>* ANP acts on the kidney to increase excretion of sodium and  water , which will decrease the blood volume and thus return blood pressure to normal.</a:t>
            </a:r>
            <a:br>
              <a:rPr lang="en-US" dirty="0"/>
            </a:br>
            <a:r>
              <a:rPr lang="en-US" dirty="0"/>
              <a:t>* ANP also promotes vasodilation, and thus decrease the peripheral resistance and return the blood pressure to normal. </a:t>
            </a:r>
            <a:br>
              <a:rPr lang="en-US" dirty="0"/>
            </a:br>
            <a:r>
              <a:rPr lang="en-US" dirty="0"/>
              <a:t/>
            </a:r>
            <a:br>
              <a:rPr lang="en-US" dirty="0"/>
            </a:br>
            <a:r>
              <a:rPr lang="en-US" dirty="0"/>
              <a:t>4</a:t>
            </a:r>
            <a:r>
              <a:rPr lang="en-US" b="1" dirty="0"/>
              <a:t>. Stress- relaxation mechanism: </a:t>
            </a:r>
          </a:p>
          <a:p>
            <a:pPr marL="0" indent="0">
              <a:buNone/>
            </a:pPr>
            <a:r>
              <a:rPr lang="en-US" b="1" dirty="0" smtClean="0"/>
              <a:t>    </a:t>
            </a:r>
            <a:r>
              <a:rPr lang="en-US" dirty="0" smtClean="0"/>
              <a:t>When </a:t>
            </a:r>
            <a:r>
              <a:rPr lang="en-US" dirty="0"/>
              <a:t>the pressure in blood vessels becomes too high  the vessels become stretched and keeping on stretching more and more for minutes or hours , as </a:t>
            </a:r>
            <a:r>
              <a:rPr lang="en-US" dirty="0" smtClean="0"/>
              <a:t>a result </a:t>
            </a:r>
            <a:r>
              <a:rPr lang="en-US" dirty="0"/>
              <a:t>the pressure in the vessels falls toward normal.</a:t>
            </a:r>
            <a:br>
              <a:rPr lang="en-US" dirty="0"/>
            </a:br>
            <a:r>
              <a:rPr lang="en-US" dirty="0"/>
              <a:t>On the other hand , when the pressure falls inside the vessels will decrease the tension in its wall , the wall then will recoil and gradually contracts.</a:t>
            </a:r>
            <a:br>
              <a:rPr lang="en-US" dirty="0"/>
            </a:br>
            <a:endParaRPr lang="en-GB" dirty="0"/>
          </a:p>
        </p:txBody>
      </p:sp>
    </p:spTree>
    <p:extLst>
      <p:ext uri="{BB962C8B-B14F-4D97-AF65-F5344CB8AC3E}">
        <p14:creationId xmlns:p14="http://schemas.microsoft.com/office/powerpoint/2010/main" val="29727044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868362"/>
          </a:xfrm>
        </p:spPr>
        <p:txBody>
          <a:bodyPr/>
          <a:lstStyle/>
          <a:p>
            <a:r>
              <a:rPr lang="en-US" dirty="0" smtClean="0"/>
              <a:t>Regulation of ABP</a:t>
            </a:r>
            <a:endParaRPr lang="en-GB" dirty="0"/>
          </a:p>
        </p:txBody>
      </p:sp>
      <p:sp>
        <p:nvSpPr>
          <p:cNvPr id="3" name="Content Placeholder 2"/>
          <p:cNvSpPr>
            <a:spLocks noGrp="1"/>
          </p:cNvSpPr>
          <p:nvPr>
            <p:ph sz="quarter" idx="1"/>
          </p:nvPr>
        </p:nvSpPr>
        <p:spPr>
          <a:xfrm>
            <a:off x="228600" y="1295400"/>
            <a:ext cx="8458200" cy="5562600"/>
          </a:xfrm>
        </p:spPr>
        <p:txBody>
          <a:bodyPr/>
          <a:lstStyle/>
          <a:p>
            <a:r>
              <a:rPr lang="en-GB" b="1" dirty="0"/>
              <a:t>III. Long-term regulatory </a:t>
            </a:r>
            <a:r>
              <a:rPr lang="en-GB" b="1" dirty="0" smtClean="0"/>
              <a:t>mechanisms</a:t>
            </a:r>
          </a:p>
          <a:p>
            <a:pPr marL="0" indent="0">
              <a:buNone/>
            </a:pPr>
            <a:r>
              <a:rPr lang="en-US" dirty="0"/>
              <a:t>Slow mechanisms operate through the kidney. They start within hours and last fully active as long as required . They regulate ABP by adjusting body fluid </a:t>
            </a:r>
            <a:r>
              <a:rPr lang="en-US" dirty="0" smtClean="0"/>
              <a:t>volume, they act via:</a:t>
            </a:r>
          </a:p>
          <a:p>
            <a:pPr marL="0" indent="0">
              <a:buNone/>
            </a:pPr>
            <a:r>
              <a:rPr lang="en-US" dirty="0"/>
              <a:t>1. Renal- body fluid </a:t>
            </a:r>
            <a:r>
              <a:rPr lang="en-US" dirty="0" smtClean="0"/>
              <a:t>system.</a:t>
            </a:r>
            <a:r>
              <a:rPr lang="en-US" dirty="0"/>
              <a:t/>
            </a:r>
            <a:br>
              <a:rPr lang="en-US" dirty="0"/>
            </a:br>
            <a:r>
              <a:rPr lang="en-US" dirty="0"/>
              <a:t>2- Accessory </a:t>
            </a:r>
            <a:r>
              <a:rPr lang="en-US" dirty="0" smtClean="0"/>
              <a:t>mechanisms</a:t>
            </a:r>
            <a:endParaRPr lang="en-GB" dirty="0"/>
          </a:p>
        </p:txBody>
      </p:sp>
    </p:spTree>
    <p:extLst>
      <p:ext uri="{BB962C8B-B14F-4D97-AF65-F5344CB8AC3E}">
        <p14:creationId xmlns:p14="http://schemas.microsoft.com/office/powerpoint/2010/main" val="18499207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772400" cy="990600"/>
          </a:xfrm>
        </p:spPr>
        <p:txBody>
          <a:bodyPr/>
          <a:lstStyle/>
          <a:p>
            <a:r>
              <a:rPr lang="en-US" dirty="0" smtClean="0"/>
              <a:t>Hypertension </a:t>
            </a:r>
            <a:endParaRPr lang="en-GB" dirty="0"/>
          </a:p>
        </p:txBody>
      </p:sp>
      <p:sp>
        <p:nvSpPr>
          <p:cNvPr id="3" name="Content Placeholder 2"/>
          <p:cNvSpPr>
            <a:spLocks noGrp="1"/>
          </p:cNvSpPr>
          <p:nvPr>
            <p:ph sz="quarter" idx="1"/>
          </p:nvPr>
        </p:nvSpPr>
        <p:spPr>
          <a:xfrm>
            <a:off x="533400" y="1143000"/>
            <a:ext cx="8153400" cy="5257800"/>
          </a:xfrm>
        </p:spPr>
        <p:txBody>
          <a:bodyPr>
            <a:normAutofit fontScale="92500" lnSpcReduction="10000"/>
          </a:bodyPr>
          <a:lstStyle/>
          <a:p>
            <a:r>
              <a:rPr lang="en-US" dirty="0"/>
              <a:t>Pathologically increased arterial blood pressure is called hypertension , while pathologically decreased blood pressure is called hypotension.  </a:t>
            </a:r>
            <a:br>
              <a:rPr lang="en-US" dirty="0"/>
            </a:br>
            <a:r>
              <a:rPr lang="en-US" dirty="0"/>
              <a:t>Hypertension is the pathologically increased blood pressure : It has two forms:</a:t>
            </a:r>
            <a:br>
              <a:rPr lang="en-US" dirty="0"/>
            </a:br>
            <a:r>
              <a:rPr lang="en-US" dirty="0"/>
              <a:t>1. Primary (Essential)  hypertension : The most common (90%) : Without known underlying cause , but probably due to atherosclerosis .</a:t>
            </a:r>
            <a:br>
              <a:rPr lang="en-US" dirty="0"/>
            </a:br>
            <a:r>
              <a:rPr lang="en-US" dirty="0"/>
              <a:t>2. Secondary hypertension : due to underlying cause , which could be</a:t>
            </a:r>
            <a:br>
              <a:rPr lang="en-US" dirty="0"/>
            </a:br>
            <a:r>
              <a:rPr lang="en-US" dirty="0"/>
              <a:t>* a tumor like </a:t>
            </a:r>
            <a:r>
              <a:rPr lang="en-US" dirty="0" err="1"/>
              <a:t>pheochromocytoma</a:t>
            </a:r>
            <a:r>
              <a:rPr lang="en-US" dirty="0"/>
              <a:t> , a benign tumor in the </a:t>
            </a:r>
            <a:r>
              <a:rPr lang="en-US" dirty="0" err="1"/>
              <a:t>chromaffin</a:t>
            </a:r>
            <a:r>
              <a:rPr lang="en-US" dirty="0"/>
              <a:t> cells in the adrenal medulla that secrete </a:t>
            </a:r>
            <a:r>
              <a:rPr lang="en-US" dirty="0" err="1"/>
              <a:t>epinephrin</a:t>
            </a:r>
            <a:r>
              <a:rPr lang="en-US" dirty="0"/>
              <a:t> and causes malignant hypertension .</a:t>
            </a:r>
            <a:br>
              <a:rPr lang="en-US" dirty="0"/>
            </a:br>
            <a:r>
              <a:rPr lang="en-US" dirty="0"/>
              <a:t>* Endocrine conditions</a:t>
            </a:r>
            <a:br>
              <a:rPr lang="en-US" dirty="0"/>
            </a:br>
            <a:r>
              <a:rPr lang="en-US" dirty="0"/>
              <a:t>* Renal disease : such as renal artery stenosis.</a:t>
            </a:r>
            <a:br>
              <a:rPr lang="en-US" dirty="0"/>
            </a:br>
            <a:r>
              <a:rPr lang="en-US" dirty="0"/>
              <a:t>* Drugs  and other factor</a:t>
            </a:r>
            <a:endParaRPr lang="en-GB" dirty="0"/>
          </a:p>
        </p:txBody>
      </p:sp>
    </p:spTree>
    <p:extLst>
      <p:ext uri="{BB962C8B-B14F-4D97-AF65-F5344CB8AC3E}">
        <p14:creationId xmlns:p14="http://schemas.microsoft.com/office/powerpoint/2010/main" val="24487234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7772400" cy="1143000"/>
          </a:xfrm>
        </p:spPr>
        <p:txBody>
          <a:bodyPr>
            <a:normAutofit fontScale="90000"/>
          </a:bodyPr>
          <a:lstStyle/>
          <a:p>
            <a:r>
              <a:rPr lang="en-US" sz="3600" b="1" dirty="0"/>
              <a:t>Atherosclerosis and Peripheral Artery Disease</a:t>
            </a:r>
            <a:br>
              <a:rPr lang="en-US" sz="3600" b="1" dirty="0"/>
            </a:br>
            <a:endParaRPr lang="en-GB" dirty="0"/>
          </a:p>
        </p:txBody>
      </p:sp>
      <p:sp>
        <p:nvSpPr>
          <p:cNvPr id="3" name="Content Placeholder 2"/>
          <p:cNvSpPr>
            <a:spLocks noGrp="1"/>
          </p:cNvSpPr>
          <p:nvPr>
            <p:ph sz="quarter" idx="1"/>
          </p:nvPr>
        </p:nvSpPr>
        <p:spPr>
          <a:xfrm>
            <a:off x="381000" y="1143000"/>
            <a:ext cx="8458200" cy="5181600"/>
          </a:xfrm>
        </p:spPr>
        <p:txBody>
          <a:bodyPr>
            <a:normAutofit fontScale="85000" lnSpcReduction="10000"/>
          </a:bodyPr>
          <a:lstStyle/>
          <a:p>
            <a:r>
              <a:rPr lang="en-US" dirty="0" smtClean="0"/>
              <a:t>Coronary </a:t>
            </a:r>
            <a:r>
              <a:rPr lang="en-US" dirty="0"/>
              <a:t>arteries supply blood to </a:t>
            </a:r>
            <a:r>
              <a:rPr lang="en-US" dirty="0" smtClean="0"/>
              <a:t> </a:t>
            </a:r>
            <a:r>
              <a:rPr lang="en-US" dirty="0"/>
              <a:t>heart muscle</a:t>
            </a:r>
            <a:r>
              <a:rPr lang="en-US" dirty="0" smtClean="0"/>
              <a:t>.</a:t>
            </a:r>
          </a:p>
          <a:p>
            <a:r>
              <a:rPr lang="en-US" dirty="0" smtClean="0"/>
              <a:t>Peripheral </a:t>
            </a:r>
            <a:r>
              <a:rPr lang="en-US" dirty="0"/>
              <a:t>arteries carry blood to other tissues and organs throughout </a:t>
            </a:r>
            <a:r>
              <a:rPr lang="en-US" dirty="0" smtClean="0"/>
              <a:t>the </a:t>
            </a:r>
            <a:r>
              <a:rPr lang="en-US" dirty="0"/>
              <a:t>body</a:t>
            </a:r>
            <a:r>
              <a:rPr lang="en-US" dirty="0" smtClean="0"/>
              <a:t>.</a:t>
            </a:r>
          </a:p>
          <a:p>
            <a:r>
              <a:rPr lang="en-US" dirty="0" smtClean="0"/>
              <a:t>Both </a:t>
            </a:r>
            <a:r>
              <a:rPr lang="en-US" dirty="0"/>
              <a:t>can have deposits of fat, cholesterol, and other substances on their inside walls. </a:t>
            </a:r>
            <a:endParaRPr lang="en-US" dirty="0" smtClean="0"/>
          </a:p>
          <a:p>
            <a:r>
              <a:rPr lang="en-US" dirty="0" smtClean="0"/>
              <a:t>These </a:t>
            </a:r>
            <a:r>
              <a:rPr lang="en-US" dirty="0"/>
              <a:t>deposits are known as plaque. Over time, plaque can build up, narrowing the vessel and making it hard for blood to flow.</a:t>
            </a:r>
          </a:p>
          <a:p>
            <a:r>
              <a:rPr lang="en-US" dirty="0"/>
              <a:t>Eventually, the artery will be so narrow that  </a:t>
            </a:r>
            <a:r>
              <a:rPr lang="en-US" dirty="0" smtClean="0"/>
              <a:t>the </a:t>
            </a:r>
            <a:r>
              <a:rPr lang="en-US" dirty="0"/>
              <a:t>body's tissues don't get enough blood. Depending on where it happens, </a:t>
            </a:r>
            <a:r>
              <a:rPr lang="en-US" dirty="0" smtClean="0"/>
              <a:t>leading to  </a:t>
            </a:r>
            <a:r>
              <a:rPr lang="en-US" dirty="0"/>
              <a:t>different symptoms and problems. For example:</a:t>
            </a:r>
          </a:p>
          <a:p>
            <a:r>
              <a:rPr lang="en-US" dirty="0"/>
              <a:t>Blockage in coronary arteries can cause chest </a:t>
            </a:r>
            <a:r>
              <a:rPr lang="en-US" dirty="0" smtClean="0"/>
              <a:t>pain</a:t>
            </a:r>
            <a:r>
              <a:rPr lang="en-US" dirty="0"/>
              <a:t> </a:t>
            </a:r>
            <a:r>
              <a:rPr lang="en-US" dirty="0" smtClean="0"/>
              <a:t>(angina</a:t>
            </a:r>
            <a:r>
              <a:rPr lang="en-US" dirty="0"/>
              <a:t>)</a:t>
            </a:r>
            <a:r>
              <a:rPr lang="en-US" dirty="0" smtClean="0"/>
              <a:t> </a:t>
            </a:r>
            <a:r>
              <a:rPr lang="en-US" dirty="0"/>
              <a:t>or a heart attack.</a:t>
            </a:r>
          </a:p>
          <a:p>
            <a:r>
              <a:rPr lang="en-US" dirty="0"/>
              <a:t>If it's in the carotid arteries that supply your brain, it can lead to a stroke or mini stroke, which is called a transient ischemic </a:t>
            </a:r>
            <a:r>
              <a:rPr lang="en-US" dirty="0" smtClean="0"/>
              <a:t>attack</a:t>
            </a:r>
            <a:r>
              <a:rPr lang="en-US" dirty="0"/>
              <a:t> </a:t>
            </a:r>
            <a:r>
              <a:rPr lang="en-US" dirty="0" smtClean="0"/>
              <a:t>or </a:t>
            </a:r>
            <a:r>
              <a:rPr lang="en-US" dirty="0"/>
              <a:t>TIA.</a:t>
            </a:r>
          </a:p>
          <a:p>
            <a:r>
              <a:rPr lang="en-US" dirty="0"/>
              <a:t>Blockage in the kidneys can lead to trouble with how they work, uncontrolled high blood pressure, and heart failure.</a:t>
            </a:r>
          </a:p>
          <a:p>
            <a:endParaRPr lang="en-GB" dirty="0"/>
          </a:p>
        </p:txBody>
      </p:sp>
    </p:spTree>
    <p:extLst>
      <p:ext uri="{BB962C8B-B14F-4D97-AF65-F5344CB8AC3E}">
        <p14:creationId xmlns:p14="http://schemas.microsoft.com/office/powerpoint/2010/main" val="24487234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563562"/>
          </a:xfrm>
        </p:spPr>
        <p:txBody>
          <a:bodyPr>
            <a:normAutofit fontScale="90000"/>
          </a:bodyPr>
          <a:lstStyle/>
          <a:p>
            <a:r>
              <a:rPr lang="en-US" dirty="0"/>
              <a:t>Varicose veins </a:t>
            </a:r>
            <a:endParaRPr lang="en-GB" dirty="0"/>
          </a:p>
        </p:txBody>
      </p:sp>
      <p:sp>
        <p:nvSpPr>
          <p:cNvPr id="3" name="Content Placeholder 2"/>
          <p:cNvSpPr>
            <a:spLocks noGrp="1"/>
          </p:cNvSpPr>
          <p:nvPr>
            <p:ph sz="quarter" idx="1"/>
          </p:nvPr>
        </p:nvSpPr>
        <p:spPr>
          <a:xfrm>
            <a:off x="457200" y="762000"/>
            <a:ext cx="8382000" cy="4800600"/>
          </a:xfrm>
        </p:spPr>
        <p:txBody>
          <a:bodyPr>
            <a:normAutofit fontScale="92500" lnSpcReduction="20000"/>
          </a:bodyPr>
          <a:lstStyle/>
          <a:p>
            <a:r>
              <a:rPr lang="en-US" dirty="0" smtClean="0"/>
              <a:t>Varicose veins are </a:t>
            </a:r>
            <a:r>
              <a:rPr lang="en-US" dirty="0"/>
              <a:t>gnarled, enlarged veins</a:t>
            </a:r>
            <a:r>
              <a:rPr lang="en-US" dirty="0" smtClean="0"/>
              <a:t>.</a:t>
            </a:r>
          </a:p>
          <a:p>
            <a:r>
              <a:rPr lang="en-US" dirty="0" smtClean="0"/>
              <a:t> </a:t>
            </a:r>
            <a:r>
              <a:rPr lang="en-US" dirty="0"/>
              <a:t>Any vein may become varicose, but the veins most commonly affected are those in </a:t>
            </a:r>
            <a:r>
              <a:rPr lang="en-US" dirty="0" smtClean="0"/>
              <a:t>the legs </a:t>
            </a:r>
            <a:r>
              <a:rPr lang="en-US" dirty="0"/>
              <a:t>and feet. </a:t>
            </a:r>
            <a:endParaRPr lang="en-US" dirty="0" smtClean="0"/>
          </a:p>
          <a:p>
            <a:r>
              <a:rPr lang="en-US" dirty="0" smtClean="0"/>
              <a:t>That's </a:t>
            </a:r>
            <a:r>
              <a:rPr lang="en-US" dirty="0"/>
              <a:t>because standing and walking upright increases the pressure in the veins of  </a:t>
            </a:r>
            <a:r>
              <a:rPr lang="en-US" dirty="0" smtClean="0"/>
              <a:t>the </a:t>
            </a:r>
            <a:r>
              <a:rPr lang="en-US" dirty="0"/>
              <a:t>lower body.</a:t>
            </a:r>
          </a:p>
          <a:p>
            <a:r>
              <a:rPr lang="en-US" dirty="0"/>
              <a:t>For many people, varicose veins and spider veins — a common, mild variation of varicose veins — are simply a cosmetic concern</a:t>
            </a:r>
            <a:r>
              <a:rPr lang="en-US" dirty="0" smtClean="0"/>
              <a:t>.</a:t>
            </a:r>
          </a:p>
          <a:p>
            <a:r>
              <a:rPr lang="en-US" dirty="0" smtClean="0"/>
              <a:t> </a:t>
            </a:r>
            <a:r>
              <a:rPr lang="en-US" dirty="0"/>
              <a:t>For other people, varicose veins can cause aching pain and discomfort. </a:t>
            </a:r>
            <a:endParaRPr lang="en-US" dirty="0" smtClean="0"/>
          </a:p>
          <a:p>
            <a:r>
              <a:rPr lang="en-US" dirty="0" smtClean="0"/>
              <a:t>Sometimes </a:t>
            </a:r>
            <a:r>
              <a:rPr lang="en-US" dirty="0"/>
              <a:t>varicose veins lead to more-serious problems.</a:t>
            </a:r>
          </a:p>
          <a:p>
            <a:r>
              <a:rPr lang="en-US" dirty="0"/>
              <a:t>Varicose veins may also signal a higher risk of other circulatory problems. </a:t>
            </a:r>
          </a:p>
          <a:p>
            <a:r>
              <a:rPr lang="en-US" dirty="0" smtClean="0"/>
              <a:t>Treatment </a:t>
            </a:r>
            <a:r>
              <a:rPr lang="en-US" dirty="0"/>
              <a:t>may involve self-care measures or procedures by </a:t>
            </a:r>
            <a:r>
              <a:rPr lang="en-US" dirty="0" smtClean="0"/>
              <a:t>doctor </a:t>
            </a:r>
            <a:r>
              <a:rPr lang="en-US" dirty="0"/>
              <a:t>to close or remove veins</a:t>
            </a:r>
          </a:p>
          <a:p>
            <a:endParaRPr lang="en-GB" dirty="0"/>
          </a:p>
        </p:txBody>
      </p:sp>
      <p:pic>
        <p:nvPicPr>
          <p:cNvPr id="1026" name="Picture 2" descr="Image result for varicose vei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58400" y="5068510"/>
            <a:ext cx="2685600" cy="13428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5068510"/>
            <a:ext cx="2662237" cy="1443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87234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Aneurism </a:t>
            </a:r>
            <a:endParaRPr lang="en-GB" dirty="0"/>
          </a:p>
        </p:txBody>
      </p:sp>
      <p:sp>
        <p:nvSpPr>
          <p:cNvPr id="3" name="Content Placeholder 2"/>
          <p:cNvSpPr>
            <a:spLocks noGrp="1"/>
          </p:cNvSpPr>
          <p:nvPr>
            <p:ph sz="quarter" idx="1"/>
          </p:nvPr>
        </p:nvSpPr>
        <p:spPr/>
        <p:txBody>
          <a:bodyPr/>
          <a:lstStyle/>
          <a:p>
            <a:r>
              <a:rPr lang="en-US" dirty="0"/>
              <a:t>An </a:t>
            </a:r>
            <a:r>
              <a:rPr lang="en-US" b="1" dirty="0"/>
              <a:t>aneurysm</a:t>
            </a:r>
            <a:r>
              <a:rPr lang="en-US" dirty="0"/>
              <a:t> is an excessive localized enlargement of an </a:t>
            </a:r>
            <a:r>
              <a:rPr lang="en-US" b="1" dirty="0"/>
              <a:t>artery</a:t>
            </a:r>
            <a:r>
              <a:rPr lang="en-US" dirty="0"/>
              <a:t> caused by weakness in the arterial wall. Aneurysms may remain silent or rupture, causing serious problems and even death.</a:t>
            </a: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7234" y="3809998"/>
            <a:ext cx="3733800" cy="2759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809999"/>
            <a:ext cx="3448050" cy="2754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87234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81000"/>
            <a:ext cx="8229600" cy="5638800"/>
          </a:xfrm>
        </p:spPr>
        <p:txBody>
          <a:bodyPr>
            <a:normAutofit fontScale="77500" lnSpcReduction="20000"/>
          </a:bodyPr>
          <a:lstStyle/>
          <a:p>
            <a:r>
              <a:rPr lang="en-US" dirty="0"/>
              <a:t>The etiology (causes) of aneurysms are not fully </a:t>
            </a:r>
            <a:r>
              <a:rPr lang="en-US" dirty="0" smtClean="0"/>
              <a:t>understood</a:t>
            </a:r>
            <a:endParaRPr lang="en-US" dirty="0"/>
          </a:p>
          <a:p>
            <a:r>
              <a:rPr lang="en-US" dirty="0"/>
              <a:t>A variety of arteries can be affected by aneurysms, including peripheral arteries.</a:t>
            </a:r>
          </a:p>
          <a:p>
            <a:r>
              <a:rPr lang="en-US" dirty="0"/>
              <a:t>The most significant aneurysms affect the arteries supplying the brain, and the aorta (the largest artery in the body, which originates in the heart).</a:t>
            </a:r>
          </a:p>
          <a:p>
            <a:r>
              <a:rPr lang="en-US" dirty="0"/>
              <a:t>If an aortic aneurysm ruptures, this causes internal bleeding; if a cerebral aneurysm ruptures, this causes bleeding in the brain</a:t>
            </a:r>
            <a:r>
              <a:rPr lang="en-US" dirty="0" smtClean="0"/>
              <a:t>.</a:t>
            </a:r>
            <a:endParaRPr lang="en-US" dirty="0"/>
          </a:p>
          <a:p>
            <a:r>
              <a:rPr lang="en-US" dirty="0"/>
              <a:t>Not all aneurysms need treatment - some can be monitored while risk factors are managed.</a:t>
            </a:r>
          </a:p>
          <a:p>
            <a:r>
              <a:rPr lang="en-US" dirty="0"/>
              <a:t>High-risk aortic aneurysms may warrant surgical treatment to prevent rupture, but the risks of brain surgery mean that most brain aneurysms are not treated surgically until absolutely necessary.</a:t>
            </a:r>
          </a:p>
          <a:p>
            <a:r>
              <a:rPr lang="en-US" dirty="0"/>
              <a:t>Many aneurysms are asymptomatic, but ruptured aneurysms do produce life-threatening bleeds that need emergency hospital care.</a:t>
            </a:r>
          </a:p>
          <a:p>
            <a:r>
              <a:rPr lang="en-US" dirty="0" smtClean="0"/>
              <a:t>The </a:t>
            </a:r>
            <a:r>
              <a:rPr lang="en-US" dirty="0"/>
              <a:t>risk of developing an aneurysm in the first place, and of an aneurysm rupturing is increased by smoking, excessive alcohol intake and drug abuse, especially cocaine use.</a:t>
            </a:r>
          </a:p>
          <a:p>
            <a:r>
              <a:rPr lang="en-US" dirty="0"/>
              <a:t>Aneurysms are more common in males and in older people, especially in people with </a:t>
            </a:r>
            <a:r>
              <a:rPr lang="en-US" u="sng" dirty="0"/>
              <a:t>high blood pressure</a:t>
            </a:r>
            <a:r>
              <a:rPr lang="en-US" dirty="0"/>
              <a:t> and/or arteriosclerosis (hardening of the arteries).</a:t>
            </a:r>
          </a:p>
          <a:p>
            <a:endParaRPr lang="en-GB" dirty="0"/>
          </a:p>
        </p:txBody>
      </p:sp>
    </p:spTree>
    <p:extLst>
      <p:ext uri="{BB962C8B-B14F-4D97-AF65-F5344CB8AC3E}">
        <p14:creationId xmlns:p14="http://schemas.microsoft.com/office/powerpoint/2010/main" val="24487234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Hemorrhoids </a:t>
            </a:r>
            <a:endParaRPr lang="en-GB" dirty="0"/>
          </a:p>
        </p:txBody>
      </p:sp>
      <p:sp>
        <p:nvSpPr>
          <p:cNvPr id="3" name="Content Placeholder 2"/>
          <p:cNvSpPr>
            <a:spLocks noGrp="1"/>
          </p:cNvSpPr>
          <p:nvPr>
            <p:ph sz="quarter" idx="1"/>
          </p:nvPr>
        </p:nvSpPr>
        <p:spPr/>
        <p:txBody>
          <a:bodyPr/>
          <a:lstStyle/>
          <a:p>
            <a:r>
              <a:rPr lang="en-US" dirty="0" smtClean="0"/>
              <a:t>Hemorrhoids  </a:t>
            </a:r>
            <a:r>
              <a:rPr lang="en-US" dirty="0"/>
              <a:t>are swollen veins in the lower part of the anus and rectum. When the walls of these vessels are stretched, they become irritated</a:t>
            </a:r>
            <a:r>
              <a:rPr lang="en-US" dirty="0" smtClean="0"/>
              <a:t>.</a:t>
            </a:r>
          </a:p>
          <a:p>
            <a:r>
              <a:rPr lang="en-US" dirty="0"/>
              <a:t>H</a:t>
            </a:r>
            <a:r>
              <a:rPr lang="en-US" dirty="0" smtClean="0"/>
              <a:t>emorrhoids  are very common problem, can </a:t>
            </a:r>
            <a:r>
              <a:rPr lang="en-US" dirty="0"/>
              <a:t>be unpleasant and painful, </a:t>
            </a:r>
            <a:r>
              <a:rPr lang="en-US" dirty="0" smtClean="0"/>
              <a:t>but they </a:t>
            </a:r>
            <a:r>
              <a:rPr lang="en-US" dirty="0"/>
              <a:t>are easily treated and very preventable. As hemorrhoids generally get worse over time, </a:t>
            </a:r>
            <a:r>
              <a:rPr lang="en-US" dirty="0" smtClean="0"/>
              <a:t>they </a:t>
            </a:r>
            <a:r>
              <a:rPr lang="en-US" dirty="0"/>
              <a:t>should be treated as soon as they appear</a:t>
            </a:r>
            <a:r>
              <a:rPr lang="en-US" dirty="0" smtClean="0"/>
              <a:t>.</a:t>
            </a:r>
          </a:p>
          <a:p>
            <a:r>
              <a:rPr lang="en-US" dirty="0" smtClean="0"/>
              <a:t>They can be internal and external </a:t>
            </a:r>
            <a:endParaRPr lang="en-GB" dirty="0"/>
          </a:p>
        </p:txBody>
      </p:sp>
    </p:spTree>
    <p:extLst>
      <p:ext uri="{BB962C8B-B14F-4D97-AF65-F5344CB8AC3E}">
        <p14:creationId xmlns:p14="http://schemas.microsoft.com/office/powerpoint/2010/main" val="2448723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
          </p:nvPr>
        </p:nvSpPr>
        <p:spPr/>
        <p:txBody>
          <a:bodyPr/>
          <a:lstStyle/>
          <a:p>
            <a:endParaRPr lang="en-GB"/>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609600"/>
            <a:ext cx="80772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46586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92162"/>
          </a:xfrm>
        </p:spPr>
        <p:txBody>
          <a:bodyPr/>
          <a:lstStyle/>
          <a:p>
            <a:r>
              <a:rPr lang="en-US" dirty="0"/>
              <a:t>Deep vein thrombosis (DVT) </a:t>
            </a:r>
            <a:endParaRPr lang="en-GB" dirty="0"/>
          </a:p>
        </p:txBody>
      </p:sp>
      <p:sp>
        <p:nvSpPr>
          <p:cNvPr id="3" name="Content Placeholder 2"/>
          <p:cNvSpPr>
            <a:spLocks noGrp="1"/>
          </p:cNvSpPr>
          <p:nvPr>
            <p:ph sz="quarter" idx="1"/>
          </p:nvPr>
        </p:nvSpPr>
        <p:spPr>
          <a:xfrm>
            <a:off x="304800" y="1143000"/>
            <a:ext cx="8382000" cy="4876800"/>
          </a:xfrm>
        </p:spPr>
        <p:txBody>
          <a:bodyPr>
            <a:normAutofit/>
          </a:bodyPr>
          <a:lstStyle/>
          <a:p>
            <a:r>
              <a:rPr lang="en-US" dirty="0" smtClean="0"/>
              <a:t>occurs </a:t>
            </a:r>
            <a:r>
              <a:rPr lang="en-US" dirty="0"/>
              <a:t>when a blood clot (thrombus) forms in one or more of the deep veins in </a:t>
            </a:r>
            <a:r>
              <a:rPr lang="en-US" dirty="0" smtClean="0"/>
              <a:t>the  </a:t>
            </a:r>
            <a:r>
              <a:rPr lang="en-US" dirty="0"/>
              <a:t>body, usually in </a:t>
            </a:r>
            <a:r>
              <a:rPr lang="en-US" dirty="0" smtClean="0"/>
              <a:t>the </a:t>
            </a:r>
            <a:r>
              <a:rPr lang="en-US" dirty="0"/>
              <a:t>legs. </a:t>
            </a:r>
            <a:endParaRPr lang="en-US" dirty="0" smtClean="0"/>
          </a:p>
          <a:p>
            <a:r>
              <a:rPr lang="en-US" dirty="0" smtClean="0"/>
              <a:t>Deep </a:t>
            </a:r>
            <a:r>
              <a:rPr lang="en-US" dirty="0"/>
              <a:t>vein thrombosis can cause leg pain or swelling, but may occur without any </a:t>
            </a:r>
            <a:r>
              <a:rPr lang="en-US" dirty="0" smtClean="0"/>
              <a:t>symptoms</a:t>
            </a:r>
          </a:p>
          <a:p>
            <a:r>
              <a:rPr lang="en-US" dirty="0"/>
              <a:t>Deep vein thrombosis can develop </a:t>
            </a:r>
            <a:r>
              <a:rPr lang="en-US" dirty="0" smtClean="0"/>
              <a:t>in </a:t>
            </a:r>
            <a:r>
              <a:rPr lang="en-US" dirty="0"/>
              <a:t>certain medical conditions that </a:t>
            </a:r>
            <a:r>
              <a:rPr lang="en-US" dirty="0" smtClean="0"/>
              <a:t>affect  the </a:t>
            </a:r>
            <a:r>
              <a:rPr lang="en-US" dirty="0"/>
              <a:t>blood </a:t>
            </a:r>
            <a:r>
              <a:rPr lang="en-US" dirty="0" smtClean="0"/>
              <a:t>clotting.</a:t>
            </a:r>
          </a:p>
          <a:p>
            <a:r>
              <a:rPr lang="en-US" dirty="0" smtClean="0"/>
              <a:t>Deep </a:t>
            </a:r>
            <a:r>
              <a:rPr lang="en-US" dirty="0"/>
              <a:t>vein thrombosis can also happen if  </a:t>
            </a:r>
            <a:r>
              <a:rPr lang="en-US" dirty="0" smtClean="0"/>
              <a:t>the patients don't </a:t>
            </a:r>
            <a:r>
              <a:rPr lang="en-US" dirty="0"/>
              <a:t>move for a long time, such as after surgery, following an </a:t>
            </a:r>
            <a:r>
              <a:rPr lang="en-US" dirty="0" smtClean="0"/>
              <a:t>accident</a:t>
            </a:r>
            <a:endParaRPr lang="en-US" dirty="0"/>
          </a:p>
          <a:p>
            <a:r>
              <a:rPr lang="en-US" dirty="0"/>
              <a:t>Deep vein thrombosis is a serious condition because blood clots in </a:t>
            </a:r>
            <a:r>
              <a:rPr lang="en-US" dirty="0" smtClean="0"/>
              <a:t>the </a:t>
            </a:r>
            <a:r>
              <a:rPr lang="en-US" dirty="0"/>
              <a:t>veins can break loose, travel through </a:t>
            </a:r>
            <a:r>
              <a:rPr lang="en-US" dirty="0" smtClean="0"/>
              <a:t>the </a:t>
            </a:r>
            <a:r>
              <a:rPr lang="en-US" dirty="0"/>
              <a:t>bloodstream and lodge in </a:t>
            </a:r>
            <a:r>
              <a:rPr lang="en-US" dirty="0" smtClean="0"/>
              <a:t>the </a:t>
            </a:r>
            <a:r>
              <a:rPr lang="en-US" dirty="0"/>
              <a:t>lungs, blocking blood flow (pulmonary embolism)</a:t>
            </a:r>
          </a:p>
          <a:p>
            <a:endParaRPr lang="en-GB" dirty="0"/>
          </a:p>
        </p:txBody>
      </p:sp>
    </p:spTree>
    <p:extLst>
      <p:ext uri="{BB962C8B-B14F-4D97-AF65-F5344CB8AC3E}">
        <p14:creationId xmlns:p14="http://schemas.microsoft.com/office/powerpoint/2010/main" val="24487234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15962"/>
          </a:xfrm>
        </p:spPr>
        <p:txBody>
          <a:bodyPr>
            <a:normAutofit fontScale="90000"/>
          </a:bodyPr>
          <a:lstStyle/>
          <a:p>
            <a:r>
              <a:rPr lang="en-US" dirty="0" smtClean="0"/>
              <a:t>BLOOD </a:t>
            </a:r>
            <a:endParaRPr lang="en-GB" dirty="0"/>
          </a:p>
        </p:txBody>
      </p:sp>
      <p:sp>
        <p:nvSpPr>
          <p:cNvPr id="3" name="Content Placeholder 2"/>
          <p:cNvSpPr>
            <a:spLocks noGrp="1"/>
          </p:cNvSpPr>
          <p:nvPr>
            <p:ph sz="quarter" idx="1"/>
          </p:nvPr>
        </p:nvSpPr>
        <p:spPr>
          <a:xfrm>
            <a:off x="381000" y="1143000"/>
            <a:ext cx="8534400" cy="5334000"/>
          </a:xfrm>
        </p:spPr>
        <p:txBody>
          <a:bodyPr>
            <a:normAutofit fontScale="85000" lnSpcReduction="20000"/>
          </a:bodyPr>
          <a:lstStyle/>
          <a:p>
            <a:r>
              <a:rPr lang="en-US" b="1" dirty="0"/>
              <a:t>Blood components :</a:t>
            </a:r>
            <a:r>
              <a:rPr lang="en-US" dirty="0"/>
              <a:t/>
            </a:r>
            <a:br>
              <a:rPr lang="en-US" dirty="0"/>
            </a:br>
            <a:r>
              <a:rPr lang="en-US" dirty="0"/>
              <a:t>Blood is composed of: Plasma and cellular components .</a:t>
            </a:r>
            <a:br>
              <a:rPr lang="en-US" dirty="0"/>
            </a:br>
            <a:r>
              <a:rPr lang="en-US" b="1" i="1" dirty="0"/>
              <a:t>1. Plasma :</a:t>
            </a:r>
            <a:r>
              <a:rPr lang="en-US" dirty="0"/>
              <a:t> forms about 55% of total volume of blood . It is composed of :</a:t>
            </a:r>
            <a:br>
              <a:rPr lang="en-US" dirty="0"/>
            </a:br>
            <a:r>
              <a:rPr lang="en-US" dirty="0"/>
              <a:t>a. water: about 97% of plasma is water , which form the intravascular component of the extracellular fluid .</a:t>
            </a:r>
            <a:br>
              <a:rPr lang="en-US" dirty="0"/>
            </a:br>
            <a:r>
              <a:rPr lang="en-US" dirty="0"/>
              <a:t>b. Plasma proteins : dissolved proteins that serve for different functions as follows :</a:t>
            </a:r>
            <a:br>
              <a:rPr lang="en-US" dirty="0"/>
            </a:br>
            <a:r>
              <a:rPr lang="en-US" dirty="0"/>
              <a:t>*  Albumins : the most numerous plasma proteins that serve mainly for transport of hormones, drugs , and biologically active substances.</a:t>
            </a:r>
            <a:br>
              <a:rPr lang="en-US" dirty="0"/>
            </a:br>
            <a:r>
              <a:rPr lang="en-US" dirty="0"/>
              <a:t>* Globulins : that serve for immune functions</a:t>
            </a:r>
            <a:br>
              <a:rPr lang="en-US" dirty="0"/>
            </a:br>
            <a:r>
              <a:rPr lang="en-US" dirty="0"/>
              <a:t>* Fibrinogens : That serve for blood clotting and homeostasis.</a:t>
            </a:r>
            <a:br>
              <a:rPr lang="en-US" dirty="0"/>
            </a:br>
            <a:r>
              <a:rPr lang="en-US" dirty="0"/>
              <a:t>* </a:t>
            </a:r>
            <a:r>
              <a:rPr lang="en-US" dirty="0" err="1"/>
              <a:t>Prothrombin</a:t>
            </a:r>
            <a:r>
              <a:rPr lang="en-US" dirty="0"/>
              <a:t> : also serves for blood clotting and hemostasis </a:t>
            </a:r>
            <a:br>
              <a:rPr lang="en-US" dirty="0"/>
            </a:br>
            <a:r>
              <a:rPr lang="en-US" dirty="0"/>
              <a:t>All plasma proteins are produced in liver except one type of globulin ( </a:t>
            </a:r>
            <a:r>
              <a:rPr lang="en-US" dirty="0" err="1"/>
              <a:t>gama</a:t>
            </a:r>
            <a:r>
              <a:rPr lang="en-US" dirty="0"/>
              <a:t> globulin ) , which is produced in the plasma cells of  lymphatic tissue</a:t>
            </a:r>
            <a:r>
              <a:rPr lang="en-US" dirty="0" smtClean="0"/>
              <a:t>. </a:t>
            </a:r>
          </a:p>
          <a:p>
            <a:r>
              <a:rPr lang="en-US" dirty="0" smtClean="0"/>
              <a:t>Plasma </a:t>
            </a:r>
            <a:r>
              <a:rPr lang="en-US" dirty="0"/>
              <a:t>proteins also  have buffering function and regulatory effect on blood volume ( oncotic pressure).</a:t>
            </a:r>
            <a:br>
              <a:rPr lang="en-US" dirty="0"/>
            </a:br>
            <a:r>
              <a:rPr lang="en-US" dirty="0"/>
              <a:t>c. Organic materials : such as glucose , amino acids , and fat .</a:t>
            </a:r>
            <a:br>
              <a:rPr lang="en-US" dirty="0"/>
            </a:br>
            <a:r>
              <a:rPr lang="en-US" dirty="0"/>
              <a:t>d. Nonorganic materials such as ions</a:t>
            </a:r>
            <a:br>
              <a:rPr lang="en-US" dirty="0"/>
            </a:br>
            <a:r>
              <a:rPr lang="en-US" dirty="0"/>
              <a:t>e. others: hormones , blood gases and others.</a:t>
            </a:r>
            <a:endParaRPr lang="en-GB" dirty="0"/>
          </a:p>
        </p:txBody>
      </p:sp>
    </p:spTree>
    <p:extLst>
      <p:ext uri="{BB962C8B-B14F-4D97-AF65-F5344CB8AC3E}">
        <p14:creationId xmlns:p14="http://schemas.microsoft.com/office/powerpoint/2010/main" val="24487234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15962"/>
          </a:xfrm>
        </p:spPr>
        <p:txBody>
          <a:bodyPr>
            <a:normAutofit fontScale="90000"/>
          </a:bodyPr>
          <a:lstStyle/>
          <a:p>
            <a:r>
              <a:rPr lang="en-US" dirty="0" smtClean="0"/>
              <a:t>BLOOD </a:t>
            </a:r>
            <a:endParaRPr lang="en-GB" dirty="0"/>
          </a:p>
        </p:txBody>
      </p:sp>
      <p:sp>
        <p:nvSpPr>
          <p:cNvPr id="3" name="Content Placeholder 2"/>
          <p:cNvSpPr>
            <a:spLocks noGrp="1"/>
          </p:cNvSpPr>
          <p:nvPr>
            <p:ph sz="quarter" idx="1"/>
          </p:nvPr>
        </p:nvSpPr>
        <p:spPr>
          <a:xfrm>
            <a:off x="381000" y="1143000"/>
            <a:ext cx="8534400" cy="5334000"/>
          </a:xfrm>
        </p:spPr>
        <p:txBody>
          <a:bodyPr>
            <a:normAutofit fontScale="85000" lnSpcReduction="20000"/>
          </a:bodyPr>
          <a:lstStyle/>
          <a:p>
            <a:r>
              <a:rPr lang="en-US" dirty="0"/>
              <a:t>Functions of Plasma :</a:t>
            </a:r>
            <a:br>
              <a:rPr lang="en-US" dirty="0"/>
            </a:br>
            <a:r>
              <a:rPr lang="en-US" dirty="0"/>
              <a:t>1- Transport of hormones , vitamins , minerals , and drugs . Examples: albumin is a universal transporter , while other plasma proteins are specific for transport of some substances like transferrin ( transport of iron) , </a:t>
            </a:r>
            <a:r>
              <a:rPr lang="en-US" dirty="0" err="1"/>
              <a:t>transcobalamine</a:t>
            </a:r>
            <a:r>
              <a:rPr lang="en-US" dirty="0"/>
              <a:t> (transport of </a:t>
            </a:r>
            <a:r>
              <a:rPr lang="en-US" dirty="0" err="1"/>
              <a:t>Vit</a:t>
            </a:r>
            <a:r>
              <a:rPr lang="en-US" dirty="0"/>
              <a:t>. B12 ) , </a:t>
            </a:r>
            <a:r>
              <a:rPr lang="en-US" dirty="0" err="1"/>
              <a:t>Apolipoprotein</a:t>
            </a:r>
            <a:r>
              <a:rPr lang="en-US" dirty="0"/>
              <a:t> B ( transport of lipoproteins) .</a:t>
            </a:r>
            <a:br>
              <a:rPr lang="en-US" dirty="0"/>
            </a:br>
            <a:r>
              <a:rPr lang="en-US" dirty="0"/>
              <a:t>2- Control of capillary permeability.</a:t>
            </a:r>
            <a:br>
              <a:rPr lang="en-US" dirty="0"/>
            </a:br>
            <a:r>
              <a:rPr lang="en-US" dirty="0"/>
              <a:t>3- Contribution to acid-base- balance : Plasma proteins contribute to about 15% of the buffer activity of blood.</a:t>
            </a:r>
            <a:br>
              <a:rPr lang="en-US" dirty="0"/>
            </a:br>
            <a:r>
              <a:rPr lang="en-US" dirty="0"/>
              <a:t>4- Contribution to regulation of arterial blood pressure , as follows:</a:t>
            </a:r>
            <a:br>
              <a:rPr lang="en-US" dirty="0"/>
            </a:br>
            <a:r>
              <a:rPr lang="en-US" dirty="0"/>
              <a:t>* Plasma proteins contribute to blood viscosity , which is important in production of peripheral resistance .</a:t>
            </a:r>
            <a:br>
              <a:rPr lang="en-US" dirty="0"/>
            </a:br>
            <a:r>
              <a:rPr lang="en-US" dirty="0"/>
              <a:t>* Plasma proteins exert oncotic pressure , which tends to pull water </a:t>
            </a:r>
            <a:r>
              <a:rPr lang="en-US" dirty="0" err="1"/>
              <a:t>water</a:t>
            </a:r>
            <a:r>
              <a:rPr lang="en-US" dirty="0"/>
              <a:t> into the blood ( at </a:t>
            </a:r>
            <a:r>
              <a:rPr lang="en-US" dirty="0" err="1"/>
              <a:t>capillaty</a:t>
            </a:r>
            <a:r>
              <a:rPr lang="en-US" dirty="0"/>
              <a:t> level) , which maintains the blood volume.</a:t>
            </a:r>
            <a:br>
              <a:rPr lang="en-US" dirty="0"/>
            </a:br>
            <a:r>
              <a:rPr lang="en-US" dirty="0"/>
              <a:t>5- Blood coagulation : Most of clotting factors are plasma proteins.</a:t>
            </a:r>
            <a:br>
              <a:rPr lang="en-US" dirty="0"/>
            </a:br>
            <a:r>
              <a:rPr lang="en-US" dirty="0"/>
              <a:t>6- Immune functions .</a:t>
            </a:r>
            <a:br>
              <a:rPr lang="en-US" dirty="0"/>
            </a:br>
            <a:r>
              <a:rPr lang="en-US" dirty="0"/>
              <a:t>7- Contribution to gas transport : Plasma proteins participate in CO2 transport in blood. </a:t>
            </a:r>
            <a:br>
              <a:rPr lang="en-US" dirty="0"/>
            </a:br>
            <a:endParaRPr lang="en-GB" dirty="0"/>
          </a:p>
        </p:txBody>
      </p:sp>
    </p:spTree>
    <p:extLst>
      <p:ext uri="{BB962C8B-B14F-4D97-AF65-F5344CB8AC3E}">
        <p14:creationId xmlns:p14="http://schemas.microsoft.com/office/powerpoint/2010/main" val="5632758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15962"/>
          </a:xfrm>
        </p:spPr>
        <p:txBody>
          <a:bodyPr>
            <a:normAutofit fontScale="90000"/>
          </a:bodyPr>
          <a:lstStyle/>
          <a:p>
            <a:r>
              <a:rPr lang="en-US" dirty="0" smtClean="0"/>
              <a:t>BLOOD </a:t>
            </a:r>
            <a:endParaRPr lang="en-GB" dirty="0"/>
          </a:p>
        </p:txBody>
      </p:sp>
      <p:sp>
        <p:nvSpPr>
          <p:cNvPr id="3" name="Content Placeholder 2"/>
          <p:cNvSpPr>
            <a:spLocks noGrp="1"/>
          </p:cNvSpPr>
          <p:nvPr>
            <p:ph sz="quarter" idx="1"/>
          </p:nvPr>
        </p:nvSpPr>
        <p:spPr>
          <a:xfrm>
            <a:off x="381000" y="1143000"/>
            <a:ext cx="8534400" cy="5334000"/>
          </a:xfrm>
        </p:spPr>
        <p:txBody>
          <a:bodyPr/>
          <a:lstStyle/>
          <a:p>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143000"/>
            <a:ext cx="84582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327587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15962"/>
          </a:xfrm>
        </p:spPr>
        <p:txBody>
          <a:bodyPr>
            <a:normAutofit fontScale="90000"/>
          </a:bodyPr>
          <a:lstStyle/>
          <a:p>
            <a:r>
              <a:rPr lang="en-US" dirty="0" smtClean="0"/>
              <a:t>BLOOD </a:t>
            </a:r>
            <a:endParaRPr lang="en-GB" dirty="0"/>
          </a:p>
        </p:txBody>
      </p:sp>
      <p:sp>
        <p:nvSpPr>
          <p:cNvPr id="3" name="Content Placeholder 2"/>
          <p:cNvSpPr>
            <a:spLocks noGrp="1"/>
          </p:cNvSpPr>
          <p:nvPr>
            <p:ph sz="quarter" idx="1"/>
          </p:nvPr>
        </p:nvSpPr>
        <p:spPr>
          <a:xfrm>
            <a:off x="381000" y="1143000"/>
            <a:ext cx="8534400" cy="5334000"/>
          </a:xfrm>
        </p:spPr>
        <p:txBody>
          <a:bodyPr>
            <a:normAutofit lnSpcReduction="10000"/>
          </a:bodyPr>
          <a:lstStyle/>
          <a:p>
            <a:pPr marL="0" indent="0">
              <a:buNone/>
            </a:pPr>
            <a:r>
              <a:rPr lang="en-US" b="1" i="1" dirty="0" smtClean="0"/>
              <a:t>Cellular </a:t>
            </a:r>
            <a:r>
              <a:rPr lang="en-US" b="1" i="1" dirty="0"/>
              <a:t>components :</a:t>
            </a:r>
            <a:r>
              <a:rPr lang="en-US" dirty="0"/>
              <a:t> Blood cells are subdivided into :</a:t>
            </a:r>
            <a:br>
              <a:rPr lang="en-US" dirty="0"/>
            </a:br>
            <a:r>
              <a:rPr lang="en-US" u="sng" dirty="0"/>
              <a:t>2.1 Red blood cells</a:t>
            </a:r>
            <a:r>
              <a:rPr lang="en-US" dirty="0"/>
              <a:t> ( erythrocytes)  : The most numerous ( form 98% of the blood cells) , that have the vital function of gas transport ( O2 and CO2) as well as participating in acid base balance. Erythrocytes have a life span of 120 days after they get destructed by hemolysis in the spleen .They are oval biconcave disk in shape , lack nucleus and many organelles . and full of hemoglobin ( </a:t>
            </a:r>
            <a:r>
              <a:rPr lang="en-US" dirty="0" err="1"/>
              <a:t>Hb</a:t>
            </a:r>
            <a:r>
              <a:rPr lang="en-US" dirty="0"/>
              <a:t> forms 34% of the erythrocyte`s weight)  . Red blood cells have no mitochondria , they obtain energy via anaerobic glycolysis.</a:t>
            </a:r>
            <a:br>
              <a:rPr lang="en-US" dirty="0"/>
            </a:br>
            <a:r>
              <a:rPr lang="en-US" dirty="0"/>
              <a:t>The biconcave disk shape of erythrocytes produces large surface area , as it allows erythrocytes to be squeezed in small capillaries without rupture , due to enhanced cell flexibility. </a:t>
            </a:r>
            <a:br>
              <a:rPr lang="en-US" dirty="0"/>
            </a:br>
            <a:r>
              <a:rPr lang="en-US" dirty="0"/>
              <a:t>In addition to their vital function ( transport of blood gases) , erythrocytes contributes to acid-base balance via the hemoglobin.</a:t>
            </a:r>
            <a:endParaRPr lang="en-GB" dirty="0"/>
          </a:p>
        </p:txBody>
      </p:sp>
    </p:spTree>
    <p:extLst>
      <p:ext uri="{BB962C8B-B14F-4D97-AF65-F5344CB8AC3E}">
        <p14:creationId xmlns:p14="http://schemas.microsoft.com/office/powerpoint/2010/main" val="56327587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15962"/>
          </a:xfrm>
        </p:spPr>
        <p:txBody>
          <a:bodyPr>
            <a:normAutofit fontScale="90000"/>
          </a:bodyPr>
          <a:lstStyle/>
          <a:p>
            <a:r>
              <a:rPr lang="en-US" dirty="0" smtClean="0"/>
              <a:t>BLOOD </a:t>
            </a:r>
            <a:endParaRPr lang="en-GB" dirty="0"/>
          </a:p>
        </p:txBody>
      </p:sp>
      <p:sp>
        <p:nvSpPr>
          <p:cNvPr id="3" name="Content Placeholder 2"/>
          <p:cNvSpPr>
            <a:spLocks noGrp="1"/>
          </p:cNvSpPr>
          <p:nvPr>
            <p:ph sz="quarter" idx="1"/>
          </p:nvPr>
        </p:nvSpPr>
        <p:spPr>
          <a:xfrm>
            <a:off x="381000" y="1143000"/>
            <a:ext cx="8534400" cy="5334000"/>
          </a:xfrm>
        </p:spPr>
        <p:txBody>
          <a:bodyPr>
            <a:normAutofit fontScale="85000" lnSpcReduction="20000"/>
          </a:bodyPr>
          <a:lstStyle/>
          <a:p>
            <a:r>
              <a:rPr lang="en-US" u="sng" dirty="0"/>
              <a:t> White blood cells</a:t>
            </a:r>
            <a:r>
              <a:rPr lang="en-US" dirty="0"/>
              <a:t> ( leukocytes) : The blood cells that protect the organism from the foreign invaders such as </a:t>
            </a:r>
            <a:r>
              <a:rPr lang="en-US" dirty="0" err="1"/>
              <a:t>microorganism.They</a:t>
            </a:r>
            <a:r>
              <a:rPr lang="en-US" dirty="0"/>
              <a:t> form 1-2% of blood cells volume  . Depending on the presence of staining granules under the microscope , they are subdivided into :</a:t>
            </a:r>
            <a:br>
              <a:rPr lang="en-US" dirty="0"/>
            </a:br>
            <a:r>
              <a:rPr lang="en-US" dirty="0"/>
              <a:t>a. granular leukocytes : such as neutrophils (62% of leukocytes, fight bacteria and fungi ) , basophils (0.4% of leukocytes , produce and release histamine and </a:t>
            </a:r>
            <a:r>
              <a:rPr lang="en-US" dirty="0" err="1"/>
              <a:t>heparine</a:t>
            </a:r>
            <a:r>
              <a:rPr lang="en-US" dirty="0"/>
              <a:t> ) , and </a:t>
            </a:r>
            <a:r>
              <a:rPr lang="en-US" dirty="0" err="1"/>
              <a:t>eosinophils</a:t>
            </a:r>
            <a:r>
              <a:rPr lang="en-US" dirty="0"/>
              <a:t> (1-5 % of leukocytes , fight parasites and modulate allergic response ) .</a:t>
            </a:r>
            <a:br>
              <a:rPr lang="en-US" dirty="0"/>
            </a:br>
            <a:r>
              <a:rPr lang="en-US" dirty="0"/>
              <a:t>Neutrophils reach the site of infection , as follows :</a:t>
            </a:r>
            <a:br>
              <a:rPr lang="en-US" dirty="0"/>
            </a:br>
            <a:r>
              <a:rPr lang="en-US" dirty="0"/>
              <a:t>* </a:t>
            </a:r>
            <a:r>
              <a:rPr lang="en-US" dirty="0" err="1"/>
              <a:t>Margination</a:t>
            </a:r>
            <a:r>
              <a:rPr lang="en-US" dirty="0"/>
              <a:t> : sticking of  neutrophils to capillary wall.</a:t>
            </a:r>
            <a:br>
              <a:rPr lang="en-US" dirty="0"/>
            </a:br>
            <a:r>
              <a:rPr lang="en-US" dirty="0"/>
              <a:t>* </a:t>
            </a:r>
            <a:r>
              <a:rPr lang="en-US" dirty="0" err="1"/>
              <a:t>Diapedesis</a:t>
            </a:r>
            <a:r>
              <a:rPr lang="en-US" dirty="0"/>
              <a:t> :  neutrophils squeeze themselves through the capillaries to the tissue space .</a:t>
            </a:r>
            <a:br>
              <a:rPr lang="en-US" dirty="0"/>
            </a:br>
            <a:r>
              <a:rPr lang="en-US" dirty="0"/>
              <a:t>* Amoeboid movement .</a:t>
            </a:r>
            <a:br>
              <a:rPr lang="en-US" dirty="0"/>
            </a:br>
            <a:r>
              <a:rPr lang="en-US" dirty="0"/>
              <a:t>* </a:t>
            </a:r>
            <a:r>
              <a:rPr lang="en-US" dirty="0" err="1"/>
              <a:t>Chemotaxis</a:t>
            </a:r>
            <a:r>
              <a:rPr lang="en-US" dirty="0"/>
              <a:t> : Attraction of neutrophils by chemical substances , such as </a:t>
            </a:r>
            <a:r>
              <a:rPr lang="en-US" dirty="0" err="1"/>
              <a:t>bactrial</a:t>
            </a:r>
            <a:r>
              <a:rPr lang="en-US" dirty="0"/>
              <a:t> toxins , </a:t>
            </a:r>
            <a:r>
              <a:rPr lang="en-US" dirty="0" err="1"/>
              <a:t>leukotriens</a:t>
            </a:r>
            <a:r>
              <a:rPr lang="en-US" dirty="0"/>
              <a:t> , components of the immune compliment and breakdown products of the </a:t>
            </a:r>
            <a:r>
              <a:rPr lang="en-US" dirty="0" err="1"/>
              <a:t>inflammed</a:t>
            </a:r>
            <a:r>
              <a:rPr lang="en-US" dirty="0"/>
              <a:t> tissue.</a:t>
            </a:r>
            <a:br>
              <a:rPr lang="en-US" dirty="0"/>
            </a:br>
            <a:r>
              <a:rPr lang="en-US" dirty="0"/>
              <a:t/>
            </a:r>
            <a:br>
              <a:rPr lang="en-US" dirty="0"/>
            </a:br>
            <a:endParaRPr lang="en-GB" dirty="0"/>
          </a:p>
        </p:txBody>
      </p:sp>
    </p:spTree>
    <p:extLst>
      <p:ext uri="{BB962C8B-B14F-4D97-AF65-F5344CB8AC3E}">
        <p14:creationId xmlns:p14="http://schemas.microsoft.com/office/powerpoint/2010/main" val="56327587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15962"/>
          </a:xfrm>
        </p:spPr>
        <p:txBody>
          <a:bodyPr>
            <a:normAutofit fontScale="90000"/>
          </a:bodyPr>
          <a:lstStyle/>
          <a:p>
            <a:r>
              <a:rPr lang="en-US" dirty="0" smtClean="0"/>
              <a:t>BLOOD </a:t>
            </a:r>
            <a:endParaRPr lang="en-GB" dirty="0"/>
          </a:p>
        </p:txBody>
      </p:sp>
      <p:sp>
        <p:nvSpPr>
          <p:cNvPr id="3" name="Content Placeholder 2"/>
          <p:cNvSpPr>
            <a:spLocks noGrp="1"/>
          </p:cNvSpPr>
          <p:nvPr>
            <p:ph sz="quarter" idx="1"/>
          </p:nvPr>
        </p:nvSpPr>
        <p:spPr>
          <a:xfrm>
            <a:off x="381000" y="1143000"/>
            <a:ext cx="8534400" cy="5334000"/>
          </a:xfrm>
        </p:spPr>
        <p:txBody>
          <a:bodyPr/>
          <a:lstStyle/>
          <a:p>
            <a:r>
              <a:rPr lang="en-US" dirty="0"/>
              <a:t>* Phagocytosis : Ingestion of bacteria by the neutrophil . It occurs as follows:</a:t>
            </a:r>
            <a:br>
              <a:rPr lang="en-US" dirty="0"/>
            </a:br>
            <a:r>
              <a:rPr lang="en-US" dirty="0"/>
              <a:t>1. The immune antibody adheres to the bacterial membrane .</a:t>
            </a:r>
            <a:br>
              <a:rPr lang="en-US" dirty="0"/>
            </a:br>
            <a:r>
              <a:rPr lang="en-US" dirty="0"/>
              <a:t>2- The antibody combines with C3 molecules of the immune compliment , the </a:t>
            </a:r>
            <a:r>
              <a:rPr lang="en-US" dirty="0" err="1"/>
              <a:t>the</a:t>
            </a:r>
            <a:r>
              <a:rPr lang="en-US" dirty="0"/>
              <a:t> C3 molecules attach themselves to receptors on the phagocytes membrane .</a:t>
            </a:r>
            <a:br>
              <a:rPr lang="en-US" dirty="0"/>
            </a:br>
            <a:r>
              <a:rPr lang="en-US" dirty="0"/>
              <a:t>3- The neutrophil then engulfs the bacteria by endocytosis, using pseudopods .</a:t>
            </a:r>
            <a:br>
              <a:rPr lang="en-US" dirty="0"/>
            </a:br>
            <a:r>
              <a:rPr lang="en-US" dirty="0"/>
              <a:t>4- After being phagocytized , the bacteria can be killed either by </a:t>
            </a:r>
            <a:r>
              <a:rPr lang="en-US" dirty="0" err="1"/>
              <a:t>lysosomal</a:t>
            </a:r>
            <a:r>
              <a:rPr lang="en-US" dirty="0"/>
              <a:t> </a:t>
            </a:r>
            <a:r>
              <a:rPr lang="en-US" dirty="0" err="1"/>
              <a:t>proteolytic</a:t>
            </a:r>
            <a:r>
              <a:rPr lang="en-US" dirty="0"/>
              <a:t> enzymes of the neutrophils , or by bactericidal agents formed inside the </a:t>
            </a:r>
            <a:r>
              <a:rPr lang="en-US" dirty="0" err="1"/>
              <a:t>neurrophils</a:t>
            </a:r>
            <a:r>
              <a:rPr lang="en-US" dirty="0"/>
              <a:t> like free radicals and </a:t>
            </a:r>
            <a:r>
              <a:rPr lang="en-US" dirty="0" err="1"/>
              <a:t>hypochlorate</a:t>
            </a:r>
            <a:r>
              <a:rPr lang="en-US" dirty="0"/>
              <a:t>.</a:t>
            </a:r>
            <a:br>
              <a:rPr lang="en-US" dirty="0"/>
            </a:br>
            <a:endParaRPr lang="en-GB" dirty="0"/>
          </a:p>
        </p:txBody>
      </p:sp>
    </p:spTree>
    <p:extLst>
      <p:ext uri="{BB962C8B-B14F-4D97-AF65-F5344CB8AC3E}">
        <p14:creationId xmlns:p14="http://schemas.microsoft.com/office/powerpoint/2010/main" val="56327587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15962"/>
          </a:xfrm>
        </p:spPr>
        <p:txBody>
          <a:bodyPr>
            <a:normAutofit fontScale="90000"/>
          </a:bodyPr>
          <a:lstStyle/>
          <a:p>
            <a:r>
              <a:rPr lang="en-US" dirty="0" smtClean="0"/>
              <a:t>BLOOD </a:t>
            </a:r>
            <a:endParaRPr lang="en-GB" dirty="0"/>
          </a:p>
        </p:txBody>
      </p:sp>
      <p:sp>
        <p:nvSpPr>
          <p:cNvPr id="3" name="Content Placeholder 2"/>
          <p:cNvSpPr>
            <a:spLocks noGrp="1"/>
          </p:cNvSpPr>
          <p:nvPr>
            <p:ph sz="quarter" idx="1"/>
          </p:nvPr>
        </p:nvSpPr>
        <p:spPr>
          <a:xfrm>
            <a:off x="381000" y="1143000"/>
            <a:ext cx="8534400" cy="5334000"/>
          </a:xfrm>
        </p:spPr>
        <p:txBody>
          <a:bodyPr/>
          <a:lstStyle/>
          <a:p>
            <a:r>
              <a:rPr lang="en-US" dirty="0"/>
              <a:t>b. </a:t>
            </a:r>
            <a:r>
              <a:rPr lang="en-US" dirty="0" err="1"/>
              <a:t>agranular</a:t>
            </a:r>
            <a:r>
              <a:rPr lang="en-US" dirty="0"/>
              <a:t> leukocytes : such as lymphocytes (30% of white blood cells , subdivided into T and B lymphocytes who have important immune functions) , and monocytes (5.3% of white blood cells , migrate into tissues to become macrophages and </a:t>
            </a:r>
            <a:r>
              <a:rPr lang="en-US" dirty="0" err="1"/>
              <a:t>Kupffer</a:t>
            </a:r>
            <a:r>
              <a:rPr lang="en-US" dirty="0"/>
              <a:t> cells in the liver , they have immune function and have the largest life span -months to years ) .</a:t>
            </a:r>
            <a:br>
              <a:rPr lang="en-US" dirty="0"/>
            </a:br>
            <a:r>
              <a:rPr lang="en-US" dirty="0"/>
              <a:t/>
            </a:r>
            <a:br>
              <a:rPr lang="en-US" dirty="0"/>
            </a:br>
            <a:r>
              <a:rPr lang="en-US" dirty="0"/>
              <a:t/>
            </a:r>
            <a:br>
              <a:rPr lang="en-US" dirty="0"/>
            </a:br>
            <a:r>
              <a:rPr lang="en-US" dirty="0"/>
              <a:t/>
            </a:r>
            <a:br>
              <a:rPr lang="en-US" dirty="0"/>
            </a:br>
            <a:r>
              <a:rPr lang="en-US" dirty="0" smtClean="0"/>
              <a:t> </a:t>
            </a:r>
            <a:r>
              <a:rPr lang="en-US" dirty="0"/>
              <a:t>Platelets ( thrombocytes)  : That serve for </a:t>
            </a:r>
            <a:r>
              <a:rPr lang="en-US" dirty="0" err="1"/>
              <a:t>hemoostasis</a:t>
            </a:r>
            <a:r>
              <a:rPr lang="en-US" dirty="0"/>
              <a:t> ( stopping of bleeding) as for source of growth factors. They are also </a:t>
            </a:r>
            <a:r>
              <a:rPr lang="en-US" dirty="0" err="1"/>
              <a:t>anuclear</a:t>
            </a:r>
            <a:r>
              <a:rPr lang="en-US" dirty="0"/>
              <a:t> cell fragments .their life span is 7-9 day</a:t>
            </a:r>
            <a:endParaRPr lang="en-GB" dirty="0"/>
          </a:p>
        </p:txBody>
      </p:sp>
    </p:spTree>
    <p:extLst>
      <p:ext uri="{BB962C8B-B14F-4D97-AF65-F5344CB8AC3E}">
        <p14:creationId xmlns:p14="http://schemas.microsoft.com/office/powerpoint/2010/main" val="56327587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15962"/>
          </a:xfrm>
        </p:spPr>
        <p:txBody>
          <a:bodyPr>
            <a:normAutofit fontScale="90000"/>
          </a:bodyPr>
          <a:lstStyle/>
          <a:p>
            <a:r>
              <a:rPr lang="en-GB" b="1" dirty="0"/>
              <a:t>Blood cells formation ( </a:t>
            </a:r>
            <a:r>
              <a:rPr lang="en-GB" b="1" dirty="0" err="1"/>
              <a:t>Hematopoiesis</a:t>
            </a:r>
            <a:r>
              <a:rPr lang="en-GB" b="1" dirty="0"/>
              <a:t>)</a:t>
            </a:r>
            <a:r>
              <a:rPr lang="en-US" dirty="0" smtClean="0"/>
              <a:t> </a:t>
            </a:r>
            <a:endParaRPr lang="en-GB" dirty="0"/>
          </a:p>
        </p:txBody>
      </p:sp>
      <p:sp>
        <p:nvSpPr>
          <p:cNvPr id="3" name="Content Placeholder 2"/>
          <p:cNvSpPr>
            <a:spLocks noGrp="1"/>
          </p:cNvSpPr>
          <p:nvPr>
            <p:ph sz="quarter" idx="1"/>
          </p:nvPr>
        </p:nvSpPr>
        <p:spPr>
          <a:xfrm>
            <a:off x="381000" y="1143000"/>
            <a:ext cx="8534400" cy="5334000"/>
          </a:xfrm>
        </p:spPr>
        <p:txBody>
          <a:bodyPr/>
          <a:lstStyle/>
          <a:p>
            <a:r>
              <a:rPr lang="en-US" dirty="0"/>
              <a:t>All blood cells are derived from self-renewing </a:t>
            </a:r>
            <a:r>
              <a:rPr lang="en-US" dirty="0" err="1"/>
              <a:t>hematopoetic</a:t>
            </a:r>
            <a:r>
              <a:rPr lang="en-US" dirty="0"/>
              <a:t> stem cells m which reside in the bone marrow, after which they proliferate and differentiate in different mature blood cells .</a:t>
            </a:r>
            <a:br>
              <a:rPr lang="en-US" dirty="0"/>
            </a:br>
            <a:r>
              <a:rPr lang="en-US" dirty="0"/>
              <a:t>Hematopoiesis occur in different organs , depending on the stage of development. In developing embryo it occurs in the yolk sac, after the development progress it occurs in liver, spleen and lymph nodes. After birth and maturation of bone marrow , it occurs in the bone marrow of long bones ( </a:t>
            </a:r>
            <a:r>
              <a:rPr lang="en-US" dirty="0" err="1"/>
              <a:t>humerus</a:t>
            </a:r>
            <a:r>
              <a:rPr lang="en-US" dirty="0"/>
              <a:t> , femur, tibia, and fibula for example , while in adults it occurs in bone marrow of flat and short bones ( pelvis, sternum, vertebrates, and cranium for example).</a:t>
            </a:r>
            <a:br>
              <a:rPr lang="en-US" dirty="0"/>
            </a:br>
            <a:r>
              <a:rPr lang="en-US" dirty="0"/>
              <a:t>After the hematopoiesis stops occurring in bone marrow of long bone , the hematopoietic tissue is replaced by fat tissue and is then called yellow bone marrow instead of red bone marrow</a:t>
            </a:r>
            <a:endParaRPr lang="en-GB" dirty="0"/>
          </a:p>
        </p:txBody>
      </p:sp>
    </p:spTree>
    <p:extLst>
      <p:ext uri="{BB962C8B-B14F-4D97-AF65-F5344CB8AC3E}">
        <p14:creationId xmlns:p14="http://schemas.microsoft.com/office/powerpoint/2010/main" val="56327587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381000"/>
            <a:ext cx="8534400" cy="6248400"/>
          </a:xfrm>
        </p:spPr>
        <p:txBody>
          <a:bodyPr/>
          <a:lstStyle/>
          <a:p>
            <a:r>
              <a:rPr lang="en-US" dirty="0"/>
              <a:t>Hematopoiesis needs growth factors to happen such as glycoprotein growth factors , which regulates the proliferation and maturation of blood cells entering the blood from the bone marrow.</a:t>
            </a:r>
            <a:br>
              <a:rPr lang="en-US" dirty="0"/>
            </a:br>
            <a:r>
              <a:rPr lang="en-US" dirty="0"/>
              <a:t>Colony-stimulating factors stimulate the production of </a:t>
            </a:r>
            <a:r>
              <a:rPr lang="en-US" dirty="0" err="1"/>
              <a:t>comitted</a:t>
            </a:r>
            <a:r>
              <a:rPr lang="en-US" dirty="0"/>
              <a:t> stem cells</a:t>
            </a:r>
            <a:br>
              <a:rPr lang="en-US" dirty="0"/>
            </a:br>
            <a:r>
              <a:rPr lang="en-US" dirty="0"/>
              <a:t>  </a:t>
            </a:r>
            <a:r>
              <a:rPr lang="en-US" dirty="0" err="1"/>
              <a:t>hematopoetin</a:t>
            </a:r>
            <a:r>
              <a:rPr lang="en-US" dirty="0"/>
              <a:t>  is a hormone that is produced by liver(20% ) and kidneys (80%) . It is necessary for formation of red blood cells.</a:t>
            </a:r>
            <a:br>
              <a:rPr lang="en-US" dirty="0"/>
            </a:br>
            <a:r>
              <a:rPr lang="en-US" dirty="0"/>
              <a:t>The mentioned growth factors start a signal transduction pathways , which alter the transcription factors , that activate genes that determine the differentiation of blood </a:t>
            </a:r>
            <a:r>
              <a:rPr lang="en-US" dirty="0" smtClean="0"/>
              <a:t>cells.</a:t>
            </a:r>
            <a:r>
              <a:rPr lang="en-US" dirty="0"/>
              <a:t/>
            </a:r>
            <a:br>
              <a:rPr lang="en-US" dirty="0"/>
            </a:br>
            <a:r>
              <a:rPr lang="en-US" dirty="0"/>
              <a:t/>
            </a:r>
            <a:br>
              <a:rPr lang="en-US" dirty="0"/>
            </a:br>
            <a:endParaRPr lang="en-GB" dirty="0"/>
          </a:p>
        </p:txBody>
      </p:sp>
    </p:spTree>
    <p:extLst>
      <p:ext uri="{BB962C8B-B14F-4D97-AF65-F5344CB8AC3E}">
        <p14:creationId xmlns:p14="http://schemas.microsoft.com/office/powerpoint/2010/main" val="563275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944562"/>
          </a:xfrm>
        </p:spPr>
        <p:txBody>
          <a:bodyPr/>
          <a:lstStyle/>
          <a:p>
            <a:r>
              <a:rPr lang="en-GB" dirty="0"/>
              <a:t> M</a:t>
            </a:r>
            <a:r>
              <a:rPr lang="en-GB" dirty="0" smtClean="0"/>
              <a:t>ajor </a:t>
            </a:r>
            <a:r>
              <a:rPr lang="en-GB" dirty="0"/>
              <a:t>components</a:t>
            </a:r>
          </a:p>
        </p:txBody>
      </p:sp>
      <p:sp>
        <p:nvSpPr>
          <p:cNvPr id="3" name="Content Placeholder 2"/>
          <p:cNvSpPr>
            <a:spLocks noGrp="1"/>
          </p:cNvSpPr>
          <p:nvPr>
            <p:ph sz="quarter" idx="1"/>
          </p:nvPr>
        </p:nvSpPr>
        <p:spPr/>
        <p:txBody>
          <a:bodyPr/>
          <a:lstStyle/>
          <a:p>
            <a:r>
              <a:rPr lang="en-US" dirty="0"/>
              <a:t>Cardiovascular system is composed of three major components , that form the circulation : </a:t>
            </a:r>
          </a:p>
          <a:p>
            <a:pPr marL="0" indent="0">
              <a:buNone/>
            </a:pPr>
            <a:r>
              <a:rPr lang="en-US" dirty="0"/>
              <a:t>1- The heart : as a pumping organ of the system.</a:t>
            </a:r>
          </a:p>
          <a:p>
            <a:pPr marL="0" indent="0">
              <a:buNone/>
            </a:pPr>
            <a:r>
              <a:rPr lang="en-US" dirty="0"/>
              <a:t>2- Blood vessels : as containers,  through which the circulation occurs .</a:t>
            </a:r>
          </a:p>
          <a:p>
            <a:pPr marL="0" indent="0">
              <a:buNone/>
            </a:pPr>
            <a:r>
              <a:rPr lang="en-US" dirty="0"/>
              <a:t>3- The blood : as transport medium of the circulation.</a:t>
            </a:r>
          </a:p>
          <a:p>
            <a:pPr marL="0" indent="0">
              <a:buNone/>
            </a:pPr>
            <a:endParaRPr lang="en-GB" dirty="0"/>
          </a:p>
        </p:txBody>
      </p:sp>
    </p:spTree>
    <p:extLst>
      <p:ext uri="{BB962C8B-B14F-4D97-AF65-F5344CB8AC3E}">
        <p14:creationId xmlns:p14="http://schemas.microsoft.com/office/powerpoint/2010/main" val="244872340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15962"/>
          </a:xfrm>
        </p:spPr>
        <p:txBody>
          <a:bodyPr>
            <a:normAutofit fontScale="90000"/>
          </a:bodyPr>
          <a:lstStyle/>
          <a:p>
            <a:r>
              <a:rPr lang="en-US" dirty="0" smtClean="0"/>
              <a:t> </a:t>
            </a:r>
            <a:endParaRPr lang="en-GB" dirty="0"/>
          </a:p>
        </p:txBody>
      </p:sp>
      <p:sp>
        <p:nvSpPr>
          <p:cNvPr id="3" name="Content Placeholder 2"/>
          <p:cNvSpPr>
            <a:spLocks noGrp="1"/>
          </p:cNvSpPr>
          <p:nvPr>
            <p:ph sz="quarter" idx="1"/>
          </p:nvPr>
        </p:nvSpPr>
        <p:spPr>
          <a:xfrm>
            <a:off x="381000" y="1143000"/>
            <a:ext cx="8534400" cy="5334000"/>
          </a:xfrm>
        </p:spPr>
        <p:txBody>
          <a:bodyPr/>
          <a:lstStyle/>
          <a:p>
            <a:r>
              <a:rPr lang="en-US" dirty="0" smtClean="0"/>
              <a:t>In </a:t>
            </a:r>
            <a:r>
              <a:rPr lang="en-US" dirty="0"/>
              <a:t>case of renal failure the kidney would not be able to produce </a:t>
            </a:r>
            <a:r>
              <a:rPr lang="en-US" dirty="0" err="1"/>
              <a:t>hematopoetin</a:t>
            </a:r>
            <a:r>
              <a:rPr lang="en-US" dirty="0"/>
              <a:t> , so the liver increase its production rate three folds, this will temporarily compensate the lack of </a:t>
            </a:r>
            <a:r>
              <a:rPr lang="en-US" dirty="0" err="1"/>
              <a:t>hematopoetin</a:t>
            </a:r>
            <a:r>
              <a:rPr lang="en-US" dirty="0"/>
              <a:t> , so the signs and symptoms of anemia would not be immediately obvious . Later on the liver </a:t>
            </a:r>
            <a:r>
              <a:rPr lang="en-US" dirty="0" err="1"/>
              <a:t>hematopoetin</a:t>
            </a:r>
            <a:r>
              <a:rPr lang="en-US" dirty="0"/>
              <a:t> would not be enough to compensate the shortage of </a:t>
            </a:r>
            <a:r>
              <a:rPr lang="en-US" dirty="0" err="1"/>
              <a:t>hematopoetin</a:t>
            </a:r>
            <a:r>
              <a:rPr lang="en-US" dirty="0"/>
              <a:t> and the signs would appear. </a:t>
            </a:r>
            <a:endParaRPr lang="en-GB" dirty="0"/>
          </a:p>
        </p:txBody>
      </p:sp>
    </p:spTree>
    <p:extLst>
      <p:ext uri="{BB962C8B-B14F-4D97-AF65-F5344CB8AC3E}">
        <p14:creationId xmlns:p14="http://schemas.microsoft.com/office/powerpoint/2010/main" val="56327587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772400" cy="715962"/>
          </a:xfrm>
        </p:spPr>
        <p:txBody>
          <a:bodyPr>
            <a:normAutofit fontScale="90000"/>
          </a:bodyPr>
          <a:lstStyle/>
          <a:p>
            <a:r>
              <a:rPr lang="en-US" dirty="0" smtClean="0"/>
              <a:t>Hematocrit  </a:t>
            </a:r>
            <a:endParaRPr lang="en-GB" dirty="0"/>
          </a:p>
        </p:txBody>
      </p:sp>
      <p:sp>
        <p:nvSpPr>
          <p:cNvPr id="3" name="Content Placeholder 2"/>
          <p:cNvSpPr>
            <a:spLocks noGrp="1"/>
          </p:cNvSpPr>
          <p:nvPr>
            <p:ph sz="quarter" idx="1"/>
          </p:nvPr>
        </p:nvSpPr>
        <p:spPr>
          <a:xfrm>
            <a:off x="381000" y="1143000"/>
            <a:ext cx="8534400" cy="5334000"/>
          </a:xfrm>
        </p:spPr>
        <p:txBody>
          <a:bodyPr/>
          <a:lstStyle/>
          <a:p>
            <a:r>
              <a:rPr lang="en-US" dirty="0" smtClean="0"/>
              <a:t>The </a:t>
            </a:r>
            <a:r>
              <a:rPr lang="en-US" dirty="0"/>
              <a:t>percentage of red blood cells volume to the total blood volume is called hematocrit . It could be calculated dividing the red blood cells volume by total blood volume and multiplying by 100. The normal average is about 46% in male and 42% in </a:t>
            </a:r>
            <a:r>
              <a:rPr lang="en-US" dirty="0" smtClean="0"/>
              <a:t>female</a:t>
            </a:r>
          </a:p>
          <a:p>
            <a:endParaRPr lang="en-US" dirty="0"/>
          </a:p>
          <a:p>
            <a:r>
              <a:rPr lang="en-US" dirty="0"/>
              <a:t>An increase in hematocrit is called polycythemia , while a decrease in hematocrit is called anemia .</a:t>
            </a:r>
            <a:br>
              <a:rPr lang="en-US" dirty="0"/>
            </a:br>
            <a:r>
              <a:rPr lang="en-US" dirty="0"/>
              <a:t>Polycythemia could be physiological as in high altitude or pathological as in polycythemia </a:t>
            </a:r>
            <a:r>
              <a:rPr lang="en-US" dirty="0" err="1"/>
              <a:t>vera</a:t>
            </a:r>
            <a:r>
              <a:rPr lang="en-US" dirty="0"/>
              <a:t> ( a neoplastic disease that cause abnormal increase in red blood cells count).</a:t>
            </a:r>
            <a:br>
              <a:rPr lang="en-US" dirty="0"/>
            </a:br>
            <a:r>
              <a:rPr lang="en-US" dirty="0"/>
              <a:t>Hematocrit is also increased in dehydration and decreased in </a:t>
            </a:r>
            <a:r>
              <a:rPr lang="en-US" dirty="0" err="1"/>
              <a:t>overhydration</a:t>
            </a:r>
            <a:r>
              <a:rPr lang="en-US" dirty="0"/>
              <a:t>.</a:t>
            </a:r>
            <a:endParaRPr lang="en-GB" dirty="0"/>
          </a:p>
        </p:txBody>
      </p:sp>
    </p:spTree>
    <p:extLst>
      <p:ext uri="{BB962C8B-B14F-4D97-AF65-F5344CB8AC3E}">
        <p14:creationId xmlns:p14="http://schemas.microsoft.com/office/powerpoint/2010/main" val="56327587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7772400" cy="868362"/>
          </a:xfrm>
        </p:spPr>
        <p:txBody>
          <a:bodyPr/>
          <a:lstStyle/>
          <a:p>
            <a:r>
              <a:rPr lang="en-GB" b="1" dirty="0" err="1"/>
              <a:t>Hemostasis</a:t>
            </a:r>
            <a:endParaRPr lang="en-GB" dirty="0"/>
          </a:p>
        </p:txBody>
      </p:sp>
      <p:sp>
        <p:nvSpPr>
          <p:cNvPr id="3" name="Content Placeholder 2"/>
          <p:cNvSpPr>
            <a:spLocks noGrp="1"/>
          </p:cNvSpPr>
          <p:nvPr>
            <p:ph sz="quarter" idx="1"/>
          </p:nvPr>
        </p:nvSpPr>
        <p:spPr>
          <a:xfrm>
            <a:off x="304800" y="1143000"/>
            <a:ext cx="8534400" cy="5410200"/>
          </a:xfrm>
        </p:spPr>
        <p:txBody>
          <a:bodyPr>
            <a:normAutofit fontScale="92500" lnSpcReduction="20000"/>
          </a:bodyPr>
          <a:lstStyle/>
          <a:p>
            <a:r>
              <a:rPr lang="en-US" dirty="0"/>
              <a:t>We mean by hemostasis : prevention of blood loss after injury , causing a cut in blood vessels. The physiological response to cutting or rupturing of blood vessel includes:</a:t>
            </a:r>
            <a:br>
              <a:rPr lang="en-US" dirty="0"/>
            </a:br>
            <a:r>
              <a:rPr lang="en-US" dirty="0"/>
              <a:t>1- Vasospasm : occurs as a result of nerve reflex and myogenic contraction. The nerve reflex usually is stimulated by pain sensation , while the intrinsic myogenic  contraction is a result of direct damage.</a:t>
            </a:r>
            <a:br>
              <a:rPr lang="en-US" dirty="0"/>
            </a:br>
            <a:r>
              <a:rPr lang="en-US" dirty="0"/>
              <a:t>The more traumatized the vessel , the greater is the degree of the spasm.</a:t>
            </a:r>
            <a:br>
              <a:rPr lang="en-US" dirty="0"/>
            </a:br>
            <a:r>
              <a:rPr lang="en-US" dirty="0"/>
              <a:t>Vasospasm reduces the blood flow from the vessel rupture.</a:t>
            </a:r>
            <a:br>
              <a:rPr lang="en-US" dirty="0"/>
            </a:br>
            <a:r>
              <a:rPr lang="en-US" dirty="0"/>
              <a:t>2- formation of platelet plug : results from adhering of platelets to the exposed </a:t>
            </a:r>
            <a:r>
              <a:rPr lang="en-US" dirty="0" err="1"/>
              <a:t>subendothelial</a:t>
            </a:r>
            <a:r>
              <a:rPr lang="en-US" dirty="0"/>
              <a:t> collagen fibers in the injured blood vessels(platelets adhesion ) . This binding initiates platelet activation , which then swell and become sticky and release granules containing ADP and Thromboxane A , which from their side activate the nearby platelets (platelets activation ) . This step will continue in a vicious circle (platelets aggregation ) until formation of platelet plug.</a:t>
            </a:r>
            <a:br>
              <a:rPr lang="en-US" dirty="0"/>
            </a:br>
            <a:r>
              <a:rPr lang="en-US" dirty="0"/>
              <a:t>Platelet plug is important in closing minute ruptures in the very small vessels of our organism that occurs many thousands of time daily. </a:t>
            </a:r>
            <a:endParaRPr lang="en-GB" dirty="0"/>
          </a:p>
        </p:txBody>
      </p:sp>
    </p:spTree>
    <p:extLst>
      <p:ext uri="{BB962C8B-B14F-4D97-AF65-F5344CB8AC3E}">
        <p14:creationId xmlns:p14="http://schemas.microsoft.com/office/powerpoint/2010/main" val="237977056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
          </p:nvPr>
        </p:nvSpPr>
        <p:spPr/>
        <p:txBody>
          <a:bodyPr/>
          <a:lstStyle/>
          <a:p>
            <a:pPr marL="0" indent="0">
              <a:buNone/>
            </a:pPr>
            <a:r>
              <a:rPr lang="en-US" dirty="0"/>
              <a:t>3- formation of blood clot: this occur by biologically active substances released from the ruptured blood vessel , platelets , and blood proteins. The clot fill the entire hole of ruptured vessel or the broken end of vessel , within 3-6 minutes.</a:t>
            </a:r>
            <a:br>
              <a:rPr lang="en-US" dirty="0"/>
            </a:br>
            <a:r>
              <a:rPr lang="en-US" dirty="0"/>
              <a:t>4- fibrosis of the blood clot to close the hole in the vessel .</a:t>
            </a:r>
            <a:endParaRPr lang="en-GB" dirty="0"/>
          </a:p>
        </p:txBody>
      </p:sp>
    </p:spTree>
    <p:extLst>
      <p:ext uri="{BB962C8B-B14F-4D97-AF65-F5344CB8AC3E}">
        <p14:creationId xmlns:p14="http://schemas.microsoft.com/office/powerpoint/2010/main" val="141337228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020762"/>
          </a:xfrm>
        </p:spPr>
        <p:txBody>
          <a:bodyPr>
            <a:normAutofit fontScale="90000"/>
          </a:bodyPr>
          <a:lstStyle/>
          <a:p>
            <a:r>
              <a:rPr lang="en-US" dirty="0" smtClean="0"/>
              <a:t>Clot formation </a:t>
            </a:r>
            <a:br>
              <a:rPr lang="en-US" dirty="0" smtClean="0"/>
            </a:br>
            <a:endParaRPr lang="en-GB" dirty="0"/>
          </a:p>
        </p:txBody>
      </p:sp>
      <p:sp>
        <p:nvSpPr>
          <p:cNvPr id="3" name="Content Placeholder 2"/>
          <p:cNvSpPr>
            <a:spLocks noGrp="1"/>
          </p:cNvSpPr>
          <p:nvPr>
            <p:ph sz="quarter" idx="1"/>
          </p:nvPr>
        </p:nvSpPr>
        <p:spPr>
          <a:xfrm>
            <a:off x="609600" y="1219200"/>
            <a:ext cx="8077200" cy="4800600"/>
          </a:xfrm>
        </p:spPr>
        <p:txBody>
          <a:bodyPr/>
          <a:lstStyle/>
          <a:p>
            <a:pPr marL="0" indent="0">
              <a:buNone/>
            </a:pPr>
            <a:r>
              <a:rPr lang="en-US" dirty="0" smtClean="0"/>
              <a:t>The </a:t>
            </a:r>
            <a:r>
              <a:rPr lang="en-US" dirty="0"/>
              <a:t>clot formation starts in 15-20 s. after injury if the trauma was severe , and in  1-2 minutes if the trauma was minor.</a:t>
            </a:r>
            <a:br>
              <a:rPr lang="en-US" dirty="0"/>
            </a:br>
            <a:r>
              <a:rPr lang="en-US" dirty="0"/>
              <a:t>The opening in the vessel or its broken end will be closed after 3-6 minutes.</a:t>
            </a:r>
            <a:br>
              <a:rPr lang="en-US" dirty="0"/>
            </a:br>
            <a:r>
              <a:rPr lang="en-US" dirty="0"/>
              <a:t>After being formed the clot retracts.</a:t>
            </a:r>
            <a:br>
              <a:rPr lang="en-US" dirty="0"/>
            </a:br>
            <a:r>
              <a:rPr lang="en-US" dirty="0"/>
              <a:t>* Mechanism of clot formation:</a:t>
            </a:r>
            <a:br>
              <a:rPr lang="en-US" dirty="0"/>
            </a:br>
            <a:r>
              <a:rPr lang="en-US" dirty="0"/>
              <a:t>A blood clotting to occur , clotting factors have to be activated. Clotting factors are mostly plasma proteins in an inactive state.</a:t>
            </a:r>
            <a:endParaRPr lang="en-GB" dirty="0"/>
          </a:p>
        </p:txBody>
      </p:sp>
    </p:spTree>
    <p:extLst>
      <p:ext uri="{BB962C8B-B14F-4D97-AF65-F5344CB8AC3E}">
        <p14:creationId xmlns:p14="http://schemas.microsoft.com/office/powerpoint/2010/main" val="49365088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Clot formation </a:t>
            </a:r>
            <a:endParaRPr lang="en-GB" dirty="0"/>
          </a:p>
        </p:txBody>
      </p:sp>
      <p:sp>
        <p:nvSpPr>
          <p:cNvPr id="3" name="Content Placeholder 2"/>
          <p:cNvSpPr>
            <a:spLocks noGrp="1"/>
          </p:cNvSpPr>
          <p:nvPr>
            <p:ph sz="quarter" idx="1"/>
          </p:nvPr>
        </p:nvSpPr>
        <p:spPr/>
        <p:txBody>
          <a:bodyPr>
            <a:normAutofit fontScale="85000" lnSpcReduction="20000"/>
          </a:bodyPr>
          <a:lstStyle/>
          <a:p>
            <a:r>
              <a:rPr lang="en-US" dirty="0"/>
              <a:t>1. Extrinsic pathway : which begins with trauma in the vascular wall or extravascular tissue :</a:t>
            </a:r>
            <a:br>
              <a:rPr lang="en-US" dirty="0"/>
            </a:br>
            <a:r>
              <a:rPr lang="en-US" dirty="0"/>
              <a:t>A complex  of tissue factors released from traumatized tissue activates factor VII . The later activates factor X . Factor X immediately complexes with platelets phospholipids in presence of calcium ions and factor V to form </a:t>
            </a:r>
            <a:r>
              <a:rPr lang="en-US" dirty="0" err="1"/>
              <a:t>prothrombin</a:t>
            </a:r>
            <a:r>
              <a:rPr lang="en-US" dirty="0"/>
              <a:t> activator . </a:t>
            </a:r>
            <a:r>
              <a:rPr lang="en-US" dirty="0" err="1"/>
              <a:t>Prothrombine</a:t>
            </a:r>
            <a:r>
              <a:rPr lang="en-US" dirty="0"/>
              <a:t> activator splits </a:t>
            </a:r>
            <a:r>
              <a:rPr lang="en-US" dirty="0" err="1"/>
              <a:t>prothrombin</a:t>
            </a:r>
            <a:r>
              <a:rPr lang="en-US" dirty="0"/>
              <a:t> to thrombin . Thrombin then acts on soluble fibrinogen to transform it into insoluble fibrin thread.</a:t>
            </a:r>
            <a:br>
              <a:rPr lang="en-US" dirty="0"/>
            </a:br>
            <a:r>
              <a:rPr lang="en-US" dirty="0"/>
              <a:t>2. Intrinsic pathway : Which begins with trauma to the blood itself or contact of blood with water -</a:t>
            </a:r>
            <a:r>
              <a:rPr lang="en-US" dirty="0" err="1"/>
              <a:t>wettable</a:t>
            </a:r>
            <a:r>
              <a:rPr lang="en-US" dirty="0"/>
              <a:t> surface. This will lead to activation of factor XII and release of platelets phospholipids.</a:t>
            </a:r>
            <a:br>
              <a:rPr lang="en-US" dirty="0"/>
            </a:br>
            <a:r>
              <a:rPr lang="en-US" dirty="0"/>
              <a:t>Factor XII then activates factor XI , the activated factor XI activates factor IX , which will then activate factor VIII. The activated factors VIII , IX , and the platelets phospholipids will activate factor X. Factor X will combine with factor V , </a:t>
            </a:r>
            <a:r>
              <a:rPr lang="en-US" dirty="0" err="1"/>
              <a:t>phospholipds</a:t>
            </a:r>
            <a:r>
              <a:rPr lang="en-US" dirty="0"/>
              <a:t> and calcium ions to form </a:t>
            </a:r>
            <a:r>
              <a:rPr lang="en-US" dirty="0" err="1"/>
              <a:t>prothronbine</a:t>
            </a:r>
            <a:r>
              <a:rPr lang="en-US" dirty="0"/>
              <a:t> activator.</a:t>
            </a:r>
            <a:endParaRPr lang="en-GB" dirty="0"/>
          </a:p>
        </p:txBody>
      </p:sp>
    </p:spTree>
    <p:extLst>
      <p:ext uri="{BB962C8B-B14F-4D97-AF65-F5344CB8AC3E}">
        <p14:creationId xmlns:p14="http://schemas.microsoft.com/office/powerpoint/2010/main" val="44027241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Clot formation </a:t>
            </a:r>
            <a:endParaRPr lang="en-GB" dirty="0"/>
          </a:p>
        </p:txBody>
      </p:sp>
      <p:sp>
        <p:nvSpPr>
          <p:cNvPr id="3" name="Content Placeholder 2"/>
          <p:cNvSpPr>
            <a:spLocks noGrp="1"/>
          </p:cNvSpPr>
          <p:nvPr>
            <p:ph sz="quarter" idx="1"/>
          </p:nvPr>
        </p:nvSpPr>
        <p:spPr/>
        <p:txBody>
          <a:bodyPr>
            <a:normAutofit fontScale="92500" lnSpcReduction="20000"/>
          </a:bodyPr>
          <a:lstStyle/>
          <a:p>
            <a:r>
              <a:rPr lang="en-US" dirty="0"/>
              <a:t>Fibrin threads form a meshwork , which is weak and breakable . But a factor called fibrin </a:t>
            </a:r>
            <a:r>
              <a:rPr lang="en-US" dirty="0" err="1"/>
              <a:t>stabilising</a:t>
            </a:r>
            <a:r>
              <a:rPr lang="en-US" dirty="0"/>
              <a:t> factor ( Factor III ) is released from the platelets . Factor XIII after being released will be activated by </a:t>
            </a:r>
            <a:r>
              <a:rPr lang="en-US" dirty="0" err="1"/>
              <a:t>thronbin</a:t>
            </a:r>
            <a:r>
              <a:rPr lang="en-US" dirty="0"/>
              <a:t>. It will add more and more bonds between the fibrin monomer molecules and form multiple cross-linkage between the fibrin threads.</a:t>
            </a:r>
            <a:br>
              <a:rPr lang="en-US" dirty="0"/>
            </a:br>
            <a:r>
              <a:rPr lang="en-US" dirty="0"/>
              <a:t>The strong meshwork  entraps blood cells , platelets , and plasma .</a:t>
            </a:r>
            <a:br>
              <a:rPr lang="en-US" dirty="0"/>
            </a:br>
            <a:r>
              <a:rPr lang="en-US" dirty="0"/>
              <a:t>* Clot retraction : After being formed , the clot then contracts and squeezes most of its fluid  ( the fluid is plasma protein- free and called serum ) . As the clot retracts it pulls the edges of </a:t>
            </a:r>
            <a:r>
              <a:rPr lang="en-US" dirty="0" err="1"/>
              <a:t>of</a:t>
            </a:r>
            <a:r>
              <a:rPr lang="en-US" dirty="0"/>
              <a:t> the broken blood vessels together .</a:t>
            </a:r>
            <a:br>
              <a:rPr lang="en-US" dirty="0"/>
            </a:br>
            <a:r>
              <a:rPr lang="en-US" dirty="0"/>
              <a:t>The clot will be then invaded by fibroblast which form connective tissue and the clot will completely be organized into fibrous tissue within 1-2 weeks. </a:t>
            </a:r>
            <a:endParaRPr lang="en-GB" dirty="0"/>
          </a:p>
        </p:txBody>
      </p:sp>
    </p:spTree>
    <p:extLst>
      <p:ext uri="{BB962C8B-B14F-4D97-AF65-F5344CB8AC3E}">
        <p14:creationId xmlns:p14="http://schemas.microsoft.com/office/powerpoint/2010/main" val="326085344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
          </p:nvPr>
        </p:nvSpPr>
        <p:spPr/>
        <p:txBody>
          <a:bodyPr>
            <a:normAutofit lnSpcReduction="10000"/>
          </a:bodyPr>
          <a:lstStyle/>
          <a:p>
            <a:r>
              <a:rPr lang="en-US" b="1" dirty="0"/>
              <a:t>Clinical Physiology:</a:t>
            </a:r>
            <a:r>
              <a:rPr lang="en-US" dirty="0"/>
              <a:t/>
            </a:r>
            <a:br>
              <a:rPr lang="en-US" dirty="0"/>
            </a:br>
            <a:r>
              <a:rPr lang="en-US" dirty="0"/>
              <a:t>* Aspirin inhibits Thromboxane A2 and thus impair platelets aggregation .</a:t>
            </a:r>
            <a:br>
              <a:rPr lang="en-US" dirty="0"/>
            </a:br>
            <a:r>
              <a:rPr lang="en-US" dirty="0"/>
              <a:t>* Vitamin K is very important for liver formation of 5 of clotting factors </a:t>
            </a:r>
            <a:r>
              <a:rPr lang="en-US" dirty="0" err="1"/>
              <a:t>incluiding</a:t>
            </a:r>
            <a:r>
              <a:rPr lang="en-US" dirty="0"/>
              <a:t> </a:t>
            </a:r>
            <a:r>
              <a:rPr lang="en-US" dirty="0" err="1"/>
              <a:t>Prothrombin</a:t>
            </a:r>
            <a:r>
              <a:rPr lang="en-US" dirty="0"/>
              <a:t> , factor VII , factor IX , factor X. So : Vitamin K deficiency may causes serious bleeding tendencies.</a:t>
            </a:r>
            <a:br>
              <a:rPr lang="en-US" dirty="0"/>
            </a:br>
            <a:r>
              <a:rPr lang="en-US" dirty="0"/>
              <a:t>* Calcium ions are required for acceleration of most of the clot formation steps , so the blood removed from the body can be prevented from clotting by deionizing of calcium ions by addition of citrate , or by precipitating of calcium with oxalates . </a:t>
            </a:r>
            <a:endParaRPr lang="en-GB" dirty="0"/>
          </a:p>
        </p:txBody>
      </p:sp>
    </p:spTree>
    <p:extLst>
      <p:ext uri="{BB962C8B-B14F-4D97-AF65-F5344CB8AC3E}">
        <p14:creationId xmlns:p14="http://schemas.microsoft.com/office/powerpoint/2010/main" val="389034463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
          </p:nvPr>
        </p:nvSpPr>
        <p:spPr/>
        <p:txBody>
          <a:bodyPr>
            <a:normAutofit fontScale="92500" lnSpcReduction="20000"/>
          </a:bodyPr>
          <a:lstStyle/>
          <a:p>
            <a:r>
              <a:rPr lang="en-US" dirty="0" smtClean="0"/>
              <a:t>Hemophilia, </a:t>
            </a:r>
            <a:r>
              <a:rPr lang="en-US" dirty="0"/>
              <a:t>also called factor </a:t>
            </a:r>
            <a:r>
              <a:rPr lang="en-US" dirty="0" smtClean="0"/>
              <a:t>VIII </a:t>
            </a:r>
            <a:r>
              <a:rPr lang="en-US" dirty="0"/>
              <a:t>deficiency or classic hemophilia, is a genetic disorder caused by missing or defective factor VIII, a clotting protein. Although it is passed down from parents to children, about 1/3 of cases are caused by a spontaneous mutation, a change in a </a:t>
            </a:r>
            <a:r>
              <a:rPr lang="en-US" dirty="0" smtClean="0"/>
              <a:t>gene</a:t>
            </a:r>
          </a:p>
          <a:p>
            <a:r>
              <a:rPr lang="en-US" dirty="0"/>
              <a:t>People with hemophilia A often, bleed longer than other people. Bleeds can occur internally, into joints and muscles, or externally, from minor cuts, dental procedures or trauma. How frequently a person bleeds and the severity of those bleeds depends on how much FVIII is in the plasma, the straw-colored fluid portion of blood.</a:t>
            </a:r>
          </a:p>
          <a:p>
            <a:r>
              <a:rPr lang="en-US" dirty="0"/>
              <a:t>Normal plasma levels of FVIII range from 50% to 150%. Levels below 50%, or half of what is needed to form a clot, determine a person’s symptoms.</a:t>
            </a:r>
          </a:p>
          <a:p>
            <a:endParaRPr lang="en-GB" dirty="0"/>
          </a:p>
        </p:txBody>
      </p:sp>
    </p:spTree>
    <p:extLst>
      <p:ext uri="{BB962C8B-B14F-4D97-AF65-F5344CB8AC3E}">
        <p14:creationId xmlns:p14="http://schemas.microsoft.com/office/powerpoint/2010/main" val="358579470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
          </p:nvPr>
        </p:nvSpPr>
        <p:spPr/>
        <p:txBody>
          <a:bodyPr>
            <a:normAutofit fontScale="85000" lnSpcReduction="20000"/>
          </a:bodyPr>
          <a:lstStyle/>
          <a:p>
            <a:r>
              <a:rPr lang="en-US" b="1" dirty="0"/>
              <a:t>Mild hemophilia A-  6% up to 49% of </a:t>
            </a:r>
            <a:r>
              <a:rPr lang="en-US" b="1" dirty="0" smtClean="0"/>
              <a:t>F VIII </a:t>
            </a:r>
            <a:r>
              <a:rPr lang="en-US" b="1" dirty="0"/>
              <a:t>in </a:t>
            </a:r>
            <a:r>
              <a:rPr lang="en-US" b="1" dirty="0" smtClean="0"/>
              <a:t>the blood.</a:t>
            </a:r>
          </a:p>
          <a:p>
            <a:r>
              <a:rPr lang="en-US" dirty="0"/>
              <a:t> People with mild hemophilia </a:t>
            </a:r>
            <a:r>
              <a:rPr lang="en-US" dirty="0" smtClean="0"/>
              <a:t> generally </a:t>
            </a:r>
            <a:r>
              <a:rPr lang="en-US" dirty="0"/>
              <a:t>experience bleeding only after serious injury, trauma or surgery. In many cases, mild hemophilia is not diagnosed until an injury, surgery or tooth extraction results in prolonged bleeding. The first episode may not occur until adulthood. Women with mild hemophilia often experience menorrhagia, heavy menstrual periods, and can hemorrhage after childbirth.</a:t>
            </a:r>
          </a:p>
          <a:p>
            <a:r>
              <a:rPr lang="en-US" b="1" dirty="0"/>
              <a:t>Moderate hemophilia A. 1% up to 5% of </a:t>
            </a:r>
            <a:r>
              <a:rPr lang="en-US" b="1" dirty="0" smtClean="0"/>
              <a:t>F VIII </a:t>
            </a:r>
            <a:r>
              <a:rPr lang="en-US" b="1" dirty="0"/>
              <a:t>in the blood.</a:t>
            </a:r>
            <a:r>
              <a:rPr lang="en-US" dirty="0"/>
              <a:t> People with moderate hemophilia A  tend to have bleeding episodes after injuries. Bleeds that occur without obvious cause are called spontaneous bleeding episodes.</a:t>
            </a:r>
          </a:p>
          <a:p>
            <a:r>
              <a:rPr lang="en-US" b="1" dirty="0"/>
              <a:t>Severe hemophilia A.  &lt;1% of FVIII in the blood. </a:t>
            </a:r>
            <a:r>
              <a:rPr lang="en-US" dirty="0"/>
              <a:t>People with severe hemophilia A experience bleeding following an injury and may have frequent spontaneous bleeding episodes, often into their joints and muscles.</a:t>
            </a:r>
          </a:p>
        </p:txBody>
      </p:sp>
    </p:spTree>
    <p:extLst>
      <p:ext uri="{BB962C8B-B14F-4D97-AF65-F5344CB8AC3E}">
        <p14:creationId xmlns:p14="http://schemas.microsoft.com/office/powerpoint/2010/main" val="371349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HEART </a:t>
            </a:r>
            <a:endParaRPr lang="en-GB" dirty="0"/>
          </a:p>
        </p:txBody>
      </p:sp>
      <p:sp>
        <p:nvSpPr>
          <p:cNvPr id="3" name="Content Placeholder 2"/>
          <p:cNvSpPr>
            <a:spLocks noGrp="1"/>
          </p:cNvSpPr>
          <p:nvPr>
            <p:ph sz="quarter" idx="1"/>
          </p:nvPr>
        </p:nvSpPr>
        <p:spPr>
          <a:xfrm>
            <a:off x="533400" y="1447800"/>
            <a:ext cx="8153400" cy="4572000"/>
          </a:xfrm>
        </p:spPr>
        <p:txBody>
          <a:bodyPr>
            <a:normAutofit/>
          </a:bodyPr>
          <a:lstStyle/>
          <a:p>
            <a:r>
              <a:rPr lang="en-US" dirty="0"/>
              <a:t>Heart is a hollow muscular organ , that is located in the middle mediastinum  between the two bony structures of the sternum and the vertebral column </a:t>
            </a:r>
            <a:r>
              <a:rPr lang="en-US" dirty="0" smtClean="0"/>
              <a:t>.</a:t>
            </a:r>
            <a:r>
              <a:rPr lang="en-US" dirty="0"/>
              <a:t/>
            </a:r>
            <a:br>
              <a:rPr lang="en-US" dirty="0"/>
            </a:br>
            <a:r>
              <a:rPr lang="en-US" dirty="0"/>
              <a:t>It has a shape of clenched fist , which weighs about 300 grams ( with mild variation between male and female ).</a:t>
            </a:r>
          </a:p>
          <a:p>
            <a:r>
              <a:rPr lang="en-US" dirty="0"/>
              <a:t>  Heart has an apex that is anteriorly , inferiorly , and leftward oriented , and a base , that is posteriorly , superiorly and rightward oriented   .</a:t>
            </a:r>
            <a:br>
              <a:rPr lang="en-US" dirty="0"/>
            </a:br>
            <a:r>
              <a:rPr lang="en-US" dirty="0"/>
              <a:t> In addition to its apex and base the heart has anterior , posterior and left surfaces</a:t>
            </a:r>
          </a:p>
        </p:txBody>
      </p:sp>
    </p:spTree>
    <p:extLst>
      <p:ext uri="{BB962C8B-B14F-4D97-AF65-F5344CB8AC3E}">
        <p14:creationId xmlns:p14="http://schemas.microsoft.com/office/powerpoint/2010/main" val="244872340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
          </p:nvPr>
        </p:nvSpPr>
        <p:spPr/>
        <p:txBody>
          <a:bodyPr/>
          <a:lstStyle/>
          <a:p>
            <a:r>
              <a:rPr lang="en-US" dirty="0"/>
              <a:t>The main medication to treat hemophilia </a:t>
            </a:r>
            <a:r>
              <a:rPr lang="en-US" dirty="0" smtClean="0"/>
              <a:t> </a:t>
            </a:r>
            <a:r>
              <a:rPr lang="en-US" dirty="0"/>
              <a:t>is concentrated FVIII product, called clotting factor or simply factor. Recombinant factor products, which are </a:t>
            </a:r>
            <a:r>
              <a:rPr lang="en-US" dirty="0" err="1"/>
              <a:t>are</a:t>
            </a:r>
            <a:r>
              <a:rPr lang="en-US" dirty="0"/>
              <a:t> developed in a lab through the use of DNA technology, , preclude the use of human-derived pools of donor-sourced plasma. And while plasma-derived FVIII  products are still available, approximately 75% of the hemophilia community takes a recombinant FVIII </a:t>
            </a:r>
            <a:r>
              <a:rPr lang="en-US" dirty="0" smtClean="0"/>
              <a:t>product</a:t>
            </a:r>
          </a:p>
          <a:p>
            <a:r>
              <a:rPr lang="en-US" smtClean="0"/>
              <a:t>This </a:t>
            </a:r>
            <a:r>
              <a:rPr lang="en-US" dirty="0"/>
              <a:t>factor therapies are infused intravenously through a vein in the arm or a port in the chest.</a:t>
            </a:r>
            <a:endParaRPr lang="en-GB" dirty="0"/>
          </a:p>
        </p:txBody>
      </p:sp>
    </p:spTree>
    <p:extLst>
      <p:ext uri="{BB962C8B-B14F-4D97-AF65-F5344CB8AC3E}">
        <p14:creationId xmlns:p14="http://schemas.microsoft.com/office/powerpoint/2010/main" val="1656343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685800"/>
            <a:ext cx="8305800" cy="5867400"/>
          </a:xfrm>
        </p:spPr>
        <p:txBody>
          <a:bodyPr/>
          <a:lstStyle/>
          <a:p>
            <a:r>
              <a:rPr lang="en-US" b="1" dirty="0"/>
              <a:t>The wall of the heart</a:t>
            </a:r>
            <a:r>
              <a:rPr lang="en-US" dirty="0"/>
              <a:t> is composed of three layers :</a:t>
            </a:r>
          </a:p>
          <a:p>
            <a:r>
              <a:rPr lang="en-US" dirty="0"/>
              <a:t>1. Endocardium : The innermost layer , which lines the heart chambers and is in direct contact with the blood . It is composed of endothelial cells that are similar to those , that line the blood vessels , and of connective tissue too. </a:t>
            </a:r>
            <a:br>
              <a:rPr lang="en-US" dirty="0"/>
            </a:br>
            <a:r>
              <a:rPr lang="en-US" dirty="0"/>
              <a:t> Endocardium has a smooth surface that prevents blood </a:t>
            </a:r>
            <a:r>
              <a:rPr lang="en-US" dirty="0" smtClean="0"/>
              <a:t>clotting</a:t>
            </a:r>
            <a:endParaRPr lang="en-US" dirty="0"/>
          </a:p>
          <a:p>
            <a:endParaRPr lang="en-US" dirty="0" smtClean="0"/>
          </a:p>
          <a:p>
            <a:r>
              <a:rPr lang="en-US" dirty="0"/>
              <a:t>Endocarditis is the inflammation of the endocardium , which is resistant to antibiotic treatment and difficult to </a:t>
            </a:r>
            <a:r>
              <a:rPr lang="en-US" dirty="0" smtClean="0"/>
              <a:t>cure.</a:t>
            </a:r>
            <a:endParaRPr lang="en-US" dirty="0"/>
          </a:p>
        </p:txBody>
      </p:sp>
    </p:spTree>
    <p:extLst>
      <p:ext uri="{BB962C8B-B14F-4D97-AF65-F5344CB8AC3E}">
        <p14:creationId xmlns:p14="http://schemas.microsoft.com/office/powerpoint/2010/main" val="24487234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2281</TotalTime>
  <Words>2096</Words>
  <Application>Microsoft Office PowerPoint</Application>
  <PresentationFormat>On-screen Show (4:3)</PresentationFormat>
  <Paragraphs>253</Paragraphs>
  <Slides>80</Slides>
  <Notes>0</Notes>
  <HiddenSlides>0</HiddenSlides>
  <MMClips>0</MMClips>
  <ScaleCrop>false</ScaleCrop>
  <HeadingPairs>
    <vt:vector size="4" baseType="variant">
      <vt:variant>
        <vt:lpstr>Theme</vt:lpstr>
      </vt:variant>
      <vt:variant>
        <vt:i4>1</vt:i4>
      </vt:variant>
      <vt:variant>
        <vt:lpstr>Slide Titles</vt:lpstr>
      </vt:variant>
      <vt:variant>
        <vt:i4>80</vt:i4>
      </vt:variant>
    </vt:vector>
  </HeadingPairs>
  <TitlesOfParts>
    <vt:vector size="81" baseType="lpstr">
      <vt:lpstr>Equity</vt:lpstr>
      <vt:lpstr>Cardiovascular system </vt:lpstr>
      <vt:lpstr>     Function of the cardiovascular system  </vt:lpstr>
      <vt:lpstr>PowerPoint Presentation</vt:lpstr>
      <vt:lpstr>PowerPoint Presentation</vt:lpstr>
      <vt:lpstr>PowerPoint Presentation</vt:lpstr>
      <vt:lpstr>PowerPoint Presentation</vt:lpstr>
      <vt:lpstr> Major components</vt:lpstr>
      <vt:lpstr>HEART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Cardiac muscle </vt:lpstr>
      <vt:lpstr>Cardiac muscle </vt:lpstr>
      <vt:lpstr>PowerPoint Presentation</vt:lpstr>
      <vt:lpstr>PowerPoint Presentation</vt:lpstr>
      <vt:lpstr>PowerPoint Presentation</vt:lpstr>
      <vt:lpstr>PowerPoint Presentation</vt:lpstr>
      <vt:lpstr>PowerPoint Presentation</vt:lpstr>
      <vt:lpstr>Cardiac cycle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Heart sounds </vt:lpstr>
      <vt:lpstr>Cardiac output </vt:lpstr>
      <vt:lpstr>PowerPoint Presentation</vt:lpstr>
      <vt:lpstr>Arterial Blood pressure </vt:lpstr>
      <vt:lpstr>PowerPoint Presentation</vt:lpstr>
      <vt:lpstr>PowerPoint Presentation</vt:lpstr>
      <vt:lpstr>PowerPoint Presentation</vt:lpstr>
      <vt:lpstr>PowerPoint Presentation</vt:lpstr>
      <vt:lpstr>Regulation of ABP</vt:lpstr>
      <vt:lpstr>Regulation of ABP</vt:lpstr>
      <vt:lpstr>I. Short-term regulatory mechanisms </vt:lpstr>
      <vt:lpstr>I. Short-term regulatory mechanisms </vt:lpstr>
      <vt:lpstr>I. Short-term regulatory mechanisms </vt:lpstr>
      <vt:lpstr>I. Short-term regulatory mechanisms </vt:lpstr>
      <vt:lpstr>I. Short-term regulatory mechanisms </vt:lpstr>
      <vt:lpstr>Regulation of ABP</vt:lpstr>
      <vt:lpstr>I. Intermediate - term regulatory mechanisms </vt:lpstr>
      <vt:lpstr>I. Intermediate -term regulatory mechanisms </vt:lpstr>
      <vt:lpstr>I. Intermediate -term regulatory mechanisms </vt:lpstr>
      <vt:lpstr>I. Intermediate - term regulatory mechanisms </vt:lpstr>
      <vt:lpstr>Regulation of ABP</vt:lpstr>
      <vt:lpstr>Hypertension </vt:lpstr>
      <vt:lpstr>Atherosclerosis and Peripheral Artery Disease </vt:lpstr>
      <vt:lpstr>Varicose veins </vt:lpstr>
      <vt:lpstr>Aneurism </vt:lpstr>
      <vt:lpstr>PowerPoint Presentation</vt:lpstr>
      <vt:lpstr>Hemorrhoids </vt:lpstr>
      <vt:lpstr>Deep vein thrombosis (DVT) </vt:lpstr>
      <vt:lpstr>BLOOD </vt:lpstr>
      <vt:lpstr>BLOOD </vt:lpstr>
      <vt:lpstr>BLOOD </vt:lpstr>
      <vt:lpstr>BLOOD </vt:lpstr>
      <vt:lpstr>BLOOD </vt:lpstr>
      <vt:lpstr>BLOOD </vt:lpstr>
      <vt:lpstr>BLOOD </vt:lpstr>
      <vt:lpstr>Blood cells formation ( Hematopoiesis) </vt:lpstr>
      <vt:lpstr>PowerPoint Presentation</vt:lpstr>
      <vt:lpstr> </vt:lpstr>
      <vt:lpstr>Hematocrit  </vt:lpstr>
      <vt:lpstr>Hemostasis</vt:lpstr>
      <vt:lpstr>PowerPoint Presentation</vt:lpstr>
      <vt:lpstr>Clot formation  </vt:lpstr>
      <vt:lpstr>Clot formation </vt:lpstr>
      <vt:lpstr>Clot formation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Cardiovascular system</dc:title>
  <dc:creator>User</dc:creator>
  <cp:lastModifiedBy>Lap</cp:lastModifiedBy>
  <cp:revision>61</cp:revision>
  <dcterms:created xsi:type="dcterms:W3CDTF">2006-08-16T00:00:00Z</dcterms:created>
  <dcterms:modified xsi:type="dcterms:W3CDTF">2019-02-11T20:06:49Z</dcterms:modified>
</cp:coreProperties>
</file>