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sldIdLst>
    <p:sldId id="256" r:id="rId2"/>
    <p:sldId id="257" r:id="rId3"/>
    <p:sldId id="266" r:id="rId4"/>
    <p:sldId id="267" r:id="rId5"/>
    <p:sldId id="285" r:id="rId6"/>
    <p:sldId id="286" r:id="rId7"/>
    <p:sldId id="270" r:id="rId8"/>
    <p:sldId id="269" r:id="rId9"/>
    <p:sldId id="271" r:id="rId10"/>
    <p:sldId id="272" r:id="rId11"/>
    <p:sldId id="287" r:id="rId12"/>
    <p:sldId id="278" r:id="rId13"/>
    <p:sldId id="299" r:id="rId14"/>
    <p:sldId id="264" r:id="rId15"/>
    <p:sldId id="279" r:id="rId16"/>
    <p:sldId id="273" r:id="rId17"/>
    <p:sldId id="280" r:id="rId18"/>
    <p:sldId id="281" r:id="rId19"/>
    <p:sldId id="283" r:id="rId20"/>
    <p:sldId id="300" r:id="rId21"/>
    <p:sldId id="288" r:id="rId22"/>
    <p:sldId id="284" r:id="rId23"/>
    <p:sldId id="27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226BB5B9-1DBC-4CBF-8F5E-62C7B04D16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19AF3-FF9B-4B07-920B-3409453D01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9E997-618F-4EE5-AA9D-2E6D362BF9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2450A-F6C4-4B61-845C-19E6076DD7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8229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038600"/>
            <a:ext cx="8229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DB20B-7F1F-4A75-A9E3-C2181661B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C3B7DA5-E611-4B57-A93A-27938CF359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F670B-53B9-45AC-AE2C-66519638A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1E548-9400-48FF-9852-D6BADBF89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33B72-BF87-4D2E-A3E0-C1D7CCE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DA01F-95FD-4715-8425-295763BB25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55D1E-F163-4169-9AF7-1BD470AE6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16345-ACF4-48D9-89D5-C7B3E8BC5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3CC14-CF94-4A52-B933-3D962B9A71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C7ADB-AB2B-4306-B232-C1EA97E7E9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B3D76FAB-B8A9-4D41-9ED8-5926DD144D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rel.gov/otec/desalination.html" TargetMode="External"/><Relationship Id="rId2" Type="http://schemas.openxmlformats.org/officeDocument/2006/relationships/hyperlink" Target="http://www.nrel.gov/otec/electricity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rel.gov/otec/mineral_extraction.html" TargetMode="External"/><Relationship Id="rId5" Type="http://schemas.openxmlformats.org/officeDocument/2006/relationships/hyperlink" Target="http://www.nrel.gov/otec/refrigeration.html" TargetMode="External"/><Relationship Id="rId4" Type="http://schemas.openxmlformats.org/officeDocument/2006/relationships/hyperlink" Target="http://www.nrel.gov/otec/mariculture.html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rel.gov/otec/mariculture.html" TargetMode="External"/><Relationship Id="rId2" Type="http://schemas.openxmlformats.org/officeDocument/2006/relationships/hyperlink" Target="http://www.nrel.gov/otec/desalination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rel.gov/otec/mineral_extraction.html" TargetMode="External"/><Relationship Id="rId4" Type="http://schemas.openxmlformats.org/officeDocument/2006/relationships/hyperlink" Target="http://www.nrel.gov/otec/refrigeration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Ocean Thermal Energy Conversion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Hybrid Cycle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1905000"/>
            <a:ext cx="4038600" cy="4267200"/>
          </a:xfrm>
        </p:spPr>
        <p:txBody>
          <a:bodyPr/>
          <a:lstStyle/>
          <a:p>
            <a:r>
              <a:rPr lang="en-US" sz="1600" dirty="0" smtClean="0"/>
              <a:t>A hybrid cycle combines the features of both the closed-cycle and open-cycle systems. </a:t>
            </a:r>
          </a:p>
          <a:p>
            <a:r>
              <a:rPr lang="en-US" sz="1600" dirty="0" smtClean="0"/>
              <a:t>In a hybrid OTEC system, warm seawater enters a vacuum chamber where it is flash-evaporated into steam, which is similar to the open-cycle evaporation process. </a:t>
            </a:r>
          </a:p>
          <a:p>
            <a:r>
              <a:rPr lang="en-US" sz="1600" dirty="0" smtClean="0"/>
              <a:t>The steam vaporizes the working fluid of a closed-cycle loop on the other side of an ammonia vaporizer. </a:t>
            </a:r>
          </a:p>
          <a:p>
            <a:r>
              <a:rPr lang="en-US" sz="1600" dirty="0" smtClean="0"/>
              <a:t>The vaporized fluid then drives a turbine that produces electricity. </a:t>
            </a:r>
          </a:p>
          <a:p>
            <a:r>
              <a:rPr lang="en-US" sz="1600" dirty="0" smtClean="0"/>
              <a:t>The steam condenses within the heat exchanger and provides desalinated water.</a:t>
            </a:r>
            <a:endParaRPr lang="en-US" sz="1600" dirty="0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905000"/>
            <a:ext cx="4648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609600"/>
            <a:ext cx="8229600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OTEC Classification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905000"/>
            <a:ext cx="8229600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Char char="•"/>
              <a:tabLst/>
              <a:defRPr/>
            </a:pP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Depending on the location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Tahoma" charset="0"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Land based plant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Tahoma" charset="0"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Shelf based plant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Tahoma" charset="0"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Floating plant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Tahoma" charset="0"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Submerged plant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Char char="•"/>
              <a:tabLst/>
              <a:defRPr/>
            </a:pP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Depending on the cycle used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Tahoma" charset="0"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Open cycle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Tahoma" charset="0"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Closed cycle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Tahoma" charset="0"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Hybrid cycle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India_OTEC_picture_new_sm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/>
        </p:spPr>
      </p:pic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Site Consideration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 b="1" dirty="0" smtClean="0"/>
              <a:t>Factors to be considered while choosing a site:</a:t>
            </a:r>
          </a:p>
          <a:p>
            <a:r>
              <a:rPr lang="en-US" sz="2000" b="1" dirty="0" smtClean="0"/>
              <a:t>Thermal gradient in the ocean</a:t>
            </a:r>
          </a:p>
          <a:p>
            <a:r>
              <a:rPr lang="en-US" sz="2000" b="1" dirty="0" smtClean="0"/>
              <a:t>Topography of the ocean floor</a:t>
            </a:r>
          </a:p>
          <a:p>
            <a:r>
              <a:rPr lang="en-US" sz="2000" b="1" dirty="0" smtClean="0"/>
              <a:t>Meteorological conditions – hurricanes</a:t>
            </a:r>
          </a:p>
          <a:p>
            <a:r>
              <a:rPr lang="en-US" sz="2000" b="1" dirty="0" smtClean="0"/>
              <a:t>Seismic activity</a:t>
            </a:r>
          </a:p>
          <a:p>
            <a:r>
              <a:rPr lang="en-US" sz="2000" b="1" dirty="0" smtClean="0"/>
              <a:t>Availability of personnel to operate the plant</a:t>
            </a:r>
          </a:p>
          <a:p>
            <a:r>
              <a:rPr lang="en-US" sz="2000" b="1" dirty="0" smtClean="0"/>
              <a:t>Infrastructure – airports, harbors, etc.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Local electricity and desalinated water demand.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Political, ecological constraints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Cost and availability of shoreline sites</a:t>
            </a:r>
          </a:p>
          <a:p>
            <a:endParaRPr lang="en-US" sz="2000" dirty="0"/>
          </a:p>
        </p:txBody>
      </p:sp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OTEC Application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Ocean thermal energy conversion (OTEC) systems have many applications or uses. </a:t>
            </a:r>
          </a:p>
          <a:p>
            <a:r>
              <a:rPr lang="en-US" sz="2000" dirty="0" smtClean="0"/>
              <a:t>OTEC can be used to :</a:t>
            </a:r>
          </a:p>
          <a:p>
            <a:pPr lvl="1"/>
            <a:r>
              <a:rPr lang="en-US" sz="1800" dirty="0" smtClean="0"/>
              <a:t>generate </a:t>
            </a:r>
            <a:r>
              <a:rPr lang="en-US" sz="1800" u="sng" dirty="0" smtClean="0">
                <a:hlinkClick r:id="rId2"/>
              </a:rPr>
              <a:t>electricity</a:t>
            </a:r>
            <a:r>
              <a:rPr lang="en-US" sz="1800" dirty="0" smtClean="0"/>
              <a:t>, </a:t>
            </a:r>
          </a:p>
          <a:p>
            <a:pPr lvl="1"/>
            <a:r>
              <a:rPr lang="en-US" sz="1800" u="sng" dirty="0" smtClean="0">
                <a:hlinkClick r:id="rId3"/>
              </a:rPr>
              <a:t>desalinate water</a:t>
            </a:r>
            <a:r>
              <a:rPr lang="en-US" sz="1800" dirty="0" smtClean="0"/>
              <a:t>, </a:t>
            </a:r>
          </a:p>
          <a:p>
            <a:pPr lvl="1"/>
            <a:r>
              <a:rPr lang="en-US" sz="1800" dirty="0" smtClean="0"/>
              <a:t>support deep-water </a:t>
            </a:r>
            <a:r>
              <a:rPr lang="en-US" sz="1800" u="sng" dirty="0" err="1" smtClean="0">
                <a:hlinkClick r:id="rId4"/>
              </a:rPr>
              <a:t>mariculture</a:t>
            </a:r>
            <a:r>
              <a:rPr lang="en-US" sz="1800" dirty="0" smtClean="0"/>
              <a:t>, </a:t>
            </a:r>
          </a:p>
          <a:p>
            <a:pPr lvl="1"/>
            <a:r>
              <a:rPr lang="en-US" sz="1800" dirty="0" smtClean="0"/>
              <a:t>provide </a:t>
            </a:r>
            <a:r>
              <a:rPr lang="en-US" sz="1800" u="sng" dirty="0" smtClean="0">
                <a:hlinkClick r:id="rId5"/>
              </a:rPr>
              <a:t>refrigeration and air-conditioning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u="sng" dirty="0" smtClean="0">
                <a:hlinkClick r:id="rId6"/>
              </a:rPr>
              <a:t>mineral extraction</a:t>
            </a:r>
            <a:r>
              <a:rPr lang="en-US" sz="1800" dirty="0" smtClean="0"/>
              <a:t>. </a:t>
            </a:r>
          </a:p>
          <a:p>
            <a:pPr algn="just"/>
            <a:r>
              <a:rPr lang="en-US" sz="2000" dirty="0" smtClean="0"/>
              <a:t>These complementary products make OTEC systems attractive to industry and island communities even if the price of oil remains low</a:t>
            </a:r>
          </a:p>
          <a:p>
            <a:pPr algn="just"/>
            <a:r>
              <a:rPr lang="en-US" sz="2000" dirty="0" smtClean="0"/>
              <a:t>OTEC can also be used to produce methanol, ammonia, hydrogen, aluminum, chlorine, and other chemicals.</a:t>
            </a:r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OTEC Application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905000"/>
            <a:ext cx="4800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Deep-Water-Supported </a:t>
            </a:r>
            <a:r>
              <a:rPr lang="en-US" sz="3600" b="1" dirty="0" err="1" smtClean="0">
                <a:solidFill>
                  <a:srgbClr val="FFFF00"/>
                </a:solidFill>
              </a:rPr>
              <a:t>Mariculture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Deep-drawn seawater from an OTEC plant is cold, rich in nutrients, relatively free of pathogens, and available in large quantity. </a:t>
            </a:r>
          </a:p>
          <a:p>
            <a:r>
              <a:rPr lang="en-US" sz="2000" dirty="0" smtClean="0"/>
              <a:t>It is an excellent medium for growing phytoplankton and microalgae, which in turn support a variety of commercially valuable fish and shellfish. </a:t>
            </a:r>
          </a:p>
          <a:p>
            <a:r>
              <a:rPr lang="en-US" sz="2000" dirty="0" smtClean="0"/>
              <a:t>The large, constant flow of water pumped from an OTEC plant will reduce disease and contamination in the ponds; marine life, therefore, can be grown in high densities. </a:t>
            </a:r>
          </a:p>
          <a:p>
            <a:r>
              <a:rPr lang="en-US" sz="2000" dirty="0" smtClean="0"/>
              <a:t>In addition, deep-drawn cold water can be mixed with warm surface water, allowing local communities to culture a broad variety of species.</a:t>
            </a:r>
            <a:endParaRPr lang="en-US" sz="2000" dirty="0"/>
          </a:p>
        </p:txBody>
      </p: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Desalinated Water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Desalinated water can be produced in open- or hybrid-cycle plants using surface condensers. </a:t>
            </a:r>
          </a:p>
          <a:p>
            <a:r>
              <a:rPr lang="en-US" sz="2400" dirty="0" smtClean="0"/>
              <a:t>In a surface condenser, the spent steam is condensed by indirect contact with the cold seawater. </a:t>
            </a:r>
          </a:p>
          <a:p>
            <a:r>
              <a:rPr lang="en-US" sz="2400" dirty="0" smtClean="0"/>
              <a:t>This condensate is relatively free of impurities and can be collected and sold to local communities where natural freshwater supplies for agriculture or drinking are limited.</a:t>
            </a:r>
            <a:endParaRPr lang="en-US" sz="2800" dirty="0"/>
          </a:p>
        </p:txBody>
      </p:sp>
    </p:spTree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Refrigeration and Air-Conditioning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cold [5°C (41ºF)] seawater made available by an OTEC system creates an opportunity to provide large amounts of cooling to operations that are related to or close to the plant. </a:t>
            </a:r>
          </a:p>
          <a:p>
            <a:r>
              <a:rPr lang="en-US" sz="2800" dirty="0" smtClean="0"/>
              <a:t>The cold seawater delivered to an OTEC plant can be used in chilled-water coils to provide air-conditioning for buildings.</a:t>
            </a:r>
            <a:endParaRPr lang="en-US" sz="2800" dirty="0"/>
          </a:p>
        </p:txBody>
      </p:sp>
    </p:spTree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effectLst/>
              </a:rPr>
              <a:t>Benefit of OTEC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No fuel burned , carbon </a:t>
            </a:r>
            <a:r>
              <a:rPr lang="en-US" sz="2400" dirty="0" err="1" smtClean="0"/>
              <a:t>di</a:t>
            </a:r>
            <a:r>
              <a:rPr lang="en-US" sz="2400" dirty="0" smtClean="0"/>
              <a:t> oxide emission - less than 1% of fossil fuel plant : has significant potential to provide clean, cost-effective electricity for the future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Nutrient</a:t>
            </a:r>
            <a:r>
              <a:rPr lang="en-US" sz="2400" dirty="0" smtClean="0">
                <a:solidFill>
                  <a:srgbClr val="39AF58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rich cold water </a:t>
            </a:r>
            <a:r>
              <a:rPr lang="en-US" sz="2400" dirty="0" smtClean="0"/>
              <a:t>promotes </a:t>
            </a:r>
            <a:r>
              <a:rPr lang="en-US" sz="2400" dirty="0" err="1" smtClean="0"/>
              <a:t>mariculture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Produces desalinated water for industrial, agricultural, and residential uses.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Cold water for air conditioning 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Fishing - Cold water, drawn from the depths, is nutrient-rich and can significantly increase fishing yields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Fresh water production (1 MW plant -&gt; 4500 m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) 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Content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Introduction to OTEC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How OTEC Works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OTEC Plant Design &amp; Location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OTEC Application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Benefit of OTEC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Potential and Market of OTEC</a:t>
            </a:r>
          </a:p>
        </p:txBody>
      </p:sp>
    </p:spTree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Disadvantage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An OTEC facility requires a substantial initial capital outlay</a:t>
            </a:r>
          </a:p>
          <a:p>
            <a:r>
              <a:rPr lang="en-US" sz="2000" dirty="0" smtClean="0"/>
              <a:t>OTEC has not been demonstrated at full scale over a prolonged period with integrated power, </a:t>
            </a:r>
            <a:r>
              <a:rPr lang="en-US" sz="2000" dirty="0" err="1" smtClean="0"/>
              <a:t>mariculture</a:t>
            </a:r>
            <a:r>
              <a:rPr lang="en-US" sz="2000" dirty="0" smtClean="0"/>
              <a:t>, fresh-water, and chill-water production. </a:t>
            </a:r>
          </a:p>
          <a:p>
            <a:r>
              <a:rPr lang="en-US" sz="2000" dirty="0" smtClean="0"/>
              <a:t>OTEC is only feasible at relatively isolated sites (deep tropical oceans); from such sites, the power and marine products must be transported to market. </a:t>
            </a:r>
          </a:p>
          <a:p>
            <a:r>
              <a:rPr lang="en-US" sz="2000" dirty="0" smtClean="0"/>
              <a:t>OTEC is ecologically controversial--at least untested--in large scale and over a long period. 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Picture 2" descr="illust_gradient_map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" y="381000"/>
            <a:ext cx="8153400" cy="59309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Market of OTEC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Ocean thermal energy conversion (OTEC) plants may be competitive :</a:t>
            </a:r>
          </a:p>
          <a:p>
            <a:pPr lvl="1"/>
            <a:r>
              <a:rPr lang="en-US" dirty="0" smtClean="0"/>
              <a:t>In  the small island with the relatively high cost of diesel-generated electricity and desalinated water</a:t>
            </a:r>
          </a:p>
          <a:p>
            <a:pPr lvl="1"/>
            <a:r>
              <a:rPr lang="en-US" dirty="0" smtClean="0"/>
              <a:t>For floating, closed-cycle plants rated at 40 </a:t>
            </a:r>
            <a:r>
              <a:rPr lang="en-US" dirty="0" err="1" smtClean="0"/>
              <a:t>MWe</a:t>
            </a:r>
            <a:r>
              <a:rPr lang="en-US" dirty="0" smtClean="0"/>
              <a:t> or larger that house a factory or transmit electricity to shore via a submarine power cable.</a:t>
            </a: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Conclussion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100" dirty="0" smtClean="0"/>
              <a:t>OTEC uses the difference in temperature between warm surface seawater and cold deep seawater to produce electricity.</a:t>
            </a:r>
          </a:p>
          <a:p>
            <a:r>
              <a:rPr lang="en-US" sz="2100" dirty="0" smtClean="0"/>
              <a:t>With Ocean cover 70% of earth’s surface that’s absorb sunlight, OTEC is a prospective alternative source of energy for human use.</a:t>
            </a:r>
          </a:p>
          <a:p>
            <a:r>
              <a:rPr lang="en-US" sz="2100" dirty="0" smtClean="0"/>
              <a:t>Beside can be used to generate electricity, OTEC can also be used to </a:t>
            </a:r>
            <a:r>
              <a:rPr lang="en-US" sz="2100" u="sng" dirty="0" smtClean="0">
                <a:solidFill>
                  <a:srgbClr val="FF0000"/>
                </a:solidFill>
                <a:hlinkClick r:id="rId2"/>
              </a:rPr>
              <a:t>desalinate water</a:t>
            </a:r>
            <a:r>
              <a:rPr lang="en-US" sz="2100" dirty="0" smtClean="0"/>
              <a:t>, support deep-water </a:t>
            </a:r>
            <a:r>
              <a:rPr lang="en-US" sz="2100" u="sng" dirty="0" err="1" smtClean="0">
                <a:hlinkClick r:id="rId3"/>
              </a:rPr>
              <a:t>mariculture</a:t>
            </a:r>
            <a:r>
              <a:rPr lang="en-US" sz="2100" dirty="0" smtClean="0"/>
              <a:t>, provide </a:t>
            </a:r>
            <a:r>
              <a:rPr lang="en-US" sz="2100" u="sng" dirty="0" smtClean="0">
                <a:hlinkClick r:id="rId4"/>
              </a:rPr>
              <a:t>refrigeration and air-conditioning</a:t>
            </a:r>
            <a:r>
              <a:rPr lang="en-US" sz="2100" dirty="0" smtClean="0"/>
              <a:t>  and </a:t>
            </a:r>
            <a:r>
              <a:rPr lang="en-US" sz="2100" u="sng" dirty="0" smtClean="0">
                <a:hlinkClick r:id="rId5"/>
              </a:rPr>
              <a:t>mineral extraction</a:t>
            </a:r>
            <a:r>
              <a:rPr lang="en-US" sz="2100" dirty="0" smtClean="0"/>
              <a:t>.</a:t>
            </a:r>
          </a:p>
          <a:p>
            <a:r>
              <a:rPr lang="en-US" sz="2100" dirty="0" smtClean="0"/>
              <a:t>The capital cost of installation is still extremely high and at the present time the technology remains at the planning/feasibility study stage.</a:t>
            </a:r>
            <a:endParaRPr lang="en-US" sz="2100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FFFF00"/>
                </a:solidFill>
              </a:rPr>
              <a:t>Introduction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/>
              <a:t>Ocean Thermal Energy Conversion (OTEC) is a process which utilizes the heat energy stored in the tropical ocean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/>
              <a:t>OTEC utilizes the difference in temperature between </a:t>
            </a:r>
            <a:r>
              <a:rPr lang="en-US" sz="2400" dirty="0" smtClean="0"/>
              <a:t>warm </a:t>
            </a:r>
            <a:r>
              <a:rPr lang="en-US" sz="2400" dirty="0"/>
              <a:t>surface seawater and </a:t>
            </a:r>
            <a:r>
              <a:rPr lang="en-US" sz="2400" dirty="0" smtClean="0"/>
              <a:t>cold </a:t>
            </a:r>
            <a:r>
              <a:rPr lang="en-US" sz="2400" dirty="0"/>
              <a:t>deep seawater to produce electricity. </a:t>
            </a:r>
            <a:endParaRPr lang="en-US" sz="2400" dirty="0" smtClean="0"/>
          </a:p>
          <a:p>
            <a:pPr algn="just"/>
            <a:r>
              <a:rPr lang="en-US" sz="2400" dirty="0"/>
              <a:t>Because the oceans are continually heated by the sun and cover nearly 70% of the Earth's surface, this temperature difference contains a vast amount of solar energy which could potentially be tapped for human use. </a:t>
            </a:r>
            <a:r>
              <a:rPr lang="en-US" sz="2400" dirty="0" smtClean="0"/>
              <a:t> </a:t>
            </a:r>
          </a:p>
          <a:p>
            <a:pPr algn="just"/>
            <a:endParaRPr lang="en-US" sz="2400" dirty="0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FFFF00"/>
                </a:solidFill>
              </a:rPr>
              <a:t>Basic Principal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077200" cy="4343400"/>
          </a:xfrm>
        </p:spPr>
        <p:txBody>
          <a:bodyPr/>
          <a:lstStyle/>
          <a:p>
            <a:r>
              <a:rPr lang="en-US" sz="3000" dirty="0" smtClean="0">
                <a:solidFill>
                  <a:srgbClr val="FF0000"/>
                </a:solidFill>
                <a:latin typeface="Arial" charset="0"/>
              </a:rPr>
              <a:t>OTEC is Manifestation of solar energy</a:t>
            </a:r>
          </a:p>
          <a:p>
            <a:r>
              <a:rPr lang="en-US" sz="3000" dirty="0" smtClean="0">
                <a:solidFill>
                  <a:srgbClr val="FF0000"/>
                </a:solidFill>
                <a:latin typeface="Arial" charset="0"/>
              </a:rPr>
              <a:t>Top layers of ocean receive solar heating</a:t>
            </a:r>
          </a:p>
          <a:p>
            <a:r>
              <a:rPr lang="en-US" sz="3000" dirty="0" smtClean="0">
                <a:solidFill>
                  <a:srgbClr val="FF0000"/>
                </a:solidFill>
                <a:latin typeface="Arial" charset="0"/>
              </a:rPr>
              <a:t>Bottom layers receive water from polar regions</a:t>
            </a:r>
          </a:p>
          <a:p>
            <a:pPr>
              <a:defRPr/>
            </a:pPr>
            <a:r>
              <a:rPr lang="en-US" sz="3000" dirty="0" smtClean="0"/>
              <a:t>OTEC Uses the vertical temperature gradient in the ocean as a heat sink/source</a:t>
            </a:r>
          </a:p>
          <a:p>
            <a:pPr>
              <a:defRPr/>
            </a:pPr>
            <a:r>
              <a:rPr lang="en-US" sz="3000" dirty="0" smtClean="0"/>
              <a:t>OTEC system is based on the </a:t>
            </a:r>
            <a:r>
              <a:rPr lang="en-US" sz="3000" dirty="0" err="1" smtClean="0"/>
              <a:t>Rankine</a:t>
            </a:r>
            <a:r>
              <a:rPr lang="en-US" sz="3000" dirty="0" smtClean="0"/>
              <a:t> Cycle</a:t>
            </a:r>
          </a:p>
          <a:p>
            <a:pPr>
              <a:defRPr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Main Component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Evaporators </a:t>
            </a:r>
          </a:p>
          <a:p>
            <a:r>
              <a:rPr lang="en-US" dirty="0" smtClean="0"/>
              <a:t>Condensers</a:t>
            </a:r>
          </a:p>
          <a:p>
            <a:r>
              <a:rPr lang="en-US" dirty="0" smtClean="0"/>
              <a:t>Turbines</a:t>
            </a:r>
          </a:p>
          <a:p>
            <a:r>
              <a:rPr lang="en-US" dirty="0" smtClean="0"/>
              <a:t>Working fluid</a:t>
            </a:r>
          </a:p>
          <a:p>
            <a:r>
              <a:rPr lang="en-US" dirty="0" smtClean="0"/>
              <a:t>Cold-water pipe</a:t>
            </a:r>
          </a:p>
          <a:p>
            <a:endParaRPr lang="en-US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572000" y="1905000"/>
            <a:ext cx="3886200" cy="4742481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How OTEC Works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warm surface ocean water is pumped to the evaporator, which transfers heat to the working fluid</a:t>
            </a:r>
          </a:p>
          <a:p>
            <a:r>
              <a:rPr lang="en-US" sz="2400" dirty="0" smtClean="0"/>
              <a:t>Working fluid is turning into a high-pressure vapor. </a:t>
            </a:r>
          </a:p>
          <a:p>
            <a:r>
              <a:rPr lang="en-US" sz="2400" dirty="0" smtClean="0"/>
              <a:t>The turbine generator spins as the vapor rushes through it.</a:t>
            </a:r>
          </a:p>
          <a:p>
            <a:r>
              <a:rPr lang="en-US" sz="2400" dirty="0" smtClean="0"/>
              <a:t>In the low-pressure condenser, the vapor is cooled by the nearly freezing water brought up from the ocean depths. </a:t>
            </a:r>
          </a:p>
          <a:p>
            <a:r>
              <a:rPr lang="en-US" sz="2400" dirty="0" smtClean="0"/>
              <a:t>After condensing, the working fluid is sent back to the boiler to be reused and to repeat the cycle.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Electricity production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basic OTEC system designs have been demonstrated to generate electricity: </a:t>
            </a:r>
          </a:p>
          <a:p>
            <a:pPr lvl="1"/>
            <a:r>
              <a:rPr lang="en-US" dirty="0" smtClean="0"/>
              <a:t>Closed cycle</a:t>
            </a:r>
          </a:p>
          <a:p>
            <a:pPr lvl="1"/>
            <a:r>
              <a:rPr lang="en-US" dirty="0" smtClean="0"/>
              <a:t>Open cycle</a:t>
            </a:r>
          </a:p>
          <a:p>
            <a:pPr lvl="1"/>
            <a:r>
              <a:rPr lang="en-US" dirty="0" smtClean="0"/>
              <a:t>Hybrid Cycle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Closed Cycled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0" y="1752600"/>
            <a:ext cx="4267200" cy="4267200"/>
          </a:xfrm>
        </p:spPr>
        <p:txBody>
          <a:bodyPr/>
          <a:lstStyle/>
          <a:p>
            <a:r>
              <a:rPr lang="en-US" sz="1600" dirty="0" smtClean="0"/>
              <a:t>In the closed-cycle OTEC system, warm seawater vaporizes a working fluid, such as ammonia, flowing through a heat exchanger (evaporator). </a:t>
            </a:r>
          </a:p>
          <a:p>
            <a:r>
              <a:rPr lang="en-US" sz="1600" dirty="0" smtClean="0"/>
              <a:t>The vapor expands at moderate pressures and turns a turbine coupled to a generator that produces electricity. </a:t>
            </a:r>
          </a:p>
          <a:p>
            <a:r>
              <a:rPr lang="en-US" sz="1600" dirty="0" smtClean="0"/>
              <a:t>The vapor is then condensed in condenser using cold seawater pumped from the ocean's depths through a cold-water pipe. </a:t>
            </a:r>
          </a:p>
          <a:p>
            <a:r>
              <a:rPr lang="en-US" sz="1600" dirty="0" smtClean="0"/>
              <a:t>The condensed working fluid is pumped back to the evaporator to repeat the cycle. </a:t>
            </a:r>
          </a:p>
          <a:p>
            <a:r>
              <a:rPr lang="en-US" sz="1600" dirty="0" smtClean="0"/>
              <a:t>The working fluid remains in a closed system and circulates continuously</a:t>
            </a:r>
            <a:endParaRPr lang="en-US" sz="1600" dirty="0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828800"/>
            <a:ext cx="4343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Open Cycle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1905000"/>
            <a:ext cx="4343400" cy="4114800"/>
          </a:xfrm>
        </p:spPr>
        <p:txBody>
          <a:bodyPr/>
          <a:lstStyle/>
          <a:p>
            <a:r>
              <a:rPr lang="en-US" sz="1600" dirty="0" smtClean="0"/>
              <a:t>In an open-cycle OTEC system, warm seawater is the working fluid. </a:t>
            </a:r>
          </a:p>
          <a:p>
            <a:r>
              <a:rPr lang="en-US" sz="1600" dirty="0" smtClean="0"/>
              <a:t>The warm seawater is "flash"-evaporated in a vacuum chamber to produce steam at an absolute pressure of about 2.4 kilopascals (</a:t>
            </a:r>
            <a:r>
              <a:rPr lang="en-US" sz="1600" dirty="0" err="1" smtClean="0"/>
              <a:t>kPa</a:t>
            </a:r>
            <a:r>
              <a:rPr lang="en-US" sz="1600" dirty="0" smtClean="0"/>
              <a:t>). </a:t>
            </a:r>
          </a:p>
          <a:p>
            <a:r>
              <a:rPr lang="en-US" sz="1600" dirty="0" smtClean="0"/>
              <a:t>The steam expands through a low-pressure turbine that is coupled to a generator to produce electricity. </a:t>
            </a:r>
          </a:p>
          <a:p>
            <a:r>
              <a:rPr lang="en-US" sz="1600" dirty="0" smtClean="0"/>
              <a:t>The steam exiting the turbine is condensed by cold seawater pumped from the ocean's depths through a cold-water pipe. </a:t>
            </a:r>
          </a:p>
          <a:p>
            <a:r>
              <a:rPr lang="en-US" sz="1600" dirty="0" smtClean="0"/>
              <a:t>If a surface condenser is used in the system, the condensed steam remains separated from the cold seawater and provides a supply of desalinated water.</a:t>
            </a:r>
          </a:p>
          <a:p>
            <a:endParaRPr lang="en-US" sz="1600" dirty="0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905000"/>
            <a:ext cx="4572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cean">
  <a:themeElements>
    <a:clrScheme name="Custom 1">
      <a:dk1>
        <a:srgbClr val="010199"/>
      </a:dk1>
      <a:lt1>
        <a:srgbClr val="FF0000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0" i="0" u="none" strike="noStrike" cap="none" normalizeH="0" baseline="0" smtClean="0">
            <a:ln>
              <a:noFill/>
            </a:ln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0" i="0" u="none" strike="noStrike" cap="none" normalizeH="0" baseline="0" smtClean="0">
            <a:ln>
              <a:noFill/>
            </a:ln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745</TotalTime>
  <Words>1252</Words>
  <Application>Microsoft Office PowerPoint</Application>
  <PresentationFormat>On-screen Show (4:3)</PresentationFormat>
  <Paragraphs>118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Ocean</vt:lpstr>
      <vt:lpstr>Ocean Thermal Energy Conversion</vt:lpstr>
      <vt:lpstr>Content</vt:lpstr>
      <vt:lpstr>Introduction</vt:lpstr>
      <vt:lpstr>Basic Principal</vt:lpstr>
      <vt:lpstr>Main Component</vt:lpstr>
      <vt:lpstr>How OTEC Works</vt:lpstr>
      <vt:lpstr>Electricity production</vt:lpstr>
      <vt:lpstr>Closed Cycled</vt:lpstr>
      <vt:lpstr>Open Cycle</vt:lpstr>
      <vt:lpstr>Hybrid Cycle</vt:lpstr>
      <vt:lpstr>PowerPoint Presentation</vt:lpstr>
      <vt:lpstr>PowerPoint Presentation</vt:lpstr>
      <vt:lpstr>Site Consideration</vt:lpstr>
      <vt:lpstr>OTEC Application</vt:lpstr>
      <vt:lpstr>OTEC Application</vt:lpstr>
      <vt:lpstr>Deep-Water-Supported Mariculture</vt:lpstr>
      <vt:lpstr>Desalinated Water</vt:lpstr>
      <vt:lpstr>Refrigeration and Air-Conditioning</vt:lpstr>
      <vt:lpstr>Benefit of OTEC</vt:lpstr>
      <vt:lpstr>Disadvantage</vt:lpstr>
      <vt:lpstr>PowerPoint Presentation</vt:lpstr>
      <vt:lpstr>Market of OTEC</vt:lpstr>
      <vt:lpstr>Conclussion</vt:lpstr>
    </vt:vector>
  </TitlesOfParts>
  <Company>UNSOED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Ocean Thermal Energy Conversion</dc:title>
  <dc:creator>lab elektro</dc:creator>
  <cp:lastModifiedBy>Ramez Khaldi</cp:lastModifiedBy>
  <cp:revision>67</cp:revision>
  <dcterms:created xsi:type="dcterms:W3CDTF">2010-04-28T07:03:14Z</dcterms:created>
  <dcterms:modified xsi:type="dcterms:W3CDTF">2012-04-03T17:57:21Z</dcterms:modified>
</cp:coreProperties>
</file>