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1.xml" ContentType="application/inkml+xml"/>
  <Override PartName="/ppt/ink/ink2.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ink/ink3.xml" ContentType="application/inkml+xml"/>
  <Override PartName="/ppt/ink/ink4.xml" ContentType="application/inkml+xml"/>
  <Override PartName="/ppt/notesSlides/notesSlide12.xml" ContentType="application/vnd.openxmlformats-officedocument.presentationml.notesSlide+xml"/>
  <Override PartName="/ppt/ink/ink5.xml" ContentType="application/inkml+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7" r:id="rId2"/>
    <p:sldId id="289" r:id="rId3"/>
    <p:sldId id="326" r:id="rId4"/>
    <p:sldId id="327" r:id="rId5"/>
    <p:sldId id="328" r:id="rId6"/>
    <p:sldId id="318" r:id="rId7"/>
    <p:sldId id="291" r:id="rId8"/>
    <p:sldId id="278" r:id="rId9"/>
    <p:sldId id="322" r:id="rId10"/>
    <p:sldId id="309" r:id="rId11"/>
    <p:sldId id="310" r:id="rId12"/>
    <p:sldId id="311" r:id="rId13"/>
    <p:sldId id="296" r:id="rId14"/>
    <p:sldId id="312" r:id="rId15"/>
    <p:sldId id="323" r:id="rId16"/>
    <p:sldId id="331" r:id="rId17"/>
    <p:sldId id="297" r:id="rId18"/>
    <p:sldId id="299" r:id="rId19"/>
    <p:sldId id="330" r:id="rId20"/>
    <p:sldId id="332" r:id="rId21"/>
    <p:sldId id="321" r:id="rId22"/>
    <p:sldId id="300" r:id="rId23"/>
    <p:sldId id="301" r:id="rId24"/>
    <p:sldId id="28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0-17T09:20:03.904"/>
    </inkml:context>
    <inkml:brush xml:id="br0">
      <inkml:brushProperty name="width" value="0.05" units="cm"/>
      <inkml:brushProperty name="height" value="0.05" units="cm"/>
    </inkml:brush>
  </inkml:definitions>
  <inkml:trace contextRef="#ctx0" brushRef="#br0">2651 2298 128 0 0,'-22'4'292'0'0,"0"1"-204"0"0,-3-3-232 0 0,0 2-148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0-17T09:19:43.213"/>
    </inkml:context>
    <inkml:brush xml:id="br0">
      <inkml:brushProperty name="width" value="0.05" units="cm"/>
      <inkml:brushProperty name="height" value="0.05" units="cm"/>
    </inkml:brush>
  </inkml:definitions>
  <inkml:trace contextRef="#ctx0" brushRef="#br0">1974 78 16 0 0,'-3'4'28'0'0,"3"-1"-60"0"0</inkml:trace>
  <inkml:trace contextRef="#ctx0" brushRef="#br0" timeOffset="416.658">1971 91 116 0 0,'6'-2'3673'0'0,"17"-9"-2486"0"0,-15 11 1034 0 0,-5 7-1644 0 0,-6-12-4386 0 0,6 16 693 0 0,-3-11 2575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6T08:11:15.188"/>
    </inkml:context>
    <inkml:brush xml:id="br0">
      <inkml:brushProperty name="width" value="0.025" units="cm"/>
      <inkml:brushProperty name="height" value="0.025" units="cm"/>
      <inkml:brushProperty name="ignorePressure" value="1"/>
    </inkml:brush>
  </inkml:definitions>
  <inkml:trace contextRef="#ctx0" brushRef="#br0">1 0</inkml:trace>
  <inkml:trace contextRef="#ctx0" brushRef="#br0" timeOffset="187.616">1 0</inkml:trace>
  <inkml:trace contextRef="#ctx0" brushRef="#br0" timeOffset="387.872">1 0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6T08:11:16.252"/>
    </inkml:context>
    <inkml:brush xml:id="br0">
      <inkml:brushProperty name="width" value="0.025" units="cm"/>
      <inkml:brushProperty name="height" value="0.025" units="cm"/>
      <inkml:brushProperty name="ignorePressure" value="1"/>
    </inkml:brush>
  </inkml:definitions>
  <inkml:trace contextRef="#ctx0" brushRef="#br0">1 1,'0'4,"0"7,0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6T08:05:07.793"/>
    </inkml:context>
    <inkml:brush xml:id="br0">
      <inkml:brushProperty name="width" value="0.025" units="cm"/>
      <inkml:brushProperty name="height" value="0.025" units="cm"/>
      <inkml:brushProperty name="ignorePressure" value="1"/>
    </inkml:brush>
  </inkml:definitions>
  <inkml:trace contextRef="#ctx0" brushRef="#br0">3899 2223,'1'2,"-1"0,1 0,-1 0,1 0,0 0,0 0,0 0,0-1,0 1,0 0,0 0,1-1,-1 1,1-1,-1 1,1-1,-1 0,1 0,0 1,0-1,0 0,-1-1,1 1,0 0,0 0,0-1,0 1,1-1,-1 0,0 0,0 0,1 0,145 13,-422 11,222-13,104 1,149-10,-168-12,-54-3,-107 15,128-2,0 0,1 0,-1 1,0-1,0 0,0 1,1-1,-1 0,0 1,0-1,0 0,0 1,1-1,-1 0,0 1,0-1,0 1,0-1,0 0,0 1,0-1,0 0,0 1,0-1,0 1,-1-1,1 0,0 1,0-1,0 0,0 1,0-1,-1 0,1 1,0-1,0 0,-1 1,1-1,0 0,-1 0,1 1,0-1,-1 0,1 0,0 0,-1 1,1-1,38 6,50-5,-238 3,150-3,1-1,-1 0,0 0,0 1,1-1,-1 0,0 1,0-1,0 0,1 1,-1-1,0 0,0 1,0-1,0 0,0 1,0-1,1 0,-1 1,0-1,0 1,0-1,-1 0,1 1,0-1,0 1,0-1,0 0,0 1,0-1,0 0,-1 1,1-1,0 0,0 1,0-1,-1 0,1 1,0-1,0 0,-1 0,1 1,0-1,-1 0,1 0,0 0,-1 1,38 4,105-55,-116 41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1C90FF-C0D2-4300-AFB0-CF7C4785B594}" type="datetimeFigureOut">
              <a:rPr lang="en-GB" smtClean="0"/>
              <a:t>06/03/2024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53BED4-E2CF-4ED9-8D9F-95B3B386A74C}" type="slidenum">
              <a:rPr lang="en-GB" smtClean="0"/>
              <a:t>‹#›</a:t>
            </a:fld>
            <a:endParaRPr lang="en-GB"/>
          </a:p>
        </p:txBody>
      </p:sp>
    </p:spTree>
    <p:extLst>
      <p:ext uri="{BB962C8B-B14F-4D97-AF65-F5344CB8AC3E}">
        <p14:creationId xmlns:p14="http://schemas.microsoft.com/office/powerpoint/2010/main" val="3784382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55D487-125E-4A2D-93A8-8367942F7684}" type="slidenum">
              <a:rPr lang="en-US" altLang="en-US">
                <a:latin typeface="Times New Roman" panose="02020603050405020304" pitchFamily="18" charset="0"/>
              </a:rPr>
              <a:pPr>
                <a:spcBef>
                  <a:spcPct val="0"/>
                </a:spcBef>
              </a:pPr>
              <a:t>1</a:t>
            </a:fld>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31275A-6C46-42F1-B0BA-DAA05C009F4E}" type="slidenum">
              <a:rPr lang="en-US" altLang="en-US">
                <a:latin typeface="Times New Roman" panose="02020603050405020304" pitchFamily="18" charset="0"/>
              </a:rPr>
              <a:pPr>
                <a:spcBef>
                  <a:spcPct val="0"/>
                </a:spcBef>
              </a:pPr>
              <a:t>17</a:t>
            </a:fld>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9347A2-0AF7-470E-AF2C-A903F153FF0B}" type="slidenum">
              <a:rPr lang="en-US" altLang="en-US">
                <a:latin typeface="Times New Roman" panose="02020603050405020304" pitchFamily="18" charset="0"/>
              </a:rPr>
              <a:pPr>
                <a:spcBef>
                  <a:spcPct val="0"/>
                </a:spcBef>
              </a:pPr>
              <a:t>18</a:t>
            </a:fld>
            <a:endParaRPr lang="en-US" altLang="en-US">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D1AEC9-64FB-49F6-8281-029AE225FBB7}" type="slidenum">
              <a:rPr lang="en-US" altLang="en-US">
                <a:latin typeface="Times New Roman" panose="02020603050405020304" pitchFamily="18" charset="0"/>
              </a:rPr>
              <a:pPr>
                <a:spcBef>
                  <a:spcPct val="0"/>
                </a:spcBef>
              </a:pPr>
              <a:t>22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406230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9D3466-E8FE-4010-8054-00E5E41E2F17}" type="slidenum">
              <a:rPr lang="en-US" altLang="en-US">
                <a:latin typeface="Times New Roman" panose="02020603050405020304" pitchFamily="18" charset="0"/>
              </a:rPr>
              <a:pPr>
                <a:spcBef>
                  <a:spcPct val="0"/>
                </a:spcBef>
              </a:pPr>
              <a:t>23</a:t>
            </a:fld>
            <a:endParaRPr lang="en-US" altLang="en-US">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8E7C68-8D60-46DB-965F-56E32F59BC66}" type="slidenum">
              <a:rPr lang="en-US" altLang="en-US">
                <a:latin typeface="Times New Roman" panose="02020603050405020304" pitchFamily="18" charset="0"/>
              </a:rPr>
              <a:pPr>
                <a:spcBef>
                  <a:spcPct val="0"/>
                </a:spcBef>
              </a:pPr>
              <a:t>24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488254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04F987-EDFC-4AFF-A00E-FFB3B3118BFF}" type="slidenum">
              <a:rPr lang="en-US" altLang="en-US">
                <a:latin typeface="Times New Roman" panose="02020603050405020304" pitchFamily="18" charset="0"/>
              </a:rPr>
              <a:pPr>
                <a:spcBef>
                  <a:spcPct val="0"/>
                </a:spcBef>
              </a:pPr>
              <a:t>2</a:t>
            </a:fld>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3FEF4FF4-976B-4393-BF3F-0E71FF9FBA7E}" type="slidenum">
              <a:rPr lang="en-US" altLang="en-US" smtClean="0"/>
              <a:pPr>
                <a:defRPr/>
              </a:pPr>
              <a:t>4</a:t>
            </a:fld>
            <a:endParaRPr lang="en-US" altLang="en-US"/>
          </a:p>
        </p:txBody>
      </p:sp>
    </p:spTree>
    <p:extLst>
      <p:ext uri="{BB962C8B-B14F-4D97-AF65-F5344CB8AC3E}">
        <p14:creationId xmlns:p14="http://schemas.microsoft.com/office/powerpoint/2010/main" val="2239056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D6D948ED-4866-469B-9EE8-B657FF8FD5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C8F4FB12-9EDC-40F0-8A43-A763A05EDA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2948" name="Slide Number Placeholder 3">
            <a:extLst>
              <a:ext uri="{FF2B5EF4-FFF2-40B4-BE49-F238E27FC236}">
                <a16:creationId xmlns:a16="http://schemas.microsoft.com/office/drawing/2014/main" id="{12467672-DA62-4B72-9D67-7D566ED83E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4064" indent="-286179" eaLnBrk="0" hangingPunct="0">
              <a:defRPr sz="2400">
                <a:solidFill>
                  <a:schemeClr val="tx1"/>
                </a:solidFill>
                <a:latin typeface="Times New Roman" panose="02020603050405020304" pitchFamily="18" charset="0"/>
                <a:cs typeface="Arial" panose="020B0604020202020204" pitchFamily="34" charset="0"/>
              </a:defRPr>
            </a:lvl2pPr>
            <a:lvl3pPr marL="1144715" indent="-228943" eaLnBrk="0" hangingPunct="0">
              <a:defRPr sz="2400">
                <a:solidFill>
                  <a:schemeClr val="tx1"/>
                </a:solidFill>
                <a:latin typeface="Times New Roman" panose="02020603050405020304" pitchFamily="18" charset="0"/>
                <a:cs typeface="Arial" panose="020B0604020202020204" pitchFamily="34" charset="0"/>
              </a:defRPr>
            </a:lvl3pPr>
            <a:lvl4pPr marL="1602600" indent="-228943" eaLnBrk="0" hangingPunct="0">
              <a:defRPr sz="2400">
                <a:solidFill>
                  <a:schemeClr val="tx1"/>
                </a:solidFill>
                <a:latin typeface="Times New Roman" panose="02020603050405020304" pitchFamily="18" charset="0"/>
                <a:cs typeface="Arial" panose="020B0604020202020204" pitchFamily="34" charset="0"/>
              </a:defRPr>
            </a:lvl4pPr>
            <a:lvl5pPr marL="2060486" indent="-228943" eaLnBrk="0" hangingPunct="0">
              <a:defRPr sz="2400">
                <a:solidFill>
                  <a:schemeClr val="tx1"/>
                </a:solidFill>
                <a:latin typeface="Times New Roman" panose="02020603050405020304" pitchFamily="18" charset="0"/>
                <a:cs typeface="Arial" panose="020B0604020202020204" pitchFamily="34" charset="0"/>
              </a:defRPr>
            </a:lvl5pPr>
            <a:lvl6pPr marL="2518372" indent="-228943"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6258" indent="-228943"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34144" indent="-228943"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92029" indent="-228943"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7E316168-8F24-48BC-8A55-3FD747121A2F}" type="slidenum">
              <a:rPr lang="en-US" altLang="en-US" sz="1200"/>
              <a:pPr eaLnBrk="1" hangingPunct="1"/>
              <a:t>6</a:t>
            </a:fld>
            <a:endParaRPr lang="en-US" altLang="en-US" sz="1200"/>
          </a:p>
        </p:txBody>
      </p:sp>
    </p:spTree>
    <p:extLst>
      <p:ext uri="{BB962C8B-B14F-4D97-AF65-F5344CB8AC3E}">
        <p14:creationId xmlns:p14="http://schemas.microsoft.com/office/powerpoint/2010/main" val="1377606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C01485-E61F-4EDA-A57F-E9BAF7DF1520}" type="slidenum">
              <a:rPr lang="en-US" altLang="en-US">
                <a:latin typeface="Times New Roman" panose="02020603050405020304" pitchFamily="18" charset="0"/>
              </a:rPr>
              <a:pPr>
                <a:spcBef>
                  <a:spcPct val="0"/>
                </a:spcBef>
              </a:pPr>
              <a:t>7</a:t>
            </a:fld>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ACE0C0-3AEA-4C9E-8142-005459FDCA45}" type="slidenum">
              <a:rPr lang="en-US" altLang="en-US">
                <a:latin typeface="Times New Roman" panose="02020603050405020304" pitchFamily="18" charset="0"/>
              </a:rPr>
              <a:pPr>
                <a:spcBef>
                  <a:spcPct val="0"/>
                </a:spcBef>
              </a:pPr>
              <a:t>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560487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C01485-E61F-4EDA-A57F-E9BAF7DF1520}" type="slidenum">
              <a:rPr lang="en-US" altLang="en-US">
                <a:latin typeface="Times New Roman" panose="02020603050405020304" pitchFamily="18" charset="0"/>
              </a:rPr>
              <a:pPr>
                <a:spcBef>
                  <a:spcPct val="0"/>
                </a:spcBef>
              </a:pPr>
              <a:t>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995045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EF4FF4-976B-4393-BF3F-0E71FF9FBA7E}" type="slidenum">
              <a:rPr lang="en-US" altLang="en-US" smtClean="0"/>
              <a:pPr>
                <a:defRPr/>
              </a:pPr>
              <a:t>10</a:t>
            </a:fld>
            <a:endParaRPr lang="en-US" altLang="en-US"/>
          </a:p>
        </p:txBody>
      </p:sp>
    </p:spTree>
    <p:extLst>
      <p:ext uri="{BB962C8B-B14F-4D97-AF65-F5344CB8AC3E}">
        <p14:creationId xmlns:p14="http://schemas.microsoft.com/office/powerpoint/2010/main" val="1141740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D157C5-F198-4A5F-A07F-8BD4679C43C1}" type="slidenum">
              <a:rPr lang="en-US" altLang="en-US">
                <a:latin typeface="Times New Roman" panose="02020603050405020304" pitchFamily="18" charset="0"/>
              </a:rPr>
              <a:pPr>
                <a:spcBef>
                  <a:spcPct val="0"/>
                </a:spcBef>
              </a:pPr>
              <a:t>13</a:t>
            </a:fld>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F3BBC-8F55-4266-987B-4D3AE04611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0B22C25-7D10-4043-AE92-1F6A518BB4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69DB537-773B-4A3A-80BF-CCC2699919C5}"/>
              </a:ext>
            </a:extLst>
          </p:cNvPr>
          <p:cNvSpPr>
            <a:spLocks noGrp="1"/>
          </p:cNvSpPr>
          <p:nvPr>
            <p:ph type="dt" sz="half" idx="10"/>
          </p:nvPr>
        </p:nvSpPr>
        <p:spPr/>
        <p:txBody>
          <a:bodyPr/>
          <a:lstStyle/>
          <a:p>
            <a:fld id="{42A1AF1A-7ED3-460F-8926-E4035E2EF5E4}" type="datetimeFigureOut">
              <a:rPr lang="en-GB" smtClean="0"/>
              <a:t>06/03/2024</a:t>
            </a:fld>
            <a:endParaRPr lang="en-GB"/>
          </a:p>
        </p:txBody>
      </p:sp>
      <p:sp>
        <p:nvSpPr>
          <p:cNvPr id="5" name="Footer Placeholder 4">
            <a:extLst>
              <a:ext uri="{FF2B5EF4-FFF2-40B4-BE49-F238E27FC236}">
                <a16:creationId xmlns:a16="http://schemas.microsoft.com/office/drawing/2014/main" id="{DB53D2F1-4BA4-45AD-A83C-FED075E5BC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56EAD7-8413-4469-8D7E-B4CA228EDA6F}"/>
              </a:ext>
            </a:extLst>
          </p:cNvPr>
          <p:cNvSpPr>
            <a:spLocks noGrp="1"/>
          </p:cNvSpPr>
          <p:nvPr>
            <p:ph type="sldNum" sz="quarter" idx="12"/>
          </p:nvPr>
        </p:nvSpPr>
        <p:spPr/>
        <p:txBody>
          <a:bodyPr/>
          <a:lstStyle/>
          <a:p>
            <a:fld id="{9B0D2B69-98AC-4526-AE98-32BBD61BF57B}" type="slidenum">
              <a:rPr lang="en-GB" smtClean="0"/>
              <a:t>‹#›</a:t>
            </a:fld>
            <a:endParaRPr lang="en-GB"/>
          </a:p>
        </p:txBody>
      </p:sp>
    </p:spTree>
    <p:extLst>
      <p:ext uri="{BB962C8B-B14F-4D97-AF65-F5344CB8AC3E}">
        <p14:creationId xmlns:p14="http://schemas.microsoft.com/office/powerpoint/2010/main" val="756217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7EBD9-664F-4F9B-A7D4-5B619AA8FCB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B23F1EE-F1E9-4602-8C6C-F3531D83BD7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1F4D26-AE09-4CCD-B84A-1E67F384FCE5}"/>
              </a:ext>
            </a:extLst>
          </p:cNvPr>
          <p:cNvSpPr>
            <a:spLocks noGrp="1"/>
          </p:cNvSpPr>
          <p:nvPr>
            <p:ph type="dt" sz="half" idx="10"/>
          </p:nvPr>
        </p:nvSpPr>
        <p:spPr/>
        <p:txBody>
          <a:bodyPr/>
          <a:lstStyle/>
          <a:p>
            <a:fld id="{42A1AF1A-7ED3-460F-8926-E4035E2EF5E4}" type="datetimeFigureOut">
              <a:rPr lang="en-GB" smtClean="0"/>
              <a:t>06/03/2024</a:t>
            </a:fld>
            <a:endParaRPr lang="en-GB"/>
          </a:p>
        </p:txBody>
      </p:sp>
      <p:sp>
        <p:nvSpPr>
          <p:cNvPr id="5" name="Footer Placeholder 4">
            <a:extLst>
              <a:ext uri="{FF2B5EF4-FFF2-40B4-BE49-F238E27FC236}">
                <a16:creationId xmlns:a16="http://schemas.microsoft.com/office/drawing/2014/main" id="{58361DC4-BDE9-405A-8FD6-FA46ED61B0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8510D6-972E-4621-A8FD-EB686E32AD24}"/>
              </a:ext>
            </a:extLst>
          </p:cNvPr>
          <p:cNvSpPr>
            <a:spLocks noGrp="1"/>
          </p:cNvSpPr>
          <p:nvPr>
            <p:ph type="sldNum" sz="quarter" idx="12"/>
          </p:nvPr>
        </p:nvSpPr>
        <p:spPr/>
        <p:txBody>
          <a:bodyPr/>
          <a:lstStyle/>
          <a:p>
            <a:fld id="{9B0D2B69-98AC-4526-AE98-32BBD61BF57B}" type="slidenum">
              <a:rPr lang="en-GB" smtClean="0"/>
              <a:t>‹#›</a:t>
            </a:fld>
            <a:endParaRPr lang="en-GB"/>
          </a:p>
        </p:txBody>
      </p:sp>
    </p:spTree>
    <p:extLst>
      <p:ext uri="{BB962C8B-B14F-4D97-AF65-F5344CB8AC3E}">
        <p14:creationId xmlns:p14="http://schemas.microsoft.com/office/powerpoint/2010/main" val="2963940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263FFC-5FC1-4D80-A8CF-BE7DA27D9A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AF53DA7-7CA6-4A6E-8622-DBC30FFB04E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60B966-A771-4419-9193-58A2AFDF9843}"/>
              </a:ext>
            </a:extLst>
          </p:cNvPr>
          <p:cNvSpPr>
            <a:spLocks noGrp="1"/>
          </p:cNvSpPr>
          <p:nvPr>
            <p:ph type="dt" sz="half" idx="10"/>
          </p:nvPr>
        </p:nvSpPr>
        <p:spPr/>
        <p:txBody>
          <a:bodyPr/>
          <a:lstStyle/>
          <a:p>
            <a:fld id="{42A1AF1A-7ED3-460F-8926-E4035E2EF5E4}" type="datetimeFigureOut">
              <a:rPr lang="en-GB" smtClean="0"/>
              <a:t>06/03/2024</a:t>
            </a:fld>
            <a:endParaRPr lang="en-GB"/>
          </a:p>
        </p:txBody>
      </p:sp>
      <p:sp>
        <p:nvSpPr>
          <p:cNvPr id="5" name="Footer Placeholder 4">
            <a:extLst>
              <a:ext uri="{FF2B5EF4-FFF2-40B4-BE49-F238E27FC236}">
                <a16:creationId xmlns:a16="http://schemas.microsoft.com/office/drawing/2014/main" id="{CF1FD381-AD17-4FAB-9415-99CEFCCC00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C911A6-9049-478A-B17A-1CBED859FD1C}"/>
              </a:ext>
            </a:extLst>
          </p:cNvPr>
          <p:cNvSpPr>
            <a:spLocks noGrp="1"/>
          </p:cNvSpPr>
          <p:nvPr>
            <p:ph type="sldNum" sz="quarter" idx="12"/>
          </p:nvPr>
        </p:nvSpPr>
        <p:spPr/>
        <p:txBody>
          <a:bodyPr/>
          <a:lstStyle/>
          <a:p>
            <a:fld id="{9B0D2B69-98AC-4526-AE98-32BBD61BF57B}" type="slidenum">
              <a:rPr lang="en-GB" smtClean="0"/>
              <a:t>‹#›</a:t>
            </a:fld>
            <a:endParaRPr lang="en-GB"/>
          </a:p>
        </p:txBody>
      </p:sp>
    </p:spTree>
    <p:extLst>
      <p:ext uri="{BB962C8B-B14F-4D97-AF65-F5344CB8AC3E}">
        <p14:creationId xmlns:p14="http://schemas.microsoft.com/office/powerpoint/2010/main" val="1674599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65029-287C-464A-BC97-CF816604E7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80122F-78DB-4637-AF7A-95DF78532CB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309859-DFC1-4A2B-9BE0-AA6B195F8905}"/>
              </a:ext>
            </a:extLst>
          </p:cNvPr>
          <p:cNvSpPr>
            <a:spLocks noGrp="1"/>
          </p:cNvSpPr>
          <p:nvPr>
            <p:ph type="dt" sz="half" idx="10"/>
          </p:nvPr>
        </p:nvSpPr>
        <p:spPr/>
        <p:txBody>
          <a:bodyPr/>
          <a:lstStyle/>
          <a:p>
            <a:fld id="{42A1AF1A-7ED3-460F-8926-E4035E2EF5E4}" type="datetimeFigureOut">
              <a:rPr lang="en-GB" smtClean="0"/>
              <a:t>06/03/2024</a:t>
            </a:fld>
            <a:endParaRPr lang="en-GB"/>
          </a:p>
        </p:txBody>
      </p:sp>
      <p:sp>
        <p:nvSpPr>
          <p:cNvPr id="5" name="Footer Placeholder 4">
            <a:extLst>
              <a:ext uri="{FF2B5EF4-FFF2-40B4-BE49-F238E27FC236}">
                <a16:creationId xmlns:a16="http://schemas.microsoft.com/office/drawing/2014/main" id="{FE7A151C-7A95-4003-99F6-72105E2172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67835E-FC2E-4529-9878-612123D447F3}"/>
              </a:ext>
            </a:extLst>
          </p:cNvPr>
          <p:cNvSpPr>
            <a:spLocks noGrp="1"/>
          </p:cNvSpPr>
          <p:nvPr>
            <p:ph type="sldNum" sz="quarter" idx="12"/>
          </p:nvPr>
        </p:nvSpPr>
        <p:spPr/>
        <p:txBody>
          <a:bodyPr/>
          <a:lstStyle/>
          <a:p>
            <a:fld id="{9B0D2B69-98AC-4526-AE98-32BBD61BF57B}" type="slidenum">
              <a:rPr lang="en-GB" smtClean="0"/>
              <a:t>‹#›</a:t>
            </a:fld>
            <a:endParaRPr lang="en-GB"/>
          </a:p>
        </p:txBody>
      </p:sp>
    </p:spTree>
    <p:extLst>
      <p:ext uri="{BB962C8B-B14F-4D97-AF65-F5344CB8AC3E}">
        <p14:creationId xmlns:p14="http://schemas.microsoft.com/office/powerpoint/2010/main" val="979106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4B85E-CF21-4236-85D9-25B991C9A6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D021E1D-89BF-4559-BCB7-0045044D3E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63EFED-3D28-4BAD-9965-D74B0DF9D84A}"/>
              </a:ext>
            </a:extLst>
          </p:cNvPr>
          <p:cNvSpPr>
            <a:spLocks noGrp="1"/>
          </p:cNvSpPr>
          <p:nvPr>
            <p:ph type="dt" sz="half" idx="10"/>
          </p:nvPr>
        </p:nvSpPr>
        <p:spPr/>
        <p:txBody>
          <a:bodyPr/>
          <a:lstStyle/>
          <a:p>
            <a:fld id="{42A1AF1A-7ED3-460F-8926-E4035E2EF5E4}" type="datetimeFigureOut">
              <a:rPr lang="en-GB" smtClean="0"/>
              <a:t>06/03/2024</a:t>
            </a:fld>
            <a:endParaRPr lang="en-GB"/>
          </a:p>
        </p:txBody>
      </p:sp>
      <p:sp>
        <p:nvSpPr>
          <p:cNvPr id="5" name="Footer Placeholder 4">
            <a:extLst>
              <a:ext uri="{FF2B5EF4-FFF2-40B4-BE49-F238E27FC236}">
                <a16:creationId xmlns:a16="http://schemas.microsoft.com/office/drawing/2014/main" id="{B1E19D85-4528-49AA-B4E8-47AF457899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B27EC4-6782-474D-9C2B-254F21B1DC3A}"/>
              </a:ext>
            </a:extLst>
          </p:cNvPr>
          <p:cNvSpPr>
            <a:spLocks noGrp="1"/>
          </p:cNvSpPr>
          <p:nvPr>
            <p:ph type="sldNum" sz="quarter" idx="12"/>
          </p:nvPr>
        </p:nvSpPr>
        <p:spPr/>
        <p:txBody>
          <a:bodyPr/>
          <a:lstStyle/>
          <a:p>
            <a:fld id="{9B0D2B69-98AC-4526-AE98-32BBD61BF57B}" type="slidenum">
              <a:rPr lang="en-GB" smtClean="0"/>
              <a:t>‹#›</a:t>
            </a:fld>
            <a:endParaRPr lang="en-GB"/>
          </a:p>
        </p:txBody>
      </p:sp>
    </p:spTree>
    <p:extLst>
      <p:ext uri="{BB962C8B-B14F-4D97-AF65-F5344CB8AC3E}">
        <p14:creationId xmlns:p14="http://schemas.microsoft.com/office/powerpoint/2010/main" val="3186513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4D191-9C60-458E-9EDA-4D1E3F9AF65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404D8F-E220-40F2-B0FF-45D97E45B19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D77F2E5-85AA-420F-A79E-2DD85A071F0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7DD9078-5C7A-4D3F-9C0E-D9A9E9E06BEF}"/>
              </a:ext>
            </a:extLst>
          </p:cNvPr>
          <p:cNvSpPr>
            <a:spLocks noGrp="1"/>
          </p:cNvSpPr>
          <p:nvPr>
            <p:ph type="dt" sz="half" idx="10"/>
          </p:nvPr>
        </p:nvSpPr>
        <p:spPr/>
        <p:txBody>
          <a:bodyPr/>
          <a:lstStyle/>
          <a:p>
            <a:fld id="{42A1AF1A-7ED3-460F-8926-E4035E2EF5E4}" type="datetimeFigureOut">
              <a:rPr lang="en-GB" smtClean="0"/>
              <a:t>06/03/2024</a:t>
            </a:fld>
            <a:endParaRPr lang="en-GB"/>
          </a:p>
        </p:txBody>
      </p:sp>
      <p:sp>
        <p:nvSpPr>
          <p:cNvPr id="6" name="Footer Placeholder 5">
            <a:extLst>
              <a:ext uri="{FF2B5EF4-FFF2-40B4-BE49-F238E27FC236}">
                <a16:creationId xmlns:a16="http://schemas.microsoft.com/office/drawing/2014/main" id="{3C9A8543-FF26-4BB1-803C-4F7ED917A03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40F59C1-B604-400F-B115-D09229030033}"/>
              </a:ext>
            </a:extLst>
          </p:cNvPr>
          <p:cNvSpPr>
            <a:spLocks noGrp="1"/>
          </p:cNvSpPr>
          <p:nvPr>
            <p:ph type="sldNum" sz="quarter" idx="12"/>
          </p:nvPr>
        </p:nvSpPr>
        <p:spPr/>
        <p:txBody>
          <a:bodyPr/>
          <a:lstStyle/>
          <a:p>
            <a:fld id="{9B0D2B69-98AC-4526-AE98-32BBD61BF57B}" type="slidenum">
              <a:rPr lang="en-GB" smtClean="0"/>
              <a:t>‹#›</a:t>
            </a:fld>
            <a:endParaRPr lang="en-GB"/>
          </a:p>
        </p:txBody>
      </p:sp>
    </p:spTree>
    <p:extLst>
      <p:ext uri="{BB962C8B-B14F-4D97-AF65-F5344CB8AC3E}">
        <p14:creationId xmlns:p14="http://schemas.microsoft.com/office/powerpoint/2010/main" val="1244728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7B827-8F33-44B1-BC3B-9AB823E7C77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642858-0A80-41AB-A38D-52199BC6FC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420FD3F-C045-4C7B-B313-9822F8F5B64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95328A9-B714-487C-B651-B4503E0C76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5EBF010-8CE8-4400-974C-4F64CA2355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D7D0F8B-B9CD-41E3-900A-E6D2110AF9C7}"/>
              </a:ext>
            </a:extLst>
          </p:cNvPr>
          <p:cNvSpPr>
            <a:spLocks noGrp="1"/>
          </p:cNvSpPr>
          <p:nvPr>
            <p:ph type="dt" sz="half" idx="10"/>
          </p:nvPr>
        </p:nvSpPr>
        <p:spPr/>
        <p:txBody>
          <a:bodyPr/>
          <a:lstStyle/>
          <a:p>
            <a:fld id="{42A1AF1A-7ED3-460F-8926-E4035E2EF5E4}" type="datetimeFigureOut">
              <a:rPr lang="en-GB" smtClean="0"/>
              <a:t>06/03/2024</a:t>
            </a:fld>
            <a:endParaRPr lang="en-GB"/>
          </a:p>
        </p:txBody>
      </p:sp>
      <p:sp>
        <p:nvSpPr>
          <p:cNvPr id="8" name="Footer Placeholder 7">
            <a:extLst>
              <a:ext uri="{FF2B5EF4-FFF2-40B4-BE49-F238E27FC236}">
                <a16:creationId xmlns:a16="http://schemas.microsoft.com/office/drawing/2014/main" id="{0CCF6ED2-4832-49AB-9961-6B07C46F42A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22332BD-2471-414A-83F5-87A37E973546}"/>
              </a:ext>
            </a:extLst>
          </p:cNvPr>
          <p:cNvSpPr>
            <a:spLocks noGrp="1"/>
          </p:cNvSpPr>
          <p:nvPr>
            <p:ph type="sldNum" sz="quarter" idx="12"/>
          </p:nvPr>
        </p:nvSpPr>
        <p:spPr/>
        <p:txBody>
          <a:bodyPr/>
          <a:lstStyle/>
          <a:p>
            <a:fld id="{9B0D2B69-98AC-4526-AE98-32BBD61BF57B}" type="slidenum">
              <a:rPr lang="en-GB" smtClean="0"/>
              <a:t>‹#›</a:t>
            </a:fld>
            <a:endParaRPr lang="en-GB"/>
          </a:p>
        </p:txBody>
      </p:sp>
    </p:spTree>
    <p:extLst>
      <p:ext uri="{BB962C8B-B14F-4D97-AF65-F5344CB8AC3E}">
        <p14:creationId xmlns:p14="http://schemas.microsoft.com/office/powerpoint/2010/main" val="227526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7D14A-78E8-4D2F-B9F3-38C1549FACD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29A60B8-D47C-429D-8D19-676566FDE9F1}"/>
              </a:ext>
            </a:extLst>
          </p:cNvPr>
          <p:cNvSpPr>
            <a:spLocks noGrp="1"/>
          </p:cNvSpPr>
          <p:nvPr>
            <p:ph type="dt" sz="half" idx="10"/>
          </p:nvPr>
        </p:nvSpPr>
        <p:spPr/>
        <p:txBody>
          <a:bodyPr/>
          <a:lstStyle/>
          <a:p>
            <a:fld id="{42A1AF1A-7ED3-460F-8926-E4035E2EF5E4}" type="datetimeFigureOut">
              <a:rPr lang="en-GB" smtClean="0"/>
              <a:t>06/03/2024</a:t>
            </a:fld>
            <a:endParaRPr lang="en-GB"/>
          </a:p>
        </p:txBody>
      </p:sp>
      <p:sp>
        <p:nvSpPr>
          <p:cNvPr id="4" name="Footer Placeholder 3">
            <a:extLst>
              <a:ext uri="{FF2B5EF4-FFF2-40B4-BE49-F238E27FC236}">
                <a16:creationId xmlns:a16="http://schemas.microsoft.com/office/drawing/2014/main" id="{A2386DF9-85EF-4C8F-BF5D-BC5F17F407A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AD9F386-1D38-410E-A730-E8EFF1B27748}"/>
              </a:ext>
            </a:extLst>
          </p:cNvPr>
          <p:cNvSpPr>
            <a:spLocks noGrp="1"/>
          </p:cNvSpPr>
          <p:nvPr>
            <p:ph type="sldNum" sz="quarter" idx="12"/>
          </p:nvPr>
        </p:nvSpPr>
        <p:spPr/>
        <p:txBody>
          <a:bodyPr/>
          <a:lstStyle/>
          <a:p>
            <a:fld id="{9B0D2B69-98AC-4526-AE98-32BBD61BF57B}" type="slidenum">
              <a:rPr lang="en-GB" smtClean="0"/>
              <a:t>‹#›</a:t>
            </a:fld>
            <a:endParaRPr lang="en-GB"/>
          </a:p>
        </p:txBody>
      </p:sp>
    </p:spTree>
    <p:extLst>
      <p:ext uri="{BB962C8B-B14F-4D97-AF65-F5344CB8AC3E}">
        <p14:creationId xmlns:p14="http://schemas.microsoft.com/office/powerpoint/2010/main" val="1043776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AB83AD-4C43-4A47-8C3E-778F28C79A43}"/>
              </a:ext>
            </a:extLst>
          </p:cNvPr>
          <p:cNvSpPr>
            <a:spLocks noGrp="1"/>
          </p:cNvSpPr>
          <p:nvPr>
            <p:ph type="dt" sz="half" idx="10"/>
          </p:nvPr>
        </p:nvSpPr>
        <p:spPr/>
        <p:txBody>
          <a:bodyPr/>
          <a:lstStyle/>
          <a:p>
            <a:fld id="{42A1AF1A-7ED3-460F-8926-E4035E2EF5E4}" type="datetimeFigureOut">
              <a:rPr lang="en-GB" smtClean="0"/>
              <a:t>06/03/2024</a:t>
            </a:fld>
            <a:endParaRPr lang="en-GB"/>
          </a:p>
        </p:txBody>
      </p:sp>
      <p:sp>
        <p:nvSpPr>
          <p:cNvPr id="3" name="Footer Placeholder 2">
            <a:extLst>
              <a:ext uri="{FF2B5EF4-FFF2-40B4-BE49-F238E27FC236}">
                <a16:creationId xmlns:a16="http://schemas.microsoft.com/office/drawing/2014/main" id="{BC05FA5F-44D6-4120-AEE3-B1876723E1A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22D768F-DAF4-4ED8-BDB9-909C02112229}"/>
              </a:ext>
            </a:extLst>
          </p:cNvPr>
          <p:cNvSpPr>
            <a:spLocks noGrp="1"/>
          </p:cNvSpPr>
          <p:nvPr>
            <p:ph type="sldNum" sz="quarter" idx="12"/>
          </p:nvPr>
        </p:nvSpPr>
        <p:spPr/>
        <p:txBody>
          <a:bodyPr/>
          <a:lstStyle/>
          <a:p>
            <a:fld id="{9B0D2B69-98AC-4526-AE98-32BBD61BF57B}" type="slidenum">
              <a:rPr lang="en-GB" smtClean="0"/>
              <a:t>‹#›</a:t>
            </a:fld>
            <a:endParaRPr lang="en-GB"/>
          </a:p>
        </p:txBody>
      </p:sp>
    </p:spTree>
    <p:extLst>
      <p:ext uri="{BB962C8B-B14F-4D97-AF65-F5344CB8AC3E}">
        <p14:creationId xmlns:p14="http://schemas.microsoft.com/office/powerpoint/2010/main" val="1991286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0C24E-9238-479C-A099-44CC5726E3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78867B1-4D38-4927-9F8A-2BACE5F4DB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CE105F-3618-44EE-B0ED-3680CB2965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FD8D65A-2DCF-4C81-875A-1E74EFCFCBF3}"/>
              </a:ext>
            </a:extLst>
          </p:cNvPr>
          <p:cNvSpPr>
            <a:spLocks noGrp="1"/>
          </p:cNvSpPr>
          <p:nvPr>
            <p:ph type="dt" sz="half" idx="10"/>
          </p:nvPr>
        </p:nvSpPr>
        <p:spPr/>
        <p:txBody>
          <a:bodyPr/>
          <a:lstStyle/>
          <a:p>
            <a:fld id="{42A1AF1A-7ED3-460F-8926-E4035E2EF5E4}" type="datetimeFigureOut">
              <a:rPr lang="en-GB" smtClean="0"/>
              <a:t>06/03/2024</a:t>
            </a:fld>
            <a:endParaRPr lang="en-GB"/>
          </a:p>
        </p:txBody>
      </p:sp>
      <p:sp>
        <p:nvSpPr>
          <p:cNvPr id="6" name="Footer Placeholder 5">
            <a:extLst>
              <a:ext uri="{FF2B5EF4-FFF2-40B4-BE49-F238E27FC236}">
                <a16:creationId xmlns:a16="http://schemas.microsoft.com/office/drawing/2014/main" id="{BD27B6AF-6EFA-47A4-AB61-E4241F4F97E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60C946-93D8-49AB-9D2E-A619FD5FEA4A}"/>
              </a:ext>
            </a:extLst>
          </p:cNvPr>
          <p:cNvSpPr>
            <a:spLocks noGrp="1"/>
          </p:cNvSpPr>
          <p:nvPr>
            <p:ph type="sldNum" sz="quarter" idx="12"/>
          </p:nvPr>
        </p:nvSpPr>
        <p:spPr/>
        <p:txBody>
          <a:bodyPr/>
          <a:lstStyle/>
          <a:p>
            <a:fld id="{9B0D2B69-98AC-4526-AE98-32BBD61BF57B}" type="slidenum">
              <a:rPr lang="en-GB" smtClean="0"/>
              <a:t>‹#›</a:t>
            </a:fld>
            <a:endParaRPr lang="en-GB"/>
          </a:p>
        </p:txBody>
      </p:sp>
    </p:spTree>
    <p:extLst>
      <p:ext uri="{BB962C8B-B14F-4D97-AF65-F5344CB8AC3E}">
        <p14:creationId xmlns:p14="http://schemas.microsoft.com/office/powerpoint/2010/main" val="2707561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FF49-2136-44D6-9EF6-AB526350A3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B26D6E9-1121-44C9-AF42-B383F3B14B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D11C22E-E90D-4B81-A62D-071C459E1B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A6B83D-1BB2-4681-BDD3-6927A35FE597}"/>
              </a:ext>
            </a:extLst>
          </p:cNvPr>
          <p:cNvSpPr>
            <a:spLocks noGrp="1"/>
          </p:cNvSpPr>
          <p:nvPr>
            <p:ph type="dt" sz="half" idx="10"/>
          </p:nvPr>
        </p:nvSpPr>
        <p:spPr/>
        <p:txBody>
          <a:bodyPr/>
          <a:lstStyle/>
          <a:p>
            <a:fld id="{42A1AF1A-7ED3-460F-8926-E4035E2EF5E4}" type="datetimeFigureOut">
              <a:rPr lang="en-GB" smtClean="0"/>
              <a:t>06/03/2024</a:t>
            </a:fld>
            <a:endParaRPr lang="en-GB"/>
          </a:p>
        </p:txBody>
      </p:sp>
      <p:sp>
        <p:nvSpPr>
          <p:cNvPr id="6" name="Footer Placeholder 5">
            <a:extLst>
              <a:ext uri="{FF2B5EF4-FFF2-40B4-BE49-F238E27FC236}">
                <a16:creationId xmlns:a16="http://schemas.microsoft.com/office/drawing/2014/main" id="{5AE746CC-C3DF-4B85-84B5-C872A7ED4A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6E8BD4-1C2F-4145-8D26-3F2B60C6C36A}"/>
              </a:ext>
            </a:extLst>
          </p:cNvPr>
          <p:cNvSpPr>
            <a:spLocks noGrp="1"/>
          </p:cNvSpPr>
          <p:nvPr>
            <p:ph type="sldNum" sz="quarter" idx="12"/>
          </p:nvPr>
        </p:nvSpPr>
        <p:spPr/>
        <p:txBody>
          <a:bodyPr/>
          <a:lstStyle/>
          <a:p>
            <a:fld id="{9B0D2B69-98AC-4526-AE98-32BBD61BF57B}" type="slidenum">
              <a:rPr lang="en-GB" smtClean="0"/>
              <a:t>‹#›</a:t>
            </a:fld>
            <a:endParaRPr lang="en-GB"/>
          </a:p>
        </p:txBody>
      </p:sp>
    </p:spTree>
    <p:extLst>
      <p:ext uri="{BB962C8B-B14F-4D97-AF65-F5344CB8AC3E}">
        <p14:creationId xmlns:p14="http://schemas.microsoft.com/office/powerpoint/2010/main" val="4169228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943A58-FB81-4DE9-82DA-2F601ED8AC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66AD621-3878-4DE9-9929-CCEF6D3959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1202F4-9191-4959-9A8E-F4206007CD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A1AF1A-7ED3-460F-8926-E4035E2EF5E4}" type="datetimeFigureOut">
              <a:rPr lang="en-GB" smtClean="0"/>
              <a:t>06/03/2024</a:t>
            </a:fld>
            <a:endParaRPr lang="en-GB"/>
          </a:p>
        </p:txBody>
      </p:sp>
      <p:sp>
        <p:nvSpPr>
          <p:cNvPr id="5" name="Footer Placeholder 4">
            <a:extLst>
              <a:ext uri="{FF2B5EF4-FFF2-40B4-BE49-F238E27FC236}">
                <a16:creationId xmlns:a16="http://schemas.microsoft.com/office/drawing/2014/main" id="{AC27BDA5-99C1-4251-902B-5D32205E59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9CC8286-9E13-45EA-90EB-A54150B212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0D2B69-98AC-4526-AE98-32BBD61BF57B}" type="slidenum">
              <a:rPr lang="en-GB" smtClean="0"/>
              <a:t>‹#›</a:t>
            </a:fld>
            <a:endParaRPr lang="en-GB"/>
          </a:p>
        </p:txBody>
      </p:sp>
    </p:spTree>
    <p:extLst>
      <p:ext uri="{BB962C8B-B14F-4D97-AF65-F5344CB8AC3E}">
        <p14:creationId xmlns:p14="http://schemas.microsoft.com/office/powerpoint/2010/main" val="4049159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customXml" Target="../ink/ink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customXml" Target="../ink/ink4.xml"/><Relationship Id="rId7" Type="http://schemas.openxmlformats.org/officeDocument/2006/relationships/image" Target="../media/image22.png"/><Relationship Id="rId2" Type="http://schemas.openxmlformats.org/officeDocument/2006/relationships/customXml" Target="../ink/ink3.xml"/><Relationship Id="rId1" Type="http://schemas.openxmlformats.org/officeDocument/2006/relationships/slideLayout" Target="../slideLayouts/slideLayout2.xml"/><Relationship Id="rId9" Type="http://schemas.openxmlformats.org/officeDocument/2006/relationships/image" Target="../media/image2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12.xml"/><Relationship Id="rId20" Type="http://schemas.openxmlformats.org/officeDocument/2006/relationships/image" Target="../media/image3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209800" y="228600"/>
            <a:ext cx="7772400" cy="533400"/>
          </a:xfrm>
        </p:spPr>
        <p:txBody>
          <a:bodyPr/>
          <a:lstStyle/>
          <a:p>
            <a:pPr eaLnBrk="1" hangingPunct="1"/>
            <a:r>
              <a:rPr lang="en-US" altLang="en-US" sz="2800" b="1" dirty="0">
                <a:solidFill>
                  <a:srgbClr val="FF0000"/>
                </a:solidFill>
              </a:rPr>
              <a:t>Standard I/O library</a:t>
            </a:r>
          </a:p>
        </p:txBody>
      </p:sp>
      <p:sp>
        <p:nvSpPr>
          <p:cNvPr id="72707" name="Rectangle 3"/>
          <p:cNvSpPr>
            <a:spLocks noGrp="1" noChangeArrowheads="1"/>
          </p:cNvSpPr>
          <p:nvPr>
            <p:ph type="body" idx="1"/>
          </p:nvPr>
        </p:nvSpPr>
        <p:spPr>
          <a:xfrm>
            <a:off x="1905000" y="1219200"/>
            <a:ext cx="8077200" cy="4876800"/>
          </a:xfrm>
        </p:spPr>
        <p:txBody>
          <a:bodyPr>
            <a:normAutofit fontScale="92500"/>
          </a:bodyPr>
          <a:lstStyle/>
          <a:p>
            <a:pPr eaLnBrk="1" hangingPunct="1">
              <a:lnSpc>
                <a:spcPct val="90000"/>
              </a:lnSpc>
            </a:pPr>
            <a:r>
              <a:rPr lang="en-US" altLang="en-US" sz="2400" dirty="0"/>
              <a:t>The header file &lt;</a:t>
            </a:r>
            <a:r>
              <a:rPr lang="en-US" altLang="en-US" sz="2400" dirty="0" err="1"/>
              <a:t>stdio.h</a:t>
            </a:r>
            <a:r>
              <a:rPr lang="en-US" altLang="en-US" sz="2400" dirty="0"/>
              <a:t>&gt; includes prototypes of functions that perform I/O. Some of these are: </a:t>
            </a:r>
            <a:r>
              <a:rPr lang="en-US" altLang="en-US" sz="2400" dirty="0" err="1"/>
              <a:t>putchar</a:t>
            </a:r>
            <a:r>
              <a:rPr lang="en-US" altLang="en-US" sz="2400" dirty="0"/>
              <a:t>, </a:t>
            </a:r>
            <a:r>
              <a:rPr lang="en-US" altLang="en-US" sz="2400" dirty="0" err="1"/>
              <a:t>getchar</a:t>
            </a:r>
            <a:r>
              <a:rPr lang="en-US" altLang="en-US" sz="2400" dirty="0"/>
              <a:t>, puts, gets.</a:t>
            </a:r>
          </a:p>
          <a:p>
            <a:pPr eaLnBrk="1" hangingPunct="1">
              <a:lnSpc>
                <a:spcPct val="90000"/>
              </a:lnSpc>
              <a:buFontTx/>
              <a:buNone/>
            </a:pPr>
            <a:r>
              <a:rPr lang="en-US" altLang="en-US" sz="2400" dirty="0"/>
              <a:t>	</a:t>
            </a:r>
          </a:p>
          <a:p>
            <a:pPr eaLnBrk="1" hangingPunct="1">
              <a:lnSpc>
                <a:spcPct val="90000"/>
              </a:lnSpc>
            </a:pPr>
            <a:r>
              <a:rPr lang="en-US" altLang="en-US" sz="2400" dirty="0"/>
              <a:t>    </a:t>
            </a:r>
            <a:r>
              <a:rPr lang="en-US" altLang="en-US" sz="2400" dirty="0" err="1"/>
              <a:t>putchar</a:t>
            </a:r>
            <a:r>
              <a:rPr lang="en-US" altLang="en-US" sz="2400" dirty="0"/>
              <a:t>(int c): prints a character to the screen</a:t>
            </a:r>
          </a:p>
          <a:p>
            <a:pPr eaLnBrk="1" hangingPunct="1"/>
            <a:r>
              <a:rPr lang="en-US" altLang="en-US" sz="2400" dirty="0"/>
              <a:t>    int </a:t>
            </a:r>
            <a:r>
              <a:rPr lang="en-US" altLang="en-US" sz="2400" dirty="0" err="1"/>
              <a:t>getchar</a:t>
            </a:r>
            <a:r>
              <a:rPr lang="en-US" altLang="en-US" sz="2400" dirty="0"/>
              <a:t>(): takes the next character from the standard     input and return it as an integer.</a:t>
            </a:r>
          </a:p>
          <a:p>
            <a:pPr eaLnBrk="1" hangingPunct="1">
              <a:buFontTx/>
              <a:buNone/>
            </a:pPr>
            <a:endParaRPr lang="en-US" altLang="en-US" sz="2400" dirty="0"/>
          </a:p>
          <a:p>
            <a:pPr eaLnBrk="1" hangingPunct="1">
              <a:lnSpc>
                <a:spcPct val="90000"/>
              </a:lnSpc>
              <a:buFontTx/>
              <a:buNone/>
            </a:pPr>
            <a:r>
              <a:rPr lang="en-US" altLang="en-US" sz="2400" u="sng" dirty="0">
                <a:solidFill>
                  <a:srgbClr val="FF0000"/>
                </a:solidFill>
              </a:rPr>
              <a:t>Example:</a:t>
            </a:r>
          </a:p>
          <a:p>
            <a:pPr marL="0" indent="0">
              <a:buNone/>
            </a:pPr>
            <a:r>
              <a:rPr lang="en-US" sz="2400" dirty="0"/>
              <a:t>char x = 'a';</a:t>
            </a:r>
          </a:p>
          <a:p>
            <a:pPr marL="0" indent="0">
              <a:buNone/>
            </a:pPr>
            <a:r>
              <a:rPr lang="en-US" sz="2400" dirty="0"/>
              <a:t>x=</a:t>
            </a:r>
            <a:r>
              <a:rPr lang="en-US" sz="2400" dirty="0" err="1"/>
              <a:t>getchar</a:t>
            </a:r>
            <a:r>
              <a:rPr lang="en-US" sz="2400" dirty="0"/>
              <a:t>();</a:t>
            </a:r>
          </a:p>
          <a:p>
            <a:pPr marL="0" indent="0">
              <a:buNone/>
            </a:pPr>
            <a:r>
              <a:rPr lang="en-US" sz="2400" dirty="0" err="1"/>
              <a:t>putchar</a:t>
            </a:r>
            <a:r>
              <a:rPr lang="en-US" sz="2400" dirty="0"/>
              <a:t>(x);</a:t>
            </a:r>
            <a:endParaRPr lang="en-US" altLang="en-US" sz="2400" dirty="0"/>
          </a:p>
          <a:p>
            <a:pPr eaLnBrk="1" hangingPunct="1">
              <a:lnSpc>
                <a:spcPct val="90000"/>
              </a:lnSpc>
              <a:buFontTx/>
              <a:buNone/>
            </a:pPr>
            <a:r>
              <a:rPr lang="en-US" altLang="en-US" sz="240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7772400" cy="457200"/>
          </a:xfrm>
        </p:spPr>
        <p:txBody>
          <a:bodyPr/>
          <a:lstStyle/>
          <a:p>
            <a:r>
              <a:rPr lang="en-US" sz="2400" b="1" dirty="0">
                <a:solidFill>
                  <a:srgbClr val="FF0000"/>
                </a:solidFill>
              </a:rPr>
              <a:t>Using strcpy (example)</a:t>
            </a:r>
          </a:p>
        </p:txBody>
      </p:sp>
      <p:sp>
        <p:nvSpPr>
          <p:cNvPr id="3" name="Content Placeholder 2"/>
          <p:cNvSpPr>
            <a:spLocks noGrp="1"/>
          </p:cNvSpPr>
          <p:nvPr>
            <p:ph sz="half" idx="1"/>
          </p:nvPr>
        </p:nvSpPr>
        <p:spPr>
          <a:xfrm>
            <a:off x="2209800" y="1066800"/>
            <a:ext cx="3962400" cy="5486400"/>
          </a:xfrm>
        </p:spPr>
        <p:style>
          <a:lnRef idx="2">
            <a:schemeClr val="dk1"/>
          </a:lnRef>
          <a:fillRef idx="1">
            <a:schemeClr val="lt1"/>
          </a:fillRef>
          <a:effectRef idx="0">
            <a:schemeClr val="dk1"/>
          </a:effectRef>
          <a:fontRef idx="minor">
            <a:schemeClr val="dk1"/>
          </a:fontRef>
        </p:style>
        <p:txBody>
          <a:bodyPr/>
          <a:lstStyle/>
          <a:p>
            <a:pPr eaLnBrk="1" hangingPunct="1">
              <a:lnSpc>
                <a:spcPct val="80000"/>
              </a:lnSpc>
              <a:buFontTx/>
              <a:buNone/>
            </a:pPr>
            <a:r>
              <a:rPr lang="en-US" altLang="en-US" sz="2000" dirty="0"/>
              <a:t>char s1[10]=”</a:t>
            </a:r>
            <a:r>
              <a:rPr lang="en-US" altLang="en-US" sz="2000" dirty="0" err="1"/>
              <a:t>abcd</a:t>
            </a:r>
            <a:r>
              <a:rPr lang="en-US" altLang="en-US" sz="2000" dirty="0"/>
              <a:t>”;</a:t>
            </a:r>
          </a:p>
          <a:p>
            <a:pPr eaLnBrk="1" hangingPunct="1">
              <a:lnSpc>
                <a:spcPct val="80000"/>
              </a:lnSpc>
              <a:buFontTx/>
              <a:buNone/>
            </a:pPr>
            <a:r>
              <a:rPr lang="en-US" altLang="en-US" sz="2000" dirty="0"/>
              <a:t>char s2[]=”</a:t>
            </a:r>
            <a:r>
              <a:rPr lang="en-US" altLang="en-US" sz="2000" dirty="0" err="1"/>
              <a:t>ef</a:t>
            </a:r>
            <a:r>
              <a:rPr lang="en-US" altLang="en-US" sz="2000" dirty="0"/>
              <a:t>”; </a:t>
            </a:r>
            <a:r>
              <a:rPr lang="en-US" altLang="en-US" sz="2000" dirty="0">
                <a:solidFill>
                  <a:srgbClr val="FF0000"/>
                </a:solidFill>
              </a:rPr>
              <a:t>// char s2[3]=“</a:t>
            </a:r>
            <a:r>
              <a:rPr lang="en-US" altLang="en-US" sz="2000" dirty="0" err="1">
                <a:solidFill>
                  <a:srgbClr val="FF0000"/>
                </a:solidFill>
              </a:rPr>
              <a:t>ef</a:t>
            </a:r>
            <a:r>
              <a:rPr lang="en-US" altLang="en-US" sz="2000" dirty="0">
                <a:solidFill>
                  <a:srgbClr val="FF0000"/>
                </a:solidFill>
              </a:rPr>
              <a:t>”;</a:t>
            </a:r>
          </a:p>
          <a:p>
            <a:pPr eaLnBrk="1" hangingPunct="1">
              <a:lnSpc>
                <a:spcPct val="80000"/>
              </a:lnSpc>
              <a:buFontTx/>
              <a:buNone/>
            </a:pPr>
            <a:r>
              <a:rPr lang="en-US" altLang="en-US" sz="2000" dirty="0"/>
              <a:t>char* s4;</a:t>
            </a:r>
          </a:p>
          <a:p>
            <a:pPr eaLnBrk="1" hangingPunct="1">
              <a:lnSpc>
                <a:spcPct val="80000"/>
              </a:lnSpc>
              <a:buFontTx/>
              <a:buNone/>
            </a:pPr>
            <a:r>
              <a:rPr lang="en-US" altLang="en-US" sz="2000" dirty="0"/>
              <a:t>strcpy(s1,s2); </a:t>
            </a:r>
            <a:r>
              <a:rPr lang="en-US" altLang="en-US" sz="2000" dirty="0">
                <a:solidFill>
                  <a:srgbClr val="FF0000"/>
                </a:solidFill>
              </a:rPr>
              <a:t>//ok</a:t>
            </a:r>
          </a:p>
          <a:p>
            <a:pPr eaLnBrk="1" hangingPunct="1">
              <a:lnSpc>
                <a:spcPct val="80000"/>
              </a:lnSpc>
              <a:buFontTx/>
              <a:buNone/>
            </a:pPr>
            <a:r>
              <a:rPr lang="en-US" altLang="en-US" sz="2000" dirty="0"/>
              <a:t>strcpy(s2,s1); </a:t>
            </a:r>
            <a:r>
              <a:rPr lang="en-US" altLang="en-US" sz="2000" dirty="0">
                <a:solidFill>
                  <a:srgbClr val="FF0000"/>
                </a:solidFill>
              </a:rPr>
              <a:t>//run-time error</a:t>
            </a:r>
          </a:p>
          <a:p>
            <a:pPr eaLnBrk="1" hangingPunct="1">
              <a:lnSpc>
                <a:spcPct val="80000"/>
              </a:lnSpc>
              <a:buFontTx/>
              <a:buNone/>
            </a:pPr>
            <a:r>
              <a:rPr lang="en-US" altLang="en-US" sz="2000" dirty="0"/>
              <a:t>strcpy(s1,”Hello”); </a:t>
            </a:r>
            <a:r>
              <a:rPr lang="en-US" altLang="en-US" sz="2000" dirty="0">
                <a:solidFill>
                  <a:srgbClr val="FF0000"/>
                </a:solidFill>
              </a:rPr>
              <a:t>// ok</a:t>
            </a:r>
          </a:p>
          <a:p>
            <a:pPr eaLnBrk="1" hangingPunct="1">
              <a:lnSpc>
                <a:spcPct val="80000"/>
              </a:lnSpc>
              <a:buFontTx/>
              <a:buNone/>
            </a:pPr>
            <a:r>
              <a:rPr lang="en-US" altLang="en-US" sz="2000" dirty="0"/>
              <a:t>strcpy(“Hello”,s1); </a:t>
            </a:r>
            <a:r>
              <a:rPr lang="en-US" altLang="en-US" sz="2000" dirty="0">
                <a:solidFill>
                  <a:srgbClr val="FF0000"/>
                </a:solidFill>
              </a:rPr>
              <a:t>//compiler error</a:t>
            </a:r>
          </a:p>
          <a:p>
            <a:pPr eaLnBrk="1" hangingPunct="1">
              <a:lnSpc>
                <a:spcPct val="80000"/>
              </a:lnSpc>
              <a:buFontTx/>
              <a:buNone/>
            </a:pPr>
            <a:r>
              <a:rPr lang="en-US" altLang="en-US" sz="2000" dirty="0"/>
              <a:t>strcpy(s4,s1); </a:t>
            </a:r>
            <a:r>
              <a:rPr lang="en-US" altLang="en-US" sz="2000" dirty="0">
                <a:solidFill>
                  <a:srgbClr val="FF0000"/>
                </a:solidFill>
              </a:rPr>
              <a:t>//compiler error</a:t>
            </a:r>
          </a:p>
          <a:p>
            <a:pPr eaLnBrk="1" hangingPunct="1">
              <a:lnSpc>
                <a:spcPct val="80000"/>
              </a:lnSpc>
              <a:buFontTx/>
              <a:buNone/>
            </a:pPr>
            <a:r>
              <a:rPr lang="en-US" altLang="en-US" sz="2000" dirty="0" err="1"/>
              <a:t>strcpy</a:t>
            </a:r>
            <a:r>
              <a:rPr lang="en-US" altLang="en-US" sz="2000" dirty="0"/>
              <a:t>(s4,”Hello”); </a:t>
            </a:r>
            <a:r>
              <a:rPr lang="en-US" altLang="en-US" sz="2000" dirty="0">
                <a:solidFill>
                  <a:srgbClr val="FF0000"/>
                </a:solidFill>
              </a:rPr>
              <a:t>//compiler error </a:t>
            </a:r>
            <a:endParaRPr lang="en-US" altLang="en-US" sz="2000" dirty="0"/>
          </a:p>
          <a:p>
            <a:pPr eaLnBrk="1" hangingPunct="1">
              <a:lnSpc>
                <a:spcPct val="80000"/>
              </a:lnSpc>
              <a:buFontTx/>
              <a:buNone/>
            </a:pPr>
            <a:r>
              <a:rPr lang="en-US" altLang="en-US" sz="2000" dirty="0"/>
              <a:t>strcpy(s1,”abc”);// ok </a:t>
            </a:r>
          </a:p>
          <a:p>
            <a:pPr eaLnBrk="1" hangingPunct="1">
              <a:lnSpc>
                <a:spcPct val="80000"/>
              </a:lnSpc>
              <a:buFontTx/>
              <a:buNone/>
            </a:pPr>
            <a:r>
              <a:rPr lang="en-US" altLang="en-US" sz="2000" dirty="0"/>
              <a:t>strcpy(s2,”abc”); </a:t>
            </a:r>
            <a:r>
              <a:rPr lang="en-US" altLang="en-US" sz="2000" dirty="0">
                <a:solidFill>
                  <a:srgbClr val="FF0000"/>
                </a:solidFill>
              </a:rPr>
              <a:t>//run-time error</a:t>
            </a:r>
          </a:p>
          <a:p>
            <a:pPr marL="0" indent="0">
              <a:buNone/>
            </a:pPr>
            <a:endParaRPr lang="en-US" sz="2000" dirty="0"/>
          </a:p>
        </p:txBody>
      </p:sp>
      <p:sp>
        <p:nvSpPr>
          <p:cNvPr id="4" name="Content Placeholder 3">
            <a:extLst>
              <a:ext uri="{FF2B5EF4-FFF2-40B4-BE49-F238E27FC236}">
                <a16:creationId xmlns:a16="http://schemas.microsoft.com/office/drawing/2014/main" id="{1AB3909E-873A-4ACB-8799-2FCAA9CA5472}"/>
              </a:ext>
            </a:extLst>
          </p:cNvPr>
          <p:cNvSpPr>
            <a:spLocks noGrp="1"/>
          </p:cNvSpPr>
          <p:nvPr>
            <p:ph sz="half" idx="2"/>
          </p:nvPr>
        </p:nvSpPr>
        <p:spPr>
          <a:xfrm>
            <a:off x="6400800" y="1066800"/>
            <a:ext cx="3581400" cy="5486400"/>
          </a:xfrm>
        </p:spPr>
        <p:style>
          <a:lnRef idx="2">
            <a:schemeClr val="dk1"/>
          </a:lnRef>
          <a:fillRef idx="1">
            <a:schemeClr val="lt1"/>
          </a:fillRef>
          <a:effectRef idx="0">
            <a:schemeClr val="dk1"/>
          </a:effectRef>
          <a:fontRef idx="minor">
            <a:schemeClr val="dk1"/>
          </a:fontRef>
        </p:style>
        <p:txBody>
          <a:bodyPr/>
          <a:lstStyle/>
          <a:p>
            <a:pPr marL="0" indent="0">
              <a:buNone/>
            </a:pPr>
            <a:endParaRPr lang="en-US" sz="2000" dirty="0"/>
          </a:p>
          <a:p>
            <a:pPr marL="0" indent="0">
              <a:buNone/>
            </a:pPr>
            <a:r>
              <a:rPr lang="en-US" sz="2000" dirty="0"/>
              <a:t>char s5[10] = "</a:t>
            </a:r>
            <a:r>
              <a:rPr lang="en-US" sz="2000" dirty="0" err="1"/>
              <a:t>abcd</a:t>
            </a:r>
            <a:r>
              <a:rPr lang="en-US" sz="2000" dirty="0"/>
              <a:t>";</a:t>
            </a:r>
          </a:p>
          <a:p>
            <a:pPr marL="0" indent="0">
              <a:buNone/>
            </a:pPr>
            <a:r>
              <a:rPr lang="en-US" sz="2000" dirty="0"/>
              <a:t>char s6[20] = "HelloWorld";</a:t>
            </a:r>
          </a:p>
          <a:p>
            <a:pPr marL="0" indent="0">
              <a:buNone/>
            </a:pPr>
            <a:r>
              <a:rPr lang="pl-PL" sz="2000" dirty="0"/>
              <a:t>strcpy(s5, s6 + 3); </a:t>
            </a:r>
            <a:r>
              <a:rPr lang="pl-PL" sz="2000" dirty="0">
                <a:solidFill>
                  <a:srgbClr val="FF0000"/>
                </a:solidFill>
              </a:rPr>
              <a:t>//ok</a:t>
            </a:r>
          </a:p>
          <a:p>
            <a:pPr marL="0" indent="0">
              <a:buNone/>
            </a:pPr>
            <a:r>
              <a:rPr lang="en-US" sz="2000" dirty="0"/>
              <a:t>cout &lt;&lt; s5 &lt;&lt; </a:t>
            </a:r>
            <a:r>
              <a:rPr lang="en-US" sz="2000" dirty="0" err="1"/>
              <a:t>endl</a:t>
            </a:r>
            <a:r>
              <a:rPr lang="en-US" sz="2000" dirty="0"/>
              <a:t>; </a:t>
            </a:r>
            <a:r>
              <a:rPr lang="en-US" sz="2000" dirty="0">
                <a:solidFill>
                  <a:srgbClr val="FF0000"/>
                </a:solidFill>
              </a:rPr>
              <a:t>//</a:t>
            </a:r>
            <a:r>
              <a:rPr lang="en-US" sz="2000" dirty="0" err="1">
                <a:solidFill>
                  <a:srgbClr val="FF0000"/>
                </a:solidFill>
              </a:rPr>
              <a:t>loWorld</a:t>
            </a:r>
            <a:endParaRPr lang="en-US" sz="2000" dirty="0">
              <a:solidFill>
                <a:srgbClr val="FF0000"/>
              </a:solidFill>
            </a:endParaRPr>
          </a:p>
          <a:p>
            <a:pPr marL="0" indent="0">
              <a:buNone/>
            </a:pPr>
            <a:r>
              <a:rPr lang="en-US" sz="2000" dirty="0"/>
              <a:t>cout &lt;&lt; s6; </a:t>
            </a:r>
            <a:r>
              <a:rPr lang="en-US" sz="2000" dirty="0">
                <a:solidFill>
                  <a:srgbClr val="FF0000"/>
                </a:solidFill>
              </a:rPr>
              <a:t>// HelloWorld</a:t>
            </a:r>
          </a:p>
          <a:p>
            <a:pPr marL="0" indent="0">
              <a:buNone/>
            </a:pPr>
            <a:endParaRPr lang="en-US" sz="2000" dirty="0"/>
          </a:p>
          <a:p>
            <a:pPr marL="0" indent="0">
              <a:buNone/>
            </a:pPr>
            <a:endParaRPr lang="en-US" dirty="0"/>
          </a:p>
          <a:p>
            <a:pPr marL="0" indent="0">
              <a:buNone/>
            </a:pPr>
            <a:r>
              <a:rPr lang="en-US" sz="2000" dirty="0"/>
              <a:t>char s7[10] = "</a:t>
            </a:r>
            <a:r>
              <a:rPr lang="en-US" sz="2000" dirty="0" err="1"/>
              <a:t>abcd</a:t>
            </a:r>
            <a:r>
              <a:rPr lang="en-US" sz="2000" dirty="0"/>
              <a:t>";</a:t>
            </a:r>
          </a:p>
          <a:p>
            <a:pPr marL="0" indent="0">
              <a:buNone/>
            </a:pPr>
            <a:r>
              <a:rPr lang="en-US" sz="2000" dirty="0"/>
              <a:t>char s8[20] = "HelloWorld";</a:t>
            </a:r>
          </a:p>
          <a:p>
            <a:pPr marL="0" indent="0">
              <a:buNone/>
            </a:pPr>
            <a:r>
              <a:rPr lang="en-US" sz="2000" dirty="0"/>
              <a:t>strcpy(s7 + 1, s8 + 3);</a:t>
            </a:r>
          </a:p>
          <a:p>
            <a:pPr marL="0" indent="0">
              <a:buNone/>
            </a:pPr>
            <a:r>
              <a:rPr lang="en-US" sz="2000" dirty="0"/>
              <a:t>cout &lt;&lt; s7 &lt;&lt; </a:t>
            </a:r>
            <a:r>
              <a:rPr lang="en-US" sz="2000" dirty="0" err="1"/>
              <a:t>endl</a:t>
            </a:r>
            <a:r>
              <a:rPr lang="en-US" sz="2000" dirty="0"/>
              <a:t>; </a:t>
            </a:r>
            <a:r>
              <a:rPr lang="en-US" sz="2000" dirty="0">
                <a:solidFill>
                  <a:srgbClr val="FF0000"/>
                </a:solidFill>
              </a:rPr>
              <a:t>// </a:t>
            </a:r>
            <a:r>
              <a:rPr lang="en-US" sz="2000" dirty="0" err="1">
                <a:solidFill>
                  <a:srgbClr val="FF0000"/>
                </a:solidFill>
              </a:rPr>
              <a:t>aloWorld</a:t>
            </a:r>
            <a:endParaRPr lang="en-US" sz="2000" dirty="0">
              <a:solidFill>
                <a:srgbClr val="FF0000"/>
              </a:solidFill>
            </a:endParaRPr>
          </a:p>
          <a:p>
            <a:pPr marL="0" indent="0">
              <a:buNone/>
            </a:pPr>
            <a:r>
              <a:rPr lang="en-US" sz="2000" dirty="0"/>
              <a:t>cout &lt;&lt; s8; </a:t>
            </a:r>
            <a:r>
              <a:rPr lang="en-US" sz="2000" dirty="0">
                <a:solidFill>
                  <a:srgbClr val="FF0000"/>
                </a:solidFill>
              </a:rPr>
              <a:t>//HelloWorld</a:t>
            </a:r>
          </a:p>
        </p:txBody>
      </p:sp>
      <mc:AlternateContent xmlns:mc="http://schemas.openxmlformats.org/markup-compatibility/2006" xmlns:p14="http://schemas.microsoft.com/office/powerpoint/2010/main">
        <mc:Choice Requires="p14">
          <p:contentPart p14:bwMode="auto" r:id="rId3">
            <p14:nvContentPartPr>
              <p14:cNvPr id="164" name="Ink 163">
                <a:extLst>
                  <a:ext uri="{FF2B5EF4-FFF2-40B4-BE49-F238E27FC236}">
                    <a16:creationId xmlns:a16="http://schemas.microsoft.com/office/drawing/2014/main" id="{402118CB-4A39-4143-82DE-47359B4F79B9}"/>
                  </a:ext>
                </a:extLst>
              </p14:cNvPr>
              <p14:cNvContentPartPr/>
              <p14:nvPr/>
            </p14:nvContentPartPr>
            <p14:xfrm>
              <a:off x="10525837" y="4563278"/>
              <a:ext cx="34200" cy="6120"/>
            </p14:xfrm>
          </p:contentPart>
        </mc:Choice>
        <mc:Fallback xmlns="">
          <p:pic>
            <p:nvPicPr>
              <p:cNvPr id="164" name="Ink 163">
                <a:extLst>
                  <a:ext uri="{FF2B5EF4-FFF2-40B4-BE49-F238E27FC236}">
                    <a16:creationId xmlns:a16="http://schemas.microsoft.com/office/drawing/2014/main" id="{402118CB-4A39-4143-82DE-47359B4F79B9}"/>
                  </a:ext>
                </a:extLst>
              </p:cNvPr>
              <p:cNvPicPr/>
              <p:nvPr/>
            </p:nvPicPr>
            <p:blipFill>
              <a:blip r:embed="rId4"/>
              <a:stretch>
                <a:fillRect/>
              </a:stretch>
            </p:blipFill>
            <p:spPr>
              <a:xfrm>
                <a:off x="10516837" y="4553715"/>
                <a:ext cx="51840" cy="24863"/>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72" name="Ink 171">
                <a:extLst>
                  <a:ext uri="{FF2B5EF4-FFF2-40B4-BE49-F238E27FC236}">
                    <a16:creationId xmlns:a16="http://schemas.microsoft.com/office/drawing/2014/main" id="{65557286-AFB6-4E8E-9696-0016E668DF08}"/>
                  </a:ext>
                </a:extLst>
              </p14:cNvPr>
              <p14:cNvContentPartPr/>
              <p14:nvPr/>
            </p14:nvContentPartPr>
            <p14:xfrm>
              <a:off x="8316877" y="4769198"/>
              <a:ext cx="14760" cy="5400"/>
            </p14:xfrm>
          </p:contentPart>
        </mc:Choice>
        <mc:Fallback xmlns="">
          <p:pic>
            <p:nvPicPr>
              <p:cNvPr id="172" name="Ink 171">
                <a:extLst>
                  <a:ext uri="{FF2B5EF4-FFF2-40B4-BE49-F238E27FC236}">
                    <a16:creationId xmlns:a16="http://schemas.microsoft.com/office/drawing/2014/main" id="{65557286-AFB6-4E8E-9696-0016E668DF08}"/>
                  </a:ext>
                </a:extLst>
              </p:cNvPr>
              <p:cNvPicPr/>
              <p:nvPr/>
            </p:nvPicPr>
            <p:blipFill>
              <a:blip r:embed="rId6"/>
              <a:stretch>
                <a:fillRect/>
              </a:stretch>
            </p:blipFill>
            <p:spPr>
              <a:xfrm>
                <a:off x="8307877" y="4759555"/>
                <a:ext cx="32400" cy="24300"/>
              </a:xfrm>
              <a:prstGeom prst="rect">
                <a:avLst/>
              </a:prstGeom>
            </p:spPr>
          </p:pic>
        </mc:Fallback>
      </mc:AlternateContent>
    </p:spTree>
    <p:extLst>
      <p:ext uri="{BB962C8B-B14F-4D97-AF65-F5344CB8AC3E}">
        <p14:creationId xmlns:p14="http://schemas.microsoft.com/office/powerpoint/2010/main" val="1060520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7772400" cy="838200"/>
          </a:xfrm>
        </p:spPr>
        <p:txBody>
          <a:bodyPr/>
          <a:lstStyle/>
          <a:p>
            <a:r>
              <a:rPr lang="en-US" dirty="0">
                <a:solidFill>
                  <a:srgbClr val="FF0000"/>
                </a:solidFill>
              </a:rPr>
              <a:t>Note on (strcpy)</a:t>
            </a:r>
          </a:p>
        </p:txBody>
      </p:sp>
      <p:sp>
        <p:nvSpPr>
          <p:cNvPr id="3" name="Content Placeholder 2"/>
          <p:cNvSpPr>
            <a:spLocks noGrp="1"/>
          </p:cNvSpPr>
          <p:nvPr>
            <p:ph idx="1"/>
          </p:nvPr>
        </p:nvSpPr>
        <p:spPr>
          <a:xfrm>
            <a:off x="2153816" y="1295400"/>
            <a:ext cx="8361784" cy="4831702"/>
          </a:xfrm>
        </p:spPr>
        <p:txBody>
          <a:bodyPr/>
          <a:lstStyle/>
          <a:p>
            <a:r>
              <a:rPr lang="en-US" sz="2000" dirty="0"/>
              <a:t>In Visual studio 2015 and later, strcpy is deprecated, use </a:t>
            </a:r>
            <a:r>
              <a:rPr lang="en-US" sz="2000" dirty="0" err="1"/>
              <a:t>strcpy_s</a:t>
            </a:r>
            <a:r>
              <a:rPr lang="en-US" sz="2000" dirty="0"/>
              <a:t> instead</a:t>
            </a:r>
          </a:p>
          <a:p>
            <a:r>
              <a:rPr lang="en-US" sz="2000" dirty="0"/>
              <a:t>Microsoft considers strcpy unsafe because it can lead to buffer overflow if you try to copy a string to a buffer that is not large enough to contain it.</a:t>
            </a:r>
          </a:p>
          <a:p>
            <a:pPr marL="0" indent="0">
              <a:buNone/>
            </a:pPr>
            <a:r>
              <a:rPr lang="en-US" sz="2000" b="1" u="sng" dirty="0">
                <a:solidFill>
                  <a:srgbClr val="FF0000"/>
                </a:solidFill>
              </a:rPr>
              <a:t>Example:</a:t>
            </a:r>
          </a:p>
          <a:p>
            <a:pPr marL="0" indent="0">
              <a:spcBef>
                <a:spcPct val="0"/>
              </a:spcBef>
              <a:buNone/>
            </a:pPr>
            <a:r>
              <a:rPr lang="en-US" altLang="en-US" sz="2000" dirty="0">
                <a:latin typeface="Arial Unicode MS"/>
              </a:rPr>
              <a:t>char foo[10]; // a buffer able to hold 9 chars (plus the null) </a:t>
            </a:r>
          </a:p>
          <a:p>
            <a:pPr marL="0" indent="0">
              <a:spcBef>
                <a:spcPct val="0"/>
              </a:spcBef>
              <a:buNone/>
            </a:pPr>
            <a:r>
              <a:rPr lang="en-US" altLang="en-US" sz="2000" dirty="0">
                <a:latin typeface="Arial Unicode MS"/>
              </a:rPr>
              <a:t>char bar[] = "A string longer than 9 chars"; </a:t>
            </a:r>
          </a:p>
          <a:p>
            <a:pPr marL="0" indent="0">
              <a:spcBef>
                <a:spcPct val="0"/>
              </a:spcBef>
              <a:buNone/>
            </a:pPr>
            <a:r>
              <a:rPr lang="en-US" altLang="en-US" sz="2000" dirty="0">
                <a:latin typeface="Arial Unicode MS"/>
              </a:rPr>
              <a:t>strcpy( foo, bar ); </a:t>
            </a:r>
            <a:r>
              <a:rPr lang="en-US" altLang="en-US" sz="1600" dirty="0">
                <a:solidFill>
                  <a:srgbClr val="00B0F0"/>
                </a:solidFill>
                <a:latin typeface="Arial Unicode MS"/>
              </a:rPr>
              <a:t>/* compiles ok, but VERY BAD because you have a buffer overflow and are corrupting memory */</a:t>
            </a:r>
          </a:p>
          <a:p>
            <a:pPr>
              <a:spcBef>
                <a:spcPct val="0"/>
              </a:spcBef>
            </a:pPr>
            <a:endParaRPr lang="en-US" sz="1600" dirty="0">
              <a:solidFill>
                <a:srgbClr val="00B0F0"/>
              </a:solidFill>
              <a:latin typeface="Arial Unicode MS"/>
            </a:endParaRPr>
          </a:p>
          <a:p>
            <a:pPr>
              <a:spcBef>
                <a:spcPct val="0"/>
              </a:spcBef>
            </a:pPr>
            <a:r>
              <a:rPr lang="en-US" sz="2000" dirty="0" err="1"/>
              <a:t>strcpy_s</a:t>
            </a:r>
            <a:r>
              <a:rPr lang="en-US" sz="2000" dirty="0"/>
              <a:t> is "safer" because you have to explicitly specify the size of the target buffer, so the function will not overflow.</a:t>
            </a:r>
          </a:p>
          <a:p>
            <a:pPr marL="0" indent="0">
              <a:spcBef>
                <a:spcPct val="0"/>
              </a:spcBef>
              <a:buNone/>
            </a:pPr>
            <a:r>
              <a:rPr lang="en-US" sz="2000" b="1" u="sng" dirty="0">
                <a:solidFill>
                  <a:srgbClr val="FF0000"/>
                </a:solidFill>
              </a:rPr>
              <a:t>Example:</a:t>
            </a:r>
            <a:endParaRPr lang="ar-SA" sz="2000" dirty="0"/>
          </a:p>
          <a:p>
            <a:pPr marL="0" indent="0">
              <a:spcBef>
                <a:spcPct val="0"/>
              </a:spcBef>
              <a:buNone/>
            </a:pPr>
            <a:r>
              <a:rPr lang="en-US" altLang="en-US" sz="2000" dirty="0" err="1">
                <a:latin typeface="Arial Unicode MS"/>
              </a:rPr>
              <a:t>strcpy_s</a:t>
            </a:r>
            <a:r>
              <a:rPr lang="en-US" altLang="en-US" sz="2000" dirty="0">
                <a:latin typeface="Arial Unicode MS"/>
              </a:rPr>
              <a:t>( foo, 10, bar ); </a:t>
            </a:r>
            <a:br>
              <a:rPr lang="en-US" sz="2000" dirty="0"/>
            </a:br>
            <a:endParaRPr lang="en-US" sz="2000" dirty="0"/>
          </a:p>
          <a:p>
            <a:pPr>
              <a:buFontTx/>
              <a:buChar char="-"/>
            </a:pPr>
            <a:endParaRPr lang="en-US" sz="2000" dirty="0"/>
          </a:p>
          <a:p>
            <a:pPr>
              <a:buFontTx/>
              <a:buChar char="-"/>
            </a:pPr>
            <a:endParaRPr lang="en-US" sz="2000" dirty="0"/>
          </a:p>
          <a:p>
            <a:pPr>
              <a:buFontTx/>
              <a:buChar char="-"/>
            </a:pPr>
            <a:endParaRPr lang="en-US" sz="2000" dirty="0"/>
          </a:p>
          <a:p>
            <a:pPr>
              <a:buFontTx/>
              <a:buChar char="-"/>
            </a:pPr>
            <a:endParaRPr lang="en-US" sz="2000" dirty="0"/>
          </a:p>
          <a:p>
            <a:pPr>
              <a:buFontTx/>
              <a:buChar char="-"/>
            </a:pPr>
            <a:endParaRPr lang="en-US" sz="2000" dirty="0"/>
          </a:p>
          <a:p>
            <a:pPr>
              <a:buFontTx/>
              <a:buChar char="-"/>
            </a:pPr>
            <a:endParaRPr lang="en-US" sz="2000" dirty="0"/>
          </a:p>
        </p:txBody>
      </p:sp>
    </p:spTree>
    <p:extLst>
      <p:ext uri="{BB962C8B-B14F-4D97-AF65-F5344CB8AC3E}">
        <p14:creationId xmlns:p14="http://schemas.microsoft.com/office/powerpoint/2010/main" val="2472418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09800" y="304800"/>
            <a:ext cx="7772400" cy="762000"/>
          </a:xfrm>
        </p:spPr>
        <p:txBody>
          <a:bodyPr/>
          <a:lstStyle/>
          <a:p>
            <a:r>
              <a:rPr lang="en-US" dirty="0">
                <a:solidFill>
                  <a:srgbClr val="FF0000"/>
                </a:solidFill>
              </a:rPr>
              <a:t>Note on (strcpy)</a:t>
            </a:r>
          </a:p>
        </p:txBody>
      </p:sp>
      <p:sp>
        <p:nvSpPr>
          <p:cNvPr id="6" name="Content Placeholder 5"/>
          <p:cNvSpPr>
            <a:spLocks noGrp="1"/>
          </p:cNvSpPr>
          <p:nvPr>
            <p:ph idx="1"/>
          </p:nvPr>
        </p:nvSpPr>
        <p:spPr>
          <a:xfrm>
            <a:off x="2209800" y="1371600"/>
            <a:ext cx="7772400" cy="4724400"/>
          </a:xfrm>
        </p:spPr>
        <p:txBody>
          <a:bodyPr/>
          <a:lstStyle/>
          <a:p>
            <a:r>
              <a:rPr lang="en-US" sz="2000" dirty="0"/>
              <a:t>The downside to this is that </a:t>
            </a:r>
            <a:r>
              <a:rPr lang="en-US" sz="2000" dirty="0" err="1"/>
              <a:t>strcpy_s</a:t>
            </a:r>
            <a:r>
              <a:rPr lang="en-US" sz="2000" dirty="0"/>
              <a:t> is non-standard and Microsoft specific, and therefore if you use it, your code will not be portable.</a:t>
            </a:r>
          </a:p>
          <a:p>
            <a:r>
              <a:rPr lang="en-US" sz="2000" dirty="0"/>
              <a:t>You shouldn't be calling </a:t>
            </a:r>
            <a:r>
              <a:rPr lang="en-US" sz="2000" dirty="0" err="1"/>
              <a:t>strcpy</a:t>
            </a:r>
            <a:r>
              <a:rPr lang="en-US" sz="2000" dirty="0"/>
              <a:t> OR </a:t>
            </a:r>
            <a:r>
              <a:rPr lang="en-US" sz="2000" dirty="0" err="1"/>
              <a:t>strcpy_s</a:t>
            </a:r>
            <a:r>
              <a:rPr lang="en-US" sz="2000" dirty="0"/>
              <a:t> unless you're already sure the buffer is large enough to hold the string.</a:t>
            </a:r>
            <a:br>
              <a:rPr lang="en-US" sz="2000" dirty="0"/>
            </a:br>
            <a:endParaRPr lang="en-US" sz="2000" dirty="0"/>
          </a:p>
          <a:p>
            <a:r>
              <a:rPr lang="en-US" sz="2000" dirty="0"/>
              <a:t>Instead, use:</a:t>
            </a:r>
          </a:p>
          <a:p>
            <a:r>
              <a:rPr lang="en-US" sz="2000" dirty="0"/>
              <a:t> </a:t>
            </a:r>
            <a:r>
              <a:rPr lang="en-US" sz="2400" dirty="0">
                <a:solidFill>
                  <a:srgbClr val="00B0F0"/>
                </a:solidFill>
              </a:rPr>
              <a:t>#pragma warning (disable:4996)</a:t>
            </a:r>
          </a:p>
          <a:p>
            <a:r>
              <a:rPr lang="en-US" sz="2000" dirty="0"/>
              <a:t>Or use the std::string  which is safer than both and much easier to use (You will learn it later).</a:t>
            </a:r>
          </a:p>
          <a:p>
            <a:pPr marL="0" indent="0">
              <a:buNone/>
            </a:pPr>
            <a:r>
              <a:rPr lang="en-US" sz="2000" dirty="0"/>
              <a:t>      </a:t>
            </a:r>
          </a:p>
          <a:p>
            <a:pPr marL="0" indent="0">
              <a:buNone/>
            </a:pPr>
            <a:r>
              <a:rPr lang="en-US" sz="2000" u="sng" dirty="0">
                <a:solidFill>
                  <a:srgbClr val="FF0000"/>
                </a:solidFill>
              </a:rPr>
              <a:t>Source:</a:t>
            </a:r>
            <a:r>
              <a:rPr lang="en-US" sz="2000" dirty="0"/>
              <a:t> http://www.cplusplus.com/forum/beginner/118771/ </a:t>
            </a:r>
          </a:p>
        </p:txBody>
      </p:sp>
    </p:spTree>
    <p:extLst>
      <p:ext uri="{BB962C8B-B14F-4D97-AF65-F5344CB8AC3E}">
        <p14:creationId xmlns:p14="http://schemas.microsoft.com/office/powerpoint/2010/main" val="522219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altLang="en-US" sz="2800" b="1" dirty="0">
                <a:solidFill>
                  <a:srgbClr val="FF0000"/>
                </a:solidFill>
              </a:rPr>
              <a:t>String handling library (cont.)</a:t>
            </a:r>
          </a:p>
        </p:txBody>
      </p:sp>
      <p:sp>
        <p:nvSpPr>
          <p:cNvPr id="89091" name="Rectangle 3"/>
          <p:cNvSpPr>
            <a:spLocks noGrp="1" noChangeArrowheads="1"/>
          </p:cNvSpPr>
          <p:nvPr>
            <p:ph type="body" idx="1"/>
          </p:nvPr>
        </p:nvSpPr>
        <p:spPr/>
        <p:txBody>
          <a:bodyPr/>
          <a:lstStyle/>
          <a:p>
            <a:pPr eaLnBrk="1" hangingPunct="1"/>
            <a:endParaRPr lang="en-US" altLang="en-US" dirty="0"/>
          </a:p>
          <a:p>
            <a:pPr eaLnBrk="1" hangingPunct="1">
              <a:buFontTx/>
              <a:buNone/>
            </a:pPr>
            <a:r>
              <a:rPr lang="en-US" altLang="en-US" dirty="0"/>
              <a:t>	char *</a:t>
            </a:r>
            <a:r>
              <a:rPr lang="en-US" altLang="en-US" dirty="0" err="1"/>
              <a:t>strcat</a:t>
            </a:r>
            <a:r>
              <a:rPr lang="en-US" altLang="en-US" dirty="0"/>
              <a:t>(char *s1,const char *s2):</a:t>
            </a:r>
          </a:p>
          <a:p>
            <a:pPr eaLnBrk="1" hangingPunct="1">
              <a:buFontTx/>
              <a:buNone/>
            </a:pPr>
            <a:endParaRPr lang="en-US" altLang="en-US" dirty="0"/>
          </a:p>
          <a:p>
            <a:pPr eaLnBrk="1" hangingPunct="1">
              <a:buFontTx/>
              <a:buNone/>
            </a:pPr>
            <a:r>
              <a:rPr lang="en-US" altLang="en-US" dirty="0"/>
              <a:t> 	appends string s2 to string s1. The first character of s2 replaces the terminating NULL character of s1. The value of s1 is returned. Enough memory must be already allocated for s1 before the function can be executed.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7772400" cy="685800"/>
          </a:xfrm>
        </p:spPr>
        <p:txBody>
          <a:bodyPr>
            <a:normAutofit fontScale="90000"/>
          </a:bodyPr>
          <a:lstStyle/>
          <a:p>
            <a:r>
              <a:rPr lang="en-US" dirty="0" err="1">
                <a:solidFill>
                  <a:srgbClr val="FF0000"/>
                </a:solidFill>
              </a:rPr>
              <a:t>Strcat</a:t>
            </a:r>
            <a:r>
              <a:rPr lang="en-US" dirty="0">
                <a:solidFill>
                  <a:srgbClr val="FF0000"/>
                </a:solidFill>
              </a:rPr>
              <a:t> (example)</a:t>
            </a:r>
          </a:p>
        </p:txBody>
      </p:sp>
      <p:sp>
        <p:nvSpPr>
          <p:cNvPr id="3" name="Content Placeholder 2"/>
          <p:cNvSpPr>
            <a:spLocks noGrp="1"/>
          </p:cNvSpPr>
          <p:nvPr>
            <p:ph idx="1"/>
          </p:nvPr>
        </p:nvSpPr>
        <p:spPr>
          <a:xfrm>
            <a:off x="2209800" y="1219200"/>
            <a:ext cx="7772400" cy="5334000"/>
          </a:xfrm>
        </p:spPr>
        <p:txBody>
          <a:bodyPr>
            <a:normAutofit lnSpcReduction="10000"/>
          </a:bodyPr>
          <a:lstStyle/>
          <a:p>
            <a:pPr marL="0" indent="0">
              <a:buNone/>
            </a:pPr>
            <a:r>
              <a:rPr lang="en-US" sz="2400" dirty="0"/>
              <a:t>char s1[10] = "</a:t>
            </a:r>
            <a:r>
              <a:rPr lang="en-US" sz="2400" dirty="0" err="1"/>
              <a:t>Abc</a:t>
            </a:r>
            <a:r>
              <a:rPr lang="en-US" sz="2400" dirty="0"/>
              <a:t>";</a:t>
            </a:r>
          </a:p>
          <a:p>
            <a:pPr marL="0" indent="0">
              <a:buNone/>
            </a:pPr>
            <a:r>
              <a:rPr lang="en-US" sz="2400" dirty="0"/>
              <a:t>char s2[100] = "Hello";</a:t>
            </a:r>
          </a:p>
          <a:p>
            <a:pPr marL="0" indent="0">
              <a:buNone/>
            </a:pPr>
            <a:r>
              <a:rPr lang="en-US" sz="2400" dirty="0" err="1"/>
              <a:t>strcat</a:t>
            </a:r>
            <a:r>
              <a:rPr lang="en-US" sz="2400" dirty="0"/>
              <a:t>(s1, s2);</a:t>
            </a:r>
          </a:p>
          <a:p>
            <a:pPr marL="0" indent="0">
              <a:buNone/>
            </a:pPr>
            <a:r>
              <a:rPr lang="en-US" sz="2400" dirty="0"/>
              <a:t>cout &lt;&lt; s1 &lt;&lt; </a:t>
            </a:r>
            <a:r>
              <a:rPr lang="en-US" sz="2400" dirty="0" err="1"/>
              <a:t>endl</a:t>
            </a:r>
            <a:r>
              <a:rPr lang="en-US" sz="2400" dirty="0"/>
              <a:t>; </a:t>
            </a:r>
            <a:r>
              <a:rPr lang="en-US" sz="2400" dirty="0">
                <a:solidFill>
                  <a:srgbClr val="00B0F0"/>
                </a:solidFill>
              </a:rPr>
              <a:t>//</a:t>
            </a:r>
            <a:r>
              <a:rPr lang="en-US" sz="2400" dirty="0" err="1">
                <a:solidFill>
                  <a:srgbClr val="00B0F0"/>
                </a:solidFill>
              </a:rPr>
              <a:t>AbcHello</a:t>
            </a:r>
            <a:endParaRPr lang="en-US" sz="2400" dirty="0">
              <a:solidFill>
                <a:srgbClr val="00B0F0"/>
              </a:solidFill>
            </a:endParaRPr>
          </a:p>
          <a:p>
            <a:pPr marL="0" indent="0">
              <a:buNone/>
            </a:pPr>
            <a:r>
              <a:rPr lang="en-US" sz="2400" dirty="0"/>
              <a:t>cout &lt;&lt; s2 &lt;&lt; </a:t>
            </a:r>
            <a:r>
              <a:rPr lang="en-US" sz="2400" dirty="0" err="1"/>
              <a:t>endl</a:t>
            </a:r>
            <a:r>
              <a:rPr lang="en-US" sz="2400" dirty="0"/>
              <a:t>; </a:t>
            </a:r>
            <a:r>
              <a:rPr lang="en-US" sz="2400" dirty="0">
                <a:solidFill>
                  <a:srgbClr val="00B0F0"/>
                </a:solidFill>
              </a:rPr>
              <a:t>// Hello</a:t>
            </a:r>
          </a:p>
          <a:p>
            <a:pPr marL="0" indent="0">
              <a:buNone/>
            </a:pPr>
            <a:r>
              <a:rPr lang="en-US" sz="2400" dirty="0"/>
              <a:t>const char* s4 = " Planet";</a:t>
            </a:r>
          </a:p>
          <a:p>
            <a:pPr marL="0" indent="0">
              <a:buNone/>
            </a:pPr>
            <a:r>
              <a:rPr lang="en-US" sz="2400" dirty="0" err="1"/>
              <a:t>strcat</a:t>
            </a:r>
            <a:r>
              <a:rPr lang="en-US" sz="2400" dirty="0"/>
              <a:t>(s4, s2); </a:t>
            </a:r>
            <a:r>
              <a:rPr lang="en-US" sz="2400" dirty="0">
                <a:solidFill>
                  <a:srgbClr val="00B0F0"/>
                </a:solidFill>
              </a:rPr>
              <a:t>//compiler error </a:t>
            </a:r>
          </a:p>
          <a:p>
            <a:pPr marL="0" indent="0">
              <a:buNone/>
            </a:pPr>
            <a:r>
              <a:rPr lang="en-US" sz="2400" dirty="0" err="1"/>
              <a:t>strcat</a:t>
            </a:r>
            <a:r>
              <a:rPr lang="en-US" sz="2400" dirty="0"/>
              <a:t>(s2, s4); </a:t>
            </a:r>
          </a:p>
          <a:p>
            <a:pPr marL="0" indent="0">
              <a:buNone/>
            </a:pPr>
            <a:r>
              <a:rPr lang="en-US" sz="2400" dirty="0"/>
              <a:t>cout &lt;&lt; s2 &lt;&lt; </a:t>
            </a:r>
            <a:r>
              <a:rPr lang="en-US" sz="2400" dirty="0" err="1"/>
              <a:t>endl</a:t>
            </a:r>
            <a:r>
              <a:rPr lang="en-US" sz="2400" dirty="0"/>
              <a:t>; </a:t>
            </a:r>
            <a:r>
              <a:rPr lang="en-US" sz="2400" dirty="0">
                <a:solidFill>
                  <a:srgbClr val="00B0F0"/>
                </a:solidFill>
              </a:rPr>
              <a:t>//Hello Planet</a:t>
            </a:r>
          </a:p>
          <a:p>
            <a:pPr marL="0" indent="0">
              <a:buNone/>
            </a:pPr>
            <a:r>
              <a:rPr lang="en-US" sz="2400" dirty="0" err="1"/>
              <a:t>strcat</a:t>
            </a:r>
            <a:r>
              <a:rPr lang="en-US" sz="2400" dirty="0"/>
              <a:t>(s2, " Earth");</a:t>
            </a:r>
          </a:p>
          <a:p>
            <a:pPr marL="0" indent="0">
              <a:buNone/>
            </a:pPr>
            <a:r>
              <a:rPr lang="en-US" sz="2400" dirty="0"/>
              <a:t>cout &lt;&lt; s2 &lt;&lt; </a:t>
            </a:r>
            <a:r>
              <a:rPr lang="en-US" sz="2400" dirty="0" err="1"/>
              <a:t>endl</a:t>
            </a:r>
            <a:r>
              <a:rPr lang="en-US" sz="2400" dirty="0"/>
              <a:t>; </a:t>
            </a:r>
            <a:r>
              <a:rPr lang="en-US" sz="2400" dirty="0">
                <a:solidFill>
                  <a:srgbClr val="00B0F0"/>
                </a:solidFill>
              </a:rPr>
              <a:t>//Hello Planet Earth</a:t>
            </a:r>
          </a:p>
          <a:p>
            <a:pPr marL="0" indent="0">
              <a:buNone/>
            </a:pPr>
            <a:r>
              <a:rPr lang="en-US" sz="2400" dirty="0" err="1"/>
              <a:t>strcat</a:t>
            </a:r>
            <a:r>
              <a:rPr lang="en-US" sz="2400" dirty="0"/>
              <a:t>(s4, s2); </a:t>
            </a:r>
            <a:r>
              <a:rPr lang="en-US" sz="2400" dirty="0">
                <a:solidFill>
                  <a:srgbClr val="00B0F0"/>
                </a:solidFill>
              </a:rPr>
              <a:t>//compiler error</a:t>
            </a:r>
          </a:p>
          <a:p>
            <a:pPr marL="0" indent="0">
              <a:buNone/>
            </a:pPr>
            <a:endParaRPr lang="en-US" sz="2400" dirty="0"/>
          </a:p>
        </p:txBody>
      </p:sp>
    </p:spTree>
    <p:extLst>
      <p:ext uri="{BB962C8B-B14F-4D97-AF65-F5344CB8AC3E}">
        <p14:creationId xmlns:p14="http://schemas.microsoft.com/office/powerpoint/2010/main" val="2182064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50C7E-AC9E-488B-AF45-5930A39518D5}"/>
              </a:ext>
            </a:extLst>
          </p:cNvPr>
          <p:cNvSpPr>
            <a:spLocks noGrp="1"/>
          </p:cNvSpPr>
          <p:nvPr>
            <p:ph type="title"/>
          </p:nvPr>
        </p:nvSpPr>
        <p:spPr/>
        <p:txBody>
          <a:bodyPr/>
          <a:lstStyle/>
          <a:p>
            <a:r>
              <a:rPr lang="en-US" dirty="0" err="1">
                <a:solidFill>
                  <a:srgbClr val="FF0000"/>
                </a:solidFill>
              </a:rPr>
              <a:t>strcat_s</a:t>
            </a:r>
            <a:endParaRPr lang="en-US" dirty="0">
              <a:solidFill>
                <a:srgbClr val="FF0000"/>
              </a:solidFill>
            </a:endParaRPr>
          </a:p>
        </p:txBody>
      </p:sp>
      <p:sp>
        <p:nvSpPr>
          <p:cNvPr id="3" name="Content Placeholder 2">
            <a:extLst>
              <a:ext uri="{FF2B5EF4-FFF2-40B4-BE49-F238E27FC236}">
                <a16:creationId xmlns:a16="http://schemas.microsoft.com/office/drawing/2014/main" id="{5B22379A-4C31-4460-941D-E64B2F0003C6}"/>
              </a:ext>
            </a:extLst>
          </p:cNvPr>
          <p:cNvSpPr>
            <a:spLocks noGrp="1"/>
          </p:cNvSpPr>
          <p:nvPr>
            <p:ph idx="1"/>
          </p:nvPr>
        </p:nvSpPr>
        <p:spPr>
          <a:xfrm>
            <a:off x="2209800" y="1752600"/>
            <a:ext cx="8229600" cy="4876800"/>
          </a:xfrm>
        </p:spPr>
        <p:txBody>
          <a:bodyPr/>
          <a:lstStyle/>
          <a:p>
            <a:pPr marL="0" indent="0">
              <a:buNone/>
            </a:pPr>
            <a:r>
              <a:rPr lang="en-US" dirty="0" err="1"/>
              <a:t>strcat_s</a:t>
            </a:r>
            <a:r>
              <a:rPr lang="en-US" dirty="0"/>
              <a:t>(</a:t>
            </a:r>
            <a:r>
              <a:rPr lang="en-US" dirty="0" err="1"/>
              <a:t>Dest</a:t>
            </a:r>
            <a:r>
              <a:rPr lang="en-US" dirty="0"/>
              <a:t>, size, </a:t>
            </a:r>
            <a:r>
              <a:rPr lang="en-US" dirty="0" err="1"/>
              <a:t>Src</a:t>
            </a:r>
            <a:r>
              <a:rPr lang="en-US" dirty="0"/>
              <a:t>);</a:t>
            </a:r>
          </a:p>
          <a:p>
            <a:pPr marL="0" indent="0">
              <a:buNone/>
            </a:pPr>
            <a:r>
              <a:rPr lang="en-US" sz="2000" dirty="0" err="1">
                <a:solidFill>
                  <a:srgbClr val="FF0000"/>
                </a:solidFill>
              </a:rPr>
              <a:t>Src</a:t>
            </a:r>
            <a:r>
              <a:rPr lang="en-US" sz="2000" dirty="0">
                <a:solidFill>
                  <a:srgbClr val="FF0000"/>
                </a:solidFill>
              </a:rPr>
              <a:t> (Source):</a:t>
            </a:r>
            <a:r>
              <a:rPr lang="en-US" sz="2000" dirty="0"/>
              <a:t> pointer to the null-terminated string to copy from.</a:t>
            </a:r>
          </a:p>
          <a:p>
            <a:pPr marL="0" indent="0">
              <a:buNone/>
            </a:pPr>
            <a:r>
              <a:rPr lang="en-US" sz="2000" dirty="0" err="1">
                <a:solidFill>
                  <a:srgbClr val="FF0000"/>
                </a:solidFill>
              </a:rPr>
              <a:t>Dest</a:t>
            </a:r>
            <a:r>
              <a:rPr lang="en-US" sz="2000" dirty="0">
                <a:solidFill>
                  <a:srgbClr val="FF0000"/>
                </a:solidFill>
              </a:rPr>
              <a:t> (Destination):</a:t>
            </a:r>
            <a:r>
              <a:rPr lang="en-US" sz="2000" dirty="0"/>
              <a:t> pointer to the null-terminated string to append to.</a:t>
            </a:r>
          </a:p>
          <a:p>
            <a:pPr marL="0" indent="0">
              <a:buNone/>
            </a:pPr>
            <a:r>
              <a:rPr lang="en-US" sz="2000" dirty="0">
                <a:solidFill>
                  <a:srgbClr val="FF0000"/>
                </a:solidFill>
              </a:rPr>
              <a:t>Size:</a:t>
            </a:r>
            <a:r>
              <a:rPr lang="en-US" sz="2000" dirty="0"/>
              <a:t> maximum number of characters to write, typically the size of the destination buffer. </a:t>
            </a:r>
          </a:p>
          <a:p>
            <a:pPr marL="0" indent="0">
              <a:buNone/>
            </a:pPr>
            <a:r>
              <a:rPr lang="en-US" sz="2000" dirty="0"/>
              <a:t>The destination buffer must be big enough for the concatenated string.</a:t>
            </a:r>
          </a:p>
          <a:p>
            <a:pPr marL="0" indent="0">
              <a:buNone/>
            </a:pPr>
            <a:r>
              <a:rPr lang="en-US" sz="2400" u="sng" dirty="0">
                <a:solidFill>
                  <a:srgbClr val="FF0000"/>
                </a:solidFill>
              </a:rPr>
              <a:t>Example:</a:t>
            </a:r>
          </a:p>
          <a:p>
            <a:pPr marL="0" indent="0">
              <a:buNone/>
            </a:pPr>
            <a:r>
              <a:rPr lang="en-US" sz="2000" dirty="0"/>
              <a:t>char S[30] = "Hello";</a:t>
            </a:r>
          </a:p>
          <a:p>
            <a:pPr marL="0" indent="0">
              <a:buNone/>
            </a:pPr>
            <a:r>
              <a:rPr lang="en-US" sz="2000" dirty="0"/>
              <a:t>char T[20] = " Planet Earth";</a:t>
            </a:r>
          </a:p>
          <a:p>
            <a:pPr marL="0" indent="0">
              <a:buNone/>
            </a:pPr>
            <a:r>
              <a:rPr lang="en-US" sz="2000" dirty="0" err="1"/>
              <a:t>strcat_s</a:t>
            </a:r>
            <a:r>
              <a:rPr lang="en-US" sz="2000" dirty="0"/>
              <a:t>(S,30,T);</a:t>
            </a:r>
          </a:p>
          <a:p>
            <a:pPr marL="0" indent="0">
              <a:buNone/>
            </a:pPr>
            <a:r>
              <a:rPr lang="en-US" sz="2000" dirty="0"/>
              <a:t>cout &lt;&lt; S &lt;&lt; </a:t>
            </a:r>
            <a:r>
              <a:rPr lang="en-US" sz="2000" dirty="0" err="1"/>
              <a:t>endl</a:t>
            </a:r>
            <a:r>
              <a:rPr lang="en-US" sz="2000" dirty="0"/>
              <a:t>; </a:t>
            </a:r>
            <a:r>
              <a:rPr lang="en-US" sz="2000" dirty="0">
                <a:solidFill>
                  <a:srgbClr val="00B0F0"/>
                </a:solidFill>
              </a:rPr>
              <a:t>//Hello Planet Earth</a:t>
            </a:r>
          </a:p>
          <a:p>
            <a:pPr marL="0" indent="0">
              <a:buNone/>
            </a:pPr>
            <a:r>
              <a:rPr lang="en-US" sz="2000" dirty="0"/>
              <a:t>cout &lt;&lt; T &lt;&lt; </a:t>
            </a:r>
            <a:r>
              <a:rPr lang="en-US" sz="2000" dirty="0" err="1"/>
              <a:t>endl</a:t>
            </a:r>
            <a:r>
              <a:rPr lang="en-US" sz="2000" dirty="0"/>
              <a:t>; </a:t>
            </a:r>
            <a:r>
              <a:rPr lang="en-US" sz="2000" dirty="0">
                <a:solidFill>
                  <a:srgbClr val="00B0F0"/>
                </a:solidFill>
              </a:rPr>
              <a:t>// Planet Earth</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29505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AF8A4-6680-4981-82C8-36E855E24BB9}"/>
              </a:ext>
            </a:extLst>
          </p:cNvPr>
          <p:cNvSpPr>
            <a:spLocks noGrp="1"/>
          </p:cNvSpPr>
          <p:nvPr>
            <p:ph type="title"/>
          </p:nvPr>
        </p:nvSpPr>
        <p:spPr/>
        <p:txBody>
          <a:bodyPr/>
          <a:lstStyle/>
          <a:p>
            <a:r>
              <a:rPr lang="en-GB" dirty="0">
                <a:solidFill>
                  <a:srgbClr val="FF0000"/>
                </a:solidFill>
              </a:rPr>
              <a:t>String Concatenation</a:t>
            </a:r>
          </a:p>
        </p:txBody>
      </p:sp>
      <p:sp>
        <p:nvSpPr>
          <p:cNvPr id="3" name="Content Placeholder 2">
            <a:extLst>
              <a:ext uri="{FF2B5EF4-FFF2-40B4-BE49-F238E27FC236}">
                <a16:creationId xmlns:a16="http://schemas.microsoft.com/office/drawing/2014/main" id="{F53A7626-2B8D-41DD-9C18-FACE4B98F028}"/>
              </a:ext>
            </a:extLst>
          </p:cNvPr>
          <p:cNvSpPr>
            <a:spLocks noGrp="1"/>
          </p:cNvSpPr>
          <p:nvPr>
            <p:ph idx="1"/>
          </p:nvPr>
        </p:nvSpPr>
        <p:spPr>
          <a:xfrm>
            <a:off x="838200" y="1853617"/>
            <a:ext cx="10515600" cy="4351338"/>
          </a:xfrm>
        </p:spPr>
        <p:txBody>
          <a:bodyPr>
            <a:normAutofit fontScale="55000" lnSpcReduction="20000"/>
          </a:bodyPr>
          <a:lstStyle/>
          <a:p>
            <a:pPr marL="0" indent="0">
              <a:buNone/>
            </a:pPr>
            <a:r>
              <a:rPr lang="en-GB" dirty="0"/>
              <a:t>char * </a:t>
            </a:r>
            <a:r>
              <a:rPr lang="en-GB" dirty="0" err="1"/>
              <a:t>stringConcat</a:t>
            </a:r>
            <a:r>
              <a:rPr lang="en-GB" dirty="0"/>
              <a:t>(char *S1, </a:t>
            </a:r>
            <a:r>
              <a:rPr lang="en-GB" dirty="0" err="1"/>
              <a:t>const</a:t>
            </a:r>
            <a:r>
              <a:rPr lang="en-GB" dirty="0"/>
              <a:t> char *S2)</a:t>
            </a:r>
          </a:p>
          <a:p>
            <a:pPr marL="0" indent="0">
              <a:buNone/>
            </a:pPr>
            <a:r>
              <a:rPr lang="en-GB" dirty="0"/>
              <a:t>{</a:t>
            </a:r>
          </a:p>
          <a:p>
            <a:pPr marL="0" indent="0">
              <a:buNone/>
            </a:pPr>
            <a:r>
              <a:rPr lang="en-GB" dirty="0"/>
              <a:t>char *p=S1;</a:t>
            </a:r>
          </a:p>
          <a:p>
            <a:pPr marL="0" indent="0">
              <a:buNone/>
            </a:pPr>
            <a:r>
              <a:rPr lang="en-GB" dirty="0">
                <a:solidFill>
                  <a:srgbClr val="00B0F0"/>
                </a:solidFill>
              </a:rPr>
              <a:t>while(*S1)</a:t>
            </a:r>
          </a:p>
          <a:p>
            <a:pPr marL="0" indent="0">
              <a:buNone/>
            </a:pPr>
            <a:r>
              <a:rPr lang="en-GB" dirty="0">
                <a:solidFill>
                  <a:srgbClr val="00B0F0"/>
                </a:solidFill>
              </a:rPr>
              <a:t>{</a:t>
            </a:r>
          </a:p>
          <a:p>
            <a:pPr marL="0" indent="0">
              <a:buNone/>
            </a:pPr>
            <a:r>
              <a:rPr lang="en-GB" dirty="0">
                <a:solidFill>
                  <a:srgbClr val="00B0F0"/>
                </a:solidFill>
              </a:rPr>
              <a:t>S1++;</a:t>
            </a:r>
          </a:p>
          <a:p>
            <a:pPr marL="0" indent="0">
              <a:buNone/>
            </a:pPr>
            <a:r>
              <a:rPr lang="en-GB" dirty="0">
                <a:solidFill>
                  <a:srgbClr val="00B0F0"/>
                </a:solidFill>
              </a:rPr>
              <a:t>}</a:t>
            </a:r>
          </a:p>
          <a:p>
            <a:pPr marL="0" indent="0">
              <a:buNone/>
            </a:pPr>
            <a:r>
              <a:rPr lang="en-GB" dirty="0"/>
              <a:t>while (*S1=*S2)</a:t>
            </a:r>
          </a:p>
          <a:p>
            <a:pPr marL="0" indent="0">
              <a:buNone/>
            </a:pPr>
            <a:r>
              <a:rPr lang="en-GB" dirty="0"/>
              <a:t>{</a:t>
            </a:r>
          </a:p>
          <a:p>
            <a:pPr marL="0" indent="0">
              <a:buNone/>
            </a:pPr>
            <a:r>
              <a:rPr lang="en-GB" dirty="0"/>
              <a:t>S1++;</a:t>
            </a:r>
          </a:p>
          <a:p>
            <a:pPr marL="0" indent="0">
              <a:buNone/>
            </a:pPr>
            <a:r>
              <a:rPr lang="en-GB" dirty="0"/>
              <a:t>S2++;</a:t>
            </a:r>
          </a:p>
          <a:p>
            <a:pPr marL="0" indent="0">
              <a:buNone/>
            </a:pPr>
            <a:r>
              <a:rPr lang="en-GB" dirty="0"/>
              <a:t>}</a:t>
            </a:r>
          </a:p>
          <a:p>
            <a:pPr marL="0" indent="0">
              <a:buNone/>
            </a:pPr>
            <a:r>
              <a:rPr lang="en-GB" dirty="0"/>
              <a:t>return p;</a:t>
            </a:r>
          </a:p>
          <a:p>
            <a:pPr marL="0" indent="0">
              <a:buNone/>
            </a:pPr>
            <a:r>
              <a:rPr lang="en-GB" dirty="0"/>
              <a:t>}</a:t>
            </a:r>
          </a:p>
        </p:txBody>
      </p:sp>
    </p:spTree>
    <p:extLst>
      <p:ext uri="{BB962C8B-B14F-4D97-AF65-F5344CB8AC3E}">
        <p14:creationId xmlns:p14="http://schemas.microsoft.com/office/powerpoint/2010/main" val="3486551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en-US" altLang="en-US" sz="2800" b="1" dirty="0">
                <a:solidFill>
                  <a:srgbClr val="FF0000"/>
                </a:solidFill>
              </a:rPr>
              <a:t>String Compare (</a:t>
            </a:r>
            <a:r>
              <a:rPr lang="en-US" altLang="en-US" sz="2800" b="1" dirty="0" err="1">
                <a:solidFill>
                  <a:srgbClr val="FF0000"/>
                </a:solidFill>
              </a:rPr>
              <a:t>strcmp</a:t>
            </a:r>
            <a:r>
              <a:rPr lang="en-US" altLang="en-US" sz="2800" b="1" dirty="0">
                <a:solidFill>
                  <a:srgbClr val="FF0000"/>
                </a:solidFill>
              </a:rPr>
              <a:t>)</a:t>
            </a:r>
          </a:p>
        </p:txBody>
      </p:sp>
      <p:sp>
        <p:nvSpPr>
          <p:cNvPr id="93187" name="Rectangle 3"/>
          <p:cNvSpPr>
            <a:spLocks noGrp="1" noChangeArrowheads="1"/>
          </p:cNvSpPr>
          <p:nvPr>
            <p:ph type="body" idx="1"/>
          </p:nvPr>
        </p:nvSpPr>
        <p:spPr>
          <a:xfrm>
            <a:off x="2209800" y="1752600"/>
            <a:ext cx="7772400" cy="4343400"/>
          </a:xfrm>
        </p:spPr>
        <p:txBody>
          <a:bodyPr>
            <a:normAutofit lnSpcReduction="10000"/>
          </a:bodyPr>
          <a:lstStyle/>
          <a:p>
            <a:pPr eaLnBrk="1" hangingPunct="1">
              <a:lnSpc>
                <a:spcPct val="90000"/>
              </a:lnSpc>
            </a:pPr>
            <a:endParaRPr lang="en-US" altLang="en-US" sz="2400" dirty="0"/>
          </a:p>
          <a:p>
            <a:pPr eaLnBrk="1" hangingPunct="1">
              <a:lnSpc>
                <a:spcPct val="90000"/>
              </a:lnSpc>
              <a:buFontTx/>
              <a:buNone/>
            </a:pPr>
            <a:r>
              <a:rPr lang="en-US" altLang="en-US" sz="2400" dirty="0"/>
              <a:t>int </a:t>
            </a:r>
            <a:r>
              <a:rPr lang="en-US" altLang="en-US" sz="2400" dirty="0" err="1"/>
              <a:t>strcmp</a:t>
            </a:r>
            <a:r>
              <a:rPr lang="en-US" altLang="en-US" sz="2400" dirty="0"/>
              <a:t>(const char *s1, const char *s2):</a:t>
            </a:r>
          </a:p>
          <a:p>
            <a:pPr eaLnBrk="1" hangingPunct="1">
              <a:lnSpc>
                <a:spcPct val="90000"/>
              </a:lnSpc>
              <a:buFontTx/>
              <a:buNone/>
            </a:pPr>
            <a:endParaRPr lang="en-US" altLang="en-US" sz="2400" dirty="0"/>
          </a:p>
          <a:p>
            <a:pPr eaLnBrk="1" hangingPunct="1">
              <a:lnSpc>
                <a:spcPct val="90000"/>
              </a:lnSpc>
              <a:buFontTx/>
              <a:buNone/>
            </a:pPr>
            <a:r>
              <a:rPr lang="en-US" altLang="en-US" sz="2400" dirty="0"/>
              <a:t>The function returns one of the following:</a:t>
            </a:r>
          </a:p>
          <a:p>
            <a:pPr eaLnBrk="1" hangingPunct="1">
              <a:lnSpc>
                <a:spcPct val="90000"/>
              </a:lnSpc>
              <a:buFontTx/>
              <a:buNone/>
            </a:pPr>
            <a:endParaRPr lang="en-US" altLang="en-US" sz="2400" dirty="0"/>
          </a:p>
          <a:p>
            <a:pPr eaLnBrk="1" hangingPunct="1">
              <a:lnSpc>
                <a:spcPct val="90000"/>
              </a:lnSpc>
              <a:buFontTx/>
              <a:buNone/>
            </a:pPr>
            <a:r>
              <a:rPr lang="en-US" altLang="en-US" sz="2400" dirty="0"/>
              <a:t>	0 if the string s1 equals to the string s2.</a:t>
            </a:r>
          </a:p>
          <a:p>
            <a:pPr eaLnBrk="1" hangingPunct="1">
              <a:lnSpc>
                <a:spcPct val="90000"/>
              </a:lnSpc>
              <a:buFontTx/>
              <a:buNone/>
            </a:pPr>
            <a:endParaRPr lang="en-US" altLang="en-US" sz="2400" dirty="0"/>
          </a:p>
          <a:p>
            <a:pPr eaLnBrk="1" hangingPunct="1">
              <a:lnSpc>
                <a:spcPct val="90000"/>
              </a:lnSpc>
              <a:buFontTx/>
              <a:buNone/>
            </a:pPr>
            <a:r>
              <a:rPr lang="en-US" altLang="en-US" sz="2400" dirty="0"/>
              <a:t>	-1 (or a negative integer) if the string s1 &lt; the string s2.</a:t>
            </a:r>
          </a:p>
          <a:p>
            <a:pPr eaLnBrk="1" hangingPunct="1">
              <a:lnSpc>
                <a:spcPct val="90000"/>
              </a:lnSpc>
              <a:buFontTx/>
              <a:buNone/>
            </a:pPr>
            <a:endParaRPr lang="en-US" altLang="en-US" sz="2400" dirty="0"/>
          </a:p>
          <a:p>
            <a:pPr eaLnBrk="1" hangingPunct="1">
              <a:lnSpc>
                <a:spcPct val="90000"/>
              </a:lnSpc>
              <a:buFontTx/>
              <a:buNone/>
            </a:pPr>
            <a:r>
              <a:rPr lang="en-US" altLang="en-US" sz="2400" dirty="0"/>
              <a:t>	+1 (or a positive integer) if the string s1 &gt; the string s2.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n-US" altLang="en-US" sz="2800" b="1" dirty="0" err="1">
                <a:solidFill>
                  <a:srgbClr val="FF0000"/>
                </a:solidFill>
              </a:rPr>
              <a:t>strcmp</a:t>
            </a:r>
            <a:r>
              <a:rPr lang="en-US" altLang="en-US" sz="2800" b="1" dirty="0">
                <a:solidFill>
                  <a:srgbClr val="FF0000"/>
                </a:solidFill>
              </a:rPr>
              <a:t> (example)</a:t>
            </a:r>
          </a:p>
        </p:txBody>
      </p:sp>
      <p:sp>
        <p:nvSpPr>
          <p:cNvPr id="95235" name="Rectangle 3"/>
          <p:cNvSpPr>
            <a:spLocks noGrp="1" noChangeArrowheads="1"/>
          </p:cNvSpPr>
          <p:nvPr>
            <p:ph type="body" idx="1"/>
          </p:nvPr>
        </p:nvSpPr>
        <p:spPr/>
        <p:txBody>
          <a:bodyPr/>
          <a:lstStyle/>
          <a:p>
            <a:pPr marL="0" indent="0">
              <a:buNone/>
            </a:pPr>
            <a:r>
              <a:rPr lang="en-US" dirty="0"/>
              <a:t>char s[10] = "</a:t>
            </a:r>
            <a:r>
              <a:rPr lang="en-US" dirty="0" err="1"/>
              <a:t>ali</a:t>
            </a:r>
            <a:r>
              <a:rPr lang="en-US" dirty="0"/>
              <a:t>";</a:t>
            </a:r>
          </a:p>
          <a:p>
            <a:pPr marL="0" indent="0">
              <a:buNone/>
            </a:pPr>
            <a:r>
              <a:rPr lang="en-US" dirty="0"/>
              <a:t>char t[20] = "</a:t>
            </a:r>
            <a:r>
              <a:rPr lang="en-US" dirty="0" err="1"/>
              <a:t>ahmad</a:t>
            </a:r>
            <a:r>
              <a:rPr lang="en-US" dirty="0"/>
              <a:t>";</a:t>
            </a:r>
          </a:p>
          <a:p>
            <a:pPr marL="0" indent="0">
              <a:buNone/>
            </a:pPr>
            <a:r>
              <a:rPr lang="en-US" dirty="0"/>
              <a:t>const char* u = "</a:t>
            </a:r>
            <a:r>
              <a:rPr lang="en-US" dirty="0" err="1"/>
              <a:t>ali</a:t>
            </a:r>
            <a:r>
              <a:rPr lang="en-US" dirty="0"/>
              <a:t>";</a:t>
            </a:r>
          </a:p>
          <a:p>
            <a:pPr marL="0" indent="0">
              <a:buNone/>
            </a:pPr>
            <a:r>
              <a:rPr lang="fr-FR" dirty="0"/>
              <a:t>cout &lt;&lt; </a:t>
            </a:r>
            <a:r>
              <a:rPr lang="fr-FR" dirty="0" err="1"/>
              <a:t>strcmp</a:t>
            </a:r>
            <a:r>
              <a:rPr lang="fr-FR" dirty="0"/>
              <a:t>(s, t) &lt;&lt; </a:t>
            </a:r>
            <a:r>
              <a:rPr lang="fr-FR" dirty="0" err="1"/>
              <a:t>endl</a:t>
            </a:r>
            <a:r>
              <a:rPr lang="fr-FR" dirty="0"/>
              <a:t>; </a:t>
            </a:r>
            <a:r>
              <a:rPr lang="fr-FR" dirty="0">
                <a:solidFill>
                  <a:srgbClr val="00B0F0"/>
                </a:solidFill>
              </a:rPr>
              <a:t>//1</a:t>
            </a:r>
          </a:p>
          <a:p>
            <a:pPr marL="0" indent="0">
              <a:buNone/>
            </a:pPr>
            <a:r>
              <a:rPr lang="fr-FR" dirty="0"/>
              <a:t>cout &lt;&lt; </a:t>
            </a:r>
            <a:r>
              <a:rPr lang="fr-FR" dirty="0" err="1"/>
              <a:t>strcmp</a:t>
            </a:r>
            <a:r>
              <a:rPr lang="fr-FR" dirty="0"/>
              <a:t>(t, s) &lt;&lt; </a:t>
            </a:r>
            <a:r>
              <a:rPr lang="fr-FR" dirty="0" err="1"/>
              <a:t>endl</a:t>
            </a:r>
            <a:r>
              <a:rPr lang="fr-FR" dirty="0"/>
              <a:t>; </a:t>
            </a:r>
            <a:r>
              <a:rPr lang="fr-FR" dirty="0">
                <a:solidFill>
                  <a:srgbClr val="00B0F0"/>
                </a:solidFill>
              </a:rPr>
              <a:t>//-1</a:t>
            </a:r>
          </a:p>
          <a:p>
            <a:pPr marL="0" indent="0">
              <a:buNone/>
            </a:pPr>
            <a:r>
              <a:rPr lang="en-US" dirty="0"/>
              <a:t>cout &lt;&lt; </a:t>
            </a:r>
            <a:r>
              <a:rPr lang="en-US" dirty="0" err="1"/>
              <a:t>strcmp</a:t>
            </a:r>
            <a:r>
              <a:rPr lang="en-US" dirty="0"/>
              <a:t>(s, u) &lt;&lt; </a:t>
            </a:r>
            <a:r>
              <a:rPr lang="en-US" dirty="0" err="1"/>
              <a:t>endl</a:t>
            </a:r>
            <a:r>
              <a:rPr lang="en-US" dirty="0"/>
              <a:t>; </a:t>
            </a:r>
            <a:r>
              <a:rPr lang="en-US" dirty="0">
                <a:solidFill>
                  <a:srgbClr val="00B0F0"/>
                </a:solidFill>
              </a:rPr>
              <a:t>//0</a:t>
            </a:r>
          </a:p>
          <a:p>
            <a:pPr eaLnBrk="1" hangingPunct="1">
              <a:buFontTx/>
              <a:buNone/>
            </a:pPr>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81731-C2E2-4558-93BE-BC983172472C}"/>
              </a:ext>
            </a:extLst>
          </p:cNvPr>
          <p:cNvSpPr>
            <a:spLocks noGrp="1"/>
          </p:cNvSpPr>
          <p:nvPr>
            <p:ph type="title"/>
          </p:nvPr>
        </p:nvSpPr>
        <p:spPr/>
        <p:txBody>
          <a:bodyPr/>
          <a:lstStyle/>
          <a:p>
            <a:r>
              <a:rPr lang="en-GB" dirty="0">
                <a:solidFill>
                  <a:srgbClr val="FF0000"/>
                </a:solidFill>
              </a:rPr>
              <a:t>_</a:t>
            </a:r>
            <a:r>
              <a:rPr lang="en-GB" dirty="0" err="1">
                <a:solidFill>
                  <a:srgbClr val="FF0000"/>
                </a:solidFill>
              </a:rPr>
              <a:t>stricmp</a:t>
            </a:r>
            <a:endParaRPr lang="en-GB" dirty="0">
              <a:solidFill>
                <a:srgbClr val="FF0000"/>
              </a:solidFill>
            </a:endParaRPr>
          </a:p>
        </p:txBody>
      </p:sp>
      <p:sp>
        <p:nvSpPr>
          <p:cNvPr id="3" name="Content Placeholder 2">
            <a:extLst>
              <a:ext uri="{FF2B5EF4-FFF2-40B4-BE49-F238E27FC236}">
                <a16:creationId xmlns:a16="http://schemas.microsoft.com/office/drawing/2014/main" id="{485AC0B3-2115-4EA7-B25E-275FB3C25881}"/>
              </a:ext>
            </a:extLst>
          </p:cNvPr>
          <p:cNvSpPr>
            <a:spLocks noGrp="1"/>
          </p:cNvSpPr>
          <p:nvPr>
            <p:ph idx="1"/>
          </p:nvPr>
        </p:nvSpPr>
        <p:spPr>
          <a:xfrm>
            <a:off x="2209800" y="1600200"/>
            <a:ext cx="7772400" cy="4495800"/>
          </a:xfrm>
        </p:spPr>
        <p:txBody>
          <a:bodyPr/>
          <a:lstStyle/>
          <a:p>
            <a:pPr marL="0" indent="0">
              <a:buNone/>
            </a:pPr>
            <a:endParaRPr lang="en-GB" dirty="0"/>
          </a:p>
          <a:p>
            <a:pPr marL="0" indent="0">
              <a:buNone/>
            </a:pPr>
            <a:r>
              <a:rPr lang="en-GB" dirty="0"/>
              <a:t>If you want to ignore the case of the letters, use (_</a:t>
            </a:r>
            <a:r>
              <a:rPr lang="en-GB" dirty="0" err="1"/>
              <a:t>stricmp</a:t>
            </a:r>
            <a:r>
              <a:rPr lang="en-GB" dirty="0"/>
              <a:t>).</a:t>
            </a:r>
          </a:p>
          <a:p>
            <a:pPr marL="0" indent="0">
              <a:buNone/>
            </a:pPr>
            <a:r>
              <a:rPr lang="en-GB" u="sng" dirty="0">
                <a:solidFill>
                  <a:srgbClr val="FF0000"/>
                </a:solidFill>
              </a:rPr>
              <a:t>Example:</a:t>
            </a:r>
          </a:p>
          <a:p>
            <a:pPr marL="0" indent="0">
              <a:buNone/>
            </a:pPr>
            <a:r>
              <a:rPr lang="en-GB" dirty="0" err="1"/>
              <a:t>cout</a:t>
            </a:r>
            <a:r>
              <a:rPr lang="en-GB" dirty="0"/>
              <a:t> &lt;&lt; </a:t>
            </a:r>
            <a:r>
              <a:rPr lang="en-GB" dirty="0" err="1"/>
              <a:t>strcmp</a:t>
            </a:r>
            <a:r>
              <a:rPr lang="en-GB" dirty="0"/>
              <a:t>("Hani", "</a:t>
            </a:r>
            <a:r>
              <a:rPr lang="en-GB" dirty="0" err="1"/>
              <a:t>ahmad</a:t>
            </a:r>
            <a:r>
              <a:rPr lang="en-GB" dirty="0"/>
              <a:t>"); </a:t>
            </a:r>
            <a:r>
              <a:rPr lang="en-GB" dirty="0">
                <a:solidFill>
                  <a:srgbClr val="00B0F0"/>
                </a:solidFill>
              </a:rPr>
              <a:t>//-1</a:t>
            </a:r>
          </a:p>
          <a:p>
            <a:pPr marL="0" indent="0">
              <a:buNone/>
            </a:pPr>
            <a:r>
              <a:rPr lang="en-GB" dirty="0" err="1"/>
              <a:t>cout</a:t>
            </a:r>
            <a:r>
              <a:rPr lang="en-GB" dirty="0"/>
              <a:t> &lt;&lt; _</a:t>
            </a:r>
            <a:r>
              <a:rPr lang="en-GB" dirty="0" err="1"/>
              <a:t>stricmp</a:t>
            </a:r>
            <a:r>
              <a:rPr lang="en-GB" dirty="0"/>
              <a:t>("Hani", "</a:t>
            </a:r>
            <a:r>
              <a:rPr lang="en-GB" dirty="0" err="1"/>
              <a:t>ahmad</a:t>
            </a:r>
            <a:r>
              <a:rPr lang="en-GB" dirty="0"/>
              <a:t>"); </a:t>
            </a:r>
            <a:r>
              <a:rPr lang="en-GB" dirty="0">
                <a:solidFill>
                  <a:srgbClr val="00B0F0"/>
                </a:solidFill>
              </a:rPr>
              <a:t>//7</a:t>
            </a:r>
          </a:p>
          <a:p>
            <a:pPr marL="0" indent="0">
              <a:buNone/>
            </a:pPr>
            <a:r>
              <a:rPr lang="en-GB" dirty="0" err="1"/>
              <a:t>cout</a:t>
            </a:r>
            <a:r>
              <a:rPr lang="en-GB" dirty="0"/>
              <a:t> &lt;&lt; </a:t>
            </a:r>
            <a:r>
              <a:rPr lang="en-GB" dirty="0" err="1"/>
              <a:t>strcmp</a:t>
            </a:r>
            <a:r>
              <a:rPr lang="en-GB" dirty="0"/>
              <a:t>("Moon", "moon");</a:t>
            </a:r>
            <a:r>
              <a:rPr lang="en-GB" dirty="0">
                <a:solidFill>
                  <a:srgbClr val="00B0F0"/>
                </a:solidFill>
              </a:rPr>
              <a:t>//-1</a:t>
            </a:r>
            <a:endParaRPr lang="en-GB" dirty="0"/>
          </a:p>
          <a:p>
            <a:pPr marL="0" indent="0">
              <a:buNone/>
            </a:pPr>
            <a:r>
              <a:rPr lang="en-GB" dirty="0" err="1"/>
              <a:t>cout</a:t>
            </a:r>
            <a:r>
              <a:rPr lang="en-GB" dirty="0"/>
              <a:t>&lt;&lt;_</a:t>
            </a:r>
            <a:r>
              <a:rPr lang="en-GB" dirty="0" err="1"/>
              <a:t>stricmp</a:t>
            </a:r>
            <a:r>
              <a:rPr lang="en-GB" dirty="0"/>
              <a:t>("Moon", "moon ");</a:t>
            </a:r>
            <a:r>
              <a:rPr lang="en-GB" dirty="0">
                <a:solidFill>
                  <a:srgbClr val="00B0F0"/>
                </a:solidFill>
              </a:rPr>
              <a:t>//0</a:t>
            </a:r>
          </a:p>
        </p:txBody>
      </p:sp>
    </p:spTree>
    <p:extLst>
      <p:ext uri="{BB962C8B-B14F-4D97-AF65-F5344CB8AC3E}">
        <p14:creationId xmlns:p14="http://schemas.microsoft.com/office/powerpoint/2010/main" val="2321424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194318" y="152400"/>
            <a:ext cx="8787882" cy="533400"/>
          </a:xfrm>
        </p:spPr>
        <p:txBody>
          <a:bodyPr/>
          <a:lstStyle/>
          <a:p>
            <a:pPr eaLnBrk="1" hangingPunct="1"/>
            <a:r>
              <a:rPr lang="en-US" altLang="en-US" sz="2800" b="1" dirty="0">
                <a:solidFill>
                  <a:srgbClr val="FF0000"/>
                </a:solidFill>
              </a:rPr>
              <a:t>Standard I/O library (cont.)</a:t>
            </a:r>
          </a:p>
        </p:txBody>
      </p:sp>
      <p:sp>
        <p:nvSpPr>
          <p:cNvPr id="76803" name="Rectangle 3"/>
          <p:cNvSpPr>
            <a:spLocks noGrp="1" noChangeArrowheads="1"/>
          </p:cNvSpPr>
          <p:nvPr>
            <p:ph type="body" idx="1"/>
          </p:nvPr>
        </p:nvSpPr>
        <p:spPr>
          <a:xfrm>
            <a:off x="1981200" y="990600"/>
            <a:ext cx="8153400" cy="5029200"/>
          </a:xfrm>
        </p:spPr>
        <p:txBody>
          <a:bodyPr/>
          <a:lstStyle/>
          <a:p>
            <a:pPr eaLnBrk="1" hangingPunct="1"/>
            <a:r>
              <a:rPr lang="en-US" sz="2000" dirty="0">
                <a:solidFill>
                  <a:srgbClr val="FF0000"/>
                </a:solidFill>
              </a:rPr>
              <a:t>char *</a:t>
            </a:r>
            <a:r>
              <a:rPr lang="en-US" sz="2000" dirty="0" err="1">
                <a:solidFill>
                  <a:srgbClr val="FF0000"/>
                </a:solidFill>
              </a:rPr>
              <a:t>gets_s</a:t>
            </a:r>
            <a:r>
              <a:rPr lang="en-US" sz="2000" dirty="0">
                <a:solidFill>
                  <a:srgbClr val="FF0000"/>
                </a:solidFill>
              </a:rPr>
              <a:t>( char* </a:t>
            </a:r>
            <a:r>
              <a:rPr lang="en-US" sz="2000" dirty="0">
                <a:solidFill>
                  <a:srgbClr val="00B0F0"/>
                </a:solidFill>
              </a:rPr>
              <a:t>str</a:t>
            </a:r>
            <a:r>
              <a:rPr lang="en-US" sz="2000" dirty="0">
                <a:solidFill>
                  <a:srgbClr val="FF0000"/>
                </a:solidFill>
              </a:rPr>
              <a:t>, </a:t>
            </a:r>
            <a:r>
              <a:rPr lang="en-US" sz="2000" dirty="0" err="1">
                <a:solidFill>
                  <a:srgbClr val="FF0000"/>
                </a:solidFill>
              </a:rPr>
              <a:t>rsize_t</a:t>
            </a:r>
            <a:r>
              <a:rPr lang="en-US" sz="2000" dirty="0">
                <a:solidFill>
                  <a:srgbClr val="FF0000"/>
                </a:solidFill>
              </a:rPr>
              <a:t>   </a:t>
            </a:r>
            <a:r>
              <a:rPr lang="en-US" sz="2000" dirty="0">
                <a:solidFill>
                  <a:srgbClr val="00B0F0"/>
                </a:solidFill>
              </a:rPr>
              <a:t>n</a:t>
            </a:r>
            <a:r>
              <a:rPr lang="en-US" sz="2000" dirty="0">
                <a:solidFill>
                  <a:srgbClr val="FF0000"/>
                </a:solidFill>
              </a:rPr>
              <a:t>);</a:t>
            </a:r>
          </a:p>
          <a:p>
            <a:pPr marL="0" indent="0">
              <a:buNone/>
            </a:pPr>
            <a:r>
              <a:rPr lang="en-US" altLang="en-US" sz="2000" dirty="0"/>
              <a:t>inputs characters from the standard input into the array str until a new line or EOF (</a:t>
            </a:r>
            <a:r>
              <a:rPr lang="en-US" altLang="en-US" sz="2000" dirty="0" err="1"/>
              <a:t>ctrl+z</a:t>
            </a:r>
            <a:r>
              <a:rPr lang="en-US" altLang="en-US" sz="2000" dirty="0"/>
              <a:t>) character is encountered. </a:t>
            </a:r>
            <a:r>
              <a:rPr lang="en-US" sz="2000" dirty="0"/>
              <a:t>Writes only at most (</a:t>
            </a:r>
            <a:r>
              <a:rPr lang="en-US" sz="2000" dirty="0">
                <a:solidFill>
                  <a:srgbClr val="00B0F0"/>
                </a:solidFill>
              </a:rPr>
              <a:t>n-1</a:t>
            </a:r>
            <a:r>
              <a:rPr lang="en-US" sz="2000" dirty="0"/>
              <a:t>) into the array pointer to by (</a:t>
            </a:r>
            <a:r>
              <a:rPr lang="en-US" sz="2000" dirty="0">
                <a:solidFill>
                  <a:srgbClr val="00B0F0"/>
                </a:solidFill>
              </a:rPr>
              <a:t>str</a:t>
            </a:r>
            <a:r>
              <a:rPr lang="en-US" sz="2000" dirty="0"/>
              <a:t>). </a:t>
            </a:r>
            <a:r>
              <a:rPr lang="en-US" altLang="en-US" sz="2000" dirty="0"/>
              <a:t>A terminating NULL character is appended to the array. gets allows reading a string that contains spaces.</a:t>
            </a:r>
            <a:r>
              <a:rPr lang="en-US" sz="2000" dirty="0"/>
              <a:t> The newline character, if found, is discarded and does not count towards the number of characters written to the buffer. </a:t>
            </a:r>
            <a:endParaRPr lang="en-US" altLang="en-US" sz="2000" dirty="0"/>
          </a:p>
          <a:p>
            <a:pPr eaLnBrk="1" hangingPunct="1"/>
            <a:r>
              <a:rPr lang="en-US" altLang="en-US" sz="2000" dirty="0">
                <a:solidFill>
                  <a:srgbClr val="FF0000"/>
                </a:solidFill>
              </a:rPr>
              <a:t>puts(const char *s)</a:t>
            </a:r>
          </a:p>
          <a:p>
            <a:pPr eaLnBrk="1" hangingPunct="1">
              <a:buFontTx/>
              <a:buNone/>
            </a:pPr>
            <a:r>
              <a:rPr lang="en-US" altLang="en-US" sz="2000" dirty="0"/>
              <a:t> 	print the string s followed by new line character.</a:t>
            </a:r>
          </a:p>
          <a:p>
            <a:pPr eaLnBrk="1" hangingPunct="1">
              <a:buFontTx/>
              <a:buNone/>
            </a:pPr>
            <a:endParaRPr lang="en-US" altLang="en-US" sz="2000" dirty="0"/>
          </a:p>
          <a:p>
            <a:pPr marL="0" indent="0">
              <a:buNone/>
            </a:pPr>
            <a:r>
              <a:rPr lang="en-US" altLang="en-US" sz="2400" b="1" u="sng" dirty="0">
                <a:solidFill>
                  <a:srgbClr val="FF0000"/>
                </a:solidFill>
              </a:rPr>
              <a:t>Example:</a:t>
            </a:r>
          </a:p>
          <a:p>
            <a:pPr marL="0" indent="0">
              <a:buNone/>
            </a:pPr>
            <a:r>
              <a:rPr lang="en-US" sz="2000" dirty="0"/>
              <a:t>char S[100];</a:t>
            </a:r>
          </a:p>
          <a:p>
            <a:pPr marL="0" indent="0">
              <a:buNone/>
            </a:pPr>
            <a:r>
              <a:rPr lang="en-US" sz="2000" dirty="0" err="1"/>
              <a:t>gets_s</a:t>
            </a:r>
            <a:r>
              <a:rPr lang="en-US" sz="2000" dirty="0"/>
              <a:t>(S, 100);</a:t>
            </a:r>
          </a:p>
          <a:p>
            <a:pPr marL="0" indent="0">
              <a:buNone/>
            </a:pPr>
            <a:r>
              <a:rPr lang="en-US" sz="2000" dirty="0"/>
              <a:t>puts(S);</a:t>
            </a:r>
            <a:endParaRPr lang="en-US" altLang="en-US" sz="2000" b="1" u="sng"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7E1E7-FC2E-4BBD-AD45-3B852B518EB3}"/>
              </a:ext>
            </a:extLst>
          </p:cNvPr>
          <p:cNvSpPr>
            <a:spLocks noGrp="1"/>
          </p:cNvSpPr>
          <p:nvPr>
            <p:ph type="title"/>
          </p:nvPr>
        </p:nvSpPr>
        <p:spPr>
          <a:xfrm>
            <a:off x="838200" y="365125"/>
            <a:ext cx="10515600" cy="670573"/>
          </a:xfrm>
        </p:spPr>
        <p:txBody>
          <a:bodyPr>
            <a:normAutofit fontScale="90000"/>
          </a:bodyPr>
          <a:lstStyle/>
          <a:p>
            <a:r>
              <a:rPr lang="en-GB" dirty="0">
                <a:solidFill>
                  <a:srgbClr val="FF0000"/>
                </a:solidFill>
              </a:rPr>
              <a:t>String numeric conversion</a:t>
            </a:r>
          </a:p>
        </p:txBody>
      </p:sp>
      <p:sp>
        <p:nvSpPr>
          <p:cNvPr id="3" name="Content Placeholder 2">
            <a:extLst>
              <a:ext uri="{FF2B5EF4-FFF2-40B4-BE49-F238E27FC236}">
                <a16:creationId xmlns:a16="http://schemas.microsoft.com/office/drawing/2014/main" id="{D8C237CD-65DE-4E49-8E48-267912A19FBA}"/>
              </a:ext>
            </a:extLst>
          </p:cNvPr>
          <p:cNvSpPr>
            <a:spLocks noGrp="1"/>
          </p:cNvSpPr>
          <p:nvPr>
            <p:ph idx="1"/>
          </p:nvPr>
        </p:nvSpPr>
        <p:spPr>
          <a:xfrm>
            <a:off x="474306" y="1101012"/>
            <a:ext cx="10515600" cy="5457177"/>
          </a:xfrm>
        </p:spPr>
        <p:txBody>
          <a:bodyPr>
            <a:normAutofit fontScale="25000" lnSpcReduction="20000"/>
          </a:bodyPr>
          <a:lstStyle/>
          <a:p>
            <a:endParaRPr lang="en-US" b="1" dirty="0"/>
          </a:p>
          <a:p>
            <a:r>
              <a:rPr lang="en-US" sz="6400" b="1" dirty="0" err="1">
                <a:solidFill>
                  <a:srgbClr val="FF0000"/>
                </a:solidFill>
              </a:rPr>
              <a:t>atoi</a:t>
            </a:r>
            <a:r>
              <a:rPr lang="en-US" sz="6400" b="1" dirty="0">
                <a:solidFill>
                  <a:srgbClr val="FF0000"/>
                </a:solidFill>
              </a:rPr>
              <a:t> </a:t>
            </a:r>
            <a:r>
              <a:rPr lang="en-US" sz="6400" b="1" dirty="0"/>
              <a:t>:</a:t>
            </a:r>
            <a:r>
              <a:rPr lang="en-US" sz="6400" dirty="0"/>
              <a:t> In C++, the </a:t>
            </a:r>
            <a:r>
              <a:rPr lang="en-US" sz="6400" dirty="0" err="1"/>
              <a:t>atoi</a:t>
            </a:r>
            <a:r>
              <a:rPr lang="en-US" sz="6400" dirty="0"/>
              <a:t>() function is used to convert a string (character array) to an integer. The function takes a string as an argument and returns its corresponding integer representation.</a:t>
            </a:r>
            <a:endParaRPr lang="en-GB" sz="6400" dirty="0"/>
          </a:p>
          <a:p>
            <a:pPr marL="0" indent="0">
              <a:buNone/>
            </a:pPr>
            <a:r>
              <a:rPr lang="en-US" sz="6400" b="1" u="sng" dirty="0"/>
              <a:t>Example:</a:t>
            </a:r>
            <a:endParaRPr lang="en-GB" sz="6400" b="1" u="sng" dirty="0"/>
          </a:p>
          <a:p>
            <a:pPr marL="0" indent="0">
              <a:buNone/>
            </a:pPr>
            <a:r>
              <a:rPr lang="en-US" sz="6400" dirty="0"/>
              <a:t>int x = </a:t>
            </a:r>
            <a:r>
              <a:rPr lang="en-US" sz="6400" dirty="0" err="1"/>
              <a:t>atoi</a:t>
            </a:r>
            <a:r>
              <a:rPr lang="en-US" sz="6400" dirty="0"/>
              <a:t>("78");</a:t>
            </a:r>
            <a:endParaRPr lang="en-GB" sz="6400" dirty="0"/>
          </a:p>
          <a:p>
            <a:pPr marL="0" indent="0">
              <a:buNone/>
            </a:pPr>
            <a:r>
              <a:rPr lang="en-US" sz="6400" dirty="0" err="1"/>
              <a:t>cout</a:t>
            </a:r>
            <a:r>
              <a:rPr lang="en-US" sz="6400" dirty="0"/>
              <a:t> &lt;&lt; "x is "&lt;&lt;x&lt;&lt;</a:t>
            </a:r>
            <a:r>
              <a:rPr lang="en-US" sz="6400" dirty="0" err="1"/>
              <a:t>endl</a:t>
            </a:r>
            <a:r>
              <a:rPr lang="en-US" sz="6400" dirty="0"/>
              <a:t>;</a:t>
            </a:r>
          </a:p>
          <a:p>
            <a:pPr marL="0" indent="0">
              <a:buNone/>
            </a:pPr>
            <a:r>
              <a:rPr lang="en-GB" sz="6400" dirty="0"/>
              <a:t>char A[100] = "12";</a:t>
            </a:r>
            <a:endParaRPr lang="en-US" sz="6400" dirty="0"/>
          </a:p>
          <a:p>
            <a:pPr marL="0" indent="0">
              <a:buNone/>
            </a:pPr>
            <a:r>
              <a:rPr lang="fr-FR" sz="6400" dirty="0"/>
              <a:t>cout &lt;&lt; </a:t>
            </a:r>
            <a:r>
              <a:rPr lang="fr-FR" sz="6400" dirty="0" err="1"/>
              <a:t>stoi</a:t>
            </a:r>
            <a:r>
              <a:rPr lang="fr-FR" sz="6400" dirty="0"/>
              <a:t>(A)+5 &lt;&lt; </a:t>
            </a:r>
            <a:r>
              <a:rPr lang="fr-FR" sz="6400" dirty="0" err="1"/>
              <a:t>endl</a:t>
            </a:r>
            <a:r>
              <a:rPr lang="fr-FR" sz="6400" dirty="0"/>
              <a:t>;</a:t>
            </a:r>
            <a:endParaRPr lang="en-US" sz="6400" dirty="0"/>
          </a:p>
          <a:p>
            <a:pPr marL="0" indent="0">
              <a:buNone/>
            </a:pPr>
            <a:endParaRPr lang="en-US" sz="6400" dirty="0"/>
          </a:p>
          <a:p>
            <a:r>
              <a:rPr lang="en-US" sz="6400" b="1" dirty="0" err="1">
                <a:solidFill>
                  <a:srgbClr val="FF0000"/>
                </a:solidFill>
              </a:rPr>
              <a:t>atof</a:t>
            </a:r>
            <a:r>
              <a:rPr lang="en-US" sz="6400" b="1" dirty="0">
                <a:solidFill>
                  <a:srgbClr val="FF0000"/>
                </a:solidFill>
              </a:rPr>
              <a:t> </a:t>
            </a:r>
            <a:r>
              <a:rPr lang="en-US" sz="6400" b="1" dirty="0"/>
              <a:t>:</a:t>
            </a:r>
            <a:r>
              <a:rPr lang="en-US" sz="6400" dirty="0"/>
              <a:t> In C++, the </a:t>
            </a:r>
            <a:r>
              <a:rPr lang="en-US" sz="6400" dirty="0" err="1"/>
              <a:t>atof</a:t>
            </a:r>
            <a:r>
              <a:rPr lang="en-US" sz="6400" dirty="0"/>
              <a:t>() function is used to convert a string (character array) to a floating-point value. The function takes a string as an argument and returns its corresponding double value.</a:t>
            </a:r>
          </a:p>
          <a:p>
            <a:pPr marL="0" indent="0">
              <a:buNone/>
            </a:pPr>
            <a:endParaRPr lang="en-GB" sz="6400" dirty="0"/>
          </a:p>
          <a:p>
            <a:pPr marL="0" indent="0">
              <a:buNone/>
            </a:pPr>
            <a:r>
              <a:rPr lang="en-US" sz="6400" dirty="0"/>
              <a:t> </a:t>
            </a:r>
            <a:r>
              <a:rPr lang="en-US" sz="6400" b="1" u="sng" dirty="0"/>
              <a:t>Example:</a:t>
            </a:r>
            <a:endParaRPr lang="en-GB" sz="6400" dirty="0"/>
          </a:p>
          <a:p>
            <a:pPr marL="0" indent="0">
              <a:buNone/>
            </a:pPr>
            <a:r>
              <a:rPr lang="en-US" sz="6400" dirty="0"/>
              <a:t>char </a:t>
            </a:r>
            <a:r>
              <a:rPr lang="en-US" sz="6400" dirty="0" err="1"/>
              <a:t>numberStr</a:t>
            </a:r>
            <a:r>
              <a:rPr lang="en-US" sz="6400" dirty="0"/>
              <a:t>[] = "3.14";</a:t>
            </a:r>
            <a:endParaRPr lang="en-GB" sz="6400" dirty="0"/>
          </a:p>
          <a:p>
            <a:pPr marL="0" indent="0">
              <a:buNone/>
            </a:pPr>
            <a:r>
              <a:rPr lang="en-US" sz="6400" dirty="0"/>
              <a:t>double number = </a:t>
            </a:r>
            <a:r>
              <a:rPr lang="en-US" sz="6400" dirty="0" err="1"/>
              <a:t>atof</a:t>
            </a:r>
            <a:r>
              <a:rPr lang="en-US" sz="6400" dirty="0"/>
              <a:t>(</a:t>
            </a:r>
            <a:r>
              <a:rPr lang="en-US" sz="6400" dirty="0" err="1"/>
              <a:t>numberStr</a:t>
            </a:r>
            <a:r>
              <a:rPr lang="en-US" sz="6400" dirty="0"/>
              <a:t>);</a:t>
            </a:r>
            <a:endParaRPr lang="en-GB" sz="6400" dirty="0"/>
          </a:p>
          <a:p>
            <a:pPr marL="0" indent="0">
              <a:buNone/>
            </a:pPr>
            <a:r>
              <a:rPr lang="en-GB" sz="6400" dirty="0"/>
              <a:t>char A[100] = "12.5";</a:t>
            </a:r>
          </a:p>
          <a:p>
            <a:pPr marL="0" indent="0">
              <a:buNone/>
            </a:pPr>
            <a:r>
              <a:rPr lang="en-GB" sz="6400" dirty="0" err="1"/>
              <a:t>cout</a:t>
            </a:r>
            <a:r>
              <a:rPr lang="en-GB" sz="6400" dirty="0"/>
              <a:t> &lt;&lt; </a:t>
            </a:r>
            <a:r>
              <a:rPr lang="en-GB" sz="6400" dirty="0" err="1"/>
              <a:t>atof</a:t>
            </a:r>
            <a:r>
              <a:rPr lang="en-GB" sz="6400" dirty="0"/>
              <a:t>(A) + 5 &lt;&lt; </a:t>
            </a:r>
            <a:r>
              <a:rPr lang="en-GB" sz="6400" dirty="0" err="1"/>
              <a:t>endl</a:t>
            </a:r>
            <a:r>
              <a:rPr lang="en-GB" sz="6400" dirty="0"/>
              <a:t>;</a:t>
            </a:r>
          </a:p>
          <a:p>
            <a:pPr marL="0" indent="0">
              <a:buNone/>
            </a:pPr>
            <a:r>
              <a:rPr lang="en-US" sz="6400" dirty="0"/>
              <a:t>These functions are very helpful especially when dealing with files and databases as data are usually imported in a string format.</a:t>
            </a:r>
            <a:endParaRPr lang="en-GB" sz="6400" dirty="0"/>
          </a:p>
          <a:p>
            <a:pPr marL="0" indent="0">
              <a:buNone/>
            </a:pPr>
            <a:endParaRPr lang="en-GB" sz="6400" dirty="0"/>
          </a:p>
          <a:p>
            <a:pPr marL="0" indent="0">
              <a:buNone/>
            </a:pPr>
            <a:r>
              <a:rPr lang="en-US" sz="3300" dirty="0"/>
              <a:t> </a:t>
            </a:r>
            <a:endParaRPr lang="en-GB" sz="3300" dirty="0"/>
          </a:p>
          <a:p>
            <a:endParaRPr lang="en-GB" dirty="0"/>
          </a:p>
        </p:txBody>
      </p:sp>
      <mc:AlternateContent xmlns:mc="http://schemas.openxmlformats.org/markup-compatibility/2006" xmlns:p14="http://schemas.microsoft.com/office/powerpoint/2010/main">
        <mc:Choice Requires="p14">
          <p:contentPart p14:bwMode="auto" r:id="rId2">
            <p14:nvContentPartPr>
              <p14:cNvPr id="9" name="Ink 8">
                <a:extLst>
                  <a:ext uri="{FF2B5EF4-FFF2-40B4-BE49-F238E27FC236}">
                    <a16:creationId xmlns:a16="http://schemas.microsoft.com/office/drawing/2014/main" id="{A450BAA4-7AF1-4B59-8881-16F3D7EC972E}"/>
                  </a:ext>
                </a:extLst>
              </p14:cNvPr>
              <p14:cNvContentPartPr/>
              <p14:nvPr/>
            </p14:nvContentPartPr>
            <p14:xfrm>
              <a:off x="6876338" y="5859411"/>
              <a:ext cx="360" cy="360"/>
            </p14:xfrm>
          </p:contentPart>
        </mc:Choice>
        <mc:Fallback xmlns="">
          <p:pic>
            <p:nvPicPr>
              <p:cNvPr id="9" name="Ink 8">
                <a:extLst>
                  <a:ext uri="{FF2B5EF4-FFF2-40B4-BE49-F238E27FC236}">
                    <a16:creationId xmlns:a16="http://schemas.microsoft.com/office/drawing/2014/main" id="{A450BAA4-7AF1-4B59-8881-16F3D7EC972E}"/>
                  </a:ext>
                </a:extLst>
              </p:cNvPr>
              <p:cNvPicPr/>
              <p:nvPr/>
            </p:nvPicPr>
            <p:blipFill>
              <a:blip r:embed="rId7"/>
              <a:stretch>
                <a:fillRect/>
              </a:stretch>
            </p:blipFill>
            <p:spPr>
              <a:xfrm>
                <a:off x="6872018" y="5855091"/>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0" name="Ink 9">
                <a:extLst>
                  <a:ext uri="{FF2B5EF4-FFF2-40B4-BE49-F238E27FC236}">
                    <a16:creationId xmlns:a16="http://schemas.microsoft.com/office/drawing/2014/main" id="{1120FE61-77D9-4966-908F-FFA163E00A97}"/>
                  </a:ext>
                </a:extLst>
              </p14:cNvPr>
              <p14:cNvContentPartPr/>
              <p14:nvPr/>
            </p14:nvContentPartPr>
            <p14:xfrm>
              <a:off x="6913778" y="6017811"/>
              <a:ext cx="360" cy="9720"/>
            </p14:xfrm>
          </p:contentPart>
        </mc:Choice>
        <mc:Fallback xmlns="">
          <p:pic>
            <p:nvPicPr>
              <p:cNvPr id="10" name="Ink 9">
                <a:extLst>
                  <a:ext uri="{FF2B5EF4-FFF2-40B4-BE49-F238E27FC236}">
                    <a16:creationId xmlns:a16="http://schemas.microsoft.com/office/drawing/2014/main" id="{1120FE61-77D9-4966-908F-FFA163E00A97}"/>
                  </a:ext>
                </a:extLst>
              </p:cNvPr>
              <p:cNvPicPr/>
              <p:nvPr/>
            </p:nvPicPr>
            <p:blipFill>
              <a:blip r:embed="rId9"/>
              <a:stretch>
                <a:fillRect/>
              </a:stretch>
            </p:blipFill>
            <p:spPr>
              <a:xfrm>
                <a:off x="6909458" y="6013491"/>
                <a:ext cx="9000" cy="18360"/>
              </a:xfrm>
              <a:prstGeom prst="rect">
                <a:avLst/>
              </a:prstGeom>
            </p:spPr>
          </p:pic>
        </mc:Fallback>
      </mc:AlternateContent>
    </p:spTree>
    <p:extLst>
      <p:ext uri="{BB962C8B-B14F-4D97-AF65-F5344CB8AC3E}">
        <p14:creationId xmlns:p14="http://schemas.microsoft.com/office/powerpoint/2010/main" val="350309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67905CA3-E16A-4780-A7A6-319D393F5D43}"/>
              </a:ext>
            </a:extLst>
          </p:cNvPr>
          <p:cNvSpPr>
            <a:spLocks noGrp="1"/>
          </p:cNvSpPr>
          <p:nvPr>
            <p:ph type="title"/>
          </p:nvPr>
        </p:nvSpPr>
        <p:spPr/>
        <p:txBody>
          <a:bodyPr/>
          <a:lstStyle/>
          <a:p>
            <a:r>
              <a:rPr lang="en-US" altLang="en-US" sz="2400" b="1" dirty="0">
                <a:solidFill>
                  <a:srgbClr val="FF0000"/>
                </a:solidFill>
              </a:rPr>
              <a:t>Recall</a:t>
            </a:r>
            <a:endParaRPr lang="en-US" altLang="en-US" sz="2400" dirty="0"/>
          </a:p>
        </p:txBody>
      </p:sp>
      <p:sp>
        <p:nvSpPr>
          <p:cNvPr id="3" name="Content Placeholder 2">
            <a:extLst>
              <a:ext uri="{FF2B5EF4-FFF2-40B4-BE49-F238E27FC236}">
                <a16:creationId xmlns:a16="http://schemas.microsoft.com/office/drawing/2014/main" id="{DC1A0B3E-7930-4CE4-BD8B-1C965106ABA7}"/>
              </a:ext>
            </a:extLst>
          </p:cNvPr>
          <p:cNvSpPr>
            <a:spLocks noGrp="1"/>
          </p:cNvSpPr>
          <p:nvPr>
            <p:ph idx="1"/>
          </p:nvPr>
        </p:nvSpPr>
        <p:spPr/>
        <p:txBody>
          <a:bodyPr/>
          <a:lstStyle/>
          <a:p>
            <a:pPr marL="0" indent="0">
              <a:buNone/>
              <a:defRPr/>
            </a:pPr>
            <a:r>
              <a:rPr lang="en-US" dirty="0"/>
              <a:t>char  N[50 ][100] ={"</a:t>
            </a:r>
            <a:r>
              <a:rPr lang="en-US" dirty="0" err="1"/>
              <a:t>ali</a:t>
            </a:r>
            <a:r>
              <a:rPr lang="en-US" dirty="0"/>
              <a:t>", "</a:t>
            </a:r>
            <a:r>
              <a:rPr lang="en-US" dirty="0" err="1"/>
              <a:t>ahmad</a:t>
            </a:r>
            <a:r>
              <a:rPr lang="en-US" dirty="0"/>
              <a:t>",  …};</a:t>
            </a:r>
            <a:br>
              <a:rPr lang="en-US" dirty="0"/>
            </a:br>
            <a:r>
              <a:rPr lang="en-US" dirty="0"/>
              <a:t>Write a code segment to print the names in N.</a:t>
            </a:r>
          </a:p>
          <a:p>
            <a:pPr marL="0" indent="0">
              <a:buNone/>
              <a:defRPr/>
            </a:pPr>
            <a:endParaRPr lang="en-US" dirty="0"/>
          </a:p>
          <a:p>
            <a:pPr eaLnBrk="1" hangingPunct="1">
              <a:buFontTx/>
              <a:buNone/>
              <a:defRPr/>
            </a:pPr>
            <a:r>
              <a:rPr lang="en-US" sz="3600" dirty="0"/>
              <a:t>for( int I=0; I &lt;=49; I++ )</a:t>
            </a:r>
          </a:p>
          <a:p>
            <a:pPr eaLnBrk="1" hangingPunct="1">
              <a:buFontTx/>
              <a:buNone/>
              <a:defRPr/>
            </a:pPr>
            <a:r>
              <a:rPr lang="en-US" sz="3600" dirty="0"/>
              <a:t>		cout&lt;&lt;N[I];</a:t>
            </a:r>
          </a:p>
          <a:p>
            <a:pPr eaLnBrk="1" hangingPunct="1">
              <a:buFontTx/>
              <a:buNone/>
              <a:defRPr/>
            </a:pPr>
            <a:r>
              <a:rPr lang="en-US" sz="3600" dirty="0"/>
              <a:t>				</a:t>
            </a:r>
            <a:endParaRPr lang="en-US" sz="1050" dirty="0"/>
          </a:p>
          <a:p>
            <a:pPr marL="0" indent="0">
              <a:buNone/>
              <a:defRPr/>
            </a:pPr>
            <a:br>
              <a:rPr lang="en-US" sz="3600" dirty="0"/>
            </a:br>
            <a:endParaRPr lang="en-US" dirty="0"/>
          </a:p>
        </p:txBody>
      </p:sp>
    </p:spTree>
    <p:extLst>
      <p:ext uri="{BB962C8B-B14F-4D97-AF65-F5344CB8AC3E}">
        <p14:creationId xmlns:p14="http://schemas.microsoft.com/office/powerpoint/2010/main" val="1015001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2209800" y="304800"/>
            <a:ext cx="7772400" cy="1143000"/>
          </a:xfrm>
        </p:spPr>
        <p:txBody>
          <a:bodyPr>
            <a:normAutofit fontScale="90000"/>
          </a:bodyPr>
          <a:lstStyle/>
          <a:p>
            <a:pPr algn="l" eaLnBrk="1" hangingPunct="1"/>
            <a:br>
              <a:rPr lang="en-US" altLang="en-US" sz="3200" b="1" u="sng" dirty="0">
                <a:solidFill>
                  <a:srgbClr val="FF0000"/>
                </a:solidFill>
              </a:rPr>
            </a:br>
            <a:br>
              <a:rPr lang="en-US" altLang="en-US" sz="3200" b="1" u="sng" dirty="0">
                <a:solidFill>
                  <a:srgbClr val="FF0000"/>
                </a:solidFill>
              </a:rPr>
            </a:br>
            <a:r>
              <a:rPr lang="en-US" altLang="en-US" sz="3200" b="1" u="sng" dirty="0">
                <a:solidFill>
                  <a:srgbClr val="FF0000"/>
                </a:solidFill>
              </a:rPr>
              <a:t>Example:</a:t>
            </a:r>
            <a:br>
              <a:rPr lang="en-US" altLang="en-US" sz="2000" dirty="0"/>
            </a:br>
            <a:br>
              <a:rPr lang="en-US" altLang="en-US" sz="2000" dirty="0"/>
            </a:br>
            <a:r>
              <a:rPr lang="en-US" altLang="en-US" sz="2000" dirty="0"/>
              <a:t> Given </a:t>
            </a:r>
            <a:br>
              <a:rPr lang="en-US" altLang="en-US" sz="2000" dirty="0"/>
            </a:br>
            <a:r>
              <a:rPr lang="en-US" altLang="en-US" sz="2000" dirty="0"/>
              <a:t>	char N[50][100]={"</a:t>
            </a:r>
            <a:r>
              <a:rPr lang="en-US" altLang="en-US" sz="2000" dirty="0" err="1"/>
              <a:t>sami</a:t>
            </a:r>
            <a:r>
              <a:rPr lang="en-US" altLang="en-US" sz="2000" dirty="0"/>
              <a:t>", "</a:t>
            </a:r>
            <a:r>
              <a:rPr lang="en-US" altLang="en-US" sz="2000" dirty="0" err="1"/>
              <a:t>ahmad</a:t>
            </a:r>
            <a:r>
              <a:rPr lang="en-US" altLang="en-US" sz="2000" dirty="0"/>
              <a:t>", … };</a:t>
            </a:r>
            <a:br>
              <a:rPr lang="en-US" altLang="en-US" sz="2000" dirty="0"/>
            </a:br>
            <a:r>
              <a:rPr lang="en-US" altLang="en-US" sz="2000" dirty="0"/>
              <a:t>Write a code segment to sort the names in N in alphabetical order</a:t>
            </a:r>
          </a:p>
        </p:txBody>
      </p:sp>
      <p:sp>
        <p:nvSpPr>
          <p:cNvPr id="97283" name="Rectangle 3"/>
          <p:cNvSpPr>
            <a:spLocks noGrp="1" noChangeArrowheads="1"/>
          </p:cNvSpPr>
          <p:nvPr>
            <p:ph type="body" idx="1"/>
          </p:nvPr>
        </p:nvSpPr>
        <p:spPr>
          <a:xfrm>
            <a:off x="2209800" y="2667000"/>
            <a:ext cx="7772400" cy="3429000"/>
          </a:xfrm>
        </p:spPr>
        <p:txBody>
          <a:bodyPr>
            <a:normAutofit fontScale="92500" lnSpcReduction="20000"/>
          </a:bodyPr>
          <a:lstStyle/>
          <a:p>
            <a:pPr eaLnBrk="1" hangingPunct="1">
              <a:lnSpc>
                <a:spcPct val="90000"/>
              </a:lnSpc>
              <a:buFontTx/>
              <a:buNone/>
            </a:pPr>
            <a:r>
              <a:rPr lang="en-US" altLang="en-US" sz="2400" dirty="0"/>
              <a:t>int </a:t>
            </a:r>
            <a:r>
              <a:rPr lang="en-US" altLang="en-US" sz="2400" dirty="0" err="1"/>
              <a:t>i</a:t>
            </a:r>
            <a:r>
              <a:rPr lang="en-US" altLang="en-US" sz="2400" dirty="0"/>
              <a:t>, j;</a:t>
            </a:r>
          </a:p>
          <a:p>
            <a:pPr eaLnBrk="1" hangingPunct="1">
              <a:lnSpc>
                <a:spcPct val="90000"/>
              </a:lnSpc>
              <a:buFontTx/>
              <a:buNone/>
            </a:pPr>
            <a:r>
              <a:rPr lang="en-US" altLang="en-US" sz="2400" dirty="0"/>
              <a:t>for(</a:t>
            </a:r>
            <a:r>
              <a:rPr lang="en-US" altLang="en-US" sz="2400" dirty="0" err="1"/>
              <a:t>i</a:t>
            </a:r>
            <a:r>
              <a:rPr lang="en-US" altLang="en-US" sz="2400" dirty="0"/>
              <a:t>=0;i&lt;50;i++)</a:t>
            </a:r>
          </a:p>
          <a:p>
            <a:pPr eaLnBrk="1" hangingPunct="1">
              <a:lnSpc>
                <a:spcPct val="90000"/>
              </a:lnSpc>
              <a:buFontTx/>
              <a:buNone/>
            </a:pPr>
            <a:r>
              <a:rPr lang="en-US" altLang="en-US" sz="2400" dirty="0"/>
              <a:t>	for(j=i+1; j&lt;50; </a:t>
            </a:r>
            <a:r>
              <a:rPr lang="en-US" altLang="en-US" sz="2400" dirty="0" err="1"/>
              <a:t>j++</a:t>
            </a:r>
            <a:r>
              <a:rPr lang="en-US" altLang="en-US" sz="2400" dirty="0"/>
              <a:t>)</a:t>
            </a:r>
          </a:p>
          <a:p>
            <a:pPr eaLnBrk="1" hangingPunct="1">
              <a:lnSpc>
                <a:spcPct val="90000"/>
              </a:lnSpc>
              <a:buFontTx/>
              <a:buNone/>
            </a:pPr>
            <a:r>
              <a:rPr lang="en-US" altLang="en-US" sz="2400" dirty="0"/>
              <a:t>		if (</a:t>
            </a:r>
            <a:r>
              <a:rPr lang="en-US" altLang="en-US" sz="2400" dirty="0" err="1"/>
              <a:t>strcmp</a:t>
            </a:r>
            <a:r>
              <a:rPr lang="en-US" altLang="en-US" sz="2400" dirty="0"/>
              <a:t>(N[</a:t>
            </a:r>
            <a:r>
              <a:rPr lang="en-US" altLang="en-US" sz="2400" dirty="0" err="1"/>
              <a:t>i</a:t>
            </a:r>
            <a:r>
              <a:rPr lang="en-US" altLang="en-US" sz="2400" dirty="0"/>
              <a:t>],N[j])==1){</a:t>
            </a:r>
          </a:p>
          <a:p>
            <a:pPr eaLnBrk="1" hangingPunct="1">
              <a:lnSpc>
                <a:spcPct val="90000"/>
              </a:lnSpc>
              <a:buFontTx/>
              <a:buNone/>
            </a:pPr>
            <a:r>
              <a:rPr lang="en-US" altLang="en-US" sz="2400" dirty="0"/>
              <a:t>		   //exchange N[</a:t>
            </a:r>
            <a:r>
              <a:rPr lang="en-US" altLang="en-US" sz="2400" dirty="0" err="1"/>
              <a:t>i</a:t>
            </a:r>
            <a:r>
              <a:rPr lang="en-US" altLang="en-US" sz="2400" dirty="0"/>
              <a:t>],N[j]</a:t>
            </a:r>
          </a:p>
          <a:p>
            <a:pPr eaLnBrk="1" hangingPunct="1">
              <a:lnSpc>
                <a:spcPct val="90000"/>
              </a:lnSpc>
              <a:buFontTx/>
              <a:buNone/>
            </a:pPr>
            <a:r>
              <a:rPr lang="en-US" altLang="en-US" sz="2400" dirty="0"/>
              <a:t>		   char T[20];</a:t>
            </a:r>
          </a:p>
          <a:p>
            <a:pPr eaLnBrk="1" hangingPunct="1">
              <a:lnSpc>
                <a:spcPct val="90000"/>
              </a:lnSpc>
              <a:buFontTx/>
              <a:buNone/>
            </a:pPr>
            <a:r>
              <a:rPr lang="en-US" altLang="en-US" sz="2400" dirty="0"/>
              <a:t>		   strcpy(T,N[</a:t>
            </a:r>
            <a:r>
              <a:rPr lang="en-US" altLang="en-US" sz="2400" dirty="0" err="1"/>
              <a:t>i</a:t>
            </a:r>
            <a:r>
              <a:rPr lang="en-US" altLang="en-US" sz="2400" dirty="0"/>
              <a:t>]);</a:t>
            </a:r>
          </a:p>
          <a:p>
            <a:pPr eaLnBrk="1" hangingPunct="1">
              <a:lnSpc>
                <a:spcPct val="90000"/>
              </a:lnSpc>
              <a:buFontTx/>
              <a:buNone/>
            </a:pPr>
            <a:r>
              <a:rPr lang="en-US" altLang="en-US" sz="2400" dirty="0"/>
              <a:t>		   strcpy(N[</a:t>
            </a:r>
            <a:r>
              <a:rPr lang="en-US" altLang="en-US" sz="2400" dirty="0" err="1"/>
              <a:t>i</a:t>
            </a:r>
            <a:r>
              <a:rPr lang="en-US" altLang="en-US" sz="2400" dirty="0"/>
              <a:t>],N[j]);</a:t>
            </a:r>
          </a:p>
          <a:p>
            <a:pPr eaLnBrk="1" hangingPunct="1">
              <a:lnSpc>
                <a:spcPct val="90000"/>
              </a:lnSpc>
              <a:buFontTx/>
              <a:buNone/>
            </a:pPr>
            <a:r>
              <a:rPr lang="en-US" altLang="en-US" sz="2400" dirty="0"/>
              <a:t>		   strcpy(N[j],T); }</a:t>
            </a:r>
          </a:p>
        </p:txBody>
      </p:sp>
      <mc:AlternateContent xmlns:mc="http://schemas.openxmlformats.org/markup-compatibility/2006" xmlns:p14="http://schemas.microsoft.com/office/powerpoint/2010/main">
        <mc:Choice Requires="p14">
          <p:contentPart p14:bwMode="auto" r:id="rId3">
            <p14:nvContentPartPr>
              <p14:cNvPr id="97317" name="Ink 97316">
                <a:extLst>
                  <a:ext uri="{FF2B5EF4-FFF2-40B4-BE49-F238E27FC236}">
                    <a16:creationId xmlns:a16="http://schemas.microsoft.com/office/drawing/2014/main" id="{9C0D8D40-F273-4077-80E6-4B3CB5B55585}"/>
                  </a:ext>
                </a:extLst>
              </p14:cNvPr>
              <p14:cNvContentPartPr/>
              <p14:nvPr/>
            </p14:nvContentPartPr>
            <p14:xfrm>
              <a:off x="4143218" y="5094411"/>
              <a:ext cx="117360" cy="46440"/>
            </p14:xfrm>
          </p:contentPart>
        </mc:Choice>
        <mc:Fallback xmlns="">
          <p:pic>
            <p:nvPicPr>
              <p:cNvPr id="97317" name="Ink 97316">
                <a:extLst>
                  <a:ext uri="{FF2B5EF4-FFF2-40B4-BE49-F238E27FC236}">
                    <a16:creationId xmlns:a16="http://schemas.microsoft.com/office/drawing/2014/main" id="{9C0D8D40-F273-4077-80E6-4B3CB5B55585}"/>
                  </a:ext>
                </a:extLst>
              </p:cNvPr>
              <p:cNvPicPr/>
              <p:nvPr/>
            </p:nvPicPr>
            <p:blipFill>
              <a:blip r:embed="rId20"/>
              <a:stretch>
                <a:fillRect/>
              </a:stretch>
            </p:blipFill>
            <p:spPr>
              <a:xfrm>
                <a:off x="4138898" y="5090091"/>
                <a:ext cx="126000" cy="55080"/>
              </a:xfrm>
              <a:prstGeom prst="rect">
                <a:avLst/>
              </a:prstGeom>
            </p:spPr>
          </p:pic>
        </mc:Fallback>
      </mc:AlternateContent>
    </p:spTree>
    <p:extLst>
      <p:ext uri="{BB962C8B-B14F-4D97-AF65-F5344CB8AC3E}">
        <p14:creationId xmlns:p14="http://schemas.microsoft.com/office/powerpoint/2010/main" val="3913686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2209800" y="304800"/>
            <a:ext cx="7772400" cy="1219200"/>
          </a:xfrm>
        </p:spPr>
        <p:txBody>
          <a:bodyPr/>
          <a:lstStyle/>
          <a:p>
            <a:pPr eaLnBrk="1" hangingPunct="1"/>
            <a:r>
              <a:rPr lang="en-US" altLang="en-US" sz="3600" dirty="0">
                <a:solidFill>
                  <a:srgbClr val="FF0000"/>
                </a:solidFill>
              </a:rPr>
              <a:t>Exercise</a:t>
            </a:r>
            <a:br>
              <a:rPr lang="en-US" altLang="en-US" sz="3600" dirty="0">
                <a:solidFill>
                  <a:srgbClr val="FF0000"/>
                </a:solidFill>
              </a:rPr>
            </a:br>
            <a:r>
              <a:rPr lang="en-US" altLang="en-US" sz="3600" dirty="0">
                <a:solidFill>
                  <a:srgbClr val="FF0000"/>
                </a:solidFill>
              </a:rPr>
              <a:t> Text Analysis</a:t>
            </a:r>
          </a:p>
        </p:txBody>
      </p:sp>
      <p:sp>
        <p:nvSpPr>
          <p:cNvPr id="99331" name="Rectangle 3"/>
          <p:cNvSpPr>
            <a:spLocks noGrp="1" noChangeArrowheads="1"/>
          </p:cNvSpPr>
          <p:nvPr>
            <p:ph type="body" idx="1"/>
          </p:nvPr>
        </p:nvSpPr>
        <p:spPr/>
        <p:txBody>
          <a:bodyPr/>
          <a:lstStyle/>
          <a:p>
            <a:pPr eaLnBrk="1" hangingPunct="1">
              <a:lnSpc>
                <a:spcPct val="80000"/>
              </a:lnSpc>
              <a:buFontTx/>
              <a:buNone/>
            </a:pPr>
            <a:endParaRPr lang="en-US" altLang="en-US" sz="2400"/>
          </a:p>
          <a:p>
            <a:pPr eaLnBrk="1" hangingPunct="1">
              <a:lnSpc>
                <a:spcPct val="80000"/>
              </a:lnSpc>
              <a:buFontTx/>
              <a:buNone/>
            </a:pPr>
            <a:r>
              <a:rPr lang="en-US" altLang="en-US" sz="2400"/>
              <a:t>Write a program that reads several lines of text and outputs:</a:t>
            </a:r>
          </a:p>
          <a:p>
            <a:pPr eaLnBrk="1" hangingPunct="1">
              <a:lnSpc>
                <a:spcPct val="80000"/>
              </a:lnSpc>
              <a:buFontTx/>
              <a:buNone/>
            </a:pPr>
            <a:endParaRPr lang="en-US" altLang="en-US" sz="2400"/>
          </a:p>
          <a:p>
            <a:pPr eaLnBrk="1" hangingPunct="1">
              <a:lnSpc>
                <a:spcPct val="80000"/>
              </a:lnSpc>
              <a:buFontTx/>
              <a:buNone/>
            </a:pPr>
            <a:r>
              <a:rPr lang="en-US" altLang="en-US" sz="2400"/>
              <a:t>	A table indicating the occurrence of each letter of the alphabet in the text.</a:t>
            </a:r>
          </a:p>
          <a:p>
            <a:pPr eaLnBrk="1" hangingPunct="1">
              <a:lnSpc>
                <a:spcPct val="80000"/>
              </a:lnSpc>
              <a:buFontTx/>
              <a:buNone/>
            </a:pPr>
            <a:endParaRPr lang="en-US" altLang="en-US" sz="2400"/>
          </a:p>
          <a:p>
            <a:pPr eaLnBrk="1" hangingPunct="1">
              <a:lnSpc>
                <a:spcPct val="80000"/>
              </a:lnSpc>
              <a:buFontTx/>
              <a:buNone/>
            </a:pPr>
            <a:r>
              <a:rPr lang="en-US" altLang="en-US" sz="2400"/>
              <a:t>	A table indicating the number of one-letter words, 2-letter words, three letter words, … appearing in the text.</a:t>
            </a:r>
          </a:p>
          <a:p>
            <a:pPr eaLnBrk="1" hangingPunct="1">
              <a:lnSpc>
                <a:spcPct val="80000"/>
              </a:lnSpc>
              <a:buFontTx/>
              <a:buNone/>
            </a:pPr>
            <a:endParaRPr lang="en-US" altLang="en-US" sz="2400"/>
          </a:p>
          <a:p>
            <a:pPr eaLnBrk="1" hangingPunct="1">
              <a:lnSpc>
                <a:spcPct val="80000"/>
              </a:lnSpc>
              <a:buFontTx/>
              <a:buNone/>
            </a:pPr>
            <a:r>
              <a:rPr lang="en-US" altLang="en-US" sz="2400"/>
              <a:t>	A table indicating the number of occurrences of each different word in the text.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altLang="en-US" sz="2400" b="1" dirty="0">
                <a:solidFill>
                  <a:srgbClr val="FF0000"/>
                </a:solidFill>
              </a:rPr>
              <a:t>Character handling library</a:t>
            </a:r>
          </a:p>
        </p:txBody>
      </p:sp>
      <p:sp>
        <p:nvSpPr>
          <p:cNvPr id="70659" name="Rectangle 3"/>
          <p:cNvSpPr>
            <a:spLocks noGrp="1" noChangeArrowheads="1"/>
          </p:cNvSpPr>
          <p:nvPr>
            <p:ph type="body" idx="1"/>
          </p:nvPr>
        </p:nvSpPr>
        <p:spPr/>
        <p:txBody>
          <a:bodyPr/>
          <a:lstStyle/>
          <a:p>
            <a:pPr eaLnBrk="1" hangingPunct="1">
              <a:lnSpc>
                <a:spcPct val="80000"/>
              </a:lnSpc>
            </a:pPr>
            <a:endParaRPr lang="en-US" altLang="en-US" sz="2000" dirty="0"/>
          </a:p>
          <a:p>
            <a:pPr eaLnBrk="1" hangingPunct="1">
              <a:lnSpc>
                <a:spcPct val="80000"/>
              </a:lnSpc>
              <a:buFontTx/>
              <a:buNone/>
            </a:pPr>
            <a:r>
              <a:rPr lang="en-US" altLang="en-US" sz="2000" dirty="0"/>
              <a:t>	The header file &lt;</a:t>
            </a:r>
            <a:r>
              <a:rPr lang="en-US" altLang="en-US" sz="2000" dirty="0" err="1"/>
              <a:t>ctype.h</a:t>
            </a:r>
            <a:r>
              <a:rPr lang="en-US" altLang="en-US" sz="2000" dirty="0"/>
              <a:t>&gt; includes prototypes of functions that manipulate characters as integers. Some of these are:</a:t>
            </a:r>
          </a:p>
          <a:p>
            <a:pPr eaLnBrk="1" hangingPunct="1">
              <a:lnSpc>
                <a:spcPct val="80000"/>
              </a:lnSpc>
              <a:buFontTx/>
              <a:buNone/>
            </a:pPr>
            <a:endParaRPr lang="en-US" altLang="en-US" sz="2000" dirty="0"/>
          </a:p>
          <a:p>
            <a:pPr eaLnBrk="1" hangingPunct="1">
              <a:lnSpc>
                <a:spcPct val="80000"/>
              </a:lnSpc>
              <a:buFontTx/>
              <a:buNone/>
            </a:pPr>
            <a:r>
              <a:rPr lang="en-US" altLang="en-US" sz="2000" dirty="0"/>
              <a:t>	int </a:t>
            </a:r>
            <a:r>
              <a:rPr lang="en-US" altLang="en-US" sz="2000" dirty="0" err="1"/>
              <a:t>isdigit</a:t>
            </a:r>
            <a:r>
              <a:rPr lang="en-US" altLang="en-US" sz="2000" dirty="0"/>
              <a:t>(int c)</a:t>
            </a:r>
          </a:p>
          <a:p>
            <a:pPr eaLnBrk="1" hangingPunct="1">
              <a:lnSpc>
                <a:spcPct val="80000"/>
              </a:lnSpc>
              <a:buFontTx/>
              <a:buNone/>
            </a:pPr>
            <a:r>
              <a:rPr lang="en-US" altLang="en-US" sz="2000" dirty="0"/>
              <a:t>	int </a:t>
            </a:r>
            <a:r>
              <a:rPr lang="en-US" altLang="en-US" sz="2000" dirty="0" err="1"/>
              <a:t>isalpha</a:t>
            </a:r>
            <a:r>
              <a:rPr lang="en-US" altLang="en-US" sz="2000" dirty="0"/>
              <a:t>(int c)</a:t>
            </a:r>
          </a:p>
          <a:p>
            <a:pPr eaLnBrk="1" hangingPunct="1">
              <a:lnSpc>
                <a:spcPct val="80000"/>
              </a:lnSpc>
              <a:buFontTx/>
              <a:buNone/>
            </a:pPr>
            <a:r>
              <a:rPr lang="en-US" altLang="en-US" sz="2000" dirty="0"/>
              <a:t>	int </a:t>
            </a:r>
            <a:r>
              <a:rPr lang="en-US" altLang="en-US" sz="2000" dirty="0" err="1"/>
              <a:t>islower</a:t>
            </a:r>
            <a:r>
              <a:rPr lang="en-US" altLang="en-US" sz="2000" dirty="0"/>
              <a:t>(int c)</a:t>
            </a:r>
          </a:p>
          <a:p>
            <a:pPr eaLnBrk="1" hangingPunct="1">
              <a:lnSpc>
                <a:spcPct val="80000"/>
              </a:lnSpc>
              <a:buFontTx/>
              <a:buNone/>
            </a:pPr>
            <a:r>
              <a:rPr lang="en-US" altLang="en-US" sz="2000" dirty="0"/>
              <a:t>	int </a:t>
            </a:r>
            <a:r>
              <a:rPr lang="en-US" altLang="en-US" sz="2000" dirty="0" err="1"/>
              <a:t>isupper</a:t>
            </a:r>
            <a:r>
              <a:rPr lang="en-US" altLang="en-US" sz="2000" dirty="0"/>
              <a:t>(int c)</a:t>
            </a:r>
          </a:p>
          <a:p>
            <a:pPr eaLnBrk="1" hangingPunct="1">
              <a:lnSpc>
                <a:spcPct val="80000"/>
              </a:lnSpc>
              <a:buFontTx/>
              <a:buNone/>
            </a:pPr>
            <a:r>
              <a:rPr lang="en-US" altLang="en-US" sz="2000" dirty="0"/>
              <a:t>	int </a:t>
            </a:r>
            <a:r>
              <a:rPr lang="en-US" altLang="en-US" sz="2000" dirty="0" err="1"/>
              <a:t>toupper</a:t>
            </a:r>
            <a:r>
              <a:rPr lang="en-US" altLang="en-US" sz="2000" dirty="0"/>
              <a:t>(int c)</a:t>
            </a:r>
          </a:p>
          <a:p>
            <a:pPr eaLnBrk="1" hangingPunct="1">
              <a:lnSpc>
                <a:spcPct val="80000"/>
              </a:lnSpc>
              <a:buFontTx/>
              <a:buNone/>
            </a:pPr>
            <a:r>
              <a:rPr lang="en-US" altLang="en-US" sz="2000" dirty="0"/>
              <a:t>	…</a:t>
            </a:r>
          </a:p>
          <a:p>
            <a:pPr eaLnBrk="1" hangingPunct="1">
              <a:lnSpc>
                <a:spcPct val="80000"/>
              </a:lnSpc>
              <a:buFontTx/>
              <a:buNone/>
            </a:pPr>
            <a:br>
              <a:rPr lang="en-US" altLang="en-US" sz="2000" dirty="0"/>
            </a:br>
            <a:endParaRPr lang="en-US" altLang="en-US" sz="2000" dirty="0"/>
          </a:p>
        </p:txBody>
      </p:sp>
    </p:spTree>
    <p:extLst>
      <p:ext uri="{BB962C8B-B14F-4D97-AF65-F5344CB8AC3E}">
        <p14:creationId xmlns:p14="http://schemas.microsoft.com/office/powerpoint/2010/main" val="53789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E070C-1773-4845-B57B-52EEED793EBF}"/>
              </a:ext>
            </a:extLst>
          </p:cNvPr>
          <p:cNvSpPr>
            <a:spLocks noGrp="1"/>
          </p:cNvSpPr>
          <p:nvPr>
            <p:ph type="title"/>
          </p:nvPr>
        </p:nvSpPr>
        <p:spPr/>
        <p:txBody>
          <a:bodyPr/>
          <a:lstStyle/>
          <a:p>
            <a:r>
              <a:rPr lang="en-GB" dirty="0" err="1">
                <a:solidFill>
                  <a:srgbClr val="FF0000"/>
                </a:solidFill>
              </a:rPr>
              <a:t>getline</a:t>
            </a:r>
            <a:endParaRPr lang="en-GB" dirty="0">
              <a:solidFill>
                <a:srgbClr val="FF0000"/>
              </a:solidFill>
            </a:endParaRPr>
          </a:p>
        </p:txBody>
      </p:sp>
      <p:sp>
        <p:nvSpPr>
          <p:cNvPr id="3" name="Content Placeholder 2">
            <a:extLst>
              <a:ext uri="{FF2B5EF4-FFF2-40B4-BE49-F238E27FC236}">
                <a16:creationId xmlns:a16="http://schemas.microsoft.com/office/drawing/2014/main" id="{A2492634-6753-415A-8DC9-1BA04A6F845D}"/>
              </a:ext>
            </a:extLst>
          </p:cNvPr>
          <p:cNvSpPr>
            <a:spLocks noGrp="1"/>
          </p:cNvSpPr>
          <p:nvPr>
            <p:ph idx="1"/>
          </p:nvPr>
        </p:nvSpPr>
        <p:spPr>
          <a:xfrm>
            <a:off x="1828800" y="1981200"/>
            <a:ext cx="8763000" cy="4114800"/>
          </a:xfrm>
        </p:spPr>
        <p:txBody>
          <a:bodyPr/>
          <a:lstStyle/>
          <a:p>
            <a:r>
              <a:rPr lang="en-GB" sz="2000" dirty="0"/>
              <a:t>Used to read a string (line) from input stream</a:t>
            </a:r>
          </a:p>
          <a:p>
            <a:pPr marL="0" indent="0">
              <a:buNone/>
            </a:pPr>
            <a:r>
              <a:rPr lang="ar-PS" altLang="ar-PS" sz="1800" dirty="0">
                <a:solidFill>
                  <a:srgbClr val="273239"/>
                </a:solidFill>
                <a:highlight>
                  <a:srgbClr val="FFFF00"/>
                </a:highlight>
                <a:latin typeface="Consolas" panose="020B0609020204030204" pitchFamily="49" charset="0"/>
              </a:rPr>
              <a:t>istream&amp;  getline(</a:t>
            </a:r>
            <a:r>
              <a:rPr lang="en-US" altLang="ar-PS" sz="1800" dirty="0">
                <a:solidFill>
                  <a:srgbClr val="273239"/>
                </a:solidFill>
                <a:highlight>
                  <a:srgbClr val="FFFF00"/>
                </a:highlight>
                <a:latin typeface="Consolas" panose="020B0609020204030204" pitchFamily="49" charset="0"/>
              </a:rPr>
              <a:t>char*</a:t>
            </a:r>
            <a:r>
              <a:rPr lang="ar-PS" altLang="ar-PS" sz="1800" dirty="0">
                <a:solidFill>
                  <a:srgbClr val="273239"/>
                </a:solidFill>
                <a:highlight>
                  <a:srgbClr val="FFFF00"/>
                </a:highlight>
                <a:latin typeface="Consolas" panose="020B0609020204030204" pitchFamily="49" charset="0"/>
              </a:rPr>
              <a:t> str, </a:t>
            </a:r>
            <a:r>
              <a:rPr lang="en-US" altLang="ar-PS" sz="1800" dirty="0">
                <a:solidFill>
                  <a:srgbClr val="273239"/>
                </a:solidFill>
                <a:highlight>
                  <a:srgbClr val="FFFF00"/>
                </a:highlight>
                <a:latin typeface="Consolas" panose="020B0609020204030204" pitchFamily="49" charset="0"/>
              </a:rPr>
              <a:t>std::</a:t>
            </a:r>
            <a:r>
              <a:rPr lang="en-US" altLang="ar-PS" sz="1800" dirty="0" err="1">
                <a:solidFill>
                  <a:srgbClr val="273239"/>
                </a:solidFill>
                <a:highlight>
                  <a:srgbClr val="FFFF00"/>
                </a:highlight>
                <a:latin typeface="Consolas" panose="020B0609020204030204" pitchFamily="49" charset="0"/>
              </a:rPr>
              <a:t>streamsize</a:t>
            </a:r>
            <a:r>
              <a:rPr lang="en-US" altLang="ar-PS" sz="1800" dirty="0">
                <a:solidFill>
                  <a:srgbClr val="273239"/>
                </a:solidFill>
                <a:highlight>
                  <a:srgbClr val="FFFF00"/>
                </a:highlight>
                <a:latin typeface="Consolas" panose="020B0609020204030204" pitchFamily="49" charset="0"/>
              </a:rPr>
              <a:t> Count</a:t>
            </a:r>
            <a:r>
              <a:rPr lang="ar-PS" altLang="ar-PS" sz="1800" dirty="0">
                <a:solidFill>
                  <a:srgbClr val="273239"/>
                </a:solidFill>
                <a:highlight>
                  <a:srgbClr val="FFFF00"/>
                </a:highlight>
                <a:latin typeface="Consolas" panose="020B0609020204030204" pitchFamily="49" charset="0"/>
              </a:rPr>
              <a:t>);</a:t>
            </a:r>
            <a:r>
              <a:rPr lang="ar-PS" altLang="ar-PS" sz="1800" dirty="0">
                <a:highlight>
                  <a:srgbClr val="FFFF00"/>
                </a:highlight>
              </a:rPr>
              <a:t> </a:t>
            </a:r>
            <a:endParaRPr lang="ar-PS" altLang="ar-PS" sz="1800" dirty="0">
              <a:highlight>
                <a:srgbClr val="FFFF00"/>
              </a:highlight>
              <a:latin typeface="Arial" panose="020B0604020202020204" pitchFamily="34" charset="0"/>
            </a:endParaRPr>
          </a:p>
          <a:p>
            <a:pPr marL="0" indent="0">
              <a:buNone/>
            </a:pPr>
            <a:r>
              <a:rPr lang="ar-PS" altLang="ar-PS" sz="1800" dirty="0">
                <a:solidFill>
                  <a:srgbClr val="273239"/>
                </a:solidFill>
                <a:highlight>
                  <a:srgbClr val="FFFF00"/>
                </a:highlight>
                <a:latin typeface="Consolas" panose="020B0609020204030204" pitchFamily="49" charset="0"/>
              </a:rPr>
              <a:t>istream&amp;  getline(</a:t>
            </a:r>
            <a:r>
              <a:rPr lang="en-US" altLang="ar-PS" sz="1800" dirty="0">
                <a:solidFill>
                  <a:srgbClr val="273239"/>
                </a:solidFill>
                <a:highlight>
                  <a:srgbClr val="FFFF00"/>
                </a:highlight>
                <a:latin typeface="Consolas" panose="020B0609020204030204" pitchFamily="49" charset="0"/>
              </a:rPr>
              <a:t>char*</a:t>
            </a:r>
            <a:r>
              <a:rPr lang="ar-PS" altLang="ar-PS" sz="1800" dirty="0">
                <a:solidFill>
                  <a:srgbClr val="273239"/>
                </a:solidFill>
                <a:highlight>
                  <a:srgbClr val="FFFF00"/>
                </a:highlight>
                <a:latin typeface="Consolas" panose="020B0609020204030204" pitchFamily="49" charset="0"/>
              </a:rPr>
              <a:t> str, </a:t>
            </a:r>
            <a:r>
              <a:rPr lang="en-US" altLang="ar-PS" sz="1800" dirty="0">
                <a:solidFill>
                  <a:srgbClr val="273239"/>
                </a:solidFill>
                <a:highlight>
                  <a:srgbClr val="FFFF00"/>
                </a:highlight>
                <a:latin typeface="Consolas" panose="020B0609020204030204" pitchFamily="49" charset="0"/>
              </a:rPr>
              <a:t>std::</a:t>
            </a:r>
            <a:r>
              <a:rPr lang="en-US" altLang="ar-PS" sz="1800" dirty="0" err="1">
                <a:solidFill>
                  <a:srgbClr val="273239"/>
                </a:solidFill>
                <a:highlight>
                  <a:srgbClr val="FFFF00"/>
                </a:highlight>
                <a:latin typeface="Consolas" panose="020B0609020204030204" pitchFamily="49" charset="0"/>
              </a:rPr>
              <a:t>streamsize</a:t>
            </a:r>
            <a:r>
              <a:rPr lang="en-US" altLang="ar-PS" sz="1800" dirty="0">
                <a:solidFill>
                  <a:srgbClr val="273239"/>
                </a:solidFill>
                <a:highlight>
                  <a:srgbClr val="FFFF00"/>
                </a:highlight>
                <a:latin typeface="Consolas" panose="020B0609020204030204" pitchFamily="49" charset="0"/>
              </a:rPr>
              <a:t> Count, char delimiter</a:t>
            </a:r>
            <a:r>
              <a:rPr lang="ar-PS" altLang="ar-PS" sz="1800" dirty="0">
                <a:solidFill>
                  <a:srgbClr val="273239"/>
                </a:solidFill>
                <a:highlight>
                  <a:srgbClr val="FFFF00"/>
                </a:highlight>
                <a:latin typeface="Consolas" panose="020B0609020204030204" pitchFamily="49" charset="0"/>
              </a:rPr>
              <a:t>);</a:t>
            </a:r>
            <a:r>
              <a:rPr lang="ar-PS" altLang="ar-PS" sz="1800" dirty="0">
                <a:highlight>
                  <a:srgbClr val="FFFF00"/>
                </a:highlight>
              </a:rPr>
              <a:t> </a:t>
            </a:r>
            <a:endParaRPr lang="ar-PS" altLang="ar-PS" sz="1800" dirty="0">
              <a:highlight>
                <a:srgbClr val="FFFF00"/>
              </a:highlight>
              <a:latin typeface="Arial" panose="020B0604020202020204" pitchFamily="34" charset="0"/>
            </a:endParaRPr>
          </a:p>
          <a:p>
            <a:pPr marL="0" indent="0">
              <a:buNone/>
            </a:pPr>
            <a:endParaRPr lang="en-GB" sz="2000" dirty="0">
              <a:highlight>
                <a:srgbClr val="FFFF00"/>
              </a:highlight>
            </a:endParaRPr>
          </a:p>
          <a:p>
            <a:pPr marL="0" indent="0">
              <a:spcBef>
                <a:spcPct val="0"/>
              </a:spcBef>
              <a:buNone/>
            </a:pPr>
            <a:r>
              <a:rPr lang="en-US" altLang="ar-PS" sz="1800" u="sng" dirty="0">
                <a:solidFill>
                  <a:srgbClr val="FF0000"/>
                </a:solidFill>
                <a:latin typeface="Consolas" panose="020B0609020204030204" pitchFamily="49" charset="0"/>
              </a:rPr>
              <a:t>Example:</a:t>
            </a:r>
          </a:p>
          <a:p>
            <a:pPr marL="0" indent="0">
              <a:spcBef>
                <a:spcPct val="0"/>
              </a:spcBef>
              <a:buNone/>
            </a:pPr>
            <a:r>
              <a:rPr lang="ar-PS" altLang="ar-PS" sz="1800" dirty="0">
                <a:solidFill>
                  <a:srgbClr val="273239"/>
                </a:solidFill>
                <a:latin typeface="Consolas" panose="020B0609020204030204" pitchFamily="49" charset="0"/>
              </a:rPr>
              <a:t> </a:t>
            </a:r>
          </a:p>
          <a:p>
            <a:pPr marL="0" indent="0">
              <a:spcBef>
                <a:spcPct val="0"/>
              </a:spcBef>
              <a:buNone/>
            </a:pPr>
            <a:r>
              <a:rPr lang="en-US" altLang="ar-PS" sz="1800" b="1" dirty="0">
                <a:solidFill>
                  <a:srgbClr val="808080"/>
                </a:solidFill>
                <a:latin typeface="Consolas" panose="020B0609020204030204" pitchFamily="49" charset="0"/>
              </a:rPr>
              <a:t>  </a:t>
            </a:r>
            <a:r>
              <a:rPr lang="ar-PS" altLang="ar-PS" sz="1800" b="1" dirty="0">
                <a:solidFill>
                  <a:srgbClr val="808080"/>
                </a:solidFill>
                <a:latin typeface="Consolas" panose="020B0609020204030204" pitchFamily="49" charset="0"/>
              </a:rPr>
              <a:t>char*   </a:t>
            </a:r>
            <a:r>
              <a:rPr lang="ar-PS" altLang="ar-PS" sz="1800" dirty="0">
                <a:solidFill>
                  <a:srgbClr val="273239"/>
                </a:solidFill>
                <a:latin typeface="Consolas" panose="020B0609020204030204" pitchFamily="49" charset="0"/>
              </a:rPr>
              <a:t> </a:t>
            </a:r>
            <a:r>
              <a:rPr lang="ar-PS" altLang="ar-PS" sz="1800" dirty="0">
                <a:solidFill>
                  <a:srgbClr val="000000"/>
                </a:solidFill>
                <a:latin typeface="Consolas" panose="020B0609020204030204" pitchFamily="49" charset="0"/>
              </a:rPr>
              <a:t>y_name</a:t>
            </a:r>
            <a:r>
              <a:rPr lang="en-US" altLang="ar-PS" sz="1800" dirty="0">
                <a:solidFill>
                  <a:srgbClr val="000000"/>
                </a:solidFill>
                <a:latin typeface="Consolas" panose="020B0609020204030204" pitchFamily="49" charset="0"/>
              </a:rPr>
              <a:t>=new char[100];</a:t>
            </a:r>
            <a:endParaRPr lang="ar-PS" altLang="ar-PS" sz="1800" dirty="0"/>
          </a:p>
          <a:p>
            <a:pPr marL="0" indent="0">
              <a:spcBef>
                <a:spcPct val="0"/>
              </a:spcBef>
              <a:buNone/>
            </a:pPr>
            <a:r>
              <a:rPr lang="ar-PS" altLang="ar-PS" sz="1800" dirty="0">
                <a:solidFill>
                  <a:srgbClr val="273239"/>
                </a:solidFill>
                <a:latin typeface="Consolas" panose="020B0609020204030204" pitchFamily="49" charset="0"/>
              </a:rPr>
              <a:t>  </a:t>
            </a:r>
            <a:r>
              <a:rPr lang="ar-PS" altLang="ar-PS" sz="1800" dirty="0">
                <a:solidFill>
                  <a:srgbClr val="000000"/>
                </a:solidFill>
                <a:latin typeface="Consolas" panose="020B0609020204030204" pitchFamily="49" charset="0"/>
              </a:rPr>
              <a:t>cout &lt;&lt; </a:t>
            </a:r>
            <a:r>
              <a:rPr lang="ar-PS" altLang="ar-PS" sz="1800" dirty="0">
                <a:solidFill>
                  <a:srgbClr val="0000FF"/>
                </a:solidFill>
                <a:latin typeface="Consolas" panose="020B0609020204030204" pitchFamily="49" charset="0"/>
              </a:rPr>
              <a:t>"Enter your name: "</a:t>
            </a:r>
            <a:r>
              <a:rPr lang="ar-PS" altLang="ar-PS" sz="1800" dirty="0">
                <a:solidFill>
                  <a:srgbClr val="000000"/>
                </a:solidFill>
                <a:latin typeface="Consolas" panose="020B0609020204030204" pitchFamily="49" charset="0"/>
              </a:rPr>
              <a:t>;</a:t>
            </a:r>
            <a:endParaRPr lang="ar-PS" altLang="ar-PS" sz="1800" dirty="0"/>
          </a:p>
          <a:p>
            <a:pPr marL="0" indent="0">
              <a:spcBef>
                <a:spcPct val="0"/>
              </a:spcBef>
              <a:buNone/>
            </a:pPr>
            <a:r>
              <a:rPr lang="ar-PS" altLang="ar-PS" sz="1800" dirty="0">
                <a:solidFill>
                  <a:srgbClr val="273239"/>
                </a:solidFill>
                <a:latin typeface="Consolas" panose="020B0609020204030204" pitchFamily="49" charset="0"/>
              </a:rPr>
              <a:t>  </a:t>
            </a:r>
            <a:r>
              <a:rPr lang="ar-PS" altLang="ar-PS" sz="1800" dirty="0">
                <a:solidFill>
                  <a:srgbClr val="000000"/>
                </a:solidFill>
                <a:latin typeface="Consolas" panose="020B0609020204030204" pitchFamily="49" charset="0"/>
              </a:rPr>
              <a:t>cin.getline (y_name, 100);</a:t>
            </a:r>
            <a:endParaRPr lang="en-GB" altLang="ar-PS" sz="1800" dirty="0">
              <a:solidFill>
                <a:srgbClr val="000000"/>
              </a:solidFill>
              <a:latin typeface="Consolas" panose="020B0609020204030204" pitchFamily="49" charset="0"/>
            </a:endParaRPr>
          </a:p>
          <a:p>
            <a:pPr marL="0" indent="0">
              <a:spcBef>
                <a:spcPct val="0"/>
              </a:spcBef>
              <a:buNone/>
            </a:pPr>
            <a:r>
              <a:rPr lang="en-GB" sz="1800" dirty="0">
                <a:solidFill>
                  <a:srgbClr val="000000"/>
                </a:solidFill>
                <a:latin typeface="Consolas" panose="020B0609020204030204" pitchFamily="49" charset="0"/>
              </a:rPr>
              <a:t>  </a:t>
            </a:r>
            <a:r>
              <a:rPr lang="en-GB" sz="1800" dirty="0" err="1">
                <a:solidFill>
                  <a:srgbClr val="000000"/>
                </a:solidFill>
                <a:latin typeface="Consolas" panose="020B0609020204030204" pitchFamily="49" charset="0"/>
              </a:rPr>
              <a:t>cout</a:t>
            </a:r>
            <a:r>
              <a:rPr lang="en-GB" sz="1800" dirty="0">
                <a:solidFill>
                  <a:srgbClr val="000000"/>
                </a:solidFill>
                <a:latin typeface="Consolas" panose="020B0609020204030204" pitchFamily="49" charset="0"/>
              </a:rPr>
              <a:t> &lt;&lt; </a:t>
            </a:r>
            <a:r>
              <a:rPr lang="en-GB" sz="1800" dirty="0" err="1">
                <a:solidFill>
                  <a:srgbClr val="000000"/>
                </a:solidFill>
                <a:latin typeface="Consolas" panose="020B0609020204030204" pitchFamily="49" charset="0"/>
              </a:rPr>
              <a:t>y_name</a:t>
            </a:r>
            <a:r>
              <a:rPr lang="en-GB" sz="1800" dirty="0">
                <a:solidFill>
                  <a:srgbClr val="000000"/>
                </a:solidFill>
                <a:latin typeface="Consolas" panose="020B0609020204030204" pitchFamily="49" charset="0"/>
              </a:rPr>
              <a:t>;</a:t>
            </a:r>
          </a:p>
          <a:p>
            <a:pPr marL="0" indent="0">
              <a:spcBef>
                <a:spcPct val="0"/>
              </a:spcBef>
              <a:buNone/>
            </a:pPr>
            <a:r>
              <a:rPr lang="en-GB" sz="1800" dirty="0">
                <a:solidFill>
                  <a:srgbClr val="000000"/>
                </a:solidFill>
                <a:latin typeface="Consolas" panose="020B0609020204030204" pitchFamily="49" charset="0"/>
              </a:rPr>
              <a:t>  char S[100];</a:t>
            </a:r>
          </a:p>
          <a:p>
            <a:pPr marL="0" indent="0">
              <a:spcBef>
                <a:spcPct val="0"/>
              </a:spcBef>
              <a:buNone/>
            </a:pPr>
            <a:r>
              <a:rPr lang="en-GB" altLang="ar-PS" sz="1800" dirty="0">
                <a:solidFill>
                  <a:srgbClr val="000000"/>
                </a:solidFill>
                <a:latin typeface="Consolas" panose="020B0609020204030204" pitchFamily="49" charset="0"/>
              </a:rPr>
              <a:t>  </a:t>
            </a:r>
            <a:r>
              <a:rPr lang="en-GB" sz="1800" dirty="0" err="1">
                <a:solidFill>
                  <a:srgbClr val="000000"/>
                </a:solidFill>
                <a:latin typeface="Consolas" panose="020B0609020204030204" pitchFamily="49" charset="0"/>
              </a:rPr>
              <a:t>cin.getline</a:t>
            </a:r>
            <a:r>
              <a:rPr lang="en-GB" sz="1800" dirty="0">
                <a:solidFill>
                  <a:srgbClr val="000000"/>
                </a:solidFill>
                <a:latin typeface="Consolas" panose="020B0609020204030204" pitchFamily="49" charset="0"/>
              </a:rPr>
              <a:t>(S,100,'d’);</a:t>
            </a:r>
          </a:p>
          <a:p>
            <a:pPr marL="0" indent="0">
              <a:spcBef>
                <a:spcPct val="0"/>
              </a:spcBef>
              <a:buNone/>
            </a:pPr>
            <a:r>
              <a:rPr lang="en-GB" sz="1800" dirty="0">
                <a:solidFill>
                  <a:srgbClr val="000000"/>
                </a:solidFill>
                <a:latin typeface="Consolas" panose="020B0609020204030204" pitchFamily="49" charset="0"/>
              </a:rPr>
              <a:t>  </a:t>
            </a:r>
            <a:r>
              <a:rPr lang="en-GB" sz="1800" dirty="0" err="1">
                <a:solidFill>
                  <a:srgbClr val="000000"/>
                </a:solidFill>
                <a:latin typeface="Consolas" panose="020B0609020204030204" pitchFamily="49" charset="0"/>
              </a:rPr>
              <a:t>cout</a:t>
            </a:r>
            <a:r>
              <a:rPr lang="en-GB" sz="1800" dirty="0">
                <a:solidFill>
                  <a:srgbClr val="000000"/>
                </a:solidFill>
                <a:latin typeface="Consolas" panose="020B0609020204030204" pitchFamily="49" charset="0"/>
              </a:rPr>
              <a:t> &lt;&lt; S;</a:t>
            </a:r>
          </a:p>
          <a:p>
            <a:pPr marL="0" indent="0">
              <a:spcBef>
                <a:spcPct val="0"/>
              </a:spcBef>
              <a:buNone/>
            </a:pPr>
            <a:r>
              <a:rPr lang="en-GB" sz="1800" dirty="0">
                <a:solidFill>
                  <a:srgbClr val="000000"/>
                </a:solidFill>
                <a:latin typeface="Consolas" panose="020B0609020204030204" pitchFamily="49" charset="0"/>
              </a:rPr>
              <a:t>   </a:t>
            </a:r>
          </a:p>
          <a:p>
            <a:pPr marL="0" indent="0">
              <a:spcBef>
                <a:spcPct val="0"/>
              </a:spcBef>
              <a:buNone/>
            </a:pPr>
            <a:endParaRPr lang="ar-PS" altLang="ar-PS" sz="1800" dirty="0">
              <a:solidFill>
                <a:srgbClr val="000000"/>
              </a:solidFill>
              <a:latin typeface="Consolas" panose="020B0609020204030204" pitchFamily="49" charset="0"/>
            </a:endParaRPr>
          </a:p>
          <a:p>
            <a:pPr marL="0" indent="0">
              <a:buNone/>
            </a:pPr>
            <a:endParaRPr lang="en-GB" dirty="0"/>
          </a:p>
          <a:p>
            <a:endParaRPr lang="en-GB" dirty="0"/>
          </a:p>
        </p:txBody>
      </p:sp>
    </p:spTree>
    <p:extLst>
      <p:ext uri="{BB962C8B-B14F-4D97-AF65-F5344CB8AC3E}">
        <p14:creationId xmlns:p14="http://schemas.microsoft.com/office/powerpoint/2010/main" val="3256012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85CD9-C937-41E9-8701-89E514E28DE3}"/>
              </a:ext>
            </a:extLst>
          </p:cNvPr>
          <p:cNvSpPr>
            <a:spLocks noGrp="1"/>
          </p:cNvSpPr>
          <p:nvPr>
            <p:ph type="title"/>
          </p:nvPr>
        </p:nvSpPr>
        <p:spPr>
          <a:xfrm>
            <a:off x="2209800" y="609600"/>
            <a:ext cx="7772400" cy="457200"/>
          </a:xfrm>
        </p:spPr>
        <p:txBody>
          <a:bodyPr/>
          <a:lstStyle/>
          <a:p>
            <a:r>
              <a:rPr lang="en-US" sz="2400" b="1" dirty="0">
                <a:solidFill>
                  <a:srgbClr val="FF0000"/>
                </a:solidFill>
              </a:rPr>
              <a:t>iostream - </a:t>
            </a:r>
            <a:r>
              <a:rPr lang="en-US" sz="2400" b="1" dirty="0" err="1">
                <a:solidFill>
                  <a:srgbClr val="FF0000"/>
                </a:solidFill>
              </a:rPr>
              <a:t>getline</a:t>
            </a:r>
            <a:r>
              <a:rPr lang="en-US" sz="2400" b="1" dirty="0">
                <a:solidFill>
                  <a:srgbClr val="FF0000"/>
                </a:solidFill>
              </a:rPr>
              <a:t> (string) in C++ </a:t>
            </a:r>
            <a:endParaRPr lang="en-GB" sz="2400" dirty="0">
              <a:solidFill>
                <a:srgbClr val="FF0000"/>
              </a:solidFill>
            </a:endParaRPr>
          </a:p>
        </p:txBody>
      </p:sp>
      <p:sp>
        <p:nvSpPr>
          <p:cNvPr id="3" name="Content Placeholder 2">
            <a:extLst>
              <a:ext uri="{FF2B5EF4-FFF2-40B4-BE49-F238E27FC236}">
                <a16:creationId xmlns:a16="http://schemas.microsoft.com/office/drawing/2014/main" id="{730F6712-DC29-48CA-80DD-87E7E93C5831}"/>
              </a:ext>
            </a:extLst>
          </p:cNvPr>
          <p:cNvSpPr>
            <a:spLocks noGrp="1"/>
          </p:cNvSpPr>
          <p:nvPr>
            <p:ph idx="1"/>
          </p:nvPr>
        </p:nvSpPr>
        <p:spPr>
          <a:xfrm>
            <a:off x="2209800" y="1295400"/>
            <a:ext cx="8001000" cy="4953000"/>
          </a:xfrm>
        </p:spPr>
        <p:txBody>
          <a:bodyPr/>
          <a:lstStyle/>
          <a:p>
            <a:pPr marL="0" indent="0">
              <a:buNone/>
            </a:pPr>
            <a:r>
              <a:rPr lang="ar-PS" altLang="ar-PS" sz="1800" dirty="0">
                <a:solidFill>
                  <a:srgbClr val="273239"/>
                </a:solidFill>
                <a:highlight>
                  <a:srgbClr val="FFFF00"/>
                </a:highlight>
                <a:latin typeface="Consolas" panose="020B0609020204030204" pitchFamily="49" charset="0"/>
              </a:rPr>
              <a:t>istream&amp;     getline (istream&amp; is, string&amp; str);</a:t>
            </a:r>
            <a:r>
              <a:rPr lang="ar-PS" altLang="ar-PS" sz="1800" dirty="0">
                <a:highlight>
                  <a:srgbClr val="FFFF00"/>
                </a:highlight>
              </a:rPr>
              <a:t> </a:t>
            </a:r>
            <a:endParaRPr lang="en-GB" altLang="ar-PS" sz="1800" dirty="0">
              <a:highlight>
                <a:srgbClr val="FFFF00"/>
              </a:highlight>
            </a:endParaRPr>
          </a:p>
          <a:p>
            <a:pPr marL="0" indent="0">
              <a:buNone/>
            </a:pPr>
            <a:endParaRPr lang="en-US" altLang="ar-PS" sz="1800" u="sng" dirty="0">
              <a:solidFill>
                <a:srgbClr val="FF0000"/>
              </a:solidFill>
              <a:latin typeface="Consolas" panose="020B0609020204030204" pitchFamily="49" charset="0"/>
            </a:endParaRPr>
          </a:p>
          <a:p>
            <a:pPr marL="0" indent="0">
              <a:buNone/>
            </a:pPr>
            <a:r>
              <a:rPr lang="en-US" altLang="ar-PS" sz="1800" u="sng" dirty="0">
                <a:solidFill>
                  <a:srgbClr val="FF0000"/>
                </a:solidFill>
                <a:latin typeface="Consolas" panose="020B0609020204030204" pitchFamily="49" charset="0"/>
              </a:rPr>
              <a:t>Example:</a:t>
            </a:r>
            <a:endParaRPr lang="ar-PS" altLang="ar-PS" sz="1800" dirty="0">
              <a:latin typeface="Arial" panose="020B0604020202020204" pitchFamily="34" charset="0"/>
            </a:endParaRPr>
          </a:p>
          <a:p>
            <a:pPr marL="0" indent="0">
              <a:spcBef>
                <a:spcPct val="0"/>
              </a:spcBef>
              <a:buNone/>
            </a:pPr>
            <a:r>
              <a:rPr lang="ar-PS" altLang="ar-PS" sz="1800" dirty="0">
                <a:solidFill>
                  <a:srgbClr val="808080"/>
                </a:solidFill>
                <a:latin typeface="Consolas" panose="020B0609020204030204" pitchFamily="49" charset="0"/>
              </a:rPr>
              <a:t>#include &lt;iostream&gt;</a:t>
            </a:r>
            <a:endParaRPr lang="ar-PS" altLang="ar-PS" sz="1800" dirty="0"/>
          </a:p>
          <a:p>
            <a:pPr marL="0" indent="0">
              <a:spcBef>
                <a:spcPct val="0"/>
              </a:spcBef>
              <a:buNone/>
            </a:pPr>
            <a:r>
              <a:rPr lang="ar-PS" altLang="ar-PS" sz="1800" dirty="0">
                <a:solidFill>
                  <a:srgbClr val="808080"/>
                </a:solidFill>
                <a:latin typeface="Consolas" panose="020B0609020204030204" pitchFamily="49" charset="0"/>
              </a:rPr>
              <a:t>#include &lt;string&gt;</a:t>
            </a:r>
            <a:endParaRPr lang="ar-PS" altLang="ar-PS" sz="1800" dirty="0"/>
          </a:p>
          <a:p>
            <a:pPr marL="0" indent="0">
              <a:spcBef>
                <a:spcPct val="0"/>
              </a:spcBef>
              <a:buNone/>
            </a:pPr>
            <a:r>
              <a:rPr lang="ar-PS" altLang="ar-PS" sz="1800" b="1" dirty="0">
                <a:solidFill>
                  <a:srgbClr val="006699"/>
                </a:solidFill>
                <a:latin typeface="Consolas" panose="020B0609020204030204" pitchFamily="49" charset="0"/>
              </a:rPr>
              <a:t>using</a:t>
            </a:r>
            <a:r>
              <a:rPr lang="ar-PS" altLang="ar-PS" sz="1800" dirty="0">
                <a:solidFill>
                  <a:srgbClr val="273239"/>
                </a:solidFill>
                <a:latin typeface="Consolas" panose="020B0609020204030204" pitchFamily="49" charset="0"/>
              </a:rPr>
              <a:t> </a:t>
            </a:r>
            <a:r>
              <a:rPr lang="ar-PS" altLang="ar-PS" sz="1800" b="1" dirty="0">
                <a:solidFill>
                  <a:srgbClr val="006699"/>
                </a:solidFill>
                <a:latin typeface="Consolas" panose="020B0609020204030204" pitchFamily="49" charset="0"/>
              </a:rPr>
              <a:t>namespace</a:t>
            </a:r>
            <a:r>
              <a:rPr lang="ar-PS" altLang="ar-PS" sz="1800" dirty="0">
                <a:solidFill>
                  <a:srgbClr val="273239"/>
                </a:solidFill>
                <a:latin typeface="Consolas" panose="020B0609020204030204" pitchFamily="49" charset="0"/>
              </a:rPr>
              <a:t> </a:t>
            </a:r>
            <a:r>
              <a:rPr lang="ar-PS" altLang="ar-PS" sz="1800" dirty="0">
                <a:solidFill>
                  <a:srgbClr val="000000"/>
                </a:solidFill>
                <a:latin typeface="Consolas" panose="020B0609020204030204" pitchFamily="49" charset="0"/>
              </a:rPr>
              <a:t>std;</a:t>
            </a:r>
            <a:endParaRPr lang="ar-PS" altLang="ar-PS" sz="1800" dirty="0"/>
          </a:p>
          <a:p>
            <a:pPr marL="0" indent="0">
              <a:spcBef>
                <a:spcPct val="0"/>
              </a:spcBef>
              <a:buNone/>
            </a:pPr>
            <a:r>
              <a:rPr lang="ar-PS" altLang="ar-PS" sz="1800" dirty="0">
                <a:solidFill>
                  <a:srgbClr val="273239"/>
                </a:solidFill>
                <a:latin typeface="Consolas" panose="020B0609020204030204" pitchFamily="49" charset="0"/>
              </a:rPr>
              <a:t> </a:t>
            </a:r>
            <a:endParaRPr lang="ar-PS" altLang="ar-PS" sz="1800" dirty="0"/>
          </a:p>
          <a:p>
            <a:pPr marL="0" indent="0">
              <a:spcBef>
                <a:spcPct val="0"/>
              </a:spcBef>
              <a:buNone/>
            </a:pPr>
            <a:r>
              <a:rPr lang="ar-PS" altLang="ar-PS" sz="1800" b="1" dirty="0">
                <a:solidFill>
                  <a:srgbClr val="808080"/>
                </a:solidFill>
                <a:latin typeface="Consolas" panose="020B0609020204030204" pitchFamily="49" charset="0"/>
              </a:rPr>
              <a:t>int</a:t>
            </a:r>
            <a:r>
              <a:rPr lang="ar-PS" altLang="ar-PS" sz="1800" dirty="0">
                <a:solidFill>
                  <a:srgbClr val="273239"/>
                </a:solidFill>
                <a:latin typeface="Consolas" panose="020B0609020204030204" pitchFamily="49" charset="0"/>
              </a:rPr>
              <a:t> </a:t>
            </a:r>
            <a:r>
              <a:rPr lang="ar-PS" altLang="ar-PS" sz="1800" dirty="0">
                <a:solidFill>
                  <a:srgbClr val="000000"/>
                </a:solidFill>
                <a:latin typeface="Consolas" panose="020B0609020204030204" pitchFamily="49" charset="0"/>
              </a:rPr>
              <a:t>main()</a:t>
            </a:r>
            <a:r>
              <a:rPr lang="en-US" altLang="ar-PS" sz="1800" dirty="0">
                <a:solidFill>
                  <a:srgbClr val="000000"/>
                </a:solidFill>
                <a:latin typeface="Consolas" panose="020B0609020204030204" pitchFamily="49" charset="0"/>
              </a:rPr>
              <a:t> </a:t>
            </a:r>
            <a:r>
              <a:rPr lang="ar-PS" altLang="ar-PS" sz="1800" dirty="0">
                <a:solidFill>
                  <a:srgbClr val="000000"/>
                </a:solidFill>
                <a:latin typeface="Consolas" panose="020B0609020204030204" pitchFamily="49" charset="0"/>
              </a:rPr>
              <a:t>{</a:t>
            </a:r>
            <a:endParaRPr lang="ar-PS" altLang="ar-PS" sz="1800" dirty="0"/>
          </a:p>
          <a:p>
            <a:pPr marL="0" indent="0">
              <a:spcBef>
                <a:spcPct val="0"/>
              </a:spcBef>
              <a:buNone/>
            </a:pPr>
            <a:r>
              <a:rPr lang="ar-PS" altLang="ar-PS" sz="1800" dirty="0">
                <a:solidFill>
                  <a:srgbClr val="273239"/>
                </a:solidFill>
                <a:latin typeface="Consolas" panose="020B0609020204030204" pitchFamily="49" charset="0"/>
              </a:rPr>
              <a:t>    </a:t>
            </a:r>
            <a:r>
              <a:rPr lang="ar-PS" altLang="ar-PS" sz="1800" dirty="0">
                <a:solidFill>
                  <a:srgbClr val="000000"/>
                </a:solidFill>
                <a:latin typeface="Consolas" panose="020B0609020204030204" pitchFamily="49" charset="0"/>
              </a:rPr>
              <a:t>string    str;</a:t>
            </a:r>
            <a:endParaRPr lang="ar-PS" altLang="ar-PS" sz="1800" dirty="0"/>
          </a:p>
          <a:p>
            <a:pPr marL="0" indent="0">
              <a:spcBef>
                <a:spcPct val="0"/>
              </a:spcBef>
              <a:buNone/>
            </a:pPr>
            <a:r>
              <a:rPr lang="ar-PS" altLang="ar-PS" sz="1800" dirty="0">
                <a:solidFill>
                  <a:srgbClr val="273239"/>
                </a:solidFill>
                <a:latin typeface="Consolas" panose="020B0609020204030204" pitchFamily="49" charset="0"/>
              </a:rPr>
              <a:t> </a:t>
            </a:r>
            <a:endParaRPr lang="ar-PS" altLang="ar-PS" sz="1800" dirty="0"/>
          </a:p>
          <a:p>
            <a:pPr marL="0" indent="0">
              <a:spcBef>
                <a:spcPct val="0"/>
              </a:spcBef>
              <a:buNone/>
            </a:pPr>
            <a:r>
              <a:rPr lang="ar-PS" altLang="ar-PS" sz="1800" dirty="0">
                <a:solidFill>
                  <a:srgbClr val="273239"/>
                </a:solidFill>
                <a:latin typeface="Consolas" panose="020B0609020204030204" pitchFamily="49" charset="0"/>
              </a:rPr>
              <a:t>    </a:t>
            </a:r>
            <a:r>
              <a:rPr lang="ar-PS" altLang="ar-PS" sz="1800" dirty="0">
                <a:solidFill>
                  <a:srgbClr val="000000"/>
                </a:solidFill>
                <a:latin typeface="Consolas" panose="020B0609020204030204" pitchFamily="49" charset="0"/>
              </a:rPr>
              <a:t>cout &lt;&lt; </a:t>
            </a:r>
            <a:r>
              <a:rPr lang="ar-PS" altLang="ar-PS" sz="1800" dirty="0">
                <a:solidFill>
                  <a:srgbClr val="0000FF"/>
                </a:solidFill>
                <a:latin typeface="Consolas" panose="020B0609020204030204" pitchFamily="49" charset="0"/>
              </a:rPr>
              <a:t>"Please enter your name: \n"</a:t>
            </a:r>
            <a:r>
              <a:rPr lang="ar-PS" altLang="ar-PS" sz="1800" dirty="0">
                <a:solidFill>
                  <a:srgbClr val="000000"/>
                </a:solidFill>
                <a:latin typeface="Consolas" panose="020B0609020204030204" pitchFamily="49" charset="0"/>
              </a:rPr>
              <a:t>;</a:t>
            </a:r>
            <a:endParaRPr lang="ar-PS" altLang="ar-PS" sz="1800" dirty="0"/>
          </a:p>
          <a:p>
            <a:pPr marL="0" indent="0">
              <a:spcBef>
                <a:spcPct val="0"/>
              </a:spcBef>
              <a:buNone/>
            </a:pPr>
            <a:r>
              <a:rPr lang="ar-PS" altLang="ar-PS" sz="1800" dirty="0">
                <a:solidFill>
                  <a:srgbClr val="273239"/>
                </a:solidFill>
                <a:latin typeface="Consolas" panose="020B0609020204030204" pitchFamily="49" charset="0"/>
              </a:rPr>
              <a:t>    </a:t>
            </a:r>
            <a:r>
              <a:rPr lang="ar-PS" altLang="ar-PS" sz="1800" dirty="0">
                <a:solidFill>
                  <a:srgbClr val="000000"/>
                </a:solidFill>
                <a:latin typeface="Consolas" panose="020B0609020204030204" pitchFamily="49" charset="0"/>
              </a:rPr>
              <a:t>getline(cin, str</a:t>
            </a:r>
            <a:r>
              <a:rPr lang="en-US" altLang="ar-PS" sz="1800" dirty="0">
                <a:solidFill>
                  <a:srgbClr val="000000"/>
                </a:solidFill>
                <a:latin typeface="Consolas" panose="020B0609020204030204" pitchFamily="49" charset="0"/>
              </a:rPr>
              <a:t>)</a:t>
            </a:r>
            <a:r>
              <a:rPr lang="ar-PS" altLang="ar-PS" sz="1800" dirty="0">
                <a:solidFill>
                  <a:srgbClr val="000000"/>
                </a:solidFill>
                <a:latin typeface="Consolas" panose="020B0609020204030204" pitchFamily="49" charset="0"/>
              </a:rPr>
              <a:t>;</a:t>
            </a:r>
            <a:endParaRPr lang="ar-PS" altLang="ar-PS" sz="1800" dirty="0"/>
          </a:p>
          <a:p>
            <a:pPr marL="0" indent="0">
              <a:spcBef>
                <a:spcPct val="0"/>
              </a:spcBef>
              <a:buNone/>
            </a:pPr>
            <a:r>
              <a:rPr lang="ar-PS" altLang="ar-PS" sz="1800" dirty="0">
                <a:solidFill>
                  <a:srgbClr val="273239"/>
                </a:solidFill>
                <a:latin typeface="Consolas" panose="020B0609020204030204" pitchFamily="49" charset="0"/>
              </a:rPr>
              <a:t>    </a:t>
            </a:r>
            <a:r>
              <a:rPr lang="ar-PS" altLang="ar-PS" sz="1800" dirty="0">
                <a:solidFill>
                  <a:srgbClr val="000000"/>
                </a:solidFill>
                <a:latin typeface="Consolas" panose="020B0609020204030204" pitchFamily="49" charset="0"/>
              </a:rPr>
              <a:t>cout &lt;&lt; </a:t>
            </a:r>
            <a:r>
              <a:rPr lang="ar-PS" altLang="ar-PS" sz="1800" dirty="0">
                <a:solidFill>
                  <a:srgbClr val="0000FF"/>
                </a:solidFill>
                <a:latin typeface="Consolas" panose="020B0609020204030204" pitchFamily="49" charset="0"/>
              </a:rPr>
              <a:t>"Hello, "</a:t>
            </a:r>
            <a:r>
              <a:rPr lang="ar-PS" altLang="ar-PS" sz="1800" dirty="0">
                <a:solidFill>
                  <a:srgbClr val="273239"/>
                </a:solidFill>
                <a:latin typeface="Consolas" panose="020B0609020204030204" pitchFamily="49" charset="0"/>
              </a:rPr>
              <a:t> </a:t>
            </a:r>
            <a:r>
              <a:rPr lang="ar-PS" altLang="ar-PS" sz="1800" dirty="0">
                <a:solidFill>
                  <a:srgbClr val="000000"/>
                </a:solidFill>
                <a:latin typeface="Consolas" panose="020B0609020204030204" pitchFamily="49" charset="0"/>
              </a:rPr>
              <a:t>&lt;&lt; str</a:t>
            </a:r>
            <a:r>
              <a:rPr lang="ar-PS" altLang="ar-PS" sz="1800" dirty="0">
                <a:solidFill>
                  <a:srgbClr val="273239"/>
                </a:solidFill>
                <a:latin typeface="Consolas" panose="020B0609020204030204" pitchFamily="49" charset="0"/>
              </a:rPr>
              <a:t> </a:t>
            </a:r>
            <a:r>
              <a:rPr lang="ar-PS" altLang="ar-PS" sz="1800" dirty="0">
                <a:solidFill>
                  <a:srgbClr val="000000"/>
                </a:solidFill>
                <a:latin typeface="Consolas" panose="020B0609020204030204" pitchFamily="49" charset="0"/>
              </a:rPr>
              <a:t>&lt;&lt; </a:t>
            </a:r>
            <a:r>
              <a:rPr lang="ar-PS" altLang="ar-PS" sz="1800" dirty="0">
                <a:solidFill>
                  <a:srgbClr val="0000FF"/>
                </a:solidFill>
                <a:latin typeface="Consolas" panose="020B0609020204030204" pitchFamily="49" charset="0"/>
              </a:rPr>
              <a:t>" welcome to </a:t>
            </a:r>
            <a:r>
              <a:rPr lang="en-US" altLang="ar-PS" sz="1800" dirty="0">
                <a:solidFill>
                  <a:srgbClr val="0000FF"/>
                </a:solidFill>
                <a:latin typeface="Consolas" panose="020B0609020204030204" pitchFamily="49" charset="0"/>
              </a:rPr>
              <a:t>our class</a:t>
            </a:r>
            <a:r>
              <a:rPr lang="ar-PS" altLang="ar-PS" sz="1800" dirty="0">
                <a:solidFill>
                  <a:srgbClr val="0000FF"/>
                </a:solidFill>
                <a:latin typeface="Consolas" panose="020B0609020204030204" pitchFamily="49" charset="0"/>
              </a:rPr>
              <a:t> !\n"</a:t>
            </a:r>
            <a:r>
              <a:rPr lang="ar-PS" altLang="ar-PS" sz="1800" dirty="0">
                <a:solidFill>
                  <a:srgbClr val="000000"/>
                </a:solidFill>
                <a:latin typeface="Consolas" panose="020B0609020204030204" pitchFamily="49" charset="0"/>
              </a:rPr>
              <a:t>;</a:t>
            </a:r>
            <a:endParaRPr lang="ar-PS" altLang="ar-PS" sz="1800" dirty="0"/>
          </a:p>
          <a:p>
            <a:pPr marL="0" indent="0">
              <a:spcBef>
                <a:spcPct val="0"/>
              </a:spcBef>
              <a:buNone/>
            </a:pPr>
            <a:r>
              <a:rPr lang="ar-PS" altLang="ar-PS" sz="1800" dirty="0">
                <a:solidFill>
                  <a:srgbClr val="273239"/>
                </a:solidFill>
                <a:latin typeface="Consolas" panose="020B0609020204030204" pitchFamily="49" charset="0"/>
              </a:rPr>
              <a:t> </a:t>
            </a:r>
            <a:endParaRPr lang="ar-PS" altLang="ar-PS" sz="1800" dirty="0"/>
          </a:p>
          <a:p>
            <a:pPr marL="0" indent="0">
              <a:spcBef>
                <a:spcPct val="0"/>
              </a:spcBef>
              <a:buNone/>
            </a:pPr>
            <a:r>
              <a:rPr lang="ar-PS" altLang="ar-PS" sz="1800" dirty="0">
                <a:solidFill>
                  <a:srgbClr val="273239"/>
                </a:solidFill>
                <a:latin typeface="Consolas" panose="020B0609020204030204" pitchFamily="49" charset="0"/>
              </a:rPr>
              <a:t>    </a:t>
            </a:r>
            <a:r>
              <a:rPr lang="ar-PS" altLang="ar-PS" sz="1800" b="1" dirty="0">
                <a:solidFill>
                  <a:srgbClr val="006699"/>
                </a:solidFill>
                <a:latin typeface="Consolas" panose="020B0609020204030204" pitchFamily="49" charset="0"/>
              </a:rPr>
              <a:t>return</a:t>
            </a:r>
            <a:r>
              <a:rPr lang="ar-PS" altLang="ar-PS" sz="1800" dirty="0">
                <a:solidFill>
                  <a:srgbClr val="273239"/>
                </a:solidFill>
                <a:latin typeface="Consolas" panose="020B0609020204030204" pitchFamily="49" charset="0"/>
              </a:rPr>
              <a:t> </a:t>
            </a:r>
            <a:r>
              <a:rPr lang="ar-PS" altLang="ar-PS" sz="1800" dirty="0">
                <a:solidFill>
                  <a:srgbClr val="000000"/>
                </a:solidFill>
                <a:latin typeface="Consolas" panose="020B0609020204030204" pitchFamily="49" charset="0"/>
              </a:rPr>
              <a:t>0;</a:t>
            </a:r>
            <a:endParaRPr lang="ar-PS" altLang="ar-PS" sz="1800" dirty="0"/>
          </a:p>
          <a:p>
            <a:pPr marL="0" indent="0">
              <a:spcBef>
                <a:spcPct val="0"/>
              </a:spcBef>
              <a:buNone/>
            </a:pPr>
            <a:r>
              <a:rPr lang="ar-PS" altLang="ar-PS" sz="1800" dirty="0">
                <a:solidFill>
                  <a:srgbClr val="000000"/>
                </a:solidFill>
                <a:latin typeface="Consolas" panose="020B0609020204030204" pitchFamily="49" charset="0"/>
              </a:rPr>
              <a:t>}</a:t>
            </a:r>
            <a:endParaRPr lang="en-GB" sz="1800" dirty="0"/>
          </a:p>
        </p:txBody>
      </p:sp>
    </p:spTree>
    <p:extLst>
      <p:ext uri="{BB962C8B-B14F-4D97-AF65-F5344CB8AC3E}">
        <p14:creationId xmlns:p14="http://schemas.microsoft.com/office/powerpoint/2010/main" val="3015648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B50EE-E344-4F52-8378-AF1247973449}"/>
              </a:ext>
            </a:extLst>
          </p:cNvPr>
          <p:cNvSpPr>
            <a:spLocks noGrp="1"/>
          </p:cNvSpPr>
          <p:nvPr>
            <p:ph type="title"/>
          </p:nvPr>
        </p:nvSpPr>
        <p:spPr>
          <a:xfrm>
            <a:off x="2209800" y="381000"/>
            <a:ext cx="7772400" cy="381000"/>
          </a:xfrm>
        </p:spPr>
        <p:txBody>
          <a:bodyPr>
            <a:normAutofit fontScale="90000"/>
          </a:bodyPr>
          <a:lstStyle/>
          <a:p>
            <a:r>
              <a:rPr lang="en-US" sz="2400" b="1" dirty="0">
                <a:solidFill>
                  <a:srgbClr val="FF0000"/>
                </a:solidFill>
              </a:rPr>
              <a:t>iostream - </a:t>
            </a:r>
            <a:r>
              <a:rPr lang="en-US" sz="2400" b="1" dirty="0" err="1">
                <a:solidFill>
                  <a:srgbClr val="FF0000"/>
                </a:solidFill>
              </a:rPr>
              <a:t>getline</a:t>
            </a:r>
            <a:r>
              <a:rPr lang="en-US" sz="2400" b="1" dirty="0">
                <a:solidFill>
                  <a:srgbClr val="FF0000"/>
                </a:solidFill>
              </a:rPr>
              <a:t> (string) in C++ </a:t>
            </a:r>
            <a:endParaRPr lang="en-GB" sz="2400" dirty="0"/>
          </a:p>
        </p:txBody>
      </p:sp>
      <p:sp>
        <p:nvSpPr>
          <p:cNvPr id="3" name="Content Placeholder 2">
            <a:extLst>
              <a:ext uri="{FF2B5EF4-FFF2-40B4-BE49-F238E27FC236}">
                <a16:creationId xmlns:a16="http://schemas.microsoft.com/office/drawing/2014/main" id="{FF3BE0DE-7866-4C07-B34F-85D5E271B858}"/>
              </a:ext>
            </a:extLst>
          </p:cNvPr>
          <p:cNvSpPr>
            <a:spLocks noGrp="1"/>
          </p:cNvSpPr>
          <p:nvPr>
            <p:ph idx="1"/>
          </p:nvPr>
        </p:nvSpPr>
        <p:spPr>
          <a:xfrm>
            <a:off x="1981200" y="1066800"/>
            <a:ext cx="8534400" cy="5029200"/>
          </a:xfrm>
        </p:spPr>
        <p:txBody>
          <a:bodyPr>
            <a:normAutofit lnSpcReduction="10000"/>
          </a:bodyPr>
          <a:lstStyle/>
          <a:p>
            <a:pPr marL="0" indent="0">
              <a:buNone/>
            </a:pPr>
            <a:endParaRPr lang="en-GB" altLang="ar-PS" sz="1800" dirty="0">
              <a:solidFill>
                <a:srgbClr val="273239"/>
              </a:solidFill>
              <a:highlight>
                <a:srgbClr val="FFFF00"/>
              </a:highlight>
              <a:latin typeface="Consolas" panose="020B0609020204030204" pitchFamily="49" charset="0"/>
            </a:endParaRPr>
          </a:p>
          <a:p>
            <a:pPr marL="0" indent="0">
              <a:buNone/>
            </a:pPr>
            <a:r>
              <a:rPr lang="ar-PS" altLang="ar-PS" sz="1800" dirty="0">
                <a:solidFill>
                  <a:srgbClr val="273239"/>
                </a:solidFill>
                <a:highlight>
                  <a:srgbClr val="FFFF00"/>
                </a:highlight>
                <a:latin typeface="Consolas" panose="020B0609020204030204" pitchFamily="49" charset="0"/>
              </a:rPr>
              <a:t>istream&amp;       getline(istream&amp; is, string&amp; str, char delim);</a:t>
            </a:r>
            <a:r>
              <a:rPr lang="ar-PS" altLang="ar-PS" sz="1800" dirty="0">
                <a:highlight>
                  <a:srgbClr val="FFFF00"/>
                </a:highlight>
              </a:rPr>
              <a:t> </a:t>
            </a:r>
            <a:endParaRPr lang="ar-PS" altLang="ar-PS" sz="1800" dirty="0">
              <a:highlight>
                <a:srgbClr val="FFFF00"/>
              </a:highlight>
              <a:latin typeface="Arial" panose="020B0604020202020204" pitchFamily="34" charset="0"/>
            </a:endParaRPr>
          </a:p>
          <a:p>
            <a:pPr marL="0" indent="0">
              <a:buNone/>
            </a:pPr>
            <a:endParaRPr lang="en-GB" sz="2000" dirty="0"/>
          </a:p>
          <a:p>
            <a:pPr marL="0" indent="0">
              <a:buNone/>
            </a:pPr>
            <a:r>
              <a:rPr lang="en-US" altLang="ar-PS" sz="2000" u="sng" dirty="0">
                <a:solidFill>
                  <a:srgbClr val="FF0000"/>
                </a:solidFill>
                <a:latin typeface="Consolas" panose="020B0609020204030204" pitchFamily="49" charset="0"/>
              </a:rPr>
              <a:t>Example:</a:t>
            </a:r>
            <a:endParaRPr lang="en-GB" sz="2000" dirty="0"/>
          </a:p>
          <a:p>
            <a:pPr marL="0" indent="0">
              <a:buNone/>
            </a:pPr>
            <a:r>
              <a:rPr lang="en-GB" sz="2000" dirty="0"/>
              <a:t>#include "iostream"</a:t>
            </a:r>
          </a:p>
          <a:p>
            <a:pPr marL="0" indent="0">
              <a:buNone/>
            </a:pPr>
            <a:r>
              <a:rPr lang="en-GB" sz="2000" dirty="0"/>
              <a:t>#include "string"</a:t>
            </a:r>
          </a:p>
          <a:p>
            <a:pPr marL="0" indent="0">
              <a:buNone/>
            </a:pPr>
            <a:r>
              <a:rPr lang="en-GB" sz="2000" dirty="0"/>
              <a:t>using namespace std;</a:t>
            </a:r>
          </a:p>
          <a:p>
            <a:pPr marL="0" indent="0">
              <a:buNone/>
            </a:pPr>
            <a:r>
              <a:rPr lang="en-GB" sz="2000" dirty="0"/>
              <a:t>void main()</a:t>
            </a:r>
          </a:p>
          <a:p>
            <a:pPr marL="0" indent="0">
              <a:buNone/>
            </a:pPr>
            <a:r>
              <a:rPr lang="en-GB" sz="2000" dirty="0"/>
              <a:t>{</a:t>
            </a:r>
          </a:p>
          <a:p>
            <a:pPr marL="0" indent="0">
              <a:buNone/>
            </a:pPr>
            <a:r>
              <a:rPr lang="en-GB" sz="2000" dirty="0"/>
              <a:t>string S;</a:t>
            </a:r>
          </a:p>
          <a:p>
            <a:pPr marL="0" indent="0">
              <a:buNone/>
            </a:pPr>
            <a:r>
              <a:rPr lang="en-GB" sz="2000" dirty="0" err="1"/>
              <a:t>getline</a:t>
            </a:r>
            <a:r>
              <a:rPr lang="en-GB" sz="2000" dirty="0"/>
              <a:t>(</a:t>
            </a:r>
            <a:r>
              <a:rPr lang="en-GB" sz="2000" dirty="0" err="1"/>
              <a:t>cin,S,'d</a:t>
            </a:r>
            <a:r>
              <a:rPr lang="en-GB" sz="2000" dirty="0"/>
              <a:t>');</a:t>
            </a:r>
          </a:p>
          <a:p>
            <a:pPr marL="0" indent="0">
              <a:buNone/>
            </a:pPr>
            <a:r>
              <a:rPr lang="en-GB" sz="2000" dirty="0" err="1"/>
              <a:t>cout</a:t>
            </a:r>
            <a:r>
              <a:rPr lang="en-GB" sz="2000" dirty="0"/>
              <a:t> &lt;&lt; S;</a:t>
            </a:r>
          </a:p>
          <a:p>
            <a:pPr marL="0" indent="0">
              <a:buNone/>
            </a:pPr>
            <a:r>
              <a:rPr lang="en-GB" sz="2000" dirty="0"/>
              <a:t>}</a:t>
            </a:r>
          </a:p>
          <a:p>
            <a:endParaRPr lang="en-GB" dirty="0">
              <a:highlight>
                <a:srgbClr val="FFFF00"/>
              </a:highlight>
            </a:endParaRPr>
          </a:p>
          <a:p>
            <a:endParaRPr lang="en-GB" dirty="0">
              <a:highlight>
                <a:srgbClr val="FFFF00"/>
              </a:highlight>
            </a:endParaRPr>
          </a:p>
          <a:p>
            <a:endParaRPr lang="en-GB" dirty="0">
              <a:highlight>
                <a:srgbClr val="FFFF00"/>
              </a:highlight>
            </a:endParaRPr>
          </a:p>
          <a:p>
            <a:pPr marL="0" indent="0">
              <a:buNone/>
            </a:pPr>
            <a:endParaRPr lang="en-GB" dirty="0"/>
          </a:p>
        </p:txBody>
      </p:sp>
    </p:spTree>
    <p:extLst>
      <p:ext uri="{BB962C8B-B14F-4D97-AF65-F5344CB8AC3E}">
        <p14:creationId xmlns:p14="http://schemas.microsoft.com/office/powerpoint/2010/main" val="1047915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1B70C7B6-E7A7-41C5-AC2C-F11E5A3D566A}"/>
              </a:ext>
            </a:extLst>
          </p:cNvPr>
          <p:cNvSpPr>
            <a:spLocks noGrp="1" noChangeArrowheads="1"/>
          </p:cNvSpPr>
          <p:nvPr>
            <p:ph type="title"/>
          </p:nvPr>
        </p:nvSpPr>
        <p:spPr>
          <a:xfrm>
            <a:off x="2209800" y="228600"/>
            <a:ext cx="7772400" cy="685800"/>
          </a:xfrm>
        </p:spPr>
        <p:txBody>
          <a:bodyPr/>
          <a:lstStyle/>
          <a:p>
            <a:pPr eaLnBrk="1" hangingPunct="1"/>
            <a:r>
              <a:rPr lang="en-US" altLang="en-US" sz="2400" b="1" dirty="0">
                <a:solidFill>
                  <a:srgbClr val="FF0000"/>
                </a:solidFill>
              </a:rPr>
              <a:t>Strings &amp; Pointers</a:t>
            </a:r>
          </a:p>
        </p:txBody>
      </p:sp>
      <p:sp>
        <p:nvSpPr>
          <p:cNvPr id="31747" name="Rectangle 3">
            <a:extLst>
              <a:ext uri="{FF2B5EF4-FFF2-40B4-BE49-F238E27FC236}">
                <a16:creationId xmlns:a16="http://schemas.microsoft.com/office/drawing/2014/main" id="{735F7CA4-1FAD-4617-BC11-172F05195AFF}"/>
              </a:ext>
            </a:extLst>
          </p:cNvPr>
          <p:cNvSpPr>
            <a:spLocks noGrp="1" noChangeArrowheads="1"/>
          </p:cNvSpPr>
          <p:nvPr>
            <p:ph type="body" idx="1"/>
          </p:nvPr>
        </p:nvSpPr>
        <p:spPr>
          <a:xfrm>
            <a:off x="1860452" y="1295400"/>
            <a:ext cx="8763000" cy="4876800"/>
          </a:xfrm>
        </p:spPr>
        <p:txBody>
          <a:bodyPr>
            <a:normAutofit fontScale="77500" lnSpcReduction="20000"/>
          </a:bodyPr>
          <a:lstStyle/>
          <a:p>
            <a:pPr eaLnBrk="1" hangingPunct="1">
              <a:lnSpc>
                <a:spcPct val="90000"/>
              </a:lnSpc>
            </a:pPr>
            <a:r>
              <a:rPr lang="en-US" altLang="en-US" u="sng" dirty="0">
                <a:solidFill>
                  <a:srgbClr val="FF0000"/>
                </a:solidFill>
              </a:rPr>
              <a:t>Note:</a:t>
            </a:r>
          </a:p>
          <a:p>
            <a:pPr eaLnBrk="1" hangingPunct="1">
              <a:lnSpc>
                <a:spcPct val="90000"/>
              </a:lnSpc>
              <a:buFontTx/>
              <a:buNone/>
            </a:pPr>
            <a:r>
              <a:rPr lang="en-US" altLang="en-US" dirty="0"/>
              <a:t>	The following often results in  run-time error (illegal memory access):</a:t>
            </a:r>
          </a:p>
          <a:p>
            <a:pPr eaLnBrk="1" hangingPunct="1">
              <a:lnSpc>
                <a:spcPct val="90000"/>
              </a:lnSpc>
              <a:buFontTx/>
              <a:buNone/>
            </a:pPr>
            <a:r>
              <a:rPr lang="en-US" altLang="en-US" dirty="0"/>
              <a:t>	</a:t>
            </a:r>
            <a:r>
              <a:rPr lang="en-US" altLang="en-US" sz="2400" dirty="0"/>
              <a:t>void f(char *s){…..}</a:t>
            </a:r>
          </a:p>
          <a:p>
            <a:pPr eaLnBrk="1" hangingPunct="1">
              <a:lnSpc>
                <a:spcPct val="90000"/>
              </a:lnSpc>
              <a:buFontTx/>
              <a:buNone/>
            </a:pPr>
            <a:r>
              <a:rPr lang="en-US" altLang="en-US" sz="2400" dirty="0"/>
              <a:t>	void main( ){f(‘a</a:t>
            </a:r>
            <a:r>
              <a:rPr lang="en-US" altLang="en-US" sz="2000" dirty="0"/>
              <a:t>’);} //compiler error, cannot send a character to a pointer</a:t>
            </a:r>
          </a:p>
          <a:p>
            <a:pPr eaLnBrk="1" hangingPunct="1">
              <a:lnSpc>
                <a:spcPct val="90000"/>
              </a:lnSpc>
              <a:buFontTx/>
              <a:buNone/>
            </a:pPr>
            <a:r>
              <a:rPr lang="en-US" altLang="en-US" sz="2400" dirty="0"/>
              <a:t>	void f(char *s){…..}</a:t>
            </a:r>
          </a:p>
          <a:p>
            <a:pPr eaLnBrk="1" hangingPunct="1">
              <a:lnSpc>
                <a:spcPct val="90000"/>
              </a:lnSpc>
              <a:buFontTx/>
              <a:buNone/>
            </a:pPr>
            <a:r>
              <a:rPr lang="en-US" altLang="en-US" sz="2400" dirty="0"/>
              <a:t>	void main( ){f(“a”);}/</a:t>
            </a:r>
            <a:r>
              <a:rPr lang="en-US" altLang="en-US" sz="2000" dirty="0"/>
              <a:t>/compiler error</a:t>
            </a:r>
            <a:endParaRPr lang="ar-JO" altLang="en-US" sz="2000" dirty="0"/>
          </a:p>
          <a:p>
            <a:pPr eaLnBrk="1" hangingPunct="1">
              <a:lnSpc>
                <a:spcPct val="90000"/>
              </a:lnSpc>
              <a:buFontTx/>
              <a:buNone/>
            </a:pPr>
            <a:endParaRPr lang="en-US" altLang="en-US" sz="2000" dirty="0"/>
          </a:p>
          <a:p>
            <a:pPr eaLnBrk="1" hangingPunct="1">
              <a:lnSpc>
                <a:spcPct val="90000"/>
              </a:lnSpc>
              <a:buNone/>
            </a:pPr>
            <a:r>
              <a:rPr lang="en-US" altLang="en-US" u="sng" dirty="0"/>
              <a:t>The following is okay:</a:t>
            </a:r>
          </a:p>
          <a:p>
            <a:pPr eaLnBrk="1" hangingPunct="1">
              <a:lnSpc>
                <a:spcPct val="90000"/>
              </a:lnSpc>
              <a:buFontTx/>
              <a:buNone/>
            </a:pPr>
            <a:r>
              <a:rPr lang="en-US" altLang="en-US" sz="2400" dirty="0"/>
              <a:t>void f(const char *s){…..}</a:t>
            </a:r>
          </a:p>
          <a:p>
            <a:pPr eaLnBrk="1" hangingPunct="1">
              <a:lnSpc>
                <a:spcPct val="90000"/>
              </a:lnSpc>
              <a:buFontTx/>
              <a:buNone/>
            </a:pPr>
            <a:r>
              <a:rPr lang="en-US" altLang="en-US" sz="2400" dirty="0"/>
              <a:t>void main( ){f(“a”);}</a:t>
            </a:r>
          </a:p>
          <a:p>
            <a:pPr eaLnBrk="1" hangingPunct="1">
              <a:lnSpc>
                <a:spcPct val="90000"/>
              </a:lnSpc>
              <a:buFontTx/>
              <a:buNone/>
            </a:pPr>
            <a:endParaRPr lang="en-US" altLang="en-US" dirty="0"/>
          </a:p>
          <a:p>
            <a:pPr eaLnBrk="1" hangingPunct="1">
              <a:lnSpc>
                <a:spcPct val="90000"/>
              </a:lnSpc>
              <a:buFontTx/>
              <a:buNone/>
            </a:pPr>
            <a:endParaRPr lang="en-US" altLang="en-US" dirty="0"/>
          </a:p>
          <a:p>
            <a:pPr eaLnBrk="1" hangingPunct="1">
              <a:lnSpc>
                <a:spcPct val="90000"/>
              </a:lnSpc>
              <a:buFontTx/>
              <a:buNone/>
            </a:pPr>
            <a:endParaRPr lang="en-US" altLang="en-US" dirty="0"/>
          </a:p>
          <a:p>
            <a:pPr eaLnBrk="1" hangingPunct="1">
              <a:lnSpc>
                <a:spcPct val="90000"/>
              </a:lnSpc>
              <a:buFontTx/>
              <a:buNone/>
            </a:pPr>
            <a:r>
              <a:rPr lang="en-US" altLang="en-US" dirty="0"/>
              <a:t>	</a:t>
            </a:r>
          </a:p>
        </p:txBody>
      </p:sp>
    </p:spTree>
    <p:extLst>
      <p:ext uri="{BB962C8B-B14F-4D97-AF65-F5344CB8AC3E}">
        <p14:creationId xmlns:p14="http://schemas.microsoft.com/office/powerpoint/2010/main" val="1358939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2209800" y="228600"/>
            <a:ext cx="7772400" cy="609600"/>
          </a:xfrm>
        </p:spPr>
        <p:txBody>
          <a:bodyPr/>
          <a:lstStyle/>
          <a:p>
            <a:pPr eaLnBrk="1" hangingPunct="1"/>
            <a:r>
              <a:rPr lang="en-US" altLang="en-US" sz="2800" b="1" dirty="0">
                <a:solidFill>
                  <a:srgbClr val="FF0000"/>
                </a:solidFill>
              </a:rPr>
              <a:t>String handling library</a:t>
            </a:r>
          </a:p>
        </p:txBody>
      </p:sp>
      <p:sp>
        <p:nvSpPr>
          <p:cNvPr id="78851" name="Rectangle 3"/>
          <p:cNvSpPr>
            <a:spLocks noGrp="1" noChangeArrowheads="1"/>
          </p:cNvSpPr>
          <p:nvPr>
            <p:ph type="body" idx="1"/>
          </p:nvPr>
        </p:nvSpPr>
        <p:spPr>
          <a:xfrm>
            <a:off x="1905000" y="914400"/>
            <a:ext cx="8229600" cy="5486400"/>
          </a:xfrm>
        </p:spPr>
        <p:txBody>
          <a:bodyPr/>
          <a:lstStyle/>
          <a:p>
            <a:pPr eaLnBrk="1" hangingPunct="1">
              <a:lnSpc>
                <a:spcPct val="80000"/>
              </a:lnSpc>
            </a:pPr>
            <a:endParaRPr lang="en-US" altLang="en-US" sz="2400" dirty="0"/>
          </a:p>
          <a:p>
            <a:pPr marL="0" indent="0">
              <a:lnSpc>
                <a:spcPct val="80000"/>
              </a:lnSpc>
              <a:buNone/>
            </a:pPr>
            <a:r>
              <a:rPr lang="en-US" altLang="en-US" sz="2400" dirty="0"/>
              <a:t>The header file &lt;</a:t>
            </a:r>
            <a:r>
              <a:rPr lang="en-US" altLang="en-US" sz="2400" dirty="0" err="1"/>
              <a:t>string.h</a:t>
            </a:r>
            <a:r>
              <a:rPr lang="en-US" altLang="en-US" sz="2400" dirty="0"/>
              <a:t>&gt; includes prototypes of functions that perform operations on strings. Some of these are:</a:t>
            </a:r>
          </a:p>
          <a:p>
            <a:pPr eaLnBrk="1" hangingPunct="1">
              <a:lnSpc>
                <a:spcPct val="80000"/>
              </a:lnSpc>
              <a:buFontTx/>
              <a:buNone/>
            </a:pPr>
            <a:endParaRPr lang="en-US" altLang="en-US" sz="2400" dirty="0"/>
          </a:p>
          <a:p>
            <a:pPr eaLnBrk="1" hangingPunct="1">
              <a:lnSpc>
                <a:spcPct val="80000"/>
              </a:lnSpc>
            </a:pPr>
            <a:r>
              <a:rPr lang="en-US" altLang="en-US" sz="2400" dirty="0"/>
              <a:t>int </a:t>
            </a:r>
            <a:r>
              <a:rPr lang="en-US" altLang="en-US" sz="2400" dirty="0" err="1"/>
              <a:t>strlen</a:t>
            </a:r>
            <a:r>
              <a:rPr lang="en-US" altLang="en-US" sz="2400" dirty="0"/>
              <a:t>(const char * </a:t>
            </a:r>
            <a:r>
              <a:rPr lang="en-US" altLang="en-US" sz="2400"/>
              <a:t>s);</a:t>
            </a:r>
            <a:endParaRPr lang="en-US" altLang="en-US" sz="2400" dirty="0"/>
          </a:p>
          <a:p>
            <a:pPr eaLnBrk="1" hangingPunct="1">
              <a:lnSpc>
                <a:spcPct val="80000"/>
              </a:lnSpc>
              <a:buFontTx/>
              <a:buNone/>
            </a:pPr>
            <a:r>
              <a:rPr lang="en-US" altLang="en-US" sz="2400" dirty="0"/>
              <a:t>	returns the number of characters in the string. The NULL character is not counted.</a:t>
            </a:r>
          </a:p>
          <a:p>
            <a:pPr eaLnBrk="1" hangingPunct="1">
              <a:lnSpc>
                <a:spcPct val="80000"/>
              </a:lnSpc>
              <a:buFontTx/>
              <a:buNone/>
            </a:pPr>
            <a:r>
              <a:rPr lang="en-US" altLang="en-US" sz="2400" b="1" u="sng" dirty="0">
                <a:solidFill>
                  <a:srgbClr val="FF0000"/>
                </a:solidFill>
              </a:rPr>
              <a:t>Example:</a:t>
            </a:r>
          </a:p>
          <a:p>
            <a:pPr marL="0" indent="0">
              <a:buNone/>
            </a:pPr>
            <a:r>
              <a:rPr lang="en-US" sz="2400" dirty="0"/>
              <a:t>char S[100];</a:t>
            </a:r>
          </a:p>
          <a:p>
            <a:pPr marL="0" indent="0">
              <a:buNone/>
            </a:pPr>
            <a:r>
              <a:rPr lang="en-US" sz="2400" dirty="0" err="1"/>
              <a:t>cin</a:t>
            </a:r>
            <a:r>
              <a:rPr lang="en-US" sz="2400" dirty="0"/>
              <a:t> &gt;&gt; S; </a:t>
            </a:r>
            <a:r>
              <a:rPr lang="ar-JO" sz="2400" dirty="0"/>
              <a:t> </a:t>
            </a:r>
            <a:r>
              <a:rPr lang="en-US" sz="2400" dirty="0">
                <a:solidFill>
                  <a:srgbClr val="00B0F0"/>
                </a:solidFill>
              </a:rPr>
              <a:t>// assume “hello” is entered</a:t>
            </a:r>
          </a:p>
          <a:p>
            <a:pPr marL="0" indent="0">
              <a:buNone/>
            </a:pPr>
            <a:r>
              <a:rPr lang="en-US" sz="2400" dirty="0"/>
              <a:t>cout &lt;&lt; </a:t>
            </a:r>
            <a:r>
              <a:rPr lang="en-US" sz="2400" dirty="0" err="1"/>
              <a:t>strlen</a:t>
            </a:r>
            <a:r>
              <a:rPr lang="en-US" sz="2400" dirty="0"/>
              <a:t>(S); </a:t>
            </a:r>
            <a:r>
              <a:rPr lang="en-US" sz="2400" dirty="0">
                <a:solidFill>
                  <a:srgbClr val="00B0F0"/>
                </a:solidFill>
              </a:rPr>
              <a:t>//5</a:t>
            </a:r>
            <a:endParaRPr lang="en-US" altLang="en-US" sz="2400" b="1" u="sng" dirty="0">
              <a:solidFill>
                <a:srgbClr val="00B0F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209800" y="152400"/>
            <a:ext cx="7772400" cy="685800"/>
          </a:xfrm>
        </p:spPr>
        <p:txBody>
          <a:bodyPr/>
          <a:lstStyle/>
          <a:p>
            <a:pPr eaLnBrk="1" hangingPunct="1"/>
            <a:r>
              <a:rPr lang="en-US" altLang="en-US" sz="3600" b="1" dirty="0">
                <a:solidFill>
                  <a:srgbClr val="FF0000"/>
                </a:solidFill>
              </a:rPr>
              <a:t>Copy Strings</a:t>
            </a:r>
          </a:p>
        </p:txBody>
      </p:sp>
      <p:sp>
        <p:nvSpPr>
          <p:cNvPr id="60419" name="Rectangle 3"/>
          <p:cNvSpPr>
            <a:spLocks noGrp="1" noChangeArrowheads="1"/>
          </p:cNvSpPr>
          <p:nvPr>
            <p:ph type="body" idx="1"/>
          </p:nvPr>
        </p:nvSpPr>
        <p:spPr>
          <a:xfrm>
            <a:off x="2133600" y="762000"/>
            <a:ext cx="7772400" cy="5715000"/>
          </a:xfrm>
        </p:spPr>
        <p:txBody>
          <a:bodyPr>
            <a:normAutofit fontScale="92500" lnSpcReduction="10000"/>
          </a:bodyPr>
          <a:lstStyle/>
          <a:p>
            <a:pPr marL="0" indent="0">
              <a:lnSpc>
                <a:spcPct val="80000"/>
              </a:lnSpc>
              <a:buNone/>
            </a:pPr>
            <a:endParaRPr lang="en-US" altLang="en-US" sz="1800" dirty="0"/>
          </a:p>
          <a:p>
            <a:pPr marL="0" indent="0">
              <a:buNone/>
            </a:pPr>
            <a:r>
              <a:rPr lang="en-GB" sz="1800" dirty="0"/>
              <a:t>void copy1(char s1[], </a:t>
            </a:r>
            <a:r>
              <a:rPr lang="en-GB" sz="1800" dirty="0" err="1"/>
              <a:t>const</a:t>
            </a:r>
            <a:r>
              <a:rPr lang="en-GB" sz="1800" dirty="0"/>
              <a:t> char s2[]) {</a:t>
            </a:r>
          </a:p>
          <a:p>
            <a:pPr marL="0" indent="0">
              <a:buNone/>
            </a:pPr>
            <a:r>
              <a:rPr lang="en-GB" sz="1800" dirty="0"/>
              <a:t>int </a:t>
            </a:r>
            <a:r>
              <a:rPr lang="en-GB" sz="1800" dirty="0" err="1"/>
              <a:t>i</a:t>
            </a:r>
            <a:r>
              <a:rPr lang="en-GB" sz="1800" dirty="0"/>
              <a:t>;</a:t>
            </a:r>
          </a:p>
          <a:p>
            <a:pPr marL="0" indent="0">
              <a:buNone/>
            </a:pPr>
            <a:r>
              <a:rPr lang="en-GB" sz="1800" dirty="0"/>
              <a:t>for (</a:t>
            </a:r>
            <a:r>
              <a:rPr lang="en-GB" sz="1800" dirty="0" err="1"/>
              <a:t>i</a:t>
            </a:r>
            <a:r>
              <a:rPr lang="en-GB" sz="1800" dirty="0"/>
              <a:t> = 0; s1[</a:t>
            </a:r>
            <a:r>
              <a:rPr lang="en-GB" sz="1800" dirty="0" err="1"/>
              <a:t>i</a:t>
            </a:r>
            <a:r>
              <a:rPr lang="en-GB" sz="1800" dirty="0"/>
              <a:t>] = s2[</a:t>
            </a:r>
            <a:r>
              <a:rPr lang="en-GB" sz="1800" dirty="0" err="1"/>
              <a:t>i</a:t>
            </a:r>
            <a:r>
              <a:rPr lang="en-GB" sz="1800" dirty="0"/>
              <a:t>]; </a:t>
            </a:r>
            <a:r>
              <a:rPr lang="en-GB" sz="1800" dirty="0" err="1"/>
              <a:t>i</a:t>
            </a:r>
            <a:r>
              <a:rPr lang="en-GB" sz="1800" dirty="0"/>
              <a:t>++);</a:t>
            </a:r>
          </a:p>
          <a:p>
            <a:pPr marL="0" indent="0">
              <a:buNone/>
            </a:pPr>
            <a:r>
              <a:rPr lang="en-GB" sz="1800" dirty="0"/>
              <a:t>}</a:t>
            </a:r>
          </a:p>
          <a:p>
            <a:pPr marL="0" indent="0">
              <a:buNone/>
            </a:pPr>
            <a:endParaRPr lang="en-GB" sz="1800" dirty="0"/>
          </a:p>
          <a:p>
            <a:pPr marL="0" indent="0">
              <a:buNone/>
            </a:pPr>
            <a:r>
              <a:rPr lang="en-GB" sz="1800" dirty="0"/>
              <a:t>void copy2(char* s1, </a:t>
            </a:r>
            <a:r>
              <a:rPr lang="en-GB" sz="1800" dirty="0" err="1"/>
              <a:t>const</a:t>
            </a:r>
            <a:r>
              <a:rPr lang="en-GB" sz="1800" dirty="0"/>
              <a:t> char* s2) {</a:t>
            </a:r>
          </a:p>
          <a:p>
            <a:pPr marL="0" indent="0">
              <a:buNone/>
            </a:pPr>
            <a:r>
              <a:rPr lang="en-GB" sz="1800" dirty="0"/>
              <a:t>int </a:t>
            </a:r>
            <a:r>
              <a:rPr lang="en-GB" sz="1800" dirty="0" err="1"/>
              <a:t>i</a:t>
            </a:r>
            <a:r>
              <a:rPr lang="en-GB" sz="1800" dirty="0"/>
              <a:t>;</a:t>
            </a:r>
          </a:p>
          <a:p>
            <a:pPr marL="0" indent="0">
              <a:buNone/>
            </a:pPr>
            <a:r>
              <a:rPr lang="en-GB" sz="1800" dirty="0"/>
              <a:t>for (</a:t>
            </a:r>
            <a:r>
              <a:rPr lang="en-GB" sz="1800" dirty="0" err="1"/>
              <a:t>i</a:t>
            </a:r>
            <a:r>
              <a:rPr lang="en-GB" sz="1800" dirty="0"/>
              <a:t> = 0; *s1 = *s2; s1++, s2++);</a:t>
            </a:r>
          </a:p>
          <a:p>
            <a:pPr marL="0" indent="0">
              <a:buNone/>
            </a:pPr>
            <a:r>
              <a:rPr lang="en-GB" sz="1800" dirty="0"/>
              <a:t>}</a:t>
            </a:r>
          </a:p>
          <a:p>
            <a:pPr marL="0" indent="0">
              <a:buNone/>
            </a:pPr>
            <a:endParaRPr lang="en-GB" sz="1800" dirty="0"/>
          </a:p>
          <a:p>
            <a:pPr marL="0" indent="0">
              <a:buNone/>
            </a:pPr>
            <a:r>
              <a:rPr lang="en-GB" sz="1800" dirty="0"/>
              <a:t>void main() {</a:t>
            </a:r>
          </a:p>
          <a:p>
            <a:pPr marL="0" indent="0">
              <a:buNone/>
            </a:pPr>
            <a:r>
              <a:rPr lang="en-GB" sz="1800" dirty="0"/>
              <a:t>char A[10], B[] = "Hi </a:t>
            </a:r>
            <a:r>
              <a:rPr lang="en-GB" sz="1800" dirty="0" err="1"/>
              <a:t>Hi</a:t>
            </a:r>
            <a:r>
              <a:rPr lang="en-GB" sz="1800" dirty="0"/>
              <a:t>", C[10], D[] = "good bye";</a:t>
            </a:r>
          </a:p>
          <a:p>
            <a:pPr marL="0" indent="0">
              <a:buNone/>
            </a:pPr>
            <a:r>
              <a:rPr lang="en-GB" sz="1800" dirty="0"/>
              <a:t>copy1(A, B);</a:t>
            </a:r>
          </a:p>
          <a:p>
            <a:pPr marL="0" indent="0">
              <a:buNone/>
            </a:pPr>
            <a:r>
              <a:rPr lang="en-GB" sz="1800" dirty="0"/>
              <a:t>copy2(C, D);</a:t>
            </a:r>
          </a:p>
          <a:p>
            <a:pPr marL="0" indent="0">
              <a:buNone/>
            </a:pPr>
            <a:r>
              <a:rPr lang="fr-FR" sz="1800" dirty="0"/>
              <a:t>cout &lt;&lt; A &lt;&lt; </a:t>
            </a:r>
            <a:r>
              <a:rPr lang="fr-FR" sz="1800" dirty="0" err="1"/>
              <a:t>endl</a:t>
            </a:r>
            <a:r>
              <a:rPr lang="fr-FR" sz="1800" dirty="0"/>
              <a:t> &lt;&lt; B &lt;&lt; </a:t>
            </a:r>
            <a:r>
              <a:rPr lang="fr-FR" sz="1800" dirty="0" err="1"/>
              <a:t>endl</a:t>
            </a:r>
            <a:r>
              <a:rPr lang="fr-FR" sz="1800" dirty="0"/>
              <a:t> &lt;&lt; C &lt;&lt; </a:t>
            </a:r>
            <a:r>
              <a:rPr lang="fr-FR" sz="1800" dirty="0" err="1"/>
              <a:t>endl</a:t>
            </a:r>
            <a:r>
              <a:rPr lang="fr-FR" sz="1800" dirty="0"/>
              <a:t> &lt;&lt; D &lt;&lt; </a:t>
            </a:r>
            <a:r>
              <a:rPr lang="fr-FR" sz="1800" dirty="0" err="1"/>
              <a:t>endl</a:t>
            </a:r>
            <a:r>
              <a:rPr lang="fr-FR" sz="1800" dirty="0"/>
              <a:t>;</a:t>
            </a:r>
          </a:p>
          <a:p>
            <a:pPr marL="0" indent="0">
              <a:buNone/>
            </a:pPr>
            <a:r>
              <a:rPr lang="en-GB" sz="1800" dirty="0"/>
              <a:t>}</a:t>
            </a:r>
            <a:endParaRPr lang="en-US" altLang="en-US" sz="1800" dirty="0"/>
          </a:p>
        </p:txBody>
      </p:sp>
    </p:spTree>
    <p:extLst>
      <p:ext uri="{BB962C8B-B14F-4D97-AF65-F5344CB8AC3E}">
        <p14:creationId xmlns:p14="http://schemas.microsoft.com/office/powerpoint/2010/main" val="2342000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altLang="en-US" sz="2800" b="1" dirty="0">
                <a:solidFill>
                  <a:srgbClr val="FF0000"/>
                </a:solidFill>
              </a:rPr>
              <a:t>String handling library</a:t>
            </a:r>
          </a:p>
        </p:txBody>
      </p:sp>
      <p:sp>
        <p:nvSpPr>
          <p:cNvPr id="78851" name="Rectangle 3"/>
          <p:cNvSpPr>
            <a:spLocks noGrp="1" noChangeArrowheads="1"/>
          </p:cNvSpPr>
          <p:nvPr>
            <p:ph type="body" idx="1"/>
          </p:nvPr>
        </p:nvSpPr>
        <p:spPr>
          <a:xfrm>
            <a:off x="2057400" y="1905000"/>
            <a:ext cx="7772400" cy="4114800"/>
          </a:xfrm>
        </p:spPr>
        <p:txBody>
          <a:bodyPr/>
          <a:lstStyle/>
          <a:p>
            <a:pPr marL="0" indent="0">
              <a:lnSpc>
                <a:spcPct val="80000"/>
              </a:lnSpc>
              <a:buNone/>
            </a:pPr>
            <a:r>
              <a:rPr lang="en-US" altLang="en-US" sz="2400" dirty="0"/>
              <a:t>char *strcpy(char *s1,const char *s2): </a:t>
            </a:r>
          </a:p>
          <a:p>
            <a:pPr eaLnBrk="1" hangingPunct="1">
              <a:lnSpc>
                <a:spcPct val="80000"/>
              </a:lnSpc>
              <a:buNone/>
            </a:pPr>
            <a:r>
              <a:rPr lang="en-US" altLang="en-US" sz="2400" dirty="0"/>
              <a:t>copies the string s2 into s1. The value of s1 is returned. </a:t>
            </a:r>
          </a:p>
          <a:p>
            <a:pPr marL="0" indent="0">
              <a:lnSpc>
                <a:spcPct val="80000"/>
              </a:lnSpc>
              <a:buNone/>
            </a:pPr>
            <a:r>
              <a:rPr lang="en-US" altLang="en-US" sz="2400" dirty="0"/>
              <a:t>Memory must be already allocated for s1 before the function can be executed.</a:t>
            </a:r>
          </a:p>
          <a:p>
            <a:pPr eaLnBrk="1" hangingPunct="1">
              <a:lnSpc>
                <a:spcPct val="80000"/>
              </a:lnSpc>
              <a:buFontTx/>
              <a:buNone/>
            </a:pPr>
            <a:endParaRPr lang="en-US" altLang="en-US" sz="2400" dirty="0"/>
          </a:p>
        </p:txBody>
      </p:sp>
    </p:spTree>
    <p:extLst>
      <p:ext uri="{BB962C8B-B14F-4D97-AF65-F5344CB8AC3E}">
        <p14:creationId xmlns:p14="http://schemas.microsoft.com/office/powerpoint/2010/main" val="16292183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2320</Words>
  <Application>Microsoft Office PowerPoint</Application>
  <PresentationFormat>Widescreen</PresentationFormat>
  <Paragraphs>309</Paragraphs>
  <Slides>24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Arial Unicode MS</vt:lpstr>
      <vt:lpstr>Calibri</vt:lpstr>
      <vt:lpstr>Calibri Light</vt:lpstr>
      <vt:lpstr>Consolas</vt:lpstr>
      <vt:lpstr>Times New Roman</vt:lpstr>
      <vt:lpstr>Office Theme</vt:lpstr>
      <vt:lpstr>Standard I/O library</vt:lpstr>
      <vt:lpstr>Standard I/O library (cont.)</vt:lpstr>
      <vt:lpstr>getline</vt:lpstr>
      <vt:lpstr>iostream - getline (string) in C++ </vt:lpstr>
      <vt:lpstr>iostream - getline (string) in C++ </vt:lpstr>
      <vt:lpstr>Strings &amp; Pointers</vt:lpstr>
      <vt:lpstr>String handling library</vt:lpstr>
      <vt:lpstr>Copy Strings</vt:lpstr>
      <vt:lpstr>String handling library</vt:lpstr>
      <vt:lpstr>Using strcpy (example)</vt:lpstr>
      <vt:lpstr>Note on (strcpy)</vt:lpstr>
      <vt:lpstr>Note on (strcpy)</vt:lpstr>
      <vt:lpstr>String handling library (cont.)</vt:lpstr>
      <vt:lpstr>Strcat (example)</vt:lpstr>
      <vt:lpstr>strcat_s</vt:lpstr>
      <vt:lpstr>String Concatenation</vt:lpstr>
      <vt:lpstr>String Compare (strcmp)</vt:lpstr>
      <vt:lpstr>strcmp (example)</vt:lpstr>
      <vt:lpstr>_stricmp</vt:lpstr>
      <vt:lpstr>String numeric conversion</vt:lpstr>
      <vt:lpstr>Recall</vt:lpstr>
      <vt:lpstr>  Example:   Given   char N[50][100]={"sami", "ahmad", … }; Write a code segment to sort the names in N in alphabetical order</vt:lpstr>
      <vt:lpstr>Exercise  Text Analysis</vt:lpstr>
      <vt:lpstr>Character handling library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mai mimo</dc:creator>
  <cp:lastModifiedBy>mai mimo</cp:lastModifiedBy>
  <cp:revision>22</cp:revision>
  <dcterms:created xsi:type="dcterms:W3CDTF">2024-02-24T17:52:02Z</dcterms:created>
  <dcterms:modified xsi:type="dcterms:W3CDTF">2024-03-06T13:01:53Z</dcterms:modified>
</cp:coreProperties>
</file>