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67"/>
  </p:notesMasterIdLst>
  <p:sldIdLst>
    <p:sldId id="992" r:id="rId6"/>
    <p:sldId id="1037" r:id="rId7"/>
    <p:sldId id="1038" r:id="rId8"/>
    <p:sldId id="1104" r:id="rId9"/>
    <p:sldId id="1105" r:id="rId10"/>
    <p:sldId id="1045" r:id="rId11"/>
    <p:sldId id="1106" r:id="rId12"/>
    <p:sldId id="1107" r:id="rId13"/>
    <p:sldId id="1108" r:id="rId14"/>
    <p:sldId id="1109" r:id="rId15"/>
    <p:sldId id="1110" r:id="rId16"/>
    <p:sldId id="1044" r:id="rId17"/>
    <p:sldId id="1111" r:id="rId18"/>
    <p:sldId id="1112" r:id="rId19"/>
    <p:sldId id="1113" r:id="rId20"/>
    <p:sldId id="1114" r:id="rId21"/>
    <p:sldId id="1115" r:id="rId22"/>
    <p:sldId id="1116" r:id="rId23"/>
    <p:sldId id="1117" r:id="rId24"/>
    <p:sldId id="1118" r:id="rId25"/>
    <p:sldId id="1119" r:id="rId26"/>
    <p:sldId id="1120" r:id="rId27"/>
    <p:sldId id="1121" r:id="rId28"/>
    <p:sldId id="1046" r:id="rId29"/>
    <p:sldId id="1049" r:id="rId30"/>
    <p:sldId id="1122" r:id="rId31"/>
    <p:sldId id="1123" r:id="rId32"/>
    <p:sldId id="1050" r:id="rId33"/>
    <p:sldId id="1124" r:id="rId34"/>
    <p:sldId id="1125" r:id="rId35"/>
    <p:sldId id="1126" r:id="rId36"/>
    <p:sldId id="1127" r:id="rId37"/>
    <p:sldId id="1056" r:id="rId38"/>
    <p:sldId id="1128" r:id="rId39"/>
    <p:sldId id="1129" r:id="rId40"/>
    <p:sldId id="1130" r:id="rId41"/>
    <p:sldId id="1061" r:id="rId42"/>
    <p:sldId id="1079" r:id="rId43"/>
    <p:sldId id="1084" r:id="rId44"/>
    <p:sldId id="1089" r:id="rId45"/>
    <p:sldId id="1131" r:id="rId46"/>
    <p:sldId id="1132" r:id="rId47"/>
    <p:sldId id="1133" r:id="rId48"/>
    <p:sldId id="1093" r:id="rId49"/>
    <p:sldId id="1095" r:id="rId50"/>
    <p:sldId id="442" r:id="rId51"/>
    <p:sldId id="1134" r:id="rId52"/>
    <p:sldId id="1135" r:id="rId53"/>
    <p:sldId id="1136" r:id="rId54"/>
    <p:sldId id="1137" r:id="rId55"/>
    <p:sldId id="1138" r:id="rId56"/>
    <p:sldId id="1139" r:id="rId57"/>
    <p:sldId id="1140" r:id="rId58"/>
    <p:sldId id="1141" r:id="rId59"/>
    <p:sldId id="1142" r:id="rId60"/>
    <p:sldId id="1143" r:id="rId61"/>
    <p:sldId id="1144" r:id="rId62"/>
    <p:sldId id="1145" r:id="rId63"/>
    <p:sldId id="1146" r:id="rId64"/>
    <p:sldId id="1147" r:id="rId65"/>
    <p:sldId id="114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992"/>
            <p14:sldId id="1037"/>
            <p14:sldId id="1038"/>
            <p14:sldId id="1104"/>
            <p14:sldId id="1105"/>
            <p14:sldId id="1045"/>
            <p14:sldId id="1106"/>
            <p14:sldId id="1107"/>
            <p14:sldId id="1108"/>
            <p14:sldId id="1109"/>
            <p14:sldId id="1110"/>
            <p14:sldId id="1044"/>
            <p14:sldId id="1111"/>
            <p14:sldId id="1112"/>
            <p14:sldId id="1113"/>
            <p14:sldId id="1114"/>
            <p14:sldId id="1115"/>
            <p14:sldId id="1116"/>
            <p14:sldId id="1117"/>
            <p14:sldId id="1118"/>
            <p14:sldId id="1119"/>
            <p14:sldId id="1120"/>
            <p14:sldId id="1121"/>
            <p14:sldId id="1046"/>
            <p14:sldId id="1049"/>
            <p14:sldId id="1122"/>
            <p14:sldId id="1123"/>
            <p14:sldId id="1050"/>
            <p14:sldId id="1124"/>
            <p14:sldId id="1125"/>
            <p14:sldId id="1126"/>
            <p14:sldId id="1127"/>
            <p14:sldId id="1056"/>
            <p14:sldId id="1128"/>
            <p14:sldId id="1129"/>
            <p14:sldId id="1130"/>
            <p14:sldId id="1061"/>
            <p14:sldId id="1079"/>
            <p14:sldId id="1084"/>
            <p14:sldId id="1089"/>
            <p14:sldId id="1131"/>
            <p14:sldId id="1132"/>
            <p14:sldId id="1133"/>
            <p14:sldId id="1093"/>
            <p14:sldId id="1095"/>
            <p14:sldId id="442"/>
          </p14:sldIdLst>
        </p14:section>
        <p14:section name="Appendix: Image Descriptions for Unsighted Students" id="{D23A4FF4-41C7-464F-9228-09E48052B5E8}">
          <p14:sldIdLst>
            <p14:sldId id="1134"/>
            <p14:sldId id="1135"/>
            <p14:sldId id="1136"/>
            <p14:sldId id="1137"/>
            <p14:sldId id="1138"/>
            <p14:sldId id="1139"/>
            <p14:sldId id="1140"/>
            <p14:sldId id="1141"/>
            <p14:sldId id="1142"/>
            <p14:sldId id="1143"/>
            <p14:sldId id="1144"/>
            <p14:sldId id="1145"/>
            <p14:sldId id="1146"/>
            <p14:sldId id="1147"/>
            <p14:sldId id="1148"/>
          </p14:sldIdLst>
        </p14:section>
      </p14:sectionLst>
    </p:ext>
    <p:ext uri="{EFAFB233-063F-42B5-8137-9DF3F51BA10A}">
      <p15:sldGuideLst xmlns:p15="http://schemas.microsoft.com/office/powerpoint/2012/main">
        <p15:guide id="2" pos="2880" userDrawn="1">
          <p15:clr>
            <a:srgbClr val="A4A3A4"/>
          </p15:clr>
        </p15:guide>
        <p15:guide id="3" orient="horz" pos="2232" userDrawn="1">
          <p15:clr>
            <a:srgbClr val="A4A3A4"/>
          </p15:clr>
        </p15:guide>
        <p15:guide id="4" pos="5664" userDrawn="1">
          <p15:clr>
            <a:srgbClr val="A4A3A4"/>
          </p15:clr>
        </p15:guide>
        <p15:guide id="5" pos="504"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03" autoAdjust="0"/>
    <p:restoredTop sz="94374" autoAdjust="0"/>
  </p:normalViewPr>
  <p:slideViewPr>
    <p:cSldViewPr snapToGrid="0" showGuides="1">
      <p:cViewPr varScale="1">
        <p:scale>
          <a:sx n="96" d="100"/>
          <a:sy n="96" d="100"/>
        </p:scale>
        <p:origin x="1854" y="90"/>
      </p:cViewPr>
      <p:guideLst>
        <p:guide pos="2880"/>
        <p:guide orient="horz" pos="2232"/>
        <p:guide pos="5664"/>
        <p:guide pos="504"/>
        <p:guide orient="horz" pos="794"/>
      </p:guideLst>
    </p:cSldViewPr>
  </p:slideViewPr>
  <p:outlineViewPr>
    <p:cViewPr>
      <p:scale>
        <a:sx n="33" d="100"/>
        <a:sy n="33" d="100"/>
      </p:scale>
      <p:origin x="0" y="-33906"/>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7/6/2023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have subtracted 1926 from 2018. Of course, you got 86, which excludes the 1926 return. To include 1926, add one. This is because the 1926 return uses year-end 1925 prices. So, 2018 − 1925 = 93. </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20</a:t>
            </a:fld>
            <a:endParaRPr lang="en-US"/>
          </a:p>
        </p:txBody>
      </p:sp>
    </p:spTree>
    <p:extLst>
      <p:ext uri="{BB962C8B-B14F-4D97-AF65-F5344CB8AC3E}">
        <p14:creationId xmlns:p14="http://schemas.microsoft.com/office/powerpoint/2010/main" val="404859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Of course, one could use also the Excel functions, =Average( ), =VAR( ), and =STDEV( ).</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28</a:t>
            </a:fld>
            <a:endParaRPr lang="en-US"/>
          </a:p>
        </p:txBody>
      </p:sp>
    </p:spTree>
    <p:extLst>
      <p:ext uri="{BB962C8B-B14F-4D97-AF65-F5344CB8AC3E}">
        <p14:creationId xmlns:p14="http://schemas.microsoft.com/office/powerpoint/2010/main" val="84873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34</a:t>
            </a:fld>
            <a:endParaRPr lang="en-US"/>
          </a:p>
        </p:txBody>
      </p:sp>
    </p:spTree>
    <p:extLst>
      <p:ext uri="{BB962C8B-B14F-4D97-AF65-F5344CB8AC3E}">
        <p14:creationId xmlns:p14="http://schemas.microsoft.com/office/powerpoint/2010/main" val="391373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46</a:t>
            </a:fld>
            <a:endParaRPr lang="en-US"/>
          </a:p>
        </p:txBody>
      </p:sp>
    </p:spTree>
    <p:extLst>
      <p:ext uri="{BB962C8B-B14F-4D97-AF65-F5344CB8AC3E}">
        <p14:creationId xmlns:p14="http://schemas.microsoft.com/office/powerpoint/2010/main" val="4005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185738" y="6515100"/>
            <a:ext cx="8823325" cy="276225"/>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764588" cy="342900"/>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9.bin"/><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slide" Target="slide57.xml"/></Relationships>
</file>

<file path=ppt/slides/_rels/slide2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slide" Target="slide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www.globalfinancialdata.com/" TargetMode="External"/><Relationship Id="rId2" Type="http://schemas.openxmlformats.org/officeDocument/2006/relationships/hyperlink" Target="http://www.finance.yahoo.com/" TargetMode="External"/><Relationship Id="rId1" Type="http://schemas.openxmlformats.org/officeDocument/2006/relationships/slideLayout" Target="../slideLayouts/slideLayout15.xml"/><Relationship Id="rId5" Type="http://schemas.openxmlformats.org/officeDocument/2006/relationships/hyperlink" Target="http://www.jmdinvestments.blogspot.com/" TargetMode="External"/><Relationship Id="rId4" Type="http://schemas.openxmlformats.org/officeDocument/2006/relationships/hyperlink" Target="http://www.robertniles.com/stat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hyperlink" Target="http://cgi.money.cnn.com/tools/millionaire/millionaire.html"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18" Type="http://schemas.openxmlformats.org/officeDocument/2006/relationships/image" Target="../media/image15.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2.wmf"/><Relationship Id="rId17" Type="http://schemas.openxmlformats.org/officeDocument/2006/relationships/oleObject" Target="../embeddings/oleObject8.bin"/><Relationship Id="rId2" Type="http://schemas.openxmlformats.org/officeDocument/2006/relationships/slideLayout" Target="../slideLayouts/slideLayout20.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24" Type="http://schemas.openxmlformats.org/officeDocument/2006/relationships/image" Target="../media/image18.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1.wmf"/><Relationship Id="rId19" Type="http://schemas.openxmlformats.org/officeDocument/2006/relationships/oleObject" Target="../embeddings/oleObject9.bin"/><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 Id="rId22" Type="http://schemas.openxmlformats.org/officeDocument/2006/relationships/image" Target="../media/image1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276-E06C-4AF1-B30E-CBF732245AE2}"/>
              </a:ext>
            </a:extLst>
          </p:cNvPr>
          <p:cNvSpPr>
            <a:spLocks noGrp="1"/>
          </p:cNvSpPr>
          <p:nvPr>
            <p:ph type="ctrTitle"/>
          </p:nvPr>
        </p:nvSpPr>
        <p:spPr>
          <a:xfrm>
            <a:off x="777240" y="3208421"/>
            <a:ext cx="6521640" cy="529390"/>
          </a:xfrm>
        </p:spPr>
        <p:txBody>
          <a:bodyPr/>
          <a:lstStyle/>
          <a:p>
            <a:r>
              <a:rPr lang="en-US" sz="2400" dirty="0"/>
              <a:t>Chapter 1</a:t>
            </a:r>
            <a:endParaRPr lang="en-US" sz="2200" dirty="0"/>
          </a:p>
        </p:txBody>
      </p:sp>
      <p:sp>
        <p:nvSpPr>
          <p:cNvPr id="3" name="Subtitle 2">
            <a:extLst>
              <a:ext uri="{FF2B5EF4-FFF2-40B4-BE49-F238E27FC236}">
                <a16:creationId xmlns:a16="http://schemas.microsoft.com/office/drawing/2014/main" id="{529E3556-0694-4E97-87EC-861552F00C1E}"/>
              </a:ext>
            </a:extLst>
          </p:cNvPr>
          <p:cNvSpPr>
            <a:spLocks noGrp="1"/>
          </p:cNvSpPr>
          <p:nvPr>
            <p:ph type="subTitle" idx="1"/>
          </p:nvPr>
        </p:nvSpPr>
        <p:spPr>
          <a:xfrm>
            <a:off x="782058" y="3818022"/>
            <a:ext cx="4297680" cy="686348"/>
          </a:xfrm>
        </p:spPr>
        <p:txBody>
          <a:bodyPr/>
          <a:lstStyle/>
          <a:p>
            <a:r>
              <a:rPr lang="en-US" dirty="0"/>
              <a:t>A Brief History of Risk and Return</a:t>
            </a:r>
          </a:p>
        </p:txBody>
      </p:sp>
      <p:sp>
        <p:nvSpPr>
          <p:cNvPr id="6" name="Text Placeholder 5"/>
          <p:cNvSpPr>
            <a:spLocks noGrp="1"/>
          </p:cNvSpPr>
          <p:nvPr>
            <p:ph type="body" sz="quarter" idx="11"/>
          </p:nvPr>
        </p:nvSpPr>
        <p:spPr/>
        <p:txBody>
          <a:bodyPr/>
          <a:lstStyle/>
          <a:p>
            <a:r>
              <a:rPr lang="en-US"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0301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4DDD-5239-4A56-B308-74A2E0C9A566}"/>
              </a:ext>
            </a:extLst>
          </p:cNvPr>
          <p:cNvSpPr>
            <a:spLocks noGrp="1"/>
          </p:cNvSpPr>
          <p:nvPr>
            <p:ph type="title"/>
          </p:nvPr>
        </p:nvSpPr>
        <p:spPr/>
        <p:txBody>
          <a:bodyPr>
            <a:normAutofit/>
          </a:bodyPr>
          <a:lstStyle/>
          <a:p>
            <a:r>
              <a:rPr lang="en-US" sz="3600" dirty="0"/>
              <a:t>Annualizing Returns </a:t>
            </a:r>
            <a:r>
              <a:rPr lang="en-US" sz="1000" b="0" dirty="0"/>
              <a:t>1</a:t>
            </a:r>
            <a:r>
              <a:rPr lang="en-US" sz="3600" dirty="0"/>
              <a:t>  </a:t>
            </a:r>
          </a:p>
        </p:txBody>
      </p:sp>
      <p:sp>
        <p:nvSpPr>
          <p:cNvPr id="3" name="Content Placeholder 2">
            <a:extLst>
              <a:ext uri="{FF2B5EF4-FFF2-40B4-BE49-F238E27FC236}">
                <a16:creationId xmlns:a16="http://schemas.microsoft.com/office/drawing/2014/main" id="{D81E5D00-895E-4282-AEF1-A6A39EB1B2BA}"/>
              </a:ext>
            </a:extLst>
          </p:cNvPr>
          <p:cNvSpPr>
            <a:spLocks noGrp="1"/>
          </p:cNvSpPr>
          <p:nvPr>
            <p:ph sz="quarter" idx="11"/>
          </p:nvPr>
        </p:nvSpPr>
        <p:spPr>
          <a:xfrm>
            <a:off x="342900" y="1276710"/>
            <a:ext cx="8458200" cy="1003912"/>
          </a:xfrm>
        </p:spPr>
        <p:txBody>
          <a:bodyPr/>
          <a:lstStyle/>
          <a:p>
            <a:pPr marL="292608" indent="-292608">
              <a:buFont typeface="Arial" panose="020B0604020202020204" pitchFamily="34" charset="0"/>
              <a:buChar char="•"/>
            </a:pPr>
            <a:r>
              <a:rPr lang="en-US" sz="2000" dirty="0"/>
              <a:t>You buy some shares of </a:t>
            </a:r>
            <a:r>
              <a:rPr lang="en-US" sz="2000" dirty="0" err="1"/>
              <a:t>Moderna</a:t>
            </a:r>
            <a:r>
              <a:rPr lang="en-US" sz="2000" dirty="0"/>
              <a:t> (M</a:t>
            </a:r>
            <a:r>
              <a:rPr lang="en-US" sz="100" dirty="0"/>
              <a:t> </a:t>
            </a:r>
            <a:r>
              <a:rPr lang="en-US" sz="2000" dirty="0"/>
              <a:t>R</a:t>
            </a:r>
            <a:r>
              <a:rPr lang="en-US" sz="100" dirty="0"/>
              <a:t> </a:t>
            </a:r>
            <a:r>
              <a:rPr lang="en-US" sz="2000" dirty="0"/>
              <a:t>N</a:t>
            </a:r>
            <a:r>
              <a:rPr lang="en-US" sz="100" dirty="0"/>
              <a:t> </a:t>
            </a:r>
            <a:r>
              <a:rPr lang="en-US" sz="2000" dirty="0"/>
              <a:t>A) at $28 per share. Four months later, you sell these shares for $29.40 per share. You received no dividends. What is your return over four months?</a:t>
            </a:r>
          </a:p>
        </p:txBody>
      </p:sp>
      <p:graphicFrame>
        <p:nvGraphicFramePr>
          <p:cNvPr id="13" name="Object 12">
            <a:extLst>
              <a:ext uri="{FF2B5EF4-FFF2-40B4-BE49-F238E27FC236}">
                <a16:creationId xmlns:a16="http://schemas.microsoft.com/office/drawing/2014/main" id="{7FA433DD-3E61-4825-8ADB-261D7EA0FFFA}"/>
              </a:ext>
            </a:extLst>
          </p:cNvPr>
          <p:cNvGraphicFramePr>
            <a:graphicFrameLocks noChangeAspect="1"/>
          </p:cNvGraphicFramePr>
          <p:nvPr>
            <p:extLst>
              <p:ext uri="{D42A27DB-BD31-4B8C-83A1-F6EECF244321}">
                <p14:modId xmlns:p14="http://schemas.microsoft.com/office/powerpoint/2010/main" val="2081184300"/>
              </p:ext>
            </p:extLst>
          </p:nvPr>
        </p:nvGraphicFramePr>
        <p:xfrm>
          <a:off x="914400" y="2449513"/>
          <a:ext cx="4457700" cy="381000"/>
        </p:xfrm>
        <a:graphic>
          <a:graphicData uri="http://schemas.openxmlformats.org/presentationml/2006/ole">
            <mc:AlternateContent xmlns:mc="http://schemas.openxmlformats.org/markup-compatibility/2006">
              <mc:Choice xmlns:v="urn:schemas-microsoft-com:vml" Requires="v">
                <p:oleObj spid="_x0000_s2050" name="Equation" r:id="rId3" imgW="4457520" imgH="380880" progId="Equation.DSMT4">
                  <p:embed/>
                </p:oleObj>
              </mc:Choice>
              <mc:Fallback>
                <p:oleObj name="Equation" r:id="rId3" imgW="4457520" imgH="380880" progId="Equation.DSMT4">
                  <p:embed/>
                  <p:pic>
                    <p:nvPicPr>
                      <p:cNvPr id="0" name=""/>
                      <p:cNvPicPr/>
                      <p:nvPr/>
                    </p:nvPicPr>
                    <p:blipFill>
                      <a:blip r:embed="rId4"/>
                      <a:stretch>
                        <a:fillRect/>
                      </a:stretch>
                    </p:blipFill>
                    <p:spPr>
                      <a:xfrm>
                        <a:off x="914400" y="2449513"/>
                        <a:ext cx="4457700" cy="3810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35953D2-7E3F-4861-9C8C-3BF1B9F08F7A}"/>
              </a:ext>
            </a:extLst>
          </p:cNvPr>
          <p:cNvGraphicFramePr>
            <a:graphicFrameLocks noChangeAspect="1"/>
          </p:cNvGraphicFramePr>
          <p:nvPr>
            <p:extLst>
              <p:ext uri="{D42A27DB-BD31-4B8C-83A1-F6EECF244321}">
                <p14:modId xmlns:p14="http://schemas.microsoft.com/office/powerpoint/2010/main" val="114599987"/>
              </p:ext>
            </p:extLst>
          </p:nvPr>
        </p:nvGraphicFramePr>
        <p:xfrm>
          <a:off x="3143623" y="2921056"/>
          <a:ext cx="1701800" cy="241300"/>
        </p:xfrm>
        <a:graphic>
          <a:graphicData uri="http://schemas.openxmlformats.org/presentationml/2006/ole">
            <mc:AlternateContent xmlns:mc="http://schemas.openxmlformats.org/markup-compatibility/2006">
              <mc:Choice xmlns:v="urn:schemas-microsoft-com:vml" Requires="v">
                <p:oleObj spid="_x0000_s2051" name="Equation" r:id="rId5" imgW="1701720" imgH="241200" progId="Equation.DSMT4">
                  <p:embed/>
                </p:oleObj>
              </mc:Choice>
              <mc:Fallback>
                <p:oleObj name="Equation" r:id="rId5" imgW="1701720" imgH="241200" progId="Equation.DSMT4">
                  <p:embed/>
                  <p:pic>
                    <p:nvPicPr>
                      <p:cNvPr id="0" name=""/>
                      <p:cNvPicPr/>
                      <p:nvPr/>
                    </p:nvPicPr>
                    <p:blipFill>
                      <a:blip r:embed="rId6"/>
                      <a:stretch>
                        <a:fillRect/>
                      </a:stretch>
                    </p:blipFill>
                    <p:spPr>
                      <a:xfrm>
                        <a:off x="3143623" y="2921056"/>
                        <a:ext cx="1701800" cy="241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94F050B-6EC6-4631-A08F-8F30FB37D618}"/>
              </a:ext>
            </a:extLst>
          </p:cNvPr>
          <p:cNvSpPr>
            <a:spLocks noGrp="1"/>
          </p:cNvSpPr>
          <p:nvPr>
            <p:ph sz="quarter" idx="14"/>
          </p:nvPr>
        </p:nvSpPr>
        <p:spPr>
          <a:xfrm>
            <a:off x="6174888" y="2461612"/>
            <a:ext cx="2626211" cy="1077654"/>
          </a:xfrm>
        </p:spPr>
        <p:style>
          <a:lnRef idx="2">
            <a:schemeClr val="dk1"/>
          </a:lnRef>
          <a:fillRef idx="1">
            <a:schemeClr val="lt1"/>
          </a:fillRef>
          <a:effectRef idx="0">
            <a:schemeClr val="dk1"/>
          </a:effectRef>
          <a:fontRef idx="minor">
            <a:schemeClr val="dk1"/>
          </a:fontRef>
        </p:style>
        <p:txBody>
          <a:bodyPr/>
          <a:lstStyle/>
          <a:p>
            <a:r>
              <a:rPr lang="en-US" sz="2000" b="1" dirty="0">
                <a:solidFill>
                  <a:schemeClr val="tx1"/>
                </a:solidFill>
              </a:rPr>
              <a:t>This return is the holding period percentage return.</a:t>
            </a:r>
          </a:p>
        </p:txBody>
      </p:sp>
      <p:sp>
        <p:nvSpPr>
          <p:cNvPr id="5" name="Content Placeholder 4">
            <a:extLst>
              <a:ext uri="{FF2B5EF4-FFF2-40B4-BE49-F238E27FC236}">
                <a16:creationId xmlns:a16="http://schemas.microsoft.com/office/drawing/2014/main" id="{C4BDDBAE-7C65-40E0-AF03-9CBAD23ADEC9}"/>
              </a:ext>
            </a:extLst>
          </p:cNvPr>
          <p:cNvSpPr>
            <a:spLocks noGrp="1"/>
          </p:cNvSpPr>
          <p:nvPr>
            <p:ph sz="quarter" idx="15"/>
          </p:nvPr>
        </p:nvSpPr>
        <p:spPr>
          <a:xfrm>
            <a:off x="342900" y="3797449"/>
            <a:ext cx="8458200" cy="1140311"/>
          </a:xfrm>
        </p:spPr>
        <p:txBody>
          <a:bodyPr/>
          <a:lstStyle/>
          <a:p>
            <a:pPr marL="292608" indent="-292608">
              <a:buFont typeface="Arial" panose="020B0604020202020204" pitchFamily="34" charset="0"/>
              <a:buChar char="•"/>
            </a:pPr>
            <a:r>
              <a:rPr lang="en-US" sz="2000" b="1" dirty="0"/>
              <a:t>What is your annualized return?</a:t>
            </a:r>
          </a:p>
          <a:p>
            <a:pPr marL="292608" indent="-292608">
              <a:buFont typeface="Arial" panose="020B0604020202020204" pitchFamily="34" charset="0"/>
              <a:buChar char="•"/>
            </a:pPr>
            <a:r>
              <a:rPr lang="en-US" sz="2000" b="1" dirty="0"/>
              <a:t>Effective Annual Return (E</a:t>
            </a:r>
            <a:r>
              <a:rPr lang="en-US" sz="100" b="1" dirty="0"/>
              <a:t> </a:t>
            </a:r>
            <a:r>
              <a:rPr lang="en-US" sz="2000" b="1" dirty="0"/>
              <a:t>A</a:t>
            </a:r>
            <a:r>
              <a:rPr lang="en-US" sz="100" b="1" dirty="0"/>
              <a:t> </a:t>
            </a:r>
            <a:r>
              <a:rPr lang="en-US" sz="2000" b="1" dirty="0"/>
              <a:t>R): </a:t>
            </a:r>
            <a:r>
              <a:rPr lang="en-US" sz="2000" dirty="0"/>
              <a:t>The return on an investment expressed on an “annualized” basis.</a:t>
            </a:r>
          </a:p>
        </p:txBody>
      </p:sp>
      <p:sp>
        <p:nvSpPr>
          <p:cNvPr id="6" name="Content Placeholder 5">
            <a:extLst>
              <a:ext uri="{FF2B5EF4-FFF2-40B4-BE49-F238E27FC236}">
                <a16:creationId xmlns:a16="http://schemas.microsoft.com/office/drawing/2014/main" id="{27DDD8D0-6026-43CB-A559-C7945B466FBE}"/>
              </a:ext>
            </a:extLst>
          </p:cNvPr>
          <p:cNvSpPr>
            <a:spLocks noGrp="1"/>
          </p:cNvSpPr>
          <p:nvPr>
            <p:ph sz="quarter" idx="16"/>
          </p:nvPr>
        </p:nvSpPr>
        <p:spPr>
          <a:xfrm>
            <a:off x="342900" y="5195942"/>
            <a:ext cx="8458200" cy="430307"/>
          </a:xfrm>
        </p:spPr>
        <p:txBody>
          <a:bodyPr/>
          <a:lstStyle/>
          <a:p>
            <a:pPr algn="ctr"/>
            <a:r>
              <a:rPr lang="en-US" sz="2000" b="1" dirty="0"/>
              <a:t>Key Question: What is the number of holding periods in a year?</a:t>
            </a:r>
          </a:p>
        </p:txBody>
      </p:sp>
      <p:sp>
        <p:nvSpPr>
          <p:cNvPr id="11" name="Slide Number Placeholder 10">
            <a:extLst>
              <a:ext uri="{FF2B5EF4-FFF2-40B4-BE49-F238E27FC236}">
                <a16:creationId xmlns:a16="http://schemas.microsoft.com/office/drawing/2014/main" id="{629C2F89-A8C6-4EE2-B16A-C35D0BF80178}"/>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240938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4DDD-5239-4A56-B308-74A2E0C9A566}"/>
              </a:ext>
            </a:extLst>
          </p:cNvPr>
          <p:cNvSpPr>
            <a:spLocks noGrp="1"/>
          </p:cNvSpPr>
          <p:nvPr>
            <p:ph type="title"/>
          </p:nvPr>
        </p:nvSpPr>
        <p:spPr/>
        <p:txBody>
          <a:bodyPr>
            <a:normAutofit/>
          </a:bodyPr>
          <a:lstStyle/>
          <a:p>
            <a:r>
              <a:rPr lang="en-US" sz="3600" dirty="0"/>
              <a:t>Annualizing Returns </a:t>
            </a:r>
            <a:r>
              <a:rPr lang="en-US" sz="1000" b="0" dirty="0"/>
              <a:t>2</a:t>
            </a:r>
            <a:r>
              <a:rPr lang="en-US" sz="3600" dirty="0"/>
              <a:t> </a:t>
            </a:r>
          </a:p>
        </p:txBody>
      </p:sp>
      <p:graphicFrame>
        <p:nvGraphicFramePr>
          <p:cNvPr id="7" name="Object 6">
            <a:extLst>
              <a:ext uri="{FF2B5EF4-FFF2-40B4-BE49-F238E27FC236}">
                <a16:creationId xmlns:a16="http://schemas.microsoft.com/office/drawing/2014/main" id="{83887631-813E-4F24-85BC-C045EC6C7476}"/>
              </a:ext>
            </a:extLst>
          </p:cNvPr>
          <p:cNvGraphicFramePr>
            <a:graphicFrameLocks noChangeAspect="1"/>
          </p:cNvGraphicFramePr>
          <p:nvPr>
            <p:extLst>
              <p:ext uri="{D42A27DB-BD31-4B8C-83A1-F6EECF244321}">
                <p14:modId xmlns:p14="http://schemas.microsoft.com/office/powerpoint/2010/main" val="765545586"/>
              </p:ext>
            </p:extLst>
          </p:nvPr>
        </p:nvGraphicFramePr>
        <p:xfrm>
          <a:off x="841375" y="1255713"/>
          <a:ext cx="6159500" cy="495300"/>
        </p:xfrm>
        <a:graphic>
          <a:graphicData uri="http://schemas.openxmlformats.org/presentationml/2006/ole">
            <mc:AlternateContent xmlns:mc="http://schemas.openxmlformats.org/markup-compatibility/2006">
              <mc:Choice xmlns:v="urn:schemas-microsoft-com:vml" Requires="v">
                <p:oleObj spid="_x0000_s3074" name="Equation" r:id="rId3" imgW="6159240" imgH="495000" progId="Equation.DSMT4">
                  <p:embed/>
                </p:oleObj>
              </mc:Choice>
              <mc:Fallback>
                <p:oleObj name="Equation" r:id="rId3" imgW="6159240" imgH="495000" progId="Equation.DSMT4">
                  <p:embed/>
                  <p:pic>
                    <p:nvPicPr>
                      <p:cNvPr id="0" name=""/>
                      <p:cNvPicPr/>
                      <p:nvPr/>
                    </p:nvPicPr>
                    <p:blipFill>
                      <a:blip r:embed="rId4"/>
                      <a:stretch>
                        <a:fillRect/>
                      </a:stretch>
                    </p:blipFill>
                    <p:spPr>
                      <a:xfrm>
                        <a:off x="841375" y="1255713"/>
                        <a:ext cx="6159500" cy="4953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6CED803-93EB-40F4-9614-6D9AD9EC209F}"/>
              </a:ext>
            </a:extLst>
          </p:cNvPr>
          <p:cNvGraphicFramePr>
            <a:graphicFrameLocks noChangeAspect="1"/>
          </p:cNvGraphicFramePr>
          <p:nvPr>
            <p:extLst>
              <p:ext uri="{D42A27DB-BD31-4B8C-83A1-F6EECF244321}">
                <p14:modId xmlns:p14="http://schemas.microsoft.com/office/powerpoint/2010/main" val="955584415"/>
              </p:ext>
            </p:extLst>
          </p:nvPr>
        </p:nvGraphicFramePr>
        <p:xfrm>
          <a:off x="886459" y="1909967"/>
          <a:ext cx="5435600" cy="342900"/>
        </p:xfrm>
        <a:graphic>
          <a:graphicData uri="http://schemas.openxmlformats.org/presentationml/2006/ole">
            <mc:AlternateContent xmlns:mc="http://schemas.openxmlformats.org/markup-compatibility/2006">
              <mc:Choice xmlns:v="urn:schemas-microsoft-com:vml" Requires="v">
                <p:oleObj spid="_x0000_s3075" name="Equation" r:id="rId5" imgW="5435280" imgH="342720" progId="Equation.DSMT4">
                  <p:embed/>
                </p:oleObj>
              </mc:Choice>
              <mc:Fallback>
                <p:oleObj name="Equation" r:id="rId5" imgW="5435280" imgH="342720" progId="Equation.DSMT4">
                  <p:embed/>
                  <p:pic>
                    <p:nvPicPr>
                      <p:cNvPr id="0" name=""/>
                      <p:cNvPicPr/>
                      <p:nvPr/>
                    </p:nvPicPr>
                    <p:blipFill>
                      <a:blip r:embed="rId6"/>
                      <a:stretch>
                        <a:fillRect/>
                      </a:stretch>
                    </p:blipFill>
                    <p:spPr>
                      <a:xfrm>
                        <a:off x="886459" y="1909967"/>
                        <a:ext cx="5435600" cy="3429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D81E5D00-895E-4282-AEF1-A6A39EB1B2BA}"/>
              </a:ext>
            </a:extLst>
          </p:cNvPr>
          <p:cNvSpPr>
            <a:spLocks noGrp="1"/>
          </p:cNvSpPr>
          <p:nvPr>
            <p:ph sz="quarter" idx="11"/>
          </p:nvPr>
        </p:nvSpPr>
        <p:spPr>
          <a:xfrm>
            <a:off x="342900" y="2412340"/>
            <a:ext cx="8458200" cy="1191472"/>
          </a:xfrm>
        </p:spPr>
        <p:txBody>
          <a:bodyPr/>
          <a:lstStyle/>
          <a:p>
            <a:r>
              <a:rPr lang="en-US" dirty="0"/>
              <a:t>In this example, the holding period is four months. So, each year contains 12 months / 4 months, or three 4-month holding periods.</a:t>
            </a:r>
          </a:p>
        </p:txBody>
      </p:sp>
      <p:sp>
        <p:nvSpPr>
          <p:cNvPr id="4" name="Content Placeholder 3">
            <a:extLst>
              <a:ext uri="{FF2B5EF4-FFF2-40B4-BE49-F238E27FC236}">
                <a16:creationId xmlns:a16="http://schemas.microsoft.com/office/drawing/2014/main" id="{194F050B-6EC6-4631-A08F-8F30FB37D618}"/>
              </a:ext>
            </a:extLst>
          </p:cNvPr>
          <p:cNvSpPr>
            <a:spLocks noGrp="1"/>
          </p:cNvSpPr>
          <p:nvPr>
            <p:ph sz="quarter" idx="14"/>
          </p:nvPr>
        </p:nvSpPr>
        <p:spPr>
          <a:xfrm>
            <a:off x="342900" y="3763285"/>
            <a:ext cx="8458200" cy="453714"/>
          </a:xfrm>
          <a:noFill/>
          <a:ln>
            <a:noFill/>
          </a:ln>
        </p:spPr>
        <p:style>
          <a:lnRef idx="0">
            <a:scrgbClr r="0" g="0" b="0"/>
          </a:lnRef>
          <a:fillRef idx="0">
            <a:scrgbClr r="0" g="0" b="0"/>
          </a:fillRef>
          <a:effectRef idx="0">
            <a:scrgbClr r="0" g="0" b="0"/>
          </a:effectRef>
          <a:fontRef idx="minor">
            <a:schemeClr val="dk1"/>
          </a:fontRef>
        </p:style>
        <p:txBody>
          <a:bodyPr/>
          <a:lstStyle/>
          <a:p>
            <a:r>
              <a:rPr lang="en-US" dirty="0">
                <a:solidFill>
                  <a:schemeClr val="tx1"/>
                </a:solidFill>
              </a:rPr>
              <a:t>Therefore:</a:t>
            </a:r>
          </a:p>
        </p:txBody>
      </p:sp>
      <p:graphicFrame>
        <p:nvGraphicFramePr>
          <p:cNvPr id="9" name="Object 8">
            <a:extLst>
              <a:ext uri="{FF2B5EF4-FFF2-40B4-BE49-F238E27FC236}">
                <a16:creationId xmlns:a16="http://schemas.microsoft.com/office/drawing/2014/main" id="{887D5A31-8E60-4FF7-B12F-C348EE2DC4CA}"/>
              </a:ext>
            </a:extLst>
          </p:cNvPr>
          <p:cNvGraphicFramePr>
            <a:graphicFrameLocks noChangeAspect="1"/>
          </p:cNvGraphicFramePr>
          <p:nvPr>
            <p:extLst>
              <p:ext uri="{D42A27DB-BD31-4B8C-83A1-F6EECF244321}">
                <p14:modId xmlns:p14="http://schemas.microsoft.com/office/powerpoint/2010/main" val="262584819"/>
              </p:ext>
            </p:extLst>
          </p:nvPr>
        </p:nvGraphicFramePr>
        <p:xfrm>
          <a:off x="841375" y="4376738"/>
          <a:ext cx="3911600" cy="495300"/>
        </p:xfrm>
        <a:graphic>
          <a:graphicData uri="http://schemas.openxmlformats.org/presentationml/2006/ole">
            <mc:AlternateContent xmlns:mc="http://schemas.openxmlformats.org/markup-compatibility/2006">
              <mc:Choice xmlns:v="urn:schemas-microsoft-com:vml" Requires="v">
                <p:oleObj spid="_x0000_s3076" name="Equation" r:id="rId7" imgW="3911400" imgH="495000" progId="Equation.DSMT4">
                  <p:embed/>
                </p:oleObj>
              </mc:Choice>
              <mc:Fallback>
                <p:oleObj name="Equation" r:id="rId7" imgW="3911400" imgH="495000" progId="Equation.DSMT4">
                  <p:embed/>
                  <p:pic>
                    <p:nvPicPr>
                      <p:cNvPr id="0" name=""/>
                      <p:cNvPicPr/>
                      <p:nvPr/>
                    </p:nvPicPr>
                    <p:blipFill>
                      <a:blip r:embed="rId8"/>
                      <a:stretch>
                        <a:fillRect/>
                      </a:stretch>
                    </p:blipFill>
                    <p:spPr>
                      <a:xfrm>
                        <a:off x="841375" y="4376738"/>
                        <a:ext cx="3911600" cy="4953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BDDBAE-7C65-40E0-AF03-9CBAD23ADEC9}"/>
              </a:ext>
            </a:extLst>
          </p:cNvPr>
          <p:cNvSpPr>
            <a:spLocks noGrp="1"/>
          </p:cNvSpPr>
          <p:nvPr>
            <p:ph sz="quarter" idx="15"/>
          </p:nvPr>
        </p:nvSpPr>
        <p:spPr>
          <a:xfrm>
            <a:off x="796066" y="5031246"/>
            <a:ext cx="4087906" cy="498186"/>
          </a:xfrm>
        </p:spPr>
        <p:txBody>
          <a:bodyPr/>
          <a:lstStyle/>
          <a:p>
            <a:r>
              <a:rPr lang="en-US" dirty="0"/>
              <a:t>So, E</a:t>
            </a:r>
            <a:r>
              <a:rPr lang="en-US" sz="100" dirty="0"/>
              <a:t> </a:t>
            </a:r>
            <a:r>
              <a:rPr lang="en-US" dirty="0"/>
              <a:t>A</a:t>
            </a:r>
            <a:r>
              <a:rPr lang="en-US" sz="100" dirty="0"/>
              <a:t> </a:t>
            </a:r>
            <a:r>
              <a:rPr lang="en-US" dirty="0"/>
              <a:t>R = .1576 or 15.76%. </a:t>
            </a:r>
          </a:p>
        </p:txBody>
      </p:sp>
      <p:sp>
        <p:nvSpPr>
          <p:cNvPr id="6" name="Content Placeholder 5">
            <a:extLst>
              <a:ext uri="{FF2B5EF4-FFF2-40B4-BE49-F238E27FC236}">
                <a16:creationId xmlns:a16="http://schemas.microsoft.com/office/drawing/2014/main" id="{27DDD8D0-6026-43CB-A559-C7945B466FBE}"/>
              </a:ext>
            </a:extLst>
          </p:cNvPr>
          <p:cNvSpPr>
            <a:spLocks noGrp="1"/>
          </p:cNvSpPr>
          <p:nvPr>
            <p:ph sz="quarter" idx="16"/>
          </p:nvPr>
        </p:nvSpPr>
        <p:spPr>
          <a:xfrm>
            <a:off x="4281544" y="5755342"/>
            <a:ext cx="4519556" cy="430306"/>
          </a:xfrm>
        </p:spPr>
        <p:style>
          <a:lnRef idx="2">
            <a:schemeClr val="accent1"/>
          </a:lnRef>
          <a:fillRef idx="1">
            <a:schemeClr val="lt1"/>
          </a:fillRef>
          <a:effectRef idx="0">
            <a:schemeClr val="accent1"/>
          </a:effectRef>
          <a:fontRef idx="minor">
            <a:schemeClr val="dk1"/>
          </a:fontRef>
        </p:style>
        <p:txBody>
          <a:bodyPr/>
          <a:lstStyle/>
          <a:p>
            <a:pPr algn="ctr"/>
            <a:r>
              <a:rPr lang="en-US" sz="2000" b="1" dirty="0">
                <a:solidFill>
                  <a:srgbClr val="A9131A"/>
                </a:solidFill>
              </a:rPr>
              <a:t>Note: (1.05)×(1.05)×(1.05) = 1.1576</a:t>
            </a:r>
          </a:p>
        </p:txBody>
      </p:sp>
      <p:sp>
        <p:nvSpPr>
          <p:cNvPr id="11" name="Slide Number Placeholder 10">
            <a:extLst>
              <a:ext uri="{FF2B5EF4-FFF2-40B4-BE49-F238E27FC236}">
                <a16:creationId xmlns:a16="http://schemas.microsoft.com/office/drawing/2014/main" id="{629C2F89-A8C6-4EE2-B16A-C35D0BF80178}"/>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38179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A $1 Investment (at Year-end 19</a:t>
            </a:r>
            <a:r>
              <a:rPr lang="en-US" sz="100" dirty="0"/>
              <a:t> </a:t>
            </a:r>
            <a:r>
              <a:rPr lang="en-US" dirty="0"/>
              <a:t>25) in Different Types of Portfolios, 19</a:t>
            </a:r>
            <a:r>
              <a:rPr lang="en-US" sz="100" dirty="0"/>
              <a:t> </a:t>
            </a:r>
            <a:r>
              <a:rPr lang="en-US" dirty="0"/>
              <a:t>26–2021</a:t>
            </a:r>
          </a:p>
        </p:txBody>
      </p:sp>
      <p:pic>
        <p:nvPicPr>
          <p:cNvPr id="3" name="Picture 2" descr="A line graph titled a $ 1 investment in different types of portfolios from 1926 to 2021 plots 5 fluctuating lines in increasing trends.">
            <a:extLst>
              <a:ext uri="{FF2B5EF4-FFF2-40B4-BE49-F238E27FC236}">
                <a16:creationId xmlns:a16="http://schemas.microsoft.com/office/drawing/2014/main" id="{B27F8872-CCA0-4CD9-9F70-74746B95AB40}"/>
              </a:ext>
            </a:extLst>
          </p:cNvPr>
          <p:cNvPicPr>
            <a:picLocks noChangeAspect="1"/>
          </p:cNvPicPr>
          <p:nvPr/>
        </p:nvPicPr>
        <p:blipFill>
          <a:blip r:embed="rId2"/>
          <a:stretch>
            <a:fillRect/>
          </a:stretch>
        </p:blipFill>
        <p:spPr>
          <a:xfrm>
            <a:off x="1349152" y="1467849"/>
            <a:ext cx="6445694" cy="4450465"/>
          </a:xfrm>
          <a:prstGeom prst="rect">
            <a:avLst/>
          </a:prstGeom>
        </p:spPr>
      </p:pic>
      <p:sp>
        <p:nvSpPr>
          <p:cNvPr id="5" name="Text Placeholder 4">
            <a:extLst>
              <a:ext uri="{FF2B5EF4-FFF2-40B4-BE49-F238E27FC236}">
                <a16:creationId xmlns:a16="http://schemas.microsoft.com/office/drawing/2014/main" id="{DF6FB562-A97D-4E05-83AA-EB6A6FCA2B8C}"/>
              </a:ext>
            </a:extLst>
          </p:cNvPr>
          <p:cNvSpPr>
            <a:spLocks noGrp="1"/>
          </p:cNvSpPr>
          <p:nvPr>
            <p:ph type="body" sz="quarter" idx="12"/>
          </p:nvPr>
        </p:nvSpPr>
        <p:spPr>
          <a:xfrm>
            <a:off x="2951913" y="6290442"/>
            <a:ext cx="3240175" cy="224658"/>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57793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a:bodyPr>
          <a:lstStyle/>
          <a:p>
            <a:r>
              <a:rPr lang="en-US" dirty="0"/>
              <a:t>Financial Market History, 1801 to 2021</a:t>
            </a:r>
          </a:p>
        </p:txBody>
      </p:sp>
      <p:pic>
        <p:nvPicPr>
          <p:cNvPr id="4" name="Picture 3" descr="A line graph titled financial market history, total return indexes from 1801 to 2021 plots 5 fluctuating lines in increasing trends.">
            <a:extLst>
              <a:ext uri="{FF2B5EF4-FFF2-40B4-BE49-F238E27FC236}">
                <a16:creationId xmlns:a16="http://schemas.microsoft.com/office/drawing/2014/main" id="{D7DBA06A-BE7C-4596-AD0B-D4CB901BE260}"/>
              </a:ext>
            </a:extLst>
          </p:cNvPr>
          <p:cNvPicPr>
            <a:picLocks noChangeAspect="1"/>
          </p:cNvPicPr>
          <p:nvPr/>
        </p:nvPicPr>
        <p:blipFill>
          <a:blip r:embed="rId2"/>
          <a:stretch>
            <a:fillRect/>
          </a:stretch>
        </p:blipFill>
        <p:spPr>
          <a:xfrm>
            <a:off x="996258" y="1354231"/>
            <a:ext cx="7171735" cy="4677700"/>
          </a:xfrm>
          <a:prstGeom prst="rect">
            <a:avLst/>
          </a:prstGeom>
        </p:spPr>
      </p:pic>
      <p:sp>
        <p:nvSpPr>
          <p:cNvPr id="5" name="Text Placeholder 4">
            <a:extLst>
              <a:ext uri="{FF2B5EF4-FFF2-40B4-BE49-F238E27FC236}">
                <a16:creationId xmlns:a16="http://schemas.microsoft.com/office/drawing/2014/main" id="{57954A38-CB8D-4B11-A42B-9CC36F648F67}"/>
              </a:ext>
            </a:extLst>
          </p:cNvPr>
          <p:cNvSpPr>
            <a:spLocks noGrp="1"/>
          </p:cNvSpPr>
          <p:nvPr>
            <p:ph type="body" sz="quarter" idx="12"/>
          </p:nvPr>
        </p:nvSpPr>
        <p:spPr>
          <a:xfrm>
            <a:off x="2857491" y="6192078"/>
            <a:ext cx="3429018" cy="323022"/>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42482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The Historical Record: Total Returns on Large-Company Stocks, 19</a:t>
            </a:r>
            <a:r>
              <a:rPr lang="en-US" sz="100" dirty="0"/>
              <a:t> </a:t>
            </a:r>
            <a:r>
              <a:rPr lang="en-US" dirty="0"/>
              <a:t>26 to 2021</a:t>
            </a:r>
          </a:p>
        </p:txBody>
      </p:sp>
      <p:pic>
        <p:nvPicPr>
          <p:cNvPr id="3" name="Picture 2" descr="A column chart titled year-to-year total returns on large-company stocks from 1926 to 2021 indicates fluctuating trends.">
            <a:extLst>
              <a:ext uri="{FF2B5EF4-FFF2-40B4-BE49-F238E27FC236}">
                <a16:creationId xmlns:a16="http://schemas.microsoft.com/office/drawing/2014/main" id="{96A9B0E7-7181-423B-B8C1-C9251BF8A5E2}"/>
              </a:ext>
            </a:extLst>
          </p:cNvPr>
          <p:cNvPicPr>
            <a:picLocks noChangeAspect="1"/>
          </p:cNvPicPr>
          <p:nvPr/>
        </p:nvPicPr>
        <p:blipFill>
          <a:blip r:embed="rId2"/>
          <a:stretch>
            <a:fillRect/>
          </a:stretch>
        </p:blipFill>
        <p:spPr>
          <a:xfrm>
            <a:off x="456843" y="1714262"/>
            <a:ext cx="8230313" cy="4340728"/>
          </a:xfrm>
          <a:prstGeom prst="rect">
            <a:avLst/>
          </a:prstGeom>
        </p:spPr>
      </p:pic>
      <p:sp>
        <p:nvSpPr>
          <p:cNvPr id="5" name="Text Placeholder 4">
            <a:extLst>
              <a:ext uri="{FF2B5EF4-FFF2-40B4-BE49-F238E27FC236}">
                <a16:creationId xmlns:a16="http://schemas.microsoft.com/office/drawing/2014/main" id="{495D335E-86C3-4256-B38F-503AAF911940}"/>
              </a:ext>
            </a:extLst>
          </p:cNvPr>
          <p:cNvSpPr>
            <a:spLocks noGrp="1"/>
          </p:cNvSpPr>
          <p:nvPr>
            <p:ph type="body" sz="quarter" idx="12"/>
          </p:nvPr>
        </p:nvSpPr>
        <p:spPr>
          <a:xfrm>
            <a:off x="2877369" y="6221896"/>
            <a:ext cx="3389262" cy="293204"/>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12577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The Historical Record: Total Returns on Small-Company Stocks, 19</a:t>
            </a:r>
            <a:r>
              <a:rPr lang="en-US" sz="100" dirty="0"/>
              <a:t> </a:t>
            </a:r>
            <a:r>
              <a:rPr lang="en-US" dirty="0"/>
              <a:t>26 to 2021</a:t>
            </a:r>
          </a:p>
        </p:txBody>
      </p:sp>
      <p:pic>
        <p:nvPicPr>
          <p:cNvPr id="4" name="Picture 3" descr="A column chart titled year-to-year total returns on small-company stocks from 1926 to 2021 indicates fluctuating trends.">
            <a:extLst>
              <a:ext uri="{FF2B5EF4-FFF2-40B4-BE49-F238E27FC236}">
                <a16:creationId xmlns:a16="http://schemas.microsoft.com/office/drawing/2014/main" id="{20B4BE52-BF80-4C35-92D8-9346F5FE7735}"/>
              </a:ext>
            </a:extLst>
          </p:cNvPr>
          <p:cNvPicPr>
            <a:picLocks noChangeAspect="1"/>
          </p:cNvPicPr>
          <p:nvPr/>
        </p:nvPicPr>
        <p:blipFill>
          <a:blip r:embed="rId2"/>
          <a:stretch>
            <a:fillRect/>
          </a:stretch>
        </p:blipFill>
        <p:spPr>
          <a:xfrm>
            <a:off x="463207" y="1659037"/>
            <a:ext cx="8230313" cy="4365114"/>
          </a:xfrm>
          <a:prstGeom prst="rect">
            <a:avLst/>
          </a:prstGeom>
        </p:spPr>
      </p:pic>
      <p:sp>
        <p:nvSpPr>
          <p:cNvPr id="5" name="Text Placeholder 4">
            <a:extLst>
              <a:ext uri="{FF2B5EF4-FFF2-40B4-BE49-F238E27FC236}">
                <a16:creationId xmlns:a16="http://schemas.microsoft.com/office/drawing/2014/main" id="{706FAB09-DDC9-4D9B-A080-3E1D7487A039}"/>
              </a:ext>
            </a:extLst>
          </p:cNvPr>
          <p:cNvSpPr>
            <a:spLocks noGrp="1"/>
          </p:cNvSpPr>
          <p:nvPr>
            <p:ph type="body" sz="quarter" idx="12"/>
          </p:nvPr>
        </p:nvSpPr>
        <p:spPr>
          <a:xfrm>
            <a:off x="2907187" y="6202017"/>
            <a:ext cx="3329627" cy="313083"/>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138137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The Historical Record: Total Returns on Long-term U.S. Bonds, 19</a:t>
            </a:r>
            <a:r>
              <a:rPr lang="en-US" sz="100" dirty="0"/>
              <a:t> </a:t>
            </a:r>
            <a:r>
              <a:rPr lang="en-US" dirty="0"/>
              <a:t>26 to 2021</a:t>
            </a:r>
          </a:p>
        </p:txBody>
      </p:sp>
      <p:pic>
        <p:nvPicPr>
          <p:cNvPr id="5" name="Picture 4" descr="A vertical bar graph shows total returns on long term U.S. bonds from 1926 to 2021.">
            <a:extLst>
              <a:ext uri="{FF2B5EF4-FFF2-40B4-BE49-F238E27FC236}">
                <a16:creationId xmlns:a16="http://schemas.microsoft.com/office/drawing/2014/main" id="{F322841B-CD61-4F1B-9D27-8E1F8EE665F0}"/>
              </a:ext>
            </a:extLst>
          </p:cNvPr>
          <p:cNvPicPr>
            <a:picLocks noChangeAspect="1"/>
          </p:cNvPicPr>
          <p:nvPr/>
        </p:nvPicPr>
        <p:blipFill>
          <a:blip r:embed="rId2"/>
          <a:stretch>
            <a:fillRect/>
          </a:stretch>
        </p:blipFill>
        <p:spPr>
          <a:xfrm>
            <a:off x="466969" y="1739144"/>
            <a:ext cx="8230313" cy="3907875"/>
          </a:xfrm>
          <a:prstGeom prst="rect">
            <a:avLst/>
          </a:prstGeom>
        </p:spPr>
      </p:pic>
      <p:sp>
        <p:nvSpPr>
          <p:cNvPr id="4" name="Text Placeholder 3">
            <a:extLst>
              <a:ext uri="{FF2B5EF4-FFF2-40B4-BE49-F238E27FC236}">
                <a16:creationId xmlns:a16="http://schemas.microsoft.com/office/drawing/2014/main" id="{C7A07029-4AA4-4FE6-8146-8D53485DAA5D}"/>
              </a:ext>
            </a:extLst>
          </p:cNvPr>
          <p:cNvSpPr>
            <a:spLocks noGrp="1"/>
          </p:cNvSpPr>
          <p:nvPr>
            <p:ph type="body" sz="quarter" idx="12"/>
          </p:nvPr>
        </p:nvSpPr>
        <p:spPr>
          <a:xfrm>
            <a:off x="2857491" y="6290442"/>
            <a:ext cx="3429018" cy="224658"/>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238442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The Historical Record: Total Returns on U.S. T-bills, 19</a:t>
            </a:r>
            <a:r>
              <a:rPr lang="en-US" sz="100" dirty="0"/>
              <a:t> </a:t>
            </a:r>
            <a:r>
              <a:rPr lang="en-US" dirty="0"/>
              <a:t>26 to 2021</a:t>
            </a:r>
          </a:p>
        </p:txBody>
      </p:sp>
      <p:pic>
        <p:nvPicPr>
          <p:cNvPr id="3" name="Picture 2" descr="A vertical bar graph shows total returns on U.S. T bills from 1926 to 2021.">
            <a:extLst>
              <a:ext uri="{FF2B5EF4-FFF2-40B4-BE49-F238E27FC236}">
                <a16:creationId xmlns:a16="http://schemas.microsoft.com/office/drawing/2014/main" id="{57410C4F-37C4-4893-95B8-5D30F1C983AE}"/>
              </a:ext>
            </a:extLst>
          </p:cNvPr>
          <p:cNvPicPr>
            <a:picLocks noChangeAspect="1"/>
          </p:cNvPicPr>
          <p:nvPr/>
        </p:nvPicPr>
        <p:blipFill>
          <a:blip r:embed="rId2"/>
          <a:stretch>
            <a:fillRect/>
          </a:stretch>
        </p:blipFill>
        <p:spPr>
          <a:xfrm>
            <a:off x="466969" y="1641599"/>
            <a:ext cx="8230313" cy="4102964"/>
          </a:xfrm>
          <a:prstGeom prst="rect">
            <a:avLst/>
          </a:prstGeom>
        </p:spPr>
      </p:pic>
      <p:sp>
        <p:nvSpPr>
          <p:cNvPr id="5" name="Text Placeholder 4">
            <a:extLst>
              <a:ext uri="{FF2B5EF4-FFF2-40B4-BE49-F238E27FC236}">
                <a16:creationId xmlns:a16="http://schemas.microsoft.com/office/drawing/2014/main" id="{149992BE-6F19-4985-BF06-3DBA36F89500}"/>
              </a:ext>
            </a:extLst>
          </p:cNvPr>
          <p:cNvSpPr>
            <a:spLocks noGrp="1"/>
          </p:cNvSpPr>
          <p:nvPr>
            <p:ph type="body" sz="quarter" idx="12"/>
          </p:nvPr>
        </p:nvSpPr>
        <p:spPr>
          <a:xfrm>
            <a:off x="2782948" y="6202017"/>
            <a:ext cx="3578105" cy="313083"/>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407292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The Historical Record: Rates of Change in Inflation Index, 19</a:t>
            </a:r>
            <a:r>
              <a:rPr lang="en-US" sz="100" dirty="0"/>
              <a:t> </a:t>
            </a:r>
            <a:r>
              <a:rPr lang="en-US" dirty="0"/>
              <a:t>26 to 2021</a:t>
            </a:r>
          </a:p>
        </p:txBody>
      </p:sp>
      <p:pic>
        <p:nvPicPr>
          <p:cNvPr id="4" name="Picture 3" descr="A column chart is titled year-to-year inflation from 1926 to 2021, inflation cumulative index and rates of change.">
            <a:extLst>
              <a:ext uri="{FF2B5EF4-FFF2-40B4-BE49-F238E27FC236}">
                <a16:creationId xmlns:a16="http://schemas.microsoft.com/office/drawing/2014/main" id="{23FC4866-414B-4CA7-B32C-3EEA59C80CA0}"/>
              </a:ext>
            </a:extLst>
          </p:cNvPr>
          <p:cNvPicPr>
            <a:picLocks noChangeAspect="1"/>
          </p:cNvPicPr>
          <p:nvPr/>
        </p:nvPicPr>
        <p:blipFill>
          <a:blip r:embed="rId2"/>
          <a:stretch>
            <a:fillRect/>
          </a:stretch>
        </p:blipFill>
        <p:spPr>
          <a:xfrm>
            <a:off x="466969" y="1548028"/>
            <a:ext cx="8230313" cy="4084674"/>
          </a:xfrm>
          <a:prstGeom prst="rect">
            <a:avLst/>
          </a:prstGeom>
        </p:spPr>
      </p:pic>
      <p:sp>
        <p:nvSpPr>
          <p:cNvPr id="5" name="Text Placeholder 4">
            <a:extLst>
              <a:ext uri="{FF2B5EF4-FFF2-40B4-BE49-F238E27FC236}">
                <a16:creationId xmlns:a16="http://schemas.microsoft.com/office/drawing/2014/main" id="{BBE153FA-BDEE-48EA-B2F2-063288B547F9}"/>
              </a:ext>
            </a:extLst>
          </p:cNvPr>
          <p:cNvSpPr>
            <a:spLocks noGrp="1"/>
          </p:cNvSpPr>
          <p:nvPr>
            <p:ph type="body" sz="quarter" idx="12"/>
          </p:nvPr>
        </p:nvSpPr>
        <p:spPr>
          <a:xfrm>
            <a:off x="2941974" y="6231835"/>
            <a:ext cx="3260053" cy="283265"/>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163520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2008: The Bear Growled; Investors Howled</a:t>
            </a:r>
          </a:p>
        </p:txBody>
      </p:sp>
      <p:sp>
        <p:nvSpPr>
          <p:cNvPr id="3" name="Content Placeholder 2">
            <a:extLst>
              <a:ext uri="{FF2B5EF4-FFF2-40B4-BE49-F238E27FC236}">
                <a16:creationId xmlns:a16="http://schemas.microsoft.com/office/drawing/2014/main" id="{A4B24895-67FC-47B2-A2FC-546AC93238BC}"/>
              </a:ext>
            </a:extLst>
          </p:cNvPr>
          <p:cNvSpPr>
            <a:spLocks noGrp="1"/>
          </p:cNvSpPr>
          <p:nvPr>
            <p:ph sz="quarter" idx="11"/>
          </p:nvPr>
        </p:nvSpPr>
        <p:spPr>
          <a:xfrm>
            <a:off x="342900" y="1276710"/>
            <a:ext cx="8458200" cy="466030"/>
          </a:xfrm>
        </p:spPr>
        <p:txBody>
          <a:bodyPr/>
          <a:lstStyle/>
          <a:p>
            <a:pPr algn="ctr"/>
            <a:r>
              <a:rPr lang="en-US" dirty="0"/>
              <a:t>S&amp;P 500 Monthly Returns</a:t>
            </a:r>
          </a:p>
        </p:txBody>
      </p:sp>
      <p:pic>
        <p:nvPicPr>
          <p:cNvPr id="7" name="Picture 6" descr="A column chart titled S and P 500 monthly returns 2008 indicates fluctuating trends.">
            <a:extLst>
              <a:ext uri="{FF2B5EF4-FFF2-40B4-BE49-F238E27FC236}">
                <a16:creationId xmlns:a16="http://schemas.microsoft.com/office/drawing/2014/main" id="{E8BEFB12-1487-4F87-8D21-EFCD2AD60262}"/>
              </a:ext>
            </a:extLst>
          </p:cNvPr>
          <p:cNvPicPr>
            <a:picLocks noChangeAspect="1"/>
          </p:cNvPicPr>
          <p:nvPr/>
        </p:nvPicPr>
        <p:blipFill>
          <a:blip r:embed="rId2"/>
          <a:stretch>
            <a:fillRect/>
          </a:stretch>
        </p:blipFill>
        <p:spPr>
          <a:xfrm>
            <a:off x="1187658" y="1923729"/>
            <a:ext cx="6736412" cy="4045877"/>
          </a:xfrm>
          <a:prstGeom prst="rect">
            <a:avLst/>
          </a:prstGeom>
        </p:spPr>
      </p:pic>
      <p:sp>
        <p:nvSpPr>
          <p:cNvPr id="5" name="Text Placeholder 4">
            <a:extLst>
              <a:ext uri="{FF2B5EF4-FFF2-40B4-BE49-F238E27FC236}">
                <a16:creationId xmlns:a16="http://schemas.microsoft.com/office/drawing/2014/main" id="{A5CAAD7E-BF0F-41FF-AEE7-492EEAA075D7}"/>
              </a:ext>
            </a:extLst>
          </p:cNvPr>
          <p:cNvSpPr>
            <a:spLocks noGrp="1"/>
          </p:cNvSpPr>
          <p:nvPr>
            <p:ph type="body" sz="quarter" idx="12"/>
          </p:nvPr>
        </p:nvSpPr>
        <p:spPr>
          <a:xfrm>
            <a:off x="2961852" y="6221896"/>
            <a:ext cx="3220296" cy="293204"/>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249776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5FBA-EADA-45D5-8E9E-1B7E155A2664}"/>
              </a:ext>
            </a:extLst>
          </p:cNvPr>
          <p:cNvSpPr>
            <a:spLocks noGrp="1"/>
          </p:cNvSpPr>
          <p:nvPr>
            <p:ph type="title"/>
          </p:nvPr>
        </p:nvSpPr>
        <p:spPr/>
        <p:txBody>
          <a:bodyPr>
            <a:noAutofit/>
          </a:bodyPr>
          <a:lstStyle/>
          <a:p>
            <a:r>
              <a:rPr lang="en-US" sz="3600" dirty="0"/>
              <a:t>A Brief History of Risk and Return </a:t>
            </a:r>
            <a:r>
              <a:rPr lang="en-US" sz="1000" b="0" dirty="0"/>
              <a:t>1</a:t>
            </a:r>
          </a:p>
        </p:txBody>
      </p:sp>
      <p:sp>
        <p:nvSpPr>
          <p:cNvPr id="3" name="Content Placeholder 2">
            <a:extLst>
              <a:ext uri="{FF2B5EF4-FFF2-40B4-BE49-F238E27FC236}">
                <a16:creationId xmlns:a16="http://schemas.microsoft.com/office/drawing/2014/main" id="{393B2DCB-A235-4FE4-8944-7AFA083854C1}"/>
              </a:ext>
            </a:extLst>
          </p:cNvPr>
          <p:cNvSpPr>
            <a:spLocks noGrp="1"/>
          </p:cNvSpPr>
          <p:nvPr>
            <p:ph sz="quarter" idx="11"/>
          </p:nvPr>
        </p:nvSpPr>
        <p:spPr>
          <a:xfrm>
            <a:off x="1744719" y="1857154"/>
            <a:ext cx="5423338" cy="856891"/>
          </a:xfrm>
        </p:spPr>
        <p:txBody>
          <a:bodyPr/>
          <a:lstStyle/>
          <a:p>
            <a:r>
              <a:rPr lang="en-US" b="1" i="1" dirty="0"/>
              <a:t>“All I ask is for the chance to prove that money can’t make me happy.’’</a:t>
            </a:r>
          </a:p>
        </p:txBody>
      </p:sp>
      <p:sp>
        <p:nvSpPr>
          <p:cNvPr id="4" name="Content Placeholder 3">
            <a:extLst>
              <a:ext uri="{FF2B5EF4-FFF2-40B4-BE49-F238E27FC236}">
                <a16:creationId xmlns:a16="http://schemas.microsoft.com/office/drawing/2014/main" id="{6EC7C85B-43BB-4310-9EF5-261FF2C77226}"/>
              </a:ext>
            </a:extLst>
          </p:cNvPr>
          <p:cNvSpPr>
            <a:spLocks noGrp="1"/>
          </p:cNvSpPr>
          <p:nvPr>
            <p:ph sz="quarter" idx="14"/>
          </p:nvPr>
        </p:nvSpPr>
        <p:spPr>
          <a:xfrm>
            <a:off x="4701092" y="2895033"/>
            <a:ext cx="2466965" cy="470653"/>
          </a:xfrm>
        </p:spPr>
        <p:txBody>
          <a:bodyPr/>
          <a:lstStyle/>
          <a:p>
            <a:pPr algn="r"/>
            <a:r>
              <a:rPr lang="en-US" dirty="0"/>
              <a:t>–Spike Milligan</a:t>
            </a:r>
          </a:p>
        </p:txBody>
      </p:sp>
      <p:sp>
        <p:nvSpPr>
          <p:cNvPr id="7" name="Slide Number Placeholder 6">
            <a:extLst>
              <a:ext uri="{FF2B5EF4-FFF2-40B4-BE49-F238E27FC236}">
                <a16:creationId xmlns:a16="http://schemas.microsoft.com/office/drawing/2014/main" id="{E318EFB2-C232-484C-A9DF-4B685EA43C06}"/>
              </a:ext>
            </a:extLst>
          </p:cNvPr>
          <p:cNvSpPr>
            <a:spLocks noGrp="1"/>
          </p:cNvSpPr>
          <p:nvPr>
            <p:ph type="sldNum" sz="quarter" idx="10"/>
          </p:nvPr>
        </p:nvSpPr>
        <p:spPr/>
        <p:txBody>
          <a:bodyPr/>
          <a:lstStyle/>
          <a:p>
            <a:fld id="{68151E55-6873-49E2-B8D5-2F265E6F1973}" type="slidenum">
              <a:rPr lang="en-US" smtClean="0"/>
              <a:t>2</a:t>
            </a:fld>
            <a:endParaRPr lang="en-US"/>
          </a:p>
        </p:txBody>
      </p:sp>
    </p:spTree>
    <p:extLst>
      <p:ext uri="{BB962C8B-B14F-4D97-AF65-F5344CB8AC3E}">
        <p14:creationId xmlns:p14="http://schemas.microsoft.com/office/powerpoint/2010/main" val="283568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F555-72BE-4002-A8DE-5465CA5DACCE}"/>
              </a:ext>
            </a:extLst>
          </p:cNvPr>
          <p:cNvSpPr>
            <a:spLocks noGrp="1"/>
          </p:cNvSpPr>
          <p:nvPr>
            <p:ph type="title"/>
          </p:nvPr>
        </p:nvSpPr>
        <p:spPr/>
        <p:txBody>
          <a:bodyPr>
            <a:normAutofit/>
          </a:bodyPr>
          <a:lstStyle/>
          <a:p>
            <a:r>
              <a:rPr lang="en-US" sz="3600" dirty="0"/>
              <a:t>Historical Average Returns</a:t>
            </a:r>
          </a:p>
        </p:txBody>
      </p:sp>
      <p:sp>
        <p:nvSpPr>
          <p:cNvPr id="3" name="Content Placeholder 2">
            <a:extLst>
              <a:ext uri="{FF2B5EF4-FFF2-40B4-BE49-F238E27FC236}">
                <a16:creationId xmlns:a16="http://schemas.microsoft.com/office/drawing/2014/main" id="{93677DC8-238F-4012-A81B-720DD781BC89}"/>
              </a:ext>
            </a:extLst>
          </p:cNvPr>
          <p:cNvSpPr>
            <a:spLocks noGrp="1"/>
          </p:cNvSpPr>
          <p:nvPr>
            <p:ph sz="quarter" idx="11"/>
          </p:nvPr>
        </p:nvSpPr>
        <p:spPr>
          <a:xfrm>
            <a:off x="342900" y="1276709"/>
            <a:ext cx="8458200" cy="3370595"/>
          </a:xfrm>
        </p:spPr>
        <p:txBody>
          <a:bodyPr/>
          <a:lstStyle/>
          <a:p>
            <a:pPr marL="292608" indent="-292608">
              <a:buFont typeface="Arial" panose="020B0604020202020204" pitchFamily="34" charset="0"/>
              <a:buChar char="•"/>
            </a:pPr>
            <a:r>
              <a:rPr lang="en-US" sz="2000" dirty="0"/>
              <a:t>A useful number to help us summarize historical financial data is the simple, or arithmetic, average.</a:t>
            </a:r>
          </a:p>
          <a:p>
            <a:pPr marL="292608" indent="-292608">
              <a:buFont typeface="Arial" panose="020B0604020202020204" pitchFamily="34" charset="0"/>
              <a:buChar char="•"/>
            </a:pPr>
            <a:r>
              <a:rPr lang="en-US" sz="2000" dirty="0"/>
              <a:t>Using the data in Table 1.1, if you add up the returns for large-company stocks from 19</a:t>
            </a:r>
            <a:r>
              <a:rPr lang="en-US" sz="100" dirty="0"/>
              <a:t> </a:t>
            </a:r>
            <a:r>
              <a:rPr lang="en-US" sz="2000" dirty="0"/>
              <a:t>26 through 2021, you get about 1,181%.</a:t>
            </a:r>
          </a:p>
          <a:p>
            <a:pPr marL="292608" indent="-292608">
              <a:buFont typeface="Arial" panose="020B0604020202020204" pitchFamily="34" charset="0"/>
              <a:buChar char="•"/>
            </a:pPr>
            <a:r>
              <a:rPr lang="en-US" sz="2000" dirty="0"/>
              <a:t>Because there are 96 returns, the average return is about 12.3%. How do you use this number?</a:t>
            </a:r>
          </a:p>
          <a:p>
            <a:pPr marL="292608" indent="-292608">
              <a:buFont typeface="Arial" panose="020B0604020202020204" pitchFamily="34" charset="0"/>
              <a:buChar char="•"/>
            </a:pPr>
            <a:r>
              <a:rPr lang="en-US" sz="2000" dirty="0"/>
              <a:t>If you are making a guess about the size of the return for a year selected at random, your best guess is 12.3%.</a:t>
            </a:r>
          </a:p>
          <a:p>
            <a:pPr marL="292608" indent="-292608">
              <a:buFont typeface="Arial" panose="020B0604020202020204" pitchFamily="34" charset="0"/>
              <a:buChar char="•"/>
            </a:pPr>
            <a:r>
              <a:rPr lang="en-US" sz="2000" dirty="0"/>
              <a:t>The formula for the historical average return is:</a:t>
            </a:r>
          </a:p>
        </p:txBody>
      </p:sp>
      <p:graphicFrame>
        <p:nvGraphicFramePr>
          <p:cNvPr id="8" name="Object 7">
            <a:extLst>
              <a:ext uri="{FF2B5EF4-FFF2-40B4-BE49-F238E27FC236}">
                <a16:creationId xmlns:a16="http://schemas.microsoft.com/office/drawing/2014/main" id="{7E2903BB-95D4-47B7-9E38-2118B9154A24}"/>
              </a:ext>
            </a:extLst>
          </p:cNvPr>
          <p:cNvGraphicFramePr>
            <a:graphicFrameLocks noChangeAspect="1"/>
          </p:cNvGraphicFramePr>
          <p:nvPr>
            <p:extLst>
              <p:ext uri="{D42A27DB-BD31-4B8C-83A1-F6EECF244321}">
                <p14:modId xmlns:p14="http://schemas.microsoft.com/office/powerpoint/2010/main" val="1148362693"/>
              </p:ext>
            </p:extLst>
          </p:nvPr>
        </p:nvGraphicFramePr>
        <p:xfrm>
          <a:off x="342900" y="4904840"/>
          <a:ext cx="4876800" cy="736600"/>
        </p:xfrm>
        <a:graphic>
          <a:graphicData uri="http://schemas.openxmlformats.org/presentationml/2006/ole">
            <mc:AlternateContent xmlns:mc="http://schemas.openxmlformats.org/markup-compatibility/2006">
              <mc:Choice xmlns:v="urn:schemas-microsoft-com:vml" Requires="v">
                <p:oleObj spid="_x0000_s4098" name="Equation" r:id="rId4" imgW="4876560" imgH="736560" progId="Equation.DSMT4">
                  <p:embed/>
                </p:oleObj>
              </mc:Choice>
              <mc:Fallback>
                <p:oleObj name="Equation" r:id="rId4" imgW="4876560" imgH="736560" progId="Equation.DSMT4">
                  <p:embed/>
                  <p:pic>
                    <p:nvPicPr>
                      <p:cNvPr id="0" name=""/>
                      <p:cNvPicPr/>
                      <p:nvPr/>
                    </p:nvPicPr>
                    <p:blipFill>
                      <a:blip r:embed="rId5"/>
                      <a:stretch>
                        <a:fillRect/>
                      </a:stretch>
                    </p:blipFill>
                    <p:spPr>
                      <a:xfrm>
                        <a:off x="342900" y="4904840"/>
                        <a:ext cx="4876800" cy="736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1D7DEF8-A79E-4365-B8E5-B0975D96E59F}"/>
              </a:ext>
            </a:extLst>
          </p:cNvPr>
          <p:cNvSpPr>
            <a:spLocks noGrp="1"/>
          </p:cNvSpPr>
          <p:nvPr>
            <p:ph sz="quarter" idx="14"/>
          </p:nvPr>
        </p:nvSpPr>
        <p:spPr>
          <a:xfrm>
            <a:off x="5335792" y="4828292"/>
            <a:ext cx="3465307" cy="1626296"/>
          </a:xfrm>
        </p:spPr>
        <p:style>
          <a:lnRef idx="2">
            <a:schemeClr val="accent1"/>
          </a:lnRef>
          <a:fillRef idx="1">
            <a:schemeClr val="lt1"/>
          </a:fillRef>
          <a:effectRef idx="0">
            <a:schemeClr val="accent1"/>
          </a:effectRef>
          <a:fontRef idx="minor">
            <a:schemeClr val="dk1"/>
          </a:fontRef>
        </p:style>
        <p:txBody>
          <a:bodyPr/>
          <a:lstStyle/>
          <a:p>
            <a:r>
              <a:rPr lang="en-US" sz="2000" b="1" dirty="0">
                <a:solidFill>
                  <a:srgbClr val="A9131A"/>
                </a:solidFill>
              </a:rPr>
              <a:t>This formula says: Starting with the first one, add up each yearly return (S says “sum”) and divide by the number of years, N.</a:t>
            </a:r>
          </a:p>
        </p:txBody>
      </p:sp>
      <p:sp>
        <p:nvSpPr>
          <p:cNvPr id="7" name="Slide Number Placeholder 6">
            <a:extLst>
              <a:ext uri="{FF2B5EF4-FFF2-40B4-BE49-F238E27FC236}">
                <a16:creationId xmlns:a16="http://schemas.microsoft.com/office/drawing/2014/main" id="{C33138E0-3351-4F29-A1E2-9D549DA9B2BF}"/>
              </a:ext>
            </a:extLst>
          </p:cNvPr>
          <p:cNvSpPr>
            <a:spLocks noGrp="1"/>
          </p:cNvSpPr>
          <p:nvPr>
            <p:ph type="sldNum" sz="quarter" idx="10"/>
          </p:nvPr>
        </p:nvSpPr>
        <p:spPr/>
        <p:txBody>
          <a:bodyPr/>
          <a:lstStyle/>
          <a:p>
            <a:fld id="{68151E55-6873-49E2-B8D5-2F265E6F1973}" type="slidenum">
              <a:rPr lang="en-US" smtClean="0"/>
              <a:t>20</a:t>
            </a:fld>
            <a:endParaRPr lang="en-US"/>
          </a:p>
        </p:txBody>
      </p:sp>
    </p:spTree>
    <p:extLst>
      <p:ext uri="{BB962C8B-B14F-4D97-AF65-F5344CB8AC3E}">
        <p14:creationId xmlns:p14="http://schemas.microsoft.com/office/powerpoint/2010/main" val="2461994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6575-7381-4D91-918D-7E6F04AF5561}"/>
              </a:ext>
            </a:extLst>
          </p:cNvPr>
          <p:cNvSpPr>
            <a:spLocks noGrp="1"/>
          </p:cNvSpPr>
          <p:nvPr>
            <p:ph type="title"/>
          </p:nvPr>
        </p:nvSpPr>
        <p:spPr/>
        <p:txBody>
          <a:bodyPr>
            <a:normAutofit fontScale="90000"/>
          </a:bodyPr>
          <a:lstStyle/>
          <a:p>
            <a:r>
              <a:rPr lang="en-US" dirty="0"/>
              <a:t>Average Annual Returns for Five Portfolios and Inflation, 19</a:t>
            </a:r>
            <a:r>
              <a:rPr lang="en-US" sz="100" dirty="0"/>
              <a:t> </a:t>
            </a:r>
            <a:r>
              <a:rPr lang="en-US" dirty="0"/>
              <a:t>26–2021</a:t>
            </a:r>
          </a:p>
        </p:txBody>
      </p:sp>
      <p:graphicFrame>
        <p:nvGraphicFramePr>
          <p:cNvPr id="8" name="Table 7">
            <a:extLst>
              <a:ext uri="{FF2B5EF4-FFF2-40B4-BE49-F238E27FC236}">
                <a16:creationId xmlns:a16="http://schemas.microsoft.com/office/drawing/2014/main" id="{C5B670DA-4EB4-4BFC-A29E-58485376717B}"/>
              </a:ext>
            </a:extLst>
          </p:cNvPr>
          <p:cNvGraphicFramePr>
            <a:graphicFrameLocks noGrp="1"/>
          </p:cNvGraphicFramePr>
          <p:nvPr>
            <p:extLst>
              <p:ext uri="{D42A27DB-BD31-4B8C-83A1-F6EECF244321}">
                <p14:modId xmlns:p14="http://schemas.microsoft.com/office/powerpoint/2010/main" val="3701298961"/>
              </p:ext>
            </p:extLst>
          </p:nvPr>
        </p:nvGraphicFramePr>
        <p:xfrm>
          <a:off x="1086522" y="1568193"/>
          <a:ext cx="6970956" cy="2595880"/>
        </p:xfrm>
        <a:graphic>
          <a:graphicData uri="http://schemas.openxmlformats.org/drawingml/2006/table">
            <a:tbl>
              <a:tblPr firstRow="1" bandRow="1">
                <a:tableStyleId>{5C22544A-7EE6-4342-B048-85BDC9FD1C3A}</a:tableStyleId>
              </a:tblPr>
              <a:tblGrid>
                <a:gridCol w="4453666">
                  <a:extLst>
                    <a:ext uri="{9D8B030D-6E8A-4147-A177-3AD203B41FA5}">
                      <a16:colId xmlns:a16="http://schemas.microsoft.com/office/drawing/2014/main" val="634914308"/>
                    </a:ext>
                  </a:extLst>
                </a:gridCol>
                <a:gridCol w="2517290">
                  <a:extLst>
                    <a:ext uri="{9D8B030D-6E8A-4147-A177-3AD203B41FA5}">
                      <a16:colId xmlns:a16="http://schemas.microsoft.com/office/drawing/2014/main" val="2965438138"/>
                    </a:ext>
                  </a:extLst>
                </a:gridCol>
              </a:tblGrid>
              <a:tr h="370840">
                <a:tc>
                  <a:txBody>
                    <a:bodyPr/>
                    <a:lstStyle/>
                    <a:p>
                      <a:r>
                        <a:rPr lang="en-US" dirty="0"/>
                        <a:t>Investment</a:t>
                      </a:r>
                    </a:p>
                  </a:txBody>
                  <a:tcPr/>
                </a:tc>
                <a:tc>
                  <a:txBody>
                    <a:bodyPr/>
                    <a:lstStyle/>
                    <a:p>
                      <a:pPr algn="ctr"/>
                      <a:r>
                        <a:rPr lang="en-US" dirty="0"/>
                        <a:t>Average Return</a:t>
                      </a:r>
                    </a:p>
                  </a:txBody>
                  <a:tcPr/>
                </a:tc>
                <a:extLst>
                  <a:ext uri="{0D108BD9-81ED-4DB2-BD59-A6C34878D82A}">
                    <a16:rowId xmlns:a16="http://schemas.microsoft.com/office/drawing/2014/main" val="643760945"/>
                  </a:ext>
                </a:extLst>
              </a:tr>
              <a:tr h="370840">
                <a:tc>
                  <a:txBody>
                    <a:bodyPr/>
                    <a:lstStyle/>
                    <a:p>
                      <a:r>
                        <a:rPr lang="en-US" dirty="0"/>
                        <a:t>Large-company stocks</a:t>
                      </a:r>
                    </a:p>
                  </a:txBody>
                  <a:tcPr/>
                </a:tc>
                <a:tc>
                  <a:txBody>
                    <a:bodyPr/>
                    <a:lstStyle/>
                    <a:p>
                      <a:pPr algn="ctr"/>
                      <a:r>
                        <a:rPr lang="en-US" dirty="0"/>
                        <a:t>12.3%</a:t>
                      </a:r>
                    </a:p>
                  </a:txBody>
                  <a:tcPr/>
                </a:tc>
                <a:extLst>
                  <a:ext uri="{0D108BD9-81ED-4DB2-BD59-A6C34878D82A}">
                    <a16:rowId xmlns:a16="http://schemas.microsoft.com/office/drawing/2014/main" val="2161664192"/>
                  </a:ext>
                </a:extLst>
              </a:tr>
              <a:tr h="370840">
                <a:tc>
                  <a:txBody>
                    <a:bodyPr/>
                    <a:lstStyle/>
                    <a:p>
                      <a:r>
                        <a:rPr lang="en-US" dirty="0"/>
                        <a:t>Small-company stocks</a:t>
                      </a:r>
                    </a:p>
                  </a:txBody>
                  <a:tcPr/>
                </a:tc>
                <a:tc>
                  <a:txBody>
                    <a:bodyPr/>
                    <a:lstStyle/>
                    <a:p>
                      <a:pPr algn="ctr"/>
                      <a:r>
                        <a:rPr lang="en-US" dirty="0"/>
                        <a:t>16.3</a:t>
                      </a:r>
                    </a:p>
                  </a:txBody>
                  <a:tcPr/>
                </a:tc>
                <a:extLst>
                  <a:ext uri="{0D108BD9-81ED-4DB2-BD59-A6C34878D82A}">
                    <a16:rowId xmlns:a16="http://schemas.microsoft.com/office/drawing/2014/main" val="3710817809"/>
                  </a:ext>
                </a:extLst>
              </a:tr>
              <a:tr h="370840">
                <a:tc>
                  <a:txBody>
                    <a:bodyPr/>
                    <a:lstStyle/>
                    <a:p>
                      <a:r>
                        <a:rPr lang="en-US" dirty="0"/>
                        <a:t>Long-term corporate bonds</a:t>
                      </a:r>
                    </a:p>
                  </a:txBody>
                  <a:tcPr/>
                </a:tc>
                <a:tc>
                  <a:txBody>
                    <a:bodyPr/>
                    <a:lstStyle/>
                    <a:p>
                      <a:pPr algn="ctr"/>
                      <a:r>
                        <a:rPr lang="en-US" dirty="0"/>
                        <a:t>6.4</a:t>
                      </a:r>
                    </a:p>
                  </a:txBody>
                  <a:tcPr/>
                </a:tc>
                <a:extLst>
                  <a:ext uri="{0D108BD9-81ED-4DB2-BD59-A6C34878D82A}">
                    <a16:rowId xmlns:a16="http://schemas.microsoft.com/office/drawing/2014/main" val="461642905"/>
                  </a:ext>
                </a:extLst>
              </a:tr>
              <a:tr h="370840">
                <a:tc>
                  <a:txBody>
                    <a:bodyPr/>
                    <a:lstStyle/>
                    <a:p>
                      <a:r>
                        <a:rPr lang="en-US" dirty="0"/>
                        <a:t>Long-term government bonds</a:t>
                      </a:r>
                    </a:p>
                  </a:txBody>
                  <a:tcPr/>
                </a:tc>
                <a:tc>
                  <a:txBody>
                    <a:bodyPr/>
                    <a:lstStyle/>
                    <a:p>
                      <a:pPr algn="ctr"/>
                      <a:r>
                        <a:rPr lang="en-US" dirty="0"/>
                        <a:t>6.0</a:t>
                      </a:r>
                    </a:p>
                  </a:txBody>
                  <a:tcPr/>
                </a:tc>
                <a:extLst>
                  <a:ext uri="{0D108BD9-81ED-4DB2-BD59-A6C34878D82A}">
                    <a16:rowId xmlns:a16="http://schemas.microsoft.com/office/drawing/2014/main" val="3183551807"/>
                  </a:ext>
                </a:extLst>
              </a:tr>
              <a:tr h="370840">
                <a:tc>
                  <a:txBody>
                    <a:bodyPr/>
                    <a:lstStyle/>
                    <a:p>
                      <a:r>
                        <a:rPr lang="en-US" dirty="0"/>
                        <a:t>U.S. Treasury bills</a:t>
                      </a:r>
                    </a:p>
                  </a:txBody>
                  <a:tcPr/>
                </a:tc>
                <a:tc>
                  <a:txBody>
                    <a:bodyPr/>
                    <a:lstStyle/>
                    <a:p>
                      <a:pPr algn="ctr"/>
                      <a:r>
                        <a:rPr lang="en-US" dirty="0"/>
                        <a:t>3.3</a:t>
                      </a:r>
                    </a:p>
                  </a:txBody>
                  <a:tcPr/>
                </a:tc>
                <a:extLst>
                  <a:ext uri="{0D108BD9-81ED-4DB2-BD59-A6C34878D82A}">
                    <a16:rowId xmlns:a16="http://schemas.microsoft.com/office/drawing/2014/main" val="1868419203"/>
                  </a:ext>
                </a:extLst>
              </a:tr>
              <a:tr h="370840">
                <a:tc>
                  <a:txBody>
                    <a:bodyPr/>
                    <a:lstStyle/>
                    <a:p>
                      <a:r>
                        <a:rPr lang="en-US" dirty="0"/>
                        <a:t>Inflation</a:t>
                      </a:r>
                    </a:p>
                  </a:txBody>
                  <a:tcPr/>
                </a:tc>
                <a:tc>
                  <a:txBody>
                    <a:bodyPr/>
                    <a:lstStyle/>
                    <a:p>
                      <a:pPr algn="ctr"/>
                      <a:r>
                        <a:rPr lang="en-US" dirty="0"/>
                        <a:t>3.0</a:t>
                      </a:r>
                    </a:p>
                  </a:txBody>
                  <a:tcPr/>
                </a:tc>
                <a:extLst>
                  <a:ext uri="{0D108BD9-81ED-4DB2-BD59-A6C34878D82A}">
                    <a16:rowId xmlns:a16="http://schemas.microsoft.com/office/drawing/2014/main" val="2138707320"/>
                  </a:ext>
                </a:extLst>
              </a:tr>
            </a:tbl>
          </a:graphicData>
        </a:graphic>
      </p:graphicFrame>
      <p:sp>
        <p:nvSpPr>
          <p:cNvPr id="3" name="Content Placeholder 2">
            <a:extLst>
              <a:ext uri="{FF2B5EF4-FFF2-40B4-BE49-F238E27FC236}">
                <a16:creationId xmlns:a16="http://schemas.microsoft.com/office/drawing/2014/main" id="{AF790AC4-08FC-458D-80B2-24BEE6CCF5B7}"/>
              </a:ext>
            </a:extLst>
          </p:cNvPr>
          <p:cNvSpPr>
            <a:spLocks noGrp="1"/>
          </p:cNvSpPr>
          <p:nvPr>
            <p:ph sz="quarter" idx="11"/>
          </p:nvPr>
        </p:nvSpPr>
        <p:spPr>
          <a:xfrm>
            <a:off x="342900" y="4636546"/>
            <a:ext cx="8458200" cy="408790"/>
          </a:xfrm>
        </p:spPr>
        <p:txBody>
          <a:bodyPr/>
          <a:lstStyle/>
          <a:p>
            <a:r>
              <a:rPr lang="en-US" sz="2000" dirty="0"/>
              <a:t>Source: </a:t>
            </a:r>
            <a:r>
              <a:rPr lang="en-US" sz="2000" i="1" dirty="0"/>
              <a:t>S</a:t>
            </a:r>
            <a:r>
              <a:rPr lang="en-US" sz="100" i="1" dirty="0"/>
              <a:t> </a:t>
            </a:r>
            <a:r>
              <a:rPr lang="en-US" sz="2000" i="1" dirty="0"/>
              <a:t>B</a:t>
            </a:r>
            <a:r>
              <a:rPr lang="en-US" sz="100" i="1" dirty="0"/>
              <a:t> </a:t>
            </a:r>
            <a:r>
              <a:rPr lang="en-US" sz="2000" i="1" dirty="0" err="1"/>
              <a:t>B</a:t>
            </a:r>
            <a:r>
              <a:rPr lang="en-US" sz="100" i="1" dirty="0"/>
              <a:t> </a:t>
            </a:r>
            <a:r>
              <a:rPr lang="en-US" sz="2000" i="1" dirty="0"/>
              <a:t>I Yearbook 2022</a:t>
            </a:r>
            <a:r>
              <a:rPr lang="en-US" sz="2000" dirty="0"/>
              <a:t> (Kroll L</a:t>
            </a:r>
            <a:r>
              <a:rPr lang="en-US" sz="100" dirty="0"/>
              <a:t> </a:t>
            </a:r>
            <a:r>
              <a:rPr lang="en-US" sz="2000" dirty="0" err="1"/>
              <a:t>L</a:t>
            </a:r>
            <a:r>
              <a:rPr lang="en-US" sz="100" dirty="0"/>
              <a:t> </a:t>
            </a:r>
            <a:r>
              <a:rPr lang="en-US" sz="2000" dirty="0"/>
              <a:t>C).</a:t>
            </a:r>
          </a:p>
        </p:txBody>
      </p:sp>
      <p:sp>
        <p:nvSpPr>
          <p:cNvPr id="6" name="Slide Number Placeholder 5">
            <a:extLst>
              <a:ext uri="{FF2B5EF4-FFF2-40B4-BE49-F238E27FC236}">
                <a16:creationId xmlns:a16="http://schemas.microsoft.com/office/drawing/2014/main" id="{52E06CD4-05EE-463A-A37D-53539CF06DF3}"/>
              </a:ext>
            </a:extLst>
          </p:cNvPr>
          <p:cNvSpPr>
            <a:spLocks noGrp="1"/>
          </p:cNvSpPr>
          <p:nvPr>
            <p:ph type="sldNum" sz="quarter" idx="4"/>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242932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6575-7381-4D91-918D-7E6F04AF5561}"/>
              </a:ext>
            </a:extLst>
          </p:cNvPr>
          <p:cNvSpPr>
            <a:spLocks noGrp="1"/>
          </p:cNvSpPr>
          <p:nvPr>
            <p:ph type="title"/>
          </p:nvPr>
        </p:nvSpPr>
        <p:spPr/>
        <p:txBody>
          <a:bodyPr>
            <a:normAutofit fontScale="90000"/>
          </a:bodyPr>
          <a:lstStyle/>
          <a:p>
            <a:r>
              <a:rPr lang="en-US" dirty="0"/>
              <a:t>Average Annual Returns and Risk Premiums for Five Portfolios, 19</a:t>
            </a:r>
            <a:r>
              <a:rPr lang="en-US" sz="100" dirty="0"/>
              <a:t> </a:t>
            </a:r>
            <a:r>
              <a:rPr lang="en-US" dirty="0"/>
              <a:t>26–2021</a:t>
            </a:r>
          </a:p>
        </p:txBody>
      </p:sp>
      <p:graphicFrame>
        <p:nvGraphicFramePr>
          <p:cNvPr id="8" name="Table 7">
            <a:extLst>
              <a:ext uri="{FF2B5EF4-FFF2-40B4-BE49-F238E27FC236}">
                <a16:creationId xmlns:a16="http://schemas.microsoft.com/office/drawing/2014/main" id="{C5B670DA-4EB4-4BFC-A29E-58485376717B}"/>
              </a:ext>
            </a:extLst>
          </p:cNvPr>
          <p:cNvGraphicFramePr>
            <a:graphicFrameLocks noGrp="1"/>
          </p:cNvGraphicFramePr>
          <p:nvPr>
            <p:extLst>
              <p:ext uri="{D42A27DB-BD31-4B8C-83A1-F6EECF244321}">
                <p14:modId xmlns:p14="http://schemas.microsoft.com/office/powerpoint/2010/main" val="96456905"/>
              </p:ext>
            </p:extLst>
          </p:nvPr>
        </p:nvGraphicFramePr>
        <p:xfrm>
          <a:off x="710638" y="1895831"/>
          <a:ext cx="7486692" cy="2225040"/>
        </p:xfrm>
        <a:graphic>
          <a:graphicData uri="http://schemas.openxmlformats.org/drawingml/2006/table">
            <a:tbl>
              <a:tblPr firstRow="1" bandRow="1">
                <a:tableStyleId>{5C22544A-7EE6-4342-B048-85BDC9FD1C3A}</a:tableStyleId>
              </a:tblPr>
              <a:tblGrid>
                <a:gridCol w="3495603">
                  <a:extLst>
                    <a:ext uri="{9D8B030D-6E8A-4147-A177-3AD203B41FA5}">
                      <a16:colId xmlns:a16="http://schemas.microsoft.com/office/drawing/2014/main" val="634914308"/>
                    </a:ext>
                  </a:extLst>
                </a:gridCol>
                <a:gridCol w="2119415">
                  <a:extLst>
                    <a:ext uri="{9D8B030D-6E8A-4147-A177-3AD203B41FA5}">
                      <a16:colId xmlns:a16="http://schemas.microsoft.com/office/drawing/2014/main" val="2965438138"/>
                    </a:ext>
                  </a:extLst>
                </a:gridCol>
                <a:gridCol w="1871674">
                  <a:extLst>
                    <a:ext uri="{9D8B030D-6E8A-4147-A177-3AD203B41FA5}">
                      <a16:colId xmlns:a16="http://schemas.microsoft.com/office/drawing/2014/main" val="882068325"/>
                    </a:ext>
                  </a:extLst>
                </a:gridCol>
              </a:tblGrid>
              <a:tr h="370840">
                <a:tc>
                  <a:txBody>
                    <a:bodyPr/>
                    <a:lstStyle/>
                    <a:p>
                      <a:r>
                        <a:rPr lang="en-US" dirty="0"/>
                        <a:t>Investment</a:t>
                      </a:r>
                    </a:p>
                  </a:txBody>
                  <a:tcPr/>
                </a:tc>
                <a:tc>
                  <a:txBody>
                    <a:bodyPr/>
                    <a:lstStyle/>
                    <a:p>
                      <a:pPr algn="ctr"/>
                      <a:r>
                        <a:rPr lang="en-US" dirty="0"/>
                        <a:t>Average Return</a:t>
                      </a:r>
                    </a:p>
                  </a:txBody>
                  <a:tcPr/>
                </a:tc>
                <a:tc>
                  <a:txBody>
                    <a:bodyPr/>
                    <a:lstStyle/>
                    <a:p>
                      <a:pPr algn="ctr"/>
                      <a:r>
                        <a:rPr lang="en-US" dirty="0"/>
                        <a:t>Risk Premium</a:t>
                      </a:r>
                    </a:p>
                  </a:txBody>
                  <a:tcPr/>
                </a:tc>
                <a:extLst>
                  <a:ext uri="{0D108BD9-81ED-4DB2-BD59-A6C34878D82A}">
                    <a16:rowId xmlns:a16="http://schemas.microsoft.com/office/drawing/2014/main" val="643760945"/>
                  </a:ext>
                </a:extLst>
              </a:tr>
              <a:tr h="370840">
                <a:tc>
                  <a:txBody>
                    <a:bodyPr/>
                    <a:lstStyle/>
                    <a:p>
                      <a:r>
                        <a:rPr lang="en-US" dirty="0"/>
                        <a:t>Large-company stocks</a:t>
                      </a:r>
                    </a:p>
                  </a:txBody>
                  <a:tcPr/>
                </a:tc>
                <a:tc>
                  <a:txBody>
                    <a:bodyPr/>
                    <a:lstStyle/>
                    <a:p>
                      <a:pPr algn="ctr"/>
                      <a:r>
                        <a:rPr lang="en-US" dirty="0"/>
                        <a:t>12.3%</a:t>
                      </a:r>
                    </a:p>
                  </a:txBody>
                  <a:tcPr/>
                </a:tc>
                <a:tc>
                  <a:txBody>
                    <a:bodyPr/>
                    <a:lstStyle/>
                    <a:p>
                      <a:pPr algn="ctr"/>
                      <a:r>
                        <a:rPr lang="en-US" dirty="0"/>
                        <a:t>9.0%</a:t>
                      </a:r>
                    </a:p>
                  </a:txBody>
                  <a:tcPr/>
                </a:tc>
                <a:extLst>
                  <a:ext uri="{0D108BD9-81ED-4DB2-BD59-A6C34878D82A}">
                    <a16:rowId xmlns:a16="http://schemas.microsoft.com/office/drawing/2014/main" val="2161664192"/>
                  </a:ext>
                </a:extLst>
              </a:tr>
              <a:tr h="370840">
                <a:tc>
                  <a:txBody>
                    <a:bodyPr/>
                    <a:lstStyle/>
                    <a:p>
                      <a:r>
                        <a:rPr lang="en-US" dirty="0"/>
                        <a:t>Small-company stocks</a:t>
                      </a:r>
                    </a:p>
                  </a:txBody>
                  <a:tcPr/>
                </a:tc>
                <a:tc>
                  <a:txBody>
                    <a:bodyPr/>
                    <a:lstStyle/>
                    <a:p>
                      <a:pPr algn="ctr"/>
                      <a:r>
                        <a:rPr lang="en-US" dirty="0"/>
                        <a:t>16.3</a:t>
                      </a:r>
                    </a:p>
                  </a:txBody>
                  <a:tcPr/>
                </a:tc>
                <a:tc>
                  <a:txBody>
                    <a:bodyPr/>
                    <a:lstStyle/>
                    <a:p>
                      <a:pPr algn="ctr"/>
                      <a:r>
                        <a:rPr lang="en-US" dirty="0"/>
                        <a:t>13.0</a:t>
                      </a:r>
                    </a:p>
                  </a:txBody>
                  <a:tcPr/>
                </a:tc>
                <a:extLst>
                  <a:ext uri="{0D108BD9-81ED-4DB2-BD59-A6C34878D82A}">
                    <a16:rowId xmlns:a16="http://schemas.microsoft.com/office/drawing/2014/main" val="3710817809"/>
                  </a:ext>
                </a:extLst>
              </a:tr>
              <a:tr h="370840">
                <a:tc>
                  <a:txBody>
                    <a:bodyPr/>
                    <a:lstStyle/>
                    <a:p>
                      <a:r>
                        <a:rPr lang="en-US" dirty="0"/>
                        <a:t>Long-term corporate bonds</a:t>
                      </a:r>
                    </a:p>
                  </a:txBody>
                  <a:tcPr/>
                </a:tc>
                <a:tc>
                  <a:txBody>
                    <a:bodyPr/>
                    <a:lstStyle/>
                    <a:p>
                      <a:pPr algn="ctr"/>
                      <a:r>
                        <a:rPr lang="en-US" dirty="0"/>
                        <a:t>6.4</a:t>
                      </a:r>
                    </a:p>
                  </a:txBody>
                  <a:tcPr/>
                </a:tc>
                <a:tc>
                  <a:txBody>
                    <a:bodyPr/>
                    <a:lstStyle/>
                    <a:p>
                      <a:pPr algn="ctr"/>
                      <a:r>
                        <a:rPr lang="en-US" dirty="0"/>
                        <a:t>3.1</a:t>
                      </a:r>
                    </a:p>
                  </a:txBody>
                  <a:tcPr/>
                </a:tc>
                <a:extLst>
                  <a:ext uri="{0D108BD9-81ED-4DB2-BD59-A6C34878D82A}">
                    <a16:rowId xmlns:a16="http://schemas.microsoft.com/office/drawing/2014/main" val="461642905"/>
                  </a:ext>
                </a:extLst>
              </a:tr>
              <a:tr h="370840">
                <a:tc>
                  <a:txBody>
                    <a:bodyPr/>
                    <a:lstStyle/>
                    <a:p>
                      <a:r>
                        <a:rPr lang="en-US" dirty="0"/>
                        <a:t>Long-term government bonds</a:t>
                      </a:r>
                    </a:p>
                  </a:txBody>
                  <a:tcPr/>
                </a:tc>
                <a:tc>
                  <a:txBody>
                    <a:bodyPr/>
                    <a:lstStyle/>
                    <a:p>
                      <a:pPr algn="ctr"/>
                      <a:r>
                        <a:rPr lang="en-US" dirty="0"/>
                        <a:t>6.0</a:t>
                      </a:r>
                    </a:p>
                  </a:txBody>
                  <a:tcPr/>
                </a:tc>
                <a:tc>
                  <a:txBody>
                    <a:bodyPr/>
                    <a:lstStyle/>
                    <a:p>
                      <a:pPr algn="ctr"/>
                      <a:r>
                        <a:rPr lang="en-US" dirty="0"/>
                        <a:t>2.7</a:t>
                      </a:r>
                    </a:p>
                  </a:txBody>
                  <a:tcPr/>
                </a:tc>
                <a:extLst>
                  <a:ext uri="{0D108BD9-81ED-4DB2-BD59-A6C34878D82A}">
                    <a16:rowId xmlns:a16="http://schemas.microsoft.com/office/drawing/2014/main" val="3183551807"/>
                  </a:ext>
                </a:extLst>
              </a:tr>
              <a:tr h="370840">
                <a:tc>
                  <a:txBody>
                    <a:bodyPr/>
                    <a:lstStyle/>
                    <a:p>
                      <a:r>
                        <a:rPr lang="en-US" dirty="0"/>
                        <a:t>U.S. Treasury bills</a:t>
                      </a:r>
                    </a:p>
                  </a:txBody>
                  <a:tcPr/>
                </a:tc>
                <a:tc>
                  <a:txBody>
                    <a:bodyPr/>
                    <a:lstStyle/>
                    <a:p>
                      <a:pPr algn="ctr"/>
                      <a:r>
                        <a:rPr lang="en-US" dirty="0"/>
                        <a:t>3.3</a:t>
                      </a:r>
                    </a:p>
                  </a:txBody>
                  <a:tcPr/>
                </a:tc>
                <a:tc>
                  <a:txBody>
                    <a:bodyPr/>
                    <a:lstStyle/>
                    <a:p>
                      <a:pPr algn="ctr"/>
                      <a:r>
                        <a:rPr lang="en-US" dirty="0"/>
                        <a:t>–</a:t>
                      </a:r>
                    </a:p>
                  </a:txBody>
                  <a:tcPr/>
                </a:tc>
                <a:extLst>
                  <a:ext uri="{0D108BD9-81ED-4DB2-BD59-A6C34878D82A}">
                    <a16:rowId xmlns:a16="http://schemas.microsoft.com/office/drawing/2014/main" val="1868419203"/>
                  </a:ext>
                </a:extLst>
              </a:tr>
            </a:tbl>
          </a:graphicData>
        </a:graphic>
      </p:graphicFrame>
      <p:sp>
        <p:nvSpPr>
          <p:cNvPr id="3" name="Content Placeholder 2">
            <a:extLst>
              <a:ext uri="{FF2B5EF4-FFF2-40B4-BE49-F238E27FC236}">
                <a16:creationId xmlns:a16="http://schemas.microsoft.com/office/drawing/2014/main" id="{AF790AC4-08FC-458D-80B2-24BEE6CCF5B7}"/>
              </a:ext>
            </a:extLst>
          </p:cNvPr>
          <p:cNvSpPr>
            <a:spLocks noGrp="1"/>
          </p:cNvSpPr>
          <p:nvPr>
            <p:ph sz="quarter" idx="11"/>
          </p:nvPr>
        </p:nvSpPr>
        <p:spPr>
          <a:xfrm>
            <a:off x="342900" y="4636546"/>
            <a:ext cx="8458200" cy="408790"/>
          </a:xfrm>
        </p:spPr>
        <p:txBody>
          <a:bodyPr/>
          <a:lstStyle/>
          <a:p>
            <a:r>
              <a:rPr lang="en-US" sz="2000" dirty="0"/>
              <a:t>Source: </a:t>
            </a:r>
            <a:r>
              <a:rPr lang="en-US" sz="2000" i="1" dirty="0"/>
              <a:t>S</a:t>
            </a:r>
            <a:r>
              <a:rPr lang="en-US" sz="100" i="1" dirty="0"/>
              <a:t> </a:t>
            </a:r>
            <a:r>
              <a:rPr lang="en-US" sz="2000" i="1" dirty="0"/>
              <a:t>B</a:t>
            </a:r>
            <a:r>
              <a:rPr lang="en-US" sz="100" i="1" dirty="0"/>
              <a:t> </a:t>
            </a:r>
            <a:r>
              <a:rPr lang="en-US" sz="2000" i="1" dirty="0" err="1"/>
              <a:t>B</a:t>
            </a:r>
            <a:r>
              <a:rPr lang="en-US" sz="100" i="1" dirty="0"/>
              <a:t> </a:t>
            </a:r>
            <a:r>
              <a:rPr lang="en-US" sz="2000" i="1" dirty="0"/>
              <a:t>I Yearbook 2022</a:t>
            </a:r>
            <a:r>
              <a:rPr lang="en-US" sz="2000" dirty="0"/>
              <a:t> (Kroll L</a:t>
            </a:r>
            <a:r>
              <a:rPr lang="en-US" sz="100" dirty="0"/>
              <a:t> </a:t>
            </a:r>
            <a:r>
              <a:rPr lang="en-US" sz="2000" dirty="0" err="1"/>
              <a:t>L</a:t>
            </a:r>
            <a:r>
              <a:rPr lang="en-US" sz="100" dirty="0"/>
              <a:t> </a:t>
            </a:r>
            <a:r>
              <a:rPr lang="en-US" sz="2000" dirty="0"/>
              <a:t>C). Author calculations.</a:t>
            </a:r>
          </a:p>
        </p:txBody>
      </p:sp>
      <p:sp>
        <p:nvSpPr>
          <p:cNvPr id="6" name="Slide Number Placeholder 5">
            <a:extLst>
              <a:ext uri="{FF2B5EF4-FFF2-40B4-BE49-F238E27FC236}">
                <a16:creationId xmlns:a16="http://schemas.microsoft.com/office/drawing/2014/main" id="{52E06CD4-05EE-463A-A37D-53539CF06DF3}"/>
              </a:ext>
            </a:extLst>
          </p:cNvPr>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249990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4C96-ED4B-44FC-87BC-0146CFD8C53D}"/>
              </a:ext>
            </a:extLst>
          </p:cNvPr>
          <p:cNvSpPr>
            <a:spLocks noGrp="1"/>
          </p:cNvSpPr>
          <p:nvPr>
            <p:ph type="title"/>
          </p:nvPr>
        </p:nvSpPr>
        <p:spPr/>
        <p:txBody>
          <a:bodyPr>
            <a:normAutofit fontScale="90000"/>
          </a:bodyPr>
          <a:lstStyle/>
          <a:p>
            <a:r>
              <a:rPr lang="en-US" dirty="0"/>
              <a:t>Average Returns: The First Lesson</a:t>
            </a:r>
          </a:p>
        </p:txBody>
      </p:sp>
      <p:sp>
        <p:nvSpPr>
          <p:cNvPr id="3" name="Content Placeholder 2">
            <a:extLst>
              <a:ext uri="{FF2B5EF4-FFF2-40B4-BE49-F238E27FC236}">
                <a16:creationId xmlns:a16="http://schemas.microsoft.com/office/drawing/2014/main" id="{E9EEEDF8-0BAF-4ADB-A7A1-B4B2D79BCD5F}"/>
              </a:ext>
            </a:extLst>
          </p:cNvPr>
          <p:cNvSpPr>
            <a:spLocks noGrp="1"/>
          </p:cNvSpPr>
          <p:nvPr>
            <p:ph sz="quarter" idx="11"/>
          </p:nvPr>
        </p:nvSpPr>
        <p:spPr>
          <a:xfrm>
            <a:off x="342900" y="1276709"/>
            <a:ext cx="8458200" cy="2036646"/>
          </a:xfrm>
        </p:spPr>
        <p:txBody>
          <a:bodyPr/>
          <a:lstStyle/>
          <a:p>
            <a:pPr marL="292608" indent="-292608">
              <a:buFont typeface="Arial" panose="020B0604020202020204" pitchFamily="34" charset="0"/>
              <a:buChar char="•"/>
            </a:pPr>
            <a:r>
              <a:rPr lang="en-US" sz="2200" b="1" dirty="0"/>
              <a:t>Risk-free rate: </a:t>
            </a:r>
            <a:r>
              <a:rPr lang="en-US" sz="2200" dirty="0"/>
              <a:t>The rate of return on a riskless, that is, certain investment.</a:t>
            </a:r>
          </a:p>
          <a:p>
            <a:pPr marL="292608" indent="-292608">
              <a:buFont typeface="Arial" panose="020B0604020202020204" pitchFamily="34" charset="0"/>
              <a:buChar char="•"/>
            </a:pPr>
            <a:r>
              <a:rPr lang="en-US" sz="2200" b="1" dirty="0"/>
              <a:t>Risk premium: </a:t>
            </a:r>
            <a:r>
              <a:rPr lang="en-US" sz="2200" dirty="0"/>
              <a:t>The extra return on a risky asset over the risk-free rate; that is, the reward for bearing risk.</a:t>
            </a:r>
          </a:p>
          <a:p>
            <a:pPr marL="292608" indent="-292608">
              <a:buFont typeface="Arial" panose="020B0604020202020204" pitchFamily="34" charset="0"/>
              <a:buChar char="•"/>
            </a:pPr>
            <a:r>
              <a:rPr lang="en-US" sz="2200" b="1" dirty="0"/>
              <a:t>The First Lesson:</a:t>
            </a:r>
          </a:p>
        </p:txBody>
      </p:sp>
      <p:sp>
        <p:nvSpPr>
          <p:cNvPr id="4" name="Content Placeholder 3">
            <a:extLst>
              <a:ext uri="{FF2B5EF4-FFF2-40B4-BE49-F238E27FC236}">
                <a16:creationId xmlns:a16="http://schemas.microsoft.com/office/drawing/2014/main" id="{B904EC65-5E97-4E15-8E51-631E7374EF9A}"/>
              </a:ext>
            </a:extLst>
          </p:cNvPr>
          <p:cNvSpPr>
            <a:spLocks noGrp="1"/>
          </p:cNvSpPr>
          <p:nvPr>
            <p:ph sz="quarter" idx="14"/>
          </p:nvPr>
        </p:nvSpPr>
        <p:spPr>
          <a:xfrm>
            <a:off x="342900" y="3429000"/>
            <a:ext cx="8458200" cy="422238"/>
          </a:xfrm>
        </p:spPr>
        <p:txBody>
          <a:bodyPr/>
          <a:lstStyle/>
          <a:p>
            <a:pPr algn="ctr"/>
            <a:r>
              <a:rPr lang="en-US" sz="2200" b="1" dirty="0">
                <a:solidFill>
                  <a:srgbClr val="A9131A"/>
                </a:solidFill>
              </a:rPr>
              <a:t>There is a reward, on average, for bearing risk.</a:t>
            </a:r>
          </a:p>
        </p:txBody>
      </p:sp>
      <p:sp>
        <p:nvSpPr>
          <p:cNvPr id="8" name="Content Placeholder 7">
            <a:extLst>
              <a:ext uri="{FF2B5EF4-FFF2-40B4-BE49-F238E27FC236}">
                <a16:creationId xmlns:a16="http://schemas.microsoft.com/office/drawing/2014/main" id="{31F6E02A-8B8E-43B4-8C12-6FFE9AA85F86}"/>
              </a:ext>
            </a:extLst>
          </p:cNvPr>
          <p:cNvSpPr>
            <a:spLocks noGrp="1"/>
          </p:cNvSpPr>
          <p:nvPr>
            <p:ph sz="quarter" idx="15"/>
          </p:nvPr>
        </p:nvSpPr>
        <p:spPr>
          <a:xfrm>
            <a:off x="356750" y="3966883"/>
            <a:ext cx="8458200" cy="2530736"/>
          </a:xfrm>
        </p:spPr>
        <p:txBody>
          <a:bodyPr/>
          <a:lstStyle/>
          <a:p>
            <a:r>
              <a:rPr lang="en-US" sz="2200" dirty="0"/>
              <a:t>By looking at the previous slide, we can see the risk premium earned by large-company stocks was 9.0%!</a:t>
            </a:r>
          </a:p>
          <a:p>
            <a:pPr marL="292608" indent="-292608">
              <a:buFont typeface="Arial" panose="020B0604020202020204" pitchFamily="34" charset="0"/>
              <a:buChar char="•"/>
            </a:pPr>
            <a:r>
              <a:rPr lang="en-US" sz="2200" dirty="0"/>
              <a:t>Is 9.0% a good estimate of future risk premium?</a:t>
            </a:r>
          </a:p>
          <a:p>
            <a:pPr marL="292608" indent="-292608">
              <a:buFont typeface="Arial" panose="020B0604020202020204" pitchFamily="34" charset="0"/>
              <a:buChar char="•"/>
            </a:pPr>
            <a:r>
              <a:rPr lang="en-US" sz="2200" dirty="0"/>
              <a:t>The opinion of 226 financial economists: 7.0%.</a:t>
            </a:r>
          </a:p>
          <a:p>
            <a:pPr marL="292608" indent="-292608">
              <a:buFont typeface="Arial" panose="020B0604020202020204" pitchFamily="34" charset="0"/>
              <a:buChar char="•"/>
            </a:pPr>
            <a:r>
              <a:rPr lang="en-US" sz="2200" dirty="0"/>
              <a:t>Any estimate involves assumptions about the future risk environment and the risk aversion of future investors.</a:t>
            </a:r>
          </a:p>
        </p:txBody>
      </p:sp>
      <p:sp>
        <p:nvSpPr>
          <p:cNvPr id="7" name="Slide Number Placeholder 6">
            <a:extLst>
              <a:ext uri="{FF2B5EF4-FFF2-40B4-BE49-F238E27FC236}">
                <a16:creationId xmlns:a16="http://schemas.microsoft.com/office/drawing/2014/main" id="{BE915382-99F0-4F59-AC40-C60BC133F81C}"/>
              </a:ext>
            </a:extLst>
          </p:cNvPr>
          <p:cNvSpPr>
            <a:spLocks noGrp="1"/>
          </p:cNvSpPr>
          <p:nvPr>
            <p:ph type="sldNum" sz="quarter" idx="10"/>
          </p:nvPr>
        </p:nvSpPr>
        <p:spPr/>
        <p:txBody>
          <a:bodyPr/>
          <a:lstStyle/>
          <a:p>
            <a:fld id="{68151E55-6873-49E2-B8D5-2F265E6F1973}" type="slidenum">
              <a:rPr lang="en-US" smtClean="0"/>
              <a:t>23</a:t>
            </a:fld>
            <a:endParaRPr lang="en-US"/>
          </a:p>
        </p:txBody>
      </p:sp>
    </p:spTree>
    <p:extLst>
      <p:ext uri="{BB962C8B-B14F-4D97-AF65-F5344CB8AC3E}">
        <p14:creationId xmlns:p14="http://schemas.microsoft.com/office/powerpoint/2010/main" val="104889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a:xfrm>
            <a:off x="342900" y="192490"/>
            <a:ext cx="8559362" cy="903231"/>
          </a:xfrm>
        </p:spPr>
        <p:txBody>
          <a:bodyPr>
            <a:noAutofit/>
          </a:bodyPr>
          <a:lstStyle/>
          <a:p>
            <a:r>
              <a:rPr lang="en-US" sz="3600" dirty="0"/>
              <a:t>Why Does a Risk Premium Exist?</a:t>
            </a:r>
            <a:endParaRPr lang="en-US" sz="3600" i="1" dirty="0"/>
          </a:p>
        </p:txBody>
      </p:sp>
      <p:sp>
        <p:nvSpPr>
          <p:cNvPr id="3" name="Content Placeholder 2">
            <a:extLst>
              <a:ext uri="{FF2B5EF4-FFF2-40B4-BE49-F238E27FC236}">
                <a16:creationId xmlns:a16="http://schemas.microsoft.com/office/drawing/2014/main" id="{15D7DFBE-C6E3-45BF-869C-5FA2A59E8FD5}"/>
              </a:ext>
            </a:extLst>
          </p:cNvPr>
          <p:cNvSpPr>
            <a:spLocks noGrp="1"/>
          </p:cNvSpPr>
          <p:nvPr>
            <p:ph sz="quarter" idx="11"/>
          </p:nvPr>
        </p:nvSpPr>
        <p:spPr>
          <a:xfrm>
            <a:off x="342900" y="1276709"/>
            <a:ext cx="8458200" cy="3564232"/>
          </a:xfrm>
        </p:spPr>
        <p:txBody>
          <a:bodyPr/>
          <a:lstStyle/>
          <a:p>
            <a:pPr marL="292608" indent="-292608">
              <a:buFont typeface="Arial" panose="020B0604020202020204" pitchFamily="34" charset="0"/>
              <a:buChar char="•"/>
            </a:pPr>
            <a:r>
              <a:rPr lang="en-US" dirty="0">
                <a:solidFill>
                  <a:schemeClr val="tx1"/>
                </a:solidFill>
              </a:rPr>
              <a:t>Modern investment theory centers on this question.</a:t>
            </a:r>
          </a:p>
          <a:p>
            <a:pPr marL="292608" indent="-292608">
              <a:buFont typeface="Arial" panose="020B0604020202020204" pitchFamily="34" charset="0"/>
              <a:buChar char="•"/>
            </a:pPr>
            <a:r>
              <a:rPr lang="en-US" dirty="0">
                <a:solidFill>
                  <a:schemeClr val="tx1"/>
                </a:solidFill>
              </a:rPr>
              <a:t>Therefore, we will examine this question many times in the chapters ahead.</a:t>
            </a:r>
          </a:p>
          <a:p>
            <a:pPr marL="292608" indent="-292608">
              <a:buFont typeface="Arial" panose="020B0604020202020204" pitchFamily="34" charset="0"/>
              <a:buChar char="•"/>
            </a:pPr>
            <a:r>
              <a:rPr lang="en-US" dirty="0">
                <a:solidFill>
                  <a:schemeClr val="tx1"/>
                </a:solidFill>
              </a:rPr>
              <a:t>We can examine part of this question, however, by looking at the dispersion, or spread, of historical returns.</a:t>
            </a:r>
          </a:p>
          <a:p>
            <a:pPr marL="292608" indent="-292608">
              <a:buFont typeface="Arial" panose="020B0604020202020204" pitchFamily="34" charset="0"/>
              <a:buChar char="•"/>
            </a:pPr>
            <a:r>
              <a:rPr lang="en-US" dirty="0">
                <a:solidFill>
                  <a:schemeClr val="tx1"/>
                </a:solidFill>
              </a:rPr>
              <a:t>We use two statistical concepts to study this dispersion, or variability: variance and standard deviation.</a:t>
            </a:r>
          </a:p>
          <a:p>
            <a:pPr marL="292608" indent="-292608">
              <a:buFont typeface="Arial" panose="020B0604020202020204" pitchFamily="34" charset="0"/>
              <a:buChar char="•"/>
            </a:pPr>
            <a:r>
              <a:rPr lang="en-US" b="1" dirty="0">
                <a:solidFill>
                  <a:schemeClr val="tx1"/>
                </a:solidFill>
              </a:rPr>
              <a:t>The Second Lesson:</a:t>
            </a:r>
          </a:p>
        </p:txBody>
      </p:sp>
      <p:sp>
        <p:nvSpPr>
          <p:cNvPr id="8" name="Content Placeholder 7">
            <a:extLst>
              <a:ext uri="{FF2B5EF4-FFF2-40B4-BE49-F238E27FC236}">
                <a16:creationId xmlns:a16="http://schemas.microsoft.com/office/drawing/2014/main" id="{63563A65-311D-43B4-9938-7DFDCC16331D}"/>
              </a:ext>
            </a:extLst>
          </p:cNvPr>
          <p:cNvSpPr>
            <a:spLocks noGrp="1"/>
          </p:cNvSpPr>
          <p:nvPr>
            <p:ph sz="quarter" idx="14"/>
          </p:nvPr>
        </p:nvSpPr>
        <p:spPr>
          <a:xfrm>
            <a:off x="342900" y="5021929"/>
            <a:ext cx="8458200" cy="464471"/>
          </a:xfrm>
        </p:spPr>
        <p:txBody>
          <a:bodyPr/>
          <a:lstStyle/>
          <a:p>
            <a:pPr algn="ctr"/>
            <a:r>
              <a:rPr lang="en-US" b="1" dirty="0">
                <a:solidFill>
                  <a:srgbClr val="A9131A"/>
                </a:solidFill>
              </a:rPr>
              <a:t>The greater the potential reward, the greater the risk.</a:t>
            </a:r>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10"/>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243290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200" dirty="0"/>
              <a:t>Return Variability Review and Concepts</a:t>
            </a:r>
            <a:endParaRPr lang="en-US" sz="1000" b="0" dirty="0"/>
          </a:p>
        </p:txBody>
      </p:sp>
      <p:sp>
        <p:nvSpPr>
          <p:cNvPr id="3" name="Content Placeholder 2">
            <a:extLst>
              <a:ext uri="{FF2B5EF4-FFF2-40B4-BE49-F238E27FC236}">
                <a16:creationId xmlns:a16="http://schemas.microsoft.com/office/drawing/2014/main" id="{9B6383FE-B3AB-4F6B-8FE1-469030479BB9}"/>
              </a:ext>
            </a:extLst>
          </p:cNvPr>
          <p:cNvSpPr>
            <a:spLocks noGrp="1"/>
          </p:cNvSpPr>
          <p:nvPr>
            <p:ph sz="quarter" idx="11"/>
          </p:nvPr>
        </p:nvSpPr>
        <p:spPr>
          <a:xfrm>
            <a:off x="342900" y="1276710"/>
            <a:ext cx="8458200" cy="2692862"/>
          </a:xfrm>
        </p:spPr>
        <p:txBody>
          <a:bodyPr/>
          <a:lstStyle/>
          <a:p>
            <a:r>
              <a:rPr lang="en-US" b="1" dirty="0"/>
              <a:t>Variance</a:t>
            </a:r>
            <a:r>
              <a:rPr lang="en-US" dirty="0"/>
              <a:t> is a common measure of return dispersion. Sometimes, return dispersion is also call variability.</a:t>
            </a:r>
          </a:p>
          <a:p>
            <a:r>
              <a:rPr lang="en-US" b="1" dirty="0"/>
              <a:t>Standard deviation </a:t>
            </a:r>
            <a:r>
              <a:rPr lang="en-US" dirty="0"/>
              <a:t>is the square root of the variance.</a:t>
            </a:r>
          </a:p>
          <a:p>
            <a:pPr marL="292608" indent="-292608">
              <a:buFont typeface="Arial" panose="020B0604020202020204" pitchFamily="34" charset="0"/>
              <a:buChar char="•"/>
            </a:pPr>
            <a:r>
              <a:rPr lang="en-US" dirty="0"/>
              <a:t>Sometimes the square root is called volatility.</a:t>
            </a:r>
          </a:p>
          <a:p>
            <a:pPr marL="292608" indent="-292608">
              <a:buFont typeface="Arial" panose="020B0604020202020204" pitchFamily="34" charset="0"/>
              <a:buChar char="•"/>
            </a:pPr>
            <a:r>
              <a:rPr lang="en-US" dirty="0"/>
              <a:t>Standard deviation is handy because it is in the same "units" as the average.</a:t>
            </a:r>
          </a:p>
        </p:txBody>
      </p:sp>
      <p:sp>
        <p:nvSpPr>
          <p:cNvPr id="4" name="Content Placeholder 3">
            <a:extLst>
              <a:ext uri="{FF2B5EF4-FFF2-40B4-BE49-F238E27FC236}">
                <a16:creationId xmlns:a16="http://schemas.microsoft.com/office/drawing/2014/main" id="{B9ECD5C2-0F20-425E-BA77-6D85CA4B980D}"/>
              </a:ext>
            </a:extLst>
          </p:cNvPr>
          <p:cNvSpPr>
            <a:spLocks noGrp="1"/>
          </p:cNvSpPr>
          <p:nvPr>
            <p:ph sz="quarter" idx="14"/>
          </p:nvPr>
        </p:nvSpPr>
        <p:spPr>
          <a:xfrm>
            <a:off x="342900" y="4077149"/>
            <a:ext cx="8458200" cy="1237130"/>
          </a:xfrm>
        </p:spPr>
        <p:txBody>
          <a:bodyPr/>
          <a:lstStyle/>
          <a:p>
            <a:r>
              <a:rPr lang="en-US" b="1" dirty="0"/>
              <a:t>Normal distribution: </a:t>
            </a:r>
            <a:r>
              <a:rPr lang="en-US" dirty="0"/>
              <a:t>A symmetric, bell-shaped frequency distribution that can be described with only an average and a standard deviation.</a:t>
            </a:r>
          </a:p>
        </p:txBody>
      </p:sp>
      <p:sp>
        <p:nvSpPr>
          <p:cNvPr id="5" name="Content Placeholder 4">
            <a:extLst>
              <a:ext uri="{FF2B5EF4-FFF2-40B4-BE49-F238E27FC236}">
                <a16:creationId xmlns:a16="http://schemas.microsoft.com/office/drawing/2014/main" id="{76718E7A-43D6-4A84-A55A-659B3279DA5B}"/>
              </a:ext>
            </a:extLst>
          </p:cNvPr>
          <p:cNvSpPr>
            <a:spLocks noGrp="1"/>
          </p:cNvSpPr>
          <p:nvPr>
            <p:ph sz="quarter" idx="15"/>
          </p:nvPr>
        </p:nvSpPr>
        <p:spPr>
          <a:xfrm>
            <a:off x="342900" y="5572462"/>
            <a:ext cx="8458200" cy="462454"/>
          </a:xfrm>
        </p:spPr>
        <p:style>
          <a:lnRef idx="2">
            <a:schemeClr val="accent1"/>
          </a:lnRef>
          <a:fillRef idx="1">
            <a:schemeClr val="lt1"/>
          </a:fillRef>
          <a:effectRef idx="0">
            <a:schemeClr val="accent1"/>
          </a:effectRef>
          <a:fontRef idx="minor">
            <a:schemeClr val="dk1"/>
          </a:fontRef>
        </p:style>
        <p:txBody>
          <a:bodyPr/>
          <a:lstStyle/>
          <a:p>
            <a:pPr algn="ctr"/>
            <a:r>
              <a:rPr lang="en-US" b="1" dirty="0">
                <a:solidFill>
                  <a:srgbClr val="A9131A"/>
                </a:solidFill>
              </a:rPr>
              <a:t>Does a normal distribution describe asset returns?</a:t>
            </a:r>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384700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Frequency Distribution of Returns on Common Stocks, 19</a:t>
            </a:r>
            <a:r>
              <a:rPr lang="en-US" sz="100" dirty="0"/>
              <a:t> </a:t>
            </a:r>
            <a:r>
              <a:rPr lang="en-US" dirty="0"/>
              <a:t>26 to 2021</a:t>
            </a:r>
          </a:p>
        </p:txBody>
      </p:sp>
      <p:pic>
        <p:nvPicPr>
          <p:cNvPr id="3" name="Picture 2" descr="A frequency distribution graph is titled frequency distribution of returns on large-company common stocks from 1926 to 2021.">
            <a:extLst>
              <a:ext uri="{FF2B5EF4-FFF2-40B4-BE49-F238E27FC236}">
                <a16:creationId xmlns:a16="http://schemas.microsoft.com/office/drawing/2014/main" id="{ED7BE5CD-82AB-4984-BD98-A5EE8BB85066}"/>
              </a:ext>
            </a:extLst>
          </p:cNvPr>
          <p:cNvPicPr>
            <a:picLocks noChangeAspect="1"/>
          </p:cNvPicPr>
          <p:nvPr/>
        </p:nvPicPr>
        <p:blipFill>
          <a:blip r:embed="rId2"/>
          <a:stretch>
            <a:fillRect/>
          </a:stretch>
        </p:blipFill>
        <p:spPr>
          <a:xfrm>
            <a:off x="891181" y="1503723"/>
            <a:ext cx="7448849" cy="4611193"/>
          </a:xfrm>
          <a:prstGeom prst="rect">
            <a:avLst/>
          </a:prstGeom>
        </p:spPr>
      </p:pic>
      <p:sp>
        <p:nvSpPr>
          <p:cNvPr id="5" name="Text Placeholder 4">
            <a:extLst>
              <a:ext uri="{FF2B5EF4-FFF2-40B4-BE49-F238E27FC236}">
                <a16:creationId xmlns:a16="http://schemas.microsoft.com/office/drawing/2014/main" id="{31CEE085-B03C-4C30-B6D3-BEBB5F5BEAF2}"/>
              </a:ext>
            </a:extLst>
          </p:cNvPr>
          <p:cNvSpPr>
            <a:spLocks noGrp="1"/>
          </p:cNvSpPr>
          <p:nvPr>
            <p:ph type="body" sz="quarter" idx="12"/>
          </p:nvPr>
        </p:nvSpPr>
        <p:spPr>
          <a:xfrm>
            <a:off x="2907187" y="6251713"/>
            <a:ext cx="3329627" cy="263387"/>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38093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6709-A052-44B3-B42A-963C5A48430C}"/>
              </a:ext>
            </a:extLst>
          </p:cNvPr>
          <p:cNvSpPr>
            <a:spLocks noGrp="1"/>
          </p:cNvSpPr>
          <p:nvPr>
            <p:ph type="title"/>
          </p:nvPr>
        </p:nvSpPr>
        <p:spPr/>
        <p:txBody>
          <a:bodyPr>
            <a:normAutofit/>
          </a:bodyPr>
          <a:lstStyle/>
          <a:p>
            <a:r>
              <a:rPr lang="en-US" sz="3200" dirty="0"/>
              <a:t>Return Variability: The Statistical Tools</a:t>
            </a:r>
          </a:p>
        </p:txBody>
      </p:sp>
      <p:sp>
        <p:nvSpPr>
          <p:cNvPr id="3" name="Content Placeholder 2">
            <a:extLst>
              <a:ext uri="{FF2B5EF4-FFF2-40B4-BE49-F238E27FC236}">
                <a16:creationId xmlns:a16="http://schemas.microsoft.com/office/drawing/2014/main" id="{5EE65051-3DDA-44B2-B40F-3347F1BF09EA}"/>
              </a:ext>
            </a:extLst>
          </p:cNvPr>
          <p:cNvSpPr>
            <a:spLocks noGrp="1"/>
          </p:cNvSpPr>
          <p:nvPr>
            <p:ph sz="quarter" idx="11"/>
          </p:nvPr>
        </p:nvSpPr>
        <p:spPr>
          <a:xfrm>
            <a:off x="342900" y="1276710"/>
            <a:ext cx="8458200" cy="444514"/>
          </a:xfrm>
        </p:spPr>
        <p:txBody>
          <a:bodyPr/>
          <a:lstStyle/>
          <a:p>
            <a:pPr marL="292608" indent="-292608">
              <a:buFont typeface="Arial" panose="020B0604020202020204" pitchFamily="34" charset="0"/>
              <a:buChar char="•"/>
            </a:pPr>
            <a:r>
              <a:rPr lang="en-US" sz="2200" dirty="0"/>
              <a:t>The formula for return variance is (“N" is the number of returns):</a:t>
            </a:r>
          </a:p>
        </p:txBody>
      </p:sp>
      <p:graphicFrame>
        <p:nvGraphicFramePr>
          <p:cNvPr id="12" name="Object 11">
            <a:extLst>
              <a:ext uri="{FF2B5EF4-FFF2-40B4-BE49-F238E27FC236}">
                <a16:creationId xmlns:a16="http://schemas.microsoft.com/office/drawing/2014/main" id="{5BFAD0E3-285A-4A84-A3C0-0F62019AB886}"/>
              </a:ext>
            </a:extLst>
          </p:cNvPr>
          <p:cNvGraphicFramePr>
            <a:graphicFrameLocks noChangeAspect="1"/>
          </p:cNvGraphicFramePr>
          <p:nvPr>
            <p:extLst>
              <p:ext uri="{D42A27DB-BD31-4B8C-83A1-F6EECF244321}">
                <p14:modId xmlns:p14="http://schemas.microsoft.com/office/powerpoint/2010/main" val="3303878074"/>
              </p:ext>
            </p:extLst>
          </p:nvPr>
        </p:nvGraphicFramePr>
        <p:xfrm>
          <a:off x="2346325" y="1892152"/>
          <a:ext cx="3429000" cy="1054100"/>
        </p:xfrm>
        <a:graphic>
          <a:graphicData uri="http://schemas.openxmlformats.org/presentationml/2006/ole">
            <mc:AlternateContent xmlns:mc="http://schemas.openxmlformats.org/markup-compatibility/2006">
              <mc:Choice xmlns:v="urn:schemas-microsoft-com:vml" Requires="v">
                <p:oleObj spid="_x0000_s5122" name="Equation" r:id="rId3" imgW="3429000" imgH="1054080" progId="Equation.DSMT4">
                  <p:embed/>
                </p:oleObj>
              </mc:Choice>
              <mc:Fallback>
                <p:oleObj name="Equation" r:id="rId3" imgW="3429000" imgH="1054080" progId="Equation.DSMT4">
                  <p:embed/>
                  <p:pic>
                    <p:nvPicPr>
                      <p:cNvPr id="0" name=""/>
                      <p:cNvPicPr/>
                      <p:nvPr/>
                    </p:nvPicPr>
                    <p:blipFill>
                      <a:blip r:embed="rId4"/>
                      <a:stretch>
                        <a:fillRect/>
                      </a:stretch>
                    </p:blipFill>
                    <p:spPr>
                      <a:xfrm>
                        <a:off x="2346325" y="1892152"/>
                        <a:ext cx="3429000" cy="1054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521D16F-F54B-4337-9793-4B5868CEE238}"/>
              </a:ext>
            </a:extLst>
          </p:cNvPr>
          <p:cNvSpPr>
            <a:spLocks noGrp="1"/>
          </p:cNvSpPr>
          <p:nvPr>
            <p:ph sz="quarter" idx="14"/>
          </p:nvPr>
        </p:nvSpPr>
        <p:spPr>
          <a:xfrm>
            <a:off x="342900" y="2946252"/>
            <a:ext cx="8458200" cy="754379"/>
          </a:xfrm>
        </p:spPr>
        <p:txBody>
          <a:bodyPr/>
          <a:lstStyle/>
          <a:p>
            <a:pPr marL="292608" indent="-292608">
              <a:buFont typeface="Arial" panose="020B0604020202020204" pitchFamily="34" charset="0"/>
              <a:buChar char="•"/>
            </a:pPr>
            <a:r>
              <a:rPr lang="en-US" sz="2200" dirty="0"/>
              <a:t>Sometimes, it is useful to use the standard deviation, S</a:t>
            </a:r>
            <a:r>
              <a:rPr lang="en-US" sz="100" dirty="0"/>
              <a:t> </a:t>
            </a:r>
            <a:r>
              <a:rPr lang="en-US" sz="2200" dirty="0"/>
              <a:t>D(R), which is related to variance like this:</a:t>
            </a:r>
          </a:p>
        </p:txBody>
      </p:sp>
      <p:graphicFrame>
        <p:nvGraphicFramePr>
          <p:cNvPr id="13" name="Object 12">
            <a:extLst>
              <a:ext uri="{FF2B5EF4-FFF2-40B4-BE49-F238E27FC236}">
                <a16:creationId xmlns:a16="http://schemas.microsoft.com/office/drawing/2014/main" id="{7C9321D7-B026-4C30-911D-F808E2E78D88}"/>
              </a:ext>
            </a:extLst>
          </p:cNvPr>
          <p:cNvGraphicFramePr>
            <a:graphicFrameLocks noChangeAspect="1"/>
          </p:cNvGraphicFramePr>
          <p:nvPr>
            <p:extLst>
              <p:ext uri="{D42A27DB-BD31-4B8C-83A1-F6EECF244321}">
                <p14:modId xmlns:p14="http://schemas.microsoft.com/office/powerpoint/2010/main" val="2682309579"/>
              </p:ext>
            </p:extLst>
          </p:nvPr>
        </p:nvGraphicFramePr>
        <p:xfrm>
          <a:off x="2459038" y="3786188"/>
          <a:ext cx="2946400" cy="419100"/>
        </p:xfrm>
        <a:graphic>
          <a:graphicData uri="http://schemas.openxmlformats.org/presentationml/2006/ole">
            <mc:AlternateContent xmlns:mc="http://schemas.openxmlformats.org/markup-compatibility/2006">
              <mc:Choice xmlns:v="urn:schemas-microsoft-com:vml" Requires="v">
                <p:oleObj spid="_x0000_s5123" name="Equation" r:id="rId5" imgW="2946240" imgH="419040" progId="Equation.DSMT4">
                  <p:embed/>
                </p:oleObj>
              </mc:Choice>
              <mc:Fallback>
                <p:oleObj name="Equation" r:id="rId5" imgW="2946240" imgH="419040" progId="Equation.DSMT4">
                  <p:embed/>
                  <p:pic>
                    <p:nvPicPr>
                      <p:cNvPr id="0" name=""/>
                      <p:cNvPicPr/>
                      <p:nvPr/>
                    </p:nvPicPr>
                    <p:blipFill>
                      <a:blip r:embed="rId6"/>
                      <a:stretch>
                        <a:fillRect/>
                      </a:stretch>
                    </p:blipFill>
                    <p:spPr>
                      <a:xfrm>
                        <a:off x="2459038" y="3786188"/>
                        <a:ext cx="2946400" cy="419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B99FD60-DD32-45EA-BA41-DF8C0B4E5005}"/>
              </a:ext>
            </a:extLst>
          </p:cNvPr>
          <p:cNvSpPr>
            <a:spLocks noGrp="1"/>
          </p:cNvSpPr>
          <p:nvPr>
            <p:ph sz="quarter" idx="15"/>
          </p:nvPr>
        </p:nvSpPr>
        <p:spPr>
          <a:xfrm>
            <a:off x="342900" y="4290659"/>
            <a:ext cx="8458200" cy="1088165"/>
          </a:xfrm>
        </p:spPr>
        <p:txBody>
          <a:bodyPr/>
          <a:lstStyle/>
          <a:p>
            <a:r>
              <a:rPr lang="en-US" sz="2200" b="1" dirty="0">
                <a:solidFill>
                  <a:srgbClr val="A9131A"/>
                </a:solidFill>
              </a:rPr>
              <a:t>The variance formula says: Starting with the first return, subtract the average return from it and then square the result. Continue to do so for all “N” returns. Add them all up</a:t>
            </a:r>
          </a:p>
        </p:txBody>
      </p:sp>
      <p:graphicFrame>
        <p:nvGraphicFramePr>
          <p:cNvPr id="15" name="Object 14">
            <a:extLst>
              <a:ext uri="{FF2B5EF4-FFF2-40B4-BE49-F238E27FC236}">
                <a16:creationId xmlns:a16="http://schemas.microsoft.com/office/drawing/2014/main" id="{57D3C109-9AE1-441B-9ECC-F305E771983B}"/>
              </a:ext>
            </a:extLst>
          </p:cNvPr>
          <p:cNvGraphicFramePr>
            <a:graphicFrameLocks noChangeAspect="1"/>
          </p:cNvGraphicFramePr>
          <p:nvPr>
            <p:extLst>
              <p:ext uri="{D42A27DB-BD31-4B8C-83A1-F6EECF244321}">
                <p14:modId xmlns:p14="http://schemas.microsoft.com/office/powerpoint/2010/main" val="1965028606"/>
              </p:ext>
            </p:extLst>
          </p:nvPr>
        </p:nvGraphicFramePr>
        <p:xfrm>
          <a:off x="441325" y="5438775"/>
          <a:ext cx="1905000" cy="444500"/>
        </p:xfrm>
        <a:graphic>
          <a:graphicData uri="http://schemas.openxmlformats.org/presentationml/2006/ole">
            <mc:AlternateContent xmlns:mc="http://schemas.openxmlformats.org/markup-compatibility/2006">
              <mc:Choice xmlns:v="urn:schemas-microsoft-com:vml" Requires="v">
                <p:oleObj spid="_x0000_s5124" name="Equation" r:id="rId7" imgW="1904760" imgH="444240" progId="Equation.DSMT4">
                  <p:embed/>
                </p:oleObj>
              </mc:Choice>
              <mc:Fallback>
                <p:oleObj name="Equation" r:id="rId7" imgW="1904760" imgH="444240" progId="Equation.DSMT4">
                  <p:embed/>
                  <p:pic>
                    <p:nvPicPr>
                      <p:cNvPr id="0" name=""/>
                      <p:cNvPicPr/>
                      <p:nvPr/>
                    </p:nvPicPr>
                    <p:blipFill>
                      <a:blip r:embed="rId8"/>
                      <a:stretch>
                        <a:fillRect/>
                      </a:stretch>
                    </p:blipFill>
                    <p:spPr>
                      <a:xfrm>
                        <a:off x="441325" y="5438775"/>
                        <a:ext cx="1905000" cy="4445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E63AD0E-D9ED-4519-8DC2-3C7D3ED1306B}"/>
              </a:ext>
            </a:extLst>
          </p:cNvPr>
          <p:cNvSpPr>
            <a:spLocks noGrp="1"/>
          </p:cNvSpPr>
          <p:nvPr>
            <p:ph sz="quarter" idx="16"/>
          </p:nvPr>
        </p:nvSpPr>
        <p:spPr>
          <a:xfrm>
            <a:off x="2441986" y="5432612"/>
            <a:ext cx="6359114" cy="450288"/>
          </a:xfrm>
        </p:spPr>
        <p:txBody>
          <a:bodyPr/>
          <a:lstStyle/>
          <a:p>
            <a:r>
              <a:rPr lang="en-US" b="1" dirty="0">
                <a:solidFill>
                  <a:srgbClr val="A9131A"/>
                </a:solidFill>
              </a:rPr>
              <a:t>Then, divide by N − 1.</a:t>
            </a:r>
          </a:p>
        </p:txBody>
      </p:sp>
      <p:sp>
        <p:nvSpPr>
          <p:cNvPr id="11" name="Slide Number Placeholder 10">
            <a:extLst>
              <a:ext uri="{FF2B5EF4-FFF2-40B4-BE49-F238E27FC236}">
                <a16:creationId xmlns:a16="http://schemas.microsoft.com/office/drawing/2014/main" id="{33765320-4697-485F-830C-20CAEE8BDA12}"/>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48812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200" dirty="0"/>
              <a:t>Example: Calculating Historical Variance and Standard Deviation</a:t>
            </a:r>
            <a:endParaRPr lang="en-US" sz="1000" b="0" dirty="0"/>
          </a:p>
        </p:txBody>
      </p:sp>
      <p:sp>
        <p:nvSpPr>
          <p:cNvPr id="6" name="Content Placeholder 5">
            <a:extLst>
              <a:ext uri="{FF2B5EF4-FFF2-40B4-BE49-F238E27FC236}">
                <a16:creationId xmlns:a16="http://schemas.microsoft.com/office/drawing/2014/main" id="{2ED5481A-DB30-44F6-851F-DF6EE6FACF71}"/>
              </a:ext>
            </a:extLst>
          </p:cNvPr>
          <p:cNvSpPr>
            <a:spLocks noGrp="1"/>
          </p:cNvSpPr>
          <p:nvPr>
            <p:ph sz="quarter" idx="16"/>
          </p:nvPr>
        </p:nvSpPr>
        <p:spPr>
          <a:xfrm>
            <a:off x="342900" y="1276711"/>
            <a:ext cx="8458200" cy="1735430"/>
          </a:xfrm>
        </p:spPr>
        <p:txBody>
          <a:bodyPr/>
          <a:lstStyle/>
          <a:p>
            <a:pPr marL="292608" indent="-292608">
              <a:buFont typeface="Arial" panose="020B0604020202020204" pitchFamily="34" charset="0"/>
              <a:buChar char="•"/>
            </a:pPr>
            <a:r>
              <a:rPr lang="en-US" dirty="0"/>
              <a:t>Let’s use data from Table 1.1 for Large-Company Stocks.</a:t>
            </a:r>
          </a:p>
          <a:p>
            <a:pPr marL="292608" indent="-292608">
              <a:buFont typeface="Arial" panose="020B0604020202020204" pitchFamily="34" charset="0"/>
              <a:buChar char="•"/>
            </a:pPr>
            <a:r>
              <a:rPr lang="en-US" dirty="0"/>
              <a:t>The spreadsheet below shows us how to calculate the average, the variance, and the standard deviation (the long way</a:t>
            </a:r>
            <a:r>
              <a:rPr lang="en-US" sz="100" dirty="0"/>
              <a:t> </a:t>
            </a:r>
            <a:r>
              <a:rPr lang="en-US" dirty="0"/>
              <a:t>.</a:t>
            </a:r>
            <a:r>
              <a:rPr lang="en-US" sz="100" dirty="0"/>
              <a:t> </a:t>
            </a:r>
            <a:r>
              <a:rPr lang="en-US" dirty="0"/>
              <a:t>.</a:t>
            </a:r>
            <a:r>
              <a:rPr lang="en-US" sz="100" dirty="0"/>
              <a:t> </a:t>
            </a:r>
            <a:r>
              <a:rPr lang="en-US" dirty="0"/>
              <a:t>.</a:t>
            </a:r>
            <a:r>
              <a:rPr lang="en-US" sz="100" dirty="0"/>
              <a:t> </a:t>
            </a:r>
            <a:r>
              <a:rPr lang="en-US" dirty="0"/>
              <a:t>).</a:t>
            </a:r>
          </a:p>
        </p:txBody>
      </p:sp>
      <p:pic>
        <p:nvPicPr>
          <p:cNvPr id="3" name="Picture 2" descr="A spreadsheet consists of 5 columns and 4 rows.">
            <a:extLst>
              <a:ext uri="{FF2B5EF4-FFF2-40B4-BE49-F238E27FC236}">
                <a16:creationId xmlns:a16="http://schemas.microsoft.com/office/drawing/2014/main" id="{5EC813AE-435F-4CAF-BECC-26C53CA925AE}"/>
              </a:ext>
            </a:extLst>
          </p:cNvPr>
          <p:cNvPicPr>
            <a:picLocks noChangeAspect="1"/>
          </p:cNvPicPr>
          <p:nvPr/>
        </p:nvPicPr>
        <p:blipFill>
          <a:blip r:embed="rId3"/>
          <a:stretch>
            <a:fillRect/>
          </a:stretch>
        </p:blipFill>
        <p:spPr>
          <a:xfrm>
            <a:off x="2304288" y="3274045"/>
            <a:ext cx="4535424" cy="2439924"/>
          </a:xfrm>
          <a:prstGeom prst="rect">
            <a:avLst/>
          </a:prstGeom>
        </p:spPr>
      </p:pic>
      <p:sp>
        <p:nvSpPr>
          <p:cNvPr id="5" name="Text Placeholder 4">
            <a:extLst>
              <a:ext uri="{FF2B5EF4-FFF2-40B4-BE49-F238E27FC236}">
                <a16:creationId xmlns:a16="http://schemas.microsoft.com/office/drawing/2014/main" id="{FFD530CB-C471-4B25-A729-37894442809A}"/>
              </a:ext>
            </a:extLst>
          </p:cNvPr>
          <p:cNvSpPr>
            <a:spLocks noGrp="1"/>
          </p:cNvSpPr>
          <p:nvPr>
            <p:ph type="body" sz="quarter" idx="12"/>
          </p:nvPr>
        </p:nvSpPr>
        <p:spPr>
          <a:xfrm>
            <a:off x="2947052" y="6231835"/>
            <a:ext cx="3249897" cy="283265"/>
          </a:xfrm>
        </p:spPr>
        <p:txBody>
          <a:bodyPr/>
          <a:lstStyle/>
          <a:p>
            <a:r>
              <a:rPr lang="en-US" sz="1200" dirty="0">
                <a:hlinkClick r:id="rId4" action="ppaction://hlinksldjump"/>
              </a:rPr>
              <a:t>Access the text alternative for slide images.</a:t>
            </a:r>
            <a:endParaRPr lang="en-US" sz="1200" dirty="0"/>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20626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Historical Returns, Standard Deviations, and Frequency Distributions: 19</a:t>
            </a:r>
            <a:r>
              <a:rPr lang="en-US" sz="100" dirty="0"/>
              <a:t> </a:t>
            </a:r>
            <a:r>
              <a:rPr lang="en-US" dirty="0"/>
              <a:t>26–2021</a:t>
            </a:r>
          </a:p>
        </p:txBody>
      </p:sp>
      <p:pic>
        <p:nvPicPr>
          <p:cNvPr id="4" name="Picture 3" descr="A table consists of 4 columns and 7 rows.">
            <a:extLst>
              <a:ext uri="{FF2B5EF4-FFF2-40B4-BE49-F238E27FC236}">
                <a16:creationId xmlns:a16="http://schemas.microsoft.com/office/drawing/2014/main" id="{71DB71DC-B221-45C0-A3AA-BC9450C07D1C}"/>
              </a:ext>
            </a:extLst>
          </p:cNvPr>
          <p:cNvPicPr>
            <a:picLocks noChangeAspect="1"/>
          </p:cNvPicPr>
          <p:nvPr/>
        </p:nvPicPr>
        <p:blipFill>
          <a:blip r:embed="rId2"/>
          <a:stretch>
            <a:fillRect/>
          </a:stretch>
        </p:blipFill>
        <p:spPr>
          <a:xfrm>
            <a:off x="2192070" y="1406883"/>
            <a:ext cx="5231930" cy="4572396"/>
          </a:xfrm>
          <a:prstGeom prst="rect">
            <a:avLst/>
          </a:prstGeom>
        </p:spPr>
      </p:pic>
      <p:sp>
        <p:nvSpPr>
          <p:cNvPr id="5" name="Text Placeholder 4">
            <a:extLst>
              <a:ext uri="{FF2B5EF4-FFF2-40B4-BE49-F238E27FC236}">
                <a16:creationId xmlns:a16="http://schemas.microsoft.com/office/drawing/2014/main" id="{84540CDA-B63C-4F92-B6B7-FE4547B72450}"/>
              </a:ext>
            </a:extLst>
          </p:cNvPr>
          <p:cNvSpPr>
            <a:spLocks noGrp="1"/>
          </p:cNvSpPr>
          <p:nvPr>
            <p:ph type="body" sz="quarter" idx="12"/>
          </p:nvPr>
        </p:nvSpPr>
        <p:spPr>
          <a:xfrm>
            <a:off x="2907187" y="6172200"/>
            <a:ext cx="3329627" cy="342900"/>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408203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E81B-36A7-4FEC-8315-1184422346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1F3429-4F48-4462-9F38-1560511AA001}"/>
              </a:ext>
            </a:extLst>
          </p:cNvPr>
          <p:cNvSpPr>
            <a:spLocks noGrp="1"/>
          </p:cNvSpPr>
          <p:nvPr>
            <p:ph sz="quarter" idx="11"/>
          </p:nvPr>
        </p:nvSpPr>
        <p:spPr/>
        <p:txBody>
          <a:bodyPr/>
          <a:lstStyle/>
          <a:p>
            <a:r>
              <a:rPr lang="en-US" dirty="0"/>
              <a:t>To become a wise investor (maybe even one with too much money), you need to know:</a:t>
            </a:r>
          </a:p>
          <a:p>
            <a:pPr marL="402336" indent="-402336">
              <a:buFont typeface="+mj-lt"/>
              <a:buAutoNum type="arabicPeriod"/>
            </a:pPr>
            <a:r>
              <a:rPr lang="en-US" dirty="0"/>
              <a:t>How to calculate the return on an investment using different methods.</a:t>
            </a:r>
          </a:p>
          <a:p>
            <a:pPr marL="402336" indent="-402336">
              <a:buFont typeface="+mj-lt"/>
              <a:buAutoNum type="arabicPeriod"/>
            </a:pPr>
            <a:r>
              <a:rPr lang="en-US" dirty="0"/>
              <a:t>The historical returns on various important types of investments.</a:t>
            </a:r>
          </a:p>
          <a:p>
            <a:pPr marL="402336" indent="-402336">
              <a:buFont typeface="+mj-lt"/>
              <a:buAutoNum type="arabicPeriod"/>
            </a:pPr>
            <a:r>
              <a:rPr lang="en-US" dirty="0"/>
              <a:t>The historical risks on various important types of investments.</a:t>
            </a:r>
          </a:p>
          <a:p>
            <a:pPr marL="402336" indent="-402336">
              <a:buFont typeface="+mj-lt"/>
              <a:buAutoNum type="arabicPeriod"/>
            </a:pPr>
            <a:r>
              <a:rPr lang="en-US" dirty="0"/>
              <a:t>The relationship between risk and return.</a:t>
            </a:r>
          </a:p>
        </p:txBody>
      </p:sp>
      <p:sp>
        <p:nvSpPr>
          <p:cNvPr id="6" name="Slide Number Placeholder 5">
            <a:extLst>
              <a:ext uri="{FF2B5EF4-FFF2-40B4-BE49-F238E27FC236}">
                <a16:creationId xmlns:a16="http://schemas.microsoft.com/office/drawing/2014/main" id="{D8119CC5-85E0-4388-AE5E-52C8483084CE}"/>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29943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The Normal Distribution and Large-Company Stock Returns</a:t>
            </a:r>
          </a:p>
        </p:txBody>
      </p:sp>
      <p:pic>
        <p:nvPicPr>
          <p:cNvPr id="3" name="Picture 2" descr="A normal distribution graph explains the probability of returns on large-company stocks.">
            <a:extLst>
              <a:ext uri="{FF2B5EF4-FFF2-40B4-BE49-F238E27FC236}">
                <a16:creationId xmlns:a16="http://schemas.microsoft.com/office/drawing/2014/main" id="{332F11F0-58C0-454E-9CF2-BA4AF3CE9257}"/>
              </a:ext>
            </a:extLst>
          </p:cNvPr>
          <p:cNvPicPr>
            <a:picLocks noChangeAspect="1"/>
          </p:cNvPicPr>
          <p:nvPr/>
        </p:nvPicPr>
        <p:blipFill>
          <a:blip r:embed="rId2"/>
          <a:stretch>
            <a:fillRect/>
          </a:stretch>
        </p:blipFill>
        <p:spPr>
          <a:xfrm>
            <a:off x="459891" y="1721972"/>
            <a:ext cx="8224217" cy="3414056"/>
          </a:xfrm>
          <a:prstGeom prst="rect">
            <a:avLst/>
          </a:prstGeom>
        </p:spPr>
      </p:pic>
      <p:sp>
        <p:nvSpPr>
          <p:cNvPr id="5" name="Text Placeholder 4">
            <a:extLst>
              <a:ext uri="{FF2B5EF4-FFF2-40B4-BE49-F238E27FC236}">
                <a16:creationId xmlns:a16="http://schemas.microsoft.com/office/drawing/2014/main" id="{EBE514E1-2850-4BF8-9DCD-7FC459C21F6C}"/>
              </a:ext>
            </a:extLst>
          </p:cNvPr>
          <p:cNvSpPr>
            <a:spLocks noGrp="1"/>
          </p:cNvSpPr>
          <p:nvPr>
            <p:ph type="body" sz="quarter" idx="12"/>
          </p:nvPr>
        </p:nvSpPr>
        <p:spPr>
          <a:xfrm>
            <a:off x="2917126" y="6211957"/>
            <a:ext cx="3309749" cy="303143"/>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284833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Good Times for the Dow Jones Index, May 18</a:t>
            </a:r>
            <a:r>
              <a:rPr lang="en-US" sz="100" dirty="0"/>
              <a:t> </a:t>
            </a:r>
            <a:r>
              <a:rPr lang="en-US" dirty="0"/>
              <a:t>96 to May 2022</a:t>
            </a:r>
          </a:p>
        </p:txBody>
      </p:sp>
      <p:graphicFrame>
        <p:nvGraphicFramePr>
          <p:cNvPr id="8" name="Table 7">
            <a:extLst>
              <a:ext uri="{FF2B5EF4-FFF2-40B4-BE49-F238E27FC236}">
                <a16:creationId xmlns:a16="http://schemas.microsoft.com/office/drawing/2014/main" id="{4D7EEDFE-D435-4659-9969-09ADACC5E995}"/>
              </a:ext>
            </a:extLst>
          </p:cNvPr>
          <p:cNvGraphicFramePr>
            <a:graphicFrameLocks noGrp="1"/>
          </p:cNvGraphicFramePr>
          <p:nvPr>
            <p:extLst>
              <p:ext uri="{D42A27DB-BD31-4B8C-83A1-F6EECF244321}">
                <p14:modId xmlns:p14="http://schemas.microsoft.com/office/powerpoint/2010/main" val="1189201329"/>
              </p:ext>
            </p:extLst>
          </p:nvPr>
        </p:nvGraphicFramePr>
        <p:xfrm>
          <a:off x="342902" y="1698216"/>
          <a:ext cx="8458198" cy="3566160"/>
        </p:xfrm>
        <a:graphic>
          <a:graphicData uri="http://schemas.openxmlformats.org/drawingml/2006/table">
            <a:tbl>
              <a:tblPr firstRow="1" bandRow="1">
                <a:tableStyleId>{5C22544A-7EE6-4342-B048-85BDC9FD1C3A}</a:tableStyleId>
              </a:tblPr>
              <a:tblGrid>
                <a:gridCol w="1152413">
                  <a:extLst>
                    <a:ext uri="{9D8B030D-6E8A-4147-A177-3AD203B41FA5}">
                      <a16:colId xmlns:a16="http://schemas.microsoft.com/office/drawing/2014/main" val="2388400675"/>
                    </a:ext>
                  </a:extLst>
                </a:gridCol>
                <a:gridCol w="1151068">
                  <a:extLst>
                    <a:ext uri="{9D8B030D-6E8A-4147-A177-3AD203B41FA5}">
                      <a16:colId xmlns:a16="http://schemas.microsoft.com/office/drawing/2014/main" val="2254540918"/>
                    </a:ext>
                  </a:extLst>
                </a:gridCol>
                <a:gridCol w="1430767">
                  <a:extLst>
                    <a:ext uri="{9D8B030D-6E8A-4147-A177-3AD203B41FA5}">
                      <a16:colId xmlns:a16="http://schemas.microsoft.com/office/drawing/2014/main" val="1134590124"/>
                    </a:ext>
                  </a:extLst>
                </a:gridCol>
                <a:gridCol w="817581">
                  <a:extLst>
                    <a:ext uri="{9D8B030D-6E8A-4147-A177-3AD203B41FA5}">
                      <a16:colId xmlns:a16="http://schemas.microsoft.com/office/drawing/2014/main" val="2364605305"/>
                    </a:ext>
                  </a:extLst>
                </a:gridCol>
                <a:gridCol w="1172584">
                  <a:extLst>
                    <a:ext uri="{9D8B030D-6E8A-4147-A177-3AD203B41FA5}">
                      <a16:colId xmlns:a16="http://schemas.microsoft.com/office/drawing/2014/main" val="3680940938"/>
                    </a:ext>
                  </a:extLst>
                </a:gridCol>
                <a:gridCol w="1151068">
                  <a:extLst>
                    <a:ext uri="{9D8B030D-6E8A-4147-A177-3AD203B41FA5}">
                      <a16:colId xmlns:a16="http://schemas.microsoft.com/office/drawing/2014/main" val="265827302"/>
                    </a:ext>
                  </a:extLst>
                </a:gridCol>
                <a:gridCol w="1582717">
                  <a:extLst>
                    <a:ext uri="{9D8B030D-6E8A-4147-A177-3AD203B41FA5}">
                      <a16:colId xmlns:a16="http://schemas.microsoft.com/office/drawing/2014/main" val="187471388"/>
                    </a:ext>
                  </a:extLst>
                </a:gridCol>
              </a:tblGrid>
              <a:tr h="370840">
                <a:tc>
                  <a:txBody>
                    <a:bodyPr/>
                    <a:lstStyle/>
                    <a:p>
                      <a:pPr algn="ctr"/>
                      <a:r>
                        <a:rPr lang="en-US" sz="1400" dirty="0"/>
                        <a:t>Date</a:t>
                      </a:r>
                    </a:p>
                  </a:txBody>
                  <a:tcPr anchor="b"/>
                </a:tc>
                <a:tc>
                  <a:txBody>
                    <a:bodyPr/>
                    <a:lstStyle/>
                    <a:p>
                      <a:pPr algn="ctr"/>
                      <a:r>
                        <a:rPr lang="en-US" sz="1400" dirty="0"/>
                        <a:t>Index Level</a:t>
                      </a:r>
                    </a:p>
                  </a:txBody>
                  <a:tcPr anchor="b"/>
                </a:tc>
                <a:tc>
                  <a:txBody>
                    <a:bodyPr/>
                    <a:lstStyle/>
                    <a:p>
                      <a:pPr algn="ctr"/>
                      <a:r>
                        <a:rPr lang="en-US" sz="1400" dirty="0"/>
                        <a:t>Point Increase</a:t>
                      </a:r>
                    </a:p>
                  </a:txBody>
                  <a:tcPr anchor="b"/>
                </a:tc>
                <a:tc>
                  <a:txBody>
                    <a:bodyPr/>
                    <a:lstStyle/>
                    <a:p>
                      <a:pPr algn="ctr"/>
                      <a:r>
                        <a:rPr lang="en-US" sz="1400" dirty="0"/>
                        <a:t>Rank</a:t>
                      </a:r>
                    </a:p>
                  </a:txBody>
                  <a:tcPr anchor="b"/>
                </a:tc>
                <a:tc>
                  <a:txBody>
                    <a:bodyPr/>
                    <a:lstStyle/>
                    <a:p>
                      <a:pPr algn="ctr"/>
                      <a:r>
                        <a:rPr lang="en-US" sz="1400" dirty="0"/>
                        <a:t>Date</a:t>
                      </a:r>
                    </a:p>
                  </a:txBody>
                  <a:tcPr anchor="b"/>
                </a:tc>
                <a:tc>
                  <a:txBody>
                    <a:bodyPr/>
                    <a:lstStyle/>
                    <a:p>
                      <a:pPr algn="ctr"/>
                      <a:r>
                        <a:rPr lang="en-US" sz="1400" dirty="0"/>
                        <a:t>Index Level</a:t>
                      </a:r>
                    </a:p>
                  </a:txBody>
                  <a:tcPr anchor="b"/>
                </a:tc>
                <a:tc>
                  <a:txBody>
                    <a:bodyPr/>
                    <a:lstStyle/>
                    <a:p>
                      <a:pPr algn="ctr"/>
                      <a:r>
                        <a:rPr lang="en-US" sz="1400" dirty="0"/>
                        <a:t>Percentage Increase</a:t>
                      </a:r>
                    </a:p>
                  </a:txBody>
                  <a:tcPr/>
                </a:tc>
                <a:extLst>
                  <a:ext uri="{0D108BD9-81ED-4DB2-BD59-A6C34878D82A}">
                    <a16:rowId xmlns:a16="http://schemas.microsoft.com/office/drawing/2014/main" val="2451421060"/>
                  </a:ext>
                </a:extLst>
              </a:tr>
              <a:tr h="0">
                <a:tc>
                  <a:txBody>
                    <a:bodyPr/>
                    <a:lstStyle/>
                    <a:p>
                      <a:pPr algn="ctr"/>
                      <a:r>
                        <a:rPr lang="en-US" sz="1400" dirty="0"/>
                        <a:t>2020-03-24</a:t>
                      </a:r>
                    </a:p>
                  </a:txBody>
                  <a:tcPr/>
                </a:tc>
                <a:tc>
                  <a:txBody>
                    <a:bodyPr/>
                    <a:lstStyle/>
                    <a:p>
                      <a:pPr algn="r"/>
                      <a:r>
                        <a:rPr lang="en-US" sz="1400" dirty="0"/>
                        <a:t>20,704.61</a:t>
                      </a:r>
                    </a:p>
                  </a:txBody>
                  <a:tcPr/>
                </a:tc>
                <a:tc>
                  <a:txBody>
                    <a:bodyPr/>
                    <a:lstStyle/>
                    <a:p>
                      <a:pPr algn="r"/>
                      <a:r>
                        <a:rPr lang="en-US" sz="1400" dirty="0"/>
                        <a:t>2,112.98</a:t>
                      </a:r>
                    </a:p>
                  </a:txBody>
                  <a:tcPr/>
                </a:tc>
                <a:tc>
                  <a:txBody>
                    <a:bodyPr/>
                    <a:lstStyle/>
                    <a:p>
                      <a:pPr algn="ctr"/>
                      <a:r>
                        <a:rPr lang="en-US" sz="1400" dirty="0"/>
                        <a:t>1</a:t>
                      </a:r>
                    </a:p>
                  </a:txBody>
                  <a:tcPr/>
                </a:tc>
                <a:tc>
                  <a:txBody>
                    <a:bodyPr/>
                    <a:lstStyle/>
                    <a:p>
                      <a:pPr algn="ctr"/>
                      <a:r>
                        <a:rPr lang="en-US" sz="1400" dirty="0"/>
                        <a:t>1933-03-15</a:t>
                      </a:r>
                    </a:p>
                  </a:txBody>
                  <a:tcPr/>
                </a:tc>
                <a:tc>
                  <a:txBody>
                    <a:bodyPr/>
                    <a:lstStyle/>
                    <a:p>
                      <a:pPr algn="r"/>
                      <a:r>
                        <a:rPr lang="en-US" sz="1400" dirty="0"/>
                        <a:t>62.10</a:t>
                      </a:r>
                    </a:p>
                  </a:txBody>
                  <a:tcPr/>
                </a:tc>
                <a:tc>
                  <a:txBody>
                    <a:bodyPr/>
                    <a:lstStyle/>
                    <a:p>
                      <a:pPr algn="ctr"/>
                      <a:r>
                        <a:rPr lang="en-US" sz="1400" dirty="0"/>
                        <a:t>15.34%</a:t>
                      </a:r>
                    </a:p>
                  </a:txBody>
                  <a:tcPr/>
                </a:tc>
                <a:extLst>
                  <a:ext uri="{0D108BD9-81ED-4DB2-BD59-A6C34878D82A}">
                    <a16:rowId xmlns:a16="http://schemas.microsoft.com/office/drawing/2014/main" val="457340915"/>
                  </a:ext>
                </a:extLst>
              </a:tr>
              <a:tr h="0">
                <a:tc>
                  <a:txBody>
                    <a:bodyPr/>
                    <a:lstStyle/>
                    <a:p>
                      <a:pPr algn="ctr"/>
                      <a:r>
                        <a:rPr lang="en-US" sz="1400" dirty="0"/>
                        <a:t>2020-03-13</a:t>
                      </a:r>
                    </a:p>
                  </a:txBody>
                  <a:tcPr/>
                </a:tc>
                <a:tc>
                  <a:txBody>
                    <a:bodyPr/>
                    <a:lstStyle/>
                    <a:p>
                      <a:pPr algn="r"/>
                      <a:r>
                        <a:rPr lang="en-US" sz="1400" dirty="0"/>
                        <a:t>23,185.62</a:t>
                      </a:r>
                    </a:p>
                  </a:txBody>
                  <a:tcPr/>
                </a:tc>
                <a:tc>
                  <a:txBody>
                    <a:bodyPr/>
                    <a:lstStyle/>
                    <a:p>
                      <a:pPr algn="r"/>
                      <a:r>
                        <a:rPr lang="en-US" sz="1400" dirty="0"/>
                        <a:t>1,985.00</a:t>
                      </a:r>
                    </a:p>
                  </a:txBody>
                  <a:tcPr/>
                </a:tc>
                <a:tc>
                  <a:txBody>
                    <a:bodyPr/>
                    <a:lstStyle/>
                    <a:p>
                      <a:pPr algn="ctr"/>
                      <a:r>
                        <a:rPr lang="en-US" sz="1400" dirty="0"/>
                        <a:t>2</a:t>
                      </a:r>
                    </a:p>
                  </a:txBody>
                  <a:tcPr/>
                </a:tc>
                <a:tc>
                  <a:txBody>
                    <a:bodyPr/>
                    <a:lstStyle/>
                    <a:p>
                      <a:pPr algn="ctr"/>
                      <a:r>
                        <a:rPr lang="en-US" sz="1400" dirty="0"/>
                        <a:t>1931-10-06</a:t>
                      </a:r>
                    </a:p>
                  </a:txBody>
                  <a:tcPr/>
                </a:tc>
                <a:tc>
                  <a:txBody>
                    <a:bodyPr/>
                    <a:lstStyle/>
                    <a:p>
                      <a:pPr algn="r"/>
                      <a:r>
                        <a:rPr lang="en-US" sz="1400" dirty="0"/>
                        <a:t>99.34</a:t>
                      </a:r>
                    </a:p>
                  </a:txBody>
                  <a:tcPr/>
                </a:tc>
                <a:tc>
                  <a:txBody>
                    <a:bodyPr/>
                    <a:lstStyle/>
                    <a:p>
                      <a:pPr algn="ctr"/>
                      <a:r>
                        <a:rPr lang="en-US" sz="1400" dirty="0"/>
                        <a:t>14.87%</a:t>
                      </a:r>
                    </a:p>
                  </a:txBody>
                  <a:tcPr/>
                </a:tc>
                <a:extLst>
                  <a:ext uri="{0D108BD9-81ED-4DB2-BD59-A6C34878D82A}">
                    <a16:rowId xmlns:a16="http://schemas.microsoft.com/office/drawing/2014/main" val="1846124025"/>
                  </a:ext>
                </a:extLst>
              </a:tr>
              <a:tr h="0">
                <a:tc>
                  <a:txBody>
                    <a:bodyPr/>
                    <a:lstStyle/>
                    <a:p>
                      <a:pPr algn="ctr"/>
                      <a:r>
                        <a:rPr lang="en-US" sz="1400" dirty="0"/>
                        <a:t>2020-04-06</a:t>
                      </a:r>
                    </a:p>
                  </a:txBody>
                  <a:tcPr/>
                </a:tc>
                <a:tc>
                  <a:txBody>
                    <a:bodyPr/>
                    <a:lstStyle/>
                    <a:p>
                      <a:pPr algn="r"/>
                      <a:r>
                        <a:rPr lang="en-US" sz="1400" dirty="0"/>
                        <a:t>22,679.99</a:t>
                      </a:r>
                    </a:p>
                  </a:txBody>
                  <a:tcPr/>
                </a:tc>
                <a:tc>
                  <a:txBody>
                    <a:bodyPr/>
                    <a:lstStyle/>
                    <a:p>
                      <a:pPr algn="r"/>
                      <a:r>
                        <a:rPr lang="en-US" sz="1400" dirty="0"/>
                        <a:t>1,627.46</a:t>
                      </a:r>
                    </a:p>
                  </a:txBody>
                  <a:tcPr/>
                </a:tc>
                <a:tc>
                  <a:txBody>
                    <a:bodyPr/>
                    <a:lstStyle/>
                    <a:p>
                      <a:pPr algn="ctr"/>
                      <a:r>
                        <a:rPr lang="en-US" sz="1400" dirty="0"/>
                        <a:t>3</a:t>
                      </a:r>
                    </a:p>
                  </a:txBody>
                  <a:tcPr/>
                </a:tc>
                <a:tc>
                  <a:txBody>
                    <a:bodyPr/>
                    <a:lstStyle/>
                    <a:p>
                      <a:pPr algn="ctr"/>
                      <a:r>
                        <a:rPr lang="en-US" sz="1400" dirty="0"/>
                        <a:t>1929-10-30</a:t>
                      </a:r>
                    </a:p>
                  </a:txBody>
                  <a:tcPr/>
                </a:tc>
                <a:tc>
                  <a:txBody>
                    <a:bodyPr/>
                    <a:lstStyle/>
                    <a:p>
                      <a:pPr algn="r"/>
                      <a:r>
                        <a:rPr lang="en-US" sz="1400" dirty="0"/>
                        <a:t>258.47</a:t>
                      </a:r>
                    </a:p>
                  </a:txBody>
                  <a:tcPr/>
                </a:tc>
                <a:tc>
                  <a:txBody>
                    <a:bodyPr/>
                    <a:lstStyle/>
                    <a:p>
                      <a:pPr algn="ctr"/>
                      <a:r>
                        <a:rPr lang="en-US" sz="1400" dirty="0"/>
                        <a:t>12.34%</a:t>
                      </a:r>
                    </a:p>
                  </a:txBody>
                  <a:tcPr/>
                </a:tc>
                <a:extLst>
                  <a:ext uri="{0D108BD9-81ED-4DB2-BD59-A6C34878D82A}">
                    <a16:rowId xmlns:a16="http://schemas.microsoft.com/office/drawing/2014/main" val="113547343"/>
                  </a:ext>
                </a:extLst>
              </a:tr>
              <a:tr h="0">
                <a:tc>
                  <a:txBody>
                    <a:bodyPr/>
                    <a:lstStyle/>
                    <a:p>
                      <a:pPr algn="ctr"/>
                      <a:r>
                        <a:rPr lang="en-US" sz="1400" dirty="0"/>
                        <a:t>2020-03-26</a:t>
                      </a:r>
                    </a:p>
                  </a:txBody>
                  <a:tcPr/>
                </a:tc>
                <a:tc>
                  <a:txBody>
                    <a:bodyPr/>
                    <a:lstStyle/>
                    <a:p>
                      <a:pPr algn="r"/>
                      <a:r>
                        <a:rPr lang="en-US" sz="1400" dirty="0"/>
                        <a:t>22,552.17</a:t>
                      </a:r>
                    </a:p>
                  </a:txBody>
                  <a:tcPr/>
                </a:tc>
                <a:tc>
                  <a:txBody>
                    <a:bodyPr/>
                    <a:lstStyle/>
                    <a:p>
                      <a:pPr algn="r"/>
                      <a:r>
                        <a:rPr lang="en-US" sz="1400" dirty="0"/>
                        <a:t>1,351.62</a:t>
                      </a:r>
                    </a:p>
                  </a:txBody>
                  <a:tcPr/>
                </a:tc>
                <a:tc>
                  <a:txBody>
                    <a:bodyPr/>
                    <a:lstStyle/>
                    <a:p>
                      <a:pPr algn="ctr"/>
                      <a:r>
                        <a:rPr lang="en-US" sz="1400" dirty="0"/>
                        <a:t>4</a:t>
                      </a:r>
                    </a:p>
                  </a:txBody>
                  <a:tcPr/>
                </a:tc>
                <a:tc>
                  <a:txBody>
                    <a:bodyPr/>
                    <a:lstStyle/>
                    <a:p>
                      <a:pPr algn="ctr"/>
                      <a:r>
                        <a:rPr lang="en-US" sz="1400" dirty="0"/>
                        <a:t>1920-03-24</a:t>
                      </a:r>
                    </a:p>
                  </a:txBody>
                  <a:tcPr/>
                </a:tc>
                <a:tc>
                  <a:txBody>
                    <a:bodyPr/>
                    <a:lstStyle/>
                    <a:p>
                      <a:pPr algn="r"/>
                      <a:r>
                        <a:rPr lang="en-US" sz="1400" dirty="0"/>
                        <a:t>20,704.91</a:t>
                      </a:r>
                    </a:p>
                  </a:txBody>
                  <a:tcPr/>
                </a:tc>
                <a:tc>
                  <a:txBody>
                    <a:bodyPr/>
                    <a:lstStyle/>
                    <a:p>
                      <a:pPr algn="ctr"/>
                      <a:r>
                        <a:rPr lang="en-US" sz="1400" dirty="0"/>
                        <a:t>11.37%</a:t>
                      </a:r>
                    </a:p>
                  </a:txBody>
                  <a:tcPr/>
                </a:tc>
                <a:extLst>
                  <a:ext uri="{0D108BD9-81ED-4DB2-BD59-A6C34878D82A}">
                    <a16:rowId xmlns:a16="http://schemas.microsoft.com/office/drawing/2014/main" val="4054971601"/>
                  </a:ext>
                </a:extLst>
              </a:tr>
              <a:tr h="0">
                <a:tc>
                  <a:txBody>
                    <a:bodyPr/>
                    <a:lstStyle/>
                    <a:p>
                      <a:pPr algn="ctr"/>
                      <a:r>
                        <a:rPr lang="en-US" sz="1400" dirty="0"/>
                        <a:t>2020-03-02</a:t>
                      </a:r>
                    </a:p>
                  </a:txBody>
                  <a:tcPr/>
                </a:tc>
                <a:tc>
                  <a:txBody>
                    <a:bodyPr/>
                    <a:lstStyle/>
                    <a:p>
                      <a:pPr algn="r"/>
                      <a:r>
                        <a:rPr lang="en-US" sz="1400" dirty="0"/>
                        <a:t>26,703.32</a:t>
                      </a:r>
                    </a:p>
                  </a:txBody>
                  <a:tcPr/>
                </a:tc>
                <a:tc>
                  <a:txBody>
                    <a:bodyPr/>
                    <a:lstStyle/>
                    <a:p>
                      <a:pPr algn="r"/>
                      <a:r>
                        <a:rPr lang="en-US" sz="1400" dirty="0"/>
                        <a:t>1,293.96</a:t>
                      </a:r>
                    </a:p>
                  </a:txBody>
                  <a:tcPr/>
                </a:tc>
                <a:tc>
                  <a:txBody>
                    <a:bodyPr/>
                    <a:lstStyle/>
                    <a:p>
                      <a:pPr algn="ctr"/>
                      <a:r>
                        <a:rPr lang="en-US" sz="1400" dirty="0"/>
                        <a:t>5</a:t>
                      </a:r>
                    </a:p>
                  </a:txBody>
                  <a:tcPr/>
                </a:tc>
                <a:tc>
                  <a:txBody>
                    <a:bodyPr/>
                    <a:lstStyle/>
                    <a:p>
                      <a:pPr algn="ctr"/>
                      <a:r>
                        <a:rPr lang="en-US" sz="1400" dirty="0"/>
                        <a:t>1932-09-21</a:t>
                      </a:r>
                    </a:p>
                  </a:txBody>
                  <a:tcPr/>
                </a:tc>
                <a:tc>
                  <a:txBody>
                    <a:bodyPr/>
                    <a:lstStyle/>
                    <a:p>
                      <a:pPr algn="r"/>
                      <a:r>
                        <a:rPr lang="en-US" sz="1400" dirty="0"/>
                        <a:t>75.16</a:t>
                      </a:r>
                    </a:p>
                  </a:txBody>
                  <a:tcPr/>
                </a:tc>
                <a:tc>
                  <a:txBody>
                    <a:bodyPr/>
                    <a:lstStyle/>
                    <a:p>
                      <a:pPr algn="ctr"/>
                      <a:r>
                        <a:rPr lang="en-US" sz="1400" dirty="0"/>
                        <a:t>11.36%</a:t>
                      </a:r>
                    </a:p>
                  </a:txBody>
                  <a:tcPr/>
                </a:tc>
                <a:extLst>
                  <a:ext uri="{0D108BD9-81ED-4DB2-BD59-A6C34878D82A}">
                    <a16:rowId xmlns:a16="http://schemas.microsoft.com/office/drawing/2014/main" val="435469493"/>
                  </a:ext>
                </a:extLst>
              </a:tr>
              <a:tr h="0">
                <a:tc>
                  <a:txBody>
                    <a:bodyPr/>
                    <a:lstStyle/>
                    <a:p>
                      <a:pPr algn="ctr"/>
                      <a:r>
                        <a:rPr lang="en-US" sz="1400" dirty="0"/>
                        <a:t>2020-03-04</a:t>
                      </a:r>
                    </a:p>
                  </a:txBody>
                  <a:tcPr/>
                </a:tc>
                <a:tc>
                  <a:txBody>
                    <a:bodyPr/>
                    <a:lstStyle/>
                    <a:p>
                      <a:pPr algn="r"/>
                      <a:r>
                        <a:rPr lang="en-US" sz="1400" dirty="0"/>
                        <a:t>27,090.86</a:t>
                      </a:r>
                    </a:p>
                  </a:txBody>
                  <a:tcPr/>
                </a:tc>
                <a:tc>
                  <a:txBody>
                    <a:bodyPr/>
                    <a:lstStyle/>
                    <a:p>
                      <a:pPr algn="r"/>
                      <a:r>
                        <a:rPr lang="en-US" sz="1400" dirty="0"/>
                        <a:t>1,173.45</a:t>
                      </a:r>
                    </a:p>
                  </a:txBody>
                  <a:tcPr/>
                </a:tc>
                <a:tc>
                  <a:txBody>
                    <a:bodyPr/>
                    <a:lstStyle/>
                    <a:p>
                      <a:pPr algn="ctr"/>
                      <a:r>
                        <a:rPr lang="en-US" sz="1400" dirty="0"/>
                        <a:t>6</a:t>
                      </a:r>
                    </a:p>
                  </a:txBody>
                  <a:tcPr/>
                </a:tc>
                <a:tc>
                  <a:txBody>
                    <a:bodyPr/>
                    <a:lstStyle/>
                    <a:p>
                      <a:pPr algn="ctr"/>
                      <a:r>
                        <a:rPr lang="en-US" sz="1400" dirty="0"/>
                        <a:t>2008-10-13</a:t>
                      </a:r>
                    </a:p>
                  </a:txBody>
                  <a:tcPr/>
                </a:tc>
                <a:tc>
                  <a:txBody>
                    <a:bodyPr/>
                    <a:lstStyle/>
                    <a:p>
                      <a:pPr algn="r"/>
                      <a:r>
                        <a:rPr lang="en-US" sz="1400" dirty="0"/>
                        <a:t>9,387.61</a:t>
                      </a:r>
                    </a:p>
                  </a:txBody>
                  <a:tcPr/>
                </a:tc>
                <a:tc>
                  <a:txBody>
                    <a:bodyPr/>
                    <a:lstStyle/>
                    <a:p>
                      <a:pPr algn="ctr"/>
                      <a:r>
                        <a:rPr lang="en-US" sz="1400" dirty="0"/>
                        <a:t>11.08%</a:t>
                      </a:r>
                    </a:p>
                  </a:txBody>
                  <a:tcPr/>
                </a:tc>
                <a:extLst>
                  <a:ext uri="{0D108BD9-81ED-4DB2-BD59-A6C34878D82A}">
                    <a16:rowId xmlns:a16="http://schemas.microsoft.com/office/drawing/2014/main" val="589437352"/>
                  </a:ext>
                </a:extLst>
              </a:tr>
              <a:tr h="0">
                <a:tc>
                  <a:txBody>
                    <a:bodyPr/>
                    <a:lstStyle/>
                    <a:p>
                      <a:pPr algn="ctr"/>
                      <a:r>
                        <a:rPr lang="en-US" sz="1400" dirty="0"/>
                        <a:t>2020-03-10</a:t>
                      </a:r>
                    </a:p>
                  </a:txBody>
                  <a:tcPr/>
                </a:tc>
                <a:tc>
                  <a:txBody>
                    <a:bodyPr/>
                    <a:lstStyle/>
                    <a:p>
                      <a:pPr algn="r"/>
                      <a:r>
                        <a:rPr lang="en-US" sz="1400" dirty="0"/>
                        <a:t>25,018.16</a:t>
                      </a:r>
                    </a:p>
                  </a:txBody>
                  <a:tcPr/>
                </a:tc>
                <a:tc>
                  <a:txBody>
                    <a:bodyPr/>
                    <a:lstStyle/>
                    <a:p>
                      <a:pPr algn="r"/>
                      <a:r>
                        <a:rPr lang="en-US" sz="1400" dirty="0"/>
                        <a:t>1,167.14</a:t>
                      </a:r>
                    </a:p>
                  </a:txBody>
                  <a:tcPr/>
                </a:tc>
                <a:tc>
                  <a:txBody>
                    <a:bodyPr/>
                    <a:lstStyle/>
                    <a:p>
                      <a:pPr algn="ctr"/>
                      <a:r>
                        <a:rPr lang="en-US" sz="1400" dirty="0"/>
                        <a:t>7</a:t>
                      </a:r>
                    </a:p>
                  </a:txBody>
                  <a:tcPr/>
                </a:tc>
                <a:tc>
                  <a:txBody>
                    <a:bodyPr/>
                    <a:lstStyle/>
                    <a:p>
                      <a:pPr algn="ctr"/>
                      <a:r>
                        <a:rPr lang="en-US" sz="1400" dirty="0"/>
                        <a:t>2008-10-28</a:t>
                      </a:r>
                    </a:p>
                  </a:txBody>
                  <a:tcPr/>
                </a:tc>
                <a:tc>
                  <a:txBody>
                    <a:bodyPr/>
                    <a:lstStyle/>
                    <a:p>
                      <a:pPr algn="r"/>
                      <a:r>
                        <a:rPr lang="en-US" sz="1400" dirty="0"/>
                        <a:t>9,065.12</a:t>
                      </a:r>
                    </a:p>
                  </a:txBody>
                  <a:tcPr/>
                </a:tc>
                <a:tc>
                  <a:txBody>
                    <a:bodyPr/>
                    <a:lstStyle/>
                    <a:p>
                      <a:pPr algn="ctr"/>
                      <a:r>
                        <a:rPr lang="en-US" sz="1400" dirty="0"/>
                        <a:t>10.88%</a:t>
                      </a:r>
                    </a:p>
                  </a:txBody>
                  <a:tcPr/>
                </a:tc>
                <a:extLst>
                  <a:ext uri="{0D108BD9-81ED-4DB2-BD59-A6C34878D82A}">
                    <a16:rowId xmlns:a16="http://schemas.microsoft.com/office/drawing/2014/main" val="407174195"/>
                  </a:ext>
                </a:extLst>
              </a:tr>
              <a:tr h="0">
                <a:tc>
                  <a:txBody>
                    <a:bodyPr/>
                    <a:lstStyle/>
                    <a:p>
                      <a:pPr algn="ctr"/>
                      <a:r>
                        <a:rPr lang="en-US" sz="1400" dirty="0"/>
                        <a:t>2018-12-26</a:t>
                      </a:r>
                    </a:p>
                  </a:txBody>
                  <a:tcPr/>
                </a:tc>
                <a:tc>
                  <a:txBody>
                    <a:bodyPr/>
                    <a:lstStyle/>
                    <a:p>
                      <a:pPr algn="r"/>
                      <a:r>
                        <a:rPr lang="en-US" sz="1400" dirty="0"/>
                        <a:t>22,878.45</a:t>
                      </a:r>
                    </a:p>
                  </a:txBody>
                  <a:tcPr/>
                </a:tc>
                <a:tc>
                  <a:txBody>
                    <a:bodyPr/>
                    <a:lstStyle/>
                    <a:p>
                      <a:pPr algn="r"/>
                      <a:r>
                        <a:rPr lang="en-US" sz="1400" dirty="0"/>
                        <a:t>1,086.25</a:t>
                      </a:r>
                    </a:p>
                  </a:txBody>
                  <a:tcPr/>
                </a:tc>
                <a:tc>
                  <a:txBody>
                    <a:bodyPr/>
                    <a:lstStyle/>
                    <a:p>
                      <a:pPr algn="ctr"/>
                      <a:r>
                        <a:rPr lang="en-US" sz="1400" dirty="0"/>
                        <a:t>8</a:t>
                      </a:r>
                    </a:p>
                  </a:txBody>
                  <a:tcPr/>
                </a:tc>
                <a:tc>
                  <a:txBody>
                    <a:bodyPr/>
                    <a:lstStyle/>
                    <a:p>
                      <a:pPr algn="ctr"/>
                      <a:r>
                        <a:rPr lang="en-US" sz="1400" dirty="0"/>
                        <a:t>1987-10-21</a:t>
                      </a:r>
                    </a:p>
                  </a:txBody>
                  <a:tcPr/>
                </a:tc>
                <a:tc>
                  <a:txBody>
                    <a:bodyPr/>
                    <a:lstStyle/>
                    <a:p>
                      <a:pPr algn="r"/>
                      <a:r>
                        <a:rPr lang="en-US" sz="1400" dirty="0"/>
                        <a:t>2,027.85</a:t>
                      </a:r>
                    </a:p>
                  </a:txBody>
                  <a:tcPr/>
                </a:tc>
                <a:tc>
                  <a:txBody>
                    <a:bodyPr/>
                    <a:lstStyle/>
                    <a:p>
                      <a:pPr algn="ctr"/>
                      <a:r>
                        <a:rPr lang="en-US" sz="1400" dirty="0"/>
                        <a:t>10.15%</a:t>
                      </a:r>
                    </a:p>
                  </a:txBody>
                  <a:tcPr/>
                </a:tc>
                <a:extLst>
                  <a:ext uri="{0D108BD9-81ED-4DB2-BD59-A6C34878D82A}">
                    <a16:rowId xmlns:a16="http://schemas.microsoft.com/office/drawing/2014/main" val="1328397482"/>
                  </a:ext>
                </a:extLst>
              </a:tr>
              <a:tr h="0">
                <a:tc>
                  <a:txBody>
                    <a:bodyPr/>
                    <a:lstStyle/>
                    <a:p>
                      <a:pPr algn="ctr"/>
                      <a:r>
                        <a:rPr lang="en-US" sz="1400" dirty="0"/>
                        <a:t>2020-03-17</a:t>
                      </a:r>
                    </a:p>
                  </a:txBody>
                  <a:tcPr/>
                </a:tc>
                <a:tc>
                  <a:txBody>
                    <a:bodyPr/>
                    <a:lstStyle/>
                    <a:p>
                      <a:pPr algn="r"/>
                      <a:r>
                        <a:rPr lang="en-US" sz="1400" dirty="0"/>
                        <a:t>21,237.38</a:t>
                      </a:r>
                    </a:p>
                  </a:txBody>
                  <a:tcPr/>
                </a:tc>
                <a:tc>
                  <a:txBody>
                    <a:bodyPr/>
                    <a:lstStyle/>
                    <a:p>
                      <a:pPr algn="r"/>
                      <a:r>
                        <a:rPr lang="en-US" sz="1400" dirty="0"/>
                        <a:t>1,048.86</a:t>
                      </a:r>
                    </a:p>
                  </a:txBody>
                  <a:tcPr/>
                </a:tc>
                <a:tc>
                  <a:txBody>
                    <a:bodyPr/>
                    <a:lstStyle/>
                    <a:p>
                      <a:pPr algn="ctr"/>
                      <a:r>
                        <a:rPr lang="en-US" sz="1400" dirty="0"/>
                        <a:t>9</a:t>
                      </a:r>
                    </a:p>
                  </a:txBody>
                  <a:tcPr/>
                </a:tc>
                <a:tc>
                  <a:txBody>
                    <a:bodyPr/>
                    <a:lstStyle/>
                    <a:p>
                      <a:pPr algn="ctr"/>
                      <a:r>
                        <a:rPr lang="en-US" sz="1400" dirty="0"/>
                        <a:t>1932-08-03</a:t>
                      </a:r>
                    </a:p>
                  </a:txBody>
                  <a:tcPr/>
                </a:tc>
                <a:tc>
                  <a:txBody>
                    <a:bodyPr/>
                    <a:lstStyle/>
                    <a:p>
                      <a:pPr algn="r"/>
                      <a:r>
                        <a:rPr lang="en-US" sz="1400" dirty="0"/>
                        <a:t>58.22</a:t>
                      </a:r>
                    </a:p>
                  </a:txBody>
                  <a:tcPr/>
                </a:tc>
                <a:tc>
                  <a:txBody>
                    <a:bodyPr/>
                    <a:lstStyle/>
                    <a:p>
                      <a:pPr algn="ctr"/>
                      <a:r>
                        <a:rPr lang="en-US" sz="1400" dirty="0"/>
                        <a:t>9.52%</a:t>
                      </a:r>
                    </a:p>
                  </a:txBody>
                  <a:tcPr/>
                </a:tc>
                <a:extLst>
                  <a:ext uri="{0D108BD9-81ED-4DB2-BD59-A6C34878D82A}">
                    <a16:rowId xmlns:a16="http://schemas.microsoft.com/office/drawing/2014/main" val="1979702722"/>
                  </a:ext>
                </a:extLst>
              </a:tr>
              <a:tr h="161065">
                <a:tc>
                  <a:txBody>
                    <a:bodyPr/>
                    <a:lstStyle/>
                    <a:p>
                      <a:pPr algn="ctr"/>
                      <a:r>
                        <a:rPr lang="en-US" sz="1400" dirty="0"/>
                        <a:t>2008-10-13</a:t>
                      </a:r>
                    </a:p>
                  </a:txBody>
                  <a:tcPr/>
                </a:tc>
                <a:tc>
                  <a:txBody>
                    <a:bodyPr/>
                    <a:lstStyle/>
                    <a:p>
                      <a:pPr algn="r"/>
                      <a:r>
                        <a:rPr lang="en-US" sz="1400" dirty="0"/>
                        <a:t>9,387.61</a:t>
                      </a:r>
                    </a:p>
                  </a:txBody>
                  <a:tcPr/>
                </a:tc>
                <a:tc>
                  <a:txBody>
                    <a:bodyPr/>
                    <a:lstStyle/>
                    <a:p>
                      <a:pPr algn="r"/>
                      <a:r>
                        <a:rPr lang="en-US" sz="1400" dirty="0"/>
                        <a:t>936.42</a:t>
                      </a:r>
                    </a:p>
                  </a:txBody>
                  <a:tcPr/>
                </a:tc>
                <a:tc>
                  <a:txBody>
                    <a:bodyPr/>
                    <a:lstStyle/>
                    <a:p>
                      <a:pPr algn="ctr"/>
                      <a:r>
                        <a:rPr lang="en-US" sz="1400" dirty="0"/>
                        <a:t>10</a:t>
                      </a:r>
                    </a:p>
                  </a:txBody>
                  <a:tcPr/>
                </a:tc>
                <a:tc>
                  <a:txBody>
                    <a:bodyPr/>
                    <a:lstStyle/>
                    <a:p>
                      <a:pPr algn="ctr"/>
                      <a:r>
                        <a:rPr lang="en-US" sz="1400" dirty="0"/>
                        <a:t>1932-02-11</a:t>
                      </a:r>
                    </a:p>
                  </a:txBody>
                  <a:tcPr/>
                </a:tc>
                <a:tc>
                  <a:txBody>
                    <a:bodyPr/>
                    <a:lstStyle/>
                    <a:p>
                      <a:pPr algn="r"/>
                      <a:r>
                        <a:rPr lang="en-US" sz="1400" dirty="0"/>
                        <a:t>78.60</a:t>
                      </a:r>
                    </a:p>
                  </a:txBody>
                  <a:tcPr/>
                </a:tc>
                <a:tc>
                  <a:txBody>
                    <a:bodyPr/>
                    <a:lstStyle/>
                    <a:p>
                      <a:pPr algn="ctr"/>
                      <a:r>
                        <a:rPr lang="en-US" sz="1400" dirty="0"/>
                        <a:t>9.47%</a:t>
                      </a:r>
                    </a:p>
                  </a:txBody>
                  <a:tcPr/>
                </a:tc>
                <a:extLst>
                  <a:ext uri="{0D108BD9-81ED-4DB2-BD59-A6C34878D82A}">
                    <a16:rowId xmlns:a16="http://schemas.microsoft.com/office/drawing/2014/main" val="3864048492"/>
                  </a:ext>
                </a:extLst>
              </a:tr>
            </a:tbl>
          </a:graphicData>
        </a:graphic>
      </p:graphicFrame>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320928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Bad Times for the Dow Jones Index, May 18</a:t>
            </a:r>
            <a:r>
              <a:rPr lang="en-US" sz="100" dirty="0"/>
              <a:t> </a:t>
            </a:r>
            <a:r>
              <a:rPr lang="en-US" dirty="0"/>
              <a:t>96 to May 2022</a:t>
            </a:r>
          </a:p>
        </p:txBody>
      </p:sp>
      <p:graphicFrame>
        <p:nvGraphicFramePr>
          <p:cNvPr id="8" name="Table 7">
            <a:extLst>
              <a:ext uri="{FF2B5EF4-FFF2-40B4-BE49-F238E27FC236}">
                <a16:creationId xmlns:a16="http://schemas.microsoft.com/office/drawing/2014/main" id="{4D7EEDFE-D435-4659-9969-09ADACC5E995}"/>
              </a:ext>
            </a:extLst>
          </p:cNvPr>
          <p:cNvGraphicFramePr>
            <a:graphicFrameLocks noGrp="1"/>
          </p:cNvGraphicFramePr>
          <p:nvPr>
            <p:extLst>
              <p:ext uri="{D42A27DB-BD31-4B8C-83A1-F6EECF244321}">
                <p14:modId xmlns:p14="http://schemas.microsoft.com/office/powerpoint/2010/main" val="3184993922"/>
              </p:ext>
            </p:extLst>
          </p:nvPr>
        </p:nvGraphicFramePr>
        <p:xfrm>
          <a:off x="342902" y="1698216"/>
          <a:ext cx="8458198" cy="3566160"/>
        </p:xfrm>
        <a:graphic>
          <a:graphicData uri="http://schemas.openxmlformats.org/drawingml/2006/table">
            <a:tbl>
              <a:tblPr firstRow="1" bandRow="1">
                <a:tableStyleId>{5C22544A-7EE6-4342-B048-85BDC9FD1C3A}</a:tableStyleId>
              </a:tblPr>
              <a:tblGrid>
                <a:gridCol w="1152413">
                  <a:extLst>
                    <a:ext uri="{9D8B030D-6E8A-4147-A177-3AD203B41FA5}">
                      <a16:colId xmlns:a16="http://schemas.microsoft.com/office/drawing/2014/main" val="2388400675"/>
                    </a:ext>
                  </a:extLst>
                </a:gridCol>
                <a:gridCol w="1151068">
                  <a:extLst>
                    <a:ext uri="{9D8B030D-6E8A-4147-A177-3AD203B41FA5}">
                      <a16:colId xmlns:a16="http://schemas.microsoft.com/office/drawing/2014/main" val="2254540918"/>
                    </a:ext>
                  </a:extLst>
                </a:gridCol>
                <a:gridCol w="1430767">
                  <a:extLst>
                    <a:ext uri="{9D8B030D-6E8A-4147-A177-3AD203B41FA5}">
                      <a16:colId xmlns:a16="http://schemas.microsoft.com/office/drawing/2014/main" val="1134590124"/>
                    </a:ext>
                  </a:extLst>
                </a:gridCol>
                <a:gridCol w="817581">
                  <a:extLst>
                    <a:ext uri="{9D8B030D-6E8A-4147-A177-3AD203B41FA5}">
                      <a16:colId xmlns:a16="http://schemas.microsoft.com/office/drawing/2014/main" val="2364605305"/>
                    </a:ext>
                  </a:extLst>
                </a:gridCol>
                <a:gridCol w="1172584">
                  <a:extLst>
                    <a:ext uri="{9D8B030D-6E8A-4147-A177-3AD203B41FA5}">
                      <a16:colId xmlns:a16="http://schemas.microsoft.com/office/drawing/2014/main" val="3680940938"/>
                    </a:ext>
                  </a:extLst>
                </a:gridCol>
                <a:gridCol w="1151068">
                  <a:extLst>
                    <a:ext uri="{9D8B030D-6E8A-4147-A177-3AD203B41FA5}">
                      <a16:colId xmlns:a16="http://schemas.microsoft.com/office/drawing/2014/main" val="265827302"/>
                    </a:ext>
                  </a:extLst>
                </a:gridCol>
                <a:gridCol w="1582717">
                  <a:extLst>
                    <a:ext uri="{9D8B030D-6E8A-4147-A177-3AD203B41FA5}">
                      <a16:colId xmlns:a16="http://schemas.microsoft.com/office/drawing/2014/main" val="187471388"/>
                    </a:ext>
                  </a:extLst>
                </a:gridCol>
              </a:tblGrid>
              <a:tr h="370840">
                <a:tc>
                  <a:txBody>
                    <a:bodyPr/>
                    <a:lstStyle/>
                    <a:p>
                      <a:pPr algn="ctr"/>
                      <a:r>
                        <a:rPr lang="en-US" sz="1400" dirty="0"/>
                        <a:t>Date</a:t>
                      </a:r>
                    </a:p>
                  </a:txBody>
                  <a:tcPr anchor="b"/>
                </a:tc>
                <a:tc>
                  <a:txBody>
                    <a:bodyPr/>
                    <a:lstStyle/>
                    <a:p>
                      <a:pPr algn="ctr"/>
                      <a:r>
                        <a:rPr lang="en-US" sz="1400" dirty="0"/>
                        <a:t>Index Level</a:t>
                      </a:r>
                    </a:p>
                  </a:txBody>
                  <a:tcPr anchor="b"/>
                </a:tc>
                <a:tc>
                  <a:txBody>
                    <a:bodyPr/>
                    <a:lstStyle/>
                    <a:p>
                      <a:pPr algn="ctr"/>
                      <a:r>
                        <a:rPr lang="en-US" sz="1400" dirty="0"/>
                        <a:t>Point Decrease</a:t>
                      </a:r>
                    </a:p>
                  </a:txBody>
                  <a:tcPr anchor="b"/>
                </a:tc>
                <a:tc>
                  <a:txBody>
                    <a:bodyPr/>
                    <a:lstStyle/>
                    <a:p>
                      <a:pPr algn="ctr"/>
                      <a:r>
                        <a:rPr lang="en-US" sz="1400" dirty="0"/>
                        <a:t>Rank</a:t>
                      </a:r>
                    </a:p>
                  </a:txBody>
                  <a:tcPr anchor="b"/>
                </a:tc>
                <a:tc>
                  <a:txBody>
                    <a:bodyPr/>
                    <a:lstStyle/>
                    <a:p>
                      <a:pPr algn="ctr"/>
                      <a:r>
                        <a:rPr lang="en-US" sz="1400" dirty="0"/>
                        <a:t>Date</a:t>
                      </a:r>
                    </a:p>
                  </a:txBody>
                  <a:tcPr anchor="b"/>
                </a:tc>
                <a:tc>
                  <a:txBody>
                    <a:bodyPr/>
                    <a:lstStyle/>
                    <a:p>
                      <a:pPr algn="ctr"/>
                      <a:r>
                        <a:rPr lang="en-US" sz="1400" dirty="0"/>
                        <a:t>Index Level</a:t>
                      </a:r>
                    </a:p>
                  </a:txBody>
                  <a:tcPr anchor="b"/>
                </a:tc>
                <a:tc>
                  <a:txBody>
                    <a:bodyPr/>
                    <a:lstStyle/>
                    <a:p>
                      <a:pPr algn="ctr"/>
                      <a:r>
                        <a:rPr lang="en-US" sz="1400" dirty="0"/>
                        <a:t>Percentage Decrease</a:t>
                      </a:r>
                    </a:p>
                  </a:txBody>
                  <a:tcPr/>
                </a:tc>
                <a:extLst>
                  <a:ext uri="{0D108BD9-81ED-4DB2-BD59-A6C34878D82A}">
                    <a16:rowId xmlns:a16="http://schemas.microsoft.com/office/drawing/2014/main" val="2451421060"/>
                  </a:ext>
                </a:extLst>
              </a:tr>
              <a:tr h="0">
                <a:tc>
                  <a:txBody>
                    <a:bodyPr/>
                    <a:lstStyle/>
                    <a:p>
                      <a:pPr algn="ctr"/>
                      <a:r>
                        <a:rPr lang="en-US" sz="1400" dirty="0"/>
                        <a:t>2020-03-16</a:t>
                      </a:r>
                    </a:p>
                  </a:txBody>
                  <a:tcPr/>
                </a:tc>
                <a:tc>
                  <a:txBody>
                    <a:bodyPr/>
                    <a:lstStyle/>
                    <a:p>
                      <a:pPr algn="r"/>
                      <a:r>
                        <a:rPr lang="en-US" sz="1400" dirty="0"/>
                        <a:t>20,188.52</a:t>
                      </a:r>
                    </a:p>
                  </a:txBody>
                  <a:tcPr/>
                </a:tc>
                <a:tc>
                  <a:txBody>
                    <a:bodyPr/>
                    <a:lstStyle/>
                    <a:p>
                      <a:pPr algn="r"/>
                      <a:r>
                        <a:rPr lang="en-US" sz="1400" dirty="0"/>
                        <a:t>−2,997.10</a:t>
                      </a:r>
                    </a:p>
                  </a:txBody>
                  <a:tcPr/>
                </a:tc>
                <a:tc>
                  <a:txBody>
                    <a:bodyPr/>
                    <a:lstStyle/>
                    <a:p>
                      <a:pPr algn="ctr"/>
                      <a:r>
                        <a:rPr lang="en-US" sz="1400" dirty="0"/>
                        <a:t>1</a:t>
                      </a:r>
                    </a:p>
                  </a:txBody>
                  <a:tcPr/>
                </a:tc>
                <a:tc>
                  <a:txBody>
                    <a:bodyPr/>
                    <a:lstStyle/>
                    <a:p>
                      <a:pPr algn="ctr"/>
                      <a:r>
                        <a:rPr lang="en-US" sz="1400" dirty="0"/>
                        <a:t>1987-10-19</a:t>
                      </a:r>
                    </a:p>
                  </a:txBody>
                  <a:tcPr/>
                </a:tc>
                <a:tc>
                  <a:txBody>
                    <a:bodyPr/>
                    <a:lstStyle/>
                    <a:p>
                      <a:pPr algn="r"/>
                      <a:r>
                        <a:rPr lang="en-US" sz="1400" dirty="0"/>
                        <a:t>1,738.74</a:t>
                      </a:r>
                    </a:p>
                  </a:txBody>
                  <a:tcPr/>
                </a:tc>
                <a:tc>
                  <a:txBody>
                    <a:bodyPr/>
                    <a:lstStyle/>
                    <a:p>
                      <a:pPr algn="ctr"/>
                      <a:r>
                        <a:rPr lang="en-US" sz="1400" dirty="0"/>
                        <a:t>−22.61%</a:t>
                      </a:r>
                    </a:p>
                  </a:txBody>
                  <a:tcPr/>
                </a:tc>
                <a:extLst>
                  <a:ext uri="{0D108BD9-81ED-4DB2-BD59-A6C34878D82A}">
                    <a16:rowId xmlns:a16="http://schemas.microsoft.com/office/drawing/2014/main" val="457340915"/>
                  </a:ext>
                </a:extLst>
              </a:tr>
              <a:tr h="0">
                <a:tc>
                  <a:txBody>
                    <a:bodyPr/>
                    <a:lstStyle/>
                    <a:p>
                      <a:pPr algn="ctr"/>
                      <a:r>
                        <a:rPr lang="en-US" sz="1400" dirty="0"/>
                        <a:t>2020-03-12</a:t>
                      </a:r>
                    </a:p>
                  </a:txBody>
                  <a:tcPr/>
                </a:tc>
                <a:tc>
                  <a:txBody>
                    <a:bodyPr/>
                    <a:lstStyle/>
                    <a:p>
                      <a:pPr algn="r"/>
                      <a:r>
                        <a:rPr lang="en-US" sz="1400" dirty="0"/>
                        <a:t>21,200.62</a:t>
                      </a:r>
                    </a:p>
                  </a:txBody>
                  <a:tcPr/>
                </a:tc>
                <a:tc>
                  <a:txBody>
                    <a:bodyPr/>
                    <a:lstStyle/>
                    <a:p>
                      <a:pPr algn="r"/>
                      <a:r>
                        <a:rPr lang="en-US" sz="1400" dirty="0"/>
                        <a:t>−2,352.60</a:t>
                      </a:r>
                    </a:p>
                  </a:txBody>
                  <a:tcPr/>
                </a:tc>
                <a:tc>
                  <a:txBody>
                    <a:bodyPr/>
                    <a:lstStyle/>
                    <a:p>
                      <a:pPr algn="ctr"/>
                      <a:r>
                        <a:rPr lang="en-US" sz="1400" dirty="0"/>
                        <a:t>2</a:t>
                      </a:r>
                    </a:p>
                  </a:txBody>
                  <a:tcPr/>
                </a:tc>
                <a:tc>
                  <a:txBody>
                    <a:bodyPr/>
                    <a:lstStyle/>
                    <a:p>
                      <a:pPr algn="ctr"/>
                      <a:r>
                        <a:rPr lang="en-US" sz="1400" dirty="0"/>
                        <a:t>2020-03-16</a:t>
                      </a:r>
                    </a:p>
                  </a:txBody>
                  <a:tcPr/>
                </a:tc>
                <a:tc>
                  <a:txBody>
                    <a:bodyPr/>
                    <a:lstStyle/>
                    <a:p>
                      <a:pPr algn="r"/>
                      <a:r>
                        <a:rPr lang="en-US" sz="1400" dirty="0"/>
                        <a:t>20,188.52</a:t>
                      </a:r>
                    </a:p>
                  </a:txBody>
                  <a:tcPr/>
                </a:tc>
                <a:tc>
                  <a:txBody>
                    <a:bodyPr/>
                    <a:lstStyle/>
                    <a:p>
                      <a:pPr algn="ctr"/>
                      <a:r>
                        <a:rPr lang="en-US" sz="1400" dirty="0"/>
                        <a:t>−12.93%</a:t>
                      </a:r>
                    </a:p>
                  </a:txBody>
                  <a:tcPr/>
                </a:tc>
                <a:extLst>
                  <a:ext uri="{0D108BD9-81ED-4DB2-BD59-A6C34878D82A}">
                    <a16:rowId xmlns:a16="http://schemas.microsoft.com/office/drawing/2014/main" val="1846124025"/>
                  </a:ext>
                </a:extLst>
              </a:tr>
              <a:tr h="0">
                <a:tc>
                  <a:txBody>
                    <a:bodyPr/>
                    <a:lstStyle/>
                    <a:p>
                      <a:pPr algn="ctr"/>
                      <a:r>
                        <a:rPr lang="en-US" sz="1400" dirty="0"/>
                        <a:t>2020-03-09</a:t>
                      </a:r>
                    </a:p>
                  </a:txBody>
                  <a:tcPr/>
                </a:tc>
                <a:tc>
                  <a:txBody>
                    <a:bodyPr/>
                    <a:lstStyle/>
                    <a:p>
                      <a:pPr algn="r"/>
                      <a:r>
                        <a:rPr lang="en-US" sz="1400" dirty="0"/>
                        <a:t>23,851.02</a:t>
                      </a:r>
                    </a:p>
                  </a:txBody>
                  <a:tcPr/>
                </a:tc>
                <a:tc>
                  <a:txBody>
                    <a:bodyPr/>
                    <a:lstStyle/>
                    <a:p>
                      <a:pPr algn="r"/>
                      <a:r>
                        <a:rPr lang="en-US" sz="1400" dirty="0"/>
                        <a:t>−2,013.76</a:t>
                      </a:r>
                    </a:p>
                  </a:txBody>
                  <a:tcPr/>
                </a:tc>
                <a:tc>
                  <a:txBody>
                    <a:bodyPr/>
                    <a:lstStyle/>
                    <a:p>
                      <a:pPr algn="ctr"/>
                      <a:r>
                        <a:rPr lang="en-US" sz="1400" dirty="0"/>
                        <a:t>3</a:t>
                      </a:r>
                    </a:p>
                  </a:txBody>
                  <a:tcPr/>
                </a:tc>
                <a:tc>
                  <a:txBody>
                    <a:bodyPr/>
                    <a:lstStyle/>
                    <a:p>
                      <a:pPr algn="ctr"/>
                      <a:r>
                        <a:rPr lang="en-US" sz="1400" dirty="0"/>
                        <a:t>1929-10-28</a:t>
                      </a:r>
                    </a:p>
                  </a:txBody>
                  <a:tcPr/>
                </a:tc>
                <a:tc>
                  <a:txBody>
                    <a:bodyPr/>
                    <a:lstStyle/>
                    <a:p>
                      <a:pPr algn="r"/>
                      <a:r>
                        <a:rPr lang="en-US" sz="1400" dirty="0"/>
                        <a:t>260.64</a:t>
                      </a:r>
                    </a:p>
                  </a:txBody>
                  <a:tcPr/>
                </a:tc>
                <a:tc>
                  <a:txBody>
                    <a:bodyPr/>
                    <a:lstStyle/>
                    <a:p>
                      <a:pPr algn="ctr"/>
                      <a:r>
                        <a:rPr lang="en-US" sz="1400" dirty="0"/>
                        <a:t>−12.82%</a:t>
                      </a:r>
                    </a:p>
                  </a:txBody>
                  <a:tcPr/>
                </a:tc>
                <a:extLst>
                  <a:ext uri="{0D108BD9-81ED-4DB2-BD59-A6C34878D82A}">
                    <a16:rowId xmlns:a16="http://schemas.microsoft.com/office/drawing/2014/main" val="113547343"/>
                  </a:ext>
                </a:extLst>
              </a:tr>
              <a:tr h="0">
                <a:tc>
                  <a:txBody>
                    <a:bodyPr/>
                    <a:lstStyle/>
                    <a:p>
                      <a:pPr algn="ctr"/>
                      <a:r>
                        <a:rPr lang="en-US" sz="1400" dirty="0"/>
                        <a:t>2020-06-11</a:t>
                      </a:r>
                    </a:p>
                  </a:txBody>
                  <a:tcPr/>
                </a:tc>
                <a:tc>
                  <a:txBody>
                    <a:bodyPr/>
                    <a:lstStyle/>
                    <a:p>
                      <a:pPr algn="r"/>
                      <a:r>
                        <a:rPr lang="en-US" sz="1400" dirty="0"/>
                        <a:t>25,128.17</a:t>
                      </a:r>
                    </a:p>
                  </a:txBody>
                  <a:tcPr/>
                </a:tc>
                <a:tc>
                  <a:txBody>
                    <a:bodyPr/>
                    <a:lstStyle/>
                    <a:p>
                      <a:pPr algn="r"/>
                      <a:r>
                        <a:rPr lang="en-US" sz="1400" dirty="0"/>
                        <a:t>−1,861.82</a:t>
                      </a:r>
                    </a:p>
                  </a:txBody>
                  <a:tcPr/>
                </a:tc>
                <a:tc>
                  <a:txBody>
                    <a:bodyPr/>
                    <a:lstStyle/>
                    <a:p>
                      <a:pPr algn="ctr"/>
                      <a:r>
                        <a:rPr lang="en-US" sz="1400" dirty="0"/>
                        <a:t>4</a:t>
                      </a:r>
                    </a:p>
                  </a:txBody>
                  <a:tcPr/>
                </a:tc>
                <a:tc>
                  <a:txBody>
                    <a:bodyPr/>
                    <a:lstStyle/>
                    <a:p>
                      <a:pPr algn="ctr"/>
                      <a:r>
                        <a:rPr lang="en-US" sz="1400" dirty="0"/>
                        <a:t>1929-10-29</a:t>
                      </a:r>
                    </a:p>
                  </a:txBody>
                  <a:tcPr/>
                </a:tc>
                <a:tc>
                  <a:txBody>
                    <a:bodyPr/>
                    <a:lstStyle/>
                    <a:p>
                      <a:pPr algn="r"/>
                      <a:r>
                        <a:rPr lang="en-US" sz="1400" dirty="0"/>
                        <a:t>230.07</a:t>
                      </a:r>
                    </a:p>
                  </a:txBody>
                  <a:tcPr/>
                </a:tc>
                <a:tc>
                  <a:txBody>
                    <a:bodyPr/>
                    <a:lstStyle/>
                    <a:p>
                      <a:pPr algn="ctr"/>
                      <a:r>
                        <a:rPr lang="en-US" sz="1400" dirty="0"/>
                        <a:t>−11.73%</a:t>
                      </a:r>
                    </a:p>
                  </a:txBody>
                  <a:tcPr/>
                </a:tc>
                <a:extLst>
                  <a:ext uri="{0D108BD9-81ED-4DB2-BD59-A6C34878D82A}">
                    <a16:rowId xmlns:a16="http://schemas.microsoft.com/office/drawing/2014/main" val="4054971601"/>
                  </a:ext>
                </a:extLst>
              </a:tr>
              <a:tr h="0">
                <a:tc>
                  <a:txBody>
                    <a:bodyPr/>
                    <a:lstStyle/>
                    <a:p>
                      <a:pPr algn="ctr"/>
                      <a:r>
                        <a:rPr lang="en-US" sz="1400" dirty="0"/>
                        <a:t>2020-03-11</a:t>
                      </a:r>
                    </a:p>
                  </a:txBody>
                  <a:tcPr/>
                </a:tc>
                <a:tc>
                  <a:txBody>
                    <a:bodyPr/>
                    <a:lstStyle/>
                    <a:p>
                      <a:pPr algn="r"/>
                      <a:r>
                        <a:rPr lang="en-US" sz="1400" dirty="0"/>
                        <a:t>23,553.22</a:t>
                      </a:r>
                    </a:p>
                  </a:txBody>
                  <a:tcPr/>
                </a:tc>
                <a:tc>
                  <a:txBody>
                    <a:bodyPr/>
                    <a:lstStyle/>
                    <a:p>
                      <a:pPr algn="r"/>
                      <a:r>
                        <a:rPr lang="en-US" sz="1400" dirty="0"/>
                        <a:t>−1,464.94</a:t>
                      </a:r>
                    </a:p>
                  </a:txBody>
                  <a:tcPr/>
                </a:tc>
                <a:tc>
                  <a:txBody>
                    <a:bodyPr/>
                    <a:lstStyle/>
                    <a:p>
                      <a:pPr algn="ctr"/>
                      <a:r>
                        <a:rPr lang="en-US" sz="1400" dirty="0"/>
                        <a:t>5</a:t>
                      </a:r>
                    </a:p>
                  </a:txBody>
                  <a:tcPr/>
                </a:tc>
                <a:tc>
                  <a:txBody>
                    <a:bodyPr/>
                    <a:lstStyle/>
                    <a:p>
                      <a:pPr algn="ctr"/>
                      <a:r>
                        <a:rPr lang="en-US" sz="1400" dirty="0"/>
                        <a:t>2020-03-12</a:t>
                      </a:r>
                    </a:p>
                  </a:txBody>
                  <a:tcPr/>
                </a:tc>
                <a:tc>
                  <a:txBody>
                    <a:bodyPr/>
                    <a:lstStyle/>
                    <a:p>
                      <a:pPr algn="r"/>
                      <a:r>
                        <a:rPr lang="en-US" sz="1400" dirty="0"/>
                        <a:t>21,200.62</a:t>
                      </a:r>
                    </a:p>
                  </a:txBody>
                  <a:tcPr/>
                </a:tc>
                <a:tc>
                  <a:txBody>
                    <a:bodyPr/>
                    <a:lstStyle/>
                    <a:p>
                      <a:pPr algn="ctr"/>
                      <a:r>
                        <a:rPr lang="en-US" sz="1400" dirty="0"/>
                        <a:t>−9.99%</a:t>
                      </a:r>
                    </a:p>
                  </a:txBody>
                  <a:tcPr/>
                </a:tc>
                <a:extLst>
                  <a:ext uri="{0D108BD9-81ED-4DB2-BD59-A6C34878D82A}">
                    <a16:rowId xmlns:a16="http://schemas.microsoft.com/office/drawing/2014/main" val="435469493"/>
                  </a:ext>
                </a:extLst>
              </a:tr>
              <a:tr h="0">
                <a:tc>
                  <a:txBody>
                    <a:bodyPr/>
                    <a:lstStyle/>
                    <a:p>
                      <a:pPr algn="ctr"/>
                      <a:r>
                        <a:rPr lang="en-US" sz="1400" dirty="0"/>
                        <a:t>2020-03-18</a:t>
                      </a:r>
                    </a:p>
                  </a:txBody>
                  <a:tcPr/>
                </a:tc>
                <a:tc>
                  <a:txBody>
                    <a:bodyPr/>
                    <a:lstStyle/>
                    <a:p>
                      <a:pPr algn="r"/>
                      <a:r>
                        <a:rPr lang="en-US" sz="1400" dirty="0"/>
                        <a:t>19,898.92</a:t>
                      </a:r>
                    </a:p>
                  </a:txBody>
                  <a:tcPr/>
                </a:tc>
                <a:tc>
                  <a:txBody>
                    <a:bodyPr/>
                    <a:lstStyle/>
                    <a:p>
                      <a:pPr algn="r"/>
                      <a:r>
                        <a:rPr lang="en-US" sz="1400" dirty="0"/>
                        <a:t>−1,338.46</a:t>
                      </a:r>
                    </a:p>
                  </a:txBody>
                  <a:tcPr/>
                </a:tc>
                <a:tc>
                  <a:txBody>
                    <a:bodyPr/>
                    <a:lstStyle/>
                    <a:p>
                      <a:pPr algn="ctr"/>
                      <a:r>
                        <a:rPr lang="en-US" sz="1400" dirty="0"/>
                        <a:t>6</a:t>
                      </a:r>
                    </a:p>
                  </a:txBody>
                  <a:tcPr/>
                </a:tc>
                <a:tc>
                  <a:txBody>
                    <a:bodyPr/>
                    <a:lstStyle/>
                    <a:p>
                      <a:pPr algn="ctr"/>
                      <a:r>
                        <a:rPr lang="en-US" sz="1400" dirty="0"/>
                        <a:t>1929-11-06</a:t>
                      </a:r>
                    </a:p>
                  </a:txBody>
                  <a:tcPr/>
                </a:tc>
                <a:tc>
                  <a:txBody>
                    <a:bodyPr/>
                    <a:lstStyle/>
                    <a:p>
                      <a:pPr algn="r"/>
                      <a:r>
                        <a:rPr lang="en-US" sz="1400" dirty="0"/>
                        <a:t>232.13</a:t>
                      </a:r>
                    </a:p>
                  </a:txBody>
                  <a:tcPr/>
                </a:tc>
                <a:tc>
                  <a:txBody>
                    <a:bodyPr/>
                    <a:lstStyle/>
                    <a:p>
                      <a:pPr algn="ctr"/>
                      <a:r>
                        <a:rPr lang="en-US" sz="1400" dirty="0"/>
                        <a:t>−9.92%</a:t>
                      </a:r>
                    </a:p>
                  </a:txBody>
                  <a:tcPr/>
                </a:tc>
                <a:extLst>
                  <a:ext uri="{0D108BD9-81ED-4DB2-BD59-A6C34878D82A}">
                    <a16:rowId xmlns:a16="http://schemas.microsoft.com/office/drawing/2014/main" val="589437352"/>
                  </a:ext>
                </a:extLst>
              </a:tr>
              <a:tr h="0">
                <a:tc>
                  <a:txBody>
                    <a:bodyPr/>
                    <a:lstStyle/>
                    <a:p>
                      <a:pPr algn="ctr"/>
                      <a:r>
                        <a:rPr lang="en-US" sz="1400" dirty="0"/>
                        <a:t>2020-01-27</a:t>
                      </a:r>
                    </a:p>
                  </a:txBody>
                  <a:tcPr/>
                </a:tc>
                <a:tc>
                  <a:txBody>
                    <a:bodyPr/>
                    <a:lstStyle/>
                    <a:p>
                      <a:pPr algn="r"/>
                      <a:r>
                        <a:rPr lang="en-US" sz="1400" dirty="0"/>
                        <a:t>25,766.64</a:t>
                      </a:r>
                    </a:p>
                  </a:txBody>
                  <a:tcPr/>
                </a:tc>
                <a:tc>
                  <a:txBody>
                    <a:bodyPr/>
                    <a:lstStyle/>
                    <a:p>
                      <a:pPr algn="r"/>
                      <a:r>
                        <a:rPr lang="en-US" sz="1400" dirty="0"/>
                        <a:t>−1,190.95</a:t>
                      </a:r>
                    </a:p>
                  </a:txBody>
                  <a:tcPr/>
                </a:tc>
                <a:tc>
                  <a:txBody>
                    <a:bodyPr/>
                    <a:lstStyle/>
                    <a:p>
                      <a:pPr algn="ctr"/>
                      <a:r>
                        <a:rPr lang="en-US" sz="1400" dirty="0"/>
                        <a:t>7</a:t>
                      </a:r>
                    </a:p>
                  </a:txBody>
                  <a:tcPr/>
                </a:tc>
                <a:tc>
                  <a:txBody>
                    <a:bodyPr/>
                    <a:lstStyle/>
                    <a:p>
                      <a:pPr algn="ctr"/>
                      <a:r>
                        <a:rPr lang="en-US" sz="1400" dirty="0"/>
                        <a:t>1899-12-17</a:t>
                      </a:r>
                    </a:p>
                  </a:txBody>
                  <a:tcPr/>
                </a:tc>
                <a:tc>
                  <a:txBody>
                    <a:bodyPr/>
                    <a:lstStyle/>
                    <a:p>
                      <a:pPr algn="r"/>
                      <a:r>
                        <a:rPr lang="en-US" sz="1400" dirty="0"/>
                        <a:t>58.27</a:t>
                      </a:r>
                    </a:p>
                  </a:txBody>
                  <a:tcPr/>
                </a:tc>
                <a:tc>
                  <a:txBody>
                    <a:bodyPr/>
                    <a:lstStyle/>
                    <a:p>
                      <a:pPr algn="ctr"/>
                      <a:r>
                        <a:rPr lang="en-US" sz="1400" dirty="0"/>
                        <a:t>−8.72%</a:t>
                      </a:r>
                    </a:p>
                  </a:txBody>
                  <a:tcPr/>
                </a:tc>
                <a:extLst>
                  <a:ext uri="{0D108BD9-81ED-4DB2-BD59-A6C34878D82A}">
                    <a16:rowId xmlns:a16="http://schemas.microsoft.com/office/drawing/2014/main" val="407174195"/>
                  </a:ext>
                </a:extLst>
              </a:tr>
              <a:tr h="0">
                <a:tc>
                  <a:txBody>
                    <a:bodyPr/>
                    <a:lstStyle/>
                    <a:p>
                      <a:pPr algn="ctr"/>
                      <a:r>
                        <a:rPr lang="en-US" sz="1400" dirty="0"/>
                        <a:t>2018-02-05</a:t>
                      </a:r>
                    </a:p>
                  </a:txBody>
                  <a:tcPr/>
                </a:tc>
                <a:tc>
                  <a:txBody>
                    <a:bodyPr/>
                    <a:lstStyle/>
                    <a:p>
                      <a:pPr algn="r"/>
                      <a:r>
                        <a:rPr lang="en-US" sz="1400" dirty="0"/>
                        <a:t>24,345.75</a:t>
                      </a:r>
                    </a:p>
                  </a:txBody>
                  <a:tcPr/>
                </a:tc>
                <a:tc>
                  <a:txBody>
                    <a:bodyPr/>
                    <a:lstStyle/>
                    <a:p>
                      <a:pPr algn="r"/>
                      <a:r>
                        <a:rPr lang="en-US" sz="1400" dirty="0"/>
                        <a:t>−1,175.21</a:t>
                      </a:r>
                    </a:p>
                  </a:txBody>
                  <a:tcPr/>
                </a:tc>
                <a:tc>
                  <a:txBody>
                    <a:bodyPr/>
                    <a:lstStyle/>
                    <a:p>
                      <a:pPr algn="ctr"/>
                      <a:r>
                        <a:rPr lang="en-US" sz="1400" dirty="0"/>
                        <a:t>8</a:t>
                      </a:r>
                    </a:p>
                  </a:txBody>
                  <a:tcPr/>
                </a:tc>
                <a:tc>
                  <a:txBody>
                    <a:bodyPr/>
                    <a:lstStyle/>
                    <a:p>
                      <a:pPr algn="ctr"/>
                      <a:r>
                        <a:rPr lang="en-US" sz="1400" dirty="0"/>
                        <a:t>1932-08-12</a:t>
                      </a:r>
                    </a:p>
                  </a:txBody>
                  <a:tcPr/>
                </a:tc>
                <a:tc>
                  <a:txBody>
                    <a:bodyPr/>
                    <a:lstStyle/>
                    <a:p>
                      <a:pPr algn="r"/>
                      <a:r>
                        <a:rPr lang="en-US" sz="1400" dirty="0"/>
                        <a:t>63.11</a:t>
                      </a:r>
                    </a:p>
                  </a:txBody>
                  <a:tcPr/>
                </a:tc>
                <a:tc>
                  <a:txBody>
                    <a:bodyPr/>
                    <a:lstStyle/>
                    <a:p>
                      <a:pPr algn="ctr"/>
                      <a:r>
                        <a:rPr lang="en-US" sz="1400" dirty="0"/>
                        <a:t>−8.40%</a:t>
                      </a:r>
                    </a:p>
                  </a:txBody>
                  <a:tcPr/>
                </a:tc>
                <a:extLst>
                  <a:ext uri="{0D108BD9-81ED-4DB2-BD59-A6C34878D82A}">
                    <a16:rowId xmlns:a16="http://schemas.microsoft.com/office/drawing/2014/main" val="1328397482"/>
                  </a:ext>
                </a:extLst>
              </a:tr>
              <a:tr h="0">
                <a:tc>
                  <a:txBody>
                    <a:bodyPr/>
                    <a:lstStyle/>
                    <a:p>
                      <a:pPr algn="ctr"/>
                      <a:r>
                        <a:rPr lang="en-US" sz="1400" dirty="0"/>
                        <a:t>2022-05-17</a:t>
                      </a:r>
                    </a:p>
                  </a:txBody>
                  <a:tcPr/>
                </a:tc>
                <a:tc>
                  <a:txBody>
                    <a:bodyPr/>
                    <a:lstStyle/>
                    <a:p>
                      <a:pPr algn="r"/>
                      <a:r>
                        <a:rPr lang="en-US" sz="1400" dirty="0"/>
                        <a:t>31,490.07</a:t>
                      </a:r>
                    </a:p>
                  </a:txBody>
                  <a:tcPr/>
                </a:tc>
                <a:tc>
                  <a:txBody>
                    <a:bodyPr/>
                    <a:lstStyle/>
                    <a:p>
                      <a:pPr algn="r"/>
                      <a:r>
                        <a:rPr lang="en-US" sz="1400" dirty="0"/>
                        <a:t>−1,164.52</a:t>
                      </a:r>
                    </a:p>
                  </a:txBody>
                  <a:tcPr/>
                </a:tc>
                <a:tc>
                  <a:txBody>
                    <a:bodyPr/>
                    <a:lstStyle/>
                    <a:p>
                      <a:pPr algn="ctr"/>
                      <a:r>
                        <a:rPr lang="en-US" sz="1400" dirty="0"/>
                        <a:t>9</a:t>
                      </a:r>
                    </a:p>
                  </a:txBody>
                  <a:tcPr/>
                </a:tc>
                <a:tc>
                  <a:txBody>
                    <a:bodyPr/>
                    <a:lstStyle/>
                    <a:p>
                      <a:pPr algn="ctr"/>
                      <a:r>
                        <a:rPr lang="en-US" sz="1400" dirty="0"/>
                        <a:t>1907-03-14</a:t>
                      </a:r>
                    </a:p>
                  </a:txBody>
                  <a:tcPr/>
                </a:tc>
                <a:tc>
                  <a:txBody>
                    <a:bodyPr/>
                    <a:lstStyle/>
                    <a:p>
                      <a:pPr algn="r"/>
                      <a:r>
                        <a:rPr lang="en-US" sz="1400" dirty="0"/>
                        <a:t>76.23</a:t>
                      </a:r>
                    </a:p>
                  </a:txBody>
                  <a:tcPr/>
                </a:tc>
                <a:tc>
                  <a:txBody>
                    <a:bodyPr/>
                    <a:lstStyle/>
                    <a:p>
                      <a:pPr algn="ctr"/>
                      <a:r>
                        <a:rPr lang="en-US" sz="1400" dirty="0"/>
                        <a:t>−8.29%</a:t>
                      </a:r>
                    </a:p>
                  </a:txBody>
                  <a:tcPr/>
                </a:tc>
                <a:extLst>
                  <a:ext uri="{0D108BD9-81ED-4DB2-BD59-A6C34878D82A}">
                    <a16:rowId xmlns:a16="http://schemas.microsoft.com/office/drawing/2014/main" val="1979702722"/>
                  </a:ext>
                </a:extLst>
              </a:tr>
              <a:tr h="161065">
                <a:tc>
                  <a:txBody>
                    <a:bodyPr/>
                    <a:lstStyle/>
                    <a:p>
                      <a:pPr algn="ctr"/>
                      <a:r>
                        <a:rPr lang="en-US" sz="1400" dirty="0"/>
                        <a:t>2022-05-05</a:t>
                      </a:r>
                    </a:p>
                  </a:txBody>
                  <a:tcPr/>
                </a:tc>
                <a:tc>
                  <a:txBody>
                    <a:bodyPr/>
                    <a:lstStyle/>
                    <a:p>
                      <a:pPr algn="r"/>
                      <a:r>
                        <a:rPr lang="en-US" sz="1400" dirty="0"/>
                        <a:t>32,997.97</a:t>
                      </a:r>
                    </a:p>
                  </a:txBody>
                  <a:tcPr/>
                </a:tc>
                <a:tc>
                  <a:txBody>
                    <a:bodyPr/>
                    <a:lstStyle/>
                    <a:p>
                      <a:pPr algn="r"/>
                      <a:r>
                        <a:rPr lang="en-US" sz="1400" dirty="0"/>
                        <a:t>−1,063.09</a:t>
                      </a:r>
                    </a:p>
                  </a:txBody>
                  <a:tcPr/>
                </a:tc>
                <a:tc>
                  <a:txBody>
                    <a:bodyPr/>
                    <a:lstStyle/>
                    <a:p>
                      <a:pPr algn="ctr"/>
                      <a:r>
                        <a:rPr lang="en-US" sz="1400" dirty="0"/>
                        <a:t>10</a:t>
                      </a:r>
                    </a:p>
                  </a:txBody>
                  <a:tcPr/>
                </a:tc>
                <a:tc>
                  <a:txBody>
                    <a:bodyPr/>
                    <a:lstStyle/>
                    <a:p>
                      <a:pPr algn="ctr"/>
                      <a:r>
                        <a:rPr lang="en-US" sz="1400" dirty="0"/>
                        <a:t>1987-10-26</a:t>
                      </a:r>
                    </a:p>
                  </a:txBody>
                  <a:tcPr/>
                </a:tc>
                <a:tc>
                  <a:txBody>
                    <a:bodyPr/>
                    <a:lstStyle/>
                    <a:p>
                      <a:pPr algn="r"/>
                      <a:r>
                        <a:rPr lang="en-US" sz="1400" dirty="0"/>
                        <a:t>1,793.93</a:t>
                      </a:r>
                    </a:p>
                  </a:txBody>
                  <a:tcPr/>
                </a:tc>
                <a:tc>
                  <a:txBody>
                    <a:bodyPr/>
                    <a:lstStyle/>
                    <a:p>
                      <a:pPr algn="ctr"/>
                      <a:r>
                        <a:rPr lang="en-US" sz="1400" dirty="0"/>
                        <a:t>−8.04%</a:t>
                      </a:r>
                    </a:p>
                  </a:txBody>
                  <a:tcPr/>
                </a:tc>
                <a:extLst>
                  <a:ext uri="{0D108BD9-81ED-4DB2-BD59-A6C34878D82A}">
                    <a16:rowId xmlns:a16="http://schemas.microsoft.com/office/drawing/2014/main" val="3864048492"/>
                  </a:ext>
                </a:extLst>
              </a:tr>
            </a:tbl>
          </a:graphicData>
        </a:graphic>
      </p:graphicFrame>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326073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200" dirty="0"/>
              <a:t>Arithmetic Averages versus Geometric Averages </a:t>
            </a:r>
            <a:r>
              <a:rPr lang="en-US" sz="1000" b="0" dirty="0"/>
              <a:t>1</a:t>
            </a:r>
            <a:endParaRPr lang="en-US" sz="1000" b="0" i="1" dirty="0"/>
          </a:p>
        </p:txBody>
      </p:sp>
      <p:sp>
        <p:nvSpPr>
          <p:cNvPr id="6" name="Content Placeholder 5">
            <a:extLst>
              <a:ext uri="{FF2B5EF4-FFF2-40B4-BE49-F238E27FC236}">
                <a16:creationId xmlns:a16="http://schemas.microsoft.com/office/drawing/2014/main" id="{2ED5481A-DB30-44F6-851F-DF6EE6FACF71}"/>
              </a:ext>
            </a:extLst>
          </p:cNvPr>
          <p:cNvSpPr>
            <a:spLocks noGrp="1"/>
          </p:cNvSpPr>
          <p:nvPr>
            <p:ph sz="quarter" idx="16"/>
          </p:nvPr>
        </p:nvSpPr>
        <p:spPr>
          <a:xfrm>
            <a:off x="342900" y="1276711"/>
            <a:ext cx="8458200" cy="5208172"/>
          </a:xfrm>
        </p:spPr>
        <p:txBody>
          <a:bodyPr/>
          <a:lstStyle/>
          <a:p>
            <a:pPr marL="292608" indent="-292608">
              <a:buFont typeface="Arial" panose="020B0604020202020204" pitchFamily="34" charset="0"/>
              <a:buChar char="•"/>
            </a:pPr>
            <a:r>
              <a:rPr lang="en-US" dirty="0"/>
              <a:t>The arithmetic average return answers the question: “What was your return in an average year over a particular period?”</a:t>
            </a:r>
          </a:p>
          <a:p>
            <a:pPr marL="292608" indent="-292608">
              <a:buFont typeface="Arial" panose="020B0604020202020204" pitchFamily="34" charset="0"/>
              <a:buChar char="•"/>
            </a:pPr>
            <a:r>
              <a:rPr lang="en-US" dirty="0"/>
              <a:t>The geometric average return answers the question: “What was your average </a:t>
            </a:r>
            <a:r>
              <a:rPr lang="en-US" b="1" i="1" dirty="0"/>
              <a:t>compound return per year </a:t>
            </a:r>
            <a:r>
              <a:rPr lang="en-US" dirty="0"/>
              <a:t>over a particular period?”</a:t>
            </a:r>
          </a:p>
          <a:p>
            <a:pPr marL="292608" indent="-292608">
              <a:buFont typeface="Arial" panose="020B0604020202020204" pitchFamily="34" charset="0"/>
              <a:buChar char="•"/>
            </a:pPr>
            <a:r>
              <a:rPr lang="en-US" dirty="0"/>
              <a:t>When should you use the arithmetic average and when should you use the geometric average?</a:t>
            </a:r>
          </a:p>
          <a:p>
            <a:pPr marL="292608" indent="-292608">
              <a:buFont typeface="Arial" panose="020B0604020202020204" pitchFamily="34" charset="0"/>
              <a:buChar char="•"/>
            </a:pPr>
            <a:r>
              <a:rPr lang="en-US" dirty="0"/>
              <a:t>First, we need to learn how to calculate a geometric average.</a:t>
            </a:r>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1459806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200" dirty="0"/>
              <a:t>Example: Calculating a Geometric Average Return</a:t>
            </a:r>
            <a:endParaRPr lang="en-US" sz="1000" b="0" dirty="0"/>
          </a:p>
        </p:txBody>
      </p:sp>
      <p:sp>
        <p:nvSpPr>
          <p:cNvPr id="6" name="Content Placeholder 5">
            <a:extLst>
              <a:ext uri="{FF2B5EF4-FFF2-40B4-BE49-F238E27FC236}">
                <a16:creationId xmlns:a16="http://schemas.microsoft.com/office/drawing/2014/main" id="{2ED5481A-DB30-44F6-851F-DF6EE6FACF71}"/>
              </a:ext>
            </a:extLst>
          </p:cNvPr>
          <p:cNvSpPr>
            <a:spLocks noGrp="1"/>
          </p:cNvSpPr>
          <p:nvPr>
            <p:ph sz="quarter" idx="16"/>
          </p:nvPr>
        </p:nvSpPr>
        <p:spPr>
          <a:xfrm>
            <a:off x="342900" y="1276711"/>
            <a:ext cx="8458200" cy="1369670"/>
          </a:xfrm>
        </p:spPr>
        <p:txBody>
          <a:bodyPr/>
          <a:lstStyle/>
          <a:p>
            <a:pPr marL="292608" indent="-292608">
              <a:buFont typeface="Arial" panose="020B0604020202020204" pitchFamily="34" charset="0"/>
              <a:buChar char="•"/>
            </a:pPr>
            <a:r>
              <a:rPr lang="en-US" dirty="0"/>
              <a:t>Let’s use large-company stock data from Table 1.1 for 2012 to 2015.</a:t>
            </a:r>
          </a:p>
          <a:p>
            <a:pPr marL="292608" indent="-292608">
              <a:buFont typeface="Arial" panose="020B0604020202020204" pitchFamily="34" charset="0"/>
              <a:buChar char="•"/>
            </a:pPr>
            <a:r>
              <a:rPr lang="en-US" dirty="0"/>
              <a:t>Here’s how to calculate a geometric average return.</a:t>
            </a:r>
          </a:p>
        </p:txBody>
      </p:sp>
      <p:pic>
        <p:nvPicPr>
          <p:cNvPr id="4" name="Picture 3" descr="A spreadsheet calculates the geometric average return.">
            <a:extLst>
              <a:ext uri="{FF2B5EF4-FFF2-40B4-BE49-F238E27FC236}">
                <a16:creationId xmlns:a16="http://schemas.microsoft.com/office/drawing/2014/main" id="{A9FF5358-2BC4-4F8E-9D33-1A992D21C957}"/>
              </a:ext>
            </a:extLst>
          </p:cNvPr>
          <p:cNvPicPr>
            <a:picLocks noChangeAspect="1"/>
          </p:cNvPicPr>
          <p:nvPr/>
        </p:nvPicPr>
        <p:blipFill>
          <a:blip r:embed="rId3"/>
          <a:stretch>
            <a:fillRect/>
          </a:stretch>
        </p:blipFill>
        <p:spPr>
          <a:xfrm>
            <a:off x="3053334" y="3029758"/>
            <a:ext cx="3037332" cy="2363724"/>
          </a:xfrm>
          <a:prstGeom prst="rect">
            <a:avLst/>
          </a:prstGeom>
        </p:spPr>
      </p:pic>
      <p:sp>
        <p:nvSpPr>
          <p:cNvPr id="5" name="Text Placeholder 4">
            <a:extLst>
              <a:ext uri="{FF2B5EF4-FFF2-40B4-BE49-F238E27FC236}">
                <a16:creationId xmlns:a16="http://schemas.microsoft.com/office/drawing/2014/main" id="{21E9871E-86B2-47A9-B0FF-22BA320B56B9}"/>
              </a:ext>
            </a:extLst>
          </p:cNvPr>
          <p:cNvSpPr>
            <a:spLocks noGrp="1"/>
          </p:cNvSpPr>
          <p:nvPr>
            <p:ph type="body" sz="quarter" idx="12"/>
          </p:nvPr>
        </p:nvSpPr>
        <p:spPr>
          <a:xfrm>
            <a:off x="2882447" y="6202017"/>
            <a:ext cx="3379106" cy="313083"/>
          </a:xfrm>
        </p:spPr>
        <p:txBody>
          <a:bodyPr/>
          <a:lstStyle/>
          <a:p>
            <a:r>
              <a:rPr lang="en-US" sz="1200" dirty="0">
                <a:hlinkClick r:id="rId4" action="ppaction://hlinksldjump"/>
              </a:rPr>
              <a:t>Access the text alternative for slide images.</a:t>
            </a:r>
            <a:endParaRPr lang="en-US" sz="1200" dirty="0"/>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4085802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normAutofit fontScale="90000"/>
          </a:bodyPr>
          <a:lstStyle/>
          <a:p>
            <a:r>
              <a:rPr lang="en-US" dirty="0"/>
              <a:t>Geometric versus Arithmetic Averages, 19</a:t>
            </a:r>
            <a:r>
              <a:rPr lang="en-US" sz="100" dirty="0"/>
              <a:t> </a:t>
            </a:r>
            <a:r>
              <a:rPr lang="en-US" dirty="0"/>
              <a:t>26 to 2021</a:t>
            </a:r>
          </a:p>
        </p:txBody>
      </p:sp>
      <p:graphicFrame>
        <p:nvGraphicFramePr>
          <p:cNvPr id="4" name="Table 3">
            <a:extLst>
              <a:ext uri="{FF2B5EF4-FFF2-40B4-BE49-F238E27FC236}">
                <a16:creationId xmlns:a16="http://schemas.microsoft.com/office/drawing/2014/main" id="{00B4EAC1-6663-4B02-BC51-F7CDE2C1EA35}"/>
              </a:ext>
            </a:extLst>
          </p:cNvPr>
          <p:cNvGraphicFramePr>
            <a:graphicFrameLocks noGrp="1"/>
          </p:cNvGraphicFramePr>
          <p:nvPr>
            <p:extLst>
              <p:ext uri="{D42A27DB-BD31-4B8C-83A1-F6EECF244321}">
                <p14:modId xmlns:p14="http://schemas.microsoft.com/office/powerpoint/2010/main" val="2870021056"/>
              </p:ext>
            </p:extLst>
          </p:nvPr>
        </p:nvGraphicFramePr>
        <p:xfrm>
          <a:off x="342900" y="1802765"/>
          <a:ext cx="8458201" cy="3235960"/>
        </p:xfrm>
        <a:graphic>
          <a:graphicData uri="http://schemas.openxmlformats.org/drawingml/2006/table">
            <a:tbl>
              <a:tblPr firstRow="1" bandRow="1">
                <a:tableStyleId>{5C22544A-7EE6-4342-B048-85BDC9FD1C3A}</a:tableStyleId>
              </a:tblPr>
              <a:tblGrid>
                <a:gridCol w="4143039">
                  <a:extLst>
                    <a:ext uri="{9D8B030D-6E8A-4147-A177-3AD203B41FA5}">
                      <a16:colId xmlns:a16="http://schemas.microsoft.com/office/drawing/2014/main" val="2343750485"/>
                    </a:ext>
                  </a:extLst>
                </a:gridCol>
                <a:gridCol w="1570616">
                  <a:extLst>
                    <a:ext uri="{9D8B030D-6E8A-4147-A177-3AD203B41FA5}">
                      <a16:colId xmlns:a16="http://schemas.microsoft.com/office/drawing/2014/main" val="101337159"/>
                    </a:ext>
                  </a:extLst>
                </a:gridCol>
                <a:gridCol w="1355464">
                  <a:extLst>
                    <a:ext uri="{9D8B030D-6E8A-4147-A177-3AD203B41FA5}">
                      <a16:colId xmlns:a16="http://schemas.microsoft.com/office/drawing/2014/main" val="1122335614"/>
                    </a:ext>
                  </a:extLst>
                </a:gridCol>
                <a:gridCol w="1389082">
                  <a:extLst>
                    <a:ext uri="{9D8B030D-6E8A-4147-A177-3AD203B41FA5}">
                      <a16:colId xmlns:a16="http://schemas.microsoft.com/office/drawing/2014/main" val="309716198"/>
                    </a:ext>
                  </a:extLst>
                </a:gridCol>
              </a:tblGrid>
              <a:tr h="370840">
                <a:tc>
                  <a:txBody>
                    <a:bodyPr/>
                    <a:lstStyle/>
                    <a:p>
                      <a:r>
                        <a:rPr lang="en-US" dirty="0"/>
                        <a:t>Series</a:t>
                      </a:r>
                    </a:p>
                  </a:txBody>
                  <a:tcPr anchor="b"/>
                </a:tc>
                <a:tc>
                  <a:txBody>
                    <a:bodyPr/>
                    <a:lstStyle/>
                    <a:p>
                      <a:pPr algn="ctr"/>
                      <a:r>
                        <a:rPr lang="en-US" dirty="0"/>
                        <a:t>Geometric Mean</a:t>
                      </a:r>
                    </a:p>
                  </a:txBody>
                  <a:tcPr/>
                </a:tc>
                <a:tc>
                  <a:txBody>
                    <a:bodyPr/>
                    <a:lstStyle/>
                    <a:p>
                      <a:pPr algn="ctr"/>
                      <a:r>
                        <a:rPr lang="en-US" dirty="0"/>
                        <a:t>Arithmetic Mean</a:t>
                      </a:r>
                    </a:p>
                  </a:txBody>
                  <a:tcPr/>
                </a:tc>
                <a:tc>
                  <a:txBody>
                    <a:bodyPr/>
                    <a:lstStyle/>
                    <a:p>
                      <a:pPr algn="ctr"/>
                      <a:r>
                        <a:rPr lang="en-US" dirty="0"/>
                        <a:t>Standard Deviation</a:t>
                      </a:r>
                    </a:p>
                  </a:txBody>
                  <a:tcPr/>
                </a:tc>
                <a:extLst>
                  <a:ext uri="{0D108BD9-81ED-4DB2-BD59-A6C34878D82A}">
                    <a16:rowId xmlns:a16="http://schemas.microsoft.com/office/drawing/2014/main" val="3803674726"/>
                  </a:ext>
                </a:extLst>
              </a:tr>
              <a:tr h="370840">
                <a:tc>
                  <a:txBody>
                    <a:bodyPr/>
                    <a:lstStyle/>
                    <a:p>
                      <a:r>
                        <a:rPr lang="en-US" dirty="0"/>
                        <a:t>Large-company stocks</a:t>
                      </a:r>
                    </a:p>
                  </a:txBody>
                  <a:tcPr/>
                </a:tc>
                <a:tc>
                  <a:txBody>
                    <a:bodyPr/>
                    <a:lstStyle/>
                    <a:p>
                      <a:pPr algn="ctr"/>
                      <a:r>
                        <a:rPr lang="en-US" dirty="0"/>
                        <a:t>10.5%</a:t>
                      </a:r>
                    </a:p>
                  </a:txBody>
                  <a:tcPr/>
                </a:tc>
                <a:tc>
                  <a:txBody>
                    <a:bodyPr/>
                    <a:lstStyle/>
                    <a:p>
                      <a:pPr algn="ctr"/>
                      <a:r>
                        <a:rPr lang="en-US" dirty="0"/>
                        <a:t>12.3%</a:t>
                      </a:r>
                    </a:p>
                  </a:txBody>
                  <a:tcPr/>
                </a:tc>
                <a:tc>
                  <a:txBody>
                    <a:bodyPr/>
                    <a:lstStyle/>
                    <a:p>
                      <a:pPr algn="ctr"/>
                      <a:r>
                        <a:rPr lang="en-US" dirty="0"/>
                        <a:t>19.6%</a:t>
                      </a:r>
                    </a:p>
                  </a:txBody>
                  <a:tcPr/>
                </a:tc>
                <a:extLst>
                  <a:ext uri="{0D108BD9-81ED-4DB2-BD59-A6C34878D82A}">
                    <a16:rowId xmlns:a16="http://schemas.microsoft.com/office/drawing/2014/main" val="2702034935"/>
                  </a:ext>
                </a:extLst>
              </a:tr>
              <a:tr h="370840">
                <a:tc>
                  <a:txBody>
                    <a:bodyPr/>
                    <a:lstStyle/>
                    <a:p>
                      <a:r>
                        <a:rPr lang="en-US" dirty="0"/>
                        <a:t>Small-company stocks</a:t>
                      </a:r>
                    </a:p>
                  </a:txBody>
                  <a:tcPr/>
                </a:tc>
                <a:tc>
                  <a:txBody>
                    <a:bodyPr/>
                    <a:lstStyle/>
                    <a:p>
                      <a:pPr algn="ctr"/>
                      <a:r>
                        <a:rPr lang="en-US" dirty="0"/>
                        <a:t>12.1</a:t>
                      </a:r>
                    </a:p>
                  </a:txBody>
                  <a:tcPr/>
                </a:tc>
                <a:tc>
                  <a:txBody>
                    <a:bodyPr/>
                    <a:lstStyle/>
                    <a:p>
                      <a:pPr algn="ctr"/>
                      <a:r>
                        <a:rPr lang="en-US" dirty="0"/>
                        <a:t>16.3</a:t>
                      </a:r>
                    </a:p>
                  </a:txBody>
                  <a:tcPr/>
                </a:tc>
                <a:tc>
                  <a:txBody>
                    <a:bodyPr/>
                    <a:lstStyle/>
                    <a:p>
                      <a:pPr algn="ctr"/>
                      <a:r>
                        <a:rPr lang="en-US" dirty="0"/>
                        <a:t>31.2</a:t>
                      </a:r>
                    </a:p>
                  </a:txBody>
                  <a:tcPr/>
                </a:tc>
                <a:extLst>
                  <a:ext uri="{0D108BD9-81ED-4DB2-BD59-A6C34878D82A}">
                    <a16:rowId xmlns:a16="http://schemas.microsoft.com/office/drawing/2014/main" val="1539709953"/>
                  </a:ext>
                </a:extLst>
              </a:tr>
              <a:tr h="370840">
                <a:tc>
                  <a:txBody>
                    <a:bodyPr/>
                    <a:lstStyle/>
                    <a:p>
                      <a:r>
                        <a:rPr lang="en-US" dirty="0"/>
                        <a:t>Long-term corporate bonds</a:t>
                      </a:r>
                    </a:p>
                  </a:txBody>
                  <a:tcPr/>
                </a:tc>
                <a:tc>
                  <a:txBody>
                    <a:bodyPr/>
                    <a:lstStyle/>
                    <a:p>
                      <a:pPr algn="ctr"/>
                      <a:r>
                        <a:rPr lang="en-US" dirty="0"/>
                        <a:t>6.1</a:t>
                      </a:r>
                    </a:p>
                  </a:txBody>
                  <a:tcPr/>
                </a:tc>
                <a:tc>
                  <a:txBody>
                    <a:bodyPr/>
                    <a:lstStyle/>
                    <a:p>
                      <a:pPr algn="ctr"/>
                      <a:r>
                        <a:rPr lang="en-US" dirty="0"/>
                        <a:t>6.4</a:t>
                      </a:r>
                    </a:p>
                  </a:txBody>
                  <a:tcPr/>
                </a:tc>
                <a:tc>
                  <a:txBody>
                    <a:bodyPr/>
                    <a:lstStyle/>
                    <a:p>
                      <a:pPr algn="ctr"/>
                      <a:r>
                        <a:rPr lang="en-US" dirty="0"/>
                        <a:t>8.5</a:t>
                      </a:r>
                    </a:p>
                  </a:txBody>
                  <a:tcPr/>
                </a:tc>
                <a:extLst>
                  <a:ext uri="{0D108BD9-81ED-4DB2-BD59-A6C34878D82A}">
                    <a16:rowId xmlns:a16="http://schemas.microsoft.com/office/drawing/2014/main" val="2847228788"/>
                  </a:ext>
                </a:extLst>
              </a:tr>
              <a:tr h="370840">
                <a:tc>
                  <a:txBody>
                    <a:bodyPr/>
                    <a:lstStyle/>
                    <a:p>
                      <a:r>
                        <a:rPr lang="en-US" dirty="0"/>
                        <a:t>Long-term government bonds</a:t>
                      </a:r>
                    </a:p>
                  </a:txBody>
                  <a:tcPr/>
                </a:tc>
                <a:tc>
                  <a:txBody>
                    <a:bodyPr/>
                    <a:lstStyle/>
                    <a:p>
                      <a:pPr algn="ctr"/>
                      <a:r>
                        <a:rPr lang="en-US" dirty="0"/>
                        <a:t>5.5</a:t>
                      </a:r>
                    </a:p>
                  </a:txBody>
                  <a:tcPr/>
                </a:tc>
                <a:tc>
                  <a:txBody>
                    <a:bodyPr/>
                    <a:lstStyle/>
                    <a:p>
                      <a:pPr algn="ctr"/>
                      <a:r>
                        <a:rPr lang="en-US" dirty="0"/>
                        <a:t>6.0</a:t>
                      </a:r>
                    </a:p>
                  </a:txBody>
                  <a:tcPr/>
                </a:tc>
                <a:tc>
                  <a:txBody>
                    <a:bodyPr/>
                    <a:lstStyle/>
                    <a:p>
                      <a:pPr algn="ctr"/>
                      <a:r>
                        <a:rPr lang="en-US" dirty="0"/>
                        <a:t>9.8</a:t>
                      </a:r>
                    </a:p>
                  </a:txBody>
                  <a:tcPr/>
                </a:tc>
                <a:extLst>
                  <a:ext uri="{0D108BD9-81ED-4DB2-BD59-A6C34878D82A}">
                    <a16:rowId xmlns:a16="http://schemas.microsoft.com/office/drawing/2014/main" val="3372386761"/>
                  </a:ext>
                </a:extLst>
              </a:tr>
              <a:tr h="370840">
                <a:tc>
                  <a:txBody>
                    <a:bodyPr/>
                    <a:lstStyle/>
                    <a:p>
                      <a:r>
                        <a:rPr lang="en-US" dirty="0"/>
                        <a:t>Intermediate-term government bonds</a:t>
                      </a:r>
                    </a:p>
                  </a:txBody>
                  <a:tcPr/>
                </a:tc>
                <a:tc>
                  <a:txBody>
                    <a:bodyPr/>
                    <a:lstStyle/>
                    <a:p>
                      <a:pPr algn="ctr"/>
                      <a:r>
                        <a:rPr lang="en-US" dirty="0"/>
                        <a:t>5.0</a:t>
                      </a:r>
                    </a:p>
                  </a:txBody>
                  <a:tcPr/>
                </a:tc>
                <a:tc>
                  <a:txBody>
                    <a:bodyPr/>
                    <a:lstStyle/>
                    <a:p>
                      <a:pPr algn="ctr"/>
                      <a:r>
                        <a:rPr lang="en-US" dirty="0"/>
                        <a:t>5.2</a:t>
                      </a:r>
                    </a:p>
                  </a:txBody>
                  <a:tcPr/>
                </a:tc>
                <a:tc>
                  <a:txBody>
                    <a:bodyPr/>
                    <a:lstStyle/>
                    <a:p>
                      <a:pPr algn="ctr"/>
                      <a:r>
                        <a:rPr lang="en-US" dirty="0"/>
                        <a:t>5.6</a:t>
                      </a:r>
                    </a:p>
                  </a:txBody>
                  <a:tcPr/>
                </a:tc>
                <a:extLst>
                  <a:ext uri="{0D108BD9-81ED-4DB2-BD59-A6C34878D82A}">
                    <a16:rowId xmlns:a16="http://schemas.microsoft.com/office/drawing/2014/main" val="1713950716"/>
                  </a:ext>
                </a:extLst>
              </a:tr>
              <a:tr h="370840">
                <a:tc>
                  <a:txBody>
                    <a:bodyPr/>
                    <a:lstStyle/>
                    <a:p>
                      <a:r>
                        <a:rPr lang="en-US" dirty="0"/>
                        <a:t>U.S. Treasury bills</a:t>
                      </a:r>
                    </a:p>
                  </a:txBody>
                  <a:tcPr/>
                </a:tc>
                <a:tc>
                  <a:txBody>
                    <a:bodyPr/>
                    <a:lstStyle/>
                    <a:p>
                      <a:pPr algn="ctr"/>
                      <a:r>
                        <a:rPr lang="en-US" dirty="0"/>
                        <a:t>3.3</a:t>
                      </a:r>
                    </a:p>
                  </a:txBody>
                  <a:tcPr/>
                </a:tc>
                <a:tc>
                  <a:txBody>
                    <a:bodyPr/>
                    <a:lstStyle/>
                    <a:p>
                      <a:pPr algn="ctr"/>
                      <a:r>
                        <a:rPr lang="en-US" dirty="0"/>
                        <a:t>3.3</a:t>
                      </a:r>
                    </a:p>
                  </a:txBody>
                  <a:tcPr/>
                </a:tc>
                <a:tc>
                  <a:txBody>
                    <a:bodyPr/>
                    <a:lstStyle/>
                    <a:p>
                      <a:pPr algn="ctr"/>
                      <a:r>
                        <a:rPr lang="en-US" dirty="0"/>
                        <a:t>3.1</a:t>
                      </a:r>
                    </a:p>
                  </a:txBody>
                  <a:tcPr/>
                </a:tc>
                <a:extLst>
                  <a:ext uri="{0D108BD9-81ED-4DB2-BD59-A6C34878D82A}">
                    <a16:rowId xmlns:a16="http://schemas.microsoft.com/office/drawing/2014/main" val="4045037326"/>
                  </a:ext>
                </a:extLst>
              </a:tr>
              <a:tr h="370840">
                <a:tc>
                  <a:txBody>
                    <a:bodyPr/>
                    <a:lstStyle/>
                    <a:p>
                      <a:r>
                        <a:rPr lang="en-US" dirty="0"/>
                        <a:t>Inflation</a:t>
                      </a:r>
                    </a:p>
                  </a:txBody>
                  <a:tcPr/>
                </a:tc>
                <a:tc>
                  <a:txBody>
                    <a:bodyPr/>
                    <a:lstStyle/>
                    <a:p>
                      <a:pPr algn="ctr"/>
                      <a:r>
                        <a:rPr lang="en-US" dirty="0"/>
                        <a:t>2.9</a:t>
                      </a:r>
                    </a:p>
                  </a:txBody>
                  <a:tcPr/>
                </a:tc>
                <a:tc>
                  <a:txBody>
                    <a:bodyPr/>
                    <a:lstStyle/>
                    <a:p>
                      <a:pPr algn="ctr"/>
                      <a:r>
                        <a:rPr lang="en-US" dirty="0"/>
                        <a:t>3.0</a:t>
                      </a:r>
                    </a:p>
                  </a:txBody>
                  <a:tcPr/>
                </a:tc>
                <a:tc>
                  <a:txBody>
                    <a:bodyPr/>
                    <a:lstStyle/>
                    <a:p>
                      <a:pPr algn="ctr"/>
                      <a:r>
                        <a:rPr lang="en-US" dirty="0"/>
                        <a:t>4.0</a:t>
                      </a:r>
                    </a:p>
                  </a:txBody>
                  <a:tcPr/>
                </a:tc>
                <a:extLst>
                  <a:ext uri="{0D108BD9-81ED-4DB2-BD59-A6C34878D82A}">
                    <a16:rowId xmlns:a16="http://schemas.microsoft.com/office/drawing/2014/main" val="1614625734"/>
                  </a:ext>
                </a:extLst>
              </a:tr>
            </a:tbl>
          </a:graphicData>
        </a:graphic>
      </p:graphicFrame>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2405054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200" dirty="0"/>
              <a:t>Arithmetic Averages versus Geometric Averages </a:t>
            </a:r>
            <a:r>
              <a:rPr lang="en-US" sz="1000" b="0" dirty="0"/>
              <a:t>2</a:t>
            </a:r>
            <a:endParaRPr lang="en-US" sz="1000" b="0" i="1" dirty="0"/>
          </a:p>
        </p:txBody>
      </p:sp>
      <p:sp>
        <p:nvSpPr>
          <p:cNvPr id="6" name="Content Placeholder 5">
            <a:extLst>
              <a:ext uri="{FF2B5EF4-FFF2-40B4-BE49-F238E27FC236}">
                <a16:creationId xmlns:a16="http://schemas.microsoft.com/office/drawing/2014/main" id="{2ED5481A-DB30-44F6-851F-DF6EE6FACF71}"/>
              </a:ext>
            </a:extLst>
          </p:cNvPr>
          <p:cNvSpPr>
            <a:spLocks noGrp="1"/>
          </p:cNvSpPr>
          <p:nvPr>
            <p:ph sz="quarter" idx="16"/>
          </p:nvPr>
        </p:nvSpPr>
        <p:spPr>
          <a:xfrm>
            <a:off x="342900" y="1276711"/>
            <a:ext cx="8458200" cy="5208172"/>
          </a:xfrm>
        </p:spPr>
        <p:txBody>
          <a:bodyPr/>
          <a:lstStyle/>
          <a:p>
            <a:r>
              <a:rPr lang="en-US" dirty="0"/>
              <a:t>The arithmetic average tells you what you earned in a typical year.</a:t>
            </a:r>
          </a:p>
          <a:p>
            <a:r>
              <a:rPr lang="en-US" dirty="0"/>
              <a:t>The geometric average tells you what you actually earned per year on average, compounded annually.</a:t>
            </a:r>
          </a:p>
          <a:p>
            <a:r>
              <a:rPr lang="en-US" dirty="0">
                <a:solidFill>
                  <a:srgbClr val="002060"/>
                </a:solidFill>
              </a:rPr>
              <a:t>When we talk about average returns, we generally are talking about arithmetic average returns.</a:t>
            </a:r>
          </a:p>
          <a:p>
            <a:r>
              <a:rPr lang="en-US" dirty="0"/>
              <a:t>For the purpose of forecasting future returns:</a:t>
            </a:r>
          </a:p>
          <a:p>
            <a:pPr marL="292608" indent="-292608">
              <a:buFont typeface="Arial" panose="020B0604020202020204" pitchFamily="34" charset="0"/>
              <a:buChar char="•"/>
            </a:pPr>
            <a:r>
              <a:rPr lang="en-US" dirty="0"/>
              <a:t>The arithmetic average is probably "too high" for long forecasts.</a:t>
            </a:r>
          </a:p>
          <a:p>
            <a:pPr marL="292608" indent="-292608">
              <a:buFont typeface="Arial" panose="020B0604020202020204" pitchFamily="34" charset="0"/>
              <a:buChar char="•"/>
            </a:pPr>
            <a:r>
              <a:rPr lang="en-US" dirty="0"/>
              <a:t>The geometric average is probably "too low" for short forecasts.</a:t>
            </a:r>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3942503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600" dirty="0"/>
              <a:t>Dollar-Weighted Average Returns </a:t>
            </a:r>
            <a:r>
              <a:rPr lang="en-US" sz="1000" b="0" dirty="0"/>
              <a:t>1</a:t>
            </a:r>
            <a:r>
              <a:rPr lang="en-US" sz="3600" dirty="0"/>
              <a:t>  </a:t>
            </a:r>
            <a:endParaRPr lang="en-US" sz="1000" b="0" i="1" dirty="0"/>
          </a:p>
        </p:txBody>
      </p:sp>
      <p:sp>
        <p:nvSpPr>
          <p:cNvPr id="8" name="Content Placeholder 7">
            <a:extLst>
              <a:ext uri="{FF2B5EF4-FFF2-40B4-BE49-F238E27FC236}">
                <a16:creationId xmlns:a16="http://schemas.microsoft.com/office/drawing/2014/main" id="{88848D5C-D3C6-46E0-9599-4FFD8C7D44EA}"/>
              </a:ext>
            </a:extLst>
          </p:cNvPr>
          <p:cNvSpPr>
            <a:spLocks noGrp="1"/>
          </p:cNvSpPr>
          <p:nvPr>
            <p:ph sz="quarter" idx="15"/>
          </p:nvPr>
        </p:nvSpPr>
        <p:spPr>
          <a:xfrm>
            <a:off x="356750" y="1276709"/>
            <a:ext cx="8458200" cy="4948815"/>
          </a:xfrm>
        </p:spPr>
        <p:txBody>
          <a:bodyPr/>
          <a:lstStyle/>
          <a:p>
            <a:pPr marL="292608" indent="-292608">
              <a:buFont typeface="Arial" panose="020B0604020202020204" pitchFamily="34" charset="0"/>
              <a:buChar char="•"/>
            </a:pPr>
            <a:r>
              <a:rPr lang="en-US" dirty="0"/>
              <a:t>There is a hidden assumption we make when we calculate arithmetic returns and geometric returns.</a:t>
            </a:r>
          </a:p>
          <a:p>
            <a:pPr marL="292608" indent="-292608">
              <a:buFont typeface="Arial" panose="020B0604020202020204" pitchFamily="34" charset="0"/>
              <a:buChar char="•"/>
            </a:pPr>
            <a:r>
              <a:rPr lang="en-US" dirty="0"/>
              <a:t>The hidden assumption is that we assume that the investor makes only an initial investment.</a:t>
            </a:r>
          </a:p>
          <a:p>
            <a:pPr marL="292608" indent="-292608">
              <a:buFont typeface="Arial" panose="020B0604020202020204" pitchFamily="34" charset="0"/>
              <a:buChar char="•"/>
            </a:pPr>
            <a:r>
              <a:rPr lang="en-US" dirty="0"/>
              <a:t>Clearly, many investors make deposits or withdrawals through time.</a:t>
            </a:r>
          </a:p>
          <a:p>
            <a:pPr marL="292608" indent="-292608">
              <a:buFont typeface="Arial" panose="020B0604020202020204" pitchFamily="34" charset="0"/>
              <a:buChar char="•"/>
            </a:pPr>
            <a:r>
              <a:rPr lang="en-US" dirty="0"/>
              <a:t>How do we calculate returns in these cases?</a:t>
            </a:r>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37</a:t>
            </a:fld>
            <a:endParaRPr lang="en-US" dirty="0"/>
          </a:p>
        </p:txBody>
      </p:sp>
    </p:spTree>
    <p:extLst>
      <p:ext uri="{BB962C8B-B14F-4D97-AF65-F5344CB8AC3E}">
        <p14:creationId xmlns:p14="http://schemas.microsoft.com/office/powerpoint/2010/main" val="132749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600" dirty="0"/>
              <a:t>Dollar-Weighted Average Returns </a:t>
            </a:r>
            <a:r>
              <a:rPr lang="en-US" sz="1000" b="0" dirty="0"/>
              <a:t>2</a:t>
            </a:r>
          </a:p>
        </p:txBody>
      </p:sp>
      <p:sp>
        <p:nvSpPr>
          <p:cNvPr id="6" name="Content Placeholder 5">
            <a:extLst>
              <a:ext uri="{FF2B5EF4-FFF2-40B4-BE49-F238E27FC236}">
                <a16:creationId xmlns:a16="http://schemas.microsoft.com/office/drawing/2014/main" id="{2ED5481A-DB30-44F6-851F-DF6EE6FACF71}"/>
              </a:ext>
            </a:extLst>
          </p:cNvPr>
          <p:cNvSpPr>
            <a:spLocks noGrp="1"/>
          </p:cNvSpPr>
          <p:nvPr>
            <p:ph sz="quarter" idx="11"/>
          </p:nvPr>
        </p:nvSpPr>
        <p:spPr>
          <a:xfrm>
            <a:off x="342900" y="1276709"/>
            <a:ext cx="8458200" cy="1713917"/>
          </a:xfrm>
        </p:spPr>
        <p:txBody>
          <a:bodyPr/>
          <a:lstStyle/>
          <a:p>
            <a:r>
              <a:rPr lang="en-US" sz="2000" dirty="0"/>
              <a:t>You had returns of 10% in year one and −5% in year two.</a:t>
            </a:r>
          </a:p>
          <a:p>
            <a:r>
              <a:rPr lang="en-US" sz="2000" dirty="0"/>
              <a:t>If you only make an initial investment at the start of year one:</a:t>
            </a:r>
          </a:p>
          <a:p>
            <a:pPr marL="292608" indent="-292608">
              <a:buFont typeface="Arial" panose="020B0604020202020204" pitchFamily="34" charset="0"/>
              <a:buChar char="•"/>
            </a:pPr>
            <a:r>
              <a:rPr lang="en-US" sz="2000" dirty="0"/>
              <a:t>The arithmetic average return is 2.50%.</a:t>
            </a:r>
          </a:p>
          <a:p>
            <a:pPr marL="292608" indent="-292608">
              <a:buFont typeface="Arial" panose="020B0604020202020204" pitchFamily="34" charset="0"/>
              <a:buChar char="•"/>
            </a:pPr>
            <a:r>
              <a:rPr lang="en-US" sz="2000" dirty="0"/>
              <a:t>The geometric average return is 2.23%.</a:t>
            </a:r>
          </a:p>
        </p:txBody>
      </p:sp>
      <p:sp>
        <p:nvSpPr>
          <p:cNvPr id="7" name="Content Placeholder 6">
            <a:extLst>
              <a:ext uri="{FF2B5EF4-FFF2-40B4-BE49-F238E27FC236}">
                <a16:creationId xmlns:a16="http://schemas.microsoft.com/office/drawing/2014/main" id="{A124DD3A-50B3-430E-A72B-E60BAA41FBEB}"/>
              </a:ext>
            </a:extLst>
          </p:cNvPr>
          <p:cNvSpPr>
            <a:spLocks noGrp="1"/>
          </p:cNvSpPr>
          <p:nvPr>
            <p:ph sz="quarter" idx="14"/>
          </p:nvPr>
        </p:nvSpPr>
        <p:spPr>
          <a:xfrm>
            <a:off x="342900" y="3141234"/>
            <a:ext cx="8458200" cy="2440058"/>
          </a:xfrm>
        </p:spPr>
        <p:txBody>
          <a:bodyPr/>
          <a:lstStyle/>
          <a:p>
            <a:r>
              <a:rPr lang="en-US" sz="2000" dirty="0"/>
              <a:t>Suppose you makes a $1,000 initial investment and a $4,000 additional investment at the beginning of year two.</a:t>
            </a:r>
          </a:p>
          <a:p>
            <a:pPr marL="292608" indent="-292608">
              <a:buFont typeface="Arial" panose="020B0604020202020204" pitchFamily="34" charset="0"/>
              <a:buChar char="•"/>
            </a:pPr>
            <a:r>
              <a:rPr lang="en-US" sz="2000" dirty="0"/>
              <a:t>At the end of year one, the initial investment grows to $1,100.</a:t>
            </a:r>
          </a:p>
          <a:p>
            <a:pPr marL="292608" indent="-292608">
              <a:buFont typeface="Arial" panose="020B0604020202020204" pitchFamily="34" charset="0"/>
              <a:buChar char="•"/>
            </a:pPr>
            <a:r>
              <a:rPr lang="en-US" sz="2000" dirty="0"/>
              <a:t>At the start of year two, your account has $5,100.</a:t>
            </a:r>
          </a:p>
          <a:p>
            <a:pPr marL="292608" indent="-292608">
              <a:buFont typeface="Arial" panose="020B0604020202020204" pitchFamily="34" charset="0"/>
              <a:buChar char="•"/>
            </a:pPr>
            <a:r>
              <a:rPr lang="en-US" sz="2000" dirty="0"/>
              <a:t>At the end of year two, your account balance is $4,845.</a:t>
            </a:r>
          </a:p>
          <a:p>
            <a:pPr marL="292608" indent="-292608">
              <a:buFont typeface="Arial" panose="020B0604020202020204" pitchFamily="34" charset="0"/>
              <a:buChar char="•"/>
            </a:pPr>
            <a:r>
              <a:rPr lang="en-US" sz="2000" dirty="0"/>
              <a:t>You have invested $5,000, but your account value is only $4,845.</a:t>
            </a:r>
          </a:p>
        </p:txBody>
      </p:sp>
      <p:sp>
        <p:nvSpPr>
          <p:cNvPr id="8" name="Content Placeholder 7">
            <a:extLst>
              <a:ext uri="{FF2B5EF4-FFF2-40B4-BE49-F238E27FC236}">
                <a16:creationId xmlns:a16="http://schemas.microsoft.com/office/drawing/2014/main" id="{F29BF590-C3DA-4C50-AC4B-382244800576}"/>
              </a:ext>
            </a:extLst>
          </p:cNvPr>
          <p:cNvSpPr>
            <a:spLocks noGrp="1"/>
          </p:cNvSpPr>
          <p:nvPr>
            <p:ph sz="quarter" idx="15"/>
          </p:nvPr>
        </p:nvSpPr>
        <p:spPr>
          <a:xfrm>
            <a:off x="356750" y="5759667"/>
            <a:ext cx="8458200" cy="653167"/>
          </a:xfrm>
        </p:spPr>
        <p:txBody>
          <a:bodyPr/>
          <a:lstStyle/>
          <a:p>
            <a:r>
              <a:rPr lang="en-US" sz="2000" dirty="0"/>
              <a:t>So, the (positive) arithmetic and geometric returns are not correct.</a:t>
            </a:r>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2892059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200" dirty="0"/>
              <a:t>Dollar-Weighted Average Returns and I</a:t>
            </a:r>
            <a:r>
              <a:rPr lang="en-US" sz="100" dirty="0"/>
              <a:t> </a:t>
            </a:r>
            <a:r>
              <a:rPr lang="en-US" sz="3200" dirty="0"/>
              <a:t>R</a:t>
            </a:r>
            <a:r>
              <a:rPr lang="en-US" sz="100" dirty="0"/>
              <a:t> </a:t>
            </a:r>
            <a:r>
              <a:rPr lang="en-US" sz="3200" dirty="0" err="1"/>
              <a:t>R</a:t>
            </a:r>
            <a:endParaRPr lang="en-US" sz="3200" b="0" i="1" dirty="0"/>
          </a:p>
        </p:txBody>
      </p:sp>
      <p:pic>
        <p:nvPicPr>
          <p:cNvPr id="4" name="Picture 3" descr="An Excel sheet with 19 rows and 8 columns from A to H explains the calculation of dollar-weighted average returns.">
            <a:extLst>
              <a:ext uri="{FF2B5EF4-FFF2-40B4-BE49-F238E27FC236}">
                <a16:creationId xmlns:a16="http://schemas.microsoft.com/office/drawing/2014/main" id="{704E057C-F64C-47C9-B78F-164C625D50B8}"/>
              </a:ext>
            </a:extLst>
          </p:cNvPr>
          <p:cNvPicPr>
            <a:picLocks noChangeAspect="1"/>
          </p:cNvPicPr>
          <p:nvPr/>
        </p:nvPicPr>
        <p:blipFill>
          <a:blip r:embed="rId2"/>
          <a:stretch>
            <a:fillRect/>
          </a:stretch>
        </p:blipFill>
        <p:spPr>
          <a:xfrm>
            <a:off x="841074" y="1460038"/>
            <a:ext cx="7482103" cy="4489262"/>
          </a:xfrm>
          <a:prstGeom prst="rect">
            <a:avLst/>
          </a:prstGeom>
        </p:spPr>
      </p:pic>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39</a:t>
            </a:fld>
            <a:endParaRPr lang="en-US" dirty="0"/>
          </a:p>
        </p:txBody>
      </p:sp>
    </p:spTree>
    <p:extLst>
      <p:ext uri="{BB962C8B-B14F-4D97-AF65-F5344CB8AC3E}">
        <p14:creationId xmlns:p14="http://schemas.microsoft.com/office/powerpoint/2010/main" val="57379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A5AC-1734-48FC-AF1F-AF908C7A9FE5}"/>
              </a:ext>
            </a:extLst>
          </p:cNvPr>
          <p:cNvSpPr>
            <a:spLocks noGrp="1"/>
          </p:cNvSpPr>
          <p:nvPr>
            <p:ph type="title"/>
          </p:nvPr>
        </p:nvSpPr>
        <p:spPr/>
        <p:txBody>
          <a:bodyPr>
            <a:normAutofit/>
          </a:bodyPr>
          <a:lstStyle/>
          <a:p>
            <a:r>
              <a:rPr lang="en-US" sz="3200" dirty="0"/>
              <a:t>Example 1: Who wants to be a Millionaire?</a:t>
            </a:r>
          </a:p>
        </p:txBody>
      </p:sp>
      <p:sp>
        <p:nvSpPr>
          <p:cNvPr id="3" name="Content Placeholder 2">
            <a:extLst>
              <a:ext uri="{FF2B5EF4-FFF2-40B4-BE49-F238E27FC236}">
                <a16:creationId xmlns:a16="http://schemas.microsoft.com/office/drawing/2014/main" id="{F5DAAACC-6F9C-4351-A100-9FF3E35D3F52}"/>
              </a:ext>
            </a:extLst>
          </p:cNvPr>
          <p:cNvSpPr>
            <a:spLocks noGrp="1"/>
          </p:cNvSpPr>
          <p:nvPr>
            <p:ph sz="quarter" idx="11"/>
          </p:nvPr>
        </p:nvSpPr>
        <p:spPr/>
        <p:txBody>
          <a:bodyPr/>
          <a:lstStyle/>
          <a:p>
            <a:r>
              <a:rPr lang="en-US" dirty="0"/>
              <a:t>You can retire with One Million Dollars (or more).</a:t>
            </a:r>
          </a:p>
          <a:p>
            <a:r>
              <a:rPr lang="en-US" dirty="0"/>
              <a:t>How? Suppose:</a:t>
            </a:r>
          </a:p>
          <a:p>
            <a:pPr marL="292608" indent="-292608">
              <a:buFont typeface="Arial" panose="020B0604020202020204" pitchFamily="34" charset="0"/>
              <a:buChar char="•"/>
            </a:pPr>
            <a:r>
              <a:rPr lang="en-US" dirty="0"/>
              <a:t>You invest $300 per month.</a:t>
            </a:r>
          </a:p>
          <a:p>
            <a:pPr marL="292608" indent="-292608">
              <a:buFont typeface="Arial" panose="020B0604020202020204" pitchFamily="34" charset="0"/>
              <a:buChar char="•"/>
            </a:pPr>
            <a:r>
              <a:rPr lang="en-US" dirty="0"/>
              <a:t>Your investments earn 9% per year.</a:t>
            </a:r>
          </a:p>
          <a:p>
            <a:pPr marL="292608" indent="-292608">
              <a:buFont typeface="Arial" panose="020B0604020202020204" pitchFamily="34" charset="0"/>
              <a:buChar char="•"/>
            </a:pPr>
            <a:r>
              <a:rPr lang="en-US" dirty="0"/>
              <a:t>You decide to take advantage of deferring taxes on your investments.</a:t>
            </a:r>
          </a:p>
        </p:txBody>
      </p:sp>
      <p:sp>
        <p:nvSpPr>
          <p:cNvPr id="4" name="Content Placeholder 3">
            <a:extLst>
              <a:ext uri="{FF2B5EF4-FFF2-40B4-BE49-F238E27FC236}">
                <a16:creationId xmlns:a16="http://schemas.microsoft.com/office/drawing/2014/main" id="{8E51428D-7F75-4CFD-BE0E-FFD7FF31B6B3}"/>
              </a:ext>
            </a:extLst>
          </p:cNvPr>
          <p:cNvSpPr>
            <a:spLocks noGrp="1"/>
          </p:cNvSpPr>
          <p:nvPr>
            <p:ph sz="quarter" idx="14"/>
          </p:nvPr>
        </p:nvSpPr>
        <p:spPr/>
        <p:txBody>
          <a:bodyPr/>
          <a:lstStyle/>
          <a:p>
            <a:r>
              <a:rPr lang="en-US" dirty="0"/>
              <a:t>It will take you about 36.34 years. Hmm. Too long.</a:t>
            </a:r>
          </a:p>
        </p:txBody>
      </p:sp>
      <p:sp>
        <p:nvSpPr>
          <p:cNvPr id="7" name="Slide Number Placeholder 6">
            <a:extLst>
              <a:ext uri="{FF2B5EF4-FFF2-40B4-BE49-F238E27FC236}">
                <a16:creationId xmlns:a16="http://schemas.microsoft.com/office/drawing/2014/main" id="{41DE1737-0FC5-4951-8405-D7A1A3A01E30}"/>
              </a:ext>
            </a:extLst>
          </p:cNvPr>
          <p:cNvSpPr>
            <a:spLocks noGrp="1"/>
          </p:cNvSpPr>
          <p:nvPr>
            <p:ph type="sldNum" sz="quarter" idx="10"/>
          </p:nvPr>
        </p:nvSpPr>
        <p:spPr/>
        <p:txBody>
          <a:bodyPr/>
          <a:lstStyle/>
          <a:p>
            <a:fld id="{68151E55-6873-49E2-B8D5-2F265E6F1973}" type="slidenum">
              <a:rPr lang="en-US" smtClean="0"/>
              <a:t>4</a:t>
            </a:fld>
            <a:endParaRPr lang="en-US"/>
          </a:p>
        </p:txBody>
      </p:sp>
    </p:spTree>
    <p:extLst>
      <p:ext uri="{BB962C8B-B14F-4D97-AF65-F5344CB8AC3E}">
        <p14:creationId xmlns:p14="http://schemas.microsoft.com/office/powerpoint/2010/main" val="2998459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85C3-205F-4B5D-8D3E-6A241C9A062A}"/>
              </a:ext>
            </a:extLst>
          </p:cNvPr>
          <p:cNvSpPr>
            <a:spLocks noGrp="1"/>
          </p:cNvSpPr>
          <p:nvPr>
            <p:ph type="title"/>
          </p:nvPr>
        </p:nvSpPr>
        <p:spPr/>
        <p:txBody>
          <a:bodyPr>
            <a:normAutofit/>
          </a:bodyPr>
          <a:lstStyle/>
          <a:p>
            <a:r>
              <a:rPr lang="en-US" sz="3600" dirty="0"/>
              <a:t>Risk and Return</a:t>
            </a:r>
            <a:endParaRPr lang="en-US" sz="1100" b="0" dirty="0"/>
          </a:p>
        </p:txBody>
      </p:sp>
      <p:sp>
        <p:nvSpPr>
          <p:cNvPr id="8" name="Content Placeholder 7">
            <a:extLst>
              <a:ext uri="{FF2B5EF4-FFF2-40B4-BE49-F238E27FC236}">
                <a16:creationId xmlns:a16="http://schemas.microsoft.com/office/drawing/2014/main" id="{CA98E097-94FC-4904-B567-8867C7752B7B}"/>
              </a:ext>
            </a:extLst>
          </p:cNvPr>
          <p:cNvSpPr>
            <a:spLocks noGrp="1"/>
          </p:cNvSpPr>
          <p:nvPr>
            <p:ph sz="quarter" idx="15"/>
          </p:nvPr>
        </p:nvSpPr>
        <p:spPr>
          <a:xfrm>
            <a:off x="356749" y="1276709"/>
            <a:ext cx="8444351" cy="5027271"/>
          </a:xfrm>
        </p:spPr>
        <p:txBody>
          <a:bodyPr/>
          <a:lstStyle/>
          <a:p>
            <a:pPr marL="292608" indent="-292608">
              <a:buFont typeface="Arial" panose="020B0604020202020204" pitchFamily="34" charset="0"/>
              <a:buChar char="•"/>
            </a:pPr>
            <a:r>
              <a:rPr lang="en-US" dirty="0"/>
              <a:t>The risk-free rate represents compensation for just waiting.</a:t>
            </a:r>
          </a:p>
          <a:p>
            <a:pPr marL="292608" indent="-292608">
              <a:buFont typeface="Arial" panose="020B0604020202020204" pitchFamily="34" charset="0"/>
              <a:buChar char="•"/>
            </a:pPr>
            <a:r>
              <a:rPr lang="en-US" dirty="0"/>
              <a:t>Therefore, this is often called the </a:t>
            </a:r>
            <a:r>
              <a:rPr lang="en-US" b="1" dirty="0">
                <a:solidFill>
                  <a:srgbClr val="A9131A"/>
                </a:solidFill>
              </a:rPr>
              <a:t>time value of money.</a:t>
            </a:r>
          </a:p>
          <a:p>
            <a:pPr marL="292608" indent="-292608">
              <a:buFont typeface="Arial" panose="020B0604020202020204" pitchFamily="34" charset="0"/>
              <a:buChar char="•"/>
            </a:pPr>
            <a:r>
              <a:rPr lang="en-US" b="1" dirty="0">
                <a:solidFill>
                  <a:srgbClr val="002060"/>
                </a:solidFill>
              </a:rPr>
              <a:t>First Lesson, Restated: </a:t>
            </a:r>
            <a:r>
              <a:rPr lang="en-US" dirty="0"/>
              <a:t>If we are willing to bear risk, then we can expect to earn a risk premium, at least on average.</a:t>
            </a:r>
          </a:p>
          <a:p>
            <a:pPr marL="292608" indent="-292608">
              <a:buFont typeface="Arial" panose="020B0604020202020204" pitchFamily="34" charset="0"/>
              <a:buChar char="•"/>
            </a:pPr>
            <a:r>
              <a:rPr lang="en-US" b="1" dirty="0">
                <a:solidFill>
                  <a:srgbClr val="002060"/>
                </a:solidFill>
              </a:rPr>
              <a:t>Second Lesson, Restated: </a:t>
            </a:r>
            <a:r>
              <a:rPr lang="en-US" dirty="0"/>
              <a:t>Further, the more risk we are willing to bear, the greater the expected risk premium.</a:t>
            </a:r>
          </a:p>
        </p:txBody>
      </p:sp>
      <p:sp>
        <p:nvSpPr>
          <p:cNvPr id="7" name="Slide Number Placeholder 6">
            <a:extLst>
              <a:ext uri="{FF2B5EF4-FFF2-40B4-BE49-F238E27FC236}">
                <a16:creationId xmlns:a16="http://schemas.microsoft.com/office/drawing/2014/main" id="{DD68F60A-59F6-491A-A4E4-8481C8BFB272}"/>
              </a:ext>
            </a:extLst>
          </p:cNvPr>
          <p:cNvSpPr>
            <a:spLocks noGrp="1"/>
          </p:cNvSpPr>
          <p:nvPr>
            <p:ph type="sldNum" sz="quarter" idx="10"/>
          </p:nvPr>
        </p:nvSpPr>
        <p:spPr/>
        <p:txBody>
          <a:bodyPr/>
          <a:lstStyle/>
          <a:p>
            <a:fld id="{68151E55-6873-49E2-B8D5-2F265E6F1973}" type="slidenum">
              <a:rPr lang="en-US" smtClean="0"/>
              <a:t>40</a:t>
            </a:fld>
            <a:endParaRPr lang="en-US"/>
          </a:p>
        </p:txBody>
      </p:sp>
    </p:spTree>
    <p:extLst>
      <p:ext uri="{BB962C8B-B14F-4D97-AF65-F5344CB8AC3E}">
        <p14:creationId xmlns:p14="http://schemas.microsoft.com/office/powerpoint/2010/main" val="905354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BA1A-95D7-4856-9A5A-C95A79E8CF8C}"/>
              </a:ext>
            </a:extLst>
          </p:cNvPr>
          <p:cNvSpPr>
            <a:spLocks noGrp="1"/>
          </p:cNvSpPr>
          <p:nvPr>
            <p:ph type="title"/>
          </p:nvPr>
        </p:nvSpPr>
        <p:spPr/>
        <p:txBody>
          <a:bodyPr>
            <a:noAutofit/>
          </a:bodyPr>
          <a:lstStyle/>
          <a:p>
            <a:r>
              <a:rPr lang="en-US" sz="3600" dirty="0"/>
              <a:t>Historical Risk and Return Trade-Off</a:t>
            </a:r>
            <a:endParaRPr lang="en-US" sz="3600" b="0" i="1" dirty="0"/>
          </a:p>
        </p:txBody>
      </p:sp>
      <p:pic>
        <p:nvPicPr>
          <p:cNvPr id="3" name="Picture 2" descr="A line graph titled risk-return trade-off indicates a line in increasing trend with 4 labeled points.">
            <a:extLst>
              <a:ext uri="{FF2B5EF4-FFF2-40B4-BE49-F238E27FC236}">
                <a16:creationId xmlns:a16="http://schemas.microsoft.com/office/drawing/2014/main" id="{255B8803-79B4-4482-92C7-0377D5D2E5EC}"/>
              </a:ext>
            </a:extLst>
          </p:cNvPr>
          <p:cNvPicPr>
            <a:picLocks noChangeAspect="1"/>
          </p:cNvPicPr>
          <p:nvPr/>
        </p:nvPicPr>
        <p:blipFill>
          <a:blip r:embed="rId2"/>
          <a:stretch>
            <a:fillRect/>
          </a:stretch>
        </p:blipFill>
        <p:spPr>
          <a:xfrm>
            <a:off x="484277" y="1511642"/>
            <a:ext cx="8175445" cy="3834716"/>
          </a:xfrm>
          <a:prstGeom prst="rect">
            <a:avLst/>
          </a:prstGeom>
        </p:spPr>
      </p:pic>
      <p:sp>
        <p:nvSpPr>
          <p:cNvPr id="5" name="Text Placeholder 4">
            <a:extLst>
              <a:ext uri="{FF2B5EF4-FFF2-40B4-BE49-F238E27FC236}">
                <a16:creationId xmlns:a16="http://schemas.microsoft.com/office/drawing/2014/main" id="{7F8F3264-0F2B-4CEC-99B8-326B9B7E58CC}"/>
              </a:ext>
            </a:extLst>
          </p:cNvPr>
          <p:cNvSpPr>
            <a:spLocks noGrp="1"/>
          </p:cNvSpPr>
          <p:nvPr>
            <p:ph type="body" sz="quarter" idx="12"/>
          </p:nvPr>
        </p:nvSpPr>
        <p:spPr>
          <a:xfrm>
            <a:off x="2956991" y="6221896"/>
            <a:ext cx="3230019" cy="293204"/>
          </a:xfrm>
        </p:spPr>
        <p:txBody>
          <a:bodyPr/>
          <a:lstStyle/>
          <a:p>
            <a:r>
              <a:rPr lang="en-US" sz="1200" dirty="0">
                <a:hlinkClick r:id="rId3" action="ppaction://hlinksldjump"/>
              </a:rPr>
              <a:t>Access the text alternative for slide images.</a:t>
            </a:r>
            <a:endParaRPr lang="en-US" sz="1200" dirty="0"/>
          </a:p>
        </p:txBody>
      </p:sp>
      <p:sp>
        <p:nvSpPr>
          <p:cNvPr id="11" name="Slide Number Placeholder 10">
            <a:extLst>
              <a:ext uri="{FF2B5EF4-FFF2-40B4-BE49-F238E27FC236}">
                <a16:creationId xmlns:a16="http://schemas.microsoft.com/office/drawing/2014/main" id="{53EFDE44-8684-4340-8686-1240E08F36ED}"/>
              </a:ext>
            </a:extLst>
          </p:cNvPr>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92985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85C3-205F-4B5D-8D3E-6A241C9A062A}"/>
              </a:ext>
            </a:extLst>
          </p:cNvPr>
          <p:cNvSpPr>
            <a:spLocks noGrp="1"/>
          </p:cNvSpPr>
          <p:nvPr>
            <p:ph type="title"/>
          </p:nvPr>
        </p:nvSpPr>
        <p:spPr/>
        <p:txBody>
          <a:bodyPr>
            <a:normAutofit/>
          </a:bodyPr>
          <a:lstStyle/>
          <a:p>
            <a:r>
              <a:rPr lang="en-US" sz="3600" dirty="0"/>
              <a:t>A Look Ahead</a:t>
            </a:r>
            <a:endParaRPr lang="en-US" sz="1100" b="0" dirty="0"/>
          </a:p>
        </p:txBody>
      </p:sp>
      <p:sp>
        <p:nvSpPr>
          <p:cNvPr id="8" name="Content Placeholder 7">
            <a:extLst>
              <a:ext uri="{FF2B5EF4-FFF2-40B4-BE49-F238E27FC236}">
                <a16:creationId xmlns:a16="http://schemas.microsoft.com/office/drawing/2014/main" id="{CA98E097-94FC-4904-B567-8867C7752B7B}"/>
              </a:ext>
            </a:extLst>
          </p:cNvPr>
          <p:cNvSpPr>
            <a:spLocks noGrp="1"/>
          </p:cNvSpPr>
          <p:nvPr>
            <p:ph sz="quarter" idx="15"/>
          </p:nvPr>
        </p:nvSpPr>
        <p:spPr>
          <a:xfrm>
            <a:off x="356749" y="1276709"/>
            <a:ext cx="8444351" cy="5027271"/>
          </a:xfrm>
        </p:spPr>
        <p:txBody>
          <a:bodyPr/>
          <a:lstStyle/>
          <a:p>
            <a:pPr marL="292608" indent="-292608">
              <a:buFont typeface="Arial" panose="020B0604020202020204" pitchFamily="34" charset="0"/>
              <a:buChar char="•"/>
            </a:pPr>
            <a:r>
              <a:rPr lang="en-US" dirty="0"/>
              <a:t>This textbook focuses mostly on financial assets: stocks, bonds, options, and futures.</a:t>
            </a:r>
          </a:p>
          <a:p>
            <a:pPr marL="292608" indent="-292608">
              <a:buFont typeface="Arial" panose="020B0604020202020204" pitchFamily="34" charset="0"/>
              <a:buChar char="•"/>
            </a:pPr>
            <a:r>
              <a:rPr lang="en-US" dirty="0"/>
              <a:t>You will learn how to value different assets and make informed, intelligent decisions about the associated risks.</a:t>
            </a:r>
          </a:p>
          <a:p>
            <a:pPr marL="292608" indent="-292608">
              <a:buFont typeface="Arial" panose="020B0604020202020204" pitchFamily="34" charset="0"/>
              <a:buChar char="•"/>
            </a:pPr>
            <a:r>
              <a:rPr lang="en-US" dirty="0"/>
              <a:t>You will also learn about different trading mechanisms and the way that different markets function.</a:t>
            </a:r>
          </a:p>
        </p:txBody>
      </p:sp>
      <p:sp>
        <p:nvSpPr>
          <p:cNvPr id="7" name="Slide Number Placeholder 6">
            <a:extLst>
              <a:ext uri="{FF2B5EF4-FFF2-40B4-BE49-F238E27FC236}">
                <a16:creationId xmlns:a16="http://schemas.microsoft.com/office/drawing/2014/main" id="{DD68F60A-59F6-491A-A4E4-8481C8BFB272}"/>
              </a:ext>
            </a:extLst>
          </p:cNvPr>
          <p:cNvSpPr>
            <a:spLocks noGrp="1"/>
          </p:cNvSpPr>
          <p:nvPr>
            <p:ph type="sldNum" sz="quarter" idx="10"/>
          </p:nvPr>
        </p:nvSpPr>
        <p:spPr/>
        <p:txBody>
          <a:bodyPr/>
          <a:lstStyle/>
          <a:p>
            <a:fld id="{68151E55-6873-49E2-B8D5-2F265E6F1973}" type="slidenum">
              <a:rPr lang="en-US" smtClean="0"/>
              <a:t>42</a:t>
            </a:fld>
            <a:endParaRPr lang="en-US"/>
          </a:p>
        </p:txBody>
      </p:sp>
    </p:spTree>
    <p:extLst>
      <p:ext uri="{BB962C8B-B14F-4D97-AF65-F5344CB8AC3E}">
        <p14:creationId xmlns:p14="http://schemas.microsoft.com/office/powerpoint/2010/main" val="2761333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85C3-205F-4B5D-8D3E-6A241C9A062A}"/>
              </a:ext>
            </a:extLst>
          </p:cNvPr>
          <p:cNvSpPr>
            <a:spLocks noGrp="1"/>
          </p:cNvSpPr>
          <p:nvPr>
            <p:ph type="title"/>
          </p:nvPr>
        </p:nvSpPr>
        <p:spPr/>
        <p:txBody>
          <a:bodyPr>
            <a:normAutofit/>
          </a:bodyPr>
          <a:lstStyle/>
          <a:p>
            <a:r>
              <a:rPr lang="en-US" sz="3600" dirty="0"/>
              <a:t>Useful Internet Sites</a:t>
            </a:r>
            <a:endParaRPr lang="en-US" sz="1100" b="0" dirty="0"/>
          </a:p>
        </p:txBody>
      </p:sp>
      <p:sp>
        <p:nvSpPr>
          <p:cNvPr id="8" name="Content Placeholder 7">
            <a:extLst>
              <a:ext uri="{FF2B5EF4-FFF2-40B4-BE49-F238E27FC236}">
                <a16:creationId xmlns:a16="http://schemas.microsoft.com/office/drawing/2014/main" id="{CA98E097-94FC-4904-B567-8867C7752B7B}"/>
              </a:ext>
            </a:extLst>
          </p:cNvPr>
          <p:cNvSpPr>
            <a:spLocks noGrp="1"/>
          </p:cNvSpPr>
          <p:nvPr>
            <p:ph sz="quarter" idx="15"/>
          </p:nvPr>
        </p:nvSpPr>
        <p:spPr>
          <a:xfrm>
            <a:off x="356749" y="1276709"/>
            <a:ext cx="8444351" cy="5027271"/>
          </a:xfrm>
        </p:spPr>
        <p:txBody>
          <a:bodyPr/>
          <a:lstStyle/>
          <a:p>
            <a:pPr marL="292608" indent="-292608">
              <a:buFont typeface="Arial" panose="020B0604020202020204" pitchFamily="34" charset="0"/>
              <a:buChar char="•"/>
            </a:pPr>
            <a:r>
              <a:rPr lang="en-US" b="1" dirty="0">
                <a:hlinkClick r:id="rId2"/>
              </a:rPr>
              <a:t>finance.yahoo.com</a:t>
            </a:r>
            <a:r>
              <a:rPr lang="en-US" b="1" dirty="0"/>
              <a:t> </a:t>
            </a:r>
            <a:r>
              <a:rPr lang="en-US" dirty="0"/>
              <a:t>(reference for a terrific financial web site)</a:t>
            </a:r>
          </a:p>
          <a:p>
            <a:pPr marL="292608" indent="-292608">
              <a:buFont typeface="Arial" panose="020B0604020202020204" pitchFamily="34" charset="0"/>
              <a:buChar char="•"/>
            </a:pPr>
            <a:r>
              <a:rPr lang="en-US" b="1" dirty="0">
                <a:hlinkClick r:id="rId3"/>
              </a:rPr>
              <a:t>www.globalfinancialdata.com</a:t>
            </a:r>
            <a:r>
              <a:rPr lang="en-US" b="1" dirty="0"/>
              <a:t> </a:t>
            </a:r>
            <a:r>
              <a:rPr lang="en-US" dirty="0"/>
              <a:t>(reference for historical financial market data—not free)</a:t>
            </a:r>
          </a:p>
          <a:p>
            <a:pPr marL="292608" indent="-292608">
              <a:buFont typeface="Arial" panose="020B0604020202020204" pitchFamily="34" charset="0"/>
              <a:buChar char="•"/>
            </a:pPr>
            <a:r>
              <a:rPr lang="en-US" b="1" dirty="0">
                <a:hlinkClick r:id="rId4"/>
              </a:rPr>
              <a:t>www.robertniles.com/stats</a:t>
            </a:r>
            <a:r>
              <a:rPr lang="en-US" b="1" dirty="0"/>
              <a:t> </a:t>
            </a:r>
            <a:r>
              <a:rPr lang="en-US" dirty="0"/>
              <a:t>(reference for easy-to-read statistics review)</a:t>
            </a:r>
          </a:p>
          <a:p>
            <a:pPr marL="292608" indent="-292608">
              <a:buFont typeface="Arial" panose="020B0604020202020204" pitchFamily="34" charset="0"/>
              <a:buChar char="•"/>
            </a:pPr>
            <a:r>
              <a:rPr lang="en-US" b="1" dirty="0">
                <a:hlinkClick r:id="rId5"/>
              </a:rPr>
              <a:t>jmdinvestments.blogspot.com</a:t>
            </a:r>
            <a:r>
              <a:rPr lang="en-US" b="1" dirty="0"/>
              <a:t> </a:t>
            </a:r>
            <a:r>
              <a:rPr lang="en-US" dirty="0"/>
              <a:t>(reference for recent financial information)</a:t>
            </a:r>
          </a:p>
        </p:txBody>
      </p:sp>
      <p:sp>
        <p:nvSpPr>
          <p:cNvPr id="7" name="Slide Number Placeholder 6">
            <a:extLst>
              <a:ext uri="{FF2B5EF4-FFF2-40B4-BE49-F238E27FC236}">
                <a16:creationId xmlns:a16="http://schemas.microsoft.com/office/drawing/2014/main" id="{DD68F60A-59F6-491A-A4E4-8481C8BFB272}"/>
              </a:ext>
            </a:extLst>
          </p:cNvPr>
          <p:cNvSpPr>
            <a:spLocks noGrp="1"/>
          </p:cNvSpPr>
          <p:nvPr>
            <p:ph type="sldNum" sz="quarter" idx="10"/>
          </p:nvPr>
        </p:nvSpPr>
        <p:spPr/>
        <p:txBody>
          <a:bodyPr/>
          <a:lstStyle/>
          <a:p>
            <a:fld id="{68151E55-6873-49E2-B8D5-2F265E6F1973}" type="slidenum">
              <a:rPr lang="en-US" smtClean="0"/>
              <a:t>43</a:t>
            </a:fld>
            <a:endParaRPr lang="en-US"/>
          </a:p>
        </p:txBody>
      </p:sp>
    </p:spTree>
    <p:extLst>
      <p:ext uri="{BB962C8B-B14F-4D97-AF65-F5344CB8AC3E}">
        <p14:creationId xmlns:p14="http://schemas.microsoft.com/office/powerpoint/2010/main" val="3865954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5A9-5EAA-4256-B522-465B0BF9A14D}"/>
              </a:ext>
            </a:extLst>
          </p:cNvPr>
          <p:cNvSpPr>
            <a:spLocks noGrp="1"/>
          </p:cNvSpPr>
          <p:nvPr>
            <p:ph type="title"/>
          </p:nvPr>
        </p:nvSpPr>
        <p:spPr/>
        <p:txBody>
          <a:bodyPr>
            <a:normAutofit/>
          </a:bodyPr>
          <a:lstStyle/>
          <a:p>
            <a:r>
              <a:rPr lang="en-US" sz="3600" dirty="0"/>
              <a:t>Chapter Review </a:t>
            </a:r>
            <a:r>
              <a:rPr lang="en-US" sz="1000" b="0" dirty="0"/>
              <a:t>1</a:t>
            </a:r>
          </a:p>
        </p:txBody>
      </p:sp>
      <p:sp>
        <p:nvSpPr>
          <p:cNvPr id="3" name="Content Placeholder 2">
            <a:extLst>
              <a:ext uri="{FF2B5EF4-FFF2-40B4-BE49-F238E27FC236}">
                <a16:creationId xmlns:a16="http://schemas.microsoft.com/office/drawing/2014/main" id="{FB2D67F6-034E-4D0C-B3FA-05696C904784}"/>
              </a:ext>
            </a:extLst>
          </p:cNvPr>
          <p:cNvSpPr>
            <a:spLocks noGrp="1"/>
          </p:cNvSpPr>
          <p:nvPr>
            <p:ph sz="quarter" idx="11"/>
          </p:nvPr>
        </p:nvSpPr>
        <p:spPr>
          <a:xfrm>
            <a:off x="342900" y="1276711"/>
            <a:ext cx="8458200" cy="2456194"/>
          </a:xfrm>
        </p:spPr>
        <p:txBody>
          <a:bodyPr/>
          <a:lstStyle/>
          <a:p>
            <a:r>
              <a:rPr lang="en-US" dirty="0"/>
              <a:t>We Calculate Returns Using Several Methods.</a:t>
            </a:r>
          </a:p>
          <a:p>
            <a:r>
              <a:rPr lang="en-US" dirty="0"/>
              <a:t>The Historical Record.</a:t>
            </a:r>
          </a:p>
          <a:p>
            <a:pPr marL="292608" indent="-292608">
              <a:buFont typeface="Arial" panose="020B0604020202020204" pitchFamily="34" charset="0"/>
              <a:buChar char="•"/>
            </a:pPr>
            <a:r>
              <a:rPr lang="en-US" dirty="0"/>
              <a:t>A First Look.</a:t>
            </a:r>
          </a:p>
          <a:p>
            <a:pPr marL="292608" indent="-292608">
              <a:buFont typeface="Arial" panose="020B0604020202020204" pitchFamily="34" charset="0"/>
              <a:buChar char="•"/>
            </a:pPr>
            <a:r>
              <a:rPr lang="en-US" dirty="0"/>
              <a:t>A Longer Range Look.</a:t>
            </a:r>
          </a:p>
          <a:p>
            <a:pPr marL="292608" indent="-292608">
              <a:buFont typeface="Arial" panose="020B0604020202020204" pitchFamily="34" charset="0"/>
              <a:buChar char="•"/>
            </a:pPr>
            <a:r>
              <a:rPr lang="en-US" dirty="0"/>
              <a:t>A Closer Look.</a:t>
            </a:r>
          </a:p>
        </p:txBody>
      </p:sp>
      <p:sp>
        <p:nvSpPr>
          <p:cNvPr id="4" name="Content Placeholder 3">
            <a:extLst>
              <a:ext uri="{FF2B5EF4-FFF2-40B4-BE49-F238E27FC236}">
                <a16:creationId xmlns:a16="http://schemas.microsoft.com/office/drawing/2014/main" id="{498F13BE-9DEB-40A6-A03C-5F27B6E794B1}"/>
              </a:ext>
            </a:extLst>
          </p:cNvPr>
          <p:cNvSpPr>
            <a:spLocks noGrp="1"/>
          </p:cNvSpPr>
          <p:nvPr>
            <p:ph sz="quarter" idx="14"/>
          </p:nvPr>
        </p:nvSpPr>
        <p:spPr>
          <a:xfrm>
            <a:off x="342900" y="3840480"/>
            <a:ext cx="8458200" cy="2592955"/>
          </a:xfrm>
        </p:spPr>
        <p:txBody>
          <a:bodyPr/>
          <a:lstStyle/>
          <a:p>
            <a:r>
              <a:rPr lang="en-US" dirty="0"/>
              <a:t>Average Returns: The First Lesson.</a:t>
            </a:r>
          </a:p>
          <a:p>
            <a:pPr marL="292608" indent="-292608">
              <a:buFont typeface="Arial" panose="020B0604020202020204" pitchFamily="34" charset="0"/>
              <a:buChar char="•"/>
            </a:pPr>
            <a:r>
              <a:rPr lang="en-US" dirty="0"/>
              <a:t>Calculating Average Returns.</a:t>
            </a:r>
          </a:p>
          <a:p>
            <a:pPr marL="292608" indent="-292608">
              <a:buFont typeface="Arial" panose="020B0604020202020204" pitchFamily="34" charset="0"/>
              <a:buChar char="•"/>
            </a:pPr>
            <a:r>
              <a:rPr lang="en-US" dirty="0"/>
              <a:t>Average Returns: The Historical Record.</a:t>
            </a:r>
          </a:p>
          <a:p>
            <a:pPr marL="292608" indent="-292608">
              <a:buFont typeface="Arial" panose="020B0604020202020204" pitchFamily="34" charset="0"/>
              <a:buChar char="•"/>
            </a:pPr>
            <a:r>
              <a:rPr lang="en-US" dirty="0"/>
              <a:t>Risk Premiums.</a:t>
            </a:r>
          </a:p>
        </p:txBody>
      </p:sp>
      <p:sp>
        <p:nvSpPr>
          <p:cNvPr id="11" name="Slide Number Placeholder 10">
            <a:extLst>
              <a:ext uri="{FF2B5EF4-FFF2-40B4-BE49-F238E27FC236}">
                <a16:creationId xmlns:a16="http://schemas.microsoft.com/office/drawing/2014/main" id="{0BBD5918-FD0A-4A8B-A78C-AA575AB09D4D}"/>
              </a:ext>
            </a:extLst>
          </p:cNvPr>
          <p:cNvSpPr>
            <a:spLocks noGrp="1"/>
          </p:cNvSpPr>
          <p:nvPr>
            <p:ph type="sldNum" sz="quarter" idx="10"/>
          </p:nvPr>
        </p:nvSpPr>
        <p:spPr/>
        <p:txBody>
          <a:bodyPr/>
          <a:lstStyle/>
          <a:p>
            <a:fld id="{68151E55-6873-49E2-B8D5-2F265E6F1973}" type="slidenum">
              <a:rPr lang="en-US" smtClean="0"/>
              <a:t>44</a:t>
            </a:fld>
            <a:endParaRPr lang="en-US" dirty="0"/>
          </a:p>
        </p:txBody>
      </p:sp>
    </p:spTree>
    <p:extLst>
      <p:ext uri="{BB962C8B-B14F-4D97-AF65-F5344CB8AC3E}">
        <p14:creationId xmlns:p14="http://schemas.microsoft.com/office/powerpoint/2010/main" val="3583016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5A9-5EAA-4256-B522-465B0BF9A14D}"/>
              </a:ext>
            </a:extLst>
          </p:cNvPr>
          <p:cNvSpPr>
            <a:spLocks noGrp="1"/>
          </p:cNvSpPr>
          <p:nvPr>
            <p:ph type="title"/>
          </p:nvPr>
        </p:nvSpPr>
        <p:spPr/>
        <p:txBody>
          <a:bodyPr>
            <a:normAutofit/>
          </a:bodyPr>
          <a:lstStyle/>
          <a:p>
            <a:r>
              <a:rPr lang="en-US" sz="3600" dirty="0"/>
              <a:t>Chapter Review </a:t>
            </a:r>
            <a:r>
              <a:rPr lang="en-US" sz="1000" b="0" dirty="0"/>
              <a:t>2</a:t>
            </a:r>
            <a:r>
              <a:rPr lang="en-US" sz="3600" dirty="0"/>
              <a:t>  </a:t>
            </a:r>
            <a:endParaRPr lang="en-US" sz="1000" b="0" dirty="0"/>
          </a:p>
        </p:txBody>
      </p:sp>
      <p:sp>
        <p:nvSpPr>
          <p:cNvPr id="3" name="Content Placeholder 2">
            <a:extLst>
              <a:ext uri="{FF2B5EF4-FFF2-40B4-BE49-F238E27FC236}">
                <a16:creationId xmlns:a16="http://schemas.microsoft.com/office/drawing/2014/main" id="{FB2D67F6-034E-4D0C-B3FA-05696C904784}"/>
              </a:ext>
            </a:extLst>
          </p:cNvPr>
          <p:cNvSpPr>
            <a:spLocks noGrp="1"/>
          </p:cNvSpPr>
          <p:nvPr>
            <p:ph sz="quarter" idx="11"/>
          </p:nvPr>
        </p:nvSpPr>
        <p:spPr>
          <a:xfrm>
            <a:off x="342900" y="1276711"/>
            <a:ext cx="8458200" cy="2454461"/>
          </a:xfrm>
        </p:spPr>
        <p:txBody>
          <a:bodyPr/>
          <a:lstStyle/>
          <a:p>
            <a:r>
              <a:rPr lang="en-US" dirty="0"/>
              <a:t>Return Variability: The Second Lesson.</a:t>
            </a:r>
          </a:p>
          <a:p>
            <a:pPr marL="292608" indent="-292608">
              <a:buFont typeface="Arial" panose="020B0604020202020204" pitchFamily="34" charset="0"/>
              <a:buChar char="•"/>
            </a:pPr>
            <a:r>
              <a:rPr lang="en-US" dirty="0"/>
              <a:t>Frequency Distributions and Variability.</a:t>
            </a:r>
          </a:p>
          <a:p>
            <a:pPr marL="292608" indent="-292608">
              <a:buFont typeface="Arial" panose="020B0604020202020204" pitchFamily="34" charset="0"/>
              <a:buChar char="•"/>
            </a:pPr>
            <a:r>
              <a:rPr lang="en-US" dirty="0"/>
              <a:t>The Historical Variance and Standard Deviation.</a:t>
            </a:r>
          </a:p>
          <a:p>
            <a:pPr marL="292608" indent="-292608">
              <a:buFont typeface="Arial" panose="020B0604020202020204" pitchFamily="34" charset="0"/>
              <a:buChar char="•"/>
            </a:pPr>
            <a:r>
              <a:rPr lang="en-US" dirty="0"/>
              <a:t>The Historical Record.</a:t>
            </a:r>
          </a:p>
          <a:p>
            <a:pPr marL="292608" indent="-292608">
              <a:buFont typeface="Arial" panose="020B0604020202020204" pitchFamily="34" charset="0"/>
              <a:buChar char="•"/>
            </a:pPr>
            <a:r>
              <a:rPr lang="en-US" dirty="0"/>
              <a:t>Normal Distribution.</a:t>
            </a:r>
          </a:p>
        </p:txBody>
      </p:sp>
      <p:sp>
        <p:nvSpPr>
          <p:cNvPr id="4" name="Content Placeholder 3">
            <a:extLst>
              <a:ext uri="{FF2B5EF4-FFF2-40B4-BE49-F238E27FC236}">
                <a16:creationId xmlns:a16="http://schemas.microsoft.com/office/drawing/2014/main" id="{498F13BE-9DEB-40A6-A03C-5F27B6E794B1}"/>
              </a:ext>
            </a:extLst>
          </p:cNvPr>
          <p:cNvSpPr>
            <a:spLocks noGrp="1"/>
          </p:cNvSpPr>
          <p:nvPr>
            <p:ph sz="quarter" idx="14"/>
          </p:nvPr>
        </p:nvSpPr>
        <p:spPr>
          <a:xfrm>
            <a:off x="342900" y="3836276"/>
            <a:ext cx="8458200" cy="2144110"/>
          </a:xfrm>
        </p:spPr>
        <p:txBody>
          <a:bodyPr/>
          <a:lstStyle/>
          <a:p>
            <a:r>
              <a:rPr lang="en-US" dirty="0"/>
              <a:t>Arithmetic Returns versus Geometric Returns.</a:t>
            </a:r>
          </a:p>
          <a:p>
            <a:r>
              <a:rPr lang="en-US" dirty="0"/>
              <a:t>Dollar Weighted Average Returns.</a:t>
            </a:r>
          </a:p>
          <a:p>
            <a:r>
              <a:rPr lang="en-US" dirty="0"/>
              <a:t>The Risk-Return Trade-Off.</a:t>
            </a:r>
          </a:p>
        </p:txBody>
      </p:sp>
      <p:sp>
        <p:nvSpPr>
          <p:cNvPr id="11" name="Slide Number Placeholder 10">
            <a:extLst>
              <a:ext uri="{FF2B5EF4-FFF2-40B4-BE49-F238E27FC236}">
                <a16:creationId xmlns:a16="http://schemas.microsoft.com/office/drawing/2014/main" id="{0BBD5918-FD0A-4A8B-A78C-AA575AB09D4D}"/>
              </a:ext>
            </a:extLst>
          </p:cNvPr>
          <p:cNvSpPr>
            <a:spLocks noGrp="1"/>
          </p:cNvSpPr>
          <p:nvPr>
            <p:ph type="sldNum" sz="quarter" idx="10"/>
          </p:nvPr>
        </p:nvSpPr>
        <p:spPr/>
        <p:txBody>
          <a:bodyPr/>
          <a:lstStyle/>
          <a:p>
            <a:fld id="{68151E55-6873-49E2-B8D5-2F265E6F1973}" type="slidenum">
              <a:rPr lang="en-US" smtClean="0"/>
              <a:t>45</a:t>
            </a:fld>
            <a:endParaRPr lang="en-US" dirty="0"/>
          </a:p>
        </p:txBody>
      </p:sp>
    </p:spTree>
    <p:extLst>
      <p:ext uri="{BB962C8B-B14F-4D97-AF65-F5344CB8AC3E}">
        <p14:creationId xmlns:p14="http://schemas.microsoft.com/office/powerpoint/2010/main" val="3858155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26389"/>
            <a:ext cx="8715375" cy="315310"/>
          </a:xfrm>
        </p:spPr>
        <p:txBody>
          <a:bodyPr/>
          <a:lstStyle/>
          <a:p>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239B-6F59-4593-B700-C4123FAC0F00}"/>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7C29110A-D5FA-413D-9A50-EF6C7ECF5675}"/>
              </a:ext>
            </a:extLst>
          </p:cNvPr>
          <p:cNvSpPr>
            <a:spLocks noGrp="1"/>
          </p:cNvSpPr>
          <p:nvPr>
            <p:ph type="sldNum" sz="quarter" idx="10"/>
          </p:nvPr>
        </p:nvSpPr>
        <p:spPr/>
        <p:txBody>
          <a:bodyPr/>
          <a:lstStyle/>
          <a:p>
            <a:r>
              <a:rPr lang="en-US" sz="800" dirty="0"/>
              <a:t>47</a:t>
            </a:r>
          </a:p>
        </p:txBody>
      </p:sp>
    </p:spTree>
    <p:extLst>
      <p:ext uri="{BB962C8B-B14F-4D97-AF65-F5344CB8AC3E}">
        <p14:creationId xmlns:p14="http://schemas.microsoft.com/office/powerpoint/2010/main" val="781269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600" dirty="0"/>
              <a:t>A $1 Investment (at Year-end 19 25) in Different Types of Portfolios, 19</a:t>
            </a:r>
            <a:r>
              <a:rPr lang="en-US" sz="100" dirty="0"/>
              <a:t> </a:t>
            </a:r>
            <a:r>
              <a:rPr lang="en-US" sz="2600" dirty="0"/>
              <a:t>26–2021 – Text Alternative</a:t>
            </a:r>
          </a:p>
        </p:txBody>
      </p:sp>
      <p:sp>
        <p:nvSpPr>
          <p:cNvPr id="8" name="Text Placeholder 7">
            <a:extLst>
              <a:ext uri="{FF2B5EF4-FFF2-40B4-BE49-F238E27FC236}">
                <a16:creationId xmlns:a16="http://schemas.microsoft.com/office/drawing/2014/main" id="{79FC8933-512B-48E3-9109-A4BCCFE8E674}"/>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shows the value of a $ 1 investment on the y-axis ranging from 1 to 100,000 and years on the x-axis ranging from 1926 to 2021. There are 5 fluctuating lines which have the following value in 2021: small company stocks, 56,033.70; large company stocks, 14,086.37; long term government bonds, 177.06; treasury bills, 21.73; inflation, 15.58</a:t>
            </a:r>
          </a:p>
        </p:txBody>
      </p:sp>
      <p:sp>
        <p:nvSpPr>
          <p:cNvPr id="10" name="Text Placeholder 9">
            <a:extLst>
              <a:ext uri="{FF2B5EF4-FFF2-40B4-BE49-F238E27FC236}">
                <a16:creationId xmlns:a16="http://schemas.microsoft.com/office/drawing/2014/main" id="{83934464-3E1E-4F72-B1FA-E2B75972B7E0}"/>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48</a:t>
            </a:fld>
            <a:endParaRPr lang="en-US" sz="800" dirty="0"/>
          </a:p>
        </p:txBody>
      </p:sp>
    </p:spTree>
    <p:extLst>
      <p:ext uri="{BB962C8B-B14F-4D97-AF65-F5344CB8AC3E}">
        <p14:creationId xmlns:p14="http://schemas.microsoft.com/office/powerpoint/2010/main" val="1665605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Financial Market History, 1801 to 2021 – Text Alternative</a:t>
            </a:r>
          </a:p>
        </p:txBody>
      </p:sp>
      <p:sp>
        <p:nvSpPr>
          <p:cNvPr id="8" name="Text Placeholder 7">
            <a:extLst>
              <a:ext uri="{FF2B5EF4-FFF2-40B4-BE49-F238E27FC236}">
                <a16:creationId xmlns:a16="http://schemas.microsoft.com/office/drawing/2014/main" id="{3A27575E-38DE-4C70-8422-863BFA52913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shows the value of a $ 1 investment on the y-axis ranging from 1 to 100,000,000 and years on the x-axis ranging from 1816 to 2016. There are 5 fluctuating lines in increasing trends labeled stocks, bonds, bills, gold, and C P I, from top to bottom. Each line has the following value marked for the year 2021 against them. 57.22 million dollars, 52054 dollars, 5679 dollars, 93.05 dollars, and 23.25 dollars, respectively.</a:t>
            </a:r>
          </a:p>
        </p:txBody>
      </p:sp>
      <p:sp>
        <p:nvSpPr>
          <p:cNvPr id="10" name="Text Placeholder 9">
            <a:extLst>
              <a:ext uri="{FF2B5EF4-FFF2-40B4-BE49-F238E27FC236}">
                <a16:creationId xmlns:a16="http://schemas.microsoft.com/office/drawing/2014/main" id="{12ACCC93-1ED1-48F6-8FB8-EFF2540FA82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49</a:t>
            </a:fld>
            <a:endParaRPr lang="en-US" sz="800" dirty="0"/>
          </a:p>
        </p:txBody>
      </p:sp>
    </p:spTree>
    <p:extLst>
      <p:ext uri="{BB962C8B-B14F-4D97-AF65-F5344CB8AC3E}">
        <p14:creationId xmlns:p14="http://schemas.microsoft.com/office/powerpoint/2010/main" val="315863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8CA6-2068-4F6B-9C00-2BE0CDDE550E}"/>
              </a:ext>
            </a:extLst>
          </p:cNvPr>
          <p:cNvSpPr>
            <a:spLocks noGrp="1"/>
          </p:cNvSpPr>
          <p:nvPr>
            <p:ph type="title"/>
          </p:nvPr>
        </p:nvSpPr>
        <p:spPr/>
        <p:txBody>
          <a:bodyPr>
            <a:noAutofit/>
          </a:bodyPr>
          <a:lstStyle/>
          <a:p>
            <a:r>
              <a:rPr lang="en-US" sz="3200" dirty="0"/>
              <a:t>Example 2: Who Wants to be a Millionaire?</a:t>
            </a:r>
          </a:p>
        </p:txBody>
      </p:sp>
      <p:sp>
        <p:nvSpPr>
          <p:cNvPr id="3" name="Content Placeholder 2">
            <a:extLst>
              <a:ext uri="{FF2B5EF4-FFF2-40B4-BE49-F238E27FC236}">
                <a16:creationId xmlns:a16="http://schemas.microsoft.com/office/drawing/2014/main" id="{B90B5639-D899-4766-A123-3F8236E54409}"/>
              </a:ext>
            </a:extLst>
          </p:cNvPr>
          <p:cNvSpPr>
            <a:spLocks noGrp="1"/>
          </p:cNvSpPr>
          <p:nvPr>
            <p:ph sz="quarter" idx="11"/>
          </p:nvPr>
        </p:nvSpPr>
        <p:spPr>
          <a:xfrm>
            <a:off x="342900" y="1276709"/>
            <a:ext cx="8458200" cy="1692402"/>
          </a:xfrm>
        </p:spPr>
        <p:txBody>
          <a:bodyPr/>
          <a:lstStyle/>
          <a:p>
            <a:r>
              <a:rPr lang="en-US" sz="2000" dirty="0"/>
              <a:t>Instead, suppose:</a:t>
            </a:r>
          </a:p>
          <a:p>
            <a:pPr marL="292608" indent="-292608">
              <a:buFont typeface="Arial" panose="020B0604020202020204" pitchFamily="34" charset="0"/>
              <a:buChar char="•"/>
            </a:pPr>
            <a:r>
              <a:rPr lang="en-US" sz="2000" dirty="0"/>
              <a:t>You invest $500 per month.</a:t>
            </a:r>
          </a:p>
          <a:p>
            <a:pPr marL="292608" indent="-292608">
              <a:buFont typeface="Arial" panose="020B0604020202020204" pitchFamily="34" charset="0"/>
              <a:buChar char="•"/>
            </a:pPr>
            <a:r>
              <a:rPr lang="en-US" sz="2000" dirty="0"/>
              <a:t>Your investments earn 12% per year.</a:t>
            </a:r>
          </a:p>
          <a:p>
            <a:pPr marL="292608" indent="-292608">
              <a:buFont typeface="Arial" panose="020B0604020202020204" pitchFamily="34" charset="0"/>
              <a:buChar char="•"/>
            </a:pPr>
            <a:r>
              <a:rPr lang="en-US" sz="2000" dirty="0"/>
              <a:t>You decide to take advantage of deferring taxes on your investments.</a:t>
            </a:r>
          </a:p>
        </p:txBody>
      </p:sp>
      <p:sp>
        <p:nvSpPr>
          <p:cNvPr id="4" name="Content Placeholder 3">
            <a:extLst>
              <a:ext uri="{FF2B5EF4-FFF2-40B4-BE49-F238E27FC236}">
                <a16:creationId xmlns:a16="http://schemas.microsoft.com/office/drawing/2014/main" id="{A56DCC08-E1B3-4709-B48D-F07BD6ED07A3}"/>
              </a:ext>
            </a:extLst>
          </p:cNvPr>
          <p:cNvSpPr>
            <a:spLocks noGrp="1"/>
          </p:cNvSpPr>
          <p:nvPr>
            <p:ph sz="quarter" idx="14"/>
          </p:nvPr>
        </p:nvSpPr>
        <p:spPr>
          <a:xfrm>
            <a:off x="342900" y="3087445"/>
            <a:ext cx="8458200" cy="1990164"/>
          </a:xfrm>
        </p:spPr>
        <p:txBody>
          <a:bodyPr/>
          <a:lstStyle/>
          <a:p>
            <a:r>
              <a:rPr lang="en-US" sz="2000" dirty="0"/>
              <a:t>It will take you 25.5 years.</a:t>
            </a:r>
          </a:p>
          <a:p>
            <a:r>
              <a:rPr lang="en-US" sz="2000" dirty="0"/>
              <a:t>Realistic?</a:t>
            </a:r>
          </a:p>
          <a:p>
            <a:pPr marL="292608" indent="-292608">
              <a:buFont typeface="Arial" panose="020B0604020202020204" pitchFamily="34" charset="0"/>
              <a:buChar char="•"/>
            </a:pPr>
            <a:r>
              <a:rPr lang="en-US" sz="2000" dirty="0"/>
              <a:t>$250 is about the size of a new car payment, and perhaps your employer will kick in $250 per month.</a:t>
            </a:r>
          </a:p>
          <a:p>
            <a:pPr marL="292608" indent="-292608">
              <a:buFont typeface="Arial" panose="020B0604020202020204" pitchFamily="34" charset="0"/>
              <a:buChar char="•"/>
            </a:pPr>
            <a:r>
              <a:rPr lang="en-US" sz="2000" dirty="0"/>
              <a:t>Over the last 95 years, the S&amp;P 500 Index return was about 12.3%</a:t>
            </a:r>
          </a:p>
        </p:txBody>
      </p:sp>
      <p:sp>
        <p:nvSpPr>
          <p:cNvPr id="8" name="Content Placeholder 7">
            <a:extLst>
              <a:ext uri="{FF2B5EF4-FFF2-40B4-BE49-F238E27FC236}">
                <a16:creationId xmlns:a16="http://schemas.microsoft.com/office/drawing/2014/main" id="{ED27E3D9-F82C-406C-A430-1369A8CADBA5}"/>
              </a:ext>
            </a:extLst>
          </p:cNvPr>
          <p:cNvSpPr>
            <a:spLocks noGrp="1"/>
          </p:cNvSpPr>
          <p:nvPr>
            <p:ph sz="quarter" idx="15"/>
          </p:nvPr>
        </p:nvSpPr>
        <p:spPr>
          <a:xfrm>
            <a:off x="342900" y="5454712"/>
            <a:ext cx="8458200" cy="502456"/>
          </a:xfrm>
        </p:spPr>
        <p:txBody>
          <a:bodyPr/>
          <a:lstStyle/>
          <a:p>
            <a:pPr algn="ctr"/>
            <a:r>
              <a:rPr lang="en-US" sz="2000" b="1" i="1" dirty="0"/>
              <a:t>Try this calculator:</a:t>
            </a:r>
            <a:r>
              <a:rPr lang="en-US" sz="2400" b="1" i="1" dirty="0"/>
              <a:t> </a:t>
            </a:r>
            <a:r>
              <a:rPr lang="en-US" sz="2000" b="1" i="1" dirty="0">
                <a:hlinkClick r:id="rId2"/>
              </a:rPr>
              <a:t>money.cnn.com/tools/millionaire/millionaire.html</a:t>
            </a:r>
            <a:endParaRPr lang="en-US" sz="2000" b="1" i="1" dirty="0"/>
          </a:p>
          <a:p>
            <a:pPr algn="ctr"/>
            <a:endParaRPr lang="en-US" sz="2000" b="1" i="1" u="sng" dirty="0"/>
          </a:p>
        </p:txBody>
      </p:sp>
      <p:sp>
        <p:nvSpPr>
          <p:cNvPr id="7" name="Slide Number Placeholder 6">
            <a:extLst>
              <a:ext uri="{FF2B5EF4-FFF2-40B4-BE49-F238E27FC236}">
                <a16:creationId xmlns:a16="http://schemas.microsoft.com/office/drawing/2014/main" id="{3DD1BBD0-375E-4A74-B9DB-099C4F5D64B1}"/>
              </a:ext>
            </a:extLst>
          </p:cNvPr>
          <p:cNvSpPr>
            <a:spLocks noGrp="1"/>
          </p:cNvSpPr>
          <p:nvPr>
            <p:ph type="sldNum" sz="quarter" idx="10"/>
          </p:nvPr>
        </p:nvSpPr>
        <p:spPr/>
        <p:txBody>
          <a:bodyPr/>
          <a:lstStyle/>
          <a:p>
            <a:fld id="{68151E55-6873-49E2-B8D5-2F265E6F1973}" type="slidenum">
              <a:rPr lang="en-US" smtClean="0"/>
              <a:t>5</a:t>
            </a:fld>
            <a:endParaRPr lang="en-US"/>
          </a:p>
        </p:txBody>
      </p:sp>
    </p:spTree>
    <p:extLst>
      <p:ext uri="{BB962C8B-B14F-4D97-AF65-F5344CB8AC3E}">
        <p14:creationId xmlns:p14="http://schemas.microsoft.com/office/powerpoint/2010/main" val="183451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The Historical Record: Total Returns on Large-Company Stocks, 19</a:t>
            </a:r>
            <a:r>
              <a:rPr lang="en-US" sz="100" dirty="0"/>
              <a:t> </a:t>
            </a:r>
            <a:r>
              <a:rPr lang="en-US" sz="2800" dirty="0"/>
              <a:t>26 to 2021 – Text Alternative</a:t>
            </a:r>
          </a:p>
        </p:txBody>
      </p:sp>
      <p:sp>
        <p:nvSpPr>
          <p:cNvPr id="10" name="Text Placeholder 9">
            <a:extLst>
              <a:ext uri="{FF2B5EF4-FFF2-40B4-BE49-F238E27FC236}">
                <a16:creationId xmlns:a16="http://schemas.microsoft.com/office/drawing/2014/main" id="{15F01FE0-AB7E-4B48-861B-A786E858ED34}"/>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shows the total annual returns on the y-axis ranging from negative 60 to 60 and year-end on the x-axis ranging from 1926 to 2021. The bars indicate fluctuating trends. The graph shows that 23 years had negative returns. The average return is about 18%.The estimated maximum and minimum values are (1933, 53%) and (1931, negative 45%).</a:t>
            </a:r>
          </a:p>
        </p:txBody>
      </p:sp>
      <p:sp>
        <p:nvSpPr>
          <p:cNvPr id="8" name="Text Placeholder 7">
            <a:extLst>
              <a:ext uri="{FF2B5EF4-FFF2-40B4-BE49-F238E27FC236}">
                <a16:creationId xmlns:a16="http://schemas.microsoft.com/office/drawing/2014/main" id="{F21624C5-D99E-46A5-83EC-A21C2A814CAB}"/>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50</a:t>
            </a:fld>
            <a:endParaRPr lang="en-US" sz="800" dirty="0"/>
          </a:p>
        </p:txBody>
      </p:sp>
    </p:spTree>
    <p:extLst>
      <p:ext uri="{BB962C8B-B14F-4D97-AF65-F5344CB8AC3E}">
        <p14:creationId xmlns:p14="http://schemas.microsoft.com/office/powerpoint/2010/main" val="351538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The Historical Record: Total Returns on Small-Company Stocks, 19</a:t>
            </a:r>
            <a:r>
              <a:rPr lang="en-US" sz="100" dirty="0"/>
              <a:t> </a:t>
            </a:r>
            <a:r>
              <a:rPr lang="en-US" sz="2800" dirty="0"/>
              <a:t>26 to 2021 – Text Alternative</a:t>
            </a:r>
          </a:p>
        </p:txBody>
      </p:sp>
      <p:sp>
        <p:nvSpPr>
          <p:cNvPr id="10" name="Text Placeholder 9">
            <a:extLst>
              <a:ext uri="{FF2B5EF4-FFF2-40B4-BE49-F238E27FC236}">
                <a16:creationId xmlns:a16="http://schemas.microsoft.com/office/drawing/2014/main" id="{A8537F40-85DF-449B-BEE7-27FA859F66B4}"/>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shows the total annual returns on the y-axis ranging from negative 100 to 200 and year-end on the x-axis ranging from 1926 to 2021. The bars indicate fluctuating trends. The graph shows that 28 years had negative returns. The average return is about 38%. The bars indicate fluctuating trends. The estimated maximum and minimum values are (1933, 155%) and (1937, negative 55%).</a:t>
            </a:r>
          </a:p>
        </p:txBody>
      </p:sp>
      <p:sp>
        <p:nvSpPr>
          <p:cNvPr id="8" name="Text Placeholder 7">
            <a:extLst>
              <a:ext uri="{FF2B5EF4-FFF2-40B4-BE49-F238E27FC236}">
                <a16:creationId xmlns:a16="http://schemas.microsoft.com/office/drawing/2014/main" id="{7FB148A2-DD0C-4F01-B0FC-D78CD8992E4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51</a:t>
            </a:fld>
            <a:endParaRPr lang="en-US" sz="800" dirty="0"/>
          </a:p>
        </p:txBody>
      </p:sp>
    </p:spTree>
    <p:extLst>
      <p:ext uri="{BB962C8B-B14F-4D97-AF65-F5344CB8AC3E}">
        <p14:creationId xmlns:p14="http://schemas.microsoft.com/office/powerpoint/2010/main" val="225976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The Historical Record: Total Returns on Long-term U.S. Bonds, 19</a:t>
            </a:r>
            <a:r>
              <a:rPr lang="en-US" sz="100" dirty="0"/>
              <a:t> </a:t>
            </a:r>
            <a:r>
              <a:rPr lang="en-US" sz="2800" dirty="0"/>
              <a:t>26 to 2021 – Text Alternative</a:t>
            </a:r>
          </a:p>
        </p:txBody>
      </p:sp>
      <p:sp>
        <p:nvSpPr>
          <p:cNvPr id="10" name="Text Placeholder 9">
            <a:extLst>
              <a:ext uri="{FF2B5EF4-FFF2-40B4-BE49-F238E27FC236}">
                <a16:creationId xmlns:a16="http://schemas.microsoft.com/office/drawing/2014/main" id="{F20961D8-1868-4BA9-9677-C0E1BD2EAE34}"/>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200" dirty="0"/>
              <a:t>The chart illustrates the total annual returns (in percent) on the y-axis and year-end on the x-axis. The horizontal axis ranges from 1926 to 2021 in increments of 10 years. The vertical axis ranges from negative 30 to 60 in increments of 10 percent. The total annual returns for the years 1926 and 1980 fluctuated between the estimated values of 18% and negative 14% and the returns for the years 1981 and 2021 fluctuated between the estimated values of 47% and negative 27%, with the maximum and minimum values marked at (1982, 47%) and (2009, negative 27%), respectively.</a:t>
            </a:r>
          </a:p>
        </p:txBody>
      </p:sp>
      <p:sp>
        <p:nvSpPr>
          <p:cNvPr id="8" name="Text Placeholder 7">
            <a:extLst>
              <a:ext uri="{FF2B5EF4-FFF2-40B4-BE49-F238E27FC236}">
                <a16:creationId xmlns:a16="http://schemas.microsoft.com/office/drawing/2014/main" id="{615AFA3A-A3FE-41FB-82F5-A04FFE71537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52</a:t>
            </a:fld>
            <a:endParaRPr lang="en-US" sz="800" dirty="0"/>
          </a:p>
        </p:txBody>
      </p:sp>
    </p:spTree>
    <p:extLst>
      <p:ext uri="{BB962C8B-B14F-4D97-AF65-F5344CB8AC3E}">
        <p14:creationId xmlns:p14="http://schemas.microsoft.com/office/powerpoint/2010/main" val="3434084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The Historical Record: Total Returns on U.S. T-bills, 19</a:t>
            </a:r>
            <a:r>
              <a:rPr lang="en-US" sz="100" dirty="0"/>
              <a:t> </a:t>
            </a:r>
            <a:r>
              <a:rPr lang="en-US" sz="2800" dirty="0"/>
              <a:t>26 to 2021 – Text Alternative</a:t>
            </a:r>
          </a:p>
        </p:txBody>
      </p:sp>
      <p:sp>
        <p:nvSpPr>
          <p:cNvPr id="10" name="Text Placeholder 9">
            <a:extLst>
              <a:ext uri="{FF2B5EF4-FFF2-40B4-BE49-F238E27FC236}">
                <a16:creationId xmlns:a16="http://schemas.microsoft.com/office/drawing/2014/main" id="{3EEC7EE4-E063-4D0A-972E-6DAF6515FB78}"/>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200" dirty="0"/>
              <a:t>The horizontal axis year end and ranges from 1926 to 2021 in increments of 10 years. The vertical axis represents total annual return (in percent) and ranges from negative 2 to 16 in increments of 2 percent. The total annual returns for the years 1926 and 1940 indicate an overall decreasing trend with the estimated maximum value at (1930, 4.5%) and the returns for the years 1931 and 2021 fluctuated between the estimated values of 0% and 14.5%, with the maximum value marked at (1982, 14.5%). The bars show a decreasing trend post 1982.</a:t>
            </a:r>
          </a:p>
        </p:txBody>
      </p:sp>
      <p:sp>
        <p:nvSpPr>
          <p:cNvPr id="8" name="Text Placeholder 7">
            <a:extLst>
              <a:ext uri="{FF2B5EF4-FFF2-40B4-BE49-F238E27FC236}">
                <a16:creationId xmlns:a16="http://schemas.microsoft.com/office/drawing/2014/main" id="{46E4DEAD-D85E-4414-A9E7-C41DE353D8A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53</a:t>
            </a:fld>
            <a:endParaRPr lang="en-US" sz="800" dirty="0"/>
          </a:p>
        </p:txBody>
      </p:sp>
    </p:spTree>
    <p:extLst>
      <p:ext uri="{BB962C8B-B14F-4D97-AF65-F5344CB8AC3E}">
        <p14:creationId xmlns:p14="http://schemas.microsoft.com/office/powerpoint/2010/main" val="579341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The Historical Record: Rates of Change in Inflation Index, 19</a:t>
            </a:r>
            <a:r>
              <a:rPr lang="en-US" sz="100" dirty="0"/>
              <a:t> </a:t>
            </a:r>
            <a:r>
              <a:rPr lang="en-US" sz="2800" dirty="0"/>
              <a:t>26 to 2021 – Text Alternative</a:t>
            </a:r>
          </a:p>
        </p:txBody>
      </p:sp>
      <p:sp>
        <p:nvSpPr>
          <p:cNvPr id="10" name="Text Placeholder 9">
            <a:extLst>
              <a:ext uri="{FF2B5EF4-FFF2-40B4-BE49-F238E27FC236}">
                <a16:creationId xmlns:a16="http://schemas.microsoft.com/office/drawing/2014/main" id="{FF175579-17BE-4510-8132-106D5CC11117}"/>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column chart illustrates annual inflation on the y-axis ranging from negative 15 to 20 and year-end on the x-axis ranging form 1926 to 2021. The total annual returns between the years 1926 and 1956 fluctuated between the estimated values of 18% and negative 11%, with the maximum and minimum values marked at (1945, 18%) and (1932, negative 10.5%), respectively. The returns between the years 1956 and 2021 fluctuated between the estimated values of 0% and 13%, with the maximum value marked at (1979, 13%).</a:t>
            </a:r>
          </a:p>
        </p:txBody>
      </p:sp>
      <p:sp>
        <p:nvSpPr>
          <p:cNvPr id="8" name="Text Placeholder 7">
            <a:extLst>
              <a:ext uri="{FF2B5EF4-FFF2-40B4-BE49-F238E27FC236}">
                <a16:creationId xmlns:a16="http://schemas.microsoft.com/office/drawing/2014/main" id="{1751EA18-065E-4FBC-BC33-6FDACCC331D7}"/>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54</a:t>
            </a:fld>
            <a:endParaRPr lang="en-US" sz="800" dirty="0"/>
          </a:p>
        </p:txBody>
      </p:sp>
    </p:spTree>
    <p:extLst>
      <p:ext uri="{BB962C8B-B14F-4D97-AF65-F5344CB8AC3E}">
        <p14:creationId xmlns:p14="http://schemas.microsoft.com/office/powerpoint/2010/main" val="1768214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2008: The Bear Growled; Investors Howled – Text Alternative</a:t>
            </a:r>
          </a:p>
        </p:txBody>
      </p:sp>
      <p:sp>
        <p:nvSpPr>
          <p:cNvPr id="10" name="Text Placeholder 9">
            <a:extLst>
              <a:ext uri="{FF2B5EF4-FFF2-40B4-BE49-F238E27FC236}">
                <a16:creationId xmlns:a16="http://schemas.microsoft.com/office/drawing/2014/main" id="{5F515878-A518-431A-9C4B-E1672A912BD5}"/>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shows the percentage on the y-axis and the months on the x-axis. The bars indicate fluctuating trends with the following values. (January, negative 6%), (February, negative 3.25%), (March, negative 0.43%), (April, 4.87%), (May, 1.30%), (June, negative 8.43%), (July, negative 0.84%), (August, 1.45%), (September, negative 8.91%), (October, negative 16.80%), (November, negative 7.18%), and (December, 1.06%).</a:t>
            </a:r>
          </a:p>
        </p:txBody>
      </p:sp>
      <p:sp>
        <p:nvSpPr>
          <p:cNvPr id="8" name="Text Placeholder 7">
            <a:extLst>
              <a:ext uri="{FF2B5EF4-FFF2-40B4-BE49-F238E27FC236}">
                <a16:creationId xmlns:a16="http://schemas.microsoft.com/office/drawing/2014/main" id="{BA3D5059-A238-4327-9D15-C9C135193049}"/>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55</a:t>
            </a:fld>
            <a:endParaRPr lang="en-US" sz="800" dirty="0"/>
          </a:p>
        </p:txBody>
      </p:sp>
    </p:spTree>
    <p:extLst>
      <p:ext uri="{BB962C8B-B14F-4D97-AF65-F5344CB8AC3E}">
        <p14:creationId xmlns:p14="http://schemas.microsoft.com/office/powerpoint/2010/main" val="2699363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Frequency Distribution of Returns on Common Stocks, 19</a:t>
            </a:r>
            <a:r>
              <a:rPr lang="en-US" sz="100" dirty="0"/>
              <a:t> </a:t>
            </a:r>
            <a:r>
              <a:rPr lang="en-US" sz="2800" dirty="0"/>
              <a:t>26 to 2021 – Text Alternative</a:t>
            </a:r>
          </a:p>
        </p:txBody>
      </p:sp>
      <p:sp>
        <p:nvSpPr>
          <p:cNvPr id="10" name="Text Placeholder 9">
            <a:extLst>
              <a:ext uri="{FF2B5EF4-FFF2-40B4-BE49-F238E27FC236}">
                <a16:creationId xmlns:a16="http://schemas.microsoft.com/office/drawing/2014/main" id="{9F77D825-1901-4DA3-9222-EFA0B703EFBB}"/>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illustrates percentages ranging between negative 80% and 90% at the interval of 10% on the horizontal axis. The frequency distribution is as follows. 1 return for negative 50% to negative 40%, 2 for negative 40% to negative 30%, 3 for negative 30% to negative 20%, 5 for negative 20% to negative 10%, 14 for negative 10% to 0%, 15 for 0 to 10%, 20 for 10 to 20%, 16 for 20 to 30%, 15 for 30 to 40%, 3 for 40 to 50%, and 2 for 50 to 60%.</a:t>
            </a:r>
          </a:p>
        </p:txBody>
      </p:sp>
      <p:sp>
        <p:nvSpPr>
          <p:cNvPr id="8" name="Text Placeholder 7">
            <a:extLst>
              <a:ext uri="{FF2B5EF4-FFF2-40B4-BE49-F238E27FC236}">
                <a16:creationId xmlns:a16="http://schemas.microsoft.com/office/drawing/2014/main" id="{AA8B3AA3-8819-463C-BE7B-6AFABB9560ED}"/>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56</a:t>
            </a:fld>
            <a:endParaRPr lang="en-US" sz="800" dirty="0"/>
          </a:p>
        </p:txBody>
      </p:sp>
    </p:spTree>
    <p:extLst>
      <p:ext uri="{BB962C8B-B14F-4D97-AF65-F5344CB8AC3E}">
        <p14:creationId xmlns:p14="http://schemas.microsoft.com/office/powerpoint/2010/main" val="2758330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Example: Calculating Historical Variance and Standard Deviation – Text Alternative</a:t>
            </a:r>
          </a:p>
        </p:txBody>
      </p:sp>
      <p:sp>
        <p:nvSpPr>
          <p:cNvPr id="10" name="Text Placeholder 9">
            <a:extLst>
              <a:ext uri="{FF2B5EF4-FFF2-40B4-BE49-F238E27FC236}">
                <a16:creationId xmlns:a16="http://schemas.microsoft.com/office/drawing/2014/main" id="{901D251B-4D1F-41A4-BF9B-ED402694DC5E}"/>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column headings are (1) Year, (2) Return, (3) Average Return, (4) Difference (2) minus (3), and (5) Squared: (4) times (4). It calculates the sum, average, variance, and standard deviation.</a:t>
            </a:r>
          </a:p>
        </p:txBody>
      </p:sp>
      <p:sp>
        <p:nvSpPr>
          <p:cNvPr id="8" name="Text Placeholder 7">
            <a:extLst>
              <a:ext uri="{FF2B5EF4-FFF2-40B4-BE49-F238E27FC236}">
                <a16:creationId xmlns:a16="http://schemas.microsoft.com/office/drawing/2014/main" id="{575EC332-33E6-4BCA-B628-1A948C4955B8}"/>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57</a:t>
            </a:fld>
            <a:endParaRPr lang="en-US" sz="800" dirty="0"/>
          </a:p>
        </p:txBody>
      </p:sp>
    </p:spTree>
    <p:extLst>
      <p:ext uri="{BB962C8B-B14F-4D97-AF65-F5344CB8AC3E}">
        <p14:creationId xmlns:p14="http://schemas.microsoft.com/office/powerpoint/2010/main" val="426489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a:xfrm>
            <a:off x="181151" y="84823"/>
            <a:ext cx="8801101" cy="983411"/>
          </a:xfrm>
        </p:spPr>
        <p:txBody>
          <a:bodyPr>
            <a:noAutofit/>
          </a:bodyPr>
          <a:lstStyle/>
          <a:p>
            <a:r>
              <a:rPr lang="en-US" sz="2600" dirty="0"/>
              <a:t>Historical Returns, Standard Deviations, and Frequency Distributions: 19 26–2021 – Text Alternative</a:t>
            </a:r>
          </a:p>
        </p:txBody>
      </p:sp>
      <p:sp>
        <p:nvSpPr>
          <p:cNvPr id="10" name="Text Placeholder 9">
            <a:extLst>
              <a:ext uri="{FF2B5EF4-FFF2-40B4-BE49-F238E27FC236}">
                <a16:creationId xmlns:a16="http://schemas.microsoft.com/office/drawing/2014/main" id="{983226A1-1514-4B6F-908D-DC2B3895BEDB}"/>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1600" dirty="0"/>
              <a:t>The column headings are series, average return, standard deviation, and frequency distribution. The row entries are as follows. Row 1. Series: Large-company stocks. Average return: 12.3%. Standard deviation: 19.6%. Frequency distribution: The data is distributed between negative 70% and 70%. The maximum value is around 20%. Row 2. Series: Small-company stocks, asterisk. Average return: 16.3%. Standard deviation: 31.2%. Frequency distribution: The data is distributed between negative 70% and 90%. The maximum value is 30%. Row 3. Series: Long-term corporate bonds. Average return: 6.4%. Standard deviation: 8.5%. Frequency distribution: The data is distributed between negative 10% and 10%. The maximum value is 0%. Row 4. Series: Long-term U.S. government bonds. Average return: 6.0%. Standard deviation: 9.8%. Frequency distribution: The data is distributed between negative 20% and 20%. The maximum value is 5%. Row 5. Series: Intermediate-term U.S. government bonds. Average return: 5.2%. Standard deviation: 5.6%. Frequency distribution: The data is distributed between negative 10% and 10%. The maximum value is around 0%. Row 6. Series: U.S. Treasury bills. Average return: 3.3%. Standard deviation: 3.1%. Frequency distribution: The data is distributed between negative 5% and 5%. The maximum value is 0%. Row 7. Series: Inflation. Average return: 3.0%. Standard deviation: 4.0%. Frequency distribution: The data is distributed between negative 5% and 5%. The maximum value is 0%. All values are estimated.</a:t>
            </a:r>
          </a:p>
        </p:txBody>
      </p:sp>
      <p:sp>
        <p:nvSpPr>
          <p:cNvPr id="8" name="Text Placeholder 7">
            <a:extLst>
              <a:ext uri="{FF2B5EF4-FFF2-40B4-BE49-F238E27FC236}">
                <a16:creationId xmlns:a16="http://schemas.microsoft.com/office/drawing/2014/main" id="{FC7C0BD5-22B9-4541-97F5-7FF5D5428F1B}"/>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58</a:t>
            </a:fld>
            <a:endParaRPr lang="en-US" sz="800" dirty="0"/>
          </a:p>
        </p:txBody>
      </p:sp>
    </p:spTree>
    <p:extLst>
      <p:ext uri="{BB962C8B-B14F-4D97-AF65-F5344CB8AC3E}">
        <p14:creationId xmlns:p14="http://schemas.microsoft.com/office/powerpoint/2010/main" val="1746916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The Normal Distribution and Large-Company Stock Returns – Text Alternative</a:t>
            </a:r>
          </a:p>
        </p:txBody>
      </p:sp>
      <p:sp>
        <p:nvSpPr>
          <p:cNvPr id="10" name="Text Placeholder 9">
            <a:extLst>
              <a:ext uri="{FF2B5EF4-FFF2-40B4-BE49-F238E27FC236}">
                <a16:creationId xmlns:a16="http://schemas.microsoft.com/office/drawing/2014/main" id="{7D0AC815-7364-4797-826A-DFB3B7C4C028}"/>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horizontal axis on the graph ranges between negative 3 </a:t>
            </a:r>
            <a:r>
              <a:rPr lang="en-US" sz="2400" dirty="0" err="1"/>
              <a:t>sigmas</a:t>
            </a:r>
            <a:r>
              <a:rPr lang="en-US" sz="2400" dirty="0"/>
              <a:t> or negative 46.5% and 3 </a:t>
            </a:r>
            <a:r>
              <a:rPr lang="en-US" sz="2400" dirty="0" err="1"/>
              <a:t>sigmas</a:t>
            </a:r>
            <a:r>
              <a:rPr lang="en-US" sz="2400" dirty="0"/>
              <a:t> or 71.1%. The normal distribution curve indicates the probability of a 68% return on large-company common stocks between negative 1 sigma or negative 7.3% and 1 sigma or 31.9%. 95% between negative 2 </a:t>
            </a:r>
            <a:r>
              <a:rPr lang="en-US" sz="2400" dirty="0" err="1"/>
              <a:t>sigmas</a:t>
            </a:r>
            <a:r>
              <a:rPr lang="en-US" sz="2400" dirty="0"/>
              <a:t> or negative 26.9% and 1 sigma or 51.5%. More than 99% between negative 3 </a:t>
            </a:r>
            <a:r>
              <a:rPr lang="en-US" sz="2400" dirty="0" err="1"/>
              <a:t>sigmas</a:t>
            </a:r>
            <a:r>
              <a:rPr lang="en-US" sz="2400" dirty="0"/>
              <a:t> or negative 46.5% and 3 </a:t>
            </a:r>
            <a:r>
              <a:rPr lang="en-US" sz="2400" dirty="0" err="1"/>
              <a:t>sigmas</a:t>
            </a:r>
            <a:r>
              <a:rPr lang="en-US" sz="2400" dirty="0"/>
              <a:t> or 71.1%.</a:t>
            </a:r>
          </a:p>
        </p:txBody>
      </p:sp>
      <p:sp>
        <p:nvSpPr>
          <p:cNvPr id="8" name="Text Placeholder 7">
            <a:extLst>
              <a:ext uri="{FF2B5EF4-FFF2-40B4-BE49-F238E27FC236}">
                <a16:creationId xmlns:a16="http://schemas.microsoft.com/office/drawing/2014/main" id="{932C742B-18EE-4C12-9706-EBE1F4A83695}"/>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59</a:t>
            </a:fld>
            <a:endParaRPr lang="en-US" sz="800" dirty="0"/>
          </a:p>
        </p:txBody>
      </p:sp>
    </p:spTree>
    <p:extLst>
      <p:ext uri="{BB962C8B-B14F-4D97-AF65-F5344CB8AC3E}">
        <p14:creationId xmlns:p14="http://schemas.microsoft.com/office/powerpoint/2010/main" val="25701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a:xfrm>
            <a:off x="342900" y="192490"/>
            <a:ext cx="8559362" cy="903231"/>
          </a:xfrm>
        </p:spPr>
        <p:txBody>
          <a:bodyPr>
            <a:normAutofit/>
          </a:bodyPr>
          <a:lstStyle/>
          <a:p>
            <a:r>
              <a:rPr lang="en-US" sz="3600" dirty="0"/>
              <a:t>A Brief History of Risk and Return </a:t>
            </a:r>
            <a:r>
              <a:rPr lang="en-US" sz="1000" b="0" dirty="0"/>
              <a:t>2</a:t>
            </a:r>
          </a:p>
        </p:txBody>
      </p:sp>
      <p:sp>
        <p:nvSpPr>
          <p:cNvPr id="3" name="Content Placeholder 2">
            <a:extLst>
              <a:ext uri="{FF2B5EF4-FFF2-40B4-BE49-F238E27FC236}">
                <a16:creationId xmlns:a16="http://schemas.microsoft.com/office/drawing/2014/main" id="{15D7DFBE-C6E3-45BF-869C-5FA2A59E8FD5}"/>
              </a:ext>
            </a:extLst>
          </p:cNvPr>
          <p:cNvSpPr>
            <a:spLocks noGrp="1"/>
          </p:cNvSpPr>
          <p:nvPr>
            <p:ph sz="quarter" idx="11"/>
          </p:nvPr>
        </p:nvSpPr>
        <p:spPr>
          <a:xfrm>
            <a:off x="342900" y="1276709"/>
            <a:ext cx="8458200" cy="2703620"/>
          </a:xfrm>
        </p:spPr>
        <p:txBody>
          <a:bodyPr/>
          <a:lstStyle/>
          <a:p>
            <a:r>
              <a:rPr lang="en-US" dirty="0"/>
              <a:t>Our goal in this chapter is to see what financial market history can tell us about risk and return.</a:t>
            </a:r>
          </a:p>
          <a:p>
            <a:r>
              <a:rPr lang="en-US" dirty="0"/>
              <a:t>There are two key observations:</a:t>
            </a:r>
          </a:p>
          <a:p>
            <a:pPr marL="292608" indent="-292608">
              <a:buFont typeface="Arial" panose="020B0604020202020204" pitchFamily="34" charset="0"/>
              <a:buChar char="•"/>
            </a:pPr>
            <a:r>
              <a:rPr lang="en-US" dirty="0"/>
              <a:t>First, there is a substantial reward, on average, for bearing risk.</a:t>
            </a:r>
          </a:p>
          <a:p>
            <a:pPr marL="292608" indent="-292608">
              <a:buFont typeface="Arial" panose="020B0604020202020204" pitchFamily="34" charset="0"/>
              <a:buChar char="•"/>
            </a:pPr>
            <a:r>
              <a:rPr lang="en-US" dirty="0"/>
              <a:t>Second, greater risks accompany greater returns.</a:t>
            </a:r>
          </a:p>
        </p:txBody>
      </p:sp>
      <p:sp>
        <p:nvSpPr>
          <p:cNvPr id="8" name="Content Placeholder 7">
            <a:extLst>
              <a:ext uri="{FF2B5EF4-FFF2-40B4-BE49-F238E27FC236}">
                <a16:creationId xmlns:a16="http://schemas.microsoft.com/office/drawing/2014/main" id="{63563A65-311D-43B4-9938-7DFDCC16331D}"/>
              </a:ext>
            </a:extLst>
          </p:cNvPr>
          <p:cNvSpPr>
            <a:spLocks noGrp="1"/>
          </p:cNvSpPr>
          <p:nvPr>
            <p:ph sz="quarter" idx="14"/>
          </p:nvPr>
        </p:nvSpPr>
        <p:spPr>
          <a:xfrm>
            <a:off x="342900" y="4161316"/>
            <a:ext cx="8458200" cy="2087083"/>
          </a:xfrm>
        </p:spPr>
        <p:txBody>
          <a:bodyPr/>
          <a:lstStyle/>
          <a:p>
            <a:r>
              <a:rPr lang="en-US" dirty="0"/>
              <a:t>The single most important fact to understand about investments: Risk and Return go together.</a:t>
            </a:r>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10"/>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2927100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p:txBody>
          <a:bodyPr>
            <a:noAutofit/>
          </a:bodyPr>
          <a:lstStyle/>
          <a:p>
            <a:r>
              <a:rPr lang="en-US" sz="2800" dirty="0"/>
              <a:t>Example: Calculating a Geometric Average Return – Text Alternative</a:t>
            </a:r>
          </a:p>
        </p:txBody>
      </p:sp>
      <p:sp>
        <p:nvSpPr>
          <p:cNvPr id="10" name="Text Placeholder 9">
            <a:extLst>
              <a:ext uri="{FF2B5EF4-FFF2-40B4-BE49-F238E27FC236}">
                <a16:creationId xmlns:a16="http://schemas.microsoft.com/office/drawing/2014/main" id="{2359AA42-A076-490D-9FAC-8B253EB51C39}"/>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column headings are year, percent return, one plus return, and compounded return. The row entries are as follows. Row 1. Year: 2012. Percent return: 16%. One plus return: 1.16. Compounded return: 1.16. Row 2. Year: 2013. Percent return: 32.39%. One plus return: 1.3239. Compounded return: 1.5357. Row 3. Year: 2014. Percent return: 13.69%. One plus return: 1.1369. Compounded return: 1.7460. Row 4. Year: 2015. Percent return: 1.38%. One plus return: 1.0138. Compounded return: 1.7701. (1.7701</a:t>
            </a:r>
            <a:r>
              <a:rPr lang="en-US" sz="2400"/>
              <a:t>) caret </a:t>
            </a:r>
            <a:r>
              <a:rPr lang="en-US" sz="2400" dirty="0"/>
              <a:t>(1/4): 1.1534. Geometric average return: 15.34%.</a:t>
            </a:r>
          </a:p>
        </p:txBody>
      </p:sp>
      <p:sp>
        <p:nvSpPr>
          <p:cNvPr id="8" name="Text Placeholder 7">
            <a:extLst>
              <a:ext uri="{FF2B5EF4-FFF2-40B4-BE49-F238E27FC236}">
                <a16:creationId xmlns:a16="http://schemas.microsoft.com/office/drawing/2014/main" id="{635267B0-FF19-4D58-8292-12BEFA3A48C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60</a:t>
            </a:fld>
            <a:endParaRPr lang="en-US" sz="800" dirty="0"/>
          </a:p>
        </p:txBody>
      </p:sp>
    </p:spTree>
    <p:extLst>
      <p:ext uri="{BB962C8B-B14F-4D97-AF65-F5344CB8AC3E}">
        <p14:creationId xmlns:p14="http://schemas.microsoft.com/office/powerpoint/2010/main" val="848503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B8C7-2E2F-40B0-AC53-2E54545C29AD}"/>
              </a:ext>
            </a:extLst>
          </p:cNvPr>
          <p:cNvSpPr>
            <a:spLocks noGrp="1"/>
          </p:cNvSpPr>
          <p:nvPr>
            <p:ph type="title"/>
          </p:nvPr>
        </p:nvSpPr>
        <p:spPr>
          <a:xfrm>
            <a:off x="342899" y="304800"/>
            <a:ext cx="8562975" cy="678611"/>
          </a:xfrm>
        </p:spPr>
        <p:txBody>
          <a:bodyPr>
            <a:noAutofit/>
          </a:bodyPr>
          <a:lstStyle/>
          <a:p>
            <a:r>
              <a:rPr lang="en-US" sz="2800" dirty="0"/>
              <a:t>Historical Risk and Return Trade-Off – Text Alternative</a:t>
            </a:r>
          </a:p>
        </p:txBody>
      </p:sp>
      <p:sp>
        <p:nvSpPr>
          <p:cNvPr id="10" name="Text Placeholder 9">
            <a:extLst>
              <a:ext uri="{FF2B5EF4-FFF2-40B4-BE49-F238E27FC236}">
                <a16:creationId xmlns:a16="http://schemas.microsoft.com/office/drawing/2014/main" id="{3FF3809C-6492-4D3F-BE13-E15D6747AA7C}"/>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CBE182C-B83D-41EC-8F72-2DE62AD3D750}"/>
              </a:ext>
            </a:extLst>
          </p:cNvPr>
          <p:cNvSpPr>
            <a:spLocks noGrp="1"/>
          </p:cNvSpPr>
          <p:nvPr>
            <p:ph sz="quarter" idx="11"/>
          </p:nvPr>
        </p:nvSpPr>
        <p:spPr/>
        <p:txBody>
          <a:bodyPr>
            <a:normAutofit/>
          </a:bodyPr>
          <a:lstStyle/>
          <a:p>
            <a:r>
              <a:rPr lang="en-US" sz="2400" dirty="0"/>
              <a:t>The graph shows the average annual return percentage on the y-axis ranging from 0 to 20 and the annual return standard deviation percentage on the x-axis ranging from 0 to 35. The line indicates an increasing trend with 4 points marked at the following estimated values. T-bills at (3.5, 3), t-bonds at (10,6), large-company stocks at (19, 12), and small-company stocks at (32, 16).</a:t>
            </a:r>
          </a:p>
        </p:txBody>
      </p:sp>
      <p:sp>
        <p:nvSpPr>
          <p:cNvPr id="8" name="Text Placeholder 7">
            <a:extLst>
              <a:ext uri="{FF2B5EF4-FFF2-40B4-BE49-F238E27FC236}">
                <a16:creationId xmlns:a16="http://schemas.microsoft.com/office/drawing/2014/main" id="{2487F2FC-67DB-4CE9-9F28-D9053687560E}"/>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EB72FEC4-B49D-41BF-B23D-ED16FFE10CA5}"/>
              </a:ext>
            </a:extLst>
          </p:cNvPr>
          <p:cNvSpPr>
            <a:spLocks noGrp="1"/>
          </p:cNvSpPr>
          <p:nvPr>
            <p:ph type="sldNum" sz="quarter" idx="10"/>
          </p:nvPr>
        </p:nvSpPr>
        <p:spPr/>
        <p:txBody>
          <a:bodyPr/>
          <a:lstStyle/>
          <a:p>
            <a:fld id="{68151E55-6873-49E2-B8D5-2F265E6F1973}" type="slidenum">
              <a:rPr lang="en-US" sz="800" smtClean="0"/>
              <a:t>61</a:t>
            </a:fld>
            <a:endParaRPr lang="en-US" sz="800" dirty="0"/>
          </a:p>
        </p:txBody>
      </p:sp>
    </p:spTree>
    <p:extLst>
      <p:ext uri="{BB962C8B-B14F-4D97-AF65-F5344CB8AC3E}">
        <p14:creationId xmlns:p14="http://schemas.microsoft.com/office/powerpoint/2010/main" val="349059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DEF3-D4C2-4AD4-ADDA-CEB233861CEF}"/>
              </a:ext>
            </a:extLst>
          </p:cNvPr>
          <p:cNvSpPr>
            <a:spLocks noGrp="1"/>
          </p:cNvSpPr>
          <p:nvPr>
            <p:ph type="title"/>
          </p:nvPr>
        </p:nvSpPr>
        <p:spPr/>
        <p:txBody>
          <a:bodyPr>
            <a:normAutofit/>
          </a:bodyPr>
          <a:lstStyle/>
          <a:p>
            <a:r>
              <a:rPr lang="en-US" sz="3600" dirty="0"/>
              <a:t>Dollar Returns</a:t>
            </a:r>
          </a:p>
        </p:txBody>
      </p:sp>
      <p:sp>
        <p:nvSpPr>
          <p:cNvPr id="3" name="Content Placeholder 2">
            <a:extLst>
              <a:ext uri="{FF2B5EF4-FFF2-40B4-BE49-F238E27FC236}">
                <a16:creationId xmlns:a16="http://schemas.microsoft.com/office/drawing/2014/main" id="{8FB915C2-36C9-491E-A8D5-13BD9B119772}"/>
              </a:ext>
            </a:extLst>
          </p:cNvPr>
          <p:cNvSpPr>
            <a:spLocks noGrp="1"/>
          </p:cNvSpPr>
          <p:nvPr>
            <p:ph sz="quarter" idx="11"/>
          </p:nvPr>
        </p:nvSpPr>
        <p:spPr>
          <a:xfrm>
            <a:off x="342900" y="1276710"/>
            <a:ext cx="8458200" cy="1606339"/>
          </a:xfrm>
        </p:spPr>
        <p:txBody>
          <a:bodyPr/>
          <a:lstStyle/>
          <a:p>
            <a:pPr marL="292608" indent="-292608">
              <a:buFont typeface="Arial" panose="020B0604020202020204" pitchFamily="34" charset="0"/>
              <a:buChar char="•"/>
            </a:pPr>
            <a:r>
              <a:rPr lang="en-US" sz="1800" b="1" dirty="0">
                <a:solidFill>
                  <a:srgbClr val="002060"/>
                </a:solidFill>
              </a:rPr>
              <a:t>Total dollar return </a:t>
            </a:r>
            <a:r>
              <a:rPr lang="en-US" sz="1800" dirty="0"/>
              <a:t>is the return on an investment measured in dollars, accounting for all interim cash flows and capital gains or losses.</a:t>
            </a:r>
          </a:p>
          <a:p>
            <a:pPr marL="292608" indent="-292608">
              <a:buFont typeface="Arial" panose="020B0604020202020204" pitchFamily="34" charset="0"/>
              <a:buChar char="•"/>
            </a:pPr>
            <a:r>
              <a:rPr lang="en-US" sz="1800" dirty="0"/>
              <a:t>Example. One January 1</a:t>
            </a:r>
            <a:r>
              <a:rPr lang="en-US" sz="1800" baseline="30000" dirty="0"/>
              <a:t>st</a:t>
            </a:r>
            <a:r>
              <a:rPr lang="en-US" sz="1800" dirty="0"/>
              <a:t>, you purchase 200 shares of Harley-Davidson for $50 per share—a $10,000 investment. What is the total dollar return on your investment?</a:t>
            </a:r>
          </a:p>
        </p:txBody>
      </p:sp>
      <p:graphicFrame>
        <p:nvGraphicFramePr>
          <p:cNvPr id="13" name="Table 12">
            <a:extLst>
              <a:ext uri="{FF2B5EF4-FFF2-40B4-BE49-F238E27FC236}">
                <a16:creationId xmlns:a16="http://schemas.microsoft.com/office/drawing/2014/main" id="{4C082150-CB5B-427D-A534-37E9667B29A0}"/>
              </a:ext>
            </a:extLst>
          </p:cNvPr>
          <p:cNvGraphicFramePr>
            <a:graphicFrameLocks noGrp="1"/>
          </p:cNvGraphicFramePr>
          <p:nvPr>
            <p:extLst>
              <p:ext uri="{D42A27DB-BD31-4B8C-83A1-F6EECF244321}">
                <p14:modId xmlns:p14="http://schemas.microsoft.com/office/powerpoint/2010/main" val="2544789194"/>
              </p:ext>
            </p:extLst>
          </p:nvPr>
        </p:nvGraphicFramePr>
        <p:xfrm>
          <a:off x="2072640" y="3064038"/>
          <a:ext cx="4672405" cy="1854200"/>
        </p:xfrm>
        <a:graphic>
          <a:graphicData uri="http://schemas.openxmlformats.org/drawingml/2006/table">
            <a:tbl>
              <a:tblPr firstRow="1" bandRow="1">
                <a:tableStyleId>{5C22544A-7EE6-4342-B048-85BDC9FD1C3A}</a:tableStyleId>
              </a:tblPr>
              <a:tblGrid>
                <a:gridCol w="2886636">
                  <a:extLst>
                    <a:ext uri="{9D8B030D-6E8A-4147-A177-3AD203B41FA5}">
                      <a16:colId xmlns:a16="http://schemas.microsoft.com/office/drawing/2014/main" val="2066919017"/>
                    </a:ext>
                  </a:extLst>
                </a:gridCol>
                <a:gridCol w="1785769">
                  <a:extLst>
                    <a:ext uri="{9D8B030D-6E8A-4147-A177-3AD203B41FA5}">
                      <a16:colId xmlns:a16="http://schemas.microsoft.com/office/drawing/2014/main" val="3704667638"/>
                    </a:ext>
                  </a:extLst>
                </a:gridCol>
              </a:tblGrid>
              <a:tr h="370840">
                <a:tc>
                  <a:txBody>
                    <a:bodyPr/>
                    <a:lstStyle/>
                    <a:p>
                      <a:r>
                        <a:rPr lang="en-US" dirty="0">
                          <a:solidFill>
                            <a:schemeClr val="tx1"/>
                          </a:solidFill>
                        </a:rPr>
                        <a:t>Ending Stock 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tx1"/>
                          </a:solidFill>
                        </a:rPr>
                        <a:t>$55.60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556511"/>
                  </a:ext>
                </a:extLst>
              </a:tr>
              <a:tr h="370840">
                <a:tc>
                  <a:txBody>
                    <a:bodyPr/>
                    <a:lstStyle/>
                    <a:p>
                      <a:r>
                        <a:rPr lang="en-US" dirty="0">
                          <a:solidFill>
                            <a:schemeClr val="tx1"/>
                          </a:solidFill>
                        </a:rPr>
                        <a:t>January 1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tx1"/>
                          </a:solidFill>
                        </a:rPr>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8512881"/>
                  </a:ext>
                </a:extLst>
              </a:tr>
              <a:tr h="370840">
                <a:tc>
                  <a:txBody>
                    <a:bodyPr/>
                    <a:lstStyle/>
                    <a:p>
                      <a:r>
                        <a:rPr lang="en-US" dirty="0">
                          <a:solidFill>
                            <a:schemeClr val="tx1"/>
                          </a:solidFill>
                        </a:rPr>
                        <a:t>December 31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tx1"/>
                          </a:solidFill>
                        </a:rPr>
                        <a:t>11,120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8781256"/>
                  </a:ext>
                </a:extLst>
              </a:tr>
              <a:tr h="370840">
                <a:tc>
                  <a:txBody>
                    <a:bodyPr/>
                    <a:lstStyle/>
                    <a:p>
                      <a:r>
                        <a:rPr lang="en-US" dirty="0">
                          <a:solidFill>
                            <a:schemeClr val="tx1"/>
                          </a:solidFill>
                        </a:rPr>
                        <a:t>Dividend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264253"/>
                  </a:ext>
                </a:extLst>
              </a:tr>
              <a:tr h="370840">
                <a:tc>
                  <a:txBody>
                    <a:bodyPr/>
                    <a:lstStyle/>
                    <a:p>
                      <a:r>
                        <a:rPr lang="en-US" dirty="0">
                          <a:solidFill>
                            <a:schemeClr val="tx1"/>
                          </a:solidFill>
                        </a:rPr>
                        <a:t>Capital gain or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tx1"/>
                          </a:solidFill>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178532"/>
                  </a:ext>
                </a:extLst>
              </a:tr>
            </a:tbl>
          </a:graphicData>
        </a:graphic>
      </p:graphicFrame>
      <p:sp>
        <p:nvSpPr>
          <p:cNvPr id="4" name="Content Placeholder 3">
            <a:extLst>
              <a:ext uri="{FF2B5EF4-FFF2-40B4-BE49-F238E27FC236}">
                <a16:creationId xmlns:a16="http://schemas.microsoft.com/office/drawing/2014/main" id="{8E270F40-A976-4ED4-B78D-FF78D76F7327}"/>
              </a:ext>
            </a:extLst>
          </p:cNvPr>
          <p:cNvSpPr>
            <a:spLocks noGrp="1"/>
          </p:cNvSpPr>
          <p:nvPr>
            <p:ph sz="quarter" idx="14"/>
          </p:nvPr>
        </p:nvSpPr>
        <p:spPr>
          <a:xfrm>
            <a:off x="342900" y="5152916"/>
            <a:ext cx="8458200" cy="398033"/>
          </a:xfrm>
        </p:spPr>
        <p:txBody>
          <a:bodyPr/>
          <a:lstStyle/>
          <a:p>
            <a:pPr algn="ctr"/>
            <a:r>
              <a:rPr lang="en-US" sz="1800" dirty="0"/>
              <a:t>Total Dollar Return on a Stock = Dividend Income + Capital Gain (or Loss)</a:t>
            </a:r>
          </a:p>
        </p:txBody>
      </p:sp>
      <p:sp>
        <p:nvSpPr>
          <p:cNvPr id="5" name="Content Placeholder 4">
            <a:extLst>
              <a:ext uri="{FF2B5EF4-FFF2-40B4-BE49-F238E27FC236}">
                <a16:creationId xmlns:a16="http://schemas.microsoft.com/office/drawing/2014/main" id="{38F151A0-E39F-4004-923C-B90B99A17181}"/>
              </a:ext>
            </a:extLst>
          </p:cNvPr>
          <p:cNvSpPr>
            <a:spLocks noGrp="1"/>
          </p:cNvSpPr>
          <p:nvPr>
            <p:ph sz="quarter" idx="15"/>
          </p:nvPr>
        </p:nvSpPr>
        <p:spPr>
          <a:xfrm>
            <a:off x="342900" y="5647768"/>
            <a:ext cx="8458200" cy="774547"/>
          </a:xfrm>
        </p:spPr>
        <p:txBody>
          <a:bodyPr/>
          <a:lstStyle/>
          <a:p>
            <a:pPr indent="3486150"/>
            <a:r>
              <a:rPr lang="en-US" sz="1800" dirty="0"/>
              <a:t>= $80 + $1,120</a:t>
            </a:r>
          </a:p>
          <a:p>
            <a:pPr indent="3486150"/>
            <a:r>
              <a:rPr lang="en-US" sz="1800" dirty="0"/>
              <a:t>= $1,200</a:t>
            </a:r>
          </a:p>
        </p:txBody>
      </p:sp>
      <p:sp>
        <p:nvSpPr>
          <p:cNvPr id="11" name="Slide Number Placeholder 10">
            <a:extLst>
              <a:ext uri="{FF2B5EF4-FFF2-40B4-BE49-F238E27FC236}">
                <a16:creationId xmlns:a16="http://schemas.microsoft.com/office/drawing/2014/main" id="{D8D5F389-A01A-475A-BB40-C81E613E5FCC}"/>
              </a:ext>
            </a:extLst>
          </p:cNvPr>
          <p:cNvSpPr>
            <a:spLocks noGrp="1"/>
          </p:cNvSpPr>
          <p:nvPr>
            <p:ph type="sldNum" sz="quarter" idx="10"/>
          </p:nvPr>
        </p:nvSpPr>
        <p:spPr/>
        <p:txBody>
          <a:bodyPr/>
          <a:lstStyle/>
          <a:p>
            <a:fld id="{68151E55-6873-49E2-B8D5-2F265E6F1973}" type="slidenum">
              <a:rPr lang="en-US" smtClean="0"/>
              <a:t>7</a:t>
            </a:fld>
            <a:endParaRPr lang="en-US" dirty="0"/>
          </a:p>
        </p:txBody>
      </p:sp>
    </p:spTree>
    <p:extLst>
      <p:ext uri="{BB962C8B-B14F-4D97-AF65-F5344CB8AC3E}">
        <p14:creationId xmlns:p14="http://schemas.microsoft.com/office/powerpoint/2010/main" val="103462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DEF3-D4C2-4AD4-ADDA-CEB233861CEF}"/>
              </a:ext>
            </a:extLst>
          </p:cNvPr>
          <p:cNvSpPr>
            <a:spLocks noGrp="1"/>
          </p:cNvSpPr>
          <p:nvPr>
            <p:ph type="title"/>
          </p:nvPr>
        </p:nvSpPr>
        <p:spPr/>
        <p:txBody>
          <a:bodyPr>
            <a:normAutofit/>
          </a:bodyPr>
          <a:lstStyle/>
          <a:p>
            <a:r>
              <a:rPr lang="en-US" sz="3600" dirty="0"/>
              <a:t>Percent Returns</a:t>
            </a:r>
          </a:p>
        </p:txBody>
      </p:sp>
      <p:sp>
        <p:nvSpPr>
          <p:cNvPr id="3" name="Content Placeholder 2">
            <a:extLst>
              <a:ext uri="{FF2B5EF4-FFF2-40B4-BE49-F238E27FC236}">
                <a16:creationId xmlns:a16="http://schemas.microsoft.com/office/drawing/2014/main" id="{8FB915C2-36C9-491E-A8D5-13BD9B119772}"/>
              </a:ext>
            </a:extLst>
          </p:cNvPr>
          <p:cNvSpPr>
            <a:spLocks noGrp="1"/>
          </p:cNvSpPr>
          <p:nvPr>
            <p:ph sz="quarter" idx="11"/>
          </p:nvPr>
        </p:nvSpPr>
        <p:spPr>
          <a:xfrm>
            <a:off x="342900" y="1276711"/>
            <a:ext cx="8458200" cy="1703158"/>
          </a:xfrm>
        </p:spPr>
        <p:txBody>
          <a:bodyPr/>
          <a:lstStyle/>
          <a:p>
            <a:pPr marL="292608" indent="-292608">
              <a:buFont typeface="Arial" panose="020B0604020202020204" pitchFamily="34" charset="0"/>
              <a:buChar char="•"/>
            </a:pPr>
            <a:r>
              <a:rPr lang="en-US" sz="1800" b="1" dirty="0">
                <a:solidFill>
                  <a:srgbClr val="A9131A"/>
                </a:solidFill>
              </a:rPr>
              <a:t>Total percent return </a:t>
            </a:r>
            <a:r>
              <a:rPr lang="en-US" sz="1800" dirty="0"/>
              <a:t>is the return on an investment measured as a percentage of the original investment.</a:t>
            </a:r>
          </a:p>
          <a:p>
            <a:pPr marL="292608" indent="-292608">
              <a:buFont typeface="Arial" panose="020B0604020202020204" pitchFamily="34" charset="0"/>
              <a:buChar char="•"/>
            </a:pPr>
            <a:r>
              <a:rPr lang="en-US" sz="1800" dirty="0"/>
              <a:t>The total percent return is the return for </a:t>
            </a:r>
            <a:r>
              <a:rPr lang="en-US" sz="1800" b="1" i="1" dirty="0">
                <a:solidFill>
                  <a:srgbClr val="002060"/>
                </a:solidFill>
              </a:rPr>
              <a:t>each dollar </a:t>
            </a:r>
            <a:r>
              <a:rPr lang="en-US" sz="1800" dirty="0"/>
              <a:t>invested.</a:t>
            </a:r>
          </a:p>
          <a:p>
            <a:pPr marL="292608" indent="-292608">
              <a:buFont typeface="Arial" panose="020B0604020202020204" pitchFamily="34" charset="0"/>
              <a:buChar char="•"/>
            </a:pPr>
            <a:r>
              <a:rPr lang="en-US" sz="1800" dirty="0"/>
              <a:t>Using the previous example, calculate the total percent return per share of stock.</a:t>
            </a:r>
          </a:p>
        </p:txBody>
      </p:sp>
      <p:graphicFrame>
        <p:nvGraphicFramePr>
          <p:cNvPr id="13" name="Table 12">
            <a:extLst>
              <a:ext uri="{FF2B5EF4-FFF2-40B4-BE49-F238E27FC236}">
                <a16:creationId xmlns:a16="http://schemas.microsoft.com/office/drawing/2014/main" id="{4C082150-CB5B-427D-A534-37E9667B29A0}"/>
              </a:ext>
            </a:extLst>
          </p:cNvPr>
          <p:cNvGraphicFramePr>
            <a:graphicFrameLocks noGrp="1"/>
          </p:cNvGraphicFramePr>
          <p:nvPr>
            <p:extLst>
              <p:ext uri="{D42A27DB-BD31-4B8C-83A1-F6EECF244321}">
                <p14:modId xmlns:p14="http://schemas.microsoft.com/office/powerpoint/2010/main" val="2050771402"/>
              </p:ext>
            </p:extLst>
          </p:nvPr>
        </p:nvGraphicFramePr>
        <p:xfrm>
          <a:off x="1376979" y="3053276"/>
          <a:ext cx="5905949" cy="1534559"/>
        </p:xfrm>
        <a:graphic>
          <a:graphicData uri="http://schemas.openxmlformats.org/drawingml/2006/table">
            <a:tbl>
              <a:tblPr firstRow="1" bandRow="1">
                <a:tableStyleId>{5C22544A-7EE6-4342-B048-85BDC9FD1C3A}</a:tableStyleId>
              </a:tblPr>
              <a:tblGrid>
                <a:gridCol w="4550485">
                  <a:extLst>
                    <a:ext uri="{9D8B030D-6E8A-4147-A177-3AD203B41FA5}">
                      <a16:colId xmlns:a16="http://schemas.microsoft.com/office/drawing/2014/main" val="2066919017"/>
                    </a:ext>
                  </a:extLst>
                </a:gridCol>
                <a:gridCol w="1355464">
                  <a:extLst>
                    <a:ext uri="{9D8B030D-6E8A-4147-A177-3AD203B41FA5}">
                      <a16:colId xmlns:a16="http://schemas.microsoft.com/office/drawing/2014/main" val="3704667638"/>
                    </a:ext>
                  </a:extLst>
                </a:gridCol>
              </a:tblGrid>
              <a:tr h="410684">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8512881"/>
                  </a:ext>
                </a:extLst>
              </a:tr>
              <a:tr h="376518">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8781256"/>
                  </a:ext>
                </a:extLst>
              </a:tr>
              <a:tr h="37651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2642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178532"/>
                  </a:ext>
                </a:extLst>
              </a:tr>
            </a:tbl>
          </a:graphicData>
        </a:graphic>
      </p:graphicFrame>
      <p:graphicFrame>
        <p:nvGraphicFramePr>
          <p:cNvPr id="7" name="Object 6">
            <a:extLst>
              <a:ext uri="{FF2B5EF4-FFF2-40B4-BE49-F238E27FC236}">
                <a16:creationId xmlns:a16="http://schemas.microsoft.com/office/drawing/2014/main" id="{FA9C6D78-EA00-4EE1-B8B1-9B79342FCAAB}"/>
              </a:ext>
            </a:extLst>
          </p:cNvPr>
          <p:cNvGraphicFramePr>
            <a:graphicFrameLocks noChangeAspect="1"/>
          </p:cNvGraphicFramePr>
          <p:nvPr>
            <p:extLst>
              <p:ext uri="{D42A27DB-BD31-4B8C-83A1-F6EECF244321}">
                <p14:modId xmlns:p14="http://schemas.microsoft.com/office/powerpoint/2010/main" val="628772251"/>
              </p:ext>
            </p:extLst>
          </p:nvPr>
        </p:nvGraphicFramePr>
        <p:xfrm>
          <a:off x="1459454" y="3136900"/>
          <a:ext cx="2222500" cy="292100"/>
        </p:xfrm>
        <a:graphic>
          <a:graphicData uri="http://schemas.openxmlformats.org/presentationml/2006/ole">
            <mc:AlternateContent xmlns:mc="http://schemas.openxmlformats.org/markup-compatibility/2006">
              <mc:Choice xmlns:v="urn:schemas-microsoft-com:vml" Requires="v">
                <p:oleObj spid="_x0000_s1026" name="Equation" r:id="rId3" imgW="2222280" imgH="291960" progId="Equation.DSMT4">
                  <p:embed/>
                </p:oleObj>
              </mc:Choice>
              <mc:Fallback>
                <p:oleObj name="Equation" r:id="rId3" imgW="2222280" imgH="291960" progId="Equation.DSMT4">
                  <p:embed/>
                  <p:pic>
                    <p:nvPicPr>
                      <p:cNvPr id="0" name=""/>
                      <p:cNvPicPr/>
                      <p:nvPr/>
                    </p:nvPicPr>
                    <p:blipFill>
                      <a:blip r:embed="rId4"/>
                      <a:stretch>
                        <a:fillRect/>
                      </a:stretch>
                    </p:blipFill>
                    <p:spPr>
                      <a:xfrm>
                        <a:off x="1459454" y="3136900"/>
                        <a:ext cx="2222500" cy="292100"/>
                      </a:xfrm>
                      <a:prstGeom prst="rect">
                        <a:avLst/>
                      </a:prstGeom>
                      <a:solidFill>
                        <a:schemeClr val="bg1"/>
                      </a:solidFill>
                    </p:spPr>
                  </p:pic>
                </p:oleObj>
              </mc:Fallback>
            </mc:AlternateContent>
          </a:graphicData>
        </a:graphic>
      </p:graphicFrame>
      <p:graphicFrame>
        <p:nvGraphicFramePr>
          <p:cNvPr id="5" name="Object 4">
            <a:extLst>
              <a:ext uri="{FF2B5EF4-FFF2-40B4-BE49-F238E27FC236}">
                <a16:creationId xmlns:a16="http://schemas.microsoft.com/office/drawing/2014/main" id="{38A30350-3FAC-4BA2-8194-ED2F21F332D2}"/>
              </a:ext>
            </a:extLst>
          </p:cNvPr>
          <p:cNvGraphicFramePr>
            <a:graphicFrameLocks noChangeAspect="1"/>
          </p:cNvGraphicFramePr>
          <p:nvPr>
            <p:extLst>
              <p:ext uri="{D42A27DB-BD31-4B8C-83A1-F6EECF244321}">
                <p14:modId xmlns:p14="http://schemas.microsoft.com/office/powerpoint/2010/main" val="872140136"/>
              </p:ext>
            </p:extLst>
          </p:nvPr>
        </p:nvGraphicFramePr>
        <p:xfrm>
          <a:off x="6511925" y="3136900"/>
          <a:ext cx="660400" cy="254000"/>
        </p:xfrm>
        <a:graphic>
          <a:graphicData uri="http://schemas.openxmlformats.org/presentationml/2006/ole">
            <mc:AlternateContent xmlns:mc="http://schemas.openxmlformats.org/markup-compatibility/2006">
              <mc:Choice xmlns:v="urn:schemas-microsoft-com:vml" Requires="v">
                <p:oleObj spid="_x0000_s1027" name="Equation" r:id="rId5" imgW="660240" imgH="253800" progId="Equation.DSMT4">
                  <p:embed/>
                </p:oleObj>
              </mc:Choice>
              <mc:Fallback>
                <p:oleObj name="Equation" r:id="rId5" imgW="660240" imgH="253800" progId="Equation.DSMT4">
                  <p:embed/>
                  <p:pic>
                    <p:nvPicPr>
                      <p:cNvPr id="0" name=""/>
                      <p:cNvPicPr/>
                      <p:nvPr/>
                    </p:nvPicPr>
                    <p:blipFill>
                      <a:blip r:embed="rId6"/>
                      <a:stretch>
                        <a:fillRect/>
                      </a:stretch>
                    </p:blipFill>
                    <p:spPr>
                      <a:xfrm>
                        <a:off x="6511925" y="3136900"/>
                        <a:ext cx="660400" cy="254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611FBC7-8EF8-4246-BA09-74D1A189CBE8}"/>
              </a:ext>
            </a:extLst>
          </p:cNvPr>
          <p:cNvGraphicFramePr>
            <a:graphicFrameLocks noChangeAspect="1"/>
          </p:cNvGraphicFramePr>
          <p:nvPr>
            <p:extLst>
              <p:ext uri="{D42A27DB-BD31-4B8C-83A1-F6EECF244321}">
                <p14:modId xmlns:p14="http://schemas.microsoft.com/office/powerpoint/2010/main" val="326210060"/>
              </p:ext>
            </p:extLst>
          </p:nvPr>
        </p:nvGraphicFramePr>
        <p:xfrm>
          <a:off x="1459454" y="3502405"/>
          <a:ext cx="2692400" cy="292100"/>
        </p:xfrm>
        <a:graphic>
          <a:graphicData uri="http://schemas.openxmlformats.org/presentationml/2006/ole">
            <mc:AlternateContent xmlns:mc="http://schemas.openxmlformats.org/markup-compatibility/2006">
              <mc:Choice xmlns:v="urn:schemas-microsoft-com:vml" Requires="v">
                <p:oleObj spid="_x0000_s1028" name="Equation" r:id="rId7" imgW="2692080" imgH="291960" progId="Equation.DSMT4">
                  <p:embed/>
                </p:oleObj>
              </mc:Choice>
              <mc:Fallback>
                <p:oleObj name="Equation" r:id="rId7" imgW="2692080" imgH="291960" progId="Equation.DSMT4">
                  <p:embed/>
                  <p:pic>
                    <p:nvPicPr>
                      <p:cNvPr id="0" name=""/>
                      <p:cNvPicPr/>
                      <p:nvPr/>
                    </p:nvPicPr>
                    <p:blipFill>
                      <a:blip r:embed="rId8"/>
                      <a:stretch>
                        <a:fillRect/>
                      </a:stretch>
                    </p:blipFill>
                    <p:spPr>
                      <a:xfrm>
                        <a:off x="1459454" y="3502405"/>
                        <a:ext cx="2692400" cy="292100"/>
                      </a:xfrm>
                      <a:prstGeom prst="rect">
                        <a:avLst/>
                      </a:prstGeom>
                      <a:solidFill>
                        <a:schemeClr val="bg1"/>
                      </a:solidFill>
                    </p:spPr>
                  </p:pic>
                </p:oleObj>
              </mc:Fallback>
            </mc:AlternateContent>
          </a:graphicData>
        </a:graphic>
      </p:graphicFrame>
      <p:graphicFrame>
        <p:nvGraphicFramePr>
          <p:cNvPr id="6" name="Object 5">
            <a:extLst>
              <a:ext uri="{FF2B5EF4-FFF2-40B4-BE49-F238E27FC236}">
                <a16:creationId xmlns:a16="http://schemas.microsoft.com/office/drawing/2014/main" id="{248CBA00-B96F-4D49-881E-409CEA3FA9D8}"/>
              </a:ext>
            </a:extLst>
          </p:cNvPr>
          <p:cNvGraphicFramePr>
            <a:graphicFrameLocks noChangeAspect="1"/>
          </p:cNvGraphicFramePr>
          <p:nvPr>
            <p:extLst>
              <p:ext uri="{D42A27DB-BD31-4B8C-83A1-F6EECF244321}">
                <p14:modId xmlns:p14="http://schemas.microsoft.com/office/powerpoint/2010/main" val="3390653639"/>
              </p:ext>
            </p:extLst>
          </p:nvPr>
        </p:nvGraphicFramePr>
        <p:xfrm>
          <a:off x="6626225" y="3524964"/>
          <a:ext cx="546100" cy="228600"/>
        </p:xfrm>
        <a:graphic>
          <a:graphicData uri="http://schemas.openxmlformats.org/presentationml/2006/ole">
            <mc:AlternateContent xmlns:mc="http://schemas.openxmlformats.org/markup-compatibility/2006">
              <mc:Choice xmlns:v="urn:schemas-microsoft-com:vml" Requires="v">
                <p:oleObj spid="_x0000_s1029" name="Equation" r:id="rId9" imgW="545760" imgH="228600" progId="Equation.DSMT4">
                  <p:embed/>
                </p:oleObj>
              </mc:Choice>
              <mc:Fallback>
                <p:oleObj name="Equation" r:id="rId9" imgW="545760" imgH="228600" progId="Equation.DSMT4">
                  <p:embed/>
                  <p:pic>
                    <p:nvPicPr>
                      <p:cNvPr id="0" name=""/>
                      <p:cNvPicPr/>
                      <p:nvPr/>
                    </p:nvPicPr>
                    <p:blipFill>
                      <a:blip r:embed="rId10"/>
                      <a:stretch>
                        <a:fillRect/>
                      </a:stretch>
                    </p:blipFill>
                    <p:spPr>
                      <a:xfrm>
                        <a:off x="6626225" y="3524964"/>
                        <a:ext cx="546100" cy="228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36D41D8-8835-4537-A272-9CB0246AA33F}"/>
              </a:ext>
            </a:extLst>
          </p:cNvPr>
          <p:cNvGraphicFramePr>
            <a:graphicFrameLocks noChangeAspect="1"/>
          </p:cNvGraphicFramePr>
          <p:nvPr>
            <p:extLst>
              <p:ext uri="{D42A27DB-BD31-4B8C-83A1-F6EECF244321}">
                <p14:modId xmlns:p14="http://schemas.microsoft.com/office/powerpoint/2010/main" val="1198013030"/>
              </p:ext>
            </p:extLst>
          </p:nvPr>
        </p:nvGraphicFramePr>
        <p:xfrm>
          <a:off x="1430207" y="3885837"/>
          <a:ext cx="2057400" cy="292100"/>
        </p:xfrm>
        <a:graphic>
          <a:graphicData uri="http://schemas.openxmlformats.org/presentationml/2006/ole">
            <mc:AlternateContent xmlns:mc="http://schemas.openxmlformats.org/markup-compatibility/2006">
              <mc:Choice xmlns:v="urn:schemas-microsoft-com:vml" Requires="v">
                <p:oleObj spid="_x0000_s1030" name="Equation" r:id="rId11" imgW="2057400" imgH="291960" progId="Equation.DSMT4">
                  <p:embed/>
                </p:oleObj>
              </mc:Choice>
              <mc:Fallback>
                <p:oleObj name="Equation" r:id="rId11" imgW="2057400" imgH="291960" progId="Equation.DSMT4">
                  <p:embed/>
                  <p:pic>
                    <p:nvPicPr>
                      <p:cNvPr id="0" name=""/>
                      <p:cNvPicPr/>
                      <p:nvPr/>
                    </p:nvPicPr>
                    <p:blipFill>
                      <a:blip r:embed="rId12"/>
                      <a:stretch>
                        <a:fillRect/>
                      </a:stretch>
                    </p:blipFill>
                    <p:spPr>
                      <a:xfrm>
                        <a:off x="1430207" y="3885837"/>
                        <a:ext cx="2057400" cy="292100"/>
                      </a:xfrm>
                      <a:prstGeom prst="rect">
                        <a:avLst/>
                      </a:prstGeom>
                      <a:solidFill>
                        <a:schemeClr val="bg1"/>
                      </a:solidFill>
                    </p:spPr>
                  </p:pic>
                </p:oleObj>
              </mc:Fallback>
            </mc:AlternateContent>
          </a:graphicData>
        </a:graphic>
      </p:graphicFrame>
      <p:graphicFrame>
        <p:nvGraphicFramePr>
          <p:cNvPr id="10" name="Object 9">
            <a:extLst>
              <a:ext uri="{FF2B5EF4-FFF2-40B4-BE49-F238E27FC236}">
                <a16:creationId xmlns:a16="http://schemas.microsoft.com/office/drawing/2014/main" id="{67ABCF48-A42E-4C2E-8870-E0A8DAD6999C}"/>
              </a:ext>
            </a:extLst>
          </p:cNvPr>
          <p:cNvGraphicFramePr>
            <a:graphicFrameLocks noChangeAspect="1"/>
          </p:cNvGraphicFramePr>
          <p:nvPr>
            <p:extLst>
              <p:ext uri="{D42A27DB-BD31-4B8C-83A1-F6EECF244321}">
                <p14:modId xmlns:p14="http://schemas.microsoft.com/office/powerpoint/2010/main" val="1324077184"/>
              </p:ext>
            </p:extLst>
          </p:nvPr>
        </p:nvGraphicFramePr>
        <p:xfrm>
          <a:off x="6880225" y="3917587"/>
          <a:ext cx="317500" cy="228600"/>
        </p:xfrm>
        <a:graphic>
          <a:graphicData uri="http://schemas.openxmlformats.org/presentationml/2006/ole">
            <mc:AlternateContent xmlns:mc="http://schemas.openxmlformats.org/markup-compatibility/2006">
              <mc:Choice xmlns:v="urn:schemas-microsoft-com:vml" Requires="v">
                <p:oleObj spid="_x0000_s1031" name="Equation" r:id="rId13" imgW="317160" imgH="228600" progId="Equation.DSMT4">
                  <p:embed/>
                </p:oleObj>
              </mc:Choice>
              <mc:Fallback>
                <p:oleObj name="Equation" r:id="rId13" imgW="317160" imgH="228600" progId="Equation.DSMT4">
                  <p:embed/>
                  <p:pic>
                    <p:nvPicPr>
                      <p:cNvPr id="0" name=""/>
                      <p:cNvPicPr/>
                      <p:nvPr/>
                    </p:nvPicPr>
                    <p:blipFill>
                      <a:blip r:embed="rId14"/>
                      <a:stretch>
                        <a:fillRect/>
                      </a:stretch>
                    </p:blipFill>
                    <p:spPr>
                      <a:xfrm>
                        <a:off x="6880225" y="3917587"/>
                        <a:ext cx="317500" cy="228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18DB25C-0770-4EE9-8ED7-ED2990F414E7}"/>
              </a:ext>
            </a:extLst>
          </p:cNvPr>
          <p:cNvGraphicFramePr>
            <a:graphicFrameLocks noChangeAspect="1"/>
          </p:cNvGraphicFramePr>
          <p:nvPr>
            <p:extLst>
              <p:ext uri="{D42A27DB-BD31-4B8C-83A1-F6EECF244321}">
                <p14:modId xmlns:p14="http://schemas.microsoft.com/office/powerpoint/2010/main" val="966642215"/>
              </p:ext>
            </p:extLst>
          </p:nvPr>
        </p:nvGraphicFramePr>
        <p:xfrm>
          <a:off x="1430207" y="4272110"/>
          <a:ext cx="1803400" cy="266700"/>
        </p:xfrm>
        <a:graphic>
          <a:graphicData uri="http://schemas.openxmlformats.org/presentationml/2006/ole">
            <mc:AlternateContent xmlns:mc="http://schemas.openxmlformats.org/markup-compatibility/2006">
              <mc:Choice xmlns:v="urn:schemas-microsoft-com:vml" Requires="v">
                <p:oleObj spid="_x0000_s1032" name="Equation" r:id="rId15" imgW="1803240" imgH="266400" progId="Equation.DSMT4">
                  <p:embed/>
                </p:oleObj>
              </mc:Choice>
              <mc:Fallback>
                <p:oleObj name="Equation" r:id="rId15" imgW="1803240" imgH="266400" progId="Equation.DSMT4">
                  <p:embed/>
                  <p:pic>
                    <p:nvPicPr>
                      <p:cNvPr id="0" name=""/>
                      <p:cNvPicPr/>
                      <p:nvPr/>
                    </p:nvPicPr>
                    <p:blipFill>
                      <a:blip r:embed="rId16"/>
                      <a:stretch>
                        <a:fillRect/>
                      </a:stretch>
                    </p:blipFill>
                    <p:spPr>
                      <a:xfrm>
                        <a:off x="1430207" y="4272110"/>
                        <a:ext cx="1803400" cy="266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8D83F59-E531-444F-AE54-B20553BBB2B0}"/>
              </a:ext>
            </a:extLst>
          </p:cNvPr>
          <p:cNvGraphicFramePr>
            <a:graphicFrameLocks noChangeAspect="1"/>
          </p:cNvGraphicFramePr>
          <p:nvPr>
            <p:extLst>
              <p:ext uri="{D42A27DB-BD31-4B8C-83A1-F6EECF244321}">
                <p14:modId xmlns:p14="http://schemas.microsoft.com/office/powerpoint/2010/main" val="2178598159"/>
              </p:ext>
            </p:extLst>
          </p:nvPr>
        </p:nvGraphicFramePr>
        <p:xfrm>
          <a:off x="6740525" y="4310210"/>
          <a:ext cx="431800" cy="228600"/>
        </p:xfrm>
        <a:graphic>
          <a:graphicData uri="http://schemas.openxmlformats.org/presentationml/2006/ole">
            <mc:AlternateContent xmlns:mc="http://schemas.openxmlformats.org/markup-compatibility/2006">
              <mc:Choice xmlns:v="urn:schemas-microsoft-com:vml" Requires="v">
                <p:oleObj spid="_x0000_s1033" name="Equation" r:id="rId17" imgW="431640" imgH="228600" progId="Equation.DSMT4">
                  <p:embed/>
                </p:oleObj>
              </mc:Choice>
              <mc:Fallback>
                <p:oleObj name="Equation" r:id="rId17" imgW="431640" imgH="228600" progId="Equation.DSMT4">
                  <p:embed/>
                  <p:pic>
                    <p:nvPicPr>
                      <p:cNvPr id="0" name=""/>
                      <p:cNvPicPr/>
                      <p:nvPr/>
                    </p:nvPicPr>
                    <p:blipFill>
                      <a:blip r:embed="rId18"/>
                      <a:stretch>
                        <a:fillRect/>
                      </a:stretch>
                    </p:blipFill>
                    <p:spPr>
                      <a:xfrm>
                        <a:off x="6740525" y="4310210"/>
                        <a:ext cx="431800" cy="228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E270F40-A976-4ED4-B78D-FF78D76F7327}"/>
              </a:ext>
            </a:extLst>
          </p:cNvPr>
          <p:cNvSpPr>
            <a:spLocks noGrp="1"/>
          </p:cNvSpPr>
          <p:nvPr>
            <p:ph sz="quarter" idx="14"/>
          </p:nvPr>
        </p:nvSpPr>
        <p:spPr>
          <a:xfrm>
            <a:off x="342900" y="4661240"/>
            <a:ext cx="8458200" cy="362574"/>
          </a:xfrm>
        </p:spPr>
        <p:txBody>
          <a:bodyPr/>
          <a:lstStyle/>
          <a:p>
            <a:pPr algn="ctr"/>
            <a:r>
              <a:rPr lang="en-US" sz="1800" dirty="0"/>
              <a:t>Total Percent Return = Dividend Yield + Capital Gain Yield</a:t>
            </a:r>
          </a:p>
        </p:txBody>
      </p:sp>
      <p:graphicFrame>
        <p:nvGraphicFramePr>
          <p:cNvPr id="14" name="Object 13">
            <a:extLst>
              <a:ext uri="{FF2B5EF4-FFF2-40B4-BE49-F238E27FC236}">
                <a16:creationId xmlns:a16="http://schemas.microsoft.com/office/drawing/2014/main" id="{5DA802F2-6BAB-4411-94EA-3BA86A309D60}"/>
              </a:ext>
            </a:extLst>
          </p:cNvPr>
          <p:cNvGraphicFramePr>
            <a:graphicFrameLocks noChangeAspect="1"/>
          </p:cNvGraphicFramePr>
          <p:nvPr>
            <p:extLst>
              <p:ext uri="{D42A27DB-BD31-4B8C-83A1-F6EECF244321}">
                <p14:modId xmlns:p14="http://schemas.microsoft.com/office/powerpoint/2010/main" val="1872858036"/>
              </p:ext>
            </p:extLst>
          </p:nvPr>
        </p:nvGraphicFramePr>
        <p:xfrm>
          <a:off x="3787775" y="5084763"/>
          <a:ext cx="4610100" cy="609600"/>
        </p:xfrm>
        <a:graphic>
          <a:graphicData uri="http://schemas.openxmlformats.org/presentationml/2006/ole">
            <mc:AlternateContent xmlns:mc="http://schemas.openxmlformats.org/markup-compatibility/2006">
              <mc:Choice xmlns:v="urn:schemas-microsoft-com:vml" Requires="v">
                <p:oleObj spid="_x0000_s1034" name="Equation" r:id="rId19" imgW="4609800" imgH="609480" progId="Equation.DSMT4">
                  <p:embed/>
                </p:oleObj>
              </mc:Choice>
              <mc:Fallback>
                <p:oleObj name="Equation" r:id="rId19" imgW="4609800" imgH="609480" progId="Equation.DSMT4">
                  <p:embed/>
                  <p:pic>
                    <p:nvPicPr>
                      <p:cNvPr id="0" name=""/>
                      <p:cNvPicPr/>
                      <p:nvPr/>
                    </p:nvPicPr>
                    <p:blipFill>
                      <a:blip r:embed="rId20"/>
                      <a:stretch>
                        <a:fillRect/>
                      </a:stretch>
                    </p:blipFill>
                    <p:spPr>
                      <a:xfrm>
                        <a:off x="3787775" y="5084763"/>
                        <a:ext cx="4610100" cy="609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91BF86E-80A1-4676-B9E1-0B38165ADB2A}"/>
              </a:ext>
            </a:extLst>
          </p:cNvPr>
          <p:cNvGraphicFramePr>
            <a:graphicFrameLocks noChangeAspect="1"/>
          </p:cNvGraphicFramePr>
          <p:nvPr>
            <p:extLst>
              <p:ext uri="{D42A27DB-BD31-4B8C-83A1-F6EECF244321}">
                <p14:modId xmlns:p14="http://schemas.microsoft.com/office/powerpoint/2010/main" val="1023967591"/>
              </p:ext>
            </p:extLst>
          </p:nvPr>
        </p:nvGraphicFramePr>
        <p:xfrm>
          <a:off x="3787885" y="5744709"/>
          <a:ext cx="1244600" cy="571500"/>
        </p:xfrm>
        <a:graphic>
          <a:graphicData uri="http://schemas.openxmlformats.org/presentationml/2006/ole">
            <mc:AlternateContent xmlns:mc="http://schemas.openxmlformats.org/markup-compatibility/2006">
              <mc:Choice xmlns:v="urn:schemas-microsoft-com:vml" Requires="v">
                <p:oleObj spid="_x0000_s1035" name="Equation" r:id="rId21" imgW="1244520" imgH="571320" progId="Equation.DSMT4">
                  <p:embed/>
                </p:oleObj>
              </mc:Choice>
              <mc:Fallback>
                <p:oleObj name="Equation" r:id="rId21" imgW="1244520" imgH="571320" progId="Equation.DSMT4">
                  <p:embed/>
                  <p:pic>
                    <p:nvPicPr>
                      <p:cNvPr id="0" name=""/>
                      <p:cNvPicPr/>
                      <p:nvPr/>
                    </p:nvPicPr>
                    <p:blipFill>
                      <a:blip r:embed="rId22"/>
                      <a:stretch>
                        <a:fillRect/>
                      </a:stretch>
                    </p:blipFill>
                    <p:spPr>
                      <a:xfrm>
                        <a:off x="3787885" y="5744709"/>
                        <a:ext cx="1244600" cy="571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E1D04C4-68C5-40F8-91D6-C217513003B4}"/>
              </a:ext>
            </a:extLst>
          </p:cNvPr>
          <p:cNvGraphicFramePr>
            <a:graphicFrameLocks noChangeAspect="1"/>
          </p:cNvGraphicFramePr>
          <p:nvPr>
            <p:extLst>
              <p:ext uri="{D42A27DB-BD31-4B8C-83A1-F6EECF244321}">
                <p14:modId xmlns:p14="http://schemas.microsoft.com/office/powerpoint/2010/main" val="706969417"/>
              </p:ext>
            </p:extLst>
          </p:nvPr>
        </p:nvGraphicFramePr>
        <p:xfrm>
          <a:off x="3798643" y="6348483"/>
          <a:ext cx="1206500" cy="228600"/>
        </p:xfrm>
        <a:graphic>
          <a:graphicData uri="http://schemas.openxmlformats.org/presentationml/2006/ole">
            <mc:AlternateContent xmlns:mc="http://schemas.openxmlformats.org/markup-compatibility/2006">
              <mc:Choice xmlns:v="urn:schemas-microsoft-com:vml" Requires="v">
                <p:oleObj spid="_x0000_s1036" name="Equation" r:id="rId23" imgW="1206360" imgH="228600" progId="Equation.DSMT4">
                  <p:embed/>
                </p:oleObj>
              </mc:Choice>
              <mc:Fallback>
                <p:oleObj name="Equation" r:id="rId23" imgW="1206360" imgH="228600" progId="Equation.DSMT4">
                  <p:embed/>
                  <p:pic>
                    <p:nvPicPr>
                      <p:cNvPr id="0" name=""/>
                      <p:cNvPicPr/>
                      <p:nvPr/>
                    </p:nvPicPr>
                    <p:blipFill>
                      <a:blip r:embed="rId24"/>
                      <a:stretch>
                        <a:fillRect/>
                      </a:stretch>
                    </p:blipFill>
                    <p:spPr>
                      <a:xfrm>
                        <a:off x="3798643" y="6348483"/>
                        <a:ext cx="1206500" cy="2286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D8D5F389-A01A-475A-BB40-C81E613E5FCC}"/>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210243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23E5-E2A1-459B-B762-69023EEAD018}"/>
              </a:ext>
            </a:extLst>
          </p:cNvPr>
          <p:cNvSpPr>
            <a:spLocks noGrp="1"/>
          </p:cNvSpPr>
          <p:nvPr>
            <p:ph type="title"/>
          </p:nvPr>
        </p:nvSpPr>
        <p:spPr/>
        <p:txBody>
          <a:bodyPr>
            <a:noAutofit/>
          </a:bodyPr>
          <a:lstStyle/>
          <a:p>
            <a:r>
              <a:rPr lang="en-US" sz="2800" dirty="0"/>
              <a:t>Example 1.1: Concannon Plastics Calculating Total Dollar and Total Percent Returns</a:t>
            </a:r>
          </a:p>
        </p:txBody>
      </p:sp>
      <p:sp>
        <p:nvSpPr>
          <p:cNvPr id="3" name="Content Placeholder 2">
            <a:extLst>
              <a:ext uri="{FF2B5EF4-FFF2-40B4-BE49-F238E27FC236}">
                <a16:creationId xmlns:a16="http://schemas.microsoft.com/office/drawing/2014/main" id="{D2CA7DB1-5F5D-40F1-9123-C4DD4259C354}"/>
              </a:ext>
            </a:extLst>
          </p:cNvPr>
          <p:cNvSpPr>
            <a:spLocks noGrp="1"/>
          </p:cNvSpPr>
          <p:nvPr>
            <p:ph sz="quarter" idx="11"/>
          </p:nvPr>
        </p:nvSpPr>
        <p:spPr>
          <a:xfrm>
            <a:off x="342900" y="1276709"/>
            <a:ext cx="8458200" cy="3166199"/>
          </a:xfrm>
        </p:spPr>
        <p:txBody>
          <a:bodyPr/>
          <a:lstStyle/>
          <a:p>
            <a:r>
              <a:rPr lang="en-US" sz="1800" dirty="0"/>
              <a:t>Suppose you invested $1,400 in a stock with a share price of $35.</a:t>
            </a:r>
          </a:p>
          <a:p>
            <a:r>
              <a:rPr lang="en-US" sz="1800" dirty="0"/>
              <a:t>After one year, the stock price per share is $49.</a:t>
            </a:r>
          </a:p>
          <a:p>
            <a:r>
              <a:rPr lang="en-US" sz="1800" dirty="0"/>
              <a:t>Also, for each share, you received a $1.40 dividend.</a:t>
            </a:r>
          </a:p>
          <a:p>
            <a:r>
              <a:rPr lang="en-US" sz="1800" dirty="0"/>
              <a:t>What was your total dollar return?</a:t>
            </a:r>
          </a:p>
          <a:p>
            <a:pPr marL="292608" indent="-292608">
              <a:buFont typeface="Arial" panose="020B0604020202020204" pitchFamily="34" charset="0"/>
              <a:buChar char="•"/>
            </a:pPr>
            <a:r>
              <a:rPr lang="en-US" sz="1800" dirty="0"/>
              <a:t>$1,400 / $35 = 40 shares</a:t>
            </a:r>
          </a:p>
          <a:p>
            <a:pPr marL="292608" indent="-292608">
              <a:buFont typeface="Arial" panose="020B0604020202020204" pitchFamily="34" charset="0"/>
              <a:buChar char="•"/>
            </a:pPr>
            <a:r>
              <a:rPr lang="en-US" sz="1800" dirty="0"/>
              <a:t>Capital gain: 40 shares times $14 = $560</a:t>
            </a:r>
          </a:p>
          <a:p>
            <a:pPr marL="292608" indent="-292608">
              <a:buFont typeface="Arial" panose="020B0604020202020204" pitchFamily="34" charset="0"/>
              <a:buChar char="•"/>
            </a:pPr>
            <a:r>
              <a:rPr lang="en-US" sz="1800" dirty="0"/>
              <a:t>Dividends: 40 shares times $1.40 = $56</a:t>
            </a:r>
          </a:p>
          <a:p>
            <a:pPr marL="292608" indent="-292608">
              <a:buFont typeface="Arial" panose="020B0604020202020204" pitchFamily="34" charset="0"/>
              <a:buChar char="•"/>
            </a:pPr>
            <a:r>
              <a:rPr lang="en-US" sz="1800" dirty="0"/>
              <a:t>Total Dollar Return is $560 + $56 = $616</a:t>
            </a:r>
          </a:p>
        </p:txBody>
      </p:sp>
      <p:sp>
        <p:nvSpPr>
          <p:cNvPr id="4" name="Content Placeholder 3">
            <a:extLst>
              <a:ext uri="{FF2B5EF4-FFF2-40B4-BE49-F238E27FC236}">
                <a16:creationId xmlns:a16="http://schemas.microsoft.com/office/drawing/2014/main" id="{64D06440-A63A-4F13-BADA-D267382AEADD}"/>
              </a:ext>
            </a:extLst>
          </p:cNvPr>
          <p:cNvSpPr>
            <a:spLocks noGrp="1"/>
          </p:cNvSpPr>
          <p:nvPr>
            <p:ph sz="quarter" idx="14"/>
          </p:nvPr>
        </p:nvSpPr>
        <p:spPr>
          <a:xfrm>
            <a:off x="342900" y="4550485"/>
            <a:ext cx="5100469" cy="1678193"/>
          </a:xfrm>
        </p:spPr>
        <p:txBody>
          <a:bodyPr/>
          <a:lstStyle/>
          <a:p>
            <a:r>
              <a:rPr lang="en-US" sz="1800" dirty="0"/>
              <a:t>What was your total percent return?</a:t>
            </a:r>
          </a:p>
          <a:p>
            <a:pPr marL="292608" indent="-292608">
              <a:buFont typeface="Arial" panose="020B0604020202020204" pitchFamily="34" charset="0"/>
              <a:buChar char="•"/>
            </a:pPr>
            <a:r>
              <a:rPr lang="en-US" sz="1800" dirty="0"/>
              <a:t>Dividend yield = $1.40 / $35 = 4%</a:t>
            </a:r>
          </a:p>
          <a:p>
            <a:pPr marL="292608" indent="-292608">
              <a:buFont typeface="Arial" panose="020B0604020202020204" pitchFamily="34" charset="0"/>
              <a:buChar char="•"/>
            </a:pPr>
            <a:r>
              <a:rPr lang="en-US" sz="1800" dirty="0"/>
              <a:t>Capital gain yield = ($49 − $35) / $35 = 40%</a:t>
            </a:r>
          </a:p>
          <a:p>
            <a:pPr marL="292608" indent="-292608">
              <a:buFont typeface="Arial" panose="020B0604020202020204" pitchFamily="34" charset="0"/>
              <a:buChar char="•"/>
            </a:pPr>
            <a:r>
              <a:rPr lang="en-US" sz="1800" dirty="0"/>
              <a:t>Total percentage return = 4% + 40% = 44%</a:t>
            </a:r>
          </a:p>
        </p:txBody>
      </p:sp>
      <p:sp>
        <p:nvSpPr>
          <p:cNvPr id="8" name="Content Placeholder 7">
            <a:extLst>
              <a:ext uri="{FF2B5EF4-FFF2-40B4-BE49-F238E27FC236}">
                <a16:creationId xmlns:a16="http://schemas.microsoft.com/office/drawing/2014/main" id="{6932AF1A-1D8C-4654-955B-5D1B0BD61DB0}"/>
              </a:ext>
            </a:extLst>
          </p:cNvPr>
          <p:cNvSpPr>
            <a:spLocks noGrp="1"/>
          </p:cNvSpPr>
          <p:nvPr>
            <p:ph sz="quarter" idx="15"/>
          </p:nvPr>
        </p:nvSpPr>
        <p:spPr>
          <a:xfrm>
            <a:off x="6863379" y="4873214"/>
            <a:ext cx="1951570" cy="1032734"/>
          </a:xfrm>
        </p:spPr>
        <p:style>
          <a:lnRef idx="2">
            <a:schemeClr val="accent1"/>
          </a:lnRef>
          <a:fillRef idx="1">
            <a:schemeClr val="lt1"/>
          </a:fillRef>
          <a:effectRef idx="0">
            <a:schemeClr val="accent1"/>
          </a:effectRef>
          <a:fontRef idx="minor">
            <a:schemeClr val="dk1"/>
          </a:fontRef>
        </p:style>
        <p:txBody>
          <a:bodyPr/>
          <a:lstStyle/>
          <a:p>
            <a:r>
              <a:rPr lang="en-US" sz="1800" b="1" dirty="0">
                <a:solidFill>
                  <a:srgbClr val="A9131A"/>
                </a:solidFill>
              </a:rPr>
              <a:t>Note that $616 divided by $1,400 is 44%.</a:t>
            </a:r>
          </a:p>
        </p:txBody>
      </p:sp>
      <p:sp>
        <p:nvSpPr>
          <p:cNvPr id="7" name="Slide Number Placeholder 6">
            <a:extLst>
              <a:ext uri="{FF2B5EF4-FFF2-40B4-BE49-F238E27FC236}">
                <a16:creationId xmlns:a16="http://schemas.microsoft.com/office/drawing/2014/main" id="{CAA3E8A7-3AA1-4D5B-84C0-40924FF7B6A1}"/>
              </a:ext>
            </a:extLst>
          </p:cNvPr>
          <p:cNvSpPr>
            <a:spLocks noGrp="1"/>
          </p:cNvSpPr>
          <p:nvPr>
            <p:ph type="sldNum" sz="quarter" idx="10"/>
          </p:nvPr>
        </p:nvSpPr>
        <p:spPr/>
        <p:txBody>
          <a:bodyPr/>
          <a:lstStyle/>
          <a:p>
            <a:fld id="{68151E55-6873-49E2-B8D5-2F265E6F1973}" type="slidenum">
              <a:rPr lang="en-US" smtClean="0"/>
              <a:t>9</a:t>
            </a:fld>
            <a:endParaRPr lang="en-US"/>
          </a:p>
        </p:txBody>
      </p:sp>
    </p:spTree>
    <p:extLst>
      <p:ext uri="{BB962C8B-B14F-4D97-AF65-F5344CB8AC3E}">
        <p14:creationId xmlns:p14="http://schemas.microsoft.com/office/powerpoint/2010/main" val="1297133938"/>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6736</TotalTime>
  <Words>4784</Words>
  <Application>Microsoft Office PowerPoint</Application>
  <PresentationFormat>On-screen Show (4:3)</PresentationFormat>
  <Paragraphs>560</Paragraphs>
  <Slides>61</Slides>
  <Notes>4</Notes>
  <HiddenSlides>15</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61</vt:i4>
      </vt:variant>
    </vt:vector>
  </HeadingPairs>
  <TitlesOfParts>
    <vt:vector size="69" baseType="lpstr">
      <vt:lpstr>Arial</vt:lpstr>
      <vt:lpstr>Calibri</vt:lpstr>
      <vt:lpstr>Title Slides Master</vt:lpstr>
      <vt:lpstr>MainContentSlideMaster</vt:lpstr>
      <vt:lpstr>ClosingMaster</vt:lpstr>
      <vt:lpstr>DividerSlideMaster</vt:lpstr>
      <vt:lpstr>ImageDescriptionAppendixSlideMaster</vt:lpstr>
      <vt:lpstr>Equation</vt:lpstr>
      <vt:lpstr>Chapter 1</vt:lpstr>
      <vt:lpstr>A Brief History of Risk and Return 1</vt:lpstr>
      <vt:lpstr>Learning Objectives</vt:lpstr>
      <vt:lpstr>Example 1: Who wants to be a Millionaire?</vt:lpstr>
      <vt:lpstr>Example 2: Who Wants to be a Millionaire?</vt:lpstr>
      <vt:lpstr>A Brief History of Risk and Return 2</vt:lpstr>
      <vt:lpstr>Dollar Returns</vt:lpstr>
      <vt:lpstr>Percent Returns</vt:lpstr>
      <vt:lpstr>Example 1.1: Concannon Plastics Calculating Total Dollar and Total Percent Returns</vt:lpstr>
      <vt:lpstr>Annualizing Returns 1  </vt:lpstr>
      <vt:lpstr>Annualizing Returns 2 </vt:lpstr>
      <vt:lpstr>A $1 Investment (at Year-end 19 25) in Different Types of Portfolios, 19 26–2021</vt:lpstr>
      <vt:lpstr>Financial Market History, 1801 to 2021</vt:lpstr>
      <vt:lpstr>The Historical Record: Total Returns on Large-Company Stocks, 19 26 to 2021</vt:lpstr>
      <vt:lpstr>The Historical Record: Total Returns on Small-Company Stocks, 19 26 to 2021</vt:lpstr>
      <vt:lpstr>The Historical Record: Total Returns on Long-term U.S. Bonds, 19 26 to 2021</vt:lpstr>
      <vt:lpstr>The Historical Record: Total Returns on U.S. T-bills, 19 26 to 2021</vt:lpstr>
      <vt:lpstr>The Historical Record: Rates of Change in Inflation Index, 19 26 to 2021</vt:lpstr>
      <vt:lpstr>2008: The Bear Growled; Investors Howled</vt:lpstr>
      <vt:lpstr>Historical Average Returns</vt:lpstr>
      <vt:lpstr>Average Annual Returns for Five Portfolios and Inflation, 19 26–2021</vt:lpstr>
      <vt:lpstr>Average Annual Returns and Risk Premiums for Five Portfolios, 19 26–2021</vt:lpstr>
      <vt:lpstr>Average Returns: The First Lesson</vt:lpstr>
      <vt:lpstr>Why Does a Risk Premium Exist?</vt:lpstr>
      <vt:lpstr>Return Variability Review and Concepts</vt:lpstr>
      <vt:lpstr>Frequency Distribution of Returns on Common Stocks, 19 26 to 2021</vt:lpstr>
      <vt:lpstr>Return Variability: The Statistical Tools</vt:lpstr>
      <vt:lpstr>Example: Calculating Historical Variance and Standard Deviation</vt:lpstr>
      <vt:lpstr>Historical Returns, Standard Deviations, and Frequency Distributions: 19 26–2021</vt:lpstr>
      <vt:lpstr>The Normal Distribution and Large-Company Stock Returns</vt:lpstr>
      <vt:lpstr>Good Times for the Dow Jones Index, May 18 96 to May 2022</vt:lpstr>
      <vt:lpstr>Bad Times for the Dow Jones Index, May 18 96 to May 2022</vt:lpstr>
      <vt:lpstr>Arithmetic Averages versus Geometric Averages 1</vt:lpstr>
      <vt:lpstr>Example: Calculating a Geometric Average Return</vt:lpstr>
      <vt:lpstr>Geometric versus Arithmetic Averages, 19 26 to 2021</vt:lpstr>
      <vt:lpstr>Arithmetic Averages versus Geometric Averages 2</vt:lpstr>
      <vt:lpstr>Dollar-Weighted Average Returns 1  </vt:lpstr>
      <vt:lpstr>Dollar-Weighted Average Returns 2</vt:lpstr>
      <vt:lpstr>Dollar-Weighted Average Returns and I R R</vt:lpstr>
      <vt:lpstr>Risk and Return</vt:lpstr>
      <vt:lpstr>Historical Risk and Return Trade-Off</vt:lpstr>
      <vt:lpstr>A Look Ahead</vt:lpstr>
      <vt:lpstr>Useful Internet Sites</vt:lpstr>
      <vt:lpstr>Chapter Review 1</vt:lpstr>
      <vt:lpstr>Chapter Review 2  </vt:lpstr>
      <vt:lpstr>End of Main Content</vt:lpstr>
      <vt:lpstr>Accessibility content: Text Alternatives for images</vt:lpstr>
      <vt:lpstr>A $1 Investment (at Year-end 19 25) in Different Types of Portfolios, 19 26–2021 – Text Alternative</vt:lpstr>
      <vt:lpstr>Financial Market History, 1801 to 2021 – Text Alternative</vt:lpstr>
      <vt:lpstr>The Historical Record: Total Returns on Large-Company Stocks, 19 26 to 2021 – Text Alternative</vt:lpstr>
      <vt:lpstr>The Historical Record: Total Returns on Small-Company Stocks, 19 26 to 2021 – Text Alternative</vt:lpstr>
      <vt:lpstr>The Historical Record: Total Returns on Long-term U.S. Bonds, 19 26 to 2021 – Text Alternative</vt:lpstr>
      <vt:lpstr>The Historical Record: Total Returns on U.S. T-bills, 19 26 to 2021 – Text Alternative</vt:lpstr>
      <vt:lpstr>The Historical Record: Rates of Change in Inflation Index, 19 26 to 2021 – Text Alternative</vt:lpstr>
      <vt:lpstr>2008: The Bear Growled; Investors Howled – Text Alternative</vt:lpstr>
      <vt:lpstr>Frequency Distribution of Returns on Common Stocks, 19 26 to 2021 – Text Alternative</vt:lpstr>
      <vt:lpstr>Example: Calculating Historical Variance and Standard Deviation – Text Alternative</vt:lpstr>
      <vt:lpstr>Historical Returns, Standard Deviations, and Frequency Distributions: 19 26–2021 – Text Alternative</vt:lpstr>
      <vt:lpstr>The Normal Distribution and Large-Company Stock Returns – Text Alternative</vt:lpstr>
      <vt:lpstr>Example: Calculating a Geometric Average Return – Text Alternative</vt:lpstr>
      <vt:lpstr>Historical Risk and Return Trade-Off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keywords/>
  <cp:lastModifiedBy>Dinesh Babu Chellam</cp:lastModifiedBy>
  <cp:revision>1571</cp:revision>
  <dcterms:created xsi:type="dcterms:W3CDTF">2020-12-08T04:00:13Z</dcterms:created>
  <dcterms:modified xsi:type="dcterms:W3CDTF">2023-07-06T06:14:53Z</dcterms:modified>
</cp:coreProperties>
</file>