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7024EF-28B2-41DF-A713-9A4F6E7D9819}" type="datetimeFigureOut">
              <a:rPr lang="en-US" smtClean="0"/>
              <a:pPr/>
              <a:t>4/6/2017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6EAC2-889C-4A0F-9588-D9C9A7BF3F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C6EAC2-889C-4A0F-9588-D9C9A7BF3F83}"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754B52C-D6EA-4939-957E-4EF10ED5F420}" type="datetimeFigureOut">
              <a:rPr lang="en-US" smtClean="0"/>
              <a:pPr/>
              <a:t>4/6/2017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FA10D5-F8E8-426C-843E-65991B55F4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54B52C-D6EA-4939-957E-4EF10ED5F420}" type="datetimeFigureOut">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54B52C-D6EA-4939-957E-4EF10ED5F420}" type="datetimeFigureOut">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54B52C-D6EA-4939-957E-4EF10ED5F420}" type="datetimeFigureOut">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54B52C-D6EA-4939-957E-4EF10ED5F420}" type="datetimeFigureOut">
              <a:rPr lang="en-US" smtClean="0"/>
              <a:pPr/>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A10D5-F8E8-426C-843E-65991B55F4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54B52C-D6EA-4939-957E-4EF10ED5F420}" type="datetimeFigureOut">
              <a:rPr lang="en-US" smtClean="0"/>
              <a:pPr/>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754B52C-D6EA-4939-957E-4EF10ED5F420}" type="datetimeFigureOut">
              <a:rPr lang="en-US" smtClean="0"/>
              <a:pPr/>
              <a:t>4/6/2017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54B52C-D6EA-4939-957E-4EF10ED5F420}" type="datetimeFigureOut">
              <a:rPr lang="en-US" smtClean="0"/>
              <a:pPr/>
              <a:t>4/6/2017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4B52C-D6EA-4939-957E-4EF10ED5F420}" type="datetimeFigureOut">
              <a:rPr lang="en-US" smtClean="0"/>
              <a:pPr/>
              <a:t>4/6/2017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54B52C-D6EA-4939-957E-4EF10ED5F420}" type="datetimeFigureOut">
              <a:rPr lang="en-US" smtClean="0"/>
              <a:pPr/>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A10D5-F8E8-426C-843E-65991B55F4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54B52C-D6EA-4939-957E-4EF10ED5F420}" type="datetimeFigureOut">
              <a:rPr lang="en-US" smtClean="0"/>
              <a:pPr/>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FA10D5-F8E8-426C-843E-65991B55F4C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754B52C-D6EA-4939-957E-4EF10ED5F420}" type="datetimeFigureOut">
              <a:rPr lang="en-US" smtClean="0"/>
              <a:pPr/>
              <a:t>4/6/2017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FA10D5-F8E8-426C-843E-65991B55F4C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Home visit</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l" rtl="0">
              <a:buNone/>
            </a:pPr>
            <a:r>
              <a:rPr lang="en-US" b="1" dirty="0"/>
              <a:t>III. In-home phase Introduction of self and professional identity</a:t>
            </a:r>
            <a:endParaRPr lang="en-US" dirty="0"/>
          </a:p>
          <a:p>
            <a:pPr lvl="0" algn="l" rtl="0">
              <a:buFont typeface="Wingdings" pitchFamily="2" charset="2"/>
              <a:buChar char="q"/>
            </a:pPr>
            <a:r>
              <a:rPr lang="en-US" b="1" dirty="0"/>
              <a:t>Implementing the visit(applying nursing process)</a:t>
            </a:r>
            <a:endParaRPr lang="en-US" dirty="0"/>
          </a:p>
          <a:p>
            <a:pPr lvl="0" algn="l" rtl="0"/>
            <a:r>
              <a:rPr lang="en-US" dirty="0"/>
              <a:t>Initiate the visit by the introduction and identification of health personnel to the client, and a brief social dialogue to establish rapport(Social interaction to establish relationship)</a:t>
            </a:r>
          </a:p>
          <a:p>
            <a:pPr lvl="0" algn="l" rtl="0"/>
            <a:r>
              <a:rPr lang="en-US" dirty="0"/>
              <a:t>Practice appropriate hygienic practices before assessing the client such as hand-washing.</a:t>
            </a:r>
          </a:p>
          <a:p>
            <a:pPr lvl="0" algn="l" rtl="0"/>
            <a:r>
              <a:rPr lang="en-US" dirty="0"/>
              <a:t>Review plans for the visit with the client.</a:t>
            </a:r>
          </a:p>
          <a:p>
            <a:pPr lvl="0" algn="l" rtl="0"/>
            <a:r>
              <a:rPr lang="en-US" dirty="0"/>
              <a:t>Determine the expectation of the client regarding home visits.</a:t>
            </a:r>
          </a:p>
          <a:p>
            <a:pPr algn="l" rtl="0"/>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l" rtl="0"/>
            <a:r>
              <a:rPr lang="en-US" dirty="0"/>
              <a:t>Conduct an assessment of the environment, client, medication, nutrition, functional abilities and limitations, psychosocial spiritual issues, and evaluate the effectiveness of previous visit interventions.</a:t>
            </a:r>
          </a:p>
          <a:p>
            <a:pPr lvl="0" algn="l" rtl="0"/>
            <a:r>
              <a:rPr lang="en-US" dirty="0"/>
              <a:t>Modify the plan of care based on client’s needs and situation.</a:t>
            </a:r>
          </a:p>
          <a:p>
            <a:pPr lvl="0" algn="l" rtl="0"/>
            <a:r>
              <a:rPr lang="en-US" dirty="0"/>
              <a:t>Carry out health interventions.</a:t>
            </a:r>
          </a:p>
          <a:p>
            <a:pPr lvl="0" algn="l" rtl="0"/>
            <a:r>
              <a:rPr lang="en-US" dirty="0"/>
              <a:t>Deal with distractions environmental and behavioral</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l" rtl="0">
              <a:buFont typeface="Wingdings" pitchFamily="2" charset="2"/>
              <a:buChar char="q"/>
            </a:pPr>
            <a:r>
              <a:rPr lang="en-US" b="1" dirty="0"/>
              <a:t>Evaluating the visit</a:t>
            </a:r>
            <a:endParaRPr lang="en-US" dirty="0"/>
          </a:p>
          <a:p>
            <a:pPr lvl="0" algn="l" rtl="0"/>
            <a:r>
              <a:rPr lang="en-US" dirty="0"/>
              <a:t>Evaluate the effectiveness of the interventions based on established short-term (response during the visit) as well as long-term outcome criteria (effects of the intervention at subsequent visits).</a:t>
            </a:r>
          </a:p>
          <a:p>
            <a:pPr lvl="0" algn="l" rtl="0"/>
            <a:r>
              <a:rPr lang="en-US" dirty="0"/>
              <a:t>Evaluate the conduct of the visit: availability of appropriate supplies and preparation of health personnel for a visit.</a:t>
            </a:r>
          </a:p>
          <a:p>
            <a:pPr algn="l" rtl="0"/>
            <a:r>
              <a:rPr lang="en-US" b="1" dirty="0"/>
              <a:t>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l" rtl="0">
              <a:buFont typeface="Wingdings" pitchFamily="2" charset="2"/>
              <a:buChar char="q"/>
            </a:pPr>
            <a:r>
              <a:rPr lang="en-US" b="1" dirty="0"/>
              <a:t>Documentation</a:t>
            </a:r>
            <a:endParaRPr lang="en-US" dirty="0"/>
          </a:p>
          <a:p>
            <a:pPr lvl="0" algn="l" rtl="0"/>
            <a:r>
              <a:rPr lang="en-US" dirty="0"/>
              <a:t>Document in the family folder and other record(s) according to standard procedures.</a:t>
            </a:r>
          </a:p>
          <a:p>
            <a:pPr lvl="0" algn="l" rtl="0"/>
            <a:r>
              <a:rPr lang="en-US" dirty="0"/>
              <a:t>Validate diagnoses and additional health needs based on visit.</a:t>
            </a:r>
          </a:p>
          <a:p>
            <a:pPr lvl="0" algn="l" rtl="0"/>
            <a:r>
              <a:rPr lang="en-US" dirty="0"/>
              <a:t>Record actions taken, response of client and outcomes of intervention  (short-term and long-term).</a:t>
            </a:r>
          </a:p>
          <a:p>
            <a:pPr lvl="0" algn="l" rtl="0"/>
            <a:r>
              <a:rPr lang="en-US" dirty="0"/>
              <a:t>Record both objective data (health worker-based) as well as subjective data (client-based).</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buNone/>
            </a:pPr>
            <a:r>
              <a:rPr lang="en-US" b="1" dirty="0"/>
              <a:t>IV. Termination phase</a:t>
            </a:r>
            <a:endParaRPr lang="en-US" dirty="0"/>
          </a:p>
          <a:p>
            <a:pPr lvl="0" algn="l" rtl="0">
              <a:buFont typeface="Wingdings" pitchFamily="2" charset="2"/>
              <a:buChar char="q"/>
            </a:pPr>
            <a:r>
              <a:rPr lang="en-US" dirty="0"/>
              <a:t>Review visit with family</a:t>
            </a:r>
          </a:p>
          <a:p>
            <a:pPr lvl="0" algn="l" rtl="0">
              <a:buFont typeface="Wingdings" pitchFamily="2" charset="2"/>
              <a:buChar char="q"/>
            </a:pPr>
            <a:r>
              <a:rPr lang="en-US" dirty="0"/>
              <a:t>Plan for future visits</a:t>
            </a:r>
          </a:p>
          <a:p>
            <a:pPr lvl="0" algn="l" rtl="0"/>
            <a:r>
              <a:rPr lang="en-US" dirty="0"/>
              <a:t>Termination begins with the first visit as the health worker prepares the client for the time-limited nature of home visits.</a:t>
            </a:r>
          </a:p>
          <a:p>
            <a:pPr lvl="0" algn="l" rtl="0"/>
            <a:r>
              <a:rPr lang="en-US" dirty="0"/>
              <a:t>Review goal attainment with the client/family, and make recommendations and referrals as appropriate for continued health care issues.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l" rtl="0"/>
            <a:r>
              <a:rPr lang="en-US" dirty="0"/>
              <a:t>Develop strategies for appropriate closure with clients who die, refuse visits, or are terminated as care is no longer required due to various reasons such as complete recovery or moving out from the area. </a:t>
            </a:r>
          </a:p>
          <a:p>
            <a:pPr algn="l" rtl="0"/>
            <a:r>
              <a:rPr lang="en-US" b="1" dirty="0"/>
              <a:t>V. Post-visit phase</a:t>
            </a:r>
            <a:endParaRPr lang="en-US" dirty="0"/>
          </a:p>
          <a:p>
            <a:pPr algn="l" rtl="0"/>
            <a:r>
              <a:rPr lang="en-US" dirty="0"/>
              <a:t> Plan for next visit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b="1" i="1" dirty="0"/>
              <a:t>Principles of Nurse- Client Relationship with </a:t>
            </a:r>
            <a:r>
              <a:rPr lang="en-US" b="1" i="1" dirty="0" smtClean="0"/>
              <a:t>Family</a:t>
            </a:r>
            <a:endParaRPr lang="en-US" dirty="0"/>
          </a:p>
        </p:txBody>
      </p:sp>
      <p:sp>
        <p:nvSpPr>
          <p:cNvPr id="3" name="Content Placeholder 2"/>
          <p:cNvSpPr>
            <a:spLocks noGrp="1"/>
          </p:cNvSpPr>
          <p:nvPr>
            <p:ph idx="1"/>
          </p:nvPr>
        </p:nvSpPr>
        <p:spPr/>
        <p:txBody>
          <a:bodyPr>
            <a:normAutofit/>
          </a:bodyPr>
          <a:lstStyle/>
          <a:p>
            <a:pPr algn="l" rtl="0">
              <a:buNone/>
            </a:pPr>
            <a:r>
              <a:rPr lang="en-US" dirty="0" smtClean="0"/>
              <a:t>Several </a:t>
            </a:r>
            <a:r>
              <a:rPr lang="en-US" dirty="0"/>
              <a:t>principles strengthen the clarity of purpose:</a:t>
            </a:r>
          </a:p>
          <a:p>
            <a:pPr lvl="0" algn="l" rtl="0"/>
            <a:r>
              <a:rPr lang="en-US" dirty="0"/>
              <a:t>By definition the nurse focuses on the family</a:t>
            </a:r>
          </a:p>
          <a:p>
            <a:pPr lvl="0" algn="l" rtl="0"/>
            <a:r>
              <a:rPr lang="en-US" dirty="0"/>
              <a:t>The health focus can be on the entire spectrum of health needs and all three levels of prevention</a:t>
            </a:r>
          </a:p>
          <a:p>
            <a:pPr lvl="0" algn="l" rtl="0"/>
            <a:r>
              <a:rPr lang="en-US" dirty="0"/>
              <a:t>The family retains autonomy in health related decisions</a:t>
            </a:r>
          </a:p>
          <a:p>
            <a:pPr lvl="0" algn="l" rtl="0"/>
            <a:r>
              <a:rPr lang="en-US" dirty="0"/>
              <a:t>The nurse is a guest in the family's decisions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buNone/>
            </a:pPr>
            <a:r>
              <a:rPr lang="en-US" b="1" i="1" dirty="0"/>
              <a:t>Families Retain much Control</a:t>
            </a:r>
            <a:endParaRPr lang="en-US" dirty="0"/>
          </a:p>
          <a:p>
            <a:pPr algn="l" rtl="0"/>
            <a:r>
              <a:rPr lang="en-US" dirty="0"/>
              <a:t>The family can control the nurse's </a:t>
            </a:r>
            <a:r>
              <a:rPr lang="en-US" dirty="0">
                <a:solidFill>
                  <a:srgbClr val="FF0000"/>
                </a:solidFill>
              </a:rPr>
              <a:t>entry into the home by explicitly refusing assistance</a:t>
            </a:r>
            <a:r>
              <a:rPr lang="en-US" dirty="0"/>
              <a:t>, establishing the </a:t>
            </a:r>
            <a:r>
              <a:rPr lang="en-US" dirty="0">
                <a:solidFill>
                  <a:srgbClr val="FF0000"/>
                </a:solidFill>
              </a:rPr>
              <a:t>time of the visit</a:t>
            </a:r>
            <a:r>
              <a:rPr lang="en-US" dirty="0"/>
              <a:t>, </a:t>
            </a:r>
            <a:r>
              <a:rPr lang="en-US" dirty="0">
                <a:solidFill>
                  <a:srgbClr val="FF0000"/>
                </a:solidFill>
              </a:rPr>
              <a:t>or deciding whether to answer the door.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Characteristics of care provided at Home visit </a:t>
            </a:r>
            <a:endParaRPr lang="en-US" dirty="0"/>
          </a:p>
        </p:txBody>
      </p:sp>
      <p:sp>
        <p:nvSpPr>
          <p:cNvPr id="3" name="Content Placeholder 2"/>
          <p:cNvSpPr>
            <a:spLocks noGrp="1"/>
          </p:cNvSpPr>
          <p:nvPr>
            <p:ph idx="1"/>
          </p:nvPr>
        </p:nvSpPr>
        <p:spPr/>
        <p:txBody>
          <a:bodyPr>
            <a:normAutofit/>
          </a:bodyPr>
          <a:lstStyle/>
          <a:p>
            <a:pPr lvl="0" algn="l" rtl="0"/>
            <a:r>
              <a:rPr lang="en-US" b="1" i="1" dirty="0"/>
              <a:t>Goals of Nursing Care Are Long Term</a:t>
            </a:r>
            <a:endParaRPr lang="en-US" dirty="0"/>
          </a:p>
          <a:p>
            <a:pPr algn="l" rtl="0"/>
            <a:r>
              <a:rPr lang="en-US" dirty="0"/>
              <a:t>A second major difference in nurse relationships with families is that the goals are usually more long term than are those with in hospitals</a:t>
            </a:r>
          </a:p>
          <a:p>
            <a:pPr algn="l" rtl="0"/>
            <a:r>
              <a:rPr lang="en-US" dirty="0"/>
              <a:t>Because ultimate goals may take a long time to achieve, short-term objectives must be developed to achieve long-term goals</a:t>
            </a:r>
            <a:r>
              <a:rPr lang="en-US" b="1" i="1" dirty="0"/>
              <a:t>.</a:t>
            </a:r>
            <a:endParaRPr lang="en-US" dirty="0"/>
          </a:p>
          <a:p>
            <a:r>
              <a:rPr lang="en-US" b="1" i="1" dirty="0"/>
              <a:t> </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l" rtl="0">
              <a:buNone/>
            </a:pPr>
            <a:r>
              <a:rPr lang="en-US" b="1" i="1" dirty="0"/>
              <a:t>Fostering Goal Accomplishment with Families</a:t>
            </a:r>
            <a:endParaRPr lang="en-US" dirty="0"/>
          </a:p>
          <a:p>
            <a:pPr lvl="0" algn="l" rtl="0"/>
            <a:r>
              <a:rPr lang="en-US" dirty="0"/>
              <a:t>Share goals explicitly with family</a:t>
            </a:r>
          </a:p>
          <a:p>
            <a:pPr lvl="0" algn="l" rtl="0"/>
            <a:r>
              <a:rPr lang="en-US" dirty="0"/>
              <a:t>Divide goals into manageable steps</a:t>
            </a:r>
          </a:p>
          <a:p>
            <a:pPr lvl="0" algn="l" rtl="0"/>
            <a:r>
              <a:rPr lang="en-US" dirty="0"/>
              <a:t>teach family to do for themselves</a:t>
            </a:r>
          </a:p>
          <a:p>
            <a:pPr lvl="0" algn="l" rtl="0"/>
            <a:r>
              <a:rPr lang="en-US" dirty="0"/>
              <a:t>do not expect family to do something all of  the time </a:t>
            </a:r>
            <a:r>
              <a:rPr lang="en-US" dirty="0" smtClean="0"/>
              <a:t>perfectly</a:t>
            </a:r>
            <a:endParaRPr lang="en-US" dirty="0"/>
          </a:p>
          <a:p>
            <a:pPr lvl="0" algn="l" rtl="0"/>
            <a:r>
              <a:rPr lang="en-US" dirty="0"/>
              <a:t>Be satisfied with small, subtle changes</a:t>
            </a:r>
          </a:p>
          <a:p>
            <a:pPr lvl="0" algn="l" rtl="0"/>
            <a:r>
              <a:rPr lang="en-US" dirty="0"/>
              <a:t>Be flexible</a:t>
            </a:r>
          </a:p>
          <a:p>
            <a:pPr algn="l" rtl="0"/>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buNone/>
            </a:pPr>
            <a:r>
              <a:rPr lang="en-US" b="1" i="1" dirty="0"/>
              <a:t>A home </a:t>
            </a:r>
            <a:r>
              <a:rPr lang="en-US" b="1" i="1" dirty="0" smtClean="0"/>
              <a:t>visit</a:t>
            </a:r>
          </a:p>
          <a:p>
            <a:pPr algn="l" rtl="0"/>
            <a:r>
              <a:rPr lang="en-US" dirty="0" smtClean="0"/>
              <a:t> </a:t>
            </a:r>
            <a:r>
              <a:rPr lang="en-US" dirty="0"/>
              <a:t>is a </a:t>
            </a:r>
            <a:r>
              <a:rPr lang="en-US" b="1" dirty="0">
                <a:solidFill>
                  <a:schemeClr val="accent2">
                    <a:lumMod val="60000"/>
                    <a:lumOff val="40000"/>
                  </a:schemeClr>
                </a:solidFill>
              </a:rPr>
              <a:t>purposeful interaction </a:t>
            </a:r>
            <a:r>
              <a:rPr lang="en-US" dirty="0"/>
              <a:t>in a home   directed at promoting and maintaining the health of individuals and the family.</a:t>
            </a:r>
          </a:p>
          <a:p>
            <a:pPr algn="l" rtl="0"/>
            <a:r>
              <a:rPr lang="en-US" dirty="0"/>
              <a:t>A major d</a:t>
            </a:r>
            <a:r>
              <a:rPr lang="en-US" b="1" dirty="0">
                <a:solidFill>
                  <a:schemeClr val="accent2">
                    <a:lumMod val="60000"/>
                    <a:lumOff val="40000"/>
                  </a:schemeClr>
                </a:solidFill>
              </a:rPr>
              <a:t>istinction</a:t>
            </a:r>
            <a:r>
              <a:rPr lang="en-US" dirty="0"/>
              <a:t> of a home visit is that health </a:t>
            </a:r>
            <a:r>
              <a:rPr lang="en-US" b="1" dirty="0">
                <a:solidFill>
                  <a:schemeClr val="accent2">
                    <a:lumMod val="60000"/>
                    <a:lumOff val="40000"/>
                  </a:schemeClr>
                </a:solidFill>
              </a:rPr>
              <a:t>professional goes to the client rather than the client c</a:t>
            </a:r>
            <a:r>
              <a:rPr lang="en-US" dirty="0"/>
              <a:t>oming to the health professional</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r>
              <a:rPr lang="en-US" dirty="0"/>
              <a:t>Nursing interventions in a hospital setting become short-term objectives for client learning and mastery in the home setting</a:t>
            </a:r>
            <a:r>
              <a:rPr lang="en-US" dirty="0" smtClean="0"/>
              <a:t>. </a:t>
            </a:r>
            <a:r>
              <a:rPr lang="en-US" dirty="0"/>
              <a:t>In an inpatient setting, giving medications as prescribed is a nursing action. </a:t>
            </a:r>
            <a:endParaRPr lang="en-US" dirty="0" smtClean="0"/>
          </a:p>
          <a:p>
            <a:pPr algn="l" rtl="0"/>
            <a:r>
              <a:rPr lang="en-US" dirty="0" smtClean="0"/>
              <a:t>In </a:t>
            </a:r>
            <a:r>
              <a:rPr lang="en-US" dirty="0"/>
              <a:t>the home, the spouse will give medications as prescribed becomes a behavioral objective for the family; the related nursing action </a:t>
            </a:r>
            <a:r>
              <a:rPr lang="en-US" b="1" dirty="0">
                <a:solidFill>
                  <a:schemeClr val="accent2">
                    <a:lumMod val="60000"/>
                    <a:lumOff val="40000"/>
                  </a:schemeClr>
                </a:solidFill>
              </a:rPr>
              <a:t>is teaching</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lgn="l" rtl="0">
              <a:buNone/>
            </a:pPr>
            <a:r>
              <a:rPr lang="en-US" b="1" i="1" dirty="0"/>
              <a:t>Nursing Care Is More Interdependent with Families</a:t>
            </a:r>
            <a:endParaRPr lang="en-US" dirty="0"/>
          </a:p>
          <a:p>
            <a:pPr algn="l" rtl="0"/>
            <a:r>
              <a:rPr lang="en-US" dirty="0"/>
              <a:t> </a:t>
            </a:r>
            <a:r>
              <a:rPr lang="en-US" sz="3300" dirty="0"/>
              <a:t>Because families have more control over their health in their own homes, &amp; because change is usually gradual, greater emphasis must be placed on mutual goals if the nurse and family are to achieve long-term success. Except in emergency situations, the client determines the priority of issues with which to be dealt</a:t>
            </a:r>
          </a:p>
          <a:p>
            <a:pPr algn="l" rtl="0"/>
            <a:r>
              <a:rPr lang="en-US" sz="3300" dirty="0"/>
              <a:t> Families are sometimes unaware of what they do not know. The nurse </a:t>
            </a:r>
            <a:r>
              <a:rPr lang="en-US" sz="3300" dirty="0">
                <a:solidFill>
                  <a:schemeClr val="accent2">
                    <a:lumMod val="60000"/>
                    <a:lumOff val="40000"/>
                  </a:schemeClr>
                </a:solidFill>
              </a:rPr>
              <a:t>must suggest health related topics that are </a:t>
            </a:r>
            <a:r>
              <a:rPr lang="en-US" dirty="0">
                <a:solidFill>
                  <a:schemeClr val="accent2">
                    <a:lumMod val="60000"/>
                    <a:lumOff val="40000"/>
                  </a:schemeClr>
                </a:solidFill>
              </a:rPr>
              <a:t>appropriate for the family </a:t>
            </a:r>
            <a:r>
              <a:rPr lang="en-US" dirty="0" smtClean="0"/>
              <a:t>situations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l" rtl="0">
              <a:buNone/>
            </a:pPr>
            <a:r>
              <a:rPr lang="en-US" b="1" i="1" dirty="0"/>
              <a:t>Increasing Understanding through Communication Skills</a:t>
            </a:r>
            <a:endParaRPr lang="en-US" dirty="0"/>
          </a:p>
          <a:p>
            <a:pPr algn="l" rtl="0"/>
            <a:r>
              <a:rPr lang="en-US" dirty="0" smtClean="0"/>
              <a:t> Listening </a:t>
            </a:r>
            <a:r>
              <a:rPr lang="en-US" dirty="0"/>
              <a:t>skills assist nurses in clarifying and validating messages</a:t>
            </a:r>
            <a:r>
              <a:rPr lang="en-US" dirty="0" smtClean="0"/>
              <a:t>.</a:t>
            </a:r>
          </a:p>
          <a:p>
            <a:pPr algn="l" rtl="0"/>
            <a:r>
              <a:rPr lang="en-US" dirty="0" smtClean="0"/>
              <a:t> </a:t>
            </a:r>
            <a:r>
              <a:rPr lang="en-US" dirty="0"/>
              <a:t>Leading skills assist nurses in focusing and questioning for the purposes of expanding the scope and depth of factual and emotional messages and reducing confusion. </a:t>
            </a:r>
            <a:endParaRPr lang="en-US" dirty="0" smtClean="0"/>
          </a:p>
          <a:p>
            <a:pPr algn="l" rtl="0"/>
            <a:r>
              <a:rPr lang="en-US" dirty="0" smtClean="0"/>
              <a:t>Reflecting </a:t>
            </a:r>
            <a:r>
              <a:rPr lang="en-US" dirty="0"/>
              <a:t>skills allow CHN to understand the family's frame of reference and the meaning of its concerns.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a helping relationship</a:t>
            </a:r>
            <a:endParaRPr lang="en-US" dirty="0"/>
          </a:p>
        </p:txBody>
      </p:sp>
      <p:sp>
        <p:nvSpPr>
          <p:cNvPr id="3" name="Content Placeholder 2"/>
          <p:cNvSpPr>
            <a:spLocks noGrp="1"/>
          </p:cNvSpPr>
          <p:nvPr>
            <p:ph idx="1"/>
          </p:nvPr>
        </p:nvSpPr>
        <p:spPr/>
        <p:txBody>
          <a:bodyPr/>
          <a:lstStyle/>
          <a:p>
            <a:pPr algn="l" rtl="0"/>
            <a:r>
              <a:rPr lang="en-US" b="1" dirty="0" smtClean="0"/>
              <a:t> </a:t>
            </a:r>
            <a:r>
              <a:rPr lang="en-US" b="1" dirty="0">
                <a:solidFill>
                  <a:schemeClr val="accent2">
                    <a:lumMod val="60000"/>
                    <a:lumOff val="40000"/>
                  </a:schemeClr>
                </a:solidFill>
              </a:rPr>
              <a:t>Positive regard</a:t>
            </a:r>
            <a:r>
              <a:rPr lang="en-US" dirty="0"/>
              <a:t>; involves </a:t>
            </a:r>
            <a:r>
              <a:rPr lang="en-US" b="1" dirty="0">
                <a:solidFill>
                  <a:schemeClr val="accent6">
                    <a:lumMod val="75000"/>
                  </a:schemeClr>
                </a:solidFill>
              </a:rPr>
              <a:t>recognizing the value of person</a:t>
            </a:r>
            <a:r>
              <a:rPr lang="en-US" dirty="0"/>
              <a:t>s because they are human beings. Accept the family, not necessarily the family's behavior. All behavior is purposeful; &amp; without further information, you can't determine the meaning of a particular family </a:t>
            </a:r>
            <a:r>
              <a:rPr lang="en-US" dirty="0" smtClean="0"/>
              <a:t>behavior.</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r>
              <a:rPr lang="en-US" b="1" dirty="0">
                <a:solidFill>
                  <a:schemeClr val="accent6">
                    <a:lumMod val="75000"/>
                  </a:schemeClr>
                </a:solidFill>
              </a:rPr>
              <a:t>Empathy</a:t>
            </a:r>
            <a:r>
              <a:rPr lang="en-US" dirty="0"/>
              <a:t> is the </a:t>
            </a:r>
            <a:r>
              <a:rPr lang="en-US" dirty="0">
                <a:solidFill>
                  <a:schemeClr val="accent2">
                    <a:lumMod val="60000"/>
                    <a:lumOff val="40000"/>
                  </a:schemeClr>
                </a:solidFill>
              </a:rPr>
              <a:t>ability to put you in someone else's shoes</a:t>
            </a:r>
            <a:r>
              <a:rPr lang="en-US" dirty="0"/>
              <a:t>, to be able to walk in her\his footsteps so as to understand his\her journey. </a:t>
            </a:r>
            <a:endParaRPr lang="en-US" dirty="0" smtClean="0"/>
          </a:p>
          <a:p>
            <a:pPr algn="l" rtl="0"/>
            <a:r>
              <a:rPr lang="en-US" b="1" dirty="0" smtClean="0">
                <a:solidFill>
                  <a:schemeClr val="accent2">
                    <a:lumMod val="60000"/>
                    <a:lumOff val="40000"/>
                  </a:schemeClr>
                </a:solidFill>
              </a:rPr>
              <a:t>Empathy </a:t>
            </a:r>
            <a:r>
              <a:rPr lang="en-US" b="1" dirty="0">
                <a:solidFill>
                  <a:schemeClr val="accent2">
                    <a:lumMod val="60000"/>
                    <a:lumOff val="40000"/>
                  </a:schemeClr>
                </a:solidFill>
              </a:rPr>
              <a:t>requires sensitivity to another's experience including </a:t>
            </a:r>
            <a:r>
              <a:rPr lang="en-US" dirty="0"/>
              <a:t>sensing, understanding, and sharing the feelings and needs of the other person, seems- things from the other's perspective's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r>
              <a:rPr lang="en-US" b="1" dirty="0">
                <a:solidFill>
                  <a:schemeClr val="accent6">
                    <a:lumMod val="75000"/>
                  </a:schemeClr>
                </a:solidFill>
              </a:rPr>
              <a:t>Genuineness</a:t>
            </a:r>
            <a:r>
              <a:rPr lang="en-US" dirty="0"/>
              <a:t>- means that what you say and do is </a:t>
            </a:r>
            <a:r>
              <a:rPr lang="en-US" dirty="0">
                <a:solidFill>
                  <a:schemeClr val="accent6">
                    <a:lumMod val="75000"/>
                  </a:schemeClr>
                </a:solidFill>
              </a:rPr>
              <a:t>consistent with your understanding of the situation</a:t>
            </a:r>
          </a:p>
          <a:p>
            <a:pPr algn="l" rtl="0"/>
            <a:r>
              <a:rPr lang="en-US" dirty="0"/>
              <a:t>The nurse can promote genuine self-expression in others by creating an atmosphere </a:t>
            </a:r>
            <a:r>
              <a:rPr lang="en-US" dirty="0">
                <a:solidFill>
                  <a:schemeClr val="accent6">
                    <a:lumMod val="75000"/>
                  </a:schemeClr>
                </a:solidFill>
              </a:rPr>
              <a:t>of trust accepting that each person has right to self-expression</a:t>
            </a:r>
            <a:r>
              <a:rPr lang="en-US" dirty="0"/>
              <a:t>, 'actively seeking to understand'.</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l" rtl="0"/>
            <a:r>
              <a:rPr lang="en-US" b="1" i="1" dirty="0">
                <a:solidFill>
                  <a:schemeClr val="accent6">
                    <a:lumMod val="75000"/>
                  </a:schemeClr>
                </a:solidFill>
              </a:rPr>
              <a:t>Promoting Nurse Safety</a:t>
            </a:r>
            <a:endParaRPr lang="en-US" dirty="0">
              <a:solidFill>
                <a:schemeClr val="accent6">
                  <a:lumMod val="75000"/>
                </a:schemeClr>
              </a:solidFill>
            </a:endParaRPr>
          </a:p>
          <a:p>
            <a:pPr algn="l" rtl="0"/>
            <a:r>
              <a:rPr lang="en-US" dirty="0"/>
              <a:t>Promote safety of CHN is critical. The purpose of the home visit is to offer or provide nursing services that make contribution to the family's health and to do so while maintaining the nurse's safety. The purpose of a home visit is to provide care at all costs. Assertiveness, not abandonment of one's own needs, is required, which is especially true when you are learning to be a CHN and the boundaries of your professional role.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b="1" i="1" dirty="0">
                <a:solidFill>
                  <a:schemeClr val="accent6">
                    <a:lumMod val="75000"/>
                  </a:schemeClr>
                </a:solidFill>
              </a:rPr>
              <a:t>Promoting Safe Travel</a:t>
            </a:r>
            <a:endParaRPr lang="en-US" dirty="0">
              <a:solidFill>
                <a:schemeClr val="accent6">
                  <a:lumMod val="75000"/>
                </a:schemeClr>
              </a:solidFill>
            </a:endParaRPr>
          </a:p>
          <a:p>
            <a:pPr algn="l" rtl="0"/>
            <a:r>
              <a:rPr lang="en-US" dirty="0"/>
              <a:t>All CHN can benefit from basic crime prevention courses that local or state police provide regarding safety on the street and in automobiles. Knowing that she\he is incorporating basic self-protection behaviors is especially helpful for a community health nurse.</a:t>
            </a:r>
          </a:p>
          <a:p>
            <a:r>
              <a:rPr lang="en-US" dirty="0"/>
              <a:t>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l" rtl="0"/>
            <a:r>
              <a:rPr lang="en-US" b="1" i="1" dirty="0">
                <a:solidFill>
                  <a:schemeClr val="accent6">
                    <a:lumMod val="75000"/>
                  </a:schemeClr>
                </a:solidFill>
              </a:rPr>
              <a:t>Managing Time &amp; Equipment </a:t>
            </a:r>
            <a:endParaRPr lang="en-US" dirty="0">
              <a:solidFill>
                <a:schemeClr val="accent6">
                  <a:lumMod val="75000"/>
                </a:schemeClr>
              </a:solidFill>
            </a:endParaRPr>
          </a:p>
          <a:p>
            <a:pPr algn="l" rtl="0"/>
            <a:r>
              <a:rPr lang="en-US" dirty="0"/>
              <a:t>The community health nurse's effectiveness depends on the planning the day for the efficient use of time and other resources. Physical resources are often limited to equipment carried by the nurse, or provided by the family at the home, or both. Consequently, making do with what is at hand and doing this consistent with basic principles of safety and infection control are the hallmarks of a skilled community health nurse, although more specialized equipment is being used in the home to care for sicker individuals</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l" rtl="0"/>
            <a:r>
              <a:rPr lang="en-US" b="1" i="1" dirty="0">
                <a:solidFill>
                  <a:schemeClr val="accent6">
                    <a:lumMod val="75000"/>
                  </a:schemeClr>
                </a:solidFill>
              </a:rPr>
              <a:t>Promoting Asepsis in the Home </a:t>
            </a:r>
            <a:endParaRPr lang="en-US" dirty="0">
              <a:solidFill>
                <a:schemeClr val="accent6">
                  <a:lumMod val="75000"/>
                </a:schemeClr>
              </a:solidFill>
            </a:endParaRPr>
          </a:p>
          <a:p>
            <a:pPr algn="l" rtl="0"/>
            <a:r>
              <a:rPr lang="en-US" dirty="0"/>
              <a:t>The goals of infection control in the home are to prevent the spread of communicable organisms from one family member to another and from one household to another, to protect individual family members who are especially susceptible to infection, and to protect the nurse from infection. The CHN adapts these standards to the circumstances of each household and to the specific needs of the family.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Purposes</a:t>
            </a:r>
            <a:endParaRPr lang="en-US" dirty="0"/>
          </a:p>
        </p:txBody>
      </p:sp>
      <p:sp>
        <p:nvSpPr>
          <p:cNvPr id="3" name="Content Placeholder 2"/>
          <p:cNvSpPr>
            <a:spLocks noGrp="1"/>
          </p:cNvSpPr>
          <p:nvPr>
            <p:ph idx="1"/>
          </p:nvPr>
        </p:nvSpPr>
        <p:spPr/>
        <p:txBody>
          <a:bodyPr>
            <a:normAutofit/>
          </a:bodyPr>
          <a:lstStyle/>
          <a:p>
            <a:pPr algn="l" rtl="0">
              <a:buNone/>
            </a:pPr>
            <a:r>
              <a:rPr lang="en-US" dirty="0" smtClean="0"/>
              <a:t>Home </a:t>
            </a:r>
            <a:r>
              <a:rPr lang="en-US" dirty="0"/>
              <a:t>visits are carried out for several purposes such as, </a:t>
            </a:r>
            <a:endParaRPr lang="en-US" dirty="0" smtClean="0"/>
          </a:p>
          <a:p>
            <a:pPr algn="l" rtl="0"/>
            <a:r>
              <a:rPr lang="en-US" dirty="0" smtClean="0"/>
              <a:t>Case-finding </a:t>
            </a:r>
            <a:r>
              <a:rPr lang="en-US" dirty="0"/>
              <a:t>for public health and protection in cases such as abuse</a:t>
            </a:r>
            <a:r>
              <a:rPr lang="en-US" dirty="0" smtClean="0"/>
              <a:t>, </a:t>
            </a:r>
            <a:r>
              <a:rPr lang="en-US" dirty="0"/>
              <a:t>neglect communicable diseases and school-related health conditions</a:t>
            </a:r>
            <a:r>
              <a:rPr lang="en-US" dirty="0" smtClean="0"/>
              <a:t>,</a:t>
            </a:r>
          </a:p>
          <a:p>
            <a:pPr algn="l" rtl="0"/>
            <a:r>
              <a:rPr lang="en-US" dirty="0" smtClean="0"/>
              <a:t> </a:t>
            </a:r>
            <a:r>
              <a:rPr lang="en-US" dirty="0"/>
              <a:t>Promoting health and preventing illnesses by providing services such as antenatal, newborn and well-baby care; child development </a:t>
            </a:r>
            <a:r>
              <a:rPr lang="en-US" dirty="0" smtClean="0"/>
              <a:t> ,care </a:t>
            </a:r>
            <a:r>
              <a:rPr lang="en-US" dirty="0"/>
              <a:t>of the elderly; </a:t>
            </a:r>
            <a:r>
              <a:rPr lang="en-US" dirty="0" smtClean="0"/>
              <a:t> </a:t>
            </a:r>
          </a:p>
          <a:p>
            <a:pPr algn="l" rtl="0"/>
            <a:r>
              <a:rPr lang="en-US" dirty="0" smtClean="0"/>
              <a:t>Providing </a:t>
            </a:r>
            <a:r>
              <a:rPr lang="en-US" dirty="0"/>
              <a:t>care for the sick and terminally ill such as home health, and palliative and hospice care</a:t>
            </a:r>
          </a:p>
          <a:p>
            <a:pPr algn="l" rtl="0"/>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l" rtl="0"/>
            <a:r>
              <a:rPr lang="en-US" dirty="0"/>
              <a:t>Airborne organisms can be transmitted to and from you and among family members, even without direct contact.</a:t>
            </a:r>
          </a:p>
          <a:p>
            <a:pPr lvl="0" algn="l" rtl="0"/>
            <a:r>
              <a:rPr lang="en-US" dirty="0"/>
              <a:t>Lice and scabies can be transmitted from clothing, bed- ding, and upholstered furniture.</a:t>
            </a:r>
          </a:p>
          <a:p>
            <a:pPr lvl="0" algn="l" rtl="0"/>
            <a:r>
              <a:rPr lang="en-US" dirty="0"/>
              <a:t>Direct physical contact and using equipment introduce the necessity for medical asepsis or clean technique by the community health nurse.</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lgn="l" rtl="0"/>
            <a:r>
              <a:rPr lang="en-US" dirty="0"/>
              <a:t>Hand washing is as an essential component of infection control in homes as it is in all other settings of practice</a:t>
            </a:r>
          </a:p>
          <a:p>
            <a:pPr lvl="0" algn="l" rtl="0"/>
            <a:r>
              <a:rPr lang="en-US" dirty="0"/>
              <a:t>All sinks in homes are considered to be dirty. This determination is not meant as a judgment of the family's house-cleaning skills; rather, it is a basic principle of medical asepsis. Some homes will have sinks planning water, liquid soap and separate hand towels for guests</a:t>
            </a:r>
          </a:p>
          <a:p>
            <a:pPr lvl="0" algn="l" rtl="0"/>
            <a:r>
              <a:rPr lang="en-US" dirty="0"/>
              <a:t>Proper handling of equipment prevents the spread of communicable organisms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Do and Don’ts for a Successful Community Home </a:t>
            </a:r>
            <a:r>
              <a:rPr lang="en-US" sz="3200" b="1" dirty="0" smtClean="0"/>
              <a:t>Visit</a:t>
            </a:r>
            <a:endParaRPr lang="en-US" sz="3200" dirty="0"/>
          </a:p>
        </p:txBody>
      </p:sp>
      <p:sp>
        <p:nvSpPr>
          <p:cNvPr id="3" name="Content Placeholder 2"/>
          <p:cNvSpPr>
            <a:spLocks noGrp="1"/>
          </p:cNvSpPr>
          <p:nvPr>
            <p:ph idx="1"/>
          </p:nvPr>
        </p:nvSpPr>
        <p:spPr/>
        <p:txBody>
          <a:bodyPr/>
          <a:lstStyle/>
          <a:p>
            <a:pPr algn="l" rtl="0"/>
            <a:r>
              <a:rPr lang="en-US" b="1" dirty="0"/>
              <a:t>DON’T </a:t>
            </a:r>
            <a:r>
              <a:rPr lang="en-US" dirty="0"/>
              <a:t>be late for the home visit or make a “surprise” visit.</a:t>
            </a:r>
          </a:p>
          <a:p>
            <a:pPr algn="l" rtl="0"/>
            <a:r>
              <a:rPr lang="en-US" b="1" dirty="0"/>
              <a:t>DO </a:t>
            </a:r>
            <a:r>
              <a:rPr lang="en-US" dirty="0"/>
              <a:t>be on time! Make sure you have accurate directions and call in advance to schedule the visit. If you find yourself behind schedule (and it can happen!), call the client and give them your estimated time of arrival.</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l" rtl="0"/>
            <a:r>
              <a:rPr lang="en-US" b="1" dirty="0"/>
              <a:t>DON’T </a:t>
            </a:r>
            <a:r>
              <a:rPr lang="en-US" dirty="0"/>
              <a:t>wear fancy jewelry or your “Sunday best.”</a:t>
            </a:r>
          </a:p>
          <a:p>
            <a:pPr algn="l" rtl="0"/>
            <a:r>
              <a:rPr lang="en-US" b="1" dirty="0"/>
              <a:t>DO </a:t>
            </a:r>
            <a:r>
              <a:rPr lang="en-US" dirty="0"/>
              <a:t>wear clean, comfortable, machine washable clothes and minimal jewelry. The idea is to look professional and blend into any neighborhood.</a:t>
            </a:r>
          </a:p>
          <a:p>
            <a:pPr algn="l" rtl="0"/>
            <a:r>
              <a:rPr lang="en-US" b="1" dirty="0" smtClean="0"/>
              <a:t>DO </a:t>
            </a:r>
            <a:r>
              <a:rPr lang="en-US" dirty="0"/>
              <a:t>make sure your agency is aware of your schedule at all times! Call if you have a change in plans.</a:t>
            </a:r>
          </a:p>
          <a:p>
            <a:pPr algn="l" rtl="0"/>
            <a:r>
              <a:rPr lang="en-US" b="1" dirty="0"/>
              <a:t>DON’T </a:t>
            </a:r>
            <a:r>
              <a:rPr lang="en-US" dirty="0"/>
              <a:t>walk directly into a client’s home</a:t>
            </a:r>
            <a:r>
              <a:rPr lang="en-US" dirty="0" smtClean="0"/>
              <a:t>.</a:t>
            </a:r>
          </a:p>
          <a:p>
            <a:pPr algn="l" rtl="0"/>
            <a:r>
              <a:rPr lang="en-US" b="1" dirty="0" smtClean="0"/>
              <a:t>DO </a:t>
            </a:r>
            <a:r>
              <a:rPr lang="en-US" dirty="0" smtClean="0"/>
              <a:t>knock and wait to be invited in. Remember, you are a guest in their home.</a:t>
            </a:r>
          </a:p>
          <a:p>
            <a:pPr>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l" rtl="0"/>
            <a:r>
              <a:rPr lang="en-US" b="1" dirty="0" smtClean="0"/>
              <a:t>DON’T </a:t>
            </a:r>
            <a:r>
              <a:rPr lang="en-US" dirty="0"/>
              <a:t>stay in the environment if you don’t feel safe. Leave immediately and call the client to reschedule your appointment.  If problems arise during the home visit, excuse yourself and leave as soon as possible.</a:t>
            </a:r>
          </a:p>
          <a:p>
            <a:pPr algn="l" rtl="0"/>
            <a:r>
              <a:rPr lang="en-US" b="1" dirty="0"/>
              <a:t>DON’T </a:t>
            </a:r>
            <a:r>
              <a:rPr lang="en-US" dirty="0"/>
              <a:t>make judgments or negative comments about the appearance of the client’s home.</a:t>
            </a:r>
          </a:p>
          <a:p>
            <a:pPr algn="l" rtl="0"/>
            <a:r>
              <a:rPr lang="en-US" b="1" dirty="0"/>
              <a:t>DO </a:t>
            </a:r>
            <a:r>
              <a:rPr lang="en-US" dirty="0"/>
              <a:t>keep your facial expression friendly and non-judgmental. Ask the client if they need help in “anyway.” Treat the client and family with respect.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l" rtl="0"/>
            <a:r>
              <a:rPr lang="en-US" b="1" dirty="0"/>
              <a:t>DO </a:t>
            </a:r>
            <a:r>
              <a:rPr lang="en-US" dirty="0"/>
              <a:t>try to be aware of anyone entering or exiting the home. Position yourself with a clear view of entrances and exits.</a:t>
            </a:r>
          </a:p>
          <a:p>
            <a:pPr algn="l" rtl="0"/>
            <a:r>
              <a:rPr lang="en-US" b="1" dirty="0"/>
              <a:t>DON’T </a:t>
            </a:r>
            <a:r>
              <a:rPr lang="en-US" dirty="0"/>
              <a:t>tell the client what you want them to do.</a:t>
            </a:r>
          </a:p>
          <a:p>
            <a:pPr algn="l" rtl="0"/>
            <a:r>
              <a:rPr lang="en-US" b="1" dirty="0"/>
              <a:t>DO </a:t>
            </a:r>
            <a:r>
              <a:rPr lang="en-US" dirty="0"/>
              <a:t>ask the client how they are feeling and ask if they have any concerns or questions.</a:t>
            </a:r>
          </a:p>
          <a:p>
            <a:pPr algn="l" rtl="0"/>
            <a:r>
              <a:rPr lang="en-US" b="1" dirty="0"/>
              <a:t>DON’T </a:t>
            </a:r>
            <a:r>
              <a:rPr lang="en-US" dirty="0"/>
              <a:t>criticize the client or the caregiver for not following your instructions or the health care plan.</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b="1" dirty="0"/>
              <a:t>DO </a:t>
            </a:r>
            <a:r>
              <a:rPr lang="en-US" dirty="0"/>
              <a:t>discuss your observations. Compliment areas of care preformed successfully and reinforce your teaching. Try to discover why procedures were not preformed. Remember, everyone has their own way of “</a:t>
            </a:r>
            <a:r>
              <a:rPr lang="en-US" dirty="0" err="1"/>
              <a:t>doin</a:t>
            </a:r>
            <a:r>
              <a:rPr lang="en-US" dirty="0"/>
              <a:t>’ things.” As long as the principles are maintained, the procedures “don’t matter.”</a:t>
            </a:r>
          </a:p>
          <a:p>
            <a:pPr algn="l" rtl="0"/>
            <a:r>
              <a:rPr lang="en-US" b="1" dirty="0"/>
              <a:t>DO </a:t>
            </a:r>
            <a:r>
              <a:rPr lang="en-US" dirty="0"/>
              <a:t>listen to the client. They may have tips that will help you!</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l" rtl="0"/>
            <a:r>
              <a:rPr lang="en-US" b="1" dirty="0"/>
              <a:t>DON’T </a:t>
            </a:r>
            <a:r>
              <a:rPr lang="en-US" dirty="0"/>
              <a:t>use medical jargon when teaching or explaining procedures.</a:t>
            </a:r>
          </a:p>
          <a:p>
            <a:pPr algn="l" rtl="0"/>
            <a:r>
              <a:rPr lang="en-US" b="1" dirty="0"/>
              <a:t>DO </a:t>
            </a:r>
            <a:r>
              <a:rPr lang="en-US" dirty="0"/>
              <a:t>speak slowly and clearly. Make sure to reinforce your teaching with handouts or pictures if the client is unable to read. Ask if the client has any questions. Watch their facial expressions for signs of concern or confusion.</a:t>
            </a:r>
          </a:p>
          <a:p>
            <a:pPr algn="l" rtl="0"/>
            <a:r>
              <a:rPr lang="en-US" b="1" dirty="0"/>
              <a:t>DON’T </a:t>
            </a:r>
            <a:r>
              <a:rPr lang="en-US" dirty="0"/>
              <a:t>rush your visit even if you are behind schedule.</a:t>
            </a:r>
          </a:p>
          <a:p>
            <a:pPr algn="l" rtl="0"/>
            <a:r>
              <a:rPr lang="en-US" b="1" dirty="0"/>
              <a:t>DON’T </a:t>
            </a:r>
            <a:r>
              <a:rPr lang="en-US" dirty="0"/>
              <a:t>discuss sensitive topics, i.e., religion, politics, or discuss your private life</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l" rtl="0"/>
            <a:r>
              <a:rPr lang="en-US" b="1" dirty="0"/>
              <a:t>DO </a:t>
            </a:r>
            <a:r>
              <a:rPr lang="en-US" dirty="0"/>
              <a:t>ensure time for client concerns and some conversation. You can learn a lot through small talk. Encourage them to tell you about themselves.</a:t>
            </a:r>
          </a:p>
          <a:p>
            <a:pPr algn="l" rtl="0"/>
            <a:r>
              <a:rPr lang="en-US" b="1" dirty="0"/>
              <a:t>DO </a:t>
            </a:r>
            <a:r>
              <a:rPr lang="en-US" dirty="0"/>
              <a:t>thank the client and family for the visit and confirm your next appointment time.</a:t>
            </a:r>
          </a:p>
          <a:p>
            <a:pPr algn="l" rtl="0"/>
            <a:r>
              <a:rPr lang="en-US" b="1" dirty="0"/>
              <a:t>DO </a:t>
            </a:r>
            <a:r>
              <a:rPr lang="en-US" dirty="0"/>
              <a:t>follow through with your promises.</a:t>
            </a:r>
          </a:p>
          <a:p>
            <a:pPr algn="l" rtl="0"/>
            <a:r>
              <a:rPr lang="en-US" b="1" dirty="0"/>
              <a:t>DO </a:t>
            </a:r>
            <a:r>
              <a:rPr lang="en-US" dirty="0"/>
              <a:t>keep the client apprised of health care plan changes.</a:t>
            </a:r>
          </a:p>
          <a:p>
            <a:pPr algn="l" rtl="0"/>
            <a:r>
              <a:rPr lang="en-US" b="1" dirty="0"/>
              <a:t>DO </a:t>
            </a:r>
            <a:r>
              <a:rPr lang="en-US" dirty="0"/>
              <a:t>enjoy yourself! Community nursing is rewarding!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&amp; Disadvantages of Home </a:t>
            </a:r>
            <a:r>
              <a:rPr lang="en-US" b="1" dirty="0" smtClean="0"/>
              <a:t>Visiting</a:t>
            </a:r>
            <a:endParaRPr lang="en-US" dirty="0"/>
          </a:p>
        </p:txBody>
      </p:sp>
      <p:sp>
        <p:nvSpPr>
          <p:cNvPr id="3" name="Content Placeholder 2"/>
          <p:cNvSpPr>
            <a:spLocks noGrp="1"/>
          </p:cNvSpPr>
          <p:nvPr>
            <p:ph idx="1"/>
          </p:nvPr>
        </p:nvSpPr>
        <p:spPr/>
        <p:txBody>
          <a:bodyPr>
            <a:normAutofit fontScale="92500"/>
          </a:bodyPr>
          <a:lstStyle/>
          <a:p>
            <a:pPr algn="l" rtl="0">
              <a:buNone/>
            </a:pPr>
            <a:r>
              <a:rPr lang="en-US" b="1" i="1" dirty="0"/>
              <a:t>Advantages:</a:t>
            </a:r>
            <a:endParaRPr lang="en-US" dirty="0"/>
          </a:p>
          <a:p>
            <a:pPr algn="l" rtl="0"/>
            <a:r>
              <a:rPr lang="en-US" dirty="0"/>
              <a:t>Home visits provide an opportunity for health personnel to see </a:t>
            </a:r>
            <a:r>
              <a:rPr lang="en-US" dirty="0" smtClean="0"/>
              <a:t>a </a:t>
            </a:r>
            <a:r>
              <a:rPr lang="en-US" dirty="0"/>
              <a:t>complete picture of clients living experiences, in which illness is only one aspect of their lives. This will enable them to better provide holistic care that meets the physical, psychological, social and spiritual needs of their clients. </a:t>
            </a:r>
          </a:p>
          <a:p>
            <a:pPr lvl="0" algn="l" rtl="0"/>
            <a:r>
              <a:rPr lang="en-US" dirty="0"/>
              <a:t>In the home, health personnel see environmental factors that affect health, and social and psychological influences; relationships between and among family members; and interaction of clients with families and social networks.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lgn="l" rtl="0"/>
            <a:r>
              <a:rPr lang="en-US" dirty="0"/>
              <a:t>In addition, health workers can see first-hand how well the clients can perform self-care at home and make a more accurate evaluation of the health care interventions required.</a:t>
            </a:r>
          </a:p>
          <a:p>
            <a:pPr lvl="0" algn="l" rtl="0"/>
            <a:r>
              <a:rPr lang="en-US" dirty="0"/>
              <a:t>A home visit is effective when clients are able to exercise more control over their care and are part of the health care team, rather than dependent, passive recipients of care. </a:t>
            </a:r>
          </a:p>
          <a:p>
            <a:pPr lvl="0" algn="l" rtl="0"/>
            <a:r>
              <a:rPr lang="en-US" dirty="0"/>
              <a:t>Health personnel should promote a sense of empowerment in the clients and families for self-care and healthy living as well as proper health-seeking behaviors</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b="1" i="1" dirty="0"/>
              <a:t>Disadvantages:</a:t>
            </a:r>
            <a:endParaRPr lang="en-US" dirty="0"/>
          </a:p>
          <a:p>
            <a:pPr lvl="0" algn="l" rtl="0"/>
            <a:r>
              <a:rPr lang="en-US" dirty="0"/>
              <a:t>Travel time is costly</a:t>
            </a:r>
          </a:p>
          <a:p>
            <a:pPr lvl="0" algn="l" rtl="0"/>
            <a:r>
              <a:rPr lang="en-US" dirty="0"/>
              <a:t>Less efficient for nurse than working with groups or seeing many clients in an ambulatory site</a:t>
            </a:r>
          </a:p>
          <a:p>
            <a:pPr lvl="0" algn="l" rtl="0"/>
            <a:r>
              <a:rPr lang="en-US" dirty="0"/>
              <a:t>Distraction such as TV and noisy children may be more difficult to control</a:t>
            </a:r>
          </a:p>
          <a:p>
            <a:pPr lvl="0" algn="l" rtl="0"/>
            <a:r>
              <a:rPr lang="en-US" dirty="0"/>
              <a:t>Clients may be resistance or fearful of the intimacy of home visits</a:t>
            </a:r>
          </a:p>
          <a:p>
            <a:pPr lvl="0" algn="l" rtl="0"/>
            <a:r>
              <a:rPr lang="en-US" dirty="0"/>
              <a:t>Nurses safety can be an issue </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Conducting a Successful Home Visit</a:t>
            </a:r>
            <a:endParaRPr lang="en-US" dirty="0"/>
          </a:p>
        </p:txBody>
      </p:sp>
      <p:sp>
        <p:nvSpPr>
          <p:cNvPr id="3" name="Content Placeholder 2"/>
          <p:cNvSpPr>
            <a:spLocks noGrp="1"/>
          </p:cNvSpPr>
          <p:nvPr>
            <p:ph idx="1"/>
          </p:nvPr>
        </p:nvSpPr>
        <p:spPr/>
        <p:txBody>
          <a:bodyPr/>
          <a:lstStyle/>
          <a:p>
            <a:pPr algn="l" rtl="0">
              <a:buNone/>
            </a:pPr>
            <a:r>
              <a:rPr lang="en-US" b="1" dirty="0" smtClean="0"/>
              <a:t>Phases </a:t>
            </a:r>
            <a:r>
              <a:rPr lang="en-US" b="1" dirty="0"/>
              <a:t>and Activities of a Home Visit</a:t>
            </a:r>
            <a:endParaRPr lang="en-US" dirty="0"/>
          </a:p>
          <a:p>
            <a:pPr algn="l" rtl="0">
              <a:buNone/>
            </a:pPr>
            <a:r>
              <a:rPr lang="en-US" b="1" dirty="0"/>
              <a:t> I. Initiation phase Clarify source of referral for visit</a:t>
            </a:r>
            <a:endParaRPr lang="en-US" dirty="0"/>
          </a:p>
          <a:p>
            <a:pPr algn="l" rtl="0"/>
            <a:r>
              <a:rPr lang="en-US" dirty="0"/>
              <a:t>Clarify purpose for home visit</a:t>
            </a:r>
          </a:p>
          <a:p>
            <a:pPr algn="l" rtl="0"/>
            <a:r>
              <a:rPr lang="en-US" dirty="0"/>
              <a:t>Share information on reason and purpose of home visit with family</a:t>
            </a:r>
          </a:p>
          <a:p>
            <a:pPr algn="l" rtl="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buNone/>
            </a:pPr>
            <a:r>
              <a:rPr lang="en-US" b="1" dirty="0"/>
              <a:t>II. Pre-visit phase Initiate contact with family/ planning stage</a:t>
            </a:r>
            <a:endParaRPr lang="en-US" dirty="0"/>
          </a:p>
          <a:p>
            <a:pPr algn="l" rtl="0"/>
            <a:r>
              <a:rPr lang="en-US" b="1" dirty="0"/>
              <a:t> </a:t>
            </a:r>
            <a:r>
              <a:rPr lang="en-US" dirty="0" smtClean="0"/>
              <a:t>Determine </a:t>
            </a:r>
            <a:r>
              <a:rPr lang="en-US" dirty="0"/>
              <a:t>which clients need to be seen according to the agreed criteria.</a:t>
            </a:r>
          </a:p>
          <a:p>
            <a:pPr lvl="0" algn="l" rtl="0"/>
            <a:r>
              <a:rPr lang="en-US" dirty="0"/>
              <a:t>Prioritize the scheduled visits based on clients health needs and in coordination with other health team members.</a:t>
            </a:r>
          </a:p>
          <a:p>
            <a:pPr lvl="0" algn="l" rtl="0"/>
            <a:r>
              <a:rPr lang="en-US" dirty="0"/>
              <a:t>Review family folders, client’s records, goals of care and reasons for the home visit.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l" rtl="0"/>
            <a:r>
              <a:rPr lang="en-US" dirty="0"/>
              <a:t>Validate the scheduled visit with clients and/or family members, and assess the specific needs of clients and non-formal caregivers (such as supplies).</a:t>
            </a:r>
          </a:p>
          <a:p>
            <a:pPr lvl="0" algn="l" rtl="0"/>
            <a:r>
              <a:rPr lang="en-US" dirty="0"/>
              <a:t>Conduct inventories of the home visit bag, equipment needed, and supplies and educational materials for clients.</a:t>
            </a:r>
          </a:p>
          <a:p>
            <a:pPr lvl="0" algn="l" rtl="0"/>
            <a:r>
              <a:rPr lang="en-US" dirty="0"/>
              <a:t>Review safety considerations, such as the timing of the visit and assessment of the environment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TotalTime>
  <Words>2275</Words>
  <Application>Microsoft Office PowerPoint</Application>
  <PresentationFormat>On-screen Show (4:3)</PresentationFormat>
  <Paragraphs>138</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Home visit </vt:lpstr>
      <vt:lpstr>Slide 2</vt:lpstr>
      <vt:lpstr>Purposes</vt:lpstr>
      <vt:lpstr>Advantages &amp; Disadvantages of Home Visiting</vt:lpstr>
      <vt:lpstr>Slide 5</vt:lpstr>
      <vt:lpstr>Slide 6</vt:lpstr>
      <vt:lpstr>Conducting a Successful Home Visit</vt:lpstr>
      <vt:lpstr>Slide 8</vt:lpstr>
      <vt:lpstr>Slide 9</vt:lpstr>
      <vt:lpstr>Slide 10</vt:lpstr>
      <vt:lpstr>Slide 11</vt:lpstr>
      <vt:lpstr>Slide 12</vt:lpstr>
      <vt:lpstr>Slide 13</vt:lpstr>
      <vt:lpstr>Slide 14</vt:lpstr>
      <vt:lpstr>Slide 15</vt:lpstr>
      <vt:lpstr> Principles of Nurse- Client Relationship with Family</vt:lpstr>
      <vt:lpstr>Slide 17</vt:lpstr>
      <vt:lpstr>Characteristics of care provided at Home visit </vt:lpstr>
      <vt:lpstr>Slide 19</vt:lpstr>
      <vt:lpstr>Slide 20</vt:lpstr>
      <vt:lpstr>Slide 21</vt:lpstr>
      <vt:lpstr>Slide 22</vt:lpstr>
      <vt:lpstr>Characteristics of a helping relationship</vt:lpstr>
      <vt:lpstr>Slide 24</vt:lpstr>
      <vt:lpstr>Slide 25</vt:lpstr>
      <vt:lpstr>Slide 26</vt:lpstr>
      <vt:lpstr>Slide 27</vt:lpstr>
      <vt:lpstr>Slide 28</vt:lpstr>
      <vt:lpstr>Slide 29</vt:lpstr>
      <vt:lpstr>Slide 30</vt:lpstr>
      <vt:lpstr>Slide 31</vt:lpstr>
      <vt:lpstr>Do and Don’ts for a Successful Community Home Visit</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visit</dc:title>
  <dc:creator>hp</dc:creator>
  <cp:lastModifiedBy>hamza</cp:lastModifiedBy>
  <cp:revision>9</cp:revision>
  <dcterms:created xsi:type="dcterms:W3CDTF">2012-02-18T09:28:11Z</dcterms:created>
  <dcterms:modified xsi:type="dcterms:W3CDTF">2017-04-06T06:00:34Z</dcterms:modified>
</cp:coreProperties>
</file>