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83" r:id="rId21"/>
    <p:sldId id="274" r:id="rId22"/>
    <p:sldId id="275" r:id="rId23"/>
    <p:sldId id="281" r:id="rId24"/>
    <p:sldId id="276" r:id="rId25"/>
    <p:sldId id="277" r:id="rId26"/>
    <p:sldId id="278" r:id="rId27"/>
    <p:sldId id="279" r:id="rId28"/>
    <p:sldId id="28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64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5E20DF-5FB8-4D67-BD46-6B733B5A31E1}"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1B6E3-E173-44E5-ADF5-F7AD9E45FF9B}" type="slidenum">
              <a:rPr lang="en-US" smtClean="0"/>
              <a:t>‹#›</a:t>
            </a:fld>
            <a:endParaRPr lang="en-US"/>
          </a:p>
        </p:txBody>
      </p:sp>
    </p:spTree>
    <p:extLst>
      <p:ext uri="{BB962C8B-B14F-4D97-AF65-F5344CB8AC3E}">
        <p14:creationId xmlns:p14="http://schemas.microsoft.com/office/powerpoint/2010/main" val="3651018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5E20DF-5FB8-4D67-BD46-6B733B5A31E1}"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1B6E3-E173-44E5-ADF5-F7AD9E45FF9B}" type="slidenum">
              <a:rPr lang="en-US" smtClean="0"/>
              <a:t>‹#›</a:t>
            </a:fld>
            <a:endParaRPr lang="en-US"/>
          </a:p>
        </p:txBody>
      </p:sp>
    </p:spTree>
    <p:extLst>
      <p:ext uri="{BB962C8B-B14F-4D97-AF65-F5344CB8AC3E}">
        <p14:creationId xmlns:p14="http://schemas.microsoft.com/office/powerpoint/2010/main" val="1598280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5E20DF-5FB8-4D67-BD46-6B733B5A31E1}"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1B6E3-E173-44E5-ADF5-F7AD9E45FF9B}" type="slidenum">
              <a:rPr lang="en-US" smtClean="0"/>
              <a:t>‹#›</a:t>
            </a:fld>
            <a:endParaRPr lang="en-US"/>
          </a:p>
        </p:txBody>
      </p:sp>
    </p:spTree>
    <p:extLst>
      <p:ext uri="{BB962C8B-B14F-4D97-AF65-F5344CB8AC3E}">
        <p14:creationId xmlns:p14="http://schemas.microsoft.com/office/powerpoint/2010/main" val="137182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5E20DF-5FB8-4D67-BD46-6B733B5A31E1}"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1B6E3-E173-44E5-ADF5-F7AD9E45FF9B}" type="slidenum">
              <a:rPr lang="en-US" smtClean="0"/>
              <a:t>‹#›</a:t>
            </a:fld>
            <a:endParaRPr lang="en-US"/>
          </a:p>
        </p:txBody>
      </p:sp>
    </p:spTree>
    <p:extLst>
      <p:ext uri="{BB962C8B-B14F-4D97-AF65-F5344CB8AC3E}">
        <p14:creationId xmlns:p14="http://schemas.microsoft.com/office/powerpoint/2010/main" val="1355427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5E20DF-5FB8-4D67-BD46-6B733B5A31E1}"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1B6E3-E173-44E5-ADF5-F7AD9E45FF9B}" type="slidenum">
              <a:rPr lang="en-US" smtClean="0"/>
              <a:t>‹#›</a:t>
            </a:fld>
            <a:endParaRPr lang="en-US"/>
          </a:p>
        </p:txBody>
      </p:sp>
    </p:spTree>
    <p:extLst>
      <p:ext uri="{BB962C8B-B14F-4D97-AF65-F5344CB8AC3E}">
        <p14:creationId xmlns:p14="http://schemas.microsoft.com/office/powerpoint/2010/main" val="2939635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5E20DF-5FB8-4D67-BD46-6B733B5A31E1}"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1B6E3-E173-44E5-ADF5-F7AD9E45FF9B}" type="slidenum">
              <a:rPr lang="en-US" smtClean="0"/>
              <a:t>‹#›</a:t>
            </a:fld>
            <a:endParaRPr lang="en-US"/>
          </a:p>
        </p:txBody>
      </p:sp>
    </p:spTree>
    <p:extLst>
      <p:ext uri="{BB962C8B-B14F-4D97-AF65-F5344CB8AC3E}">
        <p14:creationId xmlns:p14="http://schemas.microsoft.com/office/powerpoint/2010/main" val="363010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5E20DF-5FB8-4D67-BD46-6B733B5A31E1}" type="datetimeFigureOut">
              <a:rPr lang="en-US" smtClean="0"/>
              <a:t>6/5/2024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31B6E3-E173-44E5-ADF5-F7AD9E45FF9B}" type="slidenum">
              <a:rPr lang="en-US" smtClean="0"/>
              <a:t>‹#›</a:t>
            </a:fld>
            <a:endParaRPr lang="en-US"/>
          </a:p>
        </p:txBody>
      </p:sp>
    </p:spTree>
    <p:extLst>
      <p:ext uri="{BB962C8B-B14F-4D97-AF65-F5344CB8AC3E}">
        <p14:creationId xmlns:p14="http://schemas.microsoft.com/office/powerpoint/2010/main" val="3447784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5E20DF-5FB8-4D67-BD46-6B733B5A31E1}" type="datetimeFigureOut">
              <a:rPr lang="en-US" smtClean="0"/>
              <a:t>6/5/2024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31B6E3-E173-44E5-ADF5-F7AD9E45FF9B}" type="slidenum">
              <a:rPr lang="en-US" smtClean="0"/>
              <a:t>‹#›</a:t>
            </a:fld>
            <a:endParaRPr lang="en-US"/>
          </a:p>
        </p:txBody>
      </p:sp>
    </p:spTree>
    <p:extLst>
      <p:ext uri="{BB962C8B-B14F-4D97-AF65-F5344CB8AC3E}">
        <p14:creationId xmlns:p14="http://schemas.microsoft.com/office/powerpoint/2010/main" val="582759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E20DF-5FB8-4D67-BD46-6B733B5A31E1}"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31B6E3-E173-44E5-ADF5-F7AD9E45FF9B}" type="slidenum">
              <a:rPr lang="en-US" smtClean="0"/>
              <a:t>‹#›</a:t>
            </a:fld>
            <a:endParaRPr lang="en-US"/>
          </a:p>
        </p:txBody>
      </p:sp>
    </p:spTree>
    <p:extLst>
      <p:ext uri="{BB962C8B-B14F-4D97-AF65-F5344CB8AC3E}">
        <p14:creationId xmlns:p14="http://schemas.microsoft.com/office/powerpoint/2010/main" val="1445333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5E20DF-5FB8-4D67-BD46-6B733B5A31E1}"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1B6E3-E173-44E5-ADF5-F7AD9E45FF9B}" type="slidenum">
              <a:rPr lang="en-US" smtClean="0"/>
              <a:t>‹#›</a:t>
            </a:fld>
            <a:endParaRPr lang="en-US"/>
          </a:p>
        </p:txBody>
      </p:sp>
    </p:spTree>
    <p:extLst>
      <p:ext uri="{BB962C8B-B14F-4D97-AF65-F5344CB8AC3E}">
        <p14:creationId xmlns:p14="http://schemas.microsoft.com/office/powerpoint/2010/main" val="4022813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5E20DF-5FB8-4D67-BD46-6B733B5A31E1}"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1B6E3-E173-44E5-ADF5-F7AD9E45FF9B}" type="slidenum">
              <a:rPr lang="en-US" smtClean="0"/>
              <a:t>‹#›</a:t>
            </a:fld>
            <a:endParaRPr lang="en-US"/>
          </a:p>
        </p:txBody>
      </p:sp>
    </p:spTree>
    <p:extLst>
      <p:ext uri="{BB962C8B-B14F-4D97-AF65-F5344CB8AC3E}">
        <p14:creationId xmlns:p14="http://schemas.microsoft.com/office/powerpoint/2010/main" val="173444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E20DF-5FB8-4D67-BD46-6B733B5A31E1}" type="datetimeFigureOut">
              <a:rPr lang="en-US" smtClean="0"/>
              <a:t>6/5/2024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1B6E3-E173-44E5-ADF5-F7AD9E45FF9B}" type="slidenum">
              <a:rPr lang="en-US" smtClean="0"/>
              <a:t>‹#›</a:t>
            </a:fld>
            <a:endParaRPr lang="en-US"/>
          </a:p>
        </p:txBody>
      </p:sp>
    </p:spTree>
    <p:extLst>
      <p:ext uri="{BB962C8B-B14F-4D97-AF65-F5344CB8AC3E}">
        <p14:creationId xmlns:p14="http://schemas.microsoft.com/office/powerpoint/2010/main" val="4293461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janefriedman.com/permissions-and-fair-use/" TargetMode="External"/><Relationship Id="rId2" Type="http://schemas.openxmlformats.org/officeDocument/2006/relationships/hyperlink" Target="https://praeclaruspress.com/write-now/do-i-need-permission-to-cite-tha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solidFill>
                  <a:srgbClr val="FF0000"/>
                </a:solidFill>
              </a:rPr>
              <a:t>The Writing Process</a:t>
            </a:r>
          </a:p>
        </p:txBody>
      </p:sp>
    </p:spTree>
    <p:extLst>
      <p:ext uri="{BB962C8B-B14F-4D97-AF65-F5344CB8AC3E}">
        <p14:creationId xmlns:p14="http://schemas.microsoft.com/office/powerpoint/2010/main" val="4276429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8457"/>
          </a:xfrm>
        </p:spPr>
        <p:txBody>
          <a:bodyPr>
            <a:normAutofit fontScale="90000"/>
          </a:bodyPr>
          <a:lstStyle/>
          <a:p>
            <a:r>
              <a:rPr lang="en-US" u="sng" dirty="0">
                <a:solidFill>
                  <a:srgbClr val="FF0000"/>
                </a:solidFill>
              </a:rPr>
              <a:t>4. Editing</a:t>
            </a:r>
          </a:p>
        </p:txBody>
      </p:sp>
      <p:sp>
        <p:nvSpPr>
          <p:cNvPr id="3" name="Content Placeholder 2"/>
          <p:cNvSpPr>
            <a:spLocks noGrp="1"/>
          </p:cNvSpPr>
          <p:nvPr>
            <p:ph idx="1"/>
          </p:nvPr>
        </p:nvSpPr>
        <p:spPr>
          <a:xfrm>
            <a:off x="838200" y="1146412"/>
            <a:ext cx="10515600" cy="5030551"/>
          </a:xfrm>
        </p:spPr>
        <p:txBody>
          <a:bodyPr/>
          <a:lstStyle/>
          <a:p>
            <a:r>
              <a:rPr lang="en-US" dirty="0"/>
              <a:t>Can be done by hiring a professional copyeditor (</a:t>
            </a:r>
            <a:r>
              <a:rPr lang="ar-SA" dirty="0"/>
              <a:t>محرر</a:t>
            </a:r>
            <a:r>
              <a:rPr lang="en-US" dirty="0"/>
              <a:t>)</a:t>
            </a:r>
            <a:endParaRPr lang="ar-SA" dirty="0"/>
          </a:p>
          <a:p>
            <a:r>
              <a:rPr lang="en-US" u="sng" dirty="0">
                <a:solidFill>
                  <a:srgbClr val="FF0000"/>
                </a:solidFill>
              </a:rPr>
              <a:t>During editing, the fine points of presentation, grammar, spelling, phrasing and formatting are perfected </a:t>
            </a:r>
            <a:endParaRPr lang="ar-SA" u="sng" dirty="0">
              <a:solidFill>
                <a:srgbClr val="FF0000"/>
              </a:solidFill>
            </a:endParaRPr>
          </a:p>
          <a:p>
            <a:r>
              <a:rPr lang="en-US" dirty="0"/>
              <a:t>The writing may also be made more precise through word substitution and reduction </a:t>
            </a:r>
            <a:endParaRPr lang="ar-SA" dirty="0"/>
          </a:p>
          <a:p>
            <a:r>
              <a:rPr lang="en-US" u="sng" dirty="0">
                <a:solidFill>
                  <a:srgbClr val="FF0000"/>
                </a:solidFill>
              </a:rPr>
              <a:t>The copyeditor will also identify any inconsistencies in logic and will check the references and citations.</a:t>
            </a:r>
            <a:r>
              <a:rPr lang="en-US" dirty="0"/>
              <a:t> In short, the copyeditor will apply the 5 C’s.</a:t>
            </a:r>
          </a:p>
        </p:txBody>
      </p:sp>
    </p:spTree>
    <p:extLst>
      <p:ext uri="{BB962C8B-B14F-4D97-AF65-F5344CB8AC3E}">
        <p14:creationId xmlns:p14="http://schemas.microsoft.com/office/powerpoint/2010/main" val="2864476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6696"/>
          </a:xfrm>
        </p:spPr>
        <p:txBody>
          <a:bodyPr/>
          <a:lstStyle/>
          <a:p>
            <a:r>
              <a:rPr lang="en-US" u="sng" dirty="0">
                <a:solidFill>
                  <a:srgbClr val="FF0000"/>
                </a:solidFill>
              </a:rPr>
              <a:t>4. Editing</a:t>
            </a:r>
            <a:endParaRPr lang="en-US" dirty="0"/>
          </a:p>
        </p:txBody>
      </p:sp>
      <p:sp>
        <p:nvSpPr>
          <p:cNvPr id="3" name="Content Placeholder 2"/>
          <p:cNvSpPr>
            <a:spLocks noGrp="1"/>
          </p:cNvSpPr>
          <p:nvPr>
            <p:ph idx="1"/>
          </p:nvPr>
        </p:nvSpPr>
        <p:spPr>
          <a:xfrm>
            <a:off x="838200" y="1201003"/>
            <a:ext cx="10515600" cy="4975960"/>
          </a:xfrm>
        </p:spPr>
        <p:txBody>
          <a:bodyPr/>
          <a:lstStyle/>
          <a:p>
            <a:r>
              <a:rPr lang="en-US" dirty="0"/>
              <a:t>Writing submitted to a scientific journal or magazine will also be subject to copyediting.</a:t>
            </a:r>
          </a:p>
          <a:p>
            <a:r>
              <a:rPr lang="en-US" dirty="0"/>
              <a:t>If you are not submitting your writing for formal publication, or there is not another person playing the role of copyeditor for you, then you must become your own copyeditor. </a:t>
            </a:r>
          </a:p>
          <a:p>
            <a:r>
              <a:rPr lang="en-US" dirty="0"/>
              <a:t>A copyeditor has to pay great attention to detail. If you are not such a person, seek help</a:t>
            </a:r>
          </a:p>
          <a:p>
            <a:r>
              <a:rPr lang="en-US" dirty="0"/>
              <a:t>Check your circle of friends: You are likely to encounter someone with a strong writing background or even professional editing experience!</a:t>
            </a:r>
          </a:p>
        </p:txBody>
      </p:sp>
    </p:spTree>
    <p:extLst>
      <p:ext uri="{BB962C8B-B14F-4D97-AF65-F5344CB8AC3E}">
        <p14:creationId xmlns:p14="http://schemas.microsoft.com/office/powerpoint/2010/main" val="372183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5627"/>
          </a:xfrm>
        </p:spPr>
        <p:txBody>
          <a:bodyPr>
            <a:normAutofit fontScale="90000"/>
          </a:bodyPr>
          <a:lstStyle/>
          <a:p>
            <a:r>
              <a:rPr lang="en-US" u="sng" dirty="0">
                <a:solidFill>
                  <a:srgbClr val="FF0000"/>
                </a:solidFill>
              </a:rPr>
              <a:t>5. Publishing</a:t>
            </a:r>
          </a:p>
        </p:txBody>
      </p:sp>
      <p:sp>
        <p:nvSpPr>
          <p:cNvPr id="3" name="Content Placeholder 2"/>
          <p:cNvSpPr>
            <a:spLocks noGrp="1"/>
          </p:cNvSpPr>
          <p:nvPr>
            <p:ph idx="1"/>
          </p:nvPr>
        </p:nvSpPr>
        <p:spPr>
          <a:xfrm>
            <a:off x="838200" y="1064525"/>
            <a:ext cx="10515600" cy="5112438"/>
          </a:xfrm>
        </p:spPr>
        <p:txBody>
          <a:bodyPr>
            <a:normAutofit lnSpcReduction="10000"/>
          </a:bodyPr>
          <a:lstStyle/>
          <a:p>
            <a:r>
              <a:rPr lang="en-US" dirty="0"/>
              <a:t>“Publish” is a legal term meaning to make the document available to the public </a:t>
            </a:r>
          </a:p>
          <a:p>
            <a:r>
              <a:rPr lang="en-US" dirty="0"/>
              <a:t>Publishing in the formal sense is discussed in Chapter 8. Informally, when you publish something, you are committing to a final version of the document and distributing it to some readership or placing it in an archive.</a:t>
            </a:r>
            <a:endParaRPr lang="ar-SA" dirty="0"/>
          </a:p>
          <a:p>
            <a:r>
              <a:rPr lang="en-US" dirty="0"/>
              <a:t>If you are a student, publishing is akin (close) to submitting your work to a professor. </a:t>
            </a:r>
            <a:endParaRPr lang="ar-SA" dirty="0"/>
          </a:p>
          <a:p>
            <a:r>
              <a:rPr lang="en-US" dirty="0"/>
              <a:t>In a professional setting, “publishing” means to deliver the document to some customer, manager, government, or peer. </a:t>
            </a:r>
            <a:endParaRPr lang="ar-SA" dirty="0"/>
          </a:p>
          <a:p>
            <a:r>
              <a:rPr lang="en-US" dirty="0"/>
              <a:t>For books and articles, “to publish” is to make the final version publicly available.</a:t>
            </a:r>
            <a:endParaRPr lang="ar-SA" dirty="0"/>
          </a:p>
          <a:p>
            <a:pPr marL="0" indent="0">
              <a:buNone/>
            </a:pPr>
            <a:endParaRPr lang="en-US" dirty="0"/>
          </a:p>
        </p:txBody>
      </p:sp>
    </p:spTree>
    <p:extLst>
      <p:ext uri="{BB962C8B-B14F-4D97-AF65-F5344CB8AC3E}">
        <p14:creationId xmlns:p14="http://schemas.microsoft.com/office/powerpoint/2010/main" val="1443370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479"/>
            <a:ext cx="10515600" cy="477670"/>
          </a:xfrm>
        </p:spPr>
        <p:txBody>
          <a:bodyPr>
            <a:normAutofit fontScale="90000"/>
          </a:bodyPr>
          <a:lstStyle/>
          <a:p>
            <a:r>
              <a:rPr lang="en-US" u="sng" dirty="0">
                <a:solidFill>
                  <a:srgbClr val="FF0000"/>
                </a:solidFill>
              </a:rPr>
              <a:t>5. Publishing</a:t>
            </a:r>
            <a:endParaRPr lang="en-US" dirty="0"/>
          </a:p>
        </p:txBody>
      </p:sp>
      <p:sp>
        <p:nvSpPr>
          <p:cNvPr id="3" name="Content Placeholder 2"/>
          <p:cNvSpPr>
            <a:spLocks noGrp="1"/>
          </p:cNvSpPr>
          <p:nvPr>
            <p:ph idx="1"/>
          </p:nvPr>
        </p:nvSpPr>
        <p:spPr>
          <a:xfrm>
            <a:off x="838200" y="777922"/>
            <a:ext cx="10515600" cy="5399041"/>
          </a:xfrm>
        </p:spPr>
        <p:txBody>
          <a:bodyPr/>
          <a:lstStyle/>
          <a:p>
            <a:r>
              <a:rPr lang="en-US" dirty="0"/>
              <a:t>Great delight accompanies reaching the final step of publishing </a:t>
            </a:r>
            <a:endParaRPr lang="ar-SA" dirty="0"/>
          </a:p>
          <a:p>
            <a:pPr marL="0" indent="0">
              <a:buNone/>
            </a:pPr>
            <a:r>
              <a:rPr lang="en-US" dirty="0"/>
              <a:t>but there are dangers too.</a:t>
            </a:r>
            <a:endParaRPr lang="ar-SA" dirty="0"/>
          </a:p>
          <a:p>
            <a:r>
              <a:rPr lang="en-US" dirty="0"/>
              <a:t> Any errors or omissions that may have escaped your attention are now available for all to see. </a:t>
            </a:r>
            <a:endParaRPr lang="ar-SA" dirty="0"/>
          </a:p>
          <a:p>
            <a:r>
              <a:rPr lang="en-US" dirty="0"/>
              <a:t>If you committed plagiarism in any of the previous phases, whether accidentally or intentionally, you cannot easily undo the effects. </a:t>
            </a:r>
            <a:endParaRPr lang="ar-SA" dirty="0"/>
          </a:p>
          <a:p>
            <a:r>
              <a:rPr lang="en-US" dirty="0"/>
              <a:t>Once you publish something, any infraction (</a:t>
            </a:r>
            <a:r>
              <a:rPr lang="ar-SA" dirty="0"/>
              <a:t>خرق، مخالفة</a:t>
            </a:r>
            <a:r>
              <a:rPr lang="en-US" dirty="0"/>
              <a:t>) becomes part of a permanent record.</a:t>
            </a:r>
            <a:endParaRPr lang="ar-SA" dirty="0"/>
          </a:p>
          <a:p>
            <a:pPr marL="0" indent="0">
              <a:buNone/>
            </a:pPr>
            <a:endParaRPr lang="en-US" dirty="0"/>
          </a:p>
        </p:txBody>
      </p:sp>
    </p:spTree>
    <p:extLst>
      <p:ext uri="{BB962C8B-B14F-4D97-AF65-F5344CB8AC3E}">
        <p14:creationId xmlns:p14="http://schemas.microsoft.com/office/powerpoint/2010/main" val="3071687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3866"/>
          </a:xfrm>
        </p:spPr>
        <p:txBody>
          <a:bodyPr>
            <a:normAutofit fontScale="90000"/>
          </a:bodyPr>
          <a:lstStyle/>
          <a:p>
            <a:r>
              <a:rPr lang="en-US" u="sng" dirty="0">
                <a:solidFill>
                  <a:srgbClr val="FF0000"/>
                </a:solidFill>
              </a:rPr>
              <a:t>Environment</a:t>
            </a:r>
          </a:p>
        </p:txBody>
      </p:sp>
      <p:sp>
        <p:nvSpPr>
          <p:cNvPr id="3" name="Content Placeholder 2"/>
          <p:cNvSpPr>
            <a:spLocks noGrp="1"/>
          </p:cNvSpPr>
          <p:nvPr>
            <p:ph idx="1"/>
          </p:nvPr>
        </p:nvSpPr>
        <p:spPr>
          <a:xfrm>
            <a:off x="838200" y="1146412"/>
            <a:ext cx="10515600" cy="5030551"/>
          </a:xfrm>
        </p:spPr>
        <p:txBody>
          <a:bodyPr/>
          <a:lstStyle/>
          <a:p>
            <a:r>
              <a:rPr lang="en-US" dirty="0"/>
              <a:t>Some people can write in a chaotic setting with conversations </a:t>
            </a:r>
            <a:endParaRPr lang="ar-SA" dirty="0"/>
          </a:p>
          <a:p>
            <a:r>
              <a:rPr lang="en-US" dirty="0"/>
              <a:t>Some writers need silence </a:t>
            </a:r>
            <a:endParaRPr lang="ar-SA" dirty="0"/>
          </a:p>
          <a:p>
            <a:r>
              <a:rPr lang="en-US" dirty="0"/>
              <a:t>Each of us is differently affected by the environment around us. </a:t>
            </a:r>
            <a:endParaRPr lang="ar-SA" dirty="0"/>
          </a:p>
          <a:p>
            <a:r>
              <a:rPr lang="en-US" dirty="0"/>
              <a:t>You need to find the setting that works best for you and seek to create that environment.</a:t>
            </a:r>
          </a:p>
        </p:txBody>
      </p:sp>
    </p:spTree>
    <p:extLst>
      <p:ext uri="{BB962C8B-B14F-4D97-AF65-F5344CB8AC3E}">
        <p14:creationId xmlns:p14="http://schemas.microsoft.com/office/powerpoint/2010/main" val="1412100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4809"/>
          </a:xfrm>
        </p:spPr>
        <p:txBody>
          <a:bodyPr>
            <a:normAutofit fontScale="90000"/>
          </a:bodyPr>
          <a:lstStyle/>
          <a:p>
            <a:r>
              <a:rPr lang="en-US" b="1" u="sng" dirty="0">
                <a:solidFill>
                  <a:srgbClr val="FF0000"/>
                </a:solidFill>
              </a:rPr>
              <a:t>Dealing with Writer’s Block</a:t>
            </a:r>
            <a:endParaRPr lang="en-US" u="sng" dirty="0">
              <a:solidFill>
                <a:srgbClr val="FF0000"/>
              </a:solidFill>
            </a:endParaRPr>
          </a:p>
        </p:txBody>
      </p:sp>
      <p:sp>
        <p:nvSpPr>
          <p:cNvPr id="3" name="Content Placeholder 2"/>
          <p:cNvSpPr>
            <a:spLocks noGrp="1"/>
          </p:cNvSpPr>
          <p:nvPr>
            <p:ph idx="1"/>
          </p:nvPr>
        </p:nvSpPr>
        <p:spPr>
          <a:xfrm>
            <a:off x="838200" y="1009934"/>
            <a:ext cx="10515600" cy="5167029"/>
          </a:xfrm>
        </p:spPr>
        <p:txBody>
          <a:bodyPr>
            <a:normAutofit/>
          </a:bodyPr>
          <a:lstStyle/>
          <a:p>
            <a:r>
              <a:rPr lang="en-US" dirty="0"/>
              <a:t>Every writer encounters blocks of time when they simply cannot write or they write sporadically </a:t>
            </a:r>
          </a:p>
          <a:p>
            <a:r>
              <a:rPr lang="en-US" dirty="0"/>
              <a:t>Every writer is different, and each uses different approaches to overcome “writer’s block. </a:t>
            </a:r>
          </a:p>
          <a:p>
            <a:pPr marL="0" indent="0">
              <a:buNone/>
            </a:pPr>
            <a:endParaRPr lang="en-US" dirty="0"/>
          </a:p>
          <a:p>
            <a:endParaRPr lang="en-US" dirty="0"/>
          </a:p>
        </p:txBody>
      </p:sp>
    </p:spTree>
    <p:extLst>
      <p:ext uri="{BB962C8B-B14F-4D97-AF65-F5344CB8AC3E}">
        <p14:creationId xmlns:p14="http://schemas.microsoft.com/office/powerpoint/2010/main" val="1661533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571"/>
          </a:xfrm>
        </p:spPr>
        <p:txBody>
          <a:bodyPr>
            <a:normAutofit fontScale="90000"/>
          </a:bodyPr>
          <a:lstStyle/>
          <a:p>
            <a:r>
              <a:rPr lang="en-US" b="1" u="sng" dirty="0">
                <a:solidFill>
                  <a:srgbClr val="FF0000"/>
                </a:solidFill>
              </a:rPr>
              <a:t>Dealing with Writer’s Block</a:t>
            </a:r>
            <a:endParaRPr lang="en-US" dirty="0"/>
          </a:p>
        </p:txBody>
      </p:sp>
      <p:sp>
        <p:nvSpPr>
          <p:cNvPr id="3" name="Content Placeholder 2"/>
          <p:cNvSpPr>
            <a:spLocks noGrp="1"/>
          </p:cNvSpPr>
          <p:nvPr>
            <p:ph idx="1"/>
          </p:nvPr>
        </p:nvSpPr>
        <p:spPr>
          <a:xfrm>
            <a:off x="838200" y="1228299"/>
            <a:ext cx="10515600" cy="4948664"/>
          </a:xfrm>
        </p:spPr>
        <p:txBody>
          <a:bodyPr>
            <a:normAutofit fontScale="85000" lnSpcReduction="20000"/>
          </a:bodyPr>
          <a:lstStyle/>
          <a:p>
            <a:pPr marL="0" indent="0">
              <a:buNone/>
            </a:pPr>
            <a:r>
              <a:rPr lang="en-US" u="sng" dirty="0">
                <a:solidFill>
                  <a:srgbClr val="FF0000"/>
                </a:solidFill>
              </a:rPr>
              <a:t>Suggestions to deal with writer’s block</a:t>
            </a:r>
          </a:p>
          <a:p>
            <a:r>
              <a:rPr lang="en-US" dirty="0"/>
              <a:t>Write a little every day, even if it is something not related to the project in hand</a:t>
            </a:r>
          </a:p>
          <a:p>
            <a:r>
              <a:rPr lang="en-US" dirty="0"/>
              <a:t>set a writing schedule: allocate time each day on your activity calendar for “writing” and honor that commitment</a:t>
            </a:r>
          </a:p>
          <a:p>
            <a:r>
              <a:rPr lang="en-US" dirty="0"/>
              <a:t>Alternate between writing and editing. If you already have some writing done for your current project, go back and edit that writing. </a:t>
            </a:r>
          </a:p>
          <a:p>
            <a:r>
              <a:rPr lang="en-US" dirty="0"/>
              <a:t>put aside the chapter or section that is giving you trouble, and focus your attention on another part of the work </a:t>
            </a:r>
          </a:p>
          <a:p>
            <a:r>
              <a:rPr lang="en-US" dirty="0"/>
              <a:t>Read something else: novels, poetry, science fiction, history ….etc.</a:t>
            </a:r>
          </a:p>
          <a:p>
            <a:r>
              <a:rPr lang="en-US" dirty="0"/>
              <a:t>identify any distractions that might hamper your writing and then remove those distractions (picture, photo…)</a:t>
            </a:r>
          </a:p>
          <a:p>
            <a:r>
              <a:rPr lang="en-US" dirty="0"/>
              <a:t>changing your writing environment can often help</a:t>
            </a:r>
            <a:r>
              <a:rPr lang="en-US"/>
              <a:t>, if </a:t>
            </a:r>
            <a:r>
              <a:rPr lang="en-US" dirty="0"/>
              <a:t>you usually write at home, try writing in the library or another public space, such as a coffee shop.</a:t>
            </a:r>
          </a:p>
          <a:p>
            <a:r>
              <a:rPr lang="en-US" dirty="0"/>
              <a:t> If you prefer writing in public, try writing at home</a:t>
            </a:r>
          </a:p>
          <a:p>
            <a:pPr marL="0" indent="0">
              <a:buNone/>
            </a:pPr>
            <a:endParaRPr lang="en-US" dirty="0"/>
          </a:p>
        </p:txBody>
      </p:sp>
    </p:spTree>
    <p:extLst>
      <p:ext uri="{BB962C8B-B14F-4D97-AF65-F5344CB8AC3E}">
        <p14:creationId xmlns:p14="http://schemas.microsoft.com/office/powerpoint/2010/main" val="2320922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4809"/>
          </a:xfrm>
        </p:spPr>
        <p:txBody>
          <a:bodyPr>
            <a:normAutofit fontScale="90000"/>
          </a:bodyPr>
          <a:lstStyle/>
          <a:p>
            <a:r>
              <a:rPr lang="en-US" b="1" u="sng" dirty="0">
                <a:solidFill>
                  <a:srgbClr val="FF0000"/>
                </a:solidFill>
              </a:rPr>
              <a:t>Meeting Deadlines</a:t>
            </a:r>
            <a:endParaRPr lang="en-US" u="sng" dirty="0">
              <a:solidFill>
                <a:srgbClr val="FF0000"/>
              </a:solidFill>
            </a:endParaRPr>
          </a:p>
        </p:txBody>
      </p:sp>
      <p:sp>
        <p:nvSpPr>
          <p:cNvPr id="3" name="Content Placeholder 2"/>
          <p:cNvSpPr>
            <a:spLocks noGrp="1"/>
          </p:cNvSpPr>
          <p:nvPr>
            <p:ph idx="1"/>
          </p:nvPr>
        </p:nvSpPr>
        <p:spPr>
          <a:xfrm>
            <a:off x="838200" y="1160060"/>
            <a:ext cx="10515600" cy="4885898"/>
          </a:xfrm>
        </p:spPr>
        <p:txBody>
          <a:bodyPr/>
          <a:lstStyle/>
          <a:p>
            <a:r>
              <a:rPr lang="en-US" dirty="0"/>
              <a:t>Even if you do not have a deadline, as when you are preparing a scholarly paper or a long-desired book, Having a deadline helps keep you on task and helps you prioritize your writing with respect to other commitments and activities.</a:t>
            </a:r>
          </a:p>
          <a:p>
            <a:r>
              <a:rPr lang="en-US" dirty="0"/>
              <a:t>Put “writing” periods into your schedule and stick to those commitments</a:t>
            </a:r>
          </a:p>
          <a:p>
            <a:r>
              <a:rPr lang="en-US" dirty="0"/>
              <a:t>When you are writing with others, a schedule becomes even more important </a:t>
            </a:r>
          </a:p>
          <a:p>
            <a:pPr marL="0" indent="0">
              <a:buNone/>
            </a:pPr>
            <a:endParaRPr lang="en-US" dirty="0"/>
          </a:p>
        </p:txBody>
      </p:sp>
    </p:spTree>
    <p:extLst>
      <p:ext uri="{BB962C8B-B14F-4D97-AF65-F5344CB8AC3E}">
        <p14:creationId xmlns:p14="http://schemas.microsoft.com/office/powerpoint/2010/main" val="140794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1412"/>
          </a:xfrm>
        </p:spPr>
        <p:txBody>
          <a:bodyPr/>
          <a:lstStyle/>
          <a:p>
            <a:r>
              <a:rPr lang="en-US" b="1" u="sng" dirty="0">
                <a:solidFill>
                  <a:srgbClr val="FF0000"/>
                </a:solidFill>
              </a:rPr>
              <a:t>Writing Tools</a:t>
            </a:r>
            <a:endParaRPr lang="en-US" u="sng" dirty="0">
              <a:solidFill>
                <a:srgbClr val="FF0000"/>
              </a:solidFill>
            </a:endParaRPr>
          </a:p>
        </p:txBody>
      </p:sp>
      <p:sp>
        <p:nvSpPr>
          <p:cNvPr id="3" name="Content Placeholder 2"/>
          <p:cNvSpPr>
            <a:spLocks noGrp="1"/>
          </p:cNvSpPr>
          <p:nvPr>
            <p:ph idx="1"/>
          </p:nvPr>
        </p:nvSpPr>
        <p:spPr/>
        <p:txBody>
          <a:bodyPr/>
          <a:lstStyle/>
          <a:p>
            <a:r>
              <a:rPr lang="en-US" dirty="0"/>
              <a:t>There are many word-processing programs, text formatting tools, graphics preparation packages. </a:t>
            </a:r>
          </a:p>
          <a:p>
            <a:r>
              <a:rPr lang="en-US" dirty="0"/>
              <a:t>You can also use voice-to-text converting software to help you lay down a rough draft. </a:t>
            </a:r>
          </a:p>
        </p:txBody>
      </p:sp>
    </p:spTree>
    <p:extLst>
      <p:ext uri="{BB962C8B-B14F-4D97-AF65-F5344CB8AC3E}">
        <p14:creationId xmlns:p14="http://schemas.microsoft.com/office/powerpoint/2010/main" val="3780873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3299"/>
          </a:xfrm>
        </p:spPr>
        <p:txBody>
          <a:bodyPr>
            <a:normAutofit fontScale="90000"/>
          </a:bodyPr>
          <a:lstStyle/>
          <a:p>
            <a:r>
              <a:rPr lang="en-US" b="1" u="sng" dirty="0">
                <a:solidFill>
                  <a:srgbClr val="FF0000"/>
                </a:solidFill>
              </a:rPr>
              <a:t>Permissions and Plagiarism</a:t>
            </a:r>
            <a:br>
              <a:rPr lang="en-US" b="1" u="sng" dirty="0">
                <a:solidFill>
                  <a:srgbClr val="FF0000"/>
                </a:solidFill>
              </a:rPr>
            </a:br>
            <a:r>
              <a:rPr lang="en-US" b="1" u="sng" dirty="0">
                <a:solidFill>
                  <a:srgbClr val="FF0000"/>
                </a:solidFill>
              </a:rPr>
              <a:t>Permissions</a:t>
            </a:r>
            <a:endParaRPr lang="en-US" u="sng" dirty="0">
              <a:solidFill>
                <a:srgbClr val="FF0000"/>
              </a:solidFill>
            </a:endParaRPr>
          </a:p>
        </p:txBody>
      </p:sp>
      <p:sp>
        <p:nvSpPr>
          <p:cNvPr id="3" name="Content Placeholder 2"/>
          <p:cNvSpPr>
            <a:spLocks noGrp="1"/>
          </p:cNvSpPr>
          <p:nvPr>
            <p:ph idx="1"/>
          </p:nvPr>
        </p:nvSpPr>
        <p:spPr>
          <a:xfrm>
            <a:off x="838200" y="1528549"/>
            <a:ext cx="10515600" cy="4648414"/>
          </a:xfrm>
        </p:spPr>
        <p:txBody>
          <a:bodyPr>
            <a:normAutofit fontScale="92500" lnSpcReduction="20000"/>
          </a:bodyPr>
          <a:lstStyle/>
          <a:p>
            <a:r>
              <a:rPr lang="en-US" dirty="0"/>
              <a:t>When a person writes something or creates a drawing or embodiment (</a:t>
            </a:r>
            <a:r>
              <a:rPr lang="ar-SA" dirty="0"/>
              <a:t>تجسيد</a:t>
            </a:r>
            <a:r>
              <a:rPr lang="en-US" dirty="0"/>
              <a:t>)</a:t>
            </a:r>
            <a:r>
              <a:rPr lang="ar-SA" dirty="0"/>
              <a:t> </a:t>
            </a:r>
            <a:r>
              <a:rPr lang="en-US" dirty="0"/>
              <a:t>of some idea, he or she is producing intellectual property (IP)</a:t>
            </a:r>
            <a:r>
              <a:rPr lang="ar-SA" dirty="0"/>
              <a:t> (ملكية فكرية) </a:t>
            </a:r>
            <a:r>
              <a:rPr lang="en-US" dirty="0"/>
              <a:t>. </a:t>
            </a:r>
          </a:p>
          <a:p>
            <a:r>
              <a:rPr lang="en-US" dirty="0"/>
              <a:t>Someone owns that IP, whether it is the author or artist, or their employer or customer for whom the work was done, or a third person or entity to which the IP has been sold. </a:t>
            </a:r>
          </a:p>
          <a:p>
            <a:r>
              <a:rPr lang="en-US" dirty="0"/>
              <a:t>When you use IP that you do not own, you must obtain permission to use that IP then cite it, or cite it without permission in case of fair use. </a:t>
            </a:r>
          </a:p>
          <a:p>
            <a:r>
              <a:rPr lang="en-US" dirty="0"/>
              <a:t>In some cases you may have to pay a fee for the permissions. </a:t>
            </a:r>
          </a:p>
          <a:p>
            <a:r>
              <a:rPr lang="en-US" dirty="0"/>
              <a:t>If you are unsure if you need to obtain permission to use some material, ask the owner for permission anyway.</a:t>
            </a:r>
          </a:p>
          <a:p>
            <a:r>
              <a:rPr lang="en-US" dirty="0"/>
              <a:t>Permissions can be requested in a number of ways. Many publishers provide permission request forms on their websites. Or you can create your own permission request in e-mail or letter form. </a:t>
            </a:r>
          </a:p>
          <a:p>
            <a:pPr marL="0" indent="0">
              <a:buNone/>
            </a:pPr>
            <a:endParaRPr lang="en-US" dirty="0">
              <a:solidFill>
                <a:srgbClr val="00B0F0"/>
              </a:solidFill>
            </a:endParaRPr>
          </a:p>
        </p:txBody>
      </p:sp>
    </p:spTree>
    <p:extLst>
      <p:ext uri="{BB962C8B-B14F-4D97-AF65-F5344CB8AC3E}">
        <p14:creationId xmlns:p14="http://schemas.microsoft.com/office/powerpoint/2010/main" val="11639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3866"/>
          </a:xfrm>
        </p:spPr>
        <p:txBody>
          <a:bodyPr>
            <a:normAutofit fontScale="90000"/>
          </a:bodyPr>
          <a:lstStyle/>
          <a:p>
            <a:r>
              <a:rPr lang="en-US" u="sng" dirty="0">
                <a:solidFill>
                  <a:srgbClr val="FF0000"/>
                </a:solidFill>
              </a:rPr>
              <a:t>The Writing Process</a:t>
            </a:r>
            <a:endParaRPr lang="en-US" dirty="0"/>
          </a:p>
        </p:txBody>
      </p:sp>
      <p:sp>
        <p:nvSpPr>
          <p:cNvPr id="3" name="Content Placeholder 2"/>
          <p:cNvSpPr>
            <a:spLocks noGrp="1"/>
          </p:cNvSpPr>
          <p:nvPr>
            <p:ph idx="1"/>
          </p:nvPr>
        </p:nvSpPr>
        <p:spPr>
          <a:xfrm>
            <a:off x="838200" y="968992"/>
            <a:ext cx="10515600" cy="5513695"/>
          </a:xfrm>
        </p:spPr>
        <p:txBody>
          <a:bodyPr>
            <a:normAutofit/>
          </a:bodyPr>
          <a:lstStyle/>
          <a:p>
            <a:pPr marL="0" indent="0">
              <a:buNone/>
            </a:pPr>
            <a:r>
              <a:rPr lang="en-US" sz="2400" dirty="0"/>
              <a:t>The writing process has 5 phases:</a:t>
            </a:r>
          </a:p>
          <a:p>
            <a:r>
              <a:rPr lang="en-US" sz="2400" dirty="0"/>
              <a:t>Brainstorming</a:t>
            </a:r>
          </a:p>
          <a:p>
            <a:r>
              <a:rPr lang="en-US" sz="2400" dirty="0"/>
              <a:t>Drafting</a:t>
            </a:r>
          </a:p>
          <a:p>
            <a:r>
              <a:rPr lang="en-US" sz="2400" dirty="0"/>
              <a:t>Revising</a:t>
            </a:r>
          </a:p>
          <a:p>
            <a:r>
              <a:rPr lang="en-US" sz="2400" dirty="0"/>
              <a:t>Editing</a:t>
            </a:r>
          </a:p>
          <a:p>
            <a:r>
              <a:rPr lang="en-US" sz="2400" dirty="0"/>
              <a:t>publishing </a:t>
            </a:r>
          </a:p>
          <a:p>
            <a:pPr marL="0" indent="0">
              <a:buNone/>
            </a:pPr>
            <a:r>
              <a:rPr lang="en-US" sz="2400" dirty="0"/>
              <a:t>This characterization is a reasonable one; but like any linear, sequential model, the distinction between these phases is not always very clear. For example, you don’t know exactly when you have transitioned from brainstorming to drafting. You also might track back from one or more phases, and the cycle may be repeated in its entirety when a major revision occurs.</a:t>
            </a:r>
          </a:p>
          <a:p>
            <a:pPr marL="0" indent="0">
              <a:buNone/>
            </a:pPr>
            <a:endParaRPr lang="en-US" dirty="0"/>
          </a:p>
        </p:txBody>
      </p:sp>
    </p:spTree>
    <p:extLst>
      <p:ext uri="{BB962C8B-B14F-4D97-AF65-F5344CB8AC3E}">
        <p14:creationId xmlns:p14="http://schemas.microsoft.com/office/powerpoint/2010/main" val="2902264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42424-0F9A-4F13-A55A-8E275D639639}"/>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31602E39-81F1-4CEC-B637-B7C7D18FB2E5}"/>
              </a:ext>
            </a:extLst>
          </p:cNvPr>
          <p:cNvPicPr>
            <a:picLocks noGrp="1" noChangeAspect="1"/>
          </p:cNvPicPr>
          <p:nvPr>
            <p:ph idx="1"/>
          </p:nvPr>
        </p:nvPicPr>
        <p:blipFill>
          <a:blip r:embed="rId2"/>
          <a:stretch>
            <a:fillRect/>
          </a:stretch>
        </p:blipFill>
        <p:spPr>
          <a:xfrm>
            <a:off x="1884785" y="2192694"/>
            <a:ext cx="7412062" cy="3280418"/>
          </a:xfrm>
          <a:prstGeom prst="rect">
            <a:avLst/>
          </a:prstGeom>
        </p:spPr>
      </p:pic>
    </p:spTree>
    <p:extLst>
      <p:ext uri="{BB962C8B-B14F-4D97-AF65-F5344CB8AC3E}">
        <p14:creationId xmlns:p14="http://schemas.microsoft.com/office/powerpoint/2010/main" val="2474912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1036"/>
          </a:xfrm>
        </p:spPr>
        <p:txBody>
          <a:bodyPr>
            <a:normAutofit fontScale="90000"/>
          </a:bodyPr>
          <a:lstStyle/>
          <a:p>
            <a:r>
              <a:rPr lang="en-US" b="1" u="sng" dirty="0">
                <a:solidFill>
                  <a:srgbClr val="FF0000"/>
                </a:solidFill>
              </a:rPr>
              <a:t>Permissions</a:t>
            </a:r>
            <a:endParaRPr lang="en-US" dirty="0"/>
          </a:p>
        </p:txBody>
      </p:sp>
      <p:sp>
        <p:nvSpPr>
          <p:cNvPr id="3" name="Content Placeholder 2"/>
          <p:cNvSpPr>
            <a:spLocks noGrp="1"/>
          </p:cNvSpPr>
          <p:nvPr>
            <p:ph idx="1"/>
          </p:nvPr>
        </p:nvSpPr>
        <p:spPr>
          <a:xfrm>
            <a:off x="838200" y="968991"/>
            <a:ext cx="10515600" cy="5207972"/>
          </a:xfrm>
        </p:spPr>
        <p:txBody>
          <a:bodyPr/>
          <a:lstStyle/>
          <a:p>
            <a:r>
              <a:rPr lang="en-US" dirty="0"/>
              <a:t>When permission is granted, the publisher will indicate if a fee must be paid and if specific language must be included with the material used.</a:t>
            </a:r>
          </a:p>
          <a:p>
            <a:r>
              <a:rPr lang="en-US" dirty="0"/>
              <a:t>Permission is not granted until a confirming email or letter is received. </a:t>
            </a:r>
          </a:p>
          <a:p>
            <a:r>
              <a:rPr lang="en-US" dirty="0"/>
              <a:t>You do not always have to seek permission for using the ideas of other people if you are quoting or paraphrasing a small amount of that work (fair use) and you properly reference (cite) that work </a:t>
            </a:r>
          </a:p>
          <a:p>
            <a:pPr marL="0" indent="0">
              <a:buNone/>
            </a:pPr>
            <a:endParaRPr lang="en-US" dirty="0"/>
          </a:p>
        </p:txBody>
      </p:sp>
    </p:spTree>
    <p:extLst>
      <p:ext uri="{BB962C8B-B14F-4D97-AF65-F5344CB8AC3E}">
        <p14:creationId xmlns:p14="http://schemas.microsoft.com/office/powerpoint/2010/main" val="996124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922"/>
          </a:xfrm>
        </p:spPr>
        <p:txBody>
          <a:bodyPr>
            <a:normAutofit fontScale="90000"/>
          </a:bodyPr>
          <a:lstStyle/>
          <a:p>
            <a:r>
              <a:rPr lang="en-US" b="1" u="sng" dirty="0">
                <a:solidFill>
                  <a:srgbClr val="FF0000"/>
                </a:solidFill>
              </a:rPr>
              <a:t>Permissions</a:t>
            </a:r>
            <a:endParaRPr lang="en-US" dirty="0"/>
          </a:p>
        </p:txBody>
      </p:sp>
      <p:sp>
        <p:nvSpPr>
          <p:cNvPr id="3" name="Content Placeholder 2"/>
          <p:cNvSpPr>
            <a:spLocks noGrp="1"/>
          </p:cNvSpPr>
          <p:nvPr>
            <p:ph idx="1"/>
          </p:nvPr>
        </p:nvSpPr>
        <p:spPr>
          <a:xfrm>
            <a:off x="838200" y="1050878"/>
            <a:ext cx="10515600" cy="5126085"/>
          </a:xfrm>
        </p:spPr>
        <p:txBody>
          <a:bodyPr>
            <a:normAutofit fontScale="70000" lnSpcReduction="20000"/>
          </a:bodyPr>
          <a:lstStyle/>
          <a:p>
            <a:pPr marL="0" indent="0">
              <a:buNone/>
            </a:pPr>
            <a:r>
              <a:rPr lang="en-US" u="sng" dirty="0">
                <a:solidFill>
                  <a:srgbClr val="FF0000"/>
                </a:solidFill>
              </a:rPr>
              <a:t>Here are some specific rules for citing and seeking permissions for published materials:</a:t>
            </a:r>
          </a:p>
          <a:p>
            <a:pPr marL="514350" indent="-514350">
              <a:buAutoNum type="arabicPeriod"/>
            </a:pPr>
            <a:r>
              <a:rPr lang="en-US" dirty="0"/>
              <a:t>Using any verbatim text (</a:t>
            </a:r>
            <a:r>
              <a:rPr lang="ar-SA" dirty="0"/>
              <a:t>نص حرفي بدون تغيير</a:t>
            </a:r>
            <a:r>
              <a:rPr lang="en-US" dirty="0"/>
              <a:t>) from a source document must be cited and set out from other text via quotes, or different font type or indentation. </a:t>
            </a:r>
          </a:p>
          <a:p>
            <a:pPr marL="514350" indent="-514350">
              <a:buAutoNum type="arabicPeriod"/>
            </a:pPr>
            <a:r>
              <a:rPr lang="en-US" dirty="0"/>
              <a:t>Using any idea from a copyrighted document, even if the wording is substantially changed, must be cited. </a:t>
            </a:r>
          </a:p>
          <a:p>
            <a:pPr marL="514350" indent="-514350">
              <a:buAutoNum type="arabicPeriod"/>
            </a:pPr>
            <a:r>
              <a:rPr lang="en-US" dirty="0"/>
              <a:t>Using </a:t>
            </a:r>
            <a:r>
              <a:rPr lang="en-US" dirty="0">
                <a:solidFill>
                  <a:srgbClr val="FF0000"/>
                </a:solidFill>
              </a:rPr>
              <a:t>large portions</a:t>
            </a:r>
            <a:r>
              <a:rPr lang="en-US" dirty="0"/>
              <a:t> of text (especially in commercial works (</a:t>
            </a:r>
            <a:r>
              <a:rPr lang="ar-SA" dirty="0"/>
              <a:t>أعمال تجارية</a:t>
            </a:r>
            <a:r>
              <a:rPr lang="en-US" dirty="0"/>
              <a:t>)) must be cleared by obtaining permissions from the author or publisher of the source work (whoever holds the copyright). “Large” is a relative number (to the size of the source document). It must also be cited after permission is granted.</a:t>
            </a:r>
          </a:p>
          <a:p>
            <a:pPr marL="514350" indent="-514350">
              <a:buAutoNum type="arabicPeriod"/>
            </a:pPr>
            <a:r>
              <a:rPr lang="en-US" dirty="0"/>
              <a:t>Even in non-commercial works, if you exceed “fair use” you need to obtain permission, but the risk is higher in commercial works.</a:t>
            </a:r>
          </a:p>
          <a:p>
            <a:pPr marL="0" indent="0">
              <a:buNone/>
            </a:pPr>
            <a:r>
              <a:rPr lang="en-US" dirty="0"/>
              <a:t>5. Figures and diagrams, if used unaltered from other sources, must be cited with permission</a:t>
            </a:r>
          </a:p>
          <a:p>
            <a:pPr marL="0" indent="0">
              <a:buNone/>
            </a:pPr>
            <a:r>
              <a:rPr lang="en-US" dirty="0"/>
              <a:t>6. Figures and diagrams, if redrawn and altered from other sources, must be cited.</a:t>
            </a:r>
          </a:p>
          <a:p>
            <a:pPr marL="0" indent="0">
              <a:buNone/>
            </a:pPr>
            <a:endParaRPr lang="ar-SA" u="sng" dirty="0">
              <a:solidFill>
                <a:srgbClr val="FF0000"/>
              </a:solidFill>
            </a:endParaRPr>
          </a:p>
          <a:p>
            <a:pPr marL="0" indent="0">
              <a:buNone/>
            </a:pPr>
            <a:r>
              <a:rPr lang="en-US" dirty="0"/>
              <a:t>Violating any of these rules, even unintentionally, may be considered a copyright infringement or plagiarism. If you have any questions about proper citation, consult with your professor, editor, publisher, or employer. </a:t>
            </a:r>
            <a:endParaRPr lang="ar-SA" dirty="0"/>
          </a:p>
          <a:p>
            <a:pPr marL="0" indent="0">
              <a:buNone/>
            </a:pPr>
            <a:r>
              <a:rPr lang="en-US" u="sng" dirty="0">
                <a:solidFill>
                  <a:srgbClr val="FF0000"/>
                </a:solidFill>
              </a:rPr>
              <a:t>You can ask publishers via email</a:t>
            </a:r>
          </a:p>
        </p:txBody>
      </p:sp>
    </p:spTree>
    <p:extLst>
      <p:ext uri="{BB962C8B-B14F-4D97-AF65-F5344CB8AC3E}">
        <p14:creationId xmlns:p14="http://schemas.microsoft.com/office/powerpoint/2010/main" val="3916541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p:spPr>
        <p:txBody>
          <a:bodyPr/>
          <a:lstStyle/>
          <a:p>
            <a:r>
              <a:rPr lang="en-US" b="1" u="sng" dirty="0">
                <a:solidFill>
                  <a:srgbClr val="FF0000"/>
                </a:solidFill>
              </a:rPr>
              <a:t>Permissions &amp; Fair use</a:t>
            </a:r>
            <a:endParaRPr lang="en-US" dirty="0"/>
          </a:p>
        </p:txBody>
      </p:sp>
      <p:sp>
        <p:nvSpPr>
          <p:cNvPr id="3" name="Content Placeholder 2"/>
          <p:cNvSpPr>
            <a:spLocks noGrp="1"/>
          </p:cNvSpPr>
          <p:nvPr>
            <p:ph idx="1"/>
          </p:nvPr>
        </p:nvSpPr>
        <p:spPr>
          <a:xfrm>
            <a:off x="838200" y="1201004"/>
            <a:ext cx="10515600" cy="4975959"/>
          </a:xfrm>
        </p:spPr>
        <p:txBody>
          <a:bodyPr>
            <a:normAutofit/>
          </a:bodyPr>
          <a:lstStyle/>
          <a:p>
            <a:r>
              <a:rPr lang="en-US" dirty="0"/>
              <a:t> </a:t>
            </a:r>
            <a:r>
              <a:rPr lang="en-US" b="1" dirty="0"/>
              <a:t>Fair use</a:t>
            </a:r>
            <a:r>
              <a:rPr lang="en-US" dirty="0"/>
              <a:t> is any copying of copyrighted material done for a limited purpose, such as to comment upon or criticize that material. Such </a:t>
            </a:r>
            <a:r>
              <a:rPr lang="en-US" b="1" dirty="0"/>
              <a:t>uses</a:t>
            </a:r>
            <a:r>
              <a:rPr lang="en-US" dirty="0"/>
              <a:t> can be done without permission from the copyright owner if the portion of text is not large (relative to the size of the source)</a:t>
            </a:r>
          </a:p>
          <a:p>
            <a:r>
              <a:rPr lang="en-US" dirty="0"/>
              <a:t>Fair use is relative, it can be 400-800 words (400 words in single-text extracts, or 800 words in a series of text extracts)</a:t>
            </a:r>
          </a:p>
          <a:p>
            <a:r>
              <a:rPr lang="en-US" dirty="0"/>
              <a:t>Fair use limits differ based on country, subject …..etc.</a:t>
            </a:r>
          </a:p>
          <a:p>
            <a:r>
              <a:rPr lang="en-US" dirty="0"/>
              <a:t>400 words from a short text is not a fair use</a:t>
            </a:r>
          </a:p>
          <a:p>
            <a:r>
              <a:rPr lang="en-US" dirty="0"/>
              <a:t>If you quote a text within fair use limits, cite it.</a:t>
            </a:r>
          </a:p>
          <a:p>
            <a:r>
              <a:rPr lang="en-US" dirty="0"/>
              <a:t>If you quote a text exceeding fair use limits, get permission + cite it.</a:t>
            </a:r>
          </a:p>
        </p:txBody>
      </p:sp>
    </p:spTree>
    <p:extLst>
      <p:ext uri="{BB962C8B-B14F-4D97-AF65-F5344CB8AC3E}">
        <p14:creationId xmlns:p14="http://schemas.microsoft.com/office/powerpoint/2010/main" val="601153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49274"/>
          </a:xfrm>
        </p:spPr>
        <p:txBody>
          <a:bodyPr>
            <a:normAutofit fontScale="90000"/>
          </a:bodyPr>
          <a:lstStyle/>
          <a:p>
            <a:r>
              <a:rPr lang="en-US" u="sng" dirty="0">
                <a:solidFill>
                  <a:srgbClr val="FF0000"/>
                </a:solidFill>
              </a:rPr>
              <a:t>Plagiarism</a:t>
            </a:r>
            <a:r>
              <a:rPr lang="ar-SA" u="sng" dirty="0">
                <a:solidFill>
                  <a:srgbClr val="FF0000"/>
                </a:solidFill>
              </a:rPr>
              <a:t> </a:t>
            </a:r>
            <a:r>
              <a:rPr lang="en-US" u="sng" dirty="0">
                <a:solidFill>
                  <a:srgbClr val="FF0000"/>
                </a:solidFill>
              </a:rPr>
              <a:t> (</a:t>
            </a:r>
            <a:r>
              <a:rPr lang="ar-SA" u="sng" dirty="0">
                <a:solidFill>
                  <a:srgbClr val="FF0000"/>
                </a:solidFill>
              </a:rPr>
              <a:t>السرقة الأدبية</a:t>
            </a:r>
            <a:r>
              <a:rPr lang="en-US" u="sng" dirty="0">
                <a:solidFill>
                  <a:srgbClr val="FF0000"/>
                </a:solidFill>
              </a:rPr>
              <a:t>)</a:t>
            </a:r>
          </a:p>
        </p:txBody>
      </p:sp>
      <p:sp>
        <p:nvSpPr>
          <p:cNvPr id="3" name="Content Placeholder 2"/>
          <p:cNvSpPr>
            <a:spLocks noGrp="1"/>
          </p:cNvSpPr>
          <p:nvPr>
            <p:ph idx="1"/>
          </p:nvPr>
        </p:nvSpPr>
        <p:spPr>
          <a:xfrm>
            <a:off x="838200" y="1091821"/>
            <a:ext cx="10515600" cy="5085142"/>
          </a:xfrm>
        </p:spPr>
        <p:txBody>
          <a:bodyPr>
            <a:normAutofit lnSpcReduction="10000"/>
          </a:bodyPr>
          <a:lstStyle/>
          <a:p>
            <a:r>
              <a:rPr lang="en-US" dirty="0"/>
              <a:t>There are many ways to steal ideas, both flagrant and subtle </a:t>
            </a:r>
          </a:p>
          <a:p>
            <a:r>
              <a:rPr lang="en-US" dirty="0"/>
              <a:t>The obvious ways include direct copying of text and ideas, or rewriting of text or figures taken from others without attribution (citation).</a:t>
            </a:r>
          </a:p>
          <a:p>
            <a:r>
              <a:rPr lang="en-US" dirty="0"/>
              <a:t>it is common practice to cut-and-paste from other sources into a draft document with the intention of quoting and citing this material, then forgetting to include the citations. </a:t>
            </a:r>
          </a:p>
          <a:p>
            <a:r>
              <a:rPr lang="en-US" dirty="0">
                <a:solidFill>
                  <a:srgbClr val="00B0F0"/>
                </a:solidFill>
              </a:rPr>
              <a:t>See example page 54</a:t>
            </a:r>
          </a:p>
          <a:p>
            <a:r>
              <a:rPr lang="en-US" dirty="0"/>
              <a:t>Being found guilty of plagiarism may expose you to various sanctions (</a:t>
            </a:r>
            <a:r>
              <a:rPr lang="ar-SA" dirty="0"/>
              <a:t>عقوبات</a:t>
            </a:r>
            <a:r>
              <a:rPr lang="en-US" dirty="0"/>
              <a:t>), ranging from criminal or civil prosecution to termination from a job, blacklisting from publishing in certain publications, or grade reduction and course failure, even expulsion from school. </a:t>
            </a:r>
          </a:p>
          <a:p>
            <a:pPr marL="0" indent="0">
              <a:buNone/>
            </a:pPr>
            <a:endParaRPr lang="en-US" dirty="0"/>
          </a:p>
          <a:p>
            <a:endParaRPr lang="en-US" dirty="0"/>
          </a:p>
        </p:txBody>
      </p:sp>
    </p:spTree>
    <p:extLst>
      <p:ext uri="{BB962C8B-B14F-4D97-AF65-F5344CB8AC3E}">
        <p14:creationId xmlns:p14="http://schemas.microsoft.com/office/powerpoint/2010/main" val="1932178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p:spPr>
        <p:txBody>
          <a:bodyPr/>
          <a:lstStyle/>
          <a:p>
            <a:r>
              <a:rPr lang="en-US" u="sng" dirty="0">
                <a:solidFill>
                  <a:srgbClr val="FF0000"/>
                </a:solidFill>
              </a:rPr>
              <a:t>Self-Plagiarism</a:t>
            </a:r>
          </a:p>
        </p:txBody>
      </p:sp>
      <p:sp>
        <p:nvSpPr>
          <p:cNvPr id="3" name="Content Placeholder 2"/>
          <p:cNvSpPr>
            <a:spLocks noGrp="1"/>
          </p:cNvSpPr>
          <p:nvPr>
            <p:ph idx="1"/>
          </p:nvPr>
        </p:nvSpPr>
        <p:spPr>
          <a:xfrm>
            <a:off x="838200" y="1201004"/>
            <a:ext cx="10515600" cy="4975959"/>
          </a:xfrm>
        </p:spPr>
        <p:txBody>
          <a:bodyPr>
            <a:normAutofit/>
          </a:bodyPr>
          <a:lstStyle/>
          <a:p>
            <a:r>
              <a:rPr lang="en-US" dirty="0"/>
              <a:t>When publishing your work, you may have to transfer the IP (i.e., the copyright) to a publisher, then in order to reuse this material, you may need to obtain proper permissions from the publisher </a:t>
            </a:r>
          </a:p>
          <a:p>
            <a:r>
              <a:rPr lang="en-US" dirty="0"/>
              <a:t>In some cases, the publishing agreement will allow you to reuse your own material in any way you choose; however, you must still follow the rules for quoting and citation </a:t>
            </a:r>
          </a:p>
          <a:p>
            <a:r>
              <a:rPr lang="en-US" dirty="0"/>
              <a:t>When working with co-authors, and you want to reuse material from that work in another work, ask for permission or make citation (or both, based on fair use). </a:t>
            </a:r>
          </a:p>
          <a:p>
            <a:r>
              <a:rPr lang="en-US" u="sng" dirty="0">
                <a:solidFill>
                  <a:srgbClr val="FF0000"/>
                </a:solidFill>
              </a:rPr>
              <a:t>Note: </a:t>
            </a:r>
            <a:r>
              <a:rPr lang="en-US" dirty="0"/>
              <a:t>Even if you use your own previous work and you have the IP, it is better to reference it</a:t>
            </a:r>
          </a:p>
          <a:p>
            <a:endParaRPr lang="en-US" dirty="0"/>
          </a:p>
        </p:txBody>
      </p:sp>
    </p:spTree>
    <p:extLst>
      <p:ext uri="{BB962C8B-B14F-4D97-AF65-F5344CB8AC3E}">
        <p14:creationId xmlns:p14="http://schemas.microsoft.com/office/powerpoint/2010/main" val="2768569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58959"/>
          </a:xfrm>
        </p:spPr>
        <p:txBody>
          <a:bodyPr>
            <a:normAutofit/>
          </a:bodyPr>
          <a:lstStyle/>
          <a:p>
            <a:r>
              <a:rPr lang="en-US" u="sng" dirty="0">
                <a:solidFill>
                  <a:srgbClr val="FF0000"/>
                </a:solidFill>
              </a:rPr>
              <a:t>Citation Rules:  </a:t>
            </a:r>
          </a:p>
        </p:txBody>
      </p:sp>
      <p:sp>
        <p:nvSpPr>
          <p:cNvPr id="3" name="Content Placeholder 2"/>
          <p:cNvSpPr>
            <a:spLocks noGrp="1"/>
          </p:cNvSpPr>
          <p:nvPr>
            <p:ph idx="1"/>
          </p:nvPr>
        </p:nvSpPr>
        <p:spPr/>
        <p:txBody>
          <a:bodyPr/>
          <a:lstStyle/>
          <a:p>
            <a:r>
              <a:rPr lang="en-US" dirty="0"/>
              <a:t>Use quotes </a:t>
            </a:r>
            <a:r>
              <a:rPr lang="en-US" dirty="0">
                <a:solidFill>
                  <a:srgbClr val="FF0000"/>
                </a:solidFill>
              </a:rPr>
              <a:t>“ “</a:t>
            </a:r>
            <a:r>
              <a:rPr lang="en-US" dirty="0"/>
              <a:t> if it is verbatim</a:t>
            </a:r>
          </a:p>
          <a:p>
            <a:r>
              <a:rPr lang="en-US" dirty="0"/>
              <a:t>Use </a:t>
            </a:r>
            <a:r>
              <a:rPr lang="en-US" i="1" dirty="0">
                <a:solidFill>
                  <a:srgbClr val="FF0000"/>
                </a:solidFill>
              </a:rPr>
              <a:t>offset (different font/italic font)</a:t>
            </a:r>
            <a:r>
              <a:rPr lang="en-US" dirty="0"/>
              <a:t> if the quote is very long</a:t>
            </a:r>
          </a:p>
          <a:p>
            <a:r>
              <a:rPr lang="en-US" dirty="0"/>
              <a:t>In both cases, put the reference (citation)</a:t>
            </a:r>
          </a:p>
          <a:p>
            <a:pPr marL="0" indent="0">
              <a:buNone/>
            </a:pPr>
            <a:endParaRPr lang="en-US" dirty="0"/>
          </a:p>
        </p:txBody>
      </p:sp>
    </p:spTree>
    <p:extLst>
      <p:ext uri="{BB962C8B-B14F-4D97-AF65-F5344CB8AC3E}">
        <p14:creationId xmlns:p14="http://schemas.microsoft.com/office/powerpoint/2010/main" val="1755304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2230"/>
          </a:xfrm>
        </p:spPr>
        <p:txBody>
          <a:bodyPr>
            <a:normAutofit fontScale="90000"/>
          </a:bodyPr>
          <a:lstStyle/>
          <a:p>
            <a:r>
              <a:rPr lang="en-US" u="sng" dirty="0">
                <a:solidFill>
                  <a:srgbClr val="FF0000"/>
                </a:solidFill>
              </a:rPr>
              <a:t>Detection Tools </a:t>
            </a:r>
            <a:br>
              <a:rPr lang="en-US" u="sng" dirty="0">
                <a:solidFill>
                  <a:srgbClr val="FF0000"/>
                </a:solidFill>
              </a:rPr>
            </a:br>
            <a:r>
              <a:rPr lang="en-US" u="sng" dirty="0">
                <a:solidFill>
                  <a:srgbClr val="FF0000"/>
                </a:solidFill>
              </a:rPr>
              <a:t>Papers Generators</a:t>
            </a:r>
          </a:p>
        </p:txBody>
      </p:sp>
      <p:sp>
        <p:nvSpPr>
          <p:cNvPr id="3" name="Content Placeholder 2"/>
          <p:cNvSpPr>
            <a:spLocks noGrp="1"/>
          </p:cNvSpPr>
          <p:nvPr>
            <p:ph idx="1"/>
          </p:nvPr>
        </p:nvSpPr>
        <p:spPr/>
        <p:txBody>
          <a:bodyPr/>
          <a:lstStyle/>
          <a:p>
            <a:pPr marL="0" indent="0">
              <a:buNone/>
            </a:pPr>
            <a:endParaRPr lang="en-US" dirty="0">
              <a:solidFill>
                <a:srgbClr val="00B0F0"/>
              </a:solidFill>
            </a:endParaRPr>
          </a:p>
        </p:txBody>
      </p:sp>
    </p:spTree>
    <p:extLst>
      <p:ext uri="{BB962C8B-B14F-4D97-AF65-F5344CB8AC3E}">
        <p14:creationId xmlns:p14="http://schemas.microsoft.com/office/powerpoint/2010/main" val="3338785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Read the following articles on fair use and plagiarism</a:t>
            </a:r>
          </a:p>
          <a:p>
            <a:pPr marL="0" indent="0">
              <a:buNone/>
            </a:pPr>
            <a:endParaRPr lang="en-US" dirty="0"/>
          </a:p>
          <a:p>
            <a:pPr marL="0" indent="0">
              <a:buNone/>
            </a:pPr>
            <a:r>
              <a:rPr lang="en-US" dirty="0">
                <a:hlinkClick r:id="rId2"/>
              </a:rPr>
              <a:t>https://praeclaruspress.com/write-now/do-i-need-permission-to-cite-that/</a:t>
            </a:r>
            <a:endParaRPr lang="en-US" dirty="0"/>
          </a:p>
          <a:p>
            <a:pPr marL="0" indent="0">
              <a:buNone/>
            </a:pPr>
            <a:endParaRPr lang="en-US" dirty="0"/>
          </a:p>
          <a:p>
            <a:pPr marL="0" indent="0">
              <a:buNone/>
            </a:pPr>
            <a:r>
              <a:rPr lang="en-US" dirty="0">
                <a:hlinkClick r:id="rId3"/>
              </a:rPr>
              <a:t>https://www.janefriedman.com/permissions-and-fair-use/</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80723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4A079-13D8-4C5F-9905-6D8D93741AA1}"/>
              </a:ext>
            </a:extLst>
          </p:cNvPr>
          <p:cNvSpPr>
            <a:spLocks noGrp="1"/>
          </p:cNvSpPr>
          <p:nvPr>
            <p:ph type="title"/>
          </p:nvPr>
        </p:nvSpPr>
        <p:spPr/>
        <p:txBody>
          <a:bodyPr/>
          <a:lstStyle/>
          <a:p>
            <a:r>
              <a:rPr lang="en-US" u="sng" dirty="0">
                <a:solidFill>
                  <a:srgbClr val="FF0000"/>
                </a:solidFill>
              </a:rPr>
              <a:t>The Writing Process</a:t>
            </a:r>
            <a:endParaRPr lang="en-GB" dirty="0"/>
          </a:p>
        </p:txBody>
      </p:sp>
      <p:pic>
        <p:nvPicPr>
          <p:cNvPr id="4" name="Content Placeholder 3">
            <a:extLst>
              <a:ext uri="{FF2B5EF4-FFF2-40B4-BE49-F238E27FC236}">
                <a16:creationId xmlns:a16="http://schemas.microsoft.com/office/drawing/2014/main" id="{F22AA7CD-F8CD-4A05-BFF8-BDE0DC88D96B}"/>
              </a:ext>
            </a:extLst>
          </p:cNvPr>
          <p:cNvPicPr>
            <a:picLocks noGrp="1" noChangeAspect="1"/>
          </p:cNvPicPr>
          <p:nvPr>
            <p:ph idx="1"/>
          </p:nvPr>
        </p:nvPicPr>
        <p:blipFill>
          <a:blip r:embed="rId2"/>
          <a:stretch>
            <a:fillRect/>
          </a:stretch>
        </p:blipFill>
        <p:spPr>
          <a:xfrm>
            <a:off x="1221089" y="1899104"/>
            <a:ext cx="8394549" cy="4351338"/>
          </a:xfrm>
          <a:prstGeom prst="rect">
            <a:avLst/>
          </a:prstGeom>
        </p:spPr>
      </p:pic>
    </p:spTree>
    <p:extLst>
      <p:ext uri="{BB962C8B-B14F-4D97-AF65-F5344CB8AC3E}">
        <p14:creationId xmlns:p14="http://schemas.microsoft.com/office/powerpoint/2010/main" val="254475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5753"/>
          </a:xfrm>
        </p:spPr>
        <p:txBody>
          <a:bodyPr>
            <a:normAutofit fontScale="90000"/>
          </a:bodyPr>
          <a:lstStyle/>
          <a:p>
            <a:r>
              <a:rPr lang="en-US" u="sng" dirty="0">
                <a:solidFill>
                  <a:srgbClr val="FF0000"/>
                </a:solidFill>
              </a:rPr>
              <a:t>1. Brainstorming</a:t>
            </a:r>
          </a:p>
        </p:txBody>
      </p:sp>
      <p:sp>
        <p:nvSpPr>
          <p:cNvPr id="3" name="Content Placeholder 2"/>
          <p:cNvSpPr>
            <a:spLocks noGrp="1"/>
          </p:cNvSpPr>
          <p:nvPr>
            <p:ph idx="1"/>
          </p:nvPr>
        </p:nvSpPr>
        <p:spPr>
          <a:xfrm>
            <a:off x="838200" y="1050878"/>
            <a:ext cx="10515600" cy="5126085"/>
          </a:xfrm>
        </p:spPr>
        <p:txBody>
          <a:bodyPr/>
          <a:lstStyle/>
          <a:p>
            <a:r>
              <a:rPr lang="en-US" u="sng" dirty="0"/>
              <a:t>the process of recording your ideas on paper. </a:t>
            </a:r>
          </a:p>
          <a:p>
            <a:r>
              <a:rPr lang="en-US" dirty="0"/>
              <a:t>In creative writing, this process can be very free-form and can include any ideas, </a:t>
            </a:r>
            <a:r>
              <a:rPr lang="en-US" u="sng" dirty="0"/>
              <a:t>no matter how crazy they may seem</a:t>
            </a:r>
            <a:r>
              <a:rPr lang="en-US" dirty="0"/>
              <a:t>. </a:t>
            </a:r>
          </a:p>
          <a:p>
            <a:r>
              <a:rPr lang="en-US" dirty="0"/>
              <a:t>In technical settings, this kind of brainstorming usually takes place in product research and development, often in project teams. </a:t>
            </a:r>
          </a:p>
          <a:p>
            <a:r>
              <a:rPr lang="en-US" u="sng" dirty="0"/>
              <a:t>Start writing snippets of text and worry about organizing them later. </a:t>
            </a:r>
          </a:p>
          <a:p>
            <a:r>
              <a:rPr lang="en-US" dirty="0"/>
              <a:t>Sometimes you need to be creative, sometimes you are just collecting ideas.</a:t>
            </a:r>
          </a:p>
          <a:p>
            <a:r>
              <a:rPr lang="en-US" dirty="0"/>
              <a:t>During this phase, you should also consider who your audience will be—customer, management, vendor, government agency, a combination of these, or other.</a:t>
            </a:r>
          </a:p>
          <a:p>
            <a:pPr marL="0" indent="0">
              <a:buNone/>
            </a:pPr>
            <a:endParaRPr lang="en-US" dirty="0"/>
          </a:p>
          <a:p>
            <a:endParaRPr lang="en-US" dirty="0"/>
          </a:p>
        </p:txBody>
      </p:sp>
    </p:spTree>
    <p:extLst>
      <p:ext uri="{BB962C8B-B14F-4D97-AF65-F5344CB8AC3E}">
        <p14:creationId xmlns:p14="http://schemas.microsoft.com/office/powerpoint/2010/main" val="292521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4684"/>
          </a:xfrm>
        </p:spPr>
        <p:txBody>
          <a:bodyPr>
            <a:normAutofit fontScale="90000"/>
          </a:bodyPr>
          <a:lstStyle/>
          <a:p>
            <a:r>
              <a:rPr lang="en-US" u="sng" dirty="0">
                <a:solidFill>
                  <a:srgbClr val="FF0000"/>
                </a:solidFill>
              </a:rPr>
              <a:t>1. Brainstorming</a:t>
            </a:r>
            <a:endParaRPr lang="en-US" dirty="0"/>
          </a:p>
        </p:txBody>
      </p:sp>
      <p:sp>
        <p:nvSpPr>
          <p:cNvPr id="3" name="Content Placeholder 2"/>
          <p:cNvSpPr>
            <a:spLocks noGrp="1"/>
          </p:cNvSpPr>
          <p:nvPr>
            <p:ph idx="1"/>
          </p:nvPr>
        </p:nvSpPr>
        <p:spPr>
          <a:xfrm>
            <a:off x="838200" y="982639"/>
            <a:ext cx="10515600" cy="5194324"/>
          </a:xfrm>
        </p:spPr>
        <p:txBody>
          <a:bodyPr/>
          <a:lstStyle/>
          <a:p>
            <a:r>
              <a:rPr lang="en-US" dirty="0"/>
              <a:t>It can be done either in electronic form or paper, with various ideas, quotes, pointers to other resources, and so on. </a:t>
            </a:r>
          </a:p>
          <a:p>
            <a:r>
              <a:rPr lang="en-US" dirty="0"/>
              <a:t>Each point is something to be explained, explored, or expanded as the brainstorming continues </a:t>
            </a:r>
          </a:p>
          <a:p>
            <a:pPr marL="0" indent="0">
              <a:buNone/>
            </a:pPr>
            <a:endParaRPr lang="en-US" dirty="0"/>
          </a:p>
        </p:txBody>
      </p:sp>
    </p:spTree>
    <p:extLst>
      <p:ext uri="{BB962C8B-B14F-4D97-AF65-F5344CB8AC3E}">
        <p14:creationId xmlns:p14="http://schemas.microsoft.com/office/powerpoint/2010/main" val="3955715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8457"/>
          </a:xfrm>
        </p:spPr>
        <p:txBody>
          <a:bodyPr>
            <a:normAutofit fontScale="90000"/>
          </a:bodyPr>
          <a:lstStyle/>
          <a:p>
            <a:r>
              <a:rPr lang="en-US" u="sng" dirty="0">
                <a:solidFill>
                  <a:srgbClr val="FF0000"/>
                </a:solidFill>
              </a:rPr>
              <a:t>1. Brainstorming</a:t>
            </a:r>
            <a:endParaRPr lang="en-US" dirty="0"/>
          </a:p>
        </p:txBody>
      </p:sp>
      <p:sp>
        <p:nvSpPr>
          <p:cNvPr id="3" name="Content Placeholder 2"/>
          <p:cNvSpPr>
            <a:spLocks noGrp="1"/>
          </p:cNvSpPr>
          <p:nvPr>
            <p:ph idx="1"/>
          </p:nvPr>
        </p:nvSpPr>
        <p:spPr>
          <a:xfrm>
            <a:off x="838200" y="1023582"/>
            <a:ext cx="10515600" cy="5153381"/>
          </a:xfrm>
        </p:spPr>
        <p:txBody>
          <a:bodyPr/>
          <a:lstStyle/>
          <a:p>
            <a:pPr marL="0" indent="0">
              <a:buNone/>
            </a:pPr>
            <a:r>
              <a:rPr lang="en-US" u="sng" dirty="0">
                <a:solidFill>
                  <a:srgbClr val="FF0000"/>
                </a:solidFill>
              </a:rPr>
              <a:t>Mind Maps</a:t>
            </a:r>
          </a:p>
          <a:p>
            <a:r>
              <a:rPr lang="en-US" dirty="0"/>
              <a:t>use mind maps to organize your ideas during brainstorming.</a:t>
            </a:r>
          </a:p>
          <a:p>
            <a:r>
              <a:rPr lang="en-US" dirty="0"/>
              <a:t> A mind map is a hierarchical representation of ideas showing the relationships from a central concept to various subconcepts and     sub-subconcepts. </a:t>
            </a:r>
          </a:p>
          <a:p>
            <a:r>
              <a:rPr lang="en-US" dirty="0"/>
              <a:t>Mind maps (visual brainstorming) can help you identify gaps. </a:t>
            </a:r>
          </a:p>
          <a:p>
            <a:pPr marL="0" indent="0">
              <a:buNone/>
            </a:pPr>
            <a:endParaRPr lang="en-US" dirty="0"/>
          </a:p>
        </p:txBody>
      </p:sp>
      <p:pic>
        <p:nvPicPr>
          <p:cNvPr id="4" name="Picture 3">
            <a:extLst>
              <a:ext uri="{FF2B5EF4-FFF2-40B4-BE49-F238E27FC236}">
                <a16:creationId xmlns:a16="http://schemas.microsoft.com/office/drawing/2014/main" id="{B8DD315C-D915-4972-B7C0-6BC265D4E83E}"/>
              </a:ext>
            </a:extLst>
          </p:cNvPr>
          <p:cNvPicPr>
            <a:picLocks noChangeAspect="1"/>
          </p:cNvPicPr>
          <p:nvPr/>
        </p:nvPicPr>
        <p:blipFill>
          <a:blip r:embed="rId2"/>
          <a:stretch>
            <a:fillRect/>
          </a:stretch>
        </p:blipFill>
        <p:spPr>
          <a:xfrm>
            <a:off x="231182" y="3988993"/>
            <a:ext cx="10755226" cy="2503882"/>
          </a:xfrm>
          <a:prstGeom prst="rect">
            <a:avLst/>
          </a:prstGeom>
        </p:spPr>
      </p:pic>
    </p:spTree>
    <p:extLst>
      <p:ext uri="{BB962C8B-B14F-4D97-AF65-F5344CB8AC3E}">
        <p14:creationId xmlns:p14="http://schemas.microsoft.com/office/powerpoint/2010/main" val="1860249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5753"/>
          </a:xfrm>
        </p:spPr>
        <p:txBody>
          <a:bodyPr>
            <a:normAutofit fontScale="90000"/>
          </a:bodyPr>
          <a:lstStyle/>
          <a:p>
            <a:r>
              <a:rPr lang="en-US" u="sng" dirty="0">
                <a:solidFill>
                  <a:srgbClr val="FF0000"/>
                </a:solidFill>
              </a:rPr>
              <a:t>2. Drafting</a:t>
            </a:r>
          </a:p>
        </p:txBody>
      </p:sp>
      <p:sp>
        <p:nvSpPr>
          <p:cNvPr id="3" name="Content Placeholder 2"/>
          <p:cNvSpPr>
            <a:spLocks noGrp="1"/>
          </p:cNvSpPr>
          <p:nvPr>
            <p:ph idx="1"/>
          </p:nvPr>
        </p:nvSpPr>
        <p:spPr>
          <a:xfrm>
            <a:off x="838200" y="1228299"/>
            <a:ext cx="10515600" cy="4948664"/>
          </a:xfrm>
        </p:spPr>
        <p:txBody>
          <a:bodyPr>
            <a:normAutofit fontScale="77500" lnSpcReduction="20000"/>
          </a:bodyPr>
          <a:lstStyle/>
          <a:p>
            <a:pPr marL="0" indent="0">
              <a:buNone/>
            </a:pPr>
            <a:r>
              <a:rPr lang="en-US" dirty="0"/>
              <a:t>Draft  </a:t>
            </a:r>
            <a:r>
              <a:rPr lang="ar-SA" dirty="0"/>
              <a:t>مسودة</a:t>
            </a:r>
            <a:endParaRPr lang="en-US" dirty="0"/>
          </a:p>
          <a:p>
            <a:r>
              <a:rPr lang="en-US" dirty="0"/>
              <a:t>begin writing full sentences, even paragraphs, around each of the topical headings that you created during brainstorming. </a:t>
            </a:r>
            <a:endParaRPr lang="ar-SA" dirty="0"/>
          </a:p>
          <a:p>
            <a:r>
              <a:rPr lang="en-US" dirty="0"/>
              <a:t>Then  write the “connecting tissue” between these elements. You can rephrase and correct grammatical and spelling errors later (the spell-checker catches most spelling errors anyway).</a:t>
            </a:r>
          </a:p>
          <a:p>
            <a:r>
              <a:rPr lang="en-US" dirty="0"/>
              <a:t>rearrange sentences so that they make sense and provide “glue” or transitions between ideas that might not be obviously connected. </a:t>
            </a:r>
          </a:p>
          <a:p>
            <a:r>
              <a:rPr lang="en-US" dirty="0"/>
              <a:t>If things go well, you will produce something that resembles(</a:t>
            </a:r>
            <a:r>
              <a:rPr lang="ar-SA" dirty="0"/>
              <a:t>يشبه</a:t>
            </a:r>
            <a:r>
              <a:rPr lang="en-US" dirty="0"/>
              <a:t>) the final document (not final document). </a:t>
            </a:r>
            <a:endParaRPr lang="ar-SA" dirty="0"/>
          </a:p>
          <a:p>
            <a:r>
              <a:rPr lang="en-US" dirty="0"/>
              <a:t>If things do not go well, you may have to throw away much of the work and restart </a:t>
            </a:r>
          </a:p>
          <a:p>
            <a:r>
              <a:rPr lang="en-US" dirty="0">
                <a:solidFill>
                  <a:srgbClr val="FF0000"/>
                </a:solidFill>
              </a:rPr>
              <a:t>The drafting phase is the stage where you have to just bear down, be fearless, and write, write, write. </a:t>
            </a:r>
          </a:p>
          <a:p>
            <a:r>
              <a:rPr lang="en-US" dirty="0"/>
              <a:t>When you think you have written enough so that your document is about 90% complete, you can start revising.</a:t>
            </a:r>
          </a:p>
          <a:p>
            <a:endParaRPr lang="en-US" dirty="0"/>
          </a:p>
        </p:txBody>
      </p:sp>
    </p:spTree>
    <p:extLst>
      <p:ext uri="{BB962C8B-B14F-4D97-AF65-F5344CB8AC3E}">
        <p14:creationId xmlns:p14="http://schemas.microsoft.com/office/powerpoint/2010/main" val="3856135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0218"/>
          </a:xfrm>
        </p:spPr>
        <p:txBody>
          <a:bodyPr>
            <a:normAutofit fontScale="90000"/>
          </a:bodyPr>
          <a:lstStyle/>
          <a:p>
            <a:r>
              <a:rPr lang="en-US" u="sng" dirty="0">
                <a:solidFill>
                  <a:srgbClr val="FF0000"/>
                </a:solidFill>
              </a:rPr>
              <a:t>3. Revising</a:t>
            </a:r>
          </a:p>
        </p:txBody>
      </p:sp>
      <p:sp>
        <p:nvSpPr>
          <p:cNvPr id="3" name="Content Placeholder 2"/>
          <p:cNvSpPr>
            <a:spLocks noGrp="1"/>
          </p:cNvSpPr>
          <p:nvPr>
            <p:ph idx="1"/>
          </p:nvPr>
        </p:nvSpPr>
        <p:spPr>
          <a:xfrm>
            <a:off x="838200" y="955344"/>
            <a:ext cx="10515600" cy="5902656"/>
          </a:xfrm>
        </p:spPr>
        <p:txBody>
          <a:bodyPr>
            <a:normAutofit/>
          </a:bodyPr>
          <a:lstStyle/>
          <a:p>
            <a:r>
              <a:rPr lang="en-US" dirty="0"/>
              <a:t>Once you have produced a complete-looking document, it is time to make the document “good” through revision.</a:t>
            </a:r>
          </a:p>
          <a:p>
            <a:r>
              <a:rPr lang="en-US" dirty="0"/>
              <a:t>For a fresh perspective, you can wait a few days between the time you have finished your first draft and the time you start  your first revision. </a:t>
            </a:r>
          </a:p>
          <a:p>
            <a:r>
              <a:rPr lang="en-US" dirty="0"/>
              <a:t>Remember Pascal’s quote from Chapter 2 noting that writing a short letter takes more time than writing a longer one</a:t>
            </a:r>
          </a:p>
          <a:p>
            <a:r>
              <a:rPr lang="en-US" dirty="0"/>
              <a:t> You should also expect that a revised manuscript will be much shorter than an early draft. </a:t>
            </a:r>
          </a:p>
          <a:p>
            <a:r>
              <a:rPr lang="en-US" dirty="0">
                <a:solidFill>
                  <a:srgbClr val="00B0F0"/>
                </a:solidFill>
              </a:rPr>
              <a:t>See example page 52</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07182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3741"/>
          </a:xfrm>
        </p:spPr>
        <p:txBody>
          <a:bodyPr>
            <a:normAutofit fontScale="90000"/>
          </a:bodyPr>
          <a:lstStyle/>
          <a:p>
            <a:r>
              <a:rPr lang="en-US" u="sng" dirty="0">
                <a:solidFill>
                  <a:srgbClr val="FF0000"/>
                </a:solidFill>
              </a:rPr>
              <a:t>3. Revising</a:t>
            </a:r>
            <a:endParaRPr lang="en-US" dirty="0"/>
          </a:p>
        </p:txBody>
      </p:sp>
      <p:sp>
        <p:nvSpPr>
          <p:cNvPr id="3" name="Content Placeholder 2"/>
          <p:cNvSpPr>
            <a:spLocks noGrp="1"/>
          </p:cNvSpPr>
          <p:nvPr>
            <p:ph idx="1"/>
          </p:nvPr>
        </p:nvSpPr>
        <p:spPr>
          <a:xfrm>
            <a:off x="838200" y="968991"/>
            <a:ext cx="10515600" cy="5207972"/>
          </a:xfrm>
        </p:spPr>
        <p:txBody>
          <a:bodyPr>
            <a:normAutofit lnSpcReduction="10000"/>
          </a:bodyPr>
          <a:lstStyle/>
          <a:p>
            <a:r>
              <a:rPr lang="en-US" u="sng" dirty="0">
                <a:solidFill>
                  <a:srgbClr val="FF0000"/>
                </a:solidFill>
              </a:rPr>
              <a:t>It is  important to have others review your work </a:t>
            </a:r>
            <a:r>
              <a:rPr lang="en-US" dirty="0"/>
              <a:t>during the revising process </a:t>
            </a:r>
          </a:p>
          <a:p>
            <a:r>
              <a:rPr lang="en-US" dirty="0"/>
              <a:t>It is advised to have at least two people review technical writing: one who is familiar with the subject matter and one who is nontechnical but an excellent writer </a:t>
            </a:r>
          </a:p>
          <a:p>
            <a:r>
              <a:rPr lang="en-US" dirty="0"/>
              <a:t>The nontechnical person often finds logic errors that the technical reviewer does not </a:t>
            </a:r>
          </a:p>
          <a:p>
            <a:r>
              <a:rPr lang="en-US" dirty="0"/>
              <a:t>If you are going to ask others to review your writing, be prepared for criticism. </a:t>
            </a:r>
          </a:p>
          <a:p>
            <a:r>
              <a:rPr lang="en-US" dirty="0"/>
              <a:t>It is hard to know when to stop revising</a:t>
            </a:r>
          </a:p>
          <a:p>
            <a:pPr marL="0" indent="0">
              <a:buNone/>
            </a:pPr>
            <a:r>
              <a:rPr lang="en-US" dirty="0"/>
              <a:t>“If I find that I am making revisions and then undoing those same revisions, then this usually signals that I should stop revising.” </a:t>
            </a:r>
            <a:r>
              <a:rPr lang="en-US" dirty="0" err="1"/>
              <a:t>Laplante</a:t>
            </a:r>
            <a:endParaRPr lang="en-US" dirty="0"/>
          </a:p>
          <a:p>
            <a:pPr marL="0" indent="0">
              <a:buNone/>
            </a:pPr>
            <a:endParaRPr lang="en-US" dirty="0"/>
          </a:p>
        </p:txBody>
      </p:sp>
    </p:spTree>
    <p:extLst>
      <p:ext uri="{BB962C8B-B14F-4D97-AF65-F5344CB8AC3E}">
        <p14:creationId xmlns:p14="http://schemas.microsoft.com/office/powerpoint/2010/main" val="2374434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1298</TotalTime>
  <Words>2351</Words>
  <Application>Microsoft Office PowerPoint</Application>
  <PresentationFormat>Widescreen</PresentationFormat>
  <Paragraphs>144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 New Roman</vt:lpstr>
      <vt:lpstr>Office Theme</vt:lpstr>
      <vt:lpstr>The Writing Process</vt:lpstr>
      <vt:lpstr>The Writing Process</vt:lpstr>
      <vt:lpstr>The Writing Process</vt:lpstr>
      <vt:lpstr>1. Brainstorming</vt:lpstr>
      <vt:lpstr>1. Brainstorming</vt:lpstr>
      <vt:lpstr>1. Brainstorming</vt:lpstr>
      <vt:lpstr>2. Drafting</vt:lpstr>
      <vt:lpstr>3. Revising</vt:lpstr>
      <vt:lpstr>3. Revising</vt:lpstr>
      <vt:lpstr>4. Editing</vt:lpstr>
      <vt:lpstr>4. Editing</vt:lpstr>
      <vt:lpstr>5. Publishing</vt:lpstr>
      <vt:lpstr>5. Publishing</vt:lpstr>
      <vt:lpstr>Environment</vt:lpstr>
      <vt:lpstr>Dealing with Writer’s Block</vt:lpstr>
      <vt:lpstr>Dealing with Writer’s Block</vt:lpstr>
      <vt:lpstr>Meeting Deadlines</vt:lpstr>
      <vt:lpstr>Writing Tools</vt:lpstr>
      <vt:lpstr>Permissions and Plagiarism Permissions</vt:lpstr>
      <vt:lpstr>PowerPoint Presentation</vt:lpstr>
      <vt:lpstr>Permissions</vt:lpstr>
      <vt:lpstr>Permissions</vt:lpstr>
      <vt:lpstr>Permissions &amp; Fair use</vt:lpstr>
      <vt:lpstr>Plagiarism  (السرقة الأدبية)</vt:lpstr>
      <vt:lpstr>Self-Plagiarism</vt:lpstr>
      <vt:lpstr>Citation Rules:  </vt:lpstr>
      <vt:lpstr>Detection Tools  Papers Generators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mai mimo</cp:lastModifiedBy>
  <cp:revision>280</cp:revision>
  <dcterms:created xsi:type="dcterms:W3CDTF">2019-04-10T15:00:09Z</dcterms:created>
  <dcterms:modified xsi:type="dcterms:W3CDTF">2024-06-05T09:07:19Z</dcterms:modified>
</cp:coreProperties>
</file>