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5"/>
  </p:notesMasterIdLst>
  <p:sldIdLst>
    <p:sldId id="256" r:id="rId2"/>
    <p:sldId id="257" r:id="rId3"/>
    <p:sldId id="258" r:id="rId4"/>
    <p:sldId id="260" r:id="rId5"/>
    <p:sldId id="259" r:id="rId6"/>
    <p:sldId id="261" r:id="rId7"/>
    <p:sldId id="266" r:id="rId8"/>
    <p:sldId id="267" r:id="rId9"/>
    <p:sldId id="262" r:id="rId10"/>
    <p:sldId id="263" r:id="rId11"/>
    <p:sldId id="264" r:id="rId12"/>
    <p:sldId id="281" r:id="rId13"/>
    <p:sldId id="265" r:id="rId14"/>
    <p:sldId id="268" r:id="rId15"/>
    <p:sldId id="276" r:id="rId16"/>
    <p:sldId id="277" r:id="rId17"/>
    <p:sldId id="275" r:id="rId18"/>
    <p:sldId id="271" r:id="rId19"/>
    <p:sldId id="270" r:id="rId20"/>
    <p:sldId id="272" r:id="rId21"/>
    <p:sldId id="273" r:id="rId22"/>
    <p:sldId id="274" r:id="rId23"/>
    <p:sldId id="282"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574A68D-8998-4224-89F3-CE016FC9020A}" type="datetimeFigureOut">
              <a:rPr lang="ar-SA" smtClean="0"/>
              <a:t>02/10/1434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EF4E727-605C-4A8B-BA0E-4D1DAE084D23}"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BEF4E727-605C-4A8B-BA0E-4D1DAE084D23}" type="slidenum">
              <a:rPr lang="ar-SA" smtClean="0"/>
              <a:t>22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52D3E368-E487-41A0-BB34-99DBF9BE319A}" type="datetimeFigureOut">
              <a:rPr lang="ar-SA" smtClean="0"/>
              <a:pPr/>
              <a:t>02/10/1434</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707CE85D-AD69-4299-8C89-5D98BA696F34}"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2D3E368-E487-41A0-BB34-99DBF9BE319A}"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07CE85D-AD69-4299-8C89-5D98BA696F3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2D3E368-E487-41A0-BB34-99DBF9BE319A}" type="datetimeFigureOut">
              <a:rPr lang="ar-SA" smtClean="0"/>
              <a:pPr/>
              <a:t>02/10/1434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07CE85D-AD69-4299-8C89-5D98BA696F3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52D3E368-E487-41A0-BB34-99DBF9BE319A}" type="datetimeFigureOut">
              <a:rPr lang="ar-SA" smtClean="0"/>
              <a:pPr/>
              <a:t>02/10/1434</a:t>
            </a:fld>
            <a:endParaRPr lang="ar-SA"/>
          </a:p>
        </p:txBody>
      </p:sp>
      <p:sp>
        <p:nvSpPr>
          <p:cNvPr id="9" name="عنصر نائب لرقم الشريحة 8"/>
          <p:cNvSpPr>
            <a:spLocks noGrp="1"/>
          </p:cNvSpPr>
          <p:nvPr>
            <p:ph type="sldNum" sz="quarter" idx="15"/>
          </p:nvPr>
        </p:nvSpPr>
        <p:spPr/>
        <p:txBody>
          <a:bodyPr rtlCol="0"/>
          <a:lstStyle/>
          <a:p>
            <a:fld id="{707CE85D-AD69-4299-8C89-5D98BA696F34}"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52D3E368-E487-41A0-BB34-99DBF9BE319A}" type="datetimeFigureOut">
              <a:rPr lang="ar-SA" smtClean="0"/>
              <a:pPr/>
              <a:t>02/10/1434</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707CE85D-AD69-4299-8C89-5D98BA696F3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52D3E368-E487-41A0-BB34-99DBF9BE319A}" type="datetimeFigureOut">
              <a:rPr lang="ar-SA" smtClean="0"/>
              <a:pPr/>
              <a:t>02/10/1434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07CE85D-AD69-4299-8C89-5D98BA696F34}"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52D3E368-E487-41A0-BB34-99DBF9BE319A}" type="datetimeFigureOut">
              <a:rPr lang="ar-SA" smtClean="0"/>
              <a:pPr/>
              <a:t>02/10/1434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07CE85D-AD69-4299-8C89-5D98BA696F34}"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52D3E368-E487-41A0-BB34-99DBF9BE319A}" type="datetimeFigureOut">
              <a:rPr lang="ar-SA" smtClean="0"/>
              <a:pPr/>
              <a:t>02/10/1434</a:t>
            </a:fld>
            <a:endParaRPr lang="ar-SA"/>
          </a:p>
        </p:txBody>
      </p:sp>
      <p:sp>
        <p:nvSpPr>
          <p:cNvPr id="7" name="عنصر نائب لرقم الشريحة 6"/>
          <p:cNvSpPr>
            <a:spLocks noGrp="1"/>
          </p:cNvSpPr>
          <p:nvPr>
            <p:ph type="sldNum" sz="quarter" idx="11"/>
          </p:nvPr>
        </p:nvSpPr>
        <p:spPr/>
        <p:txBody>
          <a:bodyPr rtlCol="0"/>
          <a:lstStyle/>
          <a:p>
            <a:fld id="{707CE85D-AD69-4299-8C89-5D98BA696F34}"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2D3E368-E487-41A0-BB34-99DBF9BE319A}" type="datetimeFigureOut">
              <a:rPr lang="ar-SA" smtClean="0"/>
              <a:pPr/>
              <a:t>02/10/1434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07CE85D-AD69-4299-8C89-5D98BA696F3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52D3E368-E487-41A0-BB34-99DBF9BE319A}" type="datetimeFigureOut">
              <a:rPr lang="ar-SA" smtClean="0"/>
              <a:pPr/>
              <a:t>02/10/1434</a:t>
            </a:fld>
            <a:endParaRPr lang="ar-SA"/>
          </a:p>
        </p:txBody>
      </p:sp>
      <p:sp>
        <p:nvSpPr>
          <p:cNvPr id="22" name="عنصر نائب لرقم الشريحة 21"/>
          <p:cNvSpPr>
            <a:spLocks noGrp="1"/>
          </p:cNvSpPr>
          <p:nvPr>
            <p:ph type="sldNum" sz="quarter" idx="15"/>
          </p:nvPr>
        </p:nvSpPr>
        <p:spPr/>
        <p:txBody>
          <a:bodyPr rtlCol="0"/>
          <a:lstStyle/>
          <a:p>
            <a:fld id="{707CE85D-AD69-4299-8C89-5D98BA696F34}"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52D3E368-E487-41A0-BB34-99DBF9BE319A}" type="datetimeFigureOut">
              <a:rPr lang="ar-SA" smtClean="0"/>
              <a:pPr/>
              <a:t>02/10/1434</a:t>
            </a:fld>
            <a:endParaRPr lang="ar-SA"/>
          </a:p>
        </p:txBody>
      </p:sp>
      <p:sp>
        <p:nvSpPr>
          <p:cNvPr id="18" name="عنصر نائب لرقم الشريحة 17"/>
          <p:cNvSpPr>
            <a:spLocks noGrp="1"/>
          </p:cNvSpPr>
          <p:nvPr>
            <p:ph type="sldNum" sz="quarter" idx="11"/>
          </p:nvPr>
        </p:nvSpPr>
        <p:spPr/>
        <p:txBody>
          <a:bodyPr rtlCol="0"/>
          <a:lstStyle/>
          <a:p>
            <a:fld id="{707CE85D-AD69-4299-8C89-5D98BA696F34}"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D3E368-E487-41A0-BB34-99DBF9BE319A}" type="datetimeFigureOut">
              <a:rPr lang="ar-SA" smtClean="0"/>
              <a:pPr/>
              <a:t>02/10/1434</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7CE85D-AD69-4299-8C89-5D98BA696F3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Breast Disorders</a:t>
            </a:r>
            <a:endParaRPr lang="ar-SA" dirty="0"/>
          </a:p>
        </p:txBody>
      </p:sp>
      <p:sp>
        <p:nvSpPr>
          <p:cNvPr id="3" name="عنوان فرعي 2"/>
          <p:cNvSpPr>
            <a:spLocks noGrp="1"/>
          </p:cNvSpPr>
          <p:nvPr>
            <p:ph type="subTitle" idx="1"/>
          </p:nvPr>
        </p:nvSpPr>
        <p:spPr/>
        <p:txBody>
          <a:bodyPr/>
          <a:lstStyle/>
          <a:p>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Types of Surgical Breast Biopsy</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err="1" smtClean="0"/>
              <a:t>Excisional</a:t>
            </a:r>
            <a:r>
              <a:rPr lang="en-US" dirty="0" smtClean="0"/>
              <a:t> Biopsy</a:t>
            </a:r>
          </a:p>
          <a:p>
            <a:pPr algn="l" rtl="0"/>
            <a:r>
              <a:rPr lang="en-US" dirty="0" err="1" smtClean="0"/>
              <a:t>Excisional</a:t>
            </a:r>
            <a:r>
              <a:rPr lang="en-US" dirty="0" smtClean="0"/>
              <a:t> biopsy is the standard procedure for complete pathological assessment of a palpable breast mass. The entire mass, plus a margin of surrounding tissue, is removed.</a:t>
            </a:r>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dirty="0" err="1" smtClean="0"/>
              <a:t>Incisional</a:t>
            </a:r>
            <a:r>
              <a:rPr lang="en-US" dirty="0" smtClean="0"/>
              <a:t> </a:t>
            </a:r>
            <a:r>
              <a:rPr lang="en-US" dirty="0" smtClean="0"/>
              <a:t>biopsy surgically removes a portion of a mass. This is performed to confirm a diagnosis and to conduct special studies that will aid in determining treatment</a:t>
            </a:r>
          </a:p>
          <a:p>
            <a:pPr algn="l" rtl="0"/>
            <a:r>
              <a:rPr lang="en-US" dirty="0" smtClean="0"/>
              <a:t> Complete excision of the area may not be possible or immediately beneficial to the patient, depending on the clinical situation</a:t>
            </a: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Breast Cancer</a:t>
            </a:r>
            <a:endParaRPr lang="ar-SA" dirty="0"/>
          </a:p>
        </p:txBody>
      </p:sp>
      <p:sp>
        <p:nvSpPr>
          <p:cNvPr id="3" name="عنوان فرعي 2"/>
          <p:cNvSpPr>
            <a:spLocks noGrp="1"/>
          </p:cNvSpPr>
          <p:nvPr>
            <p:ph type="subTitle" idx="1"/>
          </p:nvPr>
        </p:nvSpPr>
        <p:spPr/>
        <p:txBody>
          <a:bodyPr/>
          <a:lstStyle/>
          <a:p>
            <a:endParaRPr lang="ar-S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Risk Factors for Breast Cancer</a:t>
            </a:r>
            <a:br>
              <a:rPr lang="en-US" dirty="0" smtClean="0"/>
            </a:br>
            <a:endParaRPr lang="ar-SA" dirty="0"/>
          </a:p>
        </p:txBody>
      </p:sp>
      <p:sp>
        <p:nvSpPr>
          <p:cNvPr id="3" name="عنصر نائب للمحتوى 2"/>
          <p:cNvSpPr>
            <a:spLocks noGrp="1"/>
          </p:cNvSpPr>
          <p:nvPr>
            <p:ph sz="quarter" idx="1"/>
          </p:nvPr>
        </p:nvSpPr>
        <p:spPr/>
        <p:txBody>
          <a:bodyPr/>
          <a:lstStyle/>
          <a:p>
            <a:pPr algn="l" rtl="0"/>
            <a:r>
              <a:rPr lang="en-US" dirty="0" smtClean="0"/>
              <a:t>Female gender</a:t>
            </a:r>
          </a:p>
          <a:p>
            <a:pPr algn="l" rtl="0"/>
            <a:r>
              <a:rPr lang="en-US" dirty="0" smtClean="0"/>
              <a:t>Increasing age</a:t>
            </a:r>
          </a:p>
          <a:p>
            <a:pPr algn="l" rtl="0"/>
            <a:r>
              <a:rPr lang="en-US" dirty="0" smtClean="0"/>
              <a:t>Personal history of breast cancer</a:t>
            </a:r>
          </a:p>
          <a:p>
            <a:pPr algn="l" rtl="0"/>
            <a:r>
              <a:rPr lang="en-US" dirty="0" smtClean="0"/>
              <a:t>Family history of breast cancer</a:t>
            </a:r>
          </a:p>
          <a:p>
            <a:pPr algn="l" rtl="0"/>
            <a:r>
              <a:rPr lang="en-US" dirty="0" smtClean="0"/>
              <a:t>Genetic mutations (BRCA-1 and BRCA-2 mutations are responsible for majority of inherited breast cancer cases)</a:t>
            </a:r>
          </a:p>
          <a:p>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lnSpcReduction="10000"/>
          </a:bodyPr>
          <a:lstStyle/>
          <a:p>
            <a:pPr algn="l" rtl="0"/>
            <a:r>
              <a:rPr lang="en-US" dirty="0" smtClean="0"/>
              <a:t>Hormonal factors</a:t>
            </a:r>
          </a:p>
          <a:p>
            <a:pPr lvl="1" algn="l" rtl="0"/>
            <a:r>
              <a:rPr lang="en-US" dirty="0" smtClean="0"/>
              <a:t>Early menarche</a:t>
            </a:r>
          </a:p>
          <a:p>
            <a:pPr lvl="1" algn="l" rtl="0"/>
            <a:r>
              <a:rPr lang="en-US" dirty="0" smtClean="0"/>
              <a:t>Late menopause</a:t>
            </a:r>
          </a:p>
          <a:p>
            <a:pPr lvl="1" algn="l" rtl="0"/>
            <a:r>
              <a:rPr lang="en-US" dirty="0" err="1" smtClean="0"/>
              <a:t>Nulliparity</a:t>
            </a:r>
            <a:endParaRPr lang="en-US" dirty="0" smtClean="0"/>
          </a:p>
          <a:p>
            <a:pPr lvl="1" algn="l" rtl="0"/>
            <a:r>
              <a:rPr lang="en-US" dirty="0" smtClean="0"/>
              <a:t>First child after 30 years of age</a:t>
            </a:r>
          </a:p>
          <a:p>
            <a:pPr lvl="1" algn="l" rtl="0"/>
            <a:r>
              <a:rPr lang="en-US" dirty="0" smtClean="0"/>
              <a:t>Hormone therapy (HT)</a:t>
            </a:r>
          </a:p>
          <a:p>
            <a:pPr algn="l" rtl="0"/>
            <a:r>
              <a:rPr lang="en-US" dirty="0" smtClean="0"/>
              <a:t>Exposure to ionizing radiation during adolescence and early adulthood</a:t>
            </a:r>
          </a:p>
          <a:p>
            <a:pPr algn="l" rtl="0"/>
            <a:r>
              <a:rPr lang="en-US" dirty="0" smtClean="0"/>
              <a:t>History of benign proliferative breast disease</a:t>
            </a:r>
          </a:p>
          <a:p>
            <a:pPr algn="l" rtl="0"/>
            <a:r>
              <a:rPr lang="en-US" dirty="0" smtClean="0"/>
              <a:t>Obesity</a:t>
            </a:r>
          </a:p>
          <a:p>
            <a:pPr algn="l" rtl="0"/>
            <a:r>
              <a:rPr lang="en-US" dirty="0" smtClean="0"/>
              <a:t>High-fat diet (controversial)</a:t>
            </a:r>
          </a:p>
          <a:p>
            <a:pPr algn="l" rtl="0"/>
            <a:r>
              <a:rPr lang="en-US" dirty="0" smtClean="0"/>
              <a:t>Alcohol intake</a:t>
            </a:r>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Managment</a:t>
            </a:r>
            <a:endParaRPr lang="ar-SA" dirty="0"/>
          </a:p>
        </p:txBody>
      </p:sp>
      <p:sp>
        <p:nvSpPr>
          <p:cNvPr id="3" name="عنصر نائب للمحتوى 2"/>
          <p:cNvSpPr>
            <a:spLocks noGrp="1"/>
          </p:cNvSpPr>
          <p:nvPr>
            <p:ph sz="quarter" idx="1"/>
          </p:nvPr>
        </p:nvSpPr>
        <p:spPr/>
        <p:txBody>
          <a:bodyPr/>
          <a:lstStyle/>
          <a:p>
            <a:pPr algn="l" rtl="0"/>
            <a:r>
              <a:rPr lang="en-US" dirty="0" smtClean="0"/>
              <a:t>Chemoprevention</a:t>
            </a:r>
          </a:p>
          <a:p>
            <a:pPr algn="l" rtl="0"/>
            <a:r>
              <a:rPr lang="en-US" dirty="0" smtClean="0"/>
              <a:t>Chemoprevention is a primary prevention modality that aims at preventing the disease before it starts</a:t>
            </a:r>
          </a:p>
          <a:p>
            <a:pPr algn="l" rtl="0"/>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Prophylactic Mastectomy</a:t>
            </a:r>
            <a:endParaRPr lang="ar-SA" dirty="0"/>
          </a:p>
        </p:txBody>
      </p:sp>
      <p:sp>
        <p:nvSpPr>
          <p:cNvPr id="3" name="عنصر نائب للمحتوى 2"/>
          <p:cNvSpPr>
            <a:spLocks noGrp="1"/>
          </p:cNvSpPr>
          <p:nvPr>
            <p:ph sz="quarter" idx="1"/>
          </p:nvPr>
        </p:nvSpPr>
        <p:spPr/>
        <p:txBody>
          <a:bodyPr>
            <a:normAutofit fontScale="92500" lnSpcReduction="20000"/>
          </a:bodyPr>
          <a:lstStyle/>
          <a:p>
            <a:pPr algn="l" rtl="0"/>
            <a:r>
              <a:rPr lang="en-US" dirty="0" smtClean="0"/>
              <a:t>Prophylactic mastectomy is another primary prevention modality. This procedure can reduce the risk of cancer by 90%  and is sometimes referred to as a “risk-reducing” mastectomy. </a:t>
            </a:r>
            <a:endParaRPr lang="en-US" dirty="0" smtClean="0"/>
          </a:p>
          <a:p>
            <a:pPr algn="l" rtl="0"/>
            <a:r>
              <a:rPr lang="en-US" dirty="0" smtClean="0"/>
              <a:t>The </a:t>
            </a:r>
            <a:r>
              <a:rPr lang="en-US" dirty="0" smtClean="0"/>
              <a:t>procedure consists of a total mastectomy (removal of breast tissue only) and is usually accompanied by immediate breast reconstruction. </a:t>
            </a:r>
            <a:endParaRPr lang="en-US" dirty="0" smtClean="0"/>
          </a:p>
          <a:p>
            <a:pPr algn="l" rtl="0"/>
            <a:endParaRPr lang="en-US" dirty="0" smtClean="0"/>
          </a:p>
          <a:p>
            <a:pPr algn="l" rtl="0"/>
            <a:r>
              <a:rPr lang="en-US" dirty="0" smtClean="0"/>
              <a:t>Possible </a:t>
            </a:r>
            <a:r>
              <a:rPr lang="en-US" dirty="0" smtClean="0"/>
              <a:t>candidates include women with a strong family history of breast cancer</a:t>
            </a:r>
            <a:r>
              <a:rPr lang="en-US" dirty="0" smtClean="0"/>
              <a:t>, atypical </a:t>
            </a:r>
            <a:r>
              <a:rPr lang="en-US" dirty="0" smtClean="0"/>
              <a:t>hyperplasia, a BRCA gene mutation, an extreme fear of cancer (“cancer phobia”), or previous cancer in one breast.</a:t>
            </a:r>
          </a:p>
          <a:p>
            <a:pPr algn="l" rtl="0"/>
            <a:r>
              <a:rPr lang="en-US" dirty="0" smtClean="0"/>
              <a:t>A patient who is considering prophylactic mastectomy is often faced with a very controversial and emotional decision</a:t>
            </a: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algn="l" rtl="0"/>
            <a:r>
              <a:rPr lang="en-US" dirty="0" smtClean="0"/>
              <a:t>Prognosis</a:t>
            </a:r>
          </a:p>
          <a:p>
            <a:pPr algn="l" rtl="0"/>
            <a:r>
              <a:rPr lang="en-US" dirty="0" smtClean="0"/>
              <a:t>Several different factors must be taken into consideration when determining the prognosis of a patient with breast cancer. The two most important factors are tumor size and whether the tumor has spread to the lymph nodes under the arm (</a:t>
            </a:r>
            <a:r>
              <a:rPr lang="en-US" dirty="0" err="1" smtClean="0"/>
              <a:t>axilla</a:t>
            </a:r>
            <a:r>
              <a:rPr lang="en-US" dirty="0" smtClean="0"/>
              <a:t>).</a:t>
            </a:r>
          </a:p>
          <a:p>
            <a:pPr algn="l" rtl="0"/>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Surgical Management</a:t>
            </a:r>
            <a:br>
              <a:rPr lang="en-US" dirty="0" smtClean="0"/>
            </a:br>
            <a:endParaRPr lang="ar-SA" dirty="0"/>
          </a:p>
        </p:txBody>
      </p:sp>
      <p:sp>
        <p:nvSpPr>
          <p:cNvPr id="3" name="عنصر نائب للمحتوى 2"/>
          <p:cNvSpPr>
            <a:spLocks noGrp="1"/>
          </p:cNvSpPr>
          <p:nvPr>
            <p:ph sz="quarter" idx="1"/>
          </p:nvPr>
        </p:nvSpPr>
        <p:spPr/>
        <p:txBody>
          <a:bodyPr/>
          <a:lstStyle/>
          <a:p>
            <a:pPr algn="l" rtl="0"/>
            <a:r>
              <a:rPr lang="en-US" dirty="0" smtClean="0"/>
              <a:t>The main goal of surgery is to obtain local control of the disease. With breast cancer being diagnosed today at earlier stages, options for less invasive surgical procedures are available. Surgical treatment options for noninvasive and invasive breast cancer</a:t>
            </a:r>
          </a:p>
          <a:p>
            <a:pPr algn="l" rtl="0"/>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Modified Radical Mastectomy</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Modified radical mastectomy is performed to treat invasive breast cancer. The procedure involves removal of the entire breast tissue, including the nipple-areola complex. In addition, a portion of the </a:t>
            </a:r>
            <a:r>
              <a:rPr lang="en-US" dirty="0" err="1" smtClean="0"/>
              <a:t>axillary</a:t>
            </a:r>
            <a:r>
              <a:rPr lang="en-US" dirty="0" smtClean="0"/>
              <a:t> lymph nodes are also removed in </a:t>
            </a:r>
            <a:r>
              <a:rPr lang="en-US" b="1" dirty="0" err="1" smtClean="0"/>
              <a:t>axillary</a:t>
            </a:r>
            <a:r>
              <a:rPr lang="en-US" b="1" dirty="0" smtClean="0"/>
              <a:t> lymph node dissection</a:t>
            </a:r>
            <a:r>
              <a:rPr lang="en-US" dirty="0" smtClean="0"/>
              <a:t> (ALND</a:t>
            </a:r>
            <a:r>
              <a:rPr lang="en-US" dirty="0" smtClean="0"/>
              <a:t>).</a:t>
            </a:r>
          </a:p>
          <a:p>
            <a:pPr algn="l" rtl="0"/>
            <a:r>
              <a:rPr lang="en-US" dirty="0" smtClean="0"/>
              <a:t> </a:t>
            </a:r>
            <a:r>
              <a:rPr lang="en-US" dirty="0" smtClean="0"/>
              <a:t>If immediate breast reconstruction is desired, the patient is referred to a plastic surgeon prior to the mastectomy so that she has the opportunity to explore all available </a:t>
            </a:r>
            <a:r>
              <a:rPr lang="en-US" dirty="0" smtClean="0"/>
              <a:t>options. </a:t>
            </a:r>
            <a:r>
              <a:rPr lang="en-US" dirty="0" smtClean="0"/>
              <a:t>Radical mastectomy is rarely performed today</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Breast Cancer Mass (Malignant Tumor)</a:t>
            </a:r>
            <a:br>
              <a:rPr lang="en-US" dirty="0" smtClean="0"/>
            </a:br>
            <a:endParaRPr lang="ar-SA" dirty="0"/>
          </a:p>
        </p:txBody>
      </p:sp>
      <p:sp>
        <p:nvSpPr>
          <p:cNvPr id="3" name="عنصر نائب للمحتوى 2"/>
          <p:cNvSpPr>
            <a:spLocks noGrp="1"/>
          </p:cNvSpPr>
          <p:nvPr>
            <p:ph sz="quarter" idx="1"/>
          </p:nvPr>
        </p:nvSpPr>
        <p:spPr/>
        <p:txBody>
          <a:bodyPr/>
          <a:lstStyle/>
          <a:p>
            <a:pPr algn="l" rtl="0"/>
            <a:r>
              <a:rPr lang="en-US" dirty="0" smtClean="0"/>
              <a:t>Usually occurs as a single mass (lump) in one breast</a:t>
            </a:r>
          </a:p>
          <a:p>
            <a:pPr algn="l" rtl="0"/>
            <a:r>
              <a:rPr lang="en-US" dirty="0" smtClean="0"/>
              <a:t>Usually </a:t>
            </a:r>
            <a:r>
              <a:rPr lang="en-US" dirty="0" err="1" smtClean="0"/>
              <a:t>nontender</a:t>
            </a:r>
            <a:endParaRPr lang="en-US" dirty="0" smtClean="0"/>
          </a:p>
          <a:p>
            <a:pPr algn="l" rtl="0"/>
            <a:r>
              <a:rPr lang="en-US" dirty="0" smtClean="0"/>
              <a:t>Irregular shape</a:t>
            </a:r>
          </a:p>
          <a:p>
            <a:pPr algn="l" rtl="0"/>
            <a:r>
              <a:rPr lang="en-US" dirty="0" smtClean="0"/>
              <a:t>Firm, hard, embedded in surrounding tissue</a:t>
            </a:r>
          </a:p>
          <a:p>
            <a:pPr algn="l" rtl="0"/>
            <a:r>
              <a:rPr lang="en-US" dirty="0" smtClean="0"/>
              <a:t>Referral and biopsy indicated for definitive diagnosis</a:t>
            </a:r>
          </a:p>
          <a:p>
            <a:pPr algn="l" rtl="0"/>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Total Mastectomy</a:t>
            </a:r>
            <a:br>
              <a:rPr lang="en-US" dirty="0" smtClean="0"/>
            </a:br>
            <a:endParaRPr lang="ar-SA" dirty="0"/>
          </a:p>
        </p:txBody>
      </p:sp>
      <p:sp>
        <p:nvSpPr>
          <p:cNvPr id="3" name="عنصر نائب للمحتوى 2"/>
          <p:cNvSpPr>
            <a:spLocks noGrp="1"/>
          </p:cNvSpPr>
          <p:nvPr>
            <p:ph sz="quarter" idx="1"/>
          </p:nvPr>
        </p:nvSpPr>
        <p:spPr/>
        <p:txBody>
          <a:bodyPr>
            <a:normAutofit lnSpcReduction="10000"/>
          </a:bodyPr>
          <a:lstStyle/>
          <a:p>
            <a:pPr algn="l" rtl="0"/>
            <a:r>
              <a:rPr lang="en-US" dirty="0" smtClean="0"/>
              <a:t>Like modified radical mastectomy, total mastectomy (i.e., simple mastectomy) also involves removal of the </a:t>
            </a:r>
            <a:r>
              <a:rPr lang="en-US" dirty="0" smtClean="0"/>
              <a:t>breast and </a:t>
            </a:r>
            <a:r>
              <a:rPr lang="en-US" dirty="0" smtClean="0"/>
              <a:t>nipple-areola complex but does not include ALND. </a:t>
            </a:r>
            <a:endParaRPr lang="en-US" dirty="0" smtClean="0"/>
          </a:p>
          <a:p>
            <a:pPr algn="l" rtl="0"/>
            <a:endParaRPr lang="en-US" dirty="0" smtClean="0"/>
          </a:p>
          <a:p>
            <a:pPr algn="l" rtl="0"/>
            <a:r>
              <a:rPr lang="en-US" dirty="0" smtClean="0"/>
              <a:t>Total </a:t>
            </a:r>
            <a:r>
              <a:rPr lang="en-US" dirty="0" smtClean="0"/>
              <a:t>mastectomy may be performed for patients with noninvasive breast cancer, which does not have a tendency to spread to the lymph nodes. It may also be performed </a:t>
            </a:r>
            <a:r>
              <a:rPr lang="en-US" dirty="0" err="1" smtClean="0"/>
              <a:t>prophylactically</a:t>
            </a:r>
            <a:r>
              <a:rPr lang="en-US" dirty="0" smtClean="0"/>
              <a:t> for patients who are at high risk for breast cancer (</a:t>
            </a:r>
            <a:r>
              <a:rPr lang="en-US" dirty="0" err="1" smtClean="0"/>
              <a:t>eg</a:t>
            </a:r>
            <a:r>
              <a:rPr lang="en-US" dirty="0" smtClean="0"/>
              <a:t>, LCIS, BRCA mutation). A total mastectomy may also be performed in conjunction with sentinel lymph node biopsy (SLNB) for patients with invasive breast cancer</a:t>
            </a:r>
          </a:p>
          <a:p>
            <a:pPr algn="l" rtl="0"/>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Preoperative Nursing Diagnoses</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Deficient knowledge about the planned surgical treatments</a:t>
            </a:r>
          </a:p>
          <a:p>
            <a:pPr algn="l" rtl="0"/>
            <a:r>
              <a:rPr lang="en-US" dirty="0" smtClean="0"/>
              <a:t>Anxiety related to the diagnosis of cancer</a:t>
            </a:r>
          </a:p>
          <a:p>
            <a:pPr algn="l" rtl="0"/>
            <a:r>
              <a:rPr lang="en-US" dirty="0" smtClean="0"/>
              <a:t>Fear related to specific treatments and body image changes</a:t>
            </a:r>
          </a:p>
          <a:p>
            <a:pPr algn="l" rtl="0"/>
            <a:r>
              <a:rPr lang="en-US" dirty="0" smtClean="0"/>
              <a:t>Risk for ineffective coping (individual or family) related to the diagnosis of breast cancer and related treatment options</a:t>
            </a:r>
          </a:p>
          <a:p>
            <a:pPr algn="l" rtl="0"/>
            <a:r>
              <a:rPr lang="en-US" dirty="0" smtClean="0"/>
              <a:t>Decisional conflict related to treatment options</a:t>
            </a:r>
          </a:p>
          <a:p>
            <a:pPr algn="l" rtl="0"/>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Postoperative Nursing Diagnoses</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Pain and discomfort related to surgical procedure</a:t>
            </a:r>
          </a:p>
          <a:p>
            <a:pPr algn="l" rtl="0"/>
            <a:r>
              <a:rPr lang="en-US" dirty="0" smtClean="0"/>
              <a:t>Disturbed sensory perception related to nerve irritation in affected arm, breast, or chest wall</a:t>
            </a:r>
          </a:p>
          <a:p>
            <a:pPr algn="l" rtl="0"/>
            <a:r>
              <a:rPr lang="en-US" dirty="0" smtClean="0"/>
              <a:t>Disturbed body image related to loss or alteration of the breast</a:t>
            </a:r>
          </a:p>
          <a:p>
            <a:pPr algn="l" rtl="0"/>
            <a:r>
              <a:rPr lang="en-US" dirty="0" smtClean="0"/>
              <a:t>Risk for impaired adjustment related to the diagnosis of cancer and surgical treatment</a:t>
            </a:r>
          </a:p>
          <a:p>
            <a:pPr algn="l" rtl="0"/>
            <a:r>
              <a:rPr lang="en-US" dirty="0" smtClean="0"/>
              <a:t>Self-care deficit related to partial immobility of upper extremity on operative </a:t>
            </a:r>
            <a:r>
              <a:rPr lang="en-US" dirty="0" smtClean="0"/>
              <a:t>side</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algn="l" rtl="0"/>
            <a:r>
              <a:rPr lang="en-US" dirty="0" smtClean="0"/>
              <a:t>Risk for sexual dysfunction related to loss of body part, change in self-image, and fear of partner's responses</a:t>
            </a:r>
          </a:p>
          <a:p>
            <a:pPr algn="l" rtl="0"/>
            <a:r>
              <a:rPr lang="en-US" dirty="0" smtClean="0"/>
              <a:t>Deficient knowledge: drain management after breast surgery</a:t>
            </a:r>
          </a:p>
          <a:p>
            <a:pPr algn="l" rtl="0"/>
            <a:r>
              <a:rPr lang="en-US" dirty="0" smtClean="0"/>
              <a:t>Deficient knowledge: arm exercises to regain mobility of affected extremity</a:t>
            </a:r>
          </a:p>
          <a:p>
            <a:pPr algn="l" rtl="0"/>
            <a:r>
              <a:rPr lang="en-US" dirty="0" smtClean="0"/>
              <a:t>Deficient knowledge: hand and arm care after an </a:t>
            </a:r>
            <a:r>
              <a:rPr lang="en-US" dirty="0" err="1" smtClean="0"/>
              <a:t>axillary</a:t>
            </a:r>
            <a:r>
              <a:rPr lang="en-US" dirty="0" smtClean="0"/>
              <a:t> lymph node dissection (ALND</a:t>
            </a:r>
          </a:p>
          <a:p>
            <a:endParaRPr lang="ar-SA"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r>
              <a:rPr lang="en-US" dirty="0" smtClean="0"/>
              <a:t>Breast Cyst (Benign Mass)</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Occur as single or multiple lumps in one or both breasts</a:t>
            </a:r>
          </a:p>
          <a:p>
            <a:pPr algn="l" rtl="0"/>
            <a:r>
              <a:rPr lang="en-US" dirty="0" smtClean="0"/>
              <a:t>Usually tender (omitting caffeine reduces tenderness); tenderness increases during premenstrual period</a:t>
            </a:r>
          </a:p>
          <a:p>
            <a:pPr algn="l" rtl="0"/>
            <a:r>
              <a:rPr lang="en-US" dirty="0" smtClean="0"/>
              <a:t>Round shape</a:t>
            </a:r>
          </a:p>
          <a:p>
            <a:pPr algn="l" rtl="0"/>
            <a:r>
              <a:rPr lang="en-US" dirty="0" smtClean="0"/>
              <a:t>Soft or firm, mobile</a:t>
            </a:r>
          </a:p>
          <a:p>
            <a:pPr algn="l" rtl="0"/>
            <a:r>
              <a:rPr lang="en-US" dirty="0" smtClean="0"/>
              <a:t>Referral and biopsy indicated for definitive diagnosis, especially for first mass; later masses may be evaluated over time by a specialist</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err="1" smtClean="0"/>
              <a:t>Fibroadenoma</a:t>
            </a:r>
            <a:r>
              <a:rPr lang="en-US" dirty="0" smtClean="0"/>
              <a:t> (Benign Breast Lump)</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Usually occurs as a single mass in women aged 15–35 years</a:t>
            </a:r>
          </a:p>
          <a:p>
            <a:pPr algn="l" rtl="0"/>
            <a:r>
              <a:rPr lang="en-US" dirty="0" smtClean="0"/>
              <a:t>Usually </a:t>
            </a:r>
            <a:r>
              <a:rPr lang="en-US" dirty="0" err="1" smtClean="0"/>
              <a:t>nontender</a:t>
            </a:r>
            <a:endParaRPr lang="en-US" dirty="0" smtClean="0"/>
          </a:p>
          <a:p>
            <a:pPr algn="l" rtl="0"/>
            <a:r>
              <a:rPr lang="en-US" dirty="0" smtClean="0"/>
              <a:t>May be round or lobular</a:t>
            </a:r>
          </a:p>
          <a:p>
            <a:pPr algn="l" rtl="0"/>
            <a:r>
              <a:rPr lang="en-US" dirty="0" smtClean="0"/>
              <a:t>Firm, mobile, and not fixed to breast tissue or chest wall</a:t>
            </a:r>
          </a:p>
          <a:p>
            <a:pPr algn="l" rtl="0"/>
            <a:r>
              <a:rPr lang="en-US" dirty="0" smtClean="0"/>
              <a:t>No premenstrual changes</a:t>
            </a:r>
          </a:p>
          <a:p>
            <a:pPr algn="l" rtl="0"/>
            <a:r>
              <a:rPr lang="en-US" dirty="0" smtClean="0"/>
              <a:t>Referral and biopsy indicated for definitive diagnosis</a:t>
            </a:r>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r>
              <a:rPr lang="en-US" dirty="0" smtClean="0"/>
              <a:t>Acute Mastitis (Inflammation of the Breasts)</a:t>
            </a:r>
            <a:br>
              <a:rPr lang="en-US" dirty="0" smtClean="0"/>
            </a:br>
            <a:endParaRPr lang="ar-SA" dirty="0"/>
          </a:p>
        </p:txBody>
      </p:sp>
      <p:sp>
        <p:nvSpPr>
          <p:cNvPr id="3" name="عنصر نائب للمحتوى 2"/>
          <p:cNvSpPr>
            <a:spLocks noGrp="1"/>
          </p:cNvSpPr>
          <p:nvPr>
            <p:ph sz="quarter" idx="1"/>
          </p:nvPr>
        </p:nvSpPr>
        <p:spPr/>
        <p:txBody>
          <a:bodyPr/>
          <a:lstStyle/>
          <a:p>
            <a:pPr algn="l" rtl="0"/>
            <a:r>
              <a:rPr lang="en-US" dirty="0" smtClean="0"/>
              <a:t>Associated with lactation but may occur at any age</a:t>
            </a:r>
          </a:p>
          <a:p>
            <a:pPr algn="l" rtl="0"/>
            <a:r>
              <a:rPr lang="en-US" dirty="0" smtClean="0"/>
              <a:t>Nipple cracks or abrasions noted</a:t>
            </a:r>
          </a:p>
          <a:p>
            <a:pPr algn="l" rtl="0"/>
            <a:r>
              <a:rPr lang="en-US" dirty="0" smtClean="0"/>
              <a:t>Breast skin reddened and warm to touch</a:t>
            </a:r>
          </a:p>
          <a:p>
            <a:pPr algn="l" rtl="0"/>
            <a:r>
              <a:rPr lang="en-US" dirty="0" smtClean="0"/>
              <a:t>Tenderness</a:t>
            </a:r>
          </a:p>
          <a:p>
            <a:pPr algn="l" rtl="0"/>
            <a:r>
              <a:rPr lang="en-US" dirty="0" smtClean="0"/>
              <a:t>Systemic signs include fever and increased pulse</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Diagnostic Evaluation</a:t>
            </a:r>
            <a:br>
              <a:rPr lang="en-US" dirty="0" smtClean="0"/>
            </a:br>
            <a:endParaRPr lang="ar-SA" dirty="0"/>
          </a:p>
        </p:txBody>
      </p:sp>
      <p:sp>
        <p:nvSpPr>
          <p:cNvPr id="3" name="عنصر نائب للمحتوى 2"/>
          <p:cNvSpPr>
            <a:spLocks noGrp="1"/>
          </p:cNvSpPr>
          <p:nvPr>
            <p:ph sz="quarter" idx="1"/>
          </p:nvPr>
        </p:nvSpPr>
        <p:spPr/>
        <p:txBody>
          <a:bodyPr>
            <a:normAutofit/>
          </a:bodyPr>
          <a:lstStyle/>
          <a:p>
            <a:pPr algn="l" rtl="0"/>
            <a:r>
              <a:rPr lang="en-US" dirty="0" smtClean="0"/>
              <a:t>Breast Self-Examination</a:t>
            </a:r>
          </a:p>
          <a:p>
            <a:pPr algn="l" rtl="0">
              <a:buNone/>
            </a:pPr>
            <a:r>
              <a:rPr lang="en-US" dirty="0" smtClean="0"/>
              <a:t>   Mammography</a:t>
            </a:r>
          </a:p>
          <a:p>
            <a:pPr algn="l" rtl="0"/>
            <a:r>
              <a:rPr lang="en-US" dirty="0" err="1" smtClean="0"/>
              <a:t>Ultrasonography</a:t>
            </a:r>
            <a:endParaRPr lang="en-US" dirty="0" smtClean="0"/>
          </a:p>
          <a:p>
            <a:pPr algn="l" rtl="0"/>
            <a:r>
              <a:rPr lang="en-US" dirty="0" smtClean="0"/>
              <a:t>Magnetic Resonance Imaging</a:t>
            </a:r>
          </a:p>
          <a:p>
            <a:pPr algn="l" rtl="0"/>
            <a:r>
              <a:rPr lang="en-US" dirty="0" smtClean="0"/>
              <a:t>Procedures for Tissue Analysis:</a:t>
            </a:r>
          </a:p>
          <a:p>
            <a:pPr algn="l" rtl="0"/>
            <a:r>
              <a:rPr lang="en-US" dirty="0" err="1" smtClean="0"/>
              <a:t>Percutaneous</a:t>
            </a:r>
            <a:r>
              <a:rPr lang="en-US" dirty="0" smtClean="0"/>
              <a:t> Biopsy</a:t>
            </a:r>
          </a:p>
          <a:p>
            <a:pPr algn="l" rtl="0"/>
            <a:r>
              <a:rPr lang="en-US" dirty="0" smtClean="0"/>
              <a:t>Fine-Needle Aspiration (FNA)</a:t>
            </a:r>
          </a:p>
          <a:p>
            <a:pPr algn="l" rtl="0"/>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a:bodyPr>
          <a:lstStyle/>
          <a:p>
            <a:pPr algn="l" rtl="0"/>
            <a:r>
              <a:rPr lang="en-US" dirty="0" smtClean="0"/>
              <a:t>Mammography is a breast-imaging technique that has been shown to reduce breast cancer mortality rates. It can detect </a:t>
            </a:r>
            <a:r>
              <a:rPr lang="en-US" dirty="0" err="1" smtClean="0"/>
              <a:t>nonpalpable</a:t>
            </a:r>
            <a:r>
              <a:rPr lang="en-US" dirty="0" smtClean="0"/>
              <a:t> lesions and assist in diagnosing palpable masses. </a:t>
            </a:r>
            <a:endParaRPr lang="en-US" dirty="0" smtClean="0"/>
          </a:p>
          <a:p>
            <a:pPr algn="l" rtl="0"/>
            <a:endParaRPr lang="en-US" dirty="0" smtClean="0"/>
          </a:p>
          <a:p>
            <a:pPr algn="l" rtl="0"/>
            <a:r>
              <a:rPr lang="en-US" dirty="0" smtClean="0"/>
              <a:t>The </a:t>
            </a:r>
            <a:r>
              <a:rPr lang="en-US" dirty="0" smtClean="0"/>
              <a:t>procedure takes about 15 minutes and can be performed in a hospital radiology department or independent imaging </a:t>
            </a:r>
            <a:r>
              <a:rPr lang="en-US" dirty="0" smtClean="0"/>
              <a:t>center.</a:t>
            </a:r>
            <a:r>
              <a:rPr lang="en-US" dirty="0" smtClean="0"/>
              <a:t> </a:t>
            </a:r>
            <a:r>
              <a:rPr lang="en-US" dirty="0" smtClean="0"/>
              <a:t>Two </a:t>
            </a:r>
            <a:r>
              <a:rPr lang="en-US" dirty="0" smtClean="0"/>
              <a:t>views are taken of each breast. The breast is mechanically compressed from top to bottom (</a:t>
            </a:r>
            <a:r>
              <a:rPr lang="en-US" dirty="0" err="1" smtClean="0"/>
              <a:t>craniocaudal</a:t>
            </a:r>
            <a:r>
              <a:rPr lang="en-US" dirty="0" smtClean="0"/>
              <a:t> view) and side to side</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pPr algn="l" rtl="0"/>
            <a:r>
              <a:rPr lang="en-US" dirty="0" smtClean="0"/>
              <a:t>Mammography may detect a breast tumor before it is clinically palpable (</a:t>
            </a:r>
            <a:r>
              <a:rPr lang="en-US" dirty="0" err="1" smtClean="0"/>
              <a:t>ie</a:t>
            </a:r>
            <a:r>
              <a:rPr lang="en-US" dirty="0" smtClean="0"/>
              <a:t>, smaller than 1 cm); however, it has limitations. The false-negative rate ranges between 5% and 10%. Younger women, or those taking HT, may have dense breast tissue, making it more difficult to detect lesions with mammography</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Surgical Biopsy</a:t>
            </a:r>
            <a:br>
              <a:rPr lang="en-US" dirty="0" smtClean="0"/>
            </a:br>
            <a:endParaRPr lang="ar-SA" dirty="0"/>
          </a:p>
        </p:txBody>
      </p:sp>
      <p:sp>
        <p:nvSpPr>
          <p:cNvPr id="3" name="عنصر نائب للمحتوى 2"/>
          <p:cNvSpPr>
            <a:spLocks noGrp="1"/>
          </p:cNvSpPr>
          <p:nvPr>
            <p:ph sz="quarter" idx="1"/>
          </p:nvPr>
        </p:nvSpPr>
        <p:spPr/>
        <p:txBody>
          <a:bodyPr/>
          <a:lstStyle/>
          <a:p>
            <a:pPr algn="l" rtl="0"/>
            <a:r>
              <a:rPr lang="en-US" dirty="0" smtClean="0"/>
              <a:t>Surgical </a:t>
            </a:r>
            <a:r>
              <a:rPr lang="en-US" dirty="0" smtClean="0"/>
              <a:t>biopsy is usually performed using local anesthesia and IV sedation. After an incision is made, the lesion is excised and sent to a laboratory for pathologic examination</a:t>
            </a:r>
          </a:p>
          <a:p>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1096</Words>
  <Application>Microsoft Office PowerPoint</Application>
  <PresentationFormat>عرض على الشاشة (3:4)‏</PresentationFormat>
  <Paragraphs>100</Paragraphs>
  <Slides>23</Slides>
  <Notes>1</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مشربية</vt:lpstr>
      <vt:lpstr>Breast Disorders</vt:lpstr>
      <vt:lpstr>Breast Cancer Mass (Malignant Tumor) </vt:lpstr>
      <vt:lpstr> Breast Cyst (Benign Mass) </vt:lpstr>
      <vt:lpstr>Fibroadenoma (Benign Breast Lump) </vt:lpstr>
      <vt:lpstr> Acute Mastitis (Inflammation of the Breasts) </vt:lpstr>
      <vt:lpstr>Diagnostic Evaluation </vt:lpstr>
      <vt:lpstr>الشريحة 7</vt:lpstr>
      <vt:lpstr>الشريحة 8</vt:lpstr>
      <vt:lpstr>Surgical Biopsy </vt:lpstr>
      <vt:lpstr>Types of Surgical Breast Biopsy </vt:lpstr>
      <vt:lpstr>الشريحة 11</vt:lpstr>
      <vt:lpstr>Breast Cancer</vt:lpstr>
      <vt:lpstr>Risk Factors for Breast Cancer </vt:lpstr>
      <vt:lpstr>الشريحة 14</vt:lpstr>
      <vt:lpstr>Managment</vt:lpstr>
      <vt:lpstr>Prophylactic Mastectomy</vt:lpstr>
      <vt:lpstr>الشريحة 17</vt:lpstr>
      <vt:lpstr>Surgical Management </vt:lpstr>
      <vt:lpstr>Modified Radical Mastectomy </vt:lpstr>
      <vt:lpstr>Total Mastectomy </vt:lpstr>
      <vt:lpstr>Preoperative Nursing Diagnoses </vt:lpstr>
      <vt:lpstr>Postoperative Nursing Diagnoses </vt:lpstr>
      <vt:lpstr>الشريحة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 Cancer</dc:title>
  <dc:creator>double click</dc:creator>
  <cp:lastModifiedBy>double click</cp:lastModifiedBy>
  <cp:revision>12</cp:revision>
  <dcterms:created xsi:type="dcterms:W3CDTF">2012-12-21T18:27:40Z</dcterms:created>
  <dcterms:modified xsi:type="dcterms:W3CDTF">2012-12-23T05:26:12Z</dcterms:modified>
</cp:coreProperties>
</file>