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4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990673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082095" y="1811864"/>
            <a:ext cx="5751272"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2082095" y="3598328"/>
            <a:ext cx="5751272"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570869" y="5054602"/>
            <a:ext cx="729382" cy="279400"/>
          </a:xfrm>
        </p:spPr>
        <p:txBody>
          <a:bodyPr/>
          <a:lstStyle/>
          <a:p>
            <a:fld id="{09CA448A-5DCE-49B8-B09D-D7EF75ECA084}" type="datetimeFigureOut">
              <a:rPr lang="en-US" smtClean="0"/>
              <a:t>4/11/2025</a:t>
            </a:fld>
            <a:endParaRPr lang="en-US"/>
          </a:p>
        </p:txBody>
      </p:sp>
      <p:sp>
        <p:nvSpPr>
          <p:cNvPr id="5" name="Footer Placeholder 4"/>
          <p:cNvSpPr>
            <a:spLocks noGrp="1"/>
          </p:cNvSpPr>
          <p:nvPr>
            <p:ph type="ftr" sz="quarter" idx="11"/>
          </p:nvPr>
        </p:nvSpPr>
        <p:spPr>
          <a:xfrm>
            <a:off x="2082095" y="5054602"/>
            <a:ext cx="4403598" cy="279400"/>
          </a:xfrm>
        </p:spPr>
        <p:txBody>
          <a:bodyPr/>
          <a:lstStyle/>
          <a:p>
            <a:endParaRPr lang="en-US"/>
          </a:p>
        </p:txBody>
      </p:sp>
      <p:sp>
        <p:nvSpPr>
          <p:cNvPr id="6" name="Slide Number Placeholder 5"/>
          <p:cNvSpPr>
            <a:spLocks noGrp="1"/>
          </p:cNvSpPr>
          <p:nvPr>
            <p:ph type="sldNum" sz="quarter" idx="12"/>
          </p:nvPr>
        </p:nvSpPr>
        <p:spPr>
          <a:xfrm>
            <a:off x="7385427" y="5054602"/>
            <a:ext cx="447940" cy="279400"/>
          </a:xfrm>
        </p:spPr>
        <p:txBody>
          <a:bodyPr/>
          <a:lstStyle/>
          <a:p>
            <a:fld id="{71E1731B-08A9-41D6-9296-23DBDB7A8F0E}" type="slidenum">
              <a:rPr lang="en-US" smtClean="0"/>
              <a:t>‹#›</a:t>
            </a:fld>
            <a:endParaRPr lang="en-US"/>
          </a:p>
        </p:txBody>
      </p:sp>
      <p:cxnSp>
        <p:nvCxnSpPr>
          <p:cNvPr id="15" name="Straight Connector 14"/>
          <p:cNvCxnSpPr/>
          <p:nvPr/>
        </p:nvCxnSpPr>
        <p:spPr>
          <a:xfrm>
            <a:off x="2188144" y="3471329"/>
            <a:ext cx="55391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616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4938" y="4815415"/>
            <a:ext cx="7365295"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11782" y="1032934"/>
            <a:ext cx="768243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74938" y="5382153"/>
            <a:ext cx="7365295"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CA448A-5DCE-49B8-B09D-D7EF75ECA084}"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1731B-08A9-41D6-9296-23DBDB7A8F0E}" type="slidenum">
              <a:rPr lang="en-US" smtClean="0"/>
              <a:t>‹#›</a:t>
            </a:fld>
            <a:endParaRPr lang="en-US"/>
          </a:p>
        </p:txBody>
      </p:sp>
    </p:spTree>
    <p:extLst>
      <p:ext uri="{BB962C8B-B14F-4D97-AF65-F5344CB8AC3E}">
        <p14:creationId xmlns:p14="http://schemas.microsoft.com/office/powerpoint/2010/main" val="104357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74938" y="906873"/>
            <a:ext cx="7365295"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74937" y="4275666"/>
            <a:ext cx="7365297"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CA448A-5DCE-49B8-B09D-D7EF75ECA084}"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1731B-08A9-41D6-9296-23DBDB7A8F0E}" type="slidenum">
              <a:rPr lang="en-US" smtClean="0"/>
              <a:t>‹#›</a:t>
            </a:fld>
            <a:endParaRPr lang="en-US"/>
          </a:p>
        </p:txBody>
      </p:sp>
      <p:cxnSp>
        <p:nvCxnSpPr>
          <p:cNvPr id="15" name="Straight Connector 14"/>
          <p:cNvCxnSpPr/>
          <p:nvPr/>
        </p:nvCxnSpPr>
        <p:spPr>
          <a:xfrm>
            <a:off x="1385005" y="4140199"/>
            <a:ext cx="715696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538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528" y="982132"/>
            <a:ext cx="6933604"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733550" y="3352800"/>
            <a:ext cx="6383865"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74935" y="4343401"/>
            <a:ext cx="736530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CA448A-5DCE-49B8-B09D-D7EF75ECA084}"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1731B-08A9-41D6-9296-23DBDB7A8F0E}" type="slidenum">
              <a:rPr lang="en-US" smtClean="0"/>
              <a:t>‹#›</a:t>
            </a:fld>
            <a:endParaRPr lang="en-US"/>
          </a:p>
        </p:txBody>
      </p:sp>
      <p:sp>
        <p:nvSpPr>
          <p:cNvPr id="14" name="TextBox 13"/>
          <p:cNvSpPr txBox="1"/>
          <p:nvPr/>
        </p:nvSpPr>
        <p:spPr>
          <a:xfrm>
            <a:off x="920800" y="905362"/>
            <a:ext cx="49542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8269629" y="2827870"/>
            <a:ext cx="49542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385005" y="4140199"/>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7454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74941" y="3308581"/>
            <a:ext cx="7365289"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74940" y="4777381"/>
            <a:ext cx="7365291"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CA448A-5DCE-49B8-B09D-D7EF75ECA084}"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1731B-08A9-41D6-9296-23DBDB7A8F0E}" type="slidenum">
              <a:rPr lang="en-US" smtClean="0"/>
              <a:t>‹#›</a:t>
            </a:fld>
            <a:endParaRPr lang="en-US"/>
          </a:p>
        </p:txBody>
      </p:sp>
    </p:spTree>
    <p:extLst>
      <p:ext uri="{BB962C8B-B14F-4D97-AF65-F5344CB8AC3E}">
        <p14:creationId xmlns:p14="http://schemas.microsoft.com/office/powerpoint/2010/main" val="3904409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26868" y="982132"/>
            <a:ext cx="6852265"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274940" y="3639312"/>
            <a:ext cx="7365291"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74937" y="4529667"/>
            <a:ext cx="7365297"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CA448A-5DCE-49B8-B09D-D7EF75ECA084}"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1731B-08A9-41D6-9296-23DBDB7A8F0E}" type="slidenum">
              <a:rPr lang="en-US" smtClean="0"/>
              <a:t>‹#›</a:t>
            </a:fld>
            <a:endParaRPr lang="en-US"/>
          </a:p>
        </p:txBody>
      </p:sp>
      <p:sp>
        <p:nvSpPr>
          <p:cNvPr id="12" name="TextBox 11"/>
          <p:cNvSpPr txBox="1"/>
          <p:nvPr/>
        </p:nvSpPr>
        <p:spPr>
          <a:xfrm>
            <a:off x="951232" y="896895"/>
            <a:ext cx="49542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8287280" y="2607728"/>
            <a:ext cx="49542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85005" y="342900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4065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74937" y="982132"/>
            <a:ext cx="7365295"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74940" y="3566160"/>
            <a:ext cx="7365291"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74938" y="4470401"/>
            <a:ext cx="7365295"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CA448A-5DCE-49B8-B09D-D7EF75ECA084}"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1731B-08A9-41D6-9296-23DBDB7A8F0E}" type="slidenum">
              <a:rPr lang="en-US" smtClean="0"/>
              <a:t>‹#›</a:t>
            </a:fld>
            <a:endParaRPr lang="en-US"/>
          </a:p>
        </p:txBody>
      </p:sp>
      <p:cxnSp>
        <p:nvCxnSpPr>
          <p:cNvPr id="15" name="Straight Connector 14"/>
          <p:cNvCxnSpPr/>
          <p:nvPr/>
        </p:nvCxnSpPr>
        <p:spPr>
          <a:xfrm>
            <a:off x="1385009" y="3429000"/>
            <a:ext cx="71569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59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74937" y="2490136"/>
            <a:ext cx="7365297"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A448A-5DCE-49B8-B09D-D7EF75ECA084}"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1731B-08A9-41D6-9296-23DBDB7A8F0E}" type="slidenum">
              <a:rPr lang="en-US" smtClean="0"/>
              <a:t>‹#›</a:t>
            </a:fld>
            <a:endParaRPr lang="en-US"/>
          </a:p>
        </p:txBody>
      </p:sp>
      <p:cxnSp>
        <p:nvCxnSpPr>
          <p:cNvPr id="14" name="Straight Connector 13"/>
          <p:cNvCxnSpPr/>
          <p:nvPr/>
        </p:nvCxnSpPr>
        <p:spPr>
          <a:xfrm>
            <a:off x="1385005" y="2354670"/>
            <a:ext cx="71569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6562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389" y="906874"/>
            <a:ext cx="1753841"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74940" y="906874"/>
            <a:ext cx="5325135"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A448A-5DCE-49B8-B09D-D7EF75ECA084}"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1731B-08A9-41D6-9296-23DBDB7A8F0E}" type="slidenum">
              <a:rPr lang="en-US" smtClean="0"/>
              <a:t>‹#›</a:t>
            </a:fld>
            <a:endParaRPr lang="en-US"/>
          </a:p>
        </p:txBody>
      </p:sp>
      <p:cxnSp>
        <p:nvCxnSpPr>
          <p:cNvPr id="14" name="Straight Connector 13"/>
          <p:cNvCxnSpPr/>
          <p:nvPr/>
        </p:nvCxnSpPr>
        <p:spPr>
          <a:xfrm>
            <a:off x="6765971"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632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85004" y="235626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A448A-5DCE-49B8-B09D-D7EF75ECA084}"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1731B-08A9-41D6-9296-23DBDB7A8F0E}" type="slidenum">
              <a:rPr lang="en-US" smtClean="0"/>
              <a:t>‹#›</a:t>
            </a:fld>
            <a:endParaRPr lang="en-US"/>
          </a:p>
        </p:txBody>
      </p:sp>
    </p:spTree>
    <p:extLst>
      <p:ext uri="{BB962C8B-B14F-4D97-AF65-F5344CB8AC3E}">
        <p14:creationId xmlns:p14="http://schemas.microsoft.com/office/powerpoint/2010/main" val="111743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85004" y="1641413"/>
            <a:ext cx="7145162"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385004" y="3734860"/>
            <a:ext cx="7145162"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CA448A-5DCE-49B8-B09D-D7EF75ECA084}"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1731B-08A9-41D6-9296-23DBDB7A8F0E}" type="slidenum">
              <a:rPr lang="en-US" smtClean="0"/>
              <a:t>‹#›</a:t>
            </a:fld>
            <a:endParaRPr lang="en-US"/>
          </a:p>
        </p:txBody>
      </p:sp>
      <p:cxnSp>
        <p:nvCxnSpPr>
          <p:cNvPr id="31" name="Straight Connector 30"/>
          <p:cNvCxnSpPr/>
          <p:nvPr/>
        </p:nvCxnSpPr>
        <p:spPr>
          <a:xfrm>
            <a:off x="1385005" y="3599392"/>
            <a:ext cx="71451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49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85004" y="235626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4938" y="915338"/>
            <a:ext cx="7365295"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74938" y="2487168"/>
            <a:ext cx="361569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32248" y="2487168"/>
            <a:ext cx="361569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CA448A-5DCE-49B8-B09D-D7EF75ECA084}"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1731B-08A9-41D6-9296-23DBDB7A8F0E}" type="slidenum">
              <a:rPr lang="en-US" smtClean="0"/>
              <a:t>‹#›</a:t>
            </a:fld>
            <a:endParaRPr lang="en-US"/>
          </a:p>
        </p:txBody>
      </p:sp>
    </p:spTree>
    <p:extLst>
      <p:ext uri="{BB962C8B-B14F-4D97-AF65-F5344CB8AC3E}">
        <p14:creationId xmlns:p14="http://schemas.microsoft.com/office/powerpoint/2010/main" val="223362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74940"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74940" y="3243263"/>
            <a:ext cx="361569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8651"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8651" y="3243263"/>
            <a:ext cx="361569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CA448A-5DCE-49B8-B09D-D7EF75ECA084}" type="datetimeFigureOut">
              <a:rPr lang="en-US" smtClean="0"/>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1731B-08A9-41D6-9296-23DBDB7A8F0E}" type="slidenum">
              <a:rPr lang="en-US" smtClean="0"/>
              <a:t>‹#›</a:t>
            </a:fld>
            <a:endParaRPr lang="en-US"/>
          </a:p>
        </p:txBody>
      </p:sp>
      <p:cxnSp>
        <p:nvCxnSpPr>
          <p:cNvPr id="41" name="Straight Connector 40"/>
          <p:cNvCxnSpPr/>
          <p:nvPr/>
        </p:nvCxnSpPr>
        <p:spPr>
          <a:xfrm>
            <a:off x="1385005" y="235467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46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74938" y="915338"/>
            <a:ext cx="7365296"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CA448A-5DCE-49B8-B09D-D7EF75ECA084}" type="datetimeFigureOut">
              <a:rPr lang="en-US" smtClean="0"/>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1731B-08A9-41D6-9296-23DBDB7A8F0E}" type="slidenum">
              <a:rPr lang="en-US" smtClean="0"/>
              <a:t>‹#›</a:t>
            </a:fld>
            <a:endParaRPr lang="en-US"/>
          </a:p>
        </p:txBody>
      </p:sp>
      <p:cxnSp>
        <p:nvCxnSpPr>
          <p:cNvPr id="14" name="Straight Connector 13"/>
          <p:cNvCxnSpPr/>
          <p:nvPr/>
        </p:nvCxnSpPr>
        <p:spPr>
          <a:xfrm>
            <a:off x="1385005" y="235467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296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A448A-5DCE-49B8-B09D-D7EF75ECA084}" type="datetimeFigureOut">
              <a:rPr lang="en-US" smtClean="0"/>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1731B-08A9-41D6-9296-23DBDB7A8F0E}" type="slidenum">
              <a:rPr lang="en-US" smtClean="0"/>
              <a:t>‹#›</a:t>
            </a:fld>
            <a:endParaRPr lang="en-US"/>
          </a:p>
        </p:txBody>
      </p:sp>
    </p:spTree>
    <p:extLst>
      <p:ext uri="{BB962C8B-B14F-4D97-AF65-F5344CB8AC3E}">
        <p14:creationId xmlns:p14="http://schemas.microsoft.com/office/powerpoint/2010/main" val="178995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4937" y="1388534"/>
            <a:ext cx="27481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463401" y="982133"/>
            <a:ext cx="4176834"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74937" y="3031065"/>
            <a:ext cx="27481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CA448A-5DCE-49B8-B09D-D7EF75ECA084}"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1731B-08A9-41D6-9296-23DBDB7A8F0E}" type="slidenum">
              <a:rPr lang="en-US" smtClean="0"/>
              <a:t>‹#›</a:t>
            </a:fld>
            <a:endParaRPr lang="en-US"/>
          </a:p>
        </p:txBody>
      </p:sp>
      <p:cxnSp>
        <p:nvCxnSpPr>
          <p:cNvPr id="16" name="Straight Connector 15"/>
          <p:cNvCxnSpPr/>
          <p:nvPr/>
        </p:nvCxnSpPr>
        <p:spPr>
          <a:xfrm>
            <a:off x="1385005" y="2912533"/>
            <a:ext cx="252806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36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4937" y="1883832"/>
            <a:ext cx="3934886"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614992" y="1032933"/>
            <a:ext cx="3173585"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74938" y="3255432"/>
            <a:ext cx="3934884"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CA448A-5DCE-49B8-B09D-D7EF75ECA084}"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1731B-08A9-41D6-9296-23DBDB7A8F0E}" type="slidenum">
              <a:rPr lang="en-US" smtClean="0"/>
              <a:t>‹#›</a:t>
            </a:fld>
            <a:endParaRPr lang="en-US"/>
          </a:p>
        </p:txBody>
      </p:sp>
    </p:spTree>
    <p:extLst>
      <p:ext uri="{BB962C8B-B14F-4D97-AF65-F5344CB8AC3E}">
        <p14:creationId xmlns:p14="http://schemas.microsoft.com/office/powerpoint/2010/main" val="121183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915173"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274938" y="915338"/>
            <a:ext cx="7365295"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74937" y="2490136"/>
            <a:ext cx="7365297"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86393" y="5960533"/>
            <a:ext cx="124397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CA448A-5DCE-49B8-B09D-D7EF75ECA084}" type="datetimeFigureOut">
              <a:rPr lang="en-US" smtClean="0"/>
              <a:t>4/11/2025</a:t>
            </a:fld>
            <a:endParaRPr lang="en-US"/>
          </a:p>
        </p:txBody>
      </p:sp>
      <p:sp>
        <p:nvSpPr>
          <p:cNvPr id="5" name="Footer Placeholder 4"/>
          <p:cNvSpPr>
            <a:spLocks noGrp="1"/>
          </p:cNvSpPr>
          <p:nvPr>
            <p:ph type="ftr" sz="quarter" idx="3"/>
          </p:nvPr>
        </p:nvSpPr>
        <p:spPr>
          <a:xfrm>
            <a:off x="1274938" y="5960533"/>
            <a:ext cx="5530056"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11765" y="5960533"/>
            <a:ext cx="428469"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E1731B-08A9-41D6-9296-23DBDB7A8F0E}" type="slidenum">
              <a:rPr lang="en-US" smtClean="0"/>
              <a:t>‹#›</a:t>
            </a:fld>
            <a:endParaRPr lang="en-US"/>
          </a:p>
        </p:txBody>
      </p:sp>
    </p:spTree>
    <p:extLst>
      <p:ext uri="{BB962C8B-B14F-4D97-AF65-F5344CB8AC3E}">
        <p14:creationId xmlns:p14="http://schemas.microsoft.com/office/powerpoint/2010/main" val="368721169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 nnu tr">
            <a:extLst>
              <a:ext uri="{FF2B5EF4-FFF2-40B4-BE49-F238E27FC236}">
                <a16:creationId xmlns:a16="http://schemas.microsoft.com/office/drawing/2014/main" id="{401C1E91-DAB4-1F00-80C4-A0738CB7B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125" y="634797"/>
            <a:ext cx="1282494" cy="12824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5DE1FC9-1AD5-0CCC-887F-80F0048C0187}"/>
              </a:ext>
            </a:extLst>
          </p:cNvPr>
          <p:cNvSpPr txBox="1"/>
          <p:nvPr/>
        </p:nvSpPr>
        <p:spPr>
          <a:xfrm>
            <a:off x="2310705" y="1678764"/>
            <a:ext cx="5284589" cy="477054"/>
          </a:xfrm>
          <a:prstGeom prst="rect">
            <a:avLst/>
          </a:prstGeom>
          <a:noFill/>
        </p:spPr>
        <p:txBody>
          <a:bodyPr wrap="square" rtlCol="0">
            <a:spAutoFit/>
          </a:bodyPr>
          <a:lstStyle/>
          <a:p>
            <a:pPr algn="ctr"/>
            <a:r>
              <a:rPr lang="en-US" sz="2500" b="1" u="sng" dirty="0">
                <a:solidFill>
                  <a:srgbClr val="FF0000"/>
                </a:solidFill>
                <a:latin typeface="Times New Roman" panose="02020603050405020304" pitchFamily="18" charset="0"/>
                <a:cs typeface="Times New Roman" panose="02020603050405020304" pitchFamily="18" charset="0"/>
              </a:rPr>
              <a:t>Budget planning and implementing</a:t>
            </a:r>
          </a:p>
        </p:txBody>
      </p:sp>
      <p:sp>
        <p:nvSpPr>
          <p:cNvPr id="8" name="TextBox 7">
            <a:extLst>
              <a:ext uri="{FF2B5EF4-FFF2-40B4-BE49-F238E27FC236}">
                <a16:creationId xmlns:a16="http://schemas.microsoft.com/office/drawing/2014/main" id="{D42F70BF-B14E-6D18-18AF-220CDBA8337B}"/>
              </a:ext>
            </a:extLst>
          </p:cNvPr>
          <p:cNvSpPr txBox="1"/>
          <p:nvPr/>
        </p:nvSpPr>
        <p:spPr>
          <a:xfrm>
            <a:off x="2527807" y="3388490"/>
            <a:ext cx="1426673" cy="369332"/>
          </a:xfrm>
          <a:prstGeom prst="rect">
            <a:avLst/>
          </a:prstGeom>
          <a:noFill/>
        </p:spPr>
        <p:txBody>
          <a:bodyPr wrap="none" rtlCol="0">
            <a:spAutoFit/>
          </a:bodyPr>
          <a:lstStyle/>
          <a:p>
            <a:r>
              <a:rPr lang="en-US" b="1" u="sng" dirty="0">
                <a:solidFill>
                  <a:srgbClr val="FF0000"/>
                </a:solidFill>
                <a:latin typeface="Times New Roman" panose="02020603050405020304" pitchFamily="18" charset="0"/>
                <a:cs typeface="Times New Roman" panose="02020603050405020304" pitchFamily="18" charset="0"/>
              </a:rPr>
              <a:t>Prepared By</a:t>
            </a:r>
          </a:p>
        </p:txBody>
      </p:sp>
      <p:sp>
        <p:nvSpPr>
          <p:cNvPr id="9" name="TextBox 8">
            <a:extLst>
              <a:ext uri="{FF2B5EF4-FFF2-40B4-BE49-F238E27FC236}">
                <a16:creationId xmlns:a16="http://schemas.microsoft.com/office/drawing/2014/main" id="{2FA14CD2-E8EA-CCA0-7A1C-40B70674B249}"/>
              </a:ext>
            </a:extLst>
          </p:cNvPr>
          <p:cNvSpPr txBox="1"/>
          <p:nvPr/>
        </p:nvSpPr>
        <p:spPr>
          <a:xfrm>
            <a:off x="3220314" y="3789711"/>
            <a:ext cx="3764877" cy="369332"/>
          </a:xfrm>
          <a:prstGeom prst="rect">
            <a:avLst/>
          </a:prstGeom>
          <a:noFill/>
          <a:ln>
            <a:solidFill>
              <a:schemeClr val="accent1"/>
            </a:solidFill>
          </a:ln>
        </p:spPr>
        <p:txBody>
          <a:bodyPr wrap="none" rtlCol="0">
            <a:spAutoFit/>
          </a:bodyPr>
          <a:lstStyle/>
          <a:p>
            <a:r>
              <a:rPr lang="en-US" b="1" dirty="0">
                <a:latin typeface="Times New Roman" panose="02020603050405020304" pitchFamily="18" charset="0"/>
                <a:cs typeface="Times New Roman" panose="02020603050405020304" pitchFamily="18" charset="0"/>
              </a:rPr>
              <a:t>Raghad Saif al-Din Yusuf Ramadan </a:t>
            </a:r>
          </a:p>
        </p:txBody>
      </p:sp>
      <p:sp>
        <p:nvSpPr>
          <p:cNvPr id="10" name="TextBox 9">
            <a:extLst>
              <a:ext uri="{FF2B5EF4-FFF2-40B4-BE49-F238E27FC236}">
                <a16:creationId xmlns:a16="http://schemas.microsoft.com/office/drawing/2014/main" id="{60CA362E-A713-1231-1746-7C5650EDC60B}"/>
              </a:ext>
            </a:extLst>
          </p:cNvPr>
          <p:cNvSpPr txBox="1"/>
          <p:nvPr/>
        </p:nvSpPr>
        <p:spPr>
          <a:xfrm>
            <a:off x="3220314" y="4195877"/>
            <a:ext cx="3320140" cy="369332"/>
          </a:xfrm>
          <a:prstGeom prst="rect">
            <a:avLst/>
          </a:prstGeom>
          <a:noFill/>
          <a:ln>
            <a:solidFill>
              <a:schemeClr val="accent1"/>
            </a:solidFill>
          </a:ln>
        </p:spPr>
        <p:txBody>
          <a:bodyPr wrap="none" rtlCol="0">
            <a:spAutoFit/>
          </a:bodyPr>
          <a:lstStyle/>
          <a:p>
            <a:r>
              <a:rPr lang="en-US" b="1" dirty="0">
                <a:latin typeface="Times New Roman" panose="02020603050405020304" pitchFamily="18" charset="0"/>
                <a:cs typeface="Times New Roman" panose="02020603050405020304" pitchFamily="18" charset="0"/>
              </a:rPr>
              <a:t>Haya Jamal </a:t>
            </a:r>
            <a:r>
              <a:rPr lang="en-US" b="1" dirty="0" err="1">
                <a:latin typeface="Times New Roman" panose="02020603050405020304" pitchFamily="18" charset="0"/>
                <a:cs typeface="Times New Roman" panose="02020603050405020304" pitchFamily="18" charset="0"/>
              </a:rPr>
              <a:t>Marawih</a:t>
            </a:r>
            <a:r>
              <a:rPr lang="en-US" b="1" dirty="0">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Masarwa</a:t>
            </a:r>
            <a:endParaRPr lang="en-US"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85F0838-1636-203C-F290-D8A31247AF93}"/>
              </a:ext>
            </a:extLst>
          </p:cNvPr>
          <p:cNvSpPr txBox="1"/>
          <p:nvPr/>
        </p:nvSpPr>
        <p:spPr>
          <a:xfrm>
            <a:off x="3220314" y="4634037"/>
            <a:ext cx="3839513" cy="369332"/>
          </a:xfrm>
          <a:prstGeom prst="rect">
            <a:avLst/>
          </a:prstGeom>
          <a:noFill/>
          <a:ln>
            <a:solidFill>
              <a:schemeClr val="accent1"/>
            </a:solidFill>
          </a:ln>
        </p:spPr>
        <p:txBody>
          <a:bodyPr wrap="none" rtlCol="0">
            <a:spAutoFit/>
          </a:bodyPr>
          <a:lstStyle/>
          <a:p>
            <a:r>
              <a:rPr lang="en-US" b="1" dirty="0">
                <a:latin typeface="Times New Roman" panose="02020603050405020304" pitchFamily="18" charset="0"/>
                <a:cs typeface="Times New Roman" panose="02020603050405020304" pitchFamily="18" charset="0"/>
              </a:rPr>
              <a:t>Abdul Rahman Muhammad Badran </a:t>
            </a:r>
          </a:p>
        </p:txBody>
      </p:sp>
      <p:sp>
        <p:nvSpPr>
          <p:cNvPr id="12" name="TextBox 11">
            <a:extLst>
              <a:ext uri="{FF2B5EF4-FFF2-40B4-BE49-F238E27FC236}">
                <a16:creationId xmlns:a16="http://schemas.microsoft.com/office/drawing/2014/main" id="{3C013672-EBCF-8D9C-BA87-24A95BC445C8}"/>
              </a:ext>
            </a:extLst>
          </p:cNvPr>
          <p:cNvSpPr txBox="1"/>
          <p:nvPr/>
        </p:nvSpPr>
        <p:spPr>
          <a:xfrm>
            <a:off x="3241144" y="5061117"/>
            <a:ext cx="3403560" cy="369332"/>
          </a:xfrm>
          <a:prstGeom prst="rect">
            <a:avLst/>
          </a:prstGeom>
          <a:noFill/>
          <a:ln>
            <a:solidFill>
              <a:schemeClr val="accent1"/>
            </a:solidFill>
          </a:ln>
        </p:spPr>
        <p:txBody>
          <a:bodyPr wrap="none" rtlCol="0">
            <a:spAutoFit/>
          </a:bodyPr>
          <a:lstStyle/>
          <a:p>
            <a:r>
              <a:rPr lang="en-US" b="1" dirty="0">
                <a:latin typeface="Times New Roman" panose="02020603050405020304" pitchFamily="18" charset="0"/>
                <a:cs typeface="Times New Roman" panose="02020603050405020304" pitchFamily="18" charset="0"/>
              </a:rPr>
              <a:t>Musab Rami Khalid Al-Haddad </a:t>
            </a:r>
          </a:p>
        </p:txBody>
      </p:sp>
      <p:sp>
        <p:nvSpPr>
          <p:cNvPr id="13" name="TextBox 12">
            <a:extLst>
              <a:ext uri="{FF2B5EF4-FFF2-40B4-BE49-F238E27FC236}">
                <a16:creationId xmlns:a16="http://schemas.microsoft.com/office/drawing/2014/main" id="{1697097F-DD90-A6EB-C382-CC3B0AB586C5}"/>
              </a:ext>
            </a:extLst>
          </p:cNvPr>
          <p:cNvSpPr txBox="1"/>
          <p:nvPr/>
        </p:nvSpPr>
        <p:spPr>
          <a:xfrm>
            <a:off x="7167718" y="3787253"/>
            <a:ext cx="1107996" cy="369332"/>
          </a:xfrm>
          <a:prstGeom prst="rect">
            <a:avLst/>
          </a:prstGeom>
          <a:noFill/>
          <a:ln>
            <a:solidFill>
              <a:schemeClr val="accent1"/>
            </a:solidFill>
          </a:ln>
        </p:spPr>
        <p:txBody>
          <a:bodyPr wrap="none" rtlCol="0">
            <a:spAutoFit/>
          </a:bodyPr>
          <a:lstStyle/>
          <a:p>
            <a:r>
              <a:rPr lang="en-US" b="1" dirty="0">
                <a:latin typeface="Times New Roman" panose="02020603050405020304" pitchFamily="18" charset="0"/>
                <a:cs typeface="Times New Roman" panose="02020603050405020304" pitchFamily="18" charset="0"/>
              </a:rPr>
              <a:t>12339309</a:t>
            </a:r>
          </a:p>
        </p:txBody>
      </p:sp>
      <p:sp>
        <p:nvSpPr>
          <p:cNvPr id="14" name="TextBox 13">
            <a:extLst>
              <a:ext uri="{FF2B5EF4-FFF2-40B4-BE49-F238E27FC236}">
                <a16:creationId xmlns:a16="http://schemas.microsoft.com/office/drawing/2014/main" id="{5F51BDCF-D363-3A7C-8808-565AB0CD9350}"/>
              </a:ext>
            </a:extLst>
          </p:cNvPr>
          <p:cNvSpPr txBox="1"/>
          <p:nvPr/>
        </p:nvSpPr>
        <p:spPr>
          <a:xfrm>
            <a:off x="6762759" y="4211874"/>
            <a:ext cx="1099404" cy="369332"/>
          </a:xfrm>
          <a:prstGeom prst="rect">
            <a:avLst/>
          </a:prstGeom>
          <a:noFill/>
          <a:ln>
            <a:solidFill>
              <a:schemeClr val="accent1"/>
            </a:solidFill>
          </a:ln>
        </p:spPr>
        <p:txBody>
          <a:bodyPr wrap="none" rtlCol="0">
            <a:spAutoFit/>
          </a:bodyPr>
          <a:lstStyle/>
          <a:p>
            <a:r>
              <a:rPr lang="en-US" b="1" dirty="0">
                <a:latin typeface="Times New Roman" panose="02020603050405020304" pitchFamily="18" charset="0"/>
                <a:cs typeface="Times New Roman" panose="02020603050405020304" pitchFamily="18" charset="0"/>
              </a:rPr>
              <a:t>12113188</a:t>
            </a:r>
          </a:p>
        </p:txBody>
      </p:sp>
      <p:sp>
        <p:nvSpPr>
          <p:cNvPr id="15" name="TextBox 14">
            <a:extLst>
              <a:ext uri="{FF2B5EF4-FFF2-40B4-BE49-F238E27FC236}">
                <a16:creationId xmlns:a16="http://schemas.microsoft.com/office/drawing/2014/main" id="{30D3CFE5-441A-598A-D024-4F751FEEBB93}"/>
              </a:ext>
            </a:extLst>
          </p:cNvPr>
          <p:cNvSpPr txBox="1"/>
          <p:nvPr/>
        </p:nvSpPr>
        <p:spPr>
          <a:xfrm>
            <a:off x="7167718" y="4648084"/>
            <a:ext cx="1107996" cy="369332"/>
          </a:xfrm>
          <a:prstGeom prst="rect">
            <a:avLst/>
          </a:prstGeom>
          <a:noFill/>
          <a:ln>
            <a:solidFill>
              <a:schemeClr val="accent1"/>
            </a:solidFill>
          </a:ln>
        </p:spPr>
        <p:txBody>
          <a:bodyPr wrap="none" rtlCol="0">
            <a:spAutoFit/>
          </a:bodyPr>
          <a:lstStyle/>
          <a:p>
            <a:r>
              <a:rPr lang="en-US" b="1" dirty="0">
                <a:latin typeface="Times New Roman" panose="02020603050405020304" pitchFamily="18" charset="0"/>
                <a:cs typeface="Times New Roman" panose="02020603050405020304" pitchFamily="18" charset="0"/>
              </a:rPr>
              <a:t>12029200</a:t>
            </a:r>
          </a:p>
        </p:txBody>
      </p:sp>
      <p:sp>
        <p:nvSpPr>
          <p:cNvPr id="16" name="TextBox 15">
            <a:extLst>
              <a:ext uri="{FF2B5EF4-FFF2-40B4-BE49-F238E27FC236}">
                <a16:creationId xmlns:a16="http://schemas.microsoft.com/office/drawing/2014/main" id="{10D4A9F8-2F9E-60C1-42B4-6CA069D70D15}"/>
              </a:ext>
            </a:extLst>
          </p:cNvPr>
          <p:cNvSpPr txBox="1"/>
          <p:nvPr/>
        </p:nvSpPr>
        <p:spPr>
          <a:xfrm>
            <a:off x="6997726" y="5103489"/>
            <a:ext cx="1107996" cy="369332"/>
          </a:xfrm>
          <a:prstGeom prst="rect">
            <a:avLst/>
          </a:prstGeom>
          <a:noFill/>
          <a:ln>
            <a:solidFill>
              <a:schemeClr val="accent1"/>
            </a:solidFill>
          </a:ln>
        </p:spPr>
        <p:txBody>
          <a:bodyPr wrap="none" rtlCol="0">
            <a:spAutoFit/>
          </a:bodyPr>
          <a:lstStyle/>
          <a:p>
            <a:r>
              <a:rPr lang="en-US" b="1" dirty="0">
                <a:latin typeface="Times New Roman" panose="02020603050405020304" pitchFamily="18" charset="0"/>
                <a:cs typeface="Times New Roman" panose="02020603050405020304" pitchFamily="18" charset="0"/>
              </a:rPr>
              <a:t>12339326</a:t>
            </a:r>
          </a:p>
        </p:txBody>
      </p:sp>
    </p:spTree>
    <p:extLst>
      <p:ext uri="{BB962C8B-B14F-4D97-AF65-F5344CB8AC3E}">
        <p14:creationId xmlns:p14="http://schemas.microsoft.com/office/powerpoint/2010/main" val="362714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F8229-1293-CE13-8B88-8FC1545CE4D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5E01A67-5E85-2887-FDD6-3C6AA015D35A}"/>
              </a:ext>
            </a:extLst>
          </p:cNvPr>
          <p:cNvSpPr txBox="1"/>
          <p:nvPr/>
        </p:nvSpPr>
        <p:spPr>
          <a:xfrm>
            <a:off x="852948" y="601052"/>
            <a:ext cx="8340213" cy="4621778"/>
          </a:xfrm>
          <a:prstGeom prst="rect">
            <a:avLst/>
          </a:prstGeom>
          <a:noFill/>
        </p:spPr>
        <p:txBody>
          <a:bodyPr wrap="square" rtlCol="0">
            <a:spAutoFit/>
          </a:bodyPr>
          <a:lstStyle/>
          <a:p>
            <a:pPr marL="228600" marR="0">
              <a:lnSpc>
                <a:spcPct val="150000"/>
              </a:lnSpc>
              <a:spcAft>
                <a:spcPts val="800"/>
              </a:spcAft>
              <a:buNone/>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3. Vote- voting for projects execution takes place because of scarce resources, all important projects from each community will be identified and presented for voice voting. Projects with highest vote will be considered and included in the annual</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228600" marR="0">
              <a:lnSpc>
                <a:spcPct val="150000"/>
              </a:lnSpc>
              <a:spcAft>
                <a:spcPts val="800"/>
              </a:spcAft>
              <a:buNone/>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budget for purpose of approval and implementation.</a:t>
            </a:r>
          </a:p>
          <a:p>
            <a:pPr marL="228600" marR="0">
              <a:lnSpc>
                <a:spcPct val="150000"/>
              </a:lnSpc>
              <a:spcAft>
                <a:spcPts val="800"/>
              </a:spcAft>
              <a:buNone/>
            </a:pP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228600" marR="0">
              <a:lnSpc>
                <a:spcPct val="150000"/>
              </a:lnSpc>
              <a:spcAft>
                <a:spcPts val="800"/>
              </a:spcAft>
              <a:buNone/>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4. Implementation-projects and programmed identified and approved through voice voting will be implemented by the government for the well-being</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228600" marR="0">
              <a:lnSpc>
                <a:spcPct val="150000"/>
              </a:lnSpc>
              <a:spcAft>
                <a:spcPts val="800"/>
              </a:spcAft>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of the citizens.</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211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E4AA8A-B136-8F86-A685-DC69316E891D}"/>
              </a:ext>
            </a:extLst>
          </p:cNvPr>
          <p:cNvSpPr txBox="1"/>
          <p:nvPr/>
        </p:nvSpPr>
        <p:spPr>
          <a:xfrm>
            <a:off x="2054610" y="432620"/>
            <a:ext cx="5796780" cy="830997"/>
          </a:xfrm>
          <a:prstGeom prst="rect">
            <a:avLst/>
          </a:prstGeom>
          <a:noFill/>
        </p:spPr>
        <p:txBody>
          <a:bodyPr wrap="none" rtlCol="0">
            <a:spAutoFit/>
          </a:bodyPr>
          <a:lstStyle/>
          <a:p>
            <a:r>
              <a:rPr lang="en-US" sz="3000" b="1" u="sng" kern="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Benefit of participatory budgeting</a:t>
            </a:r>
            <a:endParaRPr lang="en-US" sz="3000" b="1" u="sng"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3" name="TextBox 2">
            <a:extLst>
              <a:ext uri="{FF2B5EF4-FFF2-40B4-BE49-F238E27FC236}">
                <a16:creationId xmlns:a16="http://schemas.microsoft.com/office/drawing/2014/main" id="{31E63F42-5B4B-3785-DACB-CB6E6AFC1FDC}"/>
              </a:ext>
            </a:extLst>
          </p:cNvPr>
          <p:cNvSpPr txBox="1"/>
          <p:nvPr/>
        </p:nvSpPr>
        <p:spPr>
          <a:xfrm>
            <a:off x="518651" y="961188"/>
            <a:ext cx="8664678" cy="5390450"/>
          </a:xfrm>
          <a:prstGeom prst="rect">
            <a:avLst/>
          </a:prstGeom>
          <a:noFill/>
        </p:spPr>
        <p:txBody>
          <a:bodyPr wrap="square" rtlCol="0">
            <a:spAutoFit/>
          </a:bodyPr>
          <a:lstStyle/>
          <a:p>
            <a:pPr marL="228600" marR="0">
              <a:lnSpc>
                <a:spcPct val="150000"/>
              </a:lnSpc>
              <a:spcAft>
                <a:spcPts val="800"/>
              </a:spcAft>
              <a:buNone/>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1. It assists in achieving public ownership of projects.</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228600" marR="0">
              <a:lnSpc>
                <a:spcPct val="150000"/>
              </a:lnSpc>
              <a:spcAft>
                <a:spcPts val="800"/>
              </a:spcAft>
              <a:buNone/>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2. It aids solution to social-cultural problems with attention and focus towards priorities matters or</a:t>
            </a:r>
            <a:r>
              <a:rPr lang="en-US" b="1" kern="100" dirty="0">
                <a:latin typeface="Calibri" panose="020F0502020204030204" pitchFamily="34" charset="0"/>
                <a:ea typeface="Calibri" panose="020F0502020204030204" pitchFamily="34" charset="0"/>
                <a:cs typeface="Arial" panose="020B0604020202020204" pitchFamily="34" charset="0"/>
              </a:rPr>
              <a:t> </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projects.</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228600" marR="0">
              <a:lnSpc>
                <a:spcPct val="150000"/>
              </a:lnSpc>
              <a:spcAft>
                <a:spcPts val="800"/>
              </a:spcAft>
              <a:buNone/>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3. It ensure accountability and transparency in budget</a:t>
            </a:r>
            <a:r>
              <a:rPr lang="en-US" b="1" kern="100" dirty="0">
                <a:latin typeface="Calibri" panose="020F0502020204030204" pitchFamily="34" charset="0"/>
                <a:ea typeface="Calibri" panose="020F0502020204030204" pitchFamily="34" charset="0"/>
                <a:cs typeface="Arial" panose="020B0604020202020204" pitchFamily="34" charset="0"/>
              </a:rPr>
              <a:t> </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implementation.</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228600" marR="0">
              <a:lnSpc>
                <a:spcPct val="150000"/>
              </a:lnSpc>
              <a:spcAft>
                <a:spcPts val="800"/>
              </a:spcAft>
              <a:buNone/>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4. It enhances improvement in service delivery using</a:t>
            </a:r>
            <a:r>
              <a:rPr lang="en-US" b="1" kern="100" dirty="0">
                <a:latin typeface="Calibri" panose="020F0502020204030204" pitchFamily="34" charset="0"/>
                <a:ea typeface="Calibri" panose="020F0502020204030204" pitchFamily="34" charset="0"/>
                <a:cs typeface="Arial" panose="020B0604020202020204" pitchFamily="34" charset="0"/>
              </a:rPr>
              <a:t> </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new innovation or technology.</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228600" marR="0">
              <a:lnSpc>
                <a:spcPct val="150000"/>
              </a:lnSpc>
              <a:spcAft>
                <a:spcPts val="800"/>
              </a:spcAft>
              <a:buNone/>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5. It reduces corruption in governance and makes</a:t>
            </a:r>
            <a:r>
              <a:rPr lang="en-US" b="1" kern="100" dirty="0">
                <a:latin typeface="Calibri" panose="020F0502020204030204" pitchFamily="34" charset="0"/>
                <a:ea typeface="Calibri" panose="020F0502020204030204" pitchFamily="34" charset="0"/>
                <a:cs typeface="Arial" panose="020B0604020202020204" pitchFamily="34" charset="0"/>
              </a:rPr>
              <a:t> </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projects cost cheaper and better through competitive bidding and legislative oversight functions.</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228600" marR="0">
              <a:lnSpc>
                <a:spcPct val="150000"/>
              </a:lnSpc>
              <a:spcAft>
                <a:spcPts val="800"/>
              </a:spcAft>
              <a:buNone/>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6. It strengthen decentralized and democratic</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228600" marR="0">
              <a:lnSpc>
                <a:spcPct val="150000"/>
              </a:lnSpc>
              <a:spcAft>
                <a:spcPts val="800"/>
              </a:spcAft>
              <a:buNone/>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governance through citizens’ participation.</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228600" marR="0">
              <a:lnSpc>
                <a:spcPct val="150000"/>
              </a:lnSpc>
              <a:spcAft>
                <a:spcPts val="800"/>
              </a:spcAft>
              <a:buNone/>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7. It broaden relationship between the government </a:t>
            </a:r>
            <a:r>
              <a:rPr lang="en-US" sz="1800" b="1" kern="0" dirty="0" err="1">
                <a:effectLst/>
                <a:latin typeface="Times New Roman" panose="02020603050405020304" pitchFamily="18" charset="0"/>
                <a:ea typeface="Times New Roman" panose="02020603050405020304" pitchFamily="18" charset="0"/>
                <a:cs typeface="Arial" panose="020B0604020202020204" pitchFamily="34" charset="0"/>
              </a:rPr>
              <a:t>andcitizens</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 through political participation.</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8433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97E8D-3596-D0BC-8714-3C06607BDC0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A48A751-814B-4534-DF12-E45B28DEA5F7}"/>
              </a:ext>
            </a:extLst>
          </p:cNvPr>
          <p:cNvSpPr txBox="1"/>
          <p:nvPr/>
        </p:nvSpPr>
        <p:spPr>
          <a:xfrm>
            <a:off x="4021463" y="609600"/>
            <a:ext cx="2190023" cy="553998"/>
          </a:xfrm>
          <a:prstGeom prst="rect">
            <a:avLst/>
          </a:prstGeom>
          <a:noFill/>
        </p:spPr>
        <p:txBody>
          <a:bodyPr wrap="none" rtlCol="0">
            <a:spAutoFit/>
          </a:bodyPr>
          <a:lstStyle/>
          <a:p>
            <a:r>
              <a:rPr lang="en-US" sz="3000" b="1" u="sng" dirty="0">
                <a:solidFill>
                  <a:srgbClr val="FF0000"/>
                </a:solidFill>
                <a:latin typeface="Times New Roman" panose="02020603050405020304" pitchFamily="18" charset="0"/>
                <a:cs typeface="Times New Roman" panose="02020603050405020304" pitchFamily="18" charset="0"/>
              </a:rPr>
              <a:t>Conclusion</a:t>
            </a:r>
            <a:r>
              <a:rPr lang="en-US" sz="3000" b="1" dirty="0">
                <a:solidFill>
                  <a:srgbClr val="FF0000"/>
                </a:solidFill>
              </a:rPr>
              <a:t> </a:t>
            </a:r>
            <a:r>
              <a:rPr lang="en-US" b="1" dirty="0">
                <a:solidFill>
                  <a:srgbClr val="FF0000"/>
                </a:solidFill>
              </a:rPr>
              <a:t> </a:t>
            </a:r>
          </a:p>
        </p:txBody>
      </p:sp>
      <p:sp>
        <p:nvSpPr>
          <p:cNvPr id="3" name="TextBox 2">
            <a:extLst>
              <a:ext uri="{FF2B5EF4-FFF2-40B4-BE49-F238E27FC236}">
                <a16:creationId xmlns:a16="http://schemas.microsoft.com/office/drawing/2014/main" id="{24BCCDAF-8907-BAD7-76E4-D871BB56A729}"/>
              </a:ext>
            </a:extLst>
          </p:cNvPr>
          <p:cNvSpPr txBox="1"/>
          <p:nvPr/>
        </p:nvSpPr>
        <p:spPr>
          <a:xfrm>
            <a:off x="690716" y="1163598"/>
            <a:ext cx="8227142"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 budget planning and implementation are essential components of effective financial management in both public and private sectors. They ensure that resources are optimally allocated, economic and social goals are met, and accountability is maintained. The integration of modern budgeting techniques, particularly participatory budgeting, has transformed the budgeting process into a more transparent, inclusive, and democratic tool. By involving citizens in decision-making, governments not only enhance trust but also ensure that the allocated funds reflect the true priorities of communities. As financial environments continue to evolve, embracing flexible, data-driven, and participatory approaches will be key to achieving sustainable development, improved service delivery, and stronger governance structures.</a:t>
            </a:r>
          </a:p>
          <a:p>
            <a:pPr>
              <a:buNone/>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Thus, adopting thoughtful budgeting practices is not just a financial exercise—it is a cornerstone of responsible governance and sustainable development in any society.</a:t>
            </a:r>
          </a:p>
          <a:p>
            <a:endParaRPr lang="en-US" dirty="0"/>
          </a:p>
        </p:txBody>
      </p:sp>
    </p:spTree>
    <p:extLst>
      <p:ext uri="{BB962C8B-B14F-4D97-AF65-F5344CB8AC3E}">
        <p14:creationId xmlns:p14="http://schemas.microsoft.com/office/powerpoint/2010/main" val="990786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DA62C2-2A67-C330-9876-FD70CB62EABE}"/>
              </a:ext>
            </a:extLst>
          </p:cNvPr>
          <p:cNvSpPr txBox="1"/>
          <p:nvPr/>
        </p:nvSpPr>
        <p:spPr>
          <a:xfrm>
            <a:off x="4021463" y="609600"/>
            <a:ext cx="2039341" cy="553998"/>
          </a:xfrm>
          <a:prstGeom prst="rect">
            <a:avLst/>
          </a:prstGeom>
          <a:noFill/>
        </p:spPr>
        <p:txBody>
          <a:bodyPr wrap="none" rtlCol="0">
            <a:spAutoFit/>
          </a:bodyPr>
          <a:lstStyle/>
          <a:p>
            <a:r>
              <a:rPr lang="en-US" sz="3000" b="1" u="sng" dirty="0">
                <a:solidFill>
                  <a:srgbClr val="FF0000"/>
                </a:solidFill>
                <a:latin typeface="Times New Roman" panose="02020603050405020304" pitchFamily="18" charset="0"/>
                <a:cs typeface="Times New Roman" panose="02020603050405020304" pitchFamily="18" charset="0"/>
              </a:rPr>
              <a:t>References</a:t>
            </a:r>
            <a:r>
              <a:rPr lang="en-US" b="1" dirty="0">
                <a:solidFill>
                  <a:srgbClr val="FF0000"/>
                </a:solidFill>
              </a:rPr>
              <a:t> </a:t>
            </a:r>
          </a:p>
        </p:txBody>
      </p:sp>
      <p:sp>
        <p:nvSpPr>
          <p:cNvPr id="3" name="TextBox 2">
            <a:extLst>
              <a:ext uri="{FF2B5EF4-FFF2-40B4-BE49-F238E27FC236}">
                <a16:creationId xmlns:a16="http://schemas.microsoft.com/office/drawing/2014/main" id="{BF1F0ACE-7E71-A888-6B0D-B5DCA6E6C477}"/>
              </a:ext>
            </a:extLst>
          </p:cNvPr>
          <p:cNvSpPr txBox="1"/>
          <p:nvPr/>
        </p:nvSpPr>
        <p:spPr>
          <a:xfrm>
            <a:off x="717755" y="1163598"/>
            <a:ext cx="8465574" cy="4103688"/>
          </a:xfrm>
          <a:prstGeom prst="rect">
            <a:avLst/>
          </a:prstGeom>
          <a:noFill/>
        </p:spPr>
        <p:txBody>
          <a:bodyPr wrap="square" rtlCol="0">
            <a:spAutoFit/>
          </a:bodyPr>
          <a:lstStyle/>
          <a:p>
            <a:pPr marL="285750" marR="0" indent="-285750">
              <a:lnSpc>
                <a:spcPct val="150000"/>
              </a:lnSpc>
              <a:spcAft>
                <a:spcPts val="800"/>
              </a:spcAft>
              <a:buFont typeface="Arial" panose="020B0604020202020204" pitchFamily="34" charset="0"/>
              <a:buChar char="•"/>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Ibrahim, U. A. (2018). Impact of budgeting and budgetary controls on the accountability of government parastatals. Nile Journal of Business and Economics.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50000"/>
              </a:lnSpc>
              <a:spcAft>
                <a:spcPts val="800"/>
              </a:spcAft>
              <a:buFont typeface="Arial" panose="020B0604020202020204" pitchFamily="34" charset="0"/>
              <a:buChar char="•"/>
            </a:pP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Ojua</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M. O. (2016). The importance of budget and budgetary process among on non-publicly accountable entities (NPAEs): A survey of micro sized firms in Nigeria. The International Journal of Business and Management.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50000"/>
              </a:lnSpc>
              <a:spcAft>
                <a:spcPts val="800"/>
              </a:spcAft>
              <a:buFont typeface="Arial" panose="020B0604020202020204" pitchFamily="34" charset="0"/>
              <a:buChar char="•"/>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 Shah, A. (2007). Participating Budgeting. Washington, D.C, United States of America: World Bank.</a:t>
            </a:r>
          </a:p>
          <a:p>
            <a:pPr marL="285750" marR="0" indent="-285750">
              <a:lnSpc>
                <a:spcPct val="150000"/>
              </a:lnSpc>
              <a:spcAft>
                <a:spcPts val="8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 H. Tull, Budgeting Basics for Organizations, Financial Management Press, 2020.</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6602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F85F-F903-883E-E7B8-C7534ECD9391}"/>
              </a:ext>
            </a:extLst>
          </p:cNvPr>
          <p:cNvSpPr>
            <a:spLocks noGrp="1"/>
          </p:cNvSpPr>
          <p:nvPr>
            <p:ph type="title" idx="4294967295"/>
          </p:nvPr>
        </p:nvSpPr>
        <p:spPr>
          <a:xfrm>
            <a:off x="1595283" y="601357"/>
            <a:ext cx="6715433" cy="863649"/>
          </a:xfrm>
          <a:ln w="73025">
            <a:noFill/>
          </a:ln>
        </p:spPr>
        <p:txBody>
          <a:bodyPr>
            <a:normAutofit/>
          </a:bodyPr>
          <a:lstStyle/>
          <a:p>
            <a:r>
              <a:rPr lang="en-US" sz="3000" b="1" u="sng" dirty="0">
                <a:solidFill>
                  <a:srgbClr val="FF0000"/>
                </a:solidFill>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BCF0B1CB-7BD3-D910-20F7-85F010EFB584}"/>
              </a:ext>
            </a:extLst>
          </p:cNvPr>
          <p:cNvSpPr>
            <a:spLocks noGrp="1"/>
          </p:cNvSpPr>
          <p:nvPr>
            <p:ph idx="4294967295"/>
          </p:nvPr>
        </p:nvSpPr>
        <p:spPr>
          <a:xfrm>
            <a:off x="717755" y="1465006"/>
            <a:ext cx="8399206" cy="4791637"/>
          </a:xfrm>
        </p:spPr>
        <p:txBody>
          <a:bodyPr>
            <a:noAutofit/>
          </a:bodyPr>
          <a:lstStyle/>
          <a:p>
            <a:r>
              <a:rPr lang="en-US" sz="2000" b="1" dirty="0">
                <a:latin typeface="Times New Roman" panose="02020603050405020304" pitchFamily="18" charset="0"/>
                <a:cs typeface="Times New Roman" panose="02020603050405020304" pitchFamily="18" charset="0"/>
              </a:rPr>
              <a:t>Budget planning is a critical process for any organization or individual, as it involves outlining the financial resources needed to achieve specific goals and objectives. It serves as a roadmap for ensuring that income and expenditures are carefully managed, allowing for the efficient use of resources. Without a solid budget plan, it becomes challenging to make informed financial decisions, prioritize spending, and ensure the financial sustainability of an organization or a personal household.</a:t>
            </a:r>
          </a:p>
          <a:p>
            <a:r>
              <a:rPr lang="en-US" sz="2000" b="1" dirty="0">
                <a:latin typeface="Times New Roman" panose="02020603050405020304" pitchFamily="18" charset="0"/>
                <a:cs typeface="Times New Roman" panose="02020603050405020304" pitchFamily="18" charset="0"/>
              </a:rPr>
              <a:t>  Effective budget planning typically involves forecasting income, estimating expenses, and allocating funds across various categories. This process ensures that an entity can meet its financial obligations while maximizing its potential for growth or improvement. Moreover, budget implementation is the phase where the planned financial decisions are put into action. It requires constant monitoring, adjustments, and, in some cases, reallocation of resources to align with changing circumstances and unforeseen challenges.</a:t>
            </a:r>
          </a:p>
          <a:p>
            <a:r>
              <a:rPr lang="en-US" sz="1400" b="1" dirty="0">
                <a:latin typeface="Times New Roman" panose="02020603050405020304" pitchFamily="18" charset="0"/>
                <a:cs typeface="Times New Roman" panose="02020603050405020304" pitchFamily="18" charset="0"/>
              </a:rPr>
              <a:t>  </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055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03A1A-339F-E46D-E67C-3AD0F8D2B8A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AEF656-09D8-F2AB-CF19-037A4C66217F}"/>
              </a:ext>
            </a:extLst>
          </p:cNvPr>
          <p:cNvSpPr>
            <a:spLocks noGrp="1"/>
          </p:cNvSpPr>
          <p:nvPr>
            <p:ph idx="4294967295"/>
          </p:nvPr>
        </p:nvSpPr>
        <p:spPr>
          <a:xfrm>
            <a:off x="789039" y="626162"/>
            <a:ext cx="8364793" cy="3837684"/>
          </a:xfrm>
        </p:spPr>
        <p:txBody>
          <a:bodyPr>
            <a:noAutofit/>
          </a:bodyPr>
          <a:lstStyle/>
          <a:p>
            <a:r>
              <a:rPr lang="en-US" sz="2000" b="1" dirty="0">
                <a:latin typeface="Times New Roman" panose="02020603050405020304" pitchFamily="18" charset="0"/>
                <a:cs typeface="Times New Roman" panose="02020603050405020304" pitchFamily="18" charset="0"/>
              </a:rPr>
              <a:t>The process of implementing a budget includes tracking spending, comparing it to the original plan, and making modifications as necessary. Successful budget implementation relies heavily on accuracy in planning and the ability to adapt to changes, ensuring that financial goals are met without compromising on essential operations or long-term growth.</a:t>
            </a:r>
          </a:p>
          <a:p>
            <a:r>
              <a:rPr lang="en-US" sz="2000" b="1" dirty="0">
                <a:latin typeface="Times New Roman" panose="02020603050405020304" pitchFamily="18" charset="0"/>
                <a:cs typeface="Times New Roman" panose="02020603050405020304" pitchFamily="18" charset="0"/>
              </a:rPr>
              <a:t>  In this presentation, we will explore the key concepts of budget planning and implementation, discussing the tools and strategies that can help ensure success. Furthermore, we will analyze common challenges faced during the implementation phase and offer solutions to overcome them. By the end of this presentation, you will have a deeper understanding of how careful planning and effective implementation can lead to financial stability and success.</a:t>
            </a:r>
          </a:p>
          <a:p>
            <a:endParaRPr lang="en-US" sz="11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423CF82-8A8F-16AB-8E94-AE2DFFC5BE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1065" y="4582346"/>
            <a:ext cx="3782767" cy="1649492"/>
          </a:xfrm>
          <a:prstGeom prst="rect">
            <a:avLst/>
          </a:prstGeom>
          <a:noFill/>
        </p:spPr>
      </p:pic>
    </p:spTree>
    <p:extLst>
      <p:ext uri="{BB962C8B-B14F-4D97-AF65-F5344CB8AC3E}">
        <p14:creationId xmlns:p14="http://schemas.microsoft.com/office/powerpoint/2010/main" val="1248181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576A43-4DAE-E183-8DCE-5F6107B8A6EF}"/>
              </a:ext>
            </a:extLst>
          </p:cNvPr>
          <p:cNvSpPr txBox="1"/>
          <p:nvPr/>
        </p:nvSpPr>
        <p:spPr>
          <a:xfrm>
            <a:off x="3038166" y="521110"/>
            <a:ext cx="5059398" cy="830997"/>
          </a:xfrm>
          <a:prstGeom prst="rect">
            <a:avLst/>
          </a:prstGeom>
          <a:noFill/>
        </p:spPr>
        <p:txBody>
          <a:bodyPr wrap="square" rtlCol="0">
            <a:spAutoFit/>
          </a:bodyPr>
          <a:lstStyle/>
          <a:p>
            <a:r>
              <a:rPr lang="en-US" sz="3000" b="1" u="sng" dirty="0">
                <a:solidFill>
                  <a:srgbClr val="FF0000"/>
                </a:solidFill>
                <a:latin typeface="Times New Roman" panose="02020603050405020304" pitchFamily="18" charset="0"/>
                <a:cs typeface="Times New Roman" panose="02020603050405020304" pitchFamily="18" charset="0"/>
              </a:rPr>
              <a:t>Purpose Of Budgeting</a:t>
            </a:r>
          </a:p>
          <a:p>
            <a:r>
              <a:rPr lang="en-US" dirty="0"/>
              <a:t> </a:t>
            </a:r>
          </a:p>
        </p:txBody>
      </p:sp>
      <p:sp>
        <p:nvSpPr>
          <p:cNvPr id="3" name="TextBox 2">
            <a:extLst>
              <a:ext uri="{FF2B5EF4-FFF2-40B4-BE49-F238E27FC236}">
                <a16:creationId xmlns:a16="http://schemas.microsoft.com/office/drawing/2014/main" id="{F9DE5775-3607-157E-9EE9-23E258B167E9}"/>
              </a:ext>
            </a:extLst>
          </p:cNvPr>
          <p:cNvSpPr txBox="1"/>
          <p:nvPr/>
        </p:nvSpPr>
        <p:spPr>
          <a:xfrm>
            <a:off x="818966" y="1092319"/>
            <a:ext cx="8268068" cy="5765681"/>
          </a:xfrm>
          <a:prstGeom prst="rect">
            <a:avLst/>
          </a:prstGeom>
          <a:noFill/>
        </p:spPr>
        <p:txBody>
          <a:bodyPr wrap="square" rtlCol="0">
            <a:spAutoFit/>
          </a:bodyPr>
          <a:lstStyle/>
          <a:p>
            <a:pPr marL="342900" marR="0" lvl="0" indent="-342900">
              <a:lnSpc>
                <a:spcPct val="150000"/>
              </a:lnSpc>
              <a:spcAft>
                <a:spcPts val="800"/>
              </a:spcAft>
              <a:buFont typeface="+mj-lt"/>
              <a:buAutoNum type="arabicPeriod"/>
              <a:tabLst>
                <a:tab pos="457200" algn="l"/>
              </a:tabLst>
            </a:pPr>
            <a:r>
              <a:rPr lang="en-US" sz="1800" b="1" u="sng" kern="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Planning: </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Budgeting helps translate organizational goals into actionable plans, ensuring efficient use of resources and effective coordination to achieve objectives.</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Aft>
                <a:spcPts val="800"/>
              </a:spcAft>
              <a:buFont typeface="+mj-lt"/>
              <a:buAutoNum type="arabicPeriod"/>
              <a:tabLst>
                <a:tab pos="457200" algn="l"/>
              </a:tabLst>
            </a:pPr>
            <a:r>
              <a:rPr lang="en-US" sz="1800" b="1" u="sng" kern="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Political: </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It communicates government policies and reflects political direction, addressing the needs of citizens and guiding the allocation of scarce resources among competing interests.</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Aft>
                <a:spcPts val="800"/>
              </a:spcAft>
              <a:buFont typeface="+mj-lt"/>
              <a:buAutoNum type="arabicPeriod"/>
              <a:tabLst>
                <a:tab pos="457200" algn="l"/>
              </a:tabLst>
            </a:pPr>
            <a:r>
              <a:rPr lang="en-US" sz="1800" b="1" u="sng" kern="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Economics: </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Budgets support economic growth, sustainable development, job creation, and stability, while promoting an environment conducive to business and redistributing income.</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Aft>
                <a:spcPts val="800"/>
              </a:spcAft>
              <a:buFont typeface="+mj-lt"/>
              <a:buAutoNum type="arabicPeriod"/>
              <a:tabLst>
                <a:tab pos="457200" algn="l"/>
              </a:tabLst>
            </a:pPr>
            <a:r>
              <a:rPr lang="en-US" sz="1800" b="1" u="sng" kern="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Legal: </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Budget documents ensure compliance with constitutional and financial regulations, acting as legal approval for expenditures and controlling the allocation of resources.</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16212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4EF468-172A-52EA-500F-DD82E50278DF}"/>
              </a:ext>
            </a:extLst>
          </p:cNvPr>
          <p:cNvSpPr txBox="1"/>
          <p:nvPr/>
        </p:nvSpPr>
        <p:spPr>
          <a:xfrm>
            <a:off x="1093541" y="866643"/>
            <a:ext cx="7981633" cy="5765681"/>
          </a:xfrm>
          <a:prstGeom prst="rect">
            <a:avLst/>
          </a:prstGeom>
          <a:noFill/>
        </p:spPr>
        <p:txBody>
          <a:bodyPr wrap="square" rtlCol="0">
            <a:spAutoFit/>
          </a:bodyPr>
          <a:lstStyle/>
          <a:p>
            <a:pPr marL="342900" marR="0" lvl="0" indent="-342900">
              <a:lnSpc>
                <a:spcPct val="150000"/>
              </a:lnSpc>
              <a:spcAft>
                <a:spcPts val="800"/>
              </a:spcAft>
              <a:buFont typeface="+mj-lt"/>
              <a:buAutoNum type="arabicPeriod" startAt="5"/>
              <a:tabLst>
                <a:tab pos="457200" algn="l"/>
              </a:tabLst>
            </a:pPr>
            <a:r>
              <a:rPr lang="en-US" sz="1800" b="1" u="sng" kern="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Resource Allocation and Redistribution: </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Budgets allocate scarce resources based on priorities, ensuring funds are distributed equitably and efficiently to meet social and political goals.</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50000"/>
              </a:lnSpc>
              <a:spcAft>
                <a:spcPts val="800"/>
              </a:spcAft>
              <a:tabLst>
                <a:tab pos="457200" algn="l"/>
              </a:tabLst>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6.   </a:t>
            </a:r>
            <a:r>
              <a:rPr lang="en-US" sz="1800" b="1" u="sng" kern="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Accountability and Transparency: </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Budgets serve as a tool for reporting on how public funds are used, providing transparency for citizens to assess government spending and performance.</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50000"/>
              </a:lnSpc>
              <a:spcAft>
                <a:spcPts val="800"/>
              </a:spcAft>
              <a:tabLst>
                <a:tab pos="457200" algn="l"/>
              </a:tabLst>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7.  </a:t>
            </a:r>
            <a:r>
              <a:rPr lang="en-US" sz="1800" b="1" u="sng" kern="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Legislative Control: </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In democracies, budgets allow for legislative oversight of government spending, promoting efficiency, accountability, and proper management of public funds.</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50000"/>
              </a:lnSpc>
              <a:spcAft>
                <a:spcPts val="800"/>
              </a:spcAft>
              <a:tabLst>
                <a:tab pos="457200" algn="l"/>
              </a:tabLst>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8.  </a:t>
            </a:r>
            <a:r>
              <a:rPr lang="en-US" sz="1800" b="1" u="sng" kern="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Administrative: </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Budgets guide administrative policy, assist in performance evaluation, and help manage and monitor public activities to ensure timely decision-making.</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9791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dget Preparation and Implementation - Solution Parmacy">
            <a:extLst>
              <a:ext uri="{FF2B5EF4-FFF2-40B4-BE49-F238E27FC236}">
                <a16:creationId xmlns:a16="http://schemas.microsoft.com/office/drawing/2014/main" id="{48FFC703-2202-AFEF-E50E-D33353AFFF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7690" y="623571"/>
            <a:ext cx="6912078" cy="2874255"/>
          </a:xfrm>
          <a:prstGeom prst="rect">
            <a:avLst/>
          </a:prstGeom>
          <a:noFill/>
        </p:spPr>
      </p:pic>
      <p:sp>
        <p:nvSpPr>
          <p:cNvPr id="3" name="TextBox 2">
            <a:extLst>
              <a:ext uri="{FF2B5EF4-FFF2-40B4-BE49-F238E27FC236}">
                <a16:creationId xmlns:a16="http://schemas.microsoft.com/office/drawing/2014/main" id="{50C2D585-A769-E753-4A8B-572BEFCB1B9C}"/>
              </a:ext>
            </a:extLst>
          </p:cNvPr>
          <p:cNvSpPr txBox="1"/>
          <p:nvPr/>
        </p:nvSpPr>
        <p:spPr>
          <a:xfrm>
            <a:off x="794144" y="3696389"/>
            <a:ext cx="7957971" cy="1754326"/>
          </a:xfrm>
          <a:prstGeom prst="rect">
            <a:avLst/>
          </a:prstGeom>
          <a:noFill/>
        </p:spPr>
        <p:txBody>
          <a:bodyPr wrap="square" rtlCol="0">
            <a:spAutoFit/>
          </a:bodyPr>
          <a:lstStyle/>
          <a:p>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Budget Preparation Budgets are prepared as per the requirements or types of organization. Based on the requirement, the budget may be prepared considering the length of the period of its implementation. </a:t>
            </a:r>
          </a:p>
          <a:p>
            <a:endParaRPr lang="en-US" kern="0" dirty="0">
              <a:latin typeface="Times New Roman" panose="02020603050405020304" pitchFamily="18" charset="0"/>
              <a:ea typeface="Times New Roman" panose="02020603050405020304" pitchFamily="18" charset="0"/>
              <a:cs typeface="Arial" panose="020B0604020202020204" pitchFamily="34" charset="0"/>
            </a:endParaRPr>
          </a:p>
          <a:p>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Requirements</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5D545289-1A6B-9098-FC76-579E9BCB7B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3750" y="4619974"/>
            <a:ext cx="2771979" cy="1661481"/>
          </a:xfrm>
          <a:prstGeom prst="rect">
            <a:avLst/>
          </a:prstGeom>
          <a:noFill/>
        </p:spPr>
      </p:pic>
    </p:spTree>
    <p:extLst>
      <p:ext uri="{BB962C8B-B14F-4D97-AF65-F5344CB8AC3E}">
        <p14:creationId xmlns:p14="http://schemas.microsoft.com/office/powerpoint/2010/main" val="404018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AFF141-C5DC-BC82-88C3-8CBFFE271F6C}"/>
              </a:ext>
            </a:extLst>
          </p:cNvPr>
          <p:cNvSpPr txBox="1"/>
          <p:nvPr/>
        </p:nvSpPr>
        <p:spPr>
          <a:xfrm>
            <a:off x="3146403" y="501445"/>
            <a:ext cx="3977371" cy="830997"/>
          </a:xfrm>
          <a:prstGeom prst="rect">
            <a:avLst/>
          </a:prstGeom>
          <a:noFill/>
          <a:ln w="50800">
            <a:noFill/>
          </a:ln>
        </p:spPr>
        <p:txBody>
          <a:bodyPr wrap="none" rtlCol="0">
            <a:spAutoFit/>
          </a:bodyPr>
          <a:lstStyle/>
          <a:p>
            <a:r>
              <a:rPr lang="en-US" sz="3000" b="1" u="sng" kern="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Budgeting Techniques:</a:t>
            </a:r>
            <a:endParaRPr lang="en-US" sz="3000" b="1" u="sng"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3" name="TextBox 2">
            <a:extLst>
              <a:ext uri="{FF2B5EF4-FFF2-40B4-BE49-F238E27FC236}">
                <a16:creationId xmlns:a16="http://schemas.microsoft.com/office/drawing/2014/main" id="{EBAA49A9-5F56-ACFC-A2B2-E0E8865E52DD}"/>
              </a:ext>
            </a:extLst>
          </p:cNvPr>
          <p:cNvSpPr txBox="1"/>
          <p:nvPr/>
        </p:nvSpPr>
        <p:spPr>
          <a:xfrm>
            <a:off x="678659" y="1063543"/>
            <a:ext cx="8548681" cy="5663089"/>
          </a:xfrm>
          <a:prstGeom prst="rect">
            <a:avLst/>
          </a:prstGeom>
          <a:noFill/>
        </p:spPr>
        <p:txBody>
          <a:bodyPr wrap="square" rtlCol="0">
            <a:spAutoFit/>
          </a:bodyPr>
          <a:lstStyle/>
          <a:p>
            <a:pPr marL="342900" marR="0" lvl="0" indent="-342900">
              <a:lnSpc>
                <a:spcPct val="150000"/>
              </a:lnSpc>
              <a:spcAft>
                <a:spcPts val="800"/>
              </a:spcAft>
              <a:buFont typeface="+mj-lt"/>
              <a:buAutoNum type="arabicPeriod"/>
              <a:tabLst>
                <a:tab pos="457200" algn="l"/>
              </a:tabLs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Traditional Budgeting (Incremental Budgeting): This method uses previous year’s budget figures as a base, with arbitrary increases based on trends and inflation. It's simple and cost-effective but inefficient, as it can carry forward past errors and only focuses on financial inputs rather than outputs.</a:t>
            </a:r>
            <a:endPar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Aft>
                <a:spcPts val="800"/>
              </a:spcAft>
              <a:buFont typeface="+mj-lt"/>
              <a:buAutoNum type="arabicPeriod"/>
              <a:tabLst>
                <a:tab pos="457200" algn="l"/>
              </a:tabLs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Zero Base Budgeting (ZBB): Unlike incremental budgeting, ZBB starts from scratch each year. All activities are reassessed for funding, considering cost-benefit analysis, resource allocation, and efficiency. Developed by </a:t>
            </a:r>
            <a:r>
              <a:rPr lang="en-US"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Pyhrr</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in 1970, it encourages prioritization and eliminates inefficiencies.</a:t>
            </a:r>
            <a:endPar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Aft>
                <a:spcPts val="800"/>
              </a:spcAft>
              <a:buFont typeface="+mj-lt"/>
              <a:buAutoNum type="arabicPeriod"/>
              <a:tabLst>
                <a:tab pos="457200" algn="l"/>
              </a:tabLs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Planning, Programming, and Budgeting System (PPBS): This technique uses systems theory and focuses on allocating resources based on economic analysis. It enhances decision-making and policy analysis, helping achieve a balance between similar projects.</a:t>
            </a:r>
            <a:endPar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07007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622191-BCB8-3150-5AB8-2AE21C326D62}"/>
              </a:ext>
            </a:extLst>
          </p:cNvPr>
          <p:cNvSpPr txBox="1"/>
          <p:nvPr/>
        </p:nvSpPr>
        <p:spPr>
          <a:xfrm>
            <a:off x="835742" y="924231"/>
            <a:ext cx="8082116" cy="4305474"/>
          </a:xfrm>
          <a:prstGeom prst="rect">
            <a:avLst/>
          </a:prstGeom>
          <a:noFill/>
        </p:spPr>
        <p:txBody>
          <a:bodyPr wrap="square" rtlCol="0">
            <a:spAutoFit/>
          </a:bodyPr>
          <a:lstStyle/>
          <a:p>
            <a:pPr marL="342900" marR="0" lvl="0" indent="-342900">
              <a:lnSpc>
                <a:spcPct val="150000"/>
              </a:lnSpc>
              <a:spcAft>
                <a:spcPts val="800"/>
              </a:spcAft>
              <a:buFont typeface="+mj-lt"/>
              <a:buAutoNum type="arabicPeriod" startAt="4"/>
              <a:tabLst>
                <a:tab pos="457200" algn="l"/>
              </a:tabLst>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Performance Budgeting: Focuses on allocating resources based on functions, programs, and projects, with an emphasis on output. The budget is categorized into functional areas, prioritizing activities that align with organizational goals.</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Aft>
                <a:spcPts val="800"/>
              </a:spcAft>
              <a:buFont typeface="+mj-lt"/>
              <a:buAutoNum type="arabicPeriod" startAt="4"/>
              <a:tabLst>
                <a:tab pos="457200" algn="l"/>
              </a:tabLst>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Participatory Budgeting: This process allows citizens to engage in the budget decision-making process, fostering transparency, accountability, and governance. Through stakeholder meetings, citizens can influence resource allocation based on community needs. It promotes inclusivity and sustainable development, with forms of participation ranging from direct democracy to community-based organizations.</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7169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B09C66-31AE-000C-C2FE-12B07805EB95}"/>
              </a:ext>
            </a:extLst>
          </p:cNvPr>
          <p:cNvSpPr txBox="1"/>
          <p:nvPr/>
        </p:nvSpPr>
        <p:spPr>
          <a:xfrm>
            <a:off x="2349910" y="560439"/>
            <a:ext cx="5636479" cy="830997"/>
          </a:xfrm>
          <a:prstGeom prst="rect">
            <a:avLst/>
          </a:prstGeom>
          <a:noFill/>
        </p:spPr>
        <p:txBody>
          <a:bodyPr wrap="none" rtlCol="0">
            <a:spAutoFit/>
          </a:bodyPr>
          <a:lstStyle/>
          <a:p>
            <a:r>
              <a:rPr lang="en-US" sz="3000" b="1" u="sng" kern="0" dirty="0">
                <a:solidFill>
                  <a:srgbClr val="FF0000"/>
                </a:solidFill>
                <a:effectLst/>
                <a:latin typeface="Times New Roman" panose="02020603050405020304" pitchFamily="18" charset="0"/>
                <a:ea typeface="Times New Roman" panose="02020603050405020304" pitchFamily="18" charset="0"/>
              </a:rPr>
              <a:t>Participatory budgeting process</a:t>
            </a:r>
            <a:r>
              <a:rPr lang="en-US" sz="3000" b="1" u="sng" dirty="0">
                <a:solidFill>
                  <a:srgbClr val="FF0000"/>
                </a:solidFill>
                <a:effectLst/>
              </a:rPr>
              <a:t> </a:t>
            </a:r>
            <a:r>
              <a:rPr lang="en-US" sz="3000" b="1" u="sng" kern="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3000" b="1" u="sng"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endParaRPr lang="en-US" b="1" u="sng" dirty="0">
              <a:solidFill>
                <a:srgbClr val="FF0000"/>
              </a:solidFill>
            </a:endParaRPr>
          </a:p>
        </p:txBody>
      </p:sp>
      <p:sp>
        <p:nvSpPr>
          <p:cNvPr id="3" name="TextBox 2">
            <a:extLst>
              <a:ext uri="{FF2B5EF4-FFF2-40B4-BE49-F238E27FC236}">
                <a16:creationId xmlns:a16="http://schemas.microsoft.com/office/drawing/2014/main" id="{508B4E32-FBE6-CA0D-5A33-B9A098FF5A61}"/>
              </a:ext>
            </a:extLst>
          </p:cNvPr>
          <p:cNvSpPr txBox="1"/>
          <p:nvPr/>
        </p:nvSpPr>
        <p:spPr>
          <a:xfrm>
            <a:off x="865239" y="1181155"/>
            <a:ext cx="8200103" cy="3483005"/>
          </a:xfrm>
          <a:prstGeom prst="rect">
            <a:avLst/>
          </a:prstGeom>
          <a:noFill/>
        </p:spPr>
        <p:txBody>
          <a:bodyPr wrap="square" rtlCol="0">
            <a:spAutoFit/>
          </a:bodyPr>
          <a:lstStyle/>
          <a:p>
            <a:pPr marL="228600" marR="0">
              <a:lnSpc>
                <a:spcPct val="150000"/>
              </a:lnSpc>
              <a:spcAft>
                <a:spcPts val="800"/>
              </a:spcAft>
              <a:buNone/>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1. Brainstorm ideas- this is where community</a:t>
            </a:r>
            <a:r>
              <a:rPr lang="en-US"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members are invited to stakeholders meeting or</a:t>
            </a:r>
            <a:r>
              <a:rPr lang="en-US"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conducted through online meeting for ideas and</a:t>
            </a:r>
            <a:r>
              <a:rPr lang="en-US"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view on how public resources should be allocated</a:t>
            </a:r>
            <a:r>
              <a:rPr lang="en-US"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and included in annual budget.</a:t>
            </a:r>
            <a:endPar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50000"/>
              </a:lnSpc>
              <a:spcAft>
                <a:spcPts val="800"/>
              </a:spcAft>
              <a:buNone/>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2. Develop proposals- the outcome of stakeholders</a:t>
            </a:r>
            <a:r>
              <a:rPr lang="en-US"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meeting will be transformed into qualitative and</a:t>
            </a:r>
            <a:r>
              <a:rPr lang="en-US"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quantitative statement or budget proposal. Budget</a:t>
            </a:r>
            <a:r>
              <a:rPr lang="en-US"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proposal will includes top priority projects from each community which are identified </a:t>
            </a:r>
            <a:r>
              <a:rPr lang="en-US"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andrecommended</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for technical vetting, evaluation and</a:t>
            </a:r>
            <a:r>
              <a:rPr lang="en-US"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costing.</a:t>
            </a:r>
            <a:endPar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415737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53</TotalTime>
  <Words>1335</Words>
  <Application>Microsoft Office PowerPoint</Application>
  <PresentationFormat>A4 Paper (210x297 mm)</PresentationFormat>
  <Paragraphs>61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Garamond</vt:lpstr>
      <vt:lpstr>Times New Roman</vt:lpstr>
      <vt:lpstr>Organic</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Laith Omair</dc:creator>
  <cp:lastModifiedBy>Laith Omair</cp:lastModifiedBy>
  <cp:revision>1</cp:revision>
  <dcterms:created xsi:type="dcterms:W3CDTF">2025-04-11T18:42:44Z</dcterms:created>
  <dcterms:modified xsi:type="dcterms:W3CDTF">2025-04-11T19:36:12Z</dcterms:modified>
</cp:coreProperties>
</file>