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7" r:id="rId6"/>
    <p:sldId id="261" r:id="rId7"/>
    <p:sldId id="264" r:id="rId8"/>
    <p:sldId id="266" r:id="rId9"/>
    <p:sldId id="258" r:id="rId10"/>
    <p:sldId id="269" r:id="rId11"/>
    <p:sldId id="286" r:id="rId12"/>
    <p:sldId id="272" r:id="rId13"/>
    <p:sldId id="273" r:id="rId14"/>
    <p:sldId id="271" r:id="rId15"/>
    <p:sldId id="287" r:id="rId16"/>
    <p:sldId id="274" r:id="rId17"/>
    <p:sldId id="288" r:id="rId18"/>
    <p:sldId id="283" r:id="rId19"/>
    <p:sldId id="284" r:id="rId20"/>
    <p:sldId id="285" r:id="rId21"/>
    <p:sldId id="292" r:id="rId22"/>
    <p:sldId id="277" r:id="rId23"/>
    <p:sldId id="290" r:id="rId24"/>
    <p:sldId id="29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6896" y="5170449"/>
            <a:ext cx="6013704" cy="837159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1CADE4"/>
                </a:solidFill>
              </a:rPr>
              <a:t>Oxytocin biology </a:t>
            </a:r>
            <a:endParaRPr lang="en-US" b="1" dirty="0">
              <a:solidFill>
                <a:srgbClr val="1CADE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CADE4"/>
                </a:solidFill>
              </a:rPr>
              <a:t>example</a:t>
            </a:r>
            <a:endParaRPr lang="en-US" b="1" dirty="0">
              <a:solidFill>
                <a:srgbClr val="1CADE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5923526"/>
            <a:ext cx="5287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US" b="1" dirty="0">
                <a:solidFill>
                  <a:srgbClr val="1CADE4"/>
                </a:solidFill>
              </a:rPr>
              <a:t>Cell Biology </a:t>
            </a:r>
            <a:r>
              <a:rPr lang="en-US" b="1" dirty="0" smtClean="0">
                <a:solidFill>
                  <a:srgbClr val="1CADE4"/>
                </a:solidFill>
              </a:rPr>
              <a:t>Activity. 1</a:t>
            </a:r>
            <a:r>
              <a:rPr lang="en-US" b="1" baseline="30000" dirty="0" smtClean="0">
                <a:solidFill>
                  <a:srgbClr val="1CADE4"/>
                </a:solidFill>
              </a:rPr>
              <a:t>st</a:t>
            </a:r>
            <a:r>
              <a:rPr lang="en-US" b="1" dirty="0" smtClean="0">
                <a:solidFill>
                  <a:srgbClr val="1CADE4"/>
                </a:solidFill>
              </a:rPr>
              <a:t> semester 2024-2025</a:t>
            </a:r>
            <a:endParaRPr lang="en-US" b="1" dirty="0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BIOLOGICAL ACTIONS OF OXYTOCIN</a:t>
            </a:r>
            <a:endParaRPr lang="en-US" sz="2400" b="1" dirty="0">
              <a:solidFill>
                <a:srgbClr val="1CADE4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18" t="3208" r="21772" b="2785"/>
          <a:stretch/>
        </p:blipFill>
        <p:spPr>
          <a:xfrm>
            <a:off x="6920810" y="2692397"/>
            <a:ext cx="5163174" cy="3649604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000978" y="2061682"/>
            <a:ext cx="608272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1CADE4"/>
              </a:buClr>
              <a:buSzPct val="100000"/>
            </a:pPr>
            <a:r>
              <a:rPr lang="en-US" sz="2400" b="1" dirty="0">
                <a:solidFill>
                  <a:srgbClr val="1CADE4"/>
                </a:solidFill>
              </a:rPr>
              <a:t>A. The Oxytocin Receptor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173038" lvl="0" indent="-173038" defTabSz="914400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A </a:t>
            </a:r>
            <a:r>
              <a:rPr lang="en-US" sz="2400" dirty="0">
                <a:solidFill>
                  <a:prstClr val="black"/>
                </a:solidFill>
              </a:rPr>
              <a:t>GPCR with seven transmembrane domains</a:t>
            </a:r>
          </a:p>
          <a:p>
            <a:pPr marL="173038" lvl="0" indent="-173038" defTabSz="914400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Closely related structurally to vasopressin receptor, particularly in the membrane-spanning regions</a:t>
            </a:r>
          </a:p>
          <a:p>
            <a:pPr marL="173038" indent="-173038" defTabSz="914400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Residues shown in black are conserved in the entire GPCR family and those in purple are conserved among the oxytocin and vasopressin receptors</a:t>
            </a:r>
          </a:p>
        </p:txBody>
      </p:sp>
    </p:spTree>
    <p:extLst>
      <p:ext uri="{BB962C8B-B14F-4D97-AF65-F5344CB8AC3E}">
        <p14:creationId xmlns:p14="http://schemas.microsoft.com/office/powerpoint/2010/main" val="33805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BIOLOGICAL ACTIONS OF OXYTOCIN</a:t>
            </a:r>
            <a:endParaRPr lang="en-US" sz="2400" b="1" dirty="0">
              <a:solidFill>
                <a:srgbClr val="1CADE4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977" y="2061682"/>
            <a:ext cx="591983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1CADE4"/>
              </a:buClr>
              <a:buSzPct val="100000"/>
            </a:pPr>
            <a:r>
              <a:rPr lang="en-US" sz="2400" b="1" dirty="0">
                <a:solidFill>
                  <a:srgbClr val="1CADE4"/>
                </a:solidFill>
              </a:rPr>
              <a:t>A. The Oxytocin Receptor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173038" lvl="0" indent="-173038" defTabSz="914400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The extracellular domains are labeled E1–E4 and the solid lines show binding sites for oxytocin and other agonists.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173038" lvl="0" indent="-173038" defTabSz="914400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dashed rectangles indicate residues involved in G-protein </a:t>
            </a:r>
            <a:r>
              <a:rPr lang="en-US" sz="2400" dirty="0" smtClean="0">
                <a:solidFill>
                  <a:prstClr val="black"/>
                </a:solidFill>
              </a:rPr>
              <a:t>binding</a:t>
            </a:r>
          </a:p>
          <a:p>
            <a:pPr marL="173038" indent="-173038" defTabSz="914400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The biological actions of oxytocin depend on its high affinity for its </a:t>
            </a:r>
            <a:r>
              <a:rPr lang="en-US" sz="2400" dirty="0" smtClean="0"/>
              <a:t>receptor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18" t="3208" r="21772" b="2785"/>
          <a:stretch/>
        </p:blipFill>
        <p:spPr>
          <a:xfrm>
            <a:off x="6920810" y="2692397"/>
            <a:ext cx="5163174" cy="36496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9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BIOLOGICAL ACTIONS OF OXYTOCIN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17179" cy="45902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1CADE4"/>
                </a:solidFill>
              </a:rPr>
              <a:t>B. The Oxytocin </a:t>
            </a:r>
            <a:r>
              <a:rPr lang="en-US" sz="2400" b="1" dirty="0" smtClean="0">
                <a:solidFill>
                  <a:srgbClr val="1CADE4"/>
                </a:solidFill>
              </a:rPr>
              <a:t>Intracellular Signaling</a:t>
            </a:r>
            <a:endParaRPr lang="en-US" sz="2400" dirty="0" smtClean="0">
              <a:solidFill>
                <a:srgbClr val="1CADE4"/>
              </a:solidFill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oxytocin receptor is coupled to </a:t>
            </a:r>
            <a:r>
              <a:rPr lang="en-US" sz="2400" dirty="0" err="1"/>
              <a:t>G</a:t>
            </a:r>
            <a:r>
              <a:rPr lang="en-US" sz="2400" baseline="-25000" dirty="0" err="1"/>
              <a:t>q</a:t>
            </a:r>
            <a:r>
              <a:rPr lang="en-US" sz="2400" baseline="-25000" dirty="0"/>
              <a:t>/11</a:t>
            </a:r>
            <a:r>
              <a:rPr lang="en-US" sz="2400" dirty="0"/>
              <a:t> through which it activates phospholipase C-β.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Downstream events include Ca</a:t>
            </a:r>
            <a:r>
              <a:rPr lang="en-US" sz="2400" baseline="30000" dirty="0"/>
              <a:t>2+</a:t>
            </a:r>
            <a:r>
              <a:rPr lang="en-US" sz="2400" dirty="0"/>
              <a:t> release from intracellular stores, PKC activation, and activation of the MAP kinase cascade.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Some oxytocin signaling also involves increasing intracellular calcium through influx from extracellular sources. 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Finally both within the brain and peripheral tissues oxytocin can, through the activation of PLA</a:t>
            </a:r>
            <a:r>
              <a:rPr lang="en-US" sz="2400" baseline="-25000" dirty="0"/>
              <a:t>2</a:t>
            </a:r>
            <a:r>
              <a:rPr lang="en-US" sz="2400" dirty="0"/>
              <a:t>, stimulate the production of prostaglandins.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endParaRPr lang="en-US" dirty="0"/>
          </a:p>
          <a:p>
            <a:pPr marL="173038" indent="-17303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BIOLOGICAL ACTIONS OF OXYTOCIN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76" y="2397760"/>
            <a:ext cx="5867449" cy="446024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17179" cy="45902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1CADE4"/>
                </a:solidFill>
              </a:rPr>
              <a:t>B. The Oxytocin </a:t>
            </a:r>
            <a:r>
              <a:rPr lang="en-US" sz="2400" b="1" dirty="0" smtClean="0">
                <a:solidFill>
                  <a:srgbClr val="1CADE4"/>
                </a:solidFill>
              </a:rPr>
              <a:t>Intracellular Signaling</a:t>
            </a:r>
            <a:endParaRPr lang="en-US" dirty="0"/>
          </a:p>
          <a:p>
            <a:pPr marL="173038" indent="-17303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BIOLOGICAL ACTIONS OF OXYTOCIN</a:t>
            </a:r>
            <a:endParaRPr lang="en-US" sz="2400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4128" y="2084832"/>
            <a:ext cx="9717179" cy="430439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1CADE4"/>
                </a:solidFill>
              </a:rPr>
              <a:t>C</a:t>
            </a:r>
            <a:r>
              <a:rPr lang="en-US" sz="2400" b="1" dirty="0">
                <a:solidFill>
                  <a:srgbClr val="1CADE4"/>
                </a:solidFill>
              </a:rPr>
              <a:t>. Oxytocin and </a:t>
            </a:r>
            <a:r>
              <a:rPr lang="en-US" sz="2400" b="1" dirty="0" smtClean="0">
                <a:solidFill>
                  <a:srgbClr val="1CADE4"/>
                </a:solidFill>
              </a:rPr>
              <a:t>Parturition</a:t>
            </a:r>
          </a:p>
          <a:p>
            <a:pPr marL="173038" lvl="0" indent="-173038">
              <a:buClr>
                <a:srgbClr val="1CADE4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Involved in the initiation </a:t>
            </a:r>
            <a:r>
              <a:rPr lang="en-US" sz="2400" dirty="0">
                <a:solidFill>
                  <a:prstClr val="black"/>
                </a:solidFill>
              </a:rPr>
              <a:t>of </a:t>
            </a:r>
            <a:r>
              <a:rPr lang="en-US" sz="2400" dirty="0" smtClean="0">
                <a:solidFill>
                  <a:prstClr val="black"/>
                </a:solidFill>
              </a:rPr>
              <a:t>parturition</a:t>
            </a:r>
          </a:p>
          <a:p>
            <a:pPr marL="173038" lvl="0" indent="-173038">
              <a:buClr>
                <a:srgbClr val="1CADE4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maternal levels </a:t>
            </a:r>
            <a:r>
              <a:rPr lang="en-US" sz="2400" dirty="0">
                <a:solidFill>
                  <a:prstClr val="black"/>
                </a:solidFill>
              </a:rPr>
              <a:t>of oxytocin are low at the onset of labor and rise progressively during its </a:t>
            </a:r>
            <a:r>
              <a:rPr lang="en-US" sz="2400" dirty="0" smtClean="0">
                <a:solidFill>
                  <a:prstClr val="black"/>
                </a:solidFill>
              </a:rPr>
              <a:t>course</a:t>
            </a:r>
          </a:p>
          <a:p>
            <a:pPr marL="173038" lvl="0" indent="-173038">
              <a:buClr>
                <a:srgbClr val="1CADE4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number of uterine oxytocin receptors rises during pregnancy, increasing the sensitivity of the myometrium to the </a:t>
            </a:r>
            <a:r>
              <a:rPr lang="en-US" sz="2400" dirty="0" smtClean="0">
                <a:solidFill>
                  <a:prstClr val="black"/>
                </a:solidFill>
              </a:rPr>
              <a:t>hormone</a:t>
            </a:r>
          </a:p>
          <a:p>
            <a:pPr marL="173038" lvl="0" indent="-173038">
              <a:buClr>
                <a:srgbClr val="1CADE4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Through </a:t>
            </a:r>
            <a:r>
              <a:rPr lang="en-US" sz="2400" dirty="0">
                <a:solidFill>
                  <a:prstClr val="black"/>
                </a:solidFill>
              </a:rPr>
              <a:t>its effects on intracellular calcium concentration and prostaglandin production, oxytocin stimulates and coordinates the contractions of the </a:t>
            </a:r>
            <a:r>
              <a:rPr lang="en-US" sz="2400" dirty="0" smtClean="0">
                <a:solidFill>
                  <a:prstClr val="black"/>
                </a:solidFill>
              </a:rPr>
              <a:t>myometrium</a:t>
            </a:r>
          </a:p>
        </p:txBody>
      </p:sp>
    </p:spTree>
    <p:extLst>
      <p:ext uri="{BB962C8B-B14F-4D97-AF65-F5344CB8AC3E}">
        <p14:creationId xmlns:p14="http://schemas.microsoft.com/office/powerpoint/2010/main" val="41007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BIOLOGICAL ACTIONS OF OXYTOCIN</a:t>
            </a:r>
            <a:endParaRPr lang="en-US" sz="2400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4128" y="2084832"/>
            <a:ext cx="9717179" cy="425809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1CADE4"/>
                </a:solidFill>
              </a:rPr>
              <a:t>C</a:t>
            </a:r>
            <a:r>
              <a:rPr lang="en-US" sz="2400" b="1" dirty="0">
                <a:solidFill>
                  <a:srgbClr val="1CADE4"/>
                </a:solidFill>
              </a:rPr>
              <a:t>. Oxytocin and </a:t>
            </a:r>
            <a:r>
              <a:rPr lang="en-US" sz="2400" b="1" dirty="0" smtClean="0">
                <a:solidFill>
                  <a:srgbClr val="1CADE4"/>
                </a:solidFill>
              </a:rPr>
              <a:t>Parturition</a:t>
            </a:r>
          </a:p>
          <a:p>
            <a:pPr marL="173038" lvl="0" indent="-173038">
              <a:buClr>
                <a:srgbClr val="1CADE4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signals for oxytocin release come from the uterus, but the increase in its secretion as labor progresses is due in part to local positive feedback effects at the hypothalamic </a:t>
            </a:r>
            <a:r>
              <a:rPr lang="en-US" sz="2400" dirty="0" smtClean="0">
                <a:solidFill>
                  <a:prstClr val="black"/>
                </a:solidFill>
              </a:rPr>
              <a:t>neuron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BIOLOGICAL ACTIONS OF OXYTOCIN</a:t>
            </a:r>
            <a:endParaRPr lang="en-US" sz="2400" b="1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4128" y="2084832"/>
            <a:ext cx="9717179" cy="45358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CADE4"/>
                </a:solidFill>
              </a:rPr>
              <a:t>D. Oxytocin and Lactation </a:t>
            </a:r>
            <a:endParaRPr lang="en-US" sz="2400" b="1" dirty="0" smtClean="0">
              <a:solidFill>
                <a:srgbClr val="1CADE4"/>
              </a:solidFill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Suckling </a:t>
            </a:r>
            <a:r>
              <a:rPr lang="en-US" sz="2400" dirty="0"/>
              <a:t>and other stimuli (auditory, visual) related to feeding the infant are transmitted rapidly over a spinal reflex arc to the paraventricular nucleus of the </a:t>
            </a:r>
            <a:r>
              <a:rPr lang="en-US" sz="2400" dirty="0" smtClean="0"/>
              <a:t>hypothalamus.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This </a:t>
            </a:r>
            <a:r>
              <a:rPr lang="en-US" sz="2400" dirty="0"/>
              <a:t>stimulus appears to be cholinergic and is transmitted to nerve endings in the posterior pituitary, resulting in Ca</a:t>
            </a:r>
            <a:r>
              <a:rPr lang="en-US" sz="2400" baseline="30000" dirty="0"/>
              <a:t>2+</a:t>
            </a:r>
            <a:r>
              <a:rPr lang="en-US" sz="2400" dirty="0"/>
              <a:t> uptake, depolarization, and exocytosis of oxytocin into the circulation. 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Only a few seconds are required for oxytocin to reach its receptors in the myoepithelial cells of the mammary gland. </a:t>
            </a:r>
          </a:p>
        </p:txBody>
      </p:sp>
    </p:spTree>
    <p:extLst>
      <p:ext uri="{BB962C8B-B14F-4D97-AF65-F5344CB8AC3E}">
        <p14:creationId xmlns:p14="http://schemas.microsoft.com/office/powerpoint/2010/main" val="10523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BIOLOGICAL ACTIONS OF OXYTOCIN</a:t>
            </a:r>
            <a:endParaRPr lang="en-US" sz="2400" b="1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4128" y="2084833"/>
            <a:ext cx="9717179" cy="438541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CADE4"/>
                </a:solidFill>
              </a:rPr>
              <a:t>D. Oxytocin and Lactation </a:t>
            </a:r>
            <a:endParaRPr lang="en-US" sz="2400" b="1" dirty="0" smtClean="0">
              <a:solidFill>
                <a:srgbClr val="1CADE4"/>
              </a:solidFill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Through </a:t>
            </a:r>
            <a:r>
              <a:rPr lang="en-US" sz="2400" dirty="0"/>
              <a:t>the activation of phospholipase C and the resulting changes in intracellular Ca</a:t>
            </a:r>
            <a:r>
              <a:rPr lang="en-US" sz="2400" baseline="30000" dirty="0"/>
              <a:t>2+</a:t>
            </a:r>
            <a:r>
              <a:rPr lang="en-US" sz="2400" dirty="0"/>
              <a:t>, the mammary </a:t>
            </a:r>
            <a:r>
              <a:rPr lang="en-US" sz="2400" dirty="0" err="1"/>
              <a:t>ductules</a:t>
            </a:r>
            <a:r>
              <a:rPr lang="en-US" sz="2400" dirty="0"/>
              <a:t> and ducts contract and milk is ejected from the gland through the nipple into the infant’s </a:t>
            </a:r>
            <a:r>
              <a:rPr lang="en-US" sz="2400" dirty="0" smtClean="0"/>
              <a:t>mouth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Negative </a:t>
            </a:r>
            <a:r>
              <a:rPr lang="en-US" sz="2400" dirty="0"/>
              <a:t>emotions, such as fear and stress, can inhibit oxytocin </a:t>
            </a:r>
            <a:r>
              <a:rPr lang="en-US" sz="2400" dirty="0" smtClean="0"/>
              <a:t>release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BIOLOGICAL ACTIONS OF OXYTOCIN</a:t>
            </a:r>
            <a:endParaRPr lang="en-US" sz="2400" b="1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4128" y="2084832"/>
            <a:ext cx="5497970" cy="4773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CADE4"/>
                </a:solidFill>
              </a:rPr>
              <a:t>D. Oxytocin and </a:t>
            </a:r>
            <a:r>
              <a:rPr lang="en-US" sz="2400" b="1" dirty="0" smtClean="0">
                <a:solidFill>
                  <a:srgbClr val="1CADE4"/>
                </a:solidFill>
              </a:rPr>
              <a:t>Lactation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000" dirty="0"/>
              <a:t>Following parturition, oxytocin stimulates the contraction of the myoepithelial cells in the ducts, leading to milk ejection (blue pathway from hypothalamus, right). </a:t>
            </a:r>
            <a:endParaRPr lang="en-US" sz="2000" dirty="0" smtClean="0"/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000" dirty="0" smtClean="0"/>
              <a:t>Suckling</a:t>
            </a:r>
            <a:r>
              <a:rPr lang="en-US" sz="2000" dirty="0"/>
              <a:t>, through nerves in and around the nipple, stimulates the hypothalamic neurons that produce </a:t>
            </a:r>
            <a:r>
              <a:rPr lang="en-US" sz="2000" dirty="0" smtClean="0"/>
              <a:t>oxytocin(green </a:t>
            </a:r>
            <a:r>
              <a:rPr lang="en-US" sz="2000" dirty="0"/>
              <a:t>pathways). </a:t>
            </a:r>
            <a:endParaRPr lang="en-US" sz="2000" dirty="0" smtClean="0"/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000" dirty="0" smtClean="0"/>
              <a:t>A neuroendocrine </a:t>
            </a:r>
            <a:r>
              <a:rPr lang="en-US" sz="2000" dirty="0"/>
              <a:t>reflex is soon established such that external signals related to suckling bring about oxytocin release and milk ejection in the absence of the suckling infant. </a:t>
            </a:r>
            <a:endParaRPr lang="en-US" sz="2000" b="1" dirty="0" smtClean="0">
              <a:solidFill>
                <a:srgbClr val="1CADE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r="18500" b="7778"/>
          <a:stretch/>
        </p:blipFill>
        <p:spPr>
          <a:xfrm>
            <a:off x="6282794" y="2084832"/>
            <a:ext cx="5741565" cy="42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BIOLOGICAL ACTIONS OF OXYTOCIN</a:t>
            </a:r>
            <a:endParaRPr lang="en-US" sz="2400" b="1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4129" y="2084833"/>
            <a:ext cx="10075994" cy="4773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CADE4"/>
                </a:solidFill>
              </a:rPr>
              <a:t>E. Oxytocin and The Brain </a:t>
            </a:r>
            <a:endParaRPr lang="en-US" sz="2400" b="1" dirty="0" smtClean="0">
              <a:solidFill>
                <a:srgbClr val="1CADE4"/>
              </a:solidFill>
            </a:endParaRPr>
          </a:p>
          <a:p>
            <a:r>
              <a:rPr lang="en-US" sz="2400" b="1" i="1" dirty="0"/>
              <a:t>1. Maternal Behavior</a:t>
            </a:r>
            <a:endParaRPr lang="en-US" sz="2400" b="1" dirty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There </a:t>
            </a:r>
            <a:r>
              <a:rPr lang="en-US" sz="2400" dirty="0"/>
              <a:t>is a </a:t>
            </a:r>
            <a:r>
              <a:rPr lang="en-US" sz="2400" dirty="0" smtClean="0"/>
              <a:t>positive </a:t>
            </a:r>
            <a:r>
              <a:rPr lang="en-US" sz="2400" dirty="0"/>
              <a:t>relationship between oxytocin levels and positive interactions between human mothers and their </a:t>
            </a:r>
            <a:r>
              <a:rPr lang="en-US" sz="2400" dirty="0" smtClean="0"/>
              <a:t>infants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Higher </a:t>
            </a:r>
            <a:r>
              <a:rPr lang="en-US" sz="2400" dirty="0"/>
              <a:t>levels of oxytocin measured during pregnancy are associated with positive maternal behavior </a:t>
            </a:r>
            <a:r>
              <a:rPr lang="en-US" sz="2400" dirty="0" smtClean="0"/>
              <a:t>(touch</a:t>
            </a:r>
            <a:r>
              <a:rPr lang="en-US" sz="2400" dirty="0"/>
              <a:t>, vocalization) and other indices of maternal </a:t>
            </a:r>
            <a:r>
              <a:rPr lang="en-US" sz="2400" dirty="0" smtClean="0"/>
              <a:t>adaptation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role of </a:t>
            </a:r>
            <a:r>
              <a:rPr lang="en-US" sz="2400" dirty="0" smtClean="0"/>
              <a:t>oxytocin </a:t>
            </a:r>
            <a:r>
              <a:rPr lang="en-US" sz="2400" dirty="0"/>
              <a:t>in human parental behavior will become better understood as larger and more detailed studies, as well as those extended to fathers, are carried </a:t>
            </a:r>
            <a:r>
              <a:rPr lang="en-US" sz="2400" dirty="0" smtClean="0"/>
              <a:t>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3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Students’ Contribution </a:t>
            </a:r>
            <a:endParaRPr lang="en-US" dirty="0">
              <a:solidFill>
                <a:srgbClr val="1CADE4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893864"/>
              </p:ext>
            </p:extLst>
          </p:nvPr>
        </p:nvGraphicFramePr>
        <p:xfrm>
          <a:off x="1402841" y="2057400"/>
          <a:ext cx="9386318" cy="43226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27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مساهمة</a:t>
                      </a:r>
                      <a:r>
                        <a:rPr lang="ar-SA" sz="1400" baseline="0" dirty="0" smtClean="0"/>
                        <a:t> الطالب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الرقم</a:t>
                      </a:r>
                      <a:r>
                        <a:rPr lang="ar-SA" sz="1400" baseline="0" dirty="0" smtClean="0"/>
                        <a:t> الجامعي</a:t>
                      </a:r>
                      <a:endParaRPr lang="en-US" sz="1400" dirty="0"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اسم</a:t>
                      </a:r>
                      <a:r>
                        <a:rPr lang="ar-SA" sz="1400" baseline="0" dirty="0" smtClean="0"/>
                        <a:t> الطالب</a:t>
                      </a:r>
                      <a:endParaRPr lang="en-US" sz="1400" dirty="0"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Presentation design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Hormone structure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Hormone</a:t>
                      </a:r>
                      <a:r>
                        <a:rPr lang="en-US" sz="1400" baseline="0" dirty="0" smtClean="0"/>
                        <a:t> signaling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Hormone function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r"/>
                      <a:r>
                        <a:rPr lang="ar-SA" sz="1400" dirty="0" smtClean="0"/>
                        <a:t>لم</a:t>
                      </a:r>
                      <a:r>
                        <a:rPr lang="ar-SA" sz="1400" baseline="0" dirty="0" smtClean="0"/>
                        <a:t> يساهم في العمل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1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BIOLOGICAL ACTIONS OF OXYTOCIN</a:t>
            </a:r>
            <a:endParaRPr lang="en-US" sz="2400" b="1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4129" y="2084832"/>
            <a:ext cx="10376934" cy="4773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CADE4"/>
                </a:solidFill>
              </a:rPr>
              <a:t>E. Oxytocin and The Brain </a:t>
            </a:r>
            <a:endParaRPr lang="en-US" sz="2400" b="1" dirty="0" smtClean="0">
              <a:solidFill>
                <a:srgbClr val="1CADE4"/>
              </a:solidFill>
            </a:endParaRPr>
          </a:p>
          <a:p>
            <a:r>
              <a:rPr lang="en-US" sz="2400" b="1" i="1" dirty="0"/>
              <a:t>2. Social Behavior: Trust and Fear</a:t>
            </a:r>
            <a:endParaRPr lang="en-US" sz="2400" b="1" dirty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Building trust is a necessary step in relationships and social bonding. 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Studies </a:t>
            </a:r>
            <a:r>
              <a:rPr lang="en-US" sz="2400" dirty="0"/>
              <a:t>in humans suggest that oxytocin increases trust of strangers (and others). 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Although </a:t>
            </a:r>
            <a:r>
              <a:rPr lang="en-US" sz="2400" dirty="0"/>
              <a:t>the role of oxytocin in everyday life is not known, much attention is being paid to its possible involvement in social disorders, particularly isolating ones, such as phobias and autism. 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oxytocin has a role in modulating </a:t>
            </a:r>
            <a:r>
              <a:rPr lang="en-US" sz="2400" dirty="0"/>
              <a:t>the hypothalamic-pituitary-adrenal axis and its </a:t>
            </a:r>
            <a:r>
              <a:rPr lang="en-US" sz="2400" dirty="0" smtClean="0"/>
              <a:t>stress </a:t>
            </a:r>
            <a:r>
              <a:rPr lang="en-US" sz="2400" dirty="0"/>
              <a:t>response.</a:t>
            </a:r>
          </a:p>
        </p:txBody>
      </p:sp>
    </p:spTree>
    <p:extLst>
      <p:ext uri="{BB962C8B-B14F-4D97-AF65-F5344CB8AC3E}">
        <p14:creationId xmlns:p14="http://schemas.microsoft.com/office/powerpoint/2010/main" val="6508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OXYTOCIN Agonists and Antagonists</a:t>
            </a:r>
            <a:endParaRPr lang="en-US" sz="2400" b="1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4128" y="2084832"/>
            <a:ext cx="10376934" cy="4773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1CADE4"/>
                </a:solidFill>
              </a:rPr>
              <a:t>A. Agonists: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Carbetocin</a:t>
            </a:r>
            <a:r>
              <a:rPr lang="en-US" sz="2000" b="1" dirty="0"/>
              <a:t>: </a:t>
            </a:r>
            <a:r>
              <a:rPr lang="en-US" sz="2000" dirty="0"/>
              <a:t>a long-acting synthetic oxytocin analogue </a:t>
            </a:r>
            <a:r>
              <a:rPr lang="en-US" sz="2000" dirty="0" smtClean="0"/>
              <a:t>used </a:t>
            </a:r>
            <a:r>
              <a:rPr lang="en-US" sz="2000" dirty="0"/>
              <a:t>to prevent excessive bleeding after childbirth, particularly following Cesarean </a:t>
            </a:r>
            <a:r>
              <a:rPr lang="en-US" sz="2000" dirty="0" smtClean="0"/>
              <a:t>section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Demoxytocin</a:t>
            </a:r>
            <a:r>
              <a:rPr lang="en-US" sz="2000" dirty="0"/>
              <a:t>: an oxytocic peptide drug that is used to induce labor</a:t>
            </a:r>
            <a:r>
              <a:rPr lang="en-US" sz="2000" dirty="0" smtClean="0"/>
              <a:t>, </a:t>
            </a:r>
            <a:r>
              <a:rPr lang="en-US" sz="2000" dirty="0"/>
              <a:t>promote </a:t>
            </a:r>
            <a:r>
              <a:rPr lang="en-US" sz="2000" dirty="0" smtClean="0"/>
              <a:t>lactation, and </a:t>
            </a:r>
            <a:r>
              <a:rPr lang="en-US" sz="2000" dirty="0"/>
              <a:t>to prevent and treat </a:t>
            </a:r>
            <a:r>
              <a:rPr lang="en-US" sz="2000" dirty="0" smtClean="0"/>
              <a:t>puerperal mastitis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 smtClean="0"/>
              <a:t>Others: </a:t>
            </a:r>
            <a:r>
              <a:rPr lang="en-US" sz="2000" b="1" dirty="0" err="1" smtClean="0"/>
              <a:t>Merotocin</a:t>
            </a:r>
            <a:r>
              <a:rPr lang="en-US" sz="2000" dirty="0"/>
              <a:t>, </a:t>
            </a:r>
            <a:r>
              <a:rPr lang="en-US" sz="2000" b="1" dirty="0"/>
              <a:t>TC OT </a:t>
            </a:r>
            <a:r>
              <a:rPr lang="en-US" sz="2000" b="1" dirty="0" smtClean="0"/>
              <a:t>39,</a:t>
            </a:r>
            <a:r>
              <a:rPr lang="en-US" sz="2000" dirty="0" smtClean="0"/>
              <a:t> and </a:t>
            </a:r>
            <a:r>
              <a:rPr lang="en-US" sz="2000" b="1" dirty="0" smtClean="0"/>
              <a:t>WAY-267464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1CADE4"/>
                </a:solidFill>
              </a:rPr>
              <a:t>B. Antagonists: </a:t>
            </a:r>
            <a:endParaRPr lang="en-US" sz="2000" b="1" dirty="0">
              <a:solidFill>
                <a:srgbClr val="1CADE4"/>
              </a:solidFill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Atosiban</a:t>
            </a:r>
            <a:r>
              <a:rPr lang="en-US" sz="2000" b="1" dirty="0" smtClean="0"/>
              <a:t>: </a:t>
            </a:r>
            <a:r>
              <a:rPr lang="en-US" sz="2000" dirty="0" smtClean="0"/>
              <a:t>the only oxytocin antagonist approved </a:t>
            </a:r>
            <a:r>
              <a:rPr lang="en-US" sz="2000" dirty="0"/>
              <a:t>for the acute treatment of preterm labor. I</a:t>
            </a:r>
            <a:r>
              <a:rPr lang="en-US" sz="2000" dirty="0" smtClean="0"/>
              <a:t>t </a:t>
            </a:r>
            <a:r>
              <a:rPr lang="en-US" sz="2000" dirty="0"/>
              <a:t>has a short duration of action and has to be dosed as a continuous </a:t>
            </a:r>
            <a:r>
              <a:rPr lang="en-US" sz="2000" dirty="0" smtClean="0"/>
              <a:t>infusion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/>
              <a:t> </a:t>
            </a:r>
            <a:r>
              <a:rPr lang="en-US" sz="2000" dirty="0" smtClean="0"/>
              <a:t>Others include </a:t>
            </a:r>
            <a:r>
              <a:rPr lang="en-US" sz="2000" b="1" dirty="0" err="1"/>
              <a:t>barusiban</a:t>
            </a:r>
            <a:r>
              <a:rPr lang="en-US" sz="2000" b="1" dirty="0"/>
              <a:t>, </a:t>
            </a:r>
            <a:r>
              <a:rPr lang="en-US" sz="2000" b="1" dirty="0" err="1"/>
              <a:t>nolasiban</a:t>
            </a:r>
            <a:r>
              <a:rPr lang="en-US" sz="2000" b="1" dirty="0"/>
              <a:t>, </a:t>
            </a:r>
            <a:r>
              <a:rPr lang="en-US" sz="2000" b="1" dirty="0" err="1"/>
              <a:t>epelsiban</a:t>
            </a:r>
            <a:r>
              <a:rPr lang="en-US" sz="2000" b="1" dirty="0"/>
              <a:t>, </a:t>
            </a:r>
            <a:r>
              <a:rPr lang="en-US" sz="2000" dirty="0"/>
              <a:t>and </a:t>
            </a:r>
            <a:r>
              <a:rPr lang="en-US" sz="2000" b="1" dirty="0" err="1"/>
              <a:t>retosiban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069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Clinical Aspects</a:t>
            </a:r>
            <a:endParaRPr lang="en-US" sz="2400" b="1" dirty="0">
              <a:solidFill>
                <a:srgbClr val="1CADE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682454" cy="4023360"/>
          </a:xfrm>
        </p:spPr>
        <p:txBody>
          <a:bodyPr>
            <a:norm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There </a:t>
            </a:r>
            <a:r>
              <a:rPr lang="en-US" sz="2400" dirty="0"/>
              <a:t>are currently no clear clinical disorders that can be attributed to a mutation in the gene for oxytocin or for its receptor </a:t>
            </a:r>
            <a:r>
              <a:rPr lang="en-US" sz="2400" dirty="0" smtClean="0"/>
              <a:t>in humans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Some social </a:t>
            </a:r>
            <a:r>
              <a:rPr lang="en-US" sz="2400" dirty="0"/>
              <a:t>behaviors could potentially be affected by changes in oxytocin or its receptor </a:t>
            </a:r>
            <a:r>
              <a:rPr lang="en-US" sz="2400" dirty="0" smtClean="0"/>
              <a:t>function (Depression, Autism, and schizophrenia)</a:t>
            </a:r>
            <a:endParaRPr lang="en-US" sz="2400" dirty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Oxytocin </a:t>
            </a:r>
            <a:r>
              <a:rPr lang="en-US" sz="2400" dirty="0"/>
              <a:t>is still of clinical interest due to its role in labor and delivery management</a:t>
            </a:r>
          </a:p>
        </p:txBody>
      </p:sp>
    </p:spTree>
    <p:extLst>
      <p:ext uri="{BB962C8B-B14F-4D97-AF65-F5344CB8AC3E}">
        <p14:creationId xmlns:p14="http://schemas.microsoft.com/office/powerpoint/2010/main" val="18910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Clinical Aspects</a:t>
            </a:r>
            <a:endParaRPr lang="en-US" sz="2400" b="1" dirty="0">
              <a:solidFill>
                <a:srgbClr val="1CADE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68245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CADE4"/>
                </a:solidFill>
              </a:rPr>
              <a:t>A. Depression</a:t>
            </a:r>
            <a:endParaRPr lang="en-US" sz="2400" b="1" dirty="0">
              <a:solidFill>
                <a:srgbClr val="1CADE4"/>
              </a:solidFill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In recent years, studies on oxytocin and receptor genes and depression have provided new directions for the study of neurological mechanisms and clinical research of mental disorders such as depression. 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Moreover</a:t>
            </a:r>
            <a:r>
              <a:rPr lang="en-US" sz="2400" dirty="0"/>
              <a:t>, oxytocin can improve the patient's depressive symptoms by regulating the therapeutic targets such as HPA axis and hippocampal neurogenesis, so oxytocin is likely to become a new drug for target treatment of depressed patients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52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Clinical Aspects</a:t>
            </a:r>
            <a:endParaRPr lang="en-US" sz="2400" b="1" dirty="0">
              <a:solidFill>
                <a:srgbClr val="1CADE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68245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CADE4"/>
                </a:solidFill>
              </a:rPr>
              <a:t>B. Autism</a:t>
            </a:r>
            <a:endParaRPr lang="en-US" sz="2400" b="1" dirty="0">
              <a:solidFill>
                <a:srgbClr val="1CADE4"/>
              </a:solidFill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Autism is a widespread neurodevelopmental disorder of unknown causes, and there is no effective treatment to date. 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As </a:t>
            </a:r>
            <a:r>
              <a:rPr lang="en-US" sz="2400" dirty="0"/>
              <a:t>one of the characteristic symptoms of autism, social disorders seriously affect the physical and mental health and quality of life of patients. 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Studies </a:t>
            </a:r>
            <a:r>
              <a:rPr lang="en-US" sz="2400" dirty="0"/>
              <a:t>have shown that oxytocin plays an important role in social interactions, and oxytocin deficiency or underutilization may be associated with social disorders in autistic patients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39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3948" cy="1499616"/>
          </a:xfrm>
        </p:spPr>
        <p:txBody>
          <a:bodyPr/>
          <a:lstStyle/>
          <a:p>
            <a:r>
              <a:rPr lang="en-US" smtClean="0">
                <a:solidFill>
                  <a:srgbClr val="1CADE4"/>
                </a:solidFill>
              </a:rPr>
              <a:t>References</a:t>
            </a:r>
            <a:endParaRPr lang="en-US" sz="2400" b="1" dirty="0">
              <a:solidFill>
                <a:srgbClr val="1CADE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682454" cy="4023360"/>
          </a:xfrm>
        </p:spPr>
        <p:txBody>
          <a:bodyPr>
            <a:normAutofit lnSpcReduction="10000"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dirty="0"/>
              <a:t>Norman, A. W., &amp; Henry, H. L. (2014). Hormones (3rd ed.). Elsevier. ISBN 978-0-12-369444-7.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dirty="0"/>
              <a:t>Creative Diagnostics. (2023, September 22). Oxytocin Signaling Pathway. From https://www.creative-diagnostics.com/oxytocin-signaling-pathway.htm. Accessed on 2023, September 30). 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dirty="0" err="1"/>
              <a:t>Borthwick</a:t>
            </a:r>
            <a:r>
              <a:rPr lang="en-US" dirty="0"/>
              <a:t>, A. D. (2006). Oxytocin antagonists and agonists. Annual Reports in Medicinal Chemistry, 41, 409-421.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dirty="0"/>
              <a:t>British national formulary : BNF 76 (76 ed.). Pharmaceutical Press. 2018. p. 804. ISBN 9780857113382.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dirty="0"/>
              <a:t>British national formulary : BNF 76 (76 ed.). Pharmaceutical Press. 2018. p. 804. ISBN 9780857113382.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Presentation Content </a:t>
            </a:r>
            <a:endParaRPr lang="en-US" dirty="0">
              <a:solidFill>
                <a:srgbClr val="1CADE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531493"/>
          </a:xfrm>
        </p:spPr>
        <p:txBody>
          <a:bodyPr>
            <a:noAutofit/>
          </a:bodyPr>
          <a:lstStyle/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Oxytocin Overview</a:t>
            </a:r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Oxytocin Structure</a:t>
            </a:r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 Gene of </a:t>
            </a:r>
            <a:r>
              <a:rPr lang="en-US" sz="2000" dirty="0" smtClean="0"/>
              <a:t>Oxytocin</a:t>
            </a:r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Synthesis, Storage and Secretion </a:t>
            </a:r>
            <a:r>
              <a:rPr lang="en-US" sz="2000" dirty="0"/>
              <a:t>of Oxytocin </a:t>
            </a:r>
            <a:endParaRPr lang="en-US" sz="2000" dirty="0" smtClean="0"/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Biological Actions of Oxytocin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/>
            </a:pPr>
            <a:r>
              <a:rPr lang="en-US" sz="1600" dirty="0" smtClean="0"/>
              <a:t>The </a:t>
            </a:r>
            <a:r>
              <a:rPr lang="en-US" sz="1600" dirty="0"/>
              <a:t>Oxytocin Receptor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/>
            </a:pPr>
            <a:r>
              <a:rPr lang="en-US" sz="1600" dirty="0" smtClean="0"/>
              <a:t>The </a:t>
            </a:r>
            <a:r>
              <a:rPr lang="en-US" sz="1600" dirty="0"/>
              <a:t>Oxytocin Intracellular Signaling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/>
            </a:pPr>
            <a:r>
              <a:rPr lang="en-US" sz="1600" dirty="0" smtClean="0"/>
              <a:t>Oxytocin </a:t>
            </a:r>
            <a:r>
              <a:rPr lang="en-US" sz="1600" dirty="0"/>
              <a:t>and Parturition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/>
            </a:pPr>
            <a:r>
              <a:rPr lang="en-US" sz="1600" dirty="0" smtClean="0"/>
              <a:t>Oxytocin </a:t>
            </a:r>
            <a:r>
              <a:rPr lang="en-US" sz="1600" dirty="0"/>
              <a:t>and Lactation 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/>
            </a:pPr>
            <a:r>
              <a:rPr lang="en-US" sz="1600" dirty="0" smtClean="0"/>
              <a:t>Oxytocin </a:t>
            </a:r>
            <a:r>
              <a:rPr lang="en-US" sz="1600" dirty="0"/>
              <a:t>and The Brain </a:t>
            </a:r>
            <a:endParaRPr lang="en-US" sz="1600" dirty="0" smtClean="0"/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Oxytocin Agonists </a:t>
            </a:r>
            <a:r>
              <a:rPr lang="en-US" sz="2000" dirty="0"/>
              <a:t>and Antagonists</a:t>
            </a:r>
            <a:endParaRPr lang="ar-SA" sz="2000" dirty="0" smtClean="0"/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Clinical aspects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/>
            </a:pPr>
            <a:r>
              <a:rPr lang="en-US" sz="1600" dirty="0"/>
              <a:t>Depression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/>
            </a:pPr>
            <a:r>
              <a:rPr lang="en-US" sz="1600" dirty="0"/>
              <a:t>Autism</a:t>
            </a:r>
            <a:endParaRPr lang="en-US" dirty="0"/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0301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Oxytocin Overview</a:t>
            </a:r>
            <a:endParaRPr lang="en-US" dirty="0">
              <a:solidFill>
                <a:srgbClr val="1CADE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42930"/>
            <a:ext cx="8397664" cy="4023360"/>
          </a:xfrm>
        </p:spPr>
        <p:txBody>
          <a:bodyPr>
            <a:no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From oxytocic, from </a:t>
            </a:r>
            <a:r>
              <a:rPr lang="en-US" sz="2400" dirty="0" smtClean="0"/>
              <a:t>Greek </a:t>
            </a:r>
            <a:r>
              <a:rPr lang="en-US" sz="2400" dirty="0" err="1" smtClean="0"/>
              <a:t>oxús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/>
              <a:t>“</a:t>
            </a:r>
            <a:r>
              <a:rPr lang="en-US" sz="2400" dirty="0" smtClean="0"/>
              <a:t>swift or sharp” </a:t>
            </a:r>
            <a:r>
              <a:rPr lang="en-US" sz="2400" dirty="0"/>
              <a:t>+‎ </a:t>
            </a:r>
            <a:r>
              <a:rPr lang="en-US" sz="2400" dirty="0" err="1" smtClean="0"/>
              <a:t>tókos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/>
              <a:t>“childbirth”, from </a:t>
            </a:r>
            <a:r>
              <a:rPr lang="en-US" sz="2400" dirty="0" smtClean="0"/>
              <a:t>Greek </a:t>
            </a:r>
            <a:r>
              <a:rPr lang="en-US" sz="2400" dirty="0" err="1" smtClean="0"/>
              <a:t>tekos</a:t>
            </a:r>
            <a:r>
              <a:rPr lang="en-US" sz="2400" dirty="0" smtClean="0"/>
              <a:t>; </a:t>
            </a:r>
            <a:r>
              <a:rPr lang="en-US" sz="2400" dirty="0"/>
              <a:t>"</a:t>
            </a:r>
            <a:r>
              <a:rPr lang="en-US" sz="2400" dirty="0" smtClean="0"/>
              <a:t>child”.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a peptide neurohormone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produced </a:t>
            </a:r>
            <a:r>
              <a:rPr lang="en-US" sz="2400" dirty="0"/>
              <a:t>in hypothalamus and secreted through posterior pituitary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secreted </a:t>
            </a:r>
            <a:r>
              <a:rPr lang="en-US" sz="2400" dirty="0"/>
              <a:t>in both males and </a:t>
            </a:r>
            <a:r>
              <a:rPr lang="en-US" sz="2400" dirty="0" smtClean="0"/>
              <a:t>females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important </a:t>
            </a:r>
            <a:r>
              <a:rPr lang="en-US" sz="2400" dirty="0"/>
              <a:t>in parturition </a:t>
            </a:r>
            <a:r>
              <a:rPr lang="en-US" sz="2400" dirty="0" smtClean="0"/>
              <a:t>and lactation in </a:t>
            </a:r>
            <a:r>
              <a:rPr lang="en-US" sz="2400" dirty="0"/>
              <a:t>female </a:t>
            </a:r>
            <a:r>
              <a:rPr lang="en-US" sz="2400" dirty="0" smtClean="0"/>
              <a:t>mammals</a:t>
            </a:r>
            <a:endParaRPr lang="en-US" sz="2400" dirty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also affects human behavior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1026" name="Picture 2" descr="Skin-to-skin contact: Why the mother's touch is powerful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7459" r="14728" b="5445"/>
          <a:stretch/>
        </p:blipFill>
        <p:spPr bwMode="auto">
          <a:xfrm>
            <a:off x="9236597" y="681537"/>
            <a:ext cx="2528180" cy="24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in-to-skin contact: Why the mother's touch is powerfu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t="5233" r="9269" b="5297"/>
          <a:stretch/>
        </p:blipFill>
        <p:spPr bwMode="auto">
          <a:xfrm>
            <a:off x="8398318" y="3542546"/>
            <a:ext cx="3366459" cy="30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Oxytocin Structure</a:t>
            </a:r>
            <a:endParaRPr lang="en-US" dirty="0">
              <a:solidFill>
                <a:srgbClr val="1CADE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42930"/>
            <a:ext cx="7795781" cy="4023360"/>
          </a:xfrm>
        </p:spPr>
        <p:txBody>
          <a:bodyPr>
            <a:no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err="1" smtClean="0"/>
              <a:t>Nonapeptide</a:t>
            </a:r>
            <a:r>
              <a:rPr lang="en-US" sz="2400" dirty="0" smtClean="0"/>
              <a:t> </a:t>
            </a:r>
            <a:r>
              <a:rPr lang="en-US" sz="2400" dirty="0"/>
              <a:t>with a disulfide bridge between </a:t>
            </a:r>
            <a:r>
              <a:rPr lang="en-US" sz="2400" dirty="0" err="1"/>
              <a:t>Cys</a:t>
            </a:r>
            <a:r>
              <a:rPr lang="en-US" sz="2400" dirty="0"/>
              <a:t> residues 1 and 6 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This disulfide forms a </a:t>
            </a:r>
            <a:r>
              <a:rPr lang="en-US" sz="2400" dirty="0"/>
              <a:t>cyclic portion consisting of six amino acids and a tail of three </a:t>
            </a:r>
            <a:r>
              <a:rPr lang="en-US" sz="2400" dirty="0" err="1" smtClean="0"/>
              <a:t>aminoacids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Oxytocin </a:t>
            </a:r>
            <a:r>
              <a:rPr lang="en-US" sz="2400" dirty="0"/>
              <a:t>shares all except two of its nine amino acids with vasopressin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Oxytocin </a:t>
            </a:r>
            <a:r>
              <a:rPr lang="en-US" sz="2400" dirty="0"/>
              <a:t>also have similarities with vasopressin with regards to their mode of synthesis and secretion and receptor structure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8834224" y="1724628"/>
            <a:ext cx="3018252" cy="4341837"/>
            <a:chOff x="8799500" y="1723239"/>
            <a:chExt cx="3018252" cy="43418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40443" t="17553" r="36145" b="54723"/>
            <a:stretch/>
          </p:blipFill>
          <p:spPr>
            <a:xfrm>
              <a:off x="8799500" y="4054609"/>
              <a:ext cx="3018252" cy="20104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0443" t="46039" r="36145" b="26842"/>
            <a:stretch/>
          </p:blipFill>
          <p:spPr>
            <a:xfrm>
              <a:off x="8799500" y="1723239"/>
              <a:ext cx="3018252" cy="1966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2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ADE4"/>
                </a:solidFill>
              </a:rPr>
              <a:t>The Gene of Oxytocin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943831" cy="4572000"/>
          </a:xfrm>
        </p:spPr>
        <p:txBody>
          <a:bodyPr>
            <a:no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/>
              <a:t>The location and structural organization of the genes for oxytocin and vasopressin are also consistent 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two genes appear in tandem on chromosome 20, separated by 8 </a:t>
            </a:r>
            <a:r>
              <a:rPr lang="en-US" sz="2400" dirty="0" err="1"/>
              <a:t>kilobases</a:t>
            </a:r>
            <a:r>
              <a:rPr lang="en-US" sz="2400" dirty="0"/>
              <a:t>, and have nearly identical structure 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47" r="12184"/>
          <a:stretch/>
        </p:blipFill>
        <p:spPr>
          <a:xfrm>
            <a:off x="7480951" y="2084832"/>
            <a:ext cx="3859105" cy="45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ADE4"/>
                </a:solidFill>
              </a:rPr>
              <a:t>The Gene of Oxytocin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146" y="2286000"/>
            <a:ext cx="6285053" cy="4572000"/>
          </a:xfrm>
        </p:spPr>
        <p:txBody>
          <a:bodyPr>
            <a:no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three exons of the genes are transcribed and translated into a pre-prohormone consisting </a:t>
            </a:r>
            <a:r>
              <a:rPr lang="en-US" sz="2400" dirty="0" smtClean="0"/>
              <a:t>of:</a:t>
            </a:r>
          </a:p>
          <a:p>
            <a:pPr marL="346774" lvl="1" indent="-173038">
              <a:buFont typeface="Wingdings" panose="05000000000000000000" pitchFamily="2" charset="2"/>
              <a:buChar char="§"/>
            </a:pPr>
            <a:r>
              <a:rPr lang="en-US" sz="2000" dirty="0" smtClean="0"/>
              <a:t>a </a:t>
            </a:r>
            <a:r>
              <a:rPr lang="en-US" sz="2000" dirty="0"/>
              <a:t>signal peptide followed by the amino acids of oxytocin or vasopressin, </a:t>
            </a:r>
            <a:endParaRPr lang="en-US" sz="2000" dirty="0" smtClean="0"/>
          </a:p>
          <a:p>
            <a:pPr marL="346774" lvl="1" indent="-173038">
              <a:buFont typeface="Wingdings" panose="05000000000000000000" pitchFamily="2" charset="2"/>
              <a:buChar char="§"/>
            </a:pPr>
            <a:r>
              <a:rPr lang="en-US" sz="2000" dirty="0"/>
              <a:t>a peptide-specific </a:t>
            </a:r>
            <a:r>
              <a:rPr lang="en-US" sz="2000" dirty="0" err="1"/>
              <a:t>neurophysin</a:t>
            </a:r>
            <a:r>
              <a:rPr lang="en-US" sz="2000" dirty="0"/>
              <a:t> (NPI for oxytocin, NPII for vasopressin) </a:t>
            </a:r>
            <a:endParaRPr lang="en-US" sz="2000" dirty="0" smtClean="0"/>
          </a:p>
          <a:p>
            <a:pPr marL="346774" lvl="1" indent="-173038">
              <a:buFont typeface="Wingdings" panose="05000000000000000000" pitchFamily="2" charset="2"/>
              <a:buChar char="§"/>
            </a:pPr>
            <a:r>
              <a:rPr lang="en-US" sz="2000" dirty="0" smtClean="0"/>
              <a:t>a terminal sequence encoding </a:t>
            </a:r>
            <a:r>
              <a:rPr lang="en-US" sz="2000" dirty="0" err="1" smtClean="0"/>
              <a:t>copeptin</a:t>
            </a:r>
            <a:r>
              <a:rPr lang="en-US" sz="2000" dirty="0" smtClean="0"/>
              <a:t> (only in </a:t>
            </a:r>
            <a:r>
              <a:rPr lang="en-US" sz="2000" dirty="0" err="1" smtClean="0"/>
              <a:t>vaspressin</a:t>
            </a:r>
            <a:r>
              <a:rPr lang="en-US" sz="2000" dirty="0" smtClean="0"/>
              <a:t>; not shown)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err="1" smtClean="0"/>
              <a:t>Neurophysins</a:t>
            </a:r>
            <a:r>
              <a:rPr lang="en-US" sz="2400" dirty="0" smtClean="0"/>
              <a:t> share </a:t>
            </a:r>
            <a:r>
              <a:rPr lang="en-US" sz="2400" dirty="0"/>
              <a:t>a great deal of sequence </a:t>
            </a:r>
            <a:r>
              <a:rPr lang="en-US" sz="2400" dirty="0" smtClean="0"/>
              <a:t>homology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47" r="12184"/>
          <a:stretch/>
        </p:blipFill>
        <p:spPr>
          <a:xfrm>
            <a:off x="7480951" y="2084832"/>
            <a:ext cx="3859105" cy="45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CADE4"/>
                </a:solidFill>
              </a:rPr>
              <a:t>Synthesis, Storage and secretion of Oxytocin </a:t>
            </a:r>
            <a:endParaRPr lang="en-US" dirty="0">
              <a:solidFill>
                <a:srgbClr val="1CADE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761209" cy="4023360"/>
          </a:xfrm>
        </p:spPr>
        <p:txBody>
          <a:bodyPr>
            <a:no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Synthesized in </a:t>
            </a:r>
            <a:r>
              <a:rPr lang="en-US" sz="2400" dirty="0"/>
              <a:t>the </a:t>
            </a:r>
            <a:r>
              <a:rPr lang="en-US" sz="2400" dirty="0" smtClean="0"/>
              <a:t>cell </a:t>
            </a:r>
            <a:r>
              <a:rPr lang="en-US" sz="2400" dirty="0"/>
              <a:t>bodies </a:t>
            </a:r>
            <a:r>
              <a:rPr lang="en-US" sz="2400" dirty="0" smtClean="0"/>
              <a:t>of</a:t>
            </a:r>
            <a:r>
              <a:rPr lang="en-US" sz="2400" dirty="0"/>
              <a:t> neurons of origin in the </a:t>
            </a:r>
            <a:r>
              <a:rPr lang="en-US" sz="2400" dirty="0" smtClean="0"/>
              <a:t>hypothalamus (</a:t>
            </a:r>
            <a:r>
              <a:rPr lang="en-US" sz="2400" dirty="0"/>
              <a:t>paraventricular </a:t>
            </a:r>
            <a:r>
              <a:rPr lang="en-US" sz="2400" dirty="0" smtClean="0"/>
              <a:t>nucleus and </a:t>
            </a:r>
            <a:r>
              <a:rPr lang="en-US" sz="2400" dirty="0" err="1" smtClean="0"/>
              <a:t>supraoptic</a:t>
            </a:r>
            <a:r>
              <a:rPr lang="en-US" sz="2400" dirty="0" smtClean="0"/>
              <a:t> nucleus)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Synthesis occurs </a:t>
            </a:r>
            <a:r>
              <a:rPr lang="en-US" sz="2400" dirty="0"/>
              <a:t>on the rough endoplasmic reticulum and the translation product is processed through the Golgi apparatus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Transported from hypothalamus to posterior pituitary through the nerve axons (</a:t>
            </a:r>
            <a:r>
              <a:rPr lang="en-US" sz="2400" dirty="0" err="1" smtClean="0"/>
              <a:t>hypothalamo-hypophyseal</a:t>
            </a:r>
            <a:r>
              <a:rPr lang="en-US" sz="2400" dirty="0" smtClean="0"/>
              <a:t> tract)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Processing continues </a:t>
            </a:r>
            <a:r>
              <a:rPr lang="en-US" sz="2400" dirty="0"/>
              <a:t>during transport along the </a:t>
            </a:r>
            <a:r>
              <a:rPr lang="en-US" sz="2400" dirty="0" smtClean="0"/>
              <a:t>axon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93" t="10295" r="51107"/>
          <a:stretch/>
        </p:blipFill>
        <p:spPr>
          <a:xfrm>
            <a:off x="7785337" y="1747777"/>
            <a:ext cx="3673600" cy="49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ADE4"/>
                </a:solidFill>
              </a:rPr>
              <a:t>Synthesis, Storage and secretion of Oxytocin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6761208" cy="4572000"/>
          </a:xfrm>
        </p:spPr>
        <p:txBody>
          <a:bodyPr>
            <a:no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At </a:t>
            </a:r>
            <a:r>
              <a:rPr lang="en-US" sz="2400" dirty="0"/>
              <a:t>the nerve </a:t>
            </a:r>
            <a:r>
              <a:rPr lang="en-US" sz="2400" dirty="0" smtClean="0"/>
              <a:t>termini within posterior </a:t>
            </a:r>
            <a:r>
              <a:rPr lang="en-US" sz="2400" dirty="0"/>
              <a:t>pituitary</a:t>
            </a:r>
            <a:r>
              <a:rPr lang="en-US" sz="2400" dirty="0" smtClean="0"/>
              <a:t>, </a:t>
            </a:r>
            <a:r>
              <a:rPr lang="en-US" sz="2400" dirty="0"/>
              <a:t>the secretory granules containing the mature hormone and its associated </a:t>
            </a:r>
            <a:r>
              <a:rPr lang="en-US" sz="2400" dirty="0" err="1"/>
              <a:t>neurophysin</a:t>
            </a:r>
            <a:r>
              <a:rPr lang="en-US" sz="2400" dirty="0"/>
              <a:t> are stored </a:t>
            </a:r>
            <a:endParaRPr lang="en-US" sz="2400" dirty="0" smtClean="0"/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smtClean="0"/>
              <a:t>Stored until </a:t>
            </a:r>
            <a:r>
              <a:rPr lang="en-US" sz="2400" dirty="0"/>
              <a:t>a subpopulation of neurons is stimulated to release its contents into the adjacent capillaries for transport into the general </a:t>
            </a:r>
            <a:r>
              <a:rPr lang="en-US" sz="2400" dirty="0" smtClean="0"/>
              <a:t>circulation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 err="1" smtClean="0"/>
              <a:t>Neurophysins</a:t>
            </a:r>
            <a:r>
              <a:rPr lang="en-US" sz="2400" dirty="0" smtClean="0"/>
              <a:t> </a:t>
            </a:r>
            <a:r>
              <a:rPr lang="en-US" sz="2400" dirty="0"/>
              <a:t>are secreted along with, but not bound to, their respective </a:t>
            </a:r>
            <a:r>
              <a:rPr lang="en-US" sz="2400" dirty="0" smtClean="0"/>
              <a:t>hormones. (Currently </a:t>
            </a:r>
            <a:r>
              <a:rPr lang="en-US" sz="2400" dirty="0"/>
              <a:t>no distinct biological activity ascribed to the </a:t>
            </a:r>
            <a:r>
              <a:rPr lang="en-US" sz="2400" dirty="0" err="1" smtClean="0"/>
              <a:t>neurophysins</a:t>
            </a:r>
            <a:r>
              <a:rPr lang="en-US" sz="24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93" t="10295" r="51107"/>
          <a:stretch/>
        </p:blipFill>
        <p:spPr>
          <a:xfrm>
            <a:off x="7785337" y="1747777"/>
            <a:ext cx="3673600" cy="49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365</TotalTime>
  <Words>1530</Words>
  <Application>Microsoft Office PowerPoint</Application>
  <PresentationFormat>Widescreen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Times New Roman</vt:lpstr>
      <vt:lpstr>Tw Cen MT</vt:lpstr>
      <vt:lpstr>Tw Cen MT Condensed</vt:lpstr>
      <vt:lpstr>Wingdings</vt:lpstr>
      <vt:lpstr>Wingdings 3</vt:lpstr>
      <vt:lpstr>Integral</vt:lpstr>
      <vt:lpstr>Oxytocin biology </vt:lpstr>
      <vt:lpstr>Students’ Contribution </vt:lpstr>
      <vt:lpstr>Presentation Content </vt:lpstr>
      <vt:lpstr>Oxytocin Overview</vt:lpstr>
      <vt:lpstr>Oxytocin Structure</vt:lpstr>
      <vt:lpstr>The Gene of Oxytocin</vt:lpstr>
      <vt:lpstr>The Gene of Oxytocin</vt:lpstr>
      <vt:lpstr>Synthesis, Storage and secretion of Oxytocin </vt:lpstr>
      <vt:lpstr>Synthesis, Storage and secretion of Oxytocin </vt:lpstr>
      <vt:lpstr>BIOLOGICAL ACTIONS OF OXYTOCIN</vt:lpstr>
      <vt:lpstr>BIOLOGICAL ACTIONS OF OXYTOCIN</vt:lpstr>
      <vt:lpstr>BIOLOGICAL ACTIONS OF OXYTOCIN</vt:lpstr>
      <vt:lpstr>BIOLOGICAL ACTIONS OF OXYTOCIN</vt:lpstr>
      <vt:lpstr>BIOLOGICAL ACTIONS OF OXYTOCIN</vt:lpstr>
      <vt:lpstr>BIOLOGICAL ACTIONS OF OXYTOCIN</vt:lpstr>
      <vt:lpstr>BIOLOGICAL ACTIONS OF OXYTOCIN</vt:lpstr>
      <vt:lpstr>BIOLOGICAL ACTIONS OF OXYTOCIN</vt:lpstr>
      <vt:lpstr>BIOLOGICAL ACTIONS OF OXYTOCIN</vt:lpstr>
      <vt:lpstr>BIOLOGICAL ACTIONS OF OXYTOCIN</vt:lpstr>
      <vt:lpstr>BIOLOGICAL ACTIONS OF OXYTOCIN</vt:lpstr>
      <vt:lpstr>OXYTOCIN Agonists and Antagonists</vt:lpstr>
      <vt:lpstr>Clinical Aspects</vt:lpstr>
      <vt:lpstr>Clinical Aspects</vt:lpstr>
      <vt:lpstr>Clinical Aspects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Oxytocin hormone biology</dc:title>
  <dc:creator>Thesis Reviewer</dc:creator>
  <cp:lastModifiedBy>HP</cp:lastModifiedBy>
  <cp:revision>46</cp:revision>
  <dcterms:created xsi:type="dcterms:W3CDTF">2023-09-29T06:08:20Z</dcterms:created>
  <dcterms:modified xsi:type="dcterms:W3CDTF">2024-12-01T07:26:32Z</dcterms:modified>
</cp:coreProperties>
</file>