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5" r:id="rId8"/>
    <p:sldId id="261" r:id="rId9"/>
    <p:sldId id="268" r:id="rId10"/>
    <p:sldId id="267" r:id="rId11"/>
    <p:sldId id="271" r:id="rId12"/>
    <p:sldId id="270" r:id="rId13"/>
    <p:sldId id="269" r:id="rId14"/>
    <p:sldId id="288" r:id="rId15"/>
    <p:sldId id="266" r:id="rId16"/>
    <p:sldId id="289" r:id="rId17"/>
    <p:sldId id="290" r:id="rId18"/>
    <p:sldId id="273" r:id="rId19"/>
    <p:sldId id="283" r:id="rId20"/>
    <p:sldId id="282" r:id="rId21"/>
    <p:sldId id="281" r:id="rId22"/>
    <p:sldId id="280" r:id="rId23"/>
    <p:sldId id="279" r:id="rId24"/>
    <p:sldId id="278" r:id="rId25"/>
    <p:sldId id="277" r:id="rId26"/>
    <p:sldId id="276" r:id="rId27"/>
    <p:sldId id="272" r:id="rId28"/>
    <p:sldId id="284" r:id="rId29"/>
    <p:sldId id="285" r:id="rId30"/>
    <p:sldId id="286" r:id="rId31"/>
    <p:sldId id="287" r:id="rId32"/>
    <p:sldId id="291" r:id="rId33"/>
    <p:sldId id="292" r:id="rId34"/>
    <p:sldId id="293" r:id="rId35"/>
    <p:sldId id="300" r:id="rId36"/>
    <p:sldId id="299" r:id="rId37"/>
    <p:sldId id="298" r:id="rId38"/>
    <p:sldId id="297" r:id="rId39"/>
    <p:sldId id="296" r:id="rId40"/>
    <p:sldId id="303" r:id="rId41"/>
    <p:sldId id="304" r:id="rId42"/>
    <p:sldId id="301" r:id="rId43"/>
    <p:sldId id="307" r:id="rId44"/>
    <p:sldId id="306" r:id="rId45"/>
    <p:sldId id="305" r:id="rId46"/>
    <p:sldId id="308" r:id="rId47"/>
    <p:sldId id="294" r:id="rId48"/>
    <p:sldId id="309" r:id="rId49"/>
    <p:sldId id="315" r:id="rId50"/>
    <p:sldId id="314" r:id="rId51"/>
    <p:sldId id="313" r:id="rId52"/>
    <p:sldId id="320" r:id="rId53"/>
    <p:sldId id="319" r:id="rId54"/>
    <p:sldId id="318" r:id="rId55"/>
    <p:sldId id="317" r:id="rId56"/>
    <p:sldId id="316" r:id="rId57"/>
    <p:sldId id="312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8" r:id="rId66"/>
    <p:sldId id="331" r:id="rId67"/>
    <p:sldId id="330" r:id="rId68"/>
    <p:sldId id="332" r:id="rId69"/>
    <p:sldId id="329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76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6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5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25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2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50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0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4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8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5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5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24162-0E3C-4ED7-94BE-5790B40C2A5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3B533-AF56-4B28-ABBF-5D6624BCFE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1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ELECTRIC ENERGY MANAGEMENT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Mohammed </a:t>
            </a:r>
            <a:r>
              <a:rPr lang="en-US" dirty="0" err="1" smtClean="0"/>
              <a:t>Alsayed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8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converting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energy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mechanical energy. If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electric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is 80%, it means that 80%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energy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delivered to the motor is directly converted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mechanical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major manufacturer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sales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million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motors.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sales involve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high-efficiency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126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890" y="2057400"/>
            <a:ext cx="6487510" cy="360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44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Amps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Load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Amps (nameplate amps)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current the motor can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under full load (torque)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Locked Rotor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Amps 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starting inrush)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current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motor can be expected to draw under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conditions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full voltage is applied.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Factor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Amps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current the motor will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draw 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subjected to a percentage of overload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service factor on the nameplate of the motor.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many motors will have a service factor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1.15, meaning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motor can handle a 15% overload.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445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 Letter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indication of the amount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inrush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or locked rotor current that is required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when it is started.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letters usually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ratings of motors normally started on full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voltage.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445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33" y="1819274"/>
            <a:ext cx="8923967" cy="4528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90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design letter is an indication of the shape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torque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speed curve. Figure 11.2 shows the typical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used design letters. They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C, and 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is the standard industrial duty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which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reasonable starting torque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starting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and good overall performance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industrial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is used for hard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 loads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specifically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designed to have high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torque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145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681" y="1371600"/>
            <a:ext cx="5290119" cy="536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850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percentage of the input power that is actually converted to work output from motor shaft.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now stamped on the nameplate.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29200"/>
            <a:ext cx="419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114459"/>
            <a:ext cx="3790335" cy="374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373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 Size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Motors, like suits of clothes, shoes and hats,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sizes to match the requirements of the applications.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general,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 size gets larger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horsepower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with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decreasing speeds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standardization in the motor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industry, NEMA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(National Electrical Manufacturers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Association) prescribes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frame sizes for certain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horsepower, speed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enclosure combinations.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351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which the motor is designed.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occurring frequency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60 cycles but, internationally, other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frequencies such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25, 40, and 50 cycles can be found.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64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Efﬁcient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 of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energy enables commercial, industrial and institutional facilities to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 operating costs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proﬁts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 competitive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majority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 energy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USA is used to run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driven systems.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58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Load Speed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 speed that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will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when it is putting out full rated output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torque or horsepower.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Inertia Load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loads that have a relatively high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fly wheel effect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Large fans, blowers,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centrifuges, industrial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washing machines, and other similar loads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classified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high inertia loads.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646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Insulation Class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insulation class is a measure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insulating components of a motor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degradation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646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Load Types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Horsepower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certain types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loads where the torque requirement is reduced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speed is increased and vice-versa.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horsepower load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associated with metal removal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such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drill presses, lathes, milling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machines, 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types of applications.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6" name="Picture 6" descr="http://media.morristechnology.com/webmedia/upload/coastalcourier/blog/670px-Calculate-Horsepower-Step-2-Version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29718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646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Torque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where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torque required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drive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is constant regardless of the speed 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driven.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the torque requirement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conveyors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constant.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6" descr="http://media.morristechnology.com/webmedia/upload/coastalcourier/blog/670px-Calculate-Horsepower-Step-2-Version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-17206"/>
            <a:ext cx="29718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857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Torque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loads having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requiring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torque at low speeds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values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torque required as the speed is increased.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examples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variable torque loads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centrifugal fans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centrifugal pumps.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6" descr="http://media.morristechnology.com/webmedia/upload/coastalcourier/blog/670px-Calculate-Horsepower-Step-2-Version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29718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857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type of power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the motor is designed.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exist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single phase and three phase.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57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number of magnetic poles within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power is applied. Poles are always 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 number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2, 4, 6.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57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Percent power factor is a measure of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 motor’s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for magnetizing amperage.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91000"/>
            <a:ext cx="4707194" cy="868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3435860"/>
            <a:ext cx="3533775" cy="334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9694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Factor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service factor is a multiplier that indicates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overload a motor can be expected to handle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with a 1.15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factor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expected to safely handle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intermittent loads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amounting to 15% beyond its nameplate horsepower.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458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Slip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Slip is used in two forms. One is the slip RPM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the synchronous speed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full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speed.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03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ways to improve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systems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efﬁciency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effective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 is to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 each component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system for an opportunity to reduce electrical losses. </a:t>
            </a: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qualiﬁed individual should oversee the electrical system since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 power distribution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a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cause of energy losses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108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Synchronous Speed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speed at which the magnetic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within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is rotating. It is also approximately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motor will run under no load condition.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pole motor running in 60 cycles would have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magnetic field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speed of 1800 RPM. The no load speed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shaft would be very close to 1800,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probably 1798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1799 RPM. The full load speed of the same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might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1745 RPM. The difference between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synchronous speed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full load speed is called the slip RPM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1315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Ambient Temperature.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maximum safe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 temperature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surrounding the motor if it is going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operated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continuously at full load.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(standardized rating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40°C (104°F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).)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Temperature Rise.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change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can be expected within the winding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non-operating (cool condition) to its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load continuous operating condition.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39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Rating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motors are rated in continuous duty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means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they can operate at full load torque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continuously without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overheating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Motors used on certain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such as waste disposal,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types of intermittent loads, will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 be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rated in short term duty such as 5 minutes,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minutes, 30 minutes, or 1 hour.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2012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Torque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twisting force exerted by the shaft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in inch pounds, foot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pounds,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small motors, in terms of inch ounces.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Load Torque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rated continuous torque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can support without overheating within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rating.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Peak Torque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types of loads such as reciprocating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compressors have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cycling torque where the amount of torque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varies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the position of the machine.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actual maximum torque requirement at any point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peak torque requirement.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- terms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129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POWER FACTOR (pf)?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mathematical ratio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POWER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(W) to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APPARENT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(VA)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ni.com/cms/images/devzone/tut/Power_Quality_Tutorial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843" y="3657600"/>
            <a:ext cx="4989157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forandmore.com/wp-content/uploads/2015/08/image00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3581399"/>
            <a:ext cx="295275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094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419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pf angle in degrees = cos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θ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POWER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“real power” = supplied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to actually turn the motor.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REACTIVE POWER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(W)tan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 = is used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strictly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 magnetic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motor.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(VA)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(W)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(VAR)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Power factor may be “leading” or “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lagging” depending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direction of VAR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05000" y="1143000"/>
                <a:ext cx="5486400" cy="670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𝑝𝑓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𝐴𝑐𝑡𝑖𝑣𝑒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𝑃𝑜𝑤𝑒𝑟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𝐴𝑝𝑝𝑎𝑟𝑒𝑛𝑡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𝑃𝑜𝑤𝑒𝑟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𝑊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cos</m:t>
                    </m:r>
                    <m:r>
                      <a:rPr lang="en-US" sz="2400" b="0" i="1" smtClean="0">
                        <a:latin typeface="Cambria Math"/>
                      </a:rPr>
                      <m:t>⁡(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θ</m:t>
                    </m:r>
                  </m:oMath>
                </a14:m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143000"/>
                <a:ext cx="5486400" cy="670248"/>
              </a:xfrm>
              <a:prstGeom prst="rect">
                <a:avLst/>
              </a:prstGeom>
              <a:blipFill rotWithShape="1">
                <a:blip r:embed="rId2"/>
                <a:stretch>
                  <a:fillRect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563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CAPACITORS can be used to improve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circuit with a large inductive load.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through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capacitor LEADS the applied voltage by 90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degrees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(VAC), and has the effect of “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opposing”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inductive “LAGGING” current on a “one-for-one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VAR) basis.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3931328"/>
            <a:ext cx="5257800" cy="292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5637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RAISE POWER FACTOR (pf)?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(or “unsatisfactory”) power factor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caused 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inductive (magnetic) devices and 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possible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system electrical operating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devices are: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non-power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corrected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fluorescent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intensity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 lighting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fixture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ballasts (40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%- 80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pf)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welders (50%-70% pf)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solenoids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(20%-50% pf)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heating equipment (60%-90% pf)</a:t>
            </a:r>
          </a:p>
          <a:p>
            <a:pPr algn="just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lifting 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magnets (20%-50% pf)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“dry-pack” transformers (30%-95% pf)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induction motors (55%-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90% pf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637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Induction motors are generally the principal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power factor because there are so many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use,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usually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fully loaded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of LOW power factor is a problem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vital economic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in the generation, distribution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utilization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a-c power.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637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BENEFITS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POWER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 IMPROVEMENT ARE: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capacity,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 “penalty” charges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electric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utility,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voltage supply,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losses in feeders, transformers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equipment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6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 numCol="2">
            <a:normAutofit/>
          </a:bodyPr>
          <a:lstStyle/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 to improve  drive system efﬁciency: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 Voltage Levels.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 Phase Imbalance.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 Power Factor.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Good Power Quality.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Efﬁcient Transformers.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and Fix Distribution System Losses.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Distribution System Resistance.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Adjustable Speed Drives (ASDs) or 2-Speed Motors Where Appropriate.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Load Shedding. </a:t>
            </a:r>
          </a:p>
          <a:p>
            <a:pPr marL="280988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Replacement Before a Motor Fails.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Choose Energy-Efﬁcient Motors.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 Motor Operating Speeds.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 Motors for Efﬁciency.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200 Volt Motors for 208 Volt Electrical Systems.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 Rewind Losses.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Optimize Transmission Efﬁciency.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 Periodic Checks.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Control Temperatures.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Lubricate Correctly. </a:t>
            </a:r>
          </a:p>
          <a:p>
            <a:pPr marL="574675" indent="-280988" algn="just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Motor Records.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402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TO CORRECT POWER FACTOR?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Capacitor correction is relatively inexpensive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and installation costs.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installed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any point in the electrical system,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improve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 factor between the point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 source.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23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84" y="2109788"/>
            <a:ext cx="8706536" cy="322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0499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Capacitor on each piece of equipment (1,2)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capabilities of distribution system.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switched with equipment; no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switching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required.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voltage regulation because capacitor use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follows load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sizing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coupled with equipment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 if rearrangements are instituted.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capacitors cost more per KVAC than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larger units.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238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Capacitor with equipment group (3)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capabilities of the service,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costs relative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correction.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installation costs relative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correction.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may be required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amount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capacitance used.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4124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Capacitor at main service (4,5, &amp; 6)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installation costs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usually be required to control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capacitance used.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improve the load capabilities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system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4124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CONSIDERATIONS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the loads contributing to power factor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relatively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constant, and system load capabilities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factor, correcting at the main service could provide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low power factor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derived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selected pieces of equipment,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equipment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would be cost effective.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capacitors used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power factor correction have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built-in fusing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if not, fusing must be provided.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4124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growing use of ASDs (nonlinear loads)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increased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complexity of system power factor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corrections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pf correction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capacitors without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thorough analysis of the system 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aggravate rather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correct the problem, particularly if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fifth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seventh harmonics are present.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7673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Handy Electrical Formulas and rules of Thumb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828800"/>
            <a:ext cx="78009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0940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Handy Electrical Formulas and rules of Thumb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38" y="1524000"/>
            <a:ext cx="608566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38" y="3429000"/>
            <a:ext cx="7423043" cy="149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6924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Motor Operating Loads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electric motors are designed to operate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50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100 percent of their rated load. One reason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motors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generally 75 percent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rated load.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surveys of installed motors reveal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large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portion of motors in use are improperly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loaded.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loaded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motors, those loaded below 50 percent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load, operate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inefficiently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exhibit low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factor</a:t>
            </a:r>
            <a:r>
              <a:rPr lang="en-US" dirty="0"/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21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 of this information consists of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deﬁned by 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Electrical Manufacturers Association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(NEMA).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 supply is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 the major factors affecting selection, installation, operation, and maintenance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an electrical motor driven system.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SUPPLY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2018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Motor Operating Loads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752600"/>
            <a:ext cx="808672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2169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Electric Motor Operating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Slip Measurement Conditions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voltage must be within 5%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nameplate rating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be used on rewound motors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operating under steady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 conditions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performed by trained personnel.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Values used in this analysis are subject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rounding errors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For example, full load speed often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rounded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nearest 5 RPM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2169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record the motors nameplate Full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 Speed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(RPM)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Synchronous speed No Load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 (RPM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(900, 1200, 1800, 3600)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record Operating Load Speed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tachometer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(RPM)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recorded values in the following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solve.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Electric Motor Operating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709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Electric Motor Operating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1752600"/>
            <a:ext cx="5372100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2306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Amperage Readings Conditions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voltage must be within 5%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nameplate rating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able to disconnect the motor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load. (By removing V-belts or disconnecting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coupling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7-1/2 HP or larger, 3450, 1725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1140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RPM.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indicated line amperage must be below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 load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nameplate rating.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Electric Motor Operating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2306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record line amperage with load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connected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running.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Disconnect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from load. Measure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amperage when the motor is running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without load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record the motors nameplate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amperage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voltage being used.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recorded values in the following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Electric Motor Operating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2306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Electric Motor Operating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43100"/>
            <a:ext cx="53340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2306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Electric Motor Operating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Loads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1457325"/>
            <a:ext cx="5505450" cy="517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2169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Efficiency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motor is the ratio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power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to the electrical power input.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76625"/>
            <a:ext cx="717088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0842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essential that motor comparison be done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basis as to type, size, load, cost of energy,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hours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most importantly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such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nominal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nominal or guaranteed vs. guaranteed.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equations are used to compare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two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Efficiency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69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Usual service conditions, deﬁned in NEMA Standard Publication MG1,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and Generators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include: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 designed for rated voltage, frequency, and number of phases.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supply voltage must be known to select the proper motor.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nameplate voltage will normally be less then nominal power system voltage.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SUPPLY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1301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loads not sensitive to motor speed—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Replacing a standard motor with 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efficient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in a centrifugal pump or fan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can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in increased energy consumption if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energy-efficient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operates at a higher RPM.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Efficiency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928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71625"/>
            <a:ext cx="5876925" cy="5065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Efficiency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678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Efficiency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871" y="1714500"/>
            <a:ext cx="7315729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84600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Efficiency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" y="1600200"/>
            <a:ext cx="81754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388" y="3843338"/>
            <a:ext cx="5200412" cy="1719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4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Efficiency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46" y="1828800"/>
            <a:ext cx="793811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3046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moving equipment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important to remember that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fans and blowers is governed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 rules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physics. These rules are known as “The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Affinity Laws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or “ The Fan Laws.”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centrifugal loads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even a minor change in the motor’s speed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translates into significant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in energy consumption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troublesome when the additional air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needed or useful.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cases we can capture the full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conservation benefits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an energy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efficient motor retrofits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of Load to Motor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RPM</a:t>
            </a:r>
          </a:p>
        </p:txBody>
      </p:sp>
    </p:spTree>
    <p:extLst>
      <p:ext uri="{BB962C8B-B14F-4D97-AF65-F5344CB8AC3E}">
        <p14:creationId xmlns:p14="http://schemas.microsoft.com/office/powerpoint/2010/main" val="98128708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Terminology of Load to Motor RPM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CFM: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 capacity ( Cubic Feet 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Minute) Volume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air moved by the fan per unit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produced by the fan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exist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whether the air is in motion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confined in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closed duct.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HP: Horsepower,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required to drive 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 moving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RPM: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Revolutions 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speed at which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shaft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air moving equipment is rotating.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of Load to Motor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RPM</a:t>
            </a:r>
          </a:p>
        </p:txBody>
      </p:sp>
    </p:spTree>
    <p:extLst>
      <p:ext uri="{BB962C8B-B14F-4D97-AF65-F5344CB8AC3E}">
        <p14:creationId xmlns:p14="http://schemas.microsoft.com/office/powerpoint/2010/main" val="26767434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of Load to Motor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82" y="1676400"/>
            <a:ext cx="6029918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74345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of Load to Motor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4590521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04" y="3581400"/>
            <a:ext cx="7495696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7760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of Load to Motor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RPM</a:t>
            </a:r>
          </a:p>
        </p:txBody>
      </p:sp>
    </p:spTree>
    <p:extLst>
      <p:ext uri="{BB962C8B-B14F-4D97-AF65-F5344CB8AC3E}">
        <p14:creationId xmlns:p14="http://schemas.microsoft.com/office/powerpoint/2010/main" val="263841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52588"/>
            <a:ext cx="6739398" cy="474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SUPPLY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03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within tolerance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±10%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rated voltage.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from a sine wave of voltage source (not to exceed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deviation factor).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within a tolerance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±5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of rated frequency.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within a voltage unbalance of 1% or less.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at </a:t>
            </a:r>
            <a:r>
              <a:rPr lang="en-US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 usual service conditions may result in the consumption of additional energy.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SUPPLY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130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 motor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traced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 to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Michael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Faraday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demonstrated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principles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electric motor is to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Motors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1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3086</Words>
  <Application>Microsoft Office PowerPoint</Application>
  <PresentationFormat>On-screen Show (4:3)</PresentationFormat>
  <Paragraphs>278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 ELECTRIC ENERGY MANAGEMENT</vt:lpstr>
      <vt:lpstr>INTRODUCTION</vt:lpstr>
      <vt:lpstr>INTRODUCTION</vt:lpstr>
      <vt:lpstr>INTRODUCTION</vt:lpstr>
      <vt:lpstr>POWER SUPPLY</vt:lpstr>
      <vt:lpstr>POWER SUPPLY</vt:lpstr>
      <vt:lpstr>POWER SUPPLY</vt:lpstr>
      <vt:lpstr>POWER SUPPLY</vt:lpstr>
      <vt:lpstr>Motors</vt:lpstr>
      <vt:lpstr>Motors</vt:lpstr>
      <vt:lpstr>Motors</vt:lpstr>
      <vt:lpstr>Motors - terms</vt:lpstr>
      <vt:lpstr>Motors - terms</vt:lpstr>
      <vt:lpstr>Motors -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Electrical Motor Operating Loads</vt:lpstr>
      <vt:lpstr>Electrical Motor Operating Loads</vt:lpstr>
      <vt:lpstr>Determining Electric Motor Operating Loads</vt:lpstr>
      <vt:lpstr>Determining Electric Motor Operating Loads</vt:lpstr>
      <vt:lpstr>Determining Electric Motor Operating Loads</vt:lpstr>
      <vt:lpstr>Determining Electric Motor Operating Loads</vt:lpstr>
      <vt:lpstr>Determining Electric Motor Operating Loads</vt:lpstr>
      <vt:lpstr>Determining Electric Motor Operating Loads</vt:lpstr>
      <vt:lpstr>Determining Electric Motor Operating Loads</vt:lpstr>
      <vt:lpstr>Electric Motor Efficiency</vt:lpstr>
      <vt:lpstr>Electric Motor Efficiency</vt:lpstr>
      <vt:lpstr>Electric Motor Efficiency</vt:lpstr>
      <vt:lpstr>Electric Motor Efficiency</vt:lpstr>
      <vt:lpstr>Electric Motor Efficiency</vt:lpstr>
      <vt:lpstr>Electric Motor Efficiency</vt:lpstr>
      <vt:lpstr>Electric Motor Efficiency</vt:lpstr>
      <vt:lpstr>Sensitivity of Load to Motor RPM</vt:lpstr>
      <vt:lpstr>Sensitivity of Load to Motor RPM</vt:lpstr>
      <vt:lpstr>Sensitivity of Load to Motor RPM</vt:lpstr>
      <vt:lpstr>Sensitivity of Load to Motor RPM</vt:lpstr>
      <vt:lpstr>Sensitivity of Load to Motor RPM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ENERGY MANAGEMENT</dc:title>
  <dc:creator>dell</dc:creator>
  <cp:lastModifiedBy>malsayed</cp:lastModifiedBy>
  <cp:revision>54</cp:revision>
  <dcterms:created xsi:type="dcterms:W3CDTF">2016-03-16T09:32:20Z</dcterms:created>
  <dcterms:modified xsi:type="dcterms:W3CDTF">2019-01-22T12:41:13Z</dcterms:modified>
</cp:coreProperties>
</file>