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148"/>
  </p:notesMasterIdLst>
  <p:handoutMasterIdLst>
    <p:handoutMasterId r:id="rId149"/>
  </p:handoutMasterIdLst>
  <p:sldIdLst>
    <p:sldId id="1979" r:id="rId3"/>
    <p:sldId id="1762" r:id="rId4"/>
    <p:sldId id="1763" r:id="rId5"/>
    <p:sldId id="1764" r:id="rId6"/>
    <p:sldId id="272" r:id="rId7"/>
    <p:sldId id="1705" r:id="rId8"/>
    <p:sldId id="1905" r:id="rId9"/>
    <p:sldId id="1707" r:id="rId10"/>
    <p:sldId id="1765" r:id="rId11"/>
    <p:sldId id="1708" r:id="rId12"/>
    <p:sldId id="1766" r:id="rId13"/>
    <p:sldId id="1767" r:id="rId14"/>
    <p:sldId id="1768" r:id="rId15"/>
    <p:sldId id="1769" r:id="rId16"/>
    <p:sldId id="1980" r:id="rId17"/>
    <p:sldId id="1981" r:id="rId18"/>
    <p:sldId id="1982" r:id="rId19"/>
    <p:sldId id="1983" r:id="rId20"/>
    <p:sldId id="1712" r:id="rId21"/>
    <p:sldId id="1773" r:id="rId22"/>
    <p:sldId id="1775" r:id="rId23"/>
    <p:sldId id="1774" r:id="rId24"/>
    <p:sldId id="1713" r:id="rId25"/>
    <p:sldId id="1716" r:id="rId26"/>
    <p:sldId id="1715" r:id="rId27"/>
    <p:sldId id="1776" r:id="rId28"/>
    <p:sldId id="1717" r:id="rId29"/>
    <p:sldId id="1718" r:id="rId30"/>
    <p:sldId id="1720" r:id="rId31"/>
    <p:sldId id="1719" r:id="rId32"/>
    <p:sldId id="1721" r:id="rId33"/>
    <p:sldId id="1722" r:id="rId34"/>
    <p:sldId id="1723" r:id="rId35"/>
    <p:sldId id="1724" r:id="rId36"/>
    <p:sldId id="1777" r:id="rId37"/>
    <p:sldId id="1778" r:id="rId38"/>
    <p:sldId id="1779" r:id="rId39"/>
    <p:sldId id="1725" r:id="rId40"/>
    <p:sldId id="1780" r:id="rId41"/>
    <p:sldId id="1726" r:id="rId42"/>
    <p:sldId id="1781" r:id="rId43"/>
    <p:sldId id="1727" r:id="rId44"/>
    <p:sldId id="1728" r:id="rId45"/>
    <p:sldId id="1782" r:id="rId46"/>
    <p:sldId id="1783" r:id="rId47"/>
    <p:sldId id="1784" r:id="rId48"/>
    <p:sldId id="1729" r:id="rId49"/>
    <p:sldId id="1785" r:id="rId50"/>
    <p:sldId id="1786" r:id="rId51"/>
    <p:sldId id="1787" r:id="rId52"/>
    <p:sldId id="1730" r:id="rId53"/>
    <p:sldId id="1731" r:id="rId54"/>
    <p:sldId id="1732" r:id="rId55"/>
    <p:sldId id="1788" r:id="rId56"/>
    <p:sldId id="1733" r:id="rId57"/>
    <p:sldId id="1789" r:id="rId58"/>
    <p:sldId id="1734" r:id="rId59"/>
    <p:sldId id="1735" r:id="rId60"/>
    <p:sldId id="1736" r:id="rId61"/>
    <p:sldId id="1737" r:id="rId62"/>
    <p:sldId id="1790" r:id="rId63"/>
    <p:sldId id="1791" r:id="rId64"/>
    <p:sldId id="1738" r:id="rId65"/>
    <p:sldId id="1739" r:id="rId66"/>
    <p:sldId id="1792" r:id="rId67"/>
    <p:sldId id="1740" r:id="rId68"/>
    <p:sldId id="1793" r:id="rId69"/>
    <p:sldId id="1749" r:id="rId70"/>
    <p:sldId id="1794" r:id="rId71"/>
    <p:sldId id="1795" r:id="rId72"/>
    <p:sldId id="1796" r:id="rId73"/>
    <p:sldId id="1741" r:id="rId74"/>
    <p:sldId id="1799" r:id="rId75"/>
    <p:sldId id="1797" r:id="rId76"/>
    <p:sldId id="1800" r:id="rId77"/>
    <p:sldId id="1742" r:id="rId78"/>
    <p:sldId id="1744" r:id="rId79"/>
    <p:sldId id="1745" r:id="rId80"/>
    <p:sldId id="1746" r:id="rId81"/>
    <p:sldId id="1747" r:id="rId82"/>
    <p:sldId id="1748" r:id="rId83"/>
    <p:sldId id="1805" r:id="rId84"/>
    <p:sldId id="1802" r:id="rId85"/>
    <p:sldId id="1804" r:id="rId86"/>
    <p:sldId id="1803" r:id="rId87"/>
    <p:sldId id="1808" r:id="rId88"/>
    <p:sldId id="1807" r:id="rId89"/>
    <p:sldId id="1750" r:id="rId90"/>
    <p:sldId id="1751" r:id="rId91"/>
    <p:sldId id="1811" r:id="rId92"/>
    <p:sldId id="1812" r:id="rId93"/>
    <p:sldId id="1810" r:id="rId94"/>
    <p:sldId id="1753" r:id="rId95"/>
    <p:sldId id="1754" r:id="rId96"/>
    <p:sldId id="1755" r:id="rId97"/>
    <p:sldId id="1756" r:id="rId98"/>
    <p:sldId id="1809" r:id="rId99"/>
    <p:sldId id="1757" r:id="rId100"/>
    <p:sldId id="1758" r:id="rId101"/>
    <p:sldId id="1760" r:id="rId102"/>
    <p:sldId id="1813" r:id="rId103"/>
    <p:sldId id="1761" r:id="rId104"/>
    <p:sldId id="1814" r:id="rId105"/>
    <p:sldId id="1815" r:id="rId106"/>
    <p:sldId id="1816" r:id="rId107"/>
    <p:sldId id="1877" r:id="rId108"/>
    <p:sldId id="1817" r:id="rId109"/>
    <p:sldId id="1878" r:id="rId110"/>
    <p:sldId id="1818" r:id="rId111"/>
    <p:sldId id="1819" r:id="rId112"/>
    <p:sldId id="1820" r:id="rId113"/>
    <p:sldId id="1821" r:id="rId114"/>
    <p:sldId id="1879" r:id="rId115"/>
    <p:sldId id="1881" r:id="rId116"/>
    <p:sldId id="1822" r:id="rId117"/>
    <p:sldId id="1823" r:id="rId118"/>
    <p:sldId id="1824" r:id="rId119"/>
    <p:sldId id="1826" r:id="rId120"/>
    <p:sldId id="1882" r:id="rId121"/>
    <p:sldId id="1828" r:id="rId122"/>
    <p:sldId id="1830" r:id="rId123"/>
    <p:sldId id="1887" r:id="rId124"/>
    <p:sldId id="1890" r:id="rId125"/>
    <p:sldId id="1888" r:id="rId126"/>
    <p:sldId id="1906" r:id="rId127"/>
    <p:sldId id="1889" r:id="rId128"/>
    <p:sldId id="1831" r:id="rId129"/>
    <p:sldId id="1892" r:id="rId130"/>
    <p:sldId id="1891" r:id="rId131"/>
    <p:sldId id="1893" r:id="rId132"/>
    <p:sldId id="1895" r:id="rId133"/>
    <p:sldId id="1832" r:id="rId134"/>
    <p:sldId id="1834" r:id="rId135"/>
    <p:sldId id="1835" r:id="rId136"/>
    <p:sldId id="1837" r:id="rId137"/>
    <p:sldId id="1838" r:id="rId138"/>
    <p:sldId id="1840" r:id="rId139"/>
    <p:sldId id="1842" r:id="rId140"/>
    <p:sldId id="1896" r:id="rId141"/>
    <p:sldId id="1843" r:id="rId142"/>
    <p:sldId id="1844" r:id="rId143"/>
    <p:sldId id="1845" r:id="rId144"/>
    <p:sldId id="1897" r:id="rId145"/>
    <p:sldId id="1847" r:id="rId146"/>
    <p:sldId id="1849" r:id="rId147"/>
  </p:sldIdLst>
  <p:sldSz cx="9144000" cy="6858000" type="screen4x3"/>
  <p:notesSz cx="6858000" cy="9144000"/>
  <p:embeddedFontLst>
    <p:embeddedFont>
      <p:font typeface="Calibri" panose="020F0502020204030204" pitchFamily="34" charset="0"/>
      <p:regular r:id="rId150"/>
      <p:bold r:id="rId151"/>
      <p:italic r:id="rId152"/>
      <p:boldItalic r:id="rId153"/>
    </p:embeddedFont>
    <p:embeddedFont>
      <p:font typeface="Verdana" panose="020B0604030504040204" pitchFamily="34" charset="0"/>
      <p:regular r:id="rId154"/>
      <p:bold r:id="rId155"/>
      <p:italic r:id="rId156"/>
      <p:boldItalic r:id="rId1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3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Editorial Integra" initials="Q" lastIdx="2" clrIdx="7"/>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6667" autoAdjust="0"/>
  </p:normalViewPr>
  <p:slideViewPr>
    <p:cSldViewPr snapToGrid="0" snapToObjects="1">
      <p:cViewPr varScale="1">
        <p:scale>
          <a:sx n="57" d="100"/>
          <a:sy n="57" d="100"/>
        </p:scale>
        <p:origin x="1358" y="31"/>
      </p:cViewPr>
      <p:guideLst>
        <p:guide orient="horz" pos="4032"/>
        <p:guide pos="264"/>
        <p:guide orient="horz" pos="396"/>
      </p:guideLst>
    </p:cSldViewPr>
  </p:slideViewPr>
  <p:outlineViewPr>
    <p:cViewPr>
      <p:scale>
        <a:sx n="33" d="100"/>
        <a:sy n="33" d="100"/>
      </p:scale>
      <p:origin x="0" y="-5310"/>
    </p:cViewPr>
  </p:outlineViewPr>
  <p:notesTextViewPr>
    <p:cViewPr>
      <p:scale>
        <a:sx n="75" d="100"/>
        <a:sy n="75" d="100"/>
      </p:scale>
      <p:origin x="0" y="0"/>
    </p:cViewPr>
  </p:notesTextViewPr>
  <p:sorterViewPr>
    <p:cViewPr>
      <p:scale>
        <a:sx n="100" d="100"/>
        <a:sy n="100" d="100"/>
      </p:scale>
      <p:origin x="0" y="-40121"/>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handoutMaster" Target="handoutMasters/handoutMaster1.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viewProps" Target="view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font" Target="fonts/font1.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font" Target="fonts/font2.fntdata"/><Relationship Id="rId156" Type="http://schemas.openxmlformats.org/officeDocument/2006/relationships/font" Target="fonts/font7.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font" Target="fonts/font8.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4.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font" Target="fonts/font5.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281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61424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normal eye in a light micrograph shows a closely formed smooth mosaic structure. The cross section of a normal </a:t>
            </a:r>
            <a:r>
              <a:rPr lang="en-US" sz="1200" b="0" i="0" u="none" strike="noStrike" kern="1200" cap="none" dirty="0" err="1">
                <a:solidFill>
                  <a:schemeClr val="dk1"/>
                </a:solidFill>
                <a:effectLst/>
                <a:latin typeface="Arial"/>
                <a:ea typeface="Arial"/>
                <a:cs typeface="Arial"/>
                <a:sym typeface="Arial"/>
              </a:rPr>
              <a:t>ommatidium</a:t>
            </a:r>
            <a:r>
              <a:rPr lang="en-US" sz="1200" b="0" i="0" u="none" strike="noStrike" kern="1200" cap="none" dirty="0">
                <a:solidFill>
                  <a:schemeClr val="dk1"/>
                </a:solidFill>
                <a:effectLst/>
                <a:latin typeface="Arial"/>
                <a:ea typeface="Arial"/>
                <a:cs typeface="Arial"/>
                <a:sym typeface="Arial"/>
              </a:rPr>
              <a:t> at high magnification shows 6 structure along with the R7 that lies in the center. An eye expressing a dominant, activated form of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 appears rough and the mosaic structure is prominently visible. In a </a:t>
            </a:r>
            <a:r>
              <a:rPr lang="en-US" sz="1200" b="0" i="0" u="none" strike="noStrike" kern="1200" cap="none" dirty="0" err="1">
                <a:solidFill>
                  <a:schemeClr val="dk1"/>
                </a:solidFill>
                <a:effectLst/>
                <a:latin typeface="Arial"/>
                <a:ea typeface="Arial"/>
                <a:cs typeface="Arial"/>
                <a:sym typeface="Arial"/>
              </a:rPr>
              <a:t>sevenless</a:t>
            </a:r>
            <a:r>
              <a:rPr lang="en-US" sz="1200" b="0" i="0" u="none" strike="noStrike" kern="1200" cap="none" dirty="0">
                <a:solidFill>
                  <a:schemeClr val="dk1"/>
                </a:solidFill>
                <a:effectLst/>
                <a:latin typeface="Arial"/>
                <a:ea typeface="Arial"/>
                <a:cs typeface="Arial"/>
                <a:sym typeface="Arial"/>
              </a:rPr>
              <a:t> mutant, there are six cells and the R7 is absent.</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18374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combinations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R8 cell with boss ligand and R 7 precursor with </a:t>
            </a:r>
            <a:r>
              <a:rPr lang="en-US" sz="1200" b="0" i="0" u="none" strike="noStrike" kern="1200" cap="none" dirty="0" err="1">
                <a:solidFill>
                  <a:schemeClr val="dk1"/>
                </a:solidFill>
                <a:effectLst/>
                <a:latin typeface="Arial"/>
                <a:ea typeface="Arial"/>
                <a:cs typeface="Arial"/>
                <a:sym typeface="Arial"/>
              </a:rPr>
              <a:t>sev</a:t>
            </a:r>
            <a:r>
              <a:rPr lang="en-US" sz="1200" b="0" i="0" u="none" strike="noStrike" kern="1200" cap="none" dirty="0">
                <a:solidFill>
                  <a:schemeClr val="dk1"/>
                </a:solidFill>
                <a:effectLst/>
                <a:latin typeface="Arial"/>
                <a:ea typeface="Arial"/>
                <a:cs typeface="Arial"/>
                <a:sym typeface="Arial"/>
              </a:rPr>
              <a:t> as the receptor.</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Sev</a:t>
            </a:r>
            <a:r>
              <a:rPr lang="en-US" sz="1200" b="0" i="0" u="none" strike="noStrike" kern="1200" cap="none" dirty="0">
                <a:solidFill>
                  <a:schemeClr val="dk1"/>
                </a:solidFill>
                <a:effectLst/>
                <a:latin typeface="Arial"/>
                <a:ea typeface="Arial"/>
                <a:cs typeface="Arial"/>
                <a:sym typeface="Arial"/>
              </a:rPr>
              <a:t> mutant with no receptor. There is no R 7 cell.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Weak </a:t>
            </a:r>
            <a:r>
              <a:rPr lang="en-US" sz="1200" b="0" i="0" u="none" strike="noStrike" kern="1200" cap="none" dirty="0" err="1">
                <a:solidFill>
                  <a:schemeClr val="dk1"/>
                </a:solidFill>
                <a:effectLst/>
                <a:latin typeface="Arial"/>
                <a:ea typeface="Arial"/>
                <a:cs typeface="Arial"/>
                <a:sym typeface="Arial"/>
              </a:rPr>
              <a:t>sev</a:t>
            </a:r>
            <a:r>
              <a:rPr lang="en-US" sz="1200" b="0" i="0" u="none" strike="noStrike" kern="1200" cap="none" dirty="0">
                <a:solidFill>
                  <a:schemeClr val="dk1"/>
                </a:solidFill>
                <a:effectLst/>
                <a:latin typeface="Arial"/>
                <a:ea typeface="Arial"/>
                <a:cs typeface="Arial"/>
                <a:sym typeface="Arial"/>
              </a:rPr>
              <a:t> mutant and weak R a s mutant. There is no R 7 cell.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Sev</a:t>
            </a:r>
            <a:r>
              <a:rPr lang="en-US" sz="1200" b="0" i="0" u="none" strike="noStrike" kern="1200" cap="none" dirty="0">
                <a:solidFill>
                  <a:schemeClr val="dk1"/>
                </a:solidFill>
                <a:effectLst/>
                <a:latin typeface="Arial"/>
                <a:ea typeface="Arial"/>
                <a:cs typeface="Arial"/>
                <a:sym typeface="Arial"/>
              </a:rPr>
              <a:t> mutant with activated R a s. The R 7 cell is present.</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of 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 the absence of TGF beta, the type 1 and type 2 receptors for TGF beta are not clustered or phosphorylated. R-</a:t>
            </a:r>
            <a:r>
              <a:rPr lang="en-US" sz="1200" b="0" i="0" u="none" strike="noStrike" kern="1200" cap="none" dirty="0" err="1">
                <a:solidFill>
                  <a:schemeClr val="dk1"/>
                </a:solidFill>
                <a:effectLst/>
                <a:latin typeface="Arial"/>
                <a:ea typeface="Arial"/>
                <a:cs typeface="Arial"/>
                <a:sym typeface="Arial"/>
              </a:rPr>
              <a:t>Smads</a:t>
            </a:r>
            <a:r>
              <a:rPr lang="en-US" sz="1200" b="0" i="0" u="none" strike="noStrike" kern="1200" cap="none" dirty="0">
                <a:solidFill>
                  <a:schemeClr val="dk1"/>
                </a:solidFill>
                <a:effectLst/>
                <a:latin typeface="Arial"/>
                <a:ea typeface="Arial"/>
                <a:cs typeface="Arial"/>
                <a:sym typeface="Arial"/>
              </a:rPr>
              <a:t> and Smad4 are in the cytosol. The parts labeled are type 1 receptors on the plasma membrane,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type 2 receptors, and Smad4 in the cytosol.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Binding of TGF beta results in clustering of type 1 and type 2 receptors, followed by phosphorylation of type 1 receptors by type 2 receptors. The parts labeled are T G F beta on the outside of the cell, two P in the cytosol, Smad4, and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activated type 1 receptors bind a complex of an anchoring protein and an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resulting in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phosphorylation. An anchoring protein is attached to the two P molecules. P molecules are attached to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Smad4 are found in the cytosol.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phosphorylated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binds Smad4, and the complex enters the nucleus. Along with other proteins, they activate or repress gene expression. Eventually, the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is degraded or leaves the nucleus, and Smad4 returns to the cytosol, terminating the signal. The parts labeled are TGF beta, P molecules, </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4, and P to R-</a:t>
            </a:r>
            <a:r>
              <a:rPr lang="en-US" sz="1200" b="0" i="0" u="none" strike="noStrike" kern="1200" cap="none" dirty="0" err="1">
                <a:solidFill>
                  <a:schemeClr val="dk1"/>
                </a:solidFill>
                <a:effectLst/>
                <a:latin typeface="Arial"/>
                <a:ea typeface="Arial"/>
                <a:cs typeface="Arial"/>
                <a:sym typeface="Arial"/>
              </a:rPr>
              <a:t>smad</a:t>
            </a:r>
            <a:r>
              <a:rPr lang="en-US" sz="1200" b="0" i="0" u="none" strike="noStrike" kern="1200" cap="none" dirty="0">
                <a:solidFill>
                  <a:schemeClr val="dk1"/>
                </a:solidFill>
                <a:effectLst/>
                <a:latin typeface="Arial"/>
                <a:ea typeface="Arial"/>
                <a:cs typeface="Arial"/>
                <a:sym typeface="Arial"/>
              </a:rPr>
              <a:t>, which impacts the nucleus. The other proteins and </a:t>
            </a:r>
            <a:r>
              <a:rPr lang="en-US" sz="1200" b="0" i="0" u="none" strike="noStrike" kern="1200" cap="none" dirty="0" err="1">
                <a:solidFill>
                  <a:schemeClr val="dk1"/>
                </a:solidFill>
                <a:effectLst/>
                <a:latin typeface="Arial"/>
                <a:ea typeface="Arial"/>
                <a:cs typeface="Arial"/>
                <a:sym typeface="Arial"/>
              </a:rPr>
              <a:t>coactivator</a:t>
            </a:r>
            <a:r>
              <a:rPr lang="en-US" sz="1200" b="0" i="0" u="none" strike="noStrike" kern="1200" cap="none" dirty="0">
                <a:solidFill>
                  <a:schemeClr val="dk1"/>
                </a:solidFill>
                <a:effectLst/>
                <a:latin typeface="Arial"/>
                <a:ea typeface="Arial"/>
                <a:cs typeface="Arial"/>
                <a:sym typeface="Arial"/>
              </a:rPr>
              <a:t> or </a:t>
            </a:r>
            <a:r>
              <a:rPr lang="en-US" sz="1200" b="0" i="0" u="none" strike="noStrike" kern="1200" cap="none" dirty="0" err="1">
                <a:solidFill>
                  <a:schemeClr val="dk1"/>
                </a:solidFill>
                <a:effectLst/>
                <a:latin typeface="Arial"/>
                <a:ea typeface="Arial"/>
                <a:cs typeface="Arial"/>
                <a:sym typeface="Arial"/>
              </a:rPr>
              <a:t>corepressor</a:t>
            </a:r>
            <a:r>
              <a:rPr lang="en-US" sz="1200" b="0" i="0" u="none" strike="noStrike" kern="1200" cap="none" dirty="0">
                <a:solidFill>
                  <a:schemeClr val="dk1"/>
                </a:solidFill>
                <a:effectLst/>
                <a:latin typeface="Arial"/>
                <a:ea typeface="Arial"/>
                <a:cs typeface="Arial"/>
                <a:sym typeface="Arial"/>
              </a:rPr>
              <a:t> proteins impact the gene sequence in the nucleus.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183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Mating in yeast: The three steps involved in this process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Haploid yeast of the “a” and alpha mating types secrete mating factors corresponding to their mating type. The alpha factor receptor is on the “a” type. The “a” factor from the “a” type binds to the “a” factor receptor on the alpha type. The alpha factor from the alpha type binds to the alpha factor receptor of the “a” type.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Binding of mating factor initiates changes in the cytoskeleton, polarized secretion, and gene expression. The “a” and the alpha types join together.</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haploid cells unite to form a diploid cell. The “a” and the alpha types form a single nucleus.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 </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2"/>
            </a:pPr>
            <a:r>
              <a:rPr lang="en-US" sz="1200" b="0" i="0" u="none" strike="noStrike" kern="1200" cap="none" dirty="0">
                <a:solidFill>
                  <a:schemeClr val="dk1"/>
                </a:solidFill>
                <a:effectLst/>
                <a:latin typeface="Arial"/>
                <a:ea typeface="Arial"/>
                <a:cs typeface="Arial"/>
                <a:sym typeface="Arial"/>
              </a:rPr>
              <a:t>Mating factor signals and scaffolding complexes: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steps involved in the process are: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Mating factor binds to a G protein−coupled receptor. The parts labeled are mating factor and mating factor receptor on the outside of the cell. The GDP alpha, beta, gamma on the inside of the cell.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beta gamma subunit recruits a scaffolding complex, containing a scaffolding protein and several kinases. A phosphorylation cascade leads to activation of MAP kinase (MAPK), which phosphorylates proteins that lead to changes in gene expression required for mating. The beta and gamma are attached to the Ste5 scaffolding protein. The </a:t>
            </a:r>
            <a:r>
              <a:rPr lang="en-US" sz="1200" b="0" i="0" u="none" strike="noStrike" kern="1200" cap="none" dirty="0" err="1">
                <a:solidFill>
                  <a:schemeClr val="dk1"/>
                </a:solidFill>
                <a:effectLst/>
                <a:latin typeface="Arial"/>
                <a:ea typeface="Arial"/>
                <a:cs typeface="Arial"/>
                <a:sym typeface="Arial"/>
              </a:rPr>
              <a:t>Ste</a:t>
            </a:r>
            <a:r>
              <a:rPr lang="en-US" sz="1200" b="0" i="0" u="none" strike="noStrike" kern="1200" cap="none" dirty="0">
                <a:solidFill>
                  <a:schemeClr val="dk1"/>
                </a:solidFill>
                <a:effectLst/>
                <a:latin typeface="Arial"/>
                <a:ea typeface="Arial"/>
                <a:cs typeface="Arial"/>
                <a:sym typeface="Arial"/>
              </a:rPr>
              <a:t> 5 scaffolding protein consists of fur kinases, namely Ste20 to MEKK to MEK to MAPK. From M A P K, the mating pathway genes are expressed.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arenR"/>
            </a:pPr>
            <a:endParaRPr lang="en-US" sz="1200" b="0" i="0" u="none" strike="noStrike" kern="1200" cap="none" dirty="0">
              <a:solidFill>
                <a:schemeClr val="dk1"/>
              </a:solidFill>
              <a:effectLst/>
              <a:latin typeface="Arial"/>
              <a:ea typeface="Arial"/>
              <a:cs typeface="Arial"/>
              <a:sym typeface="Arial"/>
            </a:endParaRP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Signaling pathways: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signaling pathways are ligand to ion channel to depolarization, GPCR to adenylyl </a:t>
            </a:r>
            <a:r>
              <a:rPr lang="en-US" sz="1200" b="0" i="0" u="none" strike="noStrike" kern="1200" cap="none" dirty="0" err="1">
                <a:solidFill>
                  <a:schemeClr val="dk1"/>
                </a:solidFill>
                <a:effectLst/>
                <a:latin typeface="Arial"/>
                <a:ea typeface="Arial"/>
                <a:cs typeface="Arial"/>
                <a:sym typeface="Arial"/>
              </a:rPr>
              <a:t>cyclase</a:t>
            </a:r>
            <a:r>
              <a:rPr lang="en-US" sz="1200" b="0" i="0" u="none" strike="noStrike" kern="1200" cap="none" dirty="0">
                <a:solidFill>
                  <a:schemeClr val="dk1"/>
                </a:solidFill>
                <a:effectLst/>
                <a:latin typeface="Arial"/>
                <a:ea typeface="Arial"/>
                <a:cs typeface="Arial"/>
                <a:sym typeface="Arial"/>
              </a:rPr>
              <a:t>, and to RTK.</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ATP to c AMP to AMP. </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GPCR to G alpha GTP, in the presence of phospholipase C to PIP 2 to D A G and IP 3.</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GPCR to G beta gamma.</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IP3 to IP3 receptor.</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 AMP to PKA, in the presence of </a:t>
            </a:r>
            <a:r>
              <a:rPr lang="en-US" sz="1200" b="0" i="0" u="none" strike="noStrike" kern="1200" cap="none" dirty="0" err="1">
                <a:solidFill>
                  <a:schemeClr val="dk1"/>
                </a:solidFill>
                <a:effectLst/>
                <a:latin typeface="Arial"/>
                <a:ea typeface="Arial"/>
                <a:cs typeface="Arial"/>
                <a:sym typeface="Arial"/>
              </a:rPr>
              <a:t>phosphodiesterase</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RTK to clustering, </a:t>
            </a:r>
            <a:r>
              <a:rPr lang="en-US" sz="1200" b="0" i="0" u="none" strike="noStrike" kern="1200" cap="none" dirty="0" err="1">
                <a:solidFill>
                  <a:schemeClr val="dk1"/>
                </a:solidFill>
                <a:effectLst/>
                <a:latin typeface="Arial"/>
                <a:ea typeface="Arial"/>
                <a:cs typeface="Arial"/>
                <a:sym typeface="Arial"/>
              </a:rPr>
              <a:t>autophosphorylation</a:t>
            </a:r>
            <a:r>
              <a:rPr lang="en-US" sz="1200" b="0" i="0" u="none" strike="noStrike" kern="1200" cap="none" dirty="0">
                <a:solidFill>
                  <a:schemeClr val="dk1"/>
                </a:solidFill>
                <a:effectLst/>
                <a:latin typeface="Arial"/>
                <a:ea typeface="Arial"/>
                <a:cs typeface="Arial"/>
                <a:sym typeface="Arial"/>
              </a:rPr>
              <a:t>. GRB 2, which is SH 2 domain protein to </a:t>
            </a:r>
            <a:r>
              <a:rPr lang="en-US" sz="1200" b="0" i="0" u="none" strike="noStrike" kern="1200" cap="none" dirty="0" err="1">
                <a:solidFill>
                  <a:schemeClr val="dk1"/>
                </a:solidFill>
                <a:effectLst/>
                <a:latin typeface="Arial"/>
                <a:ea typeface="Arial"/>
                <a:cs typeface="Arial"/>
                <a:sym typeface="Arial"/>
              </a:rPr>
              <a:t>Sos</a:t>
            </a:r>
            <a:r>
              <a:rPr lang="en-US" sz="1200" b="0" i="0" u="none" strike="noStrike" kern="1200" cap="none" dirty="0">
                <a:solidFill>
                  <a:schemeClr val="dk1"/>
                </a:solidFill>
                <a:effectLst/>
                <a:latin typeface="Arial"/>
                <a:ea typeface="Arial"/>
                <a:cs typeface="Arial"/>
                <a:sym typeface="Arial"/>
              </a:rPr>
              <a:t>, which is a G E F. This impacts the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-GDP to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-GTP.</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locations where crosstalk can occur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Ion channel to C a 2 plus.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 P 3 receptor to C a 2 plus.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 beta gamma M A P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 A P to M A P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Calmodulin</a:t>
            </a:r>
            <a:r>
              <a:rPr lang="en-US" sz="1200" b="0" i="0" u="none" strike="noStrike" kern="1200" cap="none" dirty="0">
                <a:solidFill>
                  <a:schemeClr val="dk1"/>
                </a:solidFill>
                <a:effectLst/>
                <a:latin typeface="Arial"/>
                <a:ea typeface="Arial"/>
                <a:cs typeface="Arial"/>
                <a:sym typeface="Arial"/>
              </a:rPr>
              <a:t>-dependent kinases, P K A, P K C, and M A P kinases to Phosphorylation of target proteins. The target proteins cause changes in gene expressions in the nucleus.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Crosstalk at the level of second messengers: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 a 2 plus.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Crosstalk at protein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Calmodulin</a:t>
            </a:r>
            <a:r>
              <a:rPr lang="en-US" sz="1200" b="0" i="0" u="none" strike="noStrike" kern="1200" cap="none" dirty="0">
                <a:solidFill>
                  <a:schemeClr val="dk1"/>
                </a:solidFill>
                <a:effectLst/>
                <a:latin typeface="Arial"/>
                <a:ea typeface="Arial"/>
                <a:cs typeface="Arial"/>
                <a:sym typeface="Arial"/>
              </a:rPr>
              <a:t> dependent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 K A.</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 A P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 K C.</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proteins phosphorylated by these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Phosphorylation of target proteins.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level of gene expression: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Changes in gene expression.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 T K.</a:t>
            </a:r>
            <a:endParaRPr lang="en-IN" sz="1200" b="0" i="0" u="none" strike="noStrike" kern="1200" cap="none" dirty="0">
              <a:solidFill>
                <a:schemeClr val="dk1"/>
              </a:solidFill>
              <a:effectLst/>
              <a:latin typeface="Arial"/>
              <a:ea typeface="Arial"/>
              <a:cs typeface="Arial"/>
              <a:sym typeface="Arial"/>
            </a:endParaRP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parts labeled are heart cell with an increased heart rate, adrenal gland on the kidney, and breakdown of liver glycogen in the liver cell.</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30770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cAMP</a:t>
            </a:r>
            <a:r>
              <a:rPr lang="en-US" sz="1200" b="0" i="0" u="none" strike="noStrike" kern="1200" cap="none" dirty="0">
                <a:solidFill>
                  <a:schemeClr val="dk1"/>
                </a:solidFill>
                <a:effectLst/>
                <a:latin typeface="Arial"/>
                <a:ea typeface="Arial"/>
                <a:cs typeface="Arial"/>
                <a:sym typeface="Arial"/>
              </a:rPr>
              <a:t> binds to and activates protein kinase A. The protein kinase “A” inactive form protein kinase “A” active form and vice versa.</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Protein kinase A phosphorylates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kinase, activating it. ATP to ADP occurs. P inorganic is released from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kinase active to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kinase inactive.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Active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kinase phosphorylates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b, converting it to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a, the active form of the enzyme. </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a catalyzes cleavage of a terminal glucose from glycogen as glucose-1-phosphate.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183744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involved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When the insulin receptor binds insulin, the activated receptor phosphorylates the IRS-1 protein. IRS-1 can lead to recruitment of G R B 2, activating the R a s pathway.</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 R S -1 activates P I 3-kinase, which catalyzes the addition of a phosphate group to the membrane lipid P I P 2, thereby converting it to P I P 3. P T E N can convert P I P 3 back to P I P 2.</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 I P 3 binds a protein kinase called </a:t>
            </a:r>
            <a:r>
              <a:rPr lang="en-US" sz="1200" b="0" i="0" u="none" strike="noStrike" kern="1200" cap="none" dirty="0" err="1">
                <a:solidFill>
                  <a:schemeClr val="dk1"/>
                </a:solidFill>
                <a:effectLst/>
                <a:latin typeface="Arial"/>
                <a:ea typeface="Arial"/>
                <a:cs typeface="Arial"/>
                <a:sym typeface="Arial"/>
              </a:rPr>
              <a:t>Akt</a:t>
            </a:r>
            <a:r>
              <a:rPr lang="en-US" sz="1200" b="0" i="0" u="none" strike="noStrike" kern="1200" cap="none" dirty="0">
                <a:solidFill>
                  <a:schemeClr val="dk1"/>
                </a:solidFill>
                <a:effectLst/>
                <a:latin typeface="Arial"/>
                <a:ea typeface="Arial"/>
                <a:cs typeface="Arial"/>
                <a:sym typeface="Arial"/>
              </a:rPr>
              <a:t>, which is also activated by other protein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Akt</a:t>
            </a:r>
            <a:r>
              <a:rPr lang="en-US" sz="1200" b="0" i="0" u="none" strike="noStrike" kern="1200" cap="none" dirty="0">
                <a:solidFill>
                  <a:schemeClr val="dk1"/>
                </a:solidFill>
                <a:effectLst/>
                <a:latin typeface="Arial"/>
                <a:ea typeface="Arial"/>
                <a:cs typeface="Arial"/>
                <a:sym typeface="Arial"/>
              </a:rPr>
              <a:t> catalyzes phosphorylation of key proteins, leading to an increase in glycogen synthase activity and recruitment of the glucose transporter, GLUT4, to the membrane.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Glucocorticoid receptor-H s p complex combines with steroid hormone cortisol in the cytosol and the heat shock proteins H s p is released. Two G R with S combine in the nucleus and the glucocorticoid response element is formed in the DNA. Transcription activated results in RNA.</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18374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Concentration of H plus concentration of R gives concentration of H R. The concentration compound or atom is shown by enclosing the chemical formula or symbol for the same in a square bracket. The reaction is reversible and concentration of H R gives concentration of H plus concentration of 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One divided by 2 equals to the concentration of H subscript 1 divided by 2 divided by open bracket K subscript d plus the concentration of H subscript 1 divided by 2 bracket closed.</a:t>
            </a:r>
          </a:p>
          <a:p>
            <a:pPr>
              <a:lnSpc>
                <a:spcPct val="107000"/>
              </a:lnSpc>
              <a:spcBef>
                <a:spcPts val="1800"/>
              </a:spcBef>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equation is further simplified as open bracket K subscript d plus the concentration of H subscript 1 divided by 2 bracket closed equals to 2 times concentration of H subscript 1 divided by 2. This further equals to K subscript d equals to the concentration of H. The concentration compound or atom is shown by enclosing the chemical formula or symbol for the same in a square bracket.</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approximate data points are as follows: (5, 50); (20, 98); (30, 99.5); and (40, 100). The line is a constant beyond 40 n M hormone concentration. The point at (5, 50) is marked as K sub 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286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0106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0106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8426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0106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data on signaling pathway and the number of molecules activated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Reception: Binding of epinephrine to G protein−coupled receptor: 1 molecule.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Transduction: The flow is as below:</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Inactive G protein to active G protein. 10 power 2 molecules.</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Inactive adenylyl </a:t>
            </a:r>
            <a:r>
              <a:rPr lang="en-US" sz="1200" b="0" i="0" u="none" strike="noStrike" kern="1200" cap="none" dirty="0" err="1">
                <a:solidFill>
                  <a:schemeClr val="dk1"/>
                </a:solidFill>
                <a:effectLst/>
                <a:latin typeface="Arial"/>
                <a:ea typeface="Arial"/>
                <a:cs typeface="Arial"/>
                <a:sym typeface="Arial"/>
              </a:rPr>
              <a:t>cyclase</a:t>
            </a:r>
            <a:r>
              <a:rPr lang="en-US" sz="1200" b="0" i="0" u="none" strike="noStrike" kern="1200" cap="none" dirty="0">
                <a:solidFill>
                  <a:schemeClr val="dk1"/>
                </a:solidFill>
                <a:effectLst/>
                <a:latin typeface="Arial"/>
                <a:ea typeface="Arial"/>
                <a:cs typeface="Arial"/>
                <a:sym typeface="Arial"/>
              </a:rPr>
              <a:t> to active adenylyl </a:t>
            </a:r>
            <a:r>
              <a:rPr lang="en-US" sz="1200" b="0" i="0" u="none" strike="noStrike" kern="1200" cap="none" dirty="0" err="1">
                <a:solidFill>
                  <a:schemeClr val="dk1"/>
                </a:solidFill>
                <a:effectLst/>
                <a:latin typeface="Arial"/>
                <a:ea typeface="Arial"/>
                <a:cs typeface="Arial"/>
                <a:sym typeface="Arial"/>
              </a:rPr>
              <a:t>cyclase</a:t>
            </a:r>
            <a:r>
              <a:rPr lang="en-US" sz="1200" b="0" i="0" u="none" strike="noStrike" kern="1200" cap="none" dirty="0">
                <a:solidFill>
                  <a:schemeClr val="dk1"/>
                </a:solidFill>
                <a:effectLst/>
                <a:latin typeface="Arial"/>
                <a:ea typeface="Arial"/>
                <a:cs typeface="Arial"/>
                <a:sym typeface="Arial"/>
              </a:rPr>
              <a:t>. 10 power 2 molecules.</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ATP to cyclic AMP. 10 power 4 molecules.</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Inactive protein kinase A to active protein kinase A. 10 power 4 molecules.</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Inactive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kinase to active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kinase. 10 power 5 molecules.</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Inactive glycogen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to active glycogen </a:t>
            </a:r>
            <a:r>
              <a:rPr lang="en-US" sz="1200" b="0" i="0" u="none" strike="noStrike" kern="1200" cap="none" dirty="0" err="1">
                <a:solidFill>
                  <a:schemeClr val="dk1"/>
                </a:solidFill>
                <a:effectLst/>
                <a:latin typeface="Arial"/>
                <a:ea typeface="Arial"/>
                <a:cs typeface="Arial"/>
                <a:sym typeface="Arial"/>
              </a:rPr>
              <a:t>phosphorylase</a:t>
            </a:r>
            <a:r>
              <a:rPr lang="en-US" sz="1200" b="0" i="0" u="none" strike="noStrike" kern="1200" cap="none" dirty="0">
                <a:solidFill>
                  <a:schemeClr val="dk1"/>
                </a:solidFill>
                <a:effectLst/>
                <a:latin typeface="Arial"/>
                <a:ea typeface="Arial"/>
                <a:cs typeface="Arial"/>
                <a:sym typeface="Arial"/>
              </a:rPr>
              <a:t>. 10 power 6 molecules.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Response: Glycogen to Glucose-1-phosphate. 10 power 8 molecules.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513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Ligand-gated ion channel:</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Ligands that are spherical attach to the channel. Ions pass through the channel like calcium 2 plus from the extracellular fluid to the cytosol.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2"/>
            </a:pPr>
            <a:r>
              <a:rPr lang="en-US" sz="1200" b="0" i="0" u="none" strike="noStrike" kern="1200" cap="none" dirty="0">
                <a:solidFill>
                  <a:schemeClr val="dk1"/>
                </a:solidFill>
                <a:effectLst/>
                <a:latin typeface="Arial"/>
                <a:ea typeface="Arial"/>
                <a:cs typeface="Arial"/>
                <a:sym typeface="Arial"/>
              </a:rPr>
              <a:t>G protein−coupled receptor (GPCR):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GPCR, on GTP, splits into </a:t>
            </a:r>
            <a:r>
              <a:rPr lang="en-US" sz="1200" b="0" i="0" u="none" strike="noStrike" kern="1200" cap="none" dirty="0" err="1">
                <a:solidFill>
                  <a:schemeClr val="dk1"/>
                </a:solidFill>
                <a:effectLst/>
                <a:latin typeface="Arial"/>
                <a:ea typeface="Arial"/>
                <a:cs typeface="Arial"/>
                <a:sym typeface="Arial"/>
              </a:rPr>
              <a:t>cAMP</a:t>
            </a:r>
            <a:r>
              <a:rPr lang="en-US" sz="1200" b="0" i="0" u="none" strike="noStrike" kern="1200" cap="none" dirty="0">
                <a:solidFill>
                  <a:schemeClr val="dk1"/>
                </a:solidFill>
                <a:effectLst/>
                <a:latin typeface="Arial"/>
                <a:ea typeface="Arial"/>
                <a:cs typeface="Arial"/>
                <a:sym typeface="Arial"/>
              </a:rPr>
              <a:t> and IP3 as second messengers, which is the response.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3"/>
            </a:pPr>
            <a:r>
              <a:rPr lang="en-US" sz="1200" b="0" i="0" u="none" strike="noStrike" kern="1200" cap="none" dirty="0">
                <a:solidFill>
                  <a:schemeClr val="dk1"/>
                </a:solidFill>
                <a:effectLst/>
                <a:latin typeface="Arial"/>
                <a:ea typeface="Arial"/>
                <a:cs typeface="Arial"/>
                <a:sym typeface="Arial"/>
              </a:rPr>
              <a:t>Enzyme-coupled receptor (Example: receptor tyrosine kinase):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Ligand attached to the receptor. P to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 with GTP as a sub-process.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 to intracellular kinases or other activated intermediates. Finally, it leads to response.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4"/>
            </a:pPr>
            <a:r>
              <a:rPr lang="en-US" sz="1200" b="0" i="0" u="none" strike="noStrike" kern="1200" cap="none" dirty="0">
                <a:solidFill>
                  <a:schemeClr val="dk1"/>
                </a:solidFill>
                <a:effectLst/>
                <a:latin typeface="Arial"/>
                <a:ea typeface="Arial"/>
                <a:cs typeface="Arial"/>
                <a:sym typeface="Arial"/>
              </a:rPr>
              <a:t>Nuclear receptor: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Ligands attach to cytosolic receptor within the cytosol, leading into the nucleus and causes changes in gene expression.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 </a:t>
            </a:r>
          </a:p>
          <a:p>
            <a:pPr marL="171450" indent="-171450">
              <a:buFont typeface="Arial" panose="020B0604020202020204" pitchFamily="34" charset="0"/>
              <a:buChar char="•"/>
            </a:pP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2860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4343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561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8478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148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Schematic diagram:</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One part of the alpha helices on the plasma membrane lies in the extracellular fluid with NH3 plus ends. The other half of the helices lies in the cytosol with C double bond O, single bond O.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Structure of beta-adrenergic receptor: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model shows ligand binding to the receptors on the plasma membrane.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9951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995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2860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7759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7759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2953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Resting state: Receptor not bound to ligand; G alpha is bound to GDP and associated with G beta gamma on the cytosol side of the plasma membrane.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Ligand binds receptor; the receptor binds a G protein; G alpha releases GDP and acquires GTP.</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 alpha and G beta gamma subunits separate.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 protein subunits activate or inhibit target proteins, initiating signal transduction events.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G alpha subunit hydrolyzes its bound GTP to GDP, becoming inactive.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Subunits recombine to form an inactive G protein.</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753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295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2953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 the absence of acetylcholine (Ach), a G protein associated with the muscarinic Ach receptor is bound to GDP.</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Binding of Ach results in activation of the G protein. The beta gamma subunit interacts with a K plus ion channel, causing it to open.</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753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3077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3077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ATP is 3 molecules of P double bond O and 2 single bond O negative with O, C H 2, O, 2 O H molecules, and adenine. </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Adenylyl </a:t>
            </a:r>
            <a:r>
              <a:rPr lang="en-US" sz="1200" b="0" i="0" u="none" strike="noStrike" kern="1200" cap="none" dirty="0" err="1">
                <a:solidFill>
                  <a:schemeClr val="dk1"/>
                </a:solidFill>
                <a:effectLst/>
                <a:latin typeface="Arial"/>
                <a:ea typeface="Arial"/>
                <a:cs typeface="Arial"/>
                <a:sym typeface="Arial"/>
              </a:rPr>
              <a:t>cyclase</a:t>
            </a:r>
            <a:r>
              <a:rPr lang="en-US" sz="1200" b="0" i="0" u="none" strike="noStrike" kern="1200" cap="none" dirty="0">
                <a:solidFill>
                  <a:schemeClr val="dk1"/>
                </a:solidFill>
                <a:effectLst/>
                <a:latin typeface="Arial"/>
                <a:ea typeface="Arial"/>
                <a:cs typeface="Arial"/>
                <a:sym typeface="Arial"/>
              </a:rPr>
              <a:t>, which is the active form occurs and causes release of P </a:t>
            </a:r>
            <a:r>
              <a:rPr lang="en-US" sz="1200" b="0" i="0" u="none" strike="noStrike" kern="1200" cap="none" dirty="0" err="1">
                <a:solidFill>
                  <a:schemeClr val="dk1"/>
                </a:solidFill>
                <a:effectLst/>
                <a:latin typeface="Arial"/>
                <a:ea typeface="Arial"/>
                <a:cs typeface="Arial"/>
                <a:sym typeface="Arial"/>
              </a:rPr>
              <a:t>P</a:t>
            </a:r>
            <a:r>
              <a:rPr lang="en-US" sz="1200" b="0" i="0" u="none" strike="noStrike" kern="1200" cap="none" dirty="0">
                <a:solidFill>
                  <a:schemeClr val="dk1"/>
                </a:solidFill>
                <a:effectLst/>
                <a:latin typeface="Arial"/>
                <a:ea typeface="Arial"/>
                <a:cs typeface="Arial"/>
                <a:sym typeface="Arial"/>
              </a:rPr>
              <a:t> inorganic. </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It results in P double bond O and 3 single bond O negative with a O to C H 2 and O to O H bond. This is attached to adenine.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This causes hydrolysis of c AMP in cyclic AMP reactions and release of AMP and </a:t>
            </a:r>
            <a:r>
              <a:rPr lang="en-US" sz="1200" b="0" i="0" u="none" strike="noStrike" kern="1200" cap="none" dirty="0" err="1">
                <a:solidFill>
                  <a:schemeClr val="dk1"/>
                </a:solidFill>
                <a:effectLst/>
                <a:latin typeface="Arial"/>
                <a:ea typeface="Arial"/>
                <a:cs typeface="Arial"/>
                <a:sym typeface="Arial"/>
              </a:rPr>
              <a:t>phosphodiesterase</a:t>
            </a:r>
            <a:r>
              <a:rPr lang="en-US" sz="1200" b="0" i="0" u="none" strike="noStrike" kern="1200" cap="none" dirty="0">
                <a:solidFill>
                  <a:schemeClr val="dk1"/>
                </a:solidFill>
                <a:effectLst/>
                <a:latin typeface="Arial"/>
                <a:ea typeface="Arial"/>
                <a:cs typeface="Arial"/>
                <a:sym typeface="Arial"/>
              </a:rPr>
              <a:t>. </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75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ligand molecules bind to the receptor on the plasma membrane on the receptor binding site. The G sub s protein in inactive state includes GDP alpha, beta, and gamma molecules. The adenylyl </a:t>
            </a:r>
            <a:r>
              <a:rPr lang="en-US" sz="1200" b="0" i="0" u="none" strike="noStrike" kern="1200" cap="none" dirty="0" err="1">
                <a:solidFill>
                  <a:schemeClr val="dk1"/>
                </a:solidFill>
                <a:effectLst/>
                <a:latin typeface="Arial"/>
                <a:ea typeface="Arial"/>
                <a:cs typeface="Arial"/>
                <a:sym typeface="Arial"/>
              </a:rPr>
              <a:t>cyclase</a:t>
            </a:r>
            <a:r>
              <a:rPr lang="en-US" sz="1200" b="0" i="0" u="none" strike="noStrike" kern="1200" cap="none" dirty="0">
                <a:solidFill>
                  <a:schemeClr val="dk1"/>
                </a:solidFill>
                <a:effectLst/>
                <a:latin typeface="Arial"/>
                <a:ea typeface="Arial"/>
                <a:cs typeface="Arial"/>
                <a:sym typeface="Arial"/>
              </a:rPr>
              <a:t> in inactive form is on the plasma membrane. The dissociation of the G sub s alpha - GTP complex occurs.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GTP-G s alpha complex binds to adenylyl </a:t>
            </a:r>
            <a:r>
              <a:rPr lang="en-US" sz="1200" b="0" i="0" u="none" strike="noStrike" kern="1200" cap="none" dirty="0" err="1">
                <a:solidFill>
                  <a:schemeClr val="dk1"/>
                </a:solidFill>
                <a:effectLst/>
                <a:latin typeface="Arial"/>
                <a:ea typeface="Arial"/>
                <a:cs typeface="Arial"/>
                <a:sym typeface="Arial"/>
              </a:rPr>
              <a:t>cyclase</a:t>
            </a:r>
            <a:r>
              <a:rPr lang="en-US" sz="1200" b="0" i="0" u="none" strike="noStrike" kern="1200" cap="none" dirty="0">
                <a:solidFill>
                  <a:schemeClr val="dk1"/>
                </a:solidFill>
                <a:effectLst/>
                <a:latin typeface="Arial"/>
                <a:ea typeface="Arial"/>
                <a:cs typeface="Arial"/>
                <a:sym typeface="Arial"/>
              </a:rPr>
              <a:t> in active state. This synthesizes cyclic AMP.</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ligand leaves the receptor; GDP is formed with the alpha part of the protein.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G s alpha </a:t>
            </a:r>
            <a:r>
              <a:rPr lang="en-US" sz="1200" b="0" i="0" u="none" strike="noStrike" kern="1200" cap="none" dirty="0" err="1">
                <a:solidFill>
                  <a:schemeClr val="dk1"/>
                </a:solidFill>
                <a:effectLst/>
                <a:latin typeface="Arial"/>
                <a:ea typeface="Arial"/>
                <a:cs typeface="Arial"/>
                <a:sym typeface="Arial"/>
              </a:rPr>
              <a:t>reassociates</a:t>
            </a:r>
            <a:r>
              <a:rPr lang="en-US" sz="1200" b="0" i="0" u="none" strike="noStrike" kern="1200" cap="none" dirty="0">
                <a:solidFill>
                  <a:schemeClr val="dk1"/>
                </a:solidFill>
                <a:effectLst/>
                <a:latin typeface="Arial"/>
                <a:ea typeface="Arial"/>
                <a:cs typeface="Arial"/>
                <a:sym typeface="Arial"/>
              </a:rPr>
              <a:t> with the G s beta gamma complex.</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Cyclic AMP in the cytosol are </a:t>
            </a:r>
            <a:r>
              <a:rPr lang="en-US" sz="1200" b="0" i="0" u="none" strike="noStrike" kern="1200" cap="none" dirty="0" err="1">
                <a:solidFill>
                  <a:schemeClr val="dk1"/>
                </a:solidFill>
                <a:effectLst/>
                <a:latin typeface="Arial"/>
                <a:ea typeface="Arial"/>
                <a:cs typeface="Arial"/>
                <a:sym typeface="Arial"/>
              </a:rPr>
              <a:t>hydrolysed</a:t>
            </a:r>
            <a:r>
              <a:rPr lang="en-US" sz="1200" b="0" i="0" u="none" strike="noStrike" kern="1200" cap="none" dirty="0">
                <a:solidFill>
                  <a:schemeClr val="dk1"/>
                </a:solidFill>
                <a:effectLst/>
                <a:latin typeface="Arial"/>
                <a:ea typeface="Arial"/>
                <a:cs typeface="Arial"/>
                <a:sym typeface="Arial"/>
              </a:rPr>
              <a:t> to AMP by the </a:t>
            </a:r>
            <a:r>
              <a:rPr lang="en-US" sz="1200" b="0" i="0" u="none" strike="noStrike" kern="1200" cap="none" dirty="0" err="1">
                <a:solidFill>
                  <a:schemeClr val="dk1"/>
                </a:solidFill>
                <a:effectLst/>
                <a:latin typeface="Arial"/>
                <a:ea typeface="Arial"/>
                <a:cs typeface="Arial"/>
                <a:sym typeface="Arial"/>
              </a:rPr>
              <a:t>phosphodiesterase</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753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176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4324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04825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Protein kinase A is composed of two catalytic and two regulatory subunits. The regulatory subunits inhibit the catalytic subunits in the absence of </a:t>
            </a:r>
            <a:r>
              <a:rPr lang="en-US" sz="1200" b="0" i="0" u="none" strike="noStrike" kern="1200" cap="none" dirty="0" err="1">
                <a:solidFill>
                  <a:schemeClr val="dk1"/>
                </a:solidFill>
                <a:effectLst/>
                <a:latin typeface="Arial"/>
                <a:ea typeface="Arial"/>
                <a:cs typeface="Arial"/>
                <a:sym typeface="Arial"/>
              </a:rPr>
              <a:t>cAMP</a:t>
            </a:r>
            <a:r>
              <a:rPr lang="en-US" sz="1200" b="0" i="0" u="none" strike="noStrike" kern="1200" cap="none" dirty="0">
                <a:solidFill>
                  <a:schemeClr val="dk1"/>
                </a:solidFill>
                <a:effectLst/>
                <a:latin typeface="Arial"/>
                <a:ea typeface="Arial"/>
                <a:cs typeface="Arial"/>
                <a:sym typeface="Arial"/>
              </a:rPr>
              <a:t>. The parts labeled are regulatory subunits and the </a:t>
            </a:r>
            <a:r>
              <a:rPr lang="en-US" sz="1200" b="0" i="0" u="none" strike="noStrike" kern="1200" cap="none" dirty="0" err="1">
                <a:solidFill>
                  <a:schemeClr val="dk1"/>
                </a:solidFill>
                <a:effectLst/>
                <a:latin typeface="Arial"/>
                <a:ea typeface="Arial"/>
                <a:cs typeface="Arial"/>
                <a:sym typeface="Arial"/>
              </a:rPr>
              <a:t>cAMP</a:t>
            </a:r>
            <a:r>
              <a:rPr lang="en-US" sz="1200" b="0" i="0" u="none" strike="noStrike" kern="1200" cap="none" dirty="0">
                <a:solidFill>
                  <a:schemeClr val="dk1"/>
                </a:solidFill>
                <a:effectLst/>
                <a:latin typeface="Arial"/>
                <a:ea typeface="Arial"/>
                <a:cs typeface="Arial"/>
                <a:sym typeface="Arial"/>
              </a:rPr>
              <a:t> binding sites at the center. They are attached to the catalytic subunits.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Cyclic AMP activates protein kinase A by binding to the regulatory subunits, causing the regulatory subunits to change conformation.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catalytic subunits detach. They are now activated and can phosphorylate target proteins in the cell.</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7539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182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182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0572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Phospholipase C cleaves phosphatidylinositol-4,5-bisphosphate. In the resultant, the product </a:t>
            </a:r>
            <a:r>
              <a:rPr lang="en-US" sz="1200" b="0" i="0" u="none" strike="noStrike" kern="1200" cap="none" dirty="0" err="1">
                <a:solidFill>
                  <a:schemeClr val="dk1"/>
                </a:solidFill>
                <a:effectLst/>
                <a:latin typeface="Arial"/>
                <a:ea typeface="Arial"/>
                <a:cs typeface="Arial"/>
                <a:sym typeface="Arial"/>
              </a:rPr>
              <a:t>diacylglycerol</a:t>
            </a:r>
            <a:r>
              <a:rPr lang="en-US" sz="1200" b="0" i="0" u="none" strike="noStrike" kern="1200" cap="none" dirty="0">
                <a:solidFill>
                  <a:schemeClr val="dk1"/>
                </a:solidFill>
                <a:effectLst/>
                <a:latin typeface="Arial"/>
                <a:ea typeface="Arial"/>
                <a:cs typeface="Arial"/>
                <a:sym typeface="Arial"/>
              </a:rPr>
              <a:t> or D A G remains on the plasma membrane and inositol-1,4,5-trisphosphate or I P 3 is released into the cytosol.</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423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97661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28934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2893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sequence of events is as follows: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 receptor is activated by the binding of its ligand as shown above. The receptor-ligand complex then associates with the G protein G sub q, causing displacement of GDP by GTP and dissociation of the alpha and beta gamma subunits. </a:t>
            </a:r>
            <a:endParaRPr lang="en-IN" sz="1200" b="0" i="0" u="none" strike="noStrike" kern="1200" cap="none" dirty="0">
              <a:solidFill>
                <a:schemeClr val="dk1"/>
              </a:solidFill>
              <a:effectLst/>
              <a:latin typeface="Arial"/>
              <a:ea typeface="Arial"/>
              <a:cs typeface="Arial"/>
              <a:sym typeface="Arial"/>
            </a:endParaRP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parts labeled are ligand molecule, ligand-binding site, and receptor R on the plasma membrane, phospholipase C in inactive state, P I P 2 within the cell, G sub q protein in inactive state comprising of GDP alpha, beta, and gamma.</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GTP-</a:t>
            </a:r>
            <a:r>
              <a:rPr lang="en-US" sz="1200" b="0" i="0" u="none" strike="noStrike" kern="1200" cap="none" dirty="0" err="1">
                <a:solidFill>
                  <a:schemeClr val="dk1"/>
                </a:solidFill>
                <a:effectLst/>
                <a:latin typeface="Arial"/>
                <a:ea typeface="Arial"/>
                <a:cs typeface="Arial"/>
                <a:sym typeface="Arial"/>
              </a:rPr>
              <a:t>Ga</a:t>
            </a:r>
            <a:r>
              <a:rPr lang="en-US" sz="1200" b="0" i="0" u="none" strike="noStrike" kern="1200" cap="none" dirty="0">
                <a:solidFill>
                  <a:schemeClr val="dk1"/>
                </a:solidFill>
                <a:effectLst/>
                <a:latin typeface="Arial"/>
                <a:ea typeface="Arial"/>
                <a:cs typeface="Arial"/>
                <a:sym typeface="Arial"/>
              </a:rPr>
              <a:t> complex then binds to phospholipase C (P), activating it and causing cleavage of P I P sub 2 into I P sub 3 and D A G. The parts labeled are receptor-ligand complex, G sub q protein in active state comprising of GDP and alpha G T P, P, and D A G in the cell.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IP sub 3 is released into the cytosol, where it triggers calcium release.</a:t>
            </a:r>
            <a:endParaRPr lang="en-IN" sz="1200" b="0" i="0" u="none" strike="noStrike" kern="1200" cap="none" dirty="0">
              <a:solidFill>
                <a:schemeClr val="dk1"/>
              </a:solidFill>
              <a:effectLst/>
              <a:latin typeface="Arial"/>
              <a:ea typeface="Arial"/>
              <a:cs typeface="Arial"/>
              <a:sym typeface="Arial"/>
            </a:endParaRP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D A G remains in the membrane, where it activates protein kinase C.</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8733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41921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Increased calcium concentration in the cytosol: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Calcium 2 plus enters the cytosol through the calcium channel.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G-protein coupled receptor to P L C sub beta to I P 3. </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Receptor tyrosine kinase to P L C sub gamma to I P 3.</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 P 3 into the E R channel through the I P 3 receptor channel and C a 2 plus from the E R into the cytosol through the same receptor channel.</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 a 2 plus from the E R into the cytosol through the ryanodine receptor channel.</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Decreased calcium concentration: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 a 2 plus from the cytosol to outside through the calcium ATPase in plasma membrane. ATP to ADP occurs.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 a 2 plus from the cytosol into the ER through the calcium ATPase in ER membrane.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 a 2 plus from the cytosol to the exterior and sodium from the exterior into the cytosol through the sodium-calcium exchanger.</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 a 2 plus from the cytosol into the mitochondrion.</a:t>
            </a:r>
            <a:endParaRPr lang="en-IN" sz="1200" b="0" i="0" u="none" strike="noStrike" kern="1200" cap="none" dirty="0">
              <a:solidFill>
                <a:schemeClr val="dk1"/>
              </a:solidFill>
              <a:effectLst/>
              <a:latin typeface="Arial"/>
              <a:ea typeface="Arial"/>
              <a:cs typeface="Arial"/>
              <a:sym typeface="Arial"/>
            </a:endParaRP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95242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9524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8207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82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In the case of hormones, endocrine hormones are carried by bloodstream and then transported to the target cell. In local mediators, paracrine signals act on nearby cells, </a:t>
            </a:r>
            <a:r>
              <a:rPr lang="en-US" sz="1200" b="0" i="0" u="none" strike="noStrike" kern="1200" cap="none" dirty="0" err="1">
                <a:solidFill>
                  <a:schemeClr val="dk1"/>
                </a:solidFill>
                <a:effectLst/>
                <a:latin typeface="Arial"/>
                <a:ea typeface="Arial"/>
                <a:cs typeface="Arial"/>
                <a:sym typeface="Arial"/>
              </a:rPr>
              <a:t>autocrine</a:t>
            </a:r>
            <a:r>
              <a:rPr lang="en-US" sz="1200" b="0" i="0" u="none" strike="noStrike" kern="1200" cap="none" dirty="0">
                <a:solidFill>
                  <a:schemeClr val="dk1"/>
                </a:solidFill>
                <a:effectLst/>
                <a:latin typeface="Arial"/>
                <a:ea typeface="Arial"/>
                <a:cs typeface="Arial"/>
                <a:sym typeface="Arial"/>
              </a:rPr>
              <a:t> signals are produced by cells themselves, and </a:t>
            </a:r>
            <a:r>
              <a:rPr lang="en-US" sz="1200" b="0" i="0" u="none" strike="noStrike" kern="1200" cap="none" dirty="0" err="1">
                <a:solidFill>
                  <a:schemeClr val="dk1"/>
                </a:solidFill>
                <a:effectLst/>
                <a:latin typeface="Arial"/>
                <a:ea typeface="Arial"/>
                <a:cs typeface="Arial"/>
                <a:sym typeface="Arial"/>
              </a:rPr>
              <a:t>juxtacrine</a:t>
            </a:r>
            <a:r>
              <a:rPr lang="en-US" sz="1200" b="0" i="0" u="none" strike="noStrike" kern="1200" cap="none" dirty="0">
                <a:solidFill>
                  <a:schemeClr val="dk1"/>
                </a:solidFill>
                <a:effectLst/>
                <a:latin typeface="Arial"/>
                <a:ea typeface="Arial"/>
                <a:cs typeface="Arial"/>
                <a:sym typeface="Arial"/>
              </a:rPr>
              <a:t> signals are carried by cell to cell contact.</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8207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events and the timings as recorded in the micrographs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Sperm entry point at 55 seconds at one end of the egg. The injected </a:t>
            </a:r>
            <a:r>
              <a:rPr lang="en-US" sz="1200" b="0" i="0" u="none" strike="noStrike" kern="1200" cap="none" dirty="0" err="1">
                <a:solidFill>
                  <a:schemeClr val="dk1"/>
                </a:solidFill>
                <a:effectLst/>
                <a:latin typeface="Arial"/>
                <a:ea typeface="Arial"/>
                <a:cs typeface="Arial"/>
                <a:sym typeface="Arial"/>
              </a:rPr>
              <a:t>aequorin</a:t>
            </a:r>
            <a:r>
              <a:rPr lang="en-US" sz="1200" b="0" i="0" u="none" strike="noStrike" kern="1200" cap="none" dirty="0">
                <a:solidFill>
                  <a:schemeClr val="dk1"/>
                </a:solidFill>
                <a:effectLst/>
                <a:latin typeface="Arial"/>
                <a:ea typeface="Arial"/>
                <a:cs typeface="Arial"/>
                <a:sym typeface="Arial"/>
              </a:rPr>
              <a:t> emits little light indicating lesser C a 2 plus.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AT 85 seconds, the C a 2 plus concentration is much higher as indicated by more light emitted by </a:t>
            </a:r>
            <a:r>
              <a:rPr lang="en-US" sz="1200" b="0" i="0" u="none" strike="noStrike" kern="1200" cap="none" dirty="0" err="1">
                <a:solidFill>
                  <a:schemeClr val="dk1"/>
                </a:solidFill>
                <a:effectLst/>
                <a:latin typeface="Arial"/>
                <a:ea typeface="Arial"/>
                <a:cs typeface="Arial"/>
                <a:sym typeface="Arial"/>
              </a:rPr>
              <a:t>aequorin</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At 115 seconds, the light and therefore the C a 2 plus concentration moves toward the center of the egg.</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At 145 seconds, the light and the C a 2 plus concentration move toward the opposite end of the egg. The concentration is much lesser.</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At 175 seconds, the light and the C a 2 plus concentration are very feeble.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illustration shows the following steps.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Sperm entering the egg that is lined with cortical granules.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Activated sperm binds to the egg surface.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Vitelline</a:t>
            </a:r>
            <a:r>
              <a:rPr lang="en-US" sz="1200" b="0" i="0" u="none" strike="noStrike" kern="1200" cap="none" dirty="0">
                <a:solidFill>
                  <a:schemeClr val="dk1"/>
                </a:solidFill>
                <a:effectLst/>
                <a:latin typeface="Arial"/>
                <a:ea typeface="Arial"/>
                <a:cs typeface="Arial"/>
                <a:sym typeface="Arial"/>
              </a:rPr>
              <a:t> envelope around the egg is formed.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Egg plasma membrane.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Cortical granules release from the cytosol its contents.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In the second stage, the below parts are labeled.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Sperm fuses with the egg.</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Cortical granule contents cause creation of fertilization envelope.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Fertilization envelope.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19016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19016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Calmodulin</a:t>
            </a:r>
            <a:r>
              <a:rPr lang="en-US" sz="1200" b="0" i="0" u="none" strike="noStrike" kern="1200" cap="none" dirty="0">
                <a:solidFill>
                  <a:schemeClr val="dk1"/>
                </a:solidFill>
                <a:effectLst/>
                <a:latin typeface="Arial"/>
                <a:ea typeface="Arial"/>
                <a:cs typeface="Arial"/>
                <a:sym typeface="Arial"/>
              </a:rPr>
              <a:t> binds four calcium ions.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err="1">
                <a:solidFill>
                  <a:schemeClr val="dk1"/>
                </a:solidFill>
                <a:effectLst/>
                <a:latin typeface="Arial"/>
                <a:ea typeface="Arial"/>
                <a:cs typeface="Arial"/>
                <a:sym typeface="Arial"/>
              </a:rPr>
              <a:t>Calmodulin</a:t>
            </a:r>
            <a:r>
              <a:rPr lang="en-US" sz="1200" b="0" i="0" u="none" strike="noStrike" kern="1200" cap="none" dirty="0">
                <a:solidFill>
                  <a:schemeClr val="dk1"/>
                </a:solidFill>
                <a:effectLst/>
                <a:latin typeface="Arial"/>
                <a:ea typeface="Arial"/>
                <a:cs typeface="Arial"/>
                <a:sym typeface="Arial"/>
              </a:rPr>
              <a:t> changes conformation, resulting in an active complex.</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two globular “hands” of the complex wrap around a binding site on a target protein. The target protein and </a:t>
            </a:r>
            <a:r>
              <a:rPr lang="en-US" sz="1200" b="0" i="0" u="none" strike="noStrike" kern="1200" cap="none" dirty="0" err="1">
                <a:solidFill>
                  <a:schemeClr val="dk1"/>
                </a:solidFill>
                <a:effectLst/>
                <a:latin typeface="Arial"/>
                <a:ea typeface="Arial"/>
                <a:cs typeface="Arial"/>
                <a:sym typeface="Arial"/>
              </a:rPr>
              <a:t>calmodulin</a:t>
            </a:r>
            <a:r>
              <a:rPr lang="en-US" sz="1200" b="0" i="0" u="none" strike="noStrike" kern="1200" cap="none" dirty="0">
                <a:solidFill>
                  <a:schemeClr val="dk1"/>
                </a:solidFill>
                <a:effectLst/>
                <a:latin typeface="Arial"/>
                <a:ea typeface="Arial"/>
                <a:cs typeface="Arial"/>
                <a:sym typeface="Arial"/>
              </a:rPr>
              <a:t>-binding site are labeled.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95472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95472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27291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795219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341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28604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74545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25836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Structure of the epidermal growth factor EGF receptor: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E F G binding site is on the plasma membrane and tyrosine kinase is in the cytosol. The cytosolic tail shows 5 Tyr structures like a chain.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2"/>
            </a:pPr>
            <a:r>
              <a:rPr lang="en-US" sz="1200" b="0" i="0" u="none" strike="noStrike" kern="1200" cap="none" dirty="0">
                <a:solidFill>
                  <a:schemeClr val="dk1"/>
                </a:solidFill>
                <a:effectLst/>
                <a:latin typeface="Arial"/>
                <a:ea typeface="Arial"/>
                <a:cs typeface="Arial"/>
                <a:sym typeface="Arial"/>
              </a:rPr>
              <a:t>Activation of the EGF receptor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There are two EGF bound to the binding site with five Tyr structures in each. When the two structures join together, the five Tyr structures integrate together with one P molecule to each.</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3"/>
            </a:pPr>
            <a:r>
              <a:rPr lang="en-US" sz="1200" b="0" i="0" u="none" strike="noStrike" kern="1200" cap="none" dirty="0">
                <a:solidFill>
                  <a:schemeClr val="dk1"/>
                </a:solidFill>
                <a:effectLst/>
                <a:latin typeface="Arial"/>
                <a:ea typeface="Arial"/>
                <a:cs typeface="Arial"/>
                <a:sym typeface="Arial"/>
              </a:rPr>
              <a:t>Molecular model of EGF receptor activation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parts labeled are EGF, plasma membrane, and tyrosine kinase.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25836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25836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25836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25836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parts labeled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E G F binds to the receptors outside of the cell. Tyrosine kinase,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 GDP,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-GDP in inactive state, and adaptor proteins that include G R B 2 and S o s are labeled.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two tyrosine kinase integrate together and a P is attached to each Tyr structure. The other parts labeled are D A G, P L C sub gamma, G R B 2, S o s, R a s to G D P to G T P. The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-GTP in active state.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reactions inside the cytosol are as below: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-GTP, G T P, P attached to </a:t>
            </a:r>
            <a:r>
              <a:rPr lang="en-US" sz="1200" b="0" i="0" u="none" strike="noStrike" kern="1200" cap="none" dirty="0" err="1">
                <a:solidFill>
                  <a:schemeClr val="dk1"/>
                </a:solidFill>
                <a:effectLst/>
                <a:latin typeface="Arial"/>
                <a:ea typeface="Arial"/>
                <a:cs typeface="Arial"/>
                <a:sym typeface="Arial"/>
              </a:rPr>
              <a:t>Raf</a:t>
            </a:r>
            <a:r>
              <a:rPr lang="en-US" sz="1200" b="0" i="0" u="none" strike="noStrike" kern="1200" cap="none" dirty="0">
                <a:solidFill>
                  <a:schemeClr val="dk1"/>
                </a:solidFill>
                <a:effectLst/>
                <a:latin typeface="Arial"/>
                <a:ea typeface="Arial"/>
                <a:cs typeface="Arial"/>
                <a:sym typeface="Arial"/>
              </a:rPr>
              <a:t>. The P attached to M E K that reacts with M A P K. Two P molecules attach to M A P K. The reactions inside the nucleus are as follows: The two P molecules attached to M A P K, where each P is attached to </a:t>
            </a:r>
            <a:r>
              <a:rPr lang="en-US" sz="1200" b="0" i="0" u="none" strike="noStrike" kern="1200" cap="none" dirty="0" err="1">
                <a:solidFill>
                  <a:schemeClr val="dk1"/>
                </a:solidFill>
                <a:effectLst/>
                <a:latin typeface="Arial"/>
                <a:ea typeface="Arial"/>
                <a:cs typeface="Arial"/>
                <a:sym typeface="Arial"/>
              </a:rPr>
              <a:t>Ets</a:t>
            </a:r>
            <a:r>
              <a:rPr lang="en-US" sz="1200" b="0" i="0" u="none" strike="noStrike" kern="1200" cap="none" dirty="0">
                <a:solidFill>
                  <a:schemeClr val="dk1"/>
                </a:solidFill>
                <a:effectLst/>
                <a:latin typeface="Arial"/>
                <a:ea typeface="Arial"/>
                <a:cs typeface="Arial"/>
                <a:sym typeface="Arial"/>
              </a:rPr>
              <a:t> and Jun. The </a:t>
            </a:r>
            <a:r>
              <a:rPr lang="en-US" sz="1200" b="0" i="0" u="none" strike="noStrike" kern="1200" cap="none" dirty="0" err="1">
                <a:solidFill>
                  <a:schemeClr val="dk1"/>
                </a:solidFill>
                <a:effectLst/>
                <a:latin typeface="Arial"/>
                <a:ea typeface="Arial"/>
                <a:cs typeface="Arial"/>
                <a:sym typeface="Arial"/>
              </a:rPr>
              <a:t>Ets</a:t>
            </a:r>
            <a:r>
              <a:rPr lang="en-US" sz="1200" b="0" i="0" u="none" strike="noStrike" kern="1200" cap="none" dirty="0">
                <a:solidFill>
                  <a:schemeClr val="dk1"/>
                </a:solidFill>
                <a:effectLst/>
                <a:latin typeface="Arial"/>
                <a:ea typeface="Arial"/>
                <a:cs typeface="Arial"/>
                <a:sym typeface="Arial"/>
              </a:rPr>
              <a:t> and Jun activate transcription of response genes.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parts labeled in the cytosol are G A P, R a s to G T P and G T P to G D P. The R a s-G D P is in the inactive state.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84966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420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ligands are primary messengers found outside the cell. They attach to the receptors on the cell labeled as receptor-ligand binding. Signal transduction, sometimes via second messengers, happens from receptors to the interior of the cell through the cytosol. This results in cellular response in the cytosol and or changes in gene expressions within the nucleus.</a:t>
            </a:r>
          </a:p>
          <a:p>
            <a:endParaRPr lang="en-US"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42026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42026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42026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7344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64005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567272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Normal F G F receptor: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There are two F G F receptors that are bound together by F G F molecules. Two P molecules are attached to the tyrosine kinase in the cytosol. Normal receptors pair, become activated, and transmit signal. Normal receptors form dimers after binding FGF and transmit the appropriate signal via </a:t>
            </a:r>
            <a:r>
              <a:rPr lang="en-US" sz="1200" b="0" i="0" u="none" strike="noStrike" kern="1200" cap="none" dirty="0" err="1">
                <a:solidFill>
                  <a:schemeClr val="dk1"/>
                </a:solidFill>
                <a:effectLst/>
                <a:latin typeface="Arial"/>
                <a:ea typeface="Arial"/>
                <a:cs typeface="Arial"/>
                <a:sym typeface="Arial"/>
              </a:rPr>
              <a:t>Ras</a:t>
            </a:r>
            <a:r>
              <a:rPr lang="en-US" sz="1200" b="0" i="0" u="none" strike="noStrike" kern="1200" cap="none" dirty="0">
                <a:solidFill>
                  <a:schemeClr val="dk1"/>
                </a:solidFill>
                <a:effectLst/>
                <a:latin typeface="Arial"/>
                <a:ea typeface="Arial"/>
                <a:cs typeface="Arial"/>
                <a:sym typeface="Arial"/>
              </a:rPr>
              <a:t> and MAPK.</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2"/>
            </a:pPr>
            <a:r>
              <a:rPr lang="en-US" sz="1200" b="0" i="0" u="none" strike="noStrike" kern="1200" cap="none" dirty="0">
                <a:solidFill>
                  <a:schemeClr val="dk1"/>
                </a:solidFill>
                <a:effectLst/>
                <a:latin typeface="Arial"/>
                <a:ea typeface="Arial"/>
                <a:cs typeface="Arial"/>
                <a:sym typeface="Arial"/>
              </a:rPr>
              <a:t>Dominant negative F G F receptor:</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Receptors with defective intracellular domains cannot transmit signal. Mutant receptors can pair with normal receptors, but the heterodimer cannot transmit the signal. When a cell makes mutant FGF receptors, normal receptors can </a:t>
            </a:r>
            <a:r>
              <a:rPr lang="en-US" sz="1200" b="0" i="0" u="none" strike="noStrike" kern="1200" cap="none" dirty="0" err="1">
                <a:solidFill>
                  <a:schemeClr val="dk1"/>
                </a:solidFill>
                <a:effectLst/>
                <a:latin typeface="Arial"/>
                <a:ea typeface="Arial"/>
                <a:cs typeface="Arial"/>
                <a:sym typeface="Arial"/>
              </a:rPr>
              <a:t>dimerize</a:t>
            </a:r>
            <a:r>
              <a:rPr lang="en-US" sz="1200" b="0" i="0" u="none" strike="noStrike" kern="1200" cap="none" dirty="0">
                <a:solidFill>
                  <a:schemeClr val="dk1"/>
                </a:solidFill>
                <a:effectLst/>
                <a:latin typeface="Arial"/>
                <a:ea typeface="Arial"/>
                <a:cs typeface="Arial"/>
                <a:sym typeface="Arial"/>
              </a:rPr>
              <a:t> as in part a, or the defective receptors can bind to FGF and </a:t>
            </a:r>
            <a:r>
              <a:rPr lang="en-US" sz="1200" b="0" i="0" u="none" strike="noStrike" kern="1200" cap="none" dirty="0" err="1">
                <a:solidFill>
                  <a:schemeClr val="dk1"/>
                </a:solidFill>
                <a:effectLst/>
                <a:latin typeface="Arial"/>
                <a:ea typeface="Arial"/>
                <a:cs typeface="Arial"/>
                <a:sym typeface="Arial"/>
              </a:rPr>
              <a:t>dimerize</a:t>
            </a:r>
            <a:r>
              <a:rPr lang="en-US" sz="1200" b="0" i="0" u="none" strike="noStrike" kern="1200" cap="none" dirty="0">
                <a:solidFill>
                  <a:schemeClr val="dk1"/>
                </a:solidFill>
                <a:effectLst/>
                <a:latin typeface="Arial"/>
                <a:ea typeface="Arial"/>
                <a:cs typeface="Arial"/>
                <a:sym typeface="Arial"/>
              </a:rPr>
              <a:t> with normal receptors. In this case, no signal is transmitted. When sufficient quantities of the mutant receptor are present, most of the normal receptors are paired with mutant receptors, resulting in overall disruption in signaling.</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3/26/2022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dirty="0"/>
          </a:p>
        </p:txBody>
      </p:sp>
    </p:spTree>
    <p:extLst>
      <p:ext uri="{BB962C8B-B14F-4D97-AF65-F5344CB8AC3E}">
        <p14:creationId xmlns:p14="http://schemas.microsoft.com/office/powerpoint/2010/main" val="272420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3/26/2022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dirty="0"/>
          </a:p>
        </p:txBody>
      </p:sp>
    </p:spTree>
    <p:extLst>
      <p:ext uri="{BB962C8B-B14F-4D97-AF65-F5344CB8AC3E}">
        <p14:creationId xmlns:p14="http://schemas.microsoft.com/office/powerpoint/2010/main" val="88920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redi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088476"/>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dirty="0"/>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4" name="Content Placeholder 3">
            <a:extLst>
              <a:ext uri="{FF2B5EF4-FFF2-40B4-BE49-F238E27FC236}">
                <a16:creationId xmlns:a16="http://schemas.microsoft.com/office/drawing/2014/main" id="{9DBB0BF2-5162-4B6F-B06E-C4298E10EA5D}"/>
              </a:ext>
            </a:extLst>
          </p:cNvPr>
          <p:cNvSpPr>
            <a:spLocks noGrp="1"/>
          </p:cNvSpPr>
          <p:nvPr>
            <p:ph sz="quarter" idx="19"/>
          </p:nvPr>
        </p:nvSpPr>
        <p:spPr>
          <a:xfrm>
            <a:off x="5145088" y="5110163"/>
            <a:ext cx="3541712" cy="674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400142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Picture Placeholder 2"/>
          <p:cNvSpPr>
            <a:spLocks noGrp="1"/>
          </p:cNvSpPr>
          <p:nvPr>
            <p:ph type="pic" sz="quarter" idx="16"/>
          </p:nvPr>
        </p:nvSpPr>
        <p:spPr>
          <a:xfrm>
            <a:off x="1092200" y="2870200"/>
            <a:ext cx="6197600" cy="2108200"/>
          </a:xfrm>
        </p:spPr>
        <p:txBody>
          <a:bodyPr/>
          <a:lstStyle/>
          <a:p>
            <a:endParaRPr lang="en-IN"/>
          </a:p>
        </p:txBody>
      </p:sp>
    </p:spTree>
    <p:extLst>
      <p:ext uri="{BB962C8B-B14F-4D97-AF65-F5344CB8AC3E}">
        <p14:creationId xmlns:p14="http://schemas.microsoft.com/office/powerpoint/2010/main" val="127863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64" r:id="rId2"/>
    <p:sldLayoutId id="2147483683"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5" name="Logo"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82" r:id="rId4"/>
    <p:sldLayoutId id="2147483679" r:id="rId5"/>
    <p:sldLayoutId id="2147483671" r:id="rId6"/>
    <p:sldLayoutId id="2147483673" r:id="rId7"/>
    <p:sldLayoutId id="2147483670" r:id="rId8"/>
    <p:sldLayoutId id="2147483669" r:id="rId9"/>
    <p:sldLayoutId id="2147483655"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9.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2.xml"/><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w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46314" y="150055"/>
            <a:ext cx="8229600" cy="622828"/>
          </a:xfrm>
        </p:spPr>
        <p:txBody>
          <a:bodyPr lIns="0" tIns="0" rIns="0" bIns="0" anchor="ctr"/>
          <a:lstStyle/>
          <a:p>
            <a:r>
              <a:rPr lang="en-US" dirty="0"/>
              <a:t>Becker’s World of the Cell</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46314" y="886872"/>
            <a:ext cx="8229600" cy="359857"/>
          </a:xfrm>
        </p:spPr>
        <p:txBody>
          <a:bodyPr lIns="0" tIns="0" rIns="0" bIns="0" anchor="ctr"/>
          <a:lstStyle/>
          <a:p>
            <a:r>
              <a:rPr lang="en-US" dirty="0">
                <a:solidFill>
                  <a:schemeClr val="tx2"/>
                </a:solidFill>
              </a:rPr>
              <a:t>Tenth Edition, Global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751388" y="2704810"/>
            <a:ext cx="3891870" cy="632859"/>
          </a:xfrm>
        </p:spPr>
        <p:txBody>
          <a:bodyPr lIns="0" tIns="0" rIns="0" bIns="0" anchor="ctr"/>
          <a:lstStyle/>
          <a:p>
            <a:pPr marL="0"/>
            <a:r>
              <a:rPr lang="en-US" dirty="0"/>
              <a:t>Chapter 23</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751388" y="3531557"/>
            <a:ext cx="3891868" cy="1015663"/>
          </a:xfrm>
        </p:spPr>
        <p:txBody>
          <a:bodyPr lIns="0" tIns="0" rIns="0" bIns="0" anchor="ctr">
            <a:noAutofit/>
          </a:bodyPr>
          <a:lstStyle/>
          <a:p>
            <a:pPr marL="0"/>
            <a:r>
              <a:rPr lang="en-US" dirty="0">
                <a:latin typeface="+mn-lt"/>
              </a:rPr>
              <a:t>Signal Transduction Mechanisms: </a:t>
            </a:r>
            <a:br>
              <a:rPr lang="en-US" dirty="0">
                <a:latin typeface="+mn-lt"/>
              </a:rPr>
            </a:br>
            <a:r>
              <a:rPr lang="en-US" dirty="0">
                <a:latin typeface="+mn-lt"/>
              </a:rPr>
              <a:t>II. Messengers and Receptors</a:t>
            </a:r>
          </a:p>
        </p:txBody>
      </p:sp>
      <p:sp>
        <p:nvSpPr>
          <p:cNvPr id="9" name="Content Placeholder 8">
            <a:extLst>
              <a:ext uri="{FF2B5EF4-FFF2-40B4-BE49-F238E27FC236}">
                <a16:creationId xmlns:a16="http://schemas.microsoft.com/office/drawing/2014/main" id="{7D27DE78-5C56-452E-9384-36BEE8BECDFE}"/>
              </a:ext>
            </a:extLst>
          </p:cNvPr>
          <p:cNvSpPr>
            <a:spLocks noGrp="1"/>
          </p:cNvSpPr>
          <p:nvPr>
            <p:ph sz="quarter" idx="19"/>
          </p:nvPr>
        </p:nvSpPr>
        <p:spPr>
          <a:xfrm>
            <a:off x="4882019" y="5549712"/>
            <a:ext cx="3935412" cy="557593"/>
          </a:xfrm>
        </p:spPr>
        <p:txBody>
          <a:bodyPr anchor="ctr"/>
          <a:lstStyle/>
          <a:p>
            <a:pPr marL="0" indent="0">
              <a:buNone/>
            </a:pPr>
            <a:r>
              <a:rPr lang="en-US" sz="1400" dirty="0">
                <a:latin typeface="+mn-lt"/>
              </a:rPr>
              <a:t>Lectures by Anna </a:t>
            </a:r>
            <a:r>
              <a:rPr lang="en-US" sz="1400" dirty="0" err="1">
                <a:latin typeface="+mn-lt"/>
              </a:rPr>
              <a:t>Hegsted</a:t>
            </a:r>
            <a:r>
              <a:rPr lang="en-US" sz="1400" dirty="0">
                <a:latin typeface="+mn-lt"/>
              </a:rPr>
              <a:t>, Simon Fraser University</a:t>
            </a:r>
            <a:endParaRPr lang="en-IN" sz="1400" dirty="0">
              <a:latin typeface="+mn-lt"/>
            </a:endParaRP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p:txBody>
          <a:bodyPr/>
          <a:lstStyle/>
          <a:p>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pic>
        <p:nvPicPr>
          <p:cNvPr id="11" name="Picture 10" descr="Front Cover: Becker's World of the Cell, Tenth Edition, Global Edition, by Jeff Hardin, James P Lodolce">
            <a:extLst>
              <a:ext uri="{FF2B5EF4-FFF2-40B4-BE49-F238E27FC236}">
                <a16:creationId xmlns:a16="http://schemas.microsoft.com/office/drawing/2014/main" id="{BEB48581-9CE0-4524-8EEB-0F33F2169746}"/>
              </a:ext>
            </a:extLst>
          </p:cNvPr>
          <p:cNvPicPr>
            <a:picLocks noChangeAspect="1"/>
          </p:cNvPicPr>
          <p:nvPr/>
        </p:nvPicPr>
        <p:blipFill>
          <a:blip r:embed="rId3"/>
          <a:stretch>
            <a:fillRect/>
          </a:stretch>
        </p:blipFill>
        <p:spPr>
          <a:xfrm>
            <a:off x="466432" y="1360717"/>
            <a:ext cx="3926181" cy="4873827"/>
          </a:xfrm>
          <a:prstGeom prst="rect">
            <a:avLst/>
          </a:prstGeom>
        </p:spPr>
      </p:pic>
    </p:spTree>
    <p:extLst>
      <p:ext uri="{BB962C8B-B14F-4D97-AF65-F5344CB8AC3E}">
        <p14:creationId xmlns:p14="http://schemas.microsoft.com/office/powerpoint/2010/main" val="237605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3618"/>
            <a:ext cx="8293694" cy="715314"/>
          </a:xfrm>
          <a:solidFill>
            <a:srgbClr val="FFC000"/>
          </a:solidFill>
        </p:spPr>
        <p:txBody>
          <a:bodyPr lIns="0" tIns="0" rIns="0" bIns="0" anchor="ctr"/>
          <a:lstStyle/>
          <a:p>
            <a:r>
              <a:rPr lang="en-IN" sz="3600" dirty="0">
                <a:latin typeface="+mj-lt"/>
              </a:rPr>
              <a:t>Signal Transduction</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2519"/>
            <a:ext cx="8293694" cy="3158287"/>
          </a:xfrm>
        </p:spPr>
        <p:txBody>
          <a:bodyPr lIns="0" tIns="0" rIns="0" bIns="0"/>
          <a:lstStyle/>
          <a:p>
            <a:pPr marL="255600" indent="-255600"/>
            <a:r>
              <a:rPr lang="en-US" sz="2400" dirty="0"/>
              <a:t>Ligand </a:t>
            </a:r>
            <a:r>
              <a:rPr lang="en-US" sz="2400" u="sng" dirty="0"/>
              <a:t>binding</a:t>
            </a:r>
            <a:r>
              <a:rPr lang="en-US" sz="2400" dirty="0"/>
              <a:t> is a </a:t>
            </a:r>
            <a:r>
              <a:rPr lang="en-US" sz="2400" u="sng" dirty="0"/>
              <a:t>first</a:t>
            </a:r>
            <a:r>
              <a:rPr lang="en-US" sz="2400" dirty="0"/>
              <a:t> step in cell-cell </a:t>
            </a:r>
            <a:r>
              <a:rPr lang="en-US" sz="2400" u="sng" dirty="0"/>
              <a:t>signaling</a:t>
            </a:r>
            <a:r>
              <a:rPr lang="en-US" sz="2400" dirty="0"/>
              <a:t>, </a:t>
            </a:r>
            <a:r>
              <a:rPr lang="en-US" sz="2400" dirty="0">
                <a:solidFill>
                  <a:srgbClr val="00B0F0"/>
                </a:solidFill>
              </a:rPr>
              <a:t>leading</a:t>
            </a:r>
            <a:r>
              <a:rPr lang="en-US" sz="2400" dirty="0"/>
              <a:t> to </a:t>
            </a:r>
            <a:r>
              <a:rPr lang="en-US" sz="2400" u="sng" dirty="0"/>
              <a:t>production</a:t>
            </a:r>
            <a:r>
              <a:rPr lang="en-US" sz="2400" dirty="0"/>
              <a:t> of additional </a:t>
            </a:r>
            <a:r>
              <a:rPr lang="en-US" sz="2400" u="sng" dirty="0"/>
              <a:t>molecules</a:t>
            </a:r>
            <a:r>
              <a:rPr lang="en-US" sz="2400" dirty="0"/>
              <a:t> or </a:t>
            </a:r>
            <a:r>
              <a:rPr lang="en-US" sz="2400" u="sng" dirty="0"/>
              <a:t>ions</a:t>
            </a:r>
            <a:r>
              <a:rPr lang="en-US" sz="2400" dirty="0"/>
              <a:t> within the cell. </a:t>
            </a:r>
          </a:p>
          <a:p>
            <a:pPr marL="255600" indent="-255600"/>
            <a:r>
              <a:rPr lang="en-US" sz="2400" dirty="0">
                <a:solidFill>
                  <a:srgbClr val="FF0000"/>
                </a:solidFill>
              </a:rPr>
              <a:t>These</a:t>
            </a:r>
            <a:r>
              <a:rPr lang="en-US" sz="2400" dirty="0"/>
              <a:t> are called </a:t>
            </a:r>
            <a:r>
              <a:rPr lang="en-US" sz="2400" b="1" dirty="0"/>
              <a:t>second messengers</a:t>
            </a:r>
            <a:r>
              <a:rPr lang="en-US" sz="2400" dirty="0"/>
              <a:t>.</a:t>
            </a:r>
          </a:p>
          <a:p>
            <a:pPr marL="255600" indent="-255600"/>
            <a:r>
              <a:rPr lang="en-US" sz="2400" dirty="0"/>
              <a:t>A </a:t>
            </a:r>
            <a:r>
              <a:rPr lang="en-US" sz="2400" u="sng" dirty="0"/>
              <a:t>cascade</a:t>
            </a:r>
            <a:r>
              <a:rPr lang="en-US" sz="2400" dirty="0"/>
              <a:t> of changes may be induced in the receiving cell.</a:t>
            </a:r>
          </a:p>
          <a:p>
            <a:pPr marL="255600" indent="-255600"/>
            <a:r>
              <a:rPr lang="en-US" sz="2400" dirty="0"/>
              <a:t>The ability of a cell to </a:t>
            </a:r>
            <a:r>
              <a:rPr lang="en-US" sz="2400" dirty="0">
                <a:solidFill>
                  <a:srgbClr val="00B0F0"/>
                </a:solidFill>
              </a:rPr>
              <a:t>respond</a:t>
            </a:r>
            <a:r>
              <a:rPr lang="en-US" sz="2400" dirty="0"/>
              <a:t> to </a:t>
            </a:r>
            <a:r>
              <a:rPr lang="en-US" sz="2400" u="sng" dirty="0"/>
              <a:t>ligand-receptor</a:t>
            </a:r>
            <a:r>
              <a:rPr lang="en-US" sz="2400" dirty="0"/>
              <a:t> </a:t>
            </a:r>
            <a:r>
              <a:rPr lang="en-US" sz="2400" u="sng" dirty="0"/>
              <a:t>binding</a:t>
            </a:r>
            <a:r>
              <a:rPr lang="en-US" sz="2400" dirty="0"/>
              <a:t> by </a:t>
            </a:r>
            <a:r>
              <a:rPr lang="en-US" sz="2400" dirty="0">
                <a:solidFill>
                  <a:srgbClr val="00B0F0"/>
                </a:solidFill>
              </a:rPr>
              <a:t>altering</a:t>
            </a:r>
            <a:r>
              <a:rPr lang="en-US" sz="2400" dirty="0"/>
              <a:t> its </a:t>
            </a:r>
            <a:r>
              <a:rPr lang="en-US" sz="2400" dirty="0">
                <a:solidFill>
                  <a:srgbClr val="00B0F0"/>
                </a:solidFill>
              </a:rPr>
              <a:t>behavior</a:t>
            </a:r>
            <a:r>
              <a:rPr lang="en-US" sz="2400" dirty="0"/>
              <a:t> or gene </a:t>
            </a:r>
            <a:r>
              <a:rPr lang="en-US" sz="2400" dirty="0">
                <a:solidFill>
                  <a:srgbClr val="00B0F0"/>
                </a:solidFill>
              </a:rPr>
              <a:t>expression</a:t>
            </a:r>
            <a:r>
              <a:rPr lang="en-US" sz="2400" dirty="0"/>
              <a:t> is called </a:t>
            </a:r>
            <a:r>
              <a:rPr lang="en-US" sz="2400" b="1" dirty="0"/>
              <a:t>signal transduction</a:t>
            </a:r>
            <a:r>
              <a:rPr lang="en-US" sz="2400" dirty="0"/>
              <a:t>.</a:t>
            </a:r>
          </a:p>
        </p:txBody>
      </p:sp>
    </p:spTree>
    <p:extLst>
      <p:ext uri="{BB962C8B-B14F-4D97-AF65-F5344CB8AC3E}">
        <p14:creationId xmlns:p14="http://schemas.microsoft.com/office/powerpoint/2010/main" val="22022057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27260"/>
            <a:ext cx="8304001" cy="676045"/>
          </a:xfrm>
          <a:solidFill>
            <a:schemeClr val="accent3">
              <a:lumMod val="60000"/>
              <a:lumOff val="40000"/>
            </a:schemeClr>
          </a:solidFill>
        </p:spPr>
        <p:txBody>
          <a:bodyPr lIns="0" tIns="0" rIns="0" bIns="0" anchor="ctr"/>
          <a:lstStyle/>
          <a:p>
            <a:r>
              <a:rPr lang="en-US" dirty="0"/>
              <a:t>The Compound Eye of Drosophila </a:t>
            </a:r>
          </a:p>
        </p:txBody>
      </p:sp>
      <p:sp>
        <p:nvSpPr>
          <p:cNvPr id="6" name="Content Placeholder 5"/>
          <p:cNvSpPr>
            <a:spLocks noGrp="1"/>
          </p:cNvSpPr>
          <p:nvPr>
            <p:ph sz="quarter" idx="15"/>
          </p:nvPr>
        </p:nvSpPr>
        <p:spPr>
          <a:xfrm>
            <a:off x="421688" y="1144415"/>
            <a:ext cx="7835208" cy="478941"/>
          </a:xfrm>
        </p:spPr>
        <p:txBody>
          <a:bodyPr lIns="0" tIns="0" rIns="0" bIns="0"/>
          <a:lstStyle/>
          <a:p>
            <a:pPr marL="0" indent="0">
              <a:buNone/>
            </a:pPr>
            <a:r>
              <a:rPr lang="en-US" sz="2400" b="1" dirty="0"/>
              <a:t>Figure 23.20</a:t>
            </a:r>
            <a:r>
              <a:rPr lang="en-US" sz="2400" dirty="0"/>
              <a:t> The Compound Eye of Drosophila. </a:t>
            </a:r>
          </a:p>
        </p:txBody>
      </p:sp>
      <p:pic>
        <p:nvPicPr>
          <p:cNvPr id="5" name="Picture Placeholder 4" descr="Micrographs of a normal eye, cross section of a normal ommatidium, an eye expressing a dominant activated form of R a s, and a sevenless mutant. The measurement is of 2 micrometer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438"/>
          <a:stretch/>
        </p:blipFill>
        <p:spPr>
          <a:xfrm>
            <a:off x="605846" y="2088833"/>
            <a:ext cx="7758545" cy="2473177"/>
          </a:xfrm>
          <a:prstGeom prst="rect">
            <a:avLst/>
          </a:prstGeom>
          <a:noFill/>
          <a:ln>
            <a:noFill/>
          </a:ln>
        </p:spPr>
      </p:pic>
    </p:spTree>
    <p:extLst>
      <p:ext uri="{BB962C8B-B14F-4D97-AF65-F5344CB8AC3E}">
        <p14:creationId xmlns:p14="http://schemas.microsoft.com/office/powerpoint/2010/main" val="19111619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60000"/>
              <a:lumOff val="40000"/>
            </a:schemeClr>
          </a:solidFill>
        </p:spPr>
        <p:txBody>
          <a:bodyPr lIns="0" tIns="0" rIns="0" bIns="0" anchor="ctr"/>
          <a:lstStyle/>
          <a:p>
            <a:r>
              <a:rPr lang="en-US" sz="3600" dirty="0" err="1">
                <a:latin typeface="+mj-lt"/>
              </a:rPr>
              <a:t>Sevenless</a:t>
            </a:r>
            <a:r>
              <a:rPr lang="en-US" sz="3600" dirty="0">
                <a:latin typeface="+mj-lt"/>
              </a:rPr>
              <a:t> Signaling</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3086692"/>
          </a:xfrm>
        </p:spPr>
        <p:txBody>
          <a:bodyPr lIns="0" tIns="0" rIns="0" bIns="0"/>
          <a:lstStyle/>
          <a:p>
            <a:pPr indent="-255600"/>
            <a:r>
              <a:rPr lang="en-US" sz="2400" u="sng" dirty="0"/>
              <a:t>Loss of </a:t>
            </a:r>
            <a:r>
              <a:rPr lang="en-US" sz="2400" u="sng" dirty="0" err="1"/>
              <a:t>Sev</a:t>
            </a:r>
            <a:r>
              <a:rPr lang="en-US" sz="2400" u="sng" dirty="0"/>
              <a:t> leads to loss of the R7 cell</a:t>
            </a:r>
            <a:r>
              <a:rPr lang="en-US" sz="2400" dirty="0"/>
              <a:t>, one of eight photoreceptors in each </a:t>
            </a:r>
            <a:r>
              <a:rPr lang="en-US" sz="2400" dirty="0" err="1"/>
              <a:t>ommatidium</a:t>
            </a:r>
            <a:r>
              <a:rPr lang="en-US" sz="2400" dirty="0"/>
              <a:t>.</a:t>
            </a:r>
          </a:p>
          <a:p>
            <a:pPr indent="-255600"/>
            <a:r>
              <a:rPr lang="en-US" sz="2400" dirty="0"/>
              <a:t>Studies </a:t>
            </a:r>
            <a:r>
              <a:rPr lang="en-US" sz="2400" u="sng" dirty="0"/>
              <a:t>identified a ligand on the neighboring R8 cell that activates the </a:t>
            </a:r>
            <a:r>
              <a:rPr lang="en-US" sz="2400" u="sng" dirty="0" err="1"/>
              <a:t>Sevenless</a:t>
            </a:r>
            <a:r>
              <a:rPr lang="en-US" sz="2400" u="sng" dirty="0"/>
              <a:t> receptor, called Bride of </a:t>
            </a:r>
            <a:r>
              <a:rPr lang="en-US" sz="2400" u="sng" dirty="0" err="1"/>
              <a:t>sevenless</a:t>
            </a:r>
            <a:r>
              <a:rPr lang="en-US" sz="2400" u="sng" dirty="0"/>
              <a:t> (Boss).</a:t>
            </a:r>
          </a:p>
          <a:p>
            <a:pPr indent="-255600"/>
            <a:r>
              <a:rPr lang="en-US" sz="2400" dirty="0"/>
              <a:t>Geneticists used a sensitized background to identify additional components of the </a:t>
            </a:r>
            <a:r>
              <a:rPr lang="en-US" sz="2400" i="1" dirty="0" err="1"/>
              <a:t>sev</a:t>
            </a:r>
            <a:r>
              <a:rPr lang="en-US" sz="2400" dirty="0"/>
              <a:t> pathway.</a:t>
            </a:r>
          </a:p>
        </p:txBody>
      </p:sp>
    </p:spTree>
    <p:extLst>
      <p:ext uri="{BB962C8B-B14F-4D97-AF65-F5344CB8AC3E}">
        <p14:creationId xmlns:p14="http://schemas.microsoft.com/office/powerpoint/2010/main" val="32558614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chemeClr val="accent3">
              <a:lumMod val="60000"/>
              <a:lumOff val="40000"/>
            </a:schemeClr>
          </a:solidFill>
        </p:spPr>
        <p:txBody>
          <a:bodyPr lIns="0" tIns="0" rIns="0" bIns="0" anchor="ctr"/>
          <a:lstStyle/>
          <a:p>
            <a:r>
              <a:rPr lang="en-US" sz="3600" dirty="0">
                <a:latin typeface="+mj-lt"/>
              </a:rPr>
              <a:t>Identifying Additional Components of </a:t>
            </a:r>
            <a:r>
              <a:rPr lang="en-US" sz="3600" dirty="0" err="1">
                <a:latin typeface="+mj-lt"/>
              </a:rPr>
              <a:t>Sevenless</a:t>
            </a:r>
            <a:r>
              <a:rPr lang="en-US" sz="3600" dirty="0">
                <a:latin typeface="+mj-lt"/>
              </a:rPr>
              <a:t> Signaling</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3012637"/>
          </a:xfrm>
        </p:spPr>
        <p:txBody>
          <a:bodyPr lIns="0" tIns="0" rIns="0" bIns="0"/>
          <a:lstStyle/>
          <a:p>
            <a:pPr indent="-255600"/>
            <a:r>
              <a:rPr lang="en-US" sz="2400" dirty="0"/>
              <a:t>The </a:t>
            </a:r>
            <a:r>
              <a:rPr lang="en-US" altLang="en-CA" sz="2400" dirty="0"/>
              <a:t>“</a:t>
            </a:r>
            <a:r>
              <a:rPr lang="en-US" sz="2400" dirty="0"/>
              <a:t>sensitized</a:t>
            </a:r>
            <a:r>
              <a:rPr lang="en-US" altLang="en-CA" sz="2400" dirty="0"/>
              <a:t>”</a:t>
            </a:r>
            <a:r>
              <a:rPr lang="en-US" sz="2400" dirty="0"/>
              <a:t> background involved conditions that produced just enough </a:t>
            </a:r>
            <a:r>
              <a:rPr lang="en-US" sz="2400" dirty="0" err="1"/>
              <a:t>Sev</a:t>
            </a:r>
            <a:r>
              <a:rPr lang="en-US" sz="2400" dirty="0"/>
              <a:t> receptor to allow the R7 cell to develop.</a:t>
            </a:r>
          </a:p>
          <a:p>
            <a:pPr indent="-255600"/>
            <a:r>
              <a:rPr lang="en-US" sz="2400" dirty="0"/>
              <a:t>Then mutations were identified that resulted in eye defects only in this sensitized background.</a:t>
            </a:r>
          </a:p>
          <a:p>
            <a:pPr indent="-255600"/>
            <a:r>
              <a:rPr lang="en-US" sz="2400" dirty="0"/>
              <a:t>Several important components of RTK signaling were identified this way.</a:t>
            </a:r>
          </a:p>
        </p:txBody>
      </p:sp>
    </p:spTree>
    <p:extLst>
      <p:ext uri="{BB962C8B-B14F-4D97-AF65-F5344CB8AC3E}">
        <p14:creationId xmlns:p14="http://schemas.microsoft.com/office/powerpoint/2010/main" val="19930534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60000"/>
              <a:lumOff val="40000"/>
            </a:schemeClr>
          </a:solidFill>
        </p:spPr>
        <p:txBody>
          <a:bodyPr lIns="0" tIns="0" rIns="0" bIns="0" anchor="ctr"/>
          <a:lstStyle/>
          <a:p>
            <a:r>
              <a:rPr lang="en-US" sz="3600" dirty="0">
                <a:latin typeface="+mj-lt"/>
              </a:rPr>
              <a:t>Connections to </a:t>
            </a:r>
            <a:r>
              <a:rPr lang="en-US" sz="3600" dirty="0" err="1">
                <a:latin typeface="+mj-lt"/>
              </a:rPr>
              <a:t>Ras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595372"/>
          </a:xfrm>
        </p:spPr>
        <p:txBody>
          <a:bodyPr lIns="0" tIns="0" rIns="0" bIns="0"/>
          <a:lstStyle/>
          <a:p>
            <a:pPr indent="-255600"/>
            <a:r>
              <a:rPr lang="en-US" sz="2400" dirty="0"/>
              <a:t>In some types of studies, the effects of multiple mutations in the </a:t>
            </a:r>
            <a:r>
              <a:rPr lang="en-US" sz="2400" i="1" dirty="0" err="1"/>
              <a:t>sev</a:t>
            </a:r>
            <a:r>
              <a:rPr lang="en-US" sz="2400" dirty="0"/>
              <a:t> pathway were examined.</a:t>
            </a:r>
          </a:p>
          <a:p>
            <a:pPr indent="-255600"/>
            <a:r>
              <a:rPr lang="en-US" sz="2400" dirty="0"/>
              <a:t>In </a:t>
            </a:r>
            <a:r>
              <a:rPr lang="en-US" sz="2400" u="sng" dirty="0">
                <a:solidFill>
                  <a:srgbClr val="FF0000"/>
                </a:solidFill>
              </a:rPr>
              <a:t>double mutants that lack functional </a:t>
            </a:r>
            <a:r>
              <a:rPr lang="en-US" sz="2400" u="sng" dirty="0" err="1">
                <a:solidFill>
                  <a:srgbClr val="FF0000"/>
                </a:solidFill>
              </a:rPr>
              <a:t>Sevenless</a:t>
            </a:r>
            <a:r>
              <a:rPr lang="en-US" sz="2400" u="sng" dirty="0">
                <a:solidFill>
                  <a:srgbClr val="FF0000"/>
                </a:solidFill>
              </a:rPr>
              <a:t> but also have a dominant mutation in </a:t>
            </a:r>
            <a:r>
              <a:rPr lang="en-US" sz="2400" u="sng" dirty="0" err="1">
                <a:solidFill>
                  <a:srgbClr val="FF0000"/>
                </a:solidFill>
              </a:rPr>
              <a:t>Ras</a:t>
            </a:r>
            <a:r>
              <a:rPr lang="en-US" sz="2400" u="sng" dirty="0">
                <a:solidFill>
                  <a:srgbClr val="FF0000"/>
                </a:solidFill>
              </a:rPr>
              <a:t>, the R7 cell develops</a:t>
            </a:r>
            <a:r>
              <a:rPr lang="en-US" sz="2400" dirty="0"/>
              <a:t>.</a:t>
            </a:r>
          </a:p>
          <a:p>
            <a:pPr indent="-255600"/>
            <a:r>
              <a:rPr lang="en-US" sz="2400" dirty="0"/>
              <a:t>This suggests that the </a:t>
            </a:r>
            <a:r>
              <a:rPr lang="en-US" sz="2400" i="1" u="sng" dirty="0" err="1">
                <a:solidFill>
                  <a:srgbClr val="00B050"/>
                </a:solidFill>
              </a:rPr>
              <a:t>sev</a:t>
            </a:r>
            <a:r>
              <a:rPr lang="en-US" sz="2400" u="sng" dirty="0">
                <a:solidFill>
                  <a:srgbClr val="00B050"/>
                </a:solidFill>
              </a:rPr>
              <a:t> pathway normally works by activating </a:t>
            </a:r>
            <a:r>
              <a:rPr lang="en-US" sz="2400" u="sng" dirty="0" err="1">
                <a:solidFill>
                  <a:srgbClr val="00B050"/>
                </a:solidFill>
              </a:rPr>
              <a:t>Ras</a:t>
            </a:r>
            <a:r>
              <a:rPr lang="en-US" sz="2400" u="sng" dirty="0">
                <a:solidFill>
                  <a:srgbClr val="00B050"/>
                </a:solidFill>
              </a:rPr>
              <a:t>.</a:t>
            </a:r>
          </a:p>
        </p:txBody>
      </p:sp>
    </p:spTree>
    <p:extLst>
      <p:ext uri="{BB962C8B-B14F-4D97-AF65-F5344CB8AC3E}">
        <p14:creationId xmlns:p14="http://schemas.microsoft.com/office/powerpoint/2010/main" val="3560296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63773"/>
            <a:ext cx="8251961" cy="1665027"/>
          </a:xfrm>
          <a:solidFill>
            <a:schemeClr val="accent3">
              <a:lumMod val="60000"/>
              <a:lumOff val="40000"/>
            </a:schemeClr>
          </a:solidFill>
        </p:spPr>
        <p:txBody>
          <a:bodyPr lIns="0" tIns="0" rIns="0" bIns="0" anchor="ctr"/>
          <a:lstStyle/>
          <a:p>
            <a:r>
              <a:rPr lang="en-US" dirty="0"/>
              <a:t>Mutations in the </a:t>
            </a:r>
            <a:r>
              <a:rPr lang="en-US" dirty="0" err="1"/>
              <a:t>Ras</a:t>
            </a:r>
            <a:r>
              <a:rPr lang="en-US" dirty="0"/>
              <a:t> Pathway Can Either Bypass or Enhance Defects in RTK Signaling </a:t>
            </a:r>
          </a:p>
        </p:txBody>
      </p:sp>
      <p:sp>
        <p:nvSpPr>
          <p:cNvPr id="6" name="Content Placeholder 5"/>
          <p:cNvSpPr>
            <a:spLocks noGrp="1"/>
          </p:cNvSpPr>
          <p:nvPr>
            <p:ph sz="quarter" idx="15"/>
          </p:nvPr>
        </p:nvSpPr>
        <p:spPr>
          <a:xfrm>
            <a:off x="421688" y="1828800"/>
            <a:ext cx="8039924" cy="764274"/>
          </a:xfrm>
        </p:spPr>
        <p:txBody>
          <a:bodyPr lIns="0" tIns="0" rIns="0" bIns="0"/>
          <a:lstStyle/>
          <a:p>
            <a:pPr marL="0" indent="0">
              <a:buNone/>
            </a:pPr>
            <a:r>
              <a:rPr lang="en-US" sz="2200" b="1" dirty="0"/>
              <a:t>Figure 23.21 </a:t>
            </a:r>
            <a:r>
              <a:rPr lang="en-US" sz="2400" dirty="0"/>
              <a:t>Dominant Negative Disruption of FGF Receptor Function. </a:t>
            </a:r>
            <a:r>
              <a:rPr lang="en-US" sz="2200" dirty="0"/>
              <a:t> </a:t>
            </a:r>
          </a:p>
        </p:txBody>
      </p:sp>
      <p:pic>
        <p:nvPicPr>
          <p:cNvPr id="7" name="Picture Placeholder 6" descr="An illustration on the mutations in the R a s pathway. The various combinations are R7 pre-cursor, sev mutant with no receptor, weak sev mutant with weak R a s mutant, and sev mutant with activated R a 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557"/>
          <a:stretch/>
        </p:blipFill>
        <p:spPr>
          <a:xfrm>
            <a:off x="972436" y="2795117"/>
            <a:ext cx="7048185" cy="3469205"/>
          </a:xfrm>
          <a:prstGeom prst="rect">
            <a:avLst/>
          </a:prstGeom>
          <a:noFill/>
          <a:ln>
            <a:noFill/>
          </a:ln>
        </p:spPr>
      </p:pic>
    </p:spTree>
    <p:extLst>
      <p:ext uri="{BB962C8B-B14F-4D97-AF65-F5344CB8AC3E}">
        <p14:creationId xmlns:p14="http://schemas.microsoft.com/office/powerpoint/2010/main" val="5881062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34110"/>
            <a:ext cx="8302240" cy="1048779"/>
          </a:xfrm>
          <a:solidFill>
            <a:schemeClr val="accent3">
              <a:lumMod val="60000"/>
              <a:lumOff val="40000"/>
            </a:schemeClr>
          </a:solidFill>
        </p:spPr>
        <p:txBody>
          <a:bodyPr lIns="0" tIns="0" rIns="0" bIns="0" anchor="ctr"/>
          <a:lstStyle/>
          <a:p>
            <a:r>
              <a:rPr lang="en-US" sz="3600" dirty="0">
                <a:latin typeface="+mj-lt"/>
              </a:rPr>
              <a:t>Receptor Tyrosine Kinases Activate a Variety of Other Signaling Pathways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19100" y="1573011"/>
            <a:ext cx="8302240" cy="2917103"/>
          </a:xfrm>
        </p:spPr>
        <p:txBody>
          <a:bodyPr lIns="0" tIns="0" rIns="0" bIns="0"/>
          <a:lstStyle/>
          <a:p>
            <a:pPr indent="-255600"/>
            <a:r>
              <a:rPr lang="en-US" sz="2400" u="sng" dirty="0">
                <a:latin typeface="Arial" panose="020B0604020202020204" pitchFamily="34" charset="0"/>
                <a:cs typeface="Arial" panose="020B0604020202020204" pitchFamily="34" charset="0"/>
              </a:rPr>
              <a:t>Receptor tyrosine kinases can also </a:t>
            </a:r>
            <a:r>
              <a:rPr lang="en-US" sz="2400" u="sng" dirty="0">
                <a:solidFill>
                  <a:srgbClr val="00B050"/>
                </a:solidFill>
                <a:latin typeface="Arial" panose="020B0604020202020204" pitchFamily="34" charset="0"/>
                <a:cs typeface="Arial" panose="020B0604020202020204" pitchFamily="34" charset="0"/>
              </a:rPr>
              <a:t>activate</a:t>
            </a:r>
            <a:r>
              <a:rPr lang="en-US" sz="2400" u="sng" dirty="0">
                <a:latin typeface="Arial" panose="020B0604020202020204" pitchFamily="34" charset="0"/>
                <a:cs typeface="Arial" panose="020B0604020202020204" pitchFamily="34" charset="0"/>
              </a:rPr>
              <a:t> phospholipase C</a:t>
            </a:r>
            <a:r>
              <a:rPr lang="el-GR" sz="2400" i="1" u="sng" dirty="0">
                <a:latin typeface="Arial" panose="020B0604020202020204" pitchFamily="34" charset="0"/>
                <a:cs typeface="Arial" panose="020B0604020202020204" pitchFamily="34" charset="0"/>
              </a:rPr>
              <a:t>γ</a:t>
            </a:r>
            <a:r>
              <a:rPr lang="en-US" sz="2400" u="sng" dirty="0">
                <a:latin typeface="Arial" panose="020B0604020202020204" pitchFamily="34" charset="0"/>
                <a:cs typeface="Arial" panose="020B0604020202020204" pitchFamily="34" charset="0"/>
              </a:rPr>
              <a:t>, leading to production of IP</a:t>
            </a:r>
            <a:r>
              <a:rPr lang="en-US" sz="2400" u="sng" baseline="-25000" dirty="0">
                <a:latin typeface="Arial" panose="020B0604020202020204" pitchFamily="34" charset="0"/>
                <a:cs typeface="Arial" panose="020B0604020202020204" pitchFamily="34" charset="0"/>
              </a:rPr>
              <a:t>3</a:t>
            </a:r>
            <a:r>
              <a:rPr lang="en-US" sz="2400" u="sng" dirty="0">
                <a:latin typeface="Arial" panose="020B0604020202020204" pitchFamily="34" charset="0"/>
                <a:cs typeface="Arial" panose="020B0604020202020204" pitchFamily="34" charset="0"/>
              </a:rPr>
              <a:t> and DAG</a:t>
            </a:r>
            <a:r>
              <a:rPr lang="en-US" sz="2400" dirty="0">
                <a:latin typeface="Arial" panose="020B0604020202020204" pitchFamily="34" charset="0"/>
                <a:cs typeface="Arial" panose="020B0604020202020204" pitchFamily="34" charset="0"/>
              </a:rPr>
              <a:t>.</a:t>
            </a:r>
          </a:p>
          <a:p>
            <a:pPr indent="-255600"/>
            <a:r>
              <a:rPr lang="en-US" sz="2400" dirty="0">
                <a:latin typeface="Arial" panose="020B0604020202020204" pitchFamily="34" charset="0"/>
                <a:cs typeface="Arial" panose="020B0604020202020204" pitchFamily="34" charset="0"/>
              </a:rPr>
              <a:t>The </a:t>
            </a:r>
            <a:r>
              <a:rPr lang="en-US" sz="2400" dirty="0">
                <a:solidFill>
                  <a:srgbClr val="00B050"/>
                </a:solidFill>
                <a:latin typeface="Arial" panose="020B0604020202020204" pitchFamily="34" charset="0"/>
                <a:cs typeface="Arial" panose="020B0604020202020204" pitchFamily="34" charset="0"/>
              </a:rPr>
              <a:t>phospholipase C</a:t>
            </a:r>
            <a:r>
              <a:rPr lang="el-GR" sz="2400" i="1" dirty="0">
                <a:solidFill>
                  <a:srgbClr val="00B050"/>
                </a:solidFill>
                <a:latin typeface="Arial" panose="020B0604020202020204" pitchFamily="34" charset="0"/>
                <a:cs typeface="Arial" panose="020B0604020202020204" pitchFamily="34" charset="0"/>
              </a:rPr>
              <a:t>γ</a:t>
            </a:r>
            <a:r>
              <a:rPr lang="en-US" sz="2400" dirty="0">
                <a:solidFill>
                  <a:srgbClr val="00B050"/>
                </a:solidFill>
                <a:latin typeface="Arial" panose="020B0604020202020204" pitchFamily="34" charset="0"/>
                <a:cs typeface="Arial" panose="020B0604020202020204" pitchFamily="34" charset="0"/>
              </a:rPr>
              <a:t> in this case contains an SH2 domain </a:t>
            </a:r>
            <a:r>
              <a:rPr lang="en-US" sz="2400" dirty="0">
                <a:latin typeface="Arial" panose="020B0604020202020204" pitchFamily="34" charset="0"/>
                <a:cs typeface="Arial" panose="020B0604020202020204" pitchFamily="34" charset="0"/>
              </a:rPr>
              <a:t>and </a:t>
            </a:r>
            <a:r>
              <a:rPr lang="en-US" sz="2400" u="sng" dirty="0">
                <a:latin typeface="Arial" panose="020B0604020202020204" pitchFamily="34" charset="0"/>
                <a:cs typeface="Arial" panose="020B0604020202020204" pitchFamily="34" charset="0"/>
              </a:rPr>
              <a:t>must bind to the receptor</a:t>
            </a:r>
            <a:r>
              <a:rPr lang="en-US" sz="2400" dirty="0">
                <a:latin typeface="Arial" panose="020B0604020202020204" pitchFamily="34" charset="0"/>
                <a:cs typeface="Arial" panose="020B0604020202020204" pitchFamily="34" charset="0"/>
              </a:rPr>
              <a:t>.</a:t>
            </a:r>
          </a:p>
          <a:p>
            <a:pPr indent="-255600"/>
            <a:r>
              <a:rPr lang="en-US" sz="2400" u="sng" dirty="0">
                <a:latin typeface="Arial" panose="020B0604020202020204" pitchFamily="34" charset="0"/>
                <a:cs typeface="Arial" panose="020B0604020202020204" pitchFamily="34" charset="0"/>
              </a:rPr>
              <a:t>RTKs can also </a:t>
            </a:r>
            <a:r>
              <a:rPr lang="en-US" sz="2400" u="sng" dirty="0">
                <a:solidFill>
                  <a:srgbClr val="00B050"/>
                </a:solidFill>
                <a:latin typeface="Arial" panose="020B0604020202020204" pitchFamily="34" charset="0"/>
                <a:cs typeface="Arial" panose="020B0604020202020204" pitchFamily="34" charset="0"/>
              </a:rPr>
              <a:t>activate</a:t>
            </a:r>
            <a:r>
              <a:rPr lang="en-US" sz="2400" u="sng" dirty="0">
                <a:latin typeface="Arial" panose="020B0604020202020204" pitchFamily="34" charset="0"/>
                <a:cs typeface="Arial" panose="020B0604020202020204" pitchFamily="34" charset="0"/>
              </a:rPr>
              <a:t> enzymes such as</a:t>
            </a:r>
            <a:r>
              <a:rPr lang="en-US" sz="2400" i="1" u="sng" dirty="0">
                <a:latin typeface="Arial" panose="020B0604020202020204" pitchFamily="34" charset="0"/>
                <a:cs typeface="Arial" panose="020B0604020202020204" pitchFamily="34" charset="0"/>
              </a:rPr>
              <a:t> PI 3-kinase</a:t>
            </a:r>
            <a:r>
              <a:rPr lang="en-US" sz="2400" u="sng" dirty="0">
                <a:latin typeface="Arial" panose="020B0604020202020204" pitchFamily="34" charset="0"/>
                <a:cs typeface="Arial" panose="020B0604020202020204" pitchFamily="34" charset="0"/>
              </a:rPr>
              <a:t> (</a:t>
            </a:r>
            <a:r>
              <a:rPr lang="en-US" sz="2400" i="1" u="sng" dirty="0">
                <a:latin typeface="Arial" panose="020B0604020202020204" pitchFamily="34" charset="0"/>
                <a:cs typeface="Arial" panose="020B0604020202020204" pitchFamily="34" charset="0"/>
              </a:rPr>
              <a:t>phosphatidylinositol-3-kinase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201975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20462"/>
            <a:ext cx="8302240" cy="1567394"/>
          </a:xfrm>
          <a:solidFill>
            <a:schemeClr val="accent3">
              <a:lumMod val="60000"/>
              <a:lumOff val="40000"/>
            </a:schemeClr>
          </a:solidFill>
        </p:spPr>
        <p:txBody>
          <a:bodyPr lIns="0" tIns="0" rIns="0" bIns="0" anchor="ctr"/>
          <a:lstStyle/>
          <a:p>
            <a:r>
              <a:rPr lang="en-US" sz="3600" dirty="0">
                <a:latin typeface="+mj-lt"/>
              </a:rPr>
              <a:t>Other Growth Factors Transduce Their Signals via Receptor Serine-Threonine Kinases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118931"/>
            <a:ext cx="8302240" cy="2698729"/>
          </a:xfrm>
        </p:spPr>
        <p:txBody>
          <a:bodyPr lIns="0" tIns="0" rIns="0" bIns="0"/>
          <a:lstStyle/>
          <a:p>
            <a:pPr indent="-255600"/>
            <a:r>
              <a:rPr lang="en-US" sz="2400" u="sng" dirty="0"/>
              <a:t>A major class of </a:t>
            </a:r>
            <a:r>
              <a:rPr lang="en-US" sz="2400" i="1" u="sng" dirty="0"/>
              <a:t>serine-threonine kinases </a:t>
            </a:r>
            <a:r>
              <a:rPr lang="en-US" sz="2400" u="sng" dirty="0"/>
              <a:t>are the </a:t>
            </a:r>
            <a:r>
              <a:rPr lang="en-US" sz="2400" i="1" u="sng" dirty="0"/>
              <a:t>transforming growth factor </a:t>
            </a:r>
            <a:r>
              <a:rPr lang="el-GR" sz="2400" i="1" u="sng" dirty="0">
                <a:latin typeface="Times New Roman" panose="02020603050405020304" pitchFamily="18" charset="0"/>
                <a:cs typeface="Times New Roman" panose="02020603050405020304" pitchFamily="18" charset="0"/>
              </a:rPr>
              <a:t>β</a:t>
            </a:r>
            <a:r>
              <a:rPr lang="en-US" sz="2400" i="1" u="sng" dirty="0">
                <a:latin typeface="Times New Roman" panose="02020603050405020304" pitchFamily="18" charset="0"/>
                <a:cs typeface="Times New Roman" panose="02020603050405020304" pitchFamily="18" charset="0"/>
              </a:rPr>
              <a:t> </a:t>
            </a:r>
            <a:r>
              <a:rPr lang="en-US" sz="2400" u="sng" dirty="0"/>
              <a:t>(</a:t>
            </a:r>
            <a:r>
              <a:rPr lang="en-US" sz="2400" i="1" u="sng" dirty="0"/>
              <a:t>TGF </a:t>
            </a:r>
            <a:r>
              <a:rPr lang="el-GR" sz="2400" i="1" u="sng" dirty="0">
                <a:latin typeface="Times New Roman" panose="02020603050405020304" pitchFamily="18" charset="0"/>
                <a:cs typeface="Times New Roman" panose="02020603050405020304" pitchFamily="18" charset="0"/>
              </a:rPr>
              <a:t>β</a:t>
            </a:r>
            <a:r>
              <a:rPr lang="en-US" sz="2400" u="sng" dirty="0"/>
              <a:t>)</a:t>
            </a:r>
            <a:r>
              <a:rPr lang="en-US" sz="2400" i="1" u="sng" dirty="0"/>
              <a:t> </a:t>
            </a:r>
            <a:r>
              <a:rPr lang="en-US" sz="2400" u="sng" dirty="0"/>
              <a:t>family of growth factors.</a:t>
            </a:r>
          </a:p>
          <a:p>
            <a:pPr indent="-255600"/>
            <a:r>
              <a:rPr lang="en-US" sz="2400" dirty="0"/>
              <a:t>TGF </a:t>
            </a:r>
            <a:r>
              <a:rPr lang="en-US" sz="2400" i="1" dirty="0">
                <a:latin typeface="Times New Roman" panose="02020603050405020304" pitchFamily="18" charset="0"/>
                <a:cs typeface="Times New Roman" panose="02020603050405020304" pitchFamily="18" charset="0"/>
                <a:sym typeface="Symbol"/>
              </a:rPr>
              <a:t>β</a:t>
            </a:r>
            <a:r>
              <a:rPr lang="en-US" sz="2400" i="1" dirty="0">
                <a:sym typeface="Symbol"/>
              </a:rPr>
              <a:t> </a:t>
            </a:r>
            <a:r>
              <a:rPr lang="en-US" sz="2400" dirty="0"/>
              <a:t>signaling </a:t>
            </a:r>
            <a:r>
              <a:rPr lang="en-US" sz="2400" u="sng" dirty="0"/>
              <a:t>begins when the growth factor binds the </a:t>
            </a:r>
            <a:r>
              <a:rPr lang="en-US" sz="2400" u="sng" dirty="0" err="1"/>
              <a:t>transmembrane</a:t>
            </a:r>
            <a:r>
              <a:rPr lang="en-US" sz="2400" u="sng" dirty="0"/>
              <a:t> receptor. </a:t>
            </a:r>
          </a:p>
          <a:p>
            <a:pPr indent="-255600"/>
            <a:r>
              <a:rPr lang="en-US" sz="2400" dirty="0"/>
              <a:t>There </a:t>
            </a:r>
            <a:r>
              <a:rPr lang="en-US" sz="2400" u="sng" dirty="0"/>
              <a:t>are </a:t>
            </a:r>
            <a:r>
              <a:rPr lang="en-US" sz="2400" i="1" u="sng" dirty="0"/>
              <a:t>type I</a:t>
            </a:r>
            <a:r>
              <a:rPr lang="en-US" sz="2400" u="sng" dirty="0"/>
              <a:t> and </a:t>
            </a:r>
            <a:r>
              <a:rPr lang="en-US" sz="2400" i="1" u="sng" dirty="0"/>
              <a:t>type II </a:t>
            </a:r>
            <a:r>
              <a:rPr lang="en-US" sz="2400" u="sng" dirty="0"/>
              <a:t>receptors </a:t>
            </a:r>
            <a:r>
              <a:rPr lang="en-US" sz="2400" dirty="0"/>
              <a:t>in the receiving cell.</a:t>
            </a:r>
          </a:p>
        </p:txBody>
      </p:sp>
    </p:spTree>
    <p:extLst>
      <p:ext uri="{BB962C8B-B14F-4D97-AF65-F5344CB8AC3E}">
        <p14:creationId xmlns:p14="http://schemas.microsoft.com/office/powerpoint/2010/main" val="3537025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60000"/>
              <a:lumOff val="40000"/>
            </a:schemeClr>
          </a:solidFill>
        </p:spPr>
        <p:txBody>
          <a:bodyPr lIns="0" tIns="0" rIns="0" bIns="0" anchor="ctr"/>
          <a:lstStyle/>
          <a:p>
            <a:r>
              <a:rPr lang="en-US" sz="3600" dirty="0">
                <a:latin typeface="+mj-lt"/>
              </a:rPr>
              <a:t>TGF </a:t>
            </a:r>
            <a:r>
              <a:rPr lang="el-GR" sz="3600" i="1" dirty="0">
                <a:latin typeface="+mj-lt"/>
              </a:rPr>
              <a:t>β</a:t>
            </a:r>
            <a:r>
              <a:rPr lang="el-GR" sz="3600" dirty="0">
                <a:latin typeface="+mj-lt"/>
              </a:rPr>
              <a:t> </a:t>
            </a:r>
            <a:r>
              <a:rPr lang="en-US" sz="3600" dirty="0">
                <a:latin typeface="+mj-lt"/>
              </a:rPr>
              <a:t>Signaling</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895624"/>
          </a:xfrm>
        </p:spPr>
        <p:txBody>
          <a:bodyPr lIns="0" tIns="0" rIns="0" bIns="0"/>
          <a:lstStyle/>
          <a:p>
            <a:pPr indent="-255600"/>
            <a:r>
              <a:rPr lang="en-US" sz="2400" u="sng" dirty="0"/>
              <a:t>Some TGF </a:t>
            </a:r>
            <a:r>
              <a:rPr lang="en-US" sz="2400" i="1" u="sng" dirty="0">
                <a:latin typeface="Times New Roman" panose="02020603050405020304" pitchFamily="18" charset="0"/>
                <a:cs typeface="Times New Roman" panose="02020603050405020304" pitchFamily="18" charset="0"/>
                <a:sym typeface="Symbol"/>
              </a:rPr>
              <a:t>β</a:t>
            </a:r>
            <a:r>
              <a:rPr lang="en-US" sz="2400" u="sng" dirty="0"/>
              <a:t> family members </a:t>
            </a:r>
            <a:r>
              <a:rPr lang="en-US" sz="2400" u="sng" dirty="0" err="1">
                <a:solidFill>
                  <a:srgbClr val="00B050"/>
                </a:solidFill>
              </a:rPr>
              <a:t>dimerize</a:t>
            </a:r>
            <a:r>
              <a:rPr lang="en-US" sz="2400" u="sng" dirty="0"/>
              <a:t> before binding the receptors</a:t>
            </a:r>
            <a:r>
              <a:rPr lang="en-US" sz="2400" dirty="0"/>
              <a:t>.</a:t>
            </a:r>
          </a:p>
          <a:p>
            <a:pPr indent="-255600"/>
            <a:r>
              <a:rPr lang="en-US" sz="2400" dirty="0"/>
              <a:t>Upon ligand binding, the </a:t>
            </a:r>
            <a:r>
              <a:rPr lang="en-US" sz="2400" u="sng" dirty="0"/>
              <a:t>type II receptor phosphorylates the type I receptor</a:t>
            </a:r>
            <a:r>
              <a:rPr lang="en-US" sz="2400" dirty="0"/>
              <a:t>, which </a:t>
            </a:r>
            <a:r>
              <a:rPr lang="en-US" sz="2400" u="sng" dirty="0"/>
              <a:t>then initiates a signal transduction cascade.</a:t>
            </a:r>
          </a:p>
          <a:p>
            <a:pPr indent="-255600"/>
            <a:r>
              <a:rPr lang="en-US" sz="2400" dirty="0"/>
              <a:t>It </a:t>
            </a:r>
            <a:r>
              <a:rPr lang="en-US" sz="2400" u="sng" dirty="0"/>
              <a:t>phosphorylates a class of proteins </a:t>
            </a:r>
            <a:r>
              <a:rPr lang="en-US" sz="2400" dirty="0"/>
              <a:t>called </a:t>
            </a:r>
            <a:r>
              <a:rPr lang="en-US" sz="2400" b="1" dirty="0" err="1"/>
              <a:t>Smads</a:t>
            </a:r>
            <a:r>
              <a:rPr lang="en-US" sz="2400" dirty="0"/>
              <a:t>.</a:t>
            </a:r>
          </a:p>
        </p:txBody>
      </p:sp>
    </p:spTree>
    <p:extLst>
      <p:ext uri="{BB962C8B-B14F-4D97-AF65-F5344CB8AC3E}">
        <p14:creationId xmlns:p14="http://schemas.microsoft.com/office/powerpoint/2010/main" val="42361108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60000"/>
              <a:lumOff val="40000"/>
            </a:schemeClr>
          </a:solidFill>
        </p:spPr>
        <p:txBody>
          <a:bodyPr lIns="0" tIns="0" rIns="0" bIns="0" anchor="ctr"/>
          <a:lstStyle/>
          <a:p>
            <a:r>
              <a:rPr lang="en-US" sz="3600" dirty="0">
                <a:latin typeface="+mj-lt"/>
              </a:rPr>
              <a:t>Three Types of </a:t>
            </a:r>
            <a:r>
              <a:rPr lang="en-US" sz="3600" dirty="0" err="1">
                <a:latin typeface="+mj-lt"/>
              </a:rPr>
              <a:t>Smads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895624"/>
          </a:xfrm>
        </p:spPr>
        <p:txBody>
          <a:bodyPr lIns="0" tIns="0" rIns="0" bIns="0"/>
          <a:lstStyle/>
          <a:p>
            <a:pPr indent="-255600"/>
            <a:r>
              <a:rPr lang="en-US" sz="2400" dirty="0"/>
              <a:t>Some are phosphorylated by a complex of anchoring proteins and receptors and are called receptor-regulated, or </a:t>
            </a:r>
            <a:r>
              <a:rPr lang="en-US" sz="2400" i="1" dirty="0">
                <a:solidFill>
                  <a:srgbClr val="00B050"/>
                </a:solidFill>
              </a:rPr>
              <a:t>R-</a:t>
            </a:r>
            <a:r>
              <a:rPr lang="en-US" sz="2400" i="1" dirty="0" err="1">
                <a:solidFill>
                  <a:srgbClr val="00B050"/>
                </a:solidFill>
              </a:rPr>
              <a:t>Smads</a:t>
            </a:r>
            <a:r>
              <a:rPr lang="en-US" sz="2400" i="1" dirty="0">
                <a:solidFill>
                  <a:srgbClr val="00B050"/>
                </a:solidFill>
              </a:rPr>
              <a:t>.</a:t>
            </a:r>
            <a:endParaRPr lang="en-US" sz="2400" dirty="0">
              <a:solidFill>
                <a:srgbClr val="00B050"/>
              </a:solidFill>
            </a:endParaRPr>
          </a:p>
          <a:p>
            <a:pPr indent="-255600"/>
            <a:r>
              <a:rPr lang="en-US" sz="2400" i="1" u="sng" dirty="0"/>
              <a:t>Smad4 </a:t>
            </a:r>
            <a:r>
              <a:rPr lang="en-US" sz="2400" u="sng" dirty="0"/>
              <a:t>forms a </a:t>
            </a:r>
            <a:r>
              <a:rPr lang="en-US" sz="2400" u="sng" dirty="0" err="1"/>
              <a:t>multiprotein</a:t>
            </a:r>
            <a:r>
              <a:rPr lang="en-US" sz="2400" u="sng" dirty="0"/>
              <a:t> complex with phosphorylated R-</a:t>
            </a:r>
            <a:r>
              <a:rPr lang="en-US" sz="2400" u="sng" dirty="0" err="1"/>
              <a:t>Smads</a:t>
            </a:r>
            <a:r>
              <a:rPr lang="en-US" sz="2400" dirty="0"/>
              <a:t>; the </a:t>
            </a:r>
            <a:r>
              <a:rPr lang="en-US" sz="2400" u="sng" dirty="0"/>
              <a:t>whole complex can then enter the nucleus</a:t>
            </a:r>
            <a:r>
              <a:rPr lang="en-US" sz="2400" dirty="0"/>
              <a:t>.</a:t>
            </a:r>
          </a:p>
          <a:p>
            <a:pPr indent="-255600"/>
            <a:r>
              <a:rPr lang="en-US" sz="2400" dirty="0">
                <a:solidFill>
                  <a:srgbClr val="FF0000"/>
                </a:solidFill>
              </a:rPr>
              <a:t>Other </a:t>
            </a:r>
            <a:r>
              <a:rPr lang="en-US" sz="2400" dirty="0" err="1">
                <a:solidFill>
                  <a:srgbClr val="FF0000"/>
                </a:solidFill>
              </a:rPr>
              <a:t>Smads</a:t>
            </a:r>
            <a:r>
              <a:rPr lang="en-US" sz="2400" dirty="0">
                <a:solidFill>
                  <a:srgbClr val="FF0000"/>
                </a:solidFill>
              </a:rPr>
              <a:t> act at various points to inhibit the TGF </a:t>
            </a:r>
            <a:r>
              <a:rPr lang="en-US" sz="2400" i="1" dirty="0">
                <a:solidFill>
                  <a:srgbClr val="FF0000"/>
                </a:solidFill>
                <a:latin typeface="Times New Roman" panose="02020603050405020304" pitchFamily="18" charset="0"/>
                <a:cs typeface="Times New Roman" panose="02020603050405020304" pitchFamily="18" charset="0"/>
                <a:sym typeface="Symbol"/>
              </a:rPr>
              <a:t>β</a:t>
            </a:r>
            <a:r>
              <a:rPr lang="en-US" sz="2400" dirty="0">
                <a:solidFill>
                  <a:srgbClr val="FF0000"/>
                </a:solidFill>
              </a:rPr>
              <a:t> pathway</a:t>
            </a:r>
            <a:r>
              <a:rPr lang="en-US" sz="2400" dirty="0"/>
              <a:t>.</a:t>
            </a:r>
          </a:p>
        </p:txBody>
      </p:sp>
    </p:spTree>
    <p:extLst>
      <p:ext uri="{BB962C8B-B14F-4D97-AF65-F5344CB8AC3E}">
        <p14:creationId xmlns:p14="http://schemas.microsoft.com/office/powerpoint/2010/main" val="14880736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91070"/>
            <a:ext cx="8304001" cy="1049613"/>
          </a:xfrm>
          <a:solidFill>
            <a:schemeClr val="accent3">
              <a:lumMod val="60000"/>
              <a:lumOff val="40000"/>
            </a:schemeClr>
          </a:solidFill>
        </p:spPr>
        <p:txBody>
          <a:bodyPr lIns="0" tIns="0" rIns="0" bIns="0" anchor="ctr"/>
          <a:lstStyle/>
          <a:p>
            <a:r>
              <a:rPr lang="en-US" dirty="0"/>
              <a:t>Signal Transduction Pathway of TGF </a:t>
            </a:r>
            <a:r>
              <a:rPr lang="en-US" i="1" dirty="0">
                <a:cs typeface="Times New Roman" panose="02020603050405020304" pitchFamily="18" charset="0"/>
                <a:sym typeface="Symbol"/>
              </a:rPr>
              <a:t>β</a:t>
            </a:r>
            <a:r>
              <a:rPr lang="en-US" dirty="0"/>
              <a:t> Receptor Family Proteins</a:t>
            </a:r>
          </a:p>
        </p:txBody>
      </p:sp>
      <p:sp>
        <p:nvSpPr>
          <p:cNvPr id="6" name="Content Placeholder 5"/>
          <p:cNvSpPr>
            <a:spLocks noGrp="1"/>
          </p:cNvSpPr>
          <p:nvPr>
            <p:ph sz="quarter" idx="15"/>
          </p:nvPr>
        </p:nvSpPr>
        <p:spPr>
          <a:xfrm>
            <a:off x="421688" y="1595531"/>
            <a:ext cx="4532449" cy="1297794"/>
          </a:xfrm>
        </p:spPr>
        <p:txBody>
          <a:bodyPr lIns="0" tIns="0" rIns="0" bIns="0"/>
          <a:lstStyle/>
          <a:p>
            <a:pPr marL="0" indent="0">
              <a:buNone/>
            </a:pPr>
            <a:r>
              <a:rPr lang="en-US" sz="2400" b="1" dirty="0"/>
              <a:t>Figure 23.22</a:t>
            </a:r>
            <a:r>
              <a:rPr lang="en-US" sz="2400" dirty="0"/>
              <a:t> Signal Transduction Pathway of TGF </a:t>
            </a:r>
            <a:r>
              <a:rPr lang="en-US" sz="2400" i="1" dirty="0">
                <a:latin typeface="Times New Roman" panose="02020603050405020304" pitchFamily="18" charset="0"/>
                <a:cs typeface="Times New Roman" panose="02020603050405020304" pitchFamily="18" charset="0"/>
                <a:sym typeface="Symbol"/>
              </a:rPr>
              <a:t>β</a:t>
            </a:r>
            <a:r>
              <a:rPr lang="en-US" sz="2400" dirty="0"/>
              <a:t> Receptor Family Proteins. </a:t>
            </a:r>
          </a:p>
        </p:txBody>
      </p:sp>
      <p:pic>
        <p:nvPicPr>
          <p:cNvPr id="8" name="Picture Placeholder 7" descr="An illustration on the signal transduction by T G F beta receptor family proteins that starts from the outside of the cell and impacts the gene sequence in the nucleu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41"/>
          <a:stretch/>
        </p:blipFill>
        <p:spPr>
          <a:xfrm>
            <a:off x="6156940" y="1505695"/>
            <a:ext cx="1822846" cy="4840516"/>
          </a:xfrm>
          <a:prstGeom prst="rect">
            <a:avLst/>
          </a:prstGeom>
          <a:noFill/>
          <a:ln>
            <a:noFill/>
          </a:ln>
        </p:spPr>
      </p:pic>
    </p:spTree>
    <p:extLst>
      <p:ext uri="{BB962C8B-B14F-4D97-AF65-F5344CB8AC3E}">
        <p14:creationId xmlns:p14="http://schemas.microsoft.com/office/powerpoint/2010/main" val="416966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US" sz="3600" dirty="0">
                <a:latin typeface="+mj-lt"/>
              </a:rPr>
              <a:t>Preprogrammed Responses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2240526"/>
          </a:xfrm>
        </p:spPr>
        <p:txBody>
          <a:bodyPr lIns="0" tIns="0" rIns="0" bIns="0"/>
          <a:lstStyle/>
          <a:p>
            <a:pPr marL="255600" indent="-255600"/>
            <a:r>
              <a:rPr lang="en-US" sz="2400" dirty="0"/>
              <a:t>Ligand binding </a:t>
            </a:r>
            <a:r>
              <a:rPr lang="en-US" sz="2400" dirty="0">
                <a:solidFill>
                  <a:srgbClr val="00B0F0"/>
                </a:solidFill>
              </a:rPr>
              <a:t>alters</a:t>
            </a:r>
            <a:r>
              <a:rPr lang="en-US" sz="2400" dirty="0"/>
              <a:t> the </a:t>
            </a:r>
            <a:r>
              <a:rPr lang="en-US" sz="2400" u="sng" dirty="0"/>
              <a:t>receptor</a:t>
            </a:r>
            <a:r>
              <a:rPr lang="en-US" sz="2400" dirty="0"/>
              <a:t> in one of two main ways.</a:t>
            </a:r>
          </a:p>
          <a:p>
            <a:pPr marL="255600" indent="-255600"/>
            <a:r>
              <a:rPr lang="en-US" sz="2400" dirty="0"/>
              <a:t>It can cause a </a:t>
            </a:r>
            <a:r>
              <a:rPr lang="en-US" sz="2400" u="sng" dirty="0"/>
              <a:t>change</a:t>
            </a:r>
            <a:r>
              <a:rPr lang="en-US" sz="2400" dirty="0"/>
              <a:t> in </a:t>
            </a:r>
            <a:r>
              <a:rPr lang="en-US" sz="2400" u="sng" dirty="0"/>
              <a:t>conformation</a:t>
            </a:r>
            <a:r>
              <a:rPr lang="en-US" sz="2400" dirty="0"/>
              <a:t> of the receptor </a:t>
            </a:r>
            <a:r>
              <a:rPr lang="en-US" sz="2400" dirty="0">
                <a:solidFill>
                  <a:srgbClr val="00B0F0"/>
                </a:solidFill>
              </a:rPr>
              <a:t>or</a:t>
            </a:r>
            <a:r>
              <a:rPr lang="en-US" sz="2400" dirty="0"/>
              <a:t> can cause receptors to </a:t>
            </a:r>
            <a:r>
              <a:rPr lang="en-US" sz="2400" dirty="0">
                <a:solidFill>
                  <a:srgbClr val="00B0F0"/>
                </a:solidFill>
              </a:rPr>
              <a:t>cluster</a:t>
            </a:r>
            <a:r>
              <a:rPr lang="en-US" sz="2400" dirty="0"/>
              <a:t> together or </a:t>
            </a:r>
            <a:r>
              <a:rPr lang="en-US" sz="2400" dirty="0">
                <a:solidFill>
                  <a:srgbClr val="00B0F0"/>
                </a:solidFill>
              </a:rPr>
              <a:t>both</a:t>
            </a:r>
            <a:r>
              <a:rPr lang="en-US" sz="2400" dirty="0"/>
              <a:t>. </a:t>
            </a:r>
          </a:p>
          <a:p>
            <a:pPr marL="255600" indent="-255600"/>
            <a:r>
              <a:rPr lang="en-US" sz="2400" dirty="0"/>
              <a:t>The receptor </a:t>
            </a:r>
            <a:r>
              <a:rPr lang="en-US" sz="2400" u="sng" dirty="0"/>
              <a:t>initiates</a:t>
            </a:r>
            <a:r>
              <a:rPr lang="en-US" sz="2400" dirty="0"/>
              <a:t> a </a:t>
            </a:r>
            <a:r>
              <a:rPr lang="en-US" sz="2400" i="1" u="sng" dirty="0"/>
              <a:t>preprogrammed</a:t>
            </a:r>
            <a:r>
              <a:rPr lang="en-US" sz="2400" dirty="0"/>
              <a:t> </a:t>
            </a:r>
            <a:r>
              <a:rPr lang="en-US" sz="2400" u="sng" dirty="0"/>
              <a:t>sequence</a:t>
            </a:r>
            <a:r>
              <a:rPr lang="en-US" sz="2400" dirty="0"/>
              <a:t> of signal transduction events.</a:t>
            </a:r>
          </a:p>
        </p:txBody>
      </p:sp>
    </p:spTree>
    <p:extLst>
      <p:ext uri="{BB962C8B-B14F-4D97-AF65-F5344CB8AC3E}">
        <p14:creationId xmlns:p14="http://schemas.microsoft.com/office/powerpoint/2010/main" val="18980723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4668"/>
            <a:ext cx="8263784" cy="1094575"/>
          </a:xfrm>
          <a:solidFill>
            <a:schemeClr val="accent3">
              <a:lumMod val="60000"/>
              <a:lumOff val="40000"/>
            </a:schemeClr>
          </a:solidFill>
        </p:spPr>
        <p:txBody>
          <a:bodyPr lIns="0" tIns="0" rIns="0" bIns="0" anchor="ctr"/>
          <a:lstStyle/>
          <a:p>
            <a:r>
              <a:rPr lang="en-US" sz="3600" dirty="0">
                <a:latin typeface="+mj-lt"/>
              </a:rPr>
              <a:t>Other Enzyme-Coupled Receptor Families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69492"/>
            <a:ext cx="8263784" cy="3234520"/>
          </a:xfrm>
        </p:spPr>
        <p:txBody>
          <a:bodyPr lIns="0" tIns="0" rIns="0" bIns="0"/>
          <a:lstStyle/>
          <a:p>
            <a:pPr indent="-255600"/>
            <a:r>
              <a:rPr lang="en-US" sz="2400" i="1" u="sng" dirty="0">
                <a:solidFill>
                  <a:srgbClr val="FF0000"/>
                </a:solidFill>
              </a:rPr>
              <a:t>Tyrosine phosphatase receptor</a:t>
            </a:r>
            <a:r>
              <a:rPr lang="en-US" sz="2400" u="sng" dirty="0">
                <a:solidFill>
                  <a:srgbClr val="FF0000"/>
                </a:solidFill>
              </a:rPr>
              <a:t> family </a:t>
            </a:r>
            <a:r>
              <a:rPr lang="en-US" sz="2400" dirty="0"/>
              <a:t>members </a:t>
            </a:r>
            <a:r>
              <a:rPr lang="en-US" sz="2400" u="sng" dirty="0"/>
              <a:t>remove phosphate groups from tyrosine receptors. </a:t>
            </a:r>
          </a:p>
          <a:p>
            <a:pPr indent="-255600"/>
            <a:r>
              <a:rPr lang="en-US" sz="2400" dirty="0"/>
              <a:t>They </a:t>
            </a:r>
            <a:r>
              <a:rPr lang="en-US" sz="2400" u="sng" dirty="0"/>
              <a:t>regulate tyrosine receptor kinases. </a:t>
            </a:r>
          </a:p>
          <a:p>
            <a:pPr indent="-255600"/>
            <a:r>
              <a:rPr lang="en-US" sz="2400" b="1" dirty="0" err="1">
                <a:solidFill>
                  <a:srgbClr val="0070C0"/>
                </a:solidFill>
              </a:rPr>
              <a:t>Guanylyl</a:t>
            </a:r>
            <a:r>
              <a:rPr lang="en-US" sz="2400" b="1" dirty="0">
                <a:solidFill>
                  <a:srgbClr val="0070C0"/>
                </a:solidFill>
              </a:rPr>
              <a:t> </a:t>
            </a:r>
            <a:r>
              <a:rPr lang="en-US" sz="2400" b="1" dirty="0" err="1">
                <a:solidFill>
                  <a:srgbClr val="0070C0"/>
                </a:solidFill>
              </a:rPr>
              <a:t>cyclase</a:t>
            </a:r>
            <a:r>
              <a:rPr lang="en-US" sz="2400" dirty="0">
                <a:solidFill>
                  <a:srgbClr val="0070C0"/>
                </a:solidFill>
              </a:rPr>
              <a:t> family of enzyme-coupled receptors produce </a:t>
            </a:r>
            <a:r>
              <a:rPr lang="en-US" sz="2400" b="1" dirty="0">
                <a:solidFill>
                  <a:srgbClr val="0070C0"/>
                </a:solidFill>
              </a:rPr>
              <a:t>cyclic GMP (</a:t>
            </a:r>
            <a:r>
              <a:rPr lang="en-US" sz="2400" b="1" dirty="0" err="1">
                <a:solidFill>
                  <a:srgbClr val="0070C0"/>
                </a:solidFill>
              </a:rPr>
              <a:t>cGMP</a:t>
            </a:r>
            <a:r>
              <a:rPr lang="en-US" sz="2400" b="1" dirty="0">
                <a:solidFill>
                  <a:srgbClr val="0070C0"/>
                </a:solidFill>
              </a:rPr>
              <a:t>)</a:t>
            </a:r>
            <a:r>
              <a:rPr lang="en-US" sz="2400" dirty="0">
                <a:solidFill>
                  <a:srgbClr val="0070C0"/>
                </a:solidFill>
              </a:rPr>
              <a:t>. </a:t>
            </a:r>
          </a:p>
          <a:p>
            <a:pPr indent="-255600"/>
            <a:r>
              <a:rPr lang="en-US" sz="2400" u="sng" dirty="0"/>
              <a:t>Play a role in the photoreceptor cells of the retina, fluid regulation in the gut, and vasodilation</a:t>
            </a:r>
            <a:r>
              <a:rPr lang="en-US" sz="2400" dirty="0"/>
              <a:t>. </a:t>
            </a:r>
          </a:p>
        </p:txBody>
      </p:sp>
    </p:spTree>
    <p:extLst>
      <p:ext uri="{BB962C8B-B14F-4D97-AF65-F5344CB8AC3E}">
        <p14:creationId xmlns:p14="http://schemas.microsoft.com/office/powerpoint/2010/main" val="3336372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chemeClr val="accent3">
              <a:lumMod val="60000"/>
              <a:lumOff val="40000"/>
            </a:schemeClr>
          </a:solidFill>
        </p:spPr>
        <p:txBody>
          <a:bodyPr lIns="0" tIns="0" rIns="0" bIns="0" anchor="ctr"/>
          <a:lstStyle/>
          <a:p>
            <a:r>
              <a:rPr lang="en-US" sz="3600" dirty="0">
                <a:latin typeface="+mj-lt"/>
              </a:rPr>
              <a:t>23.4 Putting It All Together: Signal Integration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3012637"/>
          </a:xfrm>
        </p:spPr>
        <p:txBody>
          <a:bodyPr lIns="0" tIns="0" rIns="0" bIns="0"/>
          <a:lstStyle/>
          <a:p>
            <a:pPr indent="-255600"/>
            <a:r>
              <a:rPr lang="en-US" sz="2400" dirty="0"/>
              <a:t>Signal transduction pathways do not happen in isolation. A </a:t>
            </a:r>
            <a:r>
              <a:rPr lang="en-US" sz="2400" u="sng" dirty="0"/>
              <a:t>cell can be coordinating many pathways at once</a:t>
            </a:r>
            <a:r>
              <a:rPr lang="en-US" sz="2400" dirty="0"/>
              <a:t>. </a:t>
            </a:r>
          </a:p>
          <a:p>
            <a:pPr indent="-255600"/>
            <a:r>
              <a:rPr lang="en-US" sz="2400" dirty="0"/>
              <a:t>Cells coordinate responses to many simultaneous signals in many ways.</a:t>
            </a:r>
          </a:p>
          <a:p>
            <a:pPr indent="-255600"/>
            <a:r>
              <a:rPr lang="en-US" sz="2400" u="sng" dirty="0">
                <a:solidFill>
                  <a:srgbClr val="0070C0"/>
                </a:solidFill>
              </a:rPr>
              <a:t>These include localizing signaling complexes via </a:t>
            </a:r>
            <a:r>
              <a:rPr lang="en-US" sz="2400" i="1" u="sng" dirty="0">
                <a:solidFill>
                  <a:srgbClr val="0070C0"/>
                </a:solidFill>
              </a:rPr>
              <a:t>scaffolds</a:t>
            </a:r>
            <a:r>
              <a:rPr lang="en-US" sz="2400" u="sng" dirty="0">
                <a:solidFill>
                  <a:srgbClr val="0070C0"/>
                </a:solidFill>
              </a:rPr>
              <a:t> and </a:t>
            </a:r>
            <a:r>
              <a:rPr lang="en-US" sz="2400" i="1" u="sng" dirty="0">
                <a:solidFill>
                  <a:srgbClr val="0070C0"/>
                </a:solidFill>
              </a:rPr>
              <a:t>integration</a:t>
            </a:r>
            <a:r>
              <a:rPr lang="en-US" sz="2400" u="sng" dirty="0">
                <a:solidFill>
                  <a:srgbClr val="0070C0"/>
                </a:solidFill>
              </a:rPr>
              <a:t> of different signaling pathways</a:t>
            </a:r>
          </a:p>
        </p:txBody>
      </p:sp>
    </p:spTree>
    <p:extLst>
      <p:ext uri="{BB962C8B-B14F-4D97-AF65-F5344CB8AC3E}">
        <p14:creationId xmlns:p14="http://schemas.microsoft.com/office/powerpoint/2010/main" val="33575271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162814"/>
          </a:xfrm>
          <a:solidFill>
            <a:schemeClr val="accent3">
              <a:lumMod val="60000"/>
              <a:lumOff val="40000"/>
            </a:schemeClr>
          </a:solidFill>
        </p:spPr>
        <p:txBody>
          <a:bodyPr lIns="0" tIns="0" rIns="0" bIns="0" anchor="ctr"/>
          <a:lstStyle/>
          <a:p>
            <a:r>
              <a:rPr lang="en-US" sz="3600" dirty="0">
                <a:latin typeface="+mj-lt"/>
              </a:rPr>
              <a:t>Scaffolding Complexes Can Facilitate Cell Signaling</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12611"/>
            <a:ext cx="8263784" cy="2991149"/>
          </a:xfrm>
        </p:spPr>
        <p:txBody>
          <a:bodyPr lIns="0" tIns="0" rIns="0" bIns="0"/>
          <a:lstStyle/>
          <a:p>
            <a:pPr indent="-255600"/>
            <a:r>
              <a:rPr lang="en-US" sz="2400" dirty="0">
                <a:solidFill>
                  <a:schemeClr val="tx1"/>
                </a:solidFill>
                <a:latin typeface="Arial" panose="020B0604020202020204" pitchFamily="34" charset="0"/>
                <a:cs typeface="Arial" panose="020B0604020202020204" pitchFamily="34" charset="0"/>
              </a:rPr>
              <a:t>Signaling components such as those in the </a:t>
            </a:r>
            <a:r>
              <a:rPr lang="en-US" sz="2400" dirty="0" err="1">
                <a:solidFill>
                  <a:schemeClr val="tx1"/>
                </a:solidFill>
                <a:latin typeface="Arial" panose="020B0604020202020204" pitchFamily="34" charset="0"/>
                <a:cs typeface="Arial" panose="020B0604020202020204" pitchFamily="34" charset="0"/>
              </a:rPr>
              <a:t>Ras</a:t>
            </a:r>
            <a:r>
              <a:rPr lang="en-US" sz="2400" dirty="0">
                <a:solidFill>
                  <a:schemeClr val="tx1"/>
                </a:solidFill>
                <a:latin typeface="Arial" panose="020B0604020202020204" pitchFamily="34" charset="0"/>
                <a:cs typeface="Arial" panose="020B0604020202020204" pitchFamily="34" charset="0"/>
              </a:rPr>
              <a:t> pathway are sometimes assembled into large </a:t>
            </a:r>
            <a:r>
              <a:rPr lang="en-US" sz="2400" dirty="0" err="1">
                <a:solidFill>
                  <a:schemeClr val="tx1"/>
                </a:solidFill>
                <a:latin typeface="Arial" panose="020B0604020202020204" pitchFamily="34" charset="0"/>
                <a:cs typeface="Arial" panose="020B0604020202020204" pitchFamily="34" charset="0"/>
              </a:rPr>
              <a:t>multiprotein</a:t>
            </a:r>
            <a:r>
              <a:rPr lang="en-US" sz="2400" dirty="0">
                <a:solidFill>
                  <a:schemeClr val="tx1"/>
                </a:solidFill>
                <a:latin typeface="Arial" panose="020B0604020202020204" pitchFamily="34" charset="0"/>
                <a:cs typeface="Arial" panose="020B0604020202020204" pitchFamily="34" charset="0"/>
              </a:rPr>
              <a:t> complexes that make cascades more efficient.</a:t>
            </a:r>
          </a:p>
          <a:p>
            <a:pPr indent="-255600"/>
            <a:r>
              <a:rPr lang="en-US" sz="2400" dirty="0">
                <a:solidFill>
                  <a:schemeClr val="tx1"/>
                </a:solidFill>
                <a:latin typeface="Arial" panose="020B0604020202020204" pitchFamily="34" charset="0"/>
                <a:cs typeface="Arial" panose="020B0604020202020204" pitchFamily="34" charset="0"/>
              </a:rPr>
              <a:t>For example, </a:t>
            </a:r>
            <a:r>
              <a:rPr lang="en-US" sz="2400" u="sng" dirty="0">
                <a:solidFill>
                  <a:schemeClr val="tx1"/>
                </a:solidFill>
                <a:latin typeface="Arial" panose="020B0604020202020204" pitchFamily="34" charset="0"/>
                <a:cs typeface="Arial" panose="020B0604020202020204" pitchFamily="34" charset="0"/>
              </a:rPr>
              <a:t>in yeast, cells of mating type </a:t>
            </a:r>
            <a:r>
              <a:rPr lang="en-US" sz="2400" i="1" u="sng" dirty="0">
                <a:solidFill>
                  <a:schemeClr val="tx1"/>
                </a:solidFill>
                <a:latin typeface="Arial" panose="020B0604020202020204" pitchFamily="34" charset="0"/>
                <a:cs typeface="Arial" panose="020B0604020202020204" pitchFamily="34" charset="0"/>
              </a:rPr>
              <a:t>a</a:t>
            </a:r>
            <a:r>
              <a:rPr lang="en-US" sz="2400" u="sng" dirty="0">
                <a:solidFill>
                  <a:schemeClr val="tx1"/>
                </a:solidFill>
                <a:latin typeface="Arial" panose="020B0604020202020204" pitchFamily="34" charset="0"/>
                <a:cs typeface="Arial" panose="020B0604020202020204" pitchFamily="34" charset="0"/>
              </a:rPr>
              <a:t> secrete a signal called </a:t>
            </a:r>
            <a:r>
              <a:rPr lang="en-US" sz="2400" i="1" u="sng" dirty="0">
                <a:solidFill>
                  <a:schemeClr val="tx1"/>
                </a:solidFill>
                <a:latin typeface="Arial" panose="020B0604020202020204" pitchFamily="34" charset="0"/>
                <a:cs typeface="Arial" panose="020B0604020202020204" pitchFamily="34" charset="0"/>
              </a:rPr>
              <a:t>a factor, </a:t>
            </a:r>
            <a:r>
              <a:rPr lang="en-US" sz="2400" u="sng" dirty="0">
                <a:solidFill>
                  <a:schemeClr val="tx1"/>
                </a:solidFill>
                <a:latin typeface="Arial" panose="020B0604020202020204" pitchFamily="34" charset="0"/>
                <a:cs typeface="Arial" panose="020B0604020202020204" pitchFamily="34" charset="0"/>
              </a:rPr>
              <a:t>which can bind to G protein−coupled receptors on nearby </a:t>
            </a:r>
            <a:r>
              <a:rPr lang="el-GR" sz="2400" i="1" u="sng" dirty="0">
                <a:solidFill>
                  <a:schemeClr val="tx1"/>
                </a:solidFill>
                <a:latin typeface="Arial" panose="020B0604020202020204" pitchFamily="34" charset="0"/>
                <a:cs typeface="Arial" panose="020B0604020202020204" pitchFamily="34" charset="0"/>
              </a:rPr>
              <a:t>α</a:t>
            </a:r>
            <a:r>
              <a:rPr lang="en-US" sz="2400" u="sng" dirty="0">
                <a:solidFill>
                  <a:schemeClr val="tx1"/>
                </a:solidFill>
                <a:latin typeface="Arial" panose="020B0604020202020204" pitchFamily="34" charset="0"/>
                <a:cs typeface="Arial" panose="020B0604020202020204" pitchFamily="34" charset="0"/>
              </a:rPr>
              <a:t> cells.</a:t>
            </a:r>
          </a:p>
          <a:p>
            <a:pPr indent="-255600"/>
            <a:r>
              <a:rPr lang="en-US" sz="2400" dirty="0">
                <a:solidFill>
                  <a:schemeClr val="tx1"/>
                </a:solidFill>
                <a:latin typeface="Arial" panose="020B0604020202020204" pitchFamily="34" charset="0"/>
                <a:cs typeface="Arial" panose="020B0604020202020204" pitchFamily="34" charset="0"/>
              </a:rPr>
              <a:t>The </a:t>
            </a:r>
            <a:r>
              <a:rPr lang="el-GR" sz="2400" i="1" u="sng" dirty="0">
                <a:solidFill>
                  <a:schemeClr val="tx1"/>
                </a:solidFill>
                <a:latin typeface="Arial" panose="020B0604020202020204" pitchFamily="34" charset="0"/>
                <a:cs typeface="Arial" panose="020B0604020202020204" pitchFamily="34" charset="0"/>
              </a:rPr>
              <a:t>α</a:t>
            </a:r>
            <a:r>
              <a:rPr lang="en-US" sz="2400" u="sng" dirty="0">
                <a:solidFill>
                  <a:schemeClr val="tx1"/>
                </a:solidFill>
                <a:latin typeface="Arial" panose="020B0604020202020204" pitchFamily="34" charset="0"/>
                <a:cs typeface="Arial" panose="020B0604020202020204" pitchFamily="34" charset="0"/>
              </a:rPr>
              <a:t> cells secrete </a:t>
            </a:r>
            <a:r>
              <a:rPr lang="el-GR" sz="2400" i="1" u="sng" dirty="0">
                <a:solidFill>
                  <a:schemeClr val="tx1"/>
                </a:solidFill>
                <a:latin typeface="Arial" panose="020B0604020202020204" pitchFamily="34" charset="0"/>
                <a:cs typeface="Arial" panose="020B0604020202020204" pitchFamily="34" charset="0"/>
              </a:rPr>
              <a:t>α</a:t>
            </a:r>
            <a:r>
              <a:rPr lang="en-US" sz="2400" u="sng" dirty="0">
                <a:solidFill>
                  <a:schemeClr val="tx1"/>
                </a:solidFill>
                <a:latin typeface="Arial" panose="020B0604020202020204" pitchFamily="34" charset="0"/>
                <a:cs typeface="Arial" panose="020B0604020202020204" pitchFamily="34" charset="0"/>
              </a:rPr>
              <a:t> factor</a:t>
            </a: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0296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603255"/>
          </a:xfrm>
          <a:solidFill>
            <a:schemeClr val="accent3">
              <a:lumMod val="60000"/>
              <a:lumOff val="40000"/>
            </a:schemeClr>
          </a:solidFill>
        </p:spPr>
        <p:txBody>
          <a:bodyPr lIns="0" tIns="0" rIns="0" bIns="0" anchor="ctr"/>
          <a:lstStyle/>
          <a:p>
            <a:r>
              <a:rPr lang="en-US" sz="3600" dirty="0">
                <a:latin typeface="+mj-lt"/>
              </a:rPr>
              <a:t>Cell Signaling and Yeast Mating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93988"/>
            <a:ext cx="8263784" cy="2499840"/>
          </a:xfrm>
        </p:spPr>
        <p:txBody>
          <a:bodyPr lIns="0" tIns="0" rIns="0" bIns="0"/>
          <a:lstStyle/>
          <a:p>
            <a:pPr indent="-255600"/>
            <a:r>
              <a:rPr lang="en-US" sz="2400" dirty="0"/>
              <a:t>The </a:t>
            </a:r>
            <a:r>
              <a:rPr lang="en-US" sz="2400" i="1" u="sng" dirty="0"/>
              <a:t>mating factor </a:t>
            </a:r>
            <a:r>
              <a:rPr lang="en-US" sz="2400" u="sng" dirty="0"/>
              <a:t>signaling results in large-scale changes including polarized secretion, cytoskeletal changes, and gene expression changes.</a:t>
            </a:r>
          </a:p>
          <a:p>
            <a:pPr indent="-255600"/>
            <a:r>
              <a:rPr lang="en-US" sz="2400" dirty="0"/>
              <a:t>The </a:t>
            </a:r>
            <a:r>
              <a:rPr lang="en-US" sz="2400" u="sng" dirty="0"/>
              <a:t>signaling is mediated through the activated G</a:t>
            </a:r>
            <a:r>
              <a:rPr lang="el-GR" sz="2400" i="1" u="sng" baseline="-25000" dirty="0">
                <a:latin typeface="Times New Roman" panose="02020603050405020304" pitchFamily="18" charset="0"/>
                <a:cs typeface="Times New Roman" panose="02020603050405020304" pitchFamily="18" charset="0"/>
              </a:rPr>
              <a:t>βγ</a:t>
            </a:r>
            <a:r>
              <a:rPr lang="en-US" sz="2400" u="sng" baseline="-25000" dirty="0"/>
              <a:t> </a:t>
            </a:r>
            <a:r>
              <a:rPr lang="en-US" sz="2400" u="sng" dirty="0"/>
              <a:t>subunit </a:t>
            </a:r>
            <a:r>
              <a:rPr lang="en-US" sz="2400" dirty="0"/>
              <a:t>of a G protein, which </a:t>
            </a:r>
            <a:r>
              <a:rPr lang="en-US" sz="2400" u="sng" dirty="0"/>
              <a:t>recruits </a:t>
            </a:r>
            <a:r>
              <a:rPr lang="en-US" sz="2400" i="1" u="sng" dirty="0"/>
              <a:t>Step5,</a:t>
            </a:r>
            <a:r>
              <a:rPr lang="en-US" sz="2400" u="sng" dirty="0"/>
              <a:t> a large scaffolding protein, to the plasma membrane.</a:t>
            </a:r>
          </a:p>
        </p:txBody>
      </p:sp>
    </p:spTree>
    <p:extLst>
      <p:ext uri="{BB962C8B-B14F-4D97-AF65-F5344CB8AC3E}">
        <p14:creationId xmlns:p14="http://schemas.microsoft.com/office/powerpoint/2010/main" val="29249003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603255"/>
          </a:xfrm>
          <a:solidFill>
            <a:schemeClr val="accent3">
              <a:lumMod val="60000"/>
              <a:lumOff val="40000"/>
            </a:schemeClr>
          </a:solidFill>
        </p:spPr>
        <p:txBody>
          <a:bodyPr lIns="0" tIns="0" rIns="0" bIns="0" anchor="ctr"/>
          <a:lstStyle/>
          <a:p>
            <a:r>
              <a:rPr lang="en-US" sz="3600" dirty="0">
                <a:latin typeface="+mj-lt"/>
              </a:rPr>
              <a:t>Cell Signaling and Yeast Mating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93988"/>
            <a:ext cx="8263784" cy="2499840"/>
          </a:xfrm>
        </p:spPr>
        <p:txBody>
          <a:bodyPr lIns="0" tIns="0" rIns="0" bIns="0"/>
          <a:lstStyle/>
          <a:p>
            <a:pPr indent="-255600"/>
            <a:r>
              <a:rPr lang="en-US" sz="2400" u="sng" dirty="0"/>
              <a:t>Step5 increases efficiency of signaling by recruiting all of the kinases in the cascade into a large complex.</a:t>
            </a:r>
          </a:p>
          <a:p>
            <a:pPr indent="-255600"/>
            <a:r>
              <a:rPr lang="en-US" sz="2400" dirty="0"/>
              <a:t>Other similar scaffolding complexes have been identified in yeast and other organisms.</a:t>
            </a:r>
          </a:p>
          <a:p>
            <a:pPr indent="-255600"/>
            <a:r>
              <a:rPr lang="en-US" sz="2400" u="sng" dirty="0"/>
              <a:t>Cells can </a:t>
            </a:r>
            <a:r>
              <a:rPr lang="en-US" altLang="en-CA" sz="2400" u="sng" dirty="0"/>
              <a:t>“</a:t>
            </a:r>
            <a:r>
              <a:rPr lang="en-US" sz="2400" u="sng" dirty="0"/>
              <a:t>mix and match</a:t>
            </a:r>
            <a:r>
              <a:rPr lang="en-US" altLang="en-CA" sz="2400" u="sng" dirty="0"/>
              <a:t>”</a:t>
            </a:r>
            <a:r>
              <a:rPr lang="en-US" sz="2400" u="sng" dirty="0"/>
              <a:t> parts of signaling pathways</a:t>
            </a:r>
            <a:r>
              <a:rPr lang="en-US" sz="2400" dirty="0"/>
              <a:t>.</a:t>
            </a:r>
          </a:p>
        </p:txBody>
      </p:sp>
    </p:spTree>
    <p:extLst>
      <p:ext uri="{BB962C8B-B14F-4D97-AF65-F5344CB8AC3E}">
        <p14:creationId xmlns:p14="http://schemas.microsoft.com/office/powerpoint/2010/main" val="25359322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91070"/>
            <a:ext cx="8251961" cy="1064527"/>
          </a:xfrm>
          <a:solidFill>
            <a:schemeClr val="accent3">
              <a:lumMod val="60000"/>
              <a:lumOff val="40000"/>
            </a:schemeClr>
          </a:solidFill>
        </p:spPr>
        <p:txBody>
          <a:bodyPr lIns="0" tIns="0" rIns="0" bIns="0" anchor="ctr"/>
          <a:lstStyle/>
          <a:p>
            <a:r>
              <a:rPr lang="en-US" dirty="0"/>
              <a:t>Scaffolding Complexes Can Facilitate Cell Signaling </a:t>
            </a:r>
          </a:p>
        </p:txBody>
      </p:sp>
      <p:sp>
        <p:nvSpPr>
          <p:cNvPr id="6" name="Content Placeholder 5"/>
          <p:cNvSpPr>
            <a:spLocks noGrp="1"/>
          </p:cNvSpPr>
          <p:nvPr>
            <p:ph sz="quarter" idx="15"/>
          </p:nvPr>
        </p:nvSpPr>
        <p:spPr>
          <a:xfrm>
            <a:off x="421687" y="1445504"/>
            <a:ext cx="8108163" cy="697194"/>
          </a:xfrm>
        </p:spPr>
        <p:txBody>
          <a:bodyPr lIns="0" tIns="0" rIns="0" bIns="0"/>
          <a:lstStyle/>
          <a:p>
            <a:pPr marL="0" indent="0">
              <a:buNone/>
            </a:pPr>
            <a:r>
              <a:rPr lang="en-US" sz="2200" b="1" dirty="0"/>
              <a:t>Figure 23.23 </a:t>
            </a:r>
            <a:r>
              <a:rPr lang="en-US" sz="2400" dirty="0"/>
              <a:t>Scaffolding Complexes Can Facilitate Cell Signaling. </a:t>
            </a:r>
            <a:endParaRPr lang="en-US" sz="2200" dirty="0"/>
          </a:p>
        </p:txBody>
      </p:sp>
      <p:pic>
        <p:nvPicPr>
          <p:cNvPr id="8" name="Picture Placeholder 7" descr="An illustration on the mating in yeast and mating factor signals and scaffolding complexes.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35"/>
          <a:stretch/>
        </p:blipFill>
        <p:spPr>
          <a:xfrm>
            <a:off x="2434812" y="2385321"/>
            <a:ext cx="4398328" cy="3993244"/>
          </a:xfrm>
          <a:prstGeom prst="rect">
            <a:avLst/>
          </a:prstGeom>
          <a:noFill/>
          <a:ln>
            <a:noFill/>
          </a:ln>
        </p:spPr>
      </p:pic>
    </p:spTree>
    <p:extLst>
      <p:ext uri="{BB962C8B-B14F-4D97-AF65-F5344CB8AC3E}">
        <p14:creationId xmlns:p14="http://schemas.microsoft.com/office/powerpoint/2010/main" val="5881062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93167"/>
            <a:ext cx="8302240" cy="1076074"/>
          </a:xfrm>
          <a:solidFill>
            <a:schemeClr val="accent3">
              <a:lumMod val="60000"/>
              <a:lumOff val="40000"/>
            </a:schemeClr>
          </a:solidFill>
        </p:spPr>
        <p:txBody>
          <a:bodyPr lIns="0" tIns="0" rIns="0" bIns="0" anchor="ctr"/>
          <a:lstStyle/>
          <a:p>
            <a:r>
              <a:rPr lang="en-US" sz="3600" dirty="0">
                <a:latin typeface="+mj-lt"/>
              </a:rPr>
              <a:t>Different Signaling Pathways Are Integrated Through Crosstalk</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55845"/>
            <a:ext cx="8302240" cy="2770495"/>
          </a:xfrm>
        </p:spPr>
        <p:txBody>
          <a:bodyPr lIns="0" tIns="0" rIns="0" bIns="0"/>
          <a:lstStyle/>
          <a:p>
            <a:pPr indent="-255600"/>
            <a:r>
              <a:rPr lang="en-US" sz="2400" dirty="0"/>
              <a:t>Cells </a:t>
            </a:r>
            <a:r>
              <a:rPr lang="en-US" sz="2400" u="sng" dirty="0"/>
              <a:t>can be exposed to a multitude of signals at any given moment.</a:t>
            </a:r>
          </a:p>
          <a:p>
            <a:pPr indent="-255600"/>
            <a:r>
              <a:rPr lang="en-US" sz="2400" dirty="0"/>
              <a:t>Cells </a:t>
            </a:r>
            <a:r>
              <a:rPr lang="en-US" sz="2400" u="sng" dirty="0"/>
              <a:t>must </a:t>
            </a:r>
            <a:r>
              <a:rPr lang="en-US" sz="2400" i="1" u="sng" dirty="0"/>
              <a:t>integrate</a:t>
            </a:r>
            <a:r>
              <a:rPr lang="en-US" sz="2400" u="sng" dirty="0"/>
              <a:t> these signals to produce appropriate responses.</a:t>
            </a:r>
          </a:p>
          <a:p>
            <a:pPr indent="-255600"/>
            <a:r>
              <a:rPr lang="en-US" sz="2400" dirty="0"/>
              <a:t>A </a:t>
            </a:r>
            <a:r>
              <a:rPr lang="en-US" sz="2400" u="sng" dirty="0"/>
              <a:t>single receptor can activate multiple pathways, or multiple pathways can converge onto the same molecules</a:t>
            </a:r>
            <a:r>
              <a:rPr lang="en-US" sz="2400" dirty="0"/>
              <a:t>.</a:t>
            </a:r>
          </a:p>
        </p:txBody>
      </p:sp>
    </p:spTree>
    <p:extLst>
      <p:ext uri="{BB962C8B-B14F-4D97-AF65-F5344CB8AC3E}">
        <p14:creationId xmlns:p14="http://schemas.microsoft.com/office/powerpoint/2010/main" val="11201975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60000"/>
              <a:lumOff val="40000"/>
            </a:schemeClr>
          </a:solidFill>
        </p:spPr>
        <p:txBody>
          <a:bodyPr lIns="0" tIns="0" rIns="0" bIns="0" anchor="ctr"/>
          <a:lstStyle/>
          <a:p>
            <a:r>
              <a:rPr lang="en-US" sz="3600" dirty="0">
                <a:latin typeface="+mj-lt"/>
              </a:rPr>
              <a:t>Crosstalk</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5"/>
            <a:ext cx="8263784" cy="2472543"/>
          </a:xfrm>
        </p:spPr>
        <p:txBody>
          <a:bodyPr lIns="0" tIns="0" rIns="0" bIns="0"/>
          <a:lstStyle/>
          <a:p>
            <a:pPr indent="-255600"/>
            <a:r>
              <a:rPr lang="en-US" sz="2400" u="sng" dirty="0"/>
              <a:t>Sometimes activated components from one pathway affect components of another pathway</a:t>
            </a:r>
            <a:r>
              <a:rPr lang="en-US" sz="2400" dirty="0"/>
              <a:t>.</a:t>
            </a:r>
          </a:p>
          <a:p>
            <a:pPr indent="-255600"/>
            <a:r>
              <a:rPr lang="en-US" sz="2400" dirty="0"/>
              <a:t>This is called </a:t>
            </a:r>
            <a:r>
              <a:rPr lang="en-US" sz="2400" i="1" dirty="0">
                <a:solidFill>
                  <a:srgbClr val="0070C0"/>
                </a:solidFill>
              </a:rPr>
              <a:t>signaling crosstalk.</a:t>
            </a:r>
          </a:p>
          <a:p>
            <a:pPr indent="-255600"/>
            <a:r>
              <a:rPr lang="en-US" sz="2400" dirty="0">
                <a:solidFill>
                  <a:schemeClr val="accent5"/>
                </a:solidFill>
              </a:rPr>
              <a:t>Signaling</a:t>
            </a:r>
            <a:r>
              <a:rPr lang="en-US" sz="2400" dirty="0"/>
              <a:t> is </a:t>
            </a:r>
            <a:r>
              <a:rPr lang="en-US" sz="2400" u="sng" dirty="0"/>
              <a:t>more of a network of biochemical pathways than a linear sequence of events</a:t>
            </a:r>
            <a:r>
              <a:rPr lang="en-US" sz="2400" dirty="0"/>
              <a:t>.</a:t>
            </a:r>
          </a:p>
        </p:txBody>
      </p:sp>
    </p:spTree>
    <p:extLst>
      <p:ext uri="{BB962C8B-B14F-4D97-AF65-F5344CB8AC3E}">
        <p14:creationId xmlns:p14="http://schemas.microsoft.com/office/powerpoint/2010/main" val="42361108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60000"/>
              <a:lumOff val="40000"/>
            </a:schemeClr>
          </a:solidFill>
        </p:spPr>
        <p:txBody>
          <a:bodyPr lIns="0" tIns="0" rIns="0" bIns="0" anchor="ctr"/>
          <a:lstStyle/>
          <a:p>
            <a:r>
              <a:rPr lang="en-US" sz="3600" dirty="0">
                <a:latin typeface="+mj-lt"/>
              </a:rPr>
              <a:t>Signal Integration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3277760"/>
          </a:xfrm>
        </p:spPr>
        <p:txBody>
          <a:bodyPr lIns="0" tIns="0" rIns="0" bIns="0"/>
          <a:lstStyle/>
          <a:p>
            <a:pPr indent="-255600"/>
            <a:r>
              <a:rPr lang="en-US" sz="2400" dirty="0"/>
              <a:t>Several pathways lead to production of </a:t>
            </a:r>
            <a:r>
              <a:rPr lang="en-US" sz="2400" i="1" dirty="0"/>
              <a:t>second messengers </a:t>
            </a:r>
            <a:r>
              <a:rPr lang="en-US" sz="2400" dirty="0"/>
              <a:t>such as IP</a:t>
            </a:r>
            <a:r>
              <a:rPr lang="en-US" sz="2400" baseline="-25000" dirty="0"/>
              <a:t>3</a:t>
            </a:r>
            <a:r>
              <a:rPr lang="en-US" sz="2400" dirty="0"/>
              <a:t> and calcium ions.</a:t>
            </a:r>
          </a:p>
          <a:p>
            <a:pPr indent="-255600"/>
            <a:r>
              <a:rPr lang="en-US" sz="2400" u="sng" dirty="0"/>
              <a:t>Many pathways ultimately lead to</a:t>
            </a:r>
            <a:r>
              <a:rPr lang="en-US" sz="2400" i="1" u="sng" dirty="0"/>
              <a:t> phosphorylation </a:t>
            </a:r>
            <a:r>
              <a:rPr lang="en-US" sz="2400" u="sng" dirty="0"/>
              <a:t>of target proteins</a:t>
            </a:r>
            <a:r>
              <a:rPr lang="en-US" sz="2400" dirty="0"/>
              <a:t>.</a:t>
            </a:r>
          </a:p>
          <a:p>
            <a:pPr indent="-255600"/>
            <a:r>
              <a:rPr lang="en-US" sz="2400" dirty="0"/>
              <a:t>The </a:t>
            </a:r>
            <a:r>
              <a:rPr lang="en-US" sz="2400" u="sng" dirty="0"/>
              <a:t>target proteins then carry out many different cellular functions.</a:t>
            </a:r>
          </a:p>
          <a:p>
            <a:pPr indent="-255600"/>
            <a:r>
              <a:rPr lang="en-US" sz="2400" dirty="0"/>
              <a:t>The </a:t>
            </a:r>
            <a:r>
              <a:rPr lang="en-US" sz="2400" u="sng" dirty="0"/>
              <a:t>opportunities for crosstalk are numerous</a:t>
            </a:r>
            <a:r>
              <a:rPr lang="en-US" sz="2400" dirty="0"/>
              <a:t>.</a:t>
            </a:r>
          </a:p>
        </p:txBody>
      </p:sp>
    </p:spTree>
    <p:extLst>
      <p:ext uri="{BB962C8B-B14F-4D97-AF65-F5344CB8AC3E}">
        <p14:creationId xmlns:p14="http://schemas.microsoft.com/office/powerpoint/2010/main" val="3336372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58253"/>
            <a:ext cx="8251961" cy="578724"/>
          </a:xfrm>
          <a:solidFill>
            <a:schemeClr val="accent3">
              <a:lumMod val="60000"/>
              <a:lumOff val="40000"/>
            </a:schemeClr>
          </a:solidFill>
        </p:spPr>
        <p:txBody>
          <a:bodyPr lIns="0" tIns="0" rIns="0" bIns="0" anchor="ctr"/>
          <a:lstStyle/>
          <a:p>
            <a:r>
              <a:rPr lang="en-US" dirty="0"/>
              <a:t>Signaling Crosstalk</a:t>
            </a:r>
          </a:p>
        </p:txBody>
      </p:sp>
      <p:sp>
        <p:nvSpPr>
          <p:cNvPr id="6" name="Content Placeholder 5"/>
          <p:cNvSpPr>
            <a:spLocks noGrp="1"/>
          </p:cNvSpPr>
          <p:nvPr>
            <p:ph sz="quarter" idx="15"/>
          </p:nvPr>
        </p:nvSpPr>
        <p:spPr>
          <a:xfrm>
            <a:off x="421687" y="1036064"/>
            <a:ext cx="8108163" cy="465183"/>
          </a:xfrm>
        </p:spPr>
        <p:txBody>
          <a:bodyPr lIns="0" tIns="0" rIns="0" bIns="0"/>
          <a:lstStyle/>
          <a:p>
            <a:pPr marL="0" indent="0">
              <a:buNone/>
            </a:pPr>
            <a:r>
              <a:rPr lang="en-US" sz="2200" b="1" dirty="0"/>
              <a:t>Figure 23.24 </a:t>
            </a:r>
            <a:r>
              <a:rPr lang="en-US" sz="2400" dirty="0"/>
              <a:t>Signaling Crosstalk. </a:t>
            </a:r>
            <a:endParaRPr lang="en-US" sz="2200" dirty="0"/>
          </a:p>
        </p:txBody>
      </p:sp>
      <p:pic>
        <p:nvPicPr>
          <p:cNvPr id="7" name="Picture 2" descr="An illustration on the signaling crosstalk shows a hypothetical cell with several possible signaling pathways and places where crosstalk can occur. &#10;Long description is available in notes, press F6">
            <a:extLst>
              <a:ext uri="{FF2B5EF4-FFF2-40B4-BE49-F238E27FC236}">
                <a16:creationId xmlns:a16="http://schemas.microsoft.com/office/drawing/2014/main" id="{D56F8972-2392-4EA4-A8B3-199094A15350}"/>
              </a:ext>
            </a:extLst>
          </p:cNvPr>
          <p:cNvPicPr>
            <a:picLocks noGrp="1" noChangeAspect="1" noChangeArrowheads="1"/>
          </p:cNvPicPr>
          <p:nvPr>
            <p:ph type="pic" sz="quarter" idx="16"/>
          </p:nvPr>
        </p:nvPicPr>
        <p:blipFill rotWithShape="1">
          <a:blip r:embed="rId3" cstate="print">
            <a:extLst>
              <a:ext uri="{28A0092B-C50C-407E-A947-70E740481C1C}">
                <a14:useLocalDpi xmlns:a14="http://schemas.microsoft.com/office/drawing/2010/main" val="0"/>
              </a:ext>
            </a:extLst>
          </a:blip>
          <a:srcRect b="2973"/>
          <a:stretch/>
        </p:blipFill>
        <p:spPr bwMode="auto">
          <a:xfrm>
            <a:off x="987671" y="1655724"/>
            <a:ext cx="7063299" cy="45949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0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US" sz="3600" dirty="0">
                <a:latin typeface="+mj-lt"/>
              </a:rPr>
              <a:t>Preprogrammed Responses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2281469"/>
          </a:xfrm>
        </p:spPr>
        <p:txBody>
          <a:bodyPr lIns="0" tIns="0" rIns="0" bIns="0"/>
          <a:lstStyle/>
          <a:p>
            <a:pPr marL="255600" indent="-255600"/>
            <a:r>
              <a:rPr lang="en-US" sz="2400" u="sng" dirty="0"/>
              <a:t>“</a:t>
            </a:r>
            <a:r>
              <a:rPr lang="en-US" sz="2400" u="sng" dirty="0">
                <a:solidFill>
                  <a:srgbClr val="00B0F0"/>
                </a:solidFill>
              </a:rPr>
              <a:t>Preprogrammed</a:t>
            </a:r>
            <a:r>
              <a:rPr lang="en-US" sz="2400" u="sng" dirty="0"/>
              <a:t>” means that cells have a repertoire of functions, some of which are </a:t>
            </a:r>
            <a:r>
              <a:rPr lang="en-US" sz="2400" u="sng" dirty="0">
                <a:solidFill>
                  <a:srgbClr val="00B0F0"/>
                </a:solidFill>
              </a:rPr>
              <a:t>unused</a:t>
            </a:r>
            <a:r>
              <a:rPr lang="en-US" sz="2400" u="sng" dirty="0"/>
              <a:t> </a:t>
            </a:r>
            <a:r>
              <a:rPr lang="en-US" sz="2400" u="sng" dirty="0">
                <a:solidFill>
                  <a:srgbClr val="00B0F0"/>
                </a:solidFill>
              </a:rPr>
              <a:t>until</a:t>
            </a:r>
            <a:r>
              <a:rPr lang="en-US" sz="2400" u="sng" dirty="0"/>
              <a:t> a triggering signal is received.</a:t>
            </a:r>
          </a:p>
          <a:p>
            <a:pPr marL="255600" indent="-255600"/>
            <a:r>
              <a:rPr lang="en-US" sz="2400" u="sng" dirty="0"/>
              <a:t>Specific</a:t>
            </a:r>
            <a:r>
              <a:rPr lang="en-US" sz="2400" dirty="0"/>
              <a:t> preprogrammed </a:t>
            </a:r>
            <a:r>
              <a:rPr lang="en-US" sz="2400" u="sng" dirty="0"/>
              <a:t>responses</a:t>
            </a:r>
            <a:r>
              <a:rPr lang="en-US" sz="2400" dirty="0"/>
              <a:t> of a cell </a:t>
            </a:r>
            <a:r>
              <a:rPr lang="en-US" sz="2400" dirty="0">
                <a:solidFill>
                  <a:srgbClr val="00B0F0"/>
                </a:solidFill>
              </a:rPr>
              <a:t>depend</a:t>
            </a:r>
            <a:r>
              <a:rPr lang="en-US" sz="2400" dirty="0"/>
              <a:t> on the </a:t>
            </a:r>
            <a:r>
              <a:rPr lang="en-US" sz="2400" u="sng" dirty="0"/>
              <a:t>cell’s past history</a:t>
            </a:r>
            <a:r>
              <a:rPr lang="en-US" sz="2400" dirty="0"/>
              <a:t>.</a:t>
            </a:r>
          </a:p>
        </p:txBody>
      </p:sp>
    </p:spTree>
    <p:extLst>
      <p:ext uri="{BB962C8B-B14F-4D97-AF65-F5344CB8AC3E}">
        <p14:creationId xmlns:p14="http://schemas.microsoft.com/office/powerpoint/2010/main" val="4149466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42908"/>
            <a:ext cx="8263784" cy="983096"/>
          </a:xfrm>
          <a:solidFill>
            <a:schemeClr val="accent3">
              <a:lumMod val="60000"/>
              <a:lumOff val="40000"/>
            </a:schemeClr>
          </a:solidFill>
        </p:spPr>
        <p:txBody>
          <a:bodyPr lIns="0" tIns="0" rIns="0" bIns="0" anchor="ctr"/>
          <a:lstStyle/>
          <a:p>
            <a:r>
              <a:rPr lang="en-US" sz="3600" dirty="0">
                <a:latin typeface="+mj-lt"/>
              </a:rPr>
              <a:t>23.5 Hormones and Other Long-Range Signals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485316"/>
            <a:ext cx="8263784" cy="1175997"/>
          </a:xfrm>
        </p:spPr>
        <p:txBody>
          <a:bodyPr lIns="0" tIns="0" rIns="0" bIns="0"/>
          <a:lstStyle/>
          <a:p>
            <a:pPr indent="-255600"/>
            <a:r>
              <a:rPr lang="en-US" sz="2400" dirty="0"/>
              <a:t>To </a:t>
            </a:r>
            <a:r>
              <a:rPr lang="en-US" sz="2400" u="sng" dirty="0"/>
              <a:t>coordinate signals involving different tissues and organs, plants and animals use secreted chemical signals called </a:t>
            </a:r>
            <a:r>
              <a:rPr lang="en-US" sz="2400" b="1" dirty="0"/>
              <a:t>hormones</a:t>
            </a:r>
            <a:r>
              <a:rPr lang="en-US" sz="2400" dirty="0"/>
              <a:t>.</a:t>
            </a:r>
            <a:r>
              <a:rPr lang="en-US" sz="2400" b="1" dirty="0"/>
              <a:t> </a:t>
            </a:r>
          </a:p>
        </p:txBody>
      </p:sp>
    </p:spTree>
    <p:extLst>
      <p:ext uri="{BB962C8B-B14F-4D97-AF65-F5344CB8AC3E}">
        <p14:creationId xmlns:p14="http://schemas.microsoft.com/office/powerpoint/2010/main" val="3560296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50440"/>
            <a:ext cx="8302240" cy="449131"/>
          </a:xfrm>
          <a:solidFill>
            <a:schemeClr val="accent3">
              <a:lumMod val="60000"/>
              <a:lumOff val="40000"/>
            </a:schemeClr>
          </a:solidFill>
        </p:spPr>
        <p:txBody>
          <a:bodyPr lIns="0" tIns="0" rIns="0" bIns="0" anchor="ctr"/>
          <a:lstStyle/>
          <a:p>
            <a:r>
              <a:rPr lang="en-US" sz="3600" dirty="0">
                <a:latin typeface="+mj-lt"/>
              </a:rPr>
              <a:t>Endocrine Hormones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45203"/>
            <a:ext cx="8302240" cy="2917103"/>
          </a:xfrm>
        </p:spPr>
        <p:txBody>
          <a:bodyPr lIns="0" tIns="0" rIns="0" bIns="0"/>
          <a:lstStyle/>
          <a:p>
            <a:pPr indent="-255600"/>
            <a:r>
              <a:rPr lang="en-US" sz="2400" i="1" dirty="0">
                <a:solidFill>
                  <a:schemeClr val="accent5"/>
                </a:solidFill>
              </a:rPr>
              <a:t>Endocrine hormones </a:t>
            </a:r>
            <a:r>
              <a:rPr lang="en-US" sz="2400" u="sng" dirty="0"/>
              <a:t>travel from sending to receiving cells via the circulatory system</a:t>
            </a:r>
            <a:r>
              <a:rPr lang="en-US" sz="2400" dirty="0"/>
              <a:t>.</a:t>
            </a:r>
          </a:p>
          <a:p>
            <a:pPr indent="-255600"/>
            <a:r>
              <a:rPr lang="en-US" sz="2400" dirty="0"/>
              <a:t>They are </a:t>
            </a:r>
            <a:r>
              <a:rPr lang="en-US" sz="2400" u="sng" dirty="0"/>
              <a:t>synthesized by </a:t>
            </a:r>
            <a:r>
              <a:rPr lang="en-US" sz="2400" i="1" u="sng" dirty="0"/>
              <a:t>endocrine tissues </a:t>
            </a:r>
            <a:r>
              <a:rPr lang="en-US" sz="2400" dirty="0"/>
              <a:t>and are </a:t>
            </a:r>
            <a:r>
              <a:rPr lang="en-US" sz="2400" u="sng" dirty="0"/>
              <a:t>secreted directly into the bloodstream</a:t>
            </a:r>
            <a:r>
              <a:rPr lang="en-US" sz="2400" dirty="0"/>
              <a:t>, with a </a:t>
            </a:r>
            <a:r>
              <a:rPr lang="en-US" sz="2400" u="sng" dirty="0"/>
              <a:t>life span ranging from a few seconds to many hours.</a:t>
            </a:r>
          </a:p>
          <a:p>
            <a:pPr indent="-255600"/>
            <a:r>
              <a:rPr lang="en-US" sz="2400" u="sng" dirty="0"/>
              <a:t>As they circulate, they encounter their receptors in </a:t>
            </a:r>
            <a:r>
              <a:rPr lang="en-US" sz="2400" i="1" u="sng" dirty="0"/>
              <a:t>target tissues</a:t>
            </a:r>
            <a:r>
              <a:rPr lang="en-US" sz="2400" i="1" dirty="0"/>
              <a:t>.</a:t>
            </a:r>
          </a:p>
        </p:txBody>
      </p:sp>
    </p:spTree>
    <p:extLst>
      <p:ext uri="{BB962C8B-B14F-4D97-AF65-F5344CB8AC3E}">
        <p14:creationId xmlns:p14="http://schemas.microsoft.com/office/powerpoint/2010/main" val="11201975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29173"/>
            <a:ext cx="8251961" cy="1029103"/>
          </a:xfrm>
          <a:solidFill>
            <a:schemeClr val="accent3">
              <a:lumMod val="60000"/>
              <a:lumOff val="40000"/>
            </a:schemeClr>
          </a:solidFill>
        </p:spPr>
        <p:txBody>
          <a:bodyPr lIns="0" tIns="0" rIns="0" bIns="0" anchor="ctr"/>
          <a:lstStyle/>
          <a:p>
            <a:r>
              <a:rPr lang="en-US" dirty="0"/>
              <a:t>Target Tissues for Endocrine Hormones</a:t>
            </a:r>
          </a:p>
        </p:txBody>
      </p:sp>
      <p:sp>
        <p:nvSpPr>
          <p:cNvPr id="6" name="Content Placeholder 5"/>
          <p:cNvSpPr>
            <a:spLocks noGrp="1"/>
          </p:cNvSpPr>
          <p:nvPr>
            <p:ph sz="quarter" idx="15"/>
          </p:nvPr>
        </p:nvSpPr>
        <p:spPr>
          <a:xfrm>
            <a:off x="421687" y="1445505"/>
            <a:ext cx="8108163" cy="383296"/>
          </a:xfrm>
        </p:spPr>
        <p:txBody>
          <a:bodyPr lIns="0" tIns="0" rIns="0" bIns="0"/>
          <a:lstStyle/>
          <a:p>
            <a:pPr marL="0" indent="0">
              <a:buNone/>
            </a:pPr>
            <a:r>
              <a:rPr lang="en-US" sz="2200" b="1" dirty="0"/>
              <a:t>Figure 23.25 </a:t>
            </a:r>
            <a:r>
              <a:rPr lang="en-US" sz="2400" dirty="0"/>
              <a:t>Target Tissues for Endocrine Hormones.</a:t>
            </a:r>
            <a:endParaRPr lang="en-US" sz="2200" dirty="0"/>
          </a:p>
        </p:txBody>
      </p:sp>
      <p:pic>
        <p:nvPicPr>
          <p:cNvPr id="4" name="Picture Placeholder 3" descr="The target tissues for endocrine hormones show epinephrine binding to the epinephrine receptors.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741"/>
          <a:stretch/>
        </p:blipFill>
        <p:spPr>
          <a:xfrm>
            <a:off x="2704918" y="1979947"/>
            <a:ext cx="3126901" cy="4406186"/>
          </a:xfrm>
          <a:prstGeom prst="rect">
            <a:avLst/>
          </a:prstGeom>
          <a:noFill/>
          <a:ln>
            <a:noFill/>
          </a:ln>
        </p:spPr>
      </p:pic>
    </p:spTree>
    <p:extLst>
      <p:ext uri="{BB962C8B-B14F-4D97-AF65-F5344CB8AC3E}">
        <p14:creationId xmlns:p14="http://schemas.microsoft.com/office/powerpoint/2010/main" val="391669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0030"/>
            <a:ext cx="8263784" cy="1135519"/>
          </a:xfrm>
          <a:solidFill>
            <a:schemeClr val="accent3">
              <a:lumMod val="60000"/>
              <a:lumOff val="40000"/>
            </a:schemeClr>
          </a:solidFill>
        </p:spPr>
        <p:txBody>
          <a:bodyPr lIns="0" tIns="0" rIns="0" bIns="0" anchor="ctr"/>
          <a:lstStyle/>
          <a:p>
            <a:r>
              <a:rPr lang="en-US" sz="3600" dirty="0">
                <a:latin typeface="+mj-lt"/>
              </a:rPr>
              <a:t>Hormones Can Be Classified by Their Chemical Properties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2197"/>
            <a:ext cx="8263784" cy="2879677"/>
          </a:xfrm>
        </p:spPr>
        <p:txBody>
          <a:bodyPr lIns="0" tIns="0" rIns="0" bIns="0"/>
          <a:lstStyle/>
          <a:p>
            <a:pPr indent="-255600"/>
            <a:r>
              <a:rPr lang="en-US" sz="2400" dirty="0"/>
              <a:t>Endocrine hormones </a:t>
            </a:r>
            <a:r>
              <a:rPr lang="en-US" sz="2400" u="sng" dirty="0">
                <a:solidFill>
                  <a:schemeClr val="accent5"/>
                </a:solidFill>
              </a:rPr>
              <a:t>fall into four categories</a:t>
            </a:r>
          </a:p>
          <a:p>
            <a:pPr lvl="1" indent="-381600"/>
            <a:r>
              <a:rPr lang="en-US" sz="2400" dirty="0">
                <a:solidFill>
                  <a:schemeClr val="accent1">
                    <a:lumMod val="60000"/>
                    <a:lumOff val="40000"/>
                  </a:schemeClr>
                </a:solidFill>
              </a:rPr>
              <a:t>Amino acid derivatives </a:t>
            </a:r>
            <a:r>
              <a:rPr lang="en-US" sz="2400" dirty="0"/>
              <a:t>(for example, epinephrine)</a:t>
            </a:r>
          </a:p>
          <a:p>
            <a:pPr lvl="1" indent="-381600"/>
            <a:r>
              <a:rPr lang="en-US" sz="2400" dirty="0">
                <a:solidFill>
                  <a:schemeClr val="accent1">
                    <a:lumMod val="60000"/>
                    <a:lumOff val="40000"/>
                  </a:schemeClr>
                </a:solidFill>
              </a:rPr>
              <a:t>Peptides (</a:t>
            </a:r>
            <a:r>
              <a:rPr lang="en-US" sz="2400" dirty="0"/>
              <a:t>for example, </a:t>
            </a:r>
            <a:r>
              <a:rPr lang="en-US" sz="2400" i="1" dirty="0"/>
              <a:t>vasopressin</a:t>
            </a:r>
            <a:r>
              <a:rPr lang="en-US" sz="2400" dirty="0"/>
              <a:t>)</a:t>
            </a:r>
          </a:p>
          <a:p>
            <a:pPr lvl="1" indent="-381600"/>
            <a:r>
              <a:rPr lang="en-US" sz="2400" dirty="0">
                <a:solidFill>
                  <a:schemeClr val="accent1">
                    <a:lumMod val="60000"/>
                    <a:lumOff val="40000"/>
                  </a:schemeClr>
                </a:solidFill>
              </a:rPr>
              <a:t>Proteins </a:t>
            </a:r>
            <a:r>
              <a:rPr lang="en-US" sz="2400" dirty="0"/>
              <a:t>(for example, insulin)</a:t>
            </a:r>
          </a:p>
          <a:p>
            <a:pPr lvl="1" indent="-381600"/>
            <a:r>
              <a:rPr lang="en-US" sz="2400" dirty="0">
                <a:solidFill>
                  <a:schemeClr val="accent1">
                    <a:lumMod val="60000"/>
                    <a:lumOff val="40000"/>
                  </a:schemeClr>
                </a:solidFill>
              </a:rPr>
              <a:t>Lipid-like hormones </a:t>
            </a:r>
            <a:r>
              <a:rPr lang="en-US" sz="2400" dirty="0"/>
              <a:t>such as steroids (for example, </a:t>
            </a:r>
            <a:r>
              <a:rPr lang="en-US" sz="2400" i="1" dirty="0"/>
              <a:t>testosterone</a:t>
            </a:r>
            <a:r>
              <a:rPr lang="en-US" sz="2400" dirty="0"/>
              <a:t>) </a:t>
            </a:r>
          </a:p>
        </p:txBody>
      </p:sp>
    </p:spTree>
    <p:extLst>
      <p:ext uri="{BB962C8B-B14F-4D97-AF65-F5344CB8AC3E}">
        <p14:creationId xmlns:p14="http://schemas.microsoft.com/office/powerpoint/2010/main" val="5941781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2200"/>
            <a:ext cx="8302240" cy="1130665"/>
          </a:xfrm>
          <a:solidFill>
            <a:schemeClr val="accent3">
              <a:lumMod val="60000"/>
              <a:lumOff val="40000"/>
            </a:schemeClr>
          </a:solidFill>
        </p:spPr>
        <p:txBody>
          <a:bodyPr lIns="0" tIns="0" rIns="0" bIns="0" anchor="ctr"/>
          <a:lstStyle/>
          <a:p>
            <a:r>
              <a:rPr lang="en-US" sz="3600" dirty="0">
                <a:latin typeface="+mj-lt"/>
              </a:rPr>
              <a:t>Chemical Classification and Function of Hormones</a:t>
            </a:r>
          </a:p>
        </p:txBody>
      </p:sp>
      <p:sp>
        <p:nvSpPr>
          <p:cNvPr id="4" name="Content Placeholder 3"/>
          <p:cNvSpPr>
            <a:spLocks noGrp="1"/>
          </p:cNvSpPr>
          <p:nvPr>
            <p:ph idx="1"/>
          </p:nvPr>
        </p:nvSpPr>
        <p:spPr>
          <a:xfrm>
            <a:off x="457200" y="1455823"/>
            <a:ext cx="8229600" cy="709862"/>
          </a:xfrm>
        </p:spPr>
        <p:txBody>
          <a:bodyPr lIns="0" tIns="0" rIns="0" bIns="0"/>
          <a:lstStyle/>
          <a:p>
            <a:pPr marL="0" indent="0">
              <a:buNone/>
            </a:pPr>
            <a:r>
              <a:rPr lang="en-US" sz="2400" b="1" dirty="0"/>
              <a:t>Table 23.4 </a:t>
            </a:r>
            <a:r>
              <a:rPr lang="en-US" sz="2400" dirty="0"/>
              <a:t>Chemical Classification and Function of Hormones</a:t>
            </a:r>
            <a:endParaRPr lang="en-IN" sz="2400" dirty="0"/>
          </a:p>
        </p:txBody>
      </p:sp>
      <p:graphicFrame>
        <p:nvGraphicFramePr>
          <p:cNvPr id="6" name="Table 5"/>
          <p:cNvGraphicFramePr>
            <a:graphicFrameLocks noGrp="1"/>
          </p:cNvGraphicFramePr>
          <p:nvPr>
            <p:extLst>
              <p:ext uri="{D42A27DB-BD31-4B8C-83A1-F6EECF244321}">
                <p14:modId xmlns:p14="http://schemas.microsoft.com/office/powerpoint/2010/main" val="3295241874"/>
              </p:ext>
            </p:extLst>
          </p:nvPr>
        </p:nvGraphicFramePr>
        <p:xfrm>
          <a:off x="505326" y="2345089"/>
          <a:ext cx="8414085" cy="3789680"/>
        </p:xfrm>
        <a:graphic>
          <a:graphicData uri="http://schemas.openxmlformats.org/drawingml/2006/table">
            <a:tbl>
              <a:tblPr firstRow="1" bandRow="1">
                <a:tableStyleId>{40F9630F-82C1-40B7-BC3A-925EFCFF5E92}</a:tableStyleId>
              </a:tblPr>
              <a:tblGrid>
                <a:gridCol w="2804695">
                  <a:extLst>
                    <a:ext uri="{9D8B030D-6E8A-4147-A177-3AD203B41FA5}">
                      <a16:colId xmlns:a16="http://schemas.microsoft.com/office/drawing/2014/main" val="20000"/>
                    </a:ext>
                  </a:extLst>
                </a:gridCol>
                <a:gridCol w="2804695">
                  <a:extLst>
                    <a:ext uri="{9D8B030D-6E8A-4147-A177-3AD203B41FA5}">
                      <a16:colId xmlns:a16="http://schemas.microsoft.com/office/drawing/2014/main" val="20001"/>
                    </a:ext>
                  </a:extLst>
                </a:gridCol>
                <a:gridCol w="2804695">
                  <a:extLst>
                    <a:ext uri="{9D8B030D-6E8A-4147-A177-3AD203B41FA5}">
                      <a16:colId xmlns:a16="http://schemas.microsoft.com/office/drawing/2014/main" val="20002"/>
                    </a:ext>
                  </a:extLst>
                </a:gridCol>
              </a:tblGrid>
              <a:tr h="370840">
                <a:tc>
                  <a:txBody>
                    <a:bodyPr/>
                    <a:lstStyle/>
                    <a:p>
                      <a:r>
                        <a:rPr lang="en-IN" sz="1600" b="1" i="0" u="none" strike="noStrike" cap="none" baseline="0" dirty="0">
                          <a:solidFill>
                            <a:schemeClr val="bg1"/>
                          </a:solidFill>
                          <a:latin typeface="Arial"/>
                          <a:ea typeface="Arial"/>
                          <a:cs typeface="Arial"/>
                          <a:sym typeface="Arial"/>
                        </a:rPr>
                        <a:t>Chemical Classification</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r>
                        <a:rPr lang="en-IN" sz="1600" b="1" i="0" u="none" strike="noStrike" cap="none" baseline="0" dirty="0">
                          <a:solidFill>
                            <a:schemeClr val="bg1"/>
                          </a:solidFill>
                          <a:latin typeface="Arial"/>
                          <a:ea typeface="Arial"/>
                          <a:cs typeface="Arial"/>
                          <a:sym typeface="Arial"/>
                        </a:rPr>
                        <a:t>Example</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r>
                        <a:rPr lang="en-IN" sz="1600" b="1" i="0" u="none" strike="noStrike" cap="none" baseline="0" dirty="0">
                          <a:solidFill>
                            <a:schemeClr val="bg1"/>
                          </a:solidFill>
                          <a:latin typeface="Arial"/>
                          <a:ea typeface="Arial"/>
                          <a:cs typeface="Arial"/>
                          <a:sym typeface="Arial"/>
                        </a:rPr>
                        <a:t>Regulated Function</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370840">
                <a:tc>
                  <a:txBody>
                    <a:bodyPr/>
                    <a:lstStyle/>
                    <a:p>
                      <a:r>
                        <a:rPr lang="en-IN" sz="1600" b="1" i="0" u="none" strike="noStrike" cap="none" baseline="0" dirty="0">
                          <a:solidFill>
                            <a:schemeClr val="bg1"/>
                          </a:solidFill>
                          <a:latin typeface="Arial"/>
                          <a:ea typeface="Arial"/>
                          <a:cs typeface="Arial"/>
                          <a:sym typeface="Arial"/>
                        </a:rPr>
                        <a:t>Endocrine Hormones</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endParaRPr lang="en-IN" sz="16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extLst>
                  <a:ext uri="{0D108BD9-81ED-4DB2-BD59-A6C34878D82A}">
                    <a16:rowId xmlns:a16="http://schemas.microsoft.com/office/drawing/2014/main" val="10001"/>
                  </a:ext>
                </a:extLst>
              </a:tr>
              <a:tr h="370840">
                <a:tc>
                  <a:txBody>
                    <a:bodyPr/>
                    <a:lstStyle/>
                    <a:p>
                      <a:r>
                        <a:rPr lang="en-IN" sz="1600" b="0" i="0" u="none" strike="noStrike" cap="none" baseline="0" dirty="0">
                          <a:solidFill>
                            <a:schemeClr val="dk1"/>
                          </a:solidFill>
                          <a:latin typeface="Arial"/>
                          <a:ea typeface="Arial"/>
                          <a:cs typeface="Arial"/>
                          <a:sym typeface="Arial"/>
                        </a:rPr>
                        <a:t>Amino acid derivatives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Epinephrine (adrenaline) and norepinephrine</a:t>
                      </a:r>
                    </a:p>
                    <a:p>
                      <a:r>
                        <a:rPr lang="en-IN" sz="1600" b="0" i="0" u="none" strike="noStrike" cap="none" baseline="0" dirty="0">
                          <a:solidFill>
                            <a:schemeClr val="dk1"/>
                          </a:solidFill>
                          <a:latin typeface="Arial"/>
                          <a:ea typeface="Arial"/>
                          <a:cs typeface="Arial"/>
                          <a:sym typeface="Arial"/>
                        </a:rPr>
                        <a:t>(both derived from tyrosine)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600" b="0" i="0" u="none" strike="noStrike" cap="none" baseline="0" dirty="0">
                          <a:solidFill>
                            <a:schemeClr val="dk1"/>
                          </a:solidFill>
                          <a:latin typeface="Arial"/>
                          <a:ea typeface="Arial"/>
                          <a:cs typeface="Arial"/>
                          <a:sym typeface="Arial"/>
                        </a:rPr>
                        <a:t>Stress responses: regulation of heart rate and blood pressure;</a:t>
                      </a:r>
                    </a:p>
                    <a:p>
                      <a:r>
                        <a:rPr lang="en-US" sz="1600" b="0" i="0" u="none" strike="noStrike" cap="none" baseline="0" dirty="0">
                          <a:solidFill>
                            <a:schemeClr val="dk1"/>
                          </a:solidFill>
                          <a:latin typeface="Arial"/>
                          <a:ea typeface="Arial"/>
                          <a:cs typeface="Arial"/>
                          <a:sym typeface="Arial"/>
                        </a:rPr>
                        <a:t>release of glucose and fatty acids from storage sites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600" b="0" i="0" u="none" strike="noStrike" cap="none" baseline="0" dirty="0" err="1">
                          <a:solidFill>
                            <a:schemeClr val="dk1"/>
                          </a:solidFill>
                          <a:latin typeface="Arial"/>
                          <a:ea typeface="Arial"/>
                          <a:cs typeface="Arial"/>
                          <a:sym typeface="Arial"/>
                        </a:rPr>
                        <a:t>Thyroxine</a:t>
                      </a:r>
                      <a:r>
                        <a:rPr lang="en-IN" sz="1600" b="0" i="0" u="none" strike="noStrike" cap="none" baseline="0" dirty="0">
                          <a:solidFill>
                            <a:schemeClr val="dk1"/>
                          </a:solidFill>
                          <a:latin typeface="Arial"/>
                          <a:ea typeface="Arial"/>
                          <a:cs typeface="Arial"/>
                          <a:sym typeface="Arial"/>
                        </a:rPr>
                        <a:t> (derived from tyrosine)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Regulation of metabolic rate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600" b="0" i="0" u="none" strike="noStrike" cap="none" baseline="0" dirty="0">
                          <a:solidFill>
                            <a:schemeClr val="dk1"/>
                          </a:solidFill>
                          <a:latin typeface="Arial"/>
                          <a:ea typeface="Arial"/>
                          <a:cs typeface="Arial"/>
                          <a:sym typeface="Arial"/>
                        </a:rPr>
                        <a:t>Peptides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Antidiuretic hormone (vasopressin)</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600" b="0" i="0" u="none" strike="noStrike" cap="none" baseline="0" dirty="0">
                          <a:solidFill>
                            <a:schemeClr val="dk1"/>
                          </a:solidFill>
                          <a:latin typeface="Arial"/>
                          <a:ea typeface="Arial"/>
                          <a:cs typeface="Arial"/>
                          <a:sym typeface="Arial"/>
                        </a:rPr>
                        <a:t>Regulation of body water and blood pressure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endParaRPr lang="en-IN"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Hypothalamic hormones (releasing factors)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600" b="0" i="0" u="none" strike="noStrike" cap="none" baseline="0" dirty="0">
                          <a:solidFill>
                            <a:schemeClr val="dk1"/>
                          </a:solidFill>
                          <a:latin typeface="Arial"/>
                          <a:ea typeface="Arial"/>
                          <a:cs typeface="Arial"/>
                          <a:sym typeface="Arial"/>
                        </a:rPr>
                        <a:t>Regulation of tropic hormone release from pituitary gland</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34733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3032" y="199042"/>
            <a:ext cx="8229600" cy="1097279"/>
          </a:xfrm>
          <a:solidFill>
            <a:schemeClr val="accent3">
              <a:lumMod val="60000"/>
              <a:lumOff val="40000"/>
            </a:schemeClr>
          </a:solidFill>
        </p:spPr>
        <p:txBody>
          <a:bodyPr lIns="0" tIns="0" rIns="0" bIns="0" anchor="ctr"/>
          <a:lstStyle/>
          <a:p>
            <a:r>
              <a:rPr lang="en-US" dirty="0"/>
              <a:t>Table 23.4 Chemical Classification and Function of Hormones</a:t>
            </a:r>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3754401981"/>
              </p:ext>
            </p:extLst>
          </p:nvPr>
        </p:nvGraphicFramePr>
        <p:xfrm>
          <a:off x="457200" y="1600200"/>
          <a:ext cx="8414085" cy="4668520"/>
        </p:xfrm>
        <a:graphic>
          <a:graphicData uri="http://schemas.openxmlformats.org/drawingml/2006/table">
            <a:tbl>
              <a:tblPr firstRow="1" bandRow="1">
                <a:tableStyleId>{40F9630F-82C1-40B7-BC3A-925EFCFF5E92}</a:tableStyleId>
              </a:tblPr>
              <a:tblGrid>
                <a:gridCol w="2804695">
                  <a:extLst>
                    <a:ext uri="{9D8B030D-6E8A-4147-A177-3AD203B41FA5}">
                      <a16:colId xmlns:a16="http://schemas.microsoft.com/office/drawing/2014/main" val="20000"/>
                    </a:ext>
                  </a:extLst>
                </a:gridCol>
                <a:gridCol w="2804695">
                  <a:extLst>
                    <a:ext uri="{9D8B030D-6E8A-4147-A177-3AD203B41FA5}">
                      <a16:colId xmlns:a16="http://schemas.microsoft.com/office/drawing/2014/main" val="20001"/>
                    </a:ext>
                  </a:extLst>
                </a:gridCol>
                <a:gridCol w="2804695">
                  <a:extLst>
                    <a:ext uri="{9D8B030D-6E8A-4147-A177-3AD203B41FA5}">
                      <a16:colId xmlns:a16="http://schemas.microsoft.com/office/drawing/2014/main" val="20002"/>
                    </a:ext>
                  </a:extLst>
                </a:gridCol>
              </a:tblGrid>
              <a:tr h="370840">
                <a:tc>
                  <a:txBody>
                    <a:bodyPr/>
                    <a:lstStyle/>
                    <a:p>
                      <a:r>
                        <a:rPr lang="en-IN" sz="1800" b="0" i="0" u="none" strike="noStrike" cap="none" baseline="0" dirty="0">
                          <a:solidFill>
                            <a:schemeClr val="dk1"/>
                          </a:solidFill>
                          <a:latin typeface="Arial"/>
                          <a:ea typeface="Arial"/>
                          <a:cs typeface="Arial"/>
                          <a:sym typeface="Arial"/>
                        </a:rPr>
                        <a:t>Proteins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Anterior pituitary hormones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800" b="0" i="0" u="none" strike="noStrike" cap="none" baseline="0" dirty="0">
                          <a:solidFill>
                            <a:schemeClr val="dk1"/>
                          </a:solidFill>
                          <a:latin typeface="Arial"/>
                          <a:ea typeface="Arial"/>
                          <a:cs typeface="Arial"/>
                          <a:sym typeface="Arial"/>
                        </a:rPr>
                        <a:t>Regulation of other endocrine systems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0"/>
                  </a:ext>
                </a:extLst>
              </a:tr>
              <a:tr h="370840">
                <a:tc>
                  <a:txBody>
                    <a:bodyPr/>
                    <a:lstStyle/>
                    <a:p>
                      <a:r>
                        <a:rPr lang="en-IN" sz="1800" b="0" i="0" u="none" strike="noStrike" cap="none" baseline="0" dirty="0">
                          <a:solidFill>
                            <a:schemeClr val="dk1"/>
                          </a:solidFill>
                          <a:latin typeface="Arial"/>
                          <a:ea typeface="Arial"/>
                          <a:cs typeface="Arial"/>
                          <a:sym typeface="Arial"/>
                        </a:rPr>
                        <a:t>Steroids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sv-SE" sz="1800" b="0" i="0" u="none" strike="noStrike" cap="none" baseline="0" dirty="0">
                          <a:solidFill>
                            <a:schemeClr val="dk1"/>
                          </a:solidFill>
                          <a:latin typeface="Arial"/>
                          <a:ea typeface="Arial"/>
                          <a:cs typeface="Arial"/>
                          <a:sym typeface="Arial"/>
                        </a:rPr>
                        <a:t>Sex hormones (androgens and estrogens)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800" b="0" i="0" u="none" strike="noStrike" cap="none" baseline="0" dirty="0">
                          <a:solidFill>
                            <a:schemeClr val="dk1"/>
                          </a:solidFill>
                          <a:latin typeface="Arial"/>
                          <a:ea typeface="Arial"/>
                          <a:cs typeface="Arial"/>
                          <a:sym typeface="Arial"/>
                        </a:rPr>
                        <a:t>Development and control of reproductive capacity and</a:t>
                      </a:r>
                    </a:p>
                    <a:p>
                      <a:r>
                        <a:rPr lang="en-IN" sz="1800" b="0" i="0" u="none" strike="noStrike" cap="none" baseline="0" dirty="0">
                          <a:solidFill>
                            <a:schemeClr val="dk1"/>
                          </a:solidFill>
                          <a:latin typeface="Arial"/>
                          <a:ea typeface="Arial"/>
                          <a:cs typeface="Arial"/>
                          <a:sym typeface="Arial"/>
                        </a:rPr>
                        <a:t>secondary sexual characteristics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Corticosteroids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800" b="0" i="0" u="none" strike="noStrike" cap="none" baseline="0" dirty="0">
                          <a:solidFill>
                            <a:schemeClr val="dk1"/>
                          </a:solidFill>
                          <a:latin typeface="Arial"/>
                          <a:ea typeface="Arial"/>
                          <a:cs typeface="Arial"/>
                          <a:sym typeface="Arial"/>
                        </a:rPr>
                        <a:t>Stress responses; control of blood electrolytes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1" i="0" u="none" strike="noStrike" cap="none" baseline="0" dirty="0">
                          <a:solidFill>
                            <a:schemeClr val="bg1"/>
                          </a:solidFill>
                          <a:latin typeface="Arial"/>
                          <a:ea typeface="Arial"/>
                          <a:cs typeface="Arial"/>
                          <a:sym typeface="Arial"/>
                        </a:rPr>
                        <a:t>Paracrine Hormones</a:t>
                      </a:r>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extLst>
                  <a:ext uri="{0D108BD9-81ED-4DB2-BD59-A6C34878D82A}">
                    <a16:rowId xmlns:a16="http://schemas.microsoft.com/office/drawing/2014/main" val="10003"/>
                  </a:ext>
                </a:extLst>
              </a:tr>
              <a:tr h="370840">
                <a:tc>
                  <a:txBody>
                    <a:bodyPr/>
                    <a:lstStyle/>
                    <a:p>
                      <a:r>
                        <a:rPr lang="en-IN" sz="1800" b="0" i="0" u="none" strike="noStrike" cap="none" baseline="0" dirty="0">
                          <a:solidFill>
                            <a:schemeClr val="dk1"/>
                          </a:solidFill>
                          <a:latin typeface="Arial"/>
                          <a:ea typeface="Arial"/>
                          <a:cs typeface="Arial"/>
                          <a:sym typeface="Arial"/>
                        </a:rPr>
                        <a:t>Amino acid derivative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Histamine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800" b="0" i="0" u="none" strike="noStrike" cap="none" baseline="0" dirty="0">
                          <a:solidFill>
                            <a:schemeClr val="dk1"/>
                          </a:solidFill>
                          <a:latin typeface="Arial"/>
                          <a:ea typeface="Arial"/>
                          <a:cs typeface="Arial"/>
                          <a:sym typeface="Arial"/>
                        </a:rPr>
                        <a:t>Local responses to allergens, stress and injury</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r>
                        <a:rPr lang="en-IN" sz="1800" b="0" i="0" u="none" strike="noStrike" cap="none" baseline="0" dirty="0" err="1">
                          <a:solidFill>
                            <a:schemeClr val="dk1"/>
                          </a:solidFill>
                          <a:latin typeface="Arial"/>
                          <a:ea typeface="Arial"/>
                          <a:cs typeface="Arial"/>
                          <a:sym typeface="Arial"/>
                        </a:rPr>
                        <a:t>Arachidonic</a:t>
                      </a:r>
                      <a:r>
                        <a:rPr lang="en-IN" sz="1800" b="0" i="0" u="none" strike="noStrike" cap="none" baseline="0" dirty="0">
                          <a:solidFill>
                            <a:schemeClr val="dk1"/>
                          </a:solidFill>
                          <a:latin typeface="Arial"/>
                          <a:ea typeface="Arial"/>
                          <a:cs typeface="Arial"/>
                          <a:sym typeface="Arial"/>
                        </a:rPr>
                        <a:t> acid derivatives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Prostaglandins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800" b="0" i="0" u="none" strike="noStrike" cap="none" baseline="0" dirty="0">
                          <a:solidFill>
                            <a:schemeClr val="dk1"/>
                          </a:solidFill>
                          <a:latin typeface="Arial"/>
                          <a:ea typeface="Arial"/>
                          <a:cs typeface="Arial"/>
                          <a:sym typeface="Arial"/>
                        </a:rPr>
                        <a:t>Local responses to stress and injury</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83930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36791"/>
            <a:ext cx="8302240" cy="1567394"/>
          </a:xfrm>
          <a:solidFill>
            <a:schemeClr val="accent3">
              <a:lumMod val="60000"/>
              <a:lumOff val="40000"/>
            </a:schemeClr>
          </a:solidFill>
        </p:spPr>
        <p:txBody>
          <a:bodyPr lIns="0" tIns="0" rIns="0" bIns="0" anchor="ctr"/>
          <a:lstStyle/>
          <a:p>
            <a:r>
              <a:rPr lang="en-US" sz="3600" dirty="0">
                <a:latin typeface="+mj-lt"/>
              </a:rPr>
              <a:t>The Endocrine System Controls Multiple Signaling Pathways to Regulate Glucose Levels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118932"/>
            <a:ext cx="8302240" cy="2521308"/>
          </a:xfrm>
        </p:spPr>
        <p:txBody>
          <a:bodyPr lIns="0" tIns="0" rIns="0" bIns="0"/>
          <a:lstStyle/>
          <a:p>
            <a:pPr indent="-255600"/>
            <a:r>
              <a:rPr lang="en-US" sz="2400" b="1" dirty="0"/>
              <a:t>Adrenergic hormones</a:t>
            </a:r>
            <a:r>
              <a:rPr lang="en-US" sz="2400" dirty="0"/>
              <a:t>, </a:t>
            </a:r>
            <a:r>
              <a:rPr lang="en-US" sz="2400" i="1" u="sng" dirty="0"/>
              <a:t>epinephrine</a:t>
            </a:r>
            <a:r>
              <a:rPr lang="en-US" sz="2400" u="sng" dirty="0"/>
              <a:t> and </a:t>
            </a:r>
            <a:r>
              <a:rPr lang="en-US" sz="2400" i="1" u="sng" dirty="0"/>
              <a:t>norepinephrine</a:t>
            </a:r>
            <a:r>
              <a:rPr lang="en-US" sz="2400" dirty="0"/>
              <a:t>, function to put body functions on hold and </a:t>
            </a:r>
            <a:r>
              <a:rPr lang="en-US" sz="2400" u="sng" dirty="0"/>
              <a:t>redirect resources to the heart and skeletal muscles in dangerous or stressful situations.</a:t>
            </a:r>
          </a:p>
          <a:p>
            <a:pPr indent="-255600"/>
            <a:r>
              <a:rPr lang="en-US" sz="2400" dirty="0">
                <a:solidFill>
                  <a:schemeClr val="accent1">
                    <a:lumMod val="60000"/>
                    <a:lumOff val="40000"/>
                  </a:schemeClr>
                </a:solidFill>
              </a:rPr>
              <a:t>Produced by the </a:t>
            </a:r>
            <a:r>
              <a:rPr lang="en-US" sz="2400" i="1" dirty="0">
                <a:solidFill>
                  <a:schemeClr val="accent1">
                    <a:lumMod val="60000"/>
                    <a:lumOff val="40000"/>
                  </a:schemeClr>
                </a:solidFill>
              </a:rPr>
              <a:t>adrenal glands</a:t>
            </a:r>
            <a:r>
              <a:rPr lang="en-US" sz="2400" i="1" dirty="0"/>
              <a:t>,</a:t>
            </a:r>
            <a:r>
              <a:rPr lang="en-US" sz="2400" dirty="0"/>
              <a:t> they </a:t>
            </a:r>
            <a:r>
              <a:rPr lang="en-US" sz="2400" u="sng" dirty="0"/>
              <a:t>stimulate breakdown of glycogen to supply glucose to the muscles.</a:t>
            </a:r>
          </a:p>
        </p:txBody>
      </p:sp>
    </p:spTree>
    <p:extLst>
      <p:ext uri="{BB962C8B-B14F-4D97-AF65-F5344CB8AC3E}">
        <p14:creationId xmlns:p14="http://schemas.microsoft.com/office/powerpoint/2010/main" val="10556554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Adrenergic Receptors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5"/>
            <a:ext cx="8263784" cy="4110274"/>
          </a:xfrm>
        </p:spPr>
        <p:txBody>
          <a:bodyPr lIns="0" tIns="0" rIns="0" bIns="0"/>
          <a:lstStyle/>
          <a:p>
            <a:pPr indent="-255600"/>
            <a:r>
              <a:rPr lang="en-US" sz="2400" dirty="0">
                <a:latin typeface="Arial" panose="020B0604020202020204" pitchFamily="34" charset="0"/>
                <a:cs typeface="Arial" panose="020B0604020202020204" pitchFamily="34" charset="0"/>
              </a:rPr>
              <a:t>Adrenergic hormones bind to a family of </a:t>
            </a:r>
            <a:r>
              <a:rPr lang="en-US" sz="2400" u="sng" dirty="0">
                <a:latin typeface="Arial" panose="020B0604020202020204" pitchFamily="34" charset="0"/>
                <a:cs typeface="Arial" panose="020B0604020202020204" pitchFamily="34" charset="0"/>
              </a:rPr>
              <a:t>G protein−coupled receptors, </a:t>
            </a:r>
            <a:r>
              <a:rPr lang="en-US" sz="2400" b="1" u="sng" dirty="0">
                <a:latin typeface="Arial" panose="020B0604020202020204" pitchFamily="34" charset="0"/>
                <a:cs typeface="Arial" panose="020B0604020202020204" pitchFamily="34" charset="0"/>
              </a:rPr>
              <a:t>adrenergic receptors,</a:t>
            </a:r>
            <a:r>
              <a:rPr lang="en-US" sz="2400" u="sng" dirty="0">
                <a:latin typeface="Arial" panose="020B0604020202020204" pitchFamily="34" charset="0"/>
                <a:cs typeface="Arial" panose="020B0604020202020204" pitchFamily="34" charset="0"/>
              </a:rPr>
              <a:t> classified as </a:t>
            </a:r>
            <a:r>
              <a:rPr lang="en-US" sz="2400" i="1" u="sng" dirty="0">
                <a:latin typeface="Arial" panose="020B0604020202020204" pitchFamily="34" charset="0"/>
                <a:cs typeface="Arial" panose="020B0604020202020204" pitchFamily="34" charset="0"/>
                <a:sym typeface="Symbol" pitchFamily="18" charset="2"/>
              </a:rPr>
              <a:t>α</a:t>
            </a:r>
            <a:r>
              <a:rPr lang="en-US" sz="2400" u="sng" dirty="0">
                <a:latin typeface="Arial" panose="020B0604020202020204" pitchFamily="34" charset="0"/>
                <a:cs typeface="Arial" panose="020B0604020202020204" pitchFamily="34" charset="0"/>
              </a:rPr>
              <a:t>- and </a:t>
            </a:r>
            <a:r>
              <a:rPr lang="en-US" sz="2400" i="1" u="sng" dirty="0">
                <a:latin typeface="Arial" panose="020B0604020202020204" pitchFamily="34" charset="0"/>
                <a:cs typeface="Arial" panose="020B0604020202020204" pitchFamily="34" charset="0"/>
                <a:sym typeface="Symbol" pitchFamily="18" charset="2"/>
              </a:rPr>
              <a:t>β</a:t>
            </a:r>
            <a:r>
              <a:rPr lang="en-US" sz="2400" i="1" u="sng" dirty="0">
                <a:latin typeface="Arial" panose="020B0604020202020204" pitchFamily="34" charset="0"/>
                <a:cs typeface="Arial" panose="020B0604020202020204" pitchFamily="34" charset="0"/>
              </a:rPr>
              <a:t>-adrenergic receptors.</a:t>
            </a:r>
            <a:endParaRPr lang="en-US" sz="2400" u="sng" dirty="0">
              <a:latin typeface="Arial" panose="020B0604020202020204" pitchFamily="34" charset="0"/>
              <a:cs typeface="Arial" panose="020B0604020202020204" pitchFamily="34" charset="0"/>
              <a:sym typeface="Symbol" pitchFamily="18" charset="2"/>
            </a:endParaRPr>
          </a:p>
          <a:p>
            <a:pPr indent="-255600"/>
            <a:r>
              <a:rPr lang="en-US" sz="2400" i="1" dirty="0">
                <a:solidFill>
                  <a:schemeClr val="accent1">
                    <a:lumMod val="60000"/>
                    <a:lumOff val="40000"/>
                  </a:schemeClr>
                </a:solidFill>
                <a:latin typeface="Arial" panose="020B0604020202020204" pitchFamily="34" charset="0"/>
                <a:cs typeface="Arial" panose="020B0604020202020204" pitchFamily="34" charset="0"/>
                <a:sym typeface="Symbol" pitchFamily="18" charset="2"/>
              </a:rPr>
              <a:t>α</a:t>
            </a:r>
            <a:r>
              <a:rPr lang="en-US" sz="2400" dirty="0">
                <a:solidFill>
                  <a:schemeClr val="accent1">
                    <a:lumMod val="60000"/>
                    <a:lumOff val="40000"/>
                  </a:schemeClr>
                </a:solidFill>
                <a:latin typeface="Arial" panose="020B0604020202020204" pitchFamily="34" charset="0"/>
                <a:cs typeface="Arial" panose="020B0604020202020204" pitchFamily="34" charset="0"/>
              </a:rPr>
              <a:t>-adrenergic receptors bind epinephrine and norepinephrine</a:t>
            </a:r>
            <a:r>
              <a:rPr lang="en-US" sz="2400" dirty="0">
                <a:latin typeface="Arial" panose="020B0604020202020204" pitchFamily="34" charset="0"/>
                <a:cs typeface="Arial" panose="020B0604020202020204" pitchFamily="34" charset="0"/>
              </a:rPr>
              <a:t>; these receptors are located on </a:t>
            </a:r>
            <a:r>
              <a:rPr lang="en-US" sz="2400" u="sng" dirty="0">
                <a:latin typeface="Arial" panose="020B0604020202020204" pitchFamily="34" charset="0"/>
                <a:cs typeface="Arial" panose="020B0604020202020204" pitchFamily="34" charset="0"/>
              </a:rPr>
              <a:t>smooth muscles regulating flow to visceral organs.</a:t>
            </a:r>
          </a:p>
          <a:p>
            <a:pPr indent="-255600"/>
            <a:r>
              <a:rPr lang="en-US" sz="2400" i="1" dirty="0">
                <a:solidFill>
                  <a:schemeClr val="accent1">
                    <a:lumMod val="60000"/>
                    <a:lumOff val="40000"/>
                  </a:schemeClr>
                </a:solidFill>
                <a:latin typeface="Arial" panose="020B0604020202020204" pitchFamily="34" charset="0"/>
                <a:cs typeface="Arial" panose="020B0604020202020204" pitchFamily="34" charset="0"/>
                <a:sym typeface="Symbol" pitchFamily="18" charset="2"/>
              </a:rPr>
              <a:t>β</a:t>
            </a:r>
            <a:r>
              <a:rPr lang="en-US" sz="2400" dirty="0">
                <a:solidFill>
                  <a:schemeClr val="accent1">
                    <a:lumMod val="60000"/>
                    <a:lumOff val="40000"/>
                  </a:schemeClr>
                </a:solidFill>
                <a:latin typeface="Arial" panose="020B0604020202020204" pitchFamily="34" charset="0"/>
                <a:cs typeface="Arial" panose="020B0604020202020204" pitchFamily="34" charset="0"/>
              </a:rPr>
              <a:t>-adrenergic receptors bind epinephrine better than norepinephrine </a:t>
            </a:r>
            <a:r>
              <a:rPr lang="en-US" sz="2400" dirty="0">
                <a:latin typeface="Arial" panose="020B0604020202020204" pitchFamily="34" charset="0"/>
                <a:cs typeface="Arial" panose="020B0604020202020204" pitchFamily="34" charset="0"/>
              </a:rPr>
              <a:t>and are </a:t>
            </a:r>
            <a:r>
              <a:rPr lang="en-US" sz="2400" u="sng" dirty="0">
                <a:latin typeface="Arial" panose="020B0604020202020204" pitchFamily="34" charset="0"/>
                <a:cs typeface="Arial" panose="020B0604020202020204" pitchFamily="34" charset="0"/>
              </a:rPr>
              <a:t>located on smooth muscles associated with arterioles feeding the heart, lungs, and skeletal muscles.</a:t>
            </a:r>
          </a:p>
        </p:txBody>
      </p:sp>
    </p:spTree>
    <p:extLst>
      <p:ext uri="{BB962C8B-B14F-4D97-AF65-F5344CB8AC3E}">
        <p14:creationId xmlns:p14="http://schemas.microsoft.com/office/powerpoint/2010/main" val="42361108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Adrenergic Receptors and G Proteins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5"/>
            <a:ext cx="8263784" cy="3113988"/>
          </a:xfrm>
        </p:spPr>
        <p:txBody>
          <a:bodyPr lIns="0" tIns="0" rIns="0" bIns="0"/>
          <a:lstStyle/>
          <a:p>
            <a:pPr indent="-255600"/>
            <a:r>
              <a:rPr lang="en-US" sz="2400" i="1" u="sng" dirty="0">
                <a:latin typeface="Arial" panose="020B0604020202020204" pitchFamily="34" charset="0"/>
                <a:cs typeface="Arial" panose="020B0604020202020204" pitchFamily="34" charset="0"/>
                <a:sym typeface="Symbol" pitchFamily="18" charset="2"/>
              </a:rPr>
              <a:t>α</a:t>
            </a:r>
            <a:r>
              <a:rPr lang="en-US" sz="2400" u="sng" dirty="0">
                <a:latin typeface="Arial" panose="020B0604020202020204" pitchFamily="34" charset="0"/>
                <a:cs typeface="Arial" panose="020B0604020202020204" pitchFamily="34" charset="0"/>
              </a:rPr>
              <a:t>- and </a:t>
            </a:r>
            <a:r>
              <a:rPr lang="en-US" sz="2400" i="1" u="sng" dirty="0">
                <a:latin typeface="Arial" panose="020B0604020202020204" pitchFamily="34" charset="0"/>
                <a:cs typeface="Arial" panose="020B0604020202020204" pitchFamily="34" charset="0"/>
                <a:sym typeface="Symbol" pitchFamily="18" charset="2"/>
              </a:rPr>
              <a:t>β</a:t>
            </a:r>
            <a:r>
              <a:rPr lang="en-US" sz="2400" u="sng" dirty="0">
                <a:latin typeface="Arial" panose="020B0604020202020204" pitchFamily="34" charset="0"/>
                <a:cs typeface="Arial" panose="020B0604020202020204" pitchFamily="34" charset="0"/>
              </a:rPr>
              <a:t>-adrenergic receptors are linked to different G proteins and so stimulate different signal transduction pathways.</a:t>
            </a:r>
          </a:p>
          <a:p>
            <a:pPr indent="-255600"/>
            <a:r>
              <a:rPr lang="en-US" sz="2400" dirty="0">
                <a:latin typeface="Arial" panose="020B0604020202020204" pitchFamily="34" charset="0"/>
                <a:cs typeface="Arial" panose="020B0604020202020204" pitchFamily="34" charset="0"/>
              </a:rPr>
              <a:t>For example, </a:t>
            </a:r>
            <a:r>
              <a:rPr lang="en-US" sz="2400" i="1" dirty="0">
                <a:solidFill>
                  <a:schemeClr val="accent1">
                    <a:lumMod val="60000"/>
                    <a:lumOff val="40000"/>
                  </a:schemeClr>
                </a:solidFill>
                <a:latin typeface="Arial" panose="020B0604020202020204" pitchFamily="34" charset="0"/>
                <a:cs typeface="Arial" panose="020B0604020202020204" pitchFamily="34" charset="0"/>
                <a:sym typeface="Symbol" pitchFamily="18" charset="2"/>
              </a:rPr>
              <a:t>α</a:t>
            </a:r>
            <a:r>
              <a:rPr lang="en-US" sz="2400" dirty="0">
                <a:solidFill>
                  <a:schemeClr val="accent1">
                    <a:lumMod val="60000"/>
                    <a:lumOff val="40000"/>
                  </a:schemeClr>
                </a:solidFill>
                <a:latin typeface="Arial" panose="020B0604020202020204" pitchFamily="34" charset="0"/>
                <a:cs typeface="Arial" panose="020B0604020202020204" pitchFamily="34" charset="0"/>
              </a:rPr>
              <a:t>-adrenergic receptors are </a:t>
            </a:r>
            <a:r>
              <a:rPr lang="en-US" sz="2400" dirty="0" err="1">
                <a:solidFill>
                  <a:schemeClr val="accent1">
                    <a:lumMod val="60000"/>
                    <a:lumOff val="40000"/>
                  </a:schemeClr>
                </a:solidFill>
                <a:latin typeface="Arial" panose="020B0604020202020204" pitchFamily="34" charset="0"/>
                <a:cs typeface="Arial" panose="020B0604020202020204" pitchFamily="34" charset="0"/>
              </a:rPr>
              <a:t>G</a:t>
            </a:r>
            <a:r>
              <a:rPr lang="en-US" sz="2400" baseline="-25000" dirty="0" err="1">
                <a:solidFill>
                  <a:schemeClr val="accent1">
                    <a:lumMod val="60000"/>
                    <a:lumOff val="40000"/>
                  </a:schemeClr>
                </a:solidFill>
                <a:latin typeface="Arial" panose="020B0604020202020204" pitchFamily="34" charset="0"/>
                <a:cs typeface="Arial" panose="020B0604020202020204" pitchFamily="34" charset="0"/>
              </a:rPr>
              <a:t>q</a:t>
            </a:r>
            <a:r>
              <a:rPr lang="en-US" sz="2400" dirty="0">
                <a:solidFill>
                  <a:schemeClr val="accent1">
                    <a:lumMod val="60000"/>
                    <a:lumOff val="40000"/>
                  </a:schemeClr>
                </a:solidFill>
                <a:latin typeface="Arial" panose="020B0604020202020204" pitchFamily="34" charset="0"/>
                <a:cs typeface="Arial" panose="020B0604020202020204" pitchFamily="34" charset="0"/>
              </a:rPr>
              <a:t> proteins</a:t>
            </a:r>
            <a:r>
              <a:rPr lang="en-US" sz="2400" dirty="0">
                <a:latin typeface="Arial" panose="020B0604020202020204" pitchFamily="34" charset="0"/>
                <a:cs typeface="Arial" panose="020B0604020202020204" pitchFamily="34" charset="0"/>
              </a:rPr>
              <a:t>, whereas the </a:t>
            </a:r>
            <a:r>
              <a:rPr lang="en-US" sz="2400" i="1" dirty="0">
                <a:solidFill>
                  <a:srgbClr val="C00000"/>
                </a:solidFill>
                <a:latin typeface="Arial" panose="020B0604020202020204" pitchFamily="34" charset="0"/>
                <a:cs typeface="Arial" panose="020B0604020202020204" pitchFamily="34" charset="0"/>
                <a:sym typeface="Symbol" pitchFamily="18" charset="2"/>
              </a:rPr>
              <a:t>β</a:t>
            </a:r>
            <a:r>
              <a:rPr lang="en-US" sz="2400" dirty="0">
                <a:solidFill>
                  <a:srgbClr val="C00000"/>
                </a:solidFill>
                <a:latin typeface="Arial" panose="020B0604020202020204" pitchFamily="34" charset="0"/>
                <a:cs typeface="Arial" panose="020B0604020202020204" pitchFamily="34" charset="0"/>
              </a:rPr>
              <a:t>-adrenergic receptors activate </a:t>
            </a:r>
            <a:r>
              <a:rPr lang="en-US" sz="2400" dirty="0" err="1">
                <a:solidFill>
                  <a:srgbClr val="C00000"/>
                </a:solidFill>
                <a:latin typeface="Arial" panose="020B0604020202020204" pitchFamily="34" charset="0"/>
                <a:cs typeface="Arial" panose="020B0604020202020204" pitchFamily="34" charset="0"/>
              </a:rPr>
              <a:t>G</a:t>
            </a:r>
            <a:r>
              <a:rPr lang="en-US" sz="2400" baseline="-25000" dirty="0" err="1">
                <a:solidFill>
                  <a:srgbClr val="C00000"/>
                </a:solidFill>
                <a:latin typeface="Arial" panose="020B0604020202020204" pitchFamily="34" charset="0"/>
                <a:cs typeface="Arial" panose="020B0604020202020204" pitchFamily="34" charset="0"/>
              </a:rPr>
              <a:t>s</a:t>
            </a:r>
            <a:r>
              <a:rPr lang="en-US" sz="2400" baseline="-25000" dirty="0">
                <a:solidFill>
                  <a:srgbClr val="C00000"/>
                </a:solidFill>
                <a:latin typeface="Arial" panose="020B0604020202020204" pitchFamily="34" charset="0"/>
                <a:cs typeface="Arial" panose="020B0604020202020204" pitchFamily="34" charset="0"/>
              </a:rPr>
              <a:t>.</a:t>
            </a:r>
          </a:p>
          <a:p>
            <a:pPr indent="-255600"/>
            <a:r>
              <a:rPr lang="en-US" sz="2400" u="sng" dirty="0" err="1">
                <a:latin typeface="Arial" panose="020B0604020202020204" pitchFamily="34" charset="0"/>
                <a:cs typeface="Arial" panose="020B0604020202020204" pitchFamily="34" charset="0"/>
              </a:rPr>
              <a:t>G</a:t>
            </a:r>
            <a:r>
              <a:rPr lang="en-US" sz="2400" u="sng" baseline="-25000" dirty="0" err="1">
                <a:latin typeface="Arial" panose="020B0604020202020204" pitchFamily="34" charset="0"/>
                <a:cs typeface="Arial" panose="020B0604020202020204" pitchFamily="34" charset="0"/>
              </a:rPr>
              <a:t>s</a:t>
            </a:r>
            <a:r>
              <a:rPr lang="en-US" sz="2400" u="sng" dirty="0">
                <a:latin typeface="Arial" panose="020B0604020202020204" pitchFamily="34" charset="0"/>
                <a:cs typeface="Arial" panose="020B0604020202020204" pitchFamily="34" charset="0"/>
              </a:rPr>
              <a:t> stimulates the </a:t>
            </a:r>
            <a:r>
              <a:rPr lang="en-US" sz="2400" u="sng" dirty="0" err="1">
                <a:latin typeface="Arial" panose="020B0604020202020204" pitchFamily="34" charset="0"/>
                <a:cs typeface="Arial" panose="020B0604020202020204" pitchFamily="34" charset="0"/>
              </a:rPr>
              <a:t>cAMP</a:t>
            </a:r>
            <a:r>
              <a:rPr lang="en-US" sz="2400" u="sng" dirty="0">
                <a:latin typeface="Arial" panose="020B0604020202020204" pitchFamily="34" charset="0"/>
                <a:cs typeface="Arial" panose="020B0604020202020204" pitchFamily="34" charset="0"/>
              </a:rPr>
              <a:t> signal transduction pathway, inducing relaxation of certain smooth muscles</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281688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3701"/>
            <a:ext cx="8263784" cy="1149166"/>
          </a:xfrm>
          <a:solidFill>
            <a:schemeClr val="accent3">
              <a:lumMod val="60000"/>
              <a:lumOff val="40000"/>
            </a:schemeClr>
          </a:solidFill>
        </p:spPr>
        <p:txBody>
          <a:bodyPr lIns="0" tIns="0" rIns="0" bIns="0" anchor="ctr"/>
          <a:lstStyle/>
          <a:p>
            <a:r>
              <a:rPr lang="en-US" sz="3600" dirty="0">
                <a:latin typeface="+mj-lt"/>
              </a:rPr>
              <a:t>Adrenergic Hormones and Control of Glycogen Degradation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476638"/>
            <a:ext cx="8263784" cy="3452885"/>
          </a:xfrm>
        </p:spPr>
        <p:txBody>
          <a:bodyPr lIns="0" tIns="0" rIns="0" bIns="0"/>
          <a:lstStyle/>
          <a:p>
            <a:pPr indent="-255600"/>
            <a:r>
              <a:rPr lang="en-US" sz="2400" dirty="0">
                <a:latin typeface="Arial" panose="020B0604020202020204" pitchFamily="34" charset="0"/>
                <a:cs typeface="Arial" panose="020B0604020202020204" pitchFamily="34" charset="0"/>
              </a:rPr>
              <a:t>The </a:t>
            </a:r>
            <a:r>
              <a:rPr lang="en-US" sz="2400" u="sng" dirty="0">
                <a:latin typeface="Arial" panose="020B0604020202020204" pitchFamily="34" charset="0"/>
                <a:cs typeface="Arial" panose="020B0604020202020204" pitchFamily="34" charset="0"/>
              </a:rPr>
              <a:t>breakdown</a:t>
            </a:r>
            <a:r>
              <a:rPr lang="en-US" sz="2400" dirty="0">
                <a:latin typeface="Arial" panose="020B0604020202020204" pitchFamily="34" charset="0"/>
                <a:cs typeface="Arial" panose="020B0604020202020204" pitchFamily="34" charset="0"/>
              </a:rPr>
              <a:t> of </a:t>
            </a:r>
            <a:r>
              <a:rPr lang="en-US" sz="2400" u="sng" dirty="0">
                <a:latin typeface="Arial" panose="020B0604020202020204" pitchFamily="34" charset="0"/>
                <a:cs typeface="Arial" panose="020B0604020202020204" pitchFamily="34" charset="0"/>
              </a:rPr>
              <a:t>glycogen</a:t>
            </a:r>
            <a:r>
              <a:rPr lang="en-US" sz="2400" dirty="0">
                <a:latin typeface="Arial" panose="020B0604020202020204" pitchFamily="34" charset="0"/>
                <a:cs typeface="Arial" panose="020B0604020202020204" pitchFamily="34" charset="0"/>
              </a:rPr>
              <a:t> is </a:t>
            </a:r>
            <a:r>
              <a:rPr lang="en-US" sz="2400" dirty="0">
                <a:solidFill>
                  <a:srgbClr val="C00000"/>
                </a:solidFill>
                <a:latin typeface="Arial" panose="020B0604020202020204" pitchFamily="34" charset="0"/>
                <a:cs typeface="Arial" panose="020B0604020202020204" pitchFamily="34" charset="0"/>
              </a:rPr>
              <a:t>facilitated</a:t>
            </a:r>
            <a:r>
              <a:rPr lang="en-US" sz="2400" dirty="0">
                <a:latin typeface="Arial" panose="020B0604020202020204" pitchFamily="34" charset="0"/>
                <a:cs typeface="Arial" panose="020B0604020202020204" pitchFamily="34" charset="0"/>
              </a:rPr>
              <a:t> by the enzyme </a:t>
            </a:r>
            <a:r>
              <a:rPr lang="en-US" sz="2400" i="1" dirty="0">
                <a:solidFill>
                  <a:srgbClr val="C00000"/>
                </a:solidFill>
                <a:latin typeface="Arial" panose="020B0604020202020204" pitchFamily="34" charset="0"/>
                <a:cs typeface="Arial" panose="020B0604020202020204" pitchFamily="34" charset="0"/>
              </a:rPr>
              <a:t>glycogen </a:t>
            </a:r>
            <a:r>
              <a:rPr lang="en-US" sz="2400" i="1" dirty="0" err="1">
                <a:solidFill>
                  <a:srgbClr val="C00000"/>
                </a:solidFill>
                <a:latin typeface="Arial" panose="020B0604020202020204" pitchFamily="34" charset="0"/>
                <a:cs typeface="Arial" panose="020B0604020202020204" pitchFamily="34" charset="0"/>
              </a:rPr>
              <a:t>phosphorylase</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resulting in </a:t>
            </a:r>
            <a:r>
              <a:rPr lang="en-US" sz="2400" u="sng" dirty="0">
                <a:latin typeface="Arial" panose="020B0604020202020204" pitchFamily="34" charset="0"/>
                <a:cs typeface="Arial" panose="020B0604020202020204" pitchFamily="34" charset="0"/>
              </a:rPr>
              <a:t>release of a glucose-1-phosphate.</a:t>
            </a:r>
          </a:p>
          <a:p>
            <a:pPr indent="-255600"/>
            <a:r>
              <a:rPr lang="en-US" sz="2400" u="sng" dirty="0">
                <a:latin typeface="Arial" panose="020B0604020202020204" pitchFamily="34" charset="0"/>
                <a:cs typeface="Arial" panose="020B0604020202020204" pitchFamily="34" charset="0"/>
              </a:rPr>
              <a:t>Glycogen degradation begins when an epinephrine molecule binds </a:t>
            </a:r>
            <a:r>
              <a:rPr lang="en-US" sz="2400" dirty="0">
                <a:latin typeface="Arial" panose="020B0604020202020204" pitchFamily="34" charset="0"/>
                <a:cs typeface="Arial" panose="020B0604020202020204" pitchFamily="34" charset="0"/>
              </a:rPr>
              <a:t>to a </a:t>
            </a:r>
            <a:r>
              <a:rPr lang="el-GR" sz="2400" i="1" dirty="0">
                <a:solidFill>
                  <a:srgbClr val="C00000"/>
                </a:solidFill>
                <a:latin typeface="Arial" panose="020B0604020202020204" pitchFamily="34" charset="0"/>
                <a:cs typeface="Arial" panose="020B0604020202020204" pitchFamily="34" charset="0"/>
              </a:rPr>
              <a:t>β</a:t>
            </a:r>
            <a:r>
              <a:rPr lang="en-US" sz="2400" dirty="0">
                <a:solidFill>
                  <a:srgbClr val="C00000"/>
                </a:solidFill>
                <a:latin typeface="Arial" panose="020B0604020202020204" pitchFamily="34" charset="0"/>
                <a:cs typeface="Arial" panose="020B0604020202020204" pitchFamily="34" charset="0"/>
              </a:rPr>
              <a:t>-adrenergic receptor </a:t>
            </a:r>
            <a:r>
              <a:rPr lang="en-US" sz="2400" dirty="0">
                <a:latin typeface="Arial" panose="020B0604020202020204" pitchFamily="34" charset="0"/>
                <a:cs typeface="Arial" panose="020B0604020202020204" pitchFamily="34" charset="0"/>
              </a:rPr>
              <a:t>on a </a:t>
            </a:r>
            <a:r>
              <a:rPr lang="en-US" sz="2400" u="sng" dirty="0">
                <a:latin typeface="Arial" panose="020B0604020202020204" pitchFamily="34" charset="0"/>
                <a:cs typeface="Arial" panose="020B0604020202020204" pitchFamily="34" charset="0"/>
              </a:rPr>
              <a:t>liver or muscle cell.</a:t>
            </a:r>
          </a:p>
          <a:p>
            <a:pPr indent="-255600"/>
            <a:r>
              <a:rPr lang="en-US" sz="2400" dirty="0">
                <a:latin typeface="Arial" panose="020B0604020202020204" pitchFamily="34" charset="0"/>
                <a:cs typeface="Arial" panose="020B0604020202020204" pitchFamily="34" charset="0"/>
              </a:rPr>
              <a:t>The </a:t>
            </a:r>
            <a:r>
              <a:rPr lang="en-US" sz="2400" dirty="0">
                <a:solidFill>
                  <a:srgbClr val="C00000"/>
                </a:solidFill>
                <a:latin typeface="Arial" panose="020B0604020202020204" pitchFamily="34" charset="0"/>
                <a:cs typeface="Arial" panose="020B0604020202020204" pitchFamily="34" charset="0"/>
              </a:rPr>
              <a:t>receptor activates a neighboring </a:t>
            </a:r>
            <a:r>
              <a:rPr lang="en-US" sz="2400" dirty="0" err="1">
                <a:solidFill>
                  <a:srgbClr val="C00000"/>
                </a:solidFill>
                <a:latin typeface="Arial" panose="020B0604020202020204" pitchFamily="34" charset="0"/>
                <a:cs typeface="Arial" panose="020B0604020202020204" pitchFamily="34" charset="0"/>
              </a:rPr>
              <a:t>G</a:t>
            </a:r>
            <a:r>
              <a:rPr lang="en-US" sz="2400" baseline="-25000" dirty="0" err="1">
                <a:solidFill>
                  <a:srgbClr val="C00000"/>
                </a:solidFill>
                <a:latin typeface="Arial" panose="020B0604020202020204" pitchFamily="34" charset="0"/>
                <a:cs typeface="Arial" panose="020B0604020202020204" pitchFamily="34" charset="0"/>
              </a:rPr>
              <a:t>s</a:t>
            </a:r>
            <a:r>
              <a:rPr lang="en-US" sz="2400" dirty="0">
                <a:solidFill>
                  <a:srgbClr val="C00000"/>
                </a:solidFill>
                <a:latin typeface="Arial" panose="020B0604020202020204" pitchFamily="34" charset="0"/>
                <a:cs typeface="Arial" panose="020B0604020202020204" pitchFamily="34" charset="0"/>
              </a:rPr>
              <a:t> protein </a:t>
            </a:r>
            <a:r>
              <a:rPr lang="en-US" sz="2400" dirty="0">
                <a:latin typeface="Arial" panose="020B0604020202020204" pitchFamily="34" charset="0"/>
                <a:cs typeface="Arial" panose="020B0604020202020204" pitchFamily="34" charset="0"/>
              </a:rPr>
              <a:t>that in turn stimulates </a:t>
            </a:r>
            <a:r>
              <a:rPr lang="en-US" sz="2400" u="sng" dirty="0">
                <a:latin typeface="Arial" panose="020B0604020202020204" pitchFamily="34" charset="0"/>
                <a:cs typeface="Arial" panose="020B0604020202020204" pitchFamily="34" charset="0"/>
              </a:rPr>
              <a:t>adenylyl </a:t>
            </a:r>
            <a:r>
              <a:rPr lang="en-US" sz="2400" u="sng" dirty="0" err="1">
                <a:latin typeface="Arial" panose="020B0604020202020204" pitchFamily="34" charset="0"/>
                <a:cs typeface="Arial" panose="020B0604020202020204" pitchFamily="34" charset="0"/>
              </a:rPr>
              <a:t>cyclase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2816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5157"/>
            <a:ext cx="8302240" cy="1606552"/>
          </a:xfrm>
          <a:solidFill>
            <a:srgbClr val="FFC000"/>
          </a:solidFill>
        </p:spPr>
        <p:txBody>
          <a:bodyPr lIns="0" tIns="0" rIns="0" bIns="0" anchor="ctr"/>
          <a:lstStyle/>
          <a:p>
            <a:r>
              <a:rPr lang="en-US" sz="3600" dirty="0">
                <a:latin typeface="+mj-lt"/>
              </a:rPr>
              <a:t>Receptor Binding Involves Quantitative Interactions Between Ligands and Their Receptors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67011"/>
            <a:ext cx="8302240" cy="2682410"/>
          </a:xfrm>
        </p:spPr>
        <p:txBody>
          <a:bodyPr lIns="0" tIns="0" rIns="0" bIns="0"/>
          <a:lstStyle/>
          <a:p>
            <a:pPr marL="255600" indent="-255600"/>
            <a:r>
              <a:rPr lang="en-US" sz="2400" dirty="0"/>
              <a:t>In most cases, the </a:t>
            </a:r>
            <a:r>
              <a:rPr lang="en-US" sz="2400" u="sng" dirty="0"/>
              <a:t>binding of a receptor and ligand resembles the binding of an enzyme and its substrate.</a:t>
            </a:r>
          </a:p>
          <a:p>
            <a:pPr marL="255600" indent="-255600"/>
            <a:r>
              <a:rPr lang="en-US" sz="2400" dirty="0"/>
              <a:t>A </a:t>
            </a:r>
            <a:r>
              <a:rPr lang="en-US" sz="2400" u="sng" dirty="0"/>
              <a:t>receptor</a:t>
            </a:r>
            <a:r>
              <a:rPr lang="en-US" sz="2400" dirty="0"/>
              <a:t> binds the </a:t>
            </a:r>
            <a:r>
              <a:rPr lang="en-US" sz="2400" u="sng" dirty="0"/>
              <a:t>ligand</a:t>
            </a:r>
            <a:r>
              <a:rPr lang="en-US" sz="2400" dirty="0"/>
              <a:t>, the receptor is said to be </a:t>
            </a:r>
            <a:r>
              <a:rPr lang="en-US" sz="2400" i="1" dirty="0">
                <a:solidFill>
                  <a:srgbClr val="00B0F0"/>
                </a:solidFill>
              </a:rPr>
              <a:t>occupied</a:t>
            </a:r>
            <a:r>
              <a:rPr lang="en-US" sz="2400" dirty="0"/>
              <a:t>.</a:t>
            </a:r>
          </a:p>
          <a:p>
            <a:pPr marL="255600" indent="-255600"/>
            <a:r>
              <a:rPr lang="en-US" sz="2400" dirty="0"/>
              <a:t>As ligand concentration increases, </a:t>
            </a:r>
            <a:r>
              <a:rPr lang="en-US" sz="2400" i="1" dirty="0">
                <a:solidFill>
                  <a:srgbClr val="00B0F0"/>
                </a:solidFill>
              </a:rPr>
              <a:t>saturation</a:t>
            </a:r>
            <a:r>
              <a:rPr lang="en-US" sz="2400" dirty="0"/>
              <a:t> is reached (meaning most receptors are occupied).</a:t>
            </a:r>
          </a:p>
        </p:txBody>
      </p:sp>
    </p:spTree>
    <p:extLst>
      <p:ext uri="{BB962C8B-B14F-4D97-AF65-F5344CB8AC3E}">
        <p14:creationId xmlns:p14="http://schemas.microsoft.com/office/powerpoint/2010/main" val="272264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dirty="0">
                <a:latin typeface="+mj-lt"/>
              </a:rPr>
              <a:t>Control of Glycogen Degradation </a:t>
            </a:r>
            <a:r>
              <a:rPr lang="en-US" sz="26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141191"/>
            <a:ext cx="8263784" cy="2759146"/>
          </a:xfrm>
        </p:spPr>
        <p:txBody>
          <a:bodyPr lIns="0" tIns="0" rIns="0" bIns="0"/>
          <a:lstStyle/>
          <a:p>
            <a:pPr indent="-255600"/>
            <a:r>
              <a:rPr lang="en-US" sz="2400" dirty="0"/>
              <a:t>Adenylyl </a:t>
            </a:r>
            <a:r>
              <a:rPr lang="en-US" sz="2400" dirty="0" err="1"/>
              <a:t>cyclase</a:t>
            </a:r>
            <a:r>
              <a:rPr lang="en-US" sz="2400" dirty="0"/>
              <a:t> generates </a:t>
            </a:r>
            <a:r>
              <a:rPr lang="en-US" sz="2400" dirty="0" err="1"/>
              <a:t>cAMP</a:t>
            </a:r>
            <a:r>
              <a:rPr lang="en-US" sz="2400" dirty="0"/>
              <a:t> from ATP; the </a:t>
            </a:r>
            <a:r>
              <a:rPr lang="en-US" sz="2400" dirty="0" err="1"/>
              <a:t>cAMP</a:t>
            </a:r>
            <a:r>
              <a:rPr lang="en-US" sz="2400" dirty="0"/>
              <a:t> increase activates protein kinase A. (1)</a:t>
            </a:r>
          </a:p>
          <a:p>
            <a:pPr indent="-255600"/>
            <a:r>
              <a:rPr lang="en-US" sz="2400" dirty="0"/>
              <a:t>PKA activates another cascade of events starting with phosphorylation of the enzyme </a:t>
            </a:r>
            <a:r>
              <a:rPr lang="en-US" sz="2400" i="1" dirty="0" err="1"/>
              <a:t>phosphorylase</a:t>
            </a:r>
            <a:r>
              <a:rPr lang="en-US" sz="2400" i="1" dirty="0"/>
              <a:t> kinase.</a:t>
            </a:r>
            <a:r>
              <a:rPr lang="en-US" sz="2400" dirty="0"/>
              <a:t> (2)</a:t>
            </a:r>
          </a:p>
          <a:p>
            <a:pPr indent="-255600"/>
            <a:r>
              <a:rPr lang="en-US" sz="2400" dirty="0"/>
              <a:t>This leads to conversion of the less active </a:t>
            </a:r>
            <a:r>
              <a:rPr lang="en-US" sz="2400" i="1" dirty="0"/>
              <a:t>b</a:t>
            </a:r>
            <a:r>
              <a:rPr lang="en-US" sz="2400" dirty="0"/>
              <a:t> form </a:t>
            </a:r>
            <a:br>
              <a:rPr lang="en-US" sz="2400" dirty="0"/>
            </a:br>
            <a:r>
              <a:rPr lang="en-US" sz="2400" dirty="0"/>
              <a:t>of </a:t>
            </a:r>
            <a:r>
              <a:rPr lang="en-US" sz="2400" i="1" dirty="0"/>
              <a:t>glycogen </a:t>
            </a:r>
            <a:r>
              <a:rPr lang="en-US" sz="2400" i="1" dirty="0" err="1"/>
              <a:t>phosphorylase</a:t>
            </a:r>
            <a:r>
              <a:rPr lang="en-US" sz="2400" dirty="0"/>
              <a:t> to the more active </a:t>
            </a:r>
            <a:r>
              <a:rPr lang="en-US" sz="2400" i="1" dirty="0"/>
              <a:t>a</a:t>
            </a:r>
            <a:r>
              <a:rPr lang="en-US" sz="2400" dirty="0"/>
              <a:t> form. (3)</a:t>
            </a:r>
          </a:p>
        </p:txBody>
      </p:sp>
    </p:spTree>
    <p:extLst>
      <p:ext uri="{BB962C8B-B14F-4D97-AF65-F5344CB8AC3E}">
        <p14:creationId xmlns:p14="http://schemas.microsoft.com/office/powerpoint/2010/main" val="42281688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dirty="0">
                <a:latin typeface="+mj-lt"/>
              </a:rPr>
              <a:t>Control of Glycogen Degradation </a:t>
            </a:r>
            <a:r>
              <a:rPr lang="en-US" sz="26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108533"/>
            <a:ext cx="8263784" cy="2759146"/>
          </a:xfrm>
        </p:spPr>
        <p:txBody>
          <a:bodyPr lIns="0" tIns="0" rIns="0" bIns="0"/>
          <a:lstStyle/>
          <a:p>
            <a:pPr indent="-255600"/>
            <a:r>
              <a:rPr lang="en-US" sz="2400" dirty="0"/>
              <a:t>The activation of glycogen </a:t>
            </a:r>
            <a:r>
              <a:rPr lang="en-US" sz="2400" dirty="0" err="1"/>
              <a:t>phosphorylase</a:t>
            </a:r>
            <a:r>
              <a:rPr lang="en-US" sz="2400" dirty="0"/>
              <a:t> </a:t>
            </a:r>
            <a:r>
              <a:rPr lang="en-US" sz="2400" i="1" dirty="0"/>
              <a:t>a</a:t>
            </a:r>
            <a:r>
              <a:rPr lang="en-US" sz="2400" dirty="0"/>
              <a:t> leads to an increased rate of glycogen breakdown. (4)</a:t>
            </a:r>
          </a:p>
          <a:p>
            <a:pPr indent="-255600"/>
            <a:r>
              <a:rPr lang="en-US" sz="2400" dirty="0" err="1">
                <a:solidFill>
                  <a:srgbClr val="C00000"/>
                </a:solidFill>
              </a:rPr>
              <a:t>cAMP</a:t>
            </a:r>
            <a:r>
              <a:rPr lang="en-US" sz="2400" dirty="0"/>
              <a:t> also </a:t>
            </a:r>
            <a:r>
              <a:rPr lang="en-US" sz="2400" u="sng" dirty="0"/>
              <a:t>stimulates the inactivation of the enzyme system responsible for synthesis of glycogen</a:t>
            </a:r>
            <a:r>
              <a:rPr lang="en-US" sz="2400" dirty="0"/>
              <a:t>.</a:t>
            </a:r>
          </a:p>
          <a:p>
            <a:pPr indent="-255600"/>
            <a:r>
              <a:rPr lang="en-US" sz="2400" dirty="0">
                <a:solidFill>
                  <a:srgbClr val="C00000"/>
                </a:solidFill>
              </a:rPr>
              <a:t>PKA </a:t>
            </a:r>
            <a:r>
              <a:rPr lang="en-US" sz="2400" dirty="0"/>
              <a:t>also </a:t>
            </a:r>
            <a:r>
              <a:rPr lang="en-US" sz="2400" dirty="0">
                <a:solidFill>
                  <a:srgbClr val="C00000"/>
                </a:solidFill>
              </a:rPr>
              <a:t>phosphorylates </a:t>
            </a:r>
            <a:r>
              <a:rPr lang="en-US" sz="2400" i="1" u="sng" dirty="0">
                <a:solidFill>
                  <a:schemeClr val="tx2">
                    <a:lumMod val="75000"/>
                  </a:schemeClr>
                </a:solidFill>
              </a:rPr>
              <a:t>glycogen synthase</a:t>
            </a:r>
            <a:r>
              <a:rPr lang="en-US" sz="2400" i="1" dirty="0">
                <a:solidFill>
                  <a:srgbClr val="C00000"/>
                </a:solidFill>
              </a:rPr>
              <a:t>,</a:t>
            </a:r>
            <a:r>
              <a:rPr lang="en-US" sz="2400" dirty="0">
                <a:solidFill>
                  <a:srgbClr val="C00000"/>
                </a:solidFill>
              </a:rPr>
              <a:t> and inactivates it.</a:t>
            </a:r>
          </a:p>
        </p:txBody>
      </p:sp>
    </p:spTree>
    <p:extLst>
      <p:ext uri="{BB962C8B-B14F-4D97-AF65-F5344CB8AC3E}">
        <p14:creationId xmlns:p14="http://schemas.microsoft.com/office/powerpoint/2010/main" val="30123396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87214"/>
            <a:ext cx="8304001" cy="1114684"/>
          </a:xfrm>
          <a:solidFill>
            <a:schemeClr val="accent3">
              <a:lumMod val="60000"/>
              <a:lumOff val="40000"/>
            </a:schemeClr>
          </a:solidFill>
        </p:spPr>
        <p:txBody>
          <a:bodyPr lIns="0" tIns="0" rIns="0" bIns="0" anchor="ctr"/>
          <a:lstStyle/>
          <a:p>
            <a:r>
              <a:rPr lang="en-US" dirty="0"/>
              <a:t>Stimulation of Glycogen Breakdown by Epinephrine </a:t>
            </a:r>
          </a:p>
        </p:txBody>
      </p:sp>
      <p:sp>
        <p:nvSpPr>
          <p:cNvPr id="6" name="Content Placeholder 5"/>
          <p:cNvSpPr>
            <a:spLocks noGrp="1"/>
          </p:cNvSpPr>
          <p:nvPr>
            <p:ph sz="quarter" idx="15"/>
          </p:nvPr>
        </p:nvSpPr>
        <p:spPr>
          <a:xfrm>
            <a:off x="421687" y="1573597"/>
            <a:ext cx="5140832" cy="738664"/>
          </a:xfrm>
        </p:spPr>
        <p:txBody>
          <a:bodyPr lIns="0" tIns="0" rIns="0" bIns="0">
            <a:noAutofit/>
          </a:bodyPr>
          <a:lstStyle/>
          <a:p>
            <a:pPr marL="0" indent="0">
              <a:buNone/>
            </a:pPr>
            <a:r>
              <a:rPr lang="en-US" sz="2400" b="1" dirty="0"/>
              <a:t>Figure 23.26</a:t>
            </a:r>
            <a:r>
              <a:rPr lang="en-US" sz="2400" dirty="0"/>
              <a:t> Stimulation of Glycogen Breakdown by Epinephrine.  </a:t>
            </a:r>
          </a:p>
        </p:txBody>
      </p:sp>
      <p:pic>
        <p:nvPicPr>
          <p:cNvPr id="4" name="Picture Placeholder 3" descr="An illustration on the stimulation of glycogen breakdown by epinephrine. It shows the formation of Glucose-1-phosphat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20"/>
          <a:stretch/>
        </p:blipFill>
        <p:spPr>
          <a:xfrm>
            <a:off x="5698999" y="1549551"/>
            <a:ext cx="3178531" cy="4841550"/>
          </a:xfrm>
          <a:prstGeom prst="rect">
            <a:avLst/>
          </a:prstGeom>
          <a:noFill/>
          <a:ln>
            <a:noFill/>
          </a:ln>
        </p:spPr>
      </p:pic>
    </p:spTree>
    <p:extLst>
      <p:ext uri="{BB962C8B-B14F-4D97-AF65-F5344CB8AC3E}">
        <p14:creationId xmlns:p14="http://schemas.microsoft.com/office/powerpoint/2010/main" val="41696678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chemeClr val="accent3">
              <a:lumMod val="60000"/>
              <a:lumOff val="40000"/>
            </a:schemeClr>
          </a:solidFill>
        </p:spPr>
        <p:txBody>
          <a:bodyPr lIns="0" tIns="0" rIns="0" bIns="0" anchor="ctr"/>
          <a:lstStyle/>
          <a:p>
            <a:r>
              <a:rPr lang="el-GR" sz="3600" i="1" dirty="0">
                <a:latin typeface="+mj-lt"/>
                <a:cs typeface="Times New Roman" panose="02020603050405020304" pitchFamily="18" charset="0"/>
              </a:rPr>
              <a:t>α</a:t>
            </a:r>
            <a:r>
              <a:rPr lang="en-US" sz="3600" baseline="-25000" dirty="0">
                <a:latin typeface="+mj-lt"/>
              </a:rPr>
              <a:t>1</a:t>
            </a:r>
            <a:r>
              <a:rPr lang="en-US" sz="3600" dirty="0">
                <a:latin typeface="+mj-lt"/>
              </a:rPr>
              <a:t>-Adrenergic Receptors and the IP</a:t>
            </a:r>
            <a:r>
              <a:rPr lang="en-US" sz="3600" baseline="-25000" dirty="0">
                <a:latin typeface="+mj-lt"/>
              </a:rPr>
              <a:t>3</a:t>
            </a:r>
            <a:r>
              <a:rPr lang="en-US" sz="3600" dirty="0">
                <a:latin typeface="+mj-lt"/>
              </a:rPr>
              <a:t> Pathway</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85091"/>
          </a:xfrm>
        </p:spPr>
        <p:txBody>
          <a:bodyPr lIns="0" tIns="0" rIns="0" bIns="0"/>
          <a:lstStyle/>
          <a:p>
            <a:pPr indent="-255600"/>
            <a:r>
              <a:rPr lang="el-GR" sz="2400" i="1" u="sng" dirty="0">
                <a:latin typeface="Arial" panose="020B0604020202020204" pitchFamily="34" charset="0"/>
                <a:cs typeface="Arial" panose="020B0604020202020204" pitchFamily="34" charset="0"/>
              </a:rPr>
              <a:t>α</a:t>
            </a:r>
            <a:r>
              <a:rPr lang="en-US" sz="2400" u="sng" baseline="-25000" dirty="0">
                <a:latin typeface="Arial" panose="020B0604020202020204" pitchFamily="34" charset="0"/>
                <a:cs typeface="Arial" panose="020B0604020202020204" pitchFamily="34" charset="0"/>
              </a:rPr>
              <a:t>1</a:t>
            </a:r>
            <a:r>
              <a:rPr lang="en-US" sz="2400" u="sng" dirty="0">
                <a:latin typeface="Arial" panose="020B0604020202020204" pitchFamily="34" charset="0"/>
                <a:cs typeface="Arial" panose="020B0604020202020204" pitchFamily="34" charset="0"/>
              </a:rPr>
              <a:t>-adrenergic receptors stimulate formation of IP</a:t>
            </a:r>
            <a:r>
              <a:rPr lang="en-US" sz="2400" u="sng" baseline="-25000" dirty="0">
                <a:latin typeface="Arial" panose="020B0604020202020204" pitchFamily="34" charset="0"/>
                <a:cs typeface="Arial" panose="020B0604020202020204" pitchFamily="34" charset="0"/>
              </a:rPr>
              <a:t>3</a:t>
            </a:r>
            <a:r>
              <a:rPr lang="en-US" sz="2400" u="sng" dirty="0">
                <a:latin typeface="Arial" panose="020B0604020202020204" pitchFamily="34" charset="0"/>
                <a:cs typeface="Arial" panose="020B0604020202020204" pitchFamily="34" charset="0"/>
              </a:rPr>
              <a:t> and DAG</a:t>
            </a:r>
            <a:r>
              <a:rPr lang="en-US" sz="2400" dirty="0">
                <a:latin typeface="Arial" panose="020B0604020202020204" pitchFamily="34" charset="0"/>
                <a:cs typeface="Arial" panose="020B0604020202020204" pitchFamily="34" charset="0"/>
              </a:rPr>
              <a:t>.</a:t>
            </a:r>
          </a:p>
          <a:p>
            <a:pPr indent="-255600"/>
            <a:r>
              <a:rPr lang="en-US" sz="2400" dirty="0">
                <a:latin typeface="Arial" panose="020B0604020202020204" pitchFamily="34" charset="0"/>
                <a:cs typeface="Arial" panose="020B0604020202020204" pitchFamily="34" charset="0"/>
              </a:rPr>
              <a:t>When the receptors are stimulated, the </a:t>
            </a:r>
            <a:r>
              <a:rPr lang="en-US" sz="2400" u="sng" dirty="0">
                <a:latin typeface="Arial" panose="020B0604020202020204" pitchFamily="34" charset="0"/>
                <a:cs typeface="Arial" panose="020B0604020202020204" pitchFamily="34" charset="0"/>
              </a:rPr>
              <a:t>formation of IP</a:t>
            </a:r>
            <a:r>
              <a:rPr lang="en-US" sz="2400" u="sng" baseline="-25000" dirty="0">
                <a:latin typeface="Arial" panose="020B0604020202020204" pitchFamily="34" charset="0"/>
                <a:cs typeface="Arial" panose="020B0604020202020204" pitchFamily="34" charset="0"/>
              </a:rPr>
              <a:t>3 </a:t>
            </a:r>
            <a:r>
              <a:rPr lang="en-US" sz="2400" u="sng" dirty="0">
                <a:latin typeface="Arial" panose="020B0604020202020204" pitchFamily="34" charset="0"/>
                <a:cs typeface="Arial" panose="020B0604020202020204" pitchFamily="34" charset="0"/>
              </a:rPr>
              <a:t>causes an increase in intracellular Ca</a:t>
            </a:r>
            <a:r>
              <a:rPr lang="en-US" sz="2400" u="sng" baseline="30000" dirty="0">
                <a:latin typeface="Arial" panose="020B0604020202020204" pitchFamily="34" charset="0"/>
                <a:cs typeface="Arial" panose="020B0604020202020204" pitchFamily="34" charset="0"/>
              </a:rPr>
              <a:t>2+ </a:t>
            </a:r>
            <a:r>
              <a:rPr lang="en-US" sz="2400" u="sng" dirty="0">
                <a:latin typeface="Arial" panose="020B0604020202020204" pitchFamily="34" charset="0"/>
                <a:cs typeface="Arial" panose="020B0604020202020204" pitchFamily="34" charset="0"/>
              </a:rPr>
              <a:t>concentration</a:t>
            </a:r>
            <a:r>
              <a:rPr lang="en-US" sz="2400" dirty="0">
                <a:latin typeface="Arial" panose="020B0604020202020204" pitchFamily="34" charset="0"/>
                <a:cs typeface="Arial" panose="020B0604020202020204" pitchFamily="34" charset="0"/>
              </a:rPr>
              <a:t>.</a:t>
            </a:r>
          </a:p>
          <a:p>
            <a:pPr indent="-255600"/>
            <a:r>
              <a:rPr lang="en-US" sz="2400" u="sng" dirty="0">
                <a:solidFill>
                  <a:schemeClr val="tx2">
                    <a:lumMod val="75000"/>
                  </a:schemeClr>
                </a:solidFill>
                <a:latin typeface="Arial" panose="020B0604020202020204" pitchFamily="34" charset="0"/>
                <a:cs typeface="Arial" panose="020B0604020202020204" pitchFamily="34" charset="0"/>
              </a:rPr>
              <a:t>Elevated calcium causes smooth muscle contraction, constricting blood vessels and reducing blood flow.</a:t>
            </a:r>
          </a:p>
        </p:txBody>
      </p:sp>
    </p:spTree>
    <p:extLst>
      <p:ext uri="{BB962C8B-B14F-4D97-AF65-F5344CB8AC3E}">
        <p14:creationId xmlns:p14="http://schemas.microsoft.com/office/powerpoint/2010/main" val="33575271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Insulin Signaling and Pl 3-Kinase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204"/>
            <a:ext cx="8263784" cy="3345999"/>
          </a:xfrm>
        </p:spPr>
        <p:txBody>
          <a:bodyPr lIns="0" tIns="0" rIns="0" bIns="0"/>
          <a:lstStyle/>
          <a:p>
            <a:pPr indent="-255600"/>
            <a:r>
              <a:rPr lang="en-US" sz="2400" dirty="0"/>
              <a:t>Specialized cells in the pancreas called the </a:t>
            </a:r>
            <a:r>
              <a:rPr lang="en-US" sz="2400" i="1" dirty="0">
                <a:solidFill>
                  <a:schemeClr val="tx2">
                    <a:lumMod val="75000"/>
                  </a:schemeClr>
                </a:solidFill>
              </a:rPr>
              <a:t>islets of Langerhans</a:t>
            </a:r>
            <a:r>
              <a:rPr lang="en-US" sz="2400" dirty="0">
                <a:solidFill>
                  <a:schemeClr val="tx2">
                    <a:lumMod val="75000"/>
                  </a:schemeClr>
                </a:solidFill>
              </a:rPr>
              <a:t> </a:t>
            </a:r>
            <a:r>
              <a:rPr lang="en-US" sz="2400" u="sng" dirty="0"/>
              <a:t>secrete</a:t>
            </a:r>
            <a:r>
              <a:rPr lang="en-US" sz="2400" dirty="0"/>
              <a:t> two </a:t>
            </a:r>
            <a:r>
              <a:rPr lang="en-US" sz="2400" u="sng" dirty="0"/>
              <a:t>peptide hormones that regulate normal glucose levels.</a:t>
            </a:r>
          </a:p>
          <a:p>
            <a:pPr indent="-255600"/>
            <a:r>
              <a:rPr lang="en-US" sz="2400" i="1" dirty="0">
                <a:solidFill>
                  <a:schemeClr val="tx2">
                    <a:lumMod val="75000"/>
                  </a:schemeClr>
                </a:solidFill>
              </a:rPr>
              <a:t>Glucagon</a:t>
            </a:r>
            <a:r>
              <a:rPr lang="en-US" sz="2400" dirty="0">
                <a:solidFill>
                  <a:schemeClr val="tx2">
                    <a:lumMod val="75000"/>
                  </a:schemeClr>
                </a:solidFill>
              </a:rPr>
              <a:t> </a:t>
            </a:r>
            <a:r>
              <a:rPr lang="en-US" sz="2400" dirty="0"/>
              <a:t>acts to </a:t>
            </a:r>
            <a:r>
              <a:rPr lang="en-US" sz="2400" u="sng" dirty="0"/>
              <a:t>increase</a:t>
            </a:r>
            <a:r>
              <a:rPr lang="en-US" sz="2400" dirty="0"/>
              <a:t> blood glucose through glycogen breakdown; it </a:t>
            </a:r>
            <a:r>
              <a:rPr lang="en-US" sz="2400" u="sng" dirty="0"/>
              <a:t>acts via the same G protein as epinephrine</a:t>
            </a:r>
            <a:r>
              <a:rPr lang="en-US" sz="2400" dirty="0"/>
              <a:t>. </a:t>
            </a:r>
          </a:p>
          <a:p>
            <a:pPr indent="-255600"/>
            <a:r>
              <a:rPr lang="en-US" sz="2400" b="1" dirty="0">
                <a:solidFill>
                  <a:schemeClr val="tx2">
                    <a:lumMod val="75000"/>
                  </a:schemeClr>
                </a:solidFill>
              </a:rPr>
              <a:t>Insulin </a:t>
            </a:r>
            <a:r>
              <a:rPr lang="en-US" sz="2400" u="sng" dirty="0"/>
              <a:t>reduces blood glucose </a:t>
            </a:r>
            <a:r>
              <a:rPr lang="en-US" sz="2400" dirty="0"/>
              <a:t>levels by stimulating </a:t>
            </a:r>
            <a:r>
              <a:rPr lang="en-US" sz="2400" u="sng" dirty="0"/>
              <a:t>uptake into muscle and adipose cells and stimulating glycogen synthesis.</a:t>
            </a:r>
          </a:p>
        </p:txBody>
      </p:sp>
    </p:spTree>
    <p:extLst>
      <p:ext uri="{BB962C8B-B14F-4D97-AF65-F5344CB8AC3E}">
        <p14:creationId xmlns:p14="http://schemas.microsoft.com/office/powerpoint/2010/main" val="3560296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50440"/>
            <a:ext cx="8302240" cy="449131"/>
          </a:xfrm>
          <a:solidFill>
            <a:schemeClr val="accent3">
              <a:lumMod val="60000"/>
              <a:lumOff val="40000"/>
            </a:schemeClr>
          </a:solidFill>
        </p:spPr>
        <p:txBody>
          <a:bodyPr lIns="0" tIns="0" rIns="0" bIns="0" anchor="ctr"/>
          <a:lstStyle/>
          <a:p>
            <a:r>
              <a:rPr lang="en-US" sz="3600" dirty="0">
                <a:latin typeface="+mj-lt"/>
              </a:rPr>
              <a:t>Diabetes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61533"/>
            <a:ext cx="8302240" cy="2412146"/>
          </a:xfrm>
        </p:spPr>
        <p:txBody>
          <a:bodyPr lIns="0" tIns="0" rIns="0" bIns="0"/>
          <a:lstStyle/>
          <a:p>
            <a:pPr indent="-255600"/>
            <a:r>
              <a:rPr lang="en-US" sz="2400" i="1" dirty="0">
                <a:solidFill>
                  <a:srgbClr val="0070C0"/>
                </a:solidFill>
              </a:rPr>
              <a:t>Type I diabetes</a:t>
            </a:r>
            <a:r>
              <a:rPr lang="en-US" sz="2400" dirty="0">
                <a:solidFill>
                  <a:srgbClr val="0070C0"/>
                </a:solidFill>
              </a:rPr>
              <a:t> </a:t>
            </a:r>
            <a:r>
              <a:rPr lang="en-US" sz="2400" dirty="0"/>
              <a:t>results in </a:t>
            </a:r>
            <a:r>
              <a:rPr lang="en-US" sz="2400" u="sng" dirty="0"/>
              <a:t>loss of insulin-producing cells in the islets of Langerhans.</a:t>
            </a:r>
          </a:p>
          <a:p>
            <a:pPr indent="-255600"/>
            <a:r>
              <a:rPr lang="en-US" sz="2400" dirty="0"/>
              <a:t>It can be successfully treated with insulin.</a:t>
            </a:r>
          </a:p>
          <a:p>
            <a:pPr indent="-255600"/>
            <a:r>
              <a:rPr lang="en-US" sz="2400" dirty="0">
                <a:solidFill>
                  <a:srgbClr val="0070C0"/>
                </a:solidFill>
              </a:rPr>
              <a:t>Type II diabetes </a:t>
            </a:r>
            <a:r>
              <a:rPr lang="en-US" sz="2400" dirty="0"/>
              <a:t>appears to result from </a:t>
            </a:r>
            <a:r>
              <a:rPr lang="en-US" sz="2400" u="sng" dirty="0"/>
              <a:t>resistance to insulin and so is not effectively treated with insulin</a:t>
            </a:r>
            <a:r>
              <a:rPr lang="en-US" sz="2400" dirty="0"/>
              <a:t>.</a:t>
            </a:r>
          </a:p>
        </p:txBody>
      </p:sp>
    </p:spTree>
    <p:extLst>
      <p:ext uri="{BB962C8B-B14F-4D97-AF65-F5344CB8AC3E}">
        <p14:creationId xmlns:p14="http://schemas.microsoft.com/office/powerpoint/2010/main" val="11201975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Insulin Signaling</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205"/>
            <a:ext cx="8263784" cy="2663612"/>
          </a:xfrm>
        </p:spPr>
        <p:txBody>
          <a:bodyPr lIns="0" tIns="0" rIns="0" bIns="0"/>
          <a:lstStyle/>
          <a:p>
            <a:pPr indent="-255600"/>
            <a:r>
              <a:rPr lang="en-US" sz="2400" dirty="0">
                <a:latin typeface="Arial" panose="020B0604020202020204" pitchFamily="34" charset="0"/>
                <a:cs typeface="Arial" panose="020B0604020202020204" pitchFamily="34" charset="0"/>
              </a:rPr>
              <a:t>Insulin has both rapid and longer-lasting effects on a variety of cells.</a:t>
            </a:r>
          </a:p>
          <a:p>
            <a:pPr indent="-255600"/>
            <a:r>
              <a:rPr lang="en-US" sz="2400" dirty="0">
                <a:latin typeface="Arial" panose="020B0604020202020204" pitchFamily="34" charset="0"/>
                <a:cs typeface="Arial" panose="020B0604020202020204" pitchFamily="34" charset="0"/>
              </a:rPr>
              <a:t>Insulin binds to </a:t>
            </a:r>
            <a:r>
              <a:rPr lang="en-US" sz="2400" u="sng" dirty="0">
                <a:latin typeface="Arial" panose="020B0604020202020204" pitchFamily="34" charset="0"/>
                <a:cs typeface="Arial" panose="020B0604020202020204" pitchFamily="34" charset="0"/>
              </a:rPr>
              <a:t>receptor tyrosine kinases, which have two </a:t>
            </a:r>
            <a:r>
              <a:rPr lang="el-GR" sz="2400" i="1" u="sng" dirty="0">
                <a:latin typeface="Arial" panose="020B0604020202020204" pitchFamily="34" charset="0"/>
                <a:cs typeface="Arial" panose="020B0604020202020204" pitchFamily="34" charset="0"/>
              </a:rPr>
              <a:t>α</a:t>
            </a:r>
            <a:r>
              <a:rPr lang="en-US" sz="2400" u="sng" dirty="0">
                <a:latin typeface="Arial" panose="020B0604020202020204" pitchFamily="34" charset="0"/>
                <a:cs typeface="Arial" panose="020B0604020202020204" pitchFamily="34" charset="0"/>
              </a:rPr>
              <a:t> and two </a:t>
            </a:r>
            <a:r>
              <a:rPr lang="el-GR" sz="2400" i="1" u="sng" dirty="0">
                <a:latin typeface="Arial" panose="020B0604020202020204" pitchFamily="34" charset="0"/>
                <a:cs typeface="Arial" panose="020B0604020202020204" pitchFamily="34" charset="0"/>
              </a:rPr>
              <a:t>β</a:t>
            </a:r>
            <a:r>
              <a:rPr lang="en-US" sz="2400" u="sng" dirty="0">
                <a:latin typeface="Arial" panose="020B0604020202020204" pitchFamily="34" charset="0"/>
                <a:cs typeface="Arial" panose="020B0604020202020204" pitchFamily="34" charset="0"/>
              </a:rPr>
              <a:t> subunits</a:t>
            </a:r>
            <a:r>
              <a:rPr lang="en-US" sz="2400" dirty="0">
                <a:latin typeface="Arial" panose="020B0604020202020204" pitchFamily="34" charset="0"/>
                <a:cs typeface="Arial" panose="020B0604020202020204" pitchFamily="34" charset="0"/>
              </a:rPr>
              <a:t>.</a:t>
            </a:r>
          </a:p>
          <a:p>
            <a:pPr indent="-255600"/>
            <a:r>
              <a:rPr lang="en-US" sz="2400" dirty="0">
                <a:latin typeface="Arial" panose="020B0604020202020204" pitchFamily="34" charset="0"/>
                <a:cs typeface="Arial" panose="020B0604020202020204" pitchFamily="34" charset="0"/>
              </a:rPr>
              <a:t>When insulin binds the receptor, </a:t>
            </a:r>
            <a:r>
              <a:rPr lang="en-US" sz="2400" u="sng" dirty="0">
                <a:latin typeface="Arial" panose="020B0604020202020204" pitchFamily="34" charset="0"/>
                <a:cs typeface="Arial" panose="020B0604020202020204" pitchFamily="34" charset="0"/>
              </a:rPr>
              <a:t>the </a:t>
            </a:r>
            <a:r>
              <a:rPr lang="el-GR" sz="2400" i="1" u="sng" dirty="0">
                <a:latin typeface="Arial" panose="020B0604020202020204" pitchFamily="34" charset="0"/>
                <a:cs typeface="Arial" panose="020B0604020202020204" pitchFamily="34" charset="0"/>
              </a:rPr>
              <a:t>β</a:t>
            </a:r>
            <a:r>
              <a:rPr lang="en-US" sz="2400" u="sng" dirty="0">
                <a:latin typeface="Arial" panose="020B0604020202020204" pitchFamily="34" charset="0"/>
                <a:cs typeface="Arial" panose="020B0604020202020204" pitchFamily="34" charset="0"/>
              </a:rPr>
              <a:t> subunits phosphorylate </a:t>
            </a:r>
            <a:r>
              <a:rPr lang="en-US" sz="2400" i="1" u="sng" dirty="0">
                <a:latin typeface="Arial" panose="020B0604020202020204" pitchFamily="34" charset="0"/>
                <a:cs typeface="Arial" panose="020B0604020202020204" pitchFamily="34" charset="0"/>
              </a:rPr>
              <a:t>insulin receptor substrate 1</a:t>
            </a:r>
            <a:r>
              <a:rPr lang="en-US" sz="2400" u="sng" dirty="0">
                <a:latin typeface="Arial" panose="020B0604020202020204" pitchFamily="34" charset="0"/>
                <a:cs typeface="Arial" panose="020B0604020202020204" pitchFamily="34" charset="0"/>
              </a:rPr>
              <a:t> (</a:t>
            </a:r>
            <a:r>
              <a:rPr lang="en-US" sz="2400" i="1" u="sng" dirty="0">
                <a:latin typeface="Arial" panose="020B0604020202020204" pitchFamily="34" charset="0"/>
                <a:cs typeface="Arial" panose="020B0604020202020204" pitchFamily="34" charset="0"/>
              </a:rPr>
              <a:t>IRS-1</a:t>
            </a:r>
            <a:r>
              <a:rPr lang="en-US" sz="2400" u="sng"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361108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Insulin Signaling: Two Pathways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035814"/>
          </a:xfrm>
        </p:spPr>
        <p:txBody>
          <a:bodyPr lIns="0" tIns="0" rIns="0" bIns="0"/>
          <a:lstStyle/>
          <a:p>
            <a:pPr indent="-255600"/>
            <a:r>
              <a:rPr lang="en-US" sz="2400" dirty="0"/>
              <a:t>Phosphorylated IRS-1 stimulates two different pathways.</a:t>
            </a:r>
          </a:p>
          <a:p>
            <a:pPr indent="-255600"/>
            <a:r>
              <a:rPr lang="en-US" sz="2400" dirty="0">
                <a:solidFill>
                  <a:srgbClr val="C00000"/>
                </a:solidFill>
              </a:rPr>
              <a:t>IRS-1 </a:t>
            </a:r>
            <a:r>
              <a:rPr lang="en-US" sz="2400" dirty="0"/>
              <a:t>can </a:t>
            </a:r>
            <a:r>
              <a:rPr lang="en-US" sz="2400" u="sng" dirty="0"/>
              <a:t>recruit GRB2, activating the </a:t>
            </a:r>
            <a:r>
              <a:rPr lang="en-US" sz="2400" u="sng" dirty="0" err="1"/>
              <a:t>Ras</a:t>
            </a:r>
            <a:r>
              <a:rPr lang="en-US" sz="2400" u="sng" dirty="0"/>
              <a:t> pathway</a:t>
            </a:r>
            <a:r>
              <a:rPr lang="en-US" sz="2400" dirty="0"/>
              <a:t>. (1)</a:t>
            </a:r>
          </a:p>
          <a:p>
            <a:pPr indent="-255600"/>
            <a:r>
              <a:rPr lang="en-US" sz="2400" dirty="0">
                <a:solidFill>
                  <a:srgbClr val="C00000"/>
                </a:solidFill>
              </a:rPr>
              <a:t>IRS-1 </a:t>
            </a:r>
            <a:r>
              <a:rPr lang="en-US" sz="2400" dirty="0"/>
              <a:t>can also </a:t>
            </a:r>
            <a:r>
              <a:rPr lang="en-US" sz="2400" u="sng" dirty="0"/>
              <a:t>bind </a:t>
            </a:r>
            <a:r>
              <a:rPr lang="en-US" sz="2400" b="1" u="sng" dirty="0"/>
              <a:t>phosphatidylinositol-3-kinase</a:t>
            </a:r>
            <a:r>
              <a:rPr lang="en-US" sz="2400" u="sng" dirty="0"/>
              <a:t> (</a:t>
            </a:r>
            <a:r>
              <a:rPr lang="en-US" sz="2400" b="1" u="sng" dirty="0"/>
              <a:t>PI 3-kinase, </a:t>
            </a:r>
            <a:r>
              <a:rPr lang="en-US" sz="2400" u="sng" dirty="0"/>
              <a:t>or</a:t>
            </a:r>
            <a:r>
              <a:rPr lang="en-US" sz="2400" b="1" u="sng" dirty="0"/>
              <a:t> PI3K</a:t>
            </a:r>
            <a:r>
              <a:rPr lang="en-US" sz="2400" u="sng" dirty="0"/>
              <a:t>), which converts PIP</a:t>
            </a:r>
            <a:r>
              <a:rPr lang="en-US" sz="2400" u="sng" baseline="-25000" dirty="0"/>
              <a:t>2</a:t>
            </a:r>
            <a:r>
              <a:rPr lang="en-US" sz="2400" u="sng" dirty="0"/>
              <a:t> into PIP</a:t>
            </a:r>
            <a:r>
              <a:rPr lang="en-US" sz="2400" u="sng" baseline="-25000" dirty="0"/>
              <a:t>3</a:t>
            </a:r>
            <a:r>
              <a:rPr lang="en-US" sz="2400" dirty="0"/>
              <a:t>.</a:t>
            </a:r>
            <a:r>
              <a:rPr lang="en-US" sz="2400" baseline="-25000" dirty="0"/>
              <a:t> </a:t>
            </a:r>
            <a:r>
              <a:rPr lang="en-US" sz="2400" dirty="0"/>
              <a:t>(2)</a:t>
            </a:r>
          </a:p>
        </p:txBody>
      </p:sp>
    </p:spTree>
    <p:extLst>
      <p:ext uri="{BB962C8B-B14F-4D97-AF65-F5344CB8AC3E}">
        <p14:creationId xmlns:p14="http://schemas.microsoft.com/office/powerpoint/2010/main" val="3336372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Insulin Signaling: </a:t>
            </a:r>
            <a:r>
              <a:rPr lang="en-US" sz="3600" dirty="0" err="1">
                <a:latin typeface="+mj-lt"/>
              </a:rPr>
              <a:t>Akt</a:t>
            </a:r>
            <a:r>
              <a:rPr lang="en-US" sz="3600" dirty="0">
                <a:latin typeface="+mj-lt"/>
              </a:rPr>
              <a:t> Activation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5"/>
            <a:ext cx="8263784" cy="2649963"/>
          </a:xfrm>
        </p:spPr>
        <p:txBody>
          <a:bodyPr lIns="0" tIns="0" rIns="0" bIns="0"/>
          <a:lstStyle/>
          <a:p>
            <a:pPr indent="-255600"/>
            <a:r>
              <a:rPr lang="en-US" sz="2400" u="sng" dirty="0"/>
              <a:t>PIP</a:t>
            </a:r>
            <a:r>
              <a:rPr lang="en-US" sz="2400" u="sng" baseline="-25000" dirty="0"/>
              <a:t>3</a:t>
            </a:r>
            <a:r>
              <a:rPr lang="en-US" sz="2400" u="sng" dirty="0"/>
              <a:t> binds a protein called </a:t>
            </a:r>
            <a:r>
              <a:rPr lang="en-US" sz="2400" b="1" u="sng" dirty="0" err="1"/>
              <a:t>Akt</a:t>
            </a:r>
            <a:r>
              <a:rPr lang="en-US" sz="2400" u="sng" dirty="0"/>
              <a:t> (or </a:t>
            </a:r>
            <a:r>
              <a:rPr lang="en-US" sz="2400" i="1" u="sng" dirty="0"/>
              <a:t>protein </a:t>
            </a:r>
            <a:br>
              <a:rPr lang="en-US" sz="2400" i="1" u="sng" dirty="0"/>
            </a:br>
            <a:r>
              <a:rPr lang="en-US" sz="2400" i="1" u="sng" dirty="0"/>
              <a:t>kinase B</a:t>
            </a:r>
            <a:r>
              <a:rPr lang="en-US" sz="2400" u="sng" dirty="0"/>
              <a:t>). </a:t>
            </a:r>
            <a:r>
              <a:rPr lang="en-US" sz="2400" dirty="0"/>
              <a:t>(3)</a:t>
            </a:r>
          </a:p>
          <a:p>
            <a:pPr indent="-255600"/>
            <a:r>
              <a:rPr lang="en-US" sz="2400" dirty="0"/>
              <a:t>An enzyme that </a:t>
            </a:r>
            <a:r>
              <a:rPr lang="en-US" sz="2400" u="sng" dirty="0"/>
              <a:t>opposes P1 3-kinase is </a:t>
            </a:r>
            <a:r>
              <a:rPr lang="en-US" sz="2400" b="1" u="sng" dirty="0"/>
              <a:t>PTEN</a:t>
            </a:r>
            <a:r>
              <a:rPr lang="en-US" sz="2400" b="1" dirty="0"/>
              <a:t>,</a:t>
            </a:r>
            <a:r>
              <a:rPr lang="en-US" sz="2400" dirty="0"/>
              <a:t> a </a:t>
            </a:r>
            <a:r>
              <a:rPr lang="en-US" sz="2400" u="sng" dirty="0"/>
              <a:t>phosphatase that removes a phosphate from PIP</a:t>
            </a:r>
            <a:r>
              <a:rPr lang="en-US" sz="2400" u="sng" baseline="-25000" dirty="0"/>
              <a:t>3</a:t>
            </a:r>
            <a:r>
              <a:rPr lang="en-US" sz="2400" u="sng" dirty="0"/>
              <a:t>, preventing activation of </a:t>
            </a:r>
            <a:r>
              <a:rPr lang="en-US" sz="2400" u="sng" dirty="0" err="1"/>
              <a:t>Akt</a:t>
            </a:r>
            <a:r>
              <a:rPr lang="en-US" sz="2400" u="sng" dirty="0"/>
              <a:t>.</a:t>
            </a:r>
          </a:p>
          <a:p>
            <a:pPr indent="-255600"/>
            <a:r>
              <a:rPr lang="en-US" sz="2400" dirty="0"/>
              <a:t>Activation of </a:t>
            </a:r>
            <a:r>
              <a:rPr lang="en-US" sz="2400" u="sng" dirty="0" err="1"/>
              <a:t>Akt</a:t>
            </a:r>
            <a:r>
              <a:rPr lang="en-US" sz="2400" u="sng" dirty="0"/>
              <a:t> has two important consequences</a:t>
            </a:r>
            <a:r>
              <a:rPr lang="en-US" sz="2400" dirty="0"/>
              <a:t>.</a:t>
            </a:r>
          </a:p>
        </p:txBody>
      </p:sp>
    </p:spTree>
    <p:extLst>
      <p:ext uri="{BB962C8B-B14F-4D97-AF65-F5344CB8AC3E}">
        <p14:creationId xmlns:p14="http://schemas.microsoft.com/office/powerpoint/2010/main" val="3560296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95848"/>
            <a:ext cx="8302240" cy="1108252"/>
          </a:xfrm>
          <a:solidFill>
            <a:schemeClr val="accent3">
              <a:lumMod val="60000"/>
              <a:lumOff val="40000"/>
            </a:schemeClr>
          </a:solidFill>
        </p:spPr>
        <p:txBody>
          <a:bodyPr lIns="0" tIns="0" rIns="0" bIns="0" anchor="ctr"/>
          <a:lstStyle/>
          <a:p>
            <a:r>
              <a:rPr lang="en-US" sz="3600" dirty="0">
                <a:latin typeface="+mj-lt"/>
              </a:rPr>
              <a:t>Insulin Signaling: Consequences of Activating </a:t>
            </a:r>
            <a:r>
              <a:rPr lang="en-US" sz="3600" dirty="0" err="1">
                <a:latin typeface="+mj-lt"/>
              </a:rPr>
              <a:t>Akt</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3012637"/>
          </a:xfrm>
        </p:spPr>
        <p:txBody>
          <a:bodyPr lIns="0" tIns="0" rIns="0" bIns="0"/>
          <a:lstStyle/>
          <a:p>
            <a:pPr indent="-255600"/>
            <a:r>
              <a:rPr lang="en-US" sz="2400" dirty="0"/>
              <a:t>Activation of </a:t>
            </a:r>
            <a:r>
              <a:rPr lang="en-US" sz="2400" dirty="0" err="1">
                <a:solidFill>
                  <a:srgbClr val="C00000"/>
                </a:solidFill>
              </a:rPr>
              <a:t>Akt</a:t>
            </a:r>
            <a:r>
              <a:rPr lang="en-US" sz="2400" dirty="0"/>
              <a:t> leads to </a:t>
            </a:r>
            <a:r>
              <a:rPr lang="en-US" sz="2400" u="sng" dirty="0"/>
              <a:t>movement of a glucose transporter, </a:t>
            </a:r>
            <a:r>
              <a:rPr lang="en-US" sz="2400" i="1" u="sng" dirty="0">
                <a:solidFill>
                  <a:srgbClr val="C00000"/>
                </a:solidFill>
              </a:rPr>
              <a:t>GLUT4</a:t>
            </a:r>
            <a:r>
              <a:rPr lang="en-US" sz="2400" i="1" u="sng" dirty="0"/>
              <a:t>,</a:t>
            </a:r>
            <a:r>
              <a:rPr lang="en-US" sz="2400" u="sng" dirty="0"/>
              <a:t> to the plasma membrane, allowing glucose uptake.</a:t>
            </a:r>
          </a:p>
          <a:p>
            <a:pPr indent="-255600"/>
            <a:r>
              <a:rPr lang="en-US" sz="2400" dirty="0"/>
              <a:t>Also, </a:t>
            </a:r>
            <a:r>
              <a:rPr lang="en-US" sz="2400" dirty="0" err="1"/>
              <a:t>Akt</a:t>
            </a:r>
            <a:r>
              <a:rPr lang="en-US" sz="2400" dirty="0"/>
              <a:t> can </a:t>
            </a:r>
            <a:r>
              <a:rPr lang="en-US" sz="2400" u="sng" dirty="0"/>
              <a:t>phosphorylate </a:t>
            </a:r>
            <a:r>
              <a:rPr lang="en-US" sz="2400" i="1" u="sng" dirty="0">
                <a:solidFill>
                  <a:srgbClr val="C00000"/>
                </a:solidFill>
              </a:rPr>
              <a:t>glycogen synthase kinase 3</a:t>
            </a:r>
            <a:r>
              <a:rPr lang="en-US" sz="2400" u="sng" dirty="0">
                <a:solidFill>
                  <a:srgbClr val="C00000"/>
                </a:solidFill>
              </a:rPr>
              <a:t> </a:t>
            </a:r>
            <a:r>
              <a:rPr lang="en-US" sz="2400" u="sng" dirty="0"/>
              <a:t>(</a:t>
            </a:r>
            <a:r>
              <a:rPr lang="en-US" sz="2400" i="1" u="sng" dirty="0"/>
              <a:t>GSK3</a:t>
            </a:r>
            <a:r>
              <a:rPr lang="en-US" sz="2400" u="sng" dirty="0"/>
              <a:t>), reducing its activity</a:t>
            </a:r>
            <a:r>
              <a:rPr lang="en-US" sz="2400" dirty="0"/>
              <a:t>.</a:t>
            </a:r>
          </a:p>
          <a:p>
            <a:pPr indent="-255600"/>
            <a:r>
              <a:rPr lang="en-US" sz="2400" dirty="0"/>
              <a:t>This leads to an </a:t>
            </a:r>
            <a:r>
              <a:rPr lang="en-US" sz="2400" u="sng" dirty="0"/>
              <a:t>increase in the amount of the active form of </a:t>
            </a:r>
            <a:r>
              <a:rPr lang="en-US" sz="2400" u="sng" dirty="0">
                <a:solidFill>
                  <a:srgbClr val="C00000"/>
                </a:solidFill>
              </a:rPr>
              <a:t>glycogen synthase</a:t>
            </a:r>
            <a:r>
              <a:rPr lang="en-US" sz="2400" u="sng" dirty="0"/>
              <a:t>, enhancing glycogen production</a:t>
            </a:r>
            <a:r>
              <a:rPr lang="en-US" sz="2400" dirty="0"/>
              <a:t>.</a:t>
            </a:r>
          </a:p>
        </p:txBody>
      </p:sp>
    </p:spTree>
    <p:extLst>
      <p:ext uri="{BB962C8B-B14F-4D97-AF65-F5344CB8AC3E}">
        <p14:creationId xmlns:p14="http://schemas.microsoft.com/office/powerpoint/2010/main" val="334267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US" sz="3600" dirty="0">
                <a:latin typeface="+mj-lt"/>
              </a:rPr>
              <a:t>Receptor Affinity</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3318699"/>
          </a:xfrm>
        </p:spPr>
        <p:txBody>
          <a:bodyPr lIns="0" tIns="0" rIns="0" bIns="0"/>
          <a:lstStyle/>
          <a:p>
            <a:pPr indent="-255600"/>
            <a:r>
              <a:rPr lang="en-US" sz="2400" u="sng" dirty="0"/>
              <a:t>The relationship between the ligand concentration in solution and the number of receptors occupied </a:t>
            </a:r>
            <a:r>
              <a:rPr lang="en-US" sz="2400" dirty="0"/>
              <a:t>can be described in terms of </a:t>
            </a:r>
            <a:r>
              <a:rPr lang="en-US" sz="2400" b="1" dirty="0">
                <a:solidFill>
                  <a:srgbClr val="00B0F0"/>
                </a:solidFill>
              </a:rPr>
              <a:t>receptor</a:t>
            </a:r>
            <a:r>
              <a:rPr lang="en-US" sz="2400" dirty="0">
                <a:solidFill>
                  <a:srgbClr val="00B0F0"/>
                </a:solidFill>
              </a:rPr>
              <a:t> </a:t>
            </a:r>
            <a:r>
              <a:rPr lang="en-US" sz="2400" b="1" dirty="0">
                <a:solidFill>
                  <a:srgbClr val="00B0F0"/>
                </a:solidFill>
              </a:rPr>
              <a:t>affinity</a:t>
            </a:r>
            <a:r>
              <a:rPr lang="en-US" sz="2400" dirty="0"/>
              <a:t>.</a:t>
            </a:r>
          </a:p>
          <a:p>
            <a:pPr indent="-255600"/>
            <a:r>
              <a:rPr lang="en-US" sz="2400" dirty="0"/>
              <a:t>The </a:t>
            </a:r>
            <a:r>
              <a:rPr lang="en-US" sz="2400" b="1" dirty="0">
                <a:solidFill>
                  <a:srgbClr val="00B0F0"/>
                </a:solidFill>
              </a:rPr>
              <a:t>dissociation constant,</a:t>
            </a:r>
            <a:r>
              <a:rPr lang="en-US" sz="2400" dirty="0">
                <a:solidFill>
                  <a:srgbClr val="00B0F0"/>
                </a:solidFill>
              </a:rPr>
              <a:t> </a:t>
            </a:r>
            <a:r>
              <a:rPr lang="en-US" sz="2400" i="1" dirty="0" err="1">
                <a:solidFill>
                  <a:srgbClr val="00B0F0"/>
                </a:solidFill>
              </a:rPr>
              <a:t>K</a:t>
            </a:r>
            <a:r>
              <a:rPr lang="en-US" sz="2400" baseline="-25000" dirty="0" err="1">
                <a:solidFill>
                  <a:srgbClr val="00B0F0"/>
                </a:solidFill>
              </a:rPr>
              <a:t>d</a:t>
            </a:r>
            <a:r>
              <a:rPr lang="en-US" sz="2400" dirty="0"/>
              <a:t>, is the </a:t>
            </a:r>
            <a:r>
              <a:rPr lang="en-US" sz="2400" u="sng" dirty="0"/>
              <a:t>concentration of free ligand needed to produce a state in which half the receptors are occupied.</a:t>
            </a:r>
          </a:p>
          <a:p>
            <a:pPr indent="-255600"/>
            <a:r>
              <a:rPr lang="en-US" sz="2400" u="sng" dirty="0"/>
              <a:t>Receptors with high ligand affinity have low </a:t>
            </a:r>
            <a:r>
              <a:rPr lang="en-US" sz="2400" i="1" u="sng" dirty="0" err="1"/>
              <a:t>K</a:t>
            </a:r>
            <a:r>
              <a:rPr lang="en-US" sz="2400" u="sng" baseline="-25000" dirty="0" err="1"/>
              <a:t>d</a:t>
            </a:r>
            <a:r>
              <a:rPr lang="en-US" sz="2400" u="sng" dirty="0"/>
              <a:t>, and vice versa.</a:t>
            </a:r>
          </a:p>
        </p:txBody>
      </p:sp>
    </p:spTree>
    <p:extLst>
      <p:ext uri="{BB962C8B-B14F-4D97-AF65-F5344CB8AC3E}">
        <p14:creationId xmlns:p14="http://schemas.microsoft.com/office/powerpoint/2010/main" val="15179964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15526"/>
            <a:ext cx="8251961" cy="496838"/>
          </a:xfrm>
          <a:solidFill>
            <a:schemeClr val="accent3">
              <a:lumMod val="60000"/>
              <a:lumOff val="40000"/>
            </a:schemeClr>
          </a:solidFill>
        </p:spPr>
        <p:txBody>
          <a:bodyPr lIns="0" tIns="0" rIns="0" bIns="0" anchor="ctr"/>
          <a:lstStyle/>
          <a:p>
            <a:r>
              <a:rPr lang="en-US" dirty="0"/>
              <a:t>The Insulin Signaling Pathway</a:t>
            </a:r>
          </a:p>
        </p:txBody>
      </p:sp>
      <p:sp>
        <p:nvSpPr>
          <p:cNvPr id="6" name="Content Placeholder 5"/>
          <p:cNvSpPr>
            <a:spLocks noGrp="1"/>
          </p:cNvSpPr>
          <p:nvPr>
            <p:ph sz="quarter" idx="15"/>
          </p:nvPr>
        </p:nvSpPr>
        <p:spPr>
          <a:xfrm>
            <a:off x="421688" y="1025097"/>
            <a:ext cx="8053572" cy="396944"/>
          </a:xfrm>
        </p:spPr>
        <p:txBody>
          <a:bodyPr lIns="0" tIns="0" rIns="0" bIns="0"/>
          <a:lstStyle/>
          <a:p>
            <a:pPr marL="0" indent="0">
              <a:buNone/>
            </a:pPr>
            <a:r>
              <a:rPr lang="en-US" sz="2200" b="1" dirty="0"/>
              <a:t>Figure 23.27 </a:t>
            </a:r>
            <a:r>
              <a:rPr lang="en-US" sz="2400" dirty="0"/>
              <a:t>The Insulin Signaling Pathway.</a:t>
            </a:r>
            <a:endParaRPr lang="en-US" sz="2200" dirty="0"/>
          </a:p>
        </p:txBody>
      </p:sp>
      <p:pic>
        <p:nvPicPr>
          <p:cNvPr id="4" name="Picture Placeholder 3" descr="An illustration on the insulin signaling pathway shows R a s- M A P K pathway, activated P I 3-kinase, glycogen synthase activated, and G L U T 4 transporter inserted in membran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854"/>
          <a:stretch/>
        </p:blipFill>
        <p:spPr>
          <a:xfrm>
            <a:off x="1230930" y="1646153"/>
            <a:ext cx="6275981" cy="4690914"/>
          </a:xfrm>
          <a:prstGeom prst="rect">
            <a:avLst/>
          </a:prstGeom>
          <a:noFill/>
          <a:ln>
            <a:noFill/>
          </a:ln>
        </p:spPr>
      </p:pic>
    </p:spTree>
    <p:extLst>
      <p:ext uri="{BB962C8B-B14F-4D97-AF65-F5344CB8AC3E}">
        <p14:creationId xmlns:p14="http://schemas.microsoft.com/office/powerpoint/2010/main" val="5881062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318680"/>
            <a:ext cx="8302240" cy="1403620"/>
          </a:xfrm>
          <a:solidFill>
            <a:schemeClr val="accent3">
              <a:lumMod val="60000"/>
              <a:lumOff val="40000"/>
            </a:schemeClr>
          </a:solidFill>
        </p:spPr>
        <p:txBody>
          <a:bodyPr lIns="0" tIns="0" rIns="0" bIns="0" anchor="ctr"/>
          <a:lstStyle/>
          <a:p>
            <a:r>
              <a:rPr lang="en-US" sz="3600" dirty="0">
                <a:latin typeface="+mj-lt"/>
              </a:rPr>
              <a:t>Steroid Hormones Bind Hormones in the Cytosol and Carry Them into the Nucleus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981606"/>
            <a:ext cx="8302240" cy="2183641"/>
          </a:xfrm>
        </p:spPr>
        <p:txBody>
          <a:bodyPr lIns="0" tIns="0" rIns="0" bIns="0"/>
          <a:lstStyle/>
          <a:p>
            <a:pPr indent="-255600"/>
            <a:r>
              <a:rPr lang="en-US" sz="2400" b="1" dirty="0"/>
              <a:t>Steroid hormones </a:t>
            </a:r>
            <a:r>
              <a:rPr lang="en-US" sz="2400" dirty="0"/>
              <a:t>bind to </a:t>
            </a:r>
            <a:r>
              <a:rPr lang="en-US" sz="2400" u="sng" dirty="0"/>
              <a:t>receptors that act primarily in the nucleus.</a:t>
            </a:r>
          </a:p>
          <a:p>
            <a:pPr indent="-255600"/>
            <a:r>
              <a:rPr lang="en-US" sz="2400" b="1" dirty="0"/>
              <a:t>Steroid receptor proteins </a:t>
            </a:r>
            <a:r>
              <a:rPr lang="en-US" sz="2400" dirty="0"/>
              <a:t>mediate the </a:t>
            </a:r>
            <a:r>
              <a:rPr lang="en-US" sz="2400" u="sng" dirty="0"/>
              <a:t>actions of steroid hormones such as progesterone, estrogen, testosterone, and glucocorticoids.</a:t>
            </a:r>
          </a:p>
        </p:txBody>
      </p:sp>
    </p:spTree>
    <p:extLst>
      <p:ext uri="{BB962C8B-B14F-4D97-AF65-F5344CB8AC3E}">
        <p14:creationId xmlns:p14="http://schemas.microsoft.com/office/powerpoint/2010/main" val="112019752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Action of Steroid Hormones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205"/>
            <a:ext cx="8263784" cy="2267826"/>
          </a:xfrm>
        </p:spPr>
        <p:txBody>
          <a:bodyPr lIns="0" tIns="0" rIns="0" bIns="0"/>
          <a:lstStyle/>
          <a:p>
            <a:pPr indent="-255600"/>
            <a:r>
              <a:rPr lang="en-US" sz="2400" dirty="0"/>
              <a:t>Steroid hormones are </a:t>
            </a:r>
            <a:r>
              <a:rPr lang="en-US" sz="2400" dirty="0">
                <a:solidFill>
                  <a:srgbClr val="C00000"/>
                </a:solidFill>
              </a:rPr>
              <a:t>hydrophobic</a:t>
            </a:r>
            <a:r>
              <a:rPr lang="en-US" sz="2400" dirty="0"/>
              <a:t> and can pass relatively easily through the plasma membrane.</a:t>
            </a:r>
          </a:p>
          <a:p>
            <a:pPr indent="-255600"/>
            <a:r>
              <a:rPr lang="en-US" sz="2400" dirty="0"/>
              <a:t>Once inside the cell, the hormone binds its receptor, triggering a cascade of events that </a:t>
            </a:r>
            <a:r>
              <a:rPr lang="en-US" sz="2400" u="sng" dirty="0"/>
              <a:t>activate (sometimes inhibit) transcription of a set of target genes</a:t>
            </a:r>
            <a:r>
              <a:rPr lang="en-US" sz="2400" dirty="0"/>
              <a:t>.</a:t>
            </a:r>
          </a:p>
        </p:txBody>
      </p:sp>
    </p:spTree>
    <p:extLst>
      <p:ext uri="{BB962C8B-B14F-4D97-AF65-F5344CB8AC3E}">
        <p14:creationId xmlns:p14="http://schemas.microsoft.com/office/powerpoint/2010/main" val="42361108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87214"/>
            <a:ext cx="8304001" cy="1114684"/>
          </a:xfrm>
          <a:solidFill>
            <a:schemeClr val="accent3">
              <a:lumMod val="60000"/>
              <a:lumOff val="40000"/>
            </a:schemeClr>
          </a:solidFill>
        </p:spPr>
        <p:txBody>
          <a:bodyPr lIns="0" tIns="0" rIns="0" bIns="0" anchor="ctr"/>
          <a:lstStyle/>
          <a:p>
            <a:r>
              <a:rPr lang="en-US" dirty="0"/>
              <a:t>Activation of Gene Transcription by Steroid Hormone Receptors</a:t>
            </a:r>
          </a:p>
        </p:txBody>
      </p:sp>
      <p:sp>
        <p:nvSpPr>
          <p:cNvPr id="6" name="Content Placeholder 5"/>
          <p:cNvSpPr>
            <a:spLocks noGrp="1"/>
          </p:cNvSpPr>
          <p:nvPr>
            <p:ph sz="quarter" idx="15"/>
          </p:nvPr>
        </p:nvSpPr>
        <p:spPr>
          <a:xfrm>
            <a:off x="421686" y="1540939"/>
            <a:ext cx="8149107" cy="751885"/>
          </a:xfrm>
        </p:spPr>
        <p:txBody>
          <a:bodyPr lIns="0" tIns="0" rIns="0" bIns="0"/>
          <a:lstStyle/>
          <a:p>
            <a:pPr marL="0" indent="0">
              <a:buNone/>
            </a:pPr>
            <a:r>
              <a:rPr lang="en-US" sz="2400" dirty="0" smtClean="0"/>
              <a:t>.  </a:t>
            </a:r>
            <a:endParaRPr lang="en-US" sz="2400" dirty="0"/>
          </a:p>
        </p:txBody>
      </p:sp>
      <p:pic>
        <p:nvPicPr>
          <p:cNvPr id="5" name="Picture Placeholder 4" descr="An illustration on the activation of gene transcription by steroid hormone receptors shows the reactions in the cytosol and nucleu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823"/>
          <a:stretch/>
        </p:blipFill>
        <p:spPr>
          <a:xfrm>
            <a:off x="2530713" y="2340719"/>
            <a:ext cx="4712495" cy="3976261"/>
          </a:xfrm>
          <a:prstGeom prst="rect">
            <a:avLst/>
          </a:prstGeom>
          <a:noFill/>
          <a:ln>
            <a:noFill/>
          </a:ln>
        </p:spPr>
      </p:pic>
    </p:spTree>
    <p:extLst>
      <p:ext uri="{BB962C8B-B14F-4D97-AF65-F5344CB8AC3E}">
        <p14:creationId xmlns:p14="http://schemas.microsoft.com/office/powerpoint/2010/main" val="10103585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Gases Can Act as Cell Signals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104052"/>
          </a:xfrm>
        </p:spPr>
        <p:txBody>
          <a:bodyPr lIns="0" tIns="0" rIns="0" bIns="0"/>
          <a:lstStyle/>
          <a:p>
            <a:pPr indent="-255600"/>
            <a:r>
              <a:rPr lang="en-US" sz="2400" dirty="0"/>
              <a:t>Dissolved gases can sometimes serve as signals.</a:t>
            </a:r>
          </a:p>
          <a:p>
            <a:pPr indent="-255600"/>
            <a:r>
              <a:rPr lang="en-US" sz="2400" dirty="0"/>
              <a:t>In </a:t>
            </a:r>
            <a:r>
              <a:rPr lang="en-US" sz="2400" dirty="0">
                <a:solidFill>
                  <a:srgbClr val="C00000"/>
                </a:solidFill>
              </a:rPr>
              <a:t>animals</a:t>
            </a:r>
            <a:r>
              <a:rPr lang="en-US" sz="2400" dirty="0"/>
              <a:t>, </a:t>
            </a:r>
            <a:r>
              <a:rPr lang="en-US" sz="2400" u="sng" dirty="0"/>
              <a:t>O</a:t>
            </a:r>
            <a:r>
              <a:rPr lang="en-US" sz="2400" u="sng" baseline="-25000" dirty="0"/>
              <a:t>2</a:t>
            </a:r>
            <a:r>
              <a:rPr lang="en-US" sz="2400" u="sng" dirty="0"/>
              <a:t> and CO</a:t>
            </a:r>
            <a:r>
              <a:rPr lang="en-US" sz="2400" u="sng" baseline="-25000" dirty="0"/>
              <a:t>2</a:t>
            </a:r>
            <a:r>
              <a:rPr lang="en-US" sz="2400" u="sng" dirty="0"/>
              <a:t> are key long-range signals in respiration.</a:t>
            </a:r>
          </a:p>
          <a:p>
            <a:pPr indent="-255600"/>
            <a:r>
              <a:rPr lang="en-US" sz="2400" dirty="0"/>
              <a:t>In </a:t>
            </a:r>
            <a:r>
              <a:rPr lang="en-US" sz="2400" dirty="0">
                <a:solidFill>
                  <a:srgbClr val="C00000"/>
                </a:solidFill>
              </a:rPr>
              <a:t>plants</a:t>
            </a:r>
            <a:r>
              <a:rPr lang="en-US" sz="2400" dirty="0"/>
              <a:t>, the ripening of fruit is mediated by </a:t>
            </a:r>
            <a:r>
              <a:rPr lang="en-US" sz="2400" u="sng" dirty="0"/>
              <a:t>ethylene gas.</a:t>
            </a:r>
          </a:p>
        </p:txBody>
      </p:sp>
    </p:spTree>
    <p:extLst>
      <p:ext uri="{BB962C8B-B14F-4D97-AF65-F5344CB8AC3E}">
        <p14:creationId xmlns:p14="http://schemas.microsoft.com/office/powerpoint/2010/main" val="3336372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9109"/>
            <a:ext cx="8263784" cy="736989"/>
          </a:xfrm>
          <a:solidFill>
            <a:schemeClr val="accent3">
              <a:lumMod val="60000"/>
              <a:lumOff val="40000"/>
            </a:schemeClr>
          </a:solidFill>
        </p:spPr>
        <p:txBody>
          <a:bodyPr lIns="0" tIns="0" rIns="0" bIns="0" anchor="ctr"/>
          <a:lstStyle/>
          <a:p>
            <a:r>
              <a:rPr lang="en-US" sz="3600" dirty="0">
                <a:latin typeface="+mj-lt"/>
              </a:rPr>
              <a:t>Nitrous Oxide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1626381"/>
          </a:xfrm>
        </p:spPr>
        <p:txBody>
          <a:bodyPr lIns="0" tIns="0" rIns="0" bIns="0"/>
          <a:lstStyle/>
          <a:p>
            <a:pPr indent="-255600"/>
            <a:r>
              <a:rPr lang="en-US" sz="2400" dirty="0"/>
              <a:t>An important example of gaseous signaling is </a:t>
            </a:r>
            <a:r>
              <a:rPr lang="en-US" sz="2400" i="1" dirty="0"/>
              <a:t>nitric oxide</a:t>
            </a:r>
            <a:r>
              <a:rPr lang="en-US" sz="2400" dirty="0"/>
              <a:t> (</a:t>
            </a:r>
            <a:r>
              <a:rPr lang="en-US" sz="2400" i="1" dirty="0"/>
              <a:t>NO</a:t>
            </a:r>
            <a:r>
              <a:rPr lang="en-US" sz="2400" dirty="0"/>
              <a:t>).</a:t>
            </a:r>
          </a:p>
          <a:p>
            <a:pPr indent="-255600"/>
            <a:r>
              <a:rPr lang="en-US" sz="2400" dirty="0"/>
              <a:t>It is especially </a:t>
            </a:r>
            <a:r>
              <a:rPr lang="en-US" sz="2400" u="sng" dirty="0"/>
              <a:t>important in the nervous system</a:t>
            </a:r>
            <a:r>
              <a:rPr lang="en-US" sz="2400" dirty="0"/>
              <a:t>.</a:t>
            </a:r>
          </a:p>
        </p:txBody>
      </p:sp>
    </p:spTree>
    <p:extLst>
      <p:ext uri="{BB962C8B-B14F-4D97-AF65-F5344CB8AC3E}">
        <p14:creationId xmlns:p14="http://schemas.microsoft.com/office/powerpoint/2010/main" val="35602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7383" y="236565"/>
            <a:ext cx="8229600" cy="821428"/>
          </a:xfrm>
        </p:spPr>
        <p:txBody>
          <a:bodyPr lIns="0" tIns="0" rIns="0" bIns="0" anchor="ctr"/>
          <a:lstStyle/>
          <a:p>
            <a:r>
              <a:rPr lang="en-US" dirty="0"/>
              <a:t>Analysis of Receptor-Ligand Affinity </a:t>
            </a:r>
            <a:r>
              <a:rPr lang="en-US" sz="2800" dirty="0"/>
              <a:t>(1 of 4)</a:t>
            </a:r>
          </a:p>
        </p:txBody>
      </p:sp>
      <p:sp>
        <p:nvSpPr>
          <p:cNvPr id="3" name="Content Placeholder 2"/>
          <p:cNvSpPr>
            <a:spLocks noGrp="1"/>
          </p:cNvSpPr>
          <p:nvPr>
            <p:ph sz="quarter" idx="13"/>
          </p:nvPr>
        </p:nvSpPr>
        <p:spPr>
          <a:xfrm>
            <a:off x="427382" y="1426488"/>
            <a:ext cx="8261945" cy="1084699"/>
          </a:xfrm>
        </p:spPr>
        <p:txBody>
          <a:bodyPr lIns="0" tIns="0" rIns="0" bIns="0"/>
          <a:lstStyle/>
          <a:p>
            <a:pPr indent="-255600"/>
            <a:r>
              <a:rPr lang="en-US" sz="2400" dirty="0">
                <a:solidFill>
                  <a:schemeClr val="tx1"/>
                </a:solidFill>
              </a:rPr>
              <a:t>Imagine a hormone (H), and receptor (R) interacting at equilibrium, where HR represents hormone bound to receptor.</a:t>
            </a:r>
          </a:p>
        </p:txBody>
      </p:sp>
      <p:graphicFrame>
        <p:nvGraphicFramePr>
          <p:cNvPr id="6" name="Object 5" descr="A chemical equation.&#10;Long description is available in notes, Press F6"/>
          <p:cNvGraphicFramePr>
            <a:graphicFrameLocks noChangeAspect="1"/>
          </p:cNvGraphicFramePr>
          <p:nvPr/>
        </p:nvGraphicFramePr>
        <p:xfrm>
          <a:off x="3449638" y="2857500"/>
          <a:ext cx="2246312" cy="511175"/>
        </p:xfrm>
        <a:graphic>
          <a:graphicData uri="http://schemas.openxmlformats.org/presentationml/2006/ole">
            <mc:AlternateContent xmlns:mc="http://schemas.openxmlformats.org/markup-compatibility/2006">
              <mc:Choice xmlns:v="urn:schemas-microsoft-com:vml" Requires="v">
                <p:oleObj spid="_x0000_s1074" name="Equation" r:id="rId4" imgW="1130040" imgH="253800" progId="Equation.DSMT4">
                  <p:embed/>
                </p:oleObj>
              </mc:Choice>
              <mc:Fallback>
                <p:oleObj name="Equation" r:id="rId4" imgW="1130040" imgH="253800" progId="Equation.DSMT4">
                  <p:embed/>
                  <p:pic>
                    <p:nvPicPr>
                      <p:cNvPr id="6" name="Object 5" descr="A chemical equation.&#10;Long description is available in notes, Press F6"/>
                      <p:cNvPicPr>
                        <a:picLocks noChangeAspect="1" noChangeArrowheads="1"/>
                      </p:cNvPicPr>
                      <p:nvPr/>
                    </p:nvPicPr>
                    <p:blipFill>
                      <a:blip r:embed="rId5"/>
                      <a:srcRect/>
                      <a:stretch>
                        <a:fillRect/>
                      </a:stretch>
                    </p:blipFill>
                    <p:spPr bwMode="auto">
                      <a:xfrm>
                        <a:off x="3449638" y="2857500"/>
                        <a:ext cx="224631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29038" y="3602420"/>
            <a:ext cx="8260289" cy="983239"/>
          </a:xfrm>
        </p:spPr>
        <p:txBody>
          <a:bodyPr lIns="0" tIns="0" rIns="0" bIns="0"/>
          <a:lstStyle/>
          <a:p>
            <a:pPr indent="-255600"/>
            <a:r>
              <a:rPr lang="en-US" sz="2400" dirty="0"/>
              <a:t>The equilibrium constant, </a:t>
            </a:r>
            <a:r>
              <a:rPr lang="en-US" sz="2400" i="1" dirty="0"/>
              <a:t>association constant,</a:t>
            </a:r>
            <a:r>
              <a:rPr lang="en-US" sz="2400" dirty="0"/>
              <a:t> or </a:t>
            </a:r>
            <a:r>
              <a:rPr lang="en-US" sz="2400" i="1" dirty="0"/>
              <a:t>affinity constant, </a:t>
            </a:r>
            <a:r>
              <a:rPr lang="en-US" sz="2400" i="1" dirty="0" err="1"/>
              <a:t>K</a:t>
            </a:r>
            <a:r>
              <a:rPr lang="en-US" sz="2400" i="1" baseline="-25000" dirty="0" err="1"/>
              <a:t>a</a:t>
            </a:r>
            <a:r>
              <a:rPr lang="en-US" sz="2400" i="1" dirty="0"/>
              <a:t>, </a:t>
            </a:r>
            <a:r>
              <a:rPr lang="en-US" sz="2400" dirty="0"/>
              <a:t>can be described as</a:t>
            </a:r>
          </a:p>
        </p:txBody>
      </p:sp>
      <p:graphicFrame>
        <p:nvGraphicFramePr>
          <p:cNvPr id="11" name="Object 10" descr="K subscript d equals to the concentration of H R divided by plus the concentration of H multiplied by concentration of R. "/>
          <p:cNvGraphicFramePr>
            <a:graphicFrameLocks noChangeAspect="1"/>
          </p:cNvGraphicFramePr>
          <p:nvPr/>
        </p:nvGraphicFramePr>
        <p:xfrm>
          <a:off x="3240088" y="4819650"/>
          <a:ext cx="2663825" cy="514350"/>
        </p:xfrm>
        <a:graphic>
          <a:graphicData uri="http://schemas.openxmlformats.org/presentationml/2006/ole">
            <mc:AlternateContent xmlns:mc="http://schemas.openxmlformats.org/markup-compatibility/2006">
              <mc:Choice xmlns:v="urn:schemas-microsoft-com:vml" Requires="v">
                <p:oleObj spid="_x0000_s1075" name="Equation" r:id="rId6" imgW="1333440" imgH="253800" progId="Equation.DSMT4">
                  <p:embed/>
                </p:oleObj>
              </mc:Choice>
              <mc:Fallback>
                <p:oleObj name="Equation" r:id="rId6" imgW="1333440" imgH="253800" progId="Equation.DSMT4">
                  <p:embed/>
                  <p:pic>
                    <p:nvPicPr>
                      <p:cNvPr id="11" name="Object 10" descr="K subscript d equals to the concentration of H R divided by plus the concentration of H multiplied by concentration of R. "/>
                      <p:cNvPicPr>
                        <a:picLocks noChangeAspect="1" noChangeArrowheads="1"/>
                      </p:cNvPicPr>
                      <p:nvPr/>
                    </p:nvPicPr>
                    <p:blipFill>
                      <a:blip r:embed="rId7"/>
                      <a:srcRect/>
                      <a:stretch>
                        <a:fillRect/>
                      </a:stretch>
                    </p:blipFill>
                    <p:spPr bwMode="auto">
                      <a:xfrm>
                        <a:off x="3240088" y="4819650"/>
                        <a:ext cx="2663825" cy="514350"/>
                      </a:xfrm>
                      <a:prstGeom prst="rect">
                        <a:avLst/>
                      </a:prstGeom>
                      <a:noFill/>
                    </p:spPr>
                  </p:pic>
                </p:oleObj>
              </mc:Fallback>
            </mc:AlternateContent>
          </a:graphicData>
        </a:graphic>
      </p:graphicFrame>
    </p:spTree>
    <p:extLst>
      <p:ext uri="{BB962C8B-B14F-4D97-AF65-F5344CB8AC3E}">
        <p14:creationId xmlns:p14="http://schemas.microsoft.com/office/powerpoint/2010/main" val="175517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7383" y="236565"/>
            <a:ext cx="8229600" cy="821428"/>
          </a:xfrm>
        </p:spPr>
        <p:txBody>
          <a:bodyPr lIns="0" tIns="0" rIns="0" bIns="0" anchor="ctr"/>
          <a:lstStyle/>
          <a:p>
            <a:r>
              <a:rPr lang="en-US" dirty="0"/>
              <a:t>Analysis of Receptor-Ligand Affinity </a:t>
            </a:r>
            <a:r>
              <a:rPr lang="en-US" sz="2800" dirty="0"/>
              <a:t>(2 of 4)</a:t>
            </a:r>
          </a:p>
        </p:txBody>
      </p:sp>
      <p:sp>
        <p:nvSpPr>
          <p:cNvPr id="3" name="Content Placeholder 2"/>
          <p:cNvSpPr>
            <a:spLocks noGrp="1"/>
          </p:cNvSpPr>
          <p:nvPr>
            <p:ph sz="quarter" idx="13"/>
          </p:nvPr>
        </p:nvSpPr>
        <p:spPr>
          <a:xfrm>
            <a:off x="427382" y="1426488"/>
            <a:ext cx="8261945" cy="552437"/>
          </a:xfrm>
        </p:spPr>
        <p:txBody>
          <a:bodyPr lIns="0" tIns="0" rIns="0" bIns="0"/>
          <a:lstStyle/>
          <a:p>
            <a:pPr indent="-255600"/>
            <a:r>
              <a:rPr lang="en-US" sz="2400" dirty="0"/>
              <a:t>The dissociation constant, </a:t>
            </a:r>
            <a:r>
              <a:rPr lang="en-US" sz="2400" i="1" dirty="0" err="1"/>
              <a:t>K</a:t>
            </a:r>
            <a:r>
              <a:rPr lang="en-US" sz="2400" baseline="-25000" dirty="0" err="1"/>
              <a:t>d</a:t>
            </a:r>
            <a:r>
              <a:rPr lang="en-US" sz="2400" dirty="0"/>
              <a:t>, is the inverse of </a:t>
            </a:r>
            <a:r>
              <a:rPr lang="en-US" sz="2400" i="1" dirty="0" err="1"/>
              <a:t>K</a:t>
            </a:r>
            <a:r>
              <a:rPr lang="en-US" sz="2400" baseline="-25000" dirty="0" err="1"/>
              <a:t>a</a:t>
            </a:r>
            <a:endParaRPr lang="en-US" sz="2400" baseline="-25000" dirty="0"/>
          </a:p>
        </p:txBody>
      </p:sp>
      <p:graphicFrame>
        <p:nvGraphicFramePr>
          <p:cNvPr id="9" name="Object 8" descr="K subscript d equals to the concentration of H multiplied by concentration of R divided by the concentration of H R."/>
          <p:cNvGraphicFramePr>
            <a:graphicFrameLocks noChangeAspect="1"/>
          </p:cNvGraphicFramePr>
          <p:nvPr/>
        </p:nvGraphicFramePr>
        <p:xfrm>
          <a:off x="3433535" y="2133600"/>
          <a:ext cx="2276929" cy="489529"/>
        </p:xfrm>
        <a:graphic>
          <a:graphicData uri="http://schemas.openxmlformats.org/presentationml/2006/ole">
            <mc:AlternateContent xmlns:mc="http://schemas.openxmlformats.org/markup-compatibility/2006">
              <mc:Choice xmlns:v="urn:schemas-microsoft-com:vml" Requires="v">
                <p:oleObj spid="_x0000_s2098" name="Equation" r:id="rId4" imgW="1193760" imgH="253800" progId="Equation.DSMT4">
                  <p:embed/>
                </p:oleObj>
              </mc:Choice>
              <mc:Fallback>
                <p:oleObj name="Equation" r:id="rId4" imgW="1193760" imgH="253800" progId="Equation.DSMT4">
                  <p:embed/>
                  <p:pic>
                    <p:nvPicPr>
                      <p:cNvPr id="9" name="Object 8" descr="K subscript d equals to the concentration of H multiplied by concentration of R divided by the concentration of H R."/>
                      <p:cNvPicPr>
                        <a:picLocks noChangeAspect="1" noChangeArrowheads="1"/>
                      </p:cNvPicPr>
                      <p:nvPr/>
                    </p:nvPicPr>
                    <p:blipFill>
                      <a:blip r:embed="rId5"/>
                      <a:srcRect/>
                      <a:stretch>
                        <a:fillRect/>
                      </a:stretch>
                    </p:blipFill>
                    <p:spPr bwMode="auto">
                      <a:xfrm>
                        <a:off x="3433535" y="2133600"/>
                        <a:ext cx="2276929" cy="489529"/>
                      </a:xfrm>
                      <a:prstGeom prst="rect">
                        <a:avLst/>
                      </a:prstGeom>
                      <a:noFill/>
                    </p:spPr>
                  </p:pic>
                </p:oleObj>
              </mc:Fallback>
            </mc:AlternateContent>
          </a:graphicData>
        </a:graphic>
      </p:graphicFrame>
      <p:sp>
        <p:nvSpPr>
          <p:cNvPr id="5" name="Content Placeholder 4"/>
          <p:cNvSpPr>
            <a:spLocks noGrp="1"/>
          </p:cNvSpPr>
          <p:nvPr>
            <p:ph sz="quarter" idx="15"/>
          </p:nvPr>
        </p:nvSpPr>
        <p:spPr>
          <a:xfrm>
            <a:off x="429038" y="3097444"/>
            <a:ext cx="8260289" cy="1133353"/>
          </a:xfrm>
        </p:spPr>
        <p:txBody>
          <a:bodyPr lIns="0" tIns="0" rIns="0" bIns="0"/>
          <a:lstStyle/>
          <a:p>
            <a:pPr indent="-255600"/>
            <a:r>
              <a:rPr lang="en-US" sz="2400" dirty="0"/>
              <a:t>The fraction of receptor bound by ligand, the </a:t>
            </a:r>
            <a:r>
              <a:rPr lang="en-US" sz="2400" i="1" dirty="0"/>
              <a:t>fractional occupancy, </a:t>
            </a:r>
            <a:r>
              <a:rPr lang="en-US" sz="2400" dirty="0"/>
              <a:t>is the ratio of ligand bound/total concentration of receptor</a:t>
            </a:r>
          </a:p>
        </p:txBody>
      </p:sp>
      <p:graphicFrame>
        <p:nvGraphicFramePr>
          <p:cNvPr id="11" name="Object 10" descr="An equation shows fractional occupancy equals the concentration of H R divided by open parenthesis the concentration of R plus the concentration of H R close parenthesis. "/>
          <p:cNvGraphicFramePr>
            <a:graphicFrameLocks noChangeAspect="1"/>
          </p:cNvGraphicFramePr>
          <p:nvPr/>
        </p:nvGraphicFramePr>
        <p:xfrm>
          <a:off x="1395953" y="4506068"/>
          <a:ext cx="5836959" cy="581542"/>
        </p:xfrm>
        <a:graphic>
          <a:graphicData uri="http://schemas.openxmlformats.org/presentationml/2006/ole">
            <mc:AlternateContent xmlns:mc="http://schemas.openxmlformats.org/markup-compatibility/2006">
              <mc:Choice xmlns:v="urn:schemas-microsoft-com:vml" Requires="v">
                <p:oleObj spid="_x0000_s2099" name="Equation" r:id="rId6" imgW="2578100" imgH="254000" progId="Equation.DSMT4">
                  <p:embed/>
                </p:oleObj>
              </mc:Choice>
              <mc:Fallback>
                <p:oleObj name="Equation" r:id="rId6" imgW="2578100" imgH="254000" progId="Equation.DSMT4">
                  <p:embed/>
                  <p:pic>
                    <p:nvPicPr>
                      <p:cNvPr id="11" name="Object 10" descr="An equation shows fractional occupancy equals the concentration of H R divided by open parenthesis the concentration of R plus the concentration of H R close parenthesi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5953" y="4506068"/>
                        <a:ext cx="5836959" cy="581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277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7383" y="236565"/>
            <a:ext cx="8229600" cy="821428"/>
          </a:xfrm>
        </p:spPr>
        <p:txBody>
          <a:bodyPr lIns="0" tIns="0" rIns="0" bIns="0" anchor="ctr"/>
          <a:lstStyle/>
          <a:p>
            <a:r>
              <a:rPr lang="en-US" dirty="0"/>
              <a:t>Analysis of Receptor-Ligand Affinity </a:t>
            </a:r>
            <a:r>
              <a:rPr lang="en-US" sz="2800" dirty="0"/>
              <a:t>(3 of 4)</a:t>
            </a:r>
          </a:p>
        </p:txBody>
      </p:sp>
      <p:graphicFrame>
        <p:nvGraphicFramePr>
          <p:cNvPr id="4" name="Object 3" descr="An equation shows fractional occupancy equals the concentration of H multiplied by open bracket K subscript d plus the concentration of H bracket closed. "/>
          <p:cNvGraphicFramePr>
            <a:graphicFrameLocks noChangeAspect="1"/>
          </p:cNvGraphicFramePr>
          <p:nvPr/>
        </p:nvGraphicFramePr>
        <p:xfrm>
          <a:off x="2020291" y="1560048"/>
          <a:ext cx="4572023" cy="505920"/>
        </p:xfrm>
        <a:graphic>
          <a:graphicData uri="http://schemas.openxmlformats.org/presentationml/2006/ole">
            <mc:AlternateContent xmlns:mc="http://schemas.openxmlformats.org/markup-compatibility/2006">
              <mc:Choice xmlns:v="urn:schemas-microsoft-com:vml" Requires="v">
                <p:oleObj spid="_x0000_s3098" name="Equation" r:id="rId4" imgW="2324100" imgH="254000" progId="Equation.DSMT4">
                  <p:embed/>
                </p:oleObj>
              </mc:Choice>
              <mc:Fallback>
                <p:oleObj name="Equation" r:id="rId4" imgW="2324100" imgH="254000" progId="Equation.DSMT4">
                  <p:embed/>
                  <p:pic>
                    <p:nvPicPr>
                      <p:cNvPr id="4" name="Object 3" descr="An equation shows fractional occupancy equals the concentration of H multiplied by open bracket K subscript d plus the concentration of H bracket close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291" y="1560048"/>
                        <a:ext cx="4572023" cy="505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29038" y="2292212"/>
            <a:ext cx="8260289" cy="1692920"/>
          </a:xfrm>
        </p:spPr>
        <p:txBody>
          <a:bodyPr lIns="0" tIns="0" rIns="0" bIns="0"/>
          <a:lstStyle/>
          <a:p>
            <a:pPr indent="-255600"/>
            <a:r>
              <a:rPr lang="en-US" sz="2400" dirty="0"/>
              <a:t>When ligand concentration ([H]) is zero, the fractional occupancy is 0.</a:t>
            </a:r>
          </a:p>
          <a:p>
            <a:pPr indent="-255600"/>
            <a:r>
              <a:rPr lang="en-US" sz="2400" dirty="0"/>
              <a:t>When ligand concentration is many times </a:t>
            </a:r>
            <a:r>
              <a:rPr lang="en-US" sz="2400" i="1" dirty="0" err="1"/>
              <a:t>K</a:t>
            </a:r>
            <a:r>
              <a:rPr lang="en-US" sz="2400" baseline="-25000" dirty="0" err="1"/>
              <a:t>d</a:t>
            </a:r>
            <a:r>
              <a:rPr lang="en-US" sz="2400" dirty="0"/>
              <a:t>, fractional occupancy approaches 1.</a:t>
            </a:r>
          </a:p>
        </p:txBody>
      </p:sp>
    </p:spTree>
    <p:extLst>
      <p:ext uri="{BB962C8B-B14F-4D97-AF65-F5344CB8AC3E}">
        <p14:creationId xmlns:p14="http://schemas.microsoft.com/office/powerpoint/2010/main" val="102588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7383" y="236565"/>
            <a:ext cx="8229600" cy="821428"/>
          </a:xfrm>
        </p:spPr>
        <p:txBody>
          <a:bodyPr lIns="0" tIns="0" rIns="0" bIns="0" anchor="ctr"/>
          <a:lstStyle/>
          <a:p>
            <a:r>
              <a:rPr lang="en-US" dirty="0"/>
              <a:t>Analysis of Receptor-Ligand Affinity </a:t>
            </a:r>
            <a:r>
              <a:rPr lang="en-US" sz="2800" dirty="0"/>
              <a:t>(4 of 4)</a:t>
            </a:r>
          </a:p>
        </p:txBody>
      </p:sp>
      <p:sp>
        <p:nvSpPr>
          <p:cNvPr id="3" name="Content Placeholder 2"/>
          <p:cNvSpPr>
            <a:spLocks noGrp="1"/>
          </p:cNvSpPr>
          <p:nvPr>
            <p:ph sz="quarter" idx="13"/>
          </p:nvPr>
        </p:nvSpPr>
        <p:spPr>
          <a:xfrm>
            <a:off x="427382" y="1426488"/>
            <a:ext cx="8261945" cy="852688"/>
          </a:xfrm>
        </p:spPr>
        <p:txBody>
          <a:bodyPr lIns="0" tIns="0" rIns="0" bIns="0"/>
          <a:lstStyle/>
          <a:p>
            <a:pPr indent="-255600"/>
            <a:r>
              <a:rPr lang="en-US" sz="2400" dirty="0"/>
              <a:t>When the receptor is half saturated with hormone, that hormone concentration ([H]</a:t>
            </a:r>
            <a:r>
              <a:rPr lang="en-US" sz="2400" baseline="-25000" dirty="0"/>
              <a:t>1/2</a:t>
            </a:r>
            <a:r>
              <a:rPr lang="en-US" sz="2400" dirty="0"/>
              <a:t>) is equal to </a:t>
            </a:r>
            <a:r>
              <a:rPr lang="en-US" sz="2400" i="1" dirty="0" err="1"/>
              <a:t>K</a:t>
            </a:r>
            <a:r>
              <a:rPr lang="en-US" sz="2400" baseline="-25000" dirty="0" err="1"/>
              <a:t>d</a:t>
            </a:r>
            <a:endParaRPr lang="en-US" sz="2400" baseline="-25000" dirty="0"/>
          </a:p>
        </p:txBody>
      </p:sp>
      <p:graphicFrame>
        <p:nvGraphicFramePr>
          <p:cNvPr id="6" name="Object 5" descr="An equation &#10;Long description is available in notes, Press F6"/>
          <p:cNvGraphicFramePr>
            <a:graphicFrameLocks noChangeAspect="1"/>
          </p:cNvGraphicFramePr>
          <p:nvPr/>
        </p:nvGraphicFramePr>
        <p:xfrm>
          <a:off x="3083332" y="2486889"/>
          <a:ext cx="2977334" cy="1782833"/>
        </p:xfrm>
        <a:graphic>
          <a:graphicData uri="http://schemas.openxmlformats.org/presentationml/2006/ole">
            <mc:AlternateContent xmlns:mc="http://schemas.openxmlformats.org/markup-compatibility/2006">
              <mc:Choice xmlns:v="urn:schemas-microsoft-com:vml" Requires="v">
                <p:oleObj spid="_x0000_s4122" name="Equation" r:id="rId4" imgW="1587240" imgH="952200" progId="Equation.DSMT4">
                  <p:embed/>
                </p:oleObj>
              </mc:Choice>
              <mc:Fallback>
                <p:oleObj name="Equation" r:id="rId4" imgW="1587240" imgH="952200" progId="Equation.DSMT4">
                  <p:embed/>
                  <p:pic>
                    <p:nvPicPr>
                      <p:cNvPr id="6" name="Object 5" descr="An equation &#10;Long description is available in notes, Press F6"/>
                      <p:cNvPicPr>
                        <a:picLocks noChangeAspect="1" noChangeArrowheads="1"/>
                      </p:cNvPicPr>
                      <p:nvPr/>
                    </p:nvPicPr>
                    <p:blipFill>
                      <a:blip r:embed="rId5"/>
                      <a:srcRect/>
                      <a:stretch>
                        <a:fillRect/>
                      </a:stretch>
                    </p:blipFill>
                    <p:spPr bwMode="auto">
                      <a:xfrm>
                        <a:off x="3083332" y="2486889"/>
                        <a:ext cx="2977334" cy="17828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29038" y="4468218"/>
            <a:ext cx="8260289" cy="942293"/>
          </a:xfrm>
        </p:spPr>
        <p:txBody>
          <a:bodyPr lIns="0" tIns="0" rIns="0" bIns="0"/>
          <a:lstStyle/>
          <a:p>
            <a:pPr indent="-255600"/>
            <a:r>
              <a:rPr lang="en-US" sz="2400" dirty="0"/>
              <a:t>Thus,</a:t>
            </a:r>
            <a:r>
              <a:rPr lang="en-US" sz="2400" i="1" dirty="0"/>
              <a:t> </a:t>
            </a:r>
            <a:r>
              <a:rPr lang="en-US" sz="2400" i="1" dirty="0" err="1"/>
              <a:t>K</a:t>
            </a:r>
            <a:r>
              <a:rPr lang="en-US" sz="2400" baseline="-25000" dirty="0" err="1"/>
              <a:t>d</a:t>
            </a:r>
            <a:r>
              <a:rPr lang="en-US" sz="2400" dirty="0"/>
              <a:t> provides a measure of affinity of a receptor and for its ligand.</a:t>
            </a:r>
          </a:p>
        </p:txBody>
      </p:sp>
    </p:spTree>
    <p:extLst>
      <p:ext uri="{BB962C8B-B14F-4D97-AF65-F5344CB8AC3E}">
        <p14:creationId xmlns:p14="http://schemas.microsoft.com/office/powerpoint/2010/main" val="99161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53533"/>
            <a:ext cx="8229600" cy="1526268"/>
          </a:xfrm>
        </p:spPr>
        <p:txBody>
          <a:bodyPr lIns="0" tIns="0" rIns="0" bIns="0" anchor="ctr"/>
          <a:lstStyle/>
          <a:p>
            <a:r>
              <a:rPr lang="en-US" dirty="0"/>
              <a:t>Concentration Dependence of Ligand Binding for a Simple Receptor-Ligand System</a:t>
            </a:r>
          </a:p>
        </p:txBody>
      </p:sp>
      <p:sp>
        <p:nvSpPr>
          <p:cNvPr id="6" name="Content Placeholder 5"/>
          <p:cNvSpPr>
            <a:spLocks noGrp="1"/>
          </p:cNvSpPr>
          <p:nvPr>
            <p:ph sz="quarter" idx="15"/>
          </p:nvPr>
        </p:nvSpPr>
        <p:spPr>
          <a:xfrm>
            <a:off x="421689" y="1967060"/>
            <a:ext cx="8256234" cy="544128"/>
          </a:xfrm>
        </p:spPr>
        <p:txBody>
          <a:bodyPr lIns="0" tIns="0" rIns="0" bIns="0"/>
          <a:lstStyle/>
          <a:p>
            <a:pPr marL="0" indent="0">
              <a:buNone/>
            </a:pPr>
            <a:r>
              <a:rPr lang="en-US" sz="1800" b="1" dirty="0"/>
              <a:t>Figure 23.3</a:t>
            </a:r>
            <a:r>
              <a:rPr lang="en-US" sz="1800" dirty="0"/>
              <a:t> Concentration Dependence of Ligand Binding for a Simple Receptor-Ligand System. </a:t>
            </a:r>
          </a:p>
        </p:txBody>
      </p:sp>
      <p:pic>
        <p:nvPicPr>
          <p:cNvPr id="4" name="Picture Placeholder 3" descr="A line graph plots for hormone concentration in n M units on the X –axis from 0 to 40, in increments of 10 versus percent receptors bound by hormones on the Y axis from 0 to 100, in increments of 50.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294"/>
          <a:stretch/>
        </p:blipFill>
        <p:spPr>
          <a:xfrm>
            <a:off x="2218744" y="2816411"/>
            <a:ext cx="4476784" cy="3577276"/>
          </a:xfrm>
          <a:prstGeom prst="rect">
            <a:avLst/>
          </a:prstGeom>
          <a:noFill/>
          <a:ln>
            <a:noFill/>
          </a:ln>
        </p:spPr>
      </p:pic>
    </p:spTree>
    <p:extLst>
      <p:ext uri="{BB962C8B-B14F-4D97-AF65-F5344CB8AC3E}">
        <p14:creationId xmlns:p14="http://schemas.microsoft.com/office/powerpoint/2010/main" val="196085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FFC000"/>
          </a:solidFill>
        </p:spPr>
        <p:txBody>
          <a:bodyPr lIns="0" tIns="0" rIns="0" bIns="0" anchor="ctr"/>
          <a:lstStyle/>
          <a:p>
            <a:r>
              <a:rPr lang="en-US" sz="3600" dirty="0">
                <a:latin typeface="+mj-lt"/>
              </a:rPr>
              <a:t>Signal Transduction Mechanisms: </a:t>
            </a:r>
            <a:br>
              <a:rPr lang="en-US" sz="3600" dirty="0">
                <a:latin typeface="+mj-lt"/>
              </a:rPr>
            </a:br>
            <a:r>
              <a:rPr lang="en-US" sz="3600" dirty="0">
                <a:latin typeface="+mj-lt"/>
              </a:rPr>
              <a:t>II. Messengers and Receptors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938178"/>
          </a:xfrm>
        </p:spPr>
        <p:txBody>
          <a:bodyPr lIns="0" tIns="0" rIns="0" bIns="0"/>
          <a:lstStyle/>
          <a:p>
            <a:pPr marL="255600" indent="-255600"/>
            <a:r>
              <a:rPr lang="en-US" sz="2400" dirty="0"/>
              <a:t>An exploration of </a:t>
            </a:r>
            <a:r>
              <a:rPr lang="en-US" sz="2400" u="sng" dirty="0"/>
              <a:t>how</a:t>
            </a:r>
            <a:r>
              <a:rPr lang="en-US" sz="2400" dirty="0"/>
              <a:t> cells </a:t>
            </a:r>
            <a:r>
              <a:rPr lang="en-US" sz="2400" u="sng" dirty="0"/>
              <a:t>respond</a:t>
            </a:r>
            <a:r>
              <a:rPr lang="en-US" sz="2400" dirty="0"/>
              <a:t> to </a:t>
            </a:r>
            <a:r>
              <a:rPr lang="en-US" sz="2400" u="sng" dirty="0" err="1"/>
              <a:t>nonneuronal</a:t>
            </a:r>
            <a:r>
              <a:rPr lang="en-US" sz="2400" dirty="0"/>
              <a:t> signals. </a:t>
            </a:r>
          </a:p>
        </p:txBody>
      </p:sp>
      <p:sp>
        <p:nvSpPr>
          <p:cNvPr id="5" name="TextBox 4">
            <a:extLst>
              <a:ext uri="{FF2B5EF4-FFF2-40B4-BE49-F238E27FC236}">
                <a16:creationId xmlns:a16="http://schemas.microsoft.com/office/drawing/2014/main" id="{B4FAAC54-1D50-4DDA-BF80-F8BE756B17C4}"/>
              </a:ext>
            </a:extLst>
          </p:cNvPr>
          <p:cNvSpPr txBox="1"/>
          <p:nvPr/>
        </p:nvSpPr>
        <p:spPr>
          <a:xfrm>
            <a:off x="3222527" y="6180538"/>
            <a:ext cx="5502729" cy="307777"/>
          </a:xfrm>
          <a:prstGeom prst="rect">
            <a:avLst/>
          </a:prstGeom>
          <a:noFill/>
        </p:spPr>
        <p:txBody>
          <a:bodyPr wrap="square">
            <a:spAutoFit/>
          </a:bodyPr>
          <a:lstStyle/>
          <a:p>
            <a:pPr algn="r"/>
            <a:r>
              <a:rPr lang="en-US" dirty="0"/>
              <a:t>Copyright © 2022 Pearson Education Ltd. All Rights Reserved.</a:t>
            </a:r>
          </a:p>
        </p:txBody>
      </p:sp>
    </p:spTree>
    <p:extLst>
      <p:ext uri="{BB962C8B-B14F-4D97-AF65-F5344CB8AC3E}">
        <p14:creationId xmlns:p14="http://schemas.microsoft.com/office/powerpoint/2010/main" val="240746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7383" y="122825"/>
            <a:ext cx="8229600" cy="662208"/>
          </a:xfrm>
        </p:spPr>
        <p:txBody>
          <a:bodyPr lIns="0" tIns="0" rIns="0" bIns="0" anchor="ctr"/>
          <a:lstStyle/>
          <a:p>
            <a:r>
              <a:rPr lang="en-US" dirty="0"/>
              <a:t>Reciprocal Plots</a:t>
            </a:r>
            <a:endParaRPr lang="en-US" sz="2800" dirty="0"/>
          </a:p>
        </p:txBody>
      </p:sp>
      <p:sp>
        <p:nvSpPr>
          <p:cNvPr id="3" name="Content Placeholder 2"/>
          <p:cNvSpPr>
            <a:spLocks noGrp="1"/>
          </p:cNvSpPr>
          <p:nvPr>
            <p:ph sz="quarter" idx="13"/>
          </p:nvPr>
        </p:nvSpPr>
        <p:spPr>
          <a:xfrm>
            <a:off x="427382" y="1017048"/>
            <a:ext cx="8261945" cy="852688"/>
          </a:xfrm>
        </p:spPr>
        <p:txBody>
          <a:bodyPr lIns="0" tIns="0" rIns="0" bIns="0"/>
          <a:lstStyle/>
          <a:p>
            <a:pPr indent="-255600"/>
            <a:r>
              <a:rPr lang="en-US" sz="2400" dirty="0"/>
              <a:t>Like in enzyme kinetics, reciprocal plots can be used to estimate </a:t>
            </a:r>
            <a:r>
              <a:rPr lang="en-US" sz="2400" i="1" dirty="0" err="1"/>
              <a:t>K</a:t>
            </a:r>
            <a:r>
              <a:rPr lang="en-US" sz="2400" baseline="-25000" dirty="0" err="1"/>
              <a:t>d</a:t>
            </a:r>
            <a:r>
              <a:rPr lang="en-US" sz="2400" dirty="0"/>
              <a:t>. (</a:t>
            </a:r>
            <a:r>
              <a:rPr lang="en-US" sz="2400" i="1" dirty="0" err="1"/>
              <a:t>Scatchard</a:t>
            </a:r>
            <a:r>
              <a:rPr lang="en-US" sz="2400" i="1" dirty="0"/>
              <a:t> equation</a:t>
            </a:r>
            <a:r>
              <a:rPr lang="en-US" sz="2400" dirty="0"/>
              <a:t>) </a:t>
            </a:r>
          </a:p>
        </p:txBody>
      </p:sp>
      <p:graphicFrame>
        <p:nvGraphicFramePr>
          <p:cNvPr id="7" name="Object 6" descr="Open bracket fractional occupancy divided by the concentration of H bracket closed equals to 1 divided by K subscript d multiplied by open bracket 1 minus fractional occupancy bracket closed. "/>
          <p:cNvGraphicFramePr>
            <a:graphicFrameLocks noChangeAspect="1"/>
          </p:cNvGraphicFramePr>
          <p:nvPr>
            <p:extLst>
              <p:ext uri="{D42A27DB-BD31-4B8C-83A1-F6EECF244321}">
                <p14:modId xmlns:p14="http://schemas.microsoft.com/office/powerpoint/2010/main" val="2101505160"/>
              </p:ext>
            </p:extLst>
          </p:nvPr>
        </p:nvGraphicFramePr>
        <p:xfrm>
          <a:off x="1312863" y="2470150"/>
          <a:ext cx="6664325" cy="815975"/>
        </p:xfrm>
        <a:graphic>
          <a:graphicData uri="http://schemas.openxmlformats.org/presentationml/2006/ole">
            <mc:AlternateContent xmlns:mc="http://schemas.openxmlformats.org/markup-compatibility/2006">
              <mc:Choice xmlns:v="urn:schemas-microsoft-com:vml" Requires="v">
                <p:oleObj spid="_x0000_s5146" name="Equation" r:id="rId4" imgW="2717640" imgH="330120" progId="Equation.DSMT4">
                  <p:embed/>
                </p:oleObj>
              </mc:Choice>
              <mc:Fallback>
                <p:oleObj name="Equation" r:id="rId4" imgW="2717640" imgH="330120" progId="Equation.DSMT4">
                  <p:embed/>
                  <p:pic>
                    <p:nvPicPr>
                      <p:cNvPr id="0" name="Object 1"/>
                      <p:cNvPicPr>
                        <a:picLocks noChangeAspect="1" noChangeArrowheads="1"/>
                      </p:cNvPicPr>
                      <p:nvPr/>
                    </p:nvPicPr>
                    <p:blipFill>
                      <a:blip r:embed="rId5"/>
                      <a:srcRect/>
                      <a:stretch>
                        <a:fillRect/>
                      </a:stretch>
                    </p:blipFill>
                    <p:spPr bwMode="auto">
                      <a:xfrm>
                        <a:off x="1312863" y="2470150"/>
                        <a:ext cx="6664325"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29038" y="3970916"/>
            <a:ext cx="8260289" cy="1993156"/>
          </a:xfrm>
        </p:spPr>
        <p:txBody>
          <a:bodyPr lIns="0" tIns="0" rIns="0" bIns="0"/>
          <a:lstStyle/>
          <a:p>
            <a:pPr indent="-255600"/>
            <a:r>
              <a:rPr lang="en-US" sz="2400" dirty="0"/>
              <a:t>Measuring real-world </a:t>
            </a:r>
            <a:r>
              <a:rPr lang="en-US" sz="2400" i="1" dirty="0" err="1"/>
              <a:t>K</a:t>
            </a:r>
            <a:r>
              <a:rPr lang="en-US" sz="2400" baseline="-25000" dirty="0" err="1"/>
              <a:t>d</a:t>
            </a:r>
            <a:r>
              <a:rPr lang="en-US" sz="2400" dirty="0"/>
              <a:t> values is technically challenging and often done indirectly. </a:t>
            </a:r>
          </a:p>
          <a:p>
            <a:pPr indent="-255600"/>
            <a:r>
              <a:rPr lang="en-US" sz="2400" dirty="0"/>
              <a:t>The importance of the </a:t>
            </a:r>
            <a:r>
              <a:rPr lang="en-US" sz="2400" i="1" dirty="0" err="1"/>
              <a:t>K</a:t>
            </a:r>
            <a:r>
              <a:rPr lang="en-US" sz="2400" baseline="-25000" dirty="0" err="1"/>
              <a:t>d</a:t>
            </a:r>
            <a:r>
              <a:rPr lang="en-US" sz="2400" dirty="0"/>
              <a:t> value is predicting the concentration a particular ligand will be effective in producing cellular response.</a:t>
            </a:r>
          </a:p>
        </p:txBody>
      </p:sp>
    </p:spTree>
    <p:extLst>
      <p:ext uri="{BB962C8B-B14F-4D97-AF65-F5344CB8AC3E}">
        <p14:creationId xmlns:p14="http://schemas.microsoft.com/office/powerpoint/2010/main" val="71551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IN" sz="3600" dirty="0">
                <a:latin typeface="+mj-lt"/>
              </a:rPr>
              <a:t>Agonists and Antagonists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3018449"/>
          </a:xfrm>
        </p:spPr>
        <p:txBody>
          <a:bodyPr lIns="0" tIns="0" rIns="0" bIns="0"/>
          <a:lstStyle/>
          <a:p>
            <a:pPr indent="-255600"/>
            <a:r>
              <a:rPr lang="en-US" sz="2400" dirty="0"/>
              <a:t>It is possible to make </a:t>
            </a:r>
            <a:r>
              <a:rPr lang="en-US" sz="2400" u="sng" dirty="0"/>
              <a:t>synthetic</a:t>
            </a:r>
            <a:r>
              <a:rPr lang="en-US" sz="2400" dirty="0"/>
              <a:t> </a:t>
            </a:r>
            <a:r>
              <a:rPr lang="en-US" sz="2400" u="sng" dirty="0"/>
              <a:t>ligands</a:t>
            </a:r>
            <a:r>
              <a:rPr lang="en-US" sz="2400" dirty="0"/>
              <a:t> that </a:t>
            </a:r>
            <a:r>
              <a:rPr lang="en-US" sz="2400" u="sng" dirty="0"/>
              <a:t>bind even more tightly or selectively than the real ligand.</a:t>
            </a:r>
          </a:p>
          <a:p>
            <a:pPr indent="-255600"/>
            <a:r>
              <a:rPr lang="en-US" sz="2400" b="1" dirty="0"/>
              <a:t>Agonists</a:t>
            </a:r>
            <a:r>
              <a:rPr lang="en-US" sz="2400" dirty="0"/>
              <a:t>: </a:t>
            </a:r>
            <a:r>
              <a:rPr lang="en-US" sz="2400" u="sng" dirty="0"/>
              <a:t>drugs that activate the receptor they are bound to.</a:t>
            </a:r>
          </a:p>
          <a:p>
            <a:pPr indent="-255600"/>
            <a:r>
              <a:rPr lang="en-US" sz="2400" b="1" dirty="0"/>
              <a:t>Antagonists</a:t>
            </a:r>
            <a:r>
              <a:rPr lang="en-US" sz="2400" dirty="0"/>
              <a:t>:</a:t>
            </a:r>
            <a:r>
              <a:rPr lang="en-US" sz="2400" b="1" dirty="0"/>
              <a:t> </a:t>
            </a:r>
            <a:r>
              <a:rPr lang="en-US" sz="2400" u="sng" dirty="0"/>
              <a:t>bind receptors without triggering a change and prevent the naturally occurring messenger from activating the receptor</a:t>
            </a:r>
            <a:r>
              <a:rPr lang="en-US" sz="2400" dirty="0"/>
              <a:t>.</a:t>
            </a:r>
          </a:p>
        </p:txBody>
      </p:sp>
    </p:spTree>
    <p:extLst>
      <p:ext uri="{BB962C8B-B14F-4D97-AF65-F5344CB8AC3E}">
        <p14:creationId xmlns:p14="http://schemas.microsoft.com/office/powerpoint/2010/main" val="120707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7383" y="154677"/>
            <a:ext cx="8229600" cy="619516"/>
          </a:xfrm>
          <a:solidFill>
            <a:srgbClr val="FFC000"/>
          </a:solidFill>
        </p:spPr>
        <p:txBody>
          <a:bodyPr lIns="0" tIns="0" rIns="0" bIns="0" anchor="ctr"/>
          <a:lstStyle/>
          <a:p>
            <a:r>
              <a:rPr lang="en-US" dirty="0"/>
              <a:t>Turning Receptors </a:t>
            </a:r>
            <a:r>
              <a:rPr lang="en-US" altLang="en-CA" dirty="0"/>
              <a:t>“</a:t>
            </a:r>
            <a:r>
              <a:rPr lang="en-US" dirty="0"/>
              <a:t>Off</a:t>
            </a:r>
            <a:r>
              <a:rPr lang="en-US" altLang="en-CA" dirty="0"/>
              <a:t>” </a:t>
            </a:r>
            <a:r>
              <a:rPr lang="en-US" altLang="en-CA" sz="2800" dirty="0"/>
              <a:t>(1 of 2)</a:t>
            </a:r>
            <a:endParaRPr lang="en-US" sz="2800" dirty="0"/>
          </a:p>
        </p:txBody>
      </p:sp>
      <p:sp>
        <p:nvSpPr>
          <p:cNvPr id="3" name="Content Placeholder 2"/>
          <p:cNvSpPr>
            <a:spLocks noGrp="1"/>
          </p:cNvSpPr>
          <p:nvPr>
            <p:ph sz="quarter" idx="13"/>
          </p:nvPr>
        </p:nvSpPr>
        <p:spPr>
          <a:xfrm>
            <a:off x="427382" y="976105"/>
            <a:ext cx="8261945" cy="385556"/>
          </a:xfrm>
        </p:spPr>
        <p:txBody>
          <a:bodyPr lIns="0" tIns="0" rIns="0" bIns="0"/>
          <a:lstStyle/>
          <a:p>
            <a:pPr indent="-255600"/>
            <a:r>
              <a:rPr lang="en-US" sz="2400" dirty="0"/>
              <a:t>Cells can shut down signaling in </a:t>
            </a:r>
            <a:r>
              <a:rPr lang="en-US" sz="2400" dirty="0">
                <a:solidFill>
                  <a:srgbClr val="00B0F0"/>
                </a:solidFill>
              </a:rPr>
              <a:t>two</a:t>
            </a:r>
            <a:r>
              <a:rPr lang="en-US" sz="2400" dirty="0"/>
              <a:t> common ways:</a:t>
            </a:r>
          </a:p>
        </p:txBody>
      </p:sp>
      <p:sp>
        <p:nvSpPr>
          <p:cNvPr id="4" name="Content Placeholder 3"/>
          <p:cNvSpPr>
            <a:spLocks noGrp="1"/>
          </p:cNvSpPr>
          <p:nvPr>
            <p:ph sz="quarter" idx="14"/>
          </p:nvPr>
        </p:nvSpPr>
        <p:spPr>
          <a:xfrm>
            <a:off x="419100" y="1572451"/>
            <a:ext cx="8270227" cy="1621125"/>
          </a:xfrm>
        </p:spPr>
        <p:txBody>
          <a:bodyPr lIns="0" tIns="0" rIns="0" bIns="0"/>
          <a:lstStyle/>
          <a:p>
            <a:pPr marL="720000" lvl="1" indent="-360000">
              <a:buFont typeface="+mj-lt"/>
              <a:buAutoNum type="arabicPeriod"/>
            </a:pPr>
            <a:r>
              <a:rPr lang="en-US" sz="2400" dirty="0"/>
              <a:t>By </a:t>
            </a:r>
            <a:r>
              <a:rPr lang="en-US" sz="2400" dirty="0">
                <a:solidFill>
                  <a:srgbClr val="00B0F0"/>
                </a:solidFill>
              </a:rPr>
              <a:t>reducing</a:t>
            </a:r>
            <a:r>
              <a:rPr lang="en-US" sz="2400" dirty="0"/>
              <a:t> the amount of </a:t>
            </a:r>
            <a:r>
              <a:rPr lang="en-US" sz="2400" dirty="0">
                <a:solidFill>
                  <a:srgbClr val="00B0F0"/>
                </a:solidFill>
              </a:rPr>
              <a:t>free</a:t>
            </a:r>
            <a:r>
              <a:rPr lang="en-US" sz="2400" dirty="0"/>
              <a:t> ligand and thus the amount of signal</a:t>
            </a:r>
          </a:p>
          <a:p>
            <a:pPr marL="720000" lvl="1" indent="-360000">
              <a:buFont typeface="+mj-lt"/>
              <a:buAutoNum type="arabicPeriod"/>
            </a:pPr>
            <a:r>
              <a:rPr lang="en-US" sz="2400" dirty="0"/>
              <a:t>By </a:t>
            </a:r>
            <a:r>
              <a:rPr lang="en-US" sz="2400" dirty="0">
                <a:solidFill>
                  <a:srgbClr val="00B0F0"/>
                </a:solidFill>
              </a:rPr>
              <a:t>reducing</a:t>
            </a:r>
            <a:r>
              <a:rPr lang="en-US" sz="2400" dirty="0"/>
              <a:t> the </a:t>
            </a:r>
            <a:r>
              <a:rPr lang="en-US" sz="2400" dirty="0">
                <a:solidFill>
                  <a:srgbClr val="00B0F0"/>
                </a:solidFill>
              </a:rPr>
              <a:t>sensitivity</a:t>
            </a:r>
            <a:r>
              <a:rPr lang="en-US" sz="2400" dirty="0"/>
              <a:t> of the receptor or amount of receptor</a:t>
            </a:r>
          </a:p>
        </p:txBody>
      </p:sp>
      <p:sp>
        <p:nvSpPr>
          <p:cNvPr id="5" name="Content Placeholder 4"/>
          <p:cNvSpPr>
            <a:spLocks noGrp="1"/>
          </p:cNvSpPr>
          <p:nvPr>
            <p:ph sz="quarter" idx="15"/>
          </p:nvPr>
        </p:nvSpPr>
        <p:spPr>
          <a:xfrm>
            <a:off x="429038" y="3370404"/>
            <a:ext cx="8260289" cy="387625"/>
          </a:xfrm>
        </p:spPr>
        <p:txBody>
          <a:bodyPr lIns="0" tIns="0" rIns="0" bIns="0"/>
          <a:lstStyle/>
          <a:p>
            <a:pPr indent="-255600"/>
            <a:r>
              <a:rPr lang="en-US" sz="2400" u="sng" dirty="0"/>
              <a:t>Cells are geared to sense </a:t>
            </a:r>
            <a:r>
              <a:rPr lang="en-US" sz="2400" i="1" u="sng" dirty="0"/>
              <a:t>changes</a:t>
            </a:r>
            <a:r>
              <a:rPr lang="en-US" sz="2400" u="sng" dirty="0"/>
              <a:t> in ligand concentration.</a:t>
            </a:r>
          </a:p>
        </p:txBody>
      </p:sp>
    </p:spTree>
    <p:extLst>
      <p:ext uri="{BB962C8B-B14F-4D97-AF65-F5344CB8AC3E}">
        <p14:creationId xmlns:p14="http://schemas.microsoft.com/office/powerpoint/2010/main" val="355553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38575"/>
            <a:ext cx="8302240" cy="652994"/>
          </a:xfrm>
          <a:solidFill>
            <a:srgbClr val="FFC000"/>
          </a:solidFill>
        </p:spPr>
        <p:txBody>
          <a:bodyPr lIns="0" tIns="0" rIns="0" bIns="0" anchor="ctr"/>
          <a:lstStyle/>
          <a:p>
            <a:r>
              <a:rPr lang="en-US" sz="3600" dirty="0">
                <a:latin typeface="+mj-lt"/>
              </a:rPr>
              <a:t>Turning Receptors </a:t>
            </a:r>
            <a:r>
              <a:rPr lang="en-US" altLang="en-CA" sz="3600" dirty="0">
                <a:latin typeface="+mj-lt"/>
              </a:rPr>
              <a:t>“</a:t>
            </a:r>
            <a:r>
              <a:rPr lang="en-US" sz="3600" dirty="0">
                <a:latin typeface="+mj-lt"/>
              </a:rPr>
              <a:t>Off</a:t>
            </a:r>
            <a:r>
              <a:rPr lang="en-US" altLang="en-CA" sz="3600" dirty="0">
                <a:latin typeface="+mj-lt"/>
              </a:rPr>
              <a:t>” </a:t>
            </a:r>
            <a:r>
              <a:rPr lang="en-US" altLang="en-CA" sz="2800" dirty="0">
                <a:latin typeface="+mj-lt"/>
              </a:rPr>
              <a:t>(2 of 2)</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27092"/>
            <a:ext cx="8302240" cy="3995284"/>
          </a:xfrm>
        </p:spPr>
        <p:txBody>
          <a:bodyPr lIns="0" tIns="0" rIns="0" bIns="0"/>
          <a:lstStyle/>
          <a:p>
            <a:pPr indent="-255600">
              <a:spcBef>
                <a:spcPts val="600"/>
              </a:spcBef>
              <a:spcAft>
                <a:spcPts val="300"/>
              </a:spcAft>
            </a:pPr>
            <a:r>
              <a:rPr lang="en-US" sz="2400" dirty="0"/>
              <a:t>When receptors are occupied for long periods, the cell adapts, no longer responding to the ligand.</a:t>
            </a:r>
          </a:p>
          <a:p>
            <a:pPr indent="-255600">
              <a:spcBef>
                <a:spcPts val="600"/>
              </a:spcBef>
              <a:spcAft>
                <a:spcPts val="300"/>
              </a:spcAft>
            </a:pPr>
            <a:r>
              <a:rPr lang="en-US" sz="2400" dirty="0"/>
              <a:t>This is called </a:t>
            </a:r>
            <a:r>
              <a:rPr lang="en-US" sz="2400" i="1" dirty="0">
                <a:solidFill>
                  <a:srgbClr val="00B0F0"/>
                </a:solidFill>
              </a:rPr>
              <a:t>receptor desensitization</a:t>
            </a:r>
            <a:r>
              <a:rPr lang="en-US" sz="2400" i="1" dirty="0"/>
              <a:t>.</a:t>
            </a:r>
          </a:p>
          <a:p>
            <a:pPr indent="-255600">
              <a:spcBef>
                <a:spcPts val="600"/>
              </a:spcBef>
              <a:spcAft>
                <a:spcPts val="300"/>
              </a:spcAft>
            </a:pPr>
            <a:r>
              <a:rPr lang="en-US" sz="2400" dirty="0"/>
              <a:t>Cells can </a:t>
            </a:r>
            <a:r>
              <a:rPr lang="en-US" sz="2400" u="sng" dirty="0"/>
              <a:t>change the </a:t>
            </a:r>
            <a:r>
              <a:rPr lang="en-US" sz="2400" u="sng" dirty="0">
                <a:solidFill>
                  <a:srgbClr val="00B0F0"/>
                </a:solidFill>
              </a:rPr>
              <a:t>density</a:t>
            </a:r>
            <a:r>
              <a:rPr lang="en-US" sz="2400" u="sng" dirty="0"/>
              <a:t> of receptors</a:t>
            </a:r>
            <a:r>
              <a:rPr lang="en-US" sz="2400" dirty="0"/>
              <a:t>, </a:t>
            </a:r>
            <a:r>
              <a:rPr lang="en-US" sz="2400" u="sng" dirty="0">
                <a:solidFill>
                  <a:srgbClr val="00B0F0"/>
                </a:solidFill>
              </a:rPr>
              <a:t>removing</a:t>
            </a:r>
            <a:r>
              <a:rPr lang="en-US" sz="2400" u="sng" dirty="0"/>
              <a:t> them via </a:t>
            </a:r>
            <a:r>
              <a:rPr lang="en-US" sz="2400" i="1" u="sng" dirty="0"/>
              <a:t>receptor-mediated endocytosis.</a:t>
            </a:r>
          </a:p>
          <a:p>
            <a:pPr indent="-255600">
              <a:spcBef>
                <a:spcPts val="600"/>
              </a:spcBef>
              <a:spcAft>
                <a:spcPts val="300"/>
              </a:spcAft>
            </a:pPr>
            <a:r>
              <a:rPr lang="en-US" sz="2400" u="sng" dirty="0"/>
              <a:t>Biochemical </a:t>
            </a:r>
            <a:r>
              <a:rPr lang="en-US" sz="2400" u="sng" dirty="0">
                <a:solidFill>
                  <a:srgbClr val="00B0F0"/>
                </a:solidFill>
              </a:rPr>
              <a:t>changes</a:t>
            </a:r>
            <a:r>
              <a:rPr lang="en-US" sz="2400" u="sng" dirty="0"/>
              <a:t> can also reduce the receptor</a:t>
            </a:r>
            <a:r>
              <a:rPr lang="en-US" altLang="en-CA" sz="2400" u="sng" dirty="0"/>
              <a:t>’</a:t>
            </a:r>
            <a:r>
              <a:rPr lang="en-US" sz="2400" u="sng" dirty="0"/>
              <a:t>s </a:t>
            </a:r>
            <a:r>
              <a:rPr lang="en-US" sz="2400" u="sng" dirty="0">
                <a:solidFill>
                  <a:srgbClr val="00B0F0"/>
                </a:solidFill>
              </a:rPr>
              <a:t>affinity</a:t>
            </a:r>
            <a:r>
              <a:rPr lang="en-US" sz="2400" u="sng" dirty="0"/>
              <a:t> for ligand.</a:t>
            </a:r>
          </a:p>
          <a:p>
            <a:pPr indent="-255600">
              <a:spcBef>
                <a:spcPts val="600"/>
              </a:spcBef>
              <a:spcAft>
                <a:spcPts val="300"/>
              </a:spcAft>
            </a:pPr>
            <a:r>
              <a:rPr lang="en-US" sz="2400" dirty="0"/>
              <a:t>The </a:t>
            </a:r>
            <a:r>
              <a:rPr lang="en-US" sz="2400" u="sng" dirty="0"/>
              <a:t>addition or removal of </a:t>
            </a:r>
            <a:r>
              <a:rPr lang="en-US" sz="2400" u="sng" dirty="0">
                <a:solidFill>
                  <a:srgbClr val="00B0F0"/>
                </a:solidFill>
              </a:rPr>
              <a:t>phosphate</a:t>
            </a:r>
            <a:r>
              <a:rPr lang="en-US" sz="2400" u="sng" dirty="0"/>
              <a:t> groups to amino acids is a way to accomplish this.</a:t>
            </a:r>
          </a:p>
        </p:txBody>
      </p:sp>
    </p:spTree>
    <p:extLst>
      <p:ext uri="{BB962C8B-B14F-4D97-AF65-F5344CB8AC3E}">
        <p14:creationId xmlns:p14="http://schemas.microsoft.com/office/powerpoint/2010/main" val="289552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IN" sz="3600" dirty="0" err="1">
                <a:latin typeface="+mj-lt"/>
              </a:rPr>
              <a:t>Coreceptors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1844742"/>
          </a:xfrm>
        </p:spPr>
        <p:txBody>
          <a:bodyPr lIns="0" tIns="0" rIns="0" bIns="0"/>
          <a:lstStyle/>
          <a:p>
            <a:pPr indent="-255600"/>
            <a:r>
              <a:rPr lang="en-US" sz="2400" i="1" dirty="0" err="1"/>
              <a:t>Coreceptors</a:t>
            </a:r>
            <a:r>
              <a:rPr lang="en-US" sz="2400" i="1" dirty="0"/>
              <a:t> </a:t>
            </a:r>
            <a:r>
              <a:rPr lang="en-US" sz="2400" dirty="0"/>
              <a:t>on the cell surface help </a:t>
            </a:r>
            <a:r>
              <a:rPr lang="en-US" sz="2400" u="sng" dirty="0"/>
              <a:t>facilitate the interaction of the receptor with its ligand.</a:t>
            </a:r>
          </a:p>
          <a:p>
            <a:pPr indent="-255600"/>
            <a:r>
              <a:rPr lang="en-US" sz="2400" dirty="0"/>
              <a:t>A well-studied class of these </a:t>
            </a:r>
            <a:r>
              <a:rPr lang="en-US" sz="2400" dirty="0">
                <a:solidFill>
                  <a:srgbClr val="00B0F0"/>
                </a:solidFill>
              </a:rPr>
              <a:t>is </a:t>
            </a:r>
            <a:r>
              <a:rPr lang="en-US" sz="2400" i="1" dirty="0" err="1">
                <a:solidFill>
                  <a:srgbClr val="00B0F0"/>
                </a:solidFill>
              </a:rPr>
              <a:t>heparan</a:t>
            </a:r>
            <a:r>
              <a:rPr lang="en-US" sz="2400" i="1" dirty="0">
                <a:solidFill>
                  <a:srgbClr val="00B0F0"/>
                </a:solidFill>
              </a:rPr>
              <a:t> sulfate proteoglycans,</a:t>
            </a:r>
            <a:r>
              <a:rPr lang="en-US" sz="2400" dirty="0"/>
              <a:t> including </a:t>
            </a:r>
            <a:r>
              <a:rPr lang="en-US" sz="2400" i="1" u="sng" dirty="0" err="1"/>
              <a:t>glypicans</a:t>
            </a:r>
            <a:r>
              <a:rPr lang="en-US" sz="2400" u="sng" dirty="0"/>
              <a:t> and </a:t>
            </a:r>
            <a:r>
              <a:rPr lang="en-US" sz="2400" i="1" u="sng" dirty="0" err="1"/>
              <a:t>syndecans</a:t>
            </a:r>
            <a:r>
              <a:rPr lang="en-US" sz="2400" i="1" dirty="0"/>
              <a:t>.</a:t>
            </a:r>
          </a:p>
        </p:txBody>
      </p:sp>
    </p:spTree>
    <p:extLst>
      <p:ext uri="{BB962C8B-B14F-4D97-AF65-F5344CB8AC3E}">
        <p14:creationId xmlns:p14="http://schemas.microsoft.com/office/powerpoint/2010/main" val="235945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FFC000"/>
          </a:solidFill>
        </p:spPr>
        <p:txBody>
          <a:bodyPr lIns="0" tIns="0" rIns="0" bIns="0" anchor="ctr"/>
          <a:lstStyle/>
          <a:p>
            <a:r>
              <a:rPr lang="en-US" sz="3600" dirty="0">
                <a:latin typeface="+mj-lt"/>
              </a:rPr>
              <a:t>Cells Can Amplify Signals Once They Are Received</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985342"/>
          </a:xfrm>
        </p:spPr>
        <p:txBody>
          <a:bodyPr lIns="0" tIns="0" rIns="0" bIns="0"/>
          <a:lstStyle/>
          <a:p>
            <a:pPr indent="-255600"/>
            <a:r>
              <a:rPr lang="en-US" sz="2400" u="sng" dirty="0"/>
              <a:t>Very small quantities of ligand </a:t>
            </a:r>
            <a:r>
              <a:rPr lang="en-US" sz="2400" dirty="0"/>
              <a:t>are often sufficient to elicit a response from a target cell.</a:t>
            </a:r>
          </a:p>
          <a:p>
            <a:pPr indent="-255600"/>
            <a:r>
              <a:rPr lang="en-US" sz="2400" dirty="0"/>
              <a:t>At each step in the resulting cascade of events, a signaling </a:t>
            </a:r>
            <a:r>
              <a:rPr lang="en-US" sz="2400" u="sng" dirty="0"/>
              <a:t>intermediate stimulates the production of many molecules needed for the next step.</a:t>
            </a:r>
          </a:p>
          <a:p>
            <a:pPr indent="-255600"/>
            <a:r>
              <a:rPr lang="en-US" sz="2400" dirty="0"/>
              <a:t>This multiplication of the effect of the signal is called </a:t>
            </a:r>
            <a:r>
              <a:rPr lang="en-US" sz="2400" i="1" dirty="0"/>
              <a:t>signal </a:t>
            </a:r>
            <a:r>
              <a:rPr lang="en-US" sz="2400" i="1" dirty="0">
                <a:solidFill>
                  <a:srgbClr val="00B0F0"/>
                </a:solidFill>
              </a:rPr>
              <a:t>amplification.</a:t>
            </a:r>
          </a:p>
        </p:txBody>
      </p:sp>
    </p:spTree>
    <p:extLst>
      <p:ext uri="{BB962C8B-B14F-4D97-AF65-F5344CB8AC3E}">
        <p14:creationId xmlns:p14="http://schemas.microsoft.com/office/powerpoint/2010/main" val="1744584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IN" sz="3600" dirty="0">
                <a:latin typeface="+mj-lt"/>
              </a:rPr>
              <a:t>Example of Signal Amplification</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1844742"/>
          </a:xfrm>
        </p:spPr>
        <p:txBody>
          <a:bodyPr lIns="0" tIns="0" rIns="0" bIns="0"/>
          <a:lstStyle/>
          <a:p>
            <a:pPr marL="255600" indent="-255600"/>
            <a:r>
              <a:rPr lang="en-US" sz="2400" u="sng" dirty="0"/>
              <a:t>Glycogen</a:t>
            </a:r>
            <a:r>
              <a:rPr lang="en-US" sz="2400" dirty="0"/>
              <a:t> in </a:t>
            </a:r>
            <a:r>
              <a:rPr lang="en-US" sz="2400" dirty="0">
                <a:solidFill>
                  <a:srgbClr val="00B0F0"/>
                </a:solidFill>
              </a:rPr>
              <a:t>liver</a:t>
            </a:r>
            <a:r>
              <a:rPr lang="en-US" sz="2400" dirty="0"/>
              <a:t> cells is broken down in response to the hormone </a:t>
            </a:r>
            <a:r>
              <a:rPr lang="en-US" sz="2400" u="sng" dirty="0"/>
              <a:t>epinephrine</a:t>
            </a:r>
            <a:r>
              <a:rPr lang="en-US" sz="2400" dirty="0"/>
              <a:t>.</a:t>
            </a:r>
          </a:p>
          <a:p>
            <a:pPr marL="255600" indent="-255600"/>
            <a:r>
              <a:rPr lang="en-US" sz="2400" dirty="0"/>
              <a:t>A single epinephrine ligand can stimulate the release of hundreds of millions of glucose molecules from glycogen.</a:t>
            </a:r>
          </a:p>
        </p:txBody>
      </p:sp>
    </p:spTree>
    <p:extLst>
      <p:ext uri="{BB962C8B-B14F-4D97-AF65-F5344CB8AC3E}">
        <p14:creationId xmlns:p14="http://schemas.microsoft.com/office/powerpoint/2010/main" val="2605288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5" y="161440"/>
            <a:ext cx="8440479" cy="1113179"/>
          </a:xfrm>
          <a:solidFill>
            <a:srgbClr val="FFC000"/>
          </a:solidFill>
        </p:spPr>
        <p:txBody>
          <a:bodyPr lIns="0" tIns="0" rIns="0" bIns="0" anchor="ctr"/>
          <a:lstStyle/>
          <a:p>
            <a:r>
              <a:rPr lang="en-US" sz="3200" dirty="0"/>
              <a:t>Signal Transduction Pathways Can Amplify the Cellular Response to an External Signal</a:t>
            </a:r>
          </a:p>
        </p:txBody>
      </p:sp>
      <p:sp>
        <p:nvSpPr>
          <p:cNvPr id="6" name="Content Placeholder 5"/>
          <p:cNvSpPr>
            <a:spLocks noGrp="1"/>
          </p:cNvSpPr>
          <p:nvPr>
            <p:ph sz="quarter" idx="15"/>
          </p:nvPr>
        </p:nvSpPr>
        <p:spPr>
          <a:xfrm>
            <a:off x="421689" y="1606982"/>
            <a:ext cx="3822765" cy="1204459"/>
          </a:xfrm>
        </p:spPr>
        <p:txBody>
          <a:bodyPr lIns="0" tIns="0" rIns="0" bIns="0"/>
          <a:lstStyle/>
          <a:p>
            <a:pPr marL="0" indent="0">
              <a:buNone/>
            </a:pPr>
            <a:r>
              <a:rPr lang="en-US" sz="2000" b="1" dirty="0"/>
              <a:t>Figure 23.4</a:t>
            </a:r>
            <a:r>
              <a:rPr lang="en-US" sz="2000" dirty="0"/>
              <a:t> Signal Transduction Pathways Can Amplify the Cellular Response to an External Signal.</a:t>
            </a:r>
          </a:p>
        </p:txBody>
      </p:sp>
      <p:pic>
        <p:nvPicPr>
          <p:cNvPr id="8" name="Picture Placeholder 7" descr="An illustration on the signal reception, transduction, and response pathways with the data on number of molecules activated.&#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364"/>
          <a:stretch/>
        </p:blipFill>
        <p:spPr>
          <a:xfrm>
            <a:off x="4394793" y="1580035"/>
            <a:ext cx="4451775" cy="4807120"/>
          </a:xfrm>
          <a:prstGeom prst="rect">
            <a:avLst/>
          </a:prstGeom>
          <a:noFill/>
          <a:ln>
            <a:noFill/>
          </a:ln>
        </p:spPr>
      </p:pic>
    </p:spTree>
    <p:extLst>
      <p:ext uri="{BB962C8B-B14F-4D97-AF65-F5344CB8AC3E}">
        <p14:creationId xmlns:p14="http://schemas.microsoft.com/office/powerpoint/2010/main" val="1761363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79"/>
            <a:ext cx="8263784" cy="1804259"/>
          </a:xfrm>
          <a:solidFill>
            <a:srgbClr val="FFC000"/>
          </a:solidFill>
        </p:spPr>
        <p:txBody>
          <a:bodyPr lIns="0" tIns="0" rIns="0" bIns="0" anchor="ctr"/>
          <a:lstStyle/>
          <a:p>
            <a:r>
              <a:rPr lang="en-US" sz="3600" dirty="0">
                <a:latin typeface="+mj-lt"/>
              </a:rPr>
              <a:t>Cell-Cell Signals Act Through a Limited Number of Receptors and Signal Transduction Pathways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115403"/>
            <a:ext cx="8263784" cy="3111690"/>
          </a:xfrm>
        </p:spPr>
        <p:txBody>
          <a:bodyPr lIns="0" tIns="0" rIns="0" bIns="0"/>
          <a:lstStyle/>
          <a:p>
            <a:pPr marL="255600" indent="-255600"/>
            <a:r>
              <a:rPr lang="en-US" sz="2400" dirty="0"/>
              <a:t>Cells use a </a:t>
            </a:r>
            <a:r>
              <a:rPr lang="en-US" sz="2400" u="sng" dirty="0"/>
              <a:t>limited number of basic signaling pathways</a:t>
            </a:r>
            <a:r>
              <a:rPr lang="en-US" sz="2400" dirty="0"/>
              <a:t>.</a:t>
            </a:r>
          </a:p>
          <a:p>
            <a:pPr marL="255600" indent="-255600"/>
            <a:r>
              <a:rPr lang="en-US" sz="2400" dirty="0"/>
              <a:t>Many </a:t>
            </a:r>
            <a:r>
              <a:rPr lang="en-US" sz="2400" u="sng" dirty="0"/>
              <a:t>ligands are </a:t>
            </a:r>
            <a:r>
              <a:rPr lang="en-US" sz="2400" u="sng" dirty="0">
                <a:solidFill>
                  <a:srgbClr val="FF0000"/>
                </a:solidFill>
              </a:rPr>
              <a:t>hydrophilic</a:t>
            </a:r>
            <a:r>
              <a:rPr lang="en-US" sz="2400" u="sng" dirty="0"/>
              <a:t> </a:t>
            </a:r>
            <a:r>
              <a:rPr lang="en-US" sz="2400" dirty="0"/>
              <a:t>compounds, which include </a:t>
            </a:r>
            <a:r>
              <a:rPr lang="en-US" sz="2400" u="sng" dirty="0"/>
              <a:t>proteins,</a:t>
            </a:r>
            <a:r>
              <a:rPr lang="en-US" sz="2400" dirty="0"/>
              <a:t> </a:t>
            </a:r>
            <a:r>
              <a:rPr lang="en-US" sz="2400" u="sng" dirty="0"/>
              <a:t>small peptides</a:t>
            </a:r>
            <a:r>
              <a:rPr lang="en-US" sz="2400" dirty="0"/>
              <a:t>, </a:t>
            </a:r>
            <a:r>
              <a:rPr lang="en-US" sz="2400" u="sng" dirty="0"/>
              <a:t>amino acids </a:t>
            </a:r>
            <a:r>
              <a:rPr lang="en-US" sz="2400" dirty="0"/>
              <a:t>and </a:t>
            </a:r>
            <a:r>
              <a:rPr lang="en-US" sz="2400" u="sng" dirty="0"/>
              <a:t>their derivatives</a:t>
            </a:r>
            <a:r>
              <a:rPr lang="en-US" sz="2400" dirty="0"/>
              <a:t>, and </a:t>
            </a:r>
            <a:r>
              <a:rPr lang="en-US" sz="2400" u="sng" dirty="0"/>
              <a:t>nucleotides or nucleosides</a:t>
            </a:r>
            <a:r>
              <a:rPr lang="en-US" sz="2400" dirty="0"/>
              <a:t>. They </a:t>
            </a:r>
            <a:r>
              <a:rPr lang="en-US" sz="2400" u="sng" dirty="0"/>
              <a:t>bind to </a:t>
            </a:r>
            <a:r>
              <a:rPr lang="en-US" sz="2400" u="sng" dirty="0" err="1"/>
              <a:t>transmembrane</a:t>
            </a:r>
            <a:r>
              <a:rPr lang="en-US" sz="2400" u="sng" dirty="0"/>
              <a:t> receptor proteins. </a:t>
            </a:r>
          </a:p>
          <a:p>
            <a:pPr marL="255600" indent="-255600"/>
            <a:r>
              <a:rPr lang="en-US" sz="2400" dirty="0">
                <a:solidFill>
                  <a:srgbClr val="FF0000"/>
                </a:solidFill>
              </a:rPr>
              <a:t>Hydrophobic</a:t>
            </a:r>
            <a:r>
              <a:rPr lang="en-US" sz="2400" dirty="0"/>
              <a:t> ligands </a:t>
            </a:r>
            <a:r>
              <a:rPr lang="en-US" sz="2400" u="sng" dirty="0"/>
              <a:t>act on receptors in the cytosol</a:t>
            </a:r>
            <a:r>
              <a:rPr lang="en-US" sz="2400" dirty="0"/>
              <a:t>. They can </a:t>
            </a:r>
            <a:r>
              <a:rPr lang="en-US" sz="2400" u="sng" dirty="0"/>
              <a:t>move into the nucleus to regulate transcription</a:t>
            </a:r>
            <a:r>
              <a:rPr lang="en-US" sz="2400" dirty="0"/>
              <a:t>. </a:t>
            </a:r>
          </a:p>
        </p:txBody>
      </p:sp>
    </p:spTree>
    <p:extLst>
      <p:ext uri="{BB962C8B-B14F-4D97-AF65-F5344CB8AC3E}">
        <p14:creationId xmlns:p14="http://schemas.microsoft.com/office/powerpoint/2010/main" val="74755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63105"/>
            <a:ext cx="8713434" cy="587521"/>
          </a:xfrm>
          <a:solidFill>
            <a:srgbClr val="FFC000"/>
          </a:solidFill>
        </p:spPr>
        <p:txBody>
          <a:bodyPr lIns="0" tIns="0" rIns="0" bIns="0" anchor="ctr"/>
          <a:lstStyle/>
          <a:p>
            <a:r>
              <a:rPr lang="en-US" sz="3400" dirty="0"/>
              <a:t>Some Basic Types of Signaling Pathways</a:t>
            </a:r>
          </a:p>
        </p:txBody>
      </p:sp>
      <p:sp>
        <p:nvSpPr>
          <p:cNvPr id="6" name="Content Placeholder 5"/>
          <p:cNvSpPr>
            <a:spLocks noGrp="1"/>
          </p:cNvSpPr>
          <p:nvPr>
            <p:ph sz="quarter" idx="15"/>
          </p:nvPr>
        </p:nvSpPr>
        <p:spPr>
          <a:xfrm>
            <a:off x="419100" y="961409"/>
            <a:ext cx="8397354" cy="376063"/>
          </a:xfrm>
        </p:spPr>
        <p:txBody>
          <a:bodyPr lIns="0" tIns="0" rIns="0" bIns="0"/>
          <a:lstStyle/>
          <a:p>
            <a:pPr marL="0" indent="0">
              <a:buNone/>
            </a:pPr>
            <a:r>
              <a:rPr lang="en-US" sz="2400" b="1" dirty="0"/>
              <a:t>Figure 23.5 </a:t>
            </a:r>
            <a:r>
              <a:rPr lang="en-US" sz="2400" dirty="0"/>
              <a:t>Some Basic Types of Signaling Pathways</a:t>
            </a:r>
          </a:p>
        </p:txBody>
      </p:sp>
      <p:pic>
        <p:nvPicPr>
          <p:cNvPr id="5" name="Picture Placeholder 4" descr="An illustration on some basic types of signaling: ligand-gated ion channel, G protein-coupled receptor (GPCR), enzyme-coupled receptor, and nuclear receptor.&#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30"/>
          <a:stretch/>
        </p:blipFill>
        <p:spPr>
          <a:xfrm>
            <a:off x="1355750" y="1614403"/>
            <a:ext cx="6210500" cy="4778301"/>
          </a:xfrm>
          <a:prstGeom prst="rect">
            <a:avLst/>
          </a:prstGeom>
          <a:noFill/>
          <a:ln>
            <a:noFill/>
          </a:ln>
        </p:spPr>
      </p:pic>
    </p:spTree>
    <p:extLst>
      <p:ext uri="{BB962C8B-B14F-4D97-AF65-F5344CB8AC3E}">
        <p14:creationId xmlns:p14="http://schemas.microsoft.com/office/powerpoint/2010/main" val="264034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FFC000"/>
          </a:solidFill>
        </p:spPr>
        <p:txBody>
          <a:bodyPr lIns="0" tIns="0" rIns="0" bIns="0" anchor="ctr"/>
          <a:lstStyle/>
          <a:p>
            <a:r>
              <a:rPr lang="en-US" sz="3600" dirty="0">
                <a:latin typeface="+mj-lt"/>
              </a:rPr>
              <a:t>23.1 Chemical Signals and Cellular Receptors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193772"/>
          </a:xfrm>
        </p:spPr>
        <p:txBody>
          <a:bodyPr lIns="0" tIns="0" rIns="0" bIns="0"/>
          <a:lstStyle/>
          <a:p>
            <a:pPr marL="255600" indent="-255600"/>
            <a:r>
              <a:rPr lang="en-US" sz="2400" dirty="0"/>
              <a:t>Cells produce </a:t>
            </a:r>
            <a:r>
              <a:rPr lang="en-US" sz="2400" u="sng" dirty="0"/>
              <a:t>signals</a:t>
            </a:r>
            <a:r>
              <a:rPr lang="en-US" sz="2400" dirty="0"/>
              <a:t>, in some cases by </a:t>
            </a:r>
            <a:r>
              <a:rPr lang="en-US" sz="2400" u="sng" dirty="0"/>
              <a:t>displaying molecules on their surfaces</a:t>
            </a:r>
            <a:r>
              <a:rPr lang="en-US" sz="2400" dirty="0"/>
              <a:t> or by </a:t>
            </a:r>
            <a:r>
              <a:rPr lang="en-US" sz="2400" u="sng" dirty="0"/>
              <a:t>releasing a chemical signal. </a:t>
            </a:r>
          </a:p>
          <a:p>
            <a:pPr marL="255600" indent="-255600"/>
            <a:r>
              <a:rPr lang="en-US" sz="2400" dirty="0"/>
              <a:t>Multicellular organisms </a:t>
            </a:r>
            <a:r>
              <a:rPr lang="en-US" sz="2400" dirty="0">
                <a:solidFill>
                  <a:srgbClr val="00B0F0"/>
                </a:solidFill>
              </a:rPr>
              <a:t>regulate</a:t>
            </a:r>
            <a:r>
              <a:rPr lang="en-US" sz="2400" dirty="0"/>
              <a:t> and </a:t>
            </a:r>
            <a:r>
              <a:rPr lang="en-US" sz="2400" dirty="0">
                <a:solidFill>
                  <a:srgbClr val="00B0F0"/>
                </a:solidFill>
              </a:rPr>
              <a:t>coordinate</a:t>
            </a:r>
            <a:r>
              <a:rPr lang="en-US" sz="2400" dirty="0"/>
              <a:t> the various activities of cells and tissues.</a:t>
            </a:r>
          </a:p>
        </p:txBody>
      </p:sp>
      <p:sp>
        <p:nvSpPr>
          <p:cNvPr id="5" name="TextBox 4">
            <a:extLst>
              <a:ext uri="{FF2B5EF4-FFF2-40B4-BE49-F238E27FC236}">
                <a16:creationId xmlns:a16="http://schemas.microsoft.com/office/drawing/2014/main" id="{3422F564-E34A-41FE-B1C3-7F2D9EA2C817}"/>
              </a:ext>
            </a:extLst>
          </p:cNvPr>
          <p:cNvSpPr txBox="1"/>
          <p:nvPr/>
        </p:nvSpPr>
        <p:spPr>
          <a:xfrm>
            <a:off x="3706586" y="6155261"/>
            <a:ext cx="5437414" cy="307777"/>
          </a:xfrm>
          <a:prstGeom prst="rect">
            <a:avLst/>
          </a:prstGeom>
          <a:noFill/>
        </p:spPr>
        <p:txBody>
          <a:bodyPr wrap="square">
            <a:spAutoFit/>
          </a:bodyPr>
          <a:lstStyle/>
          <a:p>
            <a:r>
              <a:rPr lang="en-US"/>
              <a:t>Copyright © 2022 Pearson Education Ltd. </a:t>
            </a:r>
            <a:r>
              <a:rPr lang="en-US" dirty="0"/>
              <a:t>All Rights Reserved.</a:t>
            </a:r>
          </a:p>
        </p:txBody>
      </p:sp>
    </p:spTree>
    <p:extLst>
      <p:ext uri="{BB962C8B-B14F-4D97-AF65-F5344CB8AC3E}">
        <p14:creationId xmlns:p14="http://schemas.microsoft.com/office/powerpoint/2010/main" val="3467916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IN" sz="3600" dirty="0" err="1">
                <a:latin typeface="+mj-lt"/>
              </a:rPr>
              <a:t>Signaling</a:t>
            </a:r>
            <a:r>
              <a:rPr lang="en-IN" sz="3600" dirty="0">
                <a:latin typeface="+mj-lt"/>
              </a:rPr>
              <a:t> Pathways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936564"/>
          </a:xfrm>
        </p:spPr>
        <p:txBody>
          <a:bodyPr lIns="0" tIns="0" rIns="0" bIns="0"/>
          <a:lstStyle/>
          <a:p>
            <a:pPr indent="-255600"/>
            <a:r>
              <a:rPr lang="en-US" sz="2400" dirty="0">
                <a:solidFill>
                  <a:srgbClr val="FF0000"/>
                </a:solidFill>
              </a:rPr>
              <a:t>Hydrophilic</a:t>
            </a:r>
            <a:r>
              <a:rPr lang="en-US" sz="2400" dirty="0"/>
              <a:t> ligands bind </a:t>
            </a:r>
            <a:r>
              <a:rPr lang="en-US" sz="2400" u="sng" dirty="0" err="1"/>
              <a:t>transmembrane</a:t>
            </a:r>
            <a:r>
              <a:rPr lang="en-US" sz="2400" dirty="0"/>
              <a:t> </a:t>
            </a:r>
            <a:r>
              <a:rPr lang="en-US" sz="2400" u="sng" dirty="0"/>
              <a:t>receptors</a:t>
            </a:r>
            <a:r>
              <a:rPr lang="en-US" sz="2400" dirty="0"/>
              <a:t>.</a:t>
            </a:r>
          </a:p>
          <a:p>
            <a:pPr indent="-255600"/>
            <a:r>
              <a:rPr lang="en-US" sz="2400" dirty="0"/>
              <a:t>An example is </a:t>
            </a:r>
            <a:r>
              <a:rPr lang="en-US" sz="2400" i="1" u="sng" dirty="0"/>
              <a:t>ligand-gated ion channels</a:t>
            </a:r>
            <a:r>
              <a:rPr lang="en-US" sz="2400" i="1" dirty="0"/>
              <a:t>.</a:t>
            </a:r>
          </a:p>
          <a:p>
            <a:pPr indent="-255600"/>
            <a:r>
              <a:rPr lang="en-US" sz="2400" dirty="0"/>
              <a:t>A system that relies on </a:t>
            </a:r>
            <a:r>
              <a:rPr lang="en-US" sz="2400" u="sng" dirty="0"/>
              <a:t>hydrolysis of GTP involves </a:t>
            </a:r>
            <a:r>
              <a:rPr lang="en-US" sz="2400" i="1" u="sng" dirty="0"/>
              <a:t>G protein−coupled receptors</a:t>
            </a:r>
            <a:r>
              <a:rPr lang="en-US" sz="2400" i="1" dirty="0"/>
              <a:t>.</a:t>
            </a:r>
          </a:p>
          <a:p>
            <a:pPr indent="-255600"/>
            <a:r>
              <a:rPr lang="en-US" sz="2400" dirty="0"/>
              <a:t>Another involves receptors that </a:t>
            </a:r>
            <a:r>
              <a:rPr lang="en-US" sz="2400" u="sng" dirty="0"/>
              <a:t>activate cytosolic enzymes, often </a:t>
            </a:r>
            <a:r>
              <a:rPr lang="en-US" sz="2400" i="1" u="sng" dirty="0"/>
              <a:t>protein kinases.</a:t>
            </a:r>
          </a:p>
        </p:txBody>
      </p:sp>
    </p:spTree>
    <p:extLst>
      <p:ext uri="{BB962C8B-B14F-4D97-AF65-F5344CB8AC3E}">
        <p14:creationId xmlns:p14="http://schemas.microsoft.com/office/powerpoint/2010/main" val="269495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IN" sz="3600" dirty="0">
                <a:latin typeface="+mj-lt"/>
              </a:rPr>
              <a:t>Hydrophobic Ligands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404300"/>
          </a:xfrm>
        </p:spPr>
        <p:txBody>
          <a:bodyPr lIns="0" tIns="0" rIns="0" bIns="0"/>
          <a:lstStyle/>
          <a:p>
            <a:pPr indent="-255600"/>
            <a:r>
              <a:rPr lang="en-US" sz="2400" dirty="0"/>
              <a:t>Hydrophobic ligands bind </a:t>
            </a:r>
            <a:r>
              <a:rPr lang="en-US" sz="2400" u="sng" dirty="0"/>
              <a:t>receptors</a:t>
            </a:r>
            <a:r>
              <a:rPr lang="en-US" sz="2400" dirty="0"/>
              <a:t> in the </a:t>
            </a:r>
            <a:r>
              <a:rPr lang="en-US" sz="2400" dirty="0">
                <a:solidFill>
                  <a:srgbClr val="FF0000"/>
                </a:solidFill>
              </a:rPr>
              <a:t>cytosol</a:t>
            </a:r>
            <a:r>
              <a:rPr lang="en-US" sz="2400" dirty="0"/>
              <a:t>.</a:t>
            </a:r>
          </a:p>
          <a:p>
            <a:pPr indent="-255600"/>
            <a:r>
              <a:rPr lang="en-US" sz="2400" dirty="0"/>
              <a:t>A receptor bound to a ligand </a:t>
            </a:r>
            <a:r>
              <a:rPr lang="en-US" sz="2400" u="sng" dirty="0"/>
              <a:t>enters</a:t>
            </a:r>
            <a:r>
              <a:rPr lang="en-US" sz="2400" dirty="0"/>
              <a:t> the </a:t>
            </a:r>
            <a:r>
              <a:rPr lang="en-US" sz="2400" u="sng" dirty="0"/>
              <a:t>nucleus</a:t>
            </a:r>
            <a:r>
              <a:rPr lang="en-US" sz="2400" dirty="0"/>
              <a:t> to regulate transcription of specific genes.</a:t>
            </a:r>
          </a:p>
          <a:p>
            <a:pPr indent="-255600"/>
            <a:r>
              <a:rPr lang="en-US" sz="2400" dirty="0"/>
              <a:t>Among the </a:t>
            </a:r>
            <a:r>
              <a:rPr lang="en-US" sz="2400" u="sng" dirty="0"/>
              <a:t>messengers are </a:t>
            </a:r>
            <a:r>
              <a:rPr lang="en-US" sz="2400" i="1" u="sng" dirty="0"/>
              <a:t>steroid hormones </a:t>
            </a:r>
            <a:r>
              <a:rPr lang="en-US" sz="2400" u="sng" dirty="0"/>
              <a:t>and</a:t>
            </a:r>
            <a:r>
              <a:rPr lang="en-US" sz="2400" i="1" u="sng" dirty="0"/>
              <a:t> </a:t>
            </a:r>
            <a:r>
              <a:rPr lang="en-US" sz="2400" i="1" u="sng" dirty="0" err="1"/>
              <a:t>retinoids</a:t>
            </a:r>
            <a:r>
              <a:rPr lang="en-US" sz="2400" i="1" u="sng" dirty="0"/>
              <a:t>.</a:t>
            </a:r>
          </a:p>
        </p:txBody>
      </p:sp>
    </p:spTree>
    <p:extLst>
      <p:ext uri="{BB962C8B-B14F-4D97-AF65-F5344CB8AC3E}">
        <p14:creationId xmlns:p14="http://schemas.microsoft.com/office/powerpoint/2010/main" val="157065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US" sz="3600" dirty="0">
                <a:latin typeface="+mj-lt"/>
              </a:rPr>
              <a:t>23.2 G Protein−Coupled Receptors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1858390"/>
          </a:xfrm>
        </p:spPr>
        <p:txBody>
          <a:bodyPr lIns="0" tIns="0" rIns="0" bIns="0"/>
          <a:lstStyle/>
          <a:p>
            <a:pPr indent="-255600"/>
            <a:r>
              <a:rPr lang="en-US" sz="2400" dirty="0"/>
              <a:t>The </a:t>
            </a:r>
            <a:r>
              <a:rPr lang="en-US" sz="2400" b="1" dirty="0"/>
              <a:t>G protein–coupled receptors </a:t>
            </a:r>
            <a:r>
              <a:rPr lang="en-US" sz="2400" dirty="0"/>
              <a:t>(</a:t>
            </a:r>
            <a:r>
              <a:rPr lang="en-US" sz="2400" b="1" dirty="0"/>
              <a:t>GPCRs</a:t>
            </a:r>
            <a:r>
              <a:rPr lang="en-US" sz="2400" dirty="0"/>
              <a:t>)</a:t>
            </a:r>
            <a:r>
              <a:rPr lang="en-US" sz="2400" b="1" dirty="0"/>
              <a:t> </a:t>
            </a:r>
            <a:r>
              <a:rPr lang="en-US" sz="2400" dirty="0"/>
              <a:t>are so named because </a:t>
            </a:r>
            <a:r>
              <a:rPr lang="en-US" sz="2400" u="sng" dirty="0"/>
              <a:t>ligand binding causes a change in receptor conformation that activates a particular </a:t>
            </a:r>
            <a:r>
              <a:rPr lang="en-US" sz="2400" b="1" u="sng" dirty="0"/>
              <a:t>G protein</a:t>
            </a:r>
            <a:r>
              <a:rPr lang="en-US" sz="2400" b="1" dirty="0"/>
              <a:t>.</a:t>
            </a:r>
          </a:p>
          <a:p>
            <a:pPr indent="-255600"/>
            <a:r>
              <a:rPr lang="en-US" sz="2400" dirty="0">
                <a:solidFill>
                  <a:srgbClr val="FF0000"/>
                </a:solidFill>
              </a:rPr>
              <a:t>G protein</a:t>
            </a:r>
            <a:r>
              <a:rPr lang="en-US" sz="2400" dirty="0"/>
              <a:t>: </a:t>
            </a:r>
            <a:r>
              <a:rPr lang="en-US" sz="2400" i="1" u="sng" dirty="0"/>
              <a:t>guanine-nucleotide binding protein</a:t>
            </a:r>
            <a:r>
              <a:rPr lang="en-US" sz="2400" i="1" dirty="0"/>
              <a:t>.</a:t>
            </a:r>
          </a:p>
        </p:txBody>
      </p:sp>
    </p:spTree>
    <p:extLst>
      <p:ext uri="{BB962C8B-B14F-4D97-AF65-F5344CB8AC3E}">
        <p14:creationId xmlns:p14="http://schemas.microsoft.com/office/powerpoint/2010/main" val="320367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1020"/>
            <a:ext cx="8263784" cy="1149166"/>
          </a:xfrm>
          <a:solidFill>
            <a:srgbClr val="FFC000"/>
          </a:solidFill>
        </p:spPr>
        <p:txBody>
          <a:bodyPr lIns="0" tIns="0" rIns="0" bIns="0" anchor="ctr"/>
          <a:lstStyle/>
          <a:p>
            <a:r>
              <a:rPr lang="en-US" sz="3600" dirty="0">
                <a:latin typeface="+mj-lt"/>
              </a:rPr>
              <a:t>G Protein-Coupled Receptors Act Via Hydrolysis of GTP</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29707"/>
            <a:ext cx="8263784" cy="3145743"/>
          </a:xfrm>
        </p:spPr>
        <p:txBody>
          <a:bodyPr lIns="0" tIns="0" rIns="0" bIns="0"/>
          <a:lstStyle/>
          <a:p>
            <a:pPr indent="-255600"/>
            <a:r>
              <a:rPr lang="en-US" sz="2400" dirty="0">
                <a:solidFill>
                  <a:schemeClr val="tx1"/>
                </a:solidFill>
              </a:rPr>
              <a:t>A portion of an activated G protein binds a target protein (like an enzyme or channel protein), altering its activity. </a:t>
            </a:r>
          </a:p>
          <a:p>
            <a:pPr indent="-255600"/>
            <a:r>
              <a:rPr lang="en-US" sz="2400" dirty="0">
                <a:solidFill>
                  <a:schemeClr val="tx1"/>
                </a:solidFill>
              </a:rPr>
              <a:t>Examples include </a:t>
            </a:r>
            <a:r>
              <a:rPr lang="en-US" sz="2400" u="sng" dirty="0">
                <a:solidFill>
                  <a:schemeClr val="tx1"/>
                </a:solidFill>
              </a:rPr>
              <a:t>olfactory receptors</a:t>
            </a:r>
            <a:r>
              <a:rPr lang="en-US" sz="2400" dirty="0">
                <a:solidFill>
                  <a:schemeClr val="tx1"/>
                </a:solidFill>
              </a:rPr>
              <a:t>, </a:t>
            </a:r>
            <a:r>
              <a:rPr lang="en-US" sz="2400" i="1" u="sng" dirty="0">
                <a:solidFill>
                  <a:schemeClr val="tx1"/>
                </a:solidFill>
              </a:rPr>
              <a:t>β</a:t>
            </a:r>
            <a:r>
              <a:rPr lang="en-US" sz="2400" u="sng" dirty="0">
                <a:solidFill>
                  <a:schemeClr val="tx1"/>
                </a:solidFill>
              </a:rPr>
              <a:t>-adrenergic receptors</a:t>
            </a:r>
            <a:r>
              <a:rPr lang="en-US" sz="2400" dirty="0">
                <a:solidFill>
                  <a:schemeClr val="tx1"/>
                </a:solidFill>
              </a:rPr>
              <a:t>, and </a:t>
            </a:r>
            <a:r>
              <a:rPr lang="en-US" sz="2400" u="sng" dirty="0">
                <a:solidFill>
                  <a:schemeClr val="tx1"/>
                </a:solidFill>
              </a:rPr>
              <a:t>hormone receptors</a:t>
            </a:r>
            <a:r>
              <a:rPr lang="en-US" sz="2400" dirty="0">
                <a:solidFill>
                  <a:schemeClr val="tx1"/>
                </a:solidFill>
              </a:rPr>
              <a:t>.</a:t>
            </a:r>
          </a:p>
          <a:p>
            <a:pPr indent="-255600"/>
            <a:r>
              <a:rPr lang="en-US" sz="2400" dirty="0">
                <a:solidFill>
                  <a:schemeClr val="tx1"/>
                </a:solidFill>
              </a:rPr>
              <a:t>A class of receptors of great clinical importance is the </a:t>
            </a:r>
            <a:r>
              <a:rPr lang="en-US" sz="2400" i="1" dirty="0">
                <a:solidFill>
                  <a:srgbClr val="FF0000"/>
                </a:solidFill>
              </a:rPr>
              <a:t>opioid receptors</a:t>
            </a:r>
            <a:r>
              <a:rPr lang="en-US" sz="2400" i="1" dirty="0">
                <a:solidFill>
                  <a:schemeClr val="tx1"/>
                </a:solidFill>
              </a:rPr>
              <a:t>,</a:t>
            </a:r>
            <a:r>
              <a:rPr lang="en-US" sz="2400" dirty="0">
                <a:solidFill>
                  <a:schemeClr val="tx1"/>
                </a:solidFill>
              </a:rPr>
              <a:t> to which </a:t>
            </a:r>
            <a:r>
              <a:rPr lang="en-US" sz="2400" u="sng" dirty="0">
                <a:solidFill>
                  <a:schemeClr val="tx1"/>
                </a:solidFill>
              </a:rPr>
              <a:t>narcotic drugs such as morphine bind.</a:t>
            </a:r>
          </a:p>
        </p:txBody>
      </p:sp>
    </p:spTree>
    <p:extLst>
      <p:ext uri="{BB962C8B-B14F-4D97-AF65-F5344CB8AC3E}">
        <p14:creationId xmlns:p14="http://schemas.microsoft.com/office/powerpoint/2010/main" val="332078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20075"/>
            <a:ext cx="8263784" cy="1217405"/>
          </a:xfrm>
          <a:solidFill>
            <a:srgbClr val="FFC000"/>
          </a:solidFill>
        </p:spPr>
        <p:txBody>
          <a:bodyPr lIns="0" tIns="0" rIns="0" bIns="0" anchor="ctr"/>
          <a:lstStyle/>
          <a:p>
            <a:r>
              <a:rPr lang="en-US" sz="3600" dirty="0">
                <a:latin typeface="+mj-lt"/>
              </a:rPr>
              <a:t>The Structure and Regulation of GPCRs </a:t>
            </a:r>
            <a:r>
              <a:rPr lang="en-US" sz="2800" dirty="0">
                <a:latin typeface="+mj-lt"/>
              </a:rPr>
              <a:t>(1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01254"/>
            <a:ext cx="8263784" cy="3398292"/>
          </a:xfrm>
        </p:spPr>
        <p:txBody>
          <a:bodyPr lIns="0" tIns="0" rIns="0" bIns="0"/>
          <a:lstStyle/>
          <a:p>
            <a:pPr indent="-255600"/>
            <a:r>
              <a:rPr lang="en-US" sz="2400" u="sng" dirty="0">
                <a:latin typeface="Arial" panose="020B0604020202020204" pitchFamily="34" charset="0"/>
                <a:cs typeface="Arial" panose="020B0604020202020204" pitchFamily="34" charset="0"/>
              </a:rPr>
              <a:t>G protein−coupled receptors all have a similar structure but quite different amino acid sequences.</a:t>
            </a:r>
          </a:p>
          <a:p>
            <a:pPr indent="-255600"/>
            <a:r>
              <a:rPr lang="en-US" sz="2400" dirty="0">
                <a:latin typeface="Arial" panose="020B0604020202020204" pitchFamily="34" charset="0"/>
                <a:cs typeface="Arial" panose="020B0604020202020204" pitchFamily="34" charset="0"/>
              </a:rPr>
              <a:t>The receptor forms </a:t>
            </a:r>
            <a:r>
              <a:rPr lang="en-US" sz="2400" dirty="0">
                <a:solidFill>
                  <a:srgbClr val="FF0000"/>
                </a:solidFill>
                <a:latin typeface="Arial" panose="020B0604020202020204" pitchFamily="34" charset="0"/>
                <a:cs typeface="Arial" panose="020B0604020202020204" pitchFamily="34" charset="0"/>
              </a:rPr>
              <a:t>seven </a:t>
            </a:r>
            <a:r>
              <a:rPr lang="en-US" sz="2400" dirty="0" err="1">
                <a:solidFill>
                  <a:srgbClr val="FF0000"/>
                </a:solidFill>
                <a:latin typeface="Arial" panose="020B0604020202020204" pitchFamily="34" charset="0"/>
                <a:cs typeface="Arial" panose="020B0604020202020204" pitchFamily="34" charset="0"/>
              </a:rPr>
              <a:t>transmembrane</a:t>
            </a:r>
            <a:r>
              <a:rPr lang="en-US" sz="2400" dirty="0">
                <a:solidFill>
                  <a:srgbClr val="FF0000"/>
                </a:solidFill>
                <a:latin typeface="Arial" panose="020B0604020202020204" pitchFamily="34" charset="0"/>
                <a:cs typeface="Arial" panose="020B0604020202020204" pitchFamily="34" charset="0"/>
              </a:rPr>
              <a:t> </a:t>
            </a:r>
            <a:r>
              <a:rPr lang="el-GR" sz="2400" i="1" dirty="0">
                <a:solidFill>
                  <a:srgbClr val="FF0000"/>
                </a:solidFill>
                <a:latin typeface="Arial" panose="020B0604020202020204" pitchFamily="34" charset="0"/>
                <a:cs typeface="Arial" panose="020B0604020202020204" pitchFamily="34" charset="0"/>
              </a:rPr>
              <a:t>α</a:t>
            </a:r>
            <a:r>
              <a:rPr lang="en-US" sz="2400" dirty="0">
                <a:solidFill>
                  <a:srgbClr val="FF0000"/>
                </a:solidFill>
                <a:latin typeface="Arial" panose="020B0604020202020204" pitchFamily="34" charset="0"/>
                <a:cs typeface="Arial" panose="020B0604020202020204" pitchFamily="34" charset="0"/>
              </a:rPr>
              <a:t> helices </a:t>
            </a:r>
            <a:r>
              <a:rPr lang="en-US" sz="2400" dirty="0">
                <a:latin typeface="Arial" panose="020B0604020202020204" pitchFamily="34" charset="0"/>
                <a:cs typeface="Arial" panose="020B0604020202020204" pitchFamily="34" charset="0"/>
              </a:rPr>
              <a:t>connected by alternating cytosolic or extracellular loops.</a:t>
            </a:r>
          </a:p>
          <a:p>
            <a:pPr indent="-255600"/>
            <a:r>
              <a:rPr lang="en-US" sz="2400" dirty="0">
                <a:latin typeface="Arial" panose="020B0604020202020204" pitchFamily="34" charset="0"/>
                <a:cs typeface="Arial" panose="020B0604020202020204" pitchFamily="34" charset="0"/>
              </a:rPr>
              <a:t>The </a:t>
            </a:r>
            <a:r>
              <a:rPr lang="en-US" sz="2400" u="sng" dirty="0">
                <a:latin typeface="Arial" panose="020B0604020202020204" pitchFamily="34" charset="0"/>
                <a:cs typeface="Arial" panose="020B0604020202020204" pitchFamily="34" charset="0"/>
              </a:rPr>
              <a:t>extracellular</a:t>
            </a:r>
            <a:r>
              <a:rPr lang="en-US" sz="2400" dirty="0">
                <a:latin typeface="Arial" panose="020B0604020202020204" pitchFamily="34" charset="0"/>
                <a:cs typeface="Arial" panose="020B0604020202020204" pitchFamily="34" charset="0"/>
              </a:rPr>
              <a:t> portion of each receptor has a unique </a:t>
            </a:r>
            <a:r>
              <a:rPr lang="en-US" sz="2400" u="sng" dirty="0">
                <a:latin typeface="Arial" panose="020B0604020202020204" pitchFamily="34" charset="0"/>
                <a:cs typeface="Arial" panose="020B0604020202020204" pitchFamily="34" charset="0"/>
              </a:rPr>
              <a:t>messenger-binding site</a:t>
            </a:r>
            <a:r>
              <a:rPr lang="en-US" sz="2400" dirty="0">
                <a:latin typeface="Arial" panose="020B0604020202020204" pitchFamily="34" charset="0"/>
                <a:cs typeface="Arial" panose="020B0604020202020204" pitchFamily="34" charset="0"/>
              </a:rPr>
              <a:t>, and </a:t>
            </a:r>
            <a:r>
              <a:rPr lang="en-US" sz="2400" u="sng" dirty="0">
                <a:latin typeface="Arial" panose="020B0604020202020204" pitchFamily="34" charset="0"/>
                <a:cs typeface="Arial" panose="020B0604020202020204" pitchFamily="34" charset="0"/>
              </a:rPr>
              <a:t>the cytosolic portion allows the receptor to interact with only certain types of G proteins. </a:t>
            </a:r>
          </a:p>
        </p:txBody>
      </p:sp>
    </p:spTree>
    <p:extLst>
      <p:ext uri="{BB962C8B-B14F-4D97-AF65-F5344CB8AC3E}">
        <p14:creationId xmlns:p14="http://schemas.microsoft.com/office/powerpoint/2010/main" val="2569894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44993"/>
            <a:ext cx="8713434" cy="942364"/>
          </a:xfrm>
          <a:solidFill>
            <a:srgbClr val="FFC000"/>
          </a:solidFill>
        </p:spPr>
        <p:txBody>
          <a:bodyPr lIns="0" tIns="0" rIns="0" bIns="0" anchor="ctr"/>
          <a:lstStyle/>
          <a:p>
            <a:r>
              <a:rPr lang="en-US" sz="3400" dirty="0"/>
              <a:t>The Structure of G Protein–Coupled Receptors (GPCRs). </a:t>
            </a:r>
          </a:p>
        </p:txBody>
      </p:sp>
      <p:sp>
        <p:nvSpPr>
          <p:cNvPr id="6" name="Content Placeholder 5"/>
          <p:cNvSpPr>
            <a:spLocks noGrp="1"/>
          </p:cNvSpPr>
          <p:nvPr>
            <p:ph sz="quarter" idx="15"/>
          </p:nvPr>
        </p:nvSpPr>
        <p:spPr>
          <a:xfrm>
            <a:off x="419100" y="1399634"/>
            <a:ext cx="8397354" cy="785495"/>
          </a:xfrm>
        </p:spPr>
        <p:txBody>
          <a:bodyPr lIns="0" tIns="0" rIns="0" bIns="0"/>
          <a:lstStyle/>
          <a:p>
            <a:pPr marL="0" indent="0">
              <a:buNone/>
            </a:pPr>
            <a:r>
              <a:rPr lang="en-US" sz="2400" b="1" dirty="0"/>
              <a:t>Figure 23.6 </a:t>
            </a:r>
            <a:r>
              <a:rPr lang="en-US" sz="2400" dirty="0"/>
              <a:t>The Structure of G Protein</a:t>
            </a:r>
            <a:r>
              <a:rPr lang="en-IN" sz="2400" b="1" dirty="0"/>
              <a:t>–</a:t>
            </a:r>
            <a:r>
              <a:rPr lang="en-US" sz="2400" dirty="0"/>
              <a:t>Coupled Receptors (GPCRs).</a:t>
            </a:r>
          </a:p>
        </p:txBody>
      </p:sp>
      <p:pic>
        <p:nvPicPr>
          <p:cNvPr id="4" name="Picture Placeholder 3" descr="The GPCR schematic diagram and molecular model of beta-adrenergic receptor. The schematic diagram shows seven transmembrane alpha helices on the plasma membrane.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608"/>
          <a:stretch/>
        </p:blipFill>
        <p:spPr>
          <a:xfrm>
            <a:off x="1308730" y="2399399"/>
            <a:ext cx="6421181" cy="3987756"/>
          </a:xfrm>
          <a:prstGeom prst="rect">
            <a:avLst/>
          </a:prstGeom>
          <a:noFill/>
          <a:ln>
            <a:noFill/>
          </a:ln>
        </p:spPr>
      </p:pic>
    </p:spTree>
    <p:extLst>
      <p:ext uri="{BB962C8B-B14F-4D97-AF65-F5344CB8AC3E}">
        <p14:creationId xmlns:p14="http://schemas.microsoft.com/office/powerpoint/2010/main" val="946246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20075"/>
            <a:ext cx="8263784" cy="1217405"/>
          </a:xfrm>
          <a:solidFill>
            <a:srgbClr val="FFC000"/>
          </a:solidFill>
        </p:spPr>
        <p:txBody>
          <a:bodyPr lIns="0" tIns="0" rIns="0" bIns="0" anchor="ctr"/>
          <a:lstStyle/>
          <a:p>
            <a:r>
              <a:rPr lang="en-US" sz="3600" dirty="0">
                <a:latin typeface="+mj-lt"/>
              </a:rPr>
              <a:t>The Structure and Regulation of GPCRs </a:t>
            </a:r>
            <a:r>
              <a:rPr lang="en-US" sz="2800" dirty="0">
                <a:latin typeface="+mj-lt"/>
              </a:rPr>
              <a:t>(2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01254"/>
            <a:ext cx="8263784" cy="3398292"/>
          </a:xfrm>
        </p:spPr>
        <p:txBody>
          <a:bodyPr lIns="0" tIns="0" rIns="0" bIns="0"/>
          <a:lstStyle/>
          <a:p>
            <a:pPr indent="-255600"/>
            <a:r>
              <a:rPr lang="en-US" sz="2400" dirty="0"/>
              <a:t>G protein−coupled receptors can be </a:t>
            </a:r>
            <a:r>
              <a:rPr lang="en-US" sz="2400" dirty="0">
                <a:solidFill>
                  <a:srgbClr val="FF0000"/>
                </a:solidFill>
              </a:rPr>
              <a:t>regulated </a:t>
            </a:r>
            <a:r>
              <a:rPr lang="en-US" sz="2400" dirty="0"/>
              <a:t>in several ways.</a:t>
            </a:r>
          </a:p>
          <a:p>
            <a:pPr indent="-255600"/>
            <a:r>
              <a:rPr lang="en-US" sz="2400" dirty="0"/>
              <a:t>One is via </a:t>
            </a:r>
            <a:r>
              <a:rPr lang="en-US" sz="2400" dirty="0">
                <a:solidFill>
                  <a:srgbClr val="FF0000"/>
                </a:solidFill>
              </a:rPr>
              <a:t>phosphorylation of amino acids </a:t>
            </a:r>
            <a:r>
              <a:rPr lang="en-US" sz="2400" dirty="0"/>
              <a:t>in the cytosolic domain, </a:t>
            </a:r>
            <a:r>
              <a:rPr lang="en-US" sz="2400" u="sng" dirty="0"/>
              <a:t>carried out by </a:t>
            </a:r>
            <a:r>
              <a:rPr lang="en-US" sz="2400" b="1" dirty="0"/>
              <a:t>G protein−</a:t>
            </a:r>
            <a:r>
              <a:rPr lang="en-US" sz="2400" b="1" dirty="0">
                <a:solidFill>
                  <a:schemeClr val="tx1"/>
                </a:solidFill>
              </a:rPr>
              <a:t>coupled </a:t>
            </a:r>
            <a:r>
              <a:rPr lang="en-US" sz="2400" b="1" dirty="0"/>
              <a:t>receptor kinases</a:t>
            </a:r>
            <a:r>
              <a:rPr lang="en-US" sz="2400" dirty="0"/>
              <a:t> (</a:t>
            </a:r>
            <a:r>
              <a:rPr lang="en-US" sz="2400" b="1" dirty="0"/>
              <a:t>GRKs</a:t>
            </a:r>
            <a:r>
              <a:rPr lang="en-US" sz="2400" dirty="0"/>
              <a:t>),</a:t>
            </a:r>
            <a:r>
              <a:rPr lang="en-US" sz="2400" b="1" dirty="0"/>
              <a:t> </a:t>
            </a:r>
            <a:r>
              <a:rPr lang="en-US" sz="2400" dirty="0"/>
              <a:t>which act on activated receptors.</a:t>
            </a:r>
          </a:p>
          <a:p>
            <a:pPr indent="-255600"/>
            <a:r>
              <a:rPr lang="el-GR" sz="2400" i="1" dirty="0">
                <a:solidFill>
                  <a:srgbClr val="FF0000"/>
                </a:solidFill>
                <a:latin typeface="Times New Roman" panose="02020603050405020304" pitchFamily="18" charset="0"/>
                <a:cs typeface="Times New Roman" panose="02020603050405020304" pitchFamily="18" charset="0"/>
              </a:rPr>
              <a:t>β</a:t>
            </a:r>
            <a:r>
              <a:rPr lang="en-US" sz="2400" i="1" dirty="0">
                <a:solidFill>
                  <a:srgbClr val="FF0000"/>
                </a:solidFill>
              </a:rPr>
              <a:t>-</a:t>
            </a:r>
            <a:r>
              <a:rPr lang="en-US" sz="2400" i="1" dirty="0" err="1">
                <a:solidFill>
                  <a:srgbClr val="FF0000"/>
                </a:solidFill>
              </a:rPr>
              <a:t>arrestin</a:t>
            </a:r>
            <a:r>
              <a:rPr lang="en-US" sz="2400" i="1" dirty="0">
                <a:solidFill>
                  <a:srgbClr val="FF0000"/>
                </a:solidFill>
              </a:rPr>
              <a:t> </a:t>
            </a:r>
            <a:r>
              <a:rPr lang="en-US" sz="2400" u="sng" dirty="0"/>
              <a:t>binds phosphorylated </a:t>
            </a:r>
            <a:r>
              <a:rPr lang="el-GR" sz="2400" i="1" u="sng" dirty="0">
                <a:latin typeface="Times New Roman" panose="02020603050405020304" pitchFamily="18" charset="0"/>
                <a:cs typeface="Times New Roman" panose="02020603050405020304" pitchFamily="18" charset="0"/>
              </a:rPr>
              <a:t>β</a:t>
            </a:r>
            <a:r>
              <a:rPr lang="en-US" sz="2400" i="1" u="sng" dirty="0">
                <a:latin typeface="Times New Roman" panose="02020603050405020304" pitchFamily="18" charset="0"/>
                <a:cs typeface="Times New Roman" panose="02020603050405020304" pitchFamily="18" charset="0"/>
              </a:rPr>
              <a:t>-</a:t>
            </a:r>
            <a:r>
              <a:rPr lang="en-US" sz="2400" u="sng" dirty="0"/>
              <a:t>adrenergic receptors and inhibits them.</a:t>
            </a:r>
          </a:p>
        </p:txBody>
      </p:sp>
    </p:spTree>
    <p:extLst>
      <p:ext uri="{BB962C8B-B14F-4D97-AF65-F5344CB8AC3E}">
        <p14:creationId xmlns:p14="http://schemas.microsoft.com/office/powerpoint/2010/main" val="2177792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20075"/>
            <a:ext cx="8263784" cy="1217405"/>
          </a:xfrm>
          <a:solidFill>
            <a:srgbClr val="FFC000"/>
          </a:solidFill>
        </p:spPr>
        <p:txBody>
          <a:bodyPr lIns="0" tIns="0" rIns="0" bIns="0" anchor="ctr"/>
          <a:lstStyle/>
          <a:p>
            <a:r>
              <a:rPr lang="en-US" sz="3600" dirty="0">
                <a:latin typeface="+mj-lt"/>
              </a:rPr>
              <a:t>The Structure and Regulation of GPCRs </a:t>
            </a:r>
            <a:r>
              <a:rPr lang="en-US" sz="2800" dirty="0">
                <a:latin typeface="+mj-lt"/>
              </a:rPr>
              <a:t>(3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01254"/>
            <a:ext cx="8263784" cy="2743200"/>
          </a:xfrm>
        </p:spPr>
        <p:txBody>
          <a:bodyPr lIns="0" tIns="0" rIns="0" bIns="0"/>
          <a:lstStyle/>
          <a:p>
            <a:pPr indent="-255600"/>
            <a:r>
              <a:rPr lang="en-US" sz="2400" i="1" dirty="0">
                <a:solidFill>
                  <a:srgbClr val="FF0000"/>
                </a:solidFill>
              </a:rPr>
              <a:t>Protein kinase A</a:t>
            </a:r>
            <a:r>
              <a:rPr lang="en-US" sz="2400" dirty="0">
                <a:solidFill>
                  <a:srgbClr val="FF0000"/>
                </a:solidFill>
              </a:rPr>
              <a:t> </a:t>
            </a:r>
            <a:r>
              <a:rPr lang="en-US" sz="2400" dirty="0"/>
              <a:t>is </a:t>
            </a:r>
            <a:r>
              <a:rPr lang="en-US" sz="2400" u="sng" dirty="0"/>
              <a:t>activated by G protein−mediated signaling.</a:t>
            </a:r>
          </a:p>
          <a:p>
            <a:pPr indent="-255600"/>
            <a:r>
              <a:rPr lang="en-US" sz="2400" dirty="0"/>
              <a:t>Protein kinase A </a:t>
            </a:r>
            <a:r>
              <a:rPr lang="en-US" sz="2400" u="sng" dirty="0"/>
              <a:t>can phosphorylate other amino acids on the receptor and inhibit it.</a:t>
            </a:r>
          </a:p>
          <a:p>
            <a:pPr indent="-255600"/>
            <a:r>
              <a:rPr lang="en-US" sz="2400" dirty="0"/>
              <a:t>This is a good example of </a:t>
            </a:r>
            <a:r>
              <a:rPr lang="en-US" sz="2400" u="sng" dirty="0"/>
              <a:t>negative feedback during cell signaling.</a:t>
            </a:r>
          </a:p>
        </p:txBody>
      </p:sp>
    </p:spTree>
    <p:extLst>
      <p:ext uri="{BB962C8B-B14F-4D97-AF65-F5344CB8AC3E}">
        <p14:creationId xmlns:p14="http://schemas.microsoft.com/office/powerpoint/2010/main" val="1436518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1020"/>
            <a:ext cx="8263784" cy="1135519"/>
          </a:xfrm>
          <a:solidFill>
            <a:srgbClr val="FFC000"/>
          </a:solidFill>
        </p:spPr>
        <p:txBody>
          <a:bodyPr lIns="0" tIns="0" rIns="0" bIns="0" anchor="ctr"/>
          <a:lstStyle/>
          <a:p>
            <a:r>
              <a:rPr lang="en-US" sz="3600" dirty="0">
                <a:latin typeface="+mj-lt"/>
              </a:rPr>
              <a:t>The Structure, Activation, and Inactivation of  G Proteins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39912"/>
            <a:ext cx="8263784" cy="3496112"/>
          </a:xfrm>
        </p:spPr>
        <p:txBody>
          <a:bodyPr lIns="0" tIns="0" rIns="0" bIns="0"/>
          <a:lstStyle/>
          <a:p>
            <a:pPr indent="-255600"/>
            <a:r>
              <a:rPr lang="en-US" sz="2400" u="sng" dirty="0">
                <a:latin typeface="Arial" panose="020B0604020202020204" pitchFamily="34" charset="0"/>
                <a:cs typeface="Arial" panose="020B0604020202020204" pitchFamily="34" charset="0"/>
              </a:rPr>
              <a:t>G proteins act like molecular switches: “on” and “off” states </a:t>
            </a:r>
            <a:r>
              <a:rPr lang="en-US" sz="2400" dirty="0">
                <a:latin typeface="Arial" panose="020B0604020202020204" pitchFamily="34" charset="0"/>
                <a:cs typeface="Arial" panose="020B0604020202020204" pitchFamily="34" charset="0"/>
              </a:rPr>
              <a:t>depend on whether they are bound to </a:t>
            </a:r>
            <a:r>
              <a:rPr lang="en-US" sz="2400" dirty="0" err="1">
                <a:latin typeface="Arial" panose="020B0604020202020204" pitchFamily="34" charset="0"/>
                <a:cs typeface="Arial" panose="020B0604020202020204" pitchFamily="34" charset="0"/>
              </a:rPr>
              <a:t>guanosine</a:t>
            </a:r>
            <a:r>
              <a:rPr lang="en-US" sz="2400" dirty="0">
                <a:latin typeface="Arial" panose="020B0604020202020204" pitchFamily="34" charset="0"/>
                <a:cs typeface="Arial" panose="020B0604020202020204" pitchFamily="34" charset="0"/>
              </a:rPr>
              <a:t> triphosphate (GTP) or </a:t>
            </a:r>
            <a:r>
              <a:rPr lang="en-US" sz="2400" dirty="0" err="1">
                <a:latin typeface="Arial" panose="020B0604020202020204" pitchFamily="34" charset="0"/>
                <a:cs typeface="Arial" panose="020B0604020202020204" pitchFamily="34" charset="0"/>
              </a:rPr>
              <a:t>guanosine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diphosphate</a:t>
            </a:r>
            <a:r>
              <a:rPr lang="en-US" sz="2400" dirty="0">
                <a:latin typeface="Arial" panose="020B0604020202020204" pitchFamily="34" charset="0"/>
                <a:cs typeface="Arial" panose="020B0604020202020204" pitchFamily="34" charset="0"/>
              </a:rPr>
              <a:t> (GDP).</a:t>
            </a:r>
            <a:endParaRPr lang="en-US" sz="2400" i="1" dirty="0">
              <a:latin typeface="Arial" panose="020B0604020202020204" pitchFamily="34" charset="0"/>
              <a:cs typeface="Arial" panose="020B0604020202020204" pitchFamily="34" charset="0"/>
            </a:endParaRPr>
          </a:p>
          <a:p>
            <a:pPr indent="-255600"/>
            <a:r>
              <a:rPr lang="en-US" sz="2400" dirty="0">
                <a:latin typeface="Arial" panose="020B0604020202020204" pitchFamily="34" charset="0"/>
                <a:cs typeface="Arial" panose="020B0604020202020204" pitchFamily="34" charset="0"/>
              </a:rPr>
              <a:t>There are</a:t>
            </a:r>
            <a:r>
              <a:rPr lang="en-US" sz="2400" i="1" dirty="0">
                <a:latin typeface="Arial" panose="020B0604020202020204" pitchFamily="34" charset="0"/>
                <a:cs typeface="Arial" panose="020B0604020202020204" pitchFamily="34" charset="0"/>
              </a:rPr>
              <a:t> </a:t>
            </a:r>
            <a:r>
              <a:rPr lang="en-US" sz="2400" i="1" dirty="0">
                <a:solidFill>
                  <a:srgbClr val="FF0000"/>
                </a:solidFill>
                <a:latin typeface="Arial" panose="020B0604020202020204" pitchFamily="34" charset="0"/>
                <a:cs typeface="Arial" panose="020B0604020202020204" pitchFamily="34" charset="0"/>
              </a:rPr>
              <a:t>large </a:t>
            </a:r>
            <a:r>
              <a:rPr lang="en-US" sz="2400" i="1" dirty="0" err="1">
                <a:solidFill>
                  <a:srgbClr val="FF0000"/>
                </a:solidFill>
                <a:latin typeface="Arial" panose="020B0604020202020204" pitchFamily="34" charset="0"/>
                <a:cs typeface="Arial" panose="020B0604020202020204" pitchFamily="34" charset="0"/>
              </a:rPr>
              <a:t>heterotrimeric</a:t>
            </a:r>
            <a:r>
              <a:rPr lang="en-US" sz="2400" i="1" dirty="0">
                <a:solidFill>
                  <a:srgbClr val="FF0000"/>
                </a:solidFill>
                <a:latin typeface="Arial" panose="020B0604020202020204" pitchFamily="34" charset="0"/>
                <a:cs typeface="Arial" panose="020B0604020202020204" pitchFamily="34" charset="0"/>
              </a:rPr>
              <a:t> G proteins </a:t>
            </a:r>
            <a:r>
              <a:rPr lang="en-US" sz="2400" dirty="0">
                <a:latin typeface="Arial" panose="020B0604020202020204" pitchFamily="34" charset="0"/>
                <a:cs typeface="Arial" panose="020B0604020202020204" pitchFamily="34" charset="0"/>
              </a:rPr>
              <a:t>and</a:t>
            </a:r>
            <a:r>
              <a:rPr lang="en-US" sz="2400" i="1" dirty="0">
                <a:latin typeface="Arial" panose="020B0604020202020204" pitchFamily="34" charset="0"/>
                <a:cs typeface="Arial" panose="020B0604020202020204" pitchFamily="34" charset="0"/>
              </a:rPr>
              <a:t> </a:t>
            </a:r>
            <a:r>
              <a:rPr lang="en-US" sz="2400" i="1" dirty="0">
                <a:solidFill>
                  <a:srgbClr val="FF0000"/>
                </a:solidFill>
                <a:latin typeface="Arial" panose="020B0604020202020204" pitchFamily="34" charset="0"/>
                <a:cs typeface="Arial" panose="020B0604020202020204" pitchFamily="34" charset="0"/>
              </a:rPr>
              <a:t>small monomeric G proteins.</a:t>
            </a:r>
          </a:p>
          <a:p>
            <a:pPr indent="-255600"/>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heterotrimeric</a:t>
            </a:r>
            <a:r>
              <a:rPr lang="en-US" sz="2400" dirty="0">
                <a:latin typeface="Arial" panose="020B0604020202020204" pitchFamily="34" charset="0"/>
                <a:cs typeface="Arial" panose="020B0604020202020204" pitchFamily="34" charset="0"/>
              </a:rPr>
              <a:t> G proteins mediate signal transduction through G protein−coupled receptors and have </a:t>
            </a:r>
            <a:r>
              <a:rPr lang="en-US" sz="2400" u="sng" dirty="0">
                <a:latin typeface="Arial" panose="020B0604020202020204" pitchFamily="34" charset="0"/>
                <a:cs typeface="Arial" panose="020B0604020202020204" pitchFamily="34" charset="0"/>
              </a:rPr>
              <a:t>G</a:t>
            </a:r>
            <a:r>
              <a:rPr lang="el-GR" sz="2400" i="1" u="sng" baseline="-25000" dirty="0">
                <a:latin typeface="Arial" panose="020B0604020202020204" pitchFamily="34" charset="0"/>
                <a:cs typeface="Arial" panose="020B0604020202020204" pitchFamily="34" charset="0"/>
              </a:rPr>
              <a:t>α</a:t>
            </a:r>
            <a:r>
              <a:rPr lang="en-US" sz="2400" u="sng" dirty="0">
                <a:latin typeface="Arial" panose="020B0604020202020204" pitchFamily="34" charset="0"/>
                <a:cs typeface="Arial" panose="020B0604020202020204" pitchFamily="34" charset="0"/>
              </a:rPr>
              <a:t>, G</a:t>
            </a:r>
            <a:r>
              <a:rPr lang="en-US" sz="2400" i="1" u="sng" baseline="-25000" dirty="0">
                <a:latin typeface="Arial" panose="020B0604020202020204" pitchFamily="34" charset="0"/>
                <a:cs typeface="Arial" panose="020B0604020202020204" pitchFamily="34" charset="0"/>
                <a:sym typeface="Symbol" pitchFamily="18" charset="2"/>
              </a:rPr>
              <a:t>β</a:t>
            </a:r>
            <a:r>
              <a:rPr lang="en-US" sz="2400" u="sng" dirty="0">
                <a:latin typeface="Arial" panose="020B0604020202020204" pitchFamily="34" charset="0"/>
                <a:cs typeface="Arial" panose="020B0604020202020204" pitchFamily="34" charset="0"/>
              </a:rPr>
              <a:t>, and G</a:t>
            </a:r>
            <a:r>
              <a:rPr lang="el-GR" sz="2400" i="1" u="sng" baseline="-25000" dirty="0">
                <a:latin typeface="Arial" panose="020B0604020202020204" pitchFamily="34" charset="0"/>
                <a:cs typeface="Arial" panose="020B0604020202020204" pitchFamily="34" charset="0"/>
              </a:rPr>
              <a:t>γ</a:t>
            </a:r>
            <a:r>
              <a:rPr lang="en-US" sz="2400" u="sng" baseline="-25000" dirty="0">
                <a:latin typeface="Arial" panose="020B0604020202020204" pitchFamily="34" charset="0"/>
                <a:cs typeface="Arial" panose="020B0604020202020204" pitchFamily="34" charset="0"/>
                <a:sym typeface="Symbol" pitchFamily="18" charset="2"/>
              </a:rPr>
              <a:t> </a:t>
            </a:r>
            <a:r>
              <a:rPr lang="en-US" sz="2400" u="sng" dirty="0">
                <a:latin typeface="Arial" panose="020B0604020202020204" pitchFamily="34" charset="0"/>
                <a:cs typeface="Arial" panose="020B0604020202020204" pitchFamily="34" charset="0"/>
              </a:rPr>
              <a:t>subunits.</a:t>
            </a:r>
          </a:p>
        </p:txBody>
      </p:sp>
    </p:spTree>
    <p:extLst>
      <p:ext uri="{BB962C8B-B14F-4D97-AF65-F5344CB8AC3E}">
        <p14:creationId xmlns:p14="http://schemas.microsoft.com/office/powerpoint/2010/main" val="4019555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1020"/>
            <a:ext cx="8263784" cy="1135519"/>
          </a:xfrm>
          <a:solidFill>
            <a:srgbClr val="FFC000"/>
          </a:solidFill>
        </p:spPr>
        <p:txBody>
          <a:bodyPr lIns="0" tIns="0" rIns="0" bIns="0" anchor="ctr"/>
          <a:lstStyle/>
          <a:p>
            <a:r>
              <a:rPr lang="en-US" sz="3600" dirty="0">
                <a:latin typeface="+mj-lt"/>
              </a:rPr>
              <a:t>G Protein Structure and Mode of Activation: Steps 1 and 2</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39912"/>
            <a:ext cx="8263784" cy="3919192"/>
          </a:xfrm>
        </p:spPr>
        <p:txBody>
          <a:bodyPr lIns="0" tIns="0" rIns="0" bIns="0"/>
          <a:lstStyle/>
          <a:p>
            <a:pPr indent="-255600"/>
            <a:r>
              <a:rPr lang="en-US" sz="2400" u="sng" dirty="0">
                <a:latin typeface="Arial" panose="020B0604020202020204" pitchFamily="34" charset="0"/>
                <a:cs typeface="Arial" panose="020B0604020202020204" pitchFamily="34" charset="0"/>
              </a:rPr>
              <a:t>G</a:t>
            </a:r>
            <a:r>
              <a:rPr lang="el-GR" sz="2400" i="1" u="sng" baseline="-25000" dirty="0">
                <a:latin typeface="Arial" panose="020B0604020202020204" pitchFamily="34" charset="0"/>
                <a:cs typeface="Arial" panose="020B0604020202020204" pitchFamily="34" charset="0"/>
              </a:rPr>
              <a:t>α</a:t>
            </a:r>
            <a:r>
              <a:rPr lang="en-US" sz="2400" u="sng" baseline="-25000" dirty="0">
                <a:latin typeface="Arial" panose="020B0604020202020204" pitchFamily="34" charset="0"/>
                <a:cs typeface="Arial" panose="020B0604020202020204" pitchFamily="34" charset="0"/>
                <a:sym typeface="Symbol" pitchFamily="18" charset="2"/>
              </a:rPr>
              <a:t> </a:t>
            </a:r>
            <a:r>
              <a:rPr lang="en-US" sz="2400" u="sng" dirty="0">
                <a:latin typeface="Arial" panose="020B0604020202020204" pitchFamily="34" charset="0"/>
                <a:cs typeface="Arial" panose="020B0604020202020204" pitchFamily="34" charset="0"/>
              </a:rPr>
              <a:t>is the largest subunit of G</a:t>
            </a:r>
            <a:r>
              <a:rPr lang="el-GR" sz="2400" i="1" u="sng" baseline="-25000" dirty="0">
                <a:latin typeface="Arial" panose="020B0604020202020204" pitchFamily="34" charset="0"/>
                <a:cs typeface="Arial" panose="020B0604020202020204" pitchFamily="34" charset="0"/>
              </a:rPr>
              <a:t>α</a:t>
            </a:r>
            <a:r>
              <a:rPr lang="en-US" sz="2400" i="1" u="sng" baseline="-25000" dirty="0">
                <a:latin typeface="Arial" panose="020B0604020202020204" pitchFamily="34" charset="0"/>
                <a:cs typeface="Arial" panose="020B0604020202020204" pitchFamily="34" charset="0"/>
                <a:sym typeface="Symbol" pitchFamily="18" charset="2"/>
              </a:rPr>
              <a:t>βγ</a:t>
            </a:r>
            <a:r>
              <a:rPr lang="en-US" sz="2400" u="sng" baseline="-25000" dirty="0">
                <a:latin typeface="Arial" panose="020B0604020202020204" pitchFamily="34" charset="0"/>
                <a:cs typeface="Arial" panose="020B0604020202020204" pitchFamily="34" charset="0"/>
                <a:sym typeface="Symbol" pitchFamily="18" charset="2"/>
              </a:rPr>
              <a:t>  </a:t>
            </a:r>
            <a:r>
              <a:rPr lang="en-US" sz="2400" dirty="0">
                <a:latin typeface="Arial" panose="020B0604020202020204" pitchFamily="34" charset="0"/>
                <a:cs typeface="Arial" panose="020B0604020202020204" pitchFamily="34" charset="0"/>
              </a:rPr>
              <a:t>and </a:t>
            </a:r>
            <a:r>
              <a:rPr lang="en-US" sz="2400" u="sng" dirty="0">
                <a:latin typeface="Arial" panose="020B0604020202020204" pitchFamily="34" charset="0"/>
                <a:cs typeface="Arial" panose="020B0604020202020204" pitchFamily="34" charset="0"/>
              </a:rPr>
              <a:t>binds to a guanine nucleotide (GDP or GTP).</a:t>
            </a:r>
            <a:r>
              <a:rPr lang="en-US" sz="2400" dirty="0">
                <a:latin typeface="Arial" panose="020B0604020202020204" pitchFamily="34" charset="0"/>
                <a:cs typeface="Arial" panose="020B0604020202020204" pitchFamily="34" charset="0"/>
              </a:rPr>
              <a:t> When G</a:t>
            </a:r>
            <a:r>
              <a:rPr lang="el-GR" sz="2400" i="1" baseline="-250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 binds to GTP, it detaches from the G</a:t>
            </a:r>
            <a:r>
              <a:rPr lang="en-US" sz="2400" i="1" baseline="-25000" dirty="0">
                <a:latin typeface="Arial" panose="020B0604020202020204" pitchFamily="34" charset="0"/>
                <a:cs typeface="Arial" panose="020B0604020202020204" pitchFamily="34" charset="0"/>
                <a:sym typeface="Symbol" pitchFamily="18" charset="2"/>
              </a:rPr>
              <a:t>βγ </a:t>
            </a:r>
            <a:r>
              <a:rPr lang="en-US" sz="2400" dirty="0">
                <a:latin typeface="Arial" panose="020B0604020202020204" pitchFamily="34" charset="0"/>
                <a:cs typeface="Arial" panose="020B0604020202020204" pitchFamily="34" charset="0"/>
              </a:rPr>
              <a:t>subunits (which are permanently bound together). </a:t>
            </a:r>
          </a:p>
          <a:p>
            <a:pPr lvl="1" indent="-381600"/>
            <a:r>
              <a:rPr lang="en-US" sz="2400" dirty="0" err="1"/>
              <a:t>G</a:t>
            </a:r>
            <a:r>
              <a:rPr lang="en-US" sz="2400" baseline="-25000" dirty="0" err="1"/>
              <a:t>s</a:t>
            </a:r>
            <a:r>
              <a:rPr lang="en-US" sz="2400" dirty="0"/>
              <a:t> are stimulators of signal transduction, </a:t>
            </a:r>
            <a:r>
              <a:rPr lang="en-US" sz="2400" dirty="0" err="1"/>
              <a:t>G</a:t>
            </a:r>
            <a:r>
              <a:rPr lang="en-US" sz="2400" baseline="-25000" dirty="0" err="1"/>
              <a:t>i</a:t>
            </a:r>
            <a:r>
              <a:rPr lang="en-US" sz="2400" i="1" baseline="-25000" dirty="0"/>
              <a:t> </a:t>
            </a:r>
            <a:r>
              <a:rPr lang="en-US" sz="2400" dirty="0"/>
              <a:t>are inhibitors of signal transduction. </a:t>
            </a:r>
          </a:p>
          <a:p>
            <a:pPr indent="-255600"/>
            <a:r>
              <a:rPr lang="en-US" sz="2400" dirty="0">
                <a:latin typeface="Arial" panose="020B0604020202020204" pitchFamily="34" charset="0"/>
                <a:cs typeface="Arial" panose="020B0604020202020204" pitchFamily="34" charset="0"/>
              </a:rPr>
              <a:t>When a messenger binds to a GPCR on the cell surface, the receptor changes conformation, this causes the G</a:t>
            </a:r>
            <a:r>
              <a:rPr lang="en-US" sz="2400" i="1" baseline="-25000" dirty="0">
                <a:latin typeface="Arial" panose="020B0604020202020204" pitchFamily="34" charset="0"/>
                <a:cs typeface="Arial" panose="020B0604020202020204" pitchFamily="34" charset="0"/>
                <a:sym typeface="Symbol" pitchFamily="18" charset="2"/>
              </a:rPr>
              <a:t>βγ </a:t>
            </a:r>
            <a:r>
              <a:rPr lang="en-US" sz="2400" dirty="0">
                <a:latin typeface="Arial" panose="020B0604020202020204" pitchFamily="34" charset="0"/>
                <a:cs typeface="Arial" panose="020B0604020202020204" pitchFamily="34" charset="0"/>
              </a:rPr>
              <a:t>subunits to associate with the receptor, and this causes G</a:t>
            </a:r>
            <a:r>
              <a:rPr lang="el-GR" sz="2400" i="1" baseline="-250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 to release GDP. </a:t>
            </a:r>
          </a:p>
        </p:txBody>
      </p:sp>
    </p:spTree>
    <p:extLst>
      <p:ext uri="{BB962C8B-B14F-4D97-AF65-F5344CB8AC3E}">
        <p14:creationId xmlns:p14="http://schemas.microsoft.com/office/powerpoint/2010/main" val="143948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FFC000"/>
          </a:solidFill>
        </p:spPr>
        <p:txBody>
          <a:bodyPr lIns="0" tIns="0" rIns="0" bIns="0" anchor="ctr"/>
          <a:lstStyle/>
          <a:p>
            <a:r>
              <a:rPr lang="en-US" sz="3600" dirty="0">
                <a:latin typeface="+mj-lt"/>
              </a:rPr>
              <a:t>Chemical Signaling Involves Several Key Components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938178"/>
          </a:xfrm>
        </p:spPr>
        <p:txBody>
          <a:bodyPr lIns="0" tIns="0" rIns="0" bIns="0"/>
          <a:lstStyle/>
          <a:p>
            <a:pPr marL="255600" indent="-255600"/>
            <a:r>
              <a:rPr lang="en-US" sz="2400" dirty="0"/>
              <a:t>Multicellular organisms can </a:t>
            </a:r>
            <a:r>
              <a:rPr lang="en-US" sz="2400" dirty="0">
                <a:solidFill>
                  <a:srgbClr val="00B0F0"/>
                </a:solidFill>
              </a:rPr>
              <a:t>control</a:t>
            </a:r>
            <a:r>
              <a:rPr lang="en-US" sz="2400" dirty="0"/>
              <a:t> the activities of specialized cells </a:t>
            </a:r>
            <a:r>
              <a:rPr lang="en-US" sz="2400" u="sng" dirty="0"/>
              <a:t>through release of </a:t>
            </a:r>
            <a:r>
              <a:rPr lang="en-US" sz="2400" i="1" u="sng" dirty="0"/>
              <a:t>chemical</a:t>
            </a:r>
            <a:r>
              <a:rPr lang="en-US" sz="2400" u="sng" dirty="0"/>
              <a:t> </a:t>
            </a:r>
            <a:r>
              <a:rPr lang="en-US" sz="2400" i="1" u="sng" dirty="0"/>
              <a:t>messengers</a:t>
            </a:r>
            <a:r>
              <a:rPr lang="en-US" sz="2400" dirty="0"/>
              <a:t>.</a:t>
            </a:r>
          </a:p>
        </p:txBody>
      </p:sp>
      <p:sp>
        <p:nvSpPr>
          <p:cNvPr id="5" name="TextBox 4">
            <a:extLst>
              <a:ext uri="{FF2B5EF4-FFF2-40B4-BE49-F238E27FC236}">
                <a16:creationId xmlns:a16="http://schemas.microsoft.com/office/drawing/2014/main" id="{011200E9-DD78-49E7-AA9C-FCB5F1803E1E}"/>
              </a:ext>
            </a:extLst>
          </p:cNvPr>
          <p:cNvSpPr txBox="1"/>
          <p:nvPr/>
        </p:nvSpPr>
        <p:spPr>
          <a:xfrm>
            <a:off x="3739243" y="6301770"/>
            <a:ext cx="5404757" cy="307777"/>
          </a:xfrm>
          <a:prstGeom prst="rect">
            <a:avLst/>
          </a:prstGeom>
          <a:noFill/>
        </p:spPr>
        <p:txBody>
          <a:bodyPr wrap="square">
            <a:spAutoFit/>
          </a:bodyPr>
          <a:lstStyle/>
          <a:p>
            <a:r>
              <a:rPr lang="en-US" dirty="0"/>
              <a:t>Copyright © 2022 Pearson Education Ltd. All Rights Reserved.</a:t>
            </a:r>
          </a:p>
        </p:txBody>
      </p:sp>
    </p:spTree>
    <p:extLst>
      <p:ext uri="{BB962C8B-B14F-4D97-AF65-F5344CB8AC3E}">
        <p14:creationId xmlns:p14="http://schemas.microsoft.com/office/powerpoint/2010/main" val="3230233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29260"/>
            <a:ext cx="8263784" cy="983100"/>
          </a:xfrm>
          <a:solidFill>
            <a:srgbClr val="FFC000"/>
          </a:solidFill>
        </p:spPr>
        <p:txBody>
          <a:bodyPr lIns="0" tIns="0" rIns="0" bIns="0" anchor="ctr"/>
          <a:lstStyle/>
          <a:p>
            <a:r>
              <a:rPr lang="en-US" sz="3600" dirty="0">
                <a:latin typeface="+mj-lt"/>
                <a:cs typeface="Arial" panose="020B0604020202020204" pitchFamily="34" charset="0"/>
              </a:rPr>
              <a:t>G Protein Structure and Mode of Activation: Steps 3 and 4</a:t>
            </a:r>
            <a:endParaRPr lang="en-US" sz="2800" dirty="0">
              <a:latin typeface="+mj-lt"/>
              <a:cs typeface="Arial" panose="020B0604020202020204" pitchFamily="34"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39912"/>
            <a:ext cx="8263784" cy="3646237"/>
          </a:xfrm>
        </p:spPr>
        <p:txBody>
          <a:bodyPr lIns="0" tIns="0" rIns="0" bIns="0"/>
          <a:lstStyle/>
          <a:p>
            <a:pPr indent="-255600"/>
            <a:r>
              <a:rPr lang="en-US" sz="2400" dirty="0">
                <a:latin typeface="Arial" panose="020B0604020202020204" pitchFamily="34" charset="0"/>
                <a:cs typeface="Arial" panose="020B0604020202020204" pitchFamily="34" charset="0"/>
              </a:rPr>
              <a:t>The G</a:t>
            </a:r>
            <a:r>
              <a:rPr lang="el-GR" sz="2400" i="1" baseline="-250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 acquires a new molecule of GTP and detaches from the complex. </a:t>
            </a:r>
          </a:p>
          <a:p>
            <a:pPr lvl="1" indent="-381600"/>
            <a:r>
              <a:rPr lang="en-US" sz="2400" u="sng" dirty="0"/>
              <a:t>Depending on the G protein and cell type free GTP-G</a:t>
            </a:r>
            <a:r>
              <a:rPr lang="el-GR" sz="2400" i="1" u="sng" baseline="-25000" dirty="0">
                <a:latin typeface="Times New Roman" panose="02020603050405020304" pitchFamily="18" charset="0"/>
                <a:cs typeface="Times New Roman" panose="02020603050405020304" pitchFamily="18" charset="0"/>
              </a:rPr>
              <a:t>α</a:t>
            </a:r>
            <a:r>
              <a:rPr lang="en-US" sz="2400" u="sng" dirty="0"/>
              <a:t> and/or G</a:t>
            </a:r>
            <a:r>
              <a:rPr lang="en-US" sz="2400" i="1" u="sng" baseline="-25000" dirty="0">
                <a:latin typeface="Times New Roman" panose="02020603050405020304" pitchFamily="18" charset="0"/>
                <a:cs typeface="Times New Roman" panose="02020603050405020304" pitchFamily="18" charset="0"/>
                <a:sym typeface="Symbol" pitchFamily="18" charset="2"/>
              </a:rPr>
              <a:t>βγ</a:t>
            </a:r>
            <a:r>
              <a:rPr lang="en-US" sz="2400" u="sng" dirty="0"/>
              <a:t> complex can initiate signal transduction events. </a:t>
            </a:r>
          </a:p>
          <a:p>
            <a:pPr indent="-255600"/>
            <a:r>
              <a:rPr lang="en-US" sz="2400" dirty="0">
                <a:latin typeface="Arial" panose="020B0604020202020204" pitchFamily="34" charset="0"/>
                <a:cs typeface="Arial" panose="020B0604020202020204" pitchFamily="34" charset="0"/>
              </a:rPr>
              <a:t>Each portion of the G protein exerts its effect by binding to a particular enzyme or protein in the cell. </a:t>
            </a:r>
          </a:p>
          <a:p>
            <a:pPr lvl="1" indent="-381600"/>
            <a:r>
              <a:rPr lang="en-US" sz="2400" dirty="0"/>
              <a:t>This persists if G</a:t>
            </a:r>
            <a:r>
              <a:rPr lang="el-GR" sz="2400" i="1" baseline="-25000" dirty="0">
                <a:latin typeface="Times New Roman" panose="02020603050405020304" pitchFamily="18" charset="0"/>
                <a:cs typeface="Times New Roman" panose="02020603050405020304" pitchFamily="18" charset="0"/>
              </a:rPr>
              <a:t>α</a:t>
            </a:r>
            <a:r>
              <a:rPr lang="en-US" sz="2400" dirty="0"/>
              <a:t> is bound to GTP and G</a:t>
            </a:r>
            <a:r>
              <a:rPr lang="el-GR" sz="2400" i="1" baseline="-25000" dirty="0">
                <a:latin typeface="Times New Roman" panose="02020603050405020304" pitchFamily="18" charset="0"/>
                <a:cs typeface="Times New Roman" panose="02020603050405020304" pitchFamily="18" charset="0"/>
              </a:rPr>
              <a:t>α</a:t>
            </a:r>
            <a:r>
              <a:rPr lang="en-US" sz="2400" dirty="0"/>
              <a:t> and G</a:t>
            </a:r>
            <a:r>
              <a:rPr lang="en-US" sz="2400" i="1" baseline="-25000" dirty="0">
                <a:latin typeface="Times New Roman" panose="02020603050405020304" pitchFamily="18" charset="0"/>
                <a:cs typeface="Times New Roman" panose="02020603050405020304" pitchFamily="18" charset="0"/>
                <a:sym typeface="Symbol" pitchFamily="18" charset="2"/>
              </a:rPr>
              <a:t>βγ</a:t>
            </a:r>
            <a:r>
              <a:rPr lang="en-US" sz="2400" dirty="0"/>
              <a:t> are separate. </a:t>
            </a:r>
          </a:p>
        </p:txBody>
      </p:sp>
    </p:spTree>
    <p:extLst>
      <p:ext uri="{BB962C8B-B14F-4D97-AF65-F5344CB8AC3E}">
        <p14:creationId xmlns:p14="http://schemas.microsoft.com/office/powerpoint/2010/main" val="2009192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29260"/>
            <a:ext cx="8263784" cy="983100"/>
          </a:xfrm>
          <a:solidFill>
            <a:srgbClr val="FFC000"/>
          </a:solidFill>
        </p:spPr>
        <p:txBody>
          <a:bodyPr lIns="0" tIns="0" rIns="0" bIns="0" anchor="ctr"/>
          <a:lstStyle/>
          <a:p>
            <a:r>
              <a:rPr lang="en-US" sz="3600" dirty="0">
                <a:latin typeface="+mj-lt"/>
              </a:rPr>
              <a:t>G Protein Structure and Mode of Activation: Steps 5 and 6 </a:t>
            </a:r>
            <a:endParaRPr lang="en-US" sz="2800" dirty="0">
              <a:latin typeface="+mj-lt"/>
              <a:cs typeface="Arial" panose="020B0604020202020204" pitchFamily="34"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39913"/>
            <a:ext cx="8263784" cy="2144984"/>
          </a:xfrm>
        </p:spPr>
        <p:txBody>
          <a:bodyPr lIns="0" tIns="0" rIns="0" bIns="0"/>
          <a:lstStyle/>
          <a:p>
            <a:pPr indent="-255600"/>
            <a:r>
              <a:rPr lang="en-US" sz="2400" u="sng" dirty="0">
                <a:latin typeface="Arial" panose="020B0604020202020204" pitchFamily="34" charset="0"/>
                <a:cs typeface="Arial" panose="020B0604020202020204" pitchFamily="34" charset="0"/>
              </a:rPr>
              <a:t>Because the G</a:t>
            </a:r>
            <a:r>
              <a:rPr lang="el-GR" sz="2400" i="1" u="sng" baseline="-25000" dirty="0">
                <a:latin typeface="Arial" panose="020B0604020202020204" pitchFamily="34" charset="0"/>
                <a:cs typeface="Arial" panose="020B0604020202020204" pitchFamily="34" charset="0"/>
              </a:rPr>
              <a:t>α</a:t>
            </a:r>
            <a:r>
              <a:rPr lang="en-US" sz="2400" u="sng" dirty="0">
                <a:latin typeface="Arial" panose="020B0604020202020204" pitchFamily="34" charset="0"/>
                <a:cs typeface="Arial" panose="020B0604020202020204" pitchFamily="34" charset="0"/>
              </a:rPr>
              <a:t> subunit catalyzes GTP hydrolysis, it remains active only until it hydrolyzes its associated GTP. </a:t>
            </a:r>
          </a:p>
          <a:p>
            <a:pPr indent="-255600"/>
            <a:r>
              <a:rPr lang="en-US" sz="2400" dirty="0">
                <a:latin typeface="Arial" panose="020B0604020202020204" pitchFamily="34" charset="0"/>
                <a:cs typeface="Arial" panose="020B0604020202020204" pitchFamily="34" charset="0"/>
              </a:rPr>
              <a:t>Then </a:t>
            </a:r>
            <a:r>
              <a:rPr lang="en-US" sz="2400" u="sng" dirty="0">
                <a:latin typeface="Arial" panose="020B0604020202020204" pitchFamily="34" charset="0"/>
                <a:cs typeface="Arial" panose="020B0604020202020204" pitchFamily="34" charset="0"/>
              </a:rPr>
              <a:t>G</a:t>
            </a:r>
            <a:r>
              <a:rPr lang="el-GR" sz="2400" i="1" u="sng" baseline="-25000" dirty="0">
                <a:latin typeface="Arial" panose="020B0604020202020204" pitchFamily="34" charset="0"/>
                <a:cs typeface="Arial" panose="020B0604020202020204" pitchFamily="34" charset="0"/>
              </a:rPr>
              <a:t>α</a:t>
            </a:r>
            <a:r>
              <a:rPr lang="en-US" sz="2400" u="sng" dirty="0">
                <a:latin typeface="Arial" panose="020B0604020202020204" pitchFamily="34" charset="0"/>
                <a:cs typeface="Arial" panose="020B0604020202020204" pitchFamily="34" charset="0"/>
              </a:rPr>
              <a:t> </a:t>
            </a:r>
            <a:r>
              <a:rPr lang="en-US" sz="2400" u="sng" dirty="0" err="1">
                <a:latin typeface="Arial" panose="020B0604020202020204" pitchFamily="34" charset="0"/>
                <a:cs typeface="Arial" panose="020B0604020202020204" pitchFamily="34" charset="0"/>
              </a:rPr>
              <a:t>reassociates</a:t>
            </a:r>
            <a:r>
              <a:rPr lang="en-US" sz="2400" u="sng" dirty="0">
                <a:latin typeface="Arial" panose="020B0604020202020204" pitchFamily="34" charset="0"/>
                <a:cs typeface="Arial" panose="020B0604020202020204" pitchFamily="34" charset="0"/>
              </a:rPr>
              <a:t> with G</a:t>
            </a:r>
            <a:r>
              <a:rPr lang="en-US" sz="2400" i="1" u="sng" baseline="-25000" dirty="0">
                <a:latin typeface="Arial" panose="020B0604020202020204" pitchFamily="34" charset="0"/>
                <a:cs typeface="Arial" panose="020B0604020202020204" pitchFamily="34" charset="0"/>
                <a:sym typeface="Symbol" pitchFamily="18" charset="2"/>
              </a:rPr>
              <a:t>βγ</a:t>
            </a:r>
            <a:r>
              <a:rPr lang="en-US" sz="2400"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Allowing the signal transduction </a:t>
            </a:r>
            <a:r>
              <a:rPr lang="en-US" sz="2400" u="sng" dirty="0">
                <a:latin typeface="Arial" panose="020B0604020202020204" pitchFamily="34" charset="0"/>
                <a:cs typeface="Arial" panose="020B0604020202020204" pitchFamily="34" charset="0"/>
              </a:rPr>
              <a:t>pathway to shut down once the messenger is no longer present.</a:t>
            </a:r>
          </a:p>
        </p:txBody>
      </p:sp>
    </p:spTree>
    <p:extLst>
      <p:ext uri="{BB962C8B-B14F-4D97-AF65-F5344CB8AC3E}">
        <p14:creationId xmlns:p14="http://schemas.microsoft.com/office/powerpoint/2010/main" val="278004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US" sz="3600" dirty="0">
                <a:latin typeface="+mj-lt"/>
              </a:rPr>
              <a:t>Regulation of G Proteins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2745494"/>
          </a:xfrm>
        </p:spPr>
        <p:txBody>
          <a:bodyPr lIns="0" tIns="0" rIns="0" bIns="0"/>
          <a:lstStyle/>
          <a:p>
            <a:pPr indent="-255600"/>
            <a:r>
              <a:rPr lang="en-US" sz="2400" u="sng" dirty="0"/>
              <a:t>G protein activity </a:t>
            </a:r>
            <a:r>
              <a:rPr lang="en-US" sz="2400" dirty="0"/>
              <a:t>(for GTP hydrolysis) is </a:t>
            </a:r>
            <a:r>
              <a:rPr lang="en-US" sz="2400" u="sng" dirty="0"/>
              <a:t>greatly </a:t>
            </a:r>
            <a:r>
              <a:rPr lang="en-US" sz="2400" u="sng" dirty="0">
                <a:solidFill>
                  <a:srgbClr val="FF0000"/>
                </a:solidFill>
              </a:rPr>
              <a:t>enhanced</a:t>
            </a:r>
            <a:r>
              <a:rPr lang="en-US" sz="2400" u="sng" dirty="0"/>
              <a:t> by </a:t>
            </a:r>
            <a:r>
              <a:rPr lang="en-US" sz="2400" b="1" u="sng" dirty="0"/>
              <a:t>regulators of G protein signaling</a:t>
            </a:r>
            <a:r>
              <a:rPr lang="en-US" sz="2400" u="sng" dirty="0"/>
              <a:t> (</a:t>
            </a:r>
            <a:r>
              <a:rPr lang="en-US" sz="2400" b="1" u="sng" dirty="0"/>
              <a:t>RGS</a:t>
            </a:r>
            <a:r>
              <a:rPr lang="en-US" sz="2400" u="sng" dirty="0"/>
              <a:t>) </a:t>
            </a:r>
            <a:r>
              <a:rPr lang="en-US" sz="2400" b="1" u="sng" dirty="0"/>
              <a:t>proteins</a:t>
            </a:r>
            <a:r>
              <a:rPr lang="en-US" sz="2400" dirty="0"/>
              <a:t>.</a:t>
            </a:r>
          </a:p>
          <a:p>
            <a:pPr indent="-255600"/>
            <a:r>
              <a:rPr lang="en-US" sz="2400" dirty="0"/>
              <a:t>These </a:t>
            </a:r>
            <a:r>
              <a:rPr lang="en-US" sz="2400" i="1" u="sng" dirty="0" err="1"/>
              <a:t>GTPase</a:t>
            </a:r>
            <a:r>
              <a:rPr lang="en-US" sz="2400" i="1" u="sng" dirty="0"/>
              <a:t> activating proteins </a:t>
            </a:r>
            <a:r>
              <a:rPr lang="en-US" sz="2400" u="sng" dirty="0"/>
              <a:t>(</a:t>
            </a:r>
            <a:r>
              <a:rPr lang="en-US" sz="2400" i="1" u="sng" dirty="0"/>
              <a:t>GAPs</a:t>
            </a:r>
            <a:r>
              <a:rPr lang="en-US" sz="2400" u="sng" dirty="0"/>
              <a:t>) are important regulators of G protein function</a:t>
            </a:r>
            <a:r>
              <a:rPr lang="en-US" sz="2400" dirty="0"/>
              <a:t>.</a:t>
            </a:r>
          </a:p>
          <a:p>
            <a:pPr indent="-255600"/>
            <a:r>
              <a:rPr lang="en-US" sz="2400" dirty="0"/>
              <a:t>The most important G protein function is release or formation of second messengers.</a:t>
            </a:r>
          </a:p>
        </p:txBody>
      </p:sp>
    </p:spTree>
    <p:extLst>
      <p:ext uri="{BB962C8B-B14F-4D97-AF65-F5344CB8AC3E}">
        <p14:creationId xmlns:p14="http://schemas.microsoft.com/office/powerpoint/2010/main" val="2738626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176747"/>
            <a:ext cx="8251961" cy="1092493"/>
          </a:xfrm>
          <a:solidFill>
            <a:srgbClr val="FFC000"/>
          </a:solidFill>
        </p:spPr>
        <p:txBody>
          <a:bodyPr lIns="0" tIns="0" rIns="0" bIns="0" anchor="ctr"/>
          <a:lstStyle/>
          <a:p>
            <a:r>
              <a:rPr lang="en-US" dirty="0"/>
              <a:t>The G Protein Activation/Inactivation Cycle</a:t>
            </a:r>
          </a:p>
        </p:txBody>
      </p:sp>
      <p:sp>
        <p:nvSpPr>
          <p:cNvPr id="6" name="Content Placeholder 5"/>
          <p:cNvSpPr>
            <a:spLocks noGrp="1"/>
          </p:cNvSpPr>
          <p:nvPr>
            <p:ph sz="quarter" idx="15"/>
          </p:nvPr>
        </p:nvSpPr>
        <p:spPr>
          <a:xfrm>
            <a:off x="421688" y="1473970"/>
            <a:ext cx="8246712" cy="423069"/>
          </a:xfrm>
        </p:spPr>
        <p:txBody>
          <a:bodyPr lIns="0" tIns="0" rIns="0" bIns="0"/>
          <a:lstStyle/>
          <a:p>
            <a:pPr marL="0" indent="0">
              <a:buNone/>
            </a:pPr>
            <a:r>
              <a:rPr lang="en-US" sz="2400" b="1" dirty="0"/>
              <a:t>Figure 23.7</a:t>
            </a:r>
            <a:r>
              <a:rPr lang="en-US" sz="2400" dirty="0"/>
              <a:t> The G Protein Activation/Inactivation Cycle.</a:t>
            </a:r>
          </a:p>
        </p:txBody>
      </p:sp>
      <p:pic>
        <p:nvPicPr>
          <p:cNvPr id="4" name="Picture Placeholder 3" descr="The G protein activation and inactivation cycle shows six steps. The receptor is on the plasma membrane and the ligand from the extracellular fluid binds to the receptor.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832"/>
          <a:stretch/>
        </p:blipFill>
        <p:spPr>
          <a:xfrm>
            <a:off x="1617148" y="1992027"/>
            <a:ext cx="5849929" cy="4272295"/>
          </a:xfrm>
          <a:prstGeom prst="rect">
            <a:avLst/>
          </a:prstGeom>
          <a:noFill/>
          <a:ln>
            <a:noFill/>
          </a:ln>
        </p:spPr>
      </p:pic>
    </p:spTree>
    <p:extLst>
      <p:ext uri="{BB962C8B-B14F-4D97-AF65-F5344CB8AC3E}">
        <p14:creationId xmlns:p14="http://schemas.microsoft.com/office/powerpoint/2010/main" val="3593027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l-GR" sz="3600" i="1" dirty="0">
                <a:latin typeface="+mj-lt"/>
                <a:cs typeface="Times New Roman" panose="02020603050405020304" pitchFamily="18" charset="0"/>
              </a:rPr>
              <a:t>α</a:t>
            </a:r>
            <a:r>
              <a:rPr lang="en-US" sz="3600" dirty="0">
                <a:latin typeface="+mj-lt"/>
                <a:cs typeface="Times New Roman" panose="02020603050405020304" pitchFamily="18" charset="0"/>
              </a:rPr>
              <a:t> </a:t>
            </a:r>
            <a:r>
              <a:rPr lang="en-US" sz="3600" dirty="0">
                <a:latin typeface="+mj-lt"/>
              </a:rPr>
              <a:t>and </a:t>
            </a:r>
            <a:r>
              <a:rPr lang="el-GR" sz="3600" i="1" dirty="0">
                <a:latin typeface="+mj-lt"/>
                <a:cs typeface="Times New Roman" panose="02020603050405020304" pitchFamily="18" charset="0"/>
              </a:rPr>
              <a:t>βγ</a:t>
            </a:r>
            <a:r>
              <a:rPr lang="en-US" sz="3600" dirty="0">
                <a:latin typeface="+mj-lt"/>
                <a:cs typeface="Times New Roman" panose="02020603050405020304" pitchFamily="18" charset="0"/>
              </a:rPr>
              <a:t> </a:t>
            </a:r>
            <a:r>
              <a:rPr lang="en-US" sz="3600" dirty="0">
                <a:latin typeface="+mj-lt"/>
              </a:rPr>
              <a:t>Subunits and Signaling</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1803798"/>
          </a:xfrm>
        </p:spPr>
        <p:txBody>
          <a:bodyPr lIns="0" tIns="0" rIns="0" bIns="0"/>
          <a:lstStyle/>
          <a:p>
            <a:pPr indent="-255600"/>
            <a:r>
              <a:rPr lang="en-US" sz="2400" dirty="0">
                <a:latin typeface="Arial" panose="020B0604020202020204" pitchFamily="34" charset="0"/>
                <a:cs typeface="Arial" panose="020B0604020202020204" pitchFamily="34" charset="0"/>
              </a:rPr>
              <a:t>The </a:t>
            </a:r>
            <a:r>
              <a:rPr lang="en-US" sz="2400" i="1" u="sng" dirty="0">
                <a:latin typeface="Arial" panose="020B0604020202020204" pitchFamily="34" charset="0"/>
                <a:cs typeface="Arial" panose="020B0604020202020204" pitchFamily="34" charset="0"/>
                <a:sym typeface="Symbol" pitchFamily="18" charset="2"/>
              </a:rPr>
              <a:t>α </a:t>
            </a:r>
            <a:r>
              <a:rPr lang="en-US" sz="2400" u="sng" dirty="0">
                <a:latin typeface="Arial" panose="020B0604020202020204" pitchFamily="34" charset="0"/>
                <a:cs typeface="Arial" panose="020B0604020202020204" pitchFamily="34" charset="0"/>
              </a:rPr>
              <a:t>subunits of activated G proteins can interact with proteins such as adenylyl </a:t>
            </a:r>
            <a:r>
              <a:rPr lang="en-US" sz="2400" u="sng" dirty="0" err="1">
                <a:latin typeface="Arial" panose="020B0604020202020204" pitchFamily="34" charset="0"/>
                <a:cs typeface="Arial" panose="020B0604020202020204" pitchFamily="34" charset="0"/>
              </a:rPr>
              <a:t>cyclase</a:t>
            </a:r>
            <a:r>
              <a:rPr lang="en-US" sz="2400" u="sng" dirty="0">
                <a:latin typeface="Arial" panose="020B0604020202020204" pitchFamily="34" charset="0"/>
                <a:cs typeface="Arial" panose="020B0604020202020204" pitchFamily="34" charset="0"/>
              </a:rPr>
              <a:t> and phospholipase C. </a:t>
            </a:r>
          </a:p>
          <a:p>
            <a:pPr indent="-255600"/>
            <a:r>
              <a:rPr lang="en-US" sz="2400" dirty="0">
                <a:latin typeface="Arial" panose="020B0604020202020204" pitchFamily="34" charset="0"/>
                <a:cs typeface="Arial" panose="020B0604020202020204" pitchFamily="34" charset="0"/>
              </a:rPr>
              <a:t>G protein receptor kinases can be </a:t>
            </a:r>
            <a:r>
              <a:rPr lang="en-US" sz="2400" u="sng" dirty="0">
                <a:latin typeface="Arial" panose="020B0604020202020204" pitchFamily="34" charset="0"/>
                <a:cs typeface="Arial" panose="020B0604020202020204" pitchFamily="34" charset="0"/>
              </a:rPr>
              <a:t>activated by the </a:t>
            </a:r>
            <a:r>
              <a:rPr lang="el-GR" sz="2400" i="1" u="sng" dirty="0">
                <a:latin typeface="Arial" panose="020B0604020202020204" pitchFamily="34" charset="0"/>
                <a:cs typeface="Arial" panose="020B0604020202020204" pitchFamily="34" charset="0"/>
              </a:rPr>
              <a:t>βγ</a:t>
            </a:r>
            <a:r>
              <a:rPr lang="en-US" sz="2400" u="sng" dirty="0">
                <a:latin typeface="Arial" panose="020B0604020202020204" pitchFamily="34" charset="0"/>
                <a:cs typeface="Arial" panose="020B0604020202020204" pitchFamily="34" charset="0"/>
              </a:rPr>
              <a:t> subunit of a dissociated G protein.</a:t>
            </a:r>
          </a:p>
        </p:txBody>
      </p:sp>
    </p:spTree>
    <p:extLst>
      <p:ext uri="{BB962C8B-B14F-4D97-AF65-F5344CB8AC3E}">
        <p14:creationId xmlns:p14="http://schemas.microsoft.com/office/powerpoint/2010/main" val="809521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US" sz="3600" dirty="0">
                <a:latin typeface="+mj-lt"/>
                <a:cs typeface="Arial" panose="020B0604020202020204" pitchFamily="34" charset="0"/>
              </a:rPr>
              <a:t>Example of Signaling by</a:t>
            </a:r>
            <a:r>
              <a:rPr lang="el-GR" sz="3600" i="1" dirty="0">
                <a:latin typeface="+mj-lt"/>
                <a:cs typeface="Arial" panose="020B0604020202020204" pitchFamily="34" charset="0"/>
              </a:rPr>
              <a:t> βγ </a:t>
            </a:r>
            <a:r>
              <a:rPr lang="en-US" sz="3600" dirty="0">
                <a:latin typeface="+mj-lt"/>
                <a:cs typeface="Arial" panose="020B0604020202020204" pitchFamily="34" charset="0"/>
              </a:rPr>
              <a:t>Subunits</a:t>
            </a:r>
            <a:endParaRPr lang="en-US" sz="2800" dirty="0">
              <a:latin typeface="+mj-lt"/>
              <a:cs typeface="Arial" panose="020B0604020202020204" pitchFamily="34"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172287"/>
          </a:xfrm>
        </p:spPr>
        <p:txBody>
          <a:bodyPr lIns="0" tIns="0" rIns="0" bIns="0"/>
          <a:lstStyle/>
          <a:p>
            <a:pPr indent="-255600"/>
            <a:r>
              <a:rPr lang="en-US" sz="2400" dirty="0">
                <a:latin typeface="Arial" panose="020B0604020202020204" pitchFamily="34" charset="0"/>
                <a:cs typeface="Arial" panose="020B0604020202020204" pitchFamily="34" charset="0"/>
              </a:rPr>
              <a:t>When </a:t>
            </a:r>
            <a:r>
              <a:rPr lang="en-US" sz="2400" u="sng" dirty="0">
                <a:solidFill>
                  <a:srgbClr val="FF0000"/>
                </a:solidFill>
                <a:latin typeface="Arial" panose="020B0604020202020204" pitchFamily="34" charset="0"/>
                <a:cs typeface="Arial" panose="020B0604020202020204" pitchFamily="34" charset="0"/>
              </a:rPr>
              <a:t>acetylcholine</a:t>
            </a:r>
            <a:r>
              <a:rPr lang="en-US" sz="2400" u="sng" dirty="0">
                <a:latin typeface="Arial" panose="020B0604020202020204" pitchFamily="34" charset="0"/>
                <a:cs typeface="Arial" panose="020B0604020202020204" pitchFamily="34" charset="0"/>
              </a:rPr>
              <a:t> binds the </a:t>
            </a:r>
            <a:r>
              <a:rPr lang="en-US" sz="2400" u="sng" dirty="0">
                <a:solidFill>
                  <a:srgbClr val="FF0000"/>
                </a:solidFill>
                <a:latin typeface="Arial" panose="020B0604020202020204" pitchFamily="34" charset="0"/>
                <a:cs typeface="Arial" panose="020B0604020202020204" pitchFamily="34" charset="0"/>
              </a:rPr>
              <a:t>muscarinic</a:t>
            </a:r>
            <a:r>
              <a:rPr lang="en-US" sz="2400" u="sng" dirty="0">
                <a:latin typeface="Arial" panose="020B0604020202020204" pitchFamily="34" charset="0"/>
                <a:cs typeface="Arial" panose="020B0604020202020204" pitchFamily="34" charset="0"/>
              </a:rPr>
              <a:t> acetylcholine receptor, the </a:t>
            </a:r>
            <a:r>
              <a:rPr lang="el-GR" sz="2400" i="1" u="sng" dirty="0">
                <a:latin typeface="Arial" panose="020B0604020202020204" pitchFamily="34" charset="0"/>
                <a:cs typeface="Arial" panose="020B0604020202020204" pitchFamily="34" charset="0"/>
              </a:rPr>
              <a:t>βγ</a:t>
            </a:r>
            <a:r>
              <a:rPr lang="en-US" sz="2400" u="sng" dirty="0">
                <a:latin typeface="Arial" panose="020B0604020202020204" pitchFamily="34" charset="0"/>
                <a:cs typeface="Arial" panose="020B0604020202020204" pitchFamily="34" charset="0"/>
              </a:rPr>
              <a:t> subunit of the G protein causes potassium channels in the membrane to open.</a:t>
            </a:r>
          </a:p>
          <a:p>
            <a:pPr indent="-255600"/>
            <a:r>
              <a:rPr lang="en-US" sz="2400" dirty="0">
                <a:latin typeface="Arial" panose="020B0604020202020204" pitchFamily="34" charset="0"/>
                <a:cs typeface="Arial" panose="020B0604020202020204" pitchFamily="34" charset="0"/>
              </a:rPr>
              <a:t>The channels close again when acetylcholine is no longer present.</a:t>
            </a:r>
          </a:p>
        </p:txBody>
      </p:sp>
    </p:spTree>
    <p:extLst>
      <p:ext uri="{BB962C8B-B14F-4D97-AF65-F5344CB8AC3E}">
        <p14:creationId xmlns:p14="http://schemas.microsoft.com/office/powerpoint/2010/main" val="2231714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204043"/>
            <a:ext cx="8251961" cy="1051550"/>
          </a:xfrm>
          <a:solidFill>
            <a:srgbClr val="FFC000"/>
          </a:solidFill>
        </p:spPr>
        <p:txBody>
          <a:bodyPr lIns="0" tIns="0" rIns="0" bIns="0" anchor="ctr"/>
          <a:lstStyle/>
          <a:p>
            <a:r>
              <a:rPr lang="en-US" dirty="0"/>
              <a:t>The G</a:t>
            </a:r>
            <a:r>
              <a:rPr lang="en-US" i="1" baseline="-25000" dirty="0">
                <a:cs typeface="Times New Roman" panose="02020603050405020304" pitchFamily="18" charset="0"/>
                <a:sym typeface="Symbol" pitchFamily="18" charset="2"/>
              </a:rPr>
              <a:t>βγ</a:t>
            </a:r>
            <a:r>
              <a:rPr lang="en-US" dirty="0"/>
              <a:t> Subunits of G Protein Can Engage in Signaling</a:t>
            </a:r>
          </a:p>
        </p:txBody>
      </p:sp>
      <p:sp>
        <p:nvSpPr>
          <p:cNvPr id="6" name="Content Placeholder 5"/>
          <p:cNvSpPr>
            <a:spLocks noGrp="1"/>
          </p:cNvSpPr>
          <p:nvPr>
            <p:ph sz="quarter" idx="15"/>
          </p:nvPr>
        </p:nvSpPr>
        <p:spPr>
          <a:xfrm>
            <a:off x="421688" y="1473970"/>
            <a:ext cx="8246712" cy="696024"/>
          </a:xfrm>
        </p:spPr>
        <p:txBody>
          <a:bodyPr lIns="0" tIns="0" rIns="0" bIns="0"/>
          <a:lstStyle/>
          <a:p>
            <a:pPr marL="0" indent="0">
              <a:buNone/>
            </a:pPr>
            <a:r>
              <a:rPr lang="en-US" sz="2400" b="1" dirty="0"/>
              <a:t>Figure 23.8</a:t>
            </a:r>
            <a:r>
              <a:rPr lang="en-US" sz="2400" dirty="0"/>
              <a:t> The G</a:t>
            </a:r>
            <a:r>
              <a:rPr lang="en-US" sz="2400" i="1" baseline="-25000" dirty="0">
                <a:latin typeface="Times New Roman" panose="02020603050405020304" pitchFamily="18" charset="0"/>
                <a:cs typeface="Times New Roman" panose="02020603050405020304" pitchFamily="18" charset="0"/>
                <a:sym typeface="Symbol" pitchFamily="18" charset="2"/>
              </a:rPr>
              <a:t>βγ</a:t>
            </a:r>
            <a:r>
              <a:rPr lang="en-US" sz="2400" dirty="0"/>
              <a:t> Subunits of G Protein Can Engage in Signaling.</a:t>
            </a:r>
          </a:p>
        </p:txBody>
      </p:sp>
      <p:pic>
        <p:nvPicPr>
          <p:cNvPr id="5" name="Picture Placeholder 4" descr="The G beta gamma subunits of a protein engaging in signaling shows binding of acetylcholine to the receptor and activating the G protein complex.&#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6334"/>
          <a:stretch/>
        </p:blipFill>
        <p:spPr>
          <a:xfrm>
            <a:off x="1023325" y="2539348"/>
            <a:ext cx="7012919" cy="2633153"/>
          </a:xfrm>
          <a:prstGeom prst="rect">
            <a:avLst/>
          </a:prstGeom>
          <a:noFill/>
          <a:ln>
            <a:noFill/>
          </a:ln>
        </p:spPr>
      </p:pic>
    </p:spTree>
    <p:extLst>
      <p:ext uri="{BB962C8B-B14F-4D97-AF65-F5344CB8AC3E}">
        <p14:creationId xmlns:p14="http://schemas.microsoft.com/office/powerpoint/2010/main" val="3615685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5157"/>
            <a:ext cx="8302240" cy="1606552"/>
          </a:xfrm>
          <a:solidFill>
            <a:srgbClr val="FFC000"/>
          </a:solidFill>
        </p:spPr>
        <p:txBody>
          <a:bodyPr lIns="0" tIns="0" rIns="0" bIns="0" anchor="ctr"/>
          <a:lstStyle/>
          <a:p>
            <a:r>
              <a:rPr lang="en-US" sz="3600" dirty="0">
                <a:latin typeface="+mj-lt"/>
              </a:rPr>
              <a:t>Cyclic AMP Is a Second Messenger Whose Production Is Regulated by Some G Proteins </a:t>
            </a:r>
            <a:r>
              <a:rPr lang="en-US" sz="2800" dirty="0">
                <a:latin typeface="+mj-lt"/>
              </a:rPr>
              <a:t>(1 of 2)</a:t>
            </a:r>
            <a:r>
              <a:rPr lang="en-US" sz="3600" dirty="0">
                <a:latin typeface="+mj-lt"/>
              </a:rPr>
              <a:t> </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67011"/>
            <a:ext cx="8302240" cy="2996308"/>
          </a:xfrm>
        </p:spPr>
        <p:txBody>
          <a:bodyPr lIns="0" tIns="0" rIns="0" bIns="0"/>
          <a:lstStyle/>
          <a:p>
            <a:pPr indent="-255600"/>
            <a:r>
              <a:rPr lang="en-US" sz="2400" dirty="0"/>
              <a:t>There are many GPCRs, thus there are many G protein-mediated signal transduction events. </a:t>
            </a:r>
          </a:p>
          <a:p>
            <a:pPr indent="-255600"/>
            <a:r>
              <a:rPr lang="en-US" sz="2400" u="sng" dirty="0"/>
              <a:t>The most important and widespread G protein–mediated signaling events involve the release or formation of </a:t>
            </a:r>
            <a:r>
              <a:rPr lang="en-US" sz="2400" i="1" u="sng" dirty="0"/>
              <a:t>second messengers</a:t>
            </a:r>
            <a:r>
              <a:rPr lang="en-US" sz="2400" dirty="0"/>
              <a:t>. </a:t>
            </a:r>
          </a:p>
          <a:p>
            <a:pPr indent="-255600"/>
            <a:r>
              <a:rPr lang="en-US" sz="2400" dirty="0">
                <a:solidFill>
                  <a:srgbClr val="FF0000"/>
                </a:solidFill>
              </a:rPr>
              <a:t>Two</a:t>
            </a:r>
            <a:r>
              <a:rPr lang="en-US" sz="2400" dirty="0"/>
              <a:t> </a:t>
            </a:r>
            <a:r>
              <a:rPr lang="en-US" sz="2400" u="sng" dirty="0"/>
              <a:t>common second messengers</a:t>
            </a:r>
            <a:r>
              <a:rPr lang="en-US" sz="2400" dirty="0"/>
              <a:t> are </a:t>
            </a:r>
            <a:r>
              <a:rPr lang="en-US" sz="2400" dirty="0">
                <a:solidFill>
                  <a:srgbClr val="FF0000"/>
                </a:solidFill>
              </a:rPr>
              <a:t>cyclic AMP and calcium ions. </a:t>
            </a:r>
          </a:p>
        </p:txBody>
      </p:sp>
    </p:spTree>
    <p:extLst>
      <p:ext uri="{BB962C8B-B14F-4D97-AF65-F5344CB8AC3E}">
        <p14:creationId xmlns:p14="http://schemas.microsoft.com/office/powerpoint/2010/main" val="2539665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5157"/>
            <a:ext cx="8302240" cy="1606552"/>
          </a:xfrm>
          <a:solidFill>
            <a:srgbClr val="FFC000"/>
          </a:solidFill>
        </p:spPr>
        <p:txBody>
          <a:bodyPr lIns="0" tIns="0" rIns="0" bIns="0" anchor="ctr"/>
          <a:lstStyle/>
          <a:p>
            <a:r>
              <a:rPr lang="en-US" sz="3600" dirty="0">
                <a:latin typeface="+mj-lt"/>
              </a:rPr>
              <a:t>Cyclic AMP Is a Second Messenger Whose Production Is Regulated by Some G Proteins </a:t>
            </a:r>
            <a:r>
              <a:rPr lang="en-US" sz="2800" dirty="0">
                <a:latin typeface="+mj-lt"/>
              </a:rPr>
              <a:t>(2 of 2)</a:t>
            </a:r>
            <a:r>
              <a:rPr lang="en-US" sz="3600" dirty="0">
                <a:latin typeface="+mj-lt"/>
              </a:rPr>
              <a:t> </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67011"/>
            <a:ext cx="8302240" cy="2682410"/>
          </a:xfrm>
        </p:spPr>
        <p:txBody>
          <a:bodyPr lIns="0" tIns="0" rIns="0" bIns="0"/>
          <a:lstStyle/>
          <a:p>
            <a:pPr indent="-255600"/>
            <a:r>
              <a:rPr lang="en-US" sz="2400" b="1" dirty="0">
                <a:latin typeface="Arial" panose="020B0604020202020204" pitchFamily="34" charset="0"/>
                <a:cs typeface="Arial" panose="020B0604020202020204" pitchFamily="34" charset="0"/>
              </a:rPr>
              <a:t>Cyclic AMP </a:t>
            </a:r>
            <a:r>
              <a:rPr lang="en-US" sz="2400"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cAMP</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 </a:t>
            </a:r>
            <a:r>
              <a:rPr lang="en-US" sz="2400" i="1" dirty="0">
                <a:latin typeface="Arial" panose="020B0604020202020204" pitchFamily="34" charset="0"/>
                <a:cs typeface="Arial" panose="020B0604020202020204" pitchFamily="34" charset="0"/>
              </a:rPr>
              <a:t>second messenger </a:t>
            </a:r>
            <a:r>
              <a:rPr lang="en-US" sz="2400" dirty="0">
                <a:latin typeface="Arial" panose="020B0604020202020204" pitchFamily="34" charset="0"/>
                <a:cs typeface="Arial" panose="020B0604020202020204" pitchFamily="34" charset="0"/>
              </a:rPr>
              <a:t>formed from cytosolic ATP by </a:t>
            </a:r>
            <a:r>
              <a:rPr lang="en-US" sz="2400" b="1" dirty="0">
                <a:latin typeface="Arial" panose="020B0604020202020204" pitchFamily="34" charset="0"/>
                <a:cs typeface="Arial" panose="020B0604020202020204" pitchFamily="34" charset="0"/>
              </a:rPr>
              <a:t>adenylyl </a:t>
            </a:r>
            <a:r>
              <a:rPr lang="en-US" sz="2400" b="1" dirty="0" err="1">
                <a:latin typeface="Arial" panose="020B0604020202020204" pitchFamily="34" charset="0"/>
                <a:cs typeface="Arial" panose="020B0604020202020204" pitchFamily="34" charset="0"/>
              </a:rPr>
              <a:t>cyclase</a:t>
            </a:r>
            <a:r>
              <a:rPr lang="en-US" sz="2400" dirty="0">
                <a:latin typeface="Arial" panose="020B0604020202020204" pitchFamily="34" charset="0"/>
                <a:cs typeface="Arial" panose="020B0604020202020204" pitchFamily="34" charset="0"/>
              </a:rPr>
              <a:t>.</a:t>
            </a:r>
          </a:p>
          <a:p>
            <a:pPr indent="-255600"/>
            <a:r>
              <a:rPr lang="en-US" sz="2400" dirty="0">
                <a:latin typeface="Arial" panose="020B0604020202020204" pitchFamily="34" charset="0"/>
                <a:cs typeface="Arial" panose="020B0604020202020204" pitchFamily="34" charset="0"/>
              </a:rPr>
              <a:t>The enzyme is inactive until bound to activated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s</a:t>
            </a:r>
            <a:r>
              <a:rPr lang="el-GR" sz="2400" i="1" baseline="-25000" dirty="0">
                <a:latin typeface="Arial" panose="020B0604020202020204" pitchFamily="34" charset="0"/>
                <a:cs typeface="Arial" panose="020B0604020202020204" pitchFamily="34" charset="0"/>
              </a:rPr>
              <a:t>α</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(by receptor-ligand-stimulated acquisition of GTP and release from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s</a:t>
            </a:r>
            <a:r>
              <a:rPr lang="el-GR" sz="2400" i="1" baseline="-25000" dirty="0">
                <a:latin typeface="Arial" panose="020B0604020202020204" pitchFamily="34" charset="0"/>
                <a:cs typeface="Arial" panose="020B0604020202020204" pitchFamily="34" charset="0"/>
              </a:rPr>
              <a:t>βγ</a:t>
            </a:r>
            <a:r>
              <a:rPr lang="en-US" sz="2400" dirty="0">
                <a:latin typeface="Arial" panose="020B0604020202020204" pitchFamily="34" charset="0"/>
                <a:cs typeface="Arial" panose="020B0604020202020204" pitchFamily="34" charset="0"/>
              </a:rPr>
              <a:t>).</a:t>
            </a:r>
          </a:p>
          <a:p>
            <a:pPr indent="-255600"/>
            <a:r>
              <a:rPr lang="en-US" sz="2400" dirty="0">
                <a:latin typeface="Arial" panose="020B0604020202020204" pitchFamily="34" charset="0"/>
                <a:cs typeface="Arial" panose="020B0604020202020204" pitchFamily="34" charset="0"/>
              </a:rPr>
              <a:t>GTP-G</a:t>
            </a:r>
            <a:r>
              <a:rPr lang="en-US" sz="2400" baseline="-25000" dirty="0">
                <a:latin typeface="Arial" panose="020B0604020202020204" pitchFamily="34" charset="0"/>
                <a:cs typeface="Arial" panose="020B0604020202020204" pitchFamily="34" charset="0"/>
              </a:rPr>
              <a:t>s</a:t>
            </a:r>
            <a:r>
              <a:rPr lang="el-GR" sz="2400" i="1" baseline="-25000" dirty="0">
                <a:latin typeface="Arial" panose="020B0604020202020204" pitchFamily="34" charset="0"/>
                <a:cs typeface="Arial" panose="020B0604020202020204" pitchFamily="34" charset="0"/>
              </a:rPr>
              <a:t>α</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activates adenylyl </a:t>
            </a:r>
            <a:r>
              <a:rPr lang="en-US" sz="2400" dirty="0" err="1">
                <a:latin typeface="Arial" panose="020B0604020202020204" pitchFamily="34" charset="0"/>
                <a:cs typeface="Arial" panose="020B0604020202020204" pitchFamily="34" charset="0"/>
              </a:rPr>
              <a:t>cyclase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30819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204043"/>
            <a:ext cx="8251961" cy="1051550"/>
          </a:xfrm>
          <a:solidFill>
            <a:srgbClr val="FFC000"/>
          </a:solidFill>
        </p:spPr>
        <p:txBody>
          <a:bodyPr lIns="0" tIns="0" rIns="0" bIns="0" anchor="ctr"/>
          <a:lstStyle/>
          <a:p>
            <a:r>
              <a:rPr lang="en-US" dirty="0"/>
              <a:t>The Structure and Metabolism of </a:t>
            </a:r>
            <a:r>
              <a:rPr lang="en-US" dirty="0" err="1"/>
              <a:t>cAMP</a:t>
            </a:r>
            <a:endParaRPr lang="en-US" dirty="0"/>
          </a:p>
        </p:txBody>
      </p:sp>
      <p:sp>
        <p:nvSpPr>
          <p:cNvPr id="6" name="Content Placeholder 5"/>
          <p:cNvSpPr>
            <a:spLocks noGrp="1"/>
          </p:cNvSpPr>
          <p:nvPr>
            <p:ph sz="quarter" idx="15"/>
          </p:nvPr>
        </p:nvSpPr>
        <p:spPr>
          <a:xfrm>
            <a:off x="421688" y="1473970"/>
            <a:ext cx="8246712" cy="450364"/>
          </a:xfrm>
        </p:spPr>
        <p:txBody>
          <a:bodyPr lIns="0" tIns="0" rIns="0" bIns="0"/>
          <a:lstStyle/>
          <a:p>
            <a:pPr marL="0" indent="0">
              <a:buNone/>
            </a:pPr>
            <a:r>
              <a:rPr lang="en-US" sz="2400" b="1" dirty="0"/>
              <a:t>Figure 23.9</a:t>
            </a:r>
            <a:r>
              <a:rPr lang="en-US" sz="2400" dirty="0"/>
              <a:t> The Structure and Metabolism of </a:t>
            </a:r>
            <a:r>
              <a:rPr lang="en-US" sz="2400" dirty="0" err="1"/>
              <a:t>cAMP</a:t>
            </a:r>
            <a:r>
              <a:rPr lang="en-US" sz="2400" dirty="0"/>
              <a:t>.</a:t>
            </a:r>
          </a:p>
        </p:txBody>
      </p:sp>
      <p:pic>
        <p:nvPicPr>
          <p:cNvPr id="4" name="Picture Placeholder 3" descr="The structure and metabolism of cyclic AMP shows the reactions leading to the hydrolysis to AMP and phosphodiesterase.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667"/>
          <a:stretch/>
        </p:blipFill>
        <p:spPr>
          <a:xfrm>
            <a:off x="784080" y="2135473"/>
            <a:ext cx="7758545" cy="4239677"/>
          </a:xfrm>
          <a:prstGeom prst="rect">
            <a:avLst/>
          </a:prstGeom>
          <a:noFill/>
          <a:ln>
            <a:noFill/>
          </a:ln>
        </p:spPr>
      </p:pic>
    </p:spTree>
    <p:extLst>
      <p:ext uri="{BB962C8B-B14F-4D97-AF65-F5344CB8AC3E}">
        <p14:creationId xmlns:p14="http://schemas.microsoft.com/office/powerpoint/2010/main" val="237157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IN" sz="3600" dirty="0">
                <a:latin typeface="+mj-lt"/>
              </a:rPr>
              <a:t>Short- Versus Long-Range Signals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29600" cy="2800086"/>
          </a:xfrm>
        </p:spPr>
        <p:txBody>
          <a:bodyPr lIns="0" tIns="0" rIns="0" bIns="0"/>
          <a:lstStyle/>
          <a:p>
            <a:pPr indent="-255600"/>
            <a:r>
              <a:rPr lang="en-US" sz="2400" u="sng" dirty="0"/>
              <a:t>Signaling</a:t>
            </a:r>
            <a:r>
              <a:rPr lang="en-US" sz="2400" dirty="0"/>
              <a:t> molecules are often </a:t>
            </a:r>
            <a:r>
              <a:rPr lang="en-US" sz="2400" dirty="0">
                <a:solidFill>
                  <a:srgbClr val="00B0F0"/>
                </a:solidFill>
              </a:rPr>
              <a:t>classified</a:t>
            </a:r>
            <a:r>
              <a:rPr lang="en-US" sz="2400" dirty="0"/>
              <a:t> based on the </a:t>
            </a:r>
            <a:r>
              <a:rPr lang="en-US" sz="2400" u="sng" dirty="0"/>
              <a:t>distance</a:t>
            </a:r>
            <a:r>
              <a:rPr lang="en-US" sz="2400" dirty="0"/>
              <a:t> between the site of production and </a:t>
            </a:r>
            <a:br>
              <a:rPr lang="en-US" sz="2400" dirty="0"/>
            </a:br>
            <a:r>
              <a:rPr lang="en-US" sz="2400" dirty="0"/>
              <a:t>the target.</a:t>
            </a:r>
          </a:p>
          <a:p>
            <a:pPr marL="720000" lvl="1" indent="-360000"/>
            <a:r>
              <a:rPr lang="en-US" sz="2400" i="1" dirty="0">
                <a:solidFill>
                  <a:srgbClr val="00B0F0"/>
                </a:solidFill>
              </a:rPr>
              <a:t>Endocrine</a:t>
            </a:r>
            <a:r>
              <a:rPr lang="en-US" sz="2400" i="1" dirty="0"/>
              <a:t> signals </a:t>
            </a:r>
            <a:r>
              <a:rPr lang="en-US" sz="2400" dirty="0"/>
              <a:t>are produced far from the target tissues, which they reach via the circulatory system.</a:t>
            </a:r>
          </a:p>
          <a:p>
            <a:pPr marL="720000" lvl="1" indent="-360000"/>
            <a:r>
              <a:rPr lang="en-US" sz="2400" i="1" dirty="0">
                <a:solidFill>
                  <a:srgbClr val="00B0F0"/>
                </a:solidFill>
              </a:rPr>
              <a:t>Paracrine</a:t>
            </a:r>
            <a:r>
              <a:rPr lang="en-US" sz="2400" i="1" dirty="0"/>
              <a:t> signals </a:t>
            </a:r>
            <a:r>
              <a:rPr lang="en-US" sz="2400" dirty="0"/>
              <a:t>are diffusible and act over a </a:t>
            </a:r>
            <a:br>
              <a:rPr lang="en-US" sz="2400" dirty="0"/>
            </a:br>
            <a:r>
              <a:rPr lang="en-US" sz="2400" dirty="0"/>
              <a:t>short range.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204043"/>
            <a:ext cx="8251961" cy="1051550"/>
          </a:xfrm>
          <a:solidFill>
            <a:srgbClr val="FFC000"/>
          </a:solidFill>
        </p:spPr>
        <p:txBody>
          <a:bodyPr lIns="0" tIns="0" rIns="0" bIns="0" anchor="ctr"/>
          <a:lstStyle/>
          <a:p>
            <a:r>
              <a:rPr lang="en-US" dirty="0"/>
              <a:t>The Roles of G Proteins and Cyclic AMP in Signal Transduction</a:t>
            </a:r>
          </a:p>
        </p:txBody>
      </p:sp>
      <p:sp>
        <p:nvSpPr>
          <p:cNvPr id="6" name="Content Placeholder 5"/>
          <p:cNvSpPr>
            <a:spLocks noGrp="1"/>
          </p:cNvSpPr>
          <p:nvPr>
            <p:ph sz="quarter" idx="15"/>
          </p:nvPr>
        </p:nvSpPr>
        <p:spPr>
          <a:xfrm>
            <a:off x="421688" y="1473969"/>
            <a:ext cx="4914587" cy="1064515"/>
          </a:xfrm>
          <a:solidFill>
            <a:srgbClr val="FFFF00"/>
          </a:solidFill>
        </p:spPr>
        <p:txBody>
          <a:bodyPr lIns="0" tIns="0" rIns="0" bIns="0"/>
          <a:lstStyle/>
          <a:p>
            <a:pPr marL="0" indent="0">
              <a:buNone/>
            </a:pPr>
            <a:r>
              <a:rPr lang="en-US" sz="2400" b="1" dirty="0"/>
              <a:t>Figure 23.10</a:t>
            </a:r>
            <a:r>
              <a:rPr lang="en-US" sz="2400" dirty="0"/>
              <a:t> The Roles of G Proteins and Cyclic AMP in Signal Transduction.</a:t>
            </a:r>
          </a:p>
        </p:txBody>
      </p:sp>
      <p:pic>
        <p:nvPicPr>
          <p:cNvPr id="5" name="Picture Placeholder 4" descr="An illustration on the roles of G protein and cyclic AMP in signal transduction shows the activation of G sub s protein and hydrolysis of cyclic AMP to AMP and phosphodiesteras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32"/>
          <a:stretch/>
        </p:blipFill>
        <p:spPr>
          <a:xfrm>
            <a:off x="5852217" y="1537249"/>
            <a:ext cx="2042686" cy="4849905"/>
          </a:xfrm>
          <a:prstGeom prst="rect">
            <a:avLst/>
          </a:prstGeom>
          <a:noFill/>
          <a:ln>
            <a:noFill/>
          </a:ln>
        </p:spPr>
      </p:pic>
    </p:spTree>
    <p:extLst>
      <p:ext uri="{BB962C8B-B14F-4D97-AF65-F5344CB8AC3E}">
        <p14:creationId xmlns:p14="http://schemas.microsoft.com/office/powerpoint/2010/main" val="728602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45662"/>
            <a:ext cx="8263784" cy="952603"/>
          </a:xfrm>
          <a:solidFill>
            <a:srgbClr val="FFC000"/>
          </a:solidFill>
        </p:spPr>
        <p:txBody>
          <a:bodyPr lIns="0" tIns="0" rIns="0" bIns="0" anchor="ctr"/>
          <a:lstStyle/>
          <a:p>
            <a:r>
              <a:rPr lang="en-US" sz="3600" dirty="0">
                <a:latin typeface="+mj-lt"/>
              </a:rPr>
              <a:t>G Proteins Are Active Only a Short time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498967"/>
            <a:ext cx="8263784" cy="2622663"/>
          </a:xfrm>
        </p:spPr>
        <p:txBody>
          <a:bodyPr lIns="0" tIns="0" rIns="0" bIns="0"/>
          <a:lstStyle/>
          <a:p>
            <a:pPr indent="-255600"/>
            <a:r>
              <a:rPr lang="en-US" sz="2400" dirty="0">
                <a:latin typeface="Arial" panose="020B0604020202020204" pitchFamily="34" charset="0"/>
                <a:cs typeface="Arial" panose="020B0604020202020204" pitchFamily="34" charset="0"/>
              </a:rPr>
              <a:t>Because G </a:t>
            </a:r>
            <a:r>
              <a:rPr lang="en-US" sz="2400" u="sng" dirty="0">
                <a:latin typeface="Arial" panose="020B0604020202020204" pitchFamily="34" charset="0"/>
                <a:cs typeface="Arial" panose="020B0604020202020204" pitchFamily="34" charset="0"/>
              </a:rPr>
              <a:t>proteins</a:t>
            </a:r>
            <a:r>
              <a:rPr lang="en-US" sz="2400" dirty="0">
                <a:latin typeface="Arial" panose="020B0604020202020204" pitchFamily="34" charset="0"/>
                <a:cs typeface="Arial" panose="020B0604020202020204" pitchFamily="34" charset="0"/>
              </a:rPr>
              <a:t> remain </a:t>
            </a:r>
            <a:r>
              <a:rPr lang="en-US" sz="2400" u="sng" dirty="0">
                <a:latin typeface="Arial" panose="020B0604020202020204" pitchFamily="34" charset="0"/>
                <a:cs typeface="Arial" panose="020B0604020202020204" pitchFamily="34" charset="0"/>
              </a:rPr>
              <a:t>active</a:t>
            </a:r>
            <a:r>
              <a:rPr lang="en-US" sz="2400" dirty="0">
                <a:latin typeface="Arial" panose="020B0604020202020204" pitchFamily="34" charset="0"/>
                <a:cs typeface="Arial" panose="020B0604020202020204" pitchFamily="34" charset="0"/>
              </a:rPr>
              <a:t> for a </a:t>
            </a:r>
            <a:r>
              <a:rPr lang="en-US" sz="2400" u="sng" dirty="0">
                <a:latin typeface="Arial" panose="020B0604020202020204" pitchFamily="34" charset="0"/>
                <a:cs typeface="Arial" panose="020B0604020202020204" pitchFamily="34" charset="0"/>
              </a:rPr>
              <a:t>very</a:t>
            </a:r>
            <a:r>
              <a:rPr lang="en-US" sz="2400" dirty="0">
                <a:latin typeface="Arial" panose="020B0604020202020204" pitchFamily="34" charset="0"/>
                <a:cs typeface="Arial" panose="020B0604020202020204" pitchFamily="34" charset="0"/>
              </a:rPr>
              <a:t> short time, they can respond quickly to changing conditions. </a:t>
            </a:r>
          </a:p>
          <a:p>
            <a:pPr indent="-255600"/>
            <a:r>
              <a:rPr lang="en-US" sz="2400" u="sng" dirty="0">
                <a:latin typeface="Arial" panose="020B0604020202020204" pitchFamily="34" charset="0"/>
                <a:cs typeface="Arial" panose="020B0604020202020204" pitchFamily="34" charset="0"/>
              </a:rPr>
              <a:t>Once a </a:t>
            </a:r>
            <a:r>
              <a:rPr lang="en-US" sz="2400" u="sng" dirty="0" err="1">
                <a:latin typeface="Arial" panose="020B0604020202020204" pitchFamily="34" charset="0"/>
                <a:cs typeface="Arial" panose="020B0604020202020204" pitchFamily="34" charset="0"/>
              </a:rPr>
              <a:t>G</a:t>
            </a:r>
            <a:r>
              <a:rPr lang="en-US" sz="2400" u="sng" baseline="-25000" dirty="0" err="1">
                <a:latin typeface="Arial" panose="020B0604020202020204" pitchFamily="34" charset="0"/>
                <a:cs typeface="Arial" panose="020B0604020202020204" pitchFamily="34" charset="0"/>
              </a:rPr>
              <a:t>s</a:t>
            </a:r>
            <a:r>
              <a:rPr lang="el-GR" sz="2400" i="1" u="sng" baseline="-25000" dirty="0">
                <a:latin typeface="Arial" panose="020B0604020202020204" pitchFamily="34" charset="0"/>
                <a:cs typeface="Arial" panose="020B0604020202020204" pitchFamily="34" charset="0"/>
              </a:rPr>
              <a:t>α</a:t>
            </a:r>
            <a:r>
              <a:rPr lang="en-US" sz="2400" u="sng" baseline="-250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protein becomes inactive, adenylyl </a:t>
            </a:r>
            <a:r>
              <a:rPr lang="en-US" sz="2400" u="sng" dirty="0" err="1">
                <a:latin typeface="Arial" panose="020B0604020202020204" pitchFamily="34" charset="0"/>
                <a:cs typeface="Arial" panose="020B0604020202020204" pitchFamily="34" charset="0"/>
              </a:rPr>
              <a:t>cyclase</a:t>
            </a:r>
            <a:r>
              <a:rPr lang="en-US" sz="2400" u="sng" dirty="0">
                <a:latin typeface="Arial" panose="020B0604020202020204" pitchFamily="34" charset="0"/>
                <a:cs typeface="Arial" panose="020B0604020202020204" pitchFamily="34" charset="0"/>
              </a:rPr>
              <a:t> stops making </a:t>
            </a:r>
            <a:r>
              <a:rPr lang="en-US" sz="2400" u="sng" dirty="0" err="1">
                <a:latin typeface="Arial" panose="020B0604020202020204" pitchFamily="34" charset="0"/>
                <a:cs typeface="Arial" panose="020B0604020202020204" pitchFamily="34" charset="0"/>
              </a:rPr>
              <a:t>cAMP</a:t>
            </a:r>
            <a:r>
              <a:rPr lang="en-US" sz="2400" u="sng" dirty="0">
                <a:latin typeface="Arial" panose="020B0604020202020204" pitchFamily="34" charset="0"/>
                <a:cs typeface="Arial" panose="020B0604020202020204" pitchFamily="34" charset="0"/>
              </a:rPr>
              <a:t>.</a:t>
            </a:r>
          </a:p>
          <a:p>
            <a:pPr indent="-255600"/>
            <a:r>
              <a:rPr lang="en-US" sz="2400" dirty="0">
                <a:latin typeface="Arial" panose="020B0604020202020204" pitchFamily="34" charset="0"/>
                <a:cs typeface="Arial" panose="020B0604020202020204" pitchFamily="34" charset="0"/>
              </a:rPr>
              <a:t>The </a:t>
            </a:r>
            <a:r>
              <a:rPr lang="en-US" sz="2400" u="sng" dirty="0" err="1">
                <a:latin typeface="Arial" panose="020B0604020202020204" pitchFamily="34" charset="0"/>
                <a:cs typeface="Arial" panose="020B0604020202020204" pitchFamily="34" charset="0"/>
              </a:rPr>
              <a:t>cAMP</a:t>
            </a:r>
            <a:r>
              <a:rPr lang="en-US" sz="2400" u="sng" dirty="0">
                <a:latin typeface="Arial" panose="020B0604020202020204" pitchFamily="34" charset="0"/>
                <a:cs typeface="Arial" panose="020B0604020202020204" pitchFamily="34" charset="0"/>
              </a:rPr>
              <a:t> that remains is degraded by </a:t>
            </a:r>
            <a:r>
              <a:rPr lang="en-US" sz="2400" b="1" u="sng" dirty="0" err="1">
                <a:latin typeface="Arial" panose="020B0604020202020204" pitchFamily="34" charset="0"/>
                <a:cs typeface="Arial" panose="020B0604020202020204" pitchFamily="34" charset="0"/>
              </a:rPr>
              <a:t>phosphodiesterase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24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1326"/>
            <a:ext cx="8263784" cy="736989"/>
          </a:xfrm>
          <a:solidFill>
            <a:srgbClr val="FFC000"/>
          </a:solidFill>
        </p:spPr>
        <p:txBody>
          <a:bodyPr lIns="0" tIns="0" rIns="0" bIns="0" anchor="ctr"/>
          <a:lstStyle/>
          <a:p>
            <a:r>
              <a:rPr lang="en-US" sz="3600" dirty="0" err="1">
                <a:latin typeface="+mj-lt"/>
              </a:rPr>
              <a:t>cAMP</a:t>
            </a:r>
            <a:r>
              <a:rPr lang="en-US" sz="3600" dirty="0">
                <a:latin typeface="+mj-lt"/>
              </a:rPr>
              <a:t> Function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537064"/>
          </a:xfrm>
        </p:spPr>
        <p:txBody>
          <a:bodyPr lIns="0" tIns="0" rIns="0" bIns="0"/>
          <a:lstStyle/>
          <a:p>
            <a:pPr indent="-255600"/>
            <a:r>
              <a:rPr lang="en-US" sz="2400" dirty="0" err="1"/>
              <a:t>cAMP</a:t>
            </a:r>
            <a:r>
              <a:rPr lang="en-US" sz="2400" dirty="0"/>
              <a:t> is important in </a:t>
            </a:r>
            <a:r>
              <a:rPr lang="en-US" sz="2400" u="sng" dirty="0"/>
              <a:t>many</a:t>
            </a:r>
            <a:r>
              <a:rPr lang="en-US" sz="2400" dirty="0"/>
              <a:t> cellular events.</a:t>
            </a:r>
          </a:p>
          <a:p>
            <a:pPr indent="-255600"/>
            <a:r>
              <a:rPr lang="en-US" sz="2400" u="sng" dirty="0"/>
              <a:t>Its main target is </a:t>
            </a:r>
            <a:r>
              <a:rPr lang="en-US" sz="2400" b="1" u="sng" dirty="0"/>
              <a:t>protein kinase A </a:t>
            </a:r>
            <a:r>
              <a:rPr lang="en-US" sz="2400" u="sng" dirty="0"/>
              <a:t>(</a:t>
            </a:r>
            <a:r>
              <a:rPr lang="en-US" sz="2400" b="1" u="sng" dirty="0"/>
              <a:t>PKA</a:t>
            </a:r>
            <a:r>
              <a:rPr lang="en-US" sz="2400" u="sng" dirty="0"/>
              <a:t>),</a:t>
            </a:r>
            <a:r>
              <a:rPr lang="en-US" sz="2400" b="1" u="sng" dirty="0"/>
              <a:t> </a:t>
            </a:r>
            <a:r>
              <a:rPr lang="en-US" sz="2400" dirty="0"/>
              <a:t>which it </a:t>
            </a:r>
            <a:r>
              <a:rPr lang="en-US" sz="2400" u="sng" dirty="0"/>
              <a:t>regulates by separating the regulatory and catalytic subunits.</a:t>
            </a:r>
          </a:p>
          <a:p>
            <a:pPr indent="-255600"/>
            <a:r>
              <a:rPr lang="en-US" sz="2400" dirty="0"/>
              <a:t>PKA </a:t>
            </a:r>
            <a:r>
              <a:rPr lang="en-US" sz="2400" u="sng" dirty="0"/>
              <a:t>phosphorylates a variety of proteins on serine or threonine residues</a:t>
            </a:r>
            <a:r>
              <a:rPr lang="en-US" sz="2400" dirty="0"/>
              <a:t>, using </a:t>
            </a:r>
            <a:r>
              <a:rPr lang="en-US" sz="2400" u="sng" dirty="0"/>
              <a:t>ATP as the source of phosphate</a:t>
            </a:r>
            <a:r>
              <a:rPr lang="en-US" sz="2400" dirty="0"/>
              <a:t>.</a:t>
            </a:r>
          </a:p>
          <a:p>
            <a:pPr indent="-255600"/>
            <a:r>
              <a:rPr lang="en-US" sz="2400" dirty="0">
                <a:solidFill>
                  <a:srgbClr val="FF0000"/>
                </a:solidFill>
              </a:rPr>
              <a:t>Increase</a:t>
            </a:r>
            <a:r>
              <a:rPr lang="en-US" sz="2400" dirty="0"/>
              <a:t> in </a:t>
            </a:r>
            <a:r>
              <a:rPr lang="en-US" sz="2400" dirty="0" err="1"/>
              <a:t>cAMP</a:t>
            </a:r>
            <a:r>
              <a:rPr lang="en-US" sz="2400" dirty="0"/>
              <a:t> concentration </a:t>
            </a:r>
            <a:r>
              <a:rPr lang="en-US" sz="2400" u="sng" dirty="0"/>
              <a:t>has different affects in different cells. </a:t>
            </a:r>
          </a:p>
        </p:txBody>
      </p:sp>
    </p:spTree>
    <p:extLst>
      <p:ext uri="{BB962C8B-B14F-4D97-AF65-F5344CB8AC3E}">
        <p14:creationId xmlns:p14="http://schemas.microsoft.com/office/powerpoint/2010/main" val="761097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37806"/>
            <a:ext cx="8316000" cy="974553"/>
          </a:xfrm>
          <a:solidFill>
            <a:srgbClr val="FFC000"/>
          </a:solidFill>
        </p:spPr>
        <p:txBody>
          <a:bodyPr lIns="0" tIns="0" rIns="0" bIns="0" anchor="ctr"/>
          <a:lstStyle/>
          <a:p>
            <a:r>
              <a:rPr lang="en-US" sz="3600" dirty="0">
                <a:latin typeface="+mj-lt"/>
              </a:rPr>
              <a:t>Examples of Cell Functions Regulated by </a:t>
            </a:r>
            <a:r>
              <a:rPr lang="en-US" sz="3600" dirty="0" err="1">
                <a:latin typeface="+mj-lt"/>
              </a:rPr>
              <a:t>cAMP</a:t>
            </a:r>
            <a:endParaRPr lang="en-US" sz="3600" dirty="0">
              <a:latin typeface="+mj-lt"/>
            </a:endParaRPr>
          </a:p>
        </p:txBody>
      </p:sp>
      <p:sp>
        <p:nvSpPr>
          <p:cNvPr id="3" name="Content Placeholder 2"/>
          <p:cNvSpPr>
            <a:spLocks noGrp="1"/>
          </p:cNvSpPr>
          <p:nvPr>
            <p:ph idx="1"/>
          </p:nvPr>
        </p:nvSpPr>
        <p:spPr>
          <a:xfrm>
            <a:off x="457200" y="1503948"/>
            <a:ext cx="8229600" cy="421105"/>
          </a:xfrm>
        </p:spPr>
        <p:txBody>
          <a:bodyPr lIns="0" tIns="0" rIns="0" bIns="0"/>
          <a:lstStyle/>
          <a:p>
            <a:pPr marL="0" indent="0">
              <a:buNone/>
            </a:pPr>
            <a:r>
              <a:rPr lang="en-US" sz="2000" b="1" dirty="0"/>
              <a:t>Table 23.1 </a:t>
            </a:r>
            <a:r>
              <a:rPr lang="en-US" sz="2000" dirty="0"/>
              <a:t>Examples of Cell Functions Regulated </a:t>
            </a:r>
            <a:r>
              <a:rPr lang="en-IN" sz="2000" dirty="0"/>
              <a:t>by </a:t>
            </a:r>
            <a:r>
              <a:rPr lang="en-IN" sz="2000" dirty="0" err="1"/>
              <a:t>cAMP</a:t>
            </a:r>
            <a:endParaRPr lang="en-IN" sz="2000" dirty="0"/>
          </a:p>
        </p:txBody>
      </p:sp>
      <p:graphicFrame>
        <p:nvGraphicFramePr>
          <p:cNvPr id="5" name="Table 4"/>
          <p:cNvGraphicFramePr>
            <a:graphicFrameLocks noGrp="1"/>
          </p:cNvGraphicFramePr>
          <p:nvPr>
            <p:extLst>
              <p:ext uri="{D42A27DB-BD31-4B8C-83A1-F6EECF244321}">
                <p14:modId xmlns:p14="http://schemas.microsoft.com/office/powerpoint/2010/main" val="2263379391"/>
              </p:ext>
            </p:extLst>
          </p:nvPr>
        </p:nvGraphicFramePr>
        <p:xfrm>
          <a:off x="609600" y="2311399"/>
          <a:ext cx="8129415" cy="2886242"/>
        </p:xfrm>
        <a:graphic>
          <a:graphicData uri="http://schemas.openxmlformats.org/drawingml/2006/table">
            <a:tbl>
              <a:tblPr firstRow="1" bandRow="1">
                <a:tableStyleId>{40F9630F-82C1-40B7-BC3A-925EFCFF5E92}</a:tableStyleId>
              </a:tblPr>
              <a:tblGrid>
                <a:gridCol w="2709805">
                  <a:extLst>
                    <a:ext uri="{9D8B030D-6E8A-4147-A177-3AD203B41FA5}">
                      <a16:colId xmlns:a16="http://schemas.microsoft.com/office/drawing/2014/main" val="20000"/>
                    </a:ext>
                  </a:extLst>
                </a:gridCol>
                <a:gridCol w="2709805">
                  <a:extLst>
                    <a:ext uri="{9D8B030D-6E8A-4147-A177-3AD203B41FA5}">
                      <a16:colId xmlns:a16="http://schemas.microsoft.com/office/drawing/2014/main" val="20001"/>
                    </a:ext>
                  </a:extLst>
                </a:gridCol>
                <a:gridCol w="2709805">
                  <a:extLst>
                    <a:ext uri="{9D8B030D-6E8A-4147-A177-3AD203B41FA5}">
                      <a16:colId xmlns:a16="http://schemas.microsoft.com/office/drawing/2014/main" val="20002"/>
                    </a:ext>
                  </a:extLst>
                </a:gridCol>
              </a:tblGrid>
              <a:tr h="512010">
                <a:tc>
                  <a:txBody>
                    <a:bodyPr/>
                    <a:lstStyle/>
                    <a:p>
                      <a:r>
                        <a:rPr lang="en-IN" sz="1800" b="1" i="0" u="none" strike="noStrike" cap="none" baseline="0" dirty="0">
                          <a:solidFill>
                            <a:schemeClr val="bg1"/>
                          </a:solidFill>
                          <a:latin typeface="Arial"/>
                          <a:ea typeface="Arial"/>
                          <a:cs typeface="Arial"/>
                          <a:sym typeface="Arial"/>
                        </a:rPr>
                        <a:t>Regulated Function</a:t>
                      </a:r>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cap="none" baseline="0" dirty="0">
                          <a:solidFill>
                            <a:schemeClr val="bg1"/>
                          </a:solidFill>
                          <a:latin typeface="Arial"/>
                          <a:ea typeface="Arial"/>
                          <a:cs typeface="Arial"/>
                          <a:sym typeface="Arial"/>
                        </a:rPr>
                        <a:t>Target Tissues</a:t>
                      </a:r>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cap="none" baseline="0" dirty="0">
                          <a:solidFill>
                            <a:schemeClr val="bg1"/>
                          </a:solidFill>
                          <a:latin typeface="Arial"/>
                          <a:ea typeface="Arial"/>
                          <a:cs typeface="Arial"/>
                          <a:sym typeface="Arial"/>
                        </a:rPr>
                        <a:t>Hormone</a:t>
                      </a:r>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433137">
                <a:tc>
                  <a:txBody>
                    <a:bodyPr/>
                    <a:lstStyle/>
                    <a:p>
                      <a:r>
                        <a:rPr lang="en-IN" sz="1800" b="0" i="0" u="none" strike="noStrike" cap="none" baseline="0" dirty="0">
                          <a:solidFill>
                            <a:schemeClr val="dk1"/>
                          </a:solidFill>
                          <a:latin typeface="Arial"/>
                          <a:ea typeface="Arial"/>
                          <a:cs typeface="Arial"/>
                          <a:sym typeface="Arial"/>
                        </a:rPr>
                        <a:t>Glycogen degradation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Muscle, liver</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Epinephrine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33137">
                <a:tc>
                  <a:txBody>
                    <a:bodyPr/>
                    <a:lstStyle/>
                    <a:p>
                      <a:r>
                        <a:rPr lang="en-IN" sz="1800" b="0" i="0" u="none" strike="noStrike" cap="none" baseline="0" dirty="0">
                          <a:solidFill>
                            <a:schemeClr val="dk1"/>
                          </a:solidFill>
                          <a:latin typeface="Arial"/>
                          <a:ea typeface="Arial"/>
                          <a:cs typeface="Arial"/>
                          <a:sym typeface="Arial"/>
                        </a:rPr>
                        <a:t>Fatty acid production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Adipose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Epinephrine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17094">
                <a:tc>
                  <a:txBody>
                    <a:bodyPr/>
                    <a:lstStyle/>
                    <a:p>
                      <a:r>
                        <a:rPr lang="en-IN" sz="1800" b="0" i="0" u="none" strike="noStrike" cap="none" baseline="0" dirty="0">
                          <a:solidFill>
                            <a:schemeClr val="dk1"/>
                          </a:solidFill>
                          <a:latin typeface="Arial"/>
                          <a:ea typeface="Arial"/>
                          <a:cs typeface="Arial"/>
                          <a:sym typeface="Arial"/>
                        </a:rPr>
                        <a:t>Heart rate, blood</a:t>
                      </a:r>
                    </a:p>
                    <a:p>
                      <a:r>
                        <a:rPr lang="en-IN" sz="1800" b="0" i="0" u="none" strike="noStrike" cap="none" baseline="0" dirty="0">
                          <a:solidFill>
                            <a:schemeClr val="dk1"/>
                          </a:solidFill>
                          <a:latin typeface="Arial"/>
                          <a:ea typeface="Arial"/>
                          <a:cs typeface="Arial"/>
                          <a:sym typeface="Arial"/>
                        </a:rPr>
                        <a:t>pressure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Cardiovascular</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Epinephrine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50783">
                <a:tc>
                  <a:txBody>
                    <a:bodyPr/>
                    <a:lstStyle/>
                    <a:p>
                      <a:r>
                        <a:rPr lang="en-IN" sz="1800" b="0" i="0" u="none" strike="noStrike" cap="none" baseline="0" dirty="0">
                          <a:solidFill>
                            <a:schemeClr val="dk1"/>
                          </a:solidFill>
                          <a:latin typeface="Arial"/>
                          <a:ea typeface="Arial"/>
                          <a:cs typeface="Arial"/>
                          <a:sym typeface="Arial"/>
                        </a:rPr>
                        <a:t>Water reabsorption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Kidney</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Antidiuretic hormone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17095">
                <a:tc>
                  <a:txBody>
                    <a:bodyPr/>
                    <a:lstStyle/>
                    <a:p>
                      <a:r>
                        <a:rPr lang="en-IN" sz="1800" b="0" i="0" u="none" strike="noStrike" cap="none" baseline="0" dirty="0">
                          <a:solidFill>
                            <a:schemeClr val="dk1"/>
                          </a:solidFill>
                          <a:latin typeface="Arial"/>
                          <a:ea typeface="Arial"/>
                          <a:cs typeface="Arial"/>
                          <a:sym typeface="Arial"/>
                        </a:rPr>
                        <a:t>Bone </a:t>
                      </a:r>
                      <a:r>
                        <a:rPr lang="en-IN" sz="1800" b="0" i="0" u="none" strike="noStrike" cap="none" baseline="0" dirty="0" err="1">
                          <a:solidFill>
                            <a:schemeClr val="dk1"/>
                          </a:solidFill>
                          <a:latin typeface="Arial"/>
                          <a:ea typeface="Arial"/>
                          <a:cs typeface="Arial"/>
                          <a:sym typeface="Arial"/>
                        </a:rPr>
                        <a:t>resorption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Bone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Parathyroid hormone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1112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2020" y="204043"/>
            <a:ext cx="8251961" cy="1051550"/>
          </a:xfrm>
          <a:solidFill>
            <a:srgbClr val="FFC000"/>
          </a:solidFill>
        </p:spPr>
        <p:txBody>
          <a:bodyPr lIns="0" tIns="0" rIns="0" bIns="0" anchor="ctr"/>
          <a:lstStyle/>
          <a:p>
            <a:r>
              <a:rPr lang="en-US" dirty="0"/>
              <a:t>The Activation of Protein Kinase A by Cyclic AMP</a:t>
            </a:r>
          </a:p>
        </p:txBody>
      </p:sp>
      <p:sp>
        <p:nvSpPr>
          <p:cNvPr id="6" name="Content Placeholder 5"/>
          <p:cNvSpPr>
            <a:spLocks noGrp="1"/>
          </p:cNvSpPr>
          <p:nvPr>
            <p:ph sz="quarter" idx="15"/>
          </p:nvPr>
        </p:nvSpPr>
        <p:spPr>
          <a:xfrm>
            <a:off x="421688" y="1473969"/>
            <a:ext cx="4914587" cy="1064515"/>
          </a:xfrm>
        </p:spPr>
        <p:txBody>
          <a:bodyPr lIns="0" tIns="0" rIns="0" bIns="0"/>
          <a:lstStyle/>
          <a:p>
            <a:pPr marL="0" indent="0">
              <a:buNone/>
            </a:pPr>
            <a:r>
              <a:rPr lang="en-US" sz="2400" b="1" dirty="0">
                <a:solidFill>
                  <a:schemeClr val="tx1"/>
                </a:solidFill>
              </a:rPr>
              <a:t>Figure 23.11</a:t>
            </a:r>
            <a:r>
              <a:rPr lang="en-US" sz="2400" dirty="0">
                <a:solidFill>
                  <a:schemeClr val="tx1"/>
                </a:solidFill>
              </a:rPr>
              <a:t> The Activation of Protein Kinase A by Cyclic AMP.</a:t>
            </a:r>
          </a:p>
        </p:txBody>
      </p:sp>
      <p:pic>
        <p:nvPicPr>
          <p:cNvPr id="4" name="Picture Placeholder 3" descr="The activation of protein kinase A by cyclic AMP shows three steps.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789"/>
          <a:stretch/>
        </p:blipFill>
        <p:spPr>
          <a:xfrm>
            <a:off x="5870729" y="1423034"/>
            <a:ext cx="2682994" cy="4960800"/>
          </a:xfrm>
          <a:prstGeom prst="rect">
            <a:avLst/>
          </a:prstGeom>
          <a:noFill/>
          <a:ln>
            <a:noFill/>
          </a:ln>
        </p:spPr>
      </p:pic>
    </p:spTree>
    <p:extLst>
      <p:ext uri="{BB962C8B-B14F-4D97-AF65-F5344CB8AC3E}">
        <p14:creationId xmlns:p14="http://schemas.microsoft.com/office/powerpoint/2010/main" val="1348067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4668"/>
            <a:ext cx="8263784" cy="1121871"/>
          </a:xfrm>
          <a:solidFill>
            <a:srgbClr val="FFC000"/>
          </a:solidFill>
        </p:spPr>
        <p:txBody>
          <a:bodyPr lIns="0" tIns="0" rIns="0" bIns="0" anchor="ctr"/>
          <a:lstStyle/>
          <a:p>
            <a:r>
              <a:rPr lang="en-US" sz="3600" dirty="0">
                <a:latin typeface="+mj-lt"/>
              </a:rPr>
              <a:t>Disruption of G Protein Signaling Causes Human Disease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703687"/>
            <a:ext cx="8263784" cy="2800074"/>
          </a:xfrm>
        </p:spPr>
        <p:txBody>
          <a:bodyPr lIns="0" tIns="0" rIns="0" bIns="0"/>
          <a:lstStyle/>
          <a:p>
            <a:pPr indent="-255600"/>
            <a:r>
              <a:rPr lang="en-US" sz="2400" i="1" dirty="0">
                <a:solidFill>
                  <a:schemeClr val="accent3"/>
                </a:solidFill>
              </a:rPr>
              <a:t>Vibrio </a:t>
            </a:r>
            <a:r>
              <a:rPr lang="en-US" sz="2400" i="1" dirty="0" err="1">
                <a:solidFill>
                  <a:schemeClr val="accent3"/>
                </a:solidFill>
              </a:rPr>
              <a:t>cholerae</a:t>
            </a:r>
            <a:r>
              <a:rPr lang="en-US" sz="2400" i="1" dirty="0">
                <a:solidFill>
                  <a:schemeClr val="accent3"/>
                </a:solidFill>
              </a:rPr>
              <a:t> </a:t>
            </a:r>
            <a:r>
              <a:rPr lang="en-US" sz="2400" dirty="0"/>
              <a:t>causes </a:t>
            </a:r>
            <a:r>
              <a:rPr lang="en-US" sz="2400" u="sng" dirty="0"/>
              <a:t>cholera through secretion of </a:t>
            </a:r>
            <a:r>
              <a:rPr lang="en-US" sz="2400" i="1" u="sng" dirty="0"/>
              <a:t>cholera toxin.</a:t>
            </a:r>
          </a:p>
          <a:p>
            <a:pPr indent="-255600"/>
            <a:r>
              <a:rPr lang="en-US" sz="2400" dirty="0"/>
              <a:t>This </a:t>
            </a:r>
            <a:r>
              <a:rPr lang="en-US" sz="2400" u="sng" dirty="0"/>
              <a:t>toxin modifies </a:t>
            </a:r>
            <a:r>
              <a:rPr lang="en-US" sz="2400" u="sng" dirty="0" err="1"/>
              <a:t>G</a:t>
            </a:r>
            <a:r>
              <a:rPr lang="en-US" sz="2400" u="sng" baseline="-25000" dirty="0" err="1"/>
              <a:t>s</a:t>
            </a:r>
            <a:r>
              <a:rPr lang="en-US" sz="2400" u="sng" dirty="0"/>
              <a:t> </a:t>
            </a:r>
            <a:r>
              <a:rPr lang="en-US" sz="2400" dirty="0"/>
              <a:t>so that it </a:t>
            </a:r>
            <a:r>
              <a:rPr lang="en-US" sz="2400" u="sng" dirty="0"/>
              <a:t>cannot hydrolyze GTP.</a:t>
            </a:r>
          </a:p>
          <a:p>
            <a:pPr indent="-255600"/>
            <a:r>
              <a:rPr lang="en-US" sz="2400" dirty="0"/>
              <a:t>This </a:t>
            </a:r>
            <a:r>
              <a:rPr lang="en-US" sz="2400" u="sng" dirty="0"/>
              <a:t>alters secretion of salts and fluids in the intestine through the </a:t>
            </a:r>
            <a:r>
              <a:rPr lang="en-US" sz="2400" i="1" u="sng" dirty="0"/>
              <a:t>cystic fibrosis chloride transporter</a:t>
            </a:r>
            <a:r>
              <a:rPr lang="en-US" sz="2400" u="sng" dirty="0"/>
              <a:t> (</a:t>
            </a:r>
            <a:r>
              <a:rPr lang="en-US" sz="2400" i="1" u="sng" dirty="0"/>
              <a:t>CFTR</a:t>
            </a:r>
            <a:r>
              <a:rPr lang="en-US" sz="2400" u="sng" dirty="0"/>
              <a:t>)</a:t>
            </a:r>
            <a:r>
              <a:rPr lang="en-US" sz="2400" i="1" u="sng" dirty="0"/>
              <a:t> </a:t>
            </a:r>
            <a:r>
              <a:rPr lang="en-US" sz="2400" u="sng" dirty="0"/>
              <a:t>and can cause death by dehydration.</a:t>
            </a:r>
          </a:p>
        </p:txBody>
      </p:sp>
    </p:spTree>
    <p:extLst>
      <p:ext uri="{BB962C8B-B14F-4D97-AF65-F5344CB8AC3E}">
        <p14:creationId xmlns:p14="http://schemas.microsoft.com/office/powerpoint/2010/main" val="2672004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4668"/>
            <a:ext cx="8263784" cy="1121871"/>
          </a:xfrm>
          <a:solidFill>
            <a:srgbClr val="FFC000"/>
          </a:solidFill>
        </p:spPr>
        <p:txBody>
          <a:bodyPr lIns="0" tIns="0" rIns="0" bIns="0" anchor="ctr"/>
          <a:lstStyle/>
          <a:p>
            <a:r>
              <a:rPr lang="en-US" sz="3600" dirty="0">
                <a:latin typeface="+mj-lt"/>
              </a:rPr>
              <a:t>Disruption of G Protein Signaling Causes Human Disease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703687"/>
            <a:ext cx="8263784" cy="2131334"/>
          </a:xfrm>
        </p:spPr>
        <p:txBody>
          <a:bodyPr lIns="0" tIns="0" rIns="0" bIns="0"/>
          <a:lstStyle/>
          <a:p>
            <a:pPr indent="-255600"/>
            <a:r>
              <a:rPr lang="en-US" sz="2400" dirty="0">
                <a:solidFill>
                  <a:schemeClr val="accent3"/>
                </a:solidFill>
              </a:rPr>
              <a:t>Whooping</a:t>
            </a:r>
            <a:r>
              <a:rPr lang="en-US" sz="2400" dirty="0"/>
              <a:t> </a:t>
            </a:r>
            <a:r>
              <a:rPr lang="en-US" sz="2400" dirty="0">
                <a:solidFill>
                  <a:schemeClr val="accent3"/>
                </a:solidFill>
              </a:rPr>
              <a:t>cough</a:t>
            </a:r>
            <a:r>
              <a:rPr lang="en-US" sz="2400" dirty="0"/>
              <a:t>: </a:t>
            </a:r>
            <a:r>
              <a:rPr lang="en-US" sz="2400" i="1" u="sng" dirty="0" err="1"/>
              <a:t>Bordetella</a:t>
            </a:r>
            <a:r>
              <a:rPr lang="en-US" sz="2400" i="1" u="sng" dirty="0"/>
              <a:t> pertussis</a:t>
            </a:r>
            <a:r>
              <a:rPr lang="en-US" sz="2400" u="sng" dirty="0"/>
              <a:t> secretes </a:t>
            </a:r>
            <a:r>
              <a:rPr lang="en-US" sz="2400" i="1" u="sng" dirty="0"/>
              <a:t>pertussis toxin</a:t>
            </a:r>
            <a:r>
              <a:rPr lang="en-US" sz="2400" i="1" dirty="0"/>
              <a:t> </a:t>
            </a:r>
            <a:r>
              <a:rPr lang="en-US" sz="2400" dirty="0"/>
              <a:t>that </a:t>
            </a:r>
            <a:r>
              <a:rPr lang="en-US" sz="2400" u="sng" dirty="0"/>
              <a:t>acts on </a:t>
            </a:r>
            <a:r>
              <a:rPr lang="en-US" sz="2400" u="sng" dirty="0" err="1"/>
              <a:t>G</a:t>
            </a:r>
            <a:r>
              <a:rPr lang="en-US" sz="2400" u="sng" baseline="-25000" dirty="0" err="1"/>
              <a:t>i</a:t>
            </a:r>
            <a:r>
              <a:rPr lang="en-US" sz="2400" u="sng" dirty="0"/>
              <a:t>, </a:t>
            </a:r>
            <a:r>
              <a:rPr lang="en-US" sz="2400" dirty="0"/>
              <a:t>so that </a:t>
            </a:r>
            <a:r>
              <a:rPr lang="en-US" sz="2400" u="sng" dirty="0"/>
              <a:t>it can no longer inhibit adenylyl </a:t>
            </a:r>
            <a:r>
              <a:rPr lang="en-US" sz="2400" u="sng" dirty="0" err="1"/>
              <a:t>cyclase</a:t>
            </a:r>
            <a:r>
              <a:rPr lang="en-US" sz="2400" u="sng" dirty="0"/>
              <a:t>.</a:t>
            </a:r>
          </a:p>
          <a:p>
            <a:pPr indent="-255600"/>
            <a:r>
              <a:rPr lang="en-US" sz="2400" dirty="0"/>
              <a:t>This causes an </a:t>
            </a:r>
            <a:r>
              <a:rPr lang="en-US" sz="2400" u="sng" dirty="0"/>
              <a:t>accumulation of fluid in the lungs and the persistent cough associated with the disease</a:t>
            </a:r>
            <a:r>
              <a:rPr lang="en-US" sz="2400" dirty="0"/>
              <a:t>.</a:t>
            </a:r>
          </a:p>
        </p:txBody>
      </p:sp>
    </p:spTree>
    <p:extLst>
      <p:ext uri="{BB962C8B-B14F-4D97-AF65-F5344CB8AC3E}">
        <p14:creationId xmlns:p14="http://schemas.microsoft.com/office/powerpoint/2010/main" val="2655684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33724"/>
            <a:ext cx="8263784" cy="1149166"/>
          </a:xfrm>
          <a:solidFill>
            <a:srgbClr val="FFC000"/>
          </a:solidFill>
        </p:spPr>
        <p:txBody>
          <a:bodyPr lIns="0" tIns="0" rIns="0" bIns="0" anchor="ctr"/>
          <a:lstStyle/>
          <a:p>
            <a:r>
              <a:rPr lang="en-US" sz="3600" dirty="0">
                <a:latin typeface="+mj-lt"/>
              </a:rPr>
              <a:t>Many G Proteins Act Through Inositol </a:t>
            </a:r>
            <a:r>
              <a:rPr lang="en-US" sz="3600" dirty="0" err="1">
                <a:latin typeface="+mj-lt"/>
              </a:rPr>
              <a:t>Trisphosphate</a:t>
            </a:r>
            <a:r>
              <a:rPr lang="en-US" sz="3600" dirty="0">
                <a:latin typeface="+mj-lt"/>
              </a:rPr>
              <a:t> and </a:t>
            </a:r>
            <a:r>
              <a:rPr lang="en-US" sz="3600" dirty="0" err="1">
                <a:latin typeface="+mj-lt"/>
              </a:rPr>
              <a:t>Diacylglycerol</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55845"/>
            <a:ext cx="8263784" cy="3002507"/>
          </a:xfrm>
        </p:spPr>
        <p:txBody>
          <a:bodyPr lIns="0" tIns="0" rIns="0" bIns="0"/>
          <a:lstStyle/>
          <a:p>
            <a:pPr indent="-255600"/>
            <a:r>
              <a:rPr lang="en-US" sz="2400" b="1" dirty="0"/>
              <a:t>Inositol-1,4,5-trisphosphate </a:t>
            </a:r>
            <a:r>
              <a:rPr lang="en-US" sz="2400" dirty="0"/>
              <a:t>(</a:t>
            </a:r>
            <a:r>
              <a:rPr lang="en-US" sz="2400" b="1" dirty="0"/>
              <a:t>IP</a:t>
            </a:r>
            <a:r>
              <a:rPr lang="en-US" sz="2400" b="1" baseline="-25000" dirty="0"/>
              <a:t>3</a:t>
            </a:r>
            <a:r>
              <a:rPr lang="en-US" sz="2400" dirty="0"/>
              <a:t>)</a:t>
            </a:r>
            <a:r>
              <a:rPr lang="en-US" sz="2400" b="1" dirty="0"/>
              <a:t> </a:t>
            </a:r>
            <a:r>
              <a:rPr lang="en-US" sz="2400" dirty="0"/>
              <a:t>functions as a </a:t>
            </a:r>
            <a:r>
              <a:rPr lang="en-US" sz="2400" dirty="0">
                <a:solidFill>
                  <a:srgbClr val="0070C0"/>
                </a:solidFill>
              </a:rPr>
              <a:t>second messenger.</a:t>
            </a:r>
          </a:p>
          <a:p>
            <a:pPr indent="-255600"/>
            <a:r>
              <a:rPr lang="en-US" sz="2400" dirty="0"/>
              <a:t>It is </a:t>
            </a:r>
            <a:r>
              <a:rPr lang="en-US" sz="2400" u="sng" dirty="0"/>
              <a:t>generated from </a:t>
            </a:r>
            <a:r>
              <a:rPr lang="en-US" sz="2400" i="1" u="sng" dirty="0"/>
              <a:t>PIP</a:t>
            </a:r>
            <a:r>
              <a:rPr lang="en-US" sz="2400" i="1" u="sng" baseline="-25000" dirty="0"/>
              <a:t>2</a:t>
            </a:r>
            <a:r>
              <a:rPr lang="en-US" sz="2400" i="1" u="sng" dirty="0"/>
              <a:t> (phosphatidylinositol-4,</a:t>
            </a:r>
            <a:br>
              <a:rPr lang="en-US" sz="2400" i="1" u="sng" dirty="0"/>
            </a:br>
            <a:r>
              <a:rPr lang="en-US" sz="2400" i="1" u="sng" dirty="0"/>
              <a:t>5-bisphosphate) </a:t>
            </a:r>
            <a:r>
              <a:rPr lang="en-US" sz="2400" u="sng" dirty="0"/>
              <a:t>when the enzyme </a:t>
            </a:r>
            <a:r>
              <a:rPr lang="en-US" sz="2400" b="1" u="sng" dirty="0"/>
              <a:t>phospholipase C</a:t>
            </a:r>
            <a:r>
              <a:rPr lang="en-US" sz="2400" u="sng" dirty="0"/>
              <a:t> is activated.</a:t>
            </a:r>
          </a:p>
          <a:p>
            <a:pPr indent="-255600"/>
            <a:r>
              <a:rPr lang="en-US" sz="2400" dirty="0"/>
              <a:t>It </a:t>
            </a:r>
            <a:r>
              <a:rPr lang="en-US" sz="2400" u="sng" dirty="0"/>
              <a:t>cleaves PIP</a:t>
            </a:r>
            <a:r>
              <a:rPr lang="en-US" sz="2400" u="sng" baseline="-25000" dirty="0"/>
              <a:t>2</a:t>
            </a:r>
            <a:r>
              <a:rPr lang="en-US" sz="2400" u="sng" dirty="0"/>
              <a:t> into IP</a:t>
            </a:r>
            <a:r>
              <a:rPr lang="en-US" sz="2400" u="sng" baseline="-25000" dirty="0"/>
              <a:t>3</a:t>
            </a:r>
            <a:r>
              <a:rPr lang="en-US" sz="2400" u="sng" dirty="0"/>
              <a:t> (inositol triphosphate) and </a:t>
            </a:r>
            <a:r>
              <a:rPr lang="en-US" sz="2400" b="1" u="sng" dirty="0" err="1"/>
              <a:t>diacylglycerol</a:t>
            </a:r>
            <a:r>
              <a:rPr lang="en-US" sz="2400" b="1" u="sng" dirty="0"/>
              <a:t> (DAG</a:t>
            </a:r>
            <a:r>
              <a:rPr lang="en-US" sz="2400" u="sng" dirty="0"/>
              <a:t>).</a:t>
            </a:r>
          </a:p>
        </p:txBody>
      </p:sp>
    </p:spTree>
    <p:extLst>
      <p:ext uri="{BB962C8B-B14F-4D97-AF65-F5344CB8AC3E}">
        <p14:creationId xmlns:p14="http://schemas.microsoft.com/office/powerpoint/2010/main" val="1435729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81085"/>
            <a:ext cx="8251961" cy="872598"/>
          </a:xfrm>
          <a:solidFill>
            <a:srgbClr val="FFC000"/>
          </a:solidFill>
        </p:spPr>
        <p:txBody>
          <a:bodyPr lIns="0" tIns="0" rIns="0" bIns="0" anchor="ctr"/>
          <a:lstStyle/>
          <a:p>
            <a:r>
              <a:rPr lang="en-US" dirty="0"/>
              <a:t>The Formation of Inositol </a:t>
            </a:r>
            <a:r>
              <a:rPr lang="en-US" dirty="0" err="1"/>
              <a:t>Trisphosphate</a:t>
            </a:r>
            <a:r>
              <a:rPr lang="en-US" dirty="0"/>
              <a:t> and </a:t>
            </a:r>
            <a:r>
              <a:rPr lang="en-US" dirty="0" err="1"/>
              <a:t>Diacylglycerol</a:t>
            </a:r>
            <a:r>
              <a:rPr lang="en-US" dirty="0"/>
              <a:t> </a:t>
            </a:r>
          </a:p>
        </p:txBody>
      </p:sp>
      <p:sp>
        <p:nvSpPr>
          <p:cNvPr id="6" name="Content Placeholder 5"/>
          <p:cNvSpPr>
            <a:spLocks noGrp="1"/>
          </p:cNvSpPr>
          <p:nvPr>
            <p:ph sz="quarter" idx="15"/>
          </p:nvPr>
        </p:nvSpPr>
        <p:spPr>
          <a:xfrm>
            <a:off x="421687" y="1554687"/>
            <a:ext cx="3941257" cy="1188513"/>
          </a:xfrm>
        </p:spPr>
        <p:txBody>
          <a:bodyPr lIns="0" tIns="0" rIns="0" bIns="0"/>
          <a:lstStyle/>
          <a:p>
            <a:pPr marL="0" indent="0">
              <a:buNone/>
            </a:pPr>
            <a:r>
              <a:rPr lang="en-US" sz="2400" b="1" dirty="0"/>
              <a:t>Figure 23.12 </a:t>
            </a:r>
            <a:r>
              <a:rPr lang="en-US" sz="2400" dirty="0"/>
              <a:t>The Formation of Inositol Trisphosphate and Diacylglycerol. </a:t>
            </a:r>
          </a:p>
        </p:txBody>
      </p:sp>
      <p:pic>
        <p:nvPicPr>
          <p:cNvPr id="4" name="Picture Placeholder 3" descr="The chemical structures in the formation of inositol trisphosphate and diacylglycerol.&#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61"/>
          <a:stretch/>
        </p:blipFill>
        <p:spPr>
          <a:xfrm>
            <a:off x="4444833" y="1551476"/>
            <a:ext cx="4506735" cy="4822031"/>
          </a:xfrm>
          <a:prstGeom prst="rect">
            <a:avLst/>
          </a:prstGeom>
          <a:noFill/>
          <a:ln>
            <a:noFill/>
          </a:ln>
        </p:spPr>
      </p:pic>
    </p:spTree>
    <p:extLst>
      <p:ext uri="{BB962C8B-B14F-4D97-AF65-F5344CB8AC3E}">
        <p14:creationId xmlns:p14="http://schemas.microsoft.com/office/powerpoint/2010/main" val="3088160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8"/>
            <a:ext cx="8302240" cy="1621985"/>
          </a:xfrm>
          <a:solidFill>
            <a:srgbClr val="FFC000"/>
          </a:solidFill>
        </p:spPr>
        <p:txBody>
          <a:bodyPr lIns="0" tIns="0" rIns="0" bIns="0" anchor="ctr"/>
          <a:lstStyle/>
          <a:p>
            <a:r>
              <a:rPr lang="en-US" sz="3600" dirty="0">
                <a:latin typeface="+mj-lt"/>
              </a:rPr>
              <a:t>Examples of Cell Functions Regulated by Inositol </a:t>
            </a:r>
            <a:r>
              <a:rPr lang="en-US" sz="3600" dirty="0" err="1">
                <a:latin typeface="+mj-lt"/>
              </a:rPr>
              <a:t>Trisphosphate</a:t>
            </a:r>
            <a:r>
              <a:rPr lang="en-US" sz="3600" dirty="0">
                <a:latin typeface="+mj-lt"/>
              </a:rPr>
              <a:t> </a:t>
            </a:r>
            <a:r>
              <a:rPr lang="en-US" sz="3600" dirty="0" err="1">
                <a:latin typeface="+mj-lt"/>
              </a:rPr>
              <a:t>Diacylglycerol</a:t>
            </a:r>
            <a:r>
              <a:rPr lang="en-US" sz="3600" dirty="0">
                <a:latin typeface="+mj-lt"/>
              </a:rPr>
              <a:t> </a:t>
            </a:r>
          </a:p>
        </p:txBody>
      </p:sp>
      <p:sp>
        <p:nvSpPr>
          <p:cNvPr id="3" name="Content Placeholder 2"/>
          <p:cNvSpPr>
            <a:spLocks noGrp="1"/>
          </p:cNvSpPr>
          <p:nvPr>
            <p:ph idx="1"/>
          </p:nvPr>
        </p:nvSpPr>
        <p:spPr>
          <a:xfrm>
            <a:off x="457200" y="1969167"/>
            <a:ext cx="8229600" cy="517358"/>
          </a:xfrm>
        </p:spPr>
        <p:txBody>
          <a:bodyPr lIns="0" tIns="0" rIns="0" bIns="0"/>
          <a:lstStyle/>
          <a:p>
            <a:pPr marL="0" indent="0">
              <a:buNone/>
            </a:pPr>
            <a:r>
              <a:rPr lang="en-US" sz="1800" b="1" dirty="0"/>
              <a:t>Table 23.2 </a:t>
            </a:r>
            <a:r>
              <a:rPr lang="en-US" sz="1800" dirty="0"/>
              <a:t>Examples of Cell Functions Regulated by Inositol </a:t>
            </a:r>
            <a:r>
              <a:rPr lang="en-US" sz="1800" dirty="0" err="1"/>
              <a:t>Trisphosphate</a:t>
            </a:r>
            <a:r>
              <a:rPr lang="en-US" sz="1800" dirty="0"/>
              <a:t> and </a:t>
            </a:r>
            <a:r>
              <a:rPr lang="en-US" sz="1800" dirty="0" err="1"/>
              <a:t>Diacylglycerol</a:t>
            </a:r>
            <a:endParaRPr lang="en-IN" sz="1800" dirty="0"/>
          </a:p>
        </p:txBody>
      </p:sp>
      <p:graphicFrame>
        <p:nvGraphicFramePr>
          <p:cNvPr id="5" name="Table 4"/>
          <p:cNvGraphicFramePr>
            <a:graphicFrameLocks noGrp="1"/>
          </p:cNvGraphicFramePr>
          <p:nvPr>
            <p:extLst>
              <p:ext uri="{D42A27DB-BD31-4B8C-83A1-F6EECF244321}">
                <p14:modId xmlns:p14="http://schemas.microsoft.com/office/powerpoint/2010/main" val="347336976"/>
              </p:ext>
            </p:extLst>
          </p:nvPr>
        </p:nvGraphicFramePr>
        <p:xfrm>
          <a:off x="609600" y="2776617"/>
          <a:ext cx="8129415" cy="3080351"/>
        </p:xfrm>
        <a:graphic>
          <a:graphicData uri="http://schemas.openxmlformats.org/drawingml/2006/table">
            <a:tbl>
              <a:tblPr firstRow="1" bandRow="1">
                <a:tableStyleId>{40F9630F-82C1-40B7-BC3A-925EFCFF5E92}</a:tableStyleId>
              </a:tblPr>
              <a:tblGrid>
                <a:gridCol w="2709805">
                  <a:extLst>
                    <a:ext uri="{9D8B030D-6E8A-4147-A177-3AD203B41FA5}">
                      <a16:colId xmlns:a16="http://schemas.microsoft.com/office/drawing/2014/main" val="20000"/>
                    </a:ext>
                  </a:extLst>
                </a:gridCol>
                <a:gridCol w="2709805">
                  <a:extLst>
                    <a:ext uri="{9D8B030D-6E8A-4147-A177-3AD203B41FA5}">
                      <a16:colId xmlns:a16="http://schemas.microsoft.com/office/drawing/2014/main" val="20001"/>
                    </a:ext>
                  </a:extLst>
                </a:gridCol>
                <a:gridCol w="2709805">
                  <a:extLst>
                    <a:ext uri="{9D8B030D-6E8A-4147-A177-3AD203B41FA5}">
                      <a16:colId xmlns:a16="http://schemas.microsoft.com/office/drawing/2014/main" val="20002"/>
                    </a:ext>
                  </a:extLst>
                </a:gridCol>
              </a:tblGrid>
              <a:tr h="512010">
                <a:tc>
                  <a:txBody>
                    <a:bodyPr/>
                    <a:lstStyle/>
                    <a:p>
                      <a:r>
                        <a:rPr lang="en-IN" sz="1800" b="1" i="0" u="none" strike="noStrike" cap="none" baseline="0" dirty="0">
                          <a:solidFill>
                            <a:schemeClr val="bg1"/>
                          </a:solidFill>
                          <a:latin typeface="Arial"/>
                          <a:ea typeface="Arial"/>
                          <a:cs typeface="Arial"/>
                          <a:sym typeface="Arial"/>
                        </a:rPr>
                        <a:t>Regulated Function</a:t>
                      </a:r>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cap="none" baseline="0" dirty="0">
                          <a:solidFill>
                            <a:schemeClr val="bg1"/>
                          </a:solidFill>
                          <a:latin typeface="Arial"/>
                          <a:ea typeface="Arial"/>
                          <a:cs typeface="Arial"/>
                          <a:sym typeface="Arial"/>
                        </a:rPr>
                        <a:t>Target Tissues</a:t>
                      </a:r>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cap="none" baseline="0" dirty="0">
                          <a:solidFill>
                            <a:schemeClr val="bg1"/>
                          </a:solidFill>
                          <a:latin typeface="Arial"/>
                          <a:ea typeface="Arial"/>
                          <a:cs typeface="Arial"/>
                          <a:sym typeface="Arial"/>
                        </a:rPr>
                        <a:t>Messenger</a:t>
                      </a:r>
                      <a:endParaRPr lang="en-IN"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433137">
                <a:tc>
                  <a:txBody>
                    <a:bodyPr/>
                    <a:lstStyle/>
                    <a:p>
                      <a:r>
                        <a:rPr lang="en-IN" sz="1800" b="0" i="0" u="none" strike="noStrike" cap="none" baseline="0" dirty="0">
                          <a:solidFill>
                            <a:schemeClr val="dk1"/>
                          </a:solidFill>
                          <a:latin typeface="Arial"/>
                          <a:ea typeface="Arial"/>
                          <a:cs typeface="Arial"/>
                          <a:sym typeface="Arial"/>
                        </a:rPr>
                        <a:t>Platelet activation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Blood platelets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Thrombin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33137">
                <a:tc>
                  <a:txBody>
                    <a:bodyPr/>
                    <a:lstStyle/>
                    <a:p>
                      <a:r>
                        <a:rPr lang="en-IN" sz="1800" b="0" i="0" u="none" strike="noStrike" cap="none" baseline="0" dirty="0">
                          <a:solidFill>
                            <a:schemeClr val="dk1"/>
                          </a:solidFill>
                          <a:latin typeface="Arial"/>
                          <a:ea typeface="Arial"/>
                          <a:cs typeface="Arial"/>
                          <a:sym typeface="Arial"/>
                        </a:rPr>
                        <a:t>Muscle contraction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Smooth muscle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Acetylcholine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17094">
                <a:tc>
                  <a:txBody>
                    <a:bodyPr/>
                    <a:lstStyle/>
                    <a:p>
                      <a:r>
                        <a:rPr lang="en-IN" sz="1800" b="0" i="0" u="none" strike="noStrike" cap="none" baseline="0" dirty="0">
                          <a:solidFill>
                            <a:schemeClr val="dk1"/>
                          </a:solidFill>
                          <a:latin typeface="Arial"/>
                          <a:ea typeface="Arial"/>
                          <a:cs typeface="Arial"/>
                          <a:sym typeface="Arial"/>
                        </a:rPr>
                        <a:t>Insulin secretion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Pancreas, endocrine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Acetylcholine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50783">
                <a:tc>
                  <a:txBody>
                    <a:bodyPr/>
                    <a:lstStyle/>
                    <a:p>
                      <a:r>
                        <a:rPr lang="en-IN" sz="1800" b="0" i="0" u="none" strike="noStrike" cap="none" baseline="0" dirty="0">
                          <a:solidFill>
                            <a:schemeClr val="dk1"/>
                          </a:solidFill>
                          <a:latin typeface="Arial"/>
                          <a:ea typeface="Arial"/>
                          <a:cs typeface="Arial"/>
                          <a:sym typeface="Arial"/>
                        </a:rPr>
                        <a:t>Amylase secretion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Pancreas, exocrine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Acetylcholine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17095">
                <a:tc>
                  <a:txBody>
                    <a:bodyPr/>
                    <a:lstStyle/>
                    <a:p>
                      <a:r>
                        <a:rPr lang="en-IN" sz="1800" b="0" i="0" u="none" strike="noStrike" cap="none" baseline="0" dirty="0">
                          <a:solidFill>
                            <a:schemeClr val="dk1"/>
                          </a:solidFill>
                          <a:latin typeface="Arial"/>
                          <a:ea typeface="Arial"/>
                          <a:cs typeface="Arial"/>
                          <a:sym typeface="Arial"/>
                        </a:rPr>
                        <a:t>Glycogen degradation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Liver</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Antidiuretic hormone</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417095">
                <a:tc>
                  <a:txBody>
                    <a:bodyPr/>
                    <a:lstStyle/>
                    <a:p>
                      <a:r>
                        <a:rPr lang="en-IN" sz="1800" b="0" i="0" u="none" strike="noStrike" cap="none" baseline="0" dirty="0">
                          <a:solidFill>
                            <a:schemeClr val="dk1"/>
                          </a:solidFill>
                          <a:latin typeface="Arial"/>
                          <a:ea typeface="Arial"/>
                          <a:cs typeface="Arial"/>
                          <a:sym typeface="Arial"/>
                        </a:rPr>
                        <a:t>Antibody production</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B lymphocytes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cap="none" baseline="0" dirty="0">
                          <a:solidFill>
                            <a:schemeClr val="dk1"/>
                          </a:solidFill>
                          <a:latin typeface="Arial"/>
                          <a:ea typeface="Arial"/>
                          <a:cs typeface="Arial"/>
                          <a:sym typeface="Arial"/>
                        </a:rPr>
                        <a:t>Foreign antigens</a:t>
                      </a:r>
                      <a:endParaRPr lang="en-IN"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4364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IN" sz="3600" dirty="0">
                <a:latin typeface="+mj-lt"/>
              </a:rPr>
              <a:t>Types of Signals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117697"/>
          </a:xfrm>
        </p:spPr>
        <p:txBody>
          <a:bodyPr lIns="0" tIns="0" rIns="0" bIns="0"/>
          <a:lstStyle/>
          <a:p>
            <a:pPr indent="-255600"/>
            <a:r>
              <a:rPr lang="en-US" sz="2400" dirty="0"/>
              <a:t>Classification of signaling molecules</a:t>
            </a:r>
          </a:p>
          <a:p>
            <a:pPr marL="720000" lvl="1" indent="-360000"/>
            <a:r>
              <a:rPr lang="en-US" sz="2400" i="1" dirty="0" err="1">
                <a:solidFill>
                  <a:srgbClr val="00B0F0"/>
                </a:solidFill>
              </a:rPr>
              <a:t>Juxtacrine</a:t>
            </a:r>
            <a:r>
              <a:rPr lang="en-US" sz="2400" i="1" dirty="0"/>
              <a:t> signals </a:t>
            </a:r>
            <a:r>
              <a:rPr lang="en-US" sz="2400" dirty="0"/>
              <a:t>require physical contact between sending and receiving cells.</a:t>
            </a:r>
          </a:p>
          <a:p>
            <a:pPr marL="720000" lvl="1" indent="-360000"/>
            <a:r>
              <a:rPr lang="en-US" sz="2400" i="1" dirty="0" err="1">
                <a:solidFill>
                  <a:srgbClr val="00B0F0"/>
                </a:solidFill>
              </a:rPr>
              <a:t>Autocrine</a:t>
            </a:r>
            <a:r>
              <a:rPr lang="en-US" sz="2400" i="1" dirty="0"/>
              <a:t> signals </a:t>
            </a:r>
            <a:r>
              <a:rPr lang="en-US" sz="2400" dirty="0"/>
              <a:t>act on the same cell that produces them.</a:t>
            </a:r>
          </a:p>
        </p:txBody>
      </p:sp>
    </p:spTree>
    <p:extLst>
      <p:ext uri="{BB962C8B-B14F-4D97-AF65-F5344CB8AC3E}">
        <p14:creationId xmlns:p14="http://schemas.microsoft.com/office/powerpoint/2010/main" val="1541142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352000" cy="736989"/>
          </a:xfrm>
          <a:solidFill>
            <a:srgbClr val="FFC000"/>
          </a:solidFill>
        </p:spPr>
        <p:txBody>
          <a:bodyPr lIns="0" tIns="0" rIns="0" bIns="0" anchor="ctr"/>
          <a:lstStyle/>
          <a:p>
            <a:r>
              <a:rPr lang="en-US" dirty="0">
                <a:latin typeface="+mj-lt"/>
              </a:rPr>
              <a:t>IP</a:t>
            </a:r>
            <a:r>
              <a:rPr lang="en-US" baseline="-25000" dirty="0">
                <a:latin typeface="+mj-lt"/>
              </a:rPr>
              <a:t>3</a:t>
            </a:r>
            <a:r>
              <a:rPr lang="en-US" dirty="0">
                <a:latin typeface="+mj-lt"/>
              </a:rPr>
              <a:t> and </a:t>
            </a:r>
            <a:r>
              <a:rPr lang="en-US" dirty="0" err="1">
                <a:latin typeface="+mj-lt"/>
              </a:rPr>
              <a:t>Diacylglycerol</a:t>
            </a:r>
            <a:r>
              <a:rPr lang="en-US" dirty="0">
                <a:latin typeface="+mj-lt"/>
              </a:rPr>
              <a:t> in Signaling </a:t>
            </a:r>
            <a:r>
              <a:rPr lang="en-US" sz="26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731846"/>
          </a:xfrm>
        </p:spPr>
        <p:txBody>
          <a:bodyPr lIns="0" tIns="0" rIns="0" bIns="0"/>
          <a:lstStyle/>
          <a:p>
            <a:pPr marL="514350" indent="-514350">
              <a:buFont typeface="+mj-lt"/>
              <a:buAutoNum type="arabicPeriod"/>
            </a:pPr>
            <a:r>
              <a:rPr lang="en-US" sz="2400" dirty="0">
                <a:latin typeface="Arial" panose="020B0604020202020204" pitchFamily="34" charset="0"/>
                <a:cs typeface="Arial" panose="020B0604020202020204" pitchFamily="34" charset="0"/>
              </a:rPr>
              <a:t>A </a:t>
            </a:r>
            <a:r>
              <a:rPr lang="en-US" sz="2400" u="sng" dirty="0">
                <a:latin typeface="Arial" panose="020B0604020202020204" pitchFamily="34" charset="0"/>
                <a:cs typeface="Arial" panose="020B0604020202020204" pitchFamily="34" charset="0"/>
              </a:rPr>
              <a:t>ligand binds its membrane receptor</a:t>
            </a:r>
            <a:r>
              <a:rPr lang="en-US" sz="2400" dirty="0">
                <a:latin typeface="Arial" panose="020B0604020202020204" pitchFamily="34" charset="0"/>
                <a:cs typeface="Arial" panose="020B0604020202020204" pitchFamily="34" charset="0"/>
              </a:rPr>
              <a:t>, leading to activation of a G protein, </a:t>
            </a:r>
            <a:r>
              <a:rPr lang="en-US" sz="2400" dirty="0" err="1">
                <a:solidFill>
                  <a:srgbClr val="C00000"/>
                </a:solidFill>
                <a:latin typeface="Arial" panose="020B0604020202020204" pitchFamily="34" charset="0"/>
                <a:cs typeface="Arial" panose="020B0604020202020204" pitchFamily="34" charset="0"/>
              </a:rPr>
              <a:t>G</a:t>
            </a:r>
            <a:r>
              <a:rPr lang="en-US" sz="2400" baseline="-25000" dirty="0" err="1">
                <a:solidFill>
                  <a:srgbClr val="C00000"/>
                </a:solidFill>
                <a:latin typeface="Arial" panose="020B0604020202020204" pitchFamily="34" charset="0"/>
                <a:cs typeface="Arial" panose="020B0604020202020204" pitchFamily="34" charset="0"/>
              </a:rPr>
              <a:t>q</a:t>
            </a:r>
            <a:r>
              <a:rPr lang="en-US" sz="2400" dirty="0">
                <a:solidFill>
                  <a:srgbClr val="C00000"/>
                </a:solidFill>
                <a:latin typeface="Arial" panose="020B0604020202020204" pitchFamily="34" charset="0"/>
                <a:cs typeface="Arial" panose="020B0604020202020204" pitchFamily="34" charset="0"/>
              </a:rPr>
              <a:t>.</a:t>
            </a:r>
            <a:endParaRPr lang="en-US" sz="2400" baseline="-25000" dirty="0">
              <a:solidFill>
                <a:srgbClr val="C00000"/>
              </a:solidFill>
              <a:latin typeface="Arial" panose="020B0604020202020204" pitchFamily="34" charset="0"/>
              <a:cs typeface="Arial" panose="020B0604020202020204" pitchFamily="34" charset="0"/>
            </a:endParaRPr>
          </a:p>
          <a:p>
            <a:pPr marL="514350" indent="-514350">
              <a:buFont typeface="+mj-lt"/>
              <a:buAutoNum type="arabicPeriod"/>
            </a:pPr>
            <a:r>
              <a:rPr lang="en-US" sz="2400" u="sng" dirty="0" err="1">
                <a:latin typeface="Arial" panose="020B0604020202020204" pitchFamily="34" charset="0"/>
                <a:cs typeface="Arial" panose="020B0604020202020204" pitchFamily="34" charset="0"/>
              </a:rPr>
              <a:t>G</a:t>
            </a:r>
            <a:r>
              <a:rPr lang="en-US" sz="2400" u="sng" baseline="-25000" dirty="0" err="1">
                <a:latin typeface="Arial" panose="020B0604020202020204" pitchFamily="34" charset="0"/>
                <a:cs typeface="Arial" panose="020B0604020202020204" pitchFamily="34" charset="0"/>
              </a:rPr>
              <a:t>q</a:t>
            </a:r>
            <a:r>
              <a:rPr lang="en-US" sz="2400" i="1" u="sng" baseline="-250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activates a phospholipase C </a:t>
            </a:r>
            <a:r>
              <a:rPr lang="en-US" sz="2400" dirty="0">
                <a:latin typeface="Arial" panose="020B0604020202020204" pitchFamily="34" charset="0"/>
                <a:cs typeface="Arial" panose="020B0604020202020204" pitchFamily="34" charset="0"/>
              </a:rPr>
              <a:t>called </a:t>
            </a:r>
            <a:r>
              <a:rPr lang="en-US" sz="2400" i="1" dirty="0">
                <a:solidFill>
                  <a:srgbClr val="C00000"/>
                </a:solidFill>
                <a:latin typeface="Arial" panose="020B0604020202020204" pitchFamily="34" charset="0"/>
                <a:cs typeface="Arial" panose="020B0604020202020204" pitchFamily="34" charset="0"/>
              </a:rPr>
              <a:t>C</a:t>
            </a:r>
            <a:r>
              <a:rPr lang="el-GR" sz="2400" i="1" baseline="-25000" dirty="0">
                <a:solidFill>
                  <a:srgbClr val="C00000"/>
                </a:solidFill>
                <a:latin typeface="Arial" panose="020B0604020202020204" pitchFamily="34" charset="0"/>
                <a:cs typeface="Arial" panose="020B0604020202020204" pitchFamily="34" charset="0"/>
              </a:rPr>
              <a:t>β</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generating </a:t>
            </a:r>
            <a:r>
              <a:rPr lang="en-US" sz="2400" u="sng" dirty="0">
                <a:latin typeface="Arial" panose="020B0604020202020204" pitchFamily="34" charset="0"/>
                <a:cs typeface="Arial" panose="020B0604020202020204" pitchFamily="34" charset="0"/>
              </a:rPr>
              <a:t>both IP</a:t>
            </a:r>
            <a:r>
              <a:rPr lang="en-US" sz="2400" u="sng" baseline="-25000" dirty="0">
                <a:latin typeface="Arial" panose="020B0604020202020204" pitchFamily="34" charset="0"/>
                <a:cs typeface="Arial" panose="020B0604020202020204" pitchFamily="34" charset="0"/>
              </a:rPr>
              <a:t>3</a:t>
            </a:r>
            <a:r>
              <a:rPr lang="en-US" sz="2400" u="sng" dirty="0">
                <a:latin typeface="Arial" panose="020B0604020202020204" pitchFamily="34" charset="0"/>
                <a:cs typeface="Arial" panose="020B0604020202020204" pitchFamily="34" charset="0"/>
              </a:rPr>
              <a:t> and </a:t>
            </a:r>
            <a:r>
              <a:rPr lang="en-US" sz="2400" u="sng" dirty="0" err="1">
                <a:latin typeface="Arial" panose="020B0604020202020204" pitchFamily="34" charset="0"/>
                <a:cs typeface="Arial" panose="020B0604020202020204" pitchFamily="34" charset="0"/>
              </a:rPr>
              <a:t>diacylglycerol</a:t>
            </a:r>
            <a:r>
              <a:rPr lang="en-US" sz="2400" u="sng" dirty="0">
                <a:latin typeface="Arial" panose="020B0604020202020204" pitchFamily="34" charset="0"/>
                <a:cs typeface="Arial" panose="020B0604020202020204" pitchFamily="34" charset="0"/>
              </a:rPr>
              <a:t>.</a:t>
            </a:r>
          </a:p>
          <a:p>
            <a:pPr marL="514350" indent="-514350">
              <a:buFont typeface="+mj-lt"/>
              <a:buAutoNum type="arabicPeriod"/>
            </a:pPr>
            <a:r>
              <a:rPr lang="en-US" sz="2400" dirty="0">
                <a:latin typeface="Arial" panose="020B0604020202020204" pitchFamily="34" charset="0"/>
                <a:cs typeface="Arial" panose="020B0604020202020204" pitchFamily="34" charset="0"/>
              </a:rPr>
              <a:t>IP</a:t>
            </a:r>
            <a:r>
              <a:rPr lang="en-US" sz="2400" baseline="-25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diffuses through the cytosol and binds a ligand-gated calcium channel, the </a:t>
            </a:r>
            <a:r>
              <a:rPr lang="en-US" sz="2400" b="1" u="sng" dirty="0">
                <a:latin typeface="Arial" panose="020B0604020202020204" pitchFamily="34" charset="0"/>
                <a:cs typeface="Arial" panose="020B0604020202020204" pitchFamily="34" charset="0"/>
              </a:rPr>
              <a:t>IP</a:t>
            </a:r>
            <a:r>
              <a:rPr lang="en-US" sz="2400" b="1" u="sng" baseline="-25000" dirty="0">
                <a:latin typeface="Arial" panose="020B0604020202020204" pitchFamily="34" charset="0"/>
                <a:cs typeface="Arial" panose="020B0604020202020204" pitchFamily="34" charset="0"/>
              </a:rPr>
              <a:t>3</a:t>
            </a:r>
            <a:r>
              <a:rPr lang="en-US" sz="2400" b="1" u="sng" dirty="0">
                <a:latin typeface="Arial" panose="020B0604020202020204" pitchFamily="34" charset="0"/>
                <a:cs typeface="Arial" panose="020B0604020202020204" pitchFamily="34" charset="0"/>
              </a:rPr>
              <a:t> receptor </a:t>
            </a:r>
            <a:r>
              <a:rPr lang="en-US" sz="2400" u="sng" dirty="0">
                <a:latin typeface="Arial" panose="020B0604020202020204" pitchFamily="34" charset="0"/>
                <a:cs typeface="Arial" panose="020B0604020202020204" pitchFamily="34" charset="0"/>
              </a:rPr>
              <a:t>channel</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53489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352000" cy="736989"/>
          </a:xfrm>
          <a:solidFill>
            <a:srgbClr val="FFC000"/>
          </a:solidFill>
        </p:spPr>
        <p:txBody>
          <a:bodyPr lIns="0" tIns="0" rIns="0" bIns="0" anchor="ctr"/>
          <a:lstStyle/>
          <a:p>
            <a:r>
              <a:rPr lang="en-US" dirty="0">
                <a:latin typeface="+mj-lt"/>
              </a:rPr>
              <a:t>IP</a:t>
            </a:r>
            <a:r>
              <a:rPr lang="en-US" baseline="-25000" dirty="0">
                <a:latin typeface="+mj-lt"/>
              </a:rPr>
              <a:t>3</a:t>
            </a:r>
            <a:r>
              <a:rPr lang="en-US" dirty="0">
                <a:latin typeface="+mj-lt"/>
              </a:rPr>
              <a:t> and </a:t>
            </a:r>
            <a:r>
              <a:rPr lang="en-US" dirty="0" err="1">
                <a:latin typeface="+mj-lt"/>
              </a:rPr>
              <a:t>Diacylglycerol</a:t>
            </a:r>
            <a:r>
              <a:rPr lang="en-US" dirty="0">
                <a:latin typeface="+mj-lt"/>
              </a:rPr>
              <a:t> in Signaling </a:t>
            </a:r>
            <a:r>
              <a:rPr lang="en-US" sz="26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4096622"/>
          </a:xfrm>
        </p:spPr>
        <p:txBody>
          <a:bodyPr lIns="0" tIns="0" rIns="0" bIns="0"/>
          <a:lstStyle/>
          <a:p>
            <a:pPr indent="-255600"/>
            <a:r>
              <a:rPr lang="en-US" sz="2400" u="sng" dirty="0"/>
              <a:t>When IP</a:t>
            </a:r>
            <a:r>
              <a:rPr lang="en-US" sz="2400" u="sng" baseline="-25000" dirty="0"/>
              <a:t>3</a:t>
            </a:r>
            <a:r>
              <a:rPr lang="en-US" sz="2400" u="sng" dirty="0"/>
              <a:t> binds the receptor</a:t>
            </a:r>
            <a:r>
              <a:rPr lang="en-US" sz="2400" dirty="0"/>
              <a:t>, </a:t>
            </a:r>
            <a:r>
              <a:rPr lang="en-US" sz="2400" dirty="0">
                <a:solidFill>
                  <a:srgbClr val="C00000"/>
                </a:solidFill>
              </a:rPr>
              <a:t>calcium</a:t>
            </a:r>
            <a:r>
              <a:rPr lang="en-US" sz="2400" dirty="0"/>
              <a:t> is </a:t>
            </a:r>
            <a:r>
              <a:rPr lang="en-US" sz="2400" u="sng" dirty="0"/>
              <a:t>released</a:t>
            </a:r>
            <a:r>
              <a:rPr lang="en-US" sz="2400" dirty="0"/>
              <a:t> into the cytosol, which elicits the response. </a:t>
            </a:r>
          </a:p>
          <a:p>
            <a:pPr marL="514350" indent="-514350">
              <a:buFont typeface="+mj-lt"/>
              <a:buAutoNum type="arabicPeriod" startAt="4"/>
            </a:pPr>
            <a:r>
              <a:rPr lang="en-US" sz="2400" u="sng" dirty="0"/>
              <a:t>Calcium and </a:t>
            </a:r>
            <a:r>
              <a:rPr lang="en-US" sz="2400" u="sng" dirty="0" err="1"/>
              <a:t>diacylglycerol</a:t>
            </a:r>
            <a:r>
              <a:rPr lang="en-US" sz="2400" u="sng" dirty="0"/>
              <a:t> (DAG) activate members of the </a:t>
            </a:r>
            <a:r>
              <a:rPr lang="en-US" sz="2400" b="1" u="sng" dirty="0"/>
              <a:t>protein kinase C </a:t>
            </a:r>
            <a:r>
              <a:rPr lang="en-US" sz="2400" u="sng" dirty="0"/>
              <a:t>(</a:t>
            </a:r>
            <a:r>
              <a:rPr lang="en-US" sz="2400" b="1" u="sng" dirty="0"/>
              <a:t>PKC</a:t>
            </a:r>
            <a:r>
              <a:rPr lang="en-US" sz="2400" u="sng" dirty="0"/>
              <a:t>) </a:t>
            </a:r>
            <a:r>
              <a:rPr lang="en-US" sz="2400" dirty="0"/>
              <a:t>family, which then </a:t>
            </a:r>
            <a:r>
              <a:rPr lang="en-US" sz="2400" u="sng" dirty="0"/>
              <a:t>phosphorylate serine and threonine residues on a variety of target proteins. </a:t>
            </a:r>
          </a:p>
          <a:p>
            <a:pPr indent="-255600"/>
            <a:r>
              <a:rPr lang="en-US" sz="2400" dirty="0"/>
              <a:t>Cellular effects include </a:t>
            </a:r>
            <a:r>
              <a:rPr lang="en-US" sz="2400" u="sng" dirty="0"/>
              <a:t>stimulating cell growth</a:t>
            </a:r>
            <a:r>
              <a:rPr lang="en-US" sz="2400" dirty="0"/>
              <a:t>, </a:t>
            </a:r>
            <a:r>
              <a:rPr lang="en-US" sz="2400" u="sng" dirty="0"/>
              <a:t>regulation of ion channels</a:t>
            </a:r>
            <a:r>
              <a:rPr lang="en-US" sz="2400" dirty="0"/>
              <a:t>, </a:t>
            </a:r>
            <a:r>
              <a:rPr lang="en-US" sz="2400" u="sng" dirty="0"/>
              <a:t>changes in the cytoskeleton</a:t>
            </a:r>
            <a:r>
              <a:rPr lang="en-US" sz="2400" dirty="0"/>
              <a:t>, </a:t>
            </a:r>
            <a:r>
              <a:rPr lang="en-US" sz="2400" u="sng" dirty="0"/>
              <a:t>increases in cellular pH,</a:t>
            </a:r>
            <a:r>
              <a:rPr lang="en-US" sz="2400" dirty="0"/>
              <a:t> and </a:t>
            </a:r>
            <a:r>
              <a:rPr lang="en-US" sz="2400" u="sng" dirty="0"/>
              <a:t>effects on secretion of proteins and other substances. </a:t>
            </a:r>
          </a:p>
        </p:txBody>
      </p:sp>
    </p:spTree>
    <p:extLst>
      <p:ext uri="{BB962C8B-B14F-4D97-AF65-F5344CB8AC3E}">
        <p14:creationId xmlns:p14="http://schemas.microsoft.com/office/powerpoint/2010/main" val="3130716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81085"/>
            <a:ext cx="8251961" cy="872598"/>
          </a:xfrm>
          <a:solidFill>
            <a:srgbClr val="FFC000"/>
          </a:solidFill>
        </p:spPr>
        <p:txBody>
          <a:bodyPr lIns="0" tIns="0" rIns="0" bIns="0" anchor="ctr"/>
          <a:lstStyle/>
          <a:p>
            <a:r>
              <a:rPr lang="en-US" dirty="0"/>
              <a:t>The Role of IP</a:t>
            </a:r>
            <a:r>
              <a:rPr lang="en-US" baseline="-25000" dirty="0"/>
              <a:t>3</a:t>
            </a:r>
            <a:r>
              <a:rPr lang="en-US" dirty="0"/>
              <a:t> and DAG on Signal Transduction</a:t>
            </a:r>
          </a:p>
        </p:txBody>
      </p:sp>
      <p:sp>
        <p:nvSpPr>
          <p:cNvPr id="6" name="Content Placeholder 5"/>
          <p:cNvSpPr>
            <a:spLocks noGrp="1"/>
          </p:cNvSpPr>
          <p:nvPr>
            <p:ph sz="quarter" idx="15"/>
          </p:nvPr>
        </p:nvSpPr>
        <p:spPr>
          <a:xfrm>
            <a:off x="421687" y="1554687"/>
            <a:ext cx="3941257" cy="1188513"/>
          </a:xfrm>
        </p:spPr>
        <p:txBody>
          <a:bodyPr lIns="0" tIns="0" rIns="0" bIns="0"/>
          <a:lstStyle/>
          <a:p>
            <a:pPr marL="0" indent="0">
              <a:buNone/>
            </a:pPr>
            <a:r>
              <a:rPr lang="en-US" sz="2400" b="1" dirty="0"/>
              <a:t>Figure 23.13 </a:t>
            </a:r>
            <a:r>
              <a:rPr lang="en-US" sz="2400" dirty="0"/>
              <a:t>The Role of IP</a:t>
            </a:r>
            <a:r>
              <a:rPr lang="en-US" sz="2400" baseline="-25000" dirty="0"/>
              <a:t>3</a:t>
            </a:r>
            <a:r>
              <a:rPr lang="en-US" sz="2400" dirty="0"/>
              <a:t> and DAG on Signal Transduction.</a:t>
            </a:r>
          </a:p>
        </p:txBody>
      </p:sp>
      <p:pic>
        <p:nvPicPr>
          <p:cNvPr id="5" name="Picture Placeholder 4" descr="An illustration on the role of I P 3and D A G in signal transduction shows a ligand binding to a receptor and activating it.&#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55"/>
          <a:stretch/>
        </p:blipFill>
        <p:spPr>
          <a:xfrm>
            <a:off x="6365040" y="1368886"/>
            <a:ext cx="2160140" cy="4953600"/>
          </a:xfrm>
          <a:prstGeom prst="rect">
            <a:avLst/>
          </a:prstGeom>
          <a:noFill/>
          <a:ln>
            <a:noFill/>
          </a:ln>
        </p:spPr>
      </p:pic>
    </p:spTree>
    <p:extLst>
      <p:ext uri="{BB962C8B-B14F-4D97-AF65-F5344CB8AC3E}">
        <p14:creationId xmlns:p14="http://schemas.microsoft.com/office/powerpoint/2010/main" val="970919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1019"/>
            <a:ext cx="8263784" cy="1135519"/>
          </a:xfrm>
          <a:solidFill>
            <a:srgbClr val="FFC000"/>
          </a:solidFill>
        </p:spPr>
        <p:txBody>
          <a:bodyPr lIns="0" tIns="0" rIns="0" bIns="0" anchor="ctr"/>
          <a:lstStyle/>
          <a:p>
            <a:r>
              <a:rPr lang="en-US" sz="3600" dirty="0">
                <a:latin typeface="+mj-lt"/>
              </a:rPr>
              <a:t>The Release of Calcium Ions Is a Key Event in Many Signaling Processes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80855"/>
            <a:ext cx="8263784" cy="3018442"/>
          </a:xfrm>
        </p:spPr>
        <p:txBody>
          <a:bodyPr lIns="0" tIns="0" rIns="0" bIns="0"/>
          <a:lstStyle/>
          <a:p>
            <a:pPr indent="-255600"/>
            <a:r>
              <a:rPr lang="en-US" sz="2400" dirty="0"/>
              <a:t>Ca</a:t>
            </a:r>
            <a:r>
              <a:rPr lang="en-US" sz="2400" baseline="30000" dirty="0"/>
              <a:t>2+</a:t>
            </a:r>
            <a:r>
              <a:rPr lang="en-US" sz="2400" dirty="0"/>
              <a:t> plays an essential role in </a:t>
            </a:r>
            <a:r>
              <a:rPr lang="en-US" sz="2400" u="sng" dirty="0"/>
              <a:t>regulating a variety of cellular functions.</a:t>
            </a:r>
          </a:p>
          <a:p>
            <a:pPr indent="-255600"/>
            <a:r>
              <a:rPr lang="en-US" sz="2400" dirty="0"/>
              <a:t>Calcium </a:t>
            </a:r>
            <a:r>
              <a:rPr lang="en-US" sz="2400" u="sng" dirty="0"/>
              <a:t>concentrations are maintained at low levels </a:t>
            </a:r>
            <a:r>
              <a:rPr lang="en-US" sz="2400" dirty="0"/>
              <a:t>through </a:t>
            </a:r>
            <a:r>
              <a:rPr lang="en-US" sz="2400" b="1" dirty="0"/>
              <a:t>calcium </a:t>
            </a:r>
            <a:r>
              <a:rPr lang="en-US" sz="2400" b="1" dirty="0" err="1"/>
              <a:t>ATPases</a:t>
            </a:r>
            <a:r>
              <a:rPr lang="en-US" sz="2400" b="1" dirty="0"/>
              <a:t> </a:t>
            </a:r>
            <a:r>
              <a:rPr lang="en-US" sz="2400" dirty="0"/>
              <a:t>in the plasma membrane and ER. </a:t>
            </a:r>
          </a:p>
          <a:p>
            <a:pPr indent="-255600"/>
            <a:r>
              <a:rPr lang="en-US" sz="2400" dirty="0"/>
              <a:t>These transport calcium ions out of the cytosol leaving the </a:t>
            </a:r>
            <a:r>
              <a:rPr lang="en-US" sz="2400" u="sng" dirty="0">
                <a:solidFill>
                  <a:srgbClr val="C00000"/>
                </a:solidFill>
              </a:rPr>
              <a:t>cytosolic calcium concentration at 0.1 </a:t>
            </a:r>
            <a:r>
              <a:rPr lang="el-GR" sz="2400" u="sng" dirty="0">
                <a:solidFill>
                  <a:srgbClr val="C00000"/>
                </a:solidFill>
              </a:rPr>
              <a:t>μ</a:t>
            </a:r>
            <a:r>
              <a:rPr lang="en-US" sz="2400" i="1" u="sng" dirty="0">
                <a:solidFill>
                  <a:srgbClr val="C00000"/>
                </a:solidFill>
              </a:rPr>
              <a:t>M.</a:t>
            </a:r>
          </a:p>
        </p:txBody>
      </p:sp>
    </p:spTree>
    <p:extLst>
      <p:ext uri="{BB962C8B-B14F-4D97-AF65-F5344CB8AC3E}">
        <p14:creationId xmlns:p14="http://schemas.microsoft.com/office/powerpoint/2010/main" val="338705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FFC000"/>
          </a:solidFill>
        </p:spPr>
        <p:txBody>
          <a:bodyPr lIns="0" tIns="0" rIns="0" bIns="0" anchor="ctr"/>
          <a:lstStyle/>
          <a:p>
            <a:r>
              <a:rPr lang="en-US" sz="3600" dirty="0">
                <a:latin typeface="+mj-lt"/>
                <a:cs typeface="Arial" panose="020B0604020202020204" pitchFamily="34" charset="0"/>
              </a:rPr>
              <a:t>Calcium </a:t>
            </a:r>
            <a:r>
              <a:rPr lang="en-US" sz="3600" dirty="0" err="1">
                <a:latin typeface="+mj-lt"/>
                <a:cs typeface="Arial" panose="020B0604020202020204" pitchFamily="34" charset="0"/>
              </a:rPr>
              <a:t>ATPases</a:t>
            </a:r>
            <a:r>
              <a:rPr lang="en-US" sz="3600" dirty="0">
                <a:latin typeface="+mj-lt"/>
                <a:cs typeface="Arial" panose="020B0604020202020204" pitchFamily="34" charset="0"/>
              </a:rPr>
              <a:t> (Pumps) </a:t>
            </a:r>
            <a:endParaRPr lang="en-US" sz="2800" dirty="0">
              <a:latin typeface="+mj-lt"/>
              <a:cs typeface="Arial" panose="020B0604020202020204" pitchFamily="34" charset="0"/>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7"/>
            <a:ext cx="8263784" cy="3236815"/>
          </a:xfrm>
        </p:spPr>
        <p:txBody>
          <a:bodyPr lIns="0" tIns="0" rIns="0" bIns="0"/>
          <a:lstStyle/>
          <a:p>
            <a:pPr indent="-255600"/>
            <a:r>
              <a:rPr lang="en-US" sz="2400" u="sng" dirty="0"/>
              <a:t>Calcium </a:t>
            </a:r>
            <a:r>
              <a:rPr lang="en-US" sz="2400" u="sng" dirty="0" err="1"/>
              <a:t>ATPases</a:t>
            </a:r>
            <a:r>
              <a:rPr lang="en-US" sz="2400" u="sng" dirty="0"/>
              <a:t> in the plasma membrane transport calcium </a:t>
            </a:r>
            <a:r>
              <a:rPr lang="en-US" sz="2400" u="sng" dirty="0">
                <a:solidFill>
                  <a:srgbClr val="C00000"/>
                </a:solidFill>
              </a:rPr>
              <a:t>out</a:t>
            </a:r>
            <a:r>
              <a:rPr lang="en-US" sz="2400" u="sng" dirty="0"/>
              <a:t> of the cell.</a:t>
            </a:r>
          </a:p>
          <a:p>
            <a:pPr indent="-255600"/>
            <a:r>
              <a:rPr lang="en-US" sz="2400" dirty="0"/>
              <a:t>In the </a:t>
            </a:r>
            <a:r>
              <a:rPr lang="en-US" sz="2400" dirty="0">
                <a:solidFill>
                  <a:srgbClr val="C00000"/>
                </a:solidFill>
              </a:rPr>
              <a:t>ER</a:t>
            </a:r>
            <a:r>
              <a:rPr lang="en-US" sz="2400" dirty="0"/>
              <a:t>, they sequester calcium in the lumen of the ER.</a:t>
            </a:r>
          </a:p>
          <a:p>
            <a:pPr indent="-255600"/>
            <a:r>
              <a:rPr lang="en-US" sz="2400" dirty="0"/>
              <a:t>Some cells have </a:t>
            </a:r>
            <a:r>
              <a:rPr lang="en-US" sz="2400" i="1" u="sng" dirty="0">
                <a:solidFill>
                  <a:srgbClr val="C00000"/>
                </a:solidFill>
              </a:rPr>
              <a:t>sodium-calcium exchangers </a:t>
            </a:r>
            <a:r>
              <a:rPr lang="en-US" sz="2400" u="sng" dirty="0"/>
              <a:t>to further reduce cytosolic calcium concentration</a:t>
            </a:r>
            <a:r>
              <a:rPr lang="en-US" sz="2400" u="sng" dirty="0">
                <a:solidFill>
                  <a:srgbClr val="FF0000"/>
                </a:solidFill>
              </a:rPr>
              <a:t>.</a:t>
            </a:r>
          </a:p>
          <a:p>
            <a:pPr indent="-255600"/>
            <a:r>
              <a:rPr lang="en-US" sz="2400" dirty="0">
                <a:solidFill>
                  <a:srgbClr val="C00000"/>
                </a:solidFill>
              </a:rPr>
              <a:t>Mitochondria</a:t>
            </a:r>
            <a:r>
              <a:rPr lang="en-US" sz="2400" dirty="0"/>
              <a:t> transport calcium into the mitochondrial matrix.</a:t>
            </a:r>
          </a:p>
        </p:txBody>
      </p:sp>
    </p:spTree>
    <p:extLst>
      <p:ext uri="{BB962C8B-B14F-4D97-AF65-F5344CB8AC3E}">
        <p14:creationId xmlns:p14="http://schemas.microsoft.com/office/powerpoint/2010/main" val="29760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81085"/>
            <a:ext cx="8251961" cy="872598"/>
          </a:xfrm>
          <a:solidFill>
            <a:srgbClr val="FFC000"/>
          </a:solidFill>
        </p:spPr>
        <p:txBody>
          <a:bodyPr lIns="0" tIns="0" rIns="0" bIns="0" anchor="ctr"/>
          <a:lstStyle/>
          <a:p>
            <a:r>
              <a:rPr lang="en-US" dirty="0"/>
              <a:t>An Overview of Calcium Regulation in Cells</a:t>
            </a:r>
          </a:p>
        </p:txBody>
      </p:sp>
      <p:sp>
        <p:nvSpPr>
          <p:cNvPr id="6" name="Content Placeholder 5"/>
          <p:cNvSpPr>
            <a:spLocks noGrp="1"/>
          </p:cNvSpPr>
          <p:nvPr>
            <p:ph sz="quarter" idx="15"/>
          </p:nvPr>
        </p:nvSpPr>
        <p:spPr>
          <a:xfrm>
            <a:off x="421687" y="1554688"/>
            <a:ext cx="8367471" cy="369646"/>
          </a:xfrm>
        </p:spPr>
        <p:txBody>
          <a:bodyPr lIns="0" tIns="0" rIns="0" bIns="0"/>
          <a:lstStyle/>
          <a:p>
            <a:pPr marL="0" indent="0">
              <a:buNone/>
            </a:pPr>
            <a:r>
              <a:rPr lang="en-US" sz="2400" b="1" dirty="0"/>
              <a:t>Figure 23.14 </a:t>
            </a:r>
            <a:r>
              <a:rPr lang="en-US" sz="2400" dirty="0"/>
              <a:t>An Overview of Calcium Regulation in Cells.</a:t>
            </a:r>
          </a:p>
        </p:txBody>
      </p:sp>
      <p:pic>
        <p:nvPicPr>
          <p:cNvPr id="4" name="Picture Placeholder 3" descr="An illustration of calcium regulation in cells shows lowered calcium level by the actions of the ER and higher calcium levels in the cytosol by the opening of C a plus ryanodine receptor channels in the plasma membran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384"/>
          <a:stretch/>
        </p:blipFill>
        <p:spPr>
          <a:xfrm>
            <a:off x="1065339" y="2183105"/>
            <a:ext cx="6434922" cy="4204047"/>
          </a:xfrm>
          <a:prstGeom prst="rect">
            <a:avLst/>
          </a:prstGeom>
          <a:noFill/>
          <a:ln>
            <a:noFill/>
          </a:ln>
        </p:spPr>
      </p:pic>
    </p:spTree>
    <p:extLst>
      <p:ext uri="{BB962C8B-B14F-4D97-AF65-F5344CB8AC3E}">
        <p14:creationId xmlns:p14="http://schemas.microsoft.com/office/powerpoint/2010/main" val="190653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162814"/>
          </a:xfrm>
          <a:solidFill>
            <a:srgbClr val="FFC000"/>
          </a:solidFill>
        </p:spPr>
        <p:txBody>
          <a:bodyPr lIns="0" tIns="0" rIns="0" bIns="0" anchor="ctr"/>
          <a:lstStyle/>
          <a:p>
            <a:r>
              <a:rPr lang="en-US" sz="3600" dirty="0">
                <a:latin typeface="+mj-lt"/>
              </a:rPr>
              <a:t>Calcium in Signaling via Increasing Cytosolic Calcium Concentration </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26262"/>
            <a:ext cx="8263784" cy="3263894"/>
          </a:xfrm>
        </p:spPr>
        <p:txBody>
          <a:bodyPr lIns="0" tIns="0" rIns="0" bIns="0"/>
          <a:lstStyle/>
          <a:p>
            <a:pPr indent="-255600"/>
            <a:r>
              <a:rPr lang="en-US" sz="2400" dirty="0"/>
              <a:t>Calcium concentrations can be released by opening </a:t>
            </a:r>
            <a:r>
              <a:rPr lang="en-US" sz="2400" u="sng" dirty="0"/>
              <a:t>calcium channels in the plasma membrane,</a:t>
            </a:r>
            <a:r>
              <a:rPr lang="en-US" sz="2400" dirty="0"/>
              <a:t> as in neuronal signaling.</a:t>
            </a:r>
          </a:p>
          <a:p>
            <a:pPr indent="-255600"/>
            <a:r>
              <a:rPr lang="en-US" sz="2400" dirty="0"/>
              <a:t>Signaling via </a:t>
            </a:r>
            <a:r>
              <a:rPr lang="en-US" sz="2400" u="sng" dirty="0"/>
              <a:t>GPCRs and other receptors activates different isoforms of phospholipase C.</a:t>
            </a:r>
          </a:p>
          <a:p>
            <a:pPr indent="-255600"/>
            <a:r>
              <a:rPr lang="en-US" sz="2400" dirty="0"/>
              <a:t>Calcium can also be </a:t>
            </a:r>
            <a:r>
              <a:rPr lang="en-US" sz="2400" u="sng" dirty="0"/>
              <a:t>released from storage in the ER through the IP</a:t>
            </a:r>
            <a:r>
              <a:rPr lang="en-US" sz="2400" u="sng" baseline="-25000" dirty="0"/>
              <a:t>3</a:t>
            </a:r>
            <a:r>
              <a:rPr lang="en-US" sz="2400" u="sng" dirty="0"/>
              <a:t> receptor channel and through the </a:t>
            </a:r>
            <a:r>
              <a:rPr lang="en-US" sz="2400" i="1" u="sng" dirty="0"/>
              <a:t>ryanodine receptor channel</a:t>
            </a:r>
            <a:r>
              <a:rPr lang="en-US" sz="2400" u="sng" dirty="0"/>
              <a:t>. </a:t>
            </a:r>
          </a:p>
        </p:txBody>
      </p:sp>
    </p:spTree>
    <p:extLst>
      <p:ext uri="{BB962C8B-B14F-4D97-AF65-F5344CB8AC3E}">
        <p14:creationId xmlns:p14="http://schemas.microsoft.com/office/powerpoint/2010/main" val="574949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162814"/>
          </a:xfrm>
          <a:solidFill>
            <a:srgbClr val="FFC000"/>
          </a:solidFill>
        </p:spPr>
        <p:txBody>
          <a:bodyPr lIns="0" tIns="0" rIns="0" bIns="0" anchor="ctr"/>
          <a:lstStyle/>
          <a:p>
            <a:r>
              <a:rPr lang="en-US" sz="3600" dirty="0">
                <a:latin typeface="+mj-lt"/>
              </a:rPr>
              <a:t>Calcium in Signaling: IP</a:t>
            </a:r>
            <a:r>
              <a:rPr lang="en-US" sz="3600" baseline="-25000" dirty="0">
                <a:latin typeface="+mj-lt"/>
              </a:rPr>
              <a:t>3</a:t>
            </a:r>
            <a:r>
              <a:rPr lang="en-US" sz="3600" dirty="0">
                <a:latin typeface="+mj-lt"/>
              </a:rPr>
              <a:t> and Ryanodine Receptor Channels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26262"/>
            <a:ext cx="8263784" cy="2759135"/>
          </a:xfrm>
        </p:spPr>
        <p:txBody>
          <a:bodyPr lIns="0" tIns="0" rIns="0" bIns="0"/>
          <a:lstStyle/>
          <a:p>
            <a:pPr indent="-255600"/>
            <a:r>
              <a:rPr lang="en-US" sz="2400" dirty="0"/>
              <a:t>The </a:t>
            </a:r>
            <a:r>
              <a:rPr lang="en-US" sz="2400" dirty="0">
                <a:solidFill>
                  <a:srgbClr val="C00000"/>
                </a:solidFill>
              </a:rPr>
              <a:t>IP</a:t>
            </a:r>
            <a:r>
              <a:rPr lang="en-US" sz="2400" baseline="-25000" dirty="0">
                <a:solidFill>
                  <a:srgbClr val="C00000"/>
                </a:solidFill>
              </a:rPr>
              <a:t>3</a:t>
            </a:r>
            <a:r>
              <a:rPr lang="en-US" sz="2400" dirty="0">
                <a:solidFill>
                  <a:srgbClr val="C00000"/>
                </a:solidFill>
              </a:rPr>
              <a:t> receptor channel </a:t>
            </a:r>
            <a:r>
              <a:rPr lang="en-US" sz="2400" dirty="0"/>
              <a:t>and the </a:t>
            </a:r>
            <a:r>
              <a:rPr lang="en-US" sz="2400" dirty="0">
                <a:solidFill>
                  <a:srgbClr val="C00000"/>
                </a:solidFill>
              </a:rPr>
              <a:t>ryanodine receptor channels</a:t>
            </a:r>
            <a:r>
              <a:rPr lang="en-US" sz="2400" dirty="0"/>
              <a:t> are </a:t>
            </a:r>
            <a:r>
              <a:rPr lang="en-US" sz="2400" u="sng" dirty="0"/>
              <a:t>sensitive to calcium</a:t>
            </a:r>
            <a:r>
              <a:rPr lang="en-US" sz="2400" dirty="0"/>
              <a:t>.</a:t>
            </a:r>
          </a:p>
          <a:p>
            <a:pPr indent="-255600"/>
            <a:r>
              <a:rPr lang="en-US" sz="2400" dirty="0"/>
              <a:t>A </a:t>
            </a:r>
            <a:r>
              <a:rPr lang="en-US" sz="2400" u="sng" dirty="0"/>
              <a:t>rapid increase in calcium ions can cause the ryanodine receptor channels to open, allowing calcium to enter the cytoplasm from the ER.</a:t>
            </a:r>
          </a:p>
          <a:p>
            <a:pPr indent="-255600"/>
            <a:r>
              <a:rPr lang="en-US" sz="2400" dirty="0"/>
              <a:t>This is termed </a:t>
            </a:r>
            <a:r>
              <a:rPr lang="en-US" sz="2400" i="1" dirty="0">
                <a:solidFill>
                  <a:srgbClr val="00B0F0"/>
                </a:solidFill>
              </a:rPr>
              <a:t>calcium-induced calcium release</a:t>
            </a:r>
            <a:r>
              <a:rPr lang="en-US" sz="2400" i="1" dirty="0"/>
              <a:t>.</a:t>
            </a:r>
          </a:p>
        </p:txBody>
      </p:sp>
    </p:spTree>
    <p:extLst>
      <p:ext uri="{BB962C8B-B14F-4D97-AF65-F5344CB8AC3E}">
        <p14:creationId xmlns:p14="http://schemas.microsoft.com/office/powerpoint/2010/main" val="2044800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1020"/>
            <a:ext cx="8263784" cy="1149166"/>
          </a:xfrm>
          <a:solidFill>
            <a:srgbClr val="FFC000"/>
          </a:solidFill>
        </p:spPr>
        <p:txBody>
          <a:bodyPr lIns="0" tIns="0" rIns="0" bIns="0" anchor="ctr"/>
          <a:lstStyle/>
          <a:p>
            <a:r>
              <a:rPr lang="en-US" sz="3600" dirty="0">
                <a:latin typeface="+mj-lt"/>
              </a:rPr>
              <a:t>Measuring and Manipulating Calcium Levels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460311"/>
            <a:ext cx="8263784" cy="2456596"/>
          </a:xfrm>
        </p:spPr>
        <p:txBody>
          <a:bodyPr lIns="0" tIns="0" rIns="0" bIns="0"/>
          <a:lstStyle/>
          <a:p>
            <a:pPr indent="-255600"/>
            <a:r>
              <a:rPr lang="en-US" sz="2400" dirty="0"/>
              <a:t>Calcium-sensitive fluorescent dyes (</a:t>
            </a:r>
            <a:r>
              <a:rPr lang="en-US" sz="2400" b="1" dirty="0"/>
              <a:t>calcium indicators</a:t>
            </a:r>
            <a:r>
              <a:rPr lang="en-US" sz="2400" dirty="0"/>
              <a:t>) can be used to demonstrate the importance of calcium release in signaling.</a:t>
            </a:r>
          </a:p>
          <a:p>
            <a:pPr indent="-255600"/>
            <a:r>
              <a:rPr lang="en-US" sz="2400" dirty="0"/>
              <a:t>Treating cells with </a:t>
            </a:r>
            <a:r>
              <a:rPr lang="en-US" sz="2400" b="1" dirty="0"/>
              <a:t>calcium ionophores </a:t>
            </a:r>
            <a:r>
              <a:rPr lang="en-US" sz="2400" dirty="0"/>
              <a:t>results in the release of calcium in the absence of a stimulus and further implicates calcium as an intermediary in IP</a:t>
            </a:r>
            <a:r>
              <a:rPr lang="en-US" sz="2400" baseline="-25000" dirty="0"/>
              <a:t>3</a:t>
            </a:r>
            <a:r>
              <a:rPr lang="en-US" sz="2400" dirty="0"/>
              <a:t> signaling.</a:t>
            </a:r>
          </a:p>
        </p:txBody>
      </p:sp>
    </p:spTree>
    <p:extLst>
      <p:ext uri="{BB962C8B-B14F-4D97-AF65-F5344CB8AC3E}">
        <p14:creationId xmlns:p14="http://schemas.microsoft.com/office/powerpoint/2010/main" val="2162463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1020"/>
            <a:ext cx="8460000" cy="1149166"/>
          </a:xfrm>
          <a:solidFill>
            <a:srgbClr val="FFC000"/>
          </a:solidFill>
        </p:spPr>
        <p:txBody>
          <a:bodyPr lIns="0" tIns="0" rIns="0" bIns="0" anchor="ctr"/>
          <a:lstStyle/>
          <a:p>
            <a:r>
              <a:rPr lang="en-US" sz="3600" dirty="0">
                <a:latin typeface="+mj-lt"/>
              </a:rPr>
              <a:t>Calcium Release Following Fertilization of Animal Eggs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460311"/>
            <a:ext cx="8263784" cy="2688608"/>
          </a:xfrm>
        </p:spPr>
        <p:txBody>
          <a:bodyPr lIns="0" tIns="0" rIns="0" bIns="0"/>
          <a:lstStyle/>
          <a:p>
            <a:pPr indent="-255600"/>
            <a:r>
              <a:rPr lang="en-US" sz="2400" dirty="0"/>
              <a:t>Animal </a:t>
            </a:r>
            <a:r>
              <a:rPr lang="en-US" sz="2400" u="sng" dirty="0"/>
              <a:t>sperm are activated by release of calcium.</a:t>
            </a:r>
          </a:p>
          <a:p>
            <a:pPr indent="-255600"/>
            <a:r>
              <a:rPr lang="en-US" sz="2400" u="sng" dirty="0"/>
              <a:t>Activated sperm </a:t>
            </a:r>
            <a:r>
              <a:rPr lang="en-US" sz="2400" dirty="0"/>
              <a:t>then </a:t>
            </a:r>
            <a:r>
              <a:rPr lang="en-US" sz="2400" u="sng" dirty="0"/>
              <a:t>bind to the surfaces of mature eggs </a:t>
            </a:r>
            <a:r>
              <a:rPr lang="en-US" sz="2400" dirty="0"/>
              <a:t>and </a:t>
            </a:r>
            <a:r>
              <a:rPr lang="en-US" sz="2400" u="sng" dirty="0"/>
              <a:t>unite with them</a:t>
            </a:r>
            <a:r>
              <a:rPr lang="en-US" sz="2400" dirty="0"/>
              <a:t>, </a:t>
            </a:r>
            <a:r>
              <a:rPr lang="en-US" sz="2400" dirty="0">
                <a:solidFill>
                  <a:srgbClr val="00B0F0"/>
                </a:solidFill>
              </a:rPr>
              <a:t>triggering the release of Ca</a:t>
            </a:r>
            <a:r>
              <a:rPr lang="en-US" sz="2400" baseline="30000" dirty="0">
                <a:solidFill>
                  <a:srgbClr val="00B0F0"/>
                </a:solidFill>
              </a:rPr>
              <a:t>2+</a:t>
            </a:r>
            <a:r>
              <a:rPr lang="en-US" sz="2400" dirty="0">
                <a:solidFill>
                  <a:srgbClr val="00B0F0"/>
                </a:solidFill>
              </a:rPr>
              <a:t> from internal stores.</a:t>
            </a:r>
          </a:p>
          <a:p>
            <a:pPr indent="-255600"/>
            <a:r>
              <a:rPr lang="en-US" sz="2400" dirty="0"/>
              <a:t>Ca</a:t>
            </a:r>
            <a:r>
              <a:rPr lang="en-US" sz="2400" baseline="30000" dirty="0"/>
              <a:t>2+</a:t>
            </a:r>
            <a:r>
              <a:rPr lang="en-US" sz="2400" dirty="0"/>
              <a:t> release begins at the site of sperm entry then spreads across the egg surface like a wave.</a:t>
            </a:r>
          </a:p>
        </p:txBody>
      </p:sp>
    </p:spTree>
    <p:extLst>
      <p:ext uri="{BB962C8B-B14F-4D97-AF65-F5344CB8AC3E}">
        <p14:creationId xmlns:p14="http://schemas.microsoft.com/office/powerpoint/2010/main" val="352890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5" y="161440"/>
            <a:ext cx="8440479" cy="1113179"/>
          </a:xfrm>
          <a:solidFill>
            <a:srgbClr val="FFC000"/>
          </a:solidFill>
        </p:spPr>
        <p:txBody>
          <a:bodyPr lIns="0" tIns="0" rIns="0" bIns="0" anchor="ctr"/>
          <a:lstStyle/>
          <a:p>
            <a:r>
              <a:rPr lang="en-US" dirty="0"/>
              <a:t>Cell-to-Cell Signaling by Hormones and Local Mediators</a:t>
            </a:r>
          </a:p>
        </p:txBody>
      </p:sp>
      <p:sp>
        <p:nvSpPr>
          <p:cNvPr id="6" name="Content Placeholder 5"/>
          <p:cNvSpPr>
            <a:spLocks noGrp="1"/>
          </p:cNvSpPr>
          <p:nvPr>
            <p:ph sz="quarter" idx="15"/>
          </p:nvPr>
        </p:nvSpPr>
        <p:spPr>
          <a:xfrm>
            <a:off x="421689" y="1606982"/>
            <a:ext cx="7888122" cy="414323"/>
          </a:xfrm>
        </p:spPr>
        <p:txBody>
          <a:bodyPr lIns="0" tIns="0" rIns="0" bIns="0"/>
          <a:lstStyle/>
          <a:p>
            <a:pPr marL="0" indent="0">
              <a:buNone/>
            </a:pPr>
            <a:r>
              <a:rPr lang="en-US" sz="2000" b="1" dirty="0"/>
              <a:t>Figure 23.1</a:t>
            </a:r>
            <a:r>
              <a:rPr lang="en-US" sz="2000" dirty="0"/>
              <a:t> Cell-to-Cell Signaling by Hormones and Local Mediators.</a:t>
            </a:r>
          </a:p>
        </p:txBody>
      </p:sp>
      <p:pic>
        <p:nvPicPr>
          <p:cNvPr id="4" name="Picture Placeholder 3" descr="An illustration on signaling carried in bloodstream by hormones and cells and cell contacts in local mediators. &#10;&#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462"/>
          <a:stretch/>
        </p:blipFill>
        <p:spPr>
          <a:xfrm>
            <a:off x="1238996" y="2331244"/>
            <a:ext cx="6412021" cy="3952781"/>
          </a:xfrm>
          <a:prstGeom prst="rect">
            <a:avLst/>
          </a:prstGeom>
          <a:noFill/>
          <a:ln>
            <a:noFill/>
          </a:ln>
        </p:spPr>
      </p:pic>
    </p:spTree>
    <p:extLst>
      <p:ext uri="{BB962C8B-B14F-4D97-AF65-F5344CB8AC3E}">
        <p14:creationId xmlns:p14="http://schemas.microsoft.com/office/powerpoint/2010/main" val="1759911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1020"/>
            <a:ext cx="8263784" cy="575959"/>
          </a:xfrm>
          <a:solidFill>
            <a:srgbClr val="FFC000"/>
          </a:solidFill>
        </p:spPr>
        <p:txBody>
          <a:bodyPr lIns="0" tIns="0" rIns="0" bIns="0" anchor="ctr"/>
          <a:lstStyle/>
          <a:p>
            <a:r>
              <a:rPr lang="en-US" sz="3600" dirty="0">
                <a:latin typeface="+mj-lt"/>
              </a:rPr>
              <a:t>Roles of Calcium in Fertilization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09927"/>
            <a:ext cx="8263784" cy="2934268"/>
          </a:xfrm>
        </p:spPr>
        <p:txBody>
          <a:bodyPr lIns="0" tIns="0" rIns="0" bIns="0"/>
          <a:lstStyle/>
          <a:p>
            <a:pPr indent="-255600"/>
            <a:r>
              <a:rPr lang="en-US" sz="2400" u="sng" dirty="0">
                <a:solidFill>
                  <a:srgbClr val="00B0F0"/>
                </a:solidFill>
              </a:rPr>
              <a:t>Calcium release is necessary for two crucial events:</a:t>
            </a:r>
          </a:p>
          <a:p>
            <a:pPr lvl="1" indent="-381600"/>
            <a:r>
              <a:rPr lang="en-US" sz="2400" dirty="0"/>
              <a:t>It </a:t>
            </a:r>
            <a:r>
              <a:rPr lang="en-US" sz="2400" u="sng" dirty="0">
                <a:solidFill>
                  <a:srgbClr val="00B050"/>
                </a:solidFill>
              </a:rPr>
              <a:t>stimulates</a:t>
            </a:r>
            <a:r>
              <a:rPr lang="en-US" sz="2400" u="sng" dirty="0"/>
              <a:t> vesicles called </a:t>
            </a:r>
            <a:r>
              <a:rPr lang="en-US" sz="2400" i="1" u="sng" dirty="0"/>
              <a:t>cortical granules</a:t>
            </a:r>
            <a:r>
              <a:rPr lang="en-US" sz="2400" u="sng" dirty="0"/>
              <a:t> to release their contents and alter the properties of the </a:t>
            </a:r>
            <a:r>
              <a:rPr lang="en-US" sz="2400" i="1" u="sng" dirty="0" err="1"/>
              <a:t>vitelline</a:t>
            </a:r>
            <a:r>
              <a:rPr lang="en-US" sz="2400" i="1" u="sng" dirty="0"/>
              <a:t> envelope </a:t>
            </a:r>
            <a:r>
              <a:rPr lang="en-US" sz="2400" u="sng" dirty="0"/>
              <a:t>(</a:t>
            </a:r>
            <a:r>
              <a:rPr lang="en-US" sz="2400" i="1" u="sng" dirty="0"/>
              <a:t>slow block to </a:t>
            </a:r>
            <a:r>
              <a:rPr lang="en-US" sz="2400" i="1" u="sng" dirty="0" err="1"/>
              <a:t>polyspermy</a:t>
            </a:r>
            <a:r>
              <a:rPr lang="en-US" sz="2400" u="sng" dirty="0"/>
              <a:t>).</a:t>
            </a:r>
          </a:p>
          <a:p>
            <a:pPr lvl="1" indent="-381600"/>
            <a:r>
              <a:rPr lang="en-US" sz="2400" dirty="0"/>
              <a:t>It </a:t>
            </a:r>
            <a:r>
              <a:rPr lang="en-US" sz="2400" u="sng" dirty="0">
                <a:solidFill>
                  <a:srgbClr val="00B050"/>
                </a:solidFill>
              </a:rPr>
              <a:t>induces</a:t>
            </a:r>
            <a:r>
              <a:rPr lang="en-US" sz="2400" u="sng" dirty="0"/>
              <a:t> </a:t>
            </a:r>
            <a:r>
              <a:rPr lang="en-US" sz="2400" i="1" u="sng" dirty="0"/>
              <a:t>egg activation</a:t>
            </a:r>
            <a:r>
              <a:rPr lang="en-US" sz="2400" i="1" dirty="0"/>
              <a:t>,</a:t>
            </a:r>
            <a:r>
              <a:rPr lang="en-US" sz="2400" dirty="0"/>
              <a:t> the resumption of metabolic processes and reorganization of egg contents necessary for embryonic development to proceed.</a:t>
            </a:r>
          </a:p>
        </p:txBody>
      </p:sp>
    </p:spTree>
    <p:extLst>
      <p:ext uri="{BB962C8B-B14F-4D97-AF65-F5344CB8AC3E}">
        <p14:creationId xmlns:p14="http://schemas.microsoft.com/office/powerpoint/2010/main" val="3742575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1901"/>
            <a:ext cx="8251961" cy="1534070"/>
          </a:xfrm>
          <a:solidFill>
            <a:srgbClr val="FFC000"/>
          </a:solidFill>
        </p:spPr>
        <p:txBody>
          <a:bodyPr lIns="0" tIns="0" rIns="0" bIns="0" anchor="ctr"/>
          <a:lstStyle/>
          <a:p>
            <a:r>
              <a:rPr lang="en-US" sz="3400" dirty="0"/>
              <a:t>Transient Increase in Free Ca</a:t>
            </a:r>
            <a:r>
              <a:rPr lang="en-US" sz="3400" baseline="30000" dirty="0"/>
              <a:t>2+</a:t>
            </a:r>
            <a:r>
              <a:rPr lang="en-US" sz="3400" dirty="0"/>
              <a:t> Concentration That Occurs in Egg Cell Immediately After Fertilization </a:t>
            </a:r>
          </a:p>
        </p:txBody>
      </p:sp>
      <p:sp>
        <p:nvSpPr>
          <p:cNvPr id="6" name="Content Placeholder 5"/>
          <p:cNvSpPr>
            <a:spLocks noGrp="1"/>
          </p:cNvSpPr>
          <p:nvPr>
            <p:ph sz="quarter" idx="15"/>
          </p:nvPr>
        </p:nvSpPr>
        <p:spPr>
          <a:xfrm>
            <a:off x="421687" y="1868592"/>
            <a:ext cx="8367471" cy="837832"/>
          </a:xfrm>
        </p:spPr>
        <p:txBody>
          <a:bodyPr lIns="0" tIns="0" rIns="0" bIns="0"/>
          <a:lstStyle/>
          <a:p>
            <a:pPr marL="0" indent="0">
              <a:buNone/>
            </a:pPr>
            <a:r>
              <a:rPr lang="en-US" sz="2200" b="1" dirty="0"/>
              <a:t>Figure 23.15 </a:t>
            </a:r>
            <a:r>
              <a:rPr lang="en-US" sz="2200" dirty="0"/>
              <a:t>Transient Increase in Free Ca</a:t>
            </a:r>
            <a:r>
              <a:rPr lang="en-US" sz="2200" baseline="30000" dirty="0"/>
              <a:t>2+</a:t>
            </a:r>
            <a:r>
              <a:rPr lang="en-US" sz="2200" dirty="0"/>
              <a:t> Concentration That Occurs in Egg Cell Immediately After Fertilization. </a:t>
            </a:r>
          </a:p>
        </p:txBody>
      </p:sp>
      <p:pic>
        <p:nvPicPr>
          <p:cNvPr id="5" name="Picture Placeholder 4" descr="A series of micrographs taken at regular intervals show the C a 2 plus concentration during fertilization process. An illustration on the C a 2 plus concentration from the time a sperm enters the egg.&#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035"/>
          <a:stretch/>
        </p:blipFill>
        <p:spPr>
          <a:xfrm>
            <a:off x="1682956" y="2656352"/>
            <a:ext cx="5333257" cy="3512436"/>
          </a:xfrm>
          <a:prstGeom prst="rect">
            <a:avLst/>
          </a:prstGeom>
          <a:noFill/>
          <a:ln>
            <a:noFill/>
          </a:ln>
        </p:spPr>
      </p:pic>
    </p:spTree>
    <p:extLst>
      <p:ext uri="{BB962C8B-B14F-4D97-AF65-F5344CB8AC3E}">
        <p14:creationId xmlns:p14="http://schemas.microsoft.com/office/powerpoint/2010/main" val="2495982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85293"/>
            <a:ext cx="8229600" cy="1070302"/>
          </a:xfrm>
          <a:solidFill>
            <a:srgbClr val="FFC000"/>
          </a:solidFill>
        </p:spPr>
        <p:txBody>
          <a:bodyPr lIns="0" tIns="0" rIns="0" bIns="0" anchor="ctr"/>
          <a:lstStyle/>
          <a:p>
            <a:r>
              <a:rPr lang="en-US" dirty="0"/>
              <a:t>Calcium Binding Activates Many Effector Proteins</a:t>
            </a:r>
          </a:p>
        </p:txBody>
      </p:sp>
      <p:sp>
        <p:nvSpPr>
          <p:cNvPr id="6" name="Content Placeholder 5"/>
          <p:cNvSpPr>
            <a:spLocks noGrp="1"/>
          </p:cNvSpPr>
          <p:nvPr>
            <p:ph sz="quarter" idx="15"/>
          </p:nvPr>
        </p:nvSpPr>
        <p:spPr>
          <a:xfrm>
            <a:off x="421689" y="1542200"/>
            <a:ext cx="8256234" cy="2674958"/>
          </a:xfrm>
        </p:spPr>
        <p:txBody>
          <a:bodyPr lIns="0" tIns="0" rIns="0" bIns="0"/>
          <a:lstStyle/>
          <a:p>
            <a:pPr indent="-255600"/>
            <a:r>
              <a:rPr lang="en-US" sz="2400" u="sng" dirty="0"/>
              <a:t>Calcium can bind directly to </a:t>
            </a:r>
            <a:r>
              <a:rPr lang="en-US" sz="2400" i="1" u="sng" dirty="0"/>
              <a:t>effector proteins,</a:t>
            </a:r>
            <a:r>
              <a:rPr lang="en-US" sz="2400" u="sng" dirty="0"/>
              <a:t> altering their activity.</a:t>
            </a:r>
          </a:p>
          <a:p>
            <a:pPr indent="-255600"/>
            <a:r>
              <a:rPr lang="en-US" sz="2400" dirty="0"/>
              <a:t>The protein </a:t>
            </a:r>
            <a:r>
              <a:rPr lang="en-US" sz="2400" b="1" dirty="0" err="1"/>
              <a:t>calmodulin</a:t>
            </a:r>
            <a:r>
              <a:rPr lang="en-US" sz="2400" dirty="0"/>
              <a:t> </a:t>
            </a:r>
            <a:r>
              <a:rPr lang="en-US" sz="2400" u="sng" dirty="0"/>
              <a:t>mediates calcium-activated processes in the cell.</a:t>
            </a:r>
          </a:p>
          <a:p>
            <a:pPr indent="-255600"/>
            <a:r>
              <a:rPr lang="en-US" sz="2400" dirty="0" err="1"/>
              <a:t>Calmodulin</a:t>
            </a:r>
            <a:r>
              <a:rPr lang="en-US" sz="2400" dirty="0"/>
              <a:t> has a </a:t>
            </a:r>
            <a:r>
              <a:rPr lang="en-US" sz="2400" u="sng" dirty="0"/>
              <a:t>structure like an arm with a hand at each end; each binds two Ca</a:t>
            </a:r>
            <a:r>
              <a:rPr lang="en-US" sz="2400" u="sng" baseline="30000" dirty="0"/>
              <a:t>2+</a:t>
            </a:r>
            <a:r>
              <a:rPr lang="en-US" sz="2400" u="sng" dirty="0"/>
              <a:t>.</a:t>
            </a:r>
            <a:endParaRPr lang="en-US" sz="2400" u="sng" baseline="30000" dirty="0"/>
          </a:p>
        </p:txBody>
      </p:sp>
    </p:spTree>
    <p:extLst>
      <p:ext uri="{BB962C8B-B14F-4D97-AF65-F5344CB8AC3E}">
        <p14:creationId xmlns:p14="http://schemas.microsoft.com/office/powerpoint/2010/main" val="2417275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57997"/>
            <a:ext cx="8229600" cy="592629"/>
          </a:xfrm>
          <a:solidFill>
            <a:srgbClr val="FFC000"/>
          </a:solidFill>
        </p:spPr>
        <p:txBody>
          <a:bodyPr lIns="0" tIns="0" rIns="0" bIns="0" anchor="ctr"/>
          <a:lstStyle/>
          <a:p>
            <a:r>
              <a:rPr lang="en-US" dirty="0" err="1"/>
              <a:t>Calmodulin</a:t>
            </a:r>
            <a:r>
              <a:rPr lang="en-US" dirty="0"/>
              <a:t> Function</a:t>
            </a:r>
          </a:p>
        </p:txBody>
      </p:sp>
      <p:sp>
        <p:nvSpPr>
          <p:cNvPr id="6" name="Content Placeholder 5"/>
          <p:cNvSpPr>
            <a:spLocks noGrp="1"/>
          </p:cNvSpPr>
          <p:nvPr>
            <p:ph sz="quarter" idx="15"/>
          </p:nvPr>
        </p:nvSpPr>
        <p:spPr>
          <a:xfrm>
            <a:off x="421689" y="1009928"/>
            <a:ext cx="8256234" cy="3016152"/>
          </a:xfrm>
        </p:spPr>
        <p:txBody>
          <a:bodyPr lIns="0" tIns="0" rIns="0" bIns="0"/>
          <a:lstStyle/>
          <a:p>
            <a:pPr indent="-255600"/>
            <a:r>
              <a:rPr lang="en-US" sz="2400" dirty="0"/>
              <a:t>Two Ca</a:t>
            </a:r>
            <a:r>
              <a:rPr lang="en-US" sz="2400" baseline="30000" dirty="0"/>
              <a:t>2+</a:t>
            </a:r>
            <a:r>
              <a:rPr lang="en-US" sz="2400" dirty="0"/>
              <a:t> bind at each </a:t>
            </a:r>
            <a:r>
              <a:rPr lang="en-US" altLang="ja-JP" sz="2400" dirty="0"/>
              <a:t>“hand” of </a:t>
            </a:r>
            <a:r>
              <a:rPr lang="en-US" altLang="ja-JP" sz="2400" dirty="0" err="1"/>
              <a:t>calmodulin</a:t>
            </a:r>
            <a:r>
              <a:rPr lang="en-US" altLang="ja-JP" sz="2400" dirty="0"/>
              <a:t>, inducing a conformation change and forming the active </a:t>
            </a:r>
            <a:r>
              <a:rPr lang="en-US" altLang="ja-JP" sz="2400" i="1" dirty="0"/>
              <a:t>calcium-</a:t>
            </a:r>
            <a:r>
              <a:rPr lang="en-US" altLang="ja-JP" sz="2400" i="1" dirty="0" err="1"/>
              <a:t>calmodulin</a:t>
            </a:r>
            <a:r>
              <a:rPr lang="en-US" altLang="ja-JP" sz="2400" i="1" dirty="0"/>
              <a:t> complex. </a:t>
            </a:r>
            <a:endParaRPr lang="en-US" altLang="ja-JP" sz="2400" dirty="0"/>
          </a:p>
          <a:p>
            <a:pPr indent="-255600"/>
            <a:r>
              <a:rPr lang="en-US" sz="2400" dirty="0"/>
              <a:t>In the presence of a protein with a </a:t>
            </a:r>
            <a:r>
              <a:rPr lang="en-US" sz="2400" dirty="0" err="1"/>
              <a:t>calmodulin</a:t>
            </a:r>
            <a:r>
              <a:rPr lang="en-US" sz="2400" dirty="0"/>
              <a:t>-binding site, </a:t>
            </a:r>
            <a:r>
              <a:rPr lang="en-US" sz="2400" dirty="0" err="1"/>
              <a:t>calmodulin</a:t>
            </a:r>
            <a:r>
              <a:rPr lang="en-US" sz="2400" dirty="0"/>
              <a:t> binds it by wrapping around the binding site. </a:t>
            </a:r>
          </a:p>
          <a:p>
            <a:pPr indent="-255600"/>
            <a:r>
              <a:rPr lang="en-US" sz="2400" dirty="0" err="1"/>
              <a:t>Calmodulin</a:t>
            </a:r>
            <a:r>
              <a:rPr lang="en-US" sz="2400" dirty="0"/>
              <a:t> binding can dramatically alter the protein</a:t>
            </a:r>
            <a:r>
              <a:rPr lang="en-US" altLang="ja-JP" sz="2400" dirty="0"/>
              <a:t>’s activity. </a:t>
            </a:r>
            <a:endParaRPr lang="en-US" sz="2400" dirty="0"/>
          </a:p>
        </p:txBody>
      </p:sp>
    </p:spTree>
    <p:extLst>
      <p:ext uri="{BB962C8B-B14F-4D97-AF65-F5344CB8AC3E}">
        <p14:creationId xmlns:p14="http://schemas.microsoft.com/office/powerpoint/2010/main" val="4237326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12845"/>
            <a:ext cx="8251961" cy="1029100"/>
          </a:xfrm>
          <a:solidFill>
            <a:srgbClr val="FFC000"/>
          </a:solidFill>
        </p:spPr>
        <p:txBody>
          <a:bodyPr lIns="0" tIns="0" rIns="0" bIns="0" anchor="ctr"/>
          <a:lstStyle/>
          <a:p>
            <a:r>
              <a:rPr lang="en-US" dirty="0"/>
              <a:t>The Structure and Function of the Calcium-</a:t>
            </a:r>
            <a:r>
              <a:rPr lang="en-US" dirty="0" err="1"/>
              <a:t>Calmodulin</a:t>
            </a:r>
            <a:r>
              <a:rPr lang="en-US" dirty="0"/>
              <a:t> Complex </a:t>
            </a:r>
          </a:p>
        </p:txBody>
      </p:sp>
      <p:sp>
        <p:nvSpPr>
          <p:cNvPr id="6" name="Content Placeholder 5"/>
          <p:cNvSpPr>
            <a:spLocks noGrp="1"/>
          </p:cNvSpPr>
          <p:nvPr>
            <p:ph sz="quarter" idx="15"/>
          </p:nvPr>
        </p:nvSpPr>
        <p:spPr>
          <a:xfrm>
            <a:off x="421687" y="1513744"/>
            <a:ext cx="8367471" cy="837832"/>
          </a:xfrm>
        </p:spPr>
        <p:txBody>
          <a:bodyPr lIns="0" tIns="0" rIns="0" bIns="0"/>
          <a:lstStyle/>
          <a:p>
            <a:pPr marL="0" indent="0">
              <a:buNone/>
            </a:pPr>
            <a:r>
              <a:rPr lang="en-US" sz="2200" b="1" dirty="0"/>
              <a:t>Figure 23.16 </a:t>
            </a:r>
            <a:r>
              <a:rPr lang="en-US" sz="2400" dirty="0"/>
              <a:t>The Structure and Function of the Calcium-Calmodulin Complex. </a:t>
            </a:r>
            <a:r>
              <a:rPr lang="en-US" sz="2200" dirty="0"/>
              <a:t> </a:t>
            </a:r>
          </a:p>
        </p:txBody>
      </p:sp>
      <p:pic>
        <p:nvPicPr>
          <p:cNvPr id="14" name="Picture Placeholder 13" descr="An illustration on the structure and functions of the calcium-calmodulin complex shows three steps of binding of C a 2 plus, calmodulin changes conformation, and regulation of target protein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665"/>
          <a:stretch/>
        </p:blipFill>
        <p:spPr>
          <a:xfrm>
            <a:off x="2807110" y="2291180"/>
            <a:ext cx="3293069" cy="3945847"/>
          </a:xfrm>
          <a:prstGeom prst="rect">
            <a:avLst/>
          </a:prstGeom>
          <a:noFill/>
          <a:ln>
            <a:noFill/>
          </a:ln>
        </p:spPr>
      </p:pic>
    </p:spTree>
    <p:extLst>
      <p:ext uri="{BB962C8B-B14F-4D97-AF65-F5344CB8AC3E}">
        <p14:creationId xmlns:p14="http://schemas.microsoft.com/office/powerpoint/2010/main" val="1738293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20077"/>
            <a:ext cx="8263784" cy="685142"/>
          </a:xfrm>
          <a:solidFill>
            <a:schemeClr val="tx2">
              <a:lumMod val="40000"/>
              <a:lumOff val="60000"/>
            </a:schemeClr>
          </a:solidFill>
        </p:spPr>
        <p:txBody>
          <a:bodyPr lIns="0" tIns="0" rIns="0" bIns="0" anchor="ctr"/>
          <a:lstStyle/>
          <a:p>
            <a:r>
              <a:rPr lang="en-US" sz="3600" dirty="0">
                <a:latin typeface="+mj-lt"/>
              </a:rPr>
              <a:t>23.3 Enzyme-Coupled Receptors </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37221"/>
            <a:ext cx="8263784" cy="2961564"/>
          </a:xfrm>
        </p:spPr>
        <p:txBody>
          <a:bodyPr lIns="0" tIns="0" rIns="0" bIns="0"/>
          <a:lstStyle/>
          <a:p>
            <a:pPr indent="-255600"/>
            <a:r>
              <a:rPr lang="en-US" sz="2400" dirty="0"/>
              <a:t>Family </a:t>
            </a:r>
            <a:r>
              <a:rPr lang="en-US" sz="2400" u="sng" dirty="0"/>
              <a:t>of receptors </a:t>
            </a:r>
            <a:r>
              <a:rPr lang="en-US" sz="2400" dirty="0"/>
              <a:t>that are enzymes, </a:t>
            </a:r>
            <a:r>
              <a:rPr lang="en-US" sz="2400" u="sng" dirty="0"/>
              <a:t>generally kinases. </a:t>
            </a:r>
          </a:p>
          <a:p>
            <a:pPr indent="-255600"/>
            <a:r>
              <a:rPr lang="en-US" sz="2400" u="sng" dirty="0"/>
              <a:t>Ligand binding </a:t>
            </a:r>
            <a:r>
              <a:rPr lang="en-US" sz="2400" dirty="0">
                <a:solidFill>
                  <a:srgbClr val="FF0000"/>
                </a:solidFill>
              </a:rPr>
              <a:t>stimulates</a:t>
            </a:r>
            <a:r>
              <a:rPr lang="en-US" sz="2400" dirty="0"/>
              <a:t> their </a:t>
            </a:r>
            <a:r>
              <a:rPr lang="en-US" sz="2400" u="sng" dirty="0"/>
              <a:t>kinase activities</a:t>
            </a:r>
            <a:r>
              <a:rPr lang="en-US" sz="2400" dirty="0"/>
              <a:t>.</a:t>
            </a:r>
          </a:p>
          <a:p>
            <a:pPr indent="-255600"/>
            <a:r>
              <a:rPr lang="en-US" sz="2400" u="sng" dirty="0"/>
              <a:t>Signaling</a:t>
            </a:r>
            <a:r>
              <a:rPr lang="en-US" sz="2400" dirty="0"/>
              <a:t> of these </a:t>
            </a:r>
            <a:r>
              <a:rPr lang="en-US" sz="2400" i="1" dirty="0"/>
              <a:t>receptor kinases </a:t>
            </a:r>
            <a:r>
              <a:rPr lang="en-US" sz="2400" dirty="0"/>
              <a:t>is </a:t>
            </a:r>
            <a:r>
              <a:rPr lang="en-US" sz="2400" u="sng" dirty="0"/>
              <a:t>transmitted through a phosphorylation cascade.</a:t>
            </a:r>
          </a:p>
          <a:p>
            <a:pPr indent="-255600"/>
            <a:r>
              <a:rPr lang="en-US" sz="2400" dirty="0">
                <a:solidFill>
                  <a:srgbClr val="FF0000"/>
                </a:solidFill>
              </a:rPr>
              <a:t>Kinases</a:t>
            </a:r>
            <a:r>
              <a:rPr lang="en-US" sz="2400" dirty="0"/>
              <a:t> are either </a:t>
            </a:r>
            <a:r>
              <a:rPr lang="en-US" sz="2400" i="1" u="sng" dirty="0"/>
              <a:t>tyrosine kinases </a:t>
            </a:r>
            <a:r>
              <a:rPr lang="en-US" sz="2400" dirty="0"/>
              <a:t>or </a:t>
            </a:r>
            <a:r>
              <a:rPr lang="en-US" sz="2400" i="1" u="sng" dirty="0"/>
              <a:t>serine/threonine kinases.</a:t>
            </a:r>
          </a:p>
        </p:txBody>
      </p:sp>
    </p:spTree>
    <p:extLst>
      <p:ext uri="{BB962C8B-B14F-4D97-AF65-F5344CB8AC3E}">
        <p14:creationId xmlns:p14="http://schemas.microsoft.com/office/powerpoint/2010/main" val="1459980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33724"/>
            <a:ext cx="8263784" cy="1176463"/>
          </a:xfrm>
          <a:solidFill>
            <a:schemeClr val="accent3">
              <a:lumMod val="60000"/>
              <a:lumOff val="40000"/>
            </a:schemeClr>
          </a:solidFill>
        </p:spPr>
        <p:txBody>
          <a:bodyPr lIns="0" tIns="0" rIns="0" bIns="0" anchor="ctr"/>
          <a:lstStyle/>
          <a:p>
            <a:r>
              <a:rPr lang="en-US" sz="3600" dirty="0">
                <a:latin typeface="+mj-lt"/>
              </a:rPr>
              <a:t>Growth Factors Often Bind Protein Kinase-Associated Receptors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28549"/>
            <a:ext cx="8263784" cy="2770496"/>
          </a:xfrm>
        </p:spPr>
        <p:txBody>
          <a:bodyPr lIns="0" tIns="0" rIns="0" bIns="0"/>
          <a:lstStyle/>
          <a:p>
            <a:pPr indent="-255600"/>
            <a:r>
              <a:rPr lang="en-US" sz="2400" dirty="0"/>
              <a:t>For </a:t>
            </a:r>
            <a:r>
              <a:rPr lang="en-US" sz="2400" u="sng" dirty="0"/>
              <a:t>cells</a:t>
            </a:r>
            <a:r>
              <a:rPr lang="en-US" sz="2400" dirty="0"/>
              <a:t> to </a:t>
            </a:r>
            <a:r>
              <a:rPr lang="en-US" sz="2400" u="sng" dirty="0"/>
              <a:t>divide</a:t>
            </a:r>
            <a:r>
              <a:rPr lang="en-US" sz="2400" dirty="0"/>
              <a:t>, they need enough </a:t>
            </a:r>
            <a:r>
              <a:rPr lang="en-US" sz="2400" u="sng" dirty="0">
                <a:solidFill>
                  <a:srgbClr val="0070C0"/>
                </a:solidFill>
              </a:rPr>
              <a:t>nutrients</a:t>
            </a:r>
            <a:r>
              <a:rPr lang="en-US" sz="2400" dirty="0"/>
              <a:t> for growth and </a:t>
            </a:r>
            <a:r>
              <a:rPr lang="en-US" sz="2400" u="sng" dirty="0">
                <a:solidFill>
                  <a:srgbClr val="0070C0"/>
                </a:solidFill>
              </a:rPr>
              <a:t>signals</a:t>
            </a:r>
            <a:r>
              <a:rPr lang="en-US" sz="2400" dirty="0"/>
              <a:t> to stimulate cell growth.</a:t>
            </a:r>
          </a:p>
          <a:p>
            <a:pPr indent="-255600"/>
            <a:r>
              <a:rPr lang="en-US" sz="2400" u="sng" dirty="0"/>
              <a:t>Cultured cells in vitro </a:t>
            </a:r>
            <a:r>
              <a:rPr lang="en-US" sz="2400" dirty="0"/>
              <a:t>will not grow, even with enough nutrients, unless </a:t>
            </a:r>
            <a:r>
              <a:rPr lang="en-US" sz="2400" dirty="0">
                <a:solidFill>
                  <a:srgbClr val="0070C0"/>
                </a:solidFill>
              </a:rPr>
              <a:t>blood serum is provided</a:t>
            </a:r>
            <a:r>
              <a:rPr lang="en-US" sz="2400" dirty="0"/>
              <a:t>.</a:t>
            </a:r>
          </a:p>
          <a:p>
            <a:pPr indent="-255600"/>
            <a:r>
              <a:rPr lang="en-US" sz="2400" u="sng" dirty="0"/>
              <a:t>Messengers</a:t>
            </a:r>
            <a:r>
              <a:rPr lang="en-US" sz="2400" dirty="0"/>
              <a:t> in the </a:t>
            </a:r>
            <a:r>
              <a:rPr lang="en-US" sz="2400" dirty="0">
                <a:solidFill>
                  <a:srgbClr val="0070C0"/>
                </a:solidFill>
              </a:rPr>
              <a:t>serum</a:t>
            </a:r>
            <a:r>
              <a:rPr lang="en-US" sz="2400" dirty="0"/>
              <a:t> that stimulate growth are called </a:t>
            </a:r>
            <a:r>
              <a:rPr lang="en-US" sz="2400" b="1" dirty="0"/>
              <a:t>growth factors.</a:t>
            </a:r>
          </a:p>
        </p:txBody>
      </p:sp>
    </p:spTree>
    <p:extLst>
      <p:ext uri="{BB962C8B-B14F-4D97-AF65-F5344CB8AC3E}">
        <p14:creationId xmlns:p14="http://schemas.microsoft.com/office/powerpoint/2010/main" val="2359334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48270"/>
            <a:ext cx="8263784" cy="983098"/>
          </a:xfrm>
          <a:solidFill>
            <a:schemeClr val="accent3">
              <a:lumMod val="60000"/>
              <a:lumOff val="40000"/>
            </a:schemeClr>
          </a:solidFill>
        </p:spPr>
        <p:txBody>
          <a:bodyPr lIns="0" tIns="0" rIns="0" bIns="0" anchor="ctr"/>
          <a:lstStyle/>
          <a:p>
            <a:r>
              <a:rPr lang="en-US" sz="3600" dirty="0">
                <a:latin typeface="+mj-lt"/>
              </a:rPr>
              <a:t>Components of Blood Plasma and Serum</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498966"/>
            <a:ext cx="8263784" cy="2513483"/>
          </a:xfrm>
        </p:spPr>
        <p:txBody>
          <a:bodyPr lIns="0" tIns="0" rIns="0" bIns="0"/>
          <a:lstStyle/>
          <a:p>
            <a:pPr indent="-255600"/>
            <a:r>
              <a:rPr lang="en-US" sz="2400" u="sng" dirty="0"/>
              <a:t>Plasma</a:t>
            </a:r>
            <a:r>
              <a:rPr lang="en-US" sz="2400" dirty="0"/>
              <a:t> is </a:t>
            </a:r>
            <a:r>
              <a:rPr lang="en-US" sz="2400" u="sng" dirty="0"/>
              <a:t>whole</a:t>
            </a:r>
            <a:r>
              <a:rPr lang="en-US" sz="2400" dirty="0"/>
              <a:t> </a:t>
            </a:r>
            <a:r>
              <a:rPr lang="en-US" sz="2400" u="sng" dirty="0"/>
              <a:t>blood</a:t>
            </a:r>
            <a:r>
              <a:rPr lang="en-US" sz="2400" dirty="0"/>
              <a:t>, including </a:t>
            </a:r>
            <a:r>
              <a:rPr lang="en-US" sz="2400" u="sng" dirty="0"/>
              <a:t>platelets</a:t>
            </a:r>
            <a:r>
              <a:rPr lang="en-US" sz="2400" dirty="0"/>
              <a:t> (which contain </a:t>
            </a:r>
            <a:r>
              <a:rPr lang="en-US" sz="2400" u="sng" dirty="0"/>
              <a:t>clotting components</a:t>
            </a:r>
            <a:r>
              <a:rPr lang="en-US" sz="2400" dirty="0"/>
              <a:t>) but without red and white blood cells.</a:t>
            </a:r>
          </a:p>
          <a:p>
            <a:pPr indent="-255600"/>
            <a:r>
              <a:rPr lang="en-US" sz="2400" u="sng" dirty="0"/>
              <a:t>Plasma </a:t>
            </a:r>
            <a:r>
              <a:rPr lang="en-US" sz="2400" u="sng" dirty="0">
                <a:solidFill>
                  <a:srgbClr val="0070C0"/>
                </a:solidFill>
              </a:rPr>
              <a:t>cannot</a:t>
            </a:r>
            <a:r>
              <a:rPr lang="en-US" sz="2400" u="sng" dirty="0"/>
              <a:t> support cell growth</a:t>
            </a:r>
            <a:r>
              <a:rPr lang="en-US" sz="2400" dirty="0"/>
              <a:t>.</a:t>
            </a:r>
          </a:p>
          <a:p>
            <a:pPr indent="-255600"/>
            <a:r>
              <a:rPr lang="en-US" sz="2400" u="sng" dirty="0"/>
              <a:t>Serum</a:t>
            </a:r>
            <a:r>
              <a:rPr lang="en-US" sz="2400" dirty="0"/>
              <a:t> is the clear fluid remaining after blood has clotted, during which the </a:t>
            </a:r>
            <a:r>
              <a:rPr lang="en-US" sz="2400" u="sng" dirty="0"/>
              <a:t>platelets secrete growth factors</a:t>
            </a:r>
            <a:r>
              <a:rPr lang="en-US" sz="2400" dirty="0"/>
              <a:t>.</a:t>
            </a:r>
          </a:p>
        </p:txBody>
      </p:sp>
    </p:spTree>
    <p:extLst>
      <p:ext uri="{BB962C8B-B14F-4D97-AF65-F5344CB8AC3E}">
        <p14:creationId xmlns:p14="http://schemas.microsoft.com/office/powerpoint/2010/main" val="35091470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60000"/>
              <a:lumOff val="40000"/>
            </a:schemeClr>
          </a:solidFill>
        </p:spPr>
        <p:txBody>
          <a:bodyPr lIns="0" tIns="0" rIns="0" bIns="0" anchor="ctr"/>
          <a:lstStyle/>
          <a:p>
            <a:r>
              <a:rPr lang="en-US" sz="3600" dirty="0">
                <a:latin typeface="+mj-lt"/>
              </a:rPr>
              <a:t>Platelet-Derived Growth Factor</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359914"/>
          </a:xfrm>
        </p:spPr>
        <p:txBody>
          <a:bodyPr lIns="0" tIns="0" rIns="0" bIns="0"/>
          <a:lstStyle/>
          <a:p>
            <a:pPr indent="-255600"/>
            <a:r>
              <a:rPr lang="en-US" sz="2400" dirty="0"/>
              <a:t>The </a:t>
            </a:r>
            <a:r>
              <a:rPr lang="en-US" sz="2400" u="sng" dirty="0"/>
              <a:t>growth factors secreted by platelets </a:t>
            </a:r>
            <a:r>
              <a:rPr lang="en-US" sz="2400" dirty="0"/>
              <a:t>stimulate </a:t>
            </a:r>
            <a:r>
              <a:rPr lang="en-US" sz="2400" u="sng" dirty="0"/>
              <a:t>fibroblasts </a:t>
            </a:r>
            <a:r>
              <a:rPr lang="en-US" sz="2400" dirty="0"/>
              <a:t>to </a:t>
            </a:r>
            <a:r>
              <a:rPr lang="en-US" sz="2400" u="sng" dirty="0"/>
              <a:t>form new connective tissue</a:t>
            </a:r>
            <a:r>
              <a:rPr lang="en-US" sz="2400" dirty="0"/>
              <a:t>.</a:t>
            </a:r>
          </a:p>
          <a:p>
            <a:pPr indent="-255600"/>
            <a:r>
              <a:rPr lang="en-US" sz="2400" dirty="0"/>
              <a:t>The </a:t>
            </a:r>
            <a:r>
              <a:rPr lang="en-US" sz="2400" dirty="0">
                <a:solidFill>
                  <a:srgbClr val="0070C0"/>
                </a:solidFill>
              </a:rPr>
              <a:t>serum</a:t>
            </a:r>
            <a:r>
              <a:rPr lang="en-US" sz="2400" dirty="0"/>
              <a:t> that remains after clotting contains large amounts of </a:t>
            </a:r>
            <a:r>
              <a:rPr lang="en-US" sz="2400" dirty="0">
                <a:solidFill>
                  <a:srgbClr val="0070C0"/>
                </a:solidFill>
              </a:rPr>
              <a:t>platelet-derived growth factor (PDGF</a:t>
            </a:r>
            <a:r>
              <a:rPr lang="en-US" sz="2400" dirty="0"/>
              <a:t>).</a:t>
            </a:r>
          </a:p>
          <a:p>
            <a:pPr indent="-255600"/>
            <a:r>
              <a:rPr lang="en-US" sz="2400" dirty="0"/>
              <a:t>The receptor for PDGF is a </a:t>
            </a:r>
            <a:r>
              <a:rPr lang="en-US" sz="2400" dirty="0">
                <a:solidFill>
                  <a:srgbClr val="C00000"/>
                </a:solidFill>
              </a:rPr>
              <a:t>receptor tyrosine kinase</a:t>
            </a:r>
            <a:r>
              <a:rPr lang="en-US" sz="2400" dirty="0"/>
              <a:t>.</a:t>
            </a:r>
          </a:p>
        </p:txBody>
      </p:sp>
    </p:spTree>
    <p:extLst>
      <p:ext uri="{BB962C8B-B14F-4D97-AF65-F5344CB8AC3E}">
        <p14:creationId xmlns:p14="http://schemas.microsoft.com/office/powerpoint/2010/main" val="3101763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sz="3600" dirty="0">
                <a:latin typeface="+mj-lt"/>
              </a:rPr>
              <a:t>Receptor Tyrosine Kinases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7"/>
            <a:ext cx="8263784" cy="2701363"/>
          </a:xfrm>
        </p:spPr>
        <p:txBody>
          <a:bodyPr lIns="0" tIns="0" rIns="0" bIns="0"/>
          <a:lstStyle/>
          <a:p>
            <a:pPr indent="-255600"/>
            <a:r>
              <a:rPr lang="en-US" sz="2400" dirty="0">
                <a:solidFill>
                  <a:srgbClr val="C00000"/>
                </a:solidFill>
              </a:rPr>
              <a:t>Several</a:t>
            </a:r>
            <a:r>
              <a:rPr lang="en-US" sz="2400" dirty="0"/>
              <a:t> growth factors </a:t>
            </a:r>
            <a:r>
              <a:rPr lang="en-US" sz="2400" u="sng" dirty="0"/>
              <a:t>stimulate</a:t>
            </a:r>
            <a:r>
              <a:rPr lang="en-US" sz="2400" dirty="0"/>
              <a:t> receptor tyrosine kinases:</a:t>
            </a:r>
          </a:p>
          <a:p>
            <a:pPr lvl="1" indent="-381600"/>
            <a:r>
              <a:rPr lang="en-US" sz="2400" i="1" dirty="0"/>
              <a:t>Insulin</a:t>
            </a:r>
          </a:p>
          <a:p>
            <a:pPr lvl="1" indent="-381600"/>
            <a:r>
              <a:rPr lang="en-US" sz="2400" i="1" dirty="0"/>
              <a:t>Insulin-like growth factor-1</a:t>
            </a:r>
          </a:p>
          <a:p>
            <a:pPr lvl="1" indent="-381600"/>
            <a:r>
              <a:rPr lang="en-US" sz="2400" i="1" dirty="0"/>
              <a:t>Fibroblast growth factor</a:t>
            </a:r>
          </a:p>
          <a:p>
            <a:pPr lvl="1" indent="-381600"/>
            <a:r>
              <a:rPr lang="en-US" sz="2400" i="1" dirty="0"/>
              <a:t>Epidermal growth factor</a:t>
            </a:r>
          </a:p>
          <a:p>
            <a:pPr lvl="1" indent="-381600"/>
            <a:r>
              <a:rPr lang="en-US" sz="2400" i="1" dirty="0"/>
              <a:t>Nerve growth factor</a:t>
            </a:r>
          </a:p>
        </p:txBody>
      </p:sp>
    </p:spTree>
    <p:extLst>
      <p:ext uri="{BB962C8B-B14F-4D97-AF65-F5344CB8AC3E}">
        <p14:creationId xmlns:p14="http://schemas.microsoft.com/office/powerpoint/2010/main" val="336226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38575"/>
            <a:ext cx="8302240" cy="612051"/>
          </a:xfrm>
          <a:solidFill>
            <a:srgbClr val="FFC000"/>
          </a:solidFill>
        </p:spPr>
        <p:txBody>
          <a:bodyPr lIns="0" tIns="0" rIns="0" bIns="0" anchor="ctr"/>
          <a:lstStyle/>
          <a:p>
            <a:r>
              <a:rPr lang="en-IN" sz="3600" dirty="0">
                <a:latin typeface="+mj-lt"/>
              </a:rPr>
              <a:t>Receptors and Ligands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54387"/>
            <a:ext cx="8302240" cy="3776912"/>
          </a:xfrm>
        </p:spPr>
        <p:txBody>
          <a:bodyPr lIns="0" tIns="0" rIns="0" bIns="0"/>
          <a:lstStyle/>
          <a:p>
            <a:pPr marL="255600" indent="-255600"/>
            <a:r>
              <a:rPr lang="en-US" sz="2400" dirty="0"/>
              <a:t>When a </a:t>
            </a:r>
            <a:r>
              <a:rPr lang="en-US" sz="2400" u="sng" dirty="0"/>
              <a:t>messenger</a:t>
            </a:r>
            <a:r>
              <a:rPr lang="en-US" sz="2400" dirty="0"/>
              <a:t> reaches its target, it </a:t>
            </a:r>
            <a:r>
              <a:rPr lang="en-US" sz="2400" u="sng" dirty="0"/>
              <a:t>binds</a:t>
            </a:r>
            <a:r>
              <a:rPr lang="en-US" sz="2400" dirty="0"/>
              <a:t> to </a:t>
            </a:r>
            <a:r>
              <a:rPr lang="en-US" sz="2400" b="1" dirty="0"/>
              <a:t>receptors</a:t>
            </a:r>
            <a:r>
              <a:rPr lang="en-US" sz="2400" dirty="0"/>
              <a:t> on the </a:t>
            </a:r>
            <a:r>
              <a:rPr lang="en-US" sz="2400" u="sng" dirty="0"/>
              <a:t>surface</a:t>
            </a:r>
            <a:r>
              <a:rPr lang="en-US" sz="2400" dirty="0"/>
              <a:t> of the target cell.</a:t>
            </a:r>
          </a:p>
          <a:p>
            <a:pPr marL="255600" indent="-255600"/>
            <a:r>
              <a:rPr lang="en-US" sz="2400" dirty="0"/>
              <a:t>A messenger that binds a target receptor is called a </a:t>
            </a:r>
            <a:r>
              <a:rPr lang="en-US" sz="2400" b="1" dirty="0"/>
              <a:t>ligand</a:t>
            </a:r>
            <a:r>
              <a:rPr lang="en-US" sz="2400" dirty="0"/>
              <a:t>; it may bind a receptor on the surface or inside the target cell.</a:t>
            </a:r>
          </a:p>
          <a:p>
            <a:pPr marL="255600" indent="-255600"/>
            <a:r>
              <a:rPr lang="en-US" sz="2400" u="sng" dirty="0"/>
              <a:t>Ligands bind to receptors in a closely fitting </a:t>
            </a:r>
            <a:r>
              <a:rPr lang="en-US" sz="2400" i="1" u="sng" dirty="0"/>
              <a:t>binding site</a:t>
            </a:r>
            <a:r>
              <a:rPr lang="en-US" sz="2400" u="sng" dirty="0"/>
              <a:t> (or </a:t>
            </a:r>
            <a:r>
              <a:rPr lang="en-US" sz="2400" i="1" u="sng" dirty="0"/>
              <a:t>binding pocket</a:t>
            </a:r>
            <a:r>
              <a:rPr lang="en-US" sz="2400" u="sng" dirty="0"/>
              <a:t>). Where the necessary amino acid side chains in the receptor, are positioned to form chemical bonds with the messenger.</a:t>
            </a:r>
          </a:p>
        </p:txBody>
      </p:sp>
    </p:spTree>
    <p:extLst>
      <p:ext uri="{BB962C8B-B14F-4D97-AF65-F5344CB8AC3E}">
        <p14:creationId xmlns:p14="http://schemas.microsoft.com/office/powerpoint/2010/main" val="9418390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89033"/>
            <a:ext cx="8263784" cy="535870"/>
          </a:xfrm>
          <a:solidFill>
            <a:schemeClr val="accent3">
              <a:lumMod val="40000"/>
              <a:lumOff val="60000"/>
            </a:schemeClr>
          </a:solidFill>
        </p:spPr>
        <p:txBody>
          <a:bodyPr lIns="0" tIns="0" rIns="0" bIns="0" anchor="ctr"/>
          <a:lstStyle/>
          <a:p>
            <a:r>
              <a:rPr lang="en-US" sz="3600" dirty="0">
                <a:latin typeface="+mj-lt"/>
              </a:rPr>
              <a:t>Examples of Growth Factor Families</a:t>
            </a:r>
            <a:endParaRPr lang="en-US" sz="2800" dirty="0">
              <a:latin typeface="+mj-lt"/>
            </a:endParaRPr>
          </a:p>
        </p:txBody>
      </p:sp>
      <p:sp>
        <p:nvSpPr>
          <p:cNvPr id="3" name="Content Placeholder 2"/>
          <p:cNvSpPr>
            <a:spLocks noGrp="1"/>
          </p:cNvSpPr>
          <p:nvPr>
            <p:ph idx="1"/>
          </p:nvPr>
        </p:nvSpPr>
        <p:spPr>
          <a:xfrm>
            <a:off x="409074" y="782054"/>
            <a:ext cx="8229600" cy="324852"/>
          </a:xfrm>
        </p:spPr>
        <p:txBody>
          <a:bodyPr lIns="0" tIns="0" rIns="0" bIns="0"/>
          <a:lstStyle/>
          <a:p>
            <a:pPr marL="0" indent="0">
              <a:buNone/>
            </a:pPr>
            <a:r>
              <a:rPr lang="en-US" sz="1800" b="1" dirty="0"/>
              <a:t>Table 23.3 </a:t>
            </a:r>
            <a:r>
              <a:rPr lang="en-US" sz="1800" dirty="0"/>
              <a:t>Examples of Growth Factor Families</a:t>
            </a:r>
            <a:endParaRPr lang="en-IN" sz="1800" dirty="0"/>
          </a:p>
        </p:txBody>
      </p:sp>
      <p:graphicFrame>
        <p:nvGraphicFramePr>
          <p:cNvPr id="5" name="Table 4"/>
          <p:cNvGraphicFramePr>
            <a:graphicFrameLocks noGrp="1"/>
          </p:cNvGraphicFramePr>
          <p:nvPr>
            <p:extLst>
              <p:ext uri="{D42A27DB-BD31-4B8C-83A1-F6EECF244321}">
                <p14:modId xmlns:p14="http://schemas.microsoft.com/office/powerpoint/2010/main" val="3283299816"/>
              </p:ext>
            </p:extLst>
          </p:nvPr>
        </p:nvGraphicFramePr>
        <p:xfrm>
          <a:off x="557385" y="1220537"/>
          <a:ext cx="8081289" cy="5111356"/>
        </p:xfrm>
        <a:graphic>
          <a:graphicData uri="http://schemas.openxmlformats.org/drawingml/2006/table">
            <a:tbl>
              <a:tblPr firstRow="1" bandRow="1">
                <a:tableStyleId>{40F9630F-82C1-40B7-BC3A-925EFCFF5E92}</a:tableStyleId>
              </a:tblPr>
              <a:tblGrid>
                <a:gridCol w="2116492">
                  <a:extLst>
                    <a:ext uri="{9D8B030D-6E8A-4147-A177-3AD203B41FA5}">
                      <a16:colId xmlns:a16="http://schemas.microsoft.com/office/drawing/2014/main" val="20000"/>
                    </a:ext>
                  </a:extLst>
                </a:gridCol>
                <a:gridCol w="2966866">
                  <a:extLst>
                    <a:ext uri="{9D8B030D-6E8A-4147-A177-3AD203B41FA5}">
                      <a16:colId xmlns:a16="http://schemas.microsoft.com/office/drawing/2014/main" val="20001"/>
                    </a:ext>
                  </a:extLst>
                </a:gridCol>
                <a:gridCol w="2997931">
                  <a:extLst>
                    <a:ext uri="{9D8B030D-6E8A-4147-A177-3AD203B41FA5}">
                      <a16:colId xmlns:a16="http://schemas.microsoft.com/office/drawing/2014/main" val="20002"/>
                    </a:ext>
                  </a:extLst>
                </a:gridCol>
              </a:tblGrid>
              <a:tr h="290518">
                <a:tc>
                  <a:txBody>
                    <a:bodyPr/>
                    <a:lstStyle/>
                    <a:p>
                      <a:r>
                        <a:rPr lang="en-IN" sz="1600" b="1" i="0" u="none" strike="noStrike" cap="none" baseline="0" dirty="0">
                          <a:solidFill>
                            <a:schemeClr val="bg1"/>
                          </a:solidFill>
                          <a:latin typeface="Arial"/>
                          <a:ea typeface="Arial"/>
                          <a:cs typeface="Arial"/>
                          <a:sym typeface="Arial"/>
                        </a:rPr>
                        <a:t>Growth Factor</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600" b="1" i="0" u="none" strike="noStrike" cap="none" baseline="0" dirty="0">
                          <a:solidFill>
                            <a:schemeClr val="bg1"/>
                          </a:solidFill>
                          <a:latin typeface="Arial"/>
                          <a:ea typeface="Arial"/>
                          <a:cs typeface="Arial"/>
                          <a:sym typeface="Arial"/>
                        </a:rPr>
                        <a:t>Target Cells</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600" b="1" i="0" u="none" strike="noStrike" cap="none" baseline="0" dirty="0">
                          <a:solidFill>
                            <a:schemeClr val="bg1"/>
                          </a:solidFill>
                          <a:latin typeface="Arial"/>
                          <a:ea typeface="Arial"/>
                          <a:cs typeface="Arial"/>
                          <a:sym typeface="Arial"/>
                        </a:rPr>
                        <a:t>Type of Receptor Complex</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501398">
                <a:tc>
                  <a:txBody>
                    <a:bodyPr/>
                    <a:lstStyle/>
                    <a:p>
                      <a:r>
                        <a:rPr lang="en-IN" sz="1600" b="0" i="0" u="none" strike="noStrike" cap="none" baseline="0" dirty="0">
                          <a:solidFill>
                            <a:schemeClr val="dk1"/>
                          </a:solidFill>
                          <a:latin typeface="Arial"/>
                          <a:ea typeface="Arial"/>
                          <a:cs typeface="Arial"/>
                          <a:sym typeface="Arial"/>
                        </a:rPr>
                        <a:t>Epidermal growth factor (EGF)</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b="0" i="0" u="none" strike="noStrike" cap="none" baseline="0" dirty="0">
                          <a:solidFill>
                            <a:schemeClr val="dk1"/>
                          </a:solidFill>
                          <a:latin typeface="Arial"/>
                          <a:ea typeface="Arial"/>
                          <a:cs typeface="Arial"/>
                          <a:sym typeface="Arial"/>
                        </a:rPr>
                        <a:t>Wide variety of epithelial and </a:t>
                      </a:r>
                      <a:r>
                        <a:rPr lang="en-US" sz="1600" b="0" i="0" u="none" strike="noStrike" cap="none" baseline="0" dirty="0" err="1">
                          <a:solidFill>
                            <a:schemeClr val="dk1"/>
                          </a:solidFill>
                          <a:latin typeface="Arial"/>
                          <a:ea typeface="Arial"/>
                          <a:cs typeface="Arial"/>
                          <a:sym typeface="Arial"/>
                        </a:rPr>
                        <a:t>mesenchymal</a:t>
                      </a:r>
                      <a:r>
                        <a:rPr lang="en-US" sz="1600" b="0" i="0" u="none" strike="noStrike" cap="none" baseline="0" dirty="0">
                          <a:solidFill>
                            <a:schemeClr val="dk1"/>
                          </a:solidFill>
                          <a:latin typeface="Arial"/>
                          <a:ea typeface="Arial"/>
                          <a:cs typeface="Arial"/>
                          <a:sym typeface="Arial"/>
                        </a:rPr>
                        <a:t> cells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Tyrosine kinase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501398">
                <a:tc>
                  <a:txBody>
                    <a:bodyPr/>
                    <a:lstStyle/>
                    <a:p>
                      <a:r>
                        <a:rPr lang="en-US" sz="1600" b="0" i="0" u="none" strike="noStrike" cap="none" baseline="0" dirty="0">
                          <a:solidFill>
                            <a:schemeClr val="dk1"/>
                          </a:solidFill>
                          <a:latin typeface="Arial"/>
                          <a:ea typeface="Arial"/>
                          <a:cs typeface="Arial"/>
                          <a:sym typeface="Arial"/>
                        </a:rPr>
                        <a:t>Transforming growth factor α (TGF α )</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Same as EGF</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Tyrosine kinase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01398">
                <a:tc>
                  <a:txBody>
                    <a:bodyPr/>
                    <a:lstStyle/>
                    <a:p>
                      <a:r>
                        <a:rPr lang="en-IN" sz="1600" b="0" i="0" u="none" strike="noStrike" cap="none" baseline="0" dirty="0">
                          <a:solidFill>
                            <a:schemeClr val="dk1"/>
                          </a:solidFill>
                          <a:latin typeface="Arial"/>
                          <a:ea typeface="Arial"/>
                          <a:cs typeface="Arial"/>
                          <a:sym typeface="Arial"/>
                        </a:rPr>
                        <a:t>Platelet-derived growth factor (PDGF)</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Mesenchyme, smooth muscle, </a:t>
                      </a:r>
                      <a:r>
                        <a:rPr lang="en-IN" sz="1600" b="0" i="0" u="none" strike="noStrike" cap="none" baseline="0" dirty="0" err="1">
                          <a:solidFill>
                            <a:schemeClr val="dk1"/>
                          </a:solidFill>
                          <a:latin typeface="Arial"/>
                          <a:ea typeface="Arial"/>
                          <a:cs typeface="Arial"/>
                          <a:sym typeface="Arial"/>
                        </a:rPr>
                        <a:t>trophoblast</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Tyrosine kinase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501398">
                <a:tc>
                  <a:txBody>
                    <a:bodyPr/>
                    <a:lstStyle/>
                    <a:p>
                      <a:r>
                        <a:rPr lang="en-US" sz="1600" b="0" i="0" u="none" strike="noStrike" cap="none" baseline="0" dirty="0">
                          <a:solidFill>
                            <a:schemeClr val="dk1"/>
                          </a:solidFill>
                          <a:latin typeface="Arial"/>
                          <a:ea typeface="Arial"/>
                          <a:cs typeface="Arial"/>
                          <a:sym typeface="Arial"/>
                        </a:rPr>
                        <a:t>Transforming growth factor β (TGF β )</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Fibroblastic cells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Acetylcholine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501398">
                <a:tc>
                  <a:txBody>
                    <a:bodyPr/>
                    <a:lstStyle/>
                    <a:p>
                      <a:r>
                        <a:rPr lang="en-IN" sz="1600" b="0" i="0" u="none" strike="noStrike" cap="none" baseline="0" dirty="0">
                          <a:solidFill>
                            <a:schemeClr val="dk1"/>
                          </a:solidFill>
                          <a:latin typeface="Arial"/>
                          <a:ea typeface="Arial"/>
                          <a:cs typeface="Arial"/>
                          <a:sym typeface="Arial"/>
                        </a:rPr>
                        <a:t>Fibroblast growth factor (FGF)</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b="0" i="0" u="none" strike="noStrike" cap="none" baseline="0" dirty="0">
                          <a:solidFill>
                            <a:schemeClr val="dk1"/>
                          </a:solidFill>
                          <a:latin typeface="Arial"/>
                          <a:ea typeface="Arial"/>
                          <a:cs typeface="Arial"/>
                          <a:sym typeface="Arial"/>
                        </a:rPr>
                        <a:t>Mesenchyme, fibroblasts, many other cell types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Tyrosine kinase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361118">
                <a:tc>
                  <a:txBody>
                    <a:bodyPr/>
                    <a:lstStyle/>
                    <a:p>
                      <a:r>
                        <a:rPr lang="en-IN" sz="1600" b="0" i="0" u="none" strike="noStrike" cap="none" baseline="0" dirty="0">
                          <a:solidFill>
                            <a:schemeClr val="dk1"/>
                          </a:solidFill>
                          <a:latin typeface="Arial"/>
                          <a:ea typeface="Arial"/>
                          <a:cs typeface="Arial"/>
                          <a:sym typeface="Arial"/>
                        </a:rPr>
                        <a:t>Interleukin-2 (IL-2)</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Cytotoxic T lymphocytes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Foreign antigens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501398">
                <a:tc>
                  <a:txBody>
                    <a:bodyPr/>
                    <a:lstStyle/>
                    <a:p>
                      <a:r>
                        <a:rPr lang="en-IN" sz="1600" b="0" i="0" u="none" strike="noStrike" cap="none" baseline="0" dirty="0">
                          <a:solidFill>
                            <a:schemeClr val="dk1"/>
                          </a:solidFill>
                          <a:latin typeface="Arial"/>
                          <a:ea typeface="Arial"/>
                          <a:cs typeface="Arial"/>
                          <a:sym typeface="Arial"/>
                        </a:rPr>
                        <a:t>Colony-stimulating factor-1 (CSF-1)</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Macrophage precursors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Tyrosine kinase</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361118">
                <a:tc>
                  <a:txBody>
                    <a:bodyPr/>
                    <a:lstStyle/>
                    <a:p>
                      <a:r>
                        <a:rPr lang="en-IN" sz="1600" b="0" i="0" u="none" strike="noStrike" cap="none" baseline="0" dirty="0" err="1">
                          <a:solidFill>
                            <a:schemeClr val="dk1"/>
                          </a:solidFill>
                          <a:latin typeface="Arial"/>
                          <a:ea typeface="Arial"/>
                          <a:cs typeface="Arial"/>
                          <a:sym typeface="Arial"/>
                        </a:rPr>
                        <a:t>Wnts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b="0" i="0" u="none" strike="noStrike" cap="none" baseline="0" dirty="0">
                          <a:solidFill>
                            <a:schemeClr val="dk1"/>
                          </a:solidFill>
                          <a:latin typeface="Arial"/>
                          <a:ea typeface="Arial"/>
                          <a:cs typeface="Arial"/>
                          <a:sym typeface="Arial"/>
                        </a:rPr>
                        <a:t>Many types of embryonic cells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Frizzled (seven-pass protein)</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501398">
                <a:tc>
                  <a:txBody>
                    <a:bodyPr/>
                    <a:lstStyle/>
                    <a:p>
                      <a:r>
                        <a:rPr lang="en-IN" sz="1600" b="0" i="0" u="none" strike="noStrike" cap="none" baseline="0" dirty="0">
                          <a:solidFill>
                            <a:schemeClr val="dk1"/>
                          </a:solidFill>
                          <a:latin typeface="Arial"/>
                          <a:ea typeface="Arial"/>
                          <a:cs typeface="Arial"/>
                          <a:sym typeface="Arial"/>
                        </a:rPr>
                        <a:t>Hedgehogs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b="0" i="0" u="none" strike="noStrike" cap="none" baseline="0" dirty="0">
                          <a:solidFill>
                            <a:schemeClr val="dk1"/>
                          </a:solidFill>
                          <a:latin typeface="Arial"/>
                          <a:ea typeface="Arial"/>
                          <a:cs typeface="Arial"/>
                          <a:sym typeface="Arial"/>
                        </a:rPr>
                        <a:t>Many types of embryonic cells, melanocytes</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0" i="0" u="none" strike="noStrike" cap="none" baseline="0" dirty="0">
                          <a:solidFill>
                            <a:schemeClr val="dk1"/>
                          </a:solidFill>
                          <a:latin typeface="Arial"/>
                          <a:ea typeface="Arial"/>
                          <a:cs typeface="Arial"/>
                          <a:sym typeface="Arial"/>
                        </a:rPr>
                        <a:t>Patched (seven-pass protein)</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351033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149166"/>
          </a:xfrm>
          <a:solidFill>
            <a:schemeClr val="accent3">
              <a:lumMod val="40000"/>
              <a:lumOff val="60000"/>
            </a:schemeClr>
          </a:solidFill>
        </p:spPr>
        <p:txBody>
          <a:bodyPr lIns="0" tIns="0" rIns="0" bIns="0" anchor="ctr"/>
          <a:lstStyle/>
          <a:p>
            <a:r>
              <a:rPr lang="en-US" dirty="0">
                <a:latin typeface="+mj-lt"/>
              </a:rPr>
              <a:t>Receptor Tyrosine Kinases Aggregate and Undergo </a:t>
            </a:r>
            <a:r>
              <a:rPr lang="en-US" dirty="0" err="1">
                <a:latin typeface="+mj-lt"/>
              </a:rPr>
              <a:t>Autophosphorylation</a:t>
            </a:r>
            <a:endParaRPr lang="en-US"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692323"/>
            <a:ext cx="8263784" cy="1173708"/>
          </a:xfrm>
        </p:spPr>
        <p:txBody>
          <a:bodyPr lIns="0" tIns="0" rIns="0" bIns="0"/>
          <a:lstStyle/>
          <a:p>
            <a:pPr indent="-255600"/>
            <a:r>
              <a:rPr lang="en-US" sz="2400" dirty="0"/>
              <a:t>Many </a:t>
            </a:r>
            <a:r>
              <a:rPr lang="en-US" sz="2400" b="1" dirty="0"/>
              <a:t>receptor tyrosine kinases </a:t>
            </a:r>
            <a:r>
              <a:rPr lang="en-US" sz="2400" dirty="0"/>
              <a:t>(</a:t>
            </a:r>
            <a:r>
              <a:rPr lang="en-US" sz="2400" b="1" dirty="0"/>
              <a:t>RTKs</a:t>
            </a:r>
            <a:r>
              <a:rPr lang="en-US" sz="2400" dirty="0"/>
              <a:t>) </a:t>
            </a:r>
            <a:r>
              <a:rPr lang="en-US" sz="2400" dirty="0">
                <a:solidFill>
                  <a:srgbClr val="C00000"/>
                </a:solidFill>
              </a:rPr>
              <a:t>trigger</a:t>
            </a:r>
            <a:r>
              <a:rPr lang="en-US" sz="2400" dirty="0"/>
              <a:t> a chain of </a:t>
            </a:r>
            <a:r>
              <a:rPr lang="en-US" sz="2400" u="sng" dirty="0"/>
              <a:t>events</a:t>
            </a:r>
            <a:r>
              <a:rPr lang="en-US" sz="2400" dirty="0"/>
              <a:t> in the cell that culminate in </a:t>
            </a:r>
            <a:r>
              <a:rPr lang="en-US" sz="2400" u="sng" dirty="0"/>
              <a:t>cell growth</a:t>
            </a:r>
            <a:r>
              <a:rPr lang="en-US" sz="2400" dirty="0"/>
              <a:t>, </a:t>
            </a:r>
            <a:r>
              <a:rPr lang="en-US" sz="2400" u="sng" dirty="0"/>
              <a:t>proliferation, </a:t>
            </a:r>
            <a:r>
              <a:rPr lang="en-US" sz="2400" dirty="0"/>
              <a:t>or </a:t>
            </a:r>
            <a:r>
              <a:rPr lang="en-US" sz="2400" u="sng" dirty="0"/>
              <a:t>specialization.</a:t>
            </a:r>
          </a:p>
        </p:txBody>
      </p:sp>
    </p:spTree>
    <p:extLst>
      <p:ext uri="{BB962C8B-B14F-4D97-AF65-F5344CB8AC3E}">
        <p14:creationId xmlns:p14="http://schemas.microsoft.com/office/powerpoint/2010/main" val="17622458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12844"/>
            <a:ext cx="8251961" cy="1015453"/>
          </a:xfrm>
          <a:solidFill>
            <a:schemeClr val="accent3">
              <a:lumMod val="40000"/>
              <a:lumOff val="60000"/>
            </a:schemeClr>
          </a:solidFill>
        </p:spPr>
        <p:txBody>
          <a:bodyPr lIns="0" tIns="0" rIns="0" bIns="0" anchor="ctr"/>
          <a:lstStyle/>
          <a:p>
            <a:r>
              <a:rPr lang="en-US" sz="3400" dirty="0"/>
              <a:t>The Structure and Activation of a Receptor Tyrosine Kinase</a:t>
            </a:r>
          </a:p>
        </p:txBody>
      </p:sp>
      <p:sp>
        <p:nvSpPr>
          <p:cNvPr id="6" name="Content Placeholder 5"/>
          <p:cNvSpPr>
            <a:spLocks noGrp="1"/>
          </p:cNvSpPr>
          <p:nvPr>
            <p:ph sz="quarter" idx="15"/>
          </p:nvPr>
        </p:nvSpPr>
        <p:spPr>
          <a:xfrm>
            <a:off x="421687" y="1513744"/>
            <a:ext cx="8367471" cy="837832"/>
          </a:xfrm>
        </p:spPr>
        <p:txBody>
          <a:bodyPr lIns="0" tIns="0" rIns="0" bIns="0"/>
          <a:lstStyle/>
          <a:p>
            <a:pPr marL="0" indent="0">
              <a:buNone/>
            </a:pPr>
            <a:r>
              <a:rPr lang="en-US" sz="2200" b="1" dirty="0"/>
              <a:t>Figure 23.17 </a:t>
            </a:r>
            <a:r>
              <a:rPr lang="en-US" sz="2400" dirty="0"/>
              <a:t>The Structure and Activation of a Receptor Tyrosine Kinase. </a:t>
            </a:r>
            <a:r>
              <a:rPr lang="en-US" sz="2200" dirty="0"/>
              <a:t> </a:t>
            </a:r>
          </a:p>
        </p:txBody>
      </p:sp>
      <p:pic>
        <p:nvPicPr>
          <p:cNvPr id="4" name="Picture Placeholder 3" descr="An illustration on the structure of the epidermal growth factor E G F receptor, activation of the E G F receptor, and molecular model of EGF receptor activation. &#10;Long description is available in notes, press F6"/>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1201807" y="2491772"/>
            <a:ext cx="7022995" cy="3647524"/>
          </a:xfrm>
          <a:prstGeom prst="rect">
            <a:avLst/>
          </a:prstGeom>
          <a:noFill/>
          <a:ln>
            <a:noFill/>
          </a:ln>
        </p:spPr>
      </p:pic>
    </p:spTree>
    <p:extLst>
      <p:ext uri="{BB962C8B-B14F-4D97-AF65-F5344CB8AC3E}">
        <p14:creationId xmlns:p14="http://schemas.microsoft.com/office/powerpoint/2010/main" val="18333077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149166"/>
          </a:xfrm>
          <a:solidFill>
            <a:schemeClr val="accent3">
              <a:lumMod val="40000"/>
              <a:lumOff val="60000"/>
            </a:schemeClr>
          </a:solidFill>
        </p:spPr>
        <p:txBody>
          <a:bodyPr lIns="0" tIns="0" rIns="0" bIns="0" anchor="ctr"/>
          <a:lstStyle/>
          <a:p>
            <a:r>
              <a:rPr lang="en-US" sz="3600" dirty="0">
                <a:latin typeface="+mj-lt"/>
              </a:rPr>
              <a:t>The Structure of Receptor Tyrosine Kinases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692322"/>
            <a:ext cx="8263784" cy="2415653"/>
          </a:xfrm>
        </p:spPr>
        <p:txBody>
          <a:bodyPr lIns="0" tIns="0" rIns="0" bIns="0"/>
          <a:lstStyle/>
          <a:p>
            <a:pPr indent="-255600"/>
            <a:r>
              <a:rPr lang="en-US" sz="2400" dirty="0">
                <a:solidFill>
                  <a:srgbClr val="C00000"/>
                </a:solidFill>
              </a:rPr>
              <a:t>Receptor tyrosine kinases </a:t>
            </a:r>
            <a:r>
              <a:rPr lang="en-US" sz="2400" dirty="0"/>
              <a:t>often </a:t>
            </a:r>
            <a:r>
              <a:rPr lang="en-US" sz="2400" u="sng" dirty="0"/>
              <a:t>consist of a single polypeptide </a:t>
            </a:r>
            <a:r>
              <a:rPr lang="en-US" sz="2400" dirty="0"/>
              <a:t>chain with just </a:t>
            </a:r>
            <a:r>
              <a:rPr lang="en-US" sz="2400" dirty="0">
                <a:solidFill>
                  <a:srgbClr val="C00000"/>
                </a:solidFill>
              </a:rPr>
              <a:t>one </a:t>
            </a:r>
            <a:r>
              <a:rPr lang="en-US" sz="2400" dirty="0" err="1">
                <a:solidFill>
                  <a:srgbClr val="C00000"/>
                </a:solidFill>
              </a:rPr>
              <a:t>transmembrane</a:t>
            </a:r>
            <a:r>
              <a:rPr lang="en-US" sz="2400" dirty="0">
                <a:solidFill>
                  <a:srgbClr val="C00000"/>
                </a:solidFill>
              </a:rPr>
              <a:t> segment</a:t>
            </a:r>
            <a:r>
              <a:rPr lang="en-US" sz="2400" dirty="0"/>
              <a:t>.</a:t>
            </a:r>
          </a:p>
          <a:p>
            <a:pPr indent="-255600"/>
            <a:r>
              <a:rPr lang="en-US" sz="2400" dirty="0"/>
              <a:t>The </a:t>
            </a:r>
            <a:r>
              <a:rPr lang="en-US" sz="2400" dirty="0">
                <a:solidFill>
                  <a:srgbClr val="C00000"/>
                </a:solidFill>
              </a:rPr>
              <a:t>extracellular</a:t>
            </a:r>
            <a:r>
              <a:rPr lang="en-US" sz="2400" dirty="0"/>
              <a:t> part of the receptor contains the </a:t>
            </a:r>
            <a:r>
              <a:rPr lang="en-US" sz="2400" i="1" u="sng" dirty="0"/>
              <a:t>ligand-binding domain</a:t>
            </a:r>
            <a:r>
              <a:rPr lang="en-US" sz="2400" u="sng" dirty="0"/>
              <a:t>.</a:t>
            </a:r>
          </a:p>
          <a:p>
            <a:pPr indent="-255600"/>
            <a:r>
              <a:rPr lang="en-US" sz="2400" dirty="0"/>
              <a:t>On the </a:t>
            </a:r>
            <a:r>
              <a:rPr lang="en-US" sz="2400" dirty="0">
                <a:solidFill>
                  <a:srgbClr val="C00000"/>
                </a:solidFill>
              </a:rPr>
              <a:t>cytosolic</a:t>
            </a:r>
            <a:r>
              <a:rPr lang="en-US" sz="2400" dirty="0"/>
              <a:t> side is the </a:t>
            </a:r>
            <a:r>
              <a:rPr lang="en-US" sz="2400" u="sng" dirty="0"/>
              <a:t>tyrosine kinase domain</a:t>
            </a:r>
            <a:r>
              <a:rPr lang="en-US" sz="2400" dirty="0"/>
              <a:t>.</a:t>
            </a:r>
          </a:p>
        </p:txBody>
      </p:sp>
    </p:spTree>
    <p:extLst>
      <p:ext uri="{BB962C8B-B14F-4D97-AF65-F5344CB8AC3E}">
        <p14:creationId xmlns:p14="http://schemas.microsoft.com/office/powerpoint/2010/main" val="8759205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149166"/>
          </a:xfrm>
          <a:solidFill>
            <a:schemeClr val="accent3">
              <a:lumMod val="40000"/>
              <a:lumOff val="60000"/>
            </a:schemeClr>
          </a:solidFill>
        </p:spPr>
        <p:txBody>
          <a:bodyPr lIns="0" tIns="0" rIns="0" bIns="0" anchor="ctr"/>
          <a:lstStyle/>
          <a:p>
            <a:r>
              <a:rPr lang="en-US" sz="3600" dirty="0">
                <a:latin typeface="+mj-lt"/>
              </a:rPr>
              <a:t>The Structure of Receptor Tyrosine Kinases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692323"/>
            <a:ext cx="8263784" cy="1856096"/>
          </a:xfrm>
        </p:spPr>
        <p:txBody>
          <a:bodyPr lIns="0" tIns="0" rIns="0" bIns="0"/>
          <a:lstStyle/>
          <a:p>
            <a:pPr indent="-255600"/>
            <a:r>
              <a:rPr lang="en-US" sz="2400" dirty="0"/>
              <a:t>Sometimes the </a:t>
            </a:r>
            <a:r>
              <a:rPr lang="en-US" sz="2400" u="sng" dirty="0"/>
              <a:t>receptor and tyrosine kinase are two separate proteins.</a:t>
            </a:r>
          </a:p>
          <a:p>
            <a:pPr indent="-255600"/>
            <a:r>
              <a:rPr lang="en-US" sz="2400" dirty="0"/>
              <a:t>In this case, the </a:t>
            </a:r>
            <a:r>
              <a:rPr lang="en-US" sz="2400" i="1" u="sng" dirty="0" err="1"/>
              <a:t>nonreceptor</a:t>
            </a:r>
            <a:r>
              <a:rPr lang="en-US" sz="2400" i="1" u="sng" dirty="0"/>
              <a:t> tyrosine kinase </a:t>
            </a:r>
            <a:r>
              <a:rPr lang="en-US" sz="2400" u="sng" dirty="0"/>
              <a:t>binds to the receptor and is activated in response to ligand binding.</a:t>
            </a:r>
          </a:p>
        </p:txBody>
      </p:sp>
    </p:spTree>
    <p:extLst>
      <p:ext uri="{BB962C8B-B14F-4D97-AF65-F5344CB8AC3E}">
        <p14:creationId xmlns:p14="http://schemas.microsoft.com/office/powerpoint/2010/main" val="9799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149166"/>
          </a:xfrm>
          <a:solidFill>
            <a:schemeClr val="accent3">
              <a:lumMod val="40000"/>
              <a:lumOff val="60000"/>
            </a:schemeClr>
          </a:solidFill>
        </p:spPr>
        <p:txBody>
          <a:bodyPr lIns="0" tIns="0" rIns="0" bIns="0" anchor="ctr"/>
          <a:lstStyle/>
          <a:p>
            <a:r>
              <a:rPr lang="en-US" sz="3600" dirty="0">
                <a:latin typeface="+mj-lt"/>
              </a:rPr>
              <a:t>The Activation of Receptor Tyrosine Kinases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692322"/>
            <a:ext cx="8263784" cy="3575713"/>
          </a:xfrm>
        </p:spPr>
        <p:txBody>
          <a:bodyPr lIns="0" tIns="0" rIns="0" bIns="0"/>
          <a:lstStyle/>
          <a:p>
            <a:pPr indent="-255600"/>
            <a:r>
              <a:rPr lang="en-US" sz="2400" u="sng" dirty="0"/>
              <a:t>Signal transduction </a:t>
            </a:r>
            <a:r>
              <a:rPr lang="en-US" sz="2400" dirty="0"/>
              <a:t>is </a:t>
            </a:r>
            <a:r>
              <a:rPr lang="en-US" sz="2400" dirty="0">
                <a:solidFill>
                  <a:srgbClr val="C00000"/>
                </a:solidFill>
              </a:rPr>
              <a:t>initiated</a:t>
            </a:r>
            <a:r>
              <a:rPr lang="en-US" sz="2400" dirty="0"/>
              <a:t> upon </a:t>
            </a:r>
            <a:r>
              <a:rPr lang="en-US" sz="2400" u="sng" dirty="0"/>
              <a:t>ligand binding</a:t>
            </a:r>
            <a:r>
              <a:rPr lang="en-US" sz="2400" dirty="0"/>
              <a:t>.</a:t>
            </a:r>
          </a:p>
          <a:p>
            <a:pPr indent="-255600"/>
            <a:r>
              <a:rPr lang="en-US" sz="2400" dirty="0"/>
              <a:t>In some cases (for example, </a:t>
            </a:r>
            <a:r>
              <a:rPr lang="en-US" sz="2400" i="1" u="sng" dirty="0"/>
              <a:t>fibroblast growth factor</a:t>
            </a:r>
            <a:r>
              <a:rPr lang="en-US" sz="2400" i="1" dirty="0"/>
              <a:t>, </a:t>
            </a:r>
            <a:r>
              <a:rPr lang="en-US" sz="2400" i="1" dirty="0">
                <a:solidFill>
                  <a:srgbClr val="C00000"/>
                </a:solidFill>
              </a:rPr>
              <a:t>FGF</a:t>
            </a:r>
            <a:r>
              <a:rPr lang="en-US" sz="2400" dirty="0"/>
              <a:t>), receptors </a:t>
            </a:r>
            <a:r>
              <a:rPr lang="en-US" sz="2400" u="sng" dirty="0" err="1">
                <a:solidFill>
                  <a:srgbClr val="C00000"/>
                </a:solidFill>
              </a:rPr>
              <a:t>dimerize</a:t>
            </a:r>
            <a:r>
              <a:rPr lang="en-US" sz="2400" u="sng" dirty="0"/>
              <a:t> upon ligand binding and phosphorylate each other.</a:t>
            </a:r>
          </a:p>
          <a:p>
            <a:pPr indent="-255600"/>
            <a:r>
              <a:rPr lang="en-US" sz="2400" dirty="0"/>
              <a:t>In other cases (for example, </a:t>
            </a:r>
            <a:r>
              <a:rPr lang="en-US" sz="2400" i="1" dirty="0"/>
              <a:t>e</a:t>
            </a:r>
            <a:r>
              <a:rPr lang="en-US" sz="2400" i="1" u="sng" dirty="0"/>
              <a:t>pidermal growth factor</a:t>
            </a:r>
            <a:r>
              <a:rPr lang="en-US" sz="2400" i="1" dirty="0"/>
              <a:t>,</a:t>
            </a:r>
            <a:r>
              <a:rPr lang="en-US" sz="2400" dirty="0"/>
              <a:t> </a:t>
            </a:r>
            <a:r>
              <a:rPr lang="en-US" sz="2400" i="1" dirty="0">
                <a:solidFill>
                  <a:srgbClr val="C00000"/>
                </a:solidFill>
              </a:rPr>
              <a:t>EGF</a:t>
            </a:r>
            <a:r>
              <a:rPr lang="en-US" sz="2400" dirty="0"/>
              <a:t>), </a:t>
            </a:r>
            <a:r>
              <a:rPr lang="en-US" sz="2400" u="sng" dirty="0"/>
              <a:t>ligand binding leads to </a:t>
            </a:r>
            <a:r>
              <a:rPr lang="en-US" sz="2400" u="sng" dirty="0">
                <a:solidFill>
                  <a:srgbClr val="C00000"/>
                </a:solidFill>
              </a:rPr>
              <a:t>clustering</a:t>
            </a:r>
            <a:r>
              <a:rPr lang="en-US" sz="2400" u="sng" dirty="0"/>
              <a:t> of receptors</a:t>
            </a:r>
            <a:r>
              <a:rPr lang="en-US" sz="2400" dirty="0"/>
              <a:t>.</a:t>
            </a:r>
          </a:p>
          <a:p>
            <a:pPr indent="-255600"/>
            <a:r>
              <a:rPr lang="en-US" sz="2400" dirty="0"/>
              <a:t>Because they phosphorylate the same type of receptor as themselves, this is called </a:t>
            </a:r>
            <a:r>
              <a:rPr lang="en-US" sz="2400" b="1" dirty="0" err="1"/>
              <a:t>autophosphorylation</a:t>
            </a:r>
            <a:r>
              <a:rPr lang="en-US" sz="2400" dirty="0"/>
              <a:t>.</a:t>
            </a:r>
          </a:p>
        </p:txBody>
      </p:sp>
    </p:spTree>
    <p:extLst>
      <p:ext uri="{BB962C8B-B14F-4D97-AF65-F5344CB8AC3E}">
        <p14:creationId xmlns:p14="http://schemas.microsoft.com/office/powerpoint/2010/main" val="8759205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47372"/>
            <a:ext cx="8263784" cy="1708724"/>
          </a:xfrm>
          <a:solidFill>
            <a:schemeClr val="accent3">
              <a:lumMod val="40000"/>
              <a:lumOff val="60000"/>
            </a:schemeClr>
          </a:solidFill>
        </p:spPr>
        <p:txBody>
          <a:bodyPr lIns="0" tIns="0" rIns="0" bIns="0" anchor="ctr"/>
          <a:lstStyle/>
          <a:p>
            <a:r>
              <a:rPr lang="en-US" sz="3600" dirty="0">
                <a:latin typeface="+mj-lt"/>
              </a:rPr>
              <a:t>Receptor Tyrosine Kinases Initiate a Signal Transduction Cascade Involving </a:t>
            </a:r>
            <a:r>
              <a:rPr lang="en-US" sz="3600" dirty="0" err="1">
                <a:latin typeface="+mj-lt"/>
              </a:rPr>
              <a:t>Ras</a:t>
            </a:r>
            <a:r>
              <a:rPr lang="en-US" sz="3600" dirty="0">
                <a:latin typeface="+mj-lt"/>
              </a:rPr>
              <a:t> and MAP Kinase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142706"/>
            <a:ext cx="8263784" cy="3575713"/>
          </a:xfrm>
        </p:spPr>
        <p:txBody>
          <a:bodyPr lIns="0" tIns="0" rIns="0" bIns="0"/>
          <a:lstStyle/>
          <a:p>
            <a:pPr indent="-255600"/>
            <a:r>
              <a:rPr lang="en-US" sz="2400" dirty="0"/>
              <a:t>Once </a:t>
            </a:r>
            <a:r>
              <a:rPr lang="en-US" sz="2400" dirty="0" err="1"/>
              <a:t>autophosphorylation</a:t>
            </a:r>
            <a:r>
              <a:rPr lang="en-US" sz="2400" dirty="0"/>
              <a:t> of the receptors occurs, the </a:t>
            </a:r>
            <a:r>
              <a:rPr lang="en-US" sz="2400" u="sng" dirty="0"/>
              <a:t>receptor recruits cytosolic proteins</a:t>
            </a:r>
            <a:r>
              <a:rPr lang="en-US" sz="2400" dirty="0"/>
              <a:t>. </a:t>
            </a:r>
          </a:p>
          <a:p>
            <a:pPr indent="-255600"/>
            <a:r>
              <a:rPr lang="en-US" sz="2400" dirty="0"/>
              <a:t>The </a:t>
            </a:r>
            <a:r>
              <a:rPr lang="en-US" sz="2400" u="sng" dirty="0"/>
              <a:t>cytosolic proteins have amino acid stretches (domains) </a:t>
            </a:r>
            <a:r>
              <a:rPr lang="en-US" sz="2400" dirty="0"/>
              <a:t>that recognize the </a:t>
            </a:r>
            <a:r>
              <a:rPr lang="en-US" sz="2400" dirty="0" err="1"/>
              <a:t>phosphotyrosine</a:t>
            </a:r>
            <a:r>
              <a:rPr lang="en-US" sz="2400" dirty="0"/>
              <a:t> and nearby residues on the receptor. One such domain is called the </a:t>
            </a:r>
            <a:r>
              <a:rPr lang="en-US" sz="2400" b="1" dirty="0">
                <a:solidFill>
                  <a:srgbClr val="C00000"/>
                </a:solidFill>
              </a:rPr>
              <a:t>SH2</a:t>
            </a:r>
            <a:r>
              <a:rPr lang="en-US" sz="2400" dirty="0">
                <a:solidFill>
                  <a:srgbClr val="C00000"/>
                </a:solidFill>
              </a:rPr>
              <a:t> </a:t>
            </a:r>
            <a:r>
              <a:rPr lang="en-US" sz="2400" b="1" dirty="0">
                <a:solidFill>
                  <a:srgbClr val="C00000"/>
                </a:solidFill>
              </a:rPr>
              <a:t>domain</a:t>
            </a:r>
            <a:r>
              <a:rPr lang="en-US" sz="2400" b="1" dirty="0"/>
              <a:t>.</a:t>
            </a:r>
          </a:p>
          <a:p>
            <a:pPr indent="-255600"/>
            <a:r>
              <a:rPr lang="en-US" sz="2400" dirty="0"/>
              <a:t>Recruitment of SH2 domain proteins </a:t>
            </a:r>
            <a:r>
              <a:rPr lang="en-US" sz="2400" u="sng" dirty="0"/>
              <a:t>activates different signal transduction pathways</a:t>
            </a:r>
            <a:r>
              <a:rPr lang="en-US" sz="2400" dirty="0"/>
              <a:t>, </a:t>
            </a:r>
            <a:r>
              <a:rPr lang="en-US" sz="2400" u="sng" dirty="0"/>
              <a:t>including several pathways at the same time. </a:t>
            </a:r>
          </a:p>
        </p:txBody>
      </p:sp>
    </p:spTree>
    <p:extLst>
      <p:ext uri="{BB962C8B-B14F-4D97-AF65-F5344CB8AC3E}">
        <p14:creationId xmlns:p14="http://schemas.microsoft.com/office/powerpoint/2010/main" val="28710185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71900"/>
            <a:ext cx="8251961" cy="1097339"/>
          </a:xfrm>
          <a:solidFill>
            <a:schemeClr val="accent3">
              <a:lumMod val="40000"/>
              <a:lumOff val="60000"/>
            </a:schemeClr>
          </a:solidFill>
        </p:spPr>
        <p:txBody>
          <a:bodyPr lIns="0" tIns="0" rIns="0" bIns="0" anchor="ctr"/>
          <a:lstStyle/>
          <a:p>
            <a:r>
              <a:rPr lang="en-US" dirty="0"/>
              <a:t>Signal Transduction Through Receptor Tyrosine Kinases</a:t>
            </a:r>
          </a:p>
        </p:txBody>
      </p:sp>
      <p:sp>
        <p:nvSpPr>
          <p:cNvPr id="6" name="Content Placeholder 5"/>
          <p:cNvSpPr>
            <a:spLocks noGrp="1"/>
          </p:cNvSpPr>
          <p:nvPr>
            <p:ph sz="quarter" idx="15"/>
          </p:nvPr>
        </p:nvSpPr>
        <p:spPr>
          <a:xfrm>
            <a:off x="421687" y="1513744"/>
            <a:ext cx="4491507" cy="1065684"/>
          </a:xfrm>
        </p:spPr>
        <p:txBody>
          <a:bodyPr lIns="0" tIns="0" rIns="0" bIns="0"/>
          <a:lstStyle/>
          <a:p>
            <a:pPr marL="0" indent="0">
              <a:buNone/>
            </a:pPr>
            <a:r>
              <a:rPr lang="en-US" sz="2200" b="1" dirty="0"/>
              <a:t>Figure 23.18 </a:t>
            </a:r>
            <a:r>
              <a:rPr lang="en-US" sz="2400" dirty="0"/>
              <a:t>Signal Transduction Through Receptor Tyrosine Kinases. </a:t>
            </a:r>
            <a:r>
              <a:rPr lang="en-US" sz="2200" dirty="0"/>
              <a:t> </a:t>
            </a:r>
          </a:p>
        </p:txBody>
      </p:sp>
      <p:pic>
        <p:nvPicPr>
          <p:cNvPr id="4" name="Picture Placeholder 3" descr="An illustration on the signal transduction through receptor tyrosine kinase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097"/>
          <a:stretch/>
        </p:blipFill>
        <p:spPr>
          <a:xfrm>
            <a:off x="6188810" y="1587025"/>
            <a:ext cx="1520565" cy="4797674"/>
          </a:xfrm>
          <a:prstGeom prst="rect">
            <a:avLst/>
          </a:prstGeom>
          <a:noFill/>
          <a:ln>
            <a:noFill/>
          </a:ln>
        </p:spPr>
      </p:pic>
    </p:spTree>
    <p:extLst>
      <p:ext uri="{BB962C8B-B14F-4D97-AF65-F5344CB8AC3E}">
        <p14:creationId xmlns:p14="http://schemas.microsoft.com/office/powerpoint/2010/main" val="17867506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sz="3600" dirty="0" err="1">
                <a:latin typeface="+mj-lt"/>
              </a:rPr>
              <a:t>Ras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909270"/>
          </a:xfrm>
        </p:spPr>
        <p:txBody>
          <a:bodyPr lIns="0" tIns="0" rIns="0" bIns="0"/>
          <a:lstStyle/>
          <a:p>
            <a:pPr indent="-255600"/>
            <a:r>
              <a:rPr lang="en-US" sz="2400" b="1" dirty="0" err="1"/>
              <a:t>Ras</a:t>
            </a:r>
            <a:r>
              <a:rPr lang="en-US" sz="2400" dirty="0"/>
              <a:t> is important in regulating the proliferation of cells; it is a </a:t>
            </a:r>
            <a:r>
              <a:rPr lang="en-US" sz="2400" i="1" u="sng" dirty="0"/>
              <a:t>small monomeric G protein</a:t>
            </a:r>
            <a:r>
              <a:rPr lang="en-US" sz="2400" i="1" dirty="0"/>
              <a:t>.</a:t>
            </a:r>
          </a:p>
          <a:p>
            <a:pPr indent="-255600"/>
            <a:r>
              <a:rPr lang="en-US" sz="2400" dirty="0" err="1"/>
              <a:t>Ras</a:t>
            </a:r>
            <a:r>
              <a:rPr lang="en-US" sz="2400" dirty="0"/>
              <a:t> and other such molecules can </a:t>
            </a:r>
            <a:r>
              <a:rPr lang="en-US" sz="2400" u="sng" dirty="0"/>
              <a:t>bind GDP or GTP but are active only when bound to GTP.</a:t>
            </a:r>
          </a:p>
          <a:p>
            <a:pPr indent="-255600"/>
            <a:r>
              <a:rPr lang="en-US" sz="2400" u="sng" dirty="0" err="1"/>
              <a:t>Ras</a:t>
            </a:r>
            <a:r>
              <a:rPr lang="en-US" sz="2400" u="sng" dirty="0"/>
              <a:t> requires assistance from </a:t>
            </a:r>
            <a:r>
              <a:rPr lang="en-US" sz="2400" dirty="0"/>
              <a:t>a </a:t>
            </a:r>
            <a:r>
              <a:rPr lang="en-US" sz="2400" b="1" dirty="0"/>
              <a:t>guanine-nucleotide exchange factor</a:t>
            </a:r>
            <a:r>
              <a:rPr lang="en-US" sz="2400" dirty="0"/>
              <a:t> (</a:t>
            </a:r>
            <a:r>
              <a:rPr lang="en-US" sz="2400" b="1" dirty="0"/>
              <a:t>GEF</a:t>
            </a:r>
            <a:r>
              <a:rPr lang="en-US" sz="2400" dirty="0"/>
              <a:t>)</a:t>
            </a:r>
            <a:r>
              <a:rPr lang="en-US" sz="2400" b="1" dirty="0"/>
              <a:t> </a:t>
            </a:r>
            <a:r>
              <a:rPr lang="en-US" sz="2400" dirty="0"/>
              <a:t>called </a:t>
            </a:r>
            <a:r>
              <a:rPr lang="en-US" sz="2400" b="1" dirty="0" err="1"/>
              <a:t>Sos</a:t>
            </a:r>
            <a:r>
              <a:rPr lang="en-US" sz="2400" dirty="0"/>
              <a:t> to acquire a GTP molecule.</a:t>
            </a:r>
          </a:p>
        </p:txBody>
      </p:sp>
    </p:spTree>
    <p:extLst>
      <p:ext uri="{BB962C8B-B14F-4D97-AF65-F5344CB8AC3E}">
        <p14:creationId xmlns:p14="http://schemas.microsoft.com/office/powerpoint/2010/main" val="18157236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sz="3600" dirty="0" err="1">
                <a:latin typeface="+mj-lt"/>
              </a:rPr>
              <a:t>Ras</a:t>
            </a:r>
            <a:r>
              <a:rPr lang="en-US" sz="3600" dirty="0">
                <a:latin typeface="+mj-lt"/>
              </a:rPr>
              <a:t> Signaling </a:t>
            </a:r>
            <a:r>
              <a:rPr lang="en-US" sz="2800" dirty="0">
                <a:latin typeface="+mj-lt"/>
              </a:rPr>
              <a:t>(1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172291"/>
          </a:xfrm>
        </p:spPr>
        <p:txBody>
          <a:bodyPr lIns="0" tIns="0" rIns="0" bIns="0"/>
          <a:lstStyle/>
          <a:p>
            <a:pPr indent="-255600"/>
            <a:r>
              <a:rPr lang="en-US" sz="2400" dirty="0"/>
              <a:t>For </a:t>
            </a:r>
            <a:r>
              <a:rPr lang="en-US" sz="2400" dirty="0" err="1"/>
              <a:t>Sos</a:t>
            </a:r>
            <a:r>
              <a:rPr lang="en-US" sz="2400" dirty="0"/>
              <a:t> to become active, it must bind the receptor through another protein called </a:t>
            </a:r>
            <a:r>
              <a:rPr lang="en-US" sz="2400" i="1" dirty="0">
                <a:solidFill>
                  <a:srgbClr val="C00000"/>
                </a:solidFill>
              </a:rPr>
              <a:t>GRB2</a:t>
            </a:r>
            <a:r>
              <a:rPr lang="en-US" sz="2400" i="1" dirty="0"/>
              <a:t>,</a:t>
            </a:r>
            <a:r>
              <a:rPr lang="en-US" sz="2400" dirty="0"/>
              <a:t> which has an </a:t>
            </a:r>
            <a:r>
              <a:rPr lang="en-US" sz="2400" dirty="0">
                <a:solidFill>
                  <a:srgbClr val="C00000"/>
                </a:solidFill>
              </a:rPr>
              <a:t>SH2</a:t>
            </a:r>
            <a:r>
              <a:rPr lang="en-US" sz="2400" dirty="0"/>
              <a:t> domain (</a:t>
            </a:r>
            <a:r>
              <a:rPr lang="en-US" sz="2400" dirty="0" err="1">
                <a:solidFill>
                  <a:srgbClr val="C00000"/>
                </a:solidFill>
              </a:rPr>
              <a:t>Sos</a:t>
            </a:r>
            <a:r>
              <a:rPr lang="en-US" sz="2400" dirty="0"/>
              <a:t>, GRB2, and the receptor form a complex)</a:t>
            </a:r>
            <a:r>
              <a:rPr lang="en-US" sz="2400" i="1" dirty="0"/>
              <a:t>. </a:t>
            </a:r>
            <a:endParaRPr lang="en-US" sz="2400" dirty="0"/>
          </a:p>
          <a:p>
            <a:pPr indent="-255600"/>
            <a:r>
              <a:rPr lang="en-US" sz="2400" dirty="0" err="1"/>
              <a:t>Sos</a:t>
            </a:r>
            <a:r>
              <a:rPr lang="en-US" sz="2400" dirty="0"/>
              <a:t> then stimulates </a:t>
            </a:r>
            <a:r>
              <a:rPr lang="en-US" sz="2400" dirty="0" err="1"/>
              <a:t>Ras</a:t>
            </a:r>
            <a:r>
              <a:rPr lang="en-US" sz="2400" dirty="0"/>
              <a:t> to release GDP and bind a GTP molecule, which activates </a:t>
            </a:r>
            <a:r>
              <a:rPr lang="en-US" sz="2400" dirty="0" err="1"/>
              <a:t>Ras</a:t>
            </a:r>
            <a:r>
              <a:rPr lang="en-US" sz="2400" dirty="0"/>
              <a:t>. </a:t>
            </a:r>
          </a:p>
        </p:txBody>
      </p:sp>
    </p:spTree>
    <p:extLst>
      <p:ext uri="{BB962C8B-B14F-4D97-AF65-F5344CB8AC3E}">
        <p14:creationId xmlns:p14="http://schemas.microsoft.com/office/powerpoint/2010/main" val="248848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18366"/>
            <a:ext cx="8229600" cy="1025349"/>
          </a:xfrm>
          <a:solidFill>
            <a:srgbClr val="FFC000"/>
          </a:solidFill>
        </p:spPr>
        <p:txBody>
          <a:bodyPr lIns="0" tIns="0" rIns="0" bIns="0" anchor="ctr"/>
          <a:lstStyle/>
          <a:p>
            <a:r>
              <a:rPr lang="en-US" dirty="0"/>
              <a:t>The Overall Flow of Information During Cell Signaling</a:t>
            </a:r>
          </a:p>
        </p:txBody>
      </p:sp>
      <p:sp>
        <p:nvSpPr>
          <p:cNvPr id="6" name="Content Placeholder 5"/>
          <p:cNvSpPr>
            <a:spLocks noGrp="1"/>
          </p:cNvSpPr>
          <p:nvPr>
            <p:ph sz="quarter" idx="15"/>
          </p:nvPr>
        </p:nvSpPr>
        <p:spPr>
          <a:xfrm>
            <a:off x="421689" y="1571268"/>
            <a:ext cx="8256234" cy="304069"/>
          </a:xfrm>
        </p:spPr>
        <p:txBody>
          <a:bodyPr lIns="0" tIns="0" rIns="0" bIns="0"/>
          <a:lstStyle/>
          <a:p>
            <a:pPr marL="0" indent="0">
              <a:buNone/>
            </a:pPr>
            <a:r>
              <a:rPr lang="en-US" sz="2200" b="1" dirty="0"/>
              <a:t>Figure 23.2</a:t>
            </a:r>
            <a:r>
              <a:rPr lang="en-US" sz="2200" dirty="0"/>
              <a:t> The Overall Flow of Information During Cell Signaling.</a:t>
            </a:r>
          </a:p>
        </p:txBody>
      </p:sp>
      <p:pic>
        <p:nvPicPr>
          <p:cNvPr id="4" name="Picture Placeholder 3" descr="The overall flow of information during cell signaling shows the relay of signals to the interior of the cell from cell receptors on the cell surface to the cytosol to the nucleus that causes changes in gene expression.&#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187"/>
          <a:stretch/>
        </p:blipFill>
        <p:spPr>
          <a:xfrm>
            <a:off x="2090611" y="2062885"/>
            <a:ext cx="5067162" cy="4296974"/>
          </a:xfrm>
          <a:prstGeom prst="rect">
            <a:avLst/>
          </a:prstGeom>
          <a:noFill/>
          <a:ln>
            <a:noFill/>
          </a:ln>
        </p:spPr>
      </p:pic>
    </p:spTree>
    <p:extLst>
      <p:ext uri="{BB962C8B-B14F-4D97-AF65-F5344CB8AC3E}">
        <p14:creationId xmlns:p14="http://schemas.microsoft.com/office/powerpoint/2010/main" val="7643799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sz="3600" dirty="0" err="1">
                <a:latin typeface="+mj-lt"/>
              </a:rPr>
              <a:t>Ras</a:t>
            </a:r>
            <a:r>
              <a:rPr lang="en-US" sz="3600" dirty="0">
                <a:latin typeface="+mj-lt"/>
              </a:rPr>
              <a:t> Signaling </a:t>
            </a:r>
            <a:r>
              <a:rPr lang="en-US" sz="2800" dirty="0">
                <a:latin typeface="+mj-lt"/>
              </a:rPr>
              <a:t>(2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039113"/>
          </a:xfrm>
        </p:spPr>
        <p:txBody>
          <a:bodyPr lIns="0" tIns="0" rIns="0" bIns="0"/>
          <a:lstStyle/>
          <a:p>
            <a:pPr indent="-255600"/>
            <a:r>
              <a:rPr lang="en-US" sz="2400" dirty="0">
                <a:latin typeface="Arial" panose="020B0604020202020204" pitchFamily="34" charset="0"/>
                <a:cs typeface="Arial" panose="020B0604020202020204" pitchFamily="34" charset="0"/>
              </a:rPr>
              <a:t>Alternatively, </a:t>
            </a:r>
            <a:r>
              <a:rPr lang="en-US" sz="2400" u="sng" dirty="0">
                <a:latin typeface="Arial" panose="020B0604020202020204" pitchFamily="34" charset="0"/>
                <a:cs typeface="Arial" panose="020B0604020202020204" pitchFamily="34" charset="0"/>
              </a:rPr>
              <a:t>some activated RTKs can activate </a:t>
            </a:r>
            <a:r>
              <a:rPr lang="en-US" sz="2400" u="sng" dirty="0">
                <a:solidFill>
                  <a:srgbClr val="C00000"/>
                </a:solidFill>
                <a:latin typeface="Arial" panose="020B0604020202020204" pitchFamily="34" charset="0"/>
                <a:cs typeface="Arial" panose="020B0604020202020204" pitchFamily="34" charset="0"/>
              </a:rPr>
              <a:t>phospholipase C</a:t>
            </a:r>
            <a:r>
              <a:rPr lang="el-GR" sz="2400" i="1" u="sng" dirty="0">
                <a:solidFill>
                  <a:srgbClr val="C00000"/>
                </a:solidFill>
                <a:latin typeface="Arial" panose="020B0604020202020204" pitchFamily="34" charset="0"/>
                <a:cs typeface="Arial" panose="020B0604020202020204" pitchFamily="34" charset="0"/>
              </a:rPr>
              <a:t>γ</a:t>
            </a:r>
            <a:r>
              <a:rPr lang="en-US" sz="2400" i="1" u="sng" dirty="0">
                <a:solidFill>
                  <a:srgbClr val="C00000"/>
                </a:solidFill>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indent="-255600"/>
            <a:r>
              <a:rPr lang="en-US" sz="2400" u="sng" dirty="0">
                <a:latin typeface="Arial" panose="020B0604020202020204" pitchFamily="34" charset="0"/>
                <a:cs typeface="Arial" panose="020B0604020202020204" pitchFamily="34" charset="0"/>
              </a:rPr>
              <a:t>Activated Ras triggers a series of </a:t>
            </a:r>
            <a:r>
              <a:rPr lang="en-US" sz="2400" u="sng" dirty="0" err="1">
                <a:latin typeface="Arial" panose="020B0604020202020204" pitchFamily="34" charset="0"/>
                <a:cs typeface="Arial" panose="020B0604020202020204" pitchFamily="34" charset="0"/>
              </a:rPr>
              <a:t>phosphorylations</a:t>
            </a:r>
            <a:r>
              <a:rPr lang="en-US" sz="2400" dirty="0">
                <a:latin typeface="Arial" panose="020B0604020202020204" pitchFamily="34" charset="0"/>
                <a:cs typeface="Arial" panose="020B0604020202020204" pitchFamily="34" charset="0"/>
              </a:rPr>
              <a:t>. </a:t>
            </a:r>
          </a:p>
          <a:p>
            <a:pPr indent="-255600"/>
            <a:r>
              <a:rPr lang="en-US" sz="2400" dirty="0">
                <a:latin typeface="Arial" panose="020B0604020202020204" pitchFamily="34" charset="0"/>
                <a:cs typeface="Arial" panose="020B0604020202020204" pitchFamily="34" charset="0"/>
              </a:rPr>
              <a:t>The first protein phosphorylated is </a:t>
            </a:r>
            <a:r>
              <a:rPr lang="en-US" sz="2400" i="1" dirty="0" err="1">
                <a:solidFill>
                  <a:srgbClr val="C00000"/>
                </a:solidFill>
                <a:latin typeface="Arial" panose="020B0604020202020204" pitchFamily="34" charset="0"/>
                <a:cs typeface="Arial" panose="020B0604020202020204" pitchFamily="34" charset="0"/>
              </a:rPr>
              <a:t>Raf</a:t>
            </a:r>
            <a:r>
              <a:rPr lang="en-US" sz="2400" i="1" dirty="0">
                <a:solidFill>
                  <a:srgbClr val="C0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 protein kinase.</a:t>
            </a:r>
          </a:p>
        </p:txBody>
      </p:sp>
    </p:spTree>
    <p:extLst>
      <p:ext uri="{BB962C8B-B14F-4D97-AF65-F5344CB8AC3E}">
        <p14:creationId xmlns:p14="http://schemas.microsoft.com/office/powerpoint/2010/main" val="36145469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sz="3600" dirty="0" err="1">
                <a:latin typeface="+mj-lt"/>
              </a:rPr>
              <a:t>Ras</a:t>
            </a:r>
            <a:r>
              <a:rPr lang="en-US" sz="3600" dirty="0">
                <a:latin typeface="+mj-lt"/>
              </a:rPr>
              <a:t> Signaling </a:t>
            </a:r>
            <a:r>
              <a:rPr lang="en-US" sz="2800" dirty="0">
                <a:latin typeface="+mj-lt"/>
              </a:rPr>
              <a:t>(3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172291"/>
          </a:xfrm>
        </p:spPr>
        <p:txBody>
          <a:bodyPr lIns="0" tIns="0" rIns="0" bIns="0"/>
          <a:lstStyle/>
          <a:p>
            <a:pPr indent="-255600"/>
            <a:r>
              <a:rPr lang="en-US" sz="2400" dirty="0">
                <a:solidFill>
                  <a:srgbClr val="C00000"/>
                </a:solidFill>
              </a:rPr>
              <a:t>Raf</a:t>
            </a:r>
            <a:r>
              <a:rPr lang="en-US" sz="2400" dirty="0"/>
              <a:t> phosphorylates </a:t>
            </a:r>
            <a:r>
              <a:rPr lang="en-US" sz="2400" u="sng" dirty="0"/>
              <a:t>serine and threonine </a:t>
            </a:r>
            <a:r>
              <a:rPr lang="en-US" sz="2400" dirty="0"/>
              <a:t>residues in a protein kinase called </a:t>
            </a:r>
            <a:r>
              <a:rPr lang="en-US" sz="2400" i="1" dirty="0">
                <a:solidFill>
                  <a:srgbClr val="C00000"/>
                </a:solidFill>
              </a:rPr>
              <a:t>MEK</a:t>
            </a:r>
            <a:r>
              <a:rPr lang="en-US" sz="2400" dirty="0">
                <a:solidFill>
                  <a:srgbClr val="C00000"/>
                </a:solidFill>
              </a:rPr>
              <a:t>.</a:t>
            </a:r>
          </a:p>
          <a:p>
            <a:pPr indent="-255600"/>
            <a:r>
              <a:rPr lang="en-US" sz="2400" dirty="0">
                <a:solidFill>
                  <a:srgbClr val="C00000"/>
                </a:solidFill>
              </a:rPr>
              <a:t>MEK</a:t>
            </a:r>
            <a:r>
              <a:rPr lang="en-US" sz="2400" dirty="0"/>
              <a:t> in turn phosphorylates </a:t>
            </a:r>
            <a:r>
              <a:rPr lang="en-US" sz="2400" u="sng" dirty="0"/>
              <a:t>threonine and tyrosine </a:t>
            </a:r>
            <a:r>
              <a:rPr lang="en-US" sz="2400" dirty="0"/>
              <a:t>residues in a class of proteins called </a:t>
            </a:r>
            <a:r>
              <a:rPr lang="en-US" sz="2400" b="1" dirty="0">
                <a:solidFill>
                  <a:srgbClr val="C00000"/>
                </a:solidFill>
              </a:rPr>
              <a:t>mitogen-activated protein kinases</a:t>
            </a:r>
            <a:r>
              <a:rPr lang="en-US" sz="2400" dirty="0">
                <a:solidFill>
                  <a:srgbClr val="C00000"/>
                </a:solidFill>
              </a:rPr>
              <a:t> (</a:t>
            </a:r>
            <a:r>
              <a:rPr lang="en-US" sz="2400" b="1" dirty="0">
                <a:solidFill>
                  <a:srgbClr val="C00000"/>
                </a:solidFill>
              </a:rPr>
              <a:t>MAPKs</a:t>
            </a:r>
            <a:r>
              <a:rPr lang="en-US" sz="2400" dirty="0">
                <a:solidFill>
                  <a:srgbClr val="C00000"/>
                </a:solidFill>
              </a:rPr>
              <a:t>). </a:t>
            </a:r>
          </a:p>
        </p:txBody>
      </p:sp>
    </p:spTree>
    <p:extLst>
      <p:ext uri="{BB962C8B-B14F-4D97-AF65-F5344CB8AC3E}">
        <p14:creationId xmlns:p14="http://schemas.microsoft.com/office/powerpoint/2010/main" val="36145469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sz="3600" dirty="0" err="1">
                <a:latin typeface="+mj-lt"/>
              </a:rPr>
              <a:t>Ras</a:t>
            </a:r>
            <a:r>
              <a:rPr lang="en-US" sz="3600" dirty="0">
                <a:latin typeface="+mj-lt"/>
              </a:rPr>
              <a:t> Signaling </a:t>
            </a:r>
            <a:r>
              <a:rPr lang="en-US" sz="2800" dirty="0">
                <a:latin typeface="+mj-lt"/>
              </a:rPr>
              <a:t>(4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636315"/>
          </a:xfrm>
        </p:spPr>
        <p:txBody>
          <a:bodyPr lIns="0" tIns="0" rIns="0" bIns="0"/>
          <a:lstStyle/>
          <a:p>
            <a:pPr indent="-255600"/>
            <a:r>
              <a:rPr lang="en-US" sz="2400" dirty="0">
                <a:solidFill>
                  <a:srgbClr val="C00000"/>
                </a:solidFill>
              </a:rPr>
              <a:t>MAPKs</a:t>
            </a:r>
            <a:r>
              <a:rPr lang="en-US" sz="2400" dirty="0"/>
              <a:t> are activated in response to </a:t>
            </a:r>
            <a:r>
              <a:rPr lang="en-US" sz="2400" u="sng" dirty="0"/>
              <a:t>a signal to grow and divide, sometimes called a </a:t>
            </a:r>
            <a:r>
              <a:rPr lang="en-US" sz="2400" i="1" u="sng" dirty="0"/>
              <a:t>mitogen</a:t>
            </a:r>
            <a:r>
              <a:rPr lang="en-US" sz="2400" i="1" dirty="0"/>
              <a:t>.</a:t>
            </a:r>
          </a:p>
          <a:p>
            <a:pPr indent="-255600"/>
            <a:r>
              <a:rPr lang="en-US" sz="2400" dirty="0">
                <a:solidFill>
                  <a:srgbClr val="C00000"/>
                </a:solidFill>
              </a:rPr>
              <a:t>MAPKs</a:t>
            </a:r>
            <a:r>
              <a:rPr lang="en-US" sz="2400" dirty="0"/>
              <a:t> phosphorylate </a:t>
            </a:r>
            <a:r>
              <a:rPr lang="en-US" sz="2400" u="sng" dirty="0"/>
              <a:t>transcription</a:t>
            </a:r>
            <a:r>
              <a:rPr lang="en-US" sz="2400" dirty="0"/>
              <a:t> </a:t>
            </a:r>
            <a:r>
              <a:rPr lang="en-US" sz="2400" u="sng" dirty="0"/>
              <a:t>factors</a:t>
            </a:r>
            <a:r>
              <a:rPr lang="en-US" sz="2400" dirty="0"/>
              <a:t> that </a:t>
            </a:r>
            <a:r>
              <a:rPr lang="en-US" sz="2400" dirty="0">
                <a:solidFill>
                  <a:srgbClr val="C00000"/>
                </a:solidFill>
              </a:rPr>
              <a:t>enter</a:t>
            </a:r>
            <a:r>
              <a:rPr lang="en-US" sz="2400" dirty="0"/>
              <a:t> the </a:t>
            </a:r>
            <a:r>
              <a:rPr lang="en-US" sz="2400" u="sng" dirty="0"/>
              <a:t>nucleus</a:t>
            </a:r>
            <a:r>
              <a:rPr lang="en-US" sz="2400" dirty="0"/>
              <a:t> to alter gene expression.</a:t>
            </a:r>
          </a:p>
          <a:p>
            <a:pPr indent="-255600"/>
            <a:r>
              <a:rPr lang="en-US" sz="2400" dirty="0"/>
              <a:t>For example, </a:t>
            </a:r>
            <a:r>
              <a:rPr lang="en-US" sz="2400" i="1" dirty="0">
                <a:solidFill>
                  <a:srgbClr val="C00000"/>
                </a:solidFill>
              </a:rPr>
              <a:t>Jun</a:t>
            </a:r>
            <a:r>
              <a:rPr lang="en-US" sz="2400" dirty="0">
                <a:solidFill>
                  <a:srgbClr val="C00000"/>
                </a:solidFill>
              </a:rPr>
              <a:t> and </a:t>
            </a:r>
            <a:r>
              <a:rPr lang="en-US" sz="2400" i="1" dirty="0" err="1">
                <a:solidFill>
                  <a:srgbClr val="C00000"/>
                </a:solidFill>
              </a:rPr>
              <a:t>Ets</a:t>
            </a:r>
            <a:r>
              <a:rPr lang="en-US" sz="2400" i="1" dirty="0">
                <a:solidFill>
                  <a:srgbClr val="C00000"/>
                </a:solidFill>
              </a:rPr>
              <a:t> </a:t>
            </a:r>
            <a:r>
              <a:rPr lang="en-US" sz="2400" dirty="0"/>
              <a:t>family</a:t>
            </a:r>
            <a:r>
              <a:rPr lang="en-US" sz="2400" i="1" dirty="0"/>
              <a:t> </a:t>
            </a:r>
            <a:r>
              <a:rPr lang="en-US" sz="2400" dirty="0"/>
              <a:t>members </a:t>
            </a:r>
            <a:r>
              <a:rPr lang="en-US" sz="2400" u="sng" dirty="0"/>
              <a:t>regulate the expression of genes needed for growth and division</a:t>
            </a:r>
            <a:r>
              <a:rPr lang="en-US" sz="2400" dirty="0"/>
              <a:t>.</a:t>
            </a:r>
          </a:p>
        </p:txBody>
      </p:sp>
    </p:spTree>
    <p:extLst>
      <p:ext uri="{BB962C8B-B14F-4D97-AF65-F5344CB8AC3E}">
        <p14:creationId xmlns:p14="http://schemas.microsoft.com/office/powerpoint/2010/main" val="3614546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69694"/>
            <a:ext cx="8263784" cy="599429"/>
          </a:xfrm>
          <a:solidFill>
            <a:schemeClr val="accent3">
              <a:lumMod val="40000"/>
              <a:lumOff val="60000"/>
            </a:schemeClr>
          </a:solidFill>
        </p:spPr>
        <p:txBody>
          <a:bodyPr lIns="0" tIns="0" rIns="0" bIns="0" anchor="ctr"/>
          <a:lstStyle/>
          <a:p>
            <a:r>
              <a:rPr lang="en-US" dirty="0">
                <a:latin typeface="+mj-lt"/>
              </a:rPr>
              <a:t>Inactivation of </a:t>
            </a:r>
            <a:r>
              <a:rPr lang="en-US" dirty="0" err="1">
                <a:latin typeface="+mj-lt"/>
              </a:rPr>
              <a:t>Ras</a:t>
            </a:r>
            <a:endParaRPr lang="en-US"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5"/>
            <a:ext cx="8263784" cy="2281473"/>
          </a:xfrm>
        </p:spPr>
        <p:txBody>
          <a:bodyPr lIns="0" tIns="0" rIns="0" bIns="0"/>
          <a:lstStyle/>
          <a:p>
            <a:pPr indent="-255600"/>
            <a:r>
              <a:rPr lang="en-US" sz="2400" dirty="0"/>
              <a:t>Once </a:t>
            </a:r>
            <a:r>
              <a:rPr lang="en-US" sz="2400" dirty="0" err="1"/>
              <a:t>Ras</a:t>
            </a:r>
            <a:r>
              <a:rPr lang="en-US" sz="2400" dirty="0"/>
              <a:t> is in the active state, it must be inactivated to avoid continual stimulation of the </a:t>
            </a:r>
            <a:r>
              <a:rPr lang="en-US" sz="2400" dirty="0" err="1"/>
              <a:t>Ras</a:t>
            </a:r>
            <a:r>
              <a:rPr lang="en-US" sz="2400" dirty="0"/>
              <a:t> pathway.</a:t>
            </a:r>
          </a:p>
          <a:p>
            <a:pPr indent="-255600"/>
            <a:r>
              <a:rPr lang="en-US" sz="2400" dirty="0"/>
              <a:t>This is </a:t>
            </a:r>
            <a:r>
              <a:rPr lang="en-US" sz="2400" dirty="0">
                <a:solidFill>
                  <a:srgbClr val="C00000"/>
                </a:solidFill>
              </a:rPr>
              <a:t>accomplished by a </a:t>
            </a:r>
            <a:r>
              <a:rPr lang="en-US" sz="2400" b="1" dirty="0" err="1">
                <a:solidFill>
                  <a:srgbClr val="C00000"/>
                </a:solidFill>
              </a:rPr>
              <a:t>GTPase</a:t>
            </a:r>
            <a:r>
              <a:rPr lang="en-US" sz="2400" b="1" dirty="0">
                <a:solidFill>
                  <a:srgbClr val="C00000"/>
                </a:solidFill>
              </a:rPr>
              <a:t> activating protein</a:t>
            </a:r>
            <a:r>
              <a:rPr lang="en-US" sz="2400" dirty="0">
                <a:solidFill>
                  <a:srgbClr val="C00000"/>
                </a:solidFill>
              </a:rPr>
              <a:t> (</a:t>
            </a:r>
            <a:r>
              <a:rPr lang="en-US" sz="2400" b="1" dirty="0">
                <a:solidFill>
                  <a:srgbClr val="C00000"/>
                </a:solidFill>
              </a:rPr>
              <a:t>GAP</a:t>
            </a:r>
            <a:r>
              <a:rPr lang="en-US" sz="2400" dirty="0">
                <a:solidFill>
                  <a:srgbClr val="C00000"/>
                </a:solidFill>
              </a:rPr>
              <a:t>)</a:t>
            </a:r>
            <a:r>
              <a:rPr lang="en-US" sz="2400" b="1" dirty="0"/>
              <a:t> </a:t>
            </a:r>
            <a:r>
              <a:rPr lang="en-US" sz="2400" dirty="0"/>
              <a:t>that facilitates GTP hydrolysis.</a:t>
            </a:r>
          </a:p>
          <a:p>
            <a:pPr indent="-255600"/>
            <a:r>
              <a:rPr lang="en-US" sz="2400" dirty="0"/>
              <a:t>GDP-bound </a:t>
            </a:r>
            <a:r>
              <a:rPr lang="en-US" sz="2400" dirty="0" err="1"/>
              <a:t>Ras</a:t>
            </a:r>
            <a:r>
              <a:rPr lang="en-US" sz="2400" dirty="0"/>
              <a:t> is now inactive.</a:t>
            </a:r>
          </a:p>
        </p:txBody>
      </p:sp>
    </p:spTree>
    <p:extLst>
      <p:ext uri="{BB962C8B-B14F-4D97-AF65-F5344CB8AC3E}">
        <p14:creationId xmlns:p14="http://schemas.microsoft.com/office/powerpoint/2010/main" val="22179467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chemeClr val="accent3">
              <a:lumMod val="40000"/>
              <a:lumOff val="60000"/>
            </a:schemeClr>
          </a:solidFill>
        </p:spPr>
        <p:txBody>
          <a:bodyPr lIns="0" tIns="0" rIns="0" bIns="0" anchor="ctr"/>
          <a:lstStyle/>
          <a:p>
            <a:r>
              <a:rPr lang="en-US" sz="3600" dirty="0">
                <a:latin typeface="+mj-lt"/>
              </a:rPr>
              <a:t>The Key Steps in RTK Signaling Can Be Dissected Using Mutants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630500"/>
          </a:xfrm>
        </p:spPr>
        <p:txBody>
          <a:bodyPr lIns="0" tIns="0" rIns="0" bIns="0"/>
          <a:lstStyle/>
          <a:p>
            <a:pPr indent="-255600"/>
            <a:r>
              <a:rPr lang="en-US" sz="2400" dirty="0"/>
              <a:t>Specific effects are predicted when proteins important in RTK signaling are disrupted.</a:t>
            </a:r>
          </a:p>
          <a:p>
            <a:pPr indent="-255600"/>
            <a:r>
              <a:rPr lang="en-US" sz="2400" dirty="0">
                <a:solidFill>
                  <a:srgbClr val="C00000"/>
                </a:solidFill>
              </a:rPr>
              <a:t>Mutations</a:t>
            </a:r>
            <a:r>
              <a:rPr lang="en-US" sz="2400" dirty="0"/>
              <a:t> can be </a:t>
            </a:r>
            <a:r>
              <a:rPr lang="en-US" sz="2400" u="sng" dirty="0"/>
              <a:t>induced in the receptors themselves or in the </a:t>
            </a:r>
            <a:r>
              <a:rPr lang="en-US" altLang="en-CA" sz="2400" u="sng" dirty="0"/>
              <a:t>“</a:t>
            </a:r>
            <a:r>
              <a:rPr lang="en-US" sz="2400" u="sng" dirty="0"/>
              <a:t>downstream</a:t>
            </a:r>
            <a:r>
              <a:rPr lang="en-US" altLang="en-CA" sz="2400" u="sng" dirty="0"/>
              <a:t>”</a:t>
            </a:r>
            <a:r>
              <a:rPr lang="en-US" sz="2400" u="sng" dirty="0"/>
              <a:t> signaling components</a:t>
            </a:r>
            <a:r>
              <a:rPr lang="en-US" sz="2400" dirty="0"/>
              <a:t>.</a:t>
            </a:r>
          </a:p>
          <a:p>
            <a:pPr indent="-255600"/>
            <a:r>
              <a:rPr lang="en-US" sz="2400" dirty="0"/>
              <a:t>RTK signaling was understood based on this type of approach.</a:t>
            </a:r>
          </a:p>
        </p:txBody>
      </p:sp>
    </p:spTree>
    <p:extLst>
      <p:ext uri="{BB962C8B-B14F-4D97-AF65-F5344CB8AC3E}">
        <p14:creationId xmlns:p14="http://schemas.microsoft.com/office/powerpoint/2010/main" val="35440614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52223"/>
            <a:ext cx="8302240" cy="598403"/>
          </a:xfrm>
          <a:solidFill>
            <a:schemeClr val="accent3">
              <a:lumMod val="40000"/>
              <a:lumOff val="60000"/>
            </a:schemeClr>
          </a:solidFill>
        </p:spPr>
        <p:txBody>
          <a:bodyPr lIns="0" tIns="0" rIns="0" bIns="0" anchor="ctr"/>
          <a:lstStyle/>
          <a:p>
            <a:r>
              <a:rPr lang="en-US" sz="3600" dirty="0">
                <a:latin typeface="+mj-lt"/>
              </a:rPr>
              <a:t>Mutant Receptors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108978"/>
            <a:ext cx="8302240" cy="2917104"/>
          </a:xfrm>
        </p:spPr>
        <p:txBody>
          <a:bodyPr lIns="0" tIns="0" rIns="0" bIns="0"/>
          <a:lstStyle/>
          <a:p>
            <a:pPr indent="-255600"/>
            <a:r>
              <a:rPr lang="en-US" sz="2400" u="sng" dirty="0">
                <a:solidFill>
                  <a:srgbClr val="C00000"/>
                </a:solidFill>
              </a:rPr>
              <a:t>Normal </a:t>
            </a:r>
            <a:r>
              <a:rPr lang="en-US" sz="2400" i="1" u="sng" dirty="0">
                <a:solidFill>
                  <a:srgbClr val="C00000"/>
                </a:solidFill>
              </a:rPr>
              <a:t>FGFs</a:t>
            </a:r>
            <a:r>
              <a:rPr lang="en-US" sz="2400" u="sng" dirty="0">
                <a:solidFill>
                  <a:srgbClr val="C00000"/>
                </a:solidFill>
              </a:rPr>
              <a:t> (</a:t>
            </a:r>
            <a:r>
              <a:rPr lang="en-US" sz="2400" i="1" u="sng" dirty="0">
                <a:solidFill>
                  <a:srgbClr val="C00000"/>
                </a:solidFill>
              </a:rPr>
              <a:t>fibroblast growth factors</a:t>
            </a:r>
            <a:r>
              <a:rPr lang="en-US" sz="2400" u="sng" dirty="0">
                <a:solidFill>
                  <a:srgbClr val="C00000"/>
                </a:solidFill>
              </a:rPr>
              <a:t>) undergo </a:t>
            </a:r>
            <a:r>
              <a:rPr lang="en-US" sz="2400" u="sng" dirty="0" err="1">
                <a:solidFill>
                  <a:srgbClr val="C00000"/>
                </a:solidFill>
              </a:rPr>
              <a:t>autophosphorylation</a:t>
            </a:r>
            <a:r>
              <a:rPr lang="en-US" sz="2400" u="sng" dirty="0">
                <a:solidFill>
                  <a:srgbClr val="C00000"/>
                </a:solidFill>
              </a:rPr>
              <a:t> in response to ligand binding.</a:t>
            </a:r>
          </a:p>
          <a:p>
            <a:pPr indent="-255600"/>
            <a:r>
              <a:rPr lang="en-US" sz="2400" u="sng" dirty="0"/>
              <a:t>Some types of mutant fibroblast growth factor receptors (FGFRs) can bind ligand but cannot undergo normal </a:t>
            </a:r>
            <a:r>
              <a:rPr lang="en-US" sz="2400" u="sng" dirty="0" err="1"/>
              <a:t>autophosphorylation</a:t>
            </a:r>
            <a:r>
              <a:rPr lang="en-US" sz="2400" dirty="0"/>
              <a:t>.</a:t>
            </a:r>
          </a:p>
          <a:p>
            <a:pPr indent="-255600"/>
            <a:r>
              <a:rPr lang="en-US" sz="2400" dirty="0"/>
              <a:t>This type of mutant receptor can interact with normal receptors and prevent them from functioning properly.</a:t>
            </a:r>
          </a:p>
        </p:txBody>
      </p:sp>
    </p:spTree>
    <p:extLst>
      <p:ext uri="{BB962C8B-B14F-4D97-AF65-F5344CB8AC3E}">
        <p14:creationId xmlns:p14="http://schemas.microsoft.com/office/powerpoint/2010/main" val="23847049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dirty="0">
                <a:latin typeface="+mj-lt"/>
              </a:rPr>
              <a:t>Dominant Negative Receptor Mutations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6"/>
            <a:ext cx="8263784" cy="2104052"/>
          </a:xfrm>
        </p:spPr>
        <p:txBody>
          <a:bodyPr lIns="0" tIns="0" rIns="0" bIns="0"/>
          <a:lstStyle/>
          <a:p>
            <a:pPr indent="-255600"/>
            <a:r>
              <a:rPr lang="en-US" sz="2400" dirty="0"/>
              <a:t>These </a:t>
            </a:r>
            <a:r>
              <a:rPr lang="en-US" sz="2400" u="sng" dirty="0"/>
              <a:t>mutant receptors interfere with normal receptor function </a:t>
            </a:r>
            <a:r>
              <a:rPr lang="en-US" sz="2400" dirty="0"/>
              <a:t>because they can </a:t>
            </a:r>
            <a:r>
              <a:rPr lang="en-US" sz="2400" u="sng" dirty="0" err="1"/>
              <a:t>dimerize</a:t>
            </a:r>
            <a:r>
              <a:rPr lang="en-US" sz="2400" u="sng" dirty="0"/>
              <a:t> with normal receptors but no </a:t>
            </a:r>
            <a:r>
              <a:rPr lang="en-US" sz="2400" u="sng" dirty="0" err="1"/>
              <a:t>autophosphorylation</a:t>
            </a:r>
            <a:r>
              <a:rPr lang="en-US" sz="2400" u="sng" dirty="0"/>
              <a:t> occurs</a:t>
            </a:r>
            <a:r>
              <a:rPr lang="en-US" sz="2400" dirty="0"/>
              <a:t>. </a:t>
            </a:r>
          </a:p>
          <a:p>
            <a:pPr indent="-255600"/>
            <a:r>
              <a:rPr lang="en-US" sz="2400" dirty="0"/>
              <a:t>A mutant that overrides normal function in this way is called a </a:t>
            </a:r>
            <a:r>
              <a:rPr lang="en-US" sz="2400" b="1" dirty="0">
                <a:solidFill>
                  <a:srgbClr val="C00000"/>
                </a:solidFill>
              </a:rPr>
              <a:t>dominant negative mutation</a:t>
            </a:r>
            <a:r>
              <a:rPr lang="en-US" sz="2400" b="1" dirty="0"/>
              <a:t>.</a:t>
            </a:r>
          </a:p>
        </p:txBody>
      </p:sp>
    </p:spTree>
    <p:extLst>
      <p:ext uri="{BB962C8B-B14F-4D97-AF65-F5344CB8AC3E}">
        <p14:creationId xmlns:p14="http://schemas.microsoft.com/office/powerpoint/2010/main" val="1358325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267437"/>
            <a:ext cx="8251961" cy="906272"/>
          </a:xfrm>
          <a:solidFill>
            <a:schemeClr val="accent3">
              <a:lumMod val="40000"/>
              <a:lumOff val="60000"/>
            </a:schemeClr>
          </a:solidFill>
        </p:spPr>
        <p:txBody>
          <a:bodyPr lIns="0" tIns="0" rIns="0" bIns="0" anchor="ctr"/>
          <a:lstStyle/>
          <a:p>
            <a:r>
              <a:rPr lang="en-US" dirty="0"/>
              <a:t>Dominant Negative Disruption of FGF Receptor Function</a:t>
            </a:r>
          </a:p>
        </p:txBody>
      </p:sp>
      <p:sp>
        <p:nvSpPr>
          <p:cNvPr id="6" name="Content Placeholder 5"/>
          <p:cNvSpPr>
            <a:spLocks noGrp="1"/>
          </p:cNvSpPr>
          <p:nvPr>
            <p:ph sz="quarter" idx="15"/>
          </p:nvPr>
        </p:nvSpPr>
        <p:spPr>
          <a:xfrm>
            <a:off x="421688" y="1513743"/>
            <a:ext cx="4314086" cy="1079331"/>
          </a:xfrm>
        </p:spPr>
        <p:txBody>
          <a:bodyPr lIns="0" tIns="0" rIns="0" bIns="0"/>
          <a:lstStyle/>
          <a:p>
            <a:pPr marL="0" indent="0">
              <a:buNone/>
            </a:pPr>
            <a:r>
              <a:rPr lang="en-US" sz="2200" b="1" dirty="0"/>
              <a:t>Figure 23.19 </a:t>
            </a:r>
            <a:r>
              <a:rPr lang="en-US" sz="2400" dirty="0"/>
              <a:t>Dominant Negative Disruption of FGF Receptor Function. </a:t>
            </a:r>
            <a:r>
              <a:rPr lang="en-US" sz="2200" dirty="0"/>
              <a:t> </a:t>
            </a:r>
          </a:p>
        </p:txBody>
      </p:sp>
      <p:pic>
        <p:nvPicPr>
          <p:cNvPr id="5" name="Picture Placeholder 4" descr="An illustration on the normal F G F receptor and dominant negative F G F receptor. It shows the binding of the F G F molecules to the F G F receptors in the extracellular space and the tyrosine kinase in the cytosol.&#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277"/>
          <a:stretch/>
        </p:blipFill>
        <p:spPr>
          <a:xfrm>
            <a:off x="5228916" y="1480008"/>
            <a:ext cx="2894569" cy="4797969"/>
          </a:xfrm>
          <a:prstGeom prst="rect">
            <a:avLst/>
          </a:prstGeom>
          <a:noFill/>
          <a:ln>
            <a:noFill/>
          </a:ln>
        </p:spPr>
      </p:pic>
    </p:spTree>
    <p:extLst>
      <p:ext uri="{BB962C8B-B14F-4D97-AF65-F5344CB8AC3E}">
        <p14:creationId xmlns:p14="http://schemas.microsoft.com/office/powerpoint/2010/main" val="29517425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34111"/>
            <a:ext cx="8302240" cy="449131"/>
          </a:xfrm>
          <a:solidFill>
            <a:schemeClr val="accent3">
              <a:lumMod val="40000"/>
              <a:lumOff val="60000"/>
            </a:schemeClr>
          </a:solidFill>
        </p:spPr>
        <p:txBody>
          <a:bodyPr lIns="0" tIns="0" rIns="0" bIns="0" anchor="ctr"/>
          <a:lstStyle/>
          <a:p>
            <a:r>
              <a:rPr lang="en-US" sz="3600" dirty="0">
                <a:latin typeface="+mj-lt"/>
              </a:rPr>
              <a:t>Constitutive Mutations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945203"/>
            <a:ext cx="8302240" cy="2917103"/>
          </a:xfrm>
        </p:spPr>
        <p:txBody>
          <a:bodyPr lIns="0" tIns="0" rIns="0" bIns="0"/>
          <a:lstStyle/>
          <a:p>
            <a:pPr indent="-255600"/>
            <a:r>
              <a:rPr lang="en-US" sz="2400" u="sng" dirty="0"/>
              <a:t>Some mutations make FGFRs active in signaling, even when not bound to ligand</a:t>
            </a:r>
            <a:r>
              <a:rPr lang="en-US" sz="2400" dirty="0"/>
              <a:t>.</a:t>
            </a:r>
          </a:p>
          <a:p>
            <a:pPr indent="-255600"/>
            <a:r>
              <a:rPr lang="en-US" sz="2400" dirty="0"/>
              <a:t>These mutations are called </a:t>
            </a:r>
            <a:r>
              <a:rPr lang="en-US" sz="2400" b="1" dirty="0"/>
              <a:t>constitutively active mutations</a:t>
            </a:r>
            <a:r>
              <a:rPr lang="en-US" sz="2400" dirty="0"/>
              <a:t> </a:t>
            </a:r>
            <a:r>
              <a:rPr lang="en-US" sz="2400" dirty="0">
                <a:solidFill>
                  <a:srgbClr val="C00000"/>
                </a:solidFill>
              </a:rPr>
              <a:t>because they cause the receptor to stay switched </a:t>
            </a:r>
            <a:r>
              <a:rPr lang="en-US" altLang="ja-JP" sz="2400" dirty="0">
                <a:solidFill>
                  <a:srgbClr val="C00000"/>
                </a:solidFill>
              </a:rPr>
              <a:t>“on” all the time</a:t>
            </a:r>
            <a:r>
              <a:rPr lang="en-US" altLang="ja-JP" sz="2400" dirty="0"/>
              <a:t>.</a:t>
            </a:r>
          </a:p>
          <a:p>
            <a:pPr indent="-255600"/>
            <a:r>
              <a:rPr lang="en-US" sz="2400" dirty="0"/>
              <a:t>In </a:t>
            </a:r>
            <a:r>
              <a:rPr lang="en-US" sz="2400" u="sng" dirty="0"/>
              <a:t>humans</a:t>
            </a:r>
            <a:r>
              <a:rPr lang="en-US" sz="2400" dirty="0"/>
              <a:t>, a dominant mutation in </a:t>
            </a:r>
            <a:r>
              <a:rPr lang="en-US" sz="2400" i="1" u="sng" dirty="0">
                <a:solidFill>
                  <a:srgbClr val="C00000"/>
                </a:solidFill>
              </a:rPr>
              <a:t>FGFR-3</a:t>
            </a:r>
            <a:r>
              <a:rPr lang="en-US" sz="2400" u="sng" dirty="0">
                <a:solidFill>
                  <a:srgbClr val="C00000"/>
                </a:solidFill>
              </a:rPr>
              <a:t> causes a form of dwarfism called </a:t>
            </a:r>
            <a:r>
              <a:rPr lang="en-US" sz="2400" i="1" u="sng" dirty="0" err="1">
                <a:solidFill>
                  <a:srgbClr val="C00000"/>
                </a:solidFill>
              </a:rPr>
              <a:t>achondroplasia</a:t>
            </a:r>
            <a:r>
              <a:rPr lang="en-US" sz="2400" i="1" u="sng" dirty="0">
                <a:solidFill>
                  <a:srgbClr val="C00000"/>
                </a:solidFill>
              </a:rPr>
              <a:t>.</a:t>
            </a:r>
          </a:p>
        </p:txBody>
      </p:sp>
    </p:spTree>
    <p:extLst>
      <p:ext uri="{BB962C8B-B14F-4D97-AF65-F5344CB8AC3E}">
        <p14:creationId xmlns:p14="http://schemas.microsoft.com/office/powerpoint/2010/main" val="2710795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3">
              <a:lumMod val="40000"/>
              <a:lumOff val="60000"/>
            </a:schemeClr>
          </a:solidFill>
        </p:spPr>
        <p:txBody>
          <a:bodyPr lIns="0" tIns="0" rIns="0" bIns="0" anchor="ctr"/>
          <a:lstStyle/>
          <a:p>
            <a:r>
              <a:rPr lang="en-US" sz="3600" dirty="0">
                <a:latin typeface="+mj-lt"/>
              </a:rPr>
              <a:t>Genetic Analysis of RTK Signaling</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5"/>
            <a:ext cx="8263784" cy="3345999"/>
          </a:xfrm>
        </p:spPr>
        <p:txBody>
          <a:bodyPr lIns="0" tIns="0" rIns="0" bIns="0"/>
          <a:lstStyle/>
          <a:p>
            <a:pPr indent="-255600"/>
            <a:r>
              <a:rPr lang="en-US" sz="2400" dirty="0"/>
              <a:t>The use of </a:t>
            </a:r>
            <a:r>
              <a:rPr lang="en-US" sz="2400" u="sng" dirty="0"/>
              <a:t>genetic model systems </a:t>
            </a:r>
            <a:r>
              <a:rPr lang="en-US" sz="2400" dirty="0"/>
              <a:t>revolutionized the </a:t>
            </a:r>
            <a:r>
              <a:rPr lang="en-US" sz="2400" u="sng" dirty="0"/>
              <a:t>ability to connect the functions of specific proteins with important signaling pathways.</a:t>
            </a:r>
          </a:p>
          <a:p>
            <a:pPr indent="-255600"/>
            <a:r>
              <a:rPr lang="en-US" sz="2400" dirty="0"/>
              <a:t>The </a:t>
            </a:r>
            <a:r>
              <a:rPr lang="en-US" sz="2400" i="1" u="sng" dirty="0">
                <a:solidFill>
                  <a:srgbClr val="FF0000"/>
                </a:solidFill>
              </a:rPr>
              <a:t>Drosophila</a:t>
            </a:r>
            <a:r>
              <a:rPr lang="en-US" sz="2400" u="sng" dirty="0">
                <a:solidFill>
                  <a:srgbClr val="FF0000"/>
                </a:solidFill>
              </a:rPr>
              <a:t> compound eye is composed of 800 </a:t>
            </a:r>
            <a:r>
              <a:rPr lang="en-US" sz="2400" i="1" u="sng" dirty="0" err="1">
                <a:solidFill>
                  <a:srgbClr val="FF0000"/>
                </a:solidFill>
              </a:rPr>
              <a:t>ommatidia</a:t>
            </a:r>
            <a:r>
              <a:rPr lang="en-US" sz="2400" i="1" dirty="0"/>
              <a:t>.</a:t>
            </a:r>
          </a:p>
          <a:p>
            <a:pPr indent="-255600"/>
            <a:r>
              <a:rPr lang="en-US" sz="2400" u="sng" dirty="0"/>
              <a:t>Mutations in </a:t>
            </a:r>
            <a:r>
              <a:rPr lang="en-US" sz="2400" u="sng" dirty="0" err="1"/>
              <a:t>Ras</a:t>
            </a:r>
            <a:r>
              <a:rPr lang="en-US" sz="2400" u="sng" dirty="0"/>
              <a:t> can affect the appearance of the eye because formation of the eye depends on an RTK encoded by the </a:t>
            </a:r>
            <a:r>
              <a:rPr lang="en-US" sz="2400" i="1" u="sng" dirty="0" err="1"/>
              <a:t>sevenless</a:t>
            </a:r>
            <a:r>
              <a:rPr lang="en-US" sz="2400" i="1" u="sng" dirty="0"/>
              <a:t> </a:t>
            </a:r>
            <a:r>
              <a:rPr lang="en-US" sz="2400" u="sng" dirty="0"/>
              <a:t>(</a:t>
            </a:r>
            <a:r>
              <a:rPr lang="en-US" sz="2400" i="1" u="sng" dirty="0" err="1"/>
              <a:t>sev</a:t>
            </a:r>
            <a:r>
              <a:rPr lang="en-US" sz="2400" u="sng" dirty="0"/>
              <a:t>)</a:t>
            </a:r>
            <a:r>
              <a:rPr lang="en-US" sz="2400" i="1" u="sng" dirty="0"/>
              <a:t> </a:t>
            </a:r>
            <a:r>
              <a:rPr lang="en-US" sz="2400" u="sng" dirty="0"/>
              <a:t>gene</a:t>
            </a:r>
            <a:r>
              <a:rPr lang="en-US" sz="2400" dirty="0"/>
              <a:t>.</a:t>
            </a:r>
          </a:p>
        </p:txBody>
      </p:sp>
    </p:spTree>
    <p:extLst>
      <p:ext uri="{BB962C8B-B14F-4D97-AF65-F5344CB8AC3E}">
        <p14:creationId xmlns:p14="http://schemas.microsoft.com/office/powerpoint/2010/main" val="2879934012"/>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147850</TotalTime>
  <Words>10378</Words>
  <Application>Microsoft Office PowerPoint</Application>
  <PresentationFormat>On-screen Show (4:3)</PresentationFormat>
  <Paragraphs>952</Paragraphs>
  <Slides>145</Slides>
  <Notes>144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145</vt:i4>
      </vt:variant>
    </vt:vector>
  </HeadingPairs>
  <TitlesOfParts>
    <vt:vector size="154" baseType="lpstr">
      <vt:lpstr>Calibri</vt:lpstr>
      <vt:lpstr>Verdana</vt:lpstr>
      <vt:lpstr>Arial</vt:lpstr>
      <vt:lpstr>Noto Sans Symbols</vt:lpstr>
      <vt:lpstr>Times New Roman</vt:lpstr>
      <vt:lpstr>Symbol</vt:lpstr>
      <vt:lpstr>USHE</vt:lpstr>
      <vt:lpstr>USHE_slide options</vt:lpstr>
      <vt:lpstr>Equation</vt:lpstr>
      <vt:lpstr>Becker’s World of the Cell</vt:lpstr>
      <vt:lpstr>Signal Transduction Mechanisms:  II. Messengers and Receptors</vt:lpstr>
      <vt:lpstr>23.1 Chemical Signals and Cellular Receptors</vt:lpstr>
      <vt:lpstr>Chemical Signaling Involves Several Key Components</vt:lpstr>
      <vt:lpstr>Short- Versus Long-Range Signals</vt:lpstr>
      <vt:lpstr>Types of Signals</vt:lpstr>
      <vt:lpstr>Cell-to-Cell Signaling by Hormones and Local Mediators</vt:lpstr>
      <vt:lpstr>Receptors and Ligands</vt:lpstr>
      <vt:lpstr>The Overall Flow of Information During Cell Signaling</vt:lpstr>
      <vt:lpstr>Signal Transduction</vt:lpstr>
      <vt:lpstr>Preprogrammed Responses  (1 of 2)</vt:lpstr>
      <vt:lpstr>Preprogrammed Responses  (2 of 2)</vt:lpstr>
      <vt:lpstr>Receptor Binding Involves Quantitative Interactions Between Ligands and Their Receptors</vt:lpstr>
      <vt:lpstr>Receptor Affinity</vt:lpstr>
      <vt:lpstr>Analysis of Receptor-Ligand Affinity (1 of 4)</vt:lpstr>
      <vt:lpstr>Analysis of Receptor-Ligand Affinity (2 of 4)</vt:lpstr>
      <vt:lpstr>Analysis of Receptor-Ligand Affinity (3 of 4)</vt:lpstr>
      <vt:lpstr>Analysis of Receptor-Ligand Affinity (4 of 4)</vt:lpstr>
      <vt:lpstr>Concentration Dependence of Ligand Binding for a Simple Receptor-Ligand System</vt:lpstr>
      <vt:lpstr>Reciprocal Plots</vt:lpstr>
      <vt:lpstr>Agonists and Antagonists</vt:lpstr>
      <vt:lpstr>Turning Receptors “Off” (1 of 2)</vt:lpstr>
      <vt:lpstr>Turning Receptors “Off” (2 of 2)</vt:lpstr>
      <vt:lpstr>Coreceptors</vt:lpstr>
      <vt:lpstr>Cells Can Amplify Signals Once They Are Received</vt:lpstr>
      <vt:lpstr>Example of Signal Amplification</vt:lpstr>
      <vt:lpstr>Signal Transduction Pathways Can Amplify the Cellular Response to an External Signal</vt:lpstr>
      <vt:lpstr>Cell-Cell Signals Act Through a Limited Number of Receptors and Signal Transduction Pathways</vt:lpstr>
      <vt:lpstr>Some Basic Types of Signaling Pathways</vt:lpstr>
      <vt:lpstr>Signaling Pathways</vt:lpstr>
      <vt:lpstr>Hydrophobic Ligands</vt:lpstr>
      <vt:lpstr>23.2 G Protein−Coupled Receptors</vt:lpstr>
      <vt:lpstr>G Protein-Coupled Receptors Act Via Hydrolysis of GTP</vt:lpstr>
      <vt:lpstr>The Structure and Regulation of GPCRs (1 of 3)</vt:lpstr>
      <vt:lpstr>The Structure of G Protein–Coupled Receptors (GPCRs). </vt:lpstr>
      <vt:lpstr>The Structure and Regulation of GPCRs (2 of 3)</vt:lpstr>
      <vt:lpstr>The Structure and Regulation of GPCRs (3 of 3)</vt:lpstr>
      <vt:lpstr>The Structure, Activation, and Inactivation of  G Proteins</vt:lpstr>
      <vt:lpstr>G Protein Structure and Mode of Activation: Steps 1 and 2</vt:lpstr>
      <vt:lpstr>G Protein Structure and Mode of Activation: Steps 3 and 4</vt:lpstr>
      <vt:lpstr>G Protein Structure and Mode of Activation: Steps 5 and 6 </vt:lpstr>
      <vt:lpstr>Regulation of G Proteins</vt:lpstr>
      <vt:lpstr>The G Protein Activation/Inactivation Cycle</vt:lpstr>
      <vt:lpstr>α and βγ Subunits and Signaling</vt:lpstr>
      <vt:lpstr>Example of Signaling by βγ Subunits</vt:lpstr>
      <vt:lpstr>The Gβγ Subunits of G Protein Can Engage in Signaling</vt:lpstr>
      <vt:lpstr>Cyclic AMP Is a Second Messenger Whose Production Is Regulated by Some G Proteins (1 of 2) </vt:lpstr>
      <vt:lpstr>Cyclic AMP Is a Second Messenger Whose Production Is Regulated by Some G Proteins (2 of 2) </vt:lpstr>
      <vt:lpstr>The Structure and Metabolism of cAMP</vt:lpstr>
      <vt:lpstr>The Roles of G Proteins and Cyclic AMP in Signal Transduction</vt:lpstr>
      <vt:lpstr>G Proteins Are Active Only a Short time</vt:lpstr>
      <vt:lpstr>cAMP Function</vt:lpstr>
      <vt:lpstr>Examples of Cell Functions Regulated by cAMP</vt:lpstr>
      <vt:lpstr>The Activation of Protein Kinase A by Cyclic AMP</vt:lpstr>
      <vt:lpstr>Disruption of G Protein Signaling Causes Human Disease (1 of 2)</vt:lpstr>
      <vt:lpstr>Disruption of G Protein Signaling Causes Human Disease (2 of 2)</vt:lpstr>
      <vt:lpstr>Many G Proteins Act Through Inositol Trisphosphate and Diacylglycerol</vt:lpstr>
      <vt:lpstr>The Formation of Inositol Trisphosphate and Diacylglycerol </vt:lpstr>
      <vt:lpstr>Examples of Cell Functions Regulated by Inositol Trisphosphate Diacylglycerol </vt:lpstr>
      <vt:lpstr>IP3 and Diacylglycerol in Signaling (1 of 2)</vt:lpstr>
      <vt:lpstr>IP3 and Diacylglycerol in Signaling (2 of 2)</vt:lpstr>
      <vt:lpstr>The Role of IP3 and DAG on Signal Transduction</vt:lpstr>
      <vt:lpstr>The Release of Calcium Ions Is a Key Event in Many Signaling Processes</vt:lpstr>
      <vt:lpstr>Calcium ATPases (Pumps) </vt:lpstr>
      <vt:lpstr>An Overview of Calcium Regulation in Cells</vt:lpstr>
      <vt:lpstr>Calcium in Signaling via Increasing Cytosolic Calcium Concentration </vt:lpstr>
      <vt:lpstr>Calcium in Signaling: IP3 and Ryanodine Receptor Channels</vt:lpstr>
      <vt:lpstr>Measuring and Manipulating Calcium Levels</vt:lpstr>
      <vt:lpstr>Calcium Release Following Fertilization of Animal Eggs</vt:lpstr>
      <vt:lpstr>Roles of Calcium in Fertilization</vt:lpstr>
      <vt:lpstr>Transient Increase in Free Ca2+ Concentration That Occurs in Egg Cell Immediately After Fertilization </vt:lpstr>
      <vt:lpstr>Calcium Binding Activates Many Effector Proteins</vt:lpstr>
      <vt:lpstr>Calmodulin Function</vt:lpstr>
      <vt:lpstr>The Structure and Function of the Calcium-Calmodulin Complex </vt:lpstr>
      <vt:lpstr>23.3 Enzyme-Coupled Receptors </vt:lpstr>
      <vt:lpstr>Growth Factors Often Bind Protein Kinase-Associated Receptors</vt:lpstr>
      <vt:lpstr>Components of Blood Plasma and Serum</vt:lpstr>
      <vt:lpstr>Platelet-Derived Growth Factor</vt:lpstr>
      <vt:lpstr>Receptor Tyrosine Kinases</vt:lpstr>
      <vt:lpstr>Examples of Growth Factor Families</vt:lpstr>
      <vt:lpstr>Receptor Tyrosine Kinases Aggregate and Undergo Autophosphorylation</vt:lpstr>
      <vt:lpstr>The Structure and Activation of a Receptor Tyrosine Kinase</vt:lpstr>
      <vt:lpstr>The Structure of Receptor Tyrosine Kinases (1 of 2)</vt:lpstr>
      <vt:lpstr>The Structure of Receptor Tyrosine Kinases (2 of 2)</vt:lpstr>
      <vt:lpstr>The Activation of Receptor Tyrosine Kinases</vt:lpstr>
      <vt:lpstr>Receptor Tyrosine Kinases Initiate a Signal Transduction Cascade Involving Ras and MAP Kinase</vt:lpstr>
      <vt:lpstr>Signal Transduction Through Receptor Tyrosine Kinases</vt:lpstr>
      <vt:lpstr>Ras</vt:lpstr>
      <vt:lpstr>Ras Signaling (1 of 4)</vt:lpstr>
      <vt:lpstr>Ras Signaling (2 of 4)</vt:lpstr>
      <vt:lpstr>Ras Signaling (3 of 4)</vt:lpstr>
      <vt:lpstr>Ras Signaling (4 of 4)</vt:lpstr>
      <vt:lpstr>Inactivation of Ras</vt:lpstr>
      <vt:lpstr>The Key Steps in RTK Signaling Can Be Dissected Using Mutants</vt:lpstr>
      <vt:lpstr>Mutant Receptors</vt:lpstr>
      <vt:lpstr>Dominant Negative Receptor Mutations</vt:lpstr>
      <vt:lpstr>Dominant Negative Disruption of FGF Receptor Function</vt:lpstr>
      <vt:lpstr>Constitutive Mutations</vt:lpstr>
      <vt:lpstr>Genetic Analysis of RTK Signaling</vt:lpstr>
      <vt:lpstr>The Compound Eye of Drosophila </vt:lpstr>
      <vt:lpstr>Sevenless Signaling</vt:lpstr>
      <vt:lpstr>Identifying Additional Components of Sevenless Signaling</vt:lpstr>
      <vt:lpstr>Connections to Ras</vt:lpstr>
      <vt:lpstr>Mutations in the Ras Pathway Can Either Bypass or Enhance Defects in RTK Signaling </vt:lpstr>
      <vt:lpstr>Receptor Tyrosine Kinases Activate a Variety of Other Signaling Pathways</vt:lpstr>
      <vt:lpstr>Other Growth Factors Transduce Their Signals via Receptor Serine-Threonine Kinases</vt:lpstr>
      <vt:lpstr>TGF β Signaling</vt:lpstr>
      <vt:lpstr>Three Types of Smads</vt:lpstr>
      <vt:lpstr>Signal Transduction Pathway of TGF β Receptor Family Proteins</vt:lpstr>
      <vt:lpstr>Other Enzyme-Coupled Receptor Families</vt:lpstr>
      <vt:lpstr>23.4 Putting It All Together: Signal Integration</vt:lpstr>
      <vt:lpstr>Scaffolding Complexes Can Facilitate Cell Signaling</vt:lpstr>
      <vt:lpstr>Cell Signaling and Yeast Mating (1 of 2)</vt:lpstr>
      <vt:lpstr>Cell Signaling and Yeast Mating (2 of 2)</vt:lpstr>
      <vt:lpstr>Scaffolding Complexes Can Facilitate Cell Signaling </vt:lpstr>
      <vt:lpstr>Different Signaling Pathways Are Integrated Through Crosstalk</vt:lpstr>
      <vt:lpstr>Crosstalk</vt:lpstr>
      <vt:lpstr>Signal Integration</vt:lpstr>
      <vt:lpstr>Signaling Crosstalk</vt:lpstr>
      <vt:lpstr>23.5 Hormones and Other Long-Range Signals</vt:lpstr>
      <vt:lpstr>Endocrine Hormones</vt:lpstr>
      <vt:lpstr>Target Tissues for Endocrine Hormones</vt:lpstr>
      <vt:lpstr>Hormones Can Be Classified by Their Chemical Properties</vt:lpstr>
      <vt:lpstr>Chemical Classification and Function of Hormones</vt:lpstr>
      <vt:lpstr>Table 23.4 Chemical Classification and Function of Hormones</vt:lpstr>
      <vt:lpstr>The Endocrine System Controls Multiple Signaling Pathways to Regulate Glucose Levels</vt:lpstr>
      <vt:lpstr>Adrenergic Receptors</vt:lpstr>
      <vt:lpstr>Adrenergic Receptors and G Proteins</vt:lpstr>
      <vt:lpstr>Adrenergic Hormones and Control of Glycogen Degradation</vt:lpstr>
      <vt:lpstr>Control of Glycogen Degradation (1 of 2)</vt:lpstr>
      <vt:lpstr>Control of Glycogen Degradation (2 of 2)</vt:lpstr>
      <vt:lpstr>Stimulation of Glycogen Breakdown by Epinephrine </vt:lpstr>
      <vt:lpstr>α1-Adrenergic Receptors and the IP3 Pathway</vt:lpstr>
      <vt:lpstr>Insulin Signaling and Pl 3-Kinase</vt:lpstr>
      <vt:lpstr>Diabetes</vt:lpstr>
      <vt:lpstr>Insulin Signaling</vt:lpstr>
      <vt:lpstr>Insulin Signaling: Two Pathways</vt:lpstr>
      <vt:lpstr>Insulin Signaling: Akt Activation</vt:lpstr>
      <vt:lpstr>Insulin Signaling: Consequences of Activating Akt</vt:lpstr>
      <vt:lpstr>The Insulin Signaling Pathway</vt:lpstr>
      <vt:lpstr>Steroid Hormones Bind Hormones in the Cytosol and Carry Them into the Nucleus</vt:lpstr>
      <vt:lpstr>Action of Steroid Hormones</vt:lpstr>
      <vt:lpstr>Activation of Gene Transcription by Steroid Hormone Receptors</vt:lpstr>
      <vt:lpstr>Gases Can Act as Cell Signals</vt:lpstr>
      <vt:lpstr>Nitrous Oxide</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Becker’s World of the Cell, Tenth Edition, Chapter 23, Signal Transduction Mechanisms: II. Messengers and Receptors</dc:title>
  <dc:subject>Science</dc:subject>
  <dc:creator>Jeff Hardin, James P Lodolce</dc:creator>
  <cp:lastModifiedBy>yousef daraghma</cp:lastModifiedBy>
  <cp:revision>711</cp:revision>
  <dcterms:modified xsi:type="dcterms:W3CDTF">2022-03-26T18:59:45Z</dcterms:modified>
</cp:coreProperties>
</file>