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91" r:id="rId33"/>
    <p:sldId id="290" r:id="rId34"/>
    <p:sldId id="289" r:id="rId35"/>
    <p:sldId id="288" r:id="rId36"/>
    <p:sldId id="295" r:id="rId37"/>
    <p:sldId id="294" r:id="rId38"/>
    <p:sldId id="296" r:id="rId39"/>
    <p:sldId id="293" r:id="rId40"/>
    <p:sldId id="298" r:id="rId41"/>
    <p:sldId id="297" r:id="rId42"/>
    <p:sldId id="299" r:id="rId43"/>
    <p:sldId id="292" r:id="rId44"/>
    <p:sldId id="303" r:id="rId45"/>
    <p:sldId id="307" r:id="rId46"/>
    <p:sldId id="302" r:id="rId47"/>
    <p:sldId id="306" r:id="rId48"/>
    <p:sldId id="308" r:id="rId49"/>
    <p:sldId id="309" r:id="rId50"/>
    <p:sldId id="310" r:id="rId51"/>
    <p:sldId id="305" r:id="rId52"/>
    <p:sldId id="311" r:id="rId53"/>
    <p:sldId id="312" r:id="rId54"/>
    <p:sldId id="304" r:id="rId55"/>
    <p:sldId id="313" r:id="rId56"/>
    <p:sldId id="301" r:id="rId57"/>
    <p:sldId id="314" r:id="rId58"/>
    <p:sldId id="31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762"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D09F3E-3601-47F9-ACF3-051D26BEC95C}"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078B0-1066-4332-A6CB-6CAB10B6803B}" type="slidenum">
              <a:rPr lang="en-US" smtClean="0"/>
              <a:t>‹#›</a:t>
            </a:fld>
            <a:endParaRPr lang="en-US"/>
          </a:p>
        </p:txBody>
      </p:sp>
    </p:spTree>
    <p:extLst>
      <p:ext uri="{BB962C8B-B14F-4D97-AF65-F5344CB8AC3E}">
        <p14:creationId xmlns:p14="http://schemas.microsoft.com/office/powerpoint/2010/main" val="783632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D09F3E-3601-47F9-ACF3-051D26BEC95C}"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078B0-1066-4332-A6CB-6CAB10B6803B}" type="slidenum">
              <a:rPr lang="en-US" smtClean="0"/>
              <a:t>‹#›</a:t>
            </a:fld>
            <a:endParaRPr lang="en-US"/>
          </a:p>
        </p:txBody>
      </p:sp>
    </p:spTree>
    <p:extLst>
      <p:ext uri="{BB962C8B-B14F-4D97-AF65-F5344CB8AC3E}">
        <p14:creationId xmlns:p14="http://schemas.microsoft.com/office/powerpoint/2010/main" val="2226274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D09F3E-3601-47F9-ACF3-051D26BEC95C}"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078B0-1066-4332-A6CB-6CAB10B6803B}" type="slidenum">
              <a:rPr lang="en-US" smtClean="0"/>
              <a:t>‹#›</a:t>
            </a:fld>
            <a:endParaRPr lang="en-US"/>
          </a:p>
        </p:txBody>
      </p:sp>
    </p:spTree>
    <p:extLst>
      <p:ext uri="{BB962C8B-B14F-4D97-AF65-F5344CB8AC3E}">
        <p14:creationId xmlns:p14="http://schemas.microsoft.com/office/powerpoint/2010/main" val="1702465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D09F3E-3601-47F9-ACF3-051D26BEC95C}"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078B0-1066-4332-A6CB-6CAB10B6803B}" type="slidenum">
              <a:rPr lang="en-US" smtClean="0"/>
              <a:t>‹#›</a:t>
            </a:fld>
            <a:endParaRPr lang="en-US"/>
          </a:p>
        </p:txBody>
      </p:sp>
    </p:spTree>
    <p:extLst>
      <p:ext uri="{BB962C8B-B14F-4D97-AF65-F5344CB8AC3E}">
        <p14:creationId xmlns:p14="http://schemas.microsoft.com/office/powerpoint/2010/main" val="31550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09F3E-3601-47F9-ACF3-051D26BEC95C}"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078B0-1066-4332-A6CB-6CAB10B6803B}" type="slidenum">
              <a:rPr lang="en-US" smtClean="0"/>
              <a:t>‹#›</a:t>
            </a:fld>
            <a:endParaRPr lang="en-US"/>
          </a:p>
        </p:txBody>
      </p:sp>
    </p:spTree>
    <p:extLst>
      <p:ext uri="{BB962C8B-B14F-4D97-AF65-F5344CB8AC3E}">
        <p14:creationId xmlns:p14="http://schemas.microsoft.com/office/powerpoint/2010/main" val="220880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D09F3E-3601-47F9-ACF3-051D26BEC95C}"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078B0-1066-4332-A6CB-6CAB10B6803B}" type="slidenum">
              <a:rPr lang="en-US" smtClean="0"/>
              <a:t>‹#›</a:t>
            </a:fld>
            <a:endParaRPr lang="en-US"/>
          </a:p>
        </p:txBody>
      </p:sp>
    </p:spTree>
    <p:extLst>
      <p:ext uri="{BB962C8B-B14F-4D97-AF65-F5344CB8AC3E}">
        <p14:creationId xmlns:p14="http://schemas.microsoft.com/office/powerpoint/2010/main" val="159090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D09F3E-3601-47F9-ACF3-051D26BEC95C}"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0078B0-1066-4332-A6CB-6CAB10B6803B}" type="slidenum">
              <a:rPr lang="en-US" smtClean="0"/>
              <a:t>‹#›</a:t>
            </a:fld>
            <a:endParaRPr lang="en-US"/>
          </a:p>
        </p:txBody>
      </p:sp>
    </p:spTree>
    <p:extLst>
      <p:ext uri="{BB962C8B-B14F-4D97-AF65-F5344CB8AC3E}">
        <p14:creationId xmlns:p14="http://schemas.microsoft.com/office/powerpoint/2010/main" val="1723551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D09F3E-3601-47F9-ACF3-051D26BEC95C}"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0078B0-1066-4332-A6CB-6CAB10B6803B}" type="slidenum">
              <a:rPr lang="en-US" smtClean="0"/>
              <a:t>‹#›</a:t>
            </a:fld>
            <a:endParaRPr lang="en-US"/>
          </a:p>
        </p:txBody>
      </p:sp>
    </p:spTree>
    <p:extLst>
      <p:ext uri="{BB962C8B-B14F-4D97-AF65-F5344CB8AC3E}">
        <p14:creationId xmlns:p14="http://schemas.microsoft.com/office/powerpoint/2010/main" val="397451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09F3E-3601-47F9-ACF3-051D26BEC95C}"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0078B0-1066-4332-A6CB-6CAB10B6803B}" type="slidenum">
              <a:rPr lang="en-US" smtClean="0"/>
              <a:t>‹#›</a:t>
            </a:fld>
            <a:endParaRPr lang="en-US"/>
          </a:p>
        </p:txBody>
      </p:sp>
    </p:spTree>
    <p:extLst>
      <p:ext uri="{BB962C8B-B14F-4D97-AF65-F5344CB8AC3E}">
        <p14:creationId xmlns:p14="http://schemas.microsoft.com/office/powerpoint/2010/main" val="2459438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D09F3E-3601-47F9-ACF3-051D26BEC95C}"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078B0-1066-4332-A6CB-6CAB10B6803B}" type="slidenum">
              <a:rPr lang="en-US" smtClean="0"/>
              <a:t>‹#›</a:t>
            </a:fld>
            <a:endParaRPr lang="en-US"/>
          </a:p>
        </p:txBody>
      </p:sp>
    </p:spTree>
    <p:extLst>
      <p:ext uri="{BB962C8B-B14F-4D97-AF65-F5344CB8AC3E}">
        <p14:creationId xmlns:p14="http://schemas.microsoft.com/office/powerpoint/2010/main" val="56185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D09F3E-3601-47F9-ACF3-051D26BEC95C}"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078B0-1066-4332-A6CB-6CAB10B6803B}" type="slidenum">
              <a:rPr lang="en-US" smtClean="0"/>
              <a:t>‹#›</a:t>
            </a:fld>
            <a:endParaRPr lang="en-US"/>
          </a:p>
        </p:txBody>
      </p:sp>
    </p:spTree>
    <p:extLst>
      <p:ext uri="{BB962C8B-B14F-4D97-AF65-F5344CB8AC3E}">
        <p14:creationId xmlns:p14="http://schemas.microsoft.com/office/powerpoint/2010/main" val="210614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09F3E-3601-47F9-ACF3-051D26BEC95C}" type="datetimeFigureOut">
              <a:rPr lang="en-US" smtClean="0"/>
              <a:t>1/22/2019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078B0-1066-4332-A6CB-6CAB10B6803B}" type="slidenum">
              <a:rPr lang="en-US" smtClean="0"/>
              <a:t>‹#›</a:t>
            </a:fld>
            <a:endParaRPr lang="en-US"/>
          </a:p>
        </p:txBody>
      </p:sp>
    </p:spTree>
    <p:extLst>
      <p:ext uri="{BB962C8B-B14F-4D97-AF65-F5344CB8AC3E}">
        <p14:creationId xmlns:p14="http://schemas.microsoft.com/office/powerpoint/2010/main" val="3635864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smtClean="0">
                <a:latin typeface="Times New Roman" panose="02020603050405020304" pitchFamily="18" charset="0"/>
                <a:cs typeface="Times New Roman" panose="02020603050405020304" pitchFamily="18" charset="0"/>
              </a:rPr>
              <a:t>Ch.5 Lighting</a:t>
            </a:r>
            <a:endParaRPr lang="en-US" b="1" i="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dirty="0" smtClean="0">
                <a:latin typeface="Times New Roman" panose="02020603050405020304" pitchFamily="18" charset="0"/>
                <a:cs typeface="Times New Roman" panose="02020603050405020304" pitchFamily="18" charset="0"/>
              </a:rPr>
              <a:t>Dr. Mohammed </a:t>
            </a:r>
            <a:r>
              <a:rPr lang="en-US" dirty="0" err="1" smtClean="0">
                <a:latin typeface="Times New Roman" panose="02020603050405020304" pitchFamily="18" charset="0"/>
                <a:cs typeface="Times New Roman" panose="02020603050405020304" pitchFamily="18" charset="0"/>
              </a:rPr>
              <a:t>Alsayed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5555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normAutofit fontScale="70000" lnSpcReduction="20000"/>
          </a:bodyPr>
          <a:lstStyle/>
          <a:p>
            <a:pPr algn="just"/>
            <a:r>
              <a:rPr lang="en-US" u="sng" dirty="0">
                <a:latin typeface="Times New Roman" panose="02020603050405020304" pitchFamily="18" charset="0"/>
                <a:cs typeface="Times New Roman" panose="02020603050405020304" pitchFamily="18" charset="0"/>
              </a:rPr>
              <a:t>Fluorescent </a:t>
            </a:r>
            <a:r>
              <a:rPr lang="en-US" u="sng" dirty="0" smtClean="0">
                <a:latin typeface="Times New Roman" panose="02020603050405020304" pitchFamily="18" charset="0"/>
                <a:cs typeface="Times New Roman" panose="02020603050405020304" pitchFamily="18" charset="0"/>
              </a:rPr>
              <a:t>Lamps</a:t>
            </a:r>
          </a:p>
          <a:p>
            <a:pPr lvl="0" algn="just"/>
            <a:r>
              <a:rPr lang="en-US" dirty="0">
                <a:latin typeface="Times New Roman" panose="02020603050405020304" pitchFamily="18" charset="0"/>
                <a:cs typeface="Times New Roman" panose="02020603050405020304" pitchFamily="18" charset="0"/>
              </a:rPr>
              <a:t>Fluorescent lamps have high efﬁcacy, long life, and low surface luminance; they are cool and are available in a variety of colors.</a:t>
            </a:r>
          </a:p>
          <a:p>
            <a:pPr lvl="0" algn="just"/>
            <a:r>
              <a:rPr lang="en-US" dirty="0">
                <a:latin typeface="Times New Roman" panose="02020603050405020304" pitchFamily="18" charset="0"/>
                <a:cs typeface="Times New Roman" panose="02020603050405020304" pitchFamily="18" charset="0"/>
              </a:rPr>
              <a:t>Fluorescent lamps are available in standard, high output (HO), and very high output (VHO) conﬁgurations. The HO and VHO lamps are useful for low-temperature environments and areas where a lot of light is needed with minimal lamp space.</a:t>
            </a:r>
          </a:p>
          <a:p>
            <a:pPr lvl="0" algn="just"/>
            <a:r>
              <a:rPr lang="en-US" dirty="0">
                <a:latin typeface="Times New Roman" panose="02020603050405020304" pitchFamily="18" charset="0"/>
                <a:cs typeface="Times New Roman" panose="02020603050405020304" pitchFamily="18" charset="0"/>
              </a:rPr>
              <a:t>Energy-saving Lamps.  reduce power demand and energy use by about 15%. They will also decrease light levels about 3-10%. These lamps can only be used with ballasts designed and rated for energy-saving lamps and should not be used in areas in which the temperature falls below 15°C</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Lamp Types</a:t>
            </a:r>
            <a:endParaRPr lang="en-US" dirty="0">
              <a:latin typeface="Times New Roman" panose="02020603050405020304" pitchFamily="18" charset="0"/>
              <a:cs typeface="Times New Roman" panose="02020603050405020304" pitchFamily="18" charset="0"/>
            </a:endParaRPr>
          </a:p>
        </p:txBody>
      </p:sp>
      <p:pic>
        <p:nvPicPr>
          <p:cNvPr id="5" name="Picture 4" descr="https://shattershield.files.wordpress.com/2011/05/fluorescent-lightin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9105" y="0"/>
            <a:ext cx="2334895" cy="2075815"/>
          </a:xfrm>
          <a:prstGeom prst="rect">
            <a:avLst/>
          </a:prstGeom>
          <a:noFill/>
          <a:ln>
            <a:noFill/>
          </a:ln>
        </p:spPr>
      </p:pic>
    </p:spTree>
    <p:extLst>
      <p:ext uri="{BB962C8B-B14F-4D97-AF65-F5344CB8AC3E}">
        <p14:creationId xmlns:p14="http://schemas.microsoft.com/office/powerpoint/2010/main" val="1410126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lgn="just"/>
            <a:r>
              <a:rPr lang="en-US" dirty="0">
                <a:latin typeface="Times New Roman" panose="02020603050405020304" pitchFamily="18" charset="0"/>
                <a:cs typeface="Times New Roman" panose="02020603050405020304" pitchFamily="18" charset="0"/>
              </a:rPr>
              <a:t>T-Measures for Lamps. The T-measure for a ﬂuorescent lamp is the measure of the diameter of the lamp (originally in eighths of an inch).</a:t>
            </a:r>
          </a:p>
          <a:p>
            <a:pPr lvl="0" algn="just"/>
            <a:r>
              <a:rPr lang="en-US" dirty="0">
                <a:latin typeface="Times New Roman" panose="02020603050405020304" pitchFamily="18" charset="0"/>
                <a:cs typeface="Times New Roman" panose="02020603050405020304" pitchFamily="18" charset="0"/>
              </a:rPr>
              <a:t>T10 Lamps. T10 lamps typically contain phosphors which produce high efﬁcacy and color rendition. They will operate on most ballasts designed for T12 lamps.</a:t>
            </a:r>
          </a:p>
          <a:p>
            <a:pPr lvl="0" algn="just"/>
            <a:r>
              <a:rPr lang="en-US" dirty="0">
                <a:latin typeface="Times New Roman" panose="02020603050405020304" pitchFamily="18" charset="0"/>
                <a:cs typeface="Times New Roman" panose="02020603050405020304" pitchFamily="18" charset="0"/>
              </a:rPr>
              <a:t>T8 Lamps with Electronic Ballasts. T8 lamps (26 mm) produce an efﬁcacy of up to 100 lumens/Watt, the highest efﬁcacy of any ﬂuorescent lamp.</a:t>
            </a:r>
          </a:p>
          <a:p>
            <a:pPr lvl="0" algn="just"/>
            <a:r>
              <a:rPr lang="en-US" dirty="0">
                <a:latin typeface="Times New Roman" panose="02020603050405020304" pitchFamily="18" charset="0"/>
                <a:cs typeface="Times New Roman" panose="02020603050405020304" pitchFamily="18" charset="0"/>
              </a:rPr>
              <a:t>Compact Fluorescent Lamps (CFLs). It can be used to reduce energy use and power demand by over 70%. have a lifetime of at least 10,000 hours.</a:t>
            </a:r>
          </a:p>
          <a:p>
            <a:pPr algn="just"/>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Lamp Types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8550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382000" cy="4191000"/>
          </a:xfrm>
          <a:prstGeom prst="rect">
            <a:avLst/>
          </a:prstGeom>
          <a:noFill/>
          <a:ln>
            <a:noFill/>
          </a:ln>
        </p:spPr>
      </p:pic>
    </p:spTree>
    <p:extLst>
      <p:ext uri="{BB962C8B-B14F-4D97-AF65-F5344CB8AC3E}">
        <p14:creationId xmlns:p14="http://schemas.microsoft.com/office/powerpoint/2010/main" val="1854415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0490" y="457200"/>
            <a:ext cx="9033510" cy="5943600"/>
          </a:xfrm>
          <a:prstGeom prst="rect">
            <a:avLst/>
          </a:prstGeom>
          <a:noFill/>
          <a:ln>
            <a:noFill/>
          </a:ln>
        </p:spPr>
      </p:pic>
    </p:spTree>
    <p:extLst>
      <p:ext uri="{BB962C8B-B14F-4D97-AF65-F5344CB8AC3E}">
        <p14:creationId xmlns:p14="http://schemas.microsoft.com/office/powerpoint/2010/main" val="2371045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486400"/>
          </a:xfrm>
          <a:prstGeom prst="rect">
            <a:avLst/>
          </a:prstGeom>
          <a:noFill/>
          <a:ln>
            <a:noFill/>
          </a:ln>
        </p:spPr>
      </p:pic>
    </p:spTree>
    <p:extLst>
      <p:ext uri="{BB962C8B-B14F-4D97-AF65-F5344CB8AC3E}">
        <p14:creationId xmlns:p14="http://schemas.microsoft.com/office/powerpoint/2010/main" val="956640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7546"/>
            <a:ext cx="5276850" cy="4498617"/>
          </a:xfrm>
        </p:spPr>
        <p:txBody>
          <a:bodyPr>
            <a:normAutofit fontScale="85000" lnSpcReduction="20000"/>
          </a:bodyPr>
          <a:lstStyle/>
          <a:p>
            <a:pPr algn="just"/>
            <a:r>
              <a:rPr lang="en-US" u="sng" dirty="0">
                <a:latin typeface="Times New Roman" panose="02020603050405020304" pitchFamily="18" charset="0"/>
                <a:cs typeface="Times New Roman" panose="02020603050405020304" pitchFamily="18" charset="0"/>
              </a:rPr>
              <a:t>High Intensity Discharge (HID) Lamps</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These lamps are relatively expensive initially but offer low life-cycle costs due to long life and high efﬁcacy.</a:t>
            </a:r>
          </a:p>
          <a:p>
            <a:pPr lvl="0" algn="just"/>
            <a:r>
              <a:rPr lang="en-US" dirty="0">
                <a:latin typeface="Times New Roman" panose="02020603050405020304" pitchFamily="18" charset="0"/>
                <a:cs typeface="Times New Roman" panose="02020603050405020304" pitchFamily="18" charset="0"/>
              </a:rPr>
              <a:t>Mercury Vapor Lamps. It offer good color rendering and low-to-moderate efﬁcacy.</a:t>
            </a:r>
          </a:p>
          <a:p>
            <a:pPr lvl="0" algn="just"/>
            <a:r>
              <a:rPr lang="en-US" dirty="0">
                <a:latin typeface="Times New Roman" panose="02020603050405020304" pitchFamily="18" charset="0"/>
                <a:cs typeface="Times New Roman" panose="02020603050405020304" pitchFamily="18" charset="0"/>
              </a:rPr>
              <a:t>Metal Halide lamps.</a:t>
            </a:r>
          </a:p>
          <a:p>
            <a:pPr lvl="0" algn="just"/>
            <a:r>
              <a:rPr lang="en-US" dirty="0">
                <a:latin typeface="Times New Roman" panose="02020603050405020304" pitchFamily="18" charset="0"/>
                <a:cs typeface="Times New Roman" panose="02020603050405020304" pitchFamily="18" charset="0"/>
              </a:rPr>
              <a:t>High Pressure Sodium (HPS) Lamps.</a:t>
            </a:r>
          </a:p>
          <a:p>
            <a:pPr algn="just"/>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Lamp Types</a:t>
            </a:r>
            <a:endParaRPr lang="en-US" dirty="0">
              <a:latin typeface="Times New Roman" panose="02020603050405020304" pitchFamily="18" charset="0"/>
              <a:cs typeface="Times New Roman" panose="02020603050405020304" pitchFamily="18" charset="0"/>
            </a:endParaRPr>
          </a:p>
        </p:txBody>
      </p:sp>
      <p:pic>
        <p:nvPicPr>
          <p:cNvPr id="5" name="Picture 4" descr="http://sagita.rocks/images/484697-high-intensity-discharge-lamps.jpg"/>
          <p:cNvPicPr/>
          <p:nvPr/>
        </p:nvPicPr>
        <p:blipFill>
          <a:blip r:embed="rId2">
            <a:extLst>
              <a:ext uri="{28A0092B-C50C-407E-A947-70E740481C1C}">
                <a14:useLocalDpi xmlns:a14="http://schemas.microsoft.com/office/drawing/2010/main" val="0"/>
              </a:ext>
            </a:extLst>
          </a:blip>
          <a:srcRect/>
          <a:stretch>
            <a:fillRect/>
          </a:stretch>
        </p:blipFill>
        <p:spPr bwMode="auto">
          <a:xfrm>
            <a:off x="5734050" y="1828800"/>
            <a:ext cx="3409950" cy="3181350"/>
          </a:xfrm>
          <a:prstGeom prst="rect">
            <a:avLst/>
          </a:prstGeom>
          <a:noFill/>
          <a:ln>
            <a:noFill/>
          </a:ln>
        </p:spPr>
      </p:pic>
    </p:spTree>
    <p:extLst>
      <p:ext uri="{BB962C8B-B14F-4D97-AF65-F5344CB8AC3E}">
        <p14:creationId xmlns:p14="http://schemas.microsoft.com/office/powerpoint/2010/main" val="122139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8763000" cy="4190999"/>
          </a:xfrm>
          <a:prstGeom prst="rect">
            <a:avLst/>
          </a:prstGeom>
          <a:noFill/>
          <a:ln>
            <a:noFill/>
          </a:ln>
        </p:spPr>
      </p:pic>
    </p:spTree>
    <p:extLst>
      <p:ext uri="{BB962C8B-B14F-4D97-AF65-F5344CB8AC3E}">
        <p14:creationId xmlns:p14="http://schemas.microsoft.com/office/powerpoint/2010/main" val="4030767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u="sng" dirty="0">
                <a:latin typeface="Times New Roman" panose="02020603050405020304" pitchFamily="18" charset="0"/>
                <a:cs typeface="Times New Roman" panose="02020603050405020304" pitchFamily="18" charset="0"/>
              </a:rPr>
              <a:t>Low-Pressure Sodium (LPS) </a:t>
            </a:r>
            <a:r>
              <a:rPr lang="en-US" u="sng" dirty="0" smtClean="0">
                <a:latin typeface="Times New Roman" panose="02020603050405020304" pitchFamily="18" charset="0"/>
                <a:cs typeface="Times New Roman" panose="02020603050405020304" pitchFamily="18" charset="0"/>
              </a:rPr>
              <a:t>Lamps</a:t>
            </a:r>
          </a:p>
          <a:p>
            <a:pPr lvl="0" algn="just"/>
            <a:r>
              <a:rPr lang="en-US" dirty="0">
                <a:latin typeface="Times New Roman" panose="02020603050405020304" pitchFamily="18" charset="0"/>
                <a:cs typeface="Times New Roman" panose="02020603050405020304" pitchFamily="18" charset="0"/>
              </a:rPr>
              <a:t>LPS lamps offer the highest efﬁcacy of any light source (i.e., up to 180 lumens/Watt). They have a long life but are fairly large compared to HID lamps. Their size requires a larger, more complex reﬂector design to efﬁciently utilize the light produced.</a:t>
            </a:r>
          </a:p>
          <a:p>
            <a:pPr lvl="0" algn="just"/>
            <a:r>
              <a:rPr lang="en-US" dirty="0">
                <a:latin typeface="Times New Roman" panose="02020603050405020304" pitchFamily="18" charset="0"/>
                <a:cs typeface="Times New Roman" panose="02020603050405020304" pitchFamily="18" charset="0"/>
              </a:rPr>
              <a:t>LPS lamps are common in European street lighting systems.</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Lamp Types</a:t>
            </a:r>
            <a:endParaRPr lang="en-US" dirty="0">
              <a:latin typeface="Times New Roman" panose="02020603050405020304" pitchFamily="18" charset="0"/>
              <a:cs typeface="Times New Roman" panose="02020603050405020304" pitchFamily="18" charset="0"/>
            </a:endParaRPr>
          </a:p>
        </p:txBody>
      </p:sp>
      <p:pic>
        <p:nvPicPr>
          <p:cNvPr id="5" name="Picture 4" descr="http://www.midlandcountiesstreetlighting.co.uk/Dayburne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5219" y="0"/>
            <a:ext cx="2441575" cy="1772920"/>
          </a:xfrm>
          <a:prstGeom prst="rect">
            <a:avLst/>
          </a:prstGeom>
          <a:noFill/>
          <a:ln>
            <a:noFill/>
          </a:ln>
        </p:spPr>
      </p:pic>
    </p:spTree>
    <p:extLst>
      <p:ext uri="{BB962C8B-B14F-4D97-AF65-F5344CB8AC3E}">
        <p14:creationId xmlns:p14="http://schemas.microsoft.com/office/powerpoint/2010/main" val="2880017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257800"/>
          </a:xfrm>
          <a:prstGeom prst="rect">
            <a:avLst/>
          </a:prstGeom>
          <a:noFill/>
          <a:ln>
            <a:noFill/>
          </a:ln>
        </p:spPr>
      </p:pic>
    </p:spTree>
    <p:extLst>
      <p:ext uri="{BB962C8B-B14F-4D97-AF65-F5344CB8AC3E}">
        <p14:creationId xmlns:p14="http://schemas.microsoft.com/office/powerpoint/2010/main" val="1121647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7785"/>
            <a:ext cx="5410200" cy="6724015"/>
          </a:xfrm>
          <a:prstGeom prst="rect">
            <a:avLst/>
          </a:prstGeom>
          <a:noFill/>
          <a:ln>
            <a:noFill/>
          </a:ln>
        </p:spPr>
      </p:pic>
    </p:spTree>
    <p:extLst>
      <p:ext uri="{BB962C8B-B14F-4D97-AF65-F5344CB8AC3E}">
        <p14:creationId xmlns:p14="http://schemas.microsoft.com/office/powerpoint/2010/main" val="3692394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Introduction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pPr lvl="0" algn="justLow"/>
            <a:r>
              <a:rPr lang="en-US" dirty="0">
                <a:latin typeface="Times New Roman" panose="02020603050405020304" pitchFamily="18" charset="0"/>
                <a:cs typeface="Times New Roman" panose="02020603050405020304" pitchFamily="18" charset="0"/>
              </a:rPr>
              <a:t>In many cases, lighting can be improved and operation costs can be reduced at the same time.</a:t>
            </a:r>
          </a:p>
          <a:p>
            <a:pPr lvl="0" algn="justLow"/>
            <a:r>
              <a:rPr lang="en-US" dirty="0">
                <a:latin typeface="Times New Roman" panose="02020603050405020304" pitchFamily="18" charset="0"/>
                <a:cs typeface="Times New Roman" panose="02020603050405020304" pitchFamily="18" charset="0"/>
              </a:rPr>
              <a:t>Lighting accounts for a large part of the energy bill, ranging from 30-70% of the total energy cost. Lighting energy use represents only 5-25% of the total energy in industrial facilities</a:t>
            </a:r>
          </a:p>
          <a:p>
            <a:pPr lvl="0" algn="justLow"/>
            <a:r>
              <a:rPr lang="en-US" dirty="0">
                <a:latin typeface="Times New Roman" panose="02020603050405020304" pitchFamily="18" charset="0"/>
                <a:cs typeface="Times New Roman" panose="02020603050405020304" pitchFamily="18" charset="0"/>
              </a:rPr>
              <a:t>The minimum lighting level standards of the Illuminating Engineering Society (IES) should be followed to insure worker productivity and safety. </a:t>
            </a:r>
          </a:p>
          <a:p>
            <a:pPr lvl="0" algn="justLow"/>
            <a:r>
              <a:rPr lang="en-US" dirty="0">
                <a:latin typeface="Times New Roman" panose="02020603050405020304" pitchFamily="18" charset="0"/>
                <a:cs typeface="Times New Roman" panose="02020603050405020304" pitchFamily="18" charset="0"/>
              </a:rPr>
              <a:t>Inadequate lighting levels can decrease productivity, and they can also lead to a perception of poor indoor air quality.</a:t>
            </a:r>
          </a:p>
          <a:p>
            <a:pPr algn="justLow"/>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028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200"/>
            <a:ext cx="5486400" cy="6629400"/>
          </a:xfrm>
          <a:prstGeom prst="rect">
            <a:avLst/>
          </a:prstGeom>
          <a:noFill/>
          <a:ln>
            <a:noFill/>
          </a:ln>
        </p:spPr>
      </p:pic>
    </p:spTree>
    <p:extLst>
      <p:ext uri="{BB962C8B-B14F-4D97-AF65-F5344CB8AC3E}">
        <p14:creationId xmlns:p14="http://schemas.microsoft.com/office/powerpoint/2010/main" val="3775675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Ballasts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pic>
        <p:nvPicPr>
          <p:cNvPr id="4" name="Picture 3" descr="http://s.hswstatic.com/gif/how-to-install-a-fluorescent-lamp-1.jpg"/>
          <p:cNvPicPr/>
          <p:nvPr/>
        </p:nvPicPr>
        <p:blipFill>
          <a:blip r:embed="rId2">
            <a:extLst>
              <a:ext uri="{28A0092B-C50C-407E-A947-70E740481C1C}">
                <a14:useLocalDpi xmlns:a14="http://schemas.microsoft.com/office/drawing/2010/main" val="0"/>
              </a:ext>
            </a:extLst>
          </a:blip>
          <a:srcRect/>
          <a:stretch>
            <a:fillRect/>
          </a:stretch>
        </p:blipFill>
        <p:spPr bwMode="auto">
          <a:xfrm>
            <a:off x="4452067" y="1614948"/>
            <a:ext cx="4572000" cy="3601086"/>
          </a:xfrm>
          <a:prstGeom prst="rect">
            <a:avLst/>
          </a:prstGeom>
          <a:noFill/>
          <a:ln>
            <a:noFill/>
          </a:ln>
        </p:spPr>
      </p:pic>
      <p:pic>
        <p:nvPicPr>
          <p:cNvPr id="5" name="Picture 4" descr="http://www.bombayharbor.com/productImage/0386585001254989419/Magnetic_Ballast_For_Fluorescent_Lamp.jpg"/>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4454525" cy="2486025"/>
          </a:xfrm>
          <a:prstGeom prst="rect">
            <a:avLst/>
          </a:prstGeom>
          <a:noFill/>
          <a:ln>
            <a:noFill/>
          </a:ln>
        </p:spPr>
      </p:pic>
    </p:spTree>
    <p:extLst>
      <p:ext uri="{BB962C8B-B14F-4D97-AF65-F5344CB8AC3E}">
        <p14:creationId xmlns:p14="http://schemas.microsoft.com/office/powerpoint/2010/main" val="1500847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lgn="just"/>
            <a:r>
              <a:rPr lang="en-US" dirty="0">
                <a:latin typeface="Times New Roman" panose="02020603050405020304" pitchFamily="18" charset="0"/>
                <a:cs typeface="Times New Roman" panose="02020603050405020304" pitchFamily="18" charset="0"/>
              </a:rPr>
              <a:t>A ballast is required to start and operate all discharge lamps.</a:t>
            </a:r>
          </a:p>
          <a:p>
            <a:pPr lvl="0" algn="just"/>
            <a:r>
              <a:rPr lang="en-US" dirty="0">
                <a:latin typeface="Times New Roman" panose="02020603050405020304" pitchFamily="18" charset="0"/>
                <a:cs typeface="Times New Roman" panose="02020603050405020304" pitchFamily="18" charset="0"/>
              </a:rPr>
              <a:t>Each lamp/ballast combination should have test results which state the ballast factor (BF). The lumen rating for a lamp is based on a particular lamp/ballast combination with a ballast factor of 1.0. The ballast factor indicates the light output of a particular system relative to a standard test ballast on which the lamp lumen ratings are based. For example, if a four-foot F32T8 has a rated lamp light output of 3000 lumens, and it is used with a ballast which has a ballast factor of 1.1 for the lamp/ballast combination, the system produces about 3300 lumens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dirty="0" smtClean="0">
                <a:latin typeface="Times New Roman" panose="02020603050405020304" pitchFamily="18" charset="0"/>
                <a:cs typeface="Times New Roman" panose="02020603050405020304" pitchFamily="18" charset="0"/>
              </a:rPr>
              <a:t>Ballasts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1236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just"/>
            <a:r>
              <a:rPr lang="en-US" dirty="0" smtClean="0">
                <a:latin typeface="Times New Roman" panose="02020603050405020304" pitchFamily="18" charset="0"/>
                <a:cs typeface="Times New Roman" panose="02020603050405020304" pitchFamily="18" charset="0"/>
              </a:rPr>
              <a:t>Some electronic ballasts can be dimmed, but they also can produce signiﬁcant levels of harmonic distortion. When recommending electronic ballasts, specify ballasts with a total harmonic distortion (THD) less than 15%.</a:t>
            </a:r>
          </a:p>
          <a:p>
            <a:pPr algn="just"/>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dirty="0" smtClean="0">
                <a:latin typeface="Times New Roman" panose="02020603050405020304" pitchFamily="18" charset="0"/>
                <a:cs typeface="Times New Roman" panose="02020603050405020304" pitchFamily="18" charset="0"/>
              </a:rPr>
              <a:t>Ballasts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7399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latin typeface="Times New Roman" panose="02020603050405020304" pitchFamily="18" charset="0"/>
                <a:cs typeface="Times New Roman" panose="02020603050405020304" pitchFamily="18" charset="0"/>
              </a:rPr>
              <a:t>MAINTAINING THE LIGHTING </a:t>
            </a:r>
            <a:r>
              <a:rPr lang="en-US" sz="3200" b="1" i="1" dirty="0" smtClean="0">
                <a:latin typeface="Times New Roman" panose="02020603050405020304" pitchFamily="18" charset="0"/>
                <a:cs typeface="Times New Roman" panose="02020603050405020304" pitchFamily="18" charset="0"/>
              </a:rPr>
              <a:t>SYSTEM</a:t>
            </a:r>
            <a:endParaRPr lang="en-US" sz="32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pPr lvl="0" algn="just"/>
            <a:r>
              <a:rPr lang="en-US" dirty="0">
                <a:latin typeface="Times New Roman" panose="02020603050405020304" pitchFamily="18" charset="0"/>
                <a:cs typeface="Times New Roman" panose="02020603050405020304" pitchFamily="18" charset="0"/>
              </a:rPr>
              <a:t>Maintenance includes both </a:t>
            </a:r>
            <a:r>
              <a:rPr lang="en-US" i="1" dirty="0">
                <a:solidFill>
                  <a:srgbClr val="FF0000"/>
                </a:solidFill>
                <a:latin typeface="Times New Roman" panose="02020603050405020304" pitchFamily="18" charset="0"/>
                <a:cs typeface="Times New Roman" panose="02020603050405020304" pitchFamily="18" charset="0"/>
              </a:rPr>
              <a:t>cleaning and </a:t>
            </a:r>
            <a:r>
              <a:rPr lang="en-US" i="1" dirty="0" err="1">
                <a:solidFill>
                  <a:srgbClr val="FF0000"/>
                </a:solidFill>
                <a:latin typeface="Times New Roman" panose="02020603050405020304" pitchFamily="18" charset="0"/>
                <a:cs typeface="Times New Roman" panose="02020603050405020304" pitchFamily="18" charset="0"/>
              </a:rPr>
              <a:t>relamping</a:t>
            </a:r>
            <a:r>
              <a:rPr lang="en-US" dirty="0">
                <a:latin typeface="Times New Roman" panose="02020603050405020304" pitchFamily="18" charset="0"/>
                <a:cs typeface="Times New Roman" panose="02020603050405020304" pitchFamily="18" charset="0"/>
              </a:rPr>
              <a:t>.</a:t>
            </a:r>
          </a:p>
          <a:p>
            <a:pPr lvl="0" algn="just"/>
            <a:r>
              <a:rPr lang="en-US" i="1" dirty="0">
                <a:solidFill>
                  <a:srgbClr val="FF0000"/>
                </a:solidFill>
                <a:latin typeface="Times New Roman" panose="02020603050405020304" pitchFamily="18" charset="0"/>
                <a:cs typeface="Times New Roman" panose="02020603050405020304" pitchFamily="18" charset="0"/>
              </a:rPr>
              <a:t>Dust</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accumulation on lighting fixtures and on surfaces adjacent to lighting fixtures </a:t>
            </a:r>
            <a:r>
              <a:rPr lang="en-US" i="1" dirty="0">
                <a:solidFill>
                  <a:srgbClr val="FF0000"/>
                </a:solidFill>
                <a:latin typeface="Times New Roman" panose="02020603050405020304" pitchFamily="18" charset="0"/>
                <a:cs typeface="Times New Roman" panose="02020603050405020304" pitchFamily="18" charset="0"/>
              </a:rPr>
              <a:t>reduces light utilization by up to 40 percent and increases heat production.</a:t>
            </a:r>
          </a:p>
          <a:p>
            <a:pPr lvl="0" algn="just"/>
            <a:r>
              <a:rPr lang="en-US" i="1" dirty="0">
                <a:solidFill>
                  <a:srgbClr val="FF0000"/>
                </a:solidFill>
                <a:latin typeface="Times New Roman" panose="02020603050405020304" pitchFamily="18" charset="0"/>
                <a:cs typeface="Times New Roman" panose="02020603050405020304" pitchFamily="18" charset="0"/>
              </a:rPr>
              <a:t>Outdoor lighting </a:t>
            </a:r>
            <a:r>
              <a:rPr lang="en-US" dirty="0">
                <a:latin typeface="Times New Roman" panose="02020603050405020304" pitchFamily="18" charset="0"/>
                <a:cs typeface="Times New Roman" panose="02020603050405020304" pitchFamily="18" charset="0"/>
              </a:rPr>
              <a:t>has some special maintenance problems. Poorly sealed gaskets allow </a:t>
            </a:r>
            <a:r>
              <a:rPr lang="en-US" i="1" dirty="0">
                <a:solidFill>
                  <a:srgbClr val="FF0000"/>
                </a:solidFill>
                <a:latin typeface="Times New Roman" panose="02020603050405020304" pitchFamily="18" charset="0"/>
                <a:cs typeface="Times New Roman" panose="02020603050405020304" pitchFamily="18" charset="0"/>
              </a:rPr>
              <a:t>insects</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clog the lenses of outdoor lighting fixtures.</a:t>
            </a:r>
          </a:p>
          <a:p>
            <a:pPr lvl="0" algn="just"/>
            <a:r>
              <a:rPr lang="en-US" dirty="0">
                <a:latin typeface="Times New Roman" panose="02020603050405020304" pitchFamily="18" charset="0"/>
                <a:cs typeface="Times New Roman" panose="02020603050405020304" pitchFamily="18" charset="0"/>
              </a:rPr>
              <a:t>Dead insects can completely block out light. </a:t>
            </a:r>
          </a:p>
          <a:p>
            <a:pPr lvl="0" algn="just"/>
            <a:r>
              <a:rPr lang="en-US" i="1" dirty="0">
                <a:solidFill>
                  <a:srgbClr val="FF0000"/>
                </a:solidFill>
                <a:latin typeface="Times New Roman" panose="02020603050405020304" pitchFamily="18" charset="0"/>
                <a:cs typeface="Times New Roman" panose="02020603050405020304" pitchFamily="18" charset="0"/>
              </a:rPr>
              <a:t>Overgrown vegetation </a:t>
            </a:r>
            <a:r>
              <a:rPr lang="en-US" dirty="0">
                <a:latin typeface="Times New Roman" panose="02020603050405020304" pitchFamily="18" charset="0"/>
                <a:cs typeface="Times New Roman" panose="02020603050405020304" pitchFamily="18" charset="0"/>
              </a:rPr>
              <a:t>can also reduce lighting levels from outside fixtures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7560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458200" cy="6477000"/>
          </a:xfrm>
          <a:prstGeom prst="rect">
            <a:avLst/>
          </a:prstGeom>
          <a:noFill/>
          <a:ln>
            <a:noFill/>
          </a:ln>
        </p:spPr>
      </p:pic>
    </p:spTree>
    <p:extLst>
      <p:ext uri="{BB962C8B-B14F-4D97-AF65-F5344CB8AC3E}">
        <p14:creationId xmlns:p14="http://schemas.microsoft.com/office/powerpoint/2010/main" val="3262819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latin typeface="Times New Roman" panose="02020603050405020304" pitchFamily="18" charset="0"/>
                <a:cs typeface="Times New Roman" panose="02020603050405020304" pitchFamily="18" charset="0"/>
              </a:rPr>
              <a:t>Establishing the Lighting System Maintenance </a:t>
            </a:r>
            <a:r>
              <a:rPr lang="en-US" sz="3200" b="1" i="1" dirty="0" smtClean="0">
                <a:latin typeface="Times New Roman" panose="02020603050405020304" pitchFamily="18" charset="0"/>
                <a:cs typeface="Times New Roman" panose="02020603050405020304" pitchFamily="18" charset="0"/>
              </a:rPr>
              <a:t>Schedule</a:t>
            </a:r>
            <a:endParaRPr lang="en-US" sz="32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24000"/>
            <a:ext cx="4495800" cy="5029200"/>
          </a:xfrm>
          <a:prstGeom prst="rect">
            <a:avLst/>
          </a:prstGeom>
          <a:noFill/>
          <a:ln>
            <a:noFill/>
          </a:ln>
        </p:spPr>
      </p:pic>
    </p:spTree>
    <p:extLst>
      <p:ext uri="{BB962C8B-B14F-4D97-AF65-F5344CB8AC3E}">
        <p14:creationId xmlns:p14="http://schemas.microsoft.com/office/powerpoint/2010/main" val="15259325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gn="just"/>
            <a:r>
              <a:rPr lang="en-US" b="1" i="1" dirty="0" err="1">
                <a:latin typeface="Times New Roman" panose="02020603050405020304" pitchFamily="18" charset="0"/>
                <a:cs typeface="Times New Roman" panose="02020603050405020304" pitchFamily="18" charset="0"/>
              </a:rPr>
              <a:t>Relamping</a:t>
            </a:r>
            <a:r>
              <a:rPr lang="en-US" b="1" i="1" dirty="0">
                <a:latin typeface="Times New Roman" panose="02020603050405020304" pitchFamily="18" charset="0"/>
                <a:cs typeface="Times New Roman" panose="02020603050405020304" pitchFamily="18" charset="0"/>
              </a:rPr>
              <a:t> strategy</a:t>
            </a:r>
          </a:p>
          <a:p>
            <a:pPr lvl="0" algn="just"/>
            <a:r>
              <a:rPr lang="en-US" dirty="0">
                <a:latin typeface="Times New Roman" panose="02020603050405020304" pitchFamily="18" charset="0"/>
                <a:cs typeface="Times New Roman" panose="02020603050405020304" pitchFamily="18" charset="0"/>
              </a:rPr>
              <a:t>The </a:t>
            </a:r>
            <a:r>
              <a:rPr lang="en-US" i="1" dirty="0">
                <a:solidFill>
                  <a:srgbClr val="FF0000"/>
                </a:solidFill>
                <a:latin typeface="Times New Roman" panose="02020603050405020304" pitchFamily="18" charset="0"/>
                <a:cs typeface="Times New Roman" panose="02020603050405020304" pitchFamily="18" charset="0"/>
              </a:rPr>
              <a:t>usual strategy </a:t>
            </a:r>
            <a:r>
              <a:rPr lang="en-US" dirty="0">
                <a:latin typeface="Times New Roman" panose="02020603050405020304" pitchFamily="18" charset="0"/>
                <a:cs typeface="Times New Roman" panose="02020603050405020304" pitchFamily="18" charset="0"/>
              </a:rPr>
              <a:t>for replacing lamps in many facilities is to </a:t>
            </a:r>
            <a:r>
              <a:rPr lang="en-US" i="1" dirty="0">
                <a:solidFill>
                  <a:srgbClr val="FF0000"/>
                </a:solidFill>
                <a:latin typeface="Times New Roman" panose="02020603050405020304" pitchFamily="18" charset="0"/>
                <a:cs typeface="Times New Roman" panose="02020603050405020304" pitchFamily="18" charset="0"/>
              </a:rPr>
              <a:t>wait until a lamp burns</a:t>
            </a:r>
            <a:r>
              <a:rPr lang="en-US" dirty="0">
                <a:latin typeface="Times New Roman" panose="02020603050405020304" pitchFamily="18" charset="0"/>
                <a:cs typeface="Times New Roman" panose="02020603050405020304" pitchFamily="18" charset="0"/>
              </a:rPr>
              <a:t> out and then replace it (called </a:t>
            </a:r>
            <a:r>
              <a:rPr lang="en-US" i="1" dirty="0">
                <a:solidFill>
                  <a:srgbClr val="FF0000"/>
                </a:solidFill>
                <a:latin typeface="Times New Roman" panose="02020603050405020304" pitchFamily="18" charset="0"/>
                <a:cs typeface="Times New Roman" panose="02020603050405020304" pitchFamily="18" charset="0"/>
              </a:rPr>
              <a:t>spot </a:t>
            </a:r>
            <a:r>
              <a:rPr lang="en-US" i="1" dirty="0" err="1">
                <a:solidFill>
                  <a:srgbClr val="FF0000"/>
                </a:solidFill>
                <a:latin typeface="Times New Roman" panose="02020603050405020304" pitchFamily="18" charset="0"/>
                <a:cs typeface="Times New Roman" panose="02020603050405020304" pitchFamily="18" charset="0"/>
              </a:rPr>
              <a:t>relamping</a:t>
            </a:r>
            <a:r>
              <a:rPr lang="en-US" dirty="0">
                <a:latin typeface="Times New Roman" panose="02020603050405020304" pitchFamily="18" charset="0"/>
                <a:cs typeface="Times New Roman" panose="02020603050405020304" pitchFamily="18" charset="0"/>
              </a:rPr>
              <a:t>).</a:t>
            </a:r>
          </a:p>
          <a:p>
            <a:pPr lvl="0" algn="just"/>
            <a:r>
              <a:rPr lang="en-US" dirty="0">
                <a:latin typeface="Times New Roman" panose="02020603050405020304" pitchFamily="18" charset="0"/>
                <a:cs typeface="Times New Roman" panose="02020603050405020304" pitchFamily="18" charset="0"/>
              </a:rPr>
              <a:t>It does not consider such factors as labor costs or lumen depreciation.</a:t>
            </a:r>
          </a:p>
          <a:p>
            <a:pPr lvl="0" algn="just"/>
            <a:r>
              <a:rPr lang="en-US" dirty="0">
                <a:latin typeface="Times New Roman" panose="02020603050405020304" pitchFamily="18" charset="0"/>
                <a:cs typeface="Times New Roman" panose="02020603050405020304" pitchFamily="18" charset="0"/>
              </a:rPr>
              <a:t>It is </a:t>
            </a:r>
            <a:r>
              <a:rPr lang="en-US" i="1" dirty="0">
                <a:solidFill>
                  <a:srgbClr val="FF0000"/>
                </a:solidFill>
                <a:latin typeface="Times New Roman" panose="02020603050405020304" pitchFamily="18" charset="0"/>
                <a:cs typeface="Times New Roman" panose="02020603050405020304" pitchFamily="18" charset="0"/>
              </a:rPr>
              <a:t>often more economical </a:t>
            </a:r>
            <a:r>
              <a:rPr lang="en-US" dirty="0">
                <a:latin typeface="Times New Roman" panose="02020603050405020304" pitchFamily="18" charset="0"/>
                <a:cs typeface="Times New Roman" panose="02020603050405020304" pitchFamily="18" charset="0"/>
              </a:rPr>
              <a:t>to replace all of the </a:t>
            </a:r>
            <a:r>
              <a:rPr lang="en-US" i="1" dirty="0">
                <a:solidFill>
                  <a:srgbClr val="FF0000"/>
                </a:solidFill>
                <a:latin typeface="Times New Roman" panose="02020603050405020304" pitchFamily="18" charset="0"/>
                <a:cs typeface="Times New Roman" panose="02020603050405020304" pitchFamily="18" charset="0"/>
              </a:rPr>
              <a:t>fluorescent </a:t>
            </a:r>
            <a:r>
              <a:rPr lang="en-US" dirty="0">
                <a:latin typeface="Times New Roman" panose="02020603050405020304" pitchFamily="18" charset="0"/>
                <a:cs typeface="Times New Roman" panose="02020603050405020304" pitchFamily="18" charset="0"/>
              </a:rPr>
              <a:t>and </a:t>
            </a:r>
            <a:r>
              <a:rPr lang="en-US" i="1" dirty="0">
                <a:solidFill>
                  <a:srgbClr val="FF0000"/>
                </a:solidFill>
                <a:latin typeface="Times New Roman" panose="02020603050405020304" pitchFamily="18" charset="0"/>
                <a:cs typeface="Times New Roman" panose="02020603050405020304" pitchFamily="18" charset="0"/>
              </a:rPr>
              <a:t>HID </a:t>
            </a:r>
            <a:r>
              <a:rPr lang="en-US" dirty="0">
                <a:latin typeface="Times New Roman" panose="02020603050405020304" pitchFamily="18" charset="0"/>
                <a:cs typeface="Times New Roman" panose="02020603050405020304" pitchFamily="18" charset="0"/>
              </a:rPr>
              <a:t>lamps in a facility at one time (called </a:t>
            </a:r>
            <a:r>
              <a:rPr lang="en-US" i="1" dirty="0">
                <a:solidFill>
                  <a:srgbClr val="FF0000"/>
                </a:solidFill>
                <a:latin typeface="Times New Roman" panose="02020603050405020304" pitchFamily="18" charset="0"/>
                <a:cs typeface="Times New Roman" panose="02020603050405020304" pitchFamily="18" charset="0"/>
              </a:rPr>
              <a:t>group </a:t>
            </a:r>
            <a:r>
              <a:rPr lang="en-US" i="1" dirty="0" err="1">
                <a:solidFill>
                  <a:srgbClr val="FF0000"/>
                </a:solidFill>
                <a:latin typeface="Times New Roman" panose="02020603050405020304" pitchFamily="18" charset="0"/>
                <a:cs typeface="Times New Roman" panose="02020603050405020304" pitchFamily="18" charset="0"/>
              </a:rPr>
              <a:t>relamping</a:t>
            </a:r>
            <a:r>
              <a:rPr lang="en-US" dirty="0">
                <a:latin typeface="Times New Roman" panose="02020603050405020304" pitchFamily="18" charset="0"/>
                <a:cs typeface="Times New Roman" panose="02020603050405020304" pitchFamily="18" charset="0"/>
              </a:rPr>
              <a:t>).</a:t>
            </a:r>
          </a:p>
          <a:p>
            <a:pPr lvl="0" algn="just"/>
            <a:r>
              <a:rPr lang="en-US" dirty="0">
                <a:latin typeface="Times New Roman" panose="02020603050405020304" pitchFamily="18" charset="0"/>
                <a:cs typeface="Times New Roman" panose="02020603050405020304" pitchFamily="18" charset="0"/>
              </a:rPr>
              <a:t>Note that the life of a lamp is measured in hours of use rather than installed hours.</a:t>
            </a:r>
          </a:p>
          <a:p>
            <a:pPr lvl="0" algn="just"/>
            <a:r>
              <a:rPr lang="en-US" dirty="0">
                <a:latin typeface="Times New Roman" panose="02020603050405020304" pitchFamily="18" charset="0"/>
                <a:cs typeface="Times New Roman" panose="02020603050405020304" pitchFamily="18" charset="0"/>
              </a:rPr>
              <a:t>Lamp mortality at 85-100% of rated life is about twenty-five times that of lamps aged 0-70% of rated life. Therefore, fixtures should be group </a:t>
            </a:r>
            <a:r>
              <a:rPr lang="en-US" i="1" dirty="0" err="1">
                <a:solidFill>
                  <a:srgbClr val="FF0000"/>
                </a:solidFill>
                <a:latin typeface="Times New Roman" panose="02020603050405020304" pitchFamily="18" charset="0"/>
                <a:cs typeface="Times New Roman" panose="02020603050405020304" pitchFamily="18" charset="0"/>
              </a:rPr>
              <a:t>relamped</a:t>
            </a:r>
            <a:r>
              <a:rPr lang="en-US" i="1" dirty="0">
                <a:solidFill>
                  <a:srgbClr val="FF0000"/>
                </a:solidFill>
                <a:latin typeface="Times New Roman" panose="02020603050405020304" pitchFamily="18" charset="0"/>
                <a:cs typeface="Times New Roman" panose="02020603050405020304" pitchFamily="18" charset="0"/>
              </a:rPr>
              <a:t> when lamps are between 70-80% of the rated lamp life</a:t>
            </a:r>
            <a:r>
              <a:rPr lang="en-US" i="1" dirty="0" smtClean="0">
                <a:solidFill>
                  <a:srgbClr val="FF0000"/>
                </a:solidFill>
                <a:latin typeface="Times New Roman" panose="02020603050405020304" pitchFamily="18" charset="0"/>
                <a:cs typeface="Times New Roman" panose="02020603050405020304" pitchFamily="18" charset="0"/>
              </a:rPr>
              <a:t>.</a:t>
            </a:r>
            <a:endParaRPr lang="en-US" i="1" dirty="0">
              <a:solidFill>
                <a:srgbClr val="FF0000"/>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sz="3200" b="1" i="1" dirty="0">
                <a:latin typeface="Times New Roman" panose="02020603050405020304" pitchFamily="18" charset="0"/>
                <a:cs typeface="Times New Roman" panose="02020603050405020304" pitchFamily="18" charset="0"/>
              </a:rPr>
              <a:t>Establishing the Lighting System Maintenance </a:t>
            </a:r>
            <a:r>
              <a:rPr lang="en-US" sz="3200" b="1" i="1" dirty="0" smtClean="0">
                <a:latin typeface="Times New Roman" panose="02020603050405020304" pitchFamily="18" charset="0"/>
                <a:cs typeface="Times New Roman" panose="02020603050405020304" pitchFamily="18" charset="0"/>
              </a:rPr>
              <a:t>Schedule</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632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828800"/>
            <a:ext cx="5791200" cy="4419600"/>
          </a:xfrm>
          <a:prstGeom prst="rect">
            <a:avLst/>
          </a:prstGeom>
          <a:noFill/>
          <a:ln>
            <a:noFill/>
          </a:ln>
        </p:spPr>
      </p:pic>
      <p:sp>
        <p:nvSpPr>
          <p:cNvPr id="5" name="Title 1"/>
          <p:cNvSpPr>
            <a:spLocks noGrp="1"/>
          </p:cNvSpPr>
          <p:nvPr>
            <p:ph type="title"/>
          </p:nvPr>
        </p:nvSpPr>
        <p:spPr>
          <a:xfrm>
            <a:off x="457200" y="274638"/>
            <a:ext cx="8229600" cy="1143000"/>
          </a:xfrm>
        </p:spPr>
        <p:txBody>
          <a:bodyPr>
            <a:normAutofit/>
          </a:bodyPr>
          <a:lstStyle/>
          <a:p>
            <a:r>
              <a:rPr lang="en-US" sz="3200" b="1" i="1" dirty="0">
                <a:latin typeface="Times New Roman" panose="02020603050405020304" pitchFamily="18" charset="0"/>
                <a:cs typeface="Times New Roman" panose="02020603050405020304" pitchFamily="18" charset="0"/>
              </a:rPr>
              <a:t>Establishing the Lighting System Maintenance </a:t>
            </a:r>
            <a:r>
              <a:rPr lang="en-US" sz="3200" b="1" i="1" dirty="0" smtClean="0">
                <a:latin typeface="Times New Roman" panose="02020603050405020304" pitchFamily="18" charset="0"/>
                <a:cs typeface="Times New Roman" panose="02020603050405020304" pitchFamily="18" charset="0"/>
              </a:rPr>
              <a:t>Schedule</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456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457200" y="274638"/>
            <a:ext cx="8229600" cy="1143000"/>
          </a:xfrm>
        </p:spPr>
        <p:txBody>
          <a:bodyPr>
            <a:normAutofit/>
          </a:bodyPr>
          <a:lstStyle/>
          <a:p>
            <a:r>
              <a:rPr lang="en-US" sz="3200" b="1" i="1" dirty="0">
                <a:latin typeface="Times New Roman" panose="02020603050405020304" pitchFamily="18" charset="0"/>
                <a:cs typeface="Times New Roman" panose="02020603050405020304" pitchFamily="18" charset="0"/>
              </a:rPr>
              <a:t>Establishing the Lighting System Maintenance </a:t>
            </a:r>
            <a:r>
              <a:rPr lang="en-US" sz="3200" b="1" i="1" dirty="0" smtClean="0">
                <a:latin typeface="Times New Roman" panose="02020603050405020304" pitchFamily="18" charset="0"/>
                <a:cs typeface="Times New Roman" panose="02020603050405020304" pitchFamily="18" charset="0"/>
              </a:rPr>
              <a:t>Schedule</a:t>
            </a:r>
            <a:endParaRPr lang="en-US" sz="3200" i="1"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05001"/>
            <a:ext cx="5562600" cy="4648199"/>
          </a:xfrm>
          <a:prstGeom prst="rect">
            <a:avLst/>
          </a:prstGeom>
          <a:noFill/>
          <a:ln>
            <a:noFill/>
          </a:ln>
        </p:spPr>
      </p:pic>
    </p:spTree>
    <p:extLst>
      <p:ext uri="{BB962C8B-B14F-4D97-AF65-F5344CB8AC3E}">
        <p14:creationId xmlns:p14="http://schemas.microsoft.com/office/powerpoint/2010/main" val="1170012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Components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A lighting system consists </a:t>
            </a:r>
            <a:r>
              <a:rPr lang="en-US" dirty="0" smtClean="0">
                <a:latin typeface="Times New Roman" panose="02020603050405020304" pitchFamily="18" charset="0"/>
                <a:cs typeface="Times New Roman" panose="02020603050405020304" pitchFamily="18" charset="0"/>
              </a:rPr>
              <a:t>of:</a:t>
            </a:r>
          </a:p>
          <a:p>
            <a:pPr marL="514350" indent="1588" algn="just">
              <a:buFont typeface="+mj-lt"/>
              <a:buAutoNum type="arabicPeriod"/>
            </a:pPr>
            <a:r>
              <a:rPr lang="en-US" dirty="0" smtClean="0">
                <a:latin typeface="Times New Roman" panose="02020603050405020304" pitchFamily="18" charset="0"/>
                <a:cs typeface="Times New Roman" panose="02020603050405020304" pitchFamily="18" charset="0"/>
              </a:rPr>
              <a:t>light </a:t>
            </a:r>
            <a:r>
              <a:rPr lang="en-US" dirty="0">
                <a:latin typeface="Times New Roman" panose="02020603050405020304" pitchFamily="18" charset="0"/>
                <a:cs typeface="Times New Roman" panose="02020603050405020304" pitchFamily="18" charset="0"/>
              </a:rPr>
              <a:t>sources (lamps), </a:t>
            </a:r>
            <a:endParaRPr lang="en-US" dirty="0" smtClean="0">
              <a:latin typeface="Times New Roman" panose="02020603050405020304" pitchFamily="18" charset="0"/>
              <a:cs typeface="Times New Roman" panose="02020603050405020304" pitchFamily="18" charset="0"/>
            </a:endParaRPr>
          </a:p>
          <a:p>
            <a:pPr marL="514350" indent="1588" algn="just">
              <a:buFont typeface="+mj-lt"/>
              <a:buAutoNum type="arabicPeriod"/>
            </a:pPr>
            <a:r>
              <a:rPr lang="en-US" dirty="0" smtClean="0">
                <a:latin typeface="Times New Roman" panose="02020603050405020304" pitchFamily="18" charset="0"/>
                <a:cs typeface="Times New Roman" panose="02020603050405020304" pitchFamily="18" charset="0"/>
              </a:rPr>
              <a:t>luminaires </a:t>
            </a:r>
            <a:r>
              <a:rPr lang="en-US" dirty="0">
                <a:latin typeface="Times New Roman" panose="02020603050405020304" pitchFamily="18" charset="0"/>
                <a:cs typeface="Times New Roman" panose="02020603050405020304" pitchFamily="18" charset="0"/>
              </a:rPr>
              <a:t>(or ﬁxtures), </a:t>
            </a:r>
            <a:endParaRPr lang="en-US" dirty="0" smtClean="0">
              <a:latin typeface="Times New Roman" panose="02020603050405020304" pitchFamily="18" charset="0"/>
              <a:cs typeface="Times New Roman" panose="02020603050405020304" pitchFamily="18" charset="0"/>
            </a:endParaRPr>
          </a:p>
          <a:p>
            <a:pPr marL="514350" indent="1588" algn="just">
              <a:buFont typeface="+mj-lt"/>
              <a:buAutoNum type="arabicPeriod"/>
            </a:pP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ballasts.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Each </a:t>
            </a:r>
            <a:r>
              <a:rPr lang="en-US" dirty="0">
                <a:latin typeface="Times New Roman" panose="02020603050405020304" pitchFamily="18" charset="0"/>
                <a:cs typeface="Times New Roman" panose="02020603050405020304" pitchFamily="18" charset="0"/>
              </a:rPr>
              <a:t>component will affect the performance, energy use and annual operating cost of the lighting system.</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0066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00200"/>
            <a:ext cx="5486400" cy="4800600"/>
          </a:xfrm>
          <a:prstGeom prst="rect">
            <a:avLst/>
          </a:prstGeom>
          <a:noFill/>
          <a:ln>
            <a:noFill/>
          </a:ln>
        </p:spPr>
      </p:pic>
      <p:sp>
        <p:nvSpPr>
          <p:cNvPr id="5" name="Title 1"/>
          <p:cNvSpPr>
            <a:spLocks noGrp="1"/>
          </p:cNvSpPr>
          <p:nvPr>
            <p:ph type="title"/>
          </p:nvPr>
        </p:nvSpPr>
        <p:spPr>
          <a:xfrm>
            <a:off x="457200" y="274638"/>
            <a:ext cx="8229600" cy="1143000"/>
          </a:xfrm>
        </p:spPr>
        <p:txBody>
          <a:bodyPr>
            <a:normAutofit/>
          </a:bodyPr>
          <a:lstStyle/>
          <a:p>
            <a:r>
              <a:rPr lang="en-US" sz="3200" b="1" i="1" dirty="0">
                <a:latin typeface="Times New Roman" panose="02020603050405020304" pitchFamily="18" charset="0"/>
                <a:cs typeface="Times New Roman" panose="02020603050405020304" pitchFamily="18" charset="0"/>
              </a:rPr>
              <a:t>Establishing the Lighting System Maintenance </a:t>
            </a:r>
            <a:r>
              <a:rPr lang="en-US" sz="3200" b="1" i="1" dirty="0" smtClean="0">
                <a:latin typeface="Times New Roman" panose="02020603050405020304" pitchFamily="18" charset="0"/>
                <a:cs typeface="Times New Roman" panose="02020603050405020304" pitchFamily="18" charset="0"/>
              </a:rPr>
              <a:t>Schedule</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4334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457200" y="274638"/>
            <a:ext cx="8229600" cy="1143000"/>
          </a:xfrm>
        </p:spPr>
        <p:txBody>
          <a:bodyPr>
            <a:normAutofit/>
          </a:bodyPr>
          <a:lstStyle/>
          <a:p>
            <a:r>
              <a:rPr lang="en-US" sz="3200" b="1" i="1" dirty="0">
                <a:latin typeface="Times New Roman" panose="02020603050405020304" pitchFamily="18" charset="0"/>
                <a:cs typeface="Times New Roman" panose="02020603050405020304" pitchFamily="18" charset="0"/>
              </a:rPr>
              <a:t>Establishing the Lighting System Maintenance </a:t>
            </a:r>
            <a:r>
              <a:rPr lang="en-US" sz="3200" b="1" i="1" dirty="0" smtClean="0">
                <a:latin typeface="Times New Roman" panose="02020603050405020304" pitchFamily="18" charset="0"/>
                <a:cs typeface="Times New Roman" panose="02020603050405020304" pitchFamily="18" charset="0"/>
              </a:rPr>
              <a:t>Schedule</a:t>
            </a:r>
            <a:endParaRPr lang="en-US" sz="3200" i="1"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0"/>
            <a:ext cx="5410200" cy="5257800"/>
          </a:xfrm>
          <a:prstGeom prst="rect">
            <a:avLst/>
          </a:prstGeom>
          <a:noFill/>
          <a:ln>
            <a:noFill/>
          </a:ln>
        </p:spPr>
      </p:pic>
    </p:spTree>
    <p:extLst>
      <p:ext uri="{BB962C8B-B14F-4D97-AF65-F5344CB8AC3E}">
        <p14:creationId xmlns:p14="http://schemas.microsoft.com/office/powerpoint/2010/main" val="2003536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457200" y="274638"/>
            <a:ext cx="8229600" cy="1143000"/>
          </a:xfrm>
        </p:spPr>
        <p:txBody>
          <a:bodyPr>
            <a:normAutofit/>
          </a:bodyPr>
          <a:lstStyle/>
          <a:p>
            <a:r>
              <a:rPr lang="en-US" sz="3200" b="1" i="1" dirty="0">
                <a:latin typeface="Times New Roman" panose="02020603050405020304" pitchFamily="18" charset="0"/>
                <a:cs typeface="Times New Roman" panose="02020603050405020304" pitchFamily="18" charset="0"/>
              </a:rPr>
              <a:t>Establishing the Lighting System Maintenance </a:t>
            </a:r>
            <a:r>
              <a:rPr lang="en-US" sz="3200" b="1" i="1" dirty="0" smtClean="0">
                <a:latin typeface="Times New Roman" panose="02020603050405020304" pitchFamily="18" charset="0"/>
                <a:cs typeface="Times New Roman" panose="02020603050405020304" pitchFamily="18" charset="0"/>
              </a:rPr>
              <a:t>Schedule</a:t>
            </a:r>
            <a:endParaRPr lang="en-US" sz="3200" i="1"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400800" cy="5257800"/>
          </a:xfrm>
          <a:prstGeom prst="rect">
            <a:avLst/>
          </a:prstGeom>
          <a:noFill/>
          <a:ln>
            <a:noFill/>
          </a:ln>
        </p:spPr>
      </p:pic>
    </p:spTree>
    <p:extLst>
      <p:ext uri="{BB962C8B-B14F-4D97-AF65-F5344CB8AC3E}">
        <p14:creationId xmlns:p14="http://schemas.microsoft.com/office/powerpoint/2010/main" val="30760458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457200" y="274638"/>
            <a:ext cx="8229600" cy="1143000"/>
          </a:xfrm>
        </p:spPr>
        <p:txBody>
          <a:bodyPr>
            <a:normAutofit/>
          </a:bodyPr>
          <a:lstStyle/>
          <a:p>
            <a:r>
              <a:rPr lang="en-US" sz="3200" b="1" i="1" dirty="0">
                <a:latin typeface="Times New Roman" panose="02020603050405020304" pitchFamily="18" charset="0"/>
                <a:cs typeface="Times New Roman" panose="02020603050405020304" pitchFamily="18" charset="0"/>
              </a:rPr>
              <a:t>Establishing the Lighting System Maintenance </a:t>
            </a:r>
            <a:r>
              <a:rPr lang="en-US" sz="3200" b="1" i="1" dirty="0" smtClean="0">
                <a:latin typeface="Times New Roman" panose="02020603050405020304" pitchFamily="18" charset="0"/>
                <a:cs typeface="Times New Roman" panose="02020603050405020304" pitchFamily="18" charset="0"/>
              </a:rPr>
              <a:t>Schedule</a:t>
            </a:r>
            <a:endParaRPr lang="en-US" sz="3200" i="1"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47800"/>
            <a:ext cx="5562600" cy="5410200"/>
          </a:xfrm>
          <a:prstGeom prst="rect">
            <a:avLst/>
          </a:prstGeom>
          <a:noFill/>
          <a:ln>
            <a:noFill/>
          </a:ln>
        </p:spPr>
      </p:pic>
    </p:spTree>
    <p:extLst>
      <p:ext uri="{BB962C8B-B14F-4D97-AF65-F5344CB8AC3E}">
        <p14:creationId xmlns:p14="http://schemas.microsoft.com/office/powerpoint/2010/main" val="30760458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b="1" i="1" dirty="0" smtClean="0">
                <a:solidFill>
                  <a:srgbClr val="FF0000"/>
                </a:solidFill>
                <a:latin typeface="Times New Roman" panose="02020603050405020304" pitchFamily="18" charset="0"/>
                <a:cs typeface="Times New Roman" panose="02020603050405020304" pitchFamily="18" charset="0"/>
              </a:rPr>
              <a:t>Important notes:</a:t>
            </a:r>
          </a:p>
          <a:p>
            <a:pPr lvl="0" algn="just"/>
            <a:r>
              <a:rPr lang="en-US" dirty="0">
                <a:latin typeface="Times New Roman" panose="02020603050405020304" pitchFamily="18" charset="0"/>
                <a:cs typeface="Times New Roman" panose="02020603050405020304" pitchFamily="18" charset="0"/>
              </a:rPr>
              <a:t>Lamp life ratings indicate the point at which half of the lamps are likely to have failed.</a:t>
            </a:r>
          </a:p>
          <a:p>
            <a:pPr lvl="0" algn="just"/>
            <a:r>
              <a:rPr lang="en-US" dirty="0">
                <a:latin typeface="Times New Roman" panose="02020603050405020304" pitchFamily="18" charset="0"/>
                <a:cs typeface="Times New Roman" panose="02020603050405020304" pitchFamily="18" charset="0"/>
              </a:rPr>
              <a:t>Fluorescent lamp lifetimes are rated at three hours per start; HID lamps are rated at five hours per start. Operating the lamps for shorter periods will reduce lamp life.</a:t>
            </a:r>
          </a:p>
          <a:p>
            <a:pPr algn="just"/>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sz="3200" b="1" i="1" dirty="0">
                <a:latin typeface="Times New Roman" panose="02020603050405020304" pitchFamily="18" charset="0"/>
                <a:cs typeface="Times New Roman" panose="02020603050405020304" pitchFamily="18" charset="0"/>
              </a:rPr>
              <a:t>Establishing the Lighting System Maintenance </a:t>
            </a:r>
            <a:r>
              <a:rPr lang="en-US" sz="3200" b="1" i="1" dirty="0" smtClean="0">
                <a:latin typeface="Times New Roman" panose="02020603050405020304" pitchFamily="18" charset="0"/>
                <a:cs typeface="Times New Roman" panose="02020603050405020304" pitchFamily="18" charset="0"/>
              </a:rPr>
              <a:t>Schedule</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6045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562600"/>
          </a:xfrm>
        </p:spPr>
        <p:txBody>
          <a:bodyPr>
            <a:normAutofit fontScale="85000" lnSpcReduction="20000"/>
          </a:bodyPr>
          <a:lstStyle/>
          <a:p>
            <a:pPr algn="just"/>
            <a:r>
              <a:rPr lang="en-US" dirty="0">
                <a:latin typeface="Times New Roman" panose="02020603050405020304" pitchFamily="18" charset="0"/>
                <a:cs typeface="Times New Roman" panose="02020603050405020304" pitchFamily="18" charset="0"/>
              </a:rPr>
              <a:t>Group </a:t>
            </a:r>
            <a:r>
              <a:rPr lang="en-US" dirty="0" err="1">
                <a:latin typeface="Times New Roman" panose="02020603050405020304" pitchFamily="18" charset="0"/>
                <a:cs typeface="Times New Roman" panose="02020603050405020304" pitchFamily="18" charset="0"/>
              </a:rPr>
              <a:t>relamping</a:t>
            </a:r>
            <a:r>
              <a:rPr lang="en-US" dirty="0">
                <a:latin typeface="Times New Roman" panose="02020603050405020304" pitchFamily="18" charset="0"/>
                <a:cs typeface="Times New Roman" panose="02020603050405020304" pitchFamily="18" charset="0"/>
              </a:rPr>
              <a:t> can:</a:t>
            </a:r>
          </a:p>
          <a:p>
            <a:pPr marL="738188" lvl="0" indent="-222250" algn="just">
              <a:buFont typeface="+mj-lt"/>
              <a:buAutoNum type="arabicPeriod"/>
            </a:pPr>
            <a:r>
              <a:rPr lang="en-US" dirty="0">
                <a:latin typeface="Times New Roman" panose="02020603050405020304" pitchFamily="18" charset="0"/>
                <a:cs typeface="Times New Roman" panose="02020603050405020304" pitchFamily="18" charset="0"/>
              </a:rPr>
              <a:t>Reduce labor costs: Spot </a:t>
            </a:r>
            <a:r>
              <a:rPr lang="en-US" dirty="0" err="1">
                <a:latin typeface="Times New Roman" panose="02020603050405020304" pitchFamily="18" charset="0"/>
                <a:cs typeface="Times New Roman" panose="02020603050405020304" pitchFamily="18" charset="0"/>
              </a:rPr>
              <a:t>relamping</a:t>
            </a:r>
            <a:r>
              <a:rPr lang="en-US" dirty="0">
                <a:latin typeface="Times New Roman" panose="02020603050405020304" pitchFamily="18" charset="0"/>
                <a:cs typeface="Times New Roman" panose="02020603050405020304" pitchFamily="18" charset="0"/>
              </a:rPr>
              <a:t> can require up to 30 minutes to move furnishings or equipment, set up, replace the lamp, and put equipment away (e.g., ladder, lamps, tools). In group </a:t>
            </a:r>
            <a:r>
              <a:rPr lang="en-US" dirty="0" err="1">
                <a:latin typeface="Times New Roman" panose="02020603050405020304" pitchFamily="18" charset="0"/>
                <a:cs typeface="Times New Roman" panose="02020603050405020304" pitchFamily="18" charset="0"/>
              </a:rPr>
              <a:t>relamping</a:t>
            </a:r>
            <a:r>
              <a:rPr lang="en-US" dirty="0">
                <a:latin typeface="Times New Roman" panose="02020603050405020304" pitchFamily="18" charset="0"/>
                <a:cs typeface="Times New Roman" panose="02020603050405020304" pitchFamily="18" charset="0"/>
              </a:rPr>
              <a:t>, a fixture can usually be </a:t>
            </a:r>
            <a:r>
              <a:rPr lang="en-US" dirty="0" err="1">
                <a:latin typeface="Times New Roman" panose="02020603050405020304" pitchFamily="18" charset="0"/>
                <a:cs typeface="Times New Roman" panose="02020603050405020304" pitchFamily="18" charset="0"/>
              </a:rPr>
              <a:t>relamped</a:t>
            </a:r>
            <a:r>
              <a:rPr lang="en-US" dirty="0">
                <a:latin typeface="Times New Roman" panose="02020603050405020304" pitchFamily="18" charset="0"/>
                <a:cs typeface="Times New Roman" panose="02020603050405020304" pitchFamily="18" charset="0"/>
              </a:rPr>
              <a:t> and cleaned in 5 minutes.</a:t>
            </a:r>
          </a:p>
          <a:p>
            <a:pPr marL="738188" lvl="0" indent="-222250" algn="just">
              <a:buFont typeface="+mj-lt"/>
              <a:buAutoNum type="arabicPeriod"/>
            </a:pPr>
            <a:r>
              <a:rPr lang="en-US" dirty="0">
                <a:latin typeface="Times New Roman" panose="02020603050405020304" pitchFamily="18" charset="0"/>
                <a:cs typeface="Times New Roman" panose="02020603050405020304" pitchFamily="18" charset="0"/>
              </a:rPr>
              <a:t>Reduce lamp costs (discounts).</a:t>
            </a:r>
          </a:p>
          <a:p>
            <a:pPr marL="738188" lvl="0" indent="-222250" algn="just">
              <a:buFont typeface="+mj-lt"/>
              <a:buAutoNum type="arabicPeriod"/>
            </a:pPr>
            <a:r>
              <a:rPr lang="en-US" dirty="0">
                <a:latin typeface="Times New Roman" panose="02020603050405020304" pitchFamily="18" charset="0"/>
                <a:cs typeface="Times New Roman" panose="02020603050405020304" pitchFamily="18" charset="0"/>
              </a:rPr>
              <a:t>Allow lamp maintenance to </a:t>
            </a:r>
            <a:r>
              <a:rPr lang="en-US" dirty="0" smtClean="0">
                <a:latin typeface="Times New Roman" panose="02020603050405020304" pitchFamily="18" charset="0"/>
                <a:cs typeface="Times New Roman" panose="02020603050405020304" pitchFamily="18" charset="0"/>
              </a:rPr>
              <a:t>be scheduled.</a:t>
            </a:r>
            <a:endParaRPr lang="en-US" dirty="0">
              <a:latin typeface="Times New Roman" panose="02020603050405020304" pitchFamily="18" charset="0"/>
              <a:cs typeface="Times New Roman" panose="02020603050405020304" pitchFamily="18" charset="0"/>
            </a:endParaRPr>
          </a:p>
          <a:p>
            <a:pPr marL="738188" lvl="0" indent="-222250" algn="just">
              <a:buFont typeface="+mj-lt"/>
              <a:buAutoNum type="arabicPeriod"/>
            </a:pPr>
            <a:r>
              <a:rPr lang="en-US" dirty="0">
                <a:latin typeface="Times New Roman" panose="02020603050405020304" pitchFamily="18" charset="0"/>
                <a:cs typeface="Times New Roman" panose="02020603050405020304" pitchFamily="18" charset="0"/>
              </a:rPr>
              <a:t>Maintain higher and more uniform lighting levels.</a:t>
            </a:r>
          </a:p>
          <a:p>
            <a:pPr marL="738188" lvl="0" indent="-222250" algn="just">
              <a:buFont typeface="+mj-lt"/>
              <a:buAutoNum type="arabicPeriod"/>
            </a:pPr>
            <a:r>
              <a:rPr lang="en-US" dirty="0">
                <a:latin typeface="Times New Roman" panose="02020603050405020304" pitchFamily="18" charset="0"/>
                <a:cs typeface="Times New Roman" panose="02020603050405020304" pitchFamily="18" charset="0"/>
              </a:rPr>
              <a:t>Reduce inventory needs.</a:t>
            </a:r>
          </a:p>
          <a:p>
            <a:pPr marL="738188" lvl="0" indent="-222250" algn="just">
              <a:buFont typeface="+mj-lt"/>
              <a:buAutoNum type="arabicPeriod"/>
            </a:pPr>
            <a:r>
              <a:rPr lang="en-US" dirty="0">
                <a:latin typeface="Times New Roman" panose="02020603050405020304" pitchFamily="18" charset="0"/>
                <a:cs typeface="Times New Roman" panose="02020603050405020304" pitchFamily="18" charset="0"/>
              </a:rPr>
              <a:t>Insure the correct lamp use: provides an opportunity to install the newest energy-efficient lamp.</a:t>
            </a:r>
          </a:p>
          <a:p>
            <a:pPr marL="738188" lvl="0" indent="-222250" algn="just">
              <a:buFont typeface="+mj-lt"/>
              <a:buAutoNum type="arabicPeriod"/>
            </a:pPr>
            <a:r>
              <a:rPr lang="en-US" dirty="0">
                <a:latin typeface="Times New Roman" panose="02020603050405020304" pitchFamily="18" charset="0"/>
                <a:cs typeface="Times New Roman" panose="02020603050405020304" pitchFamily="18" charset="0"/>
              </a:rPr>
              <a:t>Extend ballast life.</a:t>
            </a:r>
          </a:p>
          <a:p>
            <a:pPr marL="738188" lvl="0" indent="-222250" algn="just">
              <a:buFont typeface="+mj-lt"/>
              <a:buAutoNum type="arabicPeriod"/>
            </a:pPr>
            <a:r>
              <a:rPr lang="en-US" dirty="0">
                <a:latin typeface="Times New Roman" panose="02020603050405020304" pitchFamily="18" charset="0"/>
                <a:cs typeface="Times New Roman" panose="02020603050405020304" pitchFamily="18" charset="0"/>
              </a:rPr>
              <a:t>Reduce interruptions in work area</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0"/>
            <a:ext cx="8229600" cy="1143000"/>
          </a:xfrm>
        </p:spPr>
        <p:txBody>
          <a:bodyPr>
            <a:normAutofit/>
          </a:bodyPr>
          <a:lstStyle/>
          <a:p>
            <a:r>
              <a:rPr lang="en-US" sz="3200" b="1" i="1" dirty="0">
                <a:latin typeface="Times New Roman" panose="02020603050405020304" pitchFamily="18" charset="0"/>
                <a:cs typeface="Times New Roman" panose="02020603050405020304" pitchFamily="18" charset="0"/>
              </a:rPr>
              <a:t>Establishing the Lighting System Maintenance </a:t>
            </a:r>
            <a:r>
              <a:rPr lang="en-US" sz="3200" b="1" i="1" dirty="0" smtClean="0">
                <a:latin typeface="Times New Roman" panose="02020603050405020304" pitchFamily="18" charset="0"/>
                <a:cs typeface="Times New Roman" panose="02020603050405020304" pitchFamily="18" charset="0"/>
              </a:rPr>
              <a:t>Schedule</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60458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457200" y="0"/>
            <a:ext cx="8229600" cy="1143000"/>
          </a:xfrm>
        </p:spPr>
        <p:txBody>
          <a:bodyPr>
            <a:normAutofit/>
          </a:bodyPr>
          <a:lstStyle/>
          <a:p>
            <a:r>
              <a:rPr lang="en-US" sz="3200" b="1" i="1" dirty="0">
                <a:latin typeface="Times New Roman" panose="02020603050405020304" pitchFamily="18" charset="0"/>
                <a:cs typeface="Times New Roman" panose="02020603050405020304" pitchFamily="18" charset="0"/>
              </a:rPr>
              <a:t>Establishing the Lighting System Maintenance </a:t>
            </a:r>
            <a:r>
              <a:rPr lang="en-US" sz="3200" b="1" i="1" dirty="0" smtClean="0">
                <a:latin typeface="Times New Roman" panose="02020603050405020304" pitchFamily="18" charset="0"/>
                <a:cs typeface="Times New Roman" panose="02020603050405020304" pitchFamily="18" charset="0"/>
              </a:rPr>
              <a:t>Schedule</a:t>
            </a:r>
            <a:endParaRPr lang="en-US" sz="3200" i="1"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066800"/>
            <a:ext cx="4800600" cy="5761703"/>
          </a:xfrm>
          <a:prstGeom prst="rect">
            <a:avLst/>
          </a:prstGeom>
          <a:noFill/>
          <a:ln>
            <a:noFill/>
          </a:ln>
        </p:spPr>
      </p:pic>
    </p:spTree>
    <p:extLst>
      <p:ext uri="{BB962C8B-B14F-4D97-AF65-F5344CB8AC3E}">
        <p14:creationId xmlns:p14="http://schemas.microsoft.com/office/powerpoint/2010/main" val="151884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457200" y="274638"/>
            <a:ext cx="8229600" cy="1143000"/>
          </a:xfrm>
        </p:spPr>
        <p:txBody>
          <a:bodyPr>
            <a:normAutofit/>
          </a:bodyPr>
          <a:lstStyle/>
          <a:p>
            <a:r>
              <a:rPr lang="en-US" sz="3200" b="1" i="1" dirty="0">
                <a:latin typeface="Times New Roman" panose="02020603050405020304" pitchFamily="18" charset="0"/>
                <a:cs typeface="Times New Roman" panose="02020603050405020304" pitchFamily="18" charset="0"/>
              </a:rPr>
              <a:t>Establishing the Lighting System Maintenance </a:t>
            </a:r>
            <a:r>
              <a:rPr lang="en-US" sz="3200" b="1" i="1" dirty="0" smtClean="0">
                <a:latin typeface="Times New Roman" panose="02020603050405020304" pitchFamily="18" charset="0"/>
                <a:cs typeface="Times New Roman" panose="02020603050405020304" pitchFamily="18" charset="0"/>
              </a:rPr>
              <a:t>Schedule</a:t>
            </a:r>
            <a:endParaRPr lang="en-US" sz="3200" i="1"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7467600" cy="3810000"/>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10200"/>
            <a:ext cx="4953000" cy="1143000"/>
          </a:xfrm>
          <a:prstGeom prst="rect">
            <a:avLst/>
          </a:prstGeom>
          <a:noFill/>
          <a:ln>
            <a:noFill/>
          </a:ln>
        </p:spPr>
      </p:pic>
    </p:spTree>
    <p:extLst>
      <p:ext uri="{BB962C8B-B14F-4D97-AF65-F5344CB8AC3E}">
        <p14:creationId xmlns:p14="http://schemas.microsoft.com/office/powerpoint/2010/main" val="1518849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8001000" cy="6858000"/>
          </a:xfrm>
          <a:prstGeom prst="rect">
            <a:avLst/>
          </a:prstGeom>
          <a:noFill/>
          <a:ln>
            <a:noFill/>
          </a:ln>
        </p:spPr>
      </p:pic>
    </p:spTree>
    <p:extLst>
      <p:ext uri="{BB962C8B-B14F-4D97-AF65-F5344CB8AC3E}">
        <p14:creationId xmlns:p14="http://schemas.microsoft.com/office/powerpoint/2010/main" val="2988528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just"/>
            <a:r>
              <a:rPr lang="en-US" dirty="0">
                <a:latin typeface="Times New Roman" panose="02020603050405020304" pitchFamily="18" charset="0"/>
                <a:cs typeface="Times New Roman" panose="02020603050405020304" pitchFamily="18" charset="0"/>
              </a:rPr>
              <a:t>The energy auditor must gather the following data: lighting needs/objectives, hours/days that lighting is required, lighting levels, type of lamps, age of lamps, age of the lighting installation, ambient environment of lighting fixtures (e.g., dust exposure, air temperature, etc.), room surface characteristics, type of ballasts, condition of fixtures, and </a:t>
            </a:r>
            <a:r>
              <a:rPr lang="en-US" dirty="0" err="1">
                <a:latin typeface="Times New Roman" panose="02020603050405020304" pitchFamily="18" charset="0"/>
                <a:cs typeface="Times New Roman" panose="02020603050405020304" pitchFamily="18" charset="0"/>
              </a:rPr>
              <a:t>relamping</a:t>
            </a:r>
            <a:r>
              <a:rPr lang="en-US" dirty="0">
                <a:latin typeface="Times New Roman" panose="02020603050405020304" pitchFamily="18" charset="0"/>
                <a:cs typeface="Times New Roman" panose="02020603050405020304" pitchFamily="18" charset="0"/>
              </a:rPr>
              <a:t> practices.</a:t>
            </a:r>
          </a:p>
          <a:p>
            <a:pPr algn="just"/>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sz="3200" b="1" i="1" dirty="0" smtClean="0">
                <a:latin typeface="Times New Roman" panose="02020603050405020304" pitchFamily="18" charset="0"/>
                <a:cs typeface="Times New Roman" panose="02020603050405020304" pitchFamily="18" charset="0"/>
              </a:rPr>
              <a:t>The Lighting Survey</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884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Lamp Characteristics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lvl="0" algn="just"/>
            <a:r>
              <a:rPr lang="en-US" dirty="0">
                <a:latin typeface="Times New Roman" panose="02020603050405020304" pitchFamily="18" charset="0"/>
                <a:cs typeface="Times New Roman" panose="02020603050405020304" pitchFamily="18" charset="0"/>
              </a:rPr>
              <a:t>Luminous Efﬁcacy:  is an estimate of the light output (lumens) divided by the electrical power input (watts) under test conditions.</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31068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just"/>
            <a:r>
              <a:rPr lang="en-US" dirty="0">
                <a:latin typeface="Times New Roman" panose="02020603050405020304" pitchFamily="18" charset="0"/>
                <a:cs typeface="Times New Roman" panose="02020603050405020304" pitchFamily="18" charset="0"/>
              </a:rPr>
              <a:t>Two basic surveys should be conducted to look for savings </a:t>
            </a:r>
            <a:r>
              <a:rPr lang="en-US" dirty="0" smtClean="0">
                <a:latin typeface="Times New Roman" panose="02020603050405020304" pitchFamily="18" charset="0"/>
                <a:cs typeface="Times New Roman" panose="02020603050405020304" pitchFamily="18" charset="0"/>
              </a:rPr>
              <a:t>opportunities:</a:t>
            </a:r>
          </a:p>
          <a:p>
            <a:pPr marL="796925" lvl="0" indent="-280988" algn="just">
              <a:buFont typeface="+mj-lt"/>
              <a:buAutoNum type="arabicPeriod"/>
            </a:pP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o </a:t>
            </a:r>
            <a:r>
              <a:rPr lang="en-US" dirty="0">
                <a:latin typeface="Times New Roman" panose="02020603050405020304" pitchFamily="18" charset="0"/>
                <a:cs typeface="Times New Roman" panose="02020603050405020304" pitchFamily="18" charset="0"/>
              </a:rPr>
              <a:t>see how the facility operates while in </a:t>
            </a:r>
            <a:r>
              <a:rPr lang="en-US" dirty="0" smtClean="0">
                <a:latin typeface="Times New Roman" panose="02020603050405020304" pitchFamily="18" charset="0"/>
                <a:cs typeface="Times New Roman" panose="02020603050405020304" pitchFamily="18" charset="0"/>
              </a:rPr>
              <a:t>production.</a:t>
            </a:r>
          </a:p>
          <a:p>
            <a:pPr marL="796925" lvl="0" indent="-280988" algn="just">
              <a:buFont typeface="+mj-lt"/>
              <a:buAutoNum type="arabicPeriod"/>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determine the lighting practices when the facility is dormant or shut down for the night.</a:t>
            </a:r>
          </a:p>
          <a:p>
            <a:pPr algn="just"/>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sz="3200" b="1" i="1" dirty="0" smtClean="0">
                <a:latin typeface="Times New Roman" panose="02020603050405020304" pitchFamily="18" charset="0"/>
                <a:cs typeface="Times New Roman" panose="02020603050405020304" pitchFamily="18" charset="0"/>
              </a:rPr>
              <a:t>The Lighting Survey</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53639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457200" y="274638"/>
            <a:ext cx="8229600" cy="1143000"/>
          </a:xfrm>
        </p:spPr>
        <p:txBody>
          <a:bodyPr>
            <a:normAutofit/>
          </a:bodyPr>
          <a:lstStyle/>
          <a:p>
            <a:r>
              <a:rPr lang="en-US" sz="3200" b="1" i="1" dirty="0" smtClean="0">
                <a:latin typeface="Times New Roman" panose="02020603050405020304" pitchFamily="18" charset="0"/>
                <a:cs typeface="Times New Roman" panose="02020603050405020304" pitchFamily="18" charset="0"/>
              </a:rPr>
              <a:t>The Lighting Survey</a:t>
            </a:r>
            <a:endParaRPr lang="en-US" sz="3200" i="1"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5029200"/>
          </a:xfrm>
          <a:prstGeom prst="rect">
            <a:avLst/>
          </a:prstGeom>
          <a:noFill/>
          <a:ln>
            <a:noFill/>
          </a:ln>
        </p:spPr>
      </p:pic>
    </p:spTree>
    <p:extLst>
      <p:ext uri="{BB962C8B-B14F-4D97-AF65-F5344CB8AC3E}">
        <p14:creationId xmlns:p14="http://schemas.microsoft.com/office/powerpoint/2010/main" val="39253639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96720"/>
            <a:ext cx="8001000" cy="4551680"/>
          </a:xfrm>
          <a:prstGeom prst="rect">
            <a:avLst/>
          </a:prstGeom>
          <a:noFill/>
          <a:ln>
            <a:noFill/>
          </a:ln>
        </p:spPr>
      </p:pic>
      <p:sp>
        <p:nvSpPr>
          <p:cNvPr id="5" name="Title 1"/>
          <p:cNvSpPr>
            <a:spLocks noGrp="1"/>
          </p:cNvSpPr>
          <p:nvPr>
            <p:ph type="title"/>
          </p:nvPr>
        </p:nvSpPr>
        <p:spPr>
          <a:xfrm>
            <a:off x="457200" y="274638"/>
            <a:ext cx="8229600" cy="1143000"/>
          </a:xfrm>
        </p:spPr>
        <p:txBody>
          <a:bodyPr>
            <a:normAutofit/>
          </a:bodyPr>
          <a:lstStyle/>
          <a:p>
            <a:r>
              <a:rPr lang="en-US" sz="3200" b="1" i="1" dirty="0" smtClean="0">
                <a:latin typeface="Times New Roman" panose="02020603050405020304" pitchFamily="18" charset="0"/>
                <a:cs typeface="Times New Roman" panose="02020603050405020304" pitchFamily="18" charset="0"/>
              </a:rPr>
              <a:t>The Lighting Survey</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8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In examining the lighting system, the energy auditor should ask three questions: </a:t>
            </a:r>
            <a:endParaRPr lang="en-US" dirty="0" smtClean="0">
              <a:latin typeface="Times New Roman" panose="02020603050405020304" pitchFamily="18" charset="0"/>
              <a:cs typeface="Times New Roman" panose="02020603050405020304" pitchFamily="18" charset="0"/>
            </a:endParaRPr>
          </a:p>
          <a:p>
            <a:pPr marL="796925" indent="-280988" algn="just">
              <a:buFont typeface="+mj-lt"/>
              <a:buAutoNum type="arabicPeriod"/>
            </a:pPr>
            <a:r>
              <a:rPr lang="en-US" dirty="0" smtClean="0">
                <a:latin typeface="Times New Roman" panose="02020603050405020304" pitchFamily="18" charset="0"/>
                <a:cs typeface="Times New Roman" panose="02020603050405020304" pitchFamily="18" charset="0"/>
              </a:rPr>
              <a:t>whether </a:t>
            </a:r>
            <a:r>
              <a:rPr lang="en-US" dirty="0">
                <a:latin typeface="Times New Roman" panose="02020603050405020304" pitchFamily="18" charset="0"/>
                <a:cs typeface="Times New Roman" panose="02020603050405020304" pitchFamily="18" charset="0"/>
              </a:rPr>
              <a:t>the light is needed; </a:t>
            </a:r>
            <a:endParaRPr lang="en-US" dirty="0" smtClean="0">
              <a:latin typeface="Times New Roman" panose="02020603050405020304" pitchFamily="18" charset="0"/>
              <a:cs typeface="Times New Roman" panose="02020603050405020304" pitchFamily="18" charset="0"/>
            </a:endParaRPr>
          </a:p>
          <a:p>
            <a:pPr marL="796925" indent="-280988" algn="just">
              <a:buFont typeface="+mj-lt"/>
              <a:buAutoNum type="arabicPeriod"/>
            </a:pPr>
            <a:r>
              <a:rPr lang="en-US" dirty="0" smtClean="0">
                <a:latin typeface="Times New Roman" panose="02020603050405020304" pitchFamily="18" charset="0"/>
                <a:cs typeface="Times New Roman" panose="02020603050405020304" pitchFamily="18" charset="0"/>
              </a:rPr>
              <a:t>whether </a:t>
            </a:r>
            <a:r>
              <a:rPr lang="en-US" dirty="0">
                <a:latin typeface="Times New Roman" panose="02020603050405020304" pitchFamily="18" charset="0"/>
                <a:cs typeface="Times New Roman" panose="02020603050405020304" pitchFamily="18" charset="0"/>
              </a:rPr>
              <a:t>the correct amount of light is being used; </a:t>
            </a:r>
            <a:endParaRPr lang="en-US" dirty="0" smtClean="0">
              <a:latin typeface="Times New Roman" panose="02020603050405020304" pitchFamily="18" charset="0"/>
              <a:cs typeface="Times New Roman" panose="02020603050405020304" pitchFamily="18" charset="0"/>
            </a:endParaRPr>
          </a:p>
          <a:p>
            <a:pPr marL="796925" indent="-280988" algn="just">
              <a:buFont typeface="+mj-lt"/>
              <a:buAutoNum type="arabicPeriod"/>
            </a:pPr>
            <a:r>
              <a:rPr lang="en-US" dirty="0" smtClean="0">
                <a:latin typeface="Times New Roman" panose="02020603050405020304" pitchFamily="18" charset="0"/>
                <a:cs typeface="Times New Roman" panose="02020603050405020304" pitchFamily="18" charset="0"/>
              </a:rPr>
              <a:t>what </a:t>
            </a:r>
            <a:r>
              <a:rPr lang="en-US" dirty="0">
                <a:latin typeface="Times New Roman" panose="02020603050405020304" pitchFamily="18" charset="0"/>
                <a:cs typeface="Times New Roman" panose="02020603050405020304" pitchFamily="18" charset="0"/>
              </a:rPr>
              <a:t>is the most cost-effective lighting technology to use to supply the correct amount and quality of light.</a:t>
            </a:r>
          </a:p>
          <a:p>
            <a:pPr algn="just"/>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sz="3200" b="1" i="1" dirty="0" smtClean="0">
                <a:latin typeface="Times New Roman" panose="02020603050405020304" pitchFamily="18" charset="0"/>
                <a:cs typeface="Times New Roman" panose="02020603050405020304" pitchFamily="18" charset="0"/>
              </a:rPr>
              <a:t>Identifying Potential EMOS</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8849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457200" y="0"/>
            <a:ext cx="8229600" cy="1143000"/>
          </a:xfrm>
        </p:spPr>
        <p:txBody>
          <a:bodyPr>
            <a:normAutofit/>
          </a:bodyPr>
          <a:lstStyle/>
          <a:p>
            <a:r>
              <a:rPr lang="en-US" sz="3200" b="1" i="1" dirty="0" smtClean="0">
                <a:latin typeface="Times New Roman" panose="02020603050405020304" pitchFamily="18" charset="0"/>
                <a:cs typeface="Times New Roman" panose="02020603050405020304" pitchFamily="18" charset="0"/>
              </a:rPr>
              <a:t>Identifying Potential EMOS</a:t>
            </a:r>
            <a:endParaRPr lang="en-US" sz="3200" i="1"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43000"/>
            <a:ext cx="5410200" cy="5638800"/>
          </a:xfrm>
          <a:prstGeom prst="rect">
            <a:avLst/>
          </a:prstGeom>
          <a:noFill/>
          <a:ln>
            <a:noFill/>
          </a:ln>
        </p:spPr>
      </p:pic>
    </p:spTree>
    <p:extLst>
      <p:ext uri="{BB962C8B-B14F-4D97-AF65-F5344CB8AC3E}">
        <p14:creationId xmlns:p14="http://schemas.microsoft.com/office/powerpoint/2010/main" val="41379934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lvl="0" indent="-514350" algn="just">
              <a:buFont typeface="+mj-lt"/>
              <a:buAutoNum type="arabicPeriod"/>
            </a:pPr>
            <a:r>
              <a:rPr lang="en-US" sz="2800" b="1" i="1" u="sng" dirty="0" err="1">
                <a:latin typeface="Times New Roman" panose="02020603050405020304" pitchFamily="18" charset="0"/>
                <a:cs typeface="Times New Roman" panose="02020603050405020304" pitchFamily="18" charset="0"/>
              </a:rPr>
              <a:t>Delampling</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Major </a:t>
            </a:r>
            <a:r>
              <a:rPr lang="en-US" sz="2800" dirty="0">
                <a:latin typeface="Times New Roman" panose="02020603050405020304" pitchFamily="18" charset="0"/>
                <a:cs typeface="Times New Roman" panose="02020603050405020304" pitchFamily="18" charset="0"/>
              </a:rPr>
              <a:t>savings can be obtained by removing some of the lamps that are producing excessive levels of illumination. </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There </a:t>
            </a:r>
            <a:r>
              <a:rPr lang="en-US" sz="2800" dirty="0">
                <a:latin typeface="Times New Roman" panose="02020603050405020304" pitchFamily="18" charset="0"/>
                <a:cs typeface="Times New Roman" panose="02020603050405020304" pitchFamily="18" charset="0"/>
              </a:rPr>
              <a:t>is usually one ballast for each two fluorescent lamps. The ballast for rapid-start lamps will continue to consume some power even when the lamps are removed. Leaving burned-out lamps in IS (instant start) fixtures reduces ballast life.</a:t>
            </a:r>
          </a:p>
          <a:p>
            <a:pPr algn="just"/>
            <a:endParaRPr lang="en-US" sz="28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sz="3200" b="1" i="1" dirty="0" smtClean="0">
                <a:latin typeface="Times New Roman" panose="02020603050405020304" pitchFamily="18" charset="0"/>
                <a:cs typeface="Times New Roman" panose="02020603050405020304" pitchFamily="18" charset="0"/>
              </a:rPr>
              <a:t>Saving Methods</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9199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457200" y="274638"/>
            <a:ext cx="8229600" cy="1143000"/>
          </a:xfrm>
        </p:spPr>
        <p:txBody>
          <a:bodyPr>
            <a:normAutofit/>
          </a:bodyPr>
          <a:lstStyle/>
          <a:p>
            <a:r>
              <a:rPr lang="en-US" sz="3200" b="1" i="1" dirty="0" smtClean="0">
                <a:latin typeface="Times New Roman" panose="02020603050405020304" pitchFamily="18" charset="0"/>
                <a:cs typeface="Times New Roman" panose="02020603050405020304" pitchFamily="18" charset="0"/>
              </a:rPr>
              <a:t>Saving Methods</a:t>
            </a:r>
            <a:endParaRPr lang="en-US" sz="3200" i="1"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91600" cy="6553200"/>
          </a:xfrm>
          <a:prstGeom prst="rect">
            <a:avLst/>
          </a:prstGeom>
          <a:noFill/>
          <a:ln>
            <a:noFill/>
          </a:ln>
        </p:spPr>
      </p:pic>
    </p:spTree>
    <p:extLst>
      <p:ext uri="{BB962C8B-B14F-4D97-AF65-F5344CB8AC3E}">
        <p14:creationId xmlns:p14="http://schemas.microsoft.com/office/powerpoint/2010/main" val="41379934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lvl="0" indent="-514350" algn="just">
              <a:buFont typeface="+mj-lt"/>
              <a:buAutoNum type="arabicPeriod" startAt="2"/>
            </a:pPr>
            <a:r>
              <a:rPr lang="en-US" sz="2800" b="1" i="1" u="sng" dirty="0">
                <a:latin typeface="Times New Roman" panose="02020603050405020304" pitchFamily="18" charset="0"/>
                <a:cs typeface="Times New Roman" panose="02020603050405020304" pitchFamily="18" charset="0"/>
              </a:rPr>
              <a:t>Task lighting: </a:t>
            </a:r>
            <a:endParaRPr lang="en-US" sz="2800" b="1" i="1" u="sng"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Ambient </a:t>
            </a:r>
            <a:r>
              <a:rPr lang="en-US" sz="2800" dirty="0">
                <a:latin typeface="Times New Roman" panose="02020603050405020304" pitchFamily="18" charset="0"/>
                <a:cs typeface="Times New Roman" panose="02020603050405020304" pitchFamily="18" charset="0"/>
              </a:rPr>
              <a:t>lighting levels can be reduced when adequate task lighting is supplied for the work. </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Ambient </a:t>
            </a:r>
            <a:r>
              <a:rPr lang="en-US" sz="2800" dirty="0">
                <a:latin typeface="Times New Roman" panose="02020603050405020304" pitchFamily="18" charset="0"/>
                <a:cs typeface="Times New Roman" panose="02020603050405020304" pitchFamily="18" charset="0"/>
              </a:rPr>
              <a:t>lighting levels of 250 Lux or less are frequently sufficient if the individual work areas have sufficient light from task-dedicated lighting fixtures.</a:t>
            </a:r>
          </a:p>
          <a:p>
            <a:pPr algn="just"/>
            <a:endParaRPr lang="en-US" sz="28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sz="3200" b="1" i="1" dirty="0" smtClean="0">
                <a:latin typeface="Times New Roman" panose="02020603050405020304" pitchFamily="18" charset="0"/>
                <a:cs typeface="Times New Roman" panose="02020603050405020304" pitchFamily="18" charset="0"/>
              </a:rPr>
              <a:t>Saving Methods</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9199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610599" cy="4572000"/>
          </a:xfrm>
          <a:prstGeom prst="rect">
            <a:avLst/>
          </a:prstGeom>
          <a:noFill/>
          <a:ln>
            <a:noFill/>
          </a:ln>
        </p:spPr>
      </p:pic>
      <p:sp>
        <p:nvSpPr>
          <p:cNvPr id="5" name="Title 1"/>
          <p:cNvSpPr>
            <a:spLocks noGrp="1"/>
          </p:cNvSpPr>
          <p:nvPr>
            <p:ph type="title"/>
          </p:nvPr>
        </p:nvSpPr>
        <p:spPr>
          <a:xfrm>
            <a:off x="457200" y="274638"/>
            <a:ext cx="8229600" cy="1143000"/>
          </a:xfrm>
        </p:spPr>
        <p:txBody>
          <a:bodyPr>
            <a:normAutofit/>
          </a:bodyPr>
          <a:lstStyle/>
          <a:p>
            <a:r>
              <a:rPr lang="en-US" sz="3200" b="1" i="1" dirty="0" smtClean="0">
                <a:latin typeface="Times New Roman" panose="02020603050405020304" pitchFamily="18" charset="0"/>
                <a:cs typeface="Times New Roman" panose="02020603050405020304" pitchFamily="18" charset="0"/>
              </a:rPr>
              <a:t>Saving Methods</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01113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362200" y="0"/>
            <a:ext cx="4419600" cy="6862916"/>
          </a:xfrm>
          <a:prstGeom prst="rect">
            <a:avLst/>
          </a:prstGeom>
          <a:noFill/>
          <a:ln>
            <a:noFill/>
          </a:ln>
        </p:spPr>
      </p:pic>
    </p:spTree>
    <p:extLst>
      <p:ext uri="{BB962C8B-B14F-4D97-AF65-F5344CB8AC3E}">
        <p14:creationId xmlns:p14="http://schemas.microsoft.com/office/powerpoint/2010/main" val="2103941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lgn="just"/>
            <a:r>
              <a:rPr lang="en-US" dirty="0">
                <a:latin typeface="Times New Roman" panose="02020603050405020304" pitchFamily="18" charset="0"/>
                <a:cs typeface="Times New Roman" panose="02020603050405020304" pitchFamily="18" charset="0"/>
              </a:rPr>
              <a:t>Color Rendering Index: (CRI) is a relative indication of how well colors can be distinguished under the light produced by a lamp with a particular color temperature. The index runs from 0 to 1; where a high CRI indicates good color rendering.</a:t>
            </a:r>
          </a:p>
          <a:p>
            <a:pPr marL="0" indent="0" algn="just">
              <a:buNone/>
            </a:pPr>
            <a:endParaRPr lang="en-US" dirty="0">
              <a:latin typeface="Times New Roman" panose="02020603050405020304" pitchFamily="18" charset="0"/>
              <a:cs typeface="Times New Roman" panose="02020603050405020304" pitchFamily="18" charset="0"/>
            </a:endParaRPr>
          </a:p>
          <a:p>
            <a:pPr lvl="0" algn="just"/>
            <a:r>
              <a:rPr lang="en-US" dirty="0">
                <a:latin typeface="Times New Roman" panose="02020603050405020304" pitchFamily="18" charset="0"/>
                <a:cs typeface="Times New Roman" panose="02020603050405020304" pitchFamily="18" charset="0"/>
              </a:rPr>
              <a:t>The energy manager should not recommend changing lamp color unless nearly everyone is in favor of the proposed change.</a:t>
            </a:r>
          </a:p>
          <a:p>
            <a:pPr algn="just"/>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Lamp Characteristics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18606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105660" y="34290"/>
            <a:ext cx="4932680" cy="6789420"/>
          </a:xfrm>
          <a:prstGeom prst="rect">
            <a:avLst/>
          </a:prstGeom>
          <a:noFill/>
          <a:ln>
            <a:noFill/>
          </a:ln>
        </p:spPr>
      </p:pic>
    </p:spTree>
    <p:extLst>
      <p:ext uri="{BB962C8B-B14F-4D97-AF65-F5344CB8AC3E}">
        <p14:creationId xmlns:p14="http://schemas.microsoft.com/office/powerpoint/2010/main" val="287183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lvl="0" indent="-514350" algn="just">
              <a:buFont typeface="+mj-lt"/>
              <a:buAutoNum type="arabicPeriod" startAt="3"/>
            </a:pPr>
            <a:r>
              <a:rPr lang="en-US" b="1" i="1" dirty="0" err="1">
                <a:latin typeface="Times New Roman" panose="02020603050405020304" pitchFamily="18" charset="0"/>
                <a:cs typeface="Times New Roman" panose="02020603050405020304" pitchFamily="18" charset="0"/>
              </a:rPr>
              <a:t>Relampling</a:t>
            </a:r>
            <a:r>
              <a:rPr lang="en-US" b="1" i="1" dirty="0">
                <a:latin typeface="Times New Roman" panose="02020603050405020304" pitchFamily="18" charset="0"/>
                <a:cs typeface="Times New Roman" panose="02020603050405020304" pitchFamily="18" charset="0"/>
              </a:rPr>
              <a:t>: </a:t>
            </a:r>
            <a:endParaRPr lang="en-US" b="1" i="1"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Replacing </a:t>
            </a:r>
            <a:r>
              <a:rPr lang="en-US" dirty="0">
                <a:latin typeface="Times New Roman" panose="02020603050405020304" pitchFamily="18" charset="0"/>
                <a:cs typeface="Times New Roman" panose="02020603050405020304" pitchFamily="18" charset="0"/>
              </a:rPr>
              <a:t>existing lamps, ballasts and luminaires with newer, because more energy-efficient models offers the potential for significant savings</a:t>
            </a:r>
          </a:p>
          <a:p>
            <a:endParaRPr lang="en-US" dirty="0"/>
          </a:p>
        </p:txBody>
      </p:sp>
      <p:sp>
        <p:nvSpPr>
          <p:cNvPr id="4" name="Title 1"/>
          <p:cNvSpPr>
            <a:spLocks noGrp="1"/>
          </p:cNvSpPr>
          <p:nvPr>
            <p:ph type="title"/>
          </p:nvPr>
        </p:nvSpPr>
        <p:spPr>
          <a:xfrm>
            <a:off x="457200" y="274638"/>
            <a:ext cx="8229600" cy="1143000"/>
          </a:xfrm>
        </p:spPr>
        <p:txBody>
          <a:bodyPr>
            <a:normAutofit/>
          </a:bodyPr>
          <a:lstStyle/>
          <a:p>
            <a:r>
              <a:rPr lang="en-US" sz="3200" b="1" i="1" dirty="0" smtClean="0">
                <a:latin typeface="Times New Roman" panose="02020603050405020304" pitchFamily="18" charset="0"/>
                <a:cs typeface="Times New Roman" panose="02020603050405020304" pitchFamily="18" charset="0"/>
              </a:rPr>
              <a:t>Saving Methods</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9199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400618" y="1"/>
            <a:ext cx="4304982" cy="6858000"/>
          </a:xfrm>
          <a:prstGeom prst="rect">
            <a:avLst/>
          </a:prstGeom>
          <a:noFill/>
          <a:ln>
            <a:noFill/>
          </a:ln>
        </p:spPr>
      </p:pic>
    </p:spTree>
    <p:extLst>
      <p:ext uri="{BB962C8B-B14F-4D97-AF65-F5344CB8AC3E}">
        <p14:creationId xmlns:p14="http://schemas.microsoft.com/office/powerpoint/2010/main" val="39275755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5791200"/>
          </a:xfrm>
          <a:prstGeom prst="rect">
            <a:avLst/>
          </a:prstGeom>
          <a:noFill/>
          <a:ln>
            <a:noFill/>
          </a:ln>
        </p:spPr>
      </p:pic>
    </p:spTree>
    <p:extLst>
      <p:ext uri="{BB962C8B-B14F-4D97-AF65-F5344CB8AC3E}">
        <p14:creationId xmlns:p14="http://schemas.microsoft.com/office/powerpoint/2010/main" val="6832886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lvl="0" indent="-514350" algn="just">
              <a:buFont typeface="+mj-lt"/>
              <a:buAutoNum type="arabicPeriod" startAt="4"/>
            </a:pPr>
            <a:r>
              <a:rPr lang="en-US" b="1" i="1" u="sng" dirty="0">
                <a:latin typeface="Times New Roman" panose="02020603050405020304" pitchFamily="18" charset="0"/>
                <a:cs typeface="Times New Roman" panose="02020603050405020304" pitchFamily="18" charset="0"/>
              </a:rPr>
              <a:t>Ballasts: </a:t>
            </a:r>
            <a:endParaRPr lang="en-US" b="1" i="1" u="sng"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an </a:t>
            </a:r>
            <a:r>
              <a:rPr lang="en-US" sz="2800" dirty="0">
                <a:latin typeface="Times New Roman" panose="02020603050405020304" pitchFamily="18" charset="0"/>
                <a:cs typeface="Times New Roman" panose="02020603050405020304" pitchFamily="18" charset="0"/>
              </a:rPr>
              <a:t>important part of a lighting system, and each ballast uses from </a:t>
            </a:r>
            <a:r>
              <a:rPr lang="en-US" sz="2800" dirty="0">
                <a:solidFill>
                  <a:srgbClr val="FF0000"/>
                </a:solidFill>
                <a:latin typeface="Times New Roman" panose="02020603050405020304" pitchFamily="18" charset="0"/>
                <a:cs typeface="Times New Roman" panose="02020603050405020304" pitchFamily="18" charset="0"/>
              </a:rPr>
              <a:t>five to twenty percent of the power of the lamp</a:t>
            </a:r>
            <a:r>
              <a:rPr lang="en-US" sz="2800" dirty="0">
                <a:latin typeface="Times New Roman" panose="02020603050405020304" pitchFamily="18" charset="0"/>
                <a:cs typeface="Times New Roman" panose="02020603050405020304" pitchFamily="18" charset="0"/>
              </a:rPr>
              <a:t> it is associated </a:t>
            </a:r>
            <a:r>
              <a:rPr lang="en-US" sz="2800" dirty="0" smtClean="0">
                <a:latin typeface="Times New Roman" panose="02020603050405020304" pitchFamily="18" charset="0"/>
                <a:cs typeface="Times New Roman" panose="02020603050405020304" pitchFamily="18" charset="0"/>
              </a:rPr>
              <a:t>with.</a:t>
            </a:r>
          </a:p>
          <a:p>
            <a:pPr algn="just"/>
            <a:r>
              <a:rPr lang="en-US" sz="2800" dirty="0" smtClean="0">
                <a:latin typeface="Times New Roman" panose="02020603050405020304" pitchFamily="18" charset="0"/>
                <a:cs typeface="Times New Roman" panose="02020603050405020304" pitchFamily="18" charset="0"/>
              </a:rPr>
              <a:t>When </a:t>
            </a:r>
            <a:r>
              <a:rPr lang="en-US" sz="2800" dirty="0">
                <a:latin typeface="Times New Roman" panose="02020603050405020304" pitchFamily="18" charset="0"/>
                <a:cs typeface="Times New Roman" panose="02020603050405020304" pitchFamily="18" charset="0"/>
              </a:rPr>
              <a:t>a lamp is removed from a fixture, the ballast should usually be removed too.</a:t>
            </a:r>
          </a:p>
          <a:p>
            <a:pPr marL="514350" lvl="0" indent="-514350" algn="just">
              <a:buFont typeface="+mj-lt"/>
              <a:buAutoNum type="arabicPeriod" startAt="5"/>
            </a:pPr>
            <a:r>
              <a:rPr lang="en-US" b="1" i="1" u="sng" dirty="0">
                <a:latin typeface="Times New Roman" panose="02020603050405020304" pitchFamily="18" charset="0"/>
                <a:cs typeface="Times New Roman" panose="02020603050405020304" pitchFamily="18" charset="0"/>
              </a:rPr>
              <a:t>Lighting control technologies</a:t>
            </a:r>
            <a:r>
              <a:rPr lang="en-US" b="1" i="1" u="sng"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Switches</a:t>
            </a:r>
            <a:r>
              <a:rPr lang="en-US" sz="2800" dirty="0">
                <a:latin typeface="Times New Roman" panose="02020603050405020304" pitchFamily="18" charset="0"/>
                <a:cs typeface="Times New Roman" panose="02020603050405020304" pitchFamily="18" charset="0"/>
              </a:rPr>
              <a:t>, timers, occupancy sensors, and dimmers.</a:t>
            </a:r>
          </a:p>
          <a:p>
            <a:pPr marL="514350" indent="-514350" algn="just">
              <a:buFont typeface="+mj-lt"/>
              <a:buAutoNum type="arabicPeriod" startAt="4"/>
            </a:pPr>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sz="3200" b="1" i="1" dirty="0" smtClean="0">
                <a:latin typeface="Times New Roman" panose="02020603050405020304" pitchFamily="18" charset="0"/>
                <a:cs typeface="Times New Roman" panose="02020603050405020304" pitchFamily="18" charset="0"/>
              </a:rPr>
              <a:t>Saving Methods</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9199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924665" y="152400"/>
            <a:ext cx="5323225" cy="114300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28248"/>
            <a:ext cx="5342890" cy="5177155"/>
          </a:xfrm>
          <a:prstGeom prst="rect">
            <a:avLst/>
          </a:prstGeom>
          <a:noFill/>
          <a:ln>
            <a:noFill/>
          </a:ln>
        </p:spPr>
      </p:pic>
    </p:spTree>
    <p:extLst>
      <p:ext uri="{BB962C8B-B14F-4D97-AF65-F5344CB8AC3E}">
        <p14:creationId xmlns:p14="http://schemas.microsoft.com/office/powerpoint/2010/main" val="887794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lvl="0" indent="-514350" algn="just">
              <a:buFont typeface="+mj-lt"/>
              <a:buAutoNum type="arabicPeriod" startAt="6"/>
            </a:pPr>
            <a:r>
              <a:rPr lang="en-US" b="1" i="1" u="sng" dirty="0">
                <a:latin typeface="Times New Roman" panose="02020603050405020304" pitchFamily="18" charset="0"/>
                <a:cs typeface="Times New Roman" panose="02020603050405020304" pitchFamily="18" charset="0"/>
              </a:rPr>
              <a:t>Other lighting EMOs: </a:t>
            </a:r>
            <a:endParaRPr lang="en-US" b="1" i="1" u="sng"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exterior </a:t>
            </a:r>
            <a:r>
              <a:rPr lang="en-US" dirty="0">
                <a:latin typeface="Times New Roman" panose="02020603050405020304" pitchFamily="18" charset="0"/>
                <a:cs typeface="Times New Roman" panose="02020603050405020304" pitchFamily="18" charset="0"/>
              </a:rPr>
              <a:t>lighting (use photocell), daylighting, and environmental factors.</a:t>
            </a:r>
          </a:p>
          <a:p>
            <a:pPr marL="514350" lvl="0" indent="-514350" algn="just">
              <a:buFont typeface="+mj-lt"/>
              <a:buAutoNum type="arabicPeriod" startAt="7"/>
            </a:pPr>
            <a:r>
              <a:rPr lang="en-US" b="1" i="1" u="sng" dirty="0">
                <a:latin typeface="Times New Roman" panose="02020603050405020304" pitchFamily="18" charset="0"/>
                <a:cs typeface="Times New Roman" panose="02020603050405020304" pitchFamily="18" charset="0"/>
              </a:rPr>
              <a:t>Selecting correct lights for a new facility.</a:t>
            </a:r>
          </a:p>
          <a:p>
            <a:pPr marL="514350" indent="-514350" algn="just">
              <a:buFont typeface="+mj-lt"/>
              <a:buAutoNum type="arabicPeriod" startAt="7"/>
            </a:pPr>
            <a:endParaRPr lang="en-US"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457200" y="274638"/>
            <a:ext cx="8229600" cy="1143000"/>
          </a:xfrm>
        </p:spPr>
        <p:txBody>
          <a:bodyPr>
            <a:normAutofit/>
          </a:bodyPr>
          <a:lstStyle/>
          <a:p>
            <a:r>
              <a:rPr lang="en-US" sz="3200" b="1" i="1" dirty="0" smtClean="0">
                <a:latin typeface="Times New Roman" panose="02020603050405020304" pitchFamily="18" charset="0"/>
                <a:cs typeface="Times New Roman" panose="02020603050405020304" pitchFamily="18" charset="0"/>
              </a:rPr>
              <a:t>Saving Methods</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79934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04801" y="773113"/>
            <a:ext cx="8534399" cy="4256087"/>
          </a:xfrm>
          <a:prstGeom prst="rect">
            <a:avLst/>
          </a:prstGeom>
          <a:noFill/>
          <a:ln>
            <a:noFill/>
          </a:ln>
        </p:spPr>
      </p:pic>
    </p:spTree>
    <p:extLst>
      <p:ext uri="{BB962C8B-B14F-4D97-AF65-F5344CB8AC3E}">
        <p14:creationId xmlns:p14="http://schemas.microsoft.com/office/powerpoint/2010/main" val="3972702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057401" y="54293"/>
            <a:ext cx="5029199" cy="6575107"/>
          </a:xfrm>
          <a:prstGeom prst="rect">
            <a:avLst/>
          </a:prstGeom>
          <a:noFill/>
          <a:ln>
            <a:noFill/>
          </a:ln>
        </p:spPr>
      </p:pic>
    </p:spTree>
    <p:extLst>
      <p:ext uri="{BB962C8B-B14F-4D97-AF65-F5344CB8AC3E}">
        <p14:creationId xmlns:p14="http://schemas.microsoft.com/office/powerpoint/2010/main" val="2637016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Lamp Types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algn="just"/>
            <a:r>
              <a:rPr lang="en-US" u="sng" dirty="0">
                <a:latin typeface="Times New Roman" panose="02020603050405020304" pitchFamily="18" charset="0"/>
                <a:cs typeface="Times New Roman" panose="02020603050405020304" pitchFamily="18" charset="0"/>
              </a:rPr>
              <a:t>Incandescent Lamps: </a:t>
            </a:r>
            <a:endParaRPr lang="en-US" dirty="0">
              <a:latin typeface="Times New Roman" panose="02020603050405020304" pitchFamily="18" charset="0"/>
              <a:cs typeface="Times New Roman" panose="02020603050405020304" pitchFamily="18" charset="0"/>
            </a:endParaRPr>
          </a:p>
          <a:p>
            <a:pPr lvl="0" algn="just"/>
            <a:r>
              <a:rPr lang="en-US" dirty="0">
                <a:latin typeface="Times New Roman" panose="02020603050405020304" pitchFamily="18" charset="0"/>
                <a:cs typeface="Times New Roman" panose="02020603050405020304" pitchFamily="18" charset="0"/>
              </a:rPr>
              <a:t>Render colors well, are inexpensive to purchase, easily dimmed, small, and controllable which is useful for product display.</a:t>
            </a:r>
          </a:p>
          <a:p>
            <a:pPr lvl="0" algn="just"/>
            <a:r>
              <a:rPr lang="en-US" dirty="0">
                <a:latin typeface="Times New Roman" panose="02020603050405020304" pitchFamily="18" charset="0"/>
                <a:cs typeface="Times New Roman" panose="02020603050405020304" pitchFamily="18" charset="0"/>
              </a:rPr>
              <a:t>However, they have relatively short lifespans, low efﬁcacy and are susceptible to failure from heat and vibration.</a:t>
            </a:r>
          </a:p>
          <a:p>
            <a:pPr lvl="0" algn="just"/>
            <a:r>
              <a:rPr lang="en-US" dirty="0">
                <a:latin typeface="Times New Roman" panose="02020603050405020304" pitchFamily="18" charset="0"/>
                <a:cs typeface="Times New Roman" panose="02020603050405020304" pitchFamily="18" charset="0"/>
              </a:rPr>
              <a:t>Most incandescent lamps tend to darken with age as tungsten is lost from the ﬁlament and deposited on the lamp walls.</a:t>
            </a:r>
          </a:p>
          <a:p>
            <a:pPr algn="just"/>
            <a:endParaRPr lang="en-US" dirty="0">
              <a:latin typeface="Times New Roman" panose="02020603050405020304" pitchFamily="18" charset="0"/>
              <a:cs typeface="Times New Roman" panose="02020603050405020304" pitchFamily="18" charset="0"/>
            </a:endParaRPr>
          </a:p>
        </p:txBody>
      </p:sp>
      <p:pic>
        <p:nvPicPr>
          <p:cNvPr id="4" name="Picture 3" descr="http://kolozsvariradio.ro/wp-content/uploads/sites/12/2014/11/villanykort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835" y="914400"/>
            <a:ext cx="1828165" cy="1189990"/>
          </a:xfrm>
          <a:prstGeom prst="rect">
            <a:avLst/>
          </a:prstGeom>
          <a:noFill/>
          <a:ln>
            <a:noFill/>
          </a:ln>
        </p:spPr>
      </p:pic>
    </p:spTree>
    <p:extLst>
      <p:ext uri="{BB962C8B-B14F-4D97-AF65-F5344CB8AC3E}">
        <p14:creationId xmlns:p14="http://schemas.microsoft.com/office/powerpoint/2010/main" val="2157630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lvl="0" algn="just"/>
            <a:r>
              <a:rPr lang="en-US" dirty="0" smtClean="0">
                <a:latin typeface="Times New Roman" panose="02020603050405020304" pitchFamily="18" charset="0"/>
                <a:cs typeface="Times New Roman" panose="02020603050405020304" pitchFamily="18" charset="0"/>
              </a:rPr>
              <a:t>Incandescent Types</a:t>
            </a:r>
            <a:r>
              <a:rPr lang="en-US" dirty="0">
                <a:latin typeface="Times New Roman" panose="02020603050405020304" pitchFamily="18" charset="0"/>
                <a:cs typeface="Times New Roman" panose="02020603050405020304" pitchFamily="18" charset="0"/>
              </a:rPr>
              <a:t>:</a:t>
            </a:r>
          </a:p>
          <a:p>
            <a:pPr lvl="0" algn="just"/>
            <a:r>
              <a:rPr lang="en-US" dirty="0">
                <a:latin typeface="Times New Roman" panose="02020603050405020304" pitchFamily="18" charset="0"/>
                <a:cs typeface="Times New Roman" panose="02020603050405020304" pitchFamily="18" charset="0"/>
              </a:rPr>
              <a:t>A Lamps, These lamps are low cost and commonly used in sizes of 20-1500 Watts.</a:t>
            </a:r>
          </a:p>
          <a:p>
            <a:pPr lvl="0" algn="just"/>
            <a:r>
              <a:rPr lang="en-US" dirty="0">
                <a:latin typeface="Times New Roman" panose="02020603050405020304" pitchFamily="18" charset="0"/>
                <a:cs typeface="Times New Roman" panose="02020603050405020304" pitchFamily="18" charset="0"/>
              </a:rPr>
              <a:t>Reﬂector (R) Lamps. These lamps are usually more expensive than A-lamps and offer better control of the direction in which light is cast due to a reﬂective paint on the lamp wall.</a:t>
            </a:r>
          </a:p>
          <a:p>
            <a:pPr lvl="0" algn="just"/>
            <a:r>
              <a:rPr lang="en-US" dirty="0">
                <a:latin typeface="Times New Roman" panose="02020603050405020304" pitchFamily="18" charset="0"/>
                <a:cs typeface="Times New Roman" panose="02020603050405020304" pitchFamily="18" charset="0"/>
              </a:rPr>
              <a:t>Ellipsoidal Reﬂector (ER) Lamps. These lamps cost about the same as R-lamps, but they are longer and have a focal point in front of the lamp.</a:t>
            </a:r>
          </a:p>
          <a:p>
            <a:pPr lvl="0" algn="just"/>
            <a:r>
              <a:rPr lang="en-US" dirty="0">
                <a:latin typeface="Times New Roman" panose="02020603050405020304" pitchFamily="18" charset="0"/>
                <a:cs typeface="Times New Roman" panose="02020603050405020304" pitchFamily="18" charset="0"/>
              </a:rPr>
              <a:t>Quartz-Halogen Lamps. These lamps have a short life and low efﬁcacy. They can be a good choice for areas which need lighting on an irregular basis. These lamps should not be cleaned.</a:t>
            </a:r>
          </a:p>
          <a:p>
            <a:pPr lvl="0" algn="just"/>
            <a:r>
              <a:rPr lang="en-US" dirty="0">
                <a:latin typeface="Times New Roman" panose="02020603050405020304" pitchFamily="18" charset="0"/>
                <a:cs typeface="Times New Roman" panose="02020603050405020304" pitchFamily="18" charset="0"/>
              </a:rPr>
              <a:t>Halogen Lamps. These lamps have a higher efﬁcacy and cost </a:t>
            </a:r>
            <a:r>
              <a:rPr lang="en-US" dirty="0" smtClean="0">
                <a:latin typeface="Times New Roman" panose="02020603050405020304" pitchFamily="18" charset="0"/>
                <a:cs typeface="Times New Roman" panose="02020603050405020304" pitchFamily="18" charset="0"/>
              </a:rPr>
              <a:t>more than </a:t>
            </a:r>
            <a:r>
              <a:rPr lang="en-US" dirty="0">
                <a:latin typeface="Times New Roman" panose="02020603050405020304" pitchFamily="18" charset="0"/>
                <a:cs typeface="Times New Roman" panose="02020603050405020304" pitchFamily="18" charset="0"/>
              </a:rPr>
              <a:t>the lamps listed above and are available in many of the same lamp configurations</a:t>
            </a:r>
          </a:p>
          <a:p>
            <a:pPr algn="just"/>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Lamp Types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878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tatic.wixstatic.com/media/6a5923_83a886cf03664fbfacd5e3122ad2e4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796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ighting-store.com.au/lightshop/images/r50_incandescent_reflector_lam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247650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lamptech.co.uk/Images/IN%20Lamps/IN%20R%20Sylvania%2075-240ER30IF-E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1217" y="22123"/>
            <a:ext cx="3102783" cy="20696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g02.a.alicdn.com/kf/HTB12RuPIVXXXXbaXXXXq6xXFXXX4/Edison-tungsten-E27-retro-light-creative-art-personality-decorative-incandescent-lamp-bul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6273" y="4160273"/>
            <a:ext cx="2697727" cy="269772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0.gstatic.com/images?q=tbn:ANd9GcTXDkgXRrA-fHzd6waSzUcpJst3MSMH5-ulMlbYzW4nBUemdoW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48" y="2993923"/>
            <a:ext cx="3871452" cy="387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039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839200" cy="5638800"/>
          </a:xfrm>
          <a:prstGeom prst="rect">
            <a:avLst/>
          </a:prstGeom>
          <a:noFill/>
          <a:ln>
            <a:noFill/>
          </a:ln>
        </p:spPr>
      </p:pic>
    </p:spTree>
    <p:extLst>
      <p:ext uri="{BB962C8B-B14F-4D97-AF65-F5344CB8AC3E}">
        <p14:creationId xmlns:p14="http://schemas.microsoft.com/office/powerpoint/2010/main" val="573299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1817</Words>
  <Application>Microsoft Office PowerPoint</Application>
  <PresentationFormat>On-screen Show (4:3)</PresentationFormat>
  <Paragraphs>130</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Ch.5 Lighting</vt:lpstr>
      <vt:lpstr>Introduction</vt:lpstr>
      <vt:lpstr>Components</vt:lpstr>
      <vt:lpstr>Lamp Characteristics</vt:lpstr>
      <vt:lpstr>Lamp Characteristics</vt:lpstr>
      <vt:lpstr>Lamp Types</vt:lpstr>
      <vt:lpstr>Lamp Types</vt:lpstr>
      <vt:lpstr>PowerPoint Presentation</vt:lpstr>
      <vt:lpstr>PowerPoint Presentation</vt:lpstr>
      <vt:lpstr>Lamp Types</vt:lpstr>
      <vt:lpstr>Lamp Types</vt:lpstr>
      <vt:lpstr>PowerPoint Presentation</vt:lpstr>
      <vt:lpstr>PowerPoint Presentation</vt:lpstr>
      <vt:lpstr>PowerPoint Presentation</vt:lpstr>
      <vt:lpstr>Lamp Types</vt:lpstr>
      <vt:lpstr>PowerPoint Presentation</vt:lpstr>
      <vt:lpstr>Lamp Types</vt:lpstr>
      <vt:lpstr>PowerPoint Presentation</vt:lpstr>
      <vt:lpstr>PowerPoint Presentation</vt:lpstr>
      <vt:lpstr>PowerPoint Presentation</vt:lpstr>
      <vt:lpstr>Ballasts</vt:lpstr>
      <vt:lpstr>Ballasts</vt:lpstr>
      <vt:lpstr>Ballasts</vt:lpstr>
      <vt:lpstr>MAINTAINING THE LIGHTING SYSTEM</vt:lpstr>
      <vt:lpstr>PowerPoint Presentation</vt:lpstr>
      <vt:lpstr>Establishing the Lighting System Maintenance Schedule</vt:lpstr>
      <vt:lpstr>Establishing the Lighting System Maintenance Schedule</vt:lpstr>
      <vt:lpstr>Establishing the Lighting System Maintenance Schedule</vt:lpstr>
      <vt:lpstr>Establishing the Lighting System Maintenance Schedule</vt:lpstr>
      <vt:lpstr>Establishing the Lighting System Maintenance Schedule</vt:lpstr>
      <vt:lpstr>Establishing the Lighting System Maintenance Schedule</vt:lpstr>
      <vt:lpstr>Establishing the Lighting System Maintenance Schedule</vt:lpstr>
      <vt:lpstr>Establishing the Lighting System Maintenance Schedule</vt:lpstr>
      <vt:lpstr>Establishing the Lighting System Maintenance Schedule</vt:lpstr>
      <vt:lpstr>Establishing the Lighting System Maintenance Schedule</vt:lpstr>
      <vt:lpstr>Establishing the Lighting System Maintenance Schedule</vt:lpstr>
      <vt:lpstr>Establishing the Lighting System Maintenance Schedule</vt:lpstr>
      <vt:lpstr>PowerPoint Presentation</vt:lpstr>
      <vt:lpstr>The Lighting Survey</vt:lpstr>
      <vt:lpstr>The Lighting Survey</vt:lpstr>
      <vt:lpstr>The Lighting Survey</vt:lpstr>
      <vt:lpstr>The Lighting Survey</vt:lpstr>
      <vt:lpstr>Identifying Potential EMOS</vt:lpstr>
      <vt:lpstr>Identifying Potential EMOS</vt:lpstr>
      <vt:lpstr>Saving Methods</vt:lpstr>
      <vt:lpstr>Saving Methods</vt:lpstr>
      <vt:lpstr>Saving Methods</vt:lpstr>
      <vt:lpstr>Saving Methods</vt:lpstr>
      <vt:lpstr>PowerPoint Presentation</vt:lpstr>
      <vt:lpstr>PowerPoint Presentation</vt:lpstr>
      <vt:lpstr>Saving Methods</vt:lpstr>
      <vt:lpstr>PowerPoint Presentation</vt:lpstr>
      <vt:lpstr>PowerPoint Presentation</vt:lpstr>
      <vt:lpstr>Saving Methods</vt:lpstr>
      <vt:lpstr>PowerPoint Presentation</vt:lpstr>
      <vt:lpstr>Saving Methods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Ch.5 Lighting</dc:title>
  <dc:creator>dell</dc:creator>
  <cp:lastModifiedBy>malsayed</cp:lastModifiedBy>
  <cp:revision>17</cp:revision>
  <dcterms:created xsi:type="dcterms:W3CDTF">2016-02-03T20:28:30Z</dcterms:created>
  <dcterms:modified xsi:type="dcterms:W3CDTF">2019-01-22T12:32:31Z</dcterms:modified>
</cp:coreProperties>
</file>