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18"/>
  </p:notesMasterIdLst>
  <p:handoutMasterIdLst>
    <p:handoutMasterId r:id="rId19"/>
  </p:handoutMasterIdLst>
  <p:sldIdLst>
    <p:sldId id="426" r:id="rId2"/>
    <p:sldId id="427" r:id="rId3"/>
    <p:sldId id="428" r:id="rId4"/>
    <p:sldId id="429" r:id="rId5"/>
    <p:sldId id="430" r:id="rId6"/>
    <p:sldId id="431" r:id="rId7"/>
    <p:sldId id="432" r:id="rId8"/>
    <p:sldId id="433" r:id="rId9"/>
    <p:sldId id="434" r:id="rId10"/>
    <p:sldId id="435" r:id="rId11"/>
    <p:sldId id="436" r:id="rId12"/>
    <p:sldId id="442" r:id="rId13"/>
    <p:sldId id="398" r:id="rId14"/>
    <p:sldId id="313" r:id="rId15"/>
    <p:sldId id="314" r:id="rId16"/>
    <p:sldId id="445" r:id="rId1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492" autoAdjust="0"/>
  </p:normalViewPr>
  <p:slideViewPr>
    <p:cSldViewPr>
      <p:cViewPr varScale="1"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777A4BA3-FDD4-4862-85D1-BC52CFDA4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249CA12-C955-494C-B197-F5739D72A6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sp>
        <p:nvSpPr>
          <p:cNvPr id="172098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2099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D436E-9A7B-4E11-8986-5C861C462182}" type="datetime3">
              <a:rPr lang="en-US" smtClean="0"/>
              <a:pPr>
                <a:defRPr/>
              </a:pPr>
              <a:t>3 February 2013</a:t>
            </a:fld>
            <a:endParaRPr lang="en-US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8B91F-0053-4421-B7B4-6E89F36CE7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7F6EA-D119-4E0D-B368-E1337CEEC99C}" type="datetime3">
              <a:rPr lang="en-US" smtClean="0"/>
              <a:pPr>
                <a:defRPr/>
              </a:pPr>
              <a:t>3 February 2013</a:t>
            </a:fld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B9B535-C4B8-462F-B5E8-285CE66F1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5CB19-A2FD-45E8-A78F-A4530FC638E3}" type="datetime3">
              <a:rPr lang="en-US" smtClean="0"/>
              <a:pPr>
                <a:defRPr/>
              </a:pPr>
              <a:t>3 February 2013</a:t>
            </a:fld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F7350-98F6-43EF-982D-105F100AA9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14E2E-173B-4749-94E3-D0E9756403E0}" type="datetime3">
              <a:rPr lang="en-US" smtClean="0"/>
              <a:pPr>
                <a:defRPr/>
              </a:pPr>
              <a:t>3 February 2013</a:t>
            </a:fld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F16DC-CF8D-4219-8D0F-57F788DD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48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F1429B-E47D-4B8B-8785-F86D16051B3B}" type="datetime3">
              <a:rPr lang="en-US" smtClean="0"/>
              <a:pPr>
                <a:defRPr/>
              </a:pPr>
              <a:t>3 February 2013</a:t>
            </a:fld>
            <a:endParaRPr lang="en-US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74F73-F115-4060-BE47-743A5CC7AE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598E7-5148-4021-B448-DB9500DA7B02}" type="datetime3">
              <a:rPr lang="en-US" smtClean="0"/>
              <a:pPr>
                <a:defRPr/>
              </a:pPr>
              <a:t>3 February 2013</a:t>
            </a:fld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A092A-4888-4F45-B6D7-6C2DE12B0C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44624-0F9F-48C0-BAC0-ECC0C89D4966}" type="datetime3">
              <a:rPr lang="en-US" smtClean="0"/>
              <a:pPr>
                <a:defRPr/>
              </a:pPr>
              <a:t>3 February 2013</a:t>
            </a:fld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DC7DD-C7A4-4396-9F92-8C7A6DE79D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FACD3-967C-46B0-978F-FCFEEDCDE7B9}" type="datetime3">
              <a:rPr lang="en-US" smtClean="0"/>
              <a:pPr>
                <a:defRPr/>
              </a:pPr>
              <a:t>3 February 2013</a:t>
            </a:fld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BBBCB-DCD9-4762-8C0B-C445D01E29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AB0190-10A2-4E7D-A382-5AA7F1D5FE29}" type="datetime3">
              <a:rPr lang="en-US" smtClean="0"/>
              <a:pPr>
                <a:defRPr/>
              </a:pPr>
              <a:t>3 February 2013</a:t>
            </a:fld>
            <a:endParaRPr lang="en-US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C1C08-E298-4EA5-BB1D-313EFD805C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1B4B5-E418-4F73-89BB-AB7C406A37E3}" type="datetime3">
              <a:rPr lang="en-US" smtClean="0"/>
              <a:pPr>
                <a:defRPr/>
              </a:pPr>
              <a:t>3 February 2013</a:t>
            </a:fld>
            <a:endParaRPr lang="en-US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1E4EA-B3EB-43E1-B1F0-5B4B329E8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43A857-2322-42E5-94F9-BFDF59F7148F}" type="datetime3">
              <a:rPr lang="en-US" smtClean="0"/>
              <a:pPr>
                <a:defRPr/>
              </a:pPr>
              <a:t>3 February 2013</a:t>
            </a:fld>
            <a:endParaRPr lang="en-US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1935D-1E6E-4266-A6A6-44044A2BCD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8883C-6673-4D9D-B4C5-E0FDBDD72803}" type="datetime3">
              <a:rPr lang="en-US" smtClean="0"/>
              <a:pPr>
                <a:defRPr/>
              </a:pPr>
              <a:t>3 February 2013</a:t>
            </a:fld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29648-4BE8-46EF-8484-5BEDEE58A1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0791A-F093-4645-A4EC-338C2451F73F}" type="datetime3">
              <a:rPr lang="en-US" smtClean="0"/>
              <a:pPr>
                <a:defRPr/>
              </a:pPr>
              <a:t>3 February 2013</a:t>
            </a:fld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BC788-E8C2-4754-ADA9-5218982800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126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71012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127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71014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15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16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17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18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19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20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21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22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23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24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127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71026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27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28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29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30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31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32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33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34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35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36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37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38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39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40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41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42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43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127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71045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46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47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48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49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50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51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52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53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54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55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56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57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58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59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60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61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127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71063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64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65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66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67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68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69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128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71071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71072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71073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71074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sp>
        <p:nvSpPr>
          <p:cNvPr id="171075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1076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1077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AFA26D7E-3CE0-432D-BFDF-1FE3C4EBAA63}" type="datetime3">
              <a:rPr lang="en-US" smtClean="0"/>
              <a:pPr>
                <a:defRPr/>
              </a:pPr>
              <a:t>3 February 2013</a:t>
            </a:fld>
            <a:endParaRPr lang="en-US"/>
          </a:p>
        </p:txBody>
      </p:sp>
      <p:sp>
        <p:nvSpPr>
          <p:cNvPr id="171078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  <p:sp>
        <p:nvSpPr>
          <p:cNvPr id="171079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C8E4AE39-C248-46C5-83FB-D6FBD6F8C9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9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Quantization Techniques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505200"/>
            <a:ext cx="6400800" cy="1752600"/>
          </a:xfrm>
        </p:spPr>
        <p:txBody>
          <a:bodyPr/>
          <a:lstStyle/>
          <a:p>
            <a:pPr algn="l" eaLnBrk="1" hangingPunct="1">
              <a:defRPr/>
            </a:pPr>
            <a:endParaRPr lang="en-US" sz="3600" b="1" i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48B91F-0053-4421-B7B4-6E89F36CE7F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Frequancy Domain Coding: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17713"/>
            <a:ext cx="8726488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b="1" dirty="0" smtClean="0"/>
              <a:t>Sub Band Coding: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cs typeface="Times New Roman" pitchFamily="18" charset="0"/>
              </a:rPr>
              <a:t>divide the entire speech band into unequal sub bands that contribute equally to the articulation index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        Sub band Number                       Frequency range</a:t>
            </a:r>
            <a:endParaRPr lang="en-US" sz="2000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1800" dirty="0" smtClean="0">
                <a:cs typeface="Times New Roman" pitchFamily="18" charset="0"/>
              </a:rPr>
              <a:t>                        </a:t>
            </a:r>
            <a:r>
              <a:rPr lang="en-US" sz="2000" dirty="0" smtClean="0">
                <a:cs typeface="Times New Roman" pitchFamily="18" charset="0"/>
              </a:rPr>
              <a:t>1                                             200-700 Hz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dirty="0" smtClean="0">
                <a:cs typeface="Times New Roman" pitchFamily="18" charset="0"/>
              </a:rPr>
              <a:t>                     2                                              700-1310 Hz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dirty="0" smtClean="0">
                <a:cs typeface="Times New Roman" pitchFamily="18" charset="0"/>
              </a:rPr>
              <a:t>                     3                                              1310-2020 Hz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dirty="0" smtClean="0">
                <a:cs typeface="Times New Roman" pitchFamily="18" charset="0"/>
              </a:rPr>
              <a:t>                     4                                              2020-3200 Hz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cs typeface="Times New Roman" pitchFamily="18" charset="0"/>
              </a:rPr>
              <a:t>Sub band coding can be used for coding speech at bit rates in the range 9.6 kbps to 32 kbps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AA092A-4888-4F45-B6D7-6C2DE12B0C4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800975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ar-SA" b="1" dirty="0" smtClean="0">
                <a:cs typeface="Times New Roman" pitchFamily="18" charset="0"/>
              </a:rPr>
              <a:t> </a:t>
            </a:r>
            <a:r>
              <a:rPr lang="en-US" dirty="0" smtClean="0">
                <a:cs typeface="Times New Roman" pitchFamily="18" charset="0"/>
              </a:rPr>
              <a:t>Adaptive Transform Coding:</a:t>
            </a:r>
            <a:r>
              <a:rPr lang="en-US" dirty="0" smtClean="0"/>
              <a:t>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17713"/>
            <a:ext cx="8726488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Times New Roman" pitchFamily="18" charset="0"/>
              </a:rPr>
              <a:t>encode speech at bit rates in range 9.6 kbps to 20 kbps.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/>
              <a:t> </a:t>
            </a:r>
            <a:r>
              <a:rPr lang="en-US" smtClean="0">
                <a:cs typeface="Times New Roman" pitchFamily="18" charset="0"/>
              </a:rPr>
              <a:t>which involves block transformations of windowed input segments of the speech waveform</a:t>
            </a:r>
            <a:r>
              <a:rPr lang="en-US" smtClean="0"/>
              <a:t> </a:t>
            </a:r>
          </a:p>
          <a:p>
            <a:pPr eaLnBrk="1" hangingPunct="1">
              <a:defRPr/>
            </a:pP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AA092A-4888-4F45-B6D7-6C2DE12B0C4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9A71C6-2A45-48D5-80C4-08F7DC5326ED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n-US" sz="3200" dirty="0" smtClean="0">
                <a:effectLst/>
                <a:latin typeface="Garamond" pitchFamily="18" charset="0"/>
              </a:rPr>
              <a:t>Coding Methods - Examples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382000" cy="5334000"/>
          </a:xfrm>
        </p:spPr>
        <p:txBody>
          <a:bodyPr/>
          <a:lstStyle/>
          <a:p>
            <a:pPr marL="288925" indent="-288925" eaLnBrk="1" hangingPunct="1">
              <a:lnSpc>
                <a:spcPct val="180000"/>
              </a:lnSpc>
              <a:defRPr/>
            </a:pPr>
            <a:r>
              <a:rPr lang="en-US" sz="1800" b="1" smtClean="0">
                <a:latin typeface="Garamond" pitchFamily="18" charset="0"/>
              </a:rPr>
              <a:t>ZIP</a:t>
            </a:r>
            <a:r>
              <a:rPr lang="en-US" sz="1800" smtClean="0">
                <a:latin typeface="Garamond" pitchFamily="18" charset="0"/>
              </a:rPr>
              <a:t>: no transformation nor quantization, apply VLC (LZW) to the stream of symbols in a file directly, lossless coding</a:t>
            </a:r>
          </a:p>
          <a:p>
            <a:pPr marL="288925" indent="-288925" eaLnBrk="1" hangingPunct="1">
              <a:lnSpc>
                <a:spcPct val="180000"/>
              </a:lnSpc>
              <a:defRPr/>
            </a:pPr>
            <a:r>
              <a:rPr lang="en-US" sz="1800" b="1" smtClean="0">
                <a:latin typeface="Garamond" pitchFamily="18" charset="0"/>
              </a:rPr>
              <a:t>PCM</a:t>
            </a:r>
            <a:r>
              <a:rPr lang="en-US" sz="1800" smtClean="0">
                <a:latin typeface="Garamond" pitchFamily="18" charset="0"/>
              </a:rPr>
              <a:t> for speech: no transformation, quantize the speech samples directly using mu-law quantizer, apply fixed length binary coding</a:t>
            </a:r>
          </a:p>
          <a:p>
            <a:pPr marL="288925" indent="-288925" eaLnBrk="1" hangingPunct="1">
              <a:lnSpc>
                <a:spcPct val="180000"/>
              </a:lnSpc>
              <a:defRPr/>
            </a:pPr>
            <a:r>
              <a:rPr lang="en-US" sz="1800" b="1" smtClean="0">
                <a:latin typeface="Garamond" pitchFamily="18" charset="0"/>
              </a:rPr>
              <a:t>ADPCM</a:t>
            </a:r>
            <a:r>
              <a:rPr lang="en-US" sz="1800" smtClean="0">
                <a:latin typeface="Garamond" pitchFamily="18" charset="0"/>
              </a:rPr>
              <a:t> for speech: apply prediction to original samples, the predictor is adapted from one speech frame to the next, quantize the prediction error, error symbols coded using fixed length binary coding</a:t>
            </a:r>
          </a:p>
          <a:p>
            <a:pPr marL="288925" indent="-288925" eaLnBrk="1" hangingPunct="1">
              <a:lnSpc>
                <a:spcPct val="180000"/>
              </a:lnSpc>
              <a:defRPr/>
            </a:pPr>
            <a:r>
              <a:rPr lang="en-US" sz="1800" b="1" smtClean="0">
                <a:latin typeface="Garamond" pitchFamily="18" charset="0"/>
              </a:rPr>
              <a:t>JPEG</a:t>
            </a:r>
            <a:r>
              <a:rPr lang="en-US" sz="1800" smtClean="0">
                <a:latin typeface="Garamond" pitchFamily="18" charset="0"/>
              </a:rPr>
              <a:t> for image: apply discrete cosine transform to blocks of image pixels, quantize the transformed coefficients, code the quantized coefficients using variable length coding (runlength +Huffman coding)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83640-0B9E-47BC-9985-5E0209409C10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7813"/>
            <a:ext cx="8610600" cy="712787"/>
          </a:xfrm>
        </p:spPr>
        <p:txBody>
          <a:bodyPr/>
          <a:lstStyle/>
          <a:p>
            <a:pPr eaLnBrk="1" hangingPunct="1"/>
            <a:r>
              <a:rPr lang="en-US" sz="2800" smtClean="0">
                <a:effectLst/>
                <a:latin typeface="Garamond" pitchFamily="18" charset="0"/>
              </a:rPr>
              <a:t>Example-Block diagram of a mobile radio transceiver</a:t>
            </a:r>
          </a:p>
        </p:txBody>
      </p:sp>
      <p:pic>
        <p:nvPicPr>
          <p:cNvPr id="28676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/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D2769-87AB-41E9-B95F-D6F5A77B66DF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30213"/>
            <a:ext cx="8004175" cy="685800"/>
          </a:xfrm>
        </p:spPr>
        <p:txBody>
          <a:bodyPr/>
          <a:lstStyle/>
          <a:p>
            <a:pPr eaLnBrk="1" hangingPunct="1">
              <a:defRPr/>
            </a:pPr>
            <a:r>
              <a:rPr lang="en-GB" sz="2400" smtClean="0">
                <a:latin typeface="Garamond" pitchFamily="18" charset="0"/>
              </a:rPr>
              <a:t>Comparison of quality and transmission rate for various speech coding systems using MOS rating</a:t>
            </a:r>
          </a:p>
        </p:txBody>
      </p:sp>
      <p:graphicFrame>
        <p:nvGraphicFramePr>
          <p:cNvPr id="9218" name="Object 3"/>
          <p:cNvGraphicFramePr>
            <a:graphicFrameLocks noChangeAspect="1"/>
          </p:cNvGraphicFramePr>
          <p:nvPr/>
        </p:nvGraphicFramePr>
        <p:xfrm>
          <a:off x="914400" y="1600200"/>
          <a:ext cx="7086600" cy="4745038"/>
        </p:xfrm>
        <a:graphic>
          <a:graphicData uri="http://schemas.openxmlformats.org/presentationml/2006/ole">
            <p:oleObj spid="_x0000_s9218" name="CorelDRAW" r:id="rId3" imgW="2940480" imgH="1967760" progId="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97D754-702C-42DC-A1BE-7B81DDE6EFA3}" type="slidenum">
              <a:rPr lang="en-US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62509" name="Group 45"/>
          <p:cNvGraphicFramePr>
            <a:graphicFrameLocks noGrp="1"/>
          </p:cNvGraphicFramePr>
          <p:nvPr>
            <p:ph/>
          </p:nvPr>
        </p:nvGraphicFramePr>
        <p:xfrm>
          <a:off x="838200" y="1219200"/>
          <a:ext cx="7848600" cy="4918076"/>
        </p:xfrm>
        <a:graphic>
          <a:graphicData uri="http://schemas.openxmlformats.org/drawingml/2006/table">
            <a:tbl>
              <a:tblPr rtl="1"/>
              <a:tblGrid>
                <a:gridCol w="1570037"/>
                <a:gridCol w="1570038"/>
                <a:gridCol w="1274762"/>
                <a:gridCol w="1863725"/>
                <a:gridCol w="1570038"/>
              </a:tblGrid>
              <a:tr h="793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Relative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complexity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MOS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Quality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Bit rate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(kbit/s)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Technique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Class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5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0.3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4.3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4.1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PCM   G.721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ADPCM  G.721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DM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Waveform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coders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3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64-48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SBC(2)   G.722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(7kHz)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Intermediate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coder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0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50-100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CELP/MPE for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½ rate GSM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Enhanced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source coder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3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LPC-10 vocoder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Source coder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7145" name="Text Box 40"/>
          <p:cNvSpPr txBox="1">
            <a:spLocks noChangeArrowheads="1"/>
          </p:cNvSpPr>
          <p:nvPr/>
        </p:nvSpPr>
        <p:spPr bwMode="auto">
          <a:xfrm>
            <a:off x="381000" y="404813"/>
            <a:ext cx="845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 eaLnBrk="1" hangingPunct="1"/>
            <a:r>
              <a:rPr lang="en-US" sz="2000">
                <a:cs typeface="Arial" charset="0"/>
              </a:rPr>
              <a:t> Rate, performance and complexity comparison for various speech coder designs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rtl="0" eaLnBrk="1" hangingPunct="1"/>
            <a:r>
              <a:rPr lang="en-US" sz="4000" dirty="0" smtClean="0">
                <a:effectLst/>
              </a:rPr>
              <a:t>Mobile Source Coding-Introduction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341438"/>
            <a:ext cx="8353425" cy="5256212"/>
          </a:xfrm>
        </p:spPr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 smtClean="0"/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lum bright="-40000" contrast="40000"/>
          </a:blip>
          <a:srcRect/>
          <a:stretch>
            <a:fillRect/>
          </a:stretch>
        </p:blipFill>
        <p:spPr bwMode="auto">
          <a:xfrm>
            <a:off x="467544" y="2204864"/>
            <a:ext cx="8086725" cy="225583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4B6DA1-7022-471A-9B07-CAC308E339A9}" type="slidenum">
              <a:rPr lang="ar-JO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1-Uniform Quantization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017713"/>
            <a:ext cx="8650288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Quantization </a:t>
            </a:r>
            <a:r>
              <a:rPr lang="en-US" sz="2800" dirty="0" smtClean="0">
                <a:cs typeface="Times New Roman" pitchFamily="18" charset="0"/>
              </a:rPr>
              <a:t>is the process of mapping a continuous range of amplitudes of a signal into a finite set of discrete amplitudes.</a:t>
            </a:r>
          </a:p>
          <a:p>
            <a:pPr eaLnBrk="1" hangingPunct="1">
              <a:defRPr/>
            </a:pPr>
            <a:r>
              <a:rPr lang="en-US" sz="2800" dirty="0" smtClean="0"/>
              <a:t> </a:t>
            </a:r>
            <a:r>
              <a:rPr lang="en-US" sz="2800" dirty="0" err="1" smtClean="0">
                <a:cs typeface="Times New Roman" pitchFamily="18" charset="0"/>
              </a:rPr>
              <a:t>Quantizers</a:t>
            </a:r>
            <a:r>
              <a:rPr lang="en-US" sz="2800" dirty="0" smtClean="0">
                <a:cs typeface="Times New Roman" pitchFamily="18" charset="0"/>
              </a:rPr>
              <a:t> can be thought of as devices that remove the irrelevancies in the signal</a:t>
            </a:r>
            <a:r>
              <a:rPr lang="en-US" sz="2800" dirty="0" smtClean="0"/>
              <a:t> and uses n bit can have M=2^n levels.</a:t>
            </a:r>
          </a:p>
          <a:p>
            <a:pPr eaLnBrk="1" hangingPunct="1">
              <a:defRPr/>
            </a:pPr>
            <a:r>
              <a:rPr lang="en-US" sz="2800" dirty="0" smtClean="0"/>
              <a:t> </a:t>
            </a:r>
            <a:r>
              <a:rPr lang="en-US" sz="2800" dirty="0" smtClean="0">
                <a:cs typeface="Times New Roman" pitchFamily="18" charset="0"/>
              </a:rPr>
              <a:t>The SQNR of a PCM encoder   </a:t>
            </a:r>
            <a:r>
              <a:rPr lang="en-US" sz="2500" u="sng" dirty="0" smtClean="0">
                <a:effectLst/>
                <a:cs typeface="Times New Roman" pitchFamily="18" charset="0"/>
              </a:rPr>
              <a:t>(Check this formula</a:t>
            </a:r>
            <a:r>
              <a:rPr lang="en-US" sz="2800" dirty="0" smtClean="0">
                <a:cs typeface="Times New Roman" pitchFamily="18" charset="0"/>
              </a:rPr>
              <a:t>)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3262313" y="3133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1828800" y="5410200"/>
          <a:ext cx="4876800" cy="1100138"/>
        </p:xfrm>
        <a:graphic>
          <a:graphicData uri="http://schemas.openxmlformats.org/presentationml/2006/ole">
            <p:oleObj spid="_x0000_s3074" r:id="rId3" imgW="1352550" imgH="304800" progId="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AA092A-4888-4F45-B6D7-6C2DE12B0C4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2-Non Uniform Quantization: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04800" y="2017713"/>
            <a:ext cx="8650288" cy="4114800"/>
          </a:xfrm>
        </p:spPr>
        <p:txBody>
          <a:bodyPr/>
          <a:lstStyle/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>
                <a:cs typeface="Times New Roman" pitchFamily="18" charset="0"/>
              </a:rPr>
              <a:t>Nonuniform quantizers with the feature that the step-size increase as the separation from the origin of the input-output amplitude characteristic is increased</a:t>
            </a:r>
            <a:r>
              <a:rPr lang="en-US" smtClean="0"/>
              <a:t> </a:t>
            </a:r>
          </a:p>
        </p:txBody>
      </p:sp>
      <p:grpSp>
        <p:nvGrpSpPr>
          <p:cNvPr id="21508" name="Group 7"/>
          <p:cNvGrpSpPr>
            <a:grpSpLocks/>
          </p:cNvGrpSpPr>
          <p:nvPr/>
        </p:nvGrpSpPr>
        <p:grpSpPr bwMode="auto">
          <a:xfrm>
            <a:off x="609600" y="2286000"/>
            <a:ext cx="7620000" cy="1066800"/>
            <a:chOff x="999" y="13867"/>
            <a:chExt cx="10575" cy="1107"/>
          </a:xfrm>
        </p:grpSpPr>
        <p:sp>
          <p:nvSpPr>
            <p:cNvPr id="21509" name="Line 8"/>
            <p:cNvSpPr>
              <a:spLocks noChangeShapeType="1"/>
            </p:cNvSpPr>
            <p:nvPr/>
          </p:nvSpPr>
          <p:spPr bwMode="auto">
            <a:xfrm flipV="1">
              <a:off x="1854" y="14136"/>
              <a:ext cx="9036" cy="24"/>
            </a:xfrm>
            <a:prstGeom prst="line">
              <a:avLst/>
            </a:prstGeom>
            <a:noFill/>
            <a:ln w="12700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0" name="Line 9"/>
            <p:cNvSpPr>
              <a:spLocks noChangeShapeType="1"/>
            </p:cNvSpPr>
            <p:nvPr/>
          </p:nvSpPr>
          <p:spPr bwMode="auto">
            <a:xfrm>
              <a:off x="1854" y="14012"/>
              <a:ext cx="0" cy="295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1" name="Line 10"/>
            <p:cNvSpPr>
              <a:spLocks noChangeShapeType="1"/>
            </p:cNvSpPr>
            <p:nvPr/>
          </p:nvSpPr>
          <p:spPr bwMode="auto">
            <a:xfrm>
              <a:off x="2994" y="14012"/>
              <a:ext cx="0" cy="295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2" name="Line 11"/>
            <p:cNvSpPr>
              <a:spLocks noChangeShapeType="1"/>
            </p:cNvSpPr>
            <p:nvPr/>
          </p:nvSpPr>
          <p:spPr bwMode="auto">
            <a:xfrm>
              <a:off x="4134" y="14012"/>
              <a:ext cx="0" cy="295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3" name="Line 12"/>
            <p:cNvSpPr>
              <a:spLocks noChangeShapeType="1"/>
            </p:cNvSpPr>
            <p:nvPr/>
          </p:nvSpPr>
          <p:spPr bwMode="auto">
            <a:xfrm>
              <a:off x="5682" y="14012"/>
              <a:ext cx="0" cy="295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4" name="Line 13"/>
            <p:cNvSpPr>
              <a:spLocks noChangeShapeType="1"/>
            </p:cNvSpPr>
            <p:nvPr/>
          </p:nvSpPr>
          <p:spPr bwMode="auto">
            <a:xfrm flipH="1">
              <a:off x="6099" y="13867"/>
              <a:ext cx="0" cy="567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5" name="Line 14"/>
            <p:cNvSpPr>
              <a:spLocks noChangeShapeType="1"/>
            </p:cNvSpPr>
            <p:nvPr/>
          </p:nvSpPr>
          <p:spPr bwMode="auto">
            <a:xfrm>
              <a:off x="9744" y="14014"/>
              <a:ext cx="0" cy="295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6" name="Line 15"/>
            <p:cNvSpPr>
              <a:spLocks noChangeShapeType="1"/>
            </p:cNvSpPr>
            <p:nvPr/>
          </p:nvSpPr>
          <p:spPr bwMode="auto">
            <a:xfrm>
              <a:off x="10884" y="14012"/>
              <a:ext cx="0" cy="295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7" name="Text Box 16"/>
            <p:cNvSpPr txBox="1">
              <a:spLocks noChangeArrowheads="1"/>
            </p:cNvSpPr>
            <p:nvPr/>
          </p:nvSpPr>
          <p:spPr bwMode="auto">
            <a:xfrm>
              <a:off x="999" y="14194"/>
              <a:ext cx="1440" cy="7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TW" b="1">
                  <a:solidFill>
                    <a:srgbClr val="993366"/>
                  </a:solidFill>
                  <a:latin typeface="Times New Roman" pitchFamily="18" charset="0"/>
                  <a:ea typeface="PMingLiU" pitchFamily="18" charset="-120"/>
                </a:rPr>
                <a:t>m</a:t>
              </a:r>
              <a:r>
                <a:rPr lang="en-US" altLang="zh-TW" b="1" baseline="-25000">
                  <a:solidFill>
                    <a:srgbClr val="993366"/>
                  </a:solidFill>
                  <a:latin typeface="Times New Roman" pitchFamily="18" charset="0"/>
                  <a:ea typeface="PMingLiU" pitchFamily="18" charset="-120"/>
                </a:rPr>
                <a:t>0 </a:t>
              </a:r>
              <a:r>
                <a:rPr lang="en-US" altLang="zh-TW" b="1">
                  <a:solidFill>
                    <a:srgbClr val="993366"/>
                  </a:solidFill>
                  <a:latin typeface="Times New Roman" pitchFamily="18" charset="0"/>
                  <a:ea typeface="PMingLiU" pitchFamily="18" charset="-120"/>
                </a:rPr>
                <a:t>= -A</a:t>
              </a:r>
              <a:endParaRPr lang="en-US" altLang="zh-TW" b="1" baseline="-25000">
                <a:solidFill>
                  <a:srgbClr val="993366"/>
                </a:solidFill>
                <a:latin typeface="Times New Roman" pitchFamily="18" charset="0"/>
                <a:ea typeface="PMingLiU" pitchFamily="18" charset="-120"/>
              </a:endParaRPr>
            </a:p>
          </p:txBody>
        </p:sp>
        <p:sp>
          <p:nvSpPr>
            <p:cNvPr id="21518" name="Text Box 17"/>
            <p:cNvSpPr txBox="1">
              <a:spLocks noChangeArrowheads="1"/>
            </p:cNvSpPr>
            <p:nvPr/>
          </p:nvSpPr>
          <p:spPr bwMode="auto">
            <a:xfrm>
              <a:off x="2694" y="14194"/>
              <a:ext cx="840" cy="7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TW" b="1">
                  <a:solidFill>
                    <a:srgbClr val="993366"/>
                  </a:solidFill>
                  <a:latin typeface="Times New Roman" pitchFamily="18" charset="0"/>
                  <a:ea typeface="PMingLiU" pitchFamily="18" charset="-120"/>
                </a:rPr>
                <a:t>m</a:t>
              </a:r>
              <a:r>
                <a:rPr lang="en-US" altLang="zh-TW" b="1" baseline="-25000">
                  <a:solidFill>
                    <a:srgbClr val="993366"/>
                  </a:solidFill>
                  <a:latin typeface="Times New Roman" pitchFamily="18" charset="0"/>
                  <a:ea typeface="PMingLiU" pitchFamily="18" charset="-120"/>
                </a:rPr>
                <a:t>1</a:t>
              </a:r>
            </a:p>
          </p:txBody>
        </p:sp>
        <p:sp>
          <p:nvSpPr>
            <p:cNvPr id="21519" name="Text Box 18"/>
            <p:cNvSpPr txBox="1">
              <a:spLocks noChangeArrowheads="1"/>
            </p:cNvSpPr>
            <p:nvPr/>
          </p:nvSpPr>
          <p:spPr bwMode="auto">
            <a:xfrm>
              <a:off x="3774" y="14194"/>
              <a:ext cx="1680" cy="7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TW" b="1">
                  <a:solidFill>
                    <a:srgbClr val="993366"/>
                  </a:solidFill>
                  <a:latin typeface="Times New Roman" pitchFamily="18" charset="0"/>
                  <a:ea typeface="PMingLiU" pitchFamily="18" charset="-120"/>
                </a:rPr>
                <a:t>m</a:t>
              </a:r>
              <a:r>
                <a:rPr lang="en-US" altLang="zh-TW" b="1" baseline="-25000">
                  <a:solidFill>
                    <a:srgbClr val="993366"/>
                  </a:solidFill>
                  <a:latin typeface="Times New Roman" pitchFamily="18" charset="0"/>
                  <a:ea typeface="PMingLiU" pitchFamily="18" charset="-120"/>
                </a:rPr>
                <a:t>2</a:t>
              </a:r>
              <a:r>
                <a:rPr lang="en-US" altLang="zh-TW" b="1">
                  <a:solidFill>
                    <a:srgbClr val="993366"/>
                  </a:solidFill>
                  <a:latin typeface="Times New Roman" pitchFamily="18" charset="0"/>
                  <a:ea typeface="PMingLiU" pitchFamily="18" charset="-120"/>
                </a:rPr>
                <a:t> ……</a:t>
              </a:r>
            </a:p>
          </p:txBody>
        </p:sp>
        <p:sp>
          <p:nvSpPr>
            <p:cNvPr id="21520" name="Text Box 19"/>
            <p:cNvSpPr txBox="1">
              <a:spLocks noChangeArrowheads="1"/>
            </p:cNvSpPr>
            <p:nvPr/>
          </p:nvSpPr>
          <p:spPr bwMode="auto">
            <a:xfrm>
              <a:off x="5877" y="14194"/>
              <a:ext cx="600" cy="7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zh-TW" altLang="en-US" b="1">
                  <a:solidFill>
                    <a:srgbClr val="993366"/>
                  </a:solidFill>
                  <a:latin typeface="Times New Roman" pitchFamily="18" charset="0"/>
                  <a:ea typeface="PMingLiU" pitchFamily="18" charset="-120"/>
                </a:rPr>
                <a:t>0</a:t>
              </a:r>
              <a:endParaRPr lang="zh-TW" altLang="en-US" b="1" baseline="-25000">
                <a:solidFill>
                  <a:srgbClr val="993366"/>
                </a:solidFill>
                <a:latin typeface="Times New Roman" pitchFamily="18" charset="0"/>
                <a:ea typeface="PMingLiU" pitchFamily="18" charset="-120"/>
              </a:endParaRPr>
            </a:p>
          </p:txBody>
        </p:sp>
        <p:sp>
          <p:nvSpPr>
            <p:cNvPr id="21521" name="Text Box 20"/>
            <p:cNvSpPr txBox="1">
              <a:spLocks noChangeArrowheads="1"/>
            </p:cNvSpPr>
            <p:nvPr/>
          </p:nvSpPr>
          <p:spPr bwMode="auto">
            <a:xfrm>
              <a:off x="10278" y="14194"/>
              <a:ext cx="1296" cy="7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TW" b="1">
                  <a:solidFill>
                    <a:srgbClr val="993366"/>
                  </a:solidFill>
                  <a:latin typeface="Times New Roman" pitchFamily="18" charset="0"/>
                  <a:ea typeface="PMingLiU" pitchFamily="18" charset="-120"/>
                </a:rPr>
                <a:t>m</a:t>
              </a:r>
              <a:r>
                <a:rPr lang="en-US" altLang="zh-TW" b="1" baseline="-25000">
                  <a:solidFill>
                    <a:srgbClr val="993366"/>
                  </a:solidFill>
                  <a:latin typeface="Times New Roman" pitchFamily="18" charset="0"/>
                  <a:ea typeface="PMingLiU" pitchFamily="18" charset="-120"/>
                </a:rPr>
                <a:t>L</a:t>
              </a:r>
              <a:r>
                <a:rPr lang="en-US" altLang="zh-TW" b="1">
                  <a:solidFill>
                    <a:srgbClr val="993366"/>
                  </a:solidFill>
                  <a:latin typeface="Times New Roman" pitchFamily="18" charset="0"/>
                  <a:ea typeface="PMingLiU" pitchFamily="18" charset="-120"/>
                </a:rPr>
                <a:t>=A</a:t>
              </a:r>
            </a:p>
          </p:txBody>
        </p:sp>
        <p:sp>
          <p:nvSpPr>
            <p:cNvPr id="21522" name="Line 21"/>
            <p:cNvSpPr>
              <a:spLocks noChangeShapeType="1"/>
            </p:cNvSpPr>
            <p:nvPr/>
          </p:nvSpPr>
          <p:spPr bwMode="auto">
            <a:xfrm>
              <a:off x="8655" y="14018"/>
              <a:ext cx="0" cy="295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3" name="Line 22"/>
            <p:cNvSpPr>
              <a:spLocks noChangeShapeType="1"/>
            </p:cNvSpPr>
            <p:nvPr/>
          </p:nvSpPr>
          <p:spPr bwMode="auto">
            <a:xfrm>
              <a:off x="5487" y="13999"/>
              <a:ext cx="0" cy="295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4" name="Line 23"/>
            <p:cNvSpPr>
              <a:spLocks noChangeShapeType="1"/>
            </p:cNvSpPr>
            <p:nvPr/>
          </p:nvSpPr>
          <p:spPr bwMode="auto">
            <a:xfrm>
              <a:off x="5880" y="13985"/>
              <a:ext cx="0" cy="295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5" name="Line 24"/>
            <p:cNvSpPr>
              <a:spLocks noChangeShapeType="1"/>
            </p:cNvSpPr>
            <p:nvPr/>
          </p:nvSpPr>
          <p:spPr bwMode="auto">
            <a:xfrm>
              <a:off x="6282" y="13989"/>
              <a:ext cx="0" cy="295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6" name="Line 25"/>
            <p:cNvSpPr>
              <a:spLocks noChangeShapeType="1"/>
            </p:cNvSpPr>
            <p:nvPr/>
          </p:nvSpPr>
          <p:spPr bwMode="auto">
            <a:xfrm>
              <a:off x="6654" y="13993"/>
              <a:ext cx="0" cy="295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7" name="Line 26"/>
            <p:cNvSpPr>
              <a:spLocks noChangeShapeType="1"/>
            </p:cNvSpPr>
            <p:nvPr/>
          </p:nvSpPr>
          <p:spPr bwMode="auto">
            <a:xfrm>
              <a:off x="6462" y="13997"/>
              <a:ext cx="0" cy="295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AA092A-4888-4F45-B6D7-6C2DE12B0C4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Non Uniform Quantization:</a:t>
            </a:r>
          </a:p>
        </p:txBody>
      </p:sp>
      <p:sp>
        <p:nvSpPr>
          <p:cNvPr id="1331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2017713"/>
            <a:ext cx="8726488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Compression law:</a:t>
            </a:r>
          </a:p>
          <a:p>
            <a:pPr lvl="1" eaLnBrk="1" hangingPunct="1">
              <a:defRPr/>
            </a:pPr>
            <a:r>
              <a:rPr lang="en-US" smtClean="0"/>
              <a:t> In US </a:t>
            </a:r>
            <a:r>
              <a:rPr lang="zh-TW" altLang="en-US" smtClean="0">
                <a:latin typeface="Times New Roman" pitchFamily="18" charset="0"/>
                <a:ea typeface="PMingLiU" pitchFamily="18" charset="-120"/>
                <a:sym typeface="Symbol" pitchFamily="18" charset="2"/>
              </a:rPr>
              <a:t></a:t>
            </a:r>
            <a:r>
              <a:rPr lang="zh-TW" altLang="en-US" smtClean="0">
                <a:ea typeface="PMingLiU" pitchFamily="18" charset="-120"/>
              </a:rPr>
              <a:t>-</a:t>
            </a:r>
            <a:r>
              <a:rPr lang="en-US" altLang="zh-TW" smtClean="0">
                <a:ea typeface="PMingLiU" pitchFamily="18" charset="-120"/>
              </a:rPr>
              <a:t>law</a:t>
            </a:r>
          </a:p>
          <a:p>
            <a:pPr lvl="1" eaLnBrk="1" hangingPunct="1">
              <a:defRPr/>
            </a:pPr>
            <a:endParaRPr lang="en-US" altLang="zh-TW" smtClean="0">
              <a:ea typeface="PMingLiU" pitchFamily="18" charset="-120"/>
            </a:endParaRPr>
          </a:p>
          <a:p>
            <a:pPr lvl="1" eaLnBrk="1" hangingPunct="1">
              <a:defRPr/>
            </a:pPr>
            <a:endParaRPr lang="en-US" altLang="zh-TW" smtClean="0">
              <a:ea typeface="PMingLiU" pitchFamily="18" charset="-120"/>
            </a:endParaRPr>
          </a:p>
          <a:p>
            <a:pPr lvl="1" eaLnBrk="1" hangingPunct="1">
              <a:defRPr/>
            </a:pPr>
            <a:r>
              <a:rPr lang="en-US" altLang="zh-TW" smtClean="0">
                <a:ea typeface="PMingLiU" pitchFamily="18" charset="-120"/>
              </a:rPr>
              <a:t>In Europe A-law </a:t>
            </a:r>
            <a:endParaRPr lang="en-US" smtClean="0"/>
          </a:p>
        </p:txBody>
      </p:sp>
      <p:sp>
        <p:nvSpPr>
          <p:cNvPr id="22532" name="Rectangle 6"/>
          <p:cNvSpPr>
            <a:spLocks noChangeArrowheads="1"/>
          </p:cNvSpPr>
          <p:nvPr/>
        </p:nvSpPr>
        <p:spPr bwMode="auto">
          <a:xfrm>
            <a:off x="2795588" y="3028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533" name="Rectangle 8"/>
          <p:cNvSpPr>
            <a:spLocks noChangeArrowheads="1"/>
          </p:cNvSpPr>
          <p:nvPr/>
        </p:nvSpPr>
        <p:spPr bwMode="auto">
          <a:xfrm>
            <a:off x="2595563" y="2814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AA092A-4888-4F45-B6D7-6C2DE12B0C4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Non Uniform Quantization: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017713"/>
            <a:ext cx="8345488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Compander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   Compressor                     Expandor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</a:t>
            </a:r>
            <a:r>
              <a:rPr lang="en-US" altLang="zh-TW" smtClean="0">
                <a:solidFill>
                  <a:srgbClr val="000000"/>
                </a:solidFill>
                <a:ea typeface="PMingLiU" pitchFamily="18" charset="-120"/>
              </a:rPr>
              <a:t>Compressor + Expandor </a:t>
            </a:r>
            <a:r>
              <a:rPr lang="en-US" altLang="zh-TW" smtClean="0">
                <a:solidFill>
                  <a:srgbClr val="000000"/>
                </a:solidFill>
                <a:latin typeface="Symbol" pitchFamily="18" charset="2"/>
                <a:ea typeface="PMingLiU" pitchFamily="18" charset="-120"/>
              </a:rPr>
              <a:t>=</a:t>
            </a:r>
            <a:r>
              <a:rPr lang="en-US" altLang="zh-TW" smtClean="0">
                <a:solidFill>
                  <a:srgbClr val="000000"/>
                </a:solidFill>
                <a:ea typeface="PMingLiU" pitchFamily="18" charset="-120"/>
              </a:rPr>
              <a:t> Compandor</a:t>
            </a:r>
            <a:r>
              <a:rPr lang="en-US" altLang="zh-TW" smtClean="0">
                <a:ea typeface="PMingLiU" pitchFamily="18" charset="-120"/>
              </a:rPr>
              <a:t> </a:t>
            </a:r>
            <a:endParaRPr lang="en-US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/>
          </a:p>
        </p:txBody>
      </p:sp>
      <p:grpSp>
        <p:nvGrpSpPr>
          <p:cNvPr id="23556" name="Group 4"/>
          <p:cNvGrpSpPr>
            <a:grpSpLocks/>
          </p:cNvGrpSpPr>
          <p:nvPr/>
        </p:nvGrpSpPr>
        <p:grpSpPr bwMode="auto">
          <a:xfrm>
            <a:off x="838200" y="2743200"/>
            <a:ext cx="7188200" cy="889000"/>
            <a:chOff x="780" y="1944"/>
            <a:chExt cx="10674" cy="1402"/>
          </a:xfrm>
        </p:grpSpPr>
        <p:sp>
          <p:nvSpPr>
            <p:cNvPr id="23557" name="Text Box 5"/>
            <p:cNvSpPr txBox="1">
              <a:spLocks noChangeArrowheads="1"/>
            </p:cNvSpPr>
            <p:nvPr/>
          </p:nvSpPr>
          <p:spPr bwMode="auto">
            <a:xfrm>
              <a:off x="1961" y="2362"/>
              <a:ext cx="974" cy="568"/>
            </a:xfrm>
            <a:prstGeom prst="rect">
              <a:avLst/>
            </a:prstGeom>
            <a:solidFill>
              <a:srgbClr val="CCCCFF">
                <a:alpha val="50195"/>
              </a:srgbClr>
            </a:solidFill>
            <a:ln w="9525">
              <a:solidFill>
                <a:srgbClr val="80008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ts val="900"/>
                </a:spcBef>
              </a:pPr>
              <a:r>
                <a:rPr lang="en-US" altLang="zh-TW" sz="1700" b="1">
                  <a:solidFill>
                    <a:srgbClr val="800080"/>
                  </a:solidFill>
                  <a:latin typeface="Times New Roman" pitchFamily="18" charset="0"/>
                  <a:ea typeface="PMingLiU" pitchFamily="18" charset="-120"/>
                </a:rPr>
                <a:t>F(x)</a:t>
              </a:r>
            </a:p>
          </p:txBody>
        </p:sp>
        <p:sp>
          <p:nvSpPr>
            <p:cNvPr id="23558" name="Line 6"/>
            <p:cNvSpPr>
              <a:spLocks noChangeShapeType="1"/>
            </p:cNvSpPr>
            <p:nvPr/>
          </p:nvSpPr>
          <p:spPr bwMode="auto">
            <a:xfrm flipV="1">
              <a:off x="780" y="2934"/>
              <a:ext cx="905" cy="3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59" name="Line 7"/>
            <p:cNvSpPr>
              <a:spLocks noChangeShapeType="1"/>
            </p:cNvSpPr>
            <p:nvPr/>
          </p:nvSpPr>
          <p:spPr bwMode="auto">
            <a:xfrm>
              <a:off x="2938" y="2942"/>
              <a:ext cx="351" cy="0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0" name="Line 8"/>
            <p:cNvSpPr>
              <a:spLocks noChangeShapeType="1"/>
            </p:cNvSpPr>
            <p:nvPr/>
          </p:nvSpPr>
          <p:spPr bwMode="auto">
            <a:xfrm flipV="1">
              <a:off x="1638" y="2934"/>
              <a:ext cx="357" cy="24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1" name="Text Box 9"/>
            <p:cNvSpPr txBox="1">
              <a:spLocks noChangeArrowheads="1"/>
            </p:cNvSpPr>
            <p:nvPr/>
          </p:nvSpPr>
          <p:spPr bwMode="auto">
            <a:xfrm>
              <a:off x="1023" y="2054"/>
              <a:ext cx="960" cy="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TW" b="1" i="1">
                  <a:solidFill>
                    <a:srgbClr val="FF6600"/>
                  </a:solidFill>
                  <a:latin typeface="Times New Roman" pitchFamily="18" charset="0"/>
                  <a:ea typeface="PMingLiU" pitchFamily="18" charset="-120"/>
                </a:rPr>
                <a:t>x</a:t>
              </a:r>
              <a:r>
                <a:rPr lang="en-US" altLang="zh-TW" b="1">
                  <a:solidFill>
                    <a:srgbClr val="FF6600"/>
                  </a:solidFill>
                  <a:latin typeface="Times New Roman" pitchFamily="18" charset="0"/>
                  <a:ea typeface="PMingLiU" pitchFamily="18" charset="-120"/>
                </a:rPr>
                <a:t>[n]</a:t>
              </a:r>
              <a:endParaRPr lang="en-US" altLang="zh-TW" b="1" baseline="-25000">
                <a:solidFill>
                  <a:srgbClr val="FF6600"/>
                </a:solidFill>
                <a:latin typeface="Times New Roman" pitchFamily="18" charset="0"/>
                <a:ea typeface="PMingLiU" pitchFamily="18" charset="-120"/>
              </a:endParaRPr>
            </a:p>
          </p:txBody>
        </p:sp>
        <p:sp>
          <p:nvSpPr>
            <p:cNvPr id="23562" name="Text Box 10"/>
            <p:cNvSpPr txBox="1">
              <a:spLocks noChangeArrowheads="1"/>
            </p:cNvSpPr>
            <p:nvPr/>
          </p:nvSpPr>
          <p:spPr bwMode="auto">
            <a:xfrm>
              <a:off x="3415" y="2339"/>
              <a:ext cx="2233" cy="976"/>
            </a:xfrm>
            <a:prstGeom prst="rect">
              <a:avLst/>
            </a:prstGeom>
            <a:solidFill>
              <a:srgbClr val="CCCCFF">
                <a:alpha val="50195"/>
              </a:srgbClr>
            </a:solidFill>
            <a:ln w="9525">
              <a:solidFill>
                <a:srgbClr val="80008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1700" b="1">
                  <a:solidFill>
                    <a:srgbClr val="800080"/>
                  </a:solidFill>
                  <a:latin typeface="Times New Roman" pitchFamily="18" charset="0"/>
                  <a:ea typeface="PMingLiU" pitchFamily="18" charset="-120"/>
                </a:rPr>
                <a:t>Uniform Quantization</a:t>
              </a:r>
            </a:p>
          </p:txBody>
        </p:sp>
        <p:sp>
          <p:nvSpPr>
            <p:cNvPr id="23563" name="Line 11"/>
            <p:cNvSpPr>
              <a:spLocks noChangeShapeType="1"/>
            </p:cNvSpPr>
            <p:nvPr/>
          </p:nvSpPr>
          <p:spPr bwMode="auto">
            <a:xfrm flipV="1">
              <a:off x="3275" y="2958"/>
              <a:ext cx="145" cy="0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4" name="Line 12"/>
            <p:cNvSpPr>
              <a:spLocks noChangeShapeType="1"/>
            </p:cNvSpPr>
            <p:nvPr/>
          </p:nvSpPr>
          <p:spPr bwMode="auto">
            <a:xfrm>
              <a:off x="9071" y="2934"/>
              <a:ext cx="224" cy="5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5" name="Line 13"/>
            <p:cNvSpPr>
              <a:spLocks noChangeShapeType="1"/>
            </p:cNvSpPr>
            <p:nvPr/>
          </p:nvSpPr>
          <p:spPr bwMode="auto">
            <a:xfrm>
              <a:off x="10480" y="2936"/>
              <a:ext cx="765" cy="2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6" name="Text Box 14"/>
            <p:cNvSpPr txBox="1">
              <a:spLocks noChangeArrowheads="1"/>
            </p:cNvSpPr>
            <p:nvPr/>
          </p:nvSpPr>
          <p:spPr bwMode="auto">
            <a:xfrm>
              <a:off x="9297" y="2372"/>
              <a:ext cx="1181" cy="568"/>
            </a:xfrm>
            <a:prstGeom prst="rect">
              <a:avLst/>
            </a:prstGeom>
            <a:solidFill>
              <a:srgbClr val="CCCCFF">
                <a:alpha val="50195"/>
              </a:srgbClr>
            </a:solidFill>
            <a:ln w="9525">
              <a:solidFill>
                <a:srgbClr val="80008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ts val="900"/>
                </a:spcBef>
              </a:pPr>
              <a:r>
                <a:rPr lang="en-US" altLang="zh-TW" sz="1700" b="1">
                  <a:solidFill>
                    <a:srgbClr val="800080"/>
                  </a:solidFill>
                  <a:latin typeface="Times New Roman" pitchFamily="18" charset="0"/>
                  <a:ea typeface="PMingLiU" pitchFamily="18" charset="-120"/>
                </a:rPr>
                <a:t>F</a:t>
              </a:r>
              <a:r>
                <a:rPr lang="en-US" altLang="zh-TW" sz="1700" b="1" baseline="30000">
                  <a:solidFill>
                    <a:srgbClr val="800080"/>
                  </a:solidFill>
                  <a:latin typeface="Times New Roman" pitchFamily="18" charset="0"/>
                  <a:ea typeface="PMingLiU" pitchFamily="18" charset="-120"/>
                  <a:sym typeface="Symbol" pitchFamily="18" charset="2"/>
                </a:rPr>
                <a:t></a:t>
              </a:r>
              <a:r>
                <a:rPr lang="en-US" altLang="zh-TW" sz="1700" b="1" baseline="30000">
                  <a:solidFill>
                    <a:srgbClr val="800080"/>
                  </a:solidFill>
                  <a:latin typeface="Times New Roman" pitchFamily="18" charset="0"/>
                  <a:ea typeface="PMingLiU" pitchFamily="18" charset="-120"/>
                </a:rPr>
                <a:t>1</a:t>
              </a:r>
              <a:r>
                <a:rPr lang="en-US" altLang="zh-TW" sz="1700" b="1">
                  <a:solidFill>
                    <a:srgbClr val="800080"/>
                  </a:solidFill>
                  <a:latin typeface="Times New Roman" pitchFamily="18" charset="0"/>
                  <a:ea typeface="PMingLiU" pitchFamily="18" charset="-120"/>
                </a:rPr>
                <a:t>(</a:t>
              </a:r>
              <a:r>
                <a:rPr lang="en-US" altLang="zh-TW" sz="1700" b="1" i="1">
                  <a:solidFill>
                    <a:srgbClr val="800080"/>
                  </a:solidFill>
                  <a:latin typeface="Times New Roman" pitchFamily="18" charset="0"/>
                  <a:ea typeface="PMingLiU" pitchFamily="18" charset="-120"/>
                </a:rPr>
                <a:t>x</a:t>
              </a:r>
              <a:r>
                <a:rPr lang="en-US" altLang="zh-TW" sz="1700" b="1">
                  <a:solidFill>
                    <a:srgbClr val="800080"/>
                  </a:solidFill>
                  <a:latin typeface="Times New Roman" pitchFamily="18" charset="0"/>
                  <a:ea typeface="PMingLiU" pitchFamily="18" charset="-120"/>
                </a:rPr>
                <a:t>)</a:t>
              </a:r>
            </a:p>
          </p:txBody>
        </p:sp>
        <p:sp>
          <p:nvSpPr>
            <p:cNvPr id="23567" name="Text Box 15"/>
            <p:cNvSpPr txBox="1">
              <a:spLocks noChangeArrowheads="1"/>
            </p:cNvSpPr>
            <p:nvPr/>
          </p:nvSpPr>
          <p:spPr bwMode="auto">
            <a:xfrm>
              <a:off x="10494" y="2054"/>
              <a:ext cx="960" cy="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TW" b="1" i="1">
                  <a:solidFill>
                    <a:srgbClr val="FF6600"/>
                  </a:solidFill>
                  <a:latin typeface="Times New Roman" pitchFamily="18" charset="0"/>
                  <a:ea typeface="PMingLiU" pitchFamily="18" charset="-120"/>
                </a:rPr>
                <a:t>x</a:t>
              </a:r>
              <a:r>
                <a:rPr lang="en-US" altLang="zh-TW" b="1">
                  <a:solidFill>
                    <a:srgbClr val="FF6600"/>
                  </a:solidFill>
                  <a:latin typeface="Times New Roman" pitchFamily="18" charset="0"/>
                  <a:ea typeface="PMingLiU" pitchFamily="18" charset="-120"/>
                </a:rPr>
                <a:t>[n]</a:t>
              </a:r>
              <a:endParaRPr lang="en-US" altLang="zh-TW" b="1" baseline="-25000">
                <a:solidFill>
                  <a:srgbClr val="FF6600"/>
                </a:solidFill>
                <a:latin typeface="Times New Roman" pitchFamily="18" charset="0"/>
                <a:ea typeface="PMingLiU" pitchFamily="18" charset="-120"/>
              </a:endParaRPr>
            </a:p>
          </p:txBody>
        </p:sp>
        <p:sp>
          <p:nvSpPr>
            <p:cNvPr id="23568" name="Line 16"/>
            <p:cNvSpPr>
              <a:spLocks noChangeShapeType="1"/>
            </p:cNvSpPr>
            <p:nvPr/>
          </p:nvSpPr>
          <p:spPr bwMode="auto">
            <a:xfrm flipV="1">
              <a:off x="5640" y="2919"/>
              <a:ext cx="504" cy="16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9" name="Line 17"/>
            <p:cNvSpPr>
              <a:spLocks noChangeShapeType="1"/>
            </p:cNvSpPr>
            <p:nvPr/>
          </p:nvSpPr>
          <p:spPr bwMode="auto">
            <a:xfrm>
              <a:off x="6633" y="2915"/>
              <a:ext cx="411" cy="15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0" name="Text Box 18"/>
            <p:cNvSpPr txBox="1">
              <a:spLocks noChangeArrowheads="1"/>
            </p:cNvSpPr>
            <p:nvPr/>
          </p:nvSpPr>
          <p:spPr bwMode="auto">
            <a:xfrm>
              <a:off x="7051" y="2370"/>
              <a:ext cx="1751" cy="976"/>
            </a:xfrm>
            <a:prstGeom prst="rect">
              <a:avLst/>
            </a:prstGeom>
            <a:solidFill>
              <a:srgbClr val="CCCCFF">
                <a:alpha val="50195"/>
              </a:srgbClr>
            </a:solidFill>
            <a:ln w="9525">
              <a:solidFill>
                <a:srgbClr val="80008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1700" b="1">
                  <a:solidFill>
                    <a:srgbClr val="800080"/>
                  </a:solidFill>
                  <a:latin typeface="Times New Roman" pitchFamily="18" charset="0"/>
                  <a:ea typeface="PMingLiU" pitchFamily="18" charset="-120"/>
                </a:rPr>
                <a:t>Uniform Decoder</a:t>
              </a:r>
            </a:p>
          </p:txBody>
        </p:sp>
        <p:sp>
          <p:nvSpPr>
            <p:cNvPr id="23571" name="Line 19"/>
            <p:cNvSpPr>
              <a:spLocks noChangeShapeType="1"/>
            </p:cNvSpPr>
            <p:nvPr/>
          </p:nvSpPr>
          <p:spPr bwMode="auto">
            <a:xfrm>
              <a:off x="8787" y="2939"/>
              <a:ext cx="312" cy="6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2" name="Line 20"/>
            <p:cNvSpPr>
              <a:spLocks noChangeShapeType="1"/>
            </p:cNvSpPr>
            <p:nvPr/>
          </p:nvSpPr>
          <p:spPr bwMode="auto">
            <a:xfrm flipV="1">
              <a:off x="6090" y="2918"/>
              <a:ext cx="546" cy="11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3" name="Text Box 21"/>
            <p:cNvSpPr txBox="1">
              <a:spLocks noChangeArrowheads="1"/>
            </p:cNvSpPr>
            <p:nvPr/>
          </p:nvSpPr>
          <p:spPr bwMode="auto">
            <a:xfrm>
              <a:off x="10494" y="1944"/>
              <a:ext cx="960" cy="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zh-TW" altLang="en-US" b="1">
                  <a:solidFill>
                    <a:srgbClr val="FF6600"/>
                  </a:solidFill>
                  <a:latin typeface="Times New Roman" pitchFamily="18" charset="0"/>
                  <a:ea typeface="PMingLiU" pitchFamily="18" charset="-120"/>
                </a:rPr>
                <a:t>^</a:t>
              </a:r>
              <a:endParaRPr lang="zh-TW" altLang="en-US" b="1" baseline="-25000">
                <a:solidFill>
                  <a:srgbClr val="FF6600"/>
                </a:solidFill>
                <a:latin typeface="Times New Roman" pitchFamily="18" charset="0"/>
                <a:ea typeface="PMingLiU" pitchFamily="18" charset="-120"/>
              </a:endParaRPr>
            </a:p>
          </p:txBody>
        </p:sp>
      </p:grp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AA092A-4888-4F45-B6D7-6C2DE12B0C4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3-Adaptive Quantization: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2017713"/>
            <a:ext cx="8574088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Times New Roman" pitchFamily="18" charset="0"/>
              </a:rPr>
              <a:t>Adaptive quantization with forward estimation (AQF).</a:t>
            </a:r>
          </a:p>
          <a:p>
            <a:pPr eaLnBrk="1" hangingPunct="1">
              <a:defRPr/>
            </a:pPr>
            <a:r>
              <a:rPr lang="en-US" dirty="0" smtClean="0">
                <a:cs typeface="Times New Roman" pitchFamily="18" charset="0"/>
              </a:rPr>
              <a:t>Adaptive quantization with backward estimation (AQB)</a:t>
            </a:r>
            <a:r>
              <a:rPr lang="en-US" b="1" dirty="0" smtClean="0">
                <a:cs typeface="Times New Roman" pitchFamily="18" charset="0"/>
              </a:rPr>
              <a:t> </a:t>
            </a:r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1143000" y="4495800"/>
          <a:ext cx="6142038" cy="1951038"/>
        </p:xfrm>
        <a:graphic>
          <a:graphicData uri="http://schemas.openxmlformats.org/presentationml/2006/ole">
            <p:oleObj spid="_x0000_s4098" name="Bitmap Image" r:id="rId3" imgW="7104762" imgH="2257740" progId="PBrush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AA092A-4888-4F45-B6D7-6C2DE12B0C4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4-Vector Quantization: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91440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cs typeface="Times New Roman" pitchFamily="18" charset="0"/>
              </a:rPr>
              <a:t>The vector </a:t>
            </a:r>
            <a:r>
              <a:rPr lang="en-US" sz="2800" dirty="0" err="1" smtClean="0">
                <a:cs typeface="Times New Roman" pitchFamily="18" charset="0"/>
              </a:rPr>
              <a:t>quantizer</a:t>
            </a:r>
            <a:r>
              <a:rPr lang="en-US" sz="2800" dirty="0" smtClean="0">
                <a:cs typeface="Times New Roman" pitchFamily="18" charset="0"/>
              </a:rPr>
              <a:t> that use blocks of consecutive samples of the source output to form vectors</a:t>
            </a:r>
          </a:p>
          <a:p>
            <a:pPr eaLnBrk="1" hangingPunct="1">
              <a:defRPr/>
            </a:pPr>
            <a:r>
              <a:rPr lang="en-US" dirty="0" smtClean="0"/>
              <a:t> </a:t>
            </a:r>
            <a:r>
              <a:rPr lang="en-US" sz="2800" dirty="0" smtClean="0">
                <a:cs typeface="Times New Roman" pitchFamily="18" charset="0"/>
              </a:rPr>
              <a:t>The vector is encoded by comparing it with </a:t>
            </a:r>
            <a:r>
              <a:rPr lang="en-US" sz="2800" i="1" dirty="0" smtClean="0">
                <a:cs typeface="Times New Roman" pitchFamily="18" charset="0"/>
              </a:rPr>
              <a:t>codebook</a:t>
            </a:r>
            <a:r>
              <a:rPr lang="en-US" sz="2800" dirty="0" smtClean="0">
                <a:cs typeface="Times New Roman" pitchFamily="18" charset="0"/>
              </a:rPr>
              <a:t> consisting of a set of stored reference vectors known as </a:t>
            </a:r>
            <a:r>
              <a:rPr lang="en-US" sz="2800" i="1" dirty="0" smtClean="0">
                <a:cs typeface="Times New Roman" pitchFamily="18" charset="0"/>
              </a:rPr>
              <a:t>code vectors</a:t>
            </a:r>
            <a:r>
              <a:rPr lang="en-US" sz="2800" dirty="0" smtClean="0">
                <a:cs typeface="Times New Roman" pitchFamily="18" charset="0"/>
              </a:rPr>
              <a:t> or </a:t>
            </a:r>
            <a:r>
              <a:rPr lang="en-US" sz="2800" i="1" dirty="0" smtClean="0">
                <a:cs typeface="Times New Roman" pitchFamily="18" charset="0"/>
              </a:rPr>
              <a:t>patterns</a:t>
            </a:r>
            <a:r>
              <a:rPr lang="en-US" sz="2800" dirty="0" smtClean="0"/>
              <a:t> </a:t>
            </a:r>
          </a:p>
          <a:p>
            <a:pPr eaLnBrk="1" hangingPunct="1">
              <a:defRPr/>
            </a:pPr>
            <a:r>
              <a:rPr lang="en-US" sz="2800" dirty="0" smtClean="0">
                <a:cs typeface="Times New Roman" pitchFamily="18" charset="0"/>
              </a:rPr>
              <a:t>the coded transmission rate in bits per sample is given in terms of these parameters??</a:t>
            </a:r>
            <a:r>
              <a:rPr lang="en-US" sz="2800" dirty="0" smtClean="0"/>
              <a:t> </a:t>
            </a:r>
          </a:p>
          <a:p>
            <a:pPr eaLnBrk="1" hangingPunct="1">
              <a:defRPr/>
            </a:pPr>
            <a:endParaRPr lang="en-US" sz="2800" dirty="0" smtClean="0"/>
          </a:p>
          <a:p>
            <a:pPr eaLnBrk="1" hangingPunct="1">
              <a:defRPr/>
            </a:pPr>
            <a:endParaRPr lang="en-US" sz="2800" dirty="0" smtClean="0"/>
          </a:p>
          <a:p>
            <a:pPr eaLnBrk="1" hangingPunct="1">
              <a:defRPr/>
            </a:pPr>
            <a:endParaRPr lang="en-US" sz="2800" dirty="0" smtClean="0"/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4033838" y="3038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32769" name="Object 4"/>
          <p:cNvGraphicFramePr>
            <a:graphicFrameLocks noChangeAspect="1"/>
          </p:cNvGraphicFramePr>
          <p:nvPr/>
        </p:nvGraphicFramePr>
        <p:xfrm>
          <a:off x="5867400" y="5029200"/>
          <a:ext cx="2286000" cy="1430338"/>
        </p:xfrm>
        <a:graphic>
          <a:graphicData uri="http://schemas.openxmlformats.org/presentationml/2006/ole">
            <p:oleObj spid="_x0000_s32769" r:id="rId3" imgW="561975" imgH="400050" progId="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AA092A-4888-4F45-B6D7-6C2DE12B0C4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ADPCM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17713"/>
            <a:ext cx="8726488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Times New Roman" pitchFamily="18" charset="0"/>
              </a:rPr>
              <a:t>PCM: speech to be encoded at a bit rate of 64 kbps</a:t>
            </a:r>
            <a:r>
              <a:rPr lang="en-US" dirty="0" smtClean="0"/>
              <a:t> </a:t>
            </a:r>
          </a:p>
          <a:p>
            <a:pPr eaLnBrk="1" hangingPunct="1">
              <a:defRPr/>
            </a:pPr>
            <a:endParaRPr lang="en-US" dirty="0" smtClean="0"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dirty="0" smtClean="0">
                <a:cs typeface="Times New Roman" pitchFamily="18" charset="0"/>
              </a:rPr>
              <a:t>ADPCM: speech to be encoded at a bit rate of 32 kbps</a:t>
            </a:r>
          </a:p>
          <a:p>
            <a:pPr lvl="1" eaLnBrk="1" hangingPunct="1">
              <a:defRPr/>
            </a:pPr>
            <a:r>
              <a:rPr lang="en-US" dirty="0" smtClean="0"/>
              <a:t>G.721, CT2 and DECT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AA092A-4888-4F45-B6D7-6C2DE12B0C4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ADPCM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>
            <p:ph type="body" idx="1"/>
          </p:nvPr>
        </p:nvGraphicFramePr>
        <p:xfrm>
          <a:off x="1219200" y="1981200"/>
          <a:ext cx="7010400" cy="4616450"/>
        </p:xfrm>
        <a:graphic>
          <a:graphicData uri="http://schemas.openxmlformats.org/presentationml/2006/ole">
            <p:oleObj spid="_x0000_s5122" name="Bitmap Image" r:id="rId3" imgW="6276190" imgH="4133333" progId="PBrush">
              <p:embed/>
            </p:oleObj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AA092A-4888-4F45-B6D7-6C2DE12B0C4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pple">
  <a:themeElements>
    <a:clrScheme name="Ripple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Rip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1321</TotalTime>
  <Words>591</Words>
  <Application>Microsoft Office PowerPoint</Application>
  <PresentationFormat>On-screen Show (4:3)</PresentationFormat>
  <Paragraphs>144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Ripple</vt:lpstr>
      <vt:lpstr>Bitmap Image</vt:lpstr>
      <vt:lpstr>CorelDRAW</vt:lpstr>
      <vt:lpstr>Quantization Techniques</vt:lpstr>
      <vt:lpstr>1-Uniform Quantization</vt:lpstr>
      <vt:lpstr>2-Non Uniform Quantization:</vt:lpstr>
      <vt:lpstr>Non Uniform Quantization:</vt:lpstr>
      <vt:lpstr>Non Uniform Quantization:</vt:lpstr>
      <vt:lpstr>3-Adaptive Quantization:</vt:lpstr>
      <vt:lpstr>4-Vector Quantization:</vt:lpstr>
      <vt:lpstr>ADPCM</vt:lpstr>
      <vt:lpstr>ADPCM</vt:lpstr>
      <vt:lpstr>Frequancy Domain Coding:</vt:lpstr>
      <vt:lpstr> Adaptive Transform Coding: </vt:lpstr>
      <vt:lpstr>Coding Methods - Examples</vt:lpstr>
      <vt:lpstr>Example-Block diagram of a mobile radio transceiver</vt:lpstr>
      <vt:lpstr>Comparison of quality and transmission rate for various speech coding systems using MOS rating</vt:lpstr>
      <vt:lpstr>Slide 15</vt:lpstr>
      <vt:lpstr>Mobile Source Coding-Introduction</vt:lpstr>
    </vt:vector>
  </TitlesOfParts>
  <Company>ciit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Speech Coding</dc:title>
  <dc:creator>Arshad</dc:creator>
  <cp:lastModifiedBy>najah</cp:lastModifiedBy>
  <cp:revision>165</cp:revision>
  <dcterms:created xsi:type="dcterms:W3CDTF">2007-06-25T07:39:15Z</dcterms:created>
  <dcterms:modified xsi:type="dcterms:W3CDTF">2013-02-03T21:45:17Z</dcterms:modified>
</cp:coreProperties>
</file>