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73"/>
  </p:notesMasterIdLst>
  <p:sldIdLst>
    <p:sldId id="992" r:id="rId6"/>
    <p:sldId id="1037" r:id="rId7"/>
    <p:sldId id="1038" r:id="rId8"/>
    <p:sldId id="1155" r:id="rId9"/>
    <p:sldId id="1157" r:id="rId10"/>
    <p:sldId id="1158" r:id="rId11"/>
    <p:sldId id="1159" r:id="rId12"/>
    <p:sldId id="1161" r:id="rId13"/>
    <p:sldId id="1162" r:id="rId14"/>
    <p:sldId id="1163" r:id="rId15"/>
    <p:sldId id="1164" r:id="rId16"/>
    <p:sldId id="1165" r:id="rId17"/>
    <p:sldId id="1166" r:id="rId18"/>
    <p:sldId id="1167" r:id="rId19"/>
    <p:sldId id="1168" r:id="rId20"/>
    <p:sldId id="1169" r:id="rId21"/>
    <p:sldId id="1170" r:id="rId22"/>
    <p:sldId id="1171" r:id="rId23"/>
    <p:sldId id="1172" r:id="rId24"/>
    <p:sldId id="1173" r:id="rId25"/>
    <p:sldId id="1174" r:id="rId26"/>
    <p:sldId id="1175" r:id="rId27"/>
    <p:sldId id="1176" r:id="rId28"/>
    <p:sldId id="1177" r:id="rId29"/>
    <p:sldId id="1178" r:id="rId30"/>
    <p:sldId id="1179" r:id="rId31"/>
    <p:sldId id="1180" r:id="rId32"/>
    <p:sldId id="1181" r:id="rId33"/>
    <p:sldId id="1182" r:id="rId34"/>
    <p:sldId id="1184" r:id="rId35"/>
    <p:sldId id="1185" r:id="rId36"/>
    <p:sldId id="1186" r:id="rId37"/>
    <p:sldId id="1188" r:id="rId38"/>
    <p:sldId id="1190" r:id="rId39"/>
    <p:sldId id="1192" r:id="rId40"/>
    <p:sldId id="1194" r:id="rId41"/>
    <p:sldId id="1189" r:id="rId42"/>
    <p:sldId id="1195" r:id="rId43"/>
    <p:sldId id="1196" r:id="rId44"/>
    <p:sldId id="1197" r:id="rId45"/>
    <p:sldId id="1198" r:id="rId46"/>
    <p:sldId id="1199" r:id="rId47"/>
    <p:sldId id="1200" r:id="rId48"/>
    <p:sldId id="1201" r:id="rId49"/>
    <p:sldId id="1202" r:id="rId50"/>
    <p:sldId id="1203" r:id="rId51"/>
    <p:sldId id="1204" r:id="rId52"/>
    <p:sldId id="1205" r:id="rId53"/>
    <p:sldId id="1206" r:id="rId54"/>
    <p:sldId id="1222" r:id="rId55"/>
    <p:sldId id="1208" r:id="rId56"/>
    <p:sldId id="1209" r:id="rId57"/>
    <p:sldId id="1210" r:id="rId58"/>
    <p:sldId id="442" r:id="rId59"/>
    <p:sldId id="1211" r:id="rId60"/>
    <p:sldId id="1212" r:id="rId61"/>
    <p:sldId id="1213" r:id="rId62"/>
    <p:sldId id="1214" r:id="rId63"/>
    <p:sldId id="1215" r:id="rId64"/>
    <p:sldId id="1216" r:id="rId65"/>
    <p:sldId id="1217" r:id="rId66"/>
    <p:sldId id="1218" r:id="rId67"/>
    <p:sldId id="1219" r:id="rId68"/>
    <p:sldId id="1220" r:id="rId69"/>
    <p:sldId id="1221" r:id="rId70"/>
    <p:sldId id="1223" r:id="rId71"/>
    <p:sldId id="122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992"/>
            <p14:sldId id="1037"/>
            <p14:sldId id="1038"/>
            <p14:sldId id="1155"/>
            <p14:sldId id="1157"/>
            <p14:sldId id="1158"/>
            <p14:sldId id="1159"/>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4"/>
            <p14:sldId id="1185"/>
            <p14:sldId id="1186"/>
            <p14:sldId id="1188"/>
            <p14:sldId id="1190"/>
            <p14:sldId id="1192"/>
            <p14:sldId id="1194"/>
            <p14:sldId id="1189"/>
            <p14:sldId id="1195"/>
            <p14:sldId id="1196"/>
            <p14:sldId id="1197"/>
            <p14:sldId id="1198"/>
            <p14:sldId id="1199"/>
            <p14:sldId id="1200"/>
            <p14:sldId id="1201"/>
            <p14:sldId id="1202"/>
            <p14:sldId id="1203"/>
            <p14:sldId id="1204"/>
            <p14:sldId id="1205"/>
            <p14:sldId id="1206"/>
            <p14:sldId id="1222"/>
            <p14:sldId id="1208"/>
            <p14:sldId id="1209"/>
            <p14:sldId id="1210"/>
            <p14:sldId id="442"/>
          </p14:sldIdLst>
        </p14:section>
        <p14:section name="Appendix: Image Descriptions for Unsighted Students" id="{9E859B0B-078E-463E-89A6-21C20DD280C4}">
          <p14:sldIdLst>
            <p14:sldId id="1211"/>
            <p14:sldId id="1212"/>
            <p14:sldId id="1213"/>
            <p14:sldId id="1214"/>
            <p14:sldId id="1215"/>
            <p14:sldId id="1216"/>
            <p14:sldId id="1217"/>
            <p14:sldId id="1218"/>
            <p14:sldId id="1219"/>
            <p14:sldId id="1220"/>
            <p14:sldId id="1221"/>
            <p14:sldId id="1223"/>
            <p14:sldId id="1224"/>
          </p14:sldIdLst>
        </p14:section>
      </p14:sectionLst>
    </p:ext>
    <p:ext uri="{EFAFB233-063F-42B5-8137-9DF3F51BA10A}">
      <p15:sldGuideLst xmlns:p15="http://schemas.microsoft.com/office/powerpoint/2012/main">
        <p15:guide id="2" pos="2904" userDrawn="1">
          <p15:clr>
            <a:srgbClr val="A4A3A4"/>
          </p15:clr>
        </p15:guide>
        <p15:guide id="3" orient="horz" pos="2208" userDrawn="1">
          <p15:clr>
            <a:srgbClr val="A4A3A4"/>
          </p15:clr>
        </p15:guide>
        <p15:guide id="4" pos="5664" userDrawn="1">
          <p15:clr>
            <a:srgbClr val="A4A3A4"/>
          </p15:clr>
        </p15:guide>
        <p15:guide id="5" pos="504" userDrawn="1">
          <p15:clr>
            <a:srgbClr val="A4A3A4"/>
          </p15:clr>
        </p15:guide>
        <p15:guide id="6" orient="horz" pos="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31A"/>
    <a:srgbClr val="002060"/>
    <a:srgbClr val="FAE7E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4" autoAdjust="0"/>
    <p:restoredTop sz="92377" autoAdjust="0"/>
  </p:normalViewPr>
  <p:slideViewPr>
    <p:cSldViewPr snapToGrid="0" showGuides="1">
      <p:cViewPr varScale="1">
        <p:scale>
          <a:sx n="94" d="100"/>
          <a:sy n="94" d="100"/>
        </p:scale>
        <p:origin x="1032" y="66"/>
      </p:cViewPr>
      <p:guideLst>
        <p:guide pos="2904"/>
        <p:guide orient="horz" pos="2208"/>
        <p:guide pos="5664"/>
        <p:guide pos="504"/>
        <p:guide orient="horz" pos="792"/>
      </p:guideLst>
    </p:cSldViewPr>
  </p:slideViewPr>
  <p:outlineViewPr>
    <p:cViewPr>
      <p:scale>
        <a:sx n="33" d="100"/>
        <a:sy n="33" d="100"/>
      </p:scale>
      <p:origin x="0" y="-47286"/>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3" Type="http://schemas.openxmlformats.org/officeDocument/2006/relationships/image" Target="../media/image63.wmf"/><Relationship Id="rId18" Type="http://schemas.openxmlformats.org/officeDocument/2006/relationships/image" Target="../media/image68.wmf"/><Relationship Id="rId26" Type="http://schemas.openxmlformats.org/officeDocument/2006/relationships/image" Target="../media/image76.wmf"/><Relationship Id="rId39" Type="http://schemas.openxmlformats.org/officeDocument/2006/relationships/image" Target="../media/image89.wmf"/><Relationship Id="rId21" Type="http://schemas.openxmlformats.org/officeDocument/2006/relationships/image" Target="../media/image71.wmf"/><Relationship Id="rId34" Type="http://schemas.openxmlformats.org/officeDocument/2006/relationships/image" Target="../media/image84.wmf"/><Relationship Id="rId42" Type="http://schemas.openxmlformats.org/officeDocument/2006/relationships/image" Target="../media/image92.wmf"/><Relationship Id="rId7" Type="http://schemas.openxmlformats.org/officeDocument/2006/relationships/image" Target="../media/image57.wmf"/><Relationship Id="rId2" Type="http://schemas.openxmlformats.org/officeDocument/2006/relationships/image" Target="../media/image52.wmf"/><Relationship Id="rId16" Type="http://schemas.openxmlformats.org/officeDocument/2006/relationships/image" Target="../media/image66.wmf"/><Relationship Id="rId20" Type="http://schemas.openxmlformats.org/officeDocument/2006/relationships/image" Target="../media/image70.wmf"/><Relationship Id="rId29" Type="http://schemas.openxmlformats.org/officeDocument/2006/relationships/image" Target="../media/image79.wmf"/><Relationship Id="rId41" Type="http://schemas.openxmlformats.org/officeDocument/2006/relationships/image" Target="../media/image91.wmf"/><Relationship Id="rId1" Type="http://schemas.openxmlformats.org/officeDocument/2006/relationships/image" Target="../media/image51.wmf"/><Relationship Id="rId6" Type="http://schemas.openxmlformats.org/officeDocument/2006/relationships/image" Target="../media/image56.wmf"/><Relationship Id="rId11" Type="http://schemas.openxmlformats.org/officeDocument/2006/relationships/image" Target="../media/image61.wmf"/><Relationship Id="rId24" Type="http://schemas.openxmlformats.org/officeDocument/2006/relationships/image" Target="../media/image74.wmf"/><Relationship Id="rId32" Type="http://schemas.openxmlformats.org/officeDocument/2006/relationships/image" Target="../media/image82.wmf"/><Relationship Id="rId37" Type="http://schemas.openxmlformats.org/officeDocument/2006/relationships/image" Target="../media/image87.wmf"/><Relationship Id="rId40" Type="http://schemas.openxmlformats.org/officeDocument/2006/relationships/image" Target="../media/image90.wmf"/><Relationship Id="rId5" Type="http://schemas.openxmlformats.org/officeDocument/2006/relationships/image" Target="../media/image55.wmf"/><Relationship Id="rId15" Type="http://schemas.openxmlformats.org/officeDocument/2006/relationships/image" Target="../media/image65.wmf"/><Relationship Id="rId23" Type="http://schemas.openxmlformats.org/officeDocument/2006/relationships/image" Target="../media/image73.wmf"/><Relationship Id="rId28" Type="http://schemas.openxmlformats.org/officeDocument/2006/relationships/image" Target="../media/image78.wmf"/><Relationship Id="rId36" Type="http://schemas.openxmlformats.org/officeDocument/2006/relationships/image" Target="../media/image86.wmf"/><Relationship Id="rId10" Type="http://schemas.openxmlformats.org/officeDocument/2006/relationships/image" Target="../media/image60.wmf"/><Relationship Id="rId19" Type="http://schemas.openxmlformats.org/officeDocument/2006/relationships/image" Target="../media/image69.wmf"/><Relationship Id="rId31" Type="http://schemas.openxmlformats.org/officeDocument/2006/relationships/image" Target="../media/image81.wmf"/><Relationship Id="rId4" Type="http://schemas.openxmlformats.org/officeDocument/2006/relationships/image" Target="../media/image54.wmf"/><Relationship Id="rId9" Type="http://schemas.openxmlformats.org/officeDocument/2006/relationships/image" Target="../media/image59.wmf"/><Relationship Id="rId14" Type="http://schemas.openxmlformats.org/officeDocument/2006/relationships/image" Target="../media/image64.wmf"/><Relationship Id="rId22" Type="http://schemas.openxmlformats.org/officeDocument/2006/relationships/image" Target="../media/image72.wmf"/><Relationship Id="rId27" Type="http://schemas.openxmlformats.org/officeDocument/2006/relationships/image" Target="../media/image77.wmf"/><Relationship Id="rId30" Type="http://schemas.openxmlformats.org/officeDocument/2006/relationships/image" Target="../media/image80.wmf"/><Relationship Id="rId35" Type="http://schemas.openxmlformats.org/officeDocument/2006/relationships/image" Target="../media/image85.wmf"/><Relationship Id="rId43" Type="http://schemas.openxmlformats.org/officeDocument/2006/relationships/image" Target="../media/image93.wmf"/><Relationship Id="rId8" Type="http://schemas.openxmlformats.org/officeDocument/2006/relationships/image" Target="../media/image58.wmf"/><Relationship Id="rId3" Type="http://schemas.openxmlformats.org/officeDocument/2006/relationships/image" Target="../media/image53.wmf"/><Relationship Id="rId12" Type="http://schemas.openxmlformats.org/officeDocument/2006/relationships/image" Target="../media/image62.wmf"/><Relationship Id="rId17" Type="http://schemas.openxmlformats.org/officeDocument/2006/relationships/image" Target="../media/image67.wmf"/><Relationship Id="rId25" Type="http://schemas.openxmlformats.org/officeDocument/2006/relationships/image" Target="../media/image75.wmf"/><Relationship Id="rId33" Type="http://schemas.openxmlformats.org/officeDocument/2006/relationships/image" Target="../media/image83.wmf"/><Relationship Id="rId38"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7/14/2023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54</a:t>
            </a:fld>
            <a:endParaRPr lang="en-US"/>
          </a:p>
        </p:txBody>
      </p:sp>
    </p:spTree>
    <p:extLst>
      <p:ext uri="{BB962C8B-B14F-4D97-AF65-F5344CB8AC3E}">
        <p14:creationId xmlns:p14="http://schemas.microsoft.com/office/powerpoint/2010/main" val="40057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6" name="Text Placeholder 5"/>
          <p:cNvSpPr>
            <a:spLocks noGrp="1"/>
          </p:cNvSpPr>
          <p:nvPr>
            <p:ph type="body" sz="quarter" idx="11" hasCustomPrompt="1"/>
          </p:nvPr>
        </p:nvSpPr>
        <p:spPr>
          <a:xfrm>
            <a:off x="185738" y="6515100"/>
            <a:ext cx="8823325" cy="276225"/>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764588" cy="342900"/>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2.w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6.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1.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8.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0.xml"/><Relationship Id="rId1" Type="http://schemas.openxmlformats.org/officeDocument/2006/relationships/vmlDrawing" Target="../drawings/vmlDrawing8.v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21.bin"/><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0.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23.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1.wmf"/><Relationship Id="rId2" Type="http://schemas.openxmlformats.org/officeDocument/2006/relationships/slideLayout" Target="../slideLayouts/slideLayout21.xml"/><Relationship Id="rId1" Type="http://schemas.openxmlformats.org/officeDocument/2006/relationships/vmlDrawing" Target="../drawings/vmlDrawing11.vml"/><Relationship Id="rId6" Type="http://schemas.openxmlformats.org/officeDocument/2006/relationships/image" Target="../media/image38.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0.xml"/><Relationship Id="rId1" Type="http://schemas.openxmlformats.org/officeDocument/2006/relationships/vmlDrawing" Target="../drawings/vmlDrawing12.vml"/><Relationship Id="rId6" Type="http://schemas.openxmlformats.org/officeDocument/2006/relationships/image" Target="../media/image44.wmf"/><Relationship Id="rId5" Type="http://schemas.openxmlformats.org/officeDocument/2006/relationships/oleObject" Target="../embeddings/oleObject31.bin"/><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33.bin"/><Relationship Id="rId4" Type="http://schemas.openxmlformats.org/officeDocument/2006/relationships/image" Target="../media/image45.wmf"/></Relationships>
</file>

<file path=ppt/slides/_rels/slide3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1.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36.bin"/><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26" Type="http://schemas.openxmlformats.org/officeDocument/2006/relationships/image" Target="../media/image62.wmf"/><Relationship Id="rId21" Type="http://schemas.openxmlformats.org/officeDocument/2006/relationships/oleObject" Target="../embeddings/oleObject47.bin"/><Relationship Id="rId42" Type="http://schemas.openxmlformats.org/officeDocument/2006/relationships/image" Target="../media/image70.wmf"/><Relationship Id="rId47" Type="http://schemas.openxmlformats.org/officeDocument/2006/relationships/oleObject" Target="../embeddings/oleObject60.bin"/><Relationship Id="rId63" Type="http://schemas.openxmlformats.org/officeDocument/2006/relationships/oleObject" Target="../embeddings/oleObject68.bin"/><Relationship Id="rId68" Type="http://schemas.openxmlformats.org/officeDocument/2006/relationships/image" Target="../media/image83.wmf"/><Relationship Id="rId84" Type="http://schemas.openxmlformats.org/officeDocument/2006/relationships/image" Target="../media/image91.wmf"/><Relationship Id="rId16" Type="http://schemas.openxmlformats.org/officeDocument/2006/relationships/image" Target="../media/image57.wmf"/><Relationship Id="rId11" Type="http://schemas.openxmlformats.org/officeDocument/2006/relationships/oleObject" Target="../embeddings/oleObject42.bin"/><Relationship Id="rId32" Type="http://schemas.openxmlformats.org/officeDocument/2006/relationships/image" Target="../media/image65.wmf"/><Relationship Id="rId37" Type="http://schemas.openxmlformats.org/officeDocument/2006/relationships/oleObject" Target="../embeddings/oleObject55.bin"/><Relationship Id="rId53" Type="http://schemas.openxmlformats.org/officeDocument/2006/relationships/oleObject" Target="../embeddings/oleObject63.bin"/><Relationship Id="rId58" Type="http://schemas.openxmlformats.org/officeDocument/2006/relationships/image" Target="../media/image78.wmf"/><Relationship Id="rId74" Type="http://schemas.openxmlformats.org/officeDocument/2006/relationships/image" Target="../media/image86.wmf"/><Relationship Id="rId79" Type="http://schemas.openxmlformats.org/officeDocument/2006/relationships/oleObject" Target="../embeddings/oleObject76.bin"/><Relationship Id="rId5" Type="http://schemas.openxmlformats.org/officeDocument/2006/relationships/oleObject" Target="../embeddings/oleObject39.bin"/><Relationship Id="rId19" Type="http://schemas.openxmlformats.org/officeDocument/2006/relationships/oleObject" Target="../embeddings/oleObject46.bin"/><Relationship Id="rId14" Type="http://schemas.openxmlformats.org/officeDocument/2006/relationships/image" Target="../media/image56.wmf"/><Relationship Id="rId22" Type="http://schemas.openxmlformats.org/officeDocument/2006/relationships/image" Target="../media/image60.wmf"/><Relationship Id="rId27" Type="http://schemas.openxmlformats.org/officeDocument/2006/relationships/oleObject" Target="../embeddings/oleObject50.bin"/><Relationship Id="rId30" Type="http://schemas.openxmlformats.org/officeDocument/2006/relationships/image" Target="../media/image64.wmf"/><Relationship Id="rId35" Type="http://schemas.openxmlformats.org/officeDocument/2006/relationships/oleObject" Target="../embeddings/oleObject54.bin"/><Relationship Id="rId43" Type="http://schemas.openxmlformats.org/officeDocument/2006/relationships/oleObject" Target="../embeddings/oleObject58.bin"/><Relationship Id="rId48" Type="http://schemas.openxmlformats.org/officeDocument/2006/relationships/image" Target="../media/image73.wmf"/><Relationship Id="rId56" Type="http://schemas.openxmlformats.org/officeDocument/2006/relationships/image" Target="../media/image77.wmf"/><Relationship Id="rId64" Type="http://schemas.openxmlformats.org/officeDocument/2006/relationships/image" Target="../media/image81.wmf"/><Relationship Id="rId69" Type="http://schemas.openxmlformats.org/officeDocument/2006/relationships/oleObject" Target="../embeddings/oleObject71.bin"/><Relationship Id="rId77" Type="http://schemas.openxmlformats.org/officeDocument/2006/relationships/oleObject" Target="../embeddings/oleObject75.bin"/><Relationship Id="rId8" Type="http://schemas.openxmlformats.org/officeDocument/2006/relationships/image" Target="../media/image53.wmf"/><Relationship Id="rId51" Type="http://schemas.openxmlformats.org/officeDocument/2006/relationships/oleObject" Target="../embeddings/oleObject62.bin"/><Relationship Id="rId72" Type="http://schemas.openxmlformats.org/officeDocument/2006/relationships/image" Target="../media/image85.wmf"/><Relationship Id="rId80" Type="http://schemas.openxmlformats.org/officeDocument/2006/relationships/image" Target="../media/image89.wmf"/><Relationship Id="rId85" Type="http://schemas.openxmlformats.org/officeDocument/2006/relationships/oleObject" Target="../embeddings/oleObject79.bin"/><Relationship Id="rId3" Type="http://schemas.openxmlformats.org/officeDocument/2006/relationships/oleObject" Target="../embeddings/oleObject38.bin"/><Relationship Id="rId12" Type="http://schemas.openxmlformats.org/officeDocument/2006/relationships/image" Target="../media/image55.wmf"/><Relationship Id="rId17" Type="http://schemas.openxmlformats.org/officeDocument/2006/relationships/oleObject" Target="../embeddings/oleObject45.bin"/><Relationship Id="rId25" Type="http://schemas.openxmlformats.org/officeDocument/2006/relationships/oleObject" Target="../embeddings/oleObject49.bin"/><Relationship Id="rId33" Type="http://schemas.openxmlformats.org/officeDocument/2006/relationships/oleObject" Target="../embeddings/oleObject53.bin"/><Relationship Id="rId38" Type="http://schemas.openxmlformats.org/officeDocument/2006/relationships/image" Target="../media/image68.wmf"/><Relationship Id="rId46" Type="http://schemas.openxmlformats.org/officeDocument/2006/relationships/image" Target="../media/image72.wmf"/><Relationship Id="rId59" Type="http://schemas.openxmlformats.org/officeDocument/2006/relationships/oleObject" Target="../embeddings/oleObject66.bin"/><Relationship Id="rId67" Type="http://schemas.openxmlformats.org/officeDocument/2006/relationships/oleObject" Target="../embeddings/oleObject70.bin"/><Relationship Id="rId20" Type="http://schemas.openxmlformats.org/officeDocument/2006/relationships/image" Target="../media/image59.wmf"/><Relationship Id="rId41" Type="http://schemas.openxmlformats.org/officeDocument/2006/relationships/oleObject" Target="../embeddings/oleObject57.bin"/><Relationship Id="rId54" Type="http://schemas.openxmlformats.org/officeDocument/2006/relationships/image" Target="../media/image76.wmf"/><Relationship Id="rId62" Type="http://schemas.openxmlformats.org/officeDocument/2006/relationships/image" Target="../media/image80.wmf"/><Relationship Id="rId70" Type="http://schemas.openxmlformats.org/officeDocument/2006/relationships/image" Target="../media/image84.wmf"/><Relationship Id="rId75" Type="http://schemas.openxmlformats.org/officeDocument/2006/relationships/oleObject" Target="../embeddings/oleObject74.bin"/><Relationship Id="rId83" Type="http://schemas.openxmlformats.org/officeDocument/2006/relationships/oleObject" Target="../embeddings/oleObject78.bin"/><Relationship Id="rId88" Type="http://schemas.openxmlformats.org/officeDocument/2006/relationships/image" Target="../media/image93.wmf"/><Relationship Id="rId1" Type="http://schemas.openxmlformats.org/officeDocument/2006/relationships/vmlDrawing" Target="../drawings/vmlDrawing15.vml"/><Relationship Id="rId6" Type="http://schemas.openxmlformats.org/officeDocument/2006/relationships/image" Target="../media/image52.wmf"/><Relationship Id="rId15" Type="http://schemas.openxmlformats.org/officeDocument/2006/relationships/oleObject" Target="../embeddings/oleObject44.bin"/><Relationship Id="rId23" Type="http://schemas.openxmlformats.org/officeDocument/2006/relationships/oleObject" Target="../embeddings/oleObject48.bin"/><Relationship Id="rId28" Type="http://schemas.openxmlformats.org/officeDocument/2006/relationships/image" Target="../media/image63.wmf"/><Relationship Id="rId36" Type="http://schemas.openxmlformats.org/officeDocument/2006/relationships/image" Target="../media/image67.wmf"/><Relationship Id="rId49" Type="http://schemas.openxmlformats.org/officeDocument/2006/relationships/oleObject" Target="../embeddings/oleObject61.bin"/><Relationship Id="rId57" Type="http://schemas.openxmlformats.org/officeDocument/2006/relationships/oleObject" Target="../embeddings/oleObject65.bin"/><Relationship Id="rId10" Type="http://schemas.openxmlformats.org/officeDocument/2006/relationships/image" Target="../media/image54.wmf"/><Relationship Id="rId31" Type="http://schemas.openxmlformats.org/officeDocument/2006/relationships/oleObject" Target="../embeddings/oleObject52.bin"/><Relationship Id="rId44" Type="http://schemas.openxmlformats.org/officeDocument/2006/relationships/image" Target="../media/image71.wmf"/><Relationship Id="rId52" Type="http://schemas.openxmlformats.org/officeDocument/2006/relationships/image" Target="../media/image75.wmf"/><Relationship Id="rId60" Type="http://schemas.openxmlformats.org/officeDocument/2006/relationships/image" Target="../media/image79.wmf"/><Relationship Id="rId65" Type="http://schemas.openxmlformats.org/officeDocument/2006/relationships/oleObject" Target="../embeddings/oleObject69.bin"/><Relationship Id="rId73" Type="http://schemas.openxmlformats.org/officeDocument/2006/relationships/oleObject" Target="../embeddings/oleObject73.bin"/><Relationship Id="rId78" Type="http://schemas.openxmlformats.org/officeDocument/2006/relationships/image" Target="../media/image88.wmf"/><Relationship Id="rId81" Type="http://schemas.openxmlformats.org/officeDocument/2006/relationships/oleObject" Target="../embeddings/oleObject77.bin"/><Relationship Id="rId86" Type="http://schemas.openxmlformats.org/officeDocument/2006/relationships/image" Target="../media/image92.wmf"/><Relationship Id="rId4" Type="http://schemas.openxmlformats.org/officeDocument/2006/relationships/image" Target="../media/image51.wmf"/><Relationship Id="rId9" Type="http://schemas.openxmlformats.org/officeDocument/2006/relationships/oleObject" Target="../embeddings/oleObject41.bin"/><Relationship Id="rId13" Type="http://schemas.openxmlformats.org/officeDocument/2006/relationships/oleObject" Target="../embeddings/oleObject43.bin"/><Relationship Id="rId18" Type="http://schemas.openxmlformats.org/officeDocument/2006/relationships/image" Target="../media/image58.wmf"/><Relationship Id="rId39" Type="http://schemas.openxmlformats.org/officeDocument/2006/relationships/oleObject" Target="../embeddings/oleObject56.bin"/><Relationship Id="rId34" Type="http://schemas.openxmlformats.org/officeDocument/2006/relationships/image" Target="../media/image66.wmf"/><Relationship Id="rId50" Type="http://schemas.openxmlformats.org/officeDocument/2006/relationships/image" Target="../media/image74.wmf"/><Relationship Id="rId55" Type="http://schemas.openxmlformats.org/officeDocument/2006/relationships/oleObject" Target="../embeddings/oleObject64.bin"/><Relationship Id="rId76" Type="http://schemas.openxmlformats.org/officeDocument/2006/relationships/image" Target="../media/image87.wmf"/><Relationship Id="rId7" Type="http://schemas.openxmlformats.org/officeDocument/2006/relationships/oleObject" Target="../embeddings/oleObject40.bin"/><Relationship Id="rId71" Type="http://schemas.openxmlformats.org/officeDocument/2006/relationships/oleObject" Target="../embeddings/oleObject72.bin"/><Relationship Id="rId2" Type="http://schemas.openxmlformats.org/officeDocument/2006/relationships/slideLayout" Target="../slideLayouts/slideLayout20.xml"/><Relationship Id="rId29" Type="http://schemas.openxmlformats.org/officeDocument/2006/relationships/oleObject" Target="../embeddings/oleObject51.bin"/><Relationship Id="rId24" Type="http://schemas.openxmlformats.org/officeDocument/2006/relationships/image" Target="../media/image61.wmf"/><Relationship Id="rId40" Type="http://schemas.openxmlformats.org/officeDocument/2006/relationships/image" Target="../media/image69.wmf"/><Relationship Id="rId45" Type="http://schemas.openxmlformats.org/officeDocument/2006/relationships/oleObject" Target="../embeddings/oleObject59.bin"/><Relationship Id="rId66" Type="http://schemas.openxmlformats.org/officeDocument/2006/relationships/image" Target="../media/image82.wmf"/><Relationship Id="rId87" Type="http://schemas.openxmlformats.org/officeDocument/2006/relationships/oleObject" Target="../embeddings/oleObject80.bin"/><Relationship Id="rId61" Type="http://schemas.openxmlformats.org/officeDocument/2006/relationships/oleObject" Target="../embeddings/oleObject67.bin"/><Relationship Id="rId82" Type="http://schemas.openxmlformats.org/officeDocument/2006/relationships/image" Target="../media/image90.wmf"/></Relationships>
</file>

<file path=ppt/slides/_rels/slide3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0.xml"/><Relationship Id="rId1" Type="http://schemas.openxmlformats.org/officeDocument/2006/relationships/vmlDrawing" Target="../drawings/vmlDrawing16.vml"/><Relationship Id="rId4" Type="http://schemas.openxmlformats.org/officeDocument/2006/relationships/image" Target="../media/image95.wmf"/></Relationships>
</file>

<file path=ppt/slides/_rels/slide39.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100.png"/><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hyperlink" Target="http://www.morningstar.com/" TargetMode="External"/><Relationship Id="rId2" Type="http://schemas.openxmlformats.org/officeDocument/2006/relationships/hyperlink" Target="http://www.earningswhispers.com/" TargetMode="External"/><Relationship Id="rId1" Type="http://schemas.openxmlformats.org/officeDocument/2006/relationships/slideLayout" Target="../slideLayouts/slideLayout5.xml"/><Relationship Id="rId6" Type="http://schemas.openxmlformats.org/officeDocument/2006/relationships/hyperlink" Target="jmdinvestments.blogspot.com" TargetMode="External"/><Relationship Id="rId5" Type="http://schemas.openxmlformats.org/officeDocument/2006/relationships/hyperlink" Target="http://mba.tuck.dartmouth.edu/pages/faculty/ken.french/" TargetMode="External"/><Relationship Id="rId4" Type="http://schemas.openxmlformats.org/officeDocument/2006/relationships/hyperlink" Target="finance.yahoo.co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C276-E06C-4AF1-B30E-CBF732245AE2}"/>
              </a:ext>
            </a:extLst>
          </p:cNvPr>
          <p:cNvSpPr>
            <a:spLocks noGrp="1"/>
          </p:cNvSpPr>
          <p:nvPr>
            <p:ph type="ctrTitle"/>
          </p:nvPr>
        </p:nvSpPr>
        <p:spPr>
          <a:xfrm>
            <a:off x="777240" y="3208421"/>
            <a:ext cx="6521640" cy="529390"/>
          </a:xfrm>
        </p:spPr>
        <p:txBody>
          <a:bodyPr/>
          <a:lstStyle/>
          <a:p>
            <a:r>
              <a:rPr lang="en-US" sz="2400" dirty="0"/>
              <a:t>Chapter 12</a:t>
            </a:r>
            <a:endParaRPr lang="en-US" sz="2200" dirty="0"/>
          </a:p>
        </p:txBody>
      </p:sp>
      <p:sp>
        <p:nvSpPr>
          <p:cNvPr id="3" name="Subtitle 2">
            <a:extLst>
              <a:ext uri="{FF2B5EF4-FFF2-40B4-BE49-F238E27FC236}">
                <a16:creationId xmlns:a16="http://schemas.microsoft.com/office/drawing/2014/main" id="{529E3556-0694-4E97-87EC-861552F00C1E}"/>
              </a:ext>
            </a:extLst>
          </p:cNvPr>
          <p:cNvSpPr>
            <a:spLocks noGrp="1"/>
          </p:cNvSpPr>
          <p:nvPr>
            <p:ph type="subTitle" idx="1"/>
          </p:nvPr>
        </p:nvSpPr>
        <p:spPr>
          <a:xfrm>
            <a:off x="782058" y="3818022"/>
            <a:ext cx="4297680" cy="686348"/>
          </a:xfrm>
        </p:spPr>
        <p:txBody>
          <a:bodyPr/>
          <a:lstStyle/>
          <a:p>
            <a:r>
              <a:rPr lang="en-US" dirty="0"/>
              <a:t>Return, Risk, and the Security Market Line</a:t>
            </a:r>
          </a:p>
        </p:txBody>
      </p:sp>
      <p:sp>
        <p:nvSpPr>
          <p:cNvPr id="6" name="Text Placeholder 5"/>
          <p:cNvSpPr>
            <a:spLocks noGrp="1"/>
          </p:cNvSpPr>
          <p:nvPr>
            <p:ph type="body" sz="quarter" idx="11"/>
          </p:nvPr>
        </p:nvSpPr>
        <p:spPr/>
        <p:txBody>
          <a:bodyPr/>
          <a:lstStyle/>
          <a:p>
            <a:r>
              <a:rPr lang="en-US"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03019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AC64-C80A-40F4-FA7B-813B8913DC5B}"/>
              </a:ext>
            </a:extLst>
          </p:cNvPr>
          <p:cNvSpPr>
            <a:spLocks noGrp="1"/>
          </p:cNvSpPr>
          <p:nvPr>
            <p:ph type="title"/>
          </p:nvPr>
        </p:nvSpPr>
        <p:spPr/>
        <p:txBody>
          <a:bodyPr>
            <a:normAutofit/>
          </a:bodyPr>
          <a:lstStyle/>
          <a:p>
            <a:r>
              <a:rPr lang="en-IN" sz="3600" dirty="0"/>
              <a:t>Diversification and Risk</a:t>
            </a:r>
          </a:p>
        </p:txBody>
      </p:sp>
      <p:sp>
        <p:nvSpPr>
          <p:cNvPr id="3" name="Content Placeholder 2">
            <a:extLst>
              <a:ext uri="{FF2B5EF4-FFF2-40B4-BE49-F238E27FC236}">
                <a16:creationId xmlns:a16="http://schemas.microsoft.com/office/drawing/2014/main" id="{EF97A0E6-C326-14CA-BCDC-7A9F27E0BCDF}"/>
              </a:ext>
            </a:extLst>
          </p:cNvPr>
          <p:cNvSpPr>
            <a:spLocks noGrp="1"/>
          </p:cNvSpPr>
          <p:nvPr>
            <p:ph sz="quarter" idx="11"/>
          </p:nvPr>
        </p:nvSpPr>
        <p:spPr>
          <a:xfrm>
            <a:off x="342900" y="1276709"/>
            <a:ext cx="8458200" cy="2210069"/>
          </a:xfrm>
        </p:spPr>
        <p:txBody>
          <a:bodyPr/>
          <a:lstStyle/>
          <a:p>
            <a:r>
              <a:rPr lang="en-US" dirty="0"/>
              <a:t>In a large portfolio:</a:t>
            </a:r>
          </a:p>
          <a:p>
            <a:pPr marL="292608" indent="-292608">
              <a:buFont typeface="Arial" panose="020B0604020202020204" pitchFamily="34" charset="0"/>
              <a:buChar char="•"/>
            </a:pPr>
            <a:r>
              <a:rPr lang="en-US" dirty="0"/>
              <a:t>Some stocks will go up in value because of positive company-specific events, while.</a:t>
            </a:r>
          </a:p>
          <a:p>
            <a:pPr marL="292608" indent="-292608">
              <a:buFont typeface="Arial" panose="020B0604020202020204" pitchFamily="34" charset="0"/>
              <a:buChar char="•"/>
            </a:pPr>
            <a:r>
              <a:rPr lang="en-US" dirty="0"/>
              <a:t>Others will go down in value because of negative company-specific events.</a:t>
            </a:r>
            <a:endParaRPr lang="en-IN" dirty="0"/>
          </a:p>
        </p:txBody>
      </p:sp>
      <p:sp>
        <p:nvSpPr>
          <p:cNvPr id="4" name="Content Placeholder 3">
            <a:extLst>
              <a:ext uri="{FF2B5EF4-FFF2-40B4-BE49-F238E27FC236}">
                <a16:creationId xmlns:a16="http://schemas.microsoft.com/office/drawing/2014/main" id="{1393D3A9-C3C5-540C-4681-6320D8C64685}"/>
              </a:ext>
            </a:extLst>
          </p:cNvPr>
          <p:cNvSpPr>
            <a:spLocks noGrp="1"/>
          </p:cNvSpPr>
          <p:nvPr>
            <p:ph sz="quarter" idx="14"/>
          </p:nvPr>
        </p:nvSpPr>
        <p:spPr>
          <a:xfrm>
            <a:off x="342900" y="3589777"/>
            <a:ext cx="8458200" cy="2228220"/>
          </a:xfrm>
        </p:spPr>
        <p:txBody>
          <a:bodyPr/>
          <a:lstStyle/>
          <a:p>
            <a:r>
              <a:rPr lang="en-US" b="1" dirty="0"/>
              <a:t>Unsystematic risk is essentially eliminated by diversification, so a portfolio with many assets generally has almost no unsystematic risk.</a:t>
            </a:r>
          </a:p>
          <a:p>
            <a:r>
              <a:rPr lang="en-US" b="1" dirty="0">
                <a:solidFill>
                  <a:srgbClr val="A9131A"/>
                </a:solidFill>
              </a:rPr>
              <a:t>Unsystematic</a:t>
            </a:r>
            <a:r>
              <a:rPr lang="en-US" dirty="0"/>
              <a:t> risk is also called </a:t>
            </a:r>
            <a:r>
              <a:rPr lang="en-US" b="1" dirty="0">
                <a:solidFill>
                  <a:srgbClr val="A9131A"/>
                </a:solidFill>
              </a:rPr>
              <a:t>diversifiable</a:t>
            </a:r>
            <a:r>
              <a:rPr lang="en-US" dirty="0"/>
              <a:t> risk.</a:t>
            </a:r>
          </a:p>
          <a:p>
            <a:r>
              <a:rPr lang="en-US" b="1" dirty="0">
                <a:solidFill>
                  <a:srgbClr val="002060"/>
                </a:solidFill>
              </a:rPr>
              <a:t>Systematic</a:t>
            </a:r>
            <a:r>
              <a:rPr lang="en-US" dirty="0"/>
              <a:t> risk is also called </a:t>
            </a:r>
            <a:r>
              <a:rPr lang="en-US" b="1" dirty="0">
                <a:solidFill>
                  <a:srgbClr val="002060"/>
                </a:solidFill>
              </a:rPr>
              <a:t>non-diversifiable</a:t>
            </a:r>
            <a:r>
              <a:rPr lang="en-US" dirty="0"/>
              <a:t> risk.</a:t>
            </a:r>
            <a:endParaRPr lang="en-IN" dirty="0"/>
          </a:p>
        </p:txBody>
      </p:sp>
      <p:sp>
        <p:nvSpPr>
          <p:cNvPr id="7" name="Slide Number Placeholder 6">
            <a:extLst>
              <a:ext uri="{FF2B5EF4-FFF2-40B4-BE49-F238E27FC236}">
                <a16:creationId xmlns:a16="http://schemas.microsoft.com/office/drawing/2014/main" id="{54CAF69C-7172-6493-7598-38AF4517F6D2}"/>
              </a:ext>
            </a:extLst>
          </p:cNvPr>
          <p:cNvSpPr>
            <a:spLocks noGrp="1"/>
          </p:cNvSpPr>
          <p:nvPr>
            <p:ph type="sldNum" sz="quarter" idx="10"/>
          </p:nvPr>
        </p:nvSpPr>
        <p:spPr/>
        <p:txBody>
          <a:bodyPr/>
          <a:lstStyle/>
          <a:p>
            <a:fld id="{68151E55-6873-49E2-B8D5-2F265E6F1973}" type="slidenum">
              <a:rPr lang="en-US" smtClean="0"/>
              <a:t>10</a:t>
            </a:fld>
            <a:endParaRPr lang="en-US"/>
          </a:p>
        </p:txBody>
      </p:sp>
    </p:spTree>
    <p:extLst>
      <p:ext uri="{BB962C8B-B14F-4D97-AF65-F5344CB8AC3E}">
        <p14:creationId xmlns:p14="http://schemas.microsoft.com/office/powerpoint/2010/main" val="155425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5279-DB4F-A98F-AA25-759C3BA4D62B}"/>
              </a:ext>
            </a:extLst>
          </p:cNvPr>
          <p:cNvSpPr>
            <a:spLocks noGrp="1"/>
          </p:cNvSpPr>
          <p:nvPr>
            <p:ph type="title"/>
          </p:nvPr>
        </p:nvSpPr>
        <p:spPr/>
        <p:txBody>
          <a:bodyPr>
            <a:normAutofit/>
          </a:bodyPr>
          <a:lstStyle/>
          <a:p>
            <a:r>
              <a:rPr lang="en-IN" sz="3600" dirty="0"/>
              <a:t>The Systematic Risk Principle</a:t>
            </a:r>
          </a:p>
        </p:txBody>
      </p:sp>
      <p:sp>
        <p:nvSpPr>
          <p:cNvPr id="3" name="Content Placeholder 2">
            <a:extLst>
              <a:ext uri="{FF2B5EF4-FFF2-40B4-BE49-F238E27FC236}">
                <a16:creationId xmlns:a16="http://schemas.microsoft.com/office/drawing/2014/main" id="{86AE6BF8-ACDB-3B06-686D-C7AAA1AD090D}"/>
              </a:ext>
            </a:extLst>
          </p:cNvPr>
          <p:cNvSpPr>
            <a:spLocks noGrp="1"/>
          </p:cNvSpPr>
          <p:nvPr>
            <p:ph sz="quarter" idx="11"/>
          </p:nvPr>
        </p:nvSpPr>
        <p:spPr>
          <a:xfrm>
            <a:off x="342900" y="1276709"/>
            <a:ext cx="8458200" cy="1406201"/>
          </a:xfrm>
        </p:spPr>
        <p:txBody>
          <a:bodyPr/>
          <a:lstStyle/>
          <a:p>
            <a:pPr marL="292608" indent="-292608">
              <a:buFont typeface="Arial" panose="020B0604020202020204" pitchFamily="34" charset="0"/>
              <a:buChar char="•"/>
            </a:pPr>
            <a:r>
              <a:rPr lang="en-US" b="1" dirty="0">
                <a:solidFill>
                  <a:srgbClr val="002060"/>
                </a:solidFill>
              </a:rPr>
              <a:t>What determines the size of the risk premium on a risky asset?</a:t>
            </a:r>
          </a:p>
          <a:p>
            <a:pPr marL="292608" indent="-292608">
              <a:buFont typeface="Arial" panose="020B0604020202020204" pitchFamily="34" charset="0"/>
              <a:buChar char="•"/>
            </a:pPr>
            <a:r>
              <a:rPr lang="en-US" dirty="0"/>
              <a:t>The systematic risk principle states:</a:t>
            </a:r>
            <a:endParaRPr lang="en-IN" dirty="0"/>
          </a:p>
        </p:txBody>
      </p:sp>
      <p:sp>
        <p:nvSpPr>
          <p:cNvPr id="4" name="Content Placeholder 3">
            <a:extLst>
              <a:ext uri="{FF2B5EF4-FFF2-40B4-BE49-F238E27FC236}">
                <a16:creationId xmlns:a16="http://schemas.microsoft.com/office/drawing/2014/main" id="{50EFCAFE-A1AB-A520-F11B-0D10CB04EA7D}"/>
              </a:ext>
            </a:extLst>
          </p:cNvPr>
          <p:cNvSpPr>
            <a:spLocks noGrp="1"/>
          </p:cNvSpPr>
          <p:nvPr>
            <p:ph sz="quarter" idx="14"/>
          </p:nvPr>
        </p:nvSpPr>
        <p:spPr>
          <a:xfrm>
            <a:off x="342900" y="2933610"/>
            <a:ext cx="8458200" cy="874716"/>
          </a:xfrm>
        </p:spPr>
        <p:txBody>
          <a:bodyPr/>
          <a:lstStyle/>
          <a:p>
            <a:r>
              <a:rPr lang="en-US" b="1" i="1" dirty="0"/>
              <a:t>The expected return on an asset depends only on its </a:t>
            </a:r>
            <a:r>
              <a:rPr lang="en-US" b="1" i="1" dirty="0">
                <a:solidFill>
                  <a:srgbClr val="002060"/>
                </a:solidFill>
              </a:rPr>
              <a:t>systematic</a:t>
            </a:r>
            <a:r>
              <a:rPr lang="en-US" b="1" i="1" dirty="0"/>
              <a:t> risk.</a:t>
            </a:r>
            <a:endParaRPr lang="en-IN" b="1" i="1" dirty="0"/>
          </a:p>
        </p:txBody>
      </p:sp>
      <p:sp>
        <p:nvSpPr>
          <p:cNvPr id="5" name="Content Placeholder 4">
            <a:extLst>
              <a:ext uri="{FF2B5EF4-FFF2-40B4-BE49-F238E27FC236}">
                <a16:creationId xmlns:a16="http://schemas.microsoft.com/office/drawing/2014/main" id="{DC2F6861-2C22-F461-4CB4-056023CA6024}"/>
              </a:ext>
            </a:extLst>
          </p:cNvPr>
          <p:cNvSpPr>
            <a:spLocks noGrp="1"/>
          </p:cNvSpPr>
          <p:nvPr>
            <p:ph sz="quarter" idx="15"/>
          </p:nvPr>
        </p:nvSpPr>
        <p:spPr>
          <a:xfrm>
            <a:off x="342900" y="4114800"/>
            <a:ext cx="8458200" cy="1200778"/>
          </a:xfrm>
        </p:spPr>
        <p:txBody>
          <a:bodyPr/>
          <a:lstStyle/>
          <a:p>
            <a:r>
              <a:rPr lang="en-US" dirty="0"/>
              <a:t>No matter how much total risk an asset has, only the </a:t>
            </a:r>
            <a:r>
              <a:rPr lang="en-US" b="1" i="1" dirty="0">
                <a:solidFill>
                  <a:srgbClr val="002060"/>
                </a:solidFill>
              </a:rPr>
              <a:t>systematic</a:t>
            </a:r>
            <a:r>
              <a:rPr lang="en-US" dirty="0"/>
              <a:t> portion is relevant in determining the expected return (and risk premium) on that asset.</a:t>
            </a:r>
            <a:endParaRPr lang="en-IN" dirty="0"/>
          </a:p>
        </p:txBody>
      </p:sp>
      <p:sp>
        <p:nvSpPr>
          <p:cNvPr id="11" name="Slide Number Placeholder 10">
            <a:extLst>
              <a:ext uri="{FF2B5EF4-FFF2-40B4-BE49-F238E27FC236}">
                <a16:creationId xmlns:a16="http://schemas.microsoft.com/office/drawing/2014/main" id="{F6AA9EF6-4996-EE46-C82E-08881F0BAB66}"/>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40421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DE85-F729-579A-7955-93A116DF1BC5}"/>
              </a:ext>
            </a:extLst>
          </p:cNvPr>
          <p:cNvSpPr>
            <a:spLocks noGrp="1"/>
          </p:cNvSpPr>
          <p:nvPr>
            <p:ph type="title"/>
          </p:nvPr>
        </p:nvSpPr>
        <p:spPr/>
        <p:txBody>
          <a:bodyPr>
            <a:normAutofit/>
          </a:bodyPr>
          <a:lstStyle/>
          <a:p>
            <a:r>
              <a:rPr lang="en-IN" sz="3600" dirty="0"/>
              <a:t>Measuring Systematic Risk</a:t>
            </a:r>
          </a:p>
        </p:txBody>
      </p:sp>
      <p:sp>
        <p:nvSpPr>
          <p:cNvPr id="3" name="Content Placeholder 2">
            <a:extLst>
              <a:ext uri="{FF2B5EF4-FFF2-40B4-BE49-F238E27FC236}">
                <a16:creationId xmlns:a16="http://schemas.microsoft.com/office/drawing/2014/main" id="{9E70479F-2D4A-4439-C129-1DF289EB92CD}"/>
              </a:ext>
            </a:extLst>
          </p:cNvPr>
          <p:cNvSpPr>
            <a:spLocks noGrp="1"/>
          </p:cNvSpPr>
          <p:nvPr>
            <p:ph sz="quarter" idx="11"/>
          </p:nvPr>
        </p:nvSpPr>
        <p:spPr>
          <a:xfrm>
            <a:off x="342900" y="1276710"/>
            <a:ext cx="8458200" cy="1285620"/>
          </a:xfrm>
        </p:spPr>
        <p:txBody>
          <a:bodyPr/>
          <a:lstStyle/>
          <a:p>
            <a:r>
              <a:rPr lang="en-US" sz="2000" dirty="0"/>
              <a:t>To be compensated for risk, the risk has to be special.</a:t>
            </a:r>
          </a:p>
          <a:p>
            <a:pPr marL="292608" indent="-292608">
              <a:buFont typeface="Arial" panose="020B0604020202020204" pitchFamily="34" charset="0"/>
              <a:buChar char="•"/>
            </a:pPr>
            <a:r>
              <a:rPr lang="en-US" sz="2000" dirty="0"/>
              <a:t>Unsystematic risk is not special.</a:t>
            </a:r>
          </a:p>
          <a:p>
            <a:pPr marL="292608" indent="-292608">
              <a:buFont typeface="Arial" panose="020B0604020202020204" pitchFamily="34" charset="0"/>
              <a:buChar char="•"/>
            </a:pPr>
            <a:r>
              <a:rPr lang="en-US" sz="2000" b="1" dirty="0">
                <a:solidFill>
                  <a:srgbClr val="002060"/>
                </a:solidFill>
              </a:rPr>
              <a:t>Systematic</a:t>
            </a:r>
            <a:r>
              <a:rPr lang="en-US" sz="2000" dirty="0"/>
              <a:t> risk is special.</a:t>
            </a:r>
            <a:endParaRPr lang="en-IN" sz="2000" dirty="0"/>
          </a:p>
        </p:txBody>
      </p:sp>
      <p:sp>
        <p:nvSpPr>
          <p:cNvPr id="4" name="Content Placeholder 3">
            <a:extLst>
              <a:ext uri="{FF2B5EF4-FFF2-40B4-BE49-F238E27FC236}">
                <a16:creationId xmlns:a16="http://schemas.microsoft.com/office/drawing/2014/main" id="{FA2729DB-5826-9651-7D55-594E150739C3}"/>
              </a:ext>
            </a:extLst>
          </p:cNvPr>
          <p:cNvSpPr>
            <a:spLocks noGrp="1"/>
          </p:cNvSpPr>
          <p:nvPr>
            <p:ph sz="quarter" idx="14"/>
          </p:nvPr>
        </p:nvSpPr>
        <p:spPr>
          <a:xfrm>
            <a:off x="342901" y="2663051"/>
            <a:ext cx="2601265" cy="401697"/>
          </a:xfrm>
        </p:spPr>
        <p:txBody>
          <a:bodyPr/>
          <a:lstStyle/>
          <a:p>
            <a:r>
              <a:rPr lang="en-IN" sz="2000" dirty="0"/>
              <a:t>The </a:t>
            </a:r>
            <a:r>
              <a:rPr lang="en-IN" sz="2000" b="1" dirty="0">
                <a:solidFill>
                  <a:srgbClr val="002060"/>
                </a:solidFill>
              </a:rPr>
              <a:t>Beta coefficient</a:t>
            </a:r>
          </a:p>
        </p:txBody>
      </p:sp>
      <p:graphicFrame>
        <p:nvGraphicFramePr>
          <p:cNvPr id="12" name="Object 11">
            <a:extLst>
              <a:ext uri="{FF2B5EF4-FFF2-40B4-BE49-F238E27FC236}">
                <a16:creationId xmlns:a16="http://schemas.microsoft.com/office/drawing/2014/main" id="{3C819FE8-A9AE-C543-83D0-4F0916E99C1A}"/>
              </a:ext>
            </a:extLst>
          </p:cNvPr>
          <p:cNvGraphicFramePr>
            <a:graphicFrameLocks noChangeAspect="1"/>
          </p:cNvGraphicFramePr>
          <p:nvPr>
            <p:extLst>
              <p:ext uri="{D42A27DB-BD31-4B8C-83A1-F6EECF244321}">
                <p14:modId xmlns:p14="http://schemas.microsoft.com/office/powerpoint/2010/main" val="214898914"/>
              </p:ext>
            </p:extLst>
          </p:nvPr>
        </p:nvGraphicFramePr>
        <p:xfrm>
          <a:off x="3043673" y="2693064"/>
          <a:ext cx="355600" cy="381000"/>
        </p:xfrm>
        <a:graphic>
          <a:graphicData uri="http://schemas.openxmlformats.org/presentationml/2006/ole">
            <mc:AlternateContent xmlns:mc="http://schemas.openxmlformats.org/markup-compatibility/2006">
              <mc:Choice xmlns:v="urn:schemas-microsoft-com:vml" Requires="v">
                <p:oleObj spid="_x0000_s2056" name="Equation" r:id="rId3" imgW="355320" imgH="380880" progId="Equation.DSMT4">
                  <p:embed/>
                </p:oleObj>
              </mc:Choice>
              <mc:Fallback>
                <p:oleObj name="Equation" r:id="rId3" imgW="355320" imgH="380880" progId="Equation.DSMT4">
                  <p:embed/>
                  <p:pic>
                    <p:nvPicPr>
                      <p:cNvPr id="0" name=""/>
                      <p:cNvPicPr/>
                      <p:nvPr/>
                    </p:nvPicPr>
                    <p:blipFill>
                      <a:blip r:embed="rId4"/>
                      <a:stretch>
                        <a:fillRect/>
                      </a:stretch>
                    </p:blipFill>
                    <p:spPr>
                      <a:xfrm>
                        <a:off x="3043673" y="2693064"/>
                        <a:ext cx="3556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3DFF343-4901-64C0-B2D1-63E22070871A}"/>
              </a:ext>
            </a:extLst>
          </p:cNvPr>
          <p:cNvSpPr>
            <a:spLocks noGrp="1"/>
          </p:cNvSpPr>
          <p:nvPr>
            <p:ph sz="quarter" idx="15"/>
          </p:nvPr>
        </p:nvSpPr>
        <p:spPr>
          <a:xfrm>
            <a:off x="3482592" y="2643548"/>
            <a:ext cx="4666621" cy="391055"/>
          </a:xfrm>
        </p:spPr>
        <p:txBody>
          <a:bodyPr lIns="0"/>
          <a:lstStyle/>
          <a:p>
            <a:r>
              <a:rPr lang="en-US" sz="2000" dirty="0"/>
              <a:t>measures the relative systematic risk of</a:t>
            </a:r>
            <a:endParaRPr lang="en-IN" sz="2000" dirty="0"/>
          </a:p>
        </p:txBody>
      </p:sp>
      <p:sp>
        <p:nvSpPr>
          <p:cNvPr id="6" name="Content Placeholder 5">
            <a:extLst>
              <a:ext uri="{FF2B5EF4-FFF2-40B4-BE49-F238E27FC236}">
                <a16:creationId xmlns:a16="http://schemas.microsoft.com/office/drawing/2014/main" id="{F3A31A4F-7290-D007-B6BF-0378DC8D285B}"/>
              </a:ext>
            </a:extLst>
          </p:cNvPr>
          <p:cNvSpPr>
            <a:spLocks noGrp="1"/>
          </p:cNvSpPr>
          <p:nvPr>
            <p:ph sz="quarter" idx="16"/>
          </p:nvPr>
        </p:nvSpPr>
        <p:spPr>
          <a:xfrm>
            <a:off x="342900" y="3137600"/>
            <a:ext cx="8458200" cy="1816238"/>
          </a:xfrm>
        </p:spPr>
        <p:txBody>
          <a:bodyPr tIns="0"/>
          <a:lstStyle/>
          <a:p>
            <a:r>
              <a:rPr lang="en-IN" sz="2000" dirty="0"/>
              <a:t>an asset.</a:t>
            </a:r>
          </a:p>
          <a:p>
            <a:pPr marL="292608" indent="-292608">
              <a:buFont typeface="Arial" panose="020B0604020202020204" pitchFamily="34" charset="0"/>
              <a:buChar char="•"/>
            </a:pPr>
            <a:r>
              <a:rPr lang="en-US" sz="2000" dirty="0"/>
              <a:t>Assets with Betas </a:t>
            </a:r>
            <a:r>
              <a:rPr lang="en-US" sz="2000" b="1" dirty="0"/>
              <a:t>larger than 1.0</a:t>
            </a:r>
            <a:r>
              <a:rPr lang="en-US" sz="2000" dirty="0"/>
              <a:t> have </a:t>
            </a:r>
            <a:r>
              <a:rPr lang="en-US" sz="2000" b="1" dirty="0"/>
              <a:t>more systematic risk</a:t>
            </a:r>
            <a:r>
              <a:rPr lang="en-US" sz="2000" dirty="0"/>
              <a:t> than average.</a:t>
            </a:r>
          </a:p>
          <a:p>
            <a:pPr marL="292608" indent="-292608">
              <a:buFont typeface="Arial" panose="020B0604020202020204" pitchFamily="34" charset="0"/>
              <a:buChar char="•"/>
            </a:pPr>
            <a:r>
              <a:rPr lang="en-US" sz="2000" dirty="0"/>
              <a:t>Assets with Betas </a:t>
            </a:r>
            <a:r>
              <a:rPr lang="en-US" sz="2000" b="1" dirty="0"/>
              <a:t>smaller than 1.0</a:t>
            </a:r>
            <a:r>
              <a:rPr lang="en-US" sz="2000" dirty="0"/>
              <a:t> have </a:t>
            </a:r>
            <a:r>
              <a:rPr lang="en-US" sz="2000" b="1" dirty="0"/>
              <a:t>less systematic risk</a:t>
            </a:r>
            <a:r>
              <a:rPr lang="en-US" sz="2000" dirty="0"/>
              <a:t> than average.</a:t>
            </a:r>
            <a:endParaRPr lang="en-IN" sz="2000" dirty="0"/>
          </a:p>
        </p:txBody>
      </p:sp>
      <p:sp>
        <p:nvSpPr>
          <p:cNvPr id="7" name="Content Placeholder 6">
            <a:extLst>
              <a:ext uri="{FF2B5EF4-FFF2-40B4-BE49-F238E27FC236}">
                <a16:creationId xmlns:a16="http://schemas.microsoft.com/office/drawing/2014/main" id="{2BFF875C-0F3F-379C-D8FF-B3C5AEEC5415}"/>
              </a:ext>
            </a:extLst>
          </p:cNvPr>
          <p:cNvSpPr>
            <a:spLocks noGrp="1"/>
          </p:cNvSpPr>
          <p:nvPr>
            <p:ph sz="quarter" idx="17"/>
          </p:nvPr>
        </p:nvSpPr>
        <p:spPr>
          <a:xfrm>
            <a:off x="342900" y="5006593"/>
            <a:ext cx="8458200" cy="720969"/>
          </a:xfrm>
        </p:spPr>
        <p:txBody>
          <a:bodyPr/>
          <a:lstStyle/>
          <a:p>
            <a:r>
              <a:rPr lang="en-US" sz="2000" dirty="0"/>
              <a:t>Because assets with larger betas have greater systematic risks, they will have greater expected returns.</a:t>
            </a:r>
            <a:endParaRPr lang="en-IN" sz="2000" dirty="0"/>
          </a:p>
        </p:txBody>
      </p:sp>
      <p:sp>
        <p:nvSpPr>
          <p:cNvPr id="8" name="Content Placeholder 7">
            <a:extLst>
              <a:ext uri="{FF2B5EF4-FFF2-40B4-BE49-F238E27FC236}">
                <a16:creationId xmlns:a16="http://schemas.microsoft.com/office/drawing/2014/main" id="{ED8ED98B-D646-2298-FC19-CC3B7D2DE4E9}"/>
              </a:ext>
            </a:extLst>
          </p:cNvPr>
          <p:cNvSpPr>
            <a:spLocks noGrp="1"/>
          </p:cNvSpPr>
          <p:nvPr>
            <p:ph sz="quarter" idx="18"/>
          </p:nvPr>
        </p:nvSpPr>
        <p:spPr>
          <a:xfrm>
            <a:off x="1906256" y="5805269"/>
            <a:ext cx="5358702" cy="404612"/>
          </a:xfrm>
        </p:spPr>
        <p:txBody>
          <a:bodyPr/>
          <a:lstStyle/>
          <a:p>
            <a:r>
              <a:rPr lang="en-US" sz="2000" b="1" i="1" dirty="0"/>
              <a:t>Note that not all Betas are created equally.</a:t>
            </a:r>
            <a:endParaRPr lang="en-IN" sz="2000" b="1" i="1" dirty="0"/>
          </a:p>
        </p:txBody>
      </p:sp>
      <p:sp>
        <p:nvSpPr>
          <p:cNvPr id="11" name="Slide Number Placeholder 10">
            <a:extLst>
              <a:ext uri="{FF2B5EF4-FFF2-40B4-BE49-F238E27FC236}">
                <a16:creationId xmlns:a16="http://schemas.microsoft.com/office/drawing/2014/main" id="{95B115B4-563C-C6B3-0F76-E950FD6D7D05}"/>
              </a:ext>
            </a:extLst>
          </p:cNvPr>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31358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0E25-DC5A-BB7F-4A82-F4EDF1C11349}"/>
              </a:ext>
            </a:extLst>
          </p:cNvPr>
          <p:cNvSpPr>
            <a:spLocks noGrp="1"/>
          </p:cNvSpPr>
          <p:nvPr>
            <p:ph type="title"/>
          </p:nvPr>
        </p:nvSpPr>
        <p:spPr/>
        <p:txBody>
          <a:bodyPr>
            <a:normAutofit/>
          </a:bodyPr>
          <a:lstStyle/>
          <a:p>
            <a:r>
              <a:rPr lang="en-IN" sz="3600" dirty="0"/>
              <a:t>Published Beta Coefficients</a:t>
            </a:r>
          </a:p>
        </p:txBody>
      </p:sp>
      <p:sp>
        <p:nvSpPr>
          <p:cNvPr id="3" name="Content Placeholder 2">
            <a:extLst>
              <a:ext uri="{FF2B5EF4-FFF2-40B4-BE49-F238E27FC236}">
                <a16:creationId xmlns:a16="http://schemas.microsoft.com/office/drawing/2014/main" id="{11532097-EE31-8B12-1819-BC294F7D1FFB}"/>
              </a:ext>
            </a:extLst>
          </p:cNvPr>
          <p:cNvSpPr>
            <a:spLocks noGrp="1"/>
          </p:cNvSpPr>
          <p:nvPr>
            <p:ph sz="quarter" idx="11"/>
          </p:nvPr>
        </p:nvSpPr>
        <p:spPr>
          <a:xfrm>
            <a:off x="342900" y="1276710"/>
            <a:ext cx="8458200" cy="471704"/>
          </a:xfrm>
        </p:spPr>
        <p:txBody>
          <a:bodyPr/>
          <a:lstStyle/>
          <a:p>
            <a:r>
              <a:rPr lang="en-IN" b="1" dirty="0"/>
              <a:t>Table 12.1</a:t>
            </a:r>
            <a:r>
              <a:rPr lang="en-IN" dirty="0"/>
              <a:t> Beta Coefficients</a:t>
            </a:r>
          </a:p>
        </p:txBody>
      </p:sp>
      <p:sp>
        <p:nvSpPr>
          <p:cNvPr id="8" name="Content Placeholder 7">
            <a:extLst>
              <a:ext uri="{FF2B5EF4-FFF2-40B4-BE49-F238E27FC236}">
                <a16:creationId xmlns:a16="http://schemas.microsoft.com/office/drawing/2014/main" id="{5F810FDA-88D1-EE1E-4204-DC67F9B6D2FA}"/>
              </a:ext>
            </a:extLst>
          </p:cNvPr>
          <p:cNvSpPr>
            <a:spLocks noGrp="1"/>
          </p:cNvSpPr>
          <p:nvPr>
            <p:ph sz="quarter" idx="15"/>
          </p:nvPr>
        </p:nvSpPr>
        <p:spPr>
          <a:xfrm>
            <a:off x="4958891" y="1811750"/>
            <a:ext cx="597843" cy="315689"/>
          </a:xfrm>
        </p:spPr>
        <p:txBody>
          <a:bodyPr/>
          <a:lstStyle/>
          <a:p>
            <a:r>
              <a:rPr lang="en-IN" sz="1400" dirty="0"/>
              <a:t>Beta.</a:t>
            </a:r>
          </a:p>
        </p:txBody>
      </p:sp>
      <p:graphicFrame>
        <p:nvGraphicFramePr>
          <p:cNvPr id="9" name="Object 8">
            <a:extLst>
              <a:ext uri="{FF2B5EF4-FFF2-40B4-BE49-F238E27FC236}">
                <a16:creationId xmlns:a16="http://schemas.microsoft.com/office/drawing/2014/main" id="{ED7C7E84-E445-30A3-109A-F1A3120F631C}"/>
              </a:ext>
            </a:extLst>
          </p:cNvPr>
          <p:cNvGraphicFramePr>
            <a:graphicFrameLocks noChangeAspect="1"/>
          </p:cNvGraphicFramePr>
          <p:nvPr>
            <p:extLst>
              <p:ext uri="{D42A27DB-BD31-4B8C-83A1-F6EECF244321}">
                <p14:modId xmlns:p14="http://schemas.microsoft.com/office/powerpoint/2010/main" val="2493267147"/>
              </p:ext>
            </p:extLst>
          </p:nvPr>
        </p:nvGraphicFramePr>
        <p:xfrm>
          <a:off x="5643960" y="1855294"/>
          <a:ext cx="127000" cy="228600"/>
        </p:xfrm>
        <a:graphic>
          <a:graphicData uri="http://schemas.openxmlformats.org/presentationml/2006/ole">
            <mc:AlternateContent xmlns:mc="http://schemas.openxmlformats.org/markup-compatibility/2006">
              <mc:Choice xmlns:v="urn:schemas-microsoft-com:vml" Requires="v">
                <p:oleObj spid="_x0000_s3080" name="Equation" r:id="rId3" imgW="126720" imgH="228600" progId="Equation.DSMT4">
                  <p:embed/>
                </p:oleObj>
              </mc:Choice>
              <mc:Fallback>
                <p:oleObj name="Equation" r:id="rId3" imgW="126720" imgH="228600" progId="Equation.DSMT4">
                  <p:embed/>
                  <p:pic>
                    <p:nvPicPr>
                      <p:cNvPr id="0" name=""/>
                      <p:cNvPicPr/>
                      <p:nvPr/>
                    </p:nvPicPr>
                    <p:blipFill>
                      <a:blip r:embed="rId4"/>
                      <a:stretch>
                        <a:fillRect/>
                      </a:stretch>
                    </p:blipFill>
                    <p:spPr>
                      <a:xfrm>
                        <a:off x="5643960" y="1855294"/>
                        <a:ext cx="127000" cy="228600"/>
                      </a:xfrm>
                      <a:prstGeom prst="rect">
                        <a:avLst/>
                      </a:prstGeom>
                    </p:spPr>
                  </p:pic>
                </p:oleObj>
              </mc:Fallback>
            </mc:AlternateContent>
          </a:graphicData>
        </a:graphic>
      </p:graphicFrame>
      <p:graphicFrame>
        <p:nvGraphicFramePr>
          <p:cNvPr id="10" name="Table 10">
            <a:extLst>
              <a:ext uri="{FF2B5EF4-FFF2-40B4-BE49-F238E27FC236}">
                <a16:creationId xmlns:a16="http://schemas.microsoft.com/office/drawing/2014/main" id="{E52C089F-31B6-D141-3B87-E3D01DF07C1C}"/>
              </a:ext>
            </a:extLst>
          </p:cNvPr>
          <p:cNvGraphicFramePr>
            <a:graphicFrameLocks noGrp="1"/>
          </p:cNvGraphicFramePr>
          <p:nvPr>
            <p:extLst>
              <p:ext uri="{D42A27DB-BD31-4B8C-83A1-F6EECF244321}">
                <p14:modId xmlns:p14="http://schemas.microsoft.com/office/powerpoint/2010/main" val="3178454455"/>
              </p:ext>
            </p:extLst>
          </p:nvPr>
        </p:nvGraphicFramePr>
        <p:xfrm>
          <a:off x="428310" y="2260600"/>
          <a:ext cx="8001000" cy="30480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150352720"/>
                    </a:ext>
                  </a:extLst>
                </a:gridCol>
                <a:gridCol w="2667000">
                  <a:extLst>
                    <a:ext uri="{9D8B030D-6E8A-4147-A177-3AD203B41FA5}">
                      <a16:colId xmlns:a16="http://schemas.microsoft.com/office/drawing/2014/main" val="1379135922"/>
                    </a:ext>
                  </a:extLst>
                </a:gridCol>
                <a:gridCol w="2667000">
                  <a:extLst>
                    <a:ext uri="{9D8B030D-6E8A-4147-A177-3AD203B41FA5}">
                      <a16:colId xmlns:a16="http://schemas.microsoft.com/office/drawing/2014/main" val="75260180"/>
                    </a:ext>
                  </a:extLst>
                </a:gridCol>
              </a:tblGrid>
              <a:tr h="0">
                <a:tc>
                  <a:txBody>
                    <a:bodyPr/>
                    <a:lstStyle/>
                    <a:p>
                      <a:r>
                        <a:rPr lang="en-IN" sz="1400" b="1" dirty="0">
                          <a:solidFill>
                            <a:schemeClr val="tx1">
                              <a:lumMod val="75000"/>
                              <a:lumOff val="25000"/>
                            </a:schemeClr>
                          </a:solidFill>
                        </a:rPr>
                        <a:t>Company</a:t>
                      </a:r>
                    </a:p>
                  </a:txBody>
                  <a:tcPr>
                    <a:solidFill>
                      <a:srgbClr val="FAE7E8"/>
                    </a:solidFill>
                  </a:tcPr>
                </a:tc>
                <a:tc>
                  <a:txBody>
                    <a:bodyPr/>
                    <a:lstStyle/>
                    <a:p>
                      <a:pPr algn="ctr"/>
                      <a:r>
                        <a:rPr lang="en-IN" sz="1400" b="1" dirty="0">
                          <a:solidFill>
                            <a:schemeClr val="tx1">
                              <a:lumMod val="75000"/>
                              <a:lumOff val="25000"/>
                            </a:schemeClr>
                          </a:solidFill>
                        </a:rPr>
                        <a:t>MarketWatch</a:t>
                      </a:r>
                    </a:p>
                  </a:txBody>
                  <a:tcPr>
                    <a:solidFill>
                      <a:srgbClr val="FAE7E8"/>
                    </a:solidFill>
                  </a:tcPr>
                </a:tc>
                <a:tc>
                  <a:txBody>
                    <a:bodyPr/>
                    <a:lstStyle/>
                    <a:p>
                      <a:pPr algn="ctr"/>
                      <a:r>
                        <a:rPr lang="en-IN" sz="1400" b="1" dirty="0">
                          <a:solidFill>
                            <a:schemeClr val="tx1">
                              <a:lumMod val="75000"/>
                              <a:lumOff val="25000"/>
                            </a:schemeClr>
                          </a:solidFill>
                        </a:rPr>
                        <a:t>Yahoo!</a:t>
                      </a:r>
                    </a:p>
                  </a:txBody>
                  <a:tcPr>
                    <a:solidFill>
                      <a:srgbClr val="FAE7E8"/>
                    </a:solidFill>
                  </a:tcPr>
                </a:tc>
                <a:extLst>
                  <a:ext uri="{0D108BD9-81ED-4DB2-BD59-A6C34878D82A}">
                    <a16:rowId xmlns:a16="http://schemas.microsoft.com/office/drawing/2014/main" val="3923815549"/>
                  </a:ext>
                </a:extLst>
              </a:tr>
              <a:tr h="0">
                <a:tc>
                  <a:txBody>
                    <a:bodyPr/>
                    <a:lstStyle/>
                    <a:p>
                      <a:r>
                        <a:rPr lang="en-IN" sz="1400" dirty="0"/>
                        <a:t>ExxonMobil</a:t>
                      </a:r>
                    </a:p>
                  </a:txBody>
                  <a:tcPr/>
                </a:tc>
                <a:tc>
                  <a:txBody>
                    <a:bodyPr/>
                    <a:lstStyle/>
                    <a:p>
                      <a:pPr algn="ctr"/>
                      <a:r>
                        <a:rPr lang="en-IN" sz="1400" dirty="0"/>
                        <a:t>1.03</a:t>
                      </a:r>
                    </a:p>
                  </a:txBody>
                  <a:tcPr/>
                </a:tc>
                <a:tc>
                  <a:txBody>
                    <a:bodyPr/>
                    <a:lstStyle/>
                    <a:p>
                      <a:pPr algn="ctr"/>
                      <a:r>
                        <a:rPr lang="en-IN" sz="1400" dirty="0"/>
                        <a:t>1.35</a:t>
                      </a:r>
                    </a:p>
                  </a:txBody>
                  <a:tcPr/>
                </a:tc>
                <a:extLst>
                  <a:ext uri="{0D108BD9-81ED-4DB2-BD59-A6C34878D82A}">
                    <a16:rowId xmlns:a16="http://schemas.microsoft.com/office/drawing/2014/main" val="3111248424"/>
                  </a:ext>
                </a:extLst>
              </a:tr>
              <a:tr h="0">
                <a:tc>
                  <a:txBody>
                    <a:bodyPr/>
                    <a:lstStyle/>
                    <a:p>
                      <a:r>
                        <a:rPr lang="en-IN" sz="1400" dirty="0"/>
                        <a:t>IBM</a:t>
                      </a:r>
                    </a:p>
                  </a:txBody>
                  <a:tcPr/>
                </a:tc>
                <a:tc>
                  <a:txBody>
                    <a:bodyPr/>
                    <a:lstStyle/>
                    <a:p>
                      <a:pPr algn="ctr"/>
                      <a:r>
                        <a:rPr lang="en-IN" sz="1400" dirty="0"/>
                        <a:t>.94</a:t>
                      </a:r>
                    </a:p>
                  </a:txBody>
                  <a:tcPr/>
                </a:tc>
                <a:tc>
                  <a:txBody>
                    <a:bodyPr/>
                    <a:lstStyle/>
                    <a:p>
                      <a:pPr algn="ctr"/>
                      <a:r>
                        <a:rPr lang="en-IN" sz="1400" dirty="0"/>
                        <a:t>1.10</a:t>
                      </a:r>
                    </a:p>
                  </a:txBody>
                  <a:tcPr/>
                </a:tc>
                <a:extLst>
                  <a:ext uri="{0D108BD9-81ED-4DB2-BD59-A6C34878D82A}">
                    <a16:rowId xmlns:a16="http://schemas.microsoft.com/office/drawing/2014/main" val="716249473"/>
                  </a:ext>
                </a:extLst>
              </a:tr>
              <a:tr h="0">
                <a:tc>
                  <a:txBody>
                    <a:bodyPr/>
                    <a:lstStyle/>
                    <a:p>
                      <a:r>
                        <a:rPr lang="en-IN" sz="1400" dirty="0"/>
                        <a:t>Starbucks</a:t>
                      </a:r>
                    </a:p>
                  </a:txBody>
                  <a:tcPr/>
                </a:tc>
                <a:tc>
                  <a:txBody>
                    <a:bodyPr/>
                    <a:lstStyle/>
                    <a:p>
                      <a:pPr algn="ctr"/>
                      <a:r>
                        <a:rPr lang="en-IN" sz="1400" dirty="0"/>
                        <a:t>1.01</a:t>
                      </a:r>
                    </a:p>
                  </a:txBody>
                  <a:tcPr/>
                </a:tc>
                <a:tc>
                  <a:txBody>
                    <a:bodyPr/>
                    <a:lstStyle/>
                    <a:p>
                      <a:pPr algn="ctr"/>
                      <a:r>
                        <a:rPr lang="en-IN" sz="1400" dirty="0"/>
                        <a:t>.82</a:t>
                      </a:r>
                    </a:p>
                  </a:txBody>
                  <a:tcPr/>
                </a:tc>
                <a:extLst>
                  <a:ext uri="{0D108BD9-81ED-4DB2-BD59-A6C34878D82A}">
                    <a16:rowId xmlns:a16="http://schemas.microsoft.com/office/drawing/2014/main" val="2522975391"/>
                  </a:ext>
                </a:extLst>
              </a:tr>
              <a:tr h="0">
                <a:tc>
                  <a:txBody>
                    <a:bodyPr/>
                    <a:lstStyle/>
                    <a:p>
                      <a:r>
                        <a:rPr lang="en-IN" sz="1400" dirty="0"/>
                        <a:t>Walmart</a:t>
                      </a:r>
                    </a:p>
                  </a:txBody>
                  <a:tcPr/>
                </a:tc>
                <a:tc>
                  <a:txBody>
                    <a:bodyPr/>
                    <a:lstStyle/>
                    <a:p>
                      <a:pPr algn="ctr"/>
                      <a:r>
                        <a:rPr lang="en-IN" sz="1400" dirty="0"/>
                        <a:t>.53</a:t>
                      </a:r>
                    </a:p>
                  </a:txBody>
                  <a:tcPr/>
                </a:tc>
                <a:tc>
                  <a:txBody>
                    <a:bodyPr/>
                    <a:lstStyle/>
                    <a:p>
                      <a:pPr algn="ctr"/>
                      <a:r>
                        <a:rPr lang="en-IN" sz="1400" dirty="0"/>
                        <a:t>.52</a:t>
                      </a:r>
                    </a:p>
                  </a:txBody>
                  <a:tcPr/>
                </a:tc>
                <a:extLst>
                  <a:ext uri="{0D108BD9-81ED-4DB2-BD59-A6C34878D82A}">
                    <a16:rowId xmlns:a16="http://schemas.microsoft.com/office/drawing/2014/main" val="2712556225"/>
                  </a:ext>
                </a:extLst>
              </a:tr>
              <a:tr h="0">
                <a:tc>
                  <a:txBody>
                    <a:bodyPr/>
                    <a:lstStyle/>
                    <a:p>
                      <a:r>
                        <a:rPr lang="en-IN" sz="1400" dirty="0"/>
                        <a:t>Microsoft</a:t>
                      </a:r>
                    </a:p>
                  </a:txBody>
                  <a:tcPr/>
                </a:tc>
                <a:tc>
                  <a:txBody>
                    <a:bodyPr/>
                    <a:lstStyle/>
                    <a:p>
                      <a:pPr algn="ctr"/>
                      <a:r>
                        <a:rPr lang="en-IN" sz="1400" dirty="0"/>
                        <a:t>1.19</a:t>
                      </a:r>
                    </a:p>
                  </a:txBody>
                  <a:tcPr/>
                </a:tc>
                <a:tc>
                  <a:txBody>
                    <a:bodyPr/>
                    <a:lstStyle/>
                    <a:p>
                      <a:pPr algn="ctr"/>
                      <a:r>
                        <a:rPr lang="en-IN" sz="1400" dirty="0"/>
                        <a:t>.87</a:t>
                      </a:r>
                    </a:p>
                  </a:txBody>
                  <a:tcPr/>
                </a:tc>
                <a:extLst>
                  <a:ext uri="{0D108BD9-81ED-4DB2-BD59-A6C34878D82A}">
                    <a16:rowId xmlns:a16="http://schemas.microsoft.com/office/drawing/2014/main" val="3214710094"/>
                  </a:ext>
                </a:extLst>
              </a:tr>
              <a:tr h="0">
                <a:tc>
                  <a:txBody>
                    <a:bodyPr/>
                    <a:lstStyle/>
                    <a:p>
                      <a:r>
                        <a:rPr lang="en-IN" sz="1400" dirty="0"/>
                        <a:t>Harley-Davidson</a:t>
                      </a:r>
                    </a:p>
                  </a:txBody>
                  <a:tcPr/>
                </a:tc>
                <a:tc>
                  <a:txBody>
                    <a:bodyPr/>
                    <a:lstStyle/>
                    <a:p>
                      <a:pPr algn="ctr"/>
                      <a:r>
                        <a:rPr lang="en-IN" sz="1400" dirty="0"/>
                        <a:t>1.31</a:t>
                      </a:r>
                    </a:p>
                  </a:txBody>
                  <a:tcPr/>
                </a:tc>
                <a:tc>
                  <a:txBody>
                    <a:bodyPr/>
                    <a:lstStyle/>
                    <a:p>
                      <a:pPr algn="ctr"/>
                      <a:r>
                        <a:rPr lang="en-IN" sz="1400" dirty="0"/>
                        <a:t>1.47</a:t>
                      </a:r>
                    </a:p>
                  </a:txBody>
                  <a:tcPr/>
                </a:tc>
                <a:extLst>
                  <a:ext uri="{0D108BD9-81ED-4DB2-BD59-A6C34878D82A}">
                    <a16:rowId xmlns:a16="http://schemas.microsoft.com/office/drawing/2014/main" val="1564715321"/>
                  </a:ext>
                </a:extLst>
              </a:tr>
              <a:tr h="0">
                <a:tc>
                  <a:txBody>
                    <a:bodyPr/>
                    <a:lstStyle/>
                    <a:p>
                      <a:r>
                        <a:rPr lang="en-IN" sz="1400" dirty="0"/>
                        <a:t>Tesla</a:t>
                      </a:r>
                    </a:p>
                  </a:txBody>
                  <a:tcPr/>
                </a:tc>
                <a:tc>
                  <a:txBody>
                    <a:bodyPr/>
                    <a:lstStyle/>
                    <a:p>
                      <a:pPr algn="ctr"/>
                      <a:r>
                        <a:rPr lang="en-IN" sz="1400" dirty="0"/>
                        <a:t>1.38</a:t>
                      </a:r>
                    </a:p>
                  </a:txBody>
                  <a:tcPr/>
                </a:tc>
                <a:tc>
                  <a:txBody>
                    <a:bodyPr/>
                    <a:lstStyle/>
                    <a:p>
                      <a:pPr algn="ctr"/>
                      <a:r>
                        <a:rPr lang="en-IN" sz="1400" dirty="0"/>
                        <a:t>2.04</a:t>
                      </a:r>
                    </a:p>
                  </a:txBody>
                  <a:tcPr/>
                </a:tc>
                <a:extLst>
                  <a:ext uri="{0D108BD9-81ED-4DB2-BD59-A6C34878D82A}">
                    <a16:rowId xmlns:a16="http://schemas.microsoft.com/office/drawing/2014/main" val="2698846000"/>
                  </a:ext>
                </a:extLst>
              </a:tr>
              <a:tr h="0">
                <a:tc>
                  <a:txBody>
                    <a:bodyPr/>
                    <a:lstStyle/>
                    <a:p>
                      <a:r>
                        <a:rPr lang="en-IN" sz="1400" dirty="0"/>
                        <a:t>Southwest Airlines</a:t>
                      </a:r>
                    </a:p>
                  </a:txBody>
                  <a:tcPr/>
                </a:tc>
                <a:tc>
                  <a:txBody>
                    <a:bodyPr/>
                    <a:lstStyle/>
                    <a:p>
                      <a:pPr algn="ctr"/>
                      <a:r>
                        <a:rPr lang="en-IN" sz="1400" dirty="0"/>
                        <a:t>1.05</a:t>
                      </a:r>
                    </a:p>
                  </a:txBody>
                  <a:tcPr/>
                </a:tc>
                <a:tc>
                  <a:txBody>
                    <a:bodyPr/>
                    <a:lstStyle/>
                    <a:p>
                      <a:pPr algn="ctr"/>
                      <a:r>
                        <a:rPr lang="en-IN" sz="1400" dirty="0"/>
                        <a:t>1.12</a:t>
                      </a:r>
                    </a:p>
                  </a:txBody>
                  <a:tcPr/>
                </a:tc>
                <a:extLst>
                  <a:ext uri="{0D108BD9-81ED-4DB2-BD59-A6C34878D82A}">
                    <a16:rowId xmlns:a16="http://schemas.microsoft.com/office/drawing/2014/main" val="3421613031"/>
                  </a:ext>
                </a:extLst>
              </a:tr>
              <a:tr h="0">
                <a:tc>
                  <a:txBody>
                    <a:bodyPr/>
                    <a:lstStyle/>
                    <a:p>
                      <a:r>
                        <a:rPr lang="en-IN" sz="1400" dirty="0"/>
                        <a:t>Nike</a:t>
                      </a:r>
                    </a:p>
                  </a:txBody>
                  <a:tcPr/>
                </a:tc>
                <a:tc>
                  <a:txBody>
                    <a:bodyPr/>
                    <a:lstStyle/>
                    <a:p>
                      <a:pPr algn="ctr"/>
                      <a:r>
                        <a:rPr lang="en-IN" sz="1400" dirty="0"/>
                        <a:t>.97</a:t>
                      </a:r>
                    </a:p>
                  </a:txBody>
                  <a:tcPr/>
                </a:tc>
                <a:tc>
                  <a:txBody>
                    <a:bodyPr/>
                    <a:lstStyle/>
                    <a:p>
                      <a:pPr algn="ctr"/>
                      <a:r>
                        <a:rPr lang="en-IN" sz="1400" dirty="0"/>
                        <a:t>.94</a:t>
                      </a:r>
                    </a:p>
                  </a:txBody>
                  <a:tcPr/>
                </a:tc>
                <a:extLst>
                  <a:ext uri="{0D108BD9-81ED-4DB2-BD59-A6C34878D82A}">
                    <a16:rowId xmlns:a16="http://schemas.microsoft.com/office/drawing/2014/main" val="2878561660"/>
                  </a:ext>
                </a:extLst>
              </a:tr>
            </a:tbl>
          </a:graphicData>
        </a:graphic>
      </p:graphicFrame>
      <p:sp>
        <p:nvSpPr>
          <p:cNvPr id="4" name="Content Placeholder 3">
            <a:extLst>
              <a:ext uri="{FF2B5EF4-FFF2-40B4-BE49-F238E27FC236}">
                <a16:creationId xmlns:a16="http://schemas.microsoft.com/office/drawing/2014/main" id="{B1A398CA-274C-877C-1F00-B7B768023449}"/>
              </a:ext>
            </a:extLst>
          </p:cNvPr>
          <p:cNvSpPr>
            <a:spLocks noGrp="1"/>
          </p:cNvSpPr>
          <p:nvPr>
            <p:ph sz="quarter" idx="14"/>
          </p:nvPr>
        </p:nvSpPr>
        <p:spPr>
          <a:xfrm>
            <a:off x="342900" y="5463764"/>
            <a:ext cx="6650753" cy="344183"/>
          </a:xfrm>
        </p:spPr>
        <p:txBody>
          <a:bodyPr/>
          <a:lstStyle/>
          <a:p>
            <a:r>
              <a:rPr lang="en-IN" sz="1400" dirty="0"/>
              <a:t>Source: finance.yahoo.com and www.marketwatch.com. Accessed January 2022.</a:t>
            </a:r>
          </a:p>
        </p:txBody>
      </p:sp>
      <p:sp>
        <p:nvSpPr>
          <p:cNvPr id="7" name="Slide Number Placeholder 6">
            <a:extLst>
              <a:ext uri="{FF2B5EF4-FFF2-40B4-BE49-F238E27FC236}">
                <a16:creationId xmlns:a16="http://schemas.microsoft.com/office/drawing/2014/main" id="{9BBFDB33-2008-4BED-4820-CA6865585DF1}"/>
              </a:ext>
            </a:extLst>
          </p:cNvPr>
          <p:cNvSpPr>
            <a:spLocks noGrp="1"/>
          </p:cNvSpPr>
          <p:nvPr>
            <p:ph type="sldNum" sz="quarter" idx="10"/>
          </p:nvPr>
        </p:nvSpPr>
        <p:spPr/>
        <p:txBody>
          <a:bodyPr/>
          <a:lstStyle/>
          <a:p>
            <a:fld id="{68151E55-6873-49E2-B8D5-2F265E6F1973}" type="slidenum">
              <a:rPr lang="en-US" smtClean="0"/>
              <a:t>13</a:t>
            </a:fld>
            <a:endParaRPr lang="en-US"/>
          </a:p>
        </p:txBody>
      </p:sp>
    </p:spTree>
    <p:extLst>
      <p:ext uri="{BB962C8B-B14F-4D97-AF65-F5344CB8AC3E}">
        <p14:creationId xmlns:p14="http://schemas.microsoft.com/office/powerpoint/2010/main" val="207783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F6A9-A9E4-8717-177A-C61AFF7F4417}"/>
              </a:ext>
            </a:extLst>
          </p:cNvPr>
          <p:cNvSpPr>
            <a:spLocks noGrp="1"/>
          </p:cNvSpPr>
          <p:nvPr>
            <p:ph type="title"/>
          </p:nvPr>
        </p:nvSpPr>
        <p:spPr/>
        <p:txBody>
          <a:bodyPr>
            <a:normAutofit fontScale="90000"/>
          </a:bodyPr>
          <a:lstStyle/>
          <a:p>
            <a:r>
              <a:rPr lang="en-US" dirty="0"/>
              <a:t>Finding a Beta on finance.yahoo.com: Southwest Airlines (L</a:t>
            </a:r>
            <a:r>
              <a:rPr lang="en-US" sz="100" dirty="0"/>
              <a:t> </a:t>
            </a:r>
            <a:r>
              <a:rPr lang="en-US" dirty="0"/>
              <a:t>U</a:t>
            </a:r>
            <a:r>
              <a:rPr lang="en-US" sz="100" dirty="0"/>
              <a:t> </a:t>
            </a:r>
            <a:r>
              <a:rPr lang="en-US" dirty="0"/>
              <a:t>V)</a:t>
            </a:r>
            <a:endParaRPr lang="en-IN" dirty="0"/>
          </a:p>
        </p:txBody>
      </p:sp>
      <p:graphicFrame>
        <p:nvGraphicFramePr>
          <p:cNvPr id="7" name="Table 7">
            <a:extLst>
              <a:ext uri="{FF2B5EF4-FFF2-40B4-BE49-F238E27FC236}">
                <a16:creationId xmlns:a16="http://schemas.microsoft.com/office/drawing/2014/main" id="{EEB5194E-3567-7F1F-9CC8-8152B6FCB2C2}"/>
              </a:ext>
            </a:extLst>
          </p:cNvPr>
          <p:cNvGraphicFramePr>
            <a:graphicFrameLocks noGrp="1"/>
          </p:cNvGraphicFramePr>
          <p:nvPr>
            <p:extLst>
              <p:ext uri="{D42A27DB-BD31-4B8C-83A1-F6EECF244321}">
                <p14:modId xmlns:p14="http://schemas.microsoft.com/office/powerpoint/2010/main" val="3515962193"/>
              </p:ext>
            </p:extLst>
          </p:nvPr>
        </p:nvGraphicFramePr>
        <p:xfrm>
          <a:off x="1524001" y="1698450"/>
          <a:ext cx="3949383" cy="2595880"/>
        </p:xfrm>
        <a:graphic>
          <a:graphicData uri="http://schemas.openxmlformats.org/drawingml/2006/table">
            <a:tbl>
              <a:tblPr firstRow="1" bandRow="1">
                <a:tableStyleId>{2D5ABB26-0587-4C30-8999-92F81FD0307C}</a:tableStyleId>
              </a:tblPr>
              <a:tblGrid>
                <a:gridCol w="2921953">
                  <a:extLst>
                    <a:ext uri="{9D8B030D-6E8A-4147-A177-3AD203B41FA5}">
                      <a16:colId xmlns:a16="http://schemas.microsoft.com/office/drawing/2014/main" val="1173238415"/>
                    </a:ext>
                  </a:extLst>
                </a:gridCol>
                <a:gridCol w="1027430">
                  <a:extLst>
                    <a:ext uri="{9D8B030D-6E8A-4147-A177-3AD203B41FA5}">
                      <a16:colId xmlns:a16="http://schemas.microsoft.com/office/drawing/2014/main" val="3476892199"/>
                    </a:ext>
                  </a:extLst>
                </a:gridCol>
              </a:tblGrid>
              <a:tr h="370840">
                <a:tc>
                  <a:txBody>
                    <a:bodyPr/>
                    <a:lstStyle/>
                    <a:p>
                      <a:r>
                        <a:rPr lang="en-IN" dirty="0"/>
                        <a:t>Beta (5Y Monthly)</a:t>
                      </a:r>
                    </a:p>
                  </a:txBody>
                  <a:tcPr>
                    <a:lnT w="12700" cap="flat" cmpd="sng" algn="ctr">
                      <a:solidFill>
                        <a:schemeClr val="tx1"/>
                      </a:solidFill>
                      <a:prstDash val="solid"/>
                      <a:round/>
                      <a:headEnd type="none" w="med" len="med"/>
                      <a:tailEnd type="none" w="med" len="med"/>
                    </a:lnT>
                  </a:tcPr>
                </a:tc>
                <a:tc>
                  <a:txBody>
                    <a:bodyPr/>
                    <a:lstStyle/>
                    <a:p>
                      <a:pPr algn="r"/>
                      <a:r>
                        <a:rPr lang="en-IN" dirty="0"/>
                        <a:t>1.12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9689764"/>
                  </a:ext>
                </a:extLst>
              </a:tr>
              <a:tr h="370840">
                <a:tc>
                  <a:txBody>
                    <a:bodyPr/>
                    <a:lstStyle/>
                    <a:p>
                      <a:r>
                        <a:rPr lang="en-IN" dirty="0"/>
                        <a:t>52-Week Change</a:t>
                      </a:r>
                    </a:p>
                  </a:txBody>
                  <a:tcPr/>
                </a:tc>
                <a:tc>
                  <a:txBody>
                    <a:bodyPr/>
                    <a:lstStyle/>
                    <a:p>
                      <a:pPr algn="r"/>
                      <a:r>
                        <a:rPr lang="en-IN" dirty="0"/>
                        <a:t>−7.06%</a:t>
                      </a:r>
                    </a:p>
                  </a:txBody>
                  <a:tcPr/>
                </a:tc>
                <a:extLst>
                  <a:ext uri="{0D108BD9-81ED-4DB2-BD59-A6C34878D82A}">
                    <a16:rowId xmlns:a16="http://schemas.microsoft.com/office/drawing/2014/main" val="2977828463"/>
                  </a:ext>
                </a:extLst>
              </a:tr>
              <a:tr h="370840">
                <a:tc>
                  <a:txBody>
                    <a:bodyPr/>
                    <a:lstStyle/>
                    <a:p>
                      <a:r>
                        <a:rPr lang="en-IN" dirty="0"/>
                        <a:t>S&amp;P500 52-Week Change</a:t>
                      </a:r>
                    </a:p>
                  </a:txBody>
                  <a:tcPr/>
                </a:tc>
                <a:tc>
                  <a:txBody>
                    <a:bodyPr/>
                    <a:lstStyle/>
                    <a:p>
                      <a:pPr algn="r"/>
                      <a:r>
                        <a:rPr lang="en-IN" dirty="0"/>
                        <a:t>23.58%</a:t>
                      </a:r>
                    </a:p>
                  </a:txBody>
                  <a:tcPr/>
                </a:tc>
                <a:extLst>
                  <a:ext uri="{0D108BD9-81ED-4DB2-BD59-A6C34878D82A}">
                    <a16:rowId xmlns:a16="http://schemas.microsoft.com/office/drawing/2014/main" val="2868251307"/>
                  </a:ext>
                </a:extLst>
              </a:tr>
              <a:tr h="370840">
                <a:tc>
                  <a:txBody>
                    <a:bodyPr/>
                    <a:lstStyle/>
                    <a:p>
                      <a:r>
                        <a:rPr lang="en-IN" dirty="0"/>
                        <a:t>52 Week High</a:t>
                      </a:r>
                    </a:p>
                  </a:txBody>
                  <a:tcPr/>
                </a:tc>
                <a:tc>
                  <a:txBody>
                    <a:bodyPr/>
                    <a:lstStyle/>
                    <a:p>
                      <a:pPr algn="r"/>
                      <a:r>
                        <a:rPr lang="en-IN" dirty="0"/>
                        <a:t>64.75</a:t>
                      </a:r>
                    </a:p>
                  </a:txBody>
                  <a:tcPr/>
                </a:tc>
                <a:extLst>
                  <a:ext uri="{0D108BD9-81ED-4DB2-BD59-A6C34878D82A}">
                    <a16:rowId xmlns:a16="http://schemas.microsoft.com/office/drawing/2014/main" val="3778067970"/>
                  </a:ext>
                </a:extLst>
              </a:tr>
              <a:tr h="370840">
                <a:tc>
                  <a:txBody>
                    <a:bodyPr/>
                    <a:lstStyle/>
                    <a:p>
                      <a:r>
                        <a:rPr lang="en-IN" dirty="0"/>
                        <a:t>52 Week Low</a:t>
                      </a:r>
                    </a:p>
                  </a:txBody>
                  <a:tcPr/>
                </a:tc>
                <a:tc>
                  <a:txBody>
                    <a:bodyPr/>
                    <a:lstStyle/>
                    <a:p>
                      <a:pPr algn="r"/>
                      <a:r>
                        <a:rPr lang="en-IN" dirty="0"/>
                        <a:t>38.66</a:t>
                      </a:r>
                    </a:p>
                  </a:txBody>
                  <a:tcPr/>
                </a:tc>
                <a:extLst>
                  <a:ext uri="{0D108BD9-81ED-4DB2-BD59-A6C34878D82A}">
                    <a16:rowId xmlns:a16="http://schemas.microsoft.com/office/drawing/2014/main" val="1270574703"/>
                  </a:ext>
                </a:extLst>
              </a:tr>
              <a:tr h="370840">
                <a:tc>
                  <a:txBody>
                    <a:bodyPr/>
                    <a:lstStyle/>
                    <a:p>
                      <a:r>
                        <a:rPr lang="en-IN" dirty="0"/>
                        <a:t>50-Day Moving Average</a:t>
                      </a:r>
                    </a:p>
                  </a:txBody>
                  <a:tcPr/>
                </a:tc>
                <a:tc>
                  <a:txBody>
                    <a:bodyPr/>
                    <a:lstStyle/>
                    <a:p>
                      <a:pPr algn="r"/>
                      <a:r>
                        <a:rPr lang="en-IN" dirty="0"/>
                        <a:t>45.23</a:t>
                      </a:r>
                    </a:p>
                  </a:txBody>
                  <a:tcPr/>
                </a:tc>
                <a:extLst>
                  <a:ext uri="{0D108BD9-81ED-4DB2-BD59-A6C34878D82A}">
                    <a16:rowId xmlns:a16="http://schemas.microsoft.com/office/drawing/2014/main" val="343637699"/>
                  </a:ext>
                </a:extLst>
              </a:tr>
              <a:tr h="370840">
                <a:tc>
                  <a:txBody>
                    <a:bodyPr/>
                    <a:lstStyle/>
                    <a:p>
                      <a:r>
                        <a:rPr lang="en-IN" dirty="0"/>
                        <a:t>200-Day Moving Average</a:t>
                      </a:r>
                    </a:p>
                  </a:txBody>
                  <a:tcPr>
                    <a:lnB w="12700" cap="flat" cmpd="sng" algn="ctr">
                      <a:solidFill>
                        <a:schemeClr val="tx1"/>
                      </a:solidFill>
                      <a:prstDash val="solid"/>
                      <a:round/>
                      <a:headEnd type="none" w="med" len="med"/>
                      <a:tailEnd type="none" w="med" len="med"/>
                    </a:lnB>
                  </a:tcPr>
                </a:tc>
                <a:tc>
                  <a:txBody>
                    <a:bodyPr/>
                    <a:lstStyle/>
                    <a:p>
                      <a:pPr algn="r"/>
                      <a:r>
                        <a:rPr lang="en-IN" dirty="0"/>
                        <a:t>52.54</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342919"/>
                  </a:ext>
                </a:extLst>
              </a:tr>
            </a:tbl>
          </a:graphicData>
        </a:graphic>
      </p:graphicFrame>
      <p:sp>
        <p:nvSpPr>
          <p:cNvPr id="3" name="Content Placeholder 2">
            <a:extLst>
              <a:ext uri="{FF2B5EF4-FFF2-40B4-BE49-F238E27FC236}">
                <a16:creationId xmlns:a16="http://schemas.microsoft.com/office/drawing/2014/main" id="{3389BD77-E64E-210B-B85F-B36056EC14DE}"/>
              </a:ext>
            </a:extLst>
          </p:cNvPr>
          <p:cNvSpPr>
            <a:spLocks noGrp="1"/>
          </p:cNvSpPr>
          <p:nvPr>
            <p:ph sz="quarter" idx="11"/>
          </p:nvPr>
        </p:nvSpPr>
        <p:spPr>
          <a:xfrm>
            <a:off x="342900" y="4677514"/>
            <a:ext cx="8458200" cy="964072"/>
          </a:xfrm>
        </p:spPr>
        <p:txBody>
          <a:bodyPr/>
          <a:lstStyle/>
          <a:p>
            <a:r>
              <a:rPr lang="en-US" sz="1800" dirty="0"/>
              <a:t>The reported Beta for Southwest Airlines is 1.12, which means that Southwest Airlines has about 1.12 times the systematic risk of a typical stock. So, with respect to Beta, Southwest Airlines is above average.</a:t>
            </a:r>
            <a:endParaRPr lang="en-IN" sz="1800" dirty="0"/>
          </a:p>
        </p:txBody>
      </p:sp>
      <p:sp>
        <p:nvSpPr>
          <p:cNvPr id="6" name="Slide Number Placeholder 5">
            <a:extLst>
              <a:ext uri="{FF2B5EF4-FFF2-40B4-BE49-F238E27FC236}">
                <a16:creationId xmlns:a16="http://schemas.microsoft.com/office/drawing/2014/main" id="{C5F0107F-FBEE-5A99-C7C8-0D1DE2F39B8B}"/>
              </a:ext>
            </a:extLst>
          </p:cNvPr>
          <p:cNvSpPr>
            <a:spLocks noGrp="1"/>
          </p:cNvSpPr>
          <p:nvPr>
            <p:ph type="sldNum" sz="quarter" idx="4"/>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209693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7463-E511-28CB-8586-31C277DED2B1}"/>
              </a:ext>
            </a:extLst>
          </p:cNvPr>
          <p:cNvSpPr>
            <a:spLocks noGrp="1"/>
          </p:cNvSpPr>
          <p:nvPr>
            <p:ph type="title"/>
          </p:nvPr>
        </p:nvSpPr>
        <p:spPr/>
        <p:txBody>
          <a:bodyPr>
            <a:normAutofit/>
          </a:bodyPr>
          <a:lstStyle/>
          <a:p>
            <a:r>
              <a:rPr lang="en-IN" sz="3600" dirty="0"/>
              <a:t>Portfolio Betas</a:t>
            </a:r>
          </a:p>
        </p:txBody>
      </p:sp>
      <p:sp>
        <p:nvSpPr>
          <p:cNvPr id="3" name="Content Placeholder 2">
            <a:extLst>
              <a:ext uri="{FF2B5EF4-FFF2-40B4-BE49-F238E27FC236}">
                <a16:creationId xmlns:a16="http://schemas.microsoft.com/office/drawing/2014/main" id="{CE66C75A-89B9-A3F0-A7AA-72E151CD1F47}"/>
              </a:ext>
            </a:extLst>
          </p:cNvPr>
          <p:cNvSpPr>
            <a:spLocks noGrp="1"/>
          </p:cNvSpPr>
          <p:nvPr>
            <p:ph sz="quarter" idx="11"/>
          </p:nvPr>
        </p:nvSpPr>
        <p:spPr>
          <a:xfrm>
            <a:off x="342900" y="1276709"/>
            <a:ext cx="8458200" cy="3066691"/>
          </a:xfrm>
        </p:spPr>
        <p:txBody>
          <a:bodyPr/>
          <a:lstStyle/>
          <a:p>
            <a:r>
              <a:rPr lang="en-US" b="1" dirty="0"/>
              <a:t>The total risk of a portfolio has no simple relation to the total risk of the assets in the portfolio.</a:t>
            </a:r>
          </a:p>
          <a:p>
            <a:pPr marL="292608" indent="-292608">
              <a:buFont typeface="Arial" panose="020B0604020202020204" pitchFamily="34" charset="0"/>
              <a:buChar char="•"/>
            </a:pPr>
            <a:r>
              <a:rPr lang="en-US" dirty="0"/>
              <a:t>Recall the variance of a portfolio equation.</a:t>
            </a:r>
          </a:p>
          <a:p>
            <a:pPr marL="292608" indent="-292608">
              <a:buFont typeface="Arial" panose="020B0604020202020204" pitchFamily="34" charset="0"/>
              <a:buChar char="•"/>
            </a:pPr>
            <a:r>
              <a:rPr lang="en-US" dirty="0"/>
              <a:t>For two assets, you need two variances and the covariance.</a:t>
            </a:r>
          </a:p>
          <a:p>
            <a:pPr marL="292608" indent="-292608">
              <a:buFont typeface="Arial" panose="020B0604020202020204" pitchFamily="34" charset="0"/>
              <a:buChar char="•"/>
            </a:pPr>
            <a:r>
              <a:rPr lang="en-US" dirty="0"/>
              <a:t>For four assets, you need four variances and six covariances.</a:t>
            </a:r>
            <a:endParaRPr lang="en-IN" dirty="0"/>
          </a:p>
        </p:txBody>
      </p:sp>
      <p:sp>
        <p:nvSpPr>
          <p:cNvPr id="4" name="Content Placeholder 3">
            <a:extLst>
              <a:ext uri="{FF2B5EF4-FFF2-40B4-BE49-F238E27FC236}">
                <a16:creationId xmlns:a16="http://schemas.microsoft.com/office/drawing/2014/main" id="{26B6F7BE-792F-E3B6-8494-7CFC157284C7}"/>
              </a:ext>
            </a:extLst>
          </p:cNvPr>
          <p:cNvSpPr>
            <a:spLocks noGrp="1"/>
          </p:cNvSpPr>
          <p:nvPr>
            <p:ph sz="quarter" idx="14"/>
          </p:nvPr>
        </p:nvSpPr>
        <p:spPr>
          <a:xfrm>
            <a:off x="342900" y="4451542"/>
            <a:ext cx="8458200" cy="1725804"/>
          </a:xfrm>
        </p:spPr>
        <p:txBody>
          <a:bodyPr/>
          <a:lstStyle/>
          <a:p>
            <a:r>
              <a:rPr lang="en-US" b="1" dirty="0">
                <a:solidFill>
                  <a:srgbClr val="002060"/>
                </a:solidFill>
              </a:rPr>
              <a:t>In contrast, a portfolio Beta can be calculated just like the expected return of a portfolio.</a:t>
            </a:r>
          </a:p>
          <a:p>
            <a:r>
              <a:rPr lang="en-US" dirty="0"/>
              <a:t>That is, you can multiply each asset’s Beta by its portfolio weight and then add the results to get the portfolio’s Beta.</a:t>
            </a:r>
            <a:endParaRPr lang="en-IN" dirty="0"/>
          </a:p>
        </p:txBody>
      </p:sp>
      <p:sp>
        <p:nvSpPr>
          <p:cNvPr id="7" name="Slide Number Placeholder 6">
            <a:extLst>
              <a:ext uri="{FF2B5EF4-FFF2-40B4-BE49-F238E27FC236}">
                <a16:creationId xmlns:a16="http://schemas.microsoft.com/office/drawing/2014/main" id="{24176DC5-E9E5-C651-CABE-0631EB9727A0}"/>
              </a:ext>
            </a:extLst>
          </p:cNvPr>
          <p:cNvSpPr>
            <a:spLocks noGrp="1"/>
          </p:cNvSpPr>
          <p:nvPr>
            <p:ph type="sldNum" sz="quarter" idx="10"/>
          </p:nvPr>
        </p:nvSpPr>
        <p:spPr/>
        <p:txBody>
          <a:bodyPr/>
          <a:lstStyle/>
          <a:p>
            <a:fld id="{68151E55-6873-49E2-B8D5-2F265E6F1973}" type="slidenum">
              <a:rPr lang="en-US" smtClean="0"/>
              <a:t>15</a:t>
            </a:fld>
            <a:endParaRPr lang="en-US"/>
          </a:p>
        </p:txBody>
      </p:sp>
    </p:spTree>
    <p:extLst>
      <p:ext uri="{BB962C8B-B14F-4D97-AF65-F5344CB8AC3E}">
        <p14:creationId xmlns:p14="http://schemas.microsoft.com/office/powerpoint/2010/main" val="26384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0D91-C370-5D8C-9F3E-51922A0B45C6}"/>
              </a:ext>
            </a:extLst>
          </p:cNvPr>
          <p:cNvSpPr>
            <a:spLocks noGrp="1"/>
          </p:cNvSpPr>
          <p:nvPr>
            <p:ph type="title"/>
          </p:nvPr>
        </p:nvSpPr>
        <p:spPr/>
        <p:txBody>
          <a:bodyPr>
            <a:normAutofit fontScale="90000"/>
          </a:bodyPr>
          <a:lstStyle/>
          <a:p>
            <a:r>
              <a:rPr lang="en-IN" dirty="0"/>
              <a:t>Example: Calculating a Portfolio Beta</a:t>
            </a:r>
          </a:p>
        </p:txBody>
      </p:sp>
      <p:sp>
        <p:nvSpPr>
          <p:cNvPr id="3" name="Content Placeholder 2">
            <a:extLst>
              <a:ext uri="{FF2B5EF4-FFF2-40B4-BE49-F238E27FC236}">
                <a16:creationId xmlns:a16="http://schemas.microsoft.com/office/drawing/2014/main" id="{86C41A2C-884F-4988-2A30-60A1E782EB09}"/>
              </a:ext>
            </a:extLst>
          </p:cNvPr>
          <p:cNvSpPr>
            <a:spLocks noGrp="1"/>
          </p:cNvSpPr>
          <p:nvPr>
            <p:ph sz="quarter" idx="11"/>
          </p:nvPr>
        </p:nvSpPr>
        <p:spPr>
          <a:xfrm>
            <a:off x="342900" y="1276709"/>
            <a:ext cx="8458200" cy="1526781"/>
          </a:xfrm>
        </p:spPr>
        <p:txBody>
          <a:bodyPr/>
          <a:lstStyle/>
          <a:p>
            <a:r>
              <a:rPr lang="en-US" dirty="0"/>
              <a:t>Using </a:t>
            </a:r>
            <a:r>
              <a:rPr lang="en-US" i="1" dirty="0"/>
              <a:t>MarketWatch</a:t>
            </a:r>
            <a:r>
              <a:rPr lang="en-US" dirty="0"/>
              <a:t> data from Table 12.1:</a:t>
            </a:r>
          </a:p>
          <a:p>
            <a:pPr marL="292608" indent="-292608">
              <a:buFont typeface="Arial" panose="020B0604020202020204" pitchFamily="34" charset="0"/>
              <a:buChar char="•"/>
            </a:pPr>
            <a:r>
              <a:rPr lang="en-US" dirty="0"/>
              <a:t>Beta for Starbucks (S</a:t>
            </a:r>
            <a:r>
              <a:rPr lang="en-US" sz="100" dirty="0"/>
              <a:t> </a:t>
            </a:r>
            <a:r>
              <a:rPr lang="en-US" dirty="0"/>
              <a:t>B</a:t>
            </a:r>
            <a:r>
              <a:rPr lang="en-US" sz="100" dirty="0"/>
              <a:t> </a:t>
            </a:r>
            <a:r>
              <a:rPr lang="en-US" dirty="0"/>
              <a:t>U</a:t>
            </a:r>
            <a:r>
              <a:rPr lang="en-US" sz="100" dirty="0"/>
              <a:t> </a:t>
            </a:r>
            <a:r>
              <a:rPr lang="en-US" dirty="0"/>
              <a:t>X) is 1.01</a:t>
            </a:r>
          </a:p>
          <a:p>
            <a:pPr marL="292608" indent="-292608">
              <a:buFont typeface="Arial" panose="020B0604020202020204" pitchFamily="34" charset="0"/>
              <a:buChar char="•"/>
            </a:pPr>
            <a:r>
              <a:rPr lang="en-US" dirty="0"/>
              <a:t>Beta for Nike (N</a:t>
            </a:r>
            <a:r>
              <a:rPr lang="en-US" sz="100" dirty="0"/>
              <a:t> </a:t>
            </a:r>
            <a:r>
              <a:rPr lang="en-US" dirty="0"/>
              <a:t>K</a:t>
            </a:r>
            <a:r>
              <a:rPr lang="en-US" sz="100" dirty="0"/>
              <a:t> </a:t>
            </a:r>
            <a:r>
              <a:rPr lang="en-US" dirty="0"/>
              <a:t>E) is .97</a:t>
            </a:r>
            <a:endParaRPr lang="en-IN" dirty="0"/>
          </a:p>
        </p:txBody>
      </p:sp>
      <p:sp>
        <p:nvSpPr>
          <p:cNvPr id="4" name="Content Placeholder 3">
            <a:extLst>
              <a:ext uri="{FF2B5EF4-FFF2-40B4-BE49-F238E27FC236}">
                <a16:creationId xmlns:a16="http://schemas.microsoft.com/office/drawing/2014/main" id="{645D0C82-99C9-971C-49DB-E6FC827965EE}"/>
              </a:ext>
            </a:extLst>
          </p:cNvPr>
          <p:cNvSpPr>
            <a:spLocks noGrp="1"/>
          </p:cNvSpPr>
          <p:nvPr>
            <p:ph sz="quarter" idx="14"/>
          </p:nvPr>
        </p:nvSpPr>
        <p:spPr>
          <a:xfrm>
            <a:off x="342900" y="2906487"/>
            <a:ext cx="8458200" cy="972178"/>
          </a:xfrm>
        </p:spPr>
        <p:txBody>
          <a:bodyPr/>
          <a:lstStyle/>
          <a:p>
            <a:r>
              <a:rPr lang="en-US" dirty="0"/>
              <a:t>You put half your money into S</a:t>
            </a:r>
            <a:r>
              <a:rPr lang="en-US" sz="100" dirty="0"/>
              <a:t> </a:t>
            </a:r>
            <a:r>
              <a:rPr lang="en-US" dirty="0"/>
              <a:t>B</a:t>
            </a:r>
            <a:r>
              <a:rPr lang="en-US" sz="100" dirty="0"/>
              <a:t> </a:t>
            </a:r>
            <a:r>
              <a:rPr lang="en-US" dirty="0"/>
              <a:t>U</a:t>
            </a:r>
            <a:r>
              <a:rPr lang="en-US" sz="100" dirty="0"/>
              <a:t> </a:t>
            </a:r>
            <a:r>
              <a:rPr lang="en-US" dirty="0"/>
              <a:t>X and half into N</a:t>
            </a:r>
            <a:r>
              <a:rPr lang="en-US" sz="100" dirty="0"/>
              <a:t> </a:t>
            </a:r>
            <a:r>
              <a:rPr lang="en-US" dirty="0"/>
              <a:t>K</a:t>
            </a:r>
            <a:r>
              <a:rPr lang="en-US" sz="100" dirty="0"/>
              <a:t> </a:t>
            </a:r>
            <a:r>
              <a:rPr lang="en-US" dirty="0"/>
              <a:t>E.</a:t>
            </a:r>
          </a:p>
          <a:p>
            <a:r>
              <a:rPr lang="en-US" b="1" dirty="0">
                <a:solidFill>
                  <a:srgbClr val="002060"/>
                </a:solidFill>
              </a:rPr>
              <a:t>What is your portfolio Beta?</a:t>
            </a:r>
            <a:endParaRPr lang="en-IN" b="1" dirty="0">
              <a:solidFill>
                <a:srgbClr val="002060"/>
              </a:solidFill>
            </a:endParaRPr>
          </a:p>
        </p:txBody>
      </p:sp>
      <p:graphicFrame>
        <p:nvGraphicFramePr>
          <p:cNvPr id="8" name="Object 7">
            <a:extLst>
              <a:ext uri="{FF2B5EF4-FFF2-40B4-BE49-F238E27FC236}">
                <a16:creationId xmlns:a16="http://schemas.microsoft.com/office/drawing/2014/main" id="{9ABECB48-EF29-38FB-9BF9-2AE64583E65D}"/>
              </a:ext>
            </a:extLst>
          </p:cNvPr>
          <p:cNvGraphicFramePr>
            <a:graphicFrameLocks noChangeAspect="1"/>
          </p:cNvGraphicFramePr>
          <p:nvPr>
            <p:extLst>
              <p:ext uri="{D42A27DB-BD31-4B8C-83A1-F6EECF244321}">
                <p14:modId xmlns:p14="http://schemas.microsoft.com/office/powerpoint/2010/main" val="2878559763"/>
              </p:ext>
            </p:extLst>
          </p:nvPr>
        </p:nvGraphicFramePr>
        <p:xfrm>
          <a:off x="1562100" y="4263432"/>
          <a:ext cx="3289300" cy="381000"/>
        </p:xfrm>
        <a:graphic>
          <a:graphicData uri="http://schemas.openxmlformats.org/presentationml/2006/ole">
            <mc:AlternateContent xmlns:mc="http://schemas.openxmlformats.org/markup-compatibility/2006">
              <mc:Choice xmlns:v="urn:schemas-microsoft-com:vml" Requires="v">
                <p:oleObj spid="_x0000_s4116" name="Equation" r:id="rId3" imgW="3288960" imgH="380880" progId="Equation.DSMT4">
                  <p:embed/>
                </p:oleObj>
              </mc:Choice>
              <mc:Fallback>
                <p:oleObj name="Equation" r:id="rId3" imgW="3288960" imgH="380880" progId="Equation.DSMT4">
                  <p:embed/>
                  <p:pic>
                    <p:nvPicPr>
                      <p:cNvPr id="0" name=""/>
                      <p:cNvPicPr/>
                      <p:nvPr/>
                    </p:nvPicPr>
                    <p:blipFill>
                      <a:blip r:embed="rId4"/>
                      <a:stretch>
                        <a:fillRect/>
                      </a:stretch>
                    </p:blipFill>
                    <p:spPr>
                      <a:xfrm>
                        <a:off x="1562100" y="4263432"/>
                        <a:ext cx="3289300" cy="381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1A53A7E-F885-CCC5-3CEB-F7816D8B4D76}"/>
              </a:ext>
            </a:extLst>
          </p:cNvPr>
          <p:cNvGraphicFramePr>
            <a:graphicFrameLocks noChangeAspect="1"/>
          </p:cNvGraphicFramePr>
          <p:nvPr>
            <p:extLst>
              <p:ext uri="{D42A27DB-BD31-4B8C-83A1-F6EECF244321}">
                <p14:modId xmlns:p14="http://schemas.microsoft.com/office/powerpoint/2010/main" val="858955937"/>
              </p:ext>
            </p:extLst>
          </p:nvPr>
        </p:nvGraphicFramePr>
        <p:xfrm>
          <a:off x="1917700" y="4933198"/>
          <a:ext cx="2578100" cy="342900"/>
        </p:xfrm>
        <a:graphic>
          <a:graphicData uri="http://schemas.openxmlformats.org/presentationml/2006/ole">
            <mc:AlternateContent xmlns:mc="http://schemas.openxmlformats.org/markup-compatibility/2006">
              <mc:Choice xmlns:v="urn:schemas-microsoft-com:vml" Requires="v">
                <p:oleObj spid="_x0000_s4117" name="Equation" r:id="rId5" imgW="2577960" imgH="342720" progId="Equation.DSMT4">
                  <p:embed/>
                </p:oleObj>
              </mc:Choice>
              <mc:Fallback>
                <p:oleObj name="Equation" r:id="rId5" imgW="2577960" imgH="342720" progId="Equation.DSMT4">
                  <p:embed/>
                  <p:pic>
                    <p:nvPicPr>
                      <p:cNvPr id="0" name=""/>
                      <p:cNvPicPr/>
                      <p:nvPr/>
                    </p:nvPicPr>
                    <p:blipFill>
                      <a:blip r:embed="rId6"/>
                      <a:stretch>
                        <a:fillRect/>
                      </a:stretch>
                    </p:blipFill>
                    <p:spPr>
                      <a:xfrm>
                        <a:off x="1917700" y="4933198"/>
                        <a:ext cx="2578100" cy="342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A26A76A-96F1-FD05-3F1C-905E3E0EAEC5}"/>
              </a:ext>
            </a:extLst>
          </p:cNvPr>
          <p:cNvGraphicFramePr>
            <a:graphicFrameLocks noChangeAspect="1"/>
          </p:cNvGraphicFramePr>
          <p:nvPr>
            <p:extLst>
              <p:ext uri="{D42A27DB-BD31-4B8C-83A1-F6EECF244321}">
                <p14:modId xmlns:p14="http://schemas.microsoft.com/office/powerpoint/2010/main" val="951806821"/>
              </p:ext>
            </p:extLst>
          </p:nvPr>
        </p:nvGraphicFramePr>
        <p:xfrm>
          <a:off x="1917700" y="5441591"/>
          <a:ext cx="635000" cy="279400"/>
        </p:xfrm>
        <a:graphic>
          <a:graphicData uri="http://schemas.openxmlformats.org/presentationml/2006/ole">
            <mc:AlternateContent xmlns:mc="http://schemas.openxmlformats.org/markup-compatibility/2006">
              <mc:Choice xmlns:v="urn:schemas-microsoft-com:vml" Requires="v">
                <p:oleObj spid="_x0000_s4118" name="Equation" r:id="rId7" imgW="634680" imgH="279360" progId="Equation.DSMT4">
                  <p:embed/>
                </p:oleObj>
              </mc:Choice>
              <mc:Fallback>
                <p:oleObj name="Equation" r:id="rId7" imgW="634680" imgH="279360" progId="Equation.DSMT4">
                  <p:embed/>
                  <p:pic>
                    <p:nvPicPr>
                      <p:cNvPr id="0" name=""/>
                      <p:cNvPicPr/>
                      <p:nvPr/>
                    </p:nvPicPr>
                    <p:blipFill>
                      <a:blip r:embed="rId8"/>
                      <a:stretch>
                        <a:fillRect/>
                      </a:stretch>
                    </p:blipFill>
                    <p:spPr>
                      <a:xfrm>
                        <a:off x="1917700" y="5441591"/>
                        <a:ext cx="635000" cy="2794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2103EA72-BDE5-8330-E22B-47E5B13F66CD}"/>
              </a:ext>
            </a:extLst>
          </p:cNvPr>
          <p:cNvSpPr>
            <a:spLocks noGrp="1"/>
          </p:cNvSpPr>
          <p:nvPr>
            <p:ph type="sldNum" sz="quarter" idx="10"/>
          </p:nvPr>
        </p:nvSpPr>
        <p:spPr/>
        <p:txBody>
          <a:bodyPr/>
          <a:lstStyle/>
          <a:p>
            <a:fld id="{68151E55-6873-49E2-B8D5-2F265E6F1973}" type="slidenum">
              <a:rPr lang="en-US" smtClean="0"/>
              <a:t>16</a:t>
            </a:fld>
            <a:endParaRPr lang="en-US"/>
          </a:p>
        </p:txBody>
      </p:sp>
    </p:spTree>
    <p:extLst>
      <p:ext uri="{BB962C8B-B14F-4D97-AF65-F5344CB8AC3E}">
        <p14:creationId xmlns:p14="http://schemas.microsoft.com/office/powerpoint/2010/main" val="247898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9A6F-8061-F8CC-B705-71BBBB4657F0}"/>
              </a:ext>
            </a:extLst>
          </p:cNvPr>
          <p:cNvSpPr>
            <a:spLocks noGrp="1"/>
          </p:cNvSpPr>
          <p:nvPr>
            <p:ph type="title"/>
          </p:nvPr>
        </p:nvSpPr>
        <p:spPr/>
        <p:txBody>
          <a:bodyPr>
            <a:normAutofit/>
          </a:bodyPr>
          <a:lstStyle/>
          <a:p>
            <a:r>
              <a:rPr lang="en-US" sz="3600" dirty="0"/>
              <a:t>Beta and the Risk Premium </a:t>
            </a:r>
            <a:r>
              <a:rPr lang="en-US" sz="1000" b="0" dirty="0"/>
              <a:t>1</a:t>
            </a:r>
            <a:r>
              <a:rPr lang="en-US" sz="3600" dirty="0"/>
              <a:t>  </a:t>
            </a:r>
            <a:endParaRPr lang="en-IN" sz="3600" dirty="0"/>
          </a:p>
        </p:txBody>
      </p:sp>
      <p:sp>
        <p:nvSpPr>
          <p:cNvPr id="3" name="Content Placeholder 2">
            <a:extLst>
              <a:ext uri="{FF2B5EF4-FFF2-40B4-BE49-F238E27FC236}">
                <a16:creationId xmlns:a16="http://schemas.microsoft.com/office/drawing/2014/main" id="{EB987EE9-0F27-9AA9-F2E8-01DF0CA1E315}"/>
              </a:ext>
            </a:extLst>
          </p:cNvPr>
          <p:cNvSpPr>
            <a:spLocks noGrp="1"/>
          </p:cNvSpPr>
          <p:nvPr>
            <p:ph sz="quarter" idx="11"/>
          </p:nvPr>
        </p:nvSpPr>
        <p:spPr>
          <a:xfrm>
            <a:off x="342900" y="1276710"/>
            <a:ext cx="8449408" cy="391316"/>
          </a:xfrm>
        </p:spPr>
        <p:txBody>
          <a:bodyPr/>
          <a:lstStyle/>
          <a:p>
            <a:r>
              <a:rPr lang="en-US" sz="2000" dirty="0"/>
              <a:t>Consider a portfolio made up of asset A and a risk-free asset.</a:t>
            </a:r>
            <a:endParaRPr lang="en-IN" sz="2000" dirty="0"/>
          </a:p>
        </p:txBody>
      </p:sp>
      <p:sp>
        <p:nvSpPr>
          <p:cNvPr id="4" name="Content Placeholder 3">
            <a:extLst>
              <a:ext uri="{FF2B5EF4-FFF2-40B4-BE49-F238E27FC236}">
                <a16:creationId xmlns:a16="http://schemas.microsoft.com/office/drawing/2014/main" id="{5F061F18-6024-268C-8186-53856F43FAC2}"/>
              </a:ext>
            </a:extLst>
          </p:cNvPr>
          <p:cNvSpPr>
            <a:spLocks noGrp="1"/>
          </p:cNvSpPr>
          <p:nvPr>
            <p:ph sz="quarter" idx="14"/>
          </p:nvPr>
        </p:nvSpPr>
        <p:spPr>
          <a:xfrm>
            <a:off x="342901" y="1758580"/>
            <a:ext cx="1857688" cy="371671"/>
          </a:xfrm>
        </p:spPr>
        <p:txBody>
          <a:bodyPr/>
          <a:lstStyle/>
          <a:p>
            <a:pPr marL="292608" indent="-292608">
              <a:buFont typeface="Arial" panose="020B0604020202020204" pitchFamily="34" charset="0"/>
              <a:buChar char="•"/>
            </a:pPr>
            <a:r>
              <a:rPr lang="en-IN" sz="2000" dirty="0"/>
              <a:t>For asset </a:t>
            </a:r>
            <a:r>
              <a:rPr lang="en-IN" sz="2000" i="1" dirty="0"/>
              <a:t>A,</a:t>
            </a:r>
          </a:p>
        </p:txBody>
      </p:sp>
      <p:graphicFrame>
        <p:nvGraphicFramePr>
          <p:cNvPr id="19" name="Object 18">
            <a:extLst>
              <a:ext uri="{FF2B5EF4-FFF2-40B4-BE49-F238E27FC236}">
                <a16:creationId xmlns:a16="http://schemas.microsoft.com/office/drawing/2014/main" id="{B1BCC185-D955-BF9F-4CCB-039357126933}"/>
              </a:ext>
            </a:extLst>
          </p:cNvPr>
          <p:cNvGraphicFramePr>
            <a:graphicFrameLocks noChangeAspect="1"/>
          </p:cNvGraphicFramePr>
          <p:nvPr>
            <p:extLst>
              <p:ext uri="{D42A27DB-BD31-4B8C-83A1-F6EECF244321}">
                <p14:modId xmlns:p14="http://schemas.microsoft.com/office/powerpoint/2010/main" val="2307281583"/>
              </p:ext>
            </p:extLst>
          </p:nvPr>
        </p:nvGraphicFramePr>
        <p:xfrm>
          <a:off x="2305050" y="1774825"/>
          <a:ext cx="2844800" cy="381000"/>
        </p:xfrm>
        <a:graphic>
          <a:graphicData uri="http://schemas.openxmlformats.org/presentationml/2006/ole">
            <mc:AlternateContent xmlns:mc="http://schemas.openxmlformats.org/markup-compatibility/2006">
              <mc:Choice xmlns:v="urn:schemas-microsoft-com:vml" Requires="v">
                <p:oleObj spid="_x0000_s5152" name="Equation" r:id="rId3" imgW="2844720" imgH="380880" progId="Equation.DSMT4">
                  <p:embed/>
                </p:oleObj>
              </mc:Choice>
              <mc:Fallback>
                <p:oleObj name="Equation" r:id="rId3" imgW="2844720" imgH="380880" progId="Equation.DSMT4">
                  <p:embed/>
                  <p:pic>
                    <p:nvPicPr>
                      <p:cNvPr id="0" name=""/>
                      <p:cNvPicPr/>
                      <p:nvPr/>
                    </p:nvPicPr>
                    <p:blipFill>
                      <a:blip r:embed="rId4"/>
                      <a:stretch>
                        <a:fillRect/>
                      </a:stretch>
                    </p:blipFill>
                    <p:spPr>
                      <a:xfrm>
                        <a:off x="2305050" y="1774825"/>
                        <a:ext cx="28448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B361CF5-20A8-19C9-B1AD-C509E1461C0F}"/>
              </a:ext>
            </a:extLst>
          </p:cNvPr>
          <p:cNvSpPr>
            <a:spLocks noGrp="1"/>
          </p:cNvSpPr>
          <p:nvPr>
            <p:ph sz="quarter" idx="15"/>
          </p:nvPr>
        </p:nvSpPr>
        <p:spPr>
          <a:xfrm>
            <a:off x="342900" y="2227707"/>
            <a:ext cx="2440493" cy="334625"/>
          </a:xfrm>
        </p:spPr>
        <p:txBody>
          <a:bodyPr tIns="0" rIns="0"/>
          <a:lstStyle/>
          <a:p>
            <a:pPr marL="292608" indent="-292608">
              <a:buFont typeface="Arial" panose="020B0604020202020204" pitchFamily="34" charset="0"/>
              <a:buChar char="•"/>
            </a:pPr>
            <a:r>
              <a:rPr lang="en-IN" sz="2000" dirty="0"/>
              <a:t>The risk-free rate</a:t>
            </a:r>
          </a:p>
        </p:txBody>
      </p:sp>
      <p:graphicFrame>
        <p:nvGraphicFramePr>
          <p:cNvPr id="20" name="Object 19">
            <a:extLst>
              <a:ext uri="{FF2B5EF4-FFF2-40B4-BE49-F238E27FC236}">
                <a16:creationId xmlns:a16="http://schemas.microsoft.com/office/drawing/2014/main" id="{FD5CCC7C-01C8-97B8-A588-F447D6FE3449}"/>
              </a:ext>
            </a:extLst>
          </p:cNvPr>
          <p:cNvGraphicFramePr>
            <a:graphicFrameLocks noChangeAspect="1"/>
          </p:cNvGraphicFramePr>
          <p:nvPr>
            <p:extLst>
              <p:ext uri="{D42A27DB-BD31-4B8C-83A1-F6EECF244321}">
                <p14:modId xmlns:p14="http://schemas.microsoft.com/office/powerpoint/2010/main" val="1249678310"/>
              </p:ext>
            </p:extLst>
          </p:nvPr>
        </p:nvGraphicFramePr>
        <p:xfrm>
          <a:off x="2846388" y="2225675"/>
          <a:ext cx="965200" cy="355600"/>
        </p:xfrm>
        <a:graphic>
          <a:graphicData uri="http://schemas.openxmlformats.org/presentationml/2006/ole">
            <mc:AlternateContent xmlns:mc="http://schemas.openxmlformats.org/markup-compatibility/2006">
              <mc:Choice xmlns:v="urn:schemas-microsoft-com:vml" Requires="v">
                <p:oleObj spid="_x0000_s5153" name="Equation" r:id="rId5" imgW="965160" imgH="355320" progId="Equation.DSMT4">
                  <p:embed/>
                </p:oleObj>
              </mc:Choice>
              <mc:Fallback>
                <p:oleObj name="Equation" r:id="rId5" imgW="965160" imgH="355320" progId="Equation.DSMT4">
                  <p:embed/>
                  <p:pic>
                    <p:nvPicPr>
                      <p:cNvPr id="0" name=""/>
                      <p:cNvPicPr/>
                      <p:nvPr/>
                    </p:nvPicPr>
                    <p:blipFill>
                      <a:blip r:embed="rId6"/>
                      <a:stretch>
                        <a:fillRect/>
                      </a:stretch>
                    </p:blipFill>
                    <p:spPr>
                      <a:xfrm>
                        <a:off x="2846388" y="2225675"/>
                        <a:ext cx="965200" cy="3556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26CA904-69AE-6DB9-22CF-028464932DD5}"/>
              </a:ext>
            </a:extLst>
          </p:cNvPr>
          <p:cNvSpPr>
            <a:spLocks noGrp="1"/>
          </p:cNvSpPr>
          <p:nvPr>
            <p:ph sz="quarter" idx="16"/>
          </p:nvPr>
        </p:nvSpPr>
        <p:spPr>
          <a:xfrm>
            <a:off x="3859825" y="2190531"/>
            <a:ext cx="2450540" cy="371799"/>
          </a:xfrm>
        </p:spPr>
        <p:txBody>
          <a:bodyPr lIns="0"/>
          <a:lstStyle/>
          <a:p>
            <a:r>
              <a:rPr lang="en-IN" sz="2000" dirty="0"/>
              <a:t>For a risk-free asset,</a:t>
            </a:r>
          </a:p>
        </p:txBody>
      </p:sp>
      <p:graphicFrame>
        <p:nvGraphicFramePr>
          <p:cNvPr id="21" name="Object 20">
            <a:extLst>
              <a:ext uri="{FF2B5EF4-FFF2-40B4-BE49-F238E27FC236}">
                <a16:creationId xmlns:a16="http://schemas.microsoft.com/office/drawing/2014/main" id="{A455CA53-210C-120B-32C5-8A3F952AD2E4}"/>
              </a:ext>
            </a:extLst>
          </p:cNvPr>
          <p:cNvGraphicFramePr>
            <a:graphicFrameLocks noChangeAspect="1"/>
          </p:cNvGraphicFramePr>
          <p:nvPr>
            <p:extLst>
              <p:ext uri="{D42A27DB-BD31-4B8C-83A1-F6EECF244321}">
                <p14:modId xmlns:p14="http://schemas.microsoft.com/office/powerpoint/2010/main" val="636206478"/>
              </p:ext>
            </p:extLst>
          </p:nvPr>
        </p:nvGraphicFramePr>
        <p:xfrm>
          <a:off x="6345957" y="2257532"/>
          <a:ext cx="558800" cy="304800"/>
        </p:xfrm>
        <a:graphic>
          <a:graphicData uri="http://schemas.openxmlformats.org/presentationml/2006/ole">
            <mc:AlternateContent xmlns:mc="http://schemas.openxmlformats.org/markup-compatibility/2006">
              <mc:Choice xmlns:v="urn:schemas-microsoft-com:vml" Requires="v">
                <p:oleObj spid="_x0000_s5154" name="Equation" r:id="rId7" imgW="558720" imgH="304560" progId="Equation.DSMT4">
                  <p:embed/>
                </p:oleObj>
              </mc:Choice>
              <mc:Fallback>
                <p:oleObj name="Equation" r:id="rId7" imgW="558720" imgH="304560" progId="Equation.DSMT4">
                  <p:embed/>
                  <p:pic>
                    <p:nvPicPr>
                      <p:cNvPr id="0" name=""/>
                      <p:cNvPicPr/>
                      <p:nvPr/>
                    </p:nvPicPr>
                    <p:blipFill>
                      <a:blip r:embed="rId8"/>
                      <a:stretch>
                        <a:fillRect/>
                      </a:stretch>
                    </p:blipFill>
                    <p:spPr>
                      <a:xfrm>
                        <a:off x="6345957" y="2257532"/>
                        <a:ext cx="558800" cy="3048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DBDCCE9-A5F7-B51E-BAFB-45E00DBF0142}"/>
              </a:ext>
            </a:extLst>
          </p:cNvPr>
          <p:cNvSpPr>
            <a:spLocks noGrp="1"/>
          </p:cNvSpPr>
          <p:nvPr>
            <p:ph sz="quarter" idx="17"/>
          </p:nvPr>
        </p:nvSpPr>
        <p:spPr>
          <a:xfrm>
            <a:off x="7008307" y="2155909"/>
            <a:ext cx="1526093" cy="409109"/>
          </a:xfrm>
        </p:spPr>
        <p:txBody>
          <a:bodyPr lIns="0"/>
          <a:lstStyle/>
          <a:p>
            <a:r>
              <a:rPr lang="en-IN" sz="2000" dirty="0"/>
              <a:t>by definition.</a:t>
            </a:r>
          </a:p>
        </p:txBody>
      </p:sp>
      <p:sp>
        <p:nvSpPr>
          <p:cNvPr id="8" name="Content Placeholder 7">
            <a:extLst>
              <a:ext uri="{FF2B5EF4-FFF2-40B4-BE49-F238E27FC236}">
                <a16:creationId xmlns:a16="http://schemas.microsoft.com/office/drawing/2014/main" id="{6F6DDC73-6D5B-3A6D-B52C-617C32F1FF31}"/>
              </a:ext>
            </a:extLst>
          </p:cNvPr>
          <p:cNvSpPr>
            <a:spLocks noGrp="1"/>
          </p:cNvSpPr>
          <p:nvPr>
            <p:ph sz="quarter" idx="18"/>
          </p:nvPr>
        </p:nvSpPr>
        <p:spPr>
          <a:xfrm>
            <a:off x="342900" y="2809875"/>
            <a:ext cx="8449408" cy="676903"/>
          </a:xfrm>
        </p:spPr>
        <p:txBody>
          <a:bodyPr/>
          <a:lstStyle/>
          <a:p>
            <a:r>
              <a:rPr lang="en-US" sz="2000" dirty="0"/>
              <a:t>Suppose an investor places 25% in the risky asset and 75% in the riskless asset.</a:t>
            </a:r>
            <a:endParaRPr lang="en-IN" sz="2000" dirty="0"/>
          </a:p>
        </p:txBody>
      </p:sp>
      <p:graphicFrame>
        <p:nvGraphicFramePr>
          <p:cNvPr id="22" name="Object 21">
            <a:extLst>
              <a:ext uri="{FF2B5EF4-FFF2-40B4-BE49-F238E27FC236}">
                <a16:creationId xmlns:a16="http://schemas.microsoft.com/office/drawing/2014/main" id="{711C9928-9A3F-AFC6-43C9-F5DE86D4F5CE}"/>
              </a:ext>
            </a:extLst>
          </p:cNvPr>
          <p:cNvGraphicFramePr>
            <a:graphicFrameLocks noChangeAspect="1"/>
          </p:cNvGraphicFramePr>
          <p:nvPr>
            <p:extLst>
              <p:ext uri="{D42A27DB-BD31-4B8C-83A1-F6EECF244321}">
                <p14:modId xmlns:p14="http://schemas.microsoft.com/office/powerpoint/2010/main" val="2354903059"/>
              </p:ext>
            </p:extLst>
          </p:nvPr>
        </p:nvGraphicFramePr>
        <p:xfrm>
          <a:off x="1563146" y="3596995"/>
          <a:ext cx="3416300" cy="381000"/>
        </p:xfrm>
        <a:graphic>
          <a:graphicData uri="http://schemas.openxmlformats.org/presentationml/2006/ole">
            <mc:AlternateContent xmlns:mc="http://schemas.openxmlformats.org/markup-compatibility/2006">
              <mc:Choice xmlns:v="urn:schemas-microsoft-com:vml" Requires="v">
                <p:oleObj spid="_x0000_s5155" name="Equation" r:id="rId9" imgW="3416040" imgH="380880" progId="Equation.DSMT4">
                  <p:embed/>
                </p:oleObj>
              </mc:Choice>
              <mc:Fallback>
                <p:oleObj name="Equation" r:id="rId9" imgW="3416040" imgH="380880" progId="Equation.DSMT4">
                  <p:embed/>
                  <p:pic>
                    <p:nvPicPr>
                      <p:cNvPr id="0" name=""/>
                      <p:cNvPicPr/>
                      <p:nvPr/>
                    </p:nvPicPr>
                    <p:blipFill>
                      <a:blip r:embed="rId10"/>
                      <a:stretch>
                        <a:fillRect/>
                      </a:stretch>
                    </p:blipFill>
                    <p:spPr>
                      <a:xfrm>
                        <a:off x="1563146" y="3596995"/>
                        <a:ext cx="3416300" cy="3810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C34D5215-1361-9620-C754-501E74959A1B}"/>
              </a:ext>
            </a:extLst>
          </p:cNvPr>
          <p:cNvGraphicFramePr>
            <a:graphicFrameLocks noChangeAspect="1"/>
          </p:cNvGraphicFramePr>
          <p:nvPr>
            <p:extLst>
              <p:ext uri="{D42A27DB-BD31-4B8C-83A1-F6EECF244321}">
                <p14:modId xmlns:p14="http://schemas.microsoft.com/office/powerpoint/2010/main" val="3326796097"/>
              </p:ext>
            </p:extLst>
          </p:nvPr>
        </p:nvGraphicFramePr>
        <p:xfrm>
          <a:off x="1965988" y="4046974"/>
          <a:ext cx="2921000" cy="330200"/>
        </p:xfrm>
        <a:graphic>
          <a:graphicData uri="http://schemas.openxmlformats.org/presentationml/2006/ole">
            <mc:AlternateContent xmlns:mc="http://schemas.openxmlformats.org/markup-compatibility/2006">
              <mc:Choice xmlns:v="urn:schemas-microsoft-com:vml" Requires="v">
                <p:oleObj spid="_x0000_s5156" name="Equation" r:id="rId11" imgW="2920680" imgH="330120" progId="Equation.DSMT4">
                  <p:embed/>
                </p:oleObj>
              </mc:Choice>
              <mc:Fallback>
                <p:oleObj name="Equation" r:id="rId11" imgW="2920680" imgH="330120" progId="Equation.DSMT4">
                  <p:embed/>
                  <p:pic>
                    <p:nvPicPr>
                      <p:cNvPr id="0" name=""/>
                      <p:cNvPicPr/>
                      <p:nvPr/>
                    </p:nvPicPr>
                    <p:blipFill>
                      <a:blip r:embed="rId12"/>
                      <a:stretch>
                        <a:fillRect/>
                      </a:stretch>
                    </p:blipFill>
                    <p:spPr>
                      <a:xfrm>
                        <a:off x="1965988" y="4046974"/>
                        <a:ext cx="2921000" cy="3302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EB6FD0CF-5FCC-7974-CA7B-4A7928BEAAD0}"/>
              </a:ext>
            </a:extLst>
          </p:cNvPr>
          <p:cNvSpPr>
            <a:spLocks noGrp="1"/>
          </p:cNvSpPr>
          <p:nvPr>
            <p:ph sz="quarter" idx="19"/>
          </p:nvPr>
        </p:nvSpPr>
        <p:spPr>
          <a:xfrm>
            <a:off x="332223" y="4480414"/>
            <a:ext cx="8479553" cy="723695"/>
          </a:xfrm>
        </p:spPr>
        <p:txBody>
          <a:bodyPr/>
          <a:lstStyle/>
          <a:p>
            <a:r>
              <a:rPr lang="en-US" sz="2000" b="1" dirty="0">
                <a:solidFill>
                  <a:srgbClr val="002060"/>
                </a:solidFill>
              </a:rPr>
              <a:t>We can calculate other possible portfolio expected returns and betas by changing the percentages invested in these two assets.</a:t>
            </a:r>
            <a:endParaRPr lang="en-IN" sz="2000" b="1" dirty="0">
              <a:solidFill>
                <a:srgbClr val="002060"/>
              </a:solidFill>
            </a:endParaRPr>
          </a:p>
        </p:txBody>
      </p:sp>
      <p:sp>
        <p:nvSpPr>
          <p:cNvPr id="10" name="Content Placeholder 9">
            <a:extLst>
              <a:ext uri="{FF2B5EF4-FFF2-40B4-BE49-F238E27FC236}">
                <a16:creationId xmlns:a16="http://schemas.microsoft.com/office/drawing/2014/main" id="{97D12AC1-F6D7-E46C-4468-7BE34D334B73}"/>
              </a:ext>
            </a:extLst>
          </p:cNvPr>
          <p:cNvSpPr>
            <a:spLocks noGrp="1"/>
          </p:cNvSpPr>
          <p:nvPr>
            <p:ph sz="quarter" idx="20"/>
          </p:nvPr>
        </p:nvSpPr>
        <p:spPr>
          <a:xfrm>
            <a:off x="342900" y="5359882"/>
            <a:ext cx="8429311" cy="689227"/>
          </a:xfrm>
        </p:spPr>
        <p:txBody>
          <a:bodyPr/>
          <a:lstStyle/>
          <a:p>
            <a:r>
              <a:rPr lang="en-US" sz="2000" dirty="0"/>
              <a:t>Note: If an investor borrows at the risk-free rate and invests the proceeds in asset A, the investment in asset A exceeds 100%.</a:t>
            </a:r>
            <a:endParaRPr lang="en-IN" sz="2000" dirty="0"/>
          </a:p>
        </p:txBody>
      </p:sp>
      <p:sp>
        <p:nvSpPr>
          <p:cNvPr id="17" name="Slide Number Placeholder 16">
            <a:extLst>
              <a:ext uri="{FF2B5EF4-FFF2-40B4-BE49-F238E27FC236}">
                <a16:creationId xmlns:a16="http://schemas.microsoft.com/office/drawing/2014/main" id="{6FEF23BB-2957-C288-6A88-A785E81A993F}"/>
              </a:ext>
            </a:extLst>
          </p:cNvPr>
          <p:cNvSpPr>
            <a:spLocks noGrp="1"/>
          </p:cNvSpPr>
          <p:nvPr>
            <p:ph type="sldNum" sz="quarter" idx="10"/>
          </p:nvPr>
        </p:nvSpPr>
        <p:spPr/>
        <p:txBody>
          <a:bodyPr/>
          <a:lstStyle/>
          <a:p>
            <a:fld id="{68151E55-6873-49E2-B8D5-2F265E6F1973}" type="slidenum">
              <a:rPr lang="en-US" smtClean="0"/>
              <a:t>17</a:t>
            </a:fld>
            <a:endParaRPr lang="en-US"/>
          </a:p>
        </p:txBody>
      </p:sp>
    </p:spTree>
    <p:extLst>
      <p:ext uri="{BB962C8B-B14F-4D97-AF65-F5344CB8AC3E}">
        <p14:creationId xmlns:p14="http://schemas.microsoft.com/office/powerpoint/2010/main" val="194086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621D-3490-03BD-98BD-2B98959E9E2D}"/>
              </a:ext>
            </a:extLst>
          </p:cNvPr>
          <p:cNvSpPr>
            <a:spLocks noGrp="1"/>
          </p:cNvSpPr>
          <p:nvPr>
            <p:ph type="title"/>
          </p:nvPr>
        </p:nvSpPr>
        <p:spPr/>
        <p:txBody>
          <a:bodyPr/>
          <a:lstStyle/>
          <a:p>
            <a:r>
              <a:rPr lang="en-US" dirty="0"/>
              <a:t>Beta and the Risk Premium </a:t>
            </a:r>
            <a:r>
              <a:rPr lang="en-US" sz="1000" b="0" dirty="0"/>
              <a:t>2</a:t>
            </a:r>
            <a:r>
              <a:rPr lang="en-US" dirty="0"/>
              <a:t>   </a:t>
            </a:r>
            <a:endParaRPr lang="en-IN" dirty="0"/>
          </a:p>
        </p:txBody>
      </p:sp>
      <p:graphicFrame>
        <p:nvGraphicFramePr>
          <p:cNvPr id="8" name="Table 8">
            <a:extLst>
              <a:ext uri="{FF2B5EF4-FFF2-40B4-BE49-F238E27FC236}">
                <a16:creationId xmlns:a16="http://schemas.microsoft.com/office/drawing/2014/main" id="{ABDE7B01-0749-7966-2D6B-19B833A4E3D9}"/>
              </a:ext>
            </a:extLst>
          </p:cNvPr>
          <p:cNvGraphicFramePr>
            <a:graphicFrameLocks noGrp="1"/>
          </p:cNvGraphicFramePr>
          <p:nvPr>
            <p:extLst>
              <p:ext uri="{D42A27DB-BD31-4B8C-83A1-F6EECF244321}">
                <p14:modId xmlns:p14="http://schemas.microsoft.com/office/powerpoint/2010/main" val="1684693883"/>
              </p:ext>
            </p:extLst>
          </p:nvPr>
        </p:nvGraphicFramePr>
        <p:xfrm>
          <a:off x="1042098" y="1371600"/>
          <a:ext cx="6474069" cy="3235960"/>
        </p:xfrm>
        <a:graphic>
          <a:graphicData uri="http://schemas.openxmlformats.org/drawingml/2006/table">
            <a:tbl>
              <a:tblPr firstRow="1" bandRow="1">
                <a:tableStyleId>{5C22544A-7EE6-4342-B048-85BDC9FD1C3A}</a:tableStyleId>
              </a:tblPr>
              <a:tblGrid>
                <a:gridCol w="2354245">
                  <a:extLst>
                    <a:ext uri="{9D8B030D-6E8A-4147-A177-3AD203B41FA5}">
                      <a16:colId xmlns:a16="http://schemas.microsoft.com/office/drawing/2014/main" val="2484334779"/>
                    </a:ext>
                  </a:extLst>
                </a:gridCol>
                <a:gridCol w="2703007">
                  <a:extLst>
                    <a:ext uri="{9D8B030D-6E8A-4147-A177-3AD203B41FA5}">
                      <a16:colId xmlns:a16="http://schemas.microsoft.com/office/drawing/2014/main" val="3310168010"/>
                    </a:ext>
                  </a:extLst>
                </a:gridCol>
                <a:gridCol w="1416817">
                  <a:extLst>
                    <a:ext uri="{9D8B030D-6E8A-4147-A177-3AD203B41FA5}">
                      <a16:colId xmlns:a16="http://schemas.microsoft.com/office/drawing/2014/main" val="1642725110"/>
                    </a:ext>
                  </a:extLst>
                </a:gridCol>
              </a:tblGrid>
              <a:tr h="370840">
                <a:tc>
                  <a:txBody>
                    <a:bodyPr/>
                    <a:lstStyle/>
                    <a:p>
                      <a:pPr algn="ctr"/>
                      <a:r>
                        <a:rPr lang="en-IN" dirty="0"/>
                        <a:t>Percentage of Portfolio in Asset A</a:t>
                      </a:r>
                    </a:p>
                  </a:txBody>
                  <a:tcPr anchor="b"/>
                </a:tc>
                <a:tc>
                  <a:txBody>
                    <a:bodyPr/>
                    <a:lstStyle/>
                    <a:p>
                      <a:pPr algn="ctr"/>
                      <a:r>
                        <a:rPr lang="en-IN" dirty="0"/>
                        <a:t>Portfolio Expected Return</a:t>
                      </a:r>
                    </a:p>
                  </a:txBody>
                  <a:tcPr anchor="b"/>
                </a:tc>
                <a:tc>
                  <a:txBody>
                    <a:bodyPr/>
                    <a:lstStyle/>
                    <a:p>
                      <a:pPr algn="ctr"/>
                      <a:r>
                        <a:rPr lang="en-IN" dirty="0"/>
                        <a:t>Portfolio Beta</a:t>
                      </a:r>
                    </a:p>
                  </a:txBody>
                  <a:tcPr anchor="b"/>
                </a:tc>
                <a:extLst>
                  <a:ext uri="{0D108BD9-81ED-4DB2-BD59-A6C34878D82A}">
                    <a16:rowId xmlns:a16="http://schemas.microsoft.com/office/drawing/2014/main" val="3304555583"/>
                  </a:ext>
                </a:extLst>
              </a:tr>
              <a:tr h="370840">
                <a:tc>
                  <a:txBody>
                    <a:bodyPr/>
                    <a:lstStyle/>
                    <a:p>
                      <a:pPr algn="ctr"/>
                      <a:r>
                        <a:rPr lang="en-IN" dirty="0"/>
                        <a:t>0%</a:t>
                      </a:r>
                    </a:p>
                  </a:txBody>
                  <a:tcPr/>
                </a:tc>
                <a:tc>
                  <a:txBody>
                    <a:bodyPr/>
                    <a:lstStyle/>
                    <a:p>
                      <a:pPr algn="ctr"/>
                      <a:r>
                        <a:rPr lang="en-IN" dirty="0"/>
                        <a:t>4%</a:t>
                      </a:r>
                    </a:p>
                  </a:txBody>
                  <a:tcPr/>
                </a:tc>
                <a:tc>
                  <a:txBody>
                    <a:bodyPr/>
                    <a:lstStyle/>
                    <a:p>
                      <a:pPr algn="ctr"/>
                      <a:r>
                        <a:rPr lang="en-IN" dirty="0"/>
                        <a:t>.0</a:t>
                      </a:r>
                    </a:p>
                  </a:txBody>
                  <a:tcPr/>
                </a:tc>
                <a:extLst>
                  <a:ext uri="{0D108BD9-81ED-4DB2-BD59-A6C34878D82A}">
                    <a16:rowId xmlns:a16="http://schemas.microsoft.com/office/drawing/2014/main" val="2713525129"/>
                  </a:ext>
                </a:extLst>
              </a:tr>
              <a:tr h="370840">
                <a:tc>
                  <a:txBody>
                    <a:bodyPr/>
                    <a:lstStyle/>
                    <a:p>
                      <a:pPr algn="ctr"/>
                      <a:r>
                        <a:rPr lang="en-IN" dirty="0"/>
                        <a:t>25</a:t>
                      </a:r>
                    </a:p>
                  </a:txBody>
                  <a:tcPr/>
                </a:tc>
                <a:tc>
                  <a:txBody>
                    <a:bodyPr/>
                    <a:lstStyle/>
                    <a:p>
                      <a:pPr algn="ctr"/>
                      <a:r>
                        <a:rPr lang="en-IN" dirty="0"/>
                        <a:t>7</a:t>
                      </a:r>
                    </a:p>
                  </a:txBody>
                  <a:tcPr/>
                </a:tc>
                <a:tc>
                  <a:txBody>
                    <a:bodyPr/>
                    <a:lstStyle/>
                    <a:p>
                      <a:pPr algn="ctr"/>
                      <a:r>
                        <a:rPr lang="en-IN" dirty="0"/>
                        <a:t>4</a:t>
                      </a:r>
                    </a:p>
                  </a:txBody>
                  <a:tcPr/>
                </a:tc>
                <a:extLst>
                  <a:ext uri="{0D108BD9-81ED-4DB2-BD59-A6C34878D82A}">
                    <a16:rowId xmlns:a16="http://schemas.microsoft.com/office/drawing/2014/main" val="4037694476"/>
                  </a:ext>
                </a:extLst>
              </a:tr>
              <a:tr h="370840">
                <a:tc>
                  <a:txBody>
                    <a:bodyPr/>
                    <a:lstStyle/>
                    <a:p>
                      <a:pPr algn="ctr"/>
                      <a:r>
                        <a:rPr lang="en-IN" dirty="0"/>
                        <a:t>50</a:t>
                      </a:r>
                    </a:p>
                  </a:txBody>
                  <a:tcPr/>
                </a:tc>
                <a:tc>
                  <a:txBody>
                    <a:bodyPr/>
                    <a:lstStyle/>
                    <a:p>
                      <a:pPr algn="ctr"/>
                      <a:r>
                        <a:rPr lang="en-IN" dirty="0"/>
                        <a:t>10</a:t>
                      </a:r>
                    </a:p>
                  </a:txBody>
                  <a:tcPr/>
                </a:tc>
                <a:tc>
                  <a:txBody>
                    <a:bodyPr/>
                    <a:lstStyle/>
                    <a:p>
                      <a:pPr algn="ctr"/>
                      <a:r>
                        <a:rPr lang="en-IN" dirty="0"/>
                        <a:t>.8</a:t>
                      </a:r>
                    </a:p>
                  </a:txBody>
                  <a:tcPr/>
                </a:tc>
                <a:extLst>
                  <a:ext uri="{0D108BD9-81ED-4DB2-BD59-A6C34878D82A}">
                    <a16:rowId xmlns:a16="http://schemas.microsoft.com/office/drawing/2014/main" val="893615289"/>
                  </a:ext>
                </a:extLst>
              </a:tr>
              <a:tr h="370840">
                <a:tc>
                  <a:txBody>
                    <a:bodyPr/>
                    <a:lstStyle/>
                    <a:p>
                      <a:pPr algn="ctr"/>
                      <a:r>
                        <a:rPr lang="en-IN" dirty="0"/>
                        <a:t>75</a:t>
                      </a:r>
                    </a:p>
                  </a:txBody>
                  <a:tcPr/>
                </a:tc>
                <a:tc>
                  <a:txBody>
                    <a:bodyPr/>
                    <a:lstStyle/>
                    <a:p>
                      <a:pPr algn="ctr"/>
                      <a:r>
                        <a:rPr lang="en-IN" dirty="0"/>
                        <a:t>13</a:t>
                      </a:r>
                    </a:p>
                  </a:txBody>
                  <a:tcPr/>
                </a:tc>
                <a:tc>
                  <a:txBody>
                    <a:bodyPr/>
                    <a:lstStyle/>
                    <a:p>
                      <a:pPr algn="ctr"/>
                      <a:r>
                        <a:rPr lang="en-IN" dirty="0"/>
                        <a:t>1.2</a:t>
                      </a:r>
                    </a:p>
                  </a:txBody>
                  <a:tcPr/>
                </a:tc>
                <a:extLst>
                  <a:ext uri="{0D108BD9-81ED-4DB2-BD59-A6C34878D82A}">
                    <a16:rowId xmlns:a16="http://schemas.microsoft.com/office/drawing/2014/main" val="2375738363"/>
                  </a:ext>
                </a:extLst>
              </a:tr>
              <a:tr h="370840">
                <a:tc>
                  <a:txBody>
                    <a:bodyPr/>
                    <a:lstStyle/>
                    <a:p>
                      <a:pPr algn="ctr"/>
                      <a:r>
                        <a:rPr lang="en-IN" dirty="0"/>
                        <a:t>100</a:t>
                      </a:r>
                    </a:p>
                  </a:txBody>
                  <a:tcPr/>
                </a:tc>
                <a:tc>
                  <a:txBody>
                    <a:bodyPr/>
                    <a:lstStyle/>
                    <a:p>
                      <a:pPr algn="ctr"/>
                      <a:r>
                        <a:rPr lang="en-IN" dirty="0"/>
                        <a:t>16</a:t>
                      </a:r>
                    </a:p>
                  </a:txBody>
                  <a:tcPr/>
                </a:tc>
                <a:tc>
                  <a:txBody>
                    <a:bodyPr/>
                    <a:lstStyle/>
                    <a:p>
                      <a:pPr algn="ctr"/>
                      <a:r>
                        <a:rPr lang="en-IN" dirty="0"/>
                        <a:t>1.6</a:t>
                      </a:r>
                    </a:p>
                  </a:txBody>
                  <a:tcPr/>
                </a:tc>
                <a:extLst>
                  <a:ext uri="{0D108BD9-81ED-4DB2-BD59-A6C34878D82A}">
                    <a16:rowId xmlns:a16="http://schemas.microsoft.com/office/drawing/2014/main" val="657838180"/>
                  </a:ext>
                </a:extLst>
              </a:tr>
              <a:tr h="370840">
                <a:tc>
                  <a:txBody>
                    <a:bodyPr/>
                    <a:lstStyle/>
                    <a:p>
                      <a:pPr algn="ctr"/>
                      <a:r>
                        <a:rPr lang="en-IN" dirty="0"/>
                        <a:t>125</a:t>
                      </a:r>
                    </a:p>
                  </a:txBody>
                  <a:tcPr/>
                </a:tc>
                <a:tc>
                  <a:txBody>
                    <a:bodyPr/>
                    <a:lstStyle/>
                    <a:p>
                      <a:pPr algn="ctr"/>
                      <a:r>
                        <a:rPr lang="en-IN" dirty="0"/>
                        <a:t>19</a:t>
                      </a:r>
                    </a:p>
                  </a:txBody>
                  <a:tcPr/>
                </a:tc>
                <a:tc>
                  <a:txBody>
                    <a:bodyPr/>
                    <a:lstStyle/>
                    <a:p>
                      <a:pPr algn="ctr"/>
                      <a:r>
                        <a:rPr lang="en-IN" dirty="0"/>
                        <a:t>2.0</a:t>
                      </a:r>
                    </a:p>
                  </a:txBody>
                  <a:tcPr/>
                </a:tc>
                <a:extLst>
                  <a:ext uri="{0D108BD9-81ED-4DB2-BD59-A6C34878D82A}">
                    <a16:rowId xmlns:a16="http://schemas.microsoft.com/office/drawing/2014/main" val="1851678020"/>
                  </a:ext>
                </a:extLst>
              </a:tr>
              <a:tr h="370840">
                <a:tc>
                  <a:txBody>
                    <a:bodyPr/>
                    <a:lstStyle/>
                    <a:p>
                      <a:pPr algn="ctr"/>
                      <a:r>
                        <a:rPr lang="en-IN" dirty="0"/>
                        <a:t>150</a:t>
                      </a:r>
                    </a:p>
                  </a:txBody>
                  <a:tcPr/>
                </a:tc>
                <a:tc>
                  <a:txBody>
                    <a:bodyPr/>
                    <a:lstStyle/>
                    <a:p>
                      <a:pPr algn="ctr"/>
                      <a:r>
                        <a:rPr lang="en-IN" dirty="0"/>
                        <a:t>22</a:t>
                      </a:r>
                    </a:p>
                  </a:txBody>
                  <a:tcPr/>
                </a:tc>
                <a:tc>
                  <a:txBody>
                    <a:bodyPr/>
                    <a:lstStyle/>
                    <a:p>
                      <a:pPr algn="ctr"/>
                      <a:r>
                        <a:rPr lang="en-IN" dirty="0"/>
                        <a:t>2.4</a:t>
                      </a:r>
                    </a:p>
                  </a:txBody>
                  <a:tcPr/>
                </a:tc>
                <a:extLst>
                  <a:ext uri="{0D108BD9-81ED-4DB2-BD59-A6C34878D82A}">
                    <a16:rowId xmlns:a16="http://schemas.microsoft.com/office/drawing/2014/main" val="3552230707"/>
                  </a:ext>
                </a:extLst>
              </a:tr>
            </a:tbl>
          </a:graphicData>
        </a:graphic>
      </p:graphicFrame>
      <p:sp>
        <p:nvSpPr>
          <p:cNvPr id="6" name="Slide Number Placeholder 5">
            <a:extLst>
              <a:ext uri="{FF2B5EF4-FFF2-40B4-BE49-F238E27FC236}">
                <a16:creationId xmlns:a16="http://schemas.microsoft.com/office/drawing/2014/main" id="{8140AA49-7608-CD97-A473-3E5D8BAF3ACE}"/>
              </a:ext>
            </a:extLst>
          </p:cNvPr>
          <p:cNvSpPr>
            <a:spLocks noGrp="1"/>
          </p:cNvSpPr>
          <p:nvPr>
            <p:ph type="sldNum" sz="quarter" idx="4"/>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289908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4C11-C4EC-5987-1C13-51C0C2891EF2}"/>
              </a:ext>
            </a:extLst>
          </p:cNvPr>
          <p:cNvSpPr>
            <a:spLocks noGrp="1"/>
          </p:cNvSpPr>
          <p:nvPr>
            <p:ph type="title"/>
          </p:nvPr>
        </p:nvSpPr>
        <p:spPr/>
        <p:txBody>
          <a:bodyPr>
            <a:normAutofit fontScale="90000"/>
          </a:bodyPr>
          <a:lstStyle/>
          <a:p>
            <a:r>
              <a:rPr lang="en-US" dirty="0"/>
              <a:t>Portfolio Expected Returns and Betas for Asset A</a:t>
            </a:r>
            <a:endParaRPr lang="en-IN" dirty="0"/>
          </a:p>
        </p:txBody>
      </p:sp>
      <p:sp>
        <p:nvSpPr>
          <p:cNvPr id="3" name="Content Placeholder 2">
            <a:extLst>
              <a:ext uri="{FF2B5EF4-FFF2-40B4-BE49-F238E27FC236}">
                <a16:creationId xmlns:a16="http://schemas.microsoft.com/office/drawing/2014/main" id="{37590158-A1FD-5CFF-FC74-BE2E46794FA5}"/>
              </a:ext>
            </a:extLst>
          </p:cNvPr>
          <p:cNvSpPr>
            <a:spLocks noGrp="1"/>
          </p:cNvSpPr>
          <p:nvPr>
            <p:ph sz="quarter" idx="11"/>
          </p:nvPr>
        </p:nvSpPr>
        <p:spPr>
          <a:xfrm>
            <a:off x="342900" y="1276710"/>
            <a:ext cx="8458200" cy="471704"/>
          </a:xfrm>
        </p:spPr>
        <p:txBody>
          <a:bodyPr/>
          <a:lstStyle/>
          <a:p>
            <a:r>
              <a:rPr lang="en-IN" b="1" dirty="0"/>
              <a:t>A. Portfolio expected returns and beats for Asset A</a:t>
            </a:r>
          </a:p>
        </p:txBody>
      </p:sp>
      <p:pic>
        <p:nvPicPr>
          <p:cNvPr id="7" name="Picture 6" descr="A line graph plot portfolio expected return versus portfolio beta for asset A.">
            <a:extLst>
              <a:ext uri="{FF2B5EF4-FFF2-40B4-BE49-F238E27FC236}">
                <a16:creationId xmlns:a16="http://schemas.microsoft.com/office/drawing/2014/main" id="{B43A9974-A319-0AD1-2B02-AB04AFB7F554}"/>
              </a:ext>
            </a:extLst>
          </p:cNvPr>
          <p:cNvPicPr>
            <a:picLocks noChangeAspect="1"/>
          </p:cNvPicPr>
          <p:nvPr/>
        </p:nvPicPr>
        <p:blipFill rotWithShape="1">
          <a:blip r:embed="rId2"/>
          <a:srcRect t="8312"/>
          <a:stretch/>
        </p:blipFill>
        <p:spPr>
          <a:xfrm>
            <a:off x="419100" y="1845129"/>
            <a:ext cx="8230313" cy="3879299"/>
          </a:xfrm>
          <a:prstGeom prst="rect">
            <a:avLst/>
          </a:prstGeom>
        </p:spPr>
      </p:pic>
      <p:sp>
        <p:nvSpPr>
          <p:cNvPr id="4" name="Text Placeholder 4">
            <a:extLst>
              <a:ext uri="{FF2B5EF4-FFF2-40B4-BE49-F238E27FC236}">
                <a16:creationId xmlns:a16="http://schemas.microsoft.com/office/drawing/2014/main" id="{4D396A69-2B57-AE69-4EDA-536757C6680B}"/>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C1CECC31-BE84-1D99-870A-0B3D88AA2FF2}"/>
              </a:ext>
            </a:extLst>
          </p:cNvPr>
          <p:cNvSpPr>
            <a:spLocks noGrp="1"/>
          </p:cNvSpPr>
          <p:nvPr>
            <p:ph type="sldNum" sz="quarter" idx="4"/>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295875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5FBA-EADA-45D5-8E9E-1B7E155A2664}"/>
              </a:ext>
            </a:extLst>
          </p:cNvPr>
          <p:cNvSpPr>
            <a:spLocks noGrp="1"/>
          </p:cNvSpPr>
          <p:nvPr>
            <p:ph type="title"/>
          </p:nvPr>
        </p:nvSpPr>
        <p:spPr/>
        <p:txBody>
          <a:bodyPr>
            <a:noAutofit/>
          </a:bodyPr>
          <a:lstStyle/>
          <a:p>
            <a:r>
              <a:rPr lang="en-US" sz="3000" dirty="0"/>
              <a:t>Return, Risk, and the Security Market Line </a:t>
            </a:r>
            <a:r>
              <a:rPr lang="en-US" sz="1000" b="0" dirty="0"/>
              <a:t>1</a:t>
            </a:r>
            <a:r>
              <a:rPr lang="en-US" sz="3000" dirty="0"/>
              <a:t>   </a:t>
            </a:r>
          </a:p>
        </p:txBody>
      </p:sp>
      <p:sp>
        <p:nvSpPr>
          <p:cNvPr id="3" name="Content Placeholder 2">
            <a:extLst>
              <a:ext uri="{FF2B5EF4-FFF2-40B4-BE49-F238E27FC236}">
                <a16:creationId xmlns:a16="http://schemas.microsoft.com/office/drawing/2014/main" id="{393B2DCB-A235-4FE4-8944-7AFA083854C1}"/>
              </a:ext>
            </a:extLst>
          </p:cNvPr>
          <p:cNvSpPr>
            <a:spLocks noGrp="1"/>
          </p:cNvSpPr>
          <p:nvPr>
            <p:ph sz="quarter" idx="11"/>
          </p:nvPr>
        </p:nvSpPr>
        <p:spPr>
          <a:xfrm>
            <a:off x="1744719" y="1857155"/>
            <a:ext cx="5423338" cy="554450"/>
          </a:xfrm>
        </p:spPr>
        <p:txBody>
          <a:bodyPr/>
          <a:lstStyle/>
          <a:p>
            <a:r>
              <a:rPr lang="en-US" b="1" i="1" dirty="0"/>
              <a:t>“To win, you have to risk loss.”</a:t>
            </a:r>
          </a:p>
        </p:txBody>
      </p:sp>
      <p:sp>
        <p:nvSpPr>
          <p:cNvPr id="4" name="Content Placeholder 3">
            <a:extLst>
              <a:ext uri="{FF2B5EF4-FFF2-40B4-BE49-F238E27FC236}">
                <a16:creationId xmlns:a16="http://schemas.microsoft.com/office/drawing/2014/main" id="{6EC7C85B-43BB-4310-9EF5-261FF2C77226}"/>
              </a:ext>
            </a:extLst>
          </p:cNvPr>
          <p:cNvSpPr>
            <a:spLocks noGrp="1"/>
          </p:cNvSpPr>
          <p:nvPr>
            <p:ph sz="quarter" idx="14"/>
          </p:nvPr>
        </p:nvSpPr>
        <p:spPr>
          <a:xfrm>
            <a:off x="1744718" y="2895033"/>
            <a:ext cx="5423339" cy="470653"/>
          </a:xfrm>
        </p:spPr>
        <p:txBody>
          <a:bodyPr/>
          <a:lstStyle/>
          <a:p>
            <a:pPr algn="r"/>
            <a:r>
              <a:rPr lang="en-US" i="1" dirty="0"/>
              <a:t>–Franz </a:t>
            </a:r>
            <a:r>
              <a:rPr lang="en-US" i="1" dirty="0" err="1"/>
              <a:t>Klammer</a:t>
            </a:r>
            <a:endParaRPr lang="en-US" i="1" dirty="0"/>
          </a:p>
        </p:txBody>
      </p:sp>
      <p:sp>
        <p:nvSpPr>
          <p:cNvPr id="7" name="Slide Number Placeholder 6">
            <a:extLst>
              <a:ext uri="{FF2B5EF4-FFF2-40B4-BE49-F238E27FC236}">
                <a16:creationId xmlns:a16="http://schemas.microsoft.com/office/drawing/2014/main" id="{E318EFB2-C232-484C-A9DF-4B685EA43C06}"/>
              </a:ext>
            </a:extLst>
          </p:cNvPr>
          <p:cNvSpPr>
            <a:spLocks noGrp="1"/>
          </p:cNvSpPr>
          <p:nvPr>
            <p:ph type="sldNum" sz="quarter" idx="10"/>
          </p:nvPr>
        </p:nvSpPr>
        <p:spPr/>
        <p:txBody>
          <a:bodyPr/>
          <a:lstStyle/>
          <a:p>
            <a:fld id="{68151E55-6873-49E2-B8D5-2F265E6F1973}" type="slidenum">
              <a:rPr lang="en-US" smtClean="0"/>
              <a:t>2</a:t>
            </a:fld>
            <a:endParaRPr lang="en-US"/>
          </a:p>
        </p:txBody>
      </p:sp>
    </p:spTree>
    <p:extLst>
      <p:ext uri="{BB962C8B-B14F-4D97-AF65-F5344CB8AC3E}">
        <p14:creationId xmlns:p14="http://schemas.microsoft.com/office/powerpoint/2010/main" val="283568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CAAD-8FB8-61F8-3031-A1E7786080BD}"/>
              </a:ext>
            </a:extLst>
          </p:cNvPr>
          <p:cNvSpPr>
            <a:spLocks noGrp="1"/>
          </p:cNvSpPr>
          <p:nvPr>
            <p:ph type="title"/>
          </p:nvPr>
        </p:nvSpPr>
        <p:spPr/>
        <p:txBody>
          <a:bodyPr>
            <a:normAutofit/>
          </a:bodyPr>
          <a:lstStyle/>
          <a:p>
            <a:r>
              <a:rPr lang="en-IN" sz="3600" dirty="0"/>
              <a:t>The Reward-to-Risk Ratio</a:t>
            </a:r>
          </a:p>
        </p:txBody>
      </p:sp>
      <p:sp>
        <p:nvSpPr>
          <p:cNvPr id="3" name="Content Placeholder 2">
            <a:extLst>
              <a:ext uri="{FF2B5EF4-FFF2-40B4-BE49-F238E27FC236}">
                <a16:creationId xmlns:a16="http://schemas.microsoft.com/office/drawing/2014/main" id="{F144506C-6E9E-6A03-40AC-11A0A6BDF69E}"/>
              </a:ext>
            </a:extLst>
          </p:cNvPr>
          <p:cNvSpPr>
            <a:spLocks noGrp="1"/>
          </p:cNvSpPr>
          <p:nvPr>
            <p:ph sz="quarter" idx="11"/>
          </p:nvPr>
        </p:nvSpPr>
        <p:spPr>
          <a:xfrm>
            <a:off x="342900" y="1276710"/>
            <a:ext cx="8458200" cy="833444"/>
          </a:xfrm>
        </p:spPr>
        <p:txBody>
          <a:bodyPr/>
          <a:lstStyle/>
          <a:p>
            <a:pPr marL="292608" indent="-210312">
              <a:buFont typeface="Arial" panose="020B0604020202020204" pitchFamily="34" charset="0"/>
              <a:buChar char="•"/>
            </a:pPr>
            <a:r>
              <a:rPr lang="en-US" dirty="0"/>
              <a:t>Notice that all the combinations of portfolio expected returns and betas fall on a straight line.</a:t>
            </a:r>
            <a:endParaRPr lang="en-IN" dirty="0"/>
          </a:p>
        </p:txBody>
      </p:sp>
      <p:graphicFrame>
        <p:nvGraphicFramePr>
          <p:cNvPr id="12" name="Object 11">
            <a:extLst>
              <a:ext uri="{FF2B5EF4-FFF2-40B4-BE49-F238E27FC236}">
                <a16:creationId xmlns:a16="http://schemas.microsoft.com/office/drawing/2014/main" id="{864CC60D-8D6D-FC5F-DCAC-27B53B98C9A5}"/>
              </a:ext>
            </a:extLst>
          </p:cNvPr>
          <p:cNvGraphicFramePr>
            <a:graphicFrameLocks noChangeAspect="1"/>
          </p:cNvGraphicFramePr>
          <p:nvPr>
            <p:extLst>
              <p:ext uri="{D42A27DB-BD31-4B8C-83A1-F6EECF244321}">
                <p14:modId xmlns:p14="http://schemas.microsoft.com/office/powerpoint/2010/main" val="1047249884"/>
              </p:ext>
            </p:extLst>
          </p:nvPr>
        </p:nvGraphicFramePr>
        <p:xfrm>
          <a:off x="1009650" y="2255838"/>
          <a:ext cx="7124700" cy="800100"/>
        </p:xfrm>
        <a:graphic>
          <a:graphicData uri="http://schemas.openxmlformats.org/presentationml/2006/ole">
            <mc:AlternateContent xmlns:mc="http://schemas.openxmlformats.org/markup-compatibility/2006">
              <mc:Choice xmlns:v="urn:schemas-microsoft-com:vml" Requires="v">
                <p:oleObj spid="_x0000_s6158" name="Equation" r:id="rId3" imgW="7124400" imgH="799920" progId="Equation.DSMT4">
                  <p:embed/>
                </p:oleObj>
              </mc:Choice>
              <mc:Fallback>
                <p:oleObj name="Equation" r:id="rId3" imgW="7124400" imgH="799920" progId="Equation.DSMT4">
                  <p:embed/>
                  <p:pic>
                    <p:nvPicPr>
                      <p:cNvPr id="0" name=""/>
                      <p:cNvPicPr/>
                      <p:nvPr/>
                    </p:nvPicPr>
                    <p:blipFill>
                      <a:blip r:embed="rId4"/>
                      <a:stretch>
                        <a:fillRect/>
                      </a:stretch>
                    </p:blipFill>
                    <p:spPr>
                      <a:xfrm>
                        <a:off x="1009650" y="2255838"/>
                        <a:ext cx="7124700" cy="800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BB71C4E-1443-2026-1823-9BF97D809BF4}"/>
              </a:ext>
            </a:extLst>
          </p:cNvPr>
          <p:cNvSpPr>
            <a:spLocks noGrp="1"/>
          </p:cNvSpPr>
          <p:nvPr>
            <p:ph sz="quarter" idx="14"/>
          </p:nvPr>
        </p:nvSpPr>
        <p:spPr>
          <a:xfrm>
            <a:off x="342899" y="3327528"/>
            <a:ext cx="8458199" cy="431544"/>
          </a:xfrm>
        </p:spPr>
        <p:txBody>
          <a:bodyPr/>
          <a:lstStyle/>
          <a:p>
            <a:pPr marL="512763">
              <a:tabLst>
                <a:tab pos="573088" algn="l"/>
              </a:tabLst>
            </a:pPr>
            <a:r>
              <a:rPr lang="en-IN" dirty="0"/>
              <a:t>commonly written as:</a:t>
            </a:r>
          </a:p>
        </p:txBody>
      </p:sp>
      <p:graphicFrame>
        <p:nvGraphicFramePr>
          <p:cNvPr id="13" name="Object 12">
            <a:extLst>
              <a:ext uri="{FF2B5EF4-FFF2-40B4-BE49-F238E27FC236}">
                <a16:creationId xmlns:a16="http://schemas.microsoft.com/office/drawing/2014/main" id="{2F014D17-8780-B513-BA9C-DF3AF092AE5D}"/>
              </a:ext>
            </a:extLst>
          </p:cNvPr>
          <p:cNvGraphicFramePr>
            <a:graphicFrameLocks noChangeAspect="1"/>
          </p:cNvGraphicFramePr>
          <p:nvPr>
            <p:extLst>
              <p:ext uri="{D42A27DB-BD31-4B8C-83A1-F6EECF244321}">
                <p14:modId xmlns:p14="http://schemas.microsoft.com/office/powerpoint/2010/main" val="2721394030"/>
              </p:ext>
            </p:extLst>
          </p:nvPr>
        </p:nvGraphicFramePr>
        <p:xfrm>
          <a:off x="2406650" y="4140200"/>
          <a:ext cx="4470400" cy="800100"/>
        </p:xfrm>
        <a:graphic>
          <a:graphicData uri="http://schemas.openxmlformats.org/presentationml/2006/ole">
            <mc:AlternateContent xmlns:mc="http://schemas.openxmlformats.org/markup-compatibility/2006">
              <mc:Choice xmlns:v="urn:schemas-microsoft-com:vml" Requires="v">
                <p:oleObj spid="_x0000_s6159" name="Equation" r:id="rId5" imgW="4470120" imgH="799920" progId="Equation.DSMT4">
                  <p:embed/>
                </p:oleObj>
              </mc:Choice>
              <mc:Fallback>
                <p:oleObj name="Equation" r:id="rId5" imgW="4470120" imgH="799920" progId="Equation.DSMT4">
                  <p:embed/>
                  <p:pic>
                    <p:nvPicPr>
                      <p:cNvPr id="0" name=""/>
                      <p:cNvPicPr/>
                      <p:nvPr/>
                    </p:nvPicPr>
                    <p:blipFill>
                      <a:blip r:embed="rId6"/>
                      <a:stretch>
                        <a:fillRect/>
                      </a:stretch>
                    </p:blipFill>
                    <p:spPr>
                      <a:xfrm>
                        <a:off x="2406650" y="4140200"/>
                        <a:ext cx="4470400" cy="800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B08B92D-63FF-FCC0-E39E-444F2E1C1177}"/>
              </a:ext>
            </a:extLst>
          </p:cNvPr>
          <p:cNvSpPr>
            <a:spLocks noGrp="1"/>
          </p:cNvSpPr>
          <p:nvPr>
            <p:ph sz="quarter" idx="15"/>
          </p:nvPr>
        </p:nvSpPr>
        <p:spPr>
          <a:xfrm>
            <a:off x="342900" y="5165526"/>
            <a:ext cx="8458200" cy="1205129"/>
          </a:xfrm>
        </p:spPr>
        <p:txBody>
          <a:bodyPr/>
          <a:lstStyle/>
          <a:p>
            <a:pPr marL="342900" indent="-342900">
              <a:buFont typeface="Arial" panose="020B0604020202020204" pitchFamily="34" charset="0"/>
              <a:buChar char="•"/>
            </a:pPr>
            <a:r>
              <a:rPr lang="en-US" dirty="0"/>
              <a:t>What this calculation tells us is that asset A offers a </a:t>
            </a:r>
            <a:r>
              <a:rPr lang="en-US" b="1" dirty="0">
                <a:solidFill>
                  <a:srgbClr val="002060"/>
                </a:solidFill>
              </a:rPr>
              <a:t>reward-to-risk</a:t>
            </a:r>
            <a:r>
              <a:rPr lang="en-US" dirty="0"/>
              <a:t> ratio of 7.50%. In other words, asset A has a risk premium of 7.50% per “unit” of systematic risk.</a:t>
            </a:r>
            <a:endParaRPr lang="en-IN" dirty="0"/>
          </a:p>
        </p:txBody>
      </p:sp>
      <p:sp>
        <p:nvSpPr>
          <p:cNvPr id="11" name="Slide Number Placeholder 10">
            <a:extLst>
              <a:ext uri="{FF2B5EF4-FFF2-40B4-BE49-F238E27FC236}">
                <a16:creationId xmlns:a16="http://schemas.microsoft.com/office/drawing/2014/main" id="{24CE7D54-5132-BF8B-74FA-9F1062797733}"/>
              </a:ext>
            </a:extLst>
          </p:cNvPr>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225650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9A91-AD83-4972-7E53-B2E58361F674}"/>
              </a:ext>
            </a:extLst>
          </p:cNvPr>
          <p:cNvSpPr>
            <a:spLocks noGrp="1"/>
          </p:cNvSpPr>
          <p:nvPr>
            <p:ph type="title"/>
          </p:nvPr>
        </p:nvSpPr>
        <p:spPr/>
        <p:txBody>
          <a:bodyPr>
            <a:normAutofit/>
          </a:bodyPr>
          <a:lstStyle/>
          <a:p>
            <a:r>
              <a:rPr lang="en-IN" sz="3600" dirty="0"/>
              <a:t>The Basic Argument </a:t>
            </a:r>
            <a:r>
              <a:rPr lang="en-IN" sz="1000" b="0" dirty="0"/>
              <a:t>1</a:t>
            </a:r>
            <a:r>
              <a:rPr lang="en-IN" sz="3600" dirty="0"/>
              <a:t>   </a:t>
            </a:r>
          </a:p>
        </p:txBody>
      </p:sp>
      <p:sp>
        <p:nvSpPr>
          <p:cNvPr id="3" name="Content Placeholder 2">
            <a:extLst>
              <a:ext uri="{FF2B5EF4-FFF2-40B4-BE49-F238E27FC236}">
                <a16:creationId xmlns:a16="http://schemas.microsoft.com/office/drawing/2014/main" id="{7BC5510D-9FA9-12E5-48A4-553CC30067F3}"/>
              </a:ext>
            </a:extLst>
          </p:cNvPr>
          <p:cNvSpPr>
            <a:spLocks noGrp="1"/>
          </p:cNvSpPr>
          <p:nvPr>
            <p:ph sz="quarter" idx="11"/>
          </p:nvPr>
        </p:nvSpPr>
        <p:spPr>
          <a:xfrm>
            <a:off x="342901" y="1276710"/>
            <a:ext cx="3314700" cy="431510"/>
          </a:xfrm>
        </p:spPr>
        <p:txBody>
          <a:bodyPr/>
          <a:lstStyle/>
          <a:p>
            <a:r>
              <a:rPr lang="en-US" dirty="0"/>
              <a:t>Recall that for asset A:</a:t>
            </a:r>
            <a:endParaRPr lang="en-IN" dirty="0"/>
          </a:p>
        </p:txBody>
      </p:sp>
      <p:graphicFrame>
        <p:nvGraphicFramePr>
          <p:cNvPr id="19" name="Object 18">
            <a:extLst>
              <a:ext uri="{FF2B5EF4-FFF2-40B4-BE49-F238E27FC236}">
                <a16:creationId xmlns:a16="http://schemas.microsoft.com/office/drawing/2014/main" id="{89541E31-30BC-886E-C321-629EEAEE94B3}"/>
              </a:ext>
            </a:extLst>
          </p:cNvPr>
          <p:cNvGraphicFramePr>
            <a:graphicFrameLocks noChangeAspect="1"/>
          </p:cNvGraphicFramePr>
          <p:nvPr>
            <p:extLst>
              <p:ext uri="{D42A27DB-BD31-4B8C-83A1-F6EECF244321}">
                <p14:modId xmlns:p14="http://schemas.microsoft.com/office/powerpoint/2010/main" val="3431784001"/>
              </p:ext>
            </p:extLst>
          </p:nvPr>
        </p:nvGraphicFramePr>
        <p:xfrm>
          <a:off x="3709988" y="1301750"/>
          <a:ext cx="3365500" cy="381000"/>
        </p:xfrm>
        <a:graphic>
          <a:graphicData uri="http://schemas.openxmlformats.org/presentationml/2006/ole">
            <mc:AlternateContent xmlns:mc="http://schemas.openxmlformats.org/markup-compatibility/2006">
              <mc:Choice xmlns:v="urn:schemas-microsoft-com:vml" Requires="v">
                <p:oleObj spid="_x0000_s7182" name="Equation" r:id="rId3" imgW="3365280" imgH="380880" progId="Equation.DSMT4">
                  <p:embed/>
                </p:oleObj>
              </mc:Choice>
              <mc:Fallback>
                <p:oleObj name="Equation" r:id="rId3" imgW="3365280" imgH="380880" progId="Equation.DSMT4">
                  <p:embed/>
                  <p:pic>
                    <p:nvPicPr>
                      <p:cNvPr id="0" name=""/>
                      <p:cNvPicPr/>
                      <p:nvPr/>
                    </p:nvPicPr>
                    <p:blipFill>
                      <a:blip r:embed="rId4"/>
                      <a:stretch>
                        <a:fillRect/>
                      </a:stretch>
                    </p:blipFill>
                    <p:spPr>
                      <a:xfrm>
                        <a:off x="3709988" y="1301750"/>
                        <a:ext cx="33655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6C01845-B6C8-A3A3-22B0-871A9D74003B}"/>
              </a:ext>
            </a:extLst>
          </p:cNvPr>
          <p:cNvSpPr>
            <a:spLocks noGrp="1"/>
          </p:cNvSpPr>
          <p:nvPr>
            <p:ph sz="quarter" idx="14"/>
          </p:nvPr>
        </p:nvSpPr>
        <p:spPr>
          <a:xfrm>
            <a:off x="342900" y="2070496"/>
            <a:ext cx="6339254" cy="471737"/>
          </a:xfrm>
        </p:spPr>
        <p:txBody>
          <a:bodyPr/>
          <a:lstStyle/>
          <a:p>
            <a:r>
              <a:rPr lang="en-US" dirty="0"/>
              <a:t>Suppose there is a second asset, asset B.</a:t>
            </a:r>
            <a:endParaRPr lang="en-IN" dirty="0"/>
          </a:p>
        </p:txBody>
      </p:sp>
      <p:sp>
        <p:nvSpPr>
          <p:cNvPr id="5" name="Content Placeholder 4">
            <a:extLst>
              <a:ext uri="{FF2B5EF4-FFF2-40B4-BE49-F238E27FC236}">
                <a16:creationId xmlns:a16="http://schemas.microsoft.com/office/drawing/2014/main" id="{6CAF6E94-A504-8C1D-D6D9-60B319ADA33D}"/>
              </a:ext>
            </a:extLst>
          </p:cNvPr>
          <p:cNvSpPr>
            <a:spLocks noGrp="1"/>
          </p:cNvSpPr>
          <p:nvPr>
            <p:ph sz="quarter" idx="15"/>
          </p:nvPr>
        </p:nvSpPr>
        <p:spPr>
          <a:xfrm>
            <a:off x="342900" y="2830605"/>
            <a:ext cx="1857689" cy="435109"/>
          </a:xfrm>
        </p:spPr>
        <p:txBody>
          <a:bodyPr/>
          <a:lstStyle/>
          <a:p>
            <a:r>
              <a:rPr lang="en-IN" dirty="0"/>
              <a:t>For asset B:</a:t>
            </a:r>
          </a:p>
        </p:txBody>
      </p:sp>
      <p:graphicFrame>
        <p:nvGraphicFramePr>
          <p:cNvPr id="20" name="Object 19">
            <a:extLst>
              <a:ext uri="{FF2B5EF4-FFF2-40B4-BE49-F238E27FC236}">
                <a16:creationId xmlns:a16="http://schemas.microsoft.com/office/drawing/2014/main" id="{BB048799-A4C9-8D37-30FA-F302AE6FBC13}"/>
              </a:ext>
            </a:extLst>
          </p:cNvPr>
          <p:cNvGraphicFramePr>
            <a:graphicFrameLocks noChangeAspect="1"/>
          </p:cNvGraphicFramePr>
          <p:nvPr>
            <p:extLst>
              <p:ext uri="{D42A27DB-BD31-4B8C-83A1-F6EECF244321}">
                <p14:modId xmlns:p14="http://schemas.microsoft.com/office/powerpoint/2010/main" val="4052446871"/>
              </p:ext>
            </p:extLst>
          </p:nvPr>
        </p:nvGraphicFramePr>
        <p:xfrm>
          <a:off x="2270125" y="2865438"/>
          <a:ext cx="3365500" cy="381000"/>
        </p:xfrm>
        <a:graphic>
          <a:graphicData uri="http://schemas.openxmlformats.org/presentationml/2006/ole">
            <mc:AlternateContent xmlns:mc="http://schemas.openxmlformats.org/markup-compatibility/2006">
              <mc:Choice xmlns:v="urn:schemas-microsoft-com:vml" Requires="v">
                <p:oleObj spid="_x0000_s7183" name="Equation" r:id="rId5" imgW="3365280" imgH="380880" progId="Equation.DSMT4">
                  <p:embed/>
                </p:oleObj>
              </mc:Choice>
              <mc:Fallback>
                <p:oleObj name="Equation" r:id="rId5" imgW="3365280" imgH="380880" progId="Equation.DSMT4">
                  <p:embed/>
                  <p:pic>
                    <p:nvPicPr>
                      <p:cNvPr id="0" name=""/>
                      <p:cNvPicPr/>
                      <p:nvPr/>
                    </p:nvPicPr>
                    <p:blipFill>
                      <a:blip r:embed="rId6"/>
                      <a:stretch>
                        <a:fillRect/>
                      </a:stretch>
                    </p:blipFill>
                    <p:spPr>
                      <a:xfrm>
                        <a:off x="2270125" y="2865438"/>
                        <a:ext cx="33655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63C2F31-3B0C-2AE8-9E17-CD98E3E8DAF2}"/>
              </a:ext>
            </a:extLst>
          </p:cNvPr>
          <p:cNvSpPr>
            <a:spLocks noGrp="1"/>
          </p:cNvSpPr>
          <p:nvPr>
            <p:ph sz="quarter" idx="16"/>
          </p:nvPr>
        </p:nvSpPr>
        <p:spPr>
          <a:xfrm>
            <a:off x="342900" y="3574485"/>
            <a:ext cx="8469504" cy="1459742"/>
          </a:xfrm>
        </p:spPr>
        <p:txBody>
          <a:bodyPr/>
          <a:lstStyle/>
          <a:p>
            <a:r>
              <a:rPr lang="en-US" dirty="0"/>
              <a:t>Which investment is better, asset A or asset B?</a:t>
            </a:r>
          </a:p>
          <a:p>
            <a:pPr marL="292608" indent="-292608">
              <a:buFont typeface="Arial" panose="020B0604020202020204" pitchFamily="34" charset="0"/>
              <a:buChar char="•"/>
            </a:pPr>
            <a:r>
              <a:rPr lang="en-US" dirty="0"/>
              <a:t>Asset A has a higher expected return.</a:t>
            </a:r>
          </a:p>
          <a:p>
            <a:pPr marL="292608" indent="-292608">
              <a:buFont typeface="Arial" panose="020B0604020202020204" pitchFamily="34" charset="0"/>
              <a:buChar char="•"/>
            </a:pPr>
            <a:r>
              <a:rPr lang="en-US" dirty="0"/>
              <a:t>Asset B has a lower systematic risk measure.</a:t>
            </a:r>
            <a:endParaRPr lang="en-IN" dirty="0"/>
          </a:p>
        </p:txBody>
      </p:sp>
      <p:sp>
        <p:nvSpPr>
          <p:cNvPr id="17" name="Slide Number Placeholder 16">
            <a:extLst>
              <a:ext uri="{FF2B5EF4-FFF2-40B4-BE49-F238E27FC236}">
                <a16:creationId xmlns:a16="http://schemas.microsoft.com/office/drawing/2014/main" id="{82515C40-89B1-E668-8061-B3238996A5F0}"/>
              </a:ext>
            </a:extLst>
          </p:cNvPr>
          <p:cNvSpPr>
            <a:spLocks noGrp="1"/>
          </p:cNvSpPr>
          <p:nvPr>
            <p:ph type="sldNum" sz="quarter" idx="10"/>
          </p:nvPr>
        </p:nvSpPr>
        <p:spPr/>
        <p:txBody>
          <a:bodyPr/>
          <a:lstStyle/>
          <a:p>
            <a:fld id="{68151E55-6873-49E2-B8D5-2F265E6F1973}" type="slidenum">
              <a:rPr lang="en-US" smtClean="0"/>
              <a:t>21</a:t>
            </a:fld>
            <a:endParaRPr lang="en-US"/>
          </a:p>
        </p:txBody>
      </p:sp>
    </p:spTree>
    <p:extLst>
      <p:ext uri="{BB962C8B-B14F-4D97-AF65-F5344CB8AC3E}">
        <p14:creationId xmlns:p14="http://schemas.microsoft.com/office/powerpoint/2010/main" val="18792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1F8E-97F7-B167-E319-7EBBCEA66C9F}"/>
              </a:ext>
            </a:extLst>
          </p:cNvPr>
          <p:cNvSpPr>
            <a:spLocks noGrp="1"/>
          </p:cNvSpPr>
          <p:nvPr>
            <p:ph type="title"/>
          </p:nvPr>
        </p:nvSpPr>
        <p:spPr/>
        <p:txBody>
          <a:bodyPr/>
          <a:lstStyle/>
          <a:p>
            <a:r>
              <a:rPr lang="en-IN" dirty="0"/>
              <a:t>The Basic Argument </a:t>
            </a:r>
            <a:r>
              <a:rPr lang="en-IN" sz="1000" b="0" dirty="0"/>
              <a:t>2</a:t>
            </a:r>
          </a:p>
        </p:txBody>
      </p:sp>
      <p:sp>
        <p:nvSpPr>
          <p:cNvPr id="3" name="Content Placeholder 2">
            <a:extLst>
              <a:ext uri="{FF2B5EF4-FFF2-40B4-BE49-F238E27FC236}">
                <a16:creationId xmlns:a16="http://schemas.microsoft.com/office/drawing/2014/main" id="{B0BD7139-E1CE-ECA1-B6EB-C8ADEDBA3DDE}"/>
              </a:ext>
            </a:extLst>
          </p:cNvPr>
          <p:cNvSpPr>
            <a:spLocks noGrp="1"/>
          </p:cNvSpPr>
          <p:nvPr>
            <p:ph sz="quarter" idx="11"/>
          </p:nvPr>
        </p:nvSpPr>
        <p:spPr>
          <a:xfrm>
            <a:off x="342900" y="1276709"/>
            <a:ext cx="8458200" cy="1175089"/>
          </a:xfrm>
        </p:spPr>
        <p:txBody>
          <a:bodyPr/>
          <a:lstStyle/>
          <a:p>
            <a:r>
              <a:rPr lang="en-US" dirty="0"/>
              <a:t>As before with Asset A, we can calculate some different possible portfolio expected returns and betas by changing the percentages invested in asset B and the risk-free rate.</a:t>
            </a:r>
            <a:endParaRPr lang="en-IN" dirty="0"/>
          </a:p>
        </p:txBody>
      </p:sp>
      <p:graphicFrame>
        <p:nvGraphicFramePr>
          <p:cNvPr id="8" name="Table 8">
            <a:extLst>
              <a:ext uri="{FF2B5EF4-FFF2-40B4-BE49-F238E27FC236}">
                <a16:creationId xmlns:a16="http://schemas.microsoft.com/office/drawing/2014/main" id="{6C44FC19-BC01-BA94-CE25-B6B6B984A73C}"/>
              </a:ext>
            </a:extLst>
          </p:cNvPr>
          <p:cNvGraphicFramePr>
            <a:graphicFrameLocks noGrp="1"/>
          </p:cNvGraphicFramePr>
          <p:nvPr>
            <p:extLst>
              <p:ext uri="{D42A27DB-BD31-4B8C-83A1-F6EECF244321}">
                <p14:modId xmlns:p14="http://schemas.microsoft.com/office/powerpoint/2010/main" val="3055690671"/>
              </p:ext>
            </p:extLst>
          </p:nvPr>
        </p:nvGraphicFramePr>
        <p:xfrm>
          <a:off x="800099" y="2651063"/>
          <a:ext cx="6756261" cy="3235960"/>
        </p:xfrm>
        <a:graphic>
          <a:graphicData uri="http://schemas.openxmlformats.org/drawingml/2006/table">
            <a:tbl>
              <a:tblPr firstRow="1" bandRow="1">
                <a:tableStyleId>{5C22544A-7EE6-4342-B048-85BDC9FD1C3A}</a:tableStyleId>
              </a:tblPr>
              <a:tblGrid>
                <a:gridCol w="2505809">
                  <a:extLst>
                    <a:ext uri="{9D8B030D-6E8A-4147-A177-3AD203B41FA5}">
                      <a16:colId xmlns:a16="http://schemas.microsoft.com/office/drawing/2014/main" val="2922242455"/>
                    </a:ext>
                  </a:extLst>
                </a:gridCol>
                <a:gridCol w="2753248">
                  <a:extLst>
                    <a:ext uri="{9D8B030D-6E8A-4147-A177-3AD203B41FA5}">
                      <a16:colId xmlns:a16="http://schemas.microsoft.com/office/drawing/2014/main" val="3049013880"/>
                    </a:ext>
                  </a:extLst>
                </a:gridCol>
                <a:gridCol w="1497204">
                  <a:extLst>
                    <a:ext uri="{9D8B030D-6E8A-4147-A177-3AD203B41FA5}">
                      <a16:colId xmlns:a16="http://schemas.microsoft.com/office/drawing/2014/main" val="64160924"/>
                    </a:ext>
                  </a:extLst>
                </a:gridCol>
              </a:tblGrid>
              <a:tr h="370840">
                <a:tc>
                  <a:txBody>
                    <a:bodyPr/>
                    <a:lstStyle/>
                    <a:p>
                      <a:pPr algn="ctr"/>
                      <a:r>
                        <a:rPr lang="en-IN" dirty="0"/>
                        <a:t>Percentage of Portfolio in Asset B</a:t>
                      </a:r>
                    </a:p>
                  </a:txBody>
                  <a:tcPr anchor="b"/>
                </a:tc>
                <a:tc>
                  <a:txBody>
                    <a:bodyPr/>
                    <a:lstStyle/>
                    <a:p>
                      <a:pPr algn="ctr"/>
                      <a:r>
                        <a:rPr lang="en-IN" dirty="0"/>
                        <a:t>Portfolio Expected Return</a:t>
                      </a:r>
                    </a:p>
                  </a:txBody>
                  <a:tcPr anchor="b"/>
                </a:tc>
                <a:tc>
                  <a:txBody>
                    <a:bodyPr/>
                    <a:lstStyle/>
                    <a:p>
                      <a:pPr algn="ctr"/>
                      <a:r>
                        <a:rPr lang="en-IN" dirty="0"/>
                        <a:t>Portfolio Beta</a:t>
                      </a:r>
                    </a:p>
                  </a:txBody>
                  <a:tcPr anchor="b"/>
                </a:tc>
                <a:extLst>
                  <a:ext uri="{0D108BD9-81ED-4DB2-BD59-A6C34878D82A}">
                    <a16:rowId xmlns:a16="http://schemas.microsoft.com/office/drawing/2014/main" val="3529716153"/>
                  </a:ext>
                </a:extLst>
              </a:tr>
              <a:tr h="370840">
                <a:tc>
                  <a:txBody>
                    <a:bodyPr/>
                    <a:lstStyle/>
                    <a:p>
                      <a:pPr algn="ctr"/>
                      <a:r>
                        <a:rPr lang="en-IN" dirty="0"/>
                        <a:t>0%</a:t>
                      </a:r>
                    </a:p>
                  </a:txBody>
                  <a:tcPr/>
                </a:tc>
                <a:tc>
                  <a:txBody>
                    <a:bodyPr/>
                    <a:lstStyle/>
                    <a:p>
                      <a:pPr algn="ctr"/>
                      <a:r>
                        <a:rPr lang="en-IN" dirty="0"/>
                        <a:t>4%</a:t>
                      </a:r>
                    </a:p>
                  </a:txBody>
                  <a:tcPr/>
                </a:tc>
                <a:tc>
                  <a:txBody>
                    <a:bodyPr/>
                    <a:lstStyle/>
                    <a:p>
                      <a:pPr algn="ctr"/>
                      <a:r>
                        <a:rPr lang="en-IN" dirty="0"/>
                        <a:t>.0</a:t>
                      </a:r>
                    </a:p>
                  </a:txBody>
                  <a:tcPr/>
                </a:tc>
                <a:extLst>
                  <a:ext uri="{0D108BD9-81ED-4DB2-BD59-A6C34878D82A}">
                    <a16:rowId xmlns:a16="http://schemas.microsoft.com/office/drawing/2014/main" val="2132917581"/>
                  </a:ext>
                </a:extLst>
              </a:tr>
              <a:tr h="370840">
                <a:tc>
                  <a:txBody>
                    <a:bodyPr/>
                    <a:lstStyle/>
                    <a:p>
                      <a:pPr algn="ctr"/>
                      <a:r>
                        <a:rPr lang="en-IN" dirty="0"/>
                        <a:t>25</a:t>
                      </a:r>
                    </a:p>
                  </a:txBody>
                  <a:tcPr/>
                </a:tc>
                <a:tc>
                  <a:txBody>
                    <a:bodyPr/>
                    <a:lstStyle/>
                    <a:p>
                      <a:pPr algn="ctr"/>
                      <a:r>
                        <a:rPr lang="en-IN" dirty="0"/>
                        <a:t>6</a:t>
                      </a:r>
                    </a:p>
                  </a:txBody>
                  <a:tcPr/>
                </a:tc>
                <a:tc>
                  <a:txBody>
                    <a:bodyPr/>
                    <a:lstStyle/>
                    <a:p>
                      <a:pPr algn="ctr"/>
                      <a:r>
                        <a:rPr lang="en-IN" dirty="0"/>
                        <a:t>3</a:t>
                      </a:r>
                    </a:p>
                  </a:txBody>
                  <a:tcPr/>
                </a:tc>
                <a:extLst>
                  <a:ext uri="{0D108BD9-81ED-4DB2-BD59-A6C34878D82A}">
                    <a16:rowId xmlns:a16="http://schemas.microsoft.com/office/drawing/2014/main" val="74338628"/>
                  </a:ext>
                </a:extLst>
              </a:tr>
              <a:tr h="370840">
                <a:tc>
                  <a:txBody>
                    <a:bodyPr/>
                    <a:lstStyle/>
                    <a:p>
                      <a:pPr algn="ctr"/>
                      <a:r>
                        <a:rPr lang="en-IN" dirty="0"/>
                        <a:t>50</a:t>
                      </a:r>
                    </a:p>
                  </a:txBody>
                  <a:tcPr/>
                </a:tc>
                <a:tc>
                  <a:txBody>
                    <a:bodyPr/>
                    <a:lstStyle/>
                    <a:p>
                      <a:pPr algn="ctr"/>
                      <a:r>
                        <a:rPr lang="en-IN" dirty="0"/>
                        <a:t>8</a:t>
                      </a:r>
                    </a:p>
                  </a:txBody>
                  <a:tcPr/>
                </a:tc>
                <a:tc>
                  <a:txBody>
                    <a:bodyPr/>
                    <a:lstStyle/>
                    <a:p>
                      <a:pPr algn="ctr"/>
                      <a:r>
                        <a:rPr lang="en-IN" dirty="0"/>
                        <a:t>.6</a:t>
                      </a:r>
                    </a:p>
                  </a:txBody>
                  <a:tcPr/>
                </a:tc>
                <a:extLst>
                  <a:ext uri="{0D108BD9-81ED-4DB2-BD59-A6C34878D82A}">
                    <a16:rowId xmlns:a16="http://schemas.microsoft.com/office/drawing/2014/main" val="853225888"/>
                  </a:ext>
                </a:extLst>
              </a:tr>
              <a:tr h="370840">
                <a:tc>
                  <a:txBody>
                    <a:bodyPr/>
                    <a:lstStyle/>
                    <a:p>
                      <a:pPr algn="ctr"/>
                      <a:r>
                        <a:rPr lang="en-IN" dirty="0"/>
                        <a:t>75</a:t>
                      </a:r>
                    </a:p>
                  </a:txBody>
                  <a:tcPr/>
                </a:tc>
                <a:tc>
                  <a:txBody>
                    <a:bodyPr/>
                    <a:lstStyle/>
                    <a:p>
                      <a:pPr algn="ctr"/>
                      <a:r>
                        <a:rPr lang="en-IN" dirty="0"/>
                        <a:t>10</a:t>
                      </a:r>
                    </a:p>
                  </a:txBody>
                  <a:tcPr/>
                </a:tc>
                <a:tc>
                  <a:txBody>
                    <a:bodyPr/>
                    <a:lstStyle/>
                    <a:p>
                      <a:pPr algn="ctr"/>
                      <a:r>
                        <a:rPr lang="en-IN" dirty="0"/>
                        <a:t>9</a:t>
                      </a:r>
                    </a:p>
                  </a:txBody>
                  <a:tcPr/>
                </a:tc>
                <a:extLst>
                  <a:ext uri="{0D108BD9-81ED-4DB2-BD59-A6C34878D82A}">
                    <a16:rowId xmlns:a16="http://schemas.microsoft.com/office/drawing/2014/main" val="846902295"/>
                  </a:ext>
                </a:extLst>
              </a:tr>
              <a:tr h="370840">
                <a:tc>
                  <a:txBody>
                    <a:bodyPr/>
                    <a:lstStyle/>
                    <a:p>
                      <a:pPr algn="ctr"/>
                      <a:r>
                        <a:rPr lang="en-IN" dirty="0"/>
                        <a:t>100</a:t>
                      </a:r>
                    </a:p>
                  </a:txBody>
                  <a:tcPr/>
                </a:tc>
                <a:tc>
                  <a:txBody>
                    <a:bodyPr/>
                    <a:lstStyle/>
                    <a:p>
                      <a:pPr algn="ctr"/>
                      <a:r>
                        <a:rPr lang="en-IN" dirty="0"/>
                        <a:t>12</a:t>
                      </a:r>
                    </a:p>
                  </a:txBody>
                  <a:tcPr/>
                </a:tc>
                <a:tc>
                  <a:txBody>
                    <a:bodyPr/>
                    <a:lstStyle/>
                    <a:p>
                      <a:pPr algn="ctr"/>
                      <a:r>
                        <a:rPr lang="en-IN" dirty="0"/>
                        <a:t>1.2</a:t>
                      </a:r>
                    </a:p>
                  </a:txBody>
                  <a:tcPr/>
                </a:tc>
                <a:extLst>
                  <a:ext uri="{0D108BD9-81ED-4DB2-BD59-A6C34878D82A}">
                    <a16:rowId xmlns:a16="http://schemas.microsoft.com/office/drawing/2014/main" val="2596466033"/>
                  </a:ext>
                </a:extLst>
              </a:tr>
              <a:tr h="370840">
                <a:tc>
                  <a:txBody>
                    <a:bodyPr/>
                    <a:lstStyle/>
                    <a:p>
                      <a:pPr algn="ctr"/>
                      <a:r>
                        <a:rPr lang="en-IN" dirty="0"/>
                        <a:t>125</a:t>
                      </a:r>
                    </a:p>
                  </a:txBody>
                  <a:tcPr/>
                </a:tc>
                <a:tc>
                  <a:txBody>
                    <a:bodyPr/>
                    <a:lstStyle/>
                    <a:p>
                      <a:pPr algn="ctr"/>
                      <a:r>
                        <a:rPr lang="en-IN" dirty="0"/>
                        <a:t>14</a:t>
                      </a:r>
                    </a:p>
                  </a:txBody>
                  <a:tcPr/>
                </a:tc>
                <a:tc>
                  <a:txBody>
                    <a:bodyPr/>
                    <a:lstStyle/>
                    <a:p>
                      <a:pPr algn="ctr"/>
                      <a:r>
                        <a:rPr lang="en-IN" dirty="0"/>
                        <a:t>1.5</a:t>
                      </a:r>
                    </a:p>
                  </a:txBody>
                  <a:tcPr/>
                </a:tc>
                <a:extLst>
                  <a:ext uri="{0D108BD9-81ED-4DB2-BD59-A6C34878D82A}">
                    <a16:rowId xmlns:a16="http://schemas.microsoft.com/office/drawing/2014/main" val="1421032651"/>
                  </a:ext>
                </a:extLst>
              </a:tr>
              <a:tr h="370840">
                <a:tc>
                  <a:txBody>
                    <a:bodyPr/>
                    <a:lstStyle/>
                    <a:p>
                      <a:pPr algn="ctr"/>
                      <a:r>
                        <a:rPr lang="en-IN" dirty="0"/>
                        <a:t>150</a:t>
                      </a:r>
                    </a:p>
                  </a:txBody>
                  <a:tcPr/>
                </a:tc>
                <a:tc>
                  <a:txBody>
                    <a:bodyPr/>
                    <a:lstStyle/>
                    <a:p>
                      <a:pPr algn="ctr"/>
                      <a:r>
                        <a:rPr lang="en-IN" dirty="0"/>
                        <a:t>16</a:t>
                      </a:r>
                    </a:p>
                  </a:txBody>
                  <a:tcPr/>
                </a:tc>
                <a:tc>
                  <a:txBody>
                    <a:bodyPr/>
                    <a:lstStyle/>
                    <a:p>
                      <a:pPr algn="ctr"/>
                      <a:r>
                        <a:rPr lang="en-IN" dirty="0"/>
                        <a:t>1.8</a:t>
                      </a:r>
                    </a:p>
                  </a:txBody>
                  <a:tcPr/>
                </a:tc>
                <a:extLst>
                  <a:ext uri="{0D108BD9-81ED-4DB2-BD59-A6C34878D82A}">
                    <a16:rowId xmlns:a16="http://schemas.microsoft.com/office/drawing/2014/main" val="3796552474"/>
                  </a:ext>
                </a:extLst>
              </a:tr>
            </a:tbl>
          </a:graphicData>
        </a:graphic>
      </p:graphicFrame>
      <p:sp>
        <p:nvSpPr>
          <p:cNvPr id="6" name="Slide Number Placeholder 5">
            <a:extLst>
              <a:ext uri="{FF2B5EF4-FFF2-40B4-BE49-F238E27FC236}">
                <a16:creationId xmlns:a16="http://schemas.microsoft.com/office/drawing/2014/main" id="{7CBFF0F1-5650-522A-AE58-B4C9D51FEC12}"/>
              </a:ext>
            </a:extLst>
          </p:cNvPr>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3695179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63D7-9A26-1A3E-07A0-A9E03783FA15}"/>
              </a:ext>
            </a:extLst>
          </p:cNvPr>
          <p:cNvSpPr>
            <a:spLocks noGrp="1"/>
          </p:cNvSpPr>
          <p:nvPr>
            <p:ph type="title"/>
          </p:nvPr>
        </p:nvSpPr>
        <p:spPr/>
        <p:txBody>
          <a:bodyPr>
            <a:normAutofit fontScale="90000"/>
          </a:bodyPr>
          <a:lstStyle/>
          <a:p>
            <a:r>
              <a:rPr lang="en-US" dirty="0"/>
              <a:t>Portfolio Expected Returns and Betas for Asset B</a:t>
            </a:r>
            <a:endParaRPr lang="en-IN" dirty="0"/>
          </a:p>
        </p:txBody>
      </p:sp>
      <p:sp>
        <p:nvSpPr>
          <p:cNvPr id="3" name="Content Placeholder 2">
            <a:extLst>
              <a:ext uri="{FF2B5EF4-FFF2-40B4-BE49-F238E27FC236}">
                <a16:creationId xmlns:a16="http://schemas.microsoft.com/office/drawing/2014/main" id="{D9B0B7E8-B224-AB10-13CF-B6094583D3FA}"/>
              </a:ext>
            </a:extLst>
          </p:cNvPr>
          <p:cNvSpPr>
            <a:spLocks noGrp="1"/>
          </p:cNvSpPr>
          <p:nvPr>
            <p:ph sz="quarter" idx="11"/>
          </p:nvPr>
        </p:nvSpPr>
        <p:spPr>
          <a:xfrm>
            <a:off x="342900" y="1276710"/>
            <a:ext cx="8458200" cy="411414"/>
          </a:xfrm>
        </p:spPr>
        <p:txBody>
          <a:bodyPr/>
          <a:lstStyle/>
          <a:p>
            <a:r>
              <a:rPr lang="en-IN" b="1" dirty="0"/>
              <a:t>B. Portfolio expected returns and beta for Asset B</a:t>
            </a:r>
          </a:p>
        </p:txBody>
      </p:sp>
      <p:pic>
        <p:nvPicPr>
          <p:cNvPr id="7" name="Picture 6" descr="A line graph plot portfolio expected return versus portfolio beta for asset B.">
            <a:extLst>
              <a:ext uri="{FF2B5EF4-FFF2-40B4-BE49-F238E27FC236}">
                <a16:creationId xmlns:a16="http://schemas.microsoft.com/office/drawing/2014/main" id="{1E9985A1-1793-AE45-E17B-7E073DB3DC07}"/>
              </a:ext>
            </a:extLst>
          </p:cNvPr>
          <p:cNvPicPr>
            <a:picLocks noChangeAspect="1"/>
          </p:cNvPicPr>
          <p:nvPr/>
        </p:nvPicPr>
        <p:blipFill rotWithShape="1">
          <a:blip r:embed="rId2"/>
          <a:srcRect t="8134"/>
          <a:stretch/>
        </p:blipFill>
        <p:spPr>
          <a:xfrm>
            <a:off x="396099" y="1963609"/>
            <a:ext cx="8230313" cy="3842034"/>
          </a:xfrm>
          <a:prstGeom prst="rect">
            <a:avLst/>
          </a:prstGeom>
        </p:spPr>
      </p:pic>
      <p:sp>
        <p:nvSpPr>
          <p:cNvPr id="4" name="Text Placeholder 4">
            <a:extLst>
              <a:ext uri="{FF2B5EF4-FFF2-40B4-BE49-F238E27FC236}">
                <a16:creationId xmlns:a16="http://schemas.microsoft.com/office/drawing/2014/main" id="{5A08F873-73AA-708B-5E69-0D70DBC89A56}"/>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F7C2894B-7A9E-1CB1-595B-A733105DE355}"/>
              </a:ext>
            </a:extLst>
          </p:cNvPr>
          <p:cNvSpPr>
            <a:spLocks noGrp="1"/>
          </p:cNvSpPr>
          <p:nvPr>
            <p:ph type="sldNum" sz="quarter" idx="4"/>
          </p:nvPr>
        </p:nvSpPr>
        <p:spPr/>
        <p:txBody>
          <a:body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408462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4F24-7AD5-CB22-DADB-AEB29E3901DA}"/>
              </a:ext>
            </a:extLst>
          </p:cNvPr>
          <p:cNvSpPr>
            <a:spLocks noGrp="1"/>
          </p:cNvSpPr>
          <p:nvPr>
            <p:ph type="title"/>
          </p:nvPr>
        </p:nvSpPr>
        <p:spPr/>
        <p:txBody>
          <a:bodyPr>
            <a:normAutofit fontScale="90000"/>
          </a:bodyPr>
          <a:lstStyle/>
          <a:p>
            <a:r>
              <a:rPr lang="en-US" dirty="0"/>
              <a:t>Portfolio Expected Returns and Betas for Both Assets</a:t>
            </a:r>
            <a:endParaRPr lang="en-IN" dirty="0"/>
          </a:p>
        </p:txBody>
      </p:sp>
      <p:sp>
        <p:nvSpPr>
          <p:cNvPr id="3" name="Content Placeholder 2">
            <a:extLst>
              <a:ext uri="{FF2B5EF4-FFF2-40B4-BE49-F238E27FC236}">
                <a16:creationId xmlns:a16="http://schemas.microsoft.com/office/drawing/2014/main" id="{C561313A-CB25-F3E6-59EF-7209ADE556E9}"/>
              </a:ext>
            </a:extLst>
          </p:cNvPr>
          <p:cNvSpPr>
            <a:spLocks noGrp="1"/>
          </p:cNvSpPr>
          <p:nvPr>
            <p:ph sz="quarter" idx="11"/>
          </p:nvPr>
        </p:nvSpPr>
        <p:spPr>
          <a:xfrm>
            <a:off x="342900" y="1276709"/>
            <a:ext cx="8458200" cy="451607"/>
          </a:xfrm>
        </p:spPr>
        <p:txBody>
          <a:bodyPr/>
          <a:lstStyle/>
          <a:p>
            <a:r>
              <a:rPr lang="en-IN" b="1" dirty="0"/>
              <a:t>C. Portfolio expected returns and betas for assets</a:t>
            </a:r>
          </a:p>
        </p:txBody>
      </p:sp>
      <p:pic>
        <p:nvPicPr>
          <p:cNvPr id="7" name="Picture 6" descr="A line graph plot portfolio expected return versus portfolio beta for both assets.">
            <a:extLst>
              <a:ext uri="{FF2B5EF4-FFF2-40B4-BE49-F238E27FC236}">
                <a16:creationId xmlns:a16="http://schemas.microsoft.com/office/drawing/2014/main" id="{783AACC5-9FB8-F915-F509-AFEBACA032B1}"/>
              </a:ext>
            </a:extLst>
          </p:cNvPr>
          <p:cNvPicPr>
            <a:picLocks noChangeAspect="1"/>
          </p:cNvPicPr>
          <p:nvPr/>
        </p:nvPicPr>
        <p:blipFill rotWithShape="1">
          <a:blip r:embed="rId2"/>
          <a:srcRect t="8375"/>
          <a:stretch/>
        </p:blipFill>
        <p:spPr>
          <a:xfrm>
            <a:off x="456843" y="1930284"/>
            <a:ext cx="8230313" cy="3831986"/>
          </a:xfrm>
          <a:prstGeom prst="rect">
            <a:avLst/>
          </a:prstGeom>
        </p:spPr>
      </p:pic>
      <p:sp>
        <p:nvSpPr>
          <p:cNvPr id="4" name="Text Placeholder 4">
            <a:extLst>
              <a:ext uri="{FF2B5EF4-FFF2-40B4-BE49-F238E27FC236}">
                <a16:creationId xmlns:a16="http://schemas.microsoft.com/office/drawing/2014/main" id="{32BE7FA8-529F-1B10-606A-7D780F926104}"/>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364DB058-ED96-1E59-E2A0-4BB273B87B47}"/>
              </a:ext>
            </a:extLst>
          </p:cNvPr>
          <p:cNvSpPr>
            <a:spLocks noGrp="1"/>
          </p:cNvSpPr>
          <p:nvPr>
            <p:ph type="sldNum" sz="quarter" idx="4"/>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719150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BFE0-FE25-2753-C402-6DA99A67B05F}"/>
              </a:ext>
            </a:extLst>
          </p:cNvPr>
          <p:cNvSpPr>
            <a:spLocks noGrp="1"/>
          </p:cNvSpPr>
          <p:nvPr>
            <p:ph type="title"/>
          </p:nvPr>
        </p:nvSpPr>
        <p:spPr/>
        <p:txBody>
          <a:bodyPr>
            <a:normAutofit/>
          </a:bodyPr>
          <a:lstStyle/>
          <a:p>
            <a:r>
              <a:rPr lang="en-IN" sz="3600" dirty="0"/>
              <a:t>The Fundamental Result  </a:t>
            </a:r>
            <a:r>
              <a:rPr lang="en-IN" sz="1000" b="0" dirty="0"/>
              <a:t>1</a:t>
            </a:r>
          </a:p>
        </p:txBody>
      </p:sp>
      <p:sp>
        <p:nvSpPr>
          <p:cNvPr id="3" name="Content Placeholder 2">
            <a:extLst>
              <a:ext uri="{FF2B5EF4-FFF2-40B4-BE49-F238E27FC236}">
                <a16:creationId xmlns:a16="http://schemas.microsoft.com/office/drawing/2014/main" id="{A35520E2-1119-72CD-0C2C-A12ED78D9106}"/>
              </a:ext>
            </a:extLst>
          </p:cNvPr>
          <p:cNvSpPr>
            <a:spLocks noGrp="1"/>
          </p:cNvSpPr>
          <p:nvPr>
            <p:ph sz="quarter" idx="11"/>
          </p:nvPr>
        </p:nvSpPr>
        <p:spPr>
          <a:xfrm>
            <a:off x="342900" y="1276710"/>
            <a:ext cx="8458200" cy="1587070"/>
          </a:xfrm>
        </p:spPr>
        <p:txBody>
          <a:bodyPr/>
          <a:lstStyle/>
          <a:p>
            <a:r>
              <a:rPr lang="en-US" sz="2000" dirty="0"/>
              <a:t>The situation we have described for assets A and B cannot persist in a well-organized, active market.</a:t>
            </a:r>
          </a:p>
          <a:p>
            <a:pPr marL="292608" indent="-292608">
              <a:buFont typeface="Arial" panose="020B0604020202020204" pitchFamily="34" charset="0"/>
              <a:buChar char="•"/>
            </a:pPr>
            <a:r>
              <a:rPr lang="en-US" sz="2000" dirty="0"/>
              <a:t>Investors will be attracted to asset A (and buy A shares).</a:t>
            </a:r>
          </a:p>
          <a:p>
            <a:pPr marL="292608" indent="-292608">
              <a:buFont typeface="Arial" panose="020B0604020202020204" pitchFamily="34" charset="0"/>
              <a:buChar char="•"/>
            </a:pPr>
            <a:r>
              <a:rPr lang="en-US" sz="2000" dirty="0"/>
              <a:t>Investors will shy away from asset B (and sell B shares).</a:t>
            </a:r>
            <a:endParaRPr lang="en-IN" sz="2000" dirty="0"/>
          </a:p>
        </p:txBody>
      </p:sp>
      <p:sp>
        <p:nvSpPr>
          <p:cNvPr id="4" name="Content Placeholder 3">
            <a:extLst>
              <a:ext uri="{FF2B5EF4-FFF2-40B4-BE49-F238E27FC236}">
                <a16:creationId xmlns:a16="http://schemas.microsoft.com/office/drawing/2014/main" id="{34D79DDC-3723-5E71-C6A4-440908CB3535}"/>
              </a:ext>
            </a:extLst>
          </p:cNvPr>
          <p:cNvSpPr>
            <a:spLocks noGrp="1"/>
          </p:cNvSpPr>
          <p:nvPr>
            <p:ph sz="quarter" idx="14"/>
          </p:nvPr>
        </p:nvSpPr>
        <p:spPr>
          <a:xfrm>
            <a:off x="342900" y="3077544"/>
            <a:ext cx="8458200" cy="1265856"/>
          </a:xfrm>
        </p:spPr>
        <p:txBody>
          <a:bodyPr/>
          <a:lstStyle/>
          <a:p>
            <a:r>
              <a:rPr lang="en-US" sz="2000" dirty="0"/>
              <a:t>This buying and selling will make:</a:t>
            </a:r>
          </a:p>
          <a:p>
            <a:pPr marL="292608" indent="-292608">
              <a:buFont typeface="Arial" panose="020B0604020202020204" pitchFamily="34" charset="0"/>
              <a:buChar char="•"/>
            </a:pPr>
            <a:r>
              <a:rPr lang="en-US" sz="2000" dirty="0"/>
              <a:t>The price of A shares increase.</a:t>
            </a:r>
          </a:p>
          <a:p>
            <a:pPr marL="292608" indent="-292608">
              <a:buFont typeface="Arial" panose="020B0604020202020204" pitchFamily="34" charset="0"/>
              <a:buChar char="•"/>
            </a:pPr>
            <a:r>
              <a:rPr lang="en-US" sz="2000" dirty="0"/>
              <a:t>The price of B shares decrease.</a:t>
            </a:r>
            <a:endParaRPr lang="en-IN" sz="2000" dirty="0"/>
          </a:p>
        </p:txBody>
      </p:sp>
      <p:sp>
        <p:nvSpPr>
          <p:cNvPr id="5" name="Content Placeholder 4">
            <a:extLst>
              <a:ext uri="{FF2B5EF4-FFF2-40B4-BE49-F238E27FC236}">
                <a16:creationId xmlns:a16="http://schemas.microsoft.com/office/drawing/2014/main" id="{D7B2866D-B22F-F361-0706-62FC7450D6CC}"/>
              </a:ext>
            </a:extLst>
          </p:cNvPr>
          <p:cNvSpPr>
            <a:spLocks noGrp="1"/>
          </p:cNvSpPr>
          <p:nvPr>
            <p:ph sz="quarter" idx="15"/>
          </p:nvPr>
        </p:nvSpPr>
        <p:spPr>
          <a:xfrm>
            <a:off x="342900" y="4506922"/>
            <a:ext cx="8458200" cy="738318"/>
          </a:xfrm>
        </p:spPr>
        <p:txBody>
          <a:bodyPr/>
          <a:lstStyle/>
          <a:p>
            <a:r>
              <a:rPr lang="en-US" sz="2000" dirty="0"/>
              <a:t>This price adjustment continues until the two assets plot on exactly the same line.</a:t>
            </a:r>
            <a:endParaRPr lang="en-IN" sz="2000" dirty="0"/>
          </a:p>
        </p:txBody>
      </p:sp>
      <p:sp>
        <p:nvSpPr>
          <p:cNvPr id="6" name="Content Placeholder 5">
            <a:extLst>
              <a:ext uri="{FF2B5EF4-FFF2-40B4-BE49-F238E27FC236}">
                <a16:creationId xmlns:a16="http://schemas.microsoft.com/office/drawing/2014/main" id="{22186D00-69A7-4826-5255-A2C833FECF7E}"/>
              </a:ext>
            </a:extLst>
          </p:cNvPr>
          <p:cNvSpPr>
            <a:spLocks noGrp="1"/>
          </p:cNvSpPr>
          <p:nvPr>
            <p:ph sz="quarter" idx="16"/>
          </p:nvPr>
        </p:nvSpPr>
        <p:spPr>
          <a:xfrm>
            <a:off x="342900" y="5408762"/>
            <a:ext cx="1686867" cy="409234"/>
          </a:xfrm>
        </p:spPr>
        <p:txBody>
          <a:bodyPr/>
          <a:lstStyle/>
          <a:p>
            <a:r>
              <a:rPr lang="en-IN" sz="2000" dirty="0"/>
              <a:t>That is, until:</a:t>
            </a:r>
          </a:p>
        </p:txBody>
      </p:sp>
      <p:graphicFrame>
        <p:nvGraphicFramePr>
          <p:cNvPr id="13" name="Object 12">
            <a:extLst>
              <a:ext uri="{FF2B5EF4-FFF2-40B4-BE49-F238E27FC236}">
                <a16:creationId xmlns:a16="http://schemas.microsoft.com/office/drawing/2014/main" id="{6CED113C-68EC-5827-06B4-80EC8A4ABE6A}"/>
              </a:ext>
            </a:extLst>
          </p:cNvPr>
          <p:cNvGraphicFramePr>
            <a:graphicFrameLocks noChangeAspect="1"/>
          </p:cNvGraphicFramePr>
          <p:nvPr>
            <p:extLst>
              <p:ext uri="{D42A27DB-BD31-4B8C-83A1-F6EECF244321}">
                <p14:modId xmlns:p14="http://schemas.microsoft.com/office/powerpoint/2010/main" val="562588837"/>
              </p:ext>
            </p:extLst>
          </p:nvPr>
        </p:nvGraphicFramePr>
        <p:xfrm>
          <a:off x="2486025" y="5289550"/>
          <a:ext cx="2806700" cy="673100"/>
        </p:xfrm>
        <a:graphic>
          <a:graphicData uri="http://schemas.openxmlformats.org/presentationml/2006/ole">
            <mc:AlternateContent xmlns:mc="http://schemas.openxmlformats.org/markup-compatibility/2006">
              <mc:Choice xmlns:v="urn:schemas-microsoft-com:vml" Requires="v">
                <p:oleObj spid="_x0000_s8200" name="Equation" r:id="rId3" imgW="2806560" imgH="672840" progId="Equation.DSMT4">
                  <p:embed/>
                </p:oleObj>
              </mc:Choice>
              <mc:Fallback>
                <p:oleObj name="Equation" r:id="rId3" imgW="2806560" imgH="672840" progId="Equation.DSMT4">
                  <p:embed/>
                  <p:pic>
                    <p:nvPicPr>
                      <p:cNvPr id="0" name=""/>
                      <p:cNvPicPr/>
                      <p:nvPr/>
                    </p:nvPicPr>
                    <p:blipFill>
                      <a:blip r:embed="rId4"/>
                      <a:stretch>
                        <a:fillRect/>
                      </a:stretch>
                    </p:blipFill>
                    <p:spPr>
                      <a:xfrm>
                        <a:off x="2486025" y="5289550"/>
                        <a:ext cx="2806700" cy="6731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C93B6454-CD61-4AE5-5921-CD6B1FAFBD3D}"/>
              </a:ext>
            </a:extLst>
          </p:cNvPr>
          <p:cNvSpPr>
            <a:spLocks noGrp="1"/>
          </p:cNvSpPr>
          <p:nvPr>
            <p:ph type="sldNum" sz="quarter" idx="10"/>
          </p:nvPr>
        </p:nvSpPr>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20770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0C68-2CAE-6FF5-9977-9FC8DAAFD960}"/>
              </a:ext>
            </a:extLst>
          </p:cNvPr>
          <p:cNvSpPr>
            <a:spLocks noGrp="1"/>
          </p:cNvSpPr>
          <p:nvPr>
            <p:ph type="title"/>
          </p:nvPr>
        </p:nvSpPr>
        <p:spPr/>
        <p:txBody>
          <a:bodyPr/>
          <a:lstStyle/>
          <a:p>
            <a:r>
              <a:rPr lang="en-IN" dirty="0"/>
              <a:t>The Fundamental Result </a:t>
            </a:r>
            <a:r>
              <a:rPr lang="en-IN" sz="1000" b="0" dirty="0"/>
              <a:t>2</a:t>
            </a:r>
            <a:r>
              <a:rPr lang="en-IN" dirty="0"/>
              <a:t>    </a:t>
            </a:r>
          </a:p>
        </p:txBody>
      </p:sp>
      <p:sp>
        <p:nvSpPr>
          <p:cNvPr id="3" name="Content Placeholder 2">
            <a:extLst>
              <a:ext uri="{FF2B5EF4-FFF2-40B4-BE49-F238E27FC236}">
                <a16:creationId xmlns:a16="http://schemas.microsoft.com/office/drawing/2014/main" id="{6DDA4C85-AF95-C76F-132A-0A5EE241F3C6}"/>
              </a:ext>
            </a:extLst>
          </p:cNvPr>
          <p:cNvSpPr>
            <a:spLocks noGrp="1"/>
          </p:cNvSpPr>
          <p:nvPr>
            <p:ph sz="quarter" idx="11"/>
          </p:nvPr>
        </p:nvSpPr>
        <p:spPr/>
        <p:txBody>
          <a:bodyPr/>
          <a:lstStyle/>
          <a:p>
            <a:r>
              <a:rPr lang="en-US" dirty="0"/>
              <a:t>In general</a:t>
            </a:r>
            <a:r>
              <a:rPr lang="en-US" sz="100" dirty="0"/>
              <a:t> </a:t>
            </a:r>
            <a:r>
              <a:rPr lang="en-US" dirty="0"/>
              <a:t>.</a:t>
            </a:r>
            <a:r>
              <a:rPr lang="en-US" sz="100" dirty="0"/>
              <a:t> </a:t>
            </a:r>
            <a:r>
              <a:rPr lang="en-US" dirty="0"/>
              <a:t>.</a:t>
            </a:r>
            <a:r>
              <a:rPr lang="en-US" sz="100" dirty="0"/>
              <a:t> </a:t>
            </a:r>
            <a:r>
              <a:rPr lang="en-US" dirty="0"/>
              <a:t>.</a:t>
            </a:r>
          </a:p>
          <a:p>
            <a:pPr marL="292608" indent="-292608">
              <a:buFont typeface="Arial" panose="020B0604020202020204" pitchFamily="34" charset="0"/>
              <a:buChar char="•"/>
            </a:pPr>
            <a:r>
              <a:rPr lang="en-US" b="1" dirty="0">
                <a:solidFill>
                  <a:srgbClr val="002060"/>
                </a:solidFill>
              </a:rPr>
              <a:t>The reward-to-risk ratio must be the same for all assets in a competitive financial market.</a:t>
            </a:r>
          </a:p>
          <a:p>
            <a:pPr marL="292608" indent="-292608">
              <a:buFont typeface="Arial" panose="020B0604020202020204" pitchFamily="34" charset="0"/>
              <a:buChar char="•"/>
            </a:pPr>
            <a:r>
              <a:rPr lang="en-US" b="1" dirty="0">
                <a:solidFill>
                  <a:srgbClr val="A9131A"/>
                </a:solidFill>
              </a:rPr>
              <a:t>If one asset has twice as much systematic risk as another asset, its risk premium will simply be twice as large.</a:t>
            </a:r>
          </a:p>
          <a:p>
            <a:pPr marL="292608" indent="-292608">
              <a:buFont typeface="Arial" panose="020B0604020202020204" pitchFamily="34" charset="0"/>
              <a:buChar char="•"/>
            </a:pPr>
            <a:r>
              <a:rPr lang="en-US" dirty="0"/>
              <a:t>Because the reward-to-risk ratio must be the same, all assets in the market must plot on the same line.</a:t>
            </a:r>
            <a:endParaRPr lang="en-IN" dirty="0"/>
          </a:p>
        </p:txBody>
      </p:sp>
      <p:sp>
        <p:nvSpPr>
          <p:cNvPr id="6" name="Slide Number Placeholder 5">
            <a:extLst>
              <a:ext uri="{FF2B5EF4-FFF2-40B4-BE49-F238E27FC236}">
                <a16:creationId xmlns:a16="http://schemas.microsoft.com/office/drawing/2014/main" id="{D680FA09-19FF-BAE2-3224-5A6C9EE197D9}"/>
              </a:ext>
            </a:extLst>
          </p:cNvPr>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166001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3130-37B3-EC54-20F8-791058A1C43E}"/>
              </a:ext>
            </a:extLst>
          </p:cNvPr>
          <p:cNvSpPr>
            <a:spLocks noGrp="1"/>
          </p:cNvSpPr>
          <p:nvPr>
            <p:ph type="title"/>
          </p:nvPr>
        </p:nvSpPr>
        <p:spPr/>
        <p:txBody>
          <a:bodyPr/>
          <a:lstStyle/>
          <a:p>
            <a:r>
              <a:rPr lang="en-IN" dirty="0"/>
              <a:t>The Fundamental Result </a:t>
            </a:r>
            <a:r>
              <a:rPr lang="en-IN" sz="1000" b="0" dirty="0"/>
              <a:t>3</a:t>
            </a:r>
            <a:r>
              <a:rPr lang="en-IN" dirty="0"/>
              <a:t>     </a:t>
            </a:r>
          </a:p>
        </p:txBody>
      </p:sp>
      <p:pic>
        <p:nvPicPr>
          <p:cNvPr id="8" name="Picture 7" descr="A line graph showing asset expected return versus asset beta.">
            <a:extLst>
              <a:ext uri="{FF2B5EF4-FFF2-40B4-BE49-F238E27FC236}">
                <a16:creationId xmlns:a16="http://schemas.microsoft.com/office/drawing/2014/main" id="{50F69F55-700A-5D8D-02F4-79CD3896AEB9}"/>
              </a:ext>
            </a:extLst>
          </p:cNvPr>
          <p:cNvPicPr>
            <a:picLocks noChangeAspect="1"/>
          </p:cNvPicPr>
          <p:nvPr/>
        </p:nvPicPr>
        <p:blipFill>
          <a:blip r:embed="rId2"/>
          <a:stretch>
            <a:fillRect/>
          </a:stretch>
        </p:blipFill>
        <p:spPr>
          <a:xfrm>
            <a:off x="456843" y="1270490"/>
            <a:ext cx="8230313" cy="4377307"/>
          </a:xfrm>
          <a:prstGeom prst="rect">
            <a:avLst/>
          </a:prstGeom>
        </p:spPr>
      </p:pic>
      <p:sp>
        <p:nvSpPr>
          <p:cNvPr id="3" name="Text Placeholder 4">
            <a:extLst>
              <a:ext uri="{FF2B5EF4-FFF2-40B4-BE49-F238E27FC236}">
                <a16:creationId xmlns:a16="http://schemas.microsoft.com/office/drawing/2014/main" id="{E86514D9-7C45-9799-ACE8-B685D74E7508}"/>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2993B280-2573-4E5B-F763-7F7AB458892B}"/>
              </a:ext>
            </a:extLst>
          </p:cNvPr>
          <p:cNvSpPr>
            <a:spLocks noGrp="1"/>
          </p:cNvSpPr>
          <p:nvPr>
            <p:ph type="sldNum" sz="quarter" idx="4"/>
          </p:nvPr>
        </p:nvSpPr>
        <p:spPr/>
        <p:txBody>
          <a:body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481824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3257-26DF-E555-8B88-7B4EF78AC30F}"/>
              </a:ext>
            </a:extLst>
          </p:cNvPr>
          <p:cNvSpPr>
            <a:spLocks noGrp="1"/>
          </p:cNvSpPr>
          <p:nvPr>
            <p:ph type="title"/>
          </p:nvPr>
        </p:nvSpPr>
        <p:spPr/>
        <p:txBody>
          <a:bodyPr>
            <a:normAutofit/>
          </a:bodyPr>
          <a:lstStyle/>
          <a:p>
            <a:r>
              <a:rPr lang="en-US" sz="3600" dirty="0"/>
              <a:t>The Security Market Line (S</a:t>
            </a:r>
            <a:r>
              <a:rPr lang="en-US" sz="100" dirty="0"/>
              <a:t> </a:t>
            </a:r>
            <a:r>
              <a:rPr lang="en-US" sz="3600" dirty="0"/>
              <a:t>M</a:t>
            </a:r>
            <a:r>
              <a:rPr lang="en-US" sz="100" dirty="0"/>
              <a:t> </a:t>
            </a:r>
            <a:r>
              <a:rPr lang="en-US" sz="3600" dirty="0"/>
              <a:t>L)</a:t>
            </a:r>
            <a:endParaRPr lang="en-IN" sz="3600" dirty="0"/>
          </a:p>
        </p:txBody>
      </p:sp>
      <p:sp>
        <p:nvSpPr>
          <p:cNvPr id="3" name="Content Placeholder 2">
            <a:extLst>
              <a:ext uri="{FF2B5EF4-FFF2-40B4-BE49-F238E27FC236}">
                <a16:creationId xmlns:a16="http://schemas.microsoft.com/office/drawing/2014/main" id="{F491DB8B-F539-FA23-6EE0-343D30EFE732}"/>
              </a:ext>
            </a:extLst>
          </p:cNvPr>
          <p:cNvSpPr>
            <a:spLocks noGrp="1"/>
          </p:cNvSpPr>
          <p:nvPr>
            <p:ph sz="quarter" idx="11"/>
          </p:nvPr>
        </p:nvSpPr>
        <p:spPr/>
        <p:txBody>
          <a:bodyPr/>
          <a:lstStyle/>
          <a:p>
            <a:pPr marL="292608" indent="-292608">
              <a:buFont typeface="Arial" panose="020B0604020202020204" pitchFamily="34" charset="0"/>
              <a:buChar char="•"/>
            </a:pPr>
            <a:r>
              <a:rPr lang="en-US" dirty="0"/>
              <a:t>The </a:t>
            </a:r>
            <a:r>
              <a:rPr lang="en-US" b="1" dirty="0">
                <a:solidFill>
                  <a:srgbClr val="002060"/>
                </a:solidFill>
              </a:rPr>
              <a:t>Security market line (S</a:t>
            </a:r>
            <a:r>
              <a:rPr lang="en-US" sz="100" b="1" dirty="0">
                <a:solidFill>
                  <a:srgbClr val="002060"/>
                </a:solidFill>
              </a:rPr>
              <a:t> </a:t>
            </a:r>
            <a:r>
              <a:rPr lang="en-US" b="1" dirty="0">
                <a:solidFill>
                  <a:srgbClr val="002060"/>
                </a:solidFill>
              </a:rPr>
              <a:t>M</a:t>
            </a:r>
            <a:r>
              <a:rPr lang="en-US" sz="100" b="1" dirty="0">
                <a:solidFill>
                  <a:srgbClr val="002060"/>
                </a:solidFill>
              </a:rPr>
              <a:t> </a:t>
            </a:r>
            <a:r>
              <a:rPr lang="en-US" b="1" dirty="0">
                <a:solidFill>
                  <a:srgbClr val="002060"/>
                </a:solidFill>
              </a:rPr>
              <a:t>L)</a:t>
            </a:r>
            <a:r>
              <a:rPr lang="en-US" dirty="0"/>
              <a:t> is a graphical representation of the linear relationship between </a:t>
            </a:r>
            <a:r>
              <a:rPr lang="en-US" b="1" dirty="0">
                <a:solidFill>
                  <a:srgbClr val="002060"/>
                </a:solidFill>
              </a:rPr>
              <a:t>systematic risk and expected return</a:t>
            </a:r>
            <a:r>
              <a:rPr lang="en-US" dirty="0"/>
              <a:t> in financial markets.</a:t>
            </a:r>
            <a:endParaRPr lang="en-IN" dirty="0"/>
          </a:p>
        </p:txBody>
      </p:sp>
      <p:sp>
        <p:nvSpPr>
          <p:cNvPr id="4" name="Content Placeholder 3">
            <a:extLst>
              <a:ext uri="{FF2B5EF4-FFF2-40B4-BE49-F238E27FC236}">
                <a16:creationId xmlns:a16="http://schemas.microsoft.com/office/drawing/2014/main" id="{F0E85B22-450A-CD55-D538-E8646B7B8B89}"/>
              </a:ext>
            </a:extLst>
          </p:cNvPr>
          <p:cNvSpPr>
            <a:spLocks noGrp="1"/>
          </p:cNvSpPr>
          <p:nvPr>
            <p:ph sz="quarter" idx="14"/>
          </p:nvPr>
        </p:nvSpPr>
        <p:spPr>
          <a:xfrm>
            <a:off x="342900" y="3451612"/>
            <a:ext cx="3525715" cy="449815"/>
          </a:xfrm>
        </p:spPr>
        <p:txBody>
          <a:bodyPr/>
          <a:lstStyle/>
          <a:p>
            <a:pPr marL="292608" indent="-292608">
              <a:buFont typeface="Arial" panose="020B0604020202020204" pitchFamily="34" charset="0"/>
              <a:buChar char="•"/>
            </a:pPr>
            <a:r>
              <a:rPr lang="en-IN" dirty="0"/>
              <a:t>For a market portfolio,</a:t>
            </a:r>
          </a:p>
        </p:txBody>
      </p:sp>
      <p:graphicFrame>
        <p:nvGraphicFramePr>
          <p:cNvPr id="9" name="Object 8">
            <a:extLst>
              <a:ext uri="{FF2B5EF4-FFF2-40B4-BE49-F238E27FC236}">
                <a16:creationId xmlns:a16="http://schemas.microsoft.com/office/drawing/2014/main" id="{72536252-792A-E105-F347-FCCDD8B7954B}"/>
              </a:ext>
            </a:extLst>
          </p:cNvPr>
          <p:cNvGraphicFramePr>
            <a:graphicFrameLocks noChangeAspect="1"/>
          </p:cNvGraphicFramePr>
          <p:nvPr>
            <p:extLst>
              <p:ext uri="{D42A27DB-BD31-4B8C-83A1-F6EECF244321}">
                <p14:modId xmlns:p14="http://schemas.microsoft.com/office/powerpoint/2010/main" val="251536157"/>
              </p:ext>
            </p:extLst>
          </p:nvPr>
        </p:nvGraphicFramePr>
        <p:xfrm>
          <a:off x="4154488" y="3276600"/>
          <a:ext cx="3708400" cy="800100"/>
        </p:xfrm>
        <a:graphic>
          <a:graphicData uri="http://schemas.openxmlformats.org/presentationml/2006/ole">
            <mc:AlternateContent xmlns:mc="http://schemas.openxmlformats.org/markup-compatibility/2006">
              <mc:Choice xmlns:v="urn:schemas-microsoft-com:vml" Requires="v">
                <p:oleObj spid="_x0000_s9230" name="Equation" r:id="rId3" imgW="3708360" imgH="799920" progId="Equation.DSMT4">
                  <p:embed/>
                </p:oleObj>
              </mc:Choice>
              <mc:Fallback>
                <p:oleObj name="Equation" r:id="rId3" imgW="3708360" imgH="799920" progId="Equation.DSMT4">
                  <p:embed/>
                  <p:pic>
                    <p:nvPicPr>
                      <p:cNvPr id="0" name=""/>
                      <p:cNvPicPr/>
                      <p:nvPr/>
                    </p:nvPicPr>
                    <p:blipFill>
                      <a:blip r:embed="rId4"/>
                      <a:stretch>
                        <a:fillRect/>
                      </a:stretch>
                    </p:blipFill>
                    <p:spPr>
                      <a:xfrm>
                        <a:off x="4154488" y="3276600"/>
                        <a:ext cx="3708400" cy="8001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AF3FEC9-4FB3-4C40-E743-6FC33B6E02A1}"/>
              </a:ext>
            </a:extLst>
          </p:cNvPr>
          <p:cNvSpPr>
            <a:spLocks noGrp="1"/>
          </p:cNvSpPr>
          <p:nvPr>
            <p:ph sz="quarter" idx="15"/>
          </p:nvPr>
        </p:nvSpPr>
        <p:spPr>
          <a:xfrm>
            <a:off x="342901" y="4926647"/>
            <a:ext cx="3415184" cy="921493"/>
          </a:xfrm>
        </p:spPr>
        <p:txBody>
          <a:bodyPr/>
          <a:lstStyle/>
          <a:p>
            <a:r>
              <a:rPr lang="en-US" b="1" dirty="0">
                <a:solidFill>
                  <a:srgbClr val="002060"/>
                </a:solidFill>
              </a:rPr>
              <a:t>(because the market beta equals 1.)</a:t>
            </a:r>
            <a:endParaRPr lang="en-IN" b="1" dirty="0">
              <a:solidFill>
                <a:srgbClr val="002060"/>
              </a:solidFill>
            </a:endParaRPr>
          </a:p>
        </p:txBody>
      </p:sp>
      <p:graphicFrame>
        <p:nvGraphicFramePr>
          <p:cNvPr id="10" name="Object 9">
            <a:extLst>
              <a:ext uri="{FF2B5EF4-FFF2-40B4-BE49-F238E27FC236}">
                <a16:creationId xmlns:a16="http://schemas.microsoft.com/office/drawing/2014/main" id="{257891B0-69C1-D794-4625-00B032FF2FF1}"/>
              </a:ext>
            </a:extLst>
          </p:cNvPr>
          <p:cNvGraphicFramePr>
            <a:graphicFrameLocks noChangeAspect="1"/>
          </p:cNvGraphicFramePr>
          <p:nvPr>
            <p:extLst>
              <p:ext uri="{D42A27DB-BD31-4B8C-83A1-F6EECF244321}">
                <p14:modId xmlns:p14="http://schemas.microsoft.com/office/powerpoint/2010/main" val="330419363"/>
              </p:ext>
            </p:extLst>
          </p:nvPr>
        </p:nvGraphicFramePr>
        <p:xfrm>
          <a:off x="4097338" y="5086350"/>
          <a:ext cx="1689100" cy="381000"/>
        </p:xfrm>
        <a:graphic>
          <a:graphicData uri="http://schemas.openxmlformats.org/presentationml/2006/ole">
            <mc:AlternateContent xmlns:mc="http://schemas.openxmlformats.org/markup-compatibility/2006">
              <mc:Choice xmlns:v="urn:schemas-microsoft-com:vml" Requires="v">
                <p:oleObj spid="_x0000_s9231" name="Equation" r:id="rId5" imgW="1688760" imgH="380880" progId="Equation.DSMT4">
                  <p:embed/>
                </p:oleObj>
              </mc:Choice>
              <mc:Fallback>
                <p:oleObj name="Equation" r:id="rId5" imgW="1688760" imgH="380880" progId="Equation.DSMT4">
                  <p:embed/>
                  <p:pic>
                    <p:nvPicPr>
                      <p:cNvPr id="0" name=""/>
                      <p:cNvPicPr/>
                      <p:nvPr/>
                    </p:nvPicPr>
                    <p:blipFill>
                      <a:blip r:embed="rId6"/>
                      <a:stretch>
                        <a:fillRect/>
                      </a:stretch>
                    </p:blipFill>
                    <p:spPr>
                      <a:xfrm>
                        <a:off x="4097338" y="5086350"/>
                        <a:ext cx="1689100" cy="3810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8086D331-F87A-BE4A-8D22-9CAC2045C88C}"/>
              </a:ext>
            </a:extLst>
          </p:cNvPr>
          <p:cNvSpPr>
            <a:spLocks noGrp="1"/>
          </p:cNvSpPr>
          <p:nvPr>
            <p:ph type="sldNum" sz="quarter" idx="10"/>
          </p:nvPr>
        </p:nvSpPr>
        <p:spPr/>
        <p:txBody>
          <a:bodyPr/>
          <a:lstStyle/>
          <a:p>
            <a:fld id="{68151E55-6873-49E2-B8D5-2F265E6F1973}" type="slidenum">
              <a:rPr lang="en-US" smtClean="0"/>
              <a:t>28</a:t>
            </a:fld>
            <a:endParaRPr lang="en-US"/>
          </a:p>
        </p:txBody>
      </p:sp>
    </p:spTree>
    <p:extLst>
      <p:ext uri="{BB962C8B-B14F-4D97-AF65-F5344CB8AC3E}">
        <p14:creationId xmlns:p14="http://schemas.microsoft.com/office/powerpoint/2010/main" val="2839880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B217-7063-73D8-EB58-6A1D392352D9}"/>
              </a:ext>
            </a:extLst>
          </p:cNvPr>
          <p:cNvSpPr>
            <a:spLocks noGrp="1"/>
          </p:cNvSpPr>
          <p:nvPr>
            <p:ph type="title"/>
          </p:nvPr>
        </p:nvSpPr>
        <p:spPr/>
        <p:txBody>
          <a:bodyPr>
            <a:normAutofit/>
          </a:bodyPr>
          <a:lstStyle/>
          <a:p>
            <a:r>
              <a:rPr lang="en-US" sz="3600" dirty="0"/>
              <a:t>The Security Market Line </a:t>
            </a:r>
            <a:r>
              <a:rPr lang="en-US" sz="1000" b="0" dirty="0"/>
              <a:t>2</a:t>
            </a:r>
            <a:endParaRPr lang="en-IN" sz="1000" b="0" dirty="0"/>
          </a:p>
        </p:txBody>
      </p:sp>
      <p:sp>
        <p:nvSpPr>
          <p:cNvPr id="3" name="Content Placeholder 2">
            <a:extLst>
              <a:ext uri="{FF2B5EF4-FFF2-40B4-BE49-F238E27FC236}">
                <a16:creationId xmlns:a16="http://schemas.microsoft.com/office/drawing/2014/main" id="{CB59B21F-A920-5597-BB7C-B42D3E7BB4D8}"/>
              </a:ext>
            </a:extLst>
          </p:cNvPr>
          <p:cNvSpPr>
            <a:spLocks noGrp="1"/>
          </p:cNvSpPr>
          <p:nvPr>
            <p:ph sz="quarter" idx="11"/>
          </p:nvPr>
        </p:nvSpPr>
        <p:spPr>
          <a:xfrm>
            <a:off x="342900" y="1276710"/>
            <a:ext cx="491113" cy="471703"/>
          </a:xfrm>
        </p:spPr>
        <p:txBody>
          <a:bodyPr/>
          <a:lstStyle/>
          <a:p>
            <a:pPr marL="292608" indent="-292608">
              <a:buFont typeface="Arial" panose="020B0604020202020204" pitchFamily="34" charset="0"/>
              <a:buChar char="•"/>
            </a:pPr>
            <a:r>
              <a:rPr lang="en-IN" dirty="0"/>
              <a:t> </a:t>
            </a:r>
            <a:endParaRPr lang="en-IN" sz="100" dirty="0"/>
          </a:p>
        </p:txBody>
      </p:sp>
      <p:graphicFrame>
        <p:nvGraphicFramePr>
          <p:cNvPr id="13" name="Object 12">
            <a:extLst>
              <a:ext uri="{FF2B5EF4-FFF2-40B4-BE49-F238E27FC236}">
                <a16:creationId xmlns:a16="http://schemas.microsoft.com/office/drawing/2014/main" id="{EFFFC2CF-78BB-352A-22E0-009BE36D11F8}"/>
              </a:ext>
            </a:extLst>
          </p:cNvPr>
          <p:cNvGraphicFramePr>
            <a:graphicFrameLocks noChangeAspect="1"/>
          </p:cNvGraphicFramePr>
          <p:nvPr>
            <p:extLst>
              <p:ext uri="{D42A27DB-BD31-4B8C-83A1-F6EECF244321}">
                <p14:modId xmlns:p14="http://schemas.microsoft.com/office/powerpoint/2010/main" val="4273958063"/>
              </p:ext>
            </p:extLst>
          </p:nvPr>
        </p:nvGraphicFramePr>
        <p:xfrm>
          <a:off x="976313" y="1304925"/>
          <a:ext cx="1524000" cy="381000"/>
        </p:xfrm>
        <a:graphic>
          <a:graphicData uri="http://schemas.openxmlformats.org/presentationml/2006/ole">
            <mc:AlternateContent xmlns:mc="http://schemas.openxmlformats.org/markup-compatibility/2006">
              <mc:Choice xmlns:v="urn:schemas-microsoft-com:vml" Requires="v">
                <p:oleObj spid="_x0000_s10260" name="Equation" r:id="rId3" imgW="1523880" imgH="380880" progId="Equation.DSMT4">
                  <p:embed/>
                </p:oleObj>
              </mc:Choice>
              <mc:Fallback>
                <p:oleObj name="Equation" r:id="rId3" imgW="1523880" imgH="380880" progId="Equation.DSMT4">
                  <p:embed/>
                  <p:pic>
                    <p:nvPicPr>
                      <p:cNvPr id="0" name=""/>
                      <p:cNvPicPr/>
                      <p:nvPr/>
                    </p:nvPicPr>
                    <p:blipFill>
                      <a:blip r:embed="rId4"/>
                      <a:stretch>
                        <a:fillRect/>
                      </a:stretch>
                    </p:blipFill>
                    <p:spPr>
                      <a:xfrm>
                        <a:off x="976313" y="1304925"/>
                        <a:ext cx="15240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ABDC48C-2A82-BD33-5D23-86947ADCB655}"/>
              </a:ext>
            </a:extLst>
          </p:cNvPr>
          <p:cNvSpPr>
            <a:spLocks noGrp="1"/>
          </p:cNvSpPr>
          <p:nvPr>
            <p:ph sz="quarter" idx="14"/>
          </p:nvPr>
        </p:nvSpPr>
        <p:spPr>
          <a:xfrm>
            <a:off x="2642717" y="1266645"/>
            <a:ext cx="5576835" cy="451640"/>
          </a:xfrm>
        </p:spPr>
        <p:txBody>
          <a:bodyPr lIns="0"/>
          <a:lstStyle/>
          <a:p>
            <a:r>
              <a:rPr lang="en-US" dirty="0"/>
              <a:t>is often called the </a:t>
            </a:r>
            <a:r>
              <a:rPr lang="en-US" b="1" dirty="0">
                <a:solidFill>
                  <a:srgbClr val="A9131A"/>
                </a:solidFill>
              </a:rPr>
              <a:t>market risk premium</a:t>
            </a:r>
            <a:endParaRPr lang="en-IN" dirty="0">
              <a:solidFill>
                <a:srgbClr val="A9131A"/>
              </a:solidFill>
            </a:endParaRPr>
          </a:p>
        </p:txBody>
      </p:sp>
      <p:sp>
        <p:nvSpPr>
          <p:cNvPr id="5" name="Content Placeholder 4">
            <a:extLst>
              <a:ext uri="{FF2B5EF4-FFF2-40B4-BE49-F238E27FC236}">
                <a16:creationId xmlns:a16="http://schemas.microsoft.com/office/drawing/2014/main" id="{209426BE-7577-3158-0D10-51ABAB9A6005}"/>
              </a:ext>
            </a:extLst>
          </p:cNvPr>
          <p:cNvSpPr>
            <a:spLocks noGrp="1"/>
          </p:cNvSpPr>
          <p:nvPr>
            <p:ph sz="quarter" idx="15"/>
          </p:nvPr>
        </p:nvSpPr>
        <p:spPr>
          <a:xfrm>
            <a:off x="342900" y="1849015"/>
            <a:ext cx="8458200" cy="934377"/>
          </a:xfrm>
        </p:spPr>
        <p:txBody>
          <a:bodyPr tIns="0"/>
          <a:lstStyle/>
          <a:p>
            <a:pPr marL="292608"/>
            <a:r>
              <a:rPr lang="en-US" dirty="0"/>
              <a:t>because it is the risk premium on a market portfolio.</a:t>
            </a:r>
          </a:p>
          <a:p>
            <a:pPr marL="292608" indent="-292608">
              <a:buFont typeface="Arial" panose="020B0604020202020204" pitchFamily="34" charset="0"/>
              <a:buChar char="•"/>
            </a:pPr>
            <a:r>
              <a:rPr lang="en-US" dirty="0"/>
              <a:t>For any asset </a:t>
            </a:r>
            <a:r>
              <a:rPr lang="en-US" i="1" dirty="0" err="1"/>
              <a:t>i</a:t>
            </a:r>
            <a:r>
              <a:rPr lang="en-US" dirty="0"/>
              <a:t> in the market:</a:t>
            </a:r>
            <a:endParaRPr lang="en-IN" dirty="0"/>
          </a:p>
        </p:txBody>
      </p:sp>
      <p:graphicFrame>
        <p:nvGraphicFramePr>
          <p:cNvPr id="14" name="Object 13">
            <a:extLst>
              <a:ext uri="{FF2B5EF4-FFF2-40B4-BE49-F238E27FC236}">
                <a16:creationId xmlns:a16="http://schemas.microsoft.com/office/drawing/2014/main" id="{31D41694-5562-1E01-606A-0873927BC220}"/>
              </a:ext>
            </a:extLst>
          </p:cNvPr>
          <p:cNvGraphicFramePr>
            <a:graphicFrameLocks noChangeAspect="1"/>
          </p:cNvGraphicFramePr>
          <p:nvPr>
            <p:extLst>
              <p:ext uri="{D42A27DB-BD31-4B8C-83A1-F6EECF244321}">
                <p14:modId xmlns:p14="http://schemas.microsoft.com/office/powerpoint/2010/main" val="817696852"/>
              </p:ext>
            </p:extLst>
          </p:nvPr>
        </p:nvGraphicFramePr>
        <p:xfrm>
          <a:off x="1536700" y="3111500"/>
          <a:ext cx="3276600" cy="850900"/>
        </p:xfrm>
        <a:graphic>
          <a:graphicData uri="http://schemas.openxmlformats.org/presentationml/2006/ole">
            <mc:AlternateContent xmlns:mc="http://schemas.openxmlformats.org/markup-compatibility/2006">
              <mc:Choice xmlns:v="urn:schemas-microsoft-com:vml" Requires="v">
                <p:oleObj spid="_x0000_s10261" name="Equation" r:id="rId5" imgW="3276360" imgH="850680" progId="Equation.DSMT4">
                  <p:embed/>
                </p:oleObj>
              </mc:Choice>
              <mc:Fallback>
                <p:oleObj name="Equation" r:id="rId5" imgW="3276360" imgH="850680" progId="Equation.DSMT4">
                  <p:embed/>
                  <p:pic>
                    <p:nvPicPr>
                      <p:cNvPr id="0" name=""/>
                      <p:cNvPicPr/>
                      <p:nvPr/>
                    </p:nvPicPr>
                    <p:blipFill>
                      <a:blip r:embed="rId6"/>
                      <a:stretch>
                        <a:fillRect/>
                      </a:stretch>
                    </p:blipFill>
                    <p:spPr>
                      <a:xfrm>
                        <a:off x="1536700" y="3111500"/>
                        <a:ext cx="3276600" cy="8509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C0F129E-6009-6F43-00B7-DB891082B42B}"/>
              </a:ext>
            </a:extLst>
          </p:cNvPr>
          <p:cNvGraphicFramePr>
            <a:graphicFrameLocks noChangeAspect="1"/>
          </p:cNvGraphicFramePr>
          <p:nvPr>
            <p:extLst>
              <p:ext uri="{D42A27DB-BD31-4B8C-83A1-F6EECF244321}">
                <p14:modId xmlns:p14="http://schemas.microsoft.com/office/powerpoint/2010/main" val="42079979"/>
              </p:ext>
            </p:extLst>
          </p:nvPr>
        </p:nvGraphicFramePr>
        <p:xfrm>
          <a:off x="1230313" y="4314825"/>
          <a:ext cx="4191000" cy="431800"/>
        </p:xfrm>
        <a:graphic>
          <a:graphicData uri="http://schemas.openxmlformats.org/presentationml/2006/ole">
            <mc:AlternateContent xmlns:mc="http://schemas.openxmlformats.org/markup-compatibility/2006">
              <mc:Choice xmlns:v="urn:schemas-microsoft-com:vml" Requires="v">
                <p:oleObj spid="_x0000_s10262" name="Equation" r:id="rId7" imgW="4190760" imgH="431640" progId="Equation.DSMT4">
                  <p:embed/>
                </p:oleObj>
              </mc:Choice>
              <mc:Fallback>
                <p:oleObj name="Equation" r:id="rId7" imgW="4190760" imgH="431640" progId="Equation.DSMT4">
                  <p:embed/>
                  <p:pic>
                    <p:nvPicPr>
                      <p:cNvPr id="0" name=""/>
                      <p:cNvPicPr/>
                      <p:nvPr/>
                    </p:nvPicPr>
                    <p:blipFill>
                      <a:blip r:embed="rId8"/>
                      <a:stretch>
                        <a:fillRect/>
                      </a:stretch>
                    </p:blipFill>
                    <p:spPr>
                      <a:xfrm>
                        <a:off x="1230313" y="4314825"/>
                        <a:ext cx="41910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D01680A-EDCD-F66C-563E-9F1D093A93F9}"/>
              </a:ext>
            </a:extLst>
          </p:cNvPr>
          <p:cNvSpPr>
            <a:spLocks noGrp="1"/>
          </p:cNvSpPr>
          <p:nvPr>
            <p:ph sz="quarter" idx="16"/>
          </p:nvPr>
        </p:nvSpPr>
        <p:spPr>
          <a:xfrm>
            <a:off x="342900" y="5126544"/>
            <a:ext cx="8458200" cy="1264207"/>
          </a:xfrm>
        </p:spPr>
        <p:txBody>
          <a:bodyPr/>
          <a:lstStyle/>
          <a:p>
            <a:r>
              <a:rPr lang="en-US" b="1" dirty="0"/>
              <a:t>Setting the reward-to-risk ratio for all assets equal to the market risk premium results in the equation for the </a:t>
            </a:r>
            <a:r>
              <a:rPr lang="en-US" b="1" dirty="0">
                <a:solidFill>
                  <a:srgbClr val="002060"/>
                </a:solidFill>
              </a:rPr>
              <a:t>Capital Asset Pricing Model</a:t>
            </a:r>
            <a:r>
              <a:rPr lang="en-US" b="1" dirty="0"/>
              <a:t>.</a:t>
            </a:r>
            <a:endParaRPr lang="en-IN" b="1" dirty="0"/>
          </a:p>
        </p:txBody>
      </p:sp>
      <p:sp>
        <p:nvSpPr>
          <p:cNvPr id="11" name="Slide Number Placeholder 10">
            <a:extLst>
              <a:ext uri="{FF2B5EF4-FFF2-40B4-BE49-F238E27FC236}">
                <a16:creationId xmlns:a16="http://schemas.microsoft.com/office/drawing/2014/main" id="{9E2FD7CA-0C52-202C-64A7-590C72B5CD73}"/>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61569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E81B-36A7-4FEC-8315-11844223461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1F3429-4F48-4462-9F38-1560511AA001}"/>
              </a:ext>
            </a:extLst>
          </p:cNvPr>
          <p:cNvSpPr>
            <a:spLocks noGrp="1"/>
          </p:cNvSpPr>
          <p:nvPr>
            <p:ph sz="quarter" idx="11"/>
          </p:nvPr>
        </p:nvSpPr>
        <p:spPr/>
        <p:txBody>
          <a:bodyPr/>
          <a:lstStyle/>
          <a:p>
            <a:r>
              <a:rPr lang="en-US" dirty="0"/>
              <a:t>Studying some topics will yield an expected reward. For example, make sure you know:</a:t>
            </a:r>
          </a:p>
          <a:p>
            <a:pPr marL="402336" indent="-402336">
              <a:buFont typeface="+mj-lt"/>
              <a:buAutoNum type="arabicPeriod"/>
            </a:pPr>
            <a:r>
              <a:rPr lang="en-US" dirty="0"/>
              <a:t>The difference between expected and unexpected returns.</a:t>
            </a:r>
          </a:p>
          <a:p>
            <a:pPr marL="402336" indent="-402336">
              <a:buFont typeface="+mj-lt"/>
              <a:buAutoNum type="arabicPeriod"/>
            </a:pPr>
            <a:r>
              <a:rPr lang="en-US" dirty="0"/>
              <a:t>The difference between systematic risk and unsystematic risk.</a:t>
            </a:r>
          </a:p>
          <a:p>
            <a:pPr marL="402336" indent="-402336">
              <a:buFont typeface="+mj-lt"/>
              <a:buAutoNum type="arabicPeriod"/>
            </a:pPr>
            <a:r>
              <a:rPr lang="en-US" dirty="0"/>
              <a:t>The security market line and the capital asset pricing model.</a:t>
            </a:r>
          </a:p>
          <a:p>
            <a:pPr marL="402336" indent="-402336">
              <a:buFont typeface="+mj-lt"/>
              <a:buAutoNum type="arabicPeriod"/>
            </a:pPr>
            <a:r>
              <a:rPr lang="en-US" dirty="0"/>
              <a:t>The importance of beta.</a:t>
            </a:r>
          </a:p>
        </p:txBody>
      </p:sp>
      <p:sp>
        <p:nvSpPr>
          <p:cNvPr id="6" name="Slide Number Placeholder 5">
            <a:extLst>
              <a:ext uri="{FF2B5EF4-FFF2-40B4-BE49-F238E27FC236}">
                <a16:creationId xmlns:a16="http://schemas.microsoft.com/office/drawing/2014/main" id="{D8119CC5-85E0-4388-AE5E-52C8483084CE}"/>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229943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91B2-1691-D704-A2C2-1ECB5189C308}"/>
              </a:ext>
            </a:extLst>
          </p:cNvPr>
          <p:cNvSpPr>
            <a:spLocks noGrp="1"/>
          </p:cNvSpPr>
          <p:nvPr>
            <p:ph type="title"/>
          </p:nvPr>
        </p:nvSpPr>
        <p:spPr/>
        <p:txBody>
          <a:bodyPr>
            <a:normAutofit/>
          </a:bodyPr>
          <a:lstStyle/>
          <a:p>
            <a:r>
              <a:rPr lang="en-US" sz="3600" dirty="0"/>
              <a:t>The Security Market Line </a:t>
            </a:r>
            <a:r>
              <a:rPr lang="en-US" sz="1000" b="0" dirty="0"/>
              <a:t>3</a:t>
            </a:r>
            <a:endParaRPr lang="en-IN" sz="1000" b="0" dirty="0"/>
          </a:p>
        </p:txBody>
      </p:sp>
      <p:sp>
        <p:nvSpPr>
          <p:cNvPr id="3" name="Content Placeholder 2">
            <a:extLst>
              <a:ext uri="{FF2B5EF4-FFF2-40B4-BE49-F238E27FC236}">
                <a16:creationId xmlns:a16="http://schemas.microsoft.com/office/drawing/2014/main" id="{6EDF5DD8-184E-58CD-51D7-8F74EC4A394B}"/>
              </a:ext>
            </a:extLst>
          </p:cNvPr>
          <p:cNvSpPr>
            <a:spLocks noGrp="1"/>
          </p:cNvSpPr>
          <p:nvPr>
            <p:ph sz="quarter" idx="11"/>
          </p:nvPr>
        </p:nvSpPr>
        <p:spPr>
          <a:xfrm>
            <a:off x="342900" y="1276710"/>
            <a:ext cx="8459456" cy="863589"/>
          </a:xfrm>
        </p:spPr>
        <p:txBody>
          <a:bodyPr/>
          <a:lstStyle/>
          <a:p>
            <a:r>
              <a:rPr lang="en-US" dirty="0"/>
              <a:t>The </a:t>
            </a:r>
            <a:r>
              <a:rPr lang="en-US" b="1" dirty="0">
                <a:solidFill>
                  <a:srgbClr val="002060"/>
                </a:solidFill>
              </a:rPr>
              <a:t>Capital Asset Pricing Model (C</a:t>
            </a:r>
            <a:r>
              <a:rPr lang="en-US" sz="100" b="1" dirty="0">
                <a:solidFill>
                  <a:srgbClr val="002060"/>
                </a:solidFill>
              </a:rPr>
              <a:t> </a:t>
            </a:r>
            <a:r>
              <a:rPr lang="en-US" b="1" dirty="0">
                <a:solidFill>
                  <a:srgbClr val="002060"/>
                </a:solidFill>
              </a:rPr>
              <a:t>A</a:t>
            </a:r>
            <a:r>
              <a:rPr lang="en-US" sz="100" b="1" dirty="0">
                <a:solidFill>
                  <a:srgbClr val="002060"/>
                </a:solidFill>
              </a:rPr>
              <a:t> </a:t>
            </a:r>
            <a:r>
              <a:rPr lang="en-US" b="1" dirty="0">
                <a:solidFill>
                  <a:srgbClr val="002060"/>
                </a:solidFill>
              </a:rPr>
              <a:t>P</a:t>
            </a:r>
            <a:r>
              <a:rPr lang="en-US" sz="100" b="1" dirty="0">
                <a:solidFill>
                  <a:srgbClr val="002060"/>
                </a:solidFill>
              </a:rPr>
              <a:t> </a:t>
            </a:r>
            <a:r>
              <a:rPr lang="en-US" b="1" dirty="0">
                <a:solidFill>
                  <a:srgbClr val="002060"/>
                </a:solidFill>
              </a:rPr>
              <a:t>M)</a:t>
            </a:r>
            <a:r>
              <a:rPr lang="en-US" dirty="0"/>
              <a:t> is a </a:t>
            </a:r>
            <a:r>
              <a:rPr lang="en-US" b="1" dirty="0">
                <a:solidFill>
                  <a:srgbClr val="A9131A"/>
                </a:solidFill>
              </a:rPr>
              <a:t>theory</a:t>
            </a:r>
            <a:r>
              <a:rPr lang="en-US" dirty="0"/>
              <a:t> of risk and return for securities in a competitive capital market.</a:t>
            </a:r>
            <a:endParaRPr lang="en-IN" dirty="0"/>
          </a:p>
        </p:txBody>
      </p:sp>
      <p:graphicFrame>
        <p:nvGraphicFramePr>
          <p:cNvPr id="25" name="Object 24">
            <a:extLst>
              <a:ext uri="{FF2B5EF4-FFF2-40B4-BE49-F238E27FC236}">
                <a16:creationId xmlns:a16="http://schemas.microsoft.com/office/drawing/2014/main" id="{8DB4EF69-E17E-4F42-501F-19742B0A550B}"/>
              </a:ext>
            </a:extLst>
          </p:cNvPr>
          <p:cNvGraphicFramePr>
            <a:graphicFrameLocks noChangeAspect="1"/>
          </p:cNvGraphicFramePr>
          <p:nvPr>
            <p:extLst>
              <p:ext uri="{D42A27DB-BD31-4B8C-83A1-F6EECF244321}">
                <p14:modId xmlns:p14="http://schemas.microsoft.com/office/powerpoint/2010/main" val="807838702"/>
              </p:ext>
            </p:extLst>
          </p:nvPr>
        </p:nvGraphicFramePr>
        <p:xfrm>
          <a:off x="1587500" y="2292350"/>
          <a:ext cx="3911600" cy="508000"/>
        </p:xfrm>
        <a:graphic>
          <a:graphicData uri="http://schemas.openxmlformats.org/presentationml/2006/ole">
            <mc:AlternateContent xmlns:mc="http://schemas.openxmlformats.org/markup-compatibility/2006">
              <mc:Choice xmlns:v="urn:schemas-microsoft-com:vml" Requires="v">
                <p:oleObj spid="_x0000_s11296" name="Equation" r:id="rId3" imgW="3911400" imgH="507960" progId="Equation.DSMT4">
                  <p:embed/>
                </p:oleObj>
              </mc:Choice>
              <mc:Fallback>
                <p:oleObj name="Equation" r:id="rId3" imgW="3911400" imgH="507960" progId="Equation.DSMT4">
                  <p:embed/>
                  <p:pic>
                    <p:nvPicPr>
                      <p:cNvPr id="0" name=""/>
                      <p:cNvPicPr/>
                      <p:nvPr/>
                    </p:nvPicPr>
                    <p:blipFill>
                      <a:blip r:embed="rId4"/>
                      <a:stretch>
                        <a:fillRect/>
                      </a:stretch>
                    </p:blipFill>
                    <p:spPr>
                      <a:xfrm>
                        <a:off x="1587500" y="2292350"/>
                        <a:ext cx="3911600" cy="508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A962680-5C63-BB0F-8847-CC454CB838D5}"/>
              </a:ext>
            </a:extLst>
          </p:cNvPr>
          <p:cNvSpPr>
            <a:spLocks noGrp="1"/>
          </p:cNvSpPr>
          <p:nvPr>
            <p:ph sz="quarter" idx="14"/>
          </p:nvPr>
        </p:nvSpPr>
        <p:spPr>
          <a:xfrm>
            <a:off x="342901" y="3218731"/>
            <a:ext cx="3264458" cy="469014"/>
          </a:xfrm>
        </p:spPr>
        <p:txBody>
          <a:bodyPr/>
          <a:lstStyle/>
          <a:p>
            <a:r>
              <a:rPr lang="en-IN" dirty="0"/>
              <a:t>The C</a:t>
            </a:r>
            <a:r>
              <a:rPr lang="en-IN" sz="100" dirty="0"/>
              <a:t> </a:t>
            </a:r>
            <a:r>
              <a:rPr lang="en-IN" dirty="0"/>
              <a:t>A</a:t>
            </a:r>
            <a:r>
              <a:rPr lang="en-IN" sz="100" dirty="0"/>
              <a:t> </a:t>
            </a:r>
            <a:r>
              <a:rPr lang="en-IN" dirty="0"/>
              <a:t>P</a:t>
            </a:r>
            <a:r>
              <a:rPr lang="en-IN" sz="100" dirty="0"/>
              <a:t> </a:t>
            </a:r>
            <a:r>
              <a:rPr lang="en-IN" dirty="0"/>
              <a:t>M shows that</a:t>
            </a:r>
          </a:p>
        </p:txBody>
      </p:sp>
      <p:graphicFrame>
        <p:nvGraphicFramePr>
          <p:cNvPr id="21" name="Object 20">
            <a:extLst>
              <a:ext uri="{FF2B5EF4-FFF2-40B4-BE49-F238E27FC236}">
                <a16:creationId xmlns:a16="http://schemas.microsoft.com/office/drawing/2014/main" id="{892E8C9A-61EF-EA3B-8B02-2C6AD8526A2C}"/>
              </a:ext>
            </a:extLst>
          </p:cNvPr>
          <p:cNvGraphicFramePr>
            <a:graphicFrameLocks noChangeAspect="1"/>
          </p:cNvGraphicFramePr>
          <p:nvPr>
            <p:extLst>
              <p:ext uri="{D42A27DB-BD31-4B8C-83A1-F6EECF244321}">
                <p14:modId xmlns:p14="http://schemas.microsoft.com/office/powerpoint/2010/main" val="2508497847"/>
              </p:ext>
            </p:extLst>
          </p:nvPr>
        </p:nvGraphicFramePr>
        <p:xfrm>
          <a:off x="3645739" y="3250272"/>
          <a:ext cx="787400" cy="431800"/>
        </p:xfrm>
        <a:graphic>
          <a:graphicData uri="http://schemas.openxmlformats.org/presentationml/2006/ole">
            <mc:AlternateContent xmlns:mc="http://schemas.openxmlformats.org/markup-compatibility/2006">
              <mc:Choice xmlns:v="urn:schemas-microsoft-com:vml" Requires="v">
                <p:oleObj spid="_x0000_s11297" name="Equation" r:id="rId5" imgW="787320" imgH="431640" progId="Equation.DSMT4">
                  <p:embed/>
                </p:oleObj>
              </mc:Choice>
              <mc:Fallback>
                <p:oleObj name="Equation" r:id="rId5" imgW="787320" imgH="431640" progId="Equation.DSMT4">
                  <p:embed/>
                  <p:pic>
                    <p:nvPicPr>
                      <p:cNvPr id="13" name="Object 12">
                        <a:extLst>
                          <a:ext uri="{FF2B5EF4-FFF2-40B4-BE49-F238E27FC236}">
                            <a16:creationId xmlns:a16="http://schemas.microsoft.com/office/drawing/2014/main" id="{E801581B-C2E6-19AD-C729-EFE071E519F9}"/>
                          </a:ext>
                        </a:extLst>
                      </p:cNvPr>
                      <p:cNvPicPr/>
                      <p:nvPr/>
                    </p:nvPicPr>
                    <p:blipFill>
                      <a:blip r:embed="rId6"/>
                      <a:stretch>
                        <a:fillRect/>
                      </a:stretch>
                    </p:blipFill>
                    <p:spPr>
                      <a:xfrm>
                        <a:off x="3645739" y="3250272"/>
                        <a:ext cx="7874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E14B4F3-A6E6-176E-1029-3D8C983A4E8F}"/>
              </a:ext>
            </a:extLst>
          </p:cNvPr>
          <p:cNvSpPr>
            <a:spLocks noGrp="1"/>
          </p:cNvSpPr>
          <p:nvPr>
            <p:ph sz="quarter" idx="15"/>
          </p:nvPr>
        </p:nvSpPr>
        <p:spPr>
          <a:xfrm>
            <a:off x="4471519" y="3228779"/>
            <a:ext cx="1810797" cy="448917"/>
          </a:xfrm>
        </p:spPr>
        <p:txBody>
          <a:bodyPr lIns="0"/>
          <a:lstStyle/>
          <a:p>
            <a:r>
              <a:rPr lang="en-IN" dirty="0"/>
              <a:t>depends on:</a:t>
            </a:r>
          </a:p>
        </p:txBody>
      </p:sp>
      <p:sp>
        <p:nvSpPr>
          <p:cNvPr id="6" name="Content Placeholder 5">
            <a:extLst>
              <a:ext uri="{FF2B5EF4-FFF2-40B4-BE49-F238E27FC236}">
                <a16:creationId xmlns:a16="http://schemas.microsoft.com/office/drawing/2014/main" id="{91E54446-EEA6-E54C-B06A-1FF2902A5903}"/>
              </a:ext>
            </a:extLst>
          </p:cNvPr>
          <p:cNvSpPr>
            <a:spLocks noGrp="1"/>
          </p:cNvSpPr>
          <p:nvPr>
            <p:ph sz="quarter" idx="16"/>
          </p:nvPr>
        </p:nvSpPr>
        <p:spPr>
          <a:xfrm>
            <a:off x="309824" y="3821305"/>
            <a:ext cx="450920" cy="444857"/>
          </a:xfrm>
        </p:spPr>
        <p:txBody>
          <a:bodyPr/>
          <a:lstStyle/>
          <a:p>
            <a:pPr marL="292608" indent="-292608">
              <a:buFont typeface="Arial" panose="020B0604020202020204" pitchFamily="34" charset="0"/>
              <a:buChar char="•"/>
            </a:pPr>
            <a:r>
              <a:rPr lang="en-IN" dirty="0"/>
              <a:t> </a:t>
            </a:r>
            <a:endParaRPr lang="en-IN" sz="100" dirty="0"/>
          </a:p>
        </p:txBody>
      </p:sp>
      <p:graphicFrame>
        <p:nvGraphicFramePr>
          <p:cNvPr id="22" name="Object 21">
            <a:extLst>
              <a:ext uri="{FF2B5EF4-FFF2-40B4-BE49-F238E27FC236}">
                <a16:creationId xmlns:a16="http://schemas.microsoft.com/office/drawing/2014/main" id="{ACCFE899-D6FF-3D85-A82D-8D0C8A424D88}"/>
              </a:ext>
            </a:extLst>
          </p:cNvPr>
          <p:cNvGraphicFramePr>
            <a:graphicFrameLocks noChangeAspect="1"/>
          </p:cNvGraphicFramePr>
          <p:nvPr>
            <p:extLst>
              <p:ext uri="{D42A27DB-BD31-4B8C-83A1-F6EECF244321}">
                <p14:modId xmlns:p14="http://schemas.microsoft.com/office/powerpoint/2010/main" val="2256569140"/>
              </p:ext>
            </p:extLst>
          </p:nvPr>
        </p:nvGraphicFramePr>
        <p:xfrm>
          <a:off x="846576" y="3831353"/>
          <a:ext cx="457200" cy="419100"/>
        </p:xfrm>
        <a:graphic>
          <a:graphicData uri="http://schemas.openxmlformats.org/presentationml/2006/ole">
            <mc:AlternateContent xmlns:mc="http://schemas.openxmlformats.org/markup-compatibility/2006">
              <mc:Choice xmlns:v="urn:schemas-microsoft-com:vml" Requires="v">
                <p:oleObj spid="_x0000_s11298" name="Equation" r:id="rId7" imgW="457200" imgH="419040" progId="Equation.DSMT4">
                  <p:embed/>
                </p:oleObj>
              </mc:Choice>
              <mc:Fallback>
                <p:oleObj name="Equation" r:id="rId7" imgW="457200" imgH="419040" progId="Equation.DSMT4">
                  <p:embed/>
                  <p:pic>
                    <p:nvPicPr>
                      <p:cNvPr id="14" name="Object 13">
                        <a:extLst>
                          <a:ext uri="{FF2B5EF4-FFF2-40B4-BE49-F238E27FC236}">
                            <a16:creationId xmlns:a16="http://schemas.microsoft.com/office/drawing/2014/main" id="{5F34F2E4-66E6-49E4-AD67-CBE3DB578661}"/>
                          </a:ext>
                        </a:extLst>
                      </p:cNvPr>
                      <p:cNvPicPr/>
                      <p:nvPr/>
                    </p:nvPicPr>
                    <p:blipFill>
                      <a:blip r:embed="rId8"/>
                      <a:stretch>
                        <a:fillRect/>
                      </a:stretch>
                    </p:blipFill>
                    <p:spPr>
                      <a:xfrm>
                        <a:off x="846576" y="3831353"/>
                        <a:ext cx="457200" cy="4191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ED08057-E6A5-3E97-F394-D5E2970833C1}"/>
              </a:ext>
            </a:extLst>
          </p:cNvPr>
          <p:cNvSpPr>
            <a:spLocks noGrp="1"/>
          </p:cNvSpPr>
          <p:nvPr>
            <p:ph sz="quarter" idx="17"/>
          </p:nvPr>
        </p:nvSpPr>
        <p:spPr>
          <a:xfrm>
            <a:off x="1364064" y="3786715"/>
            <a:ext cx="4219052" cy="479447"/>
          </a:xfrm>
        </p:spPr>
        <p:txBody>
          <a:bodyPr lIns="0"/>
          <a:lstStyle/>
          <a:p>
            <a:r>
              <a:rPr lang="en-US" dirty="0"/>
              <a:t>the pure time value of money.</a:t>
            </a:r>
            <a:endParaRPr lang="en-IN" dirty="0"/>
          </a:p>
        </p:txBody>
      </p:sp>
      <p:sp>
        <p:nvSpPr>
          <p:cNvPr id="8" name="Content Placeholder 7">
            <a:extLst>
              <a:ext uri="{FF2B5EF4-FFF2-40B4-BE49-F238E27FC236}">
                <a16:creationId xmlns:a16="http://schemas.microsoft.com/office/drawing/2014/main" id="{29E249B9-4C92-E50D-2846-E55B5AA04FD0}"/>
              </a:ext>
            </a:extLst>
          </p:cNvPr>
          <p:cNvSpPr>
            <a:spLocks noGrp="1"/>
          </p:cNvSpPr>
          <p:nvPr>
            <p:ph sz="quarter" idx="18"/>
          </p:nvPr>
        </p:nvSpPr>
        <p:spPr>
          <a:xfrm>
            <a:off x="342900" y="4458806"/>
            <a:ext cx="460968" cy="463794"/>
          </a:xfrm>
        </p:spPr>
        <p:txBody>
          <a:bodyPr/>
          <a:lstStyle/>
          <a:p>
            <a:pPr marL="292608" indent="-292608">
              <a:buFont typeface="Arial" panose="020B0604020202020204" pitchFamily="34" charset="0"/>
              <a:buChar char="•"/>
            </a:pPr>
            <a:r>
              <a:rPr lang="en-IN" dirty="0"/>
              <a:t> </a:t>
            </a:r>
            <a:endParaRPr lang="en-IN" sz="100" dirty="0"/>
          </a:p>
        </p:txBody>
      </p:sp>
      <p:graphicFrame>
        <p:nvGraphicFramePr>
          <p:cNvPr id="23" name="Object 22">
            <a:extLst>
              <a:ext uri="{FF2B5EF4-FFF2-40B4-BE49-F238E27FC236}">
                <a16:creationId xmlns:a16="http://schemas.microsoft.com/office/drawing/2014/main" id="{1265CA92-9B1A-3AD6-D350-CF81465DEE3D}"/>
              </a:ext>
            </a:extLst>
          </p:cNvPr>
          <p:cNvGraphicFramePr>
            <a:graphicFrameLocks noChangeAspect="1"/>
          </p:cNvGraphicFramePr>
          <p:nvPr>
            <p:extLst>
              <p:ext uri="{D42A27DB-BD31-4B8C-83A1-F6EECF244321}">
                <p14:modId xmlns:p14="http://schemas.microsoft.com/office/powerpoint/2010/main" val="1737188382"/>
              </p:ext>
            </p:extLst>
          </p:nvPr>
        </p:nvGraphicFramePr>
        <p:xfrm>
          <a:off x="854108" y="4478100"/>
          <a:ext cx="1600200" cy="444500"/>
        </p:xfrm>
        <a:graphic>
          <a:graphicData uri="http://schemas.openxmlformats.org/presentationml/2006/ole">
            <mc:AlternateContent xmlns:mc="http://schemas.openxmlformats.org/markup-compatibility/2006">
              <mc:Choice xmlns:v="urn:schemas-microsoft-com:vml" Requires="v">
                <p:oleObj spid="_x0000_s11299" name="Equation" r:id="rId9" imgW="1600200" imgH="444240" progId="Equation.DSMT4">
                  <p:embed/>
                </p:oleObj>
              </mc:Choice>
              <mc:Fallback>
                <p:oleObj name="Equation" r:id="rId9" imgW="1600200" imgH="444240" progId="Equation.DSMT4">
                  <p:embed/>
                  <p:pic>
                    <p:nvPicPr>
                      <p:cNvPr id="0" name=""/>
                      <p:cNvPicPr/>
                      <p:nvPr/>
                    </p:nvPicPr>
                    <p:blipFill>
                      <a:blip r:embed="rId10"/>
                      <a:stretch>
                        <a:fillRect/>
                      </a:stretch>
                    </p:blipFill>
                    <p:spPr>
                      <a:xfrm>
                        <a:off x="854108" y="4478100"/>
                        <a:ext cx="1600200" cy="4445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2497A14-FA39-0566-7789-56D292D87336}"/>
              </a:ext>
            </a:extLst>
          </p:cNvPr>
          <p:cNvSpPr>
            <a:spLocks noGrp="1"/>
          </p:cNvSpPr>
          <p:nvPr>
            <p:ph sz="quarter" idx="19"/>
          </p:nvPr>
        </p:nvSpPr>
        <p:spPr>
          <a:xfrm>
            <a:off x="2594303" y="4450015"/>
            <a:ext cx="5283605" cy="453582"/>
          </a:xfrm>
        </p:spPr>
        <p:txBody>
          <a:bodyPr lIns="0"/>
          <a:lstStyle/>
          <a:p>
            <a:r>
              <a:rPr lang="en-US" dirty="0"/>
              <a:t>the reward for bearing systematic risk.</a:t>
            </a:r>
            <a:endParaRPr lang="en-IN" dirty="0"/>
          </a:p>
        </p:txBody>
      </p:sp>
      <p:sp>
        <p:nvSpPr>
          <p:cNvPr id="10" name="Content Placeholder 9">
            <a:extLst>
              <a:ext uri="{FF2B5EF4-FFF2-40B4-BE49-F238E27FC236}">
                <a16:creationId xmlns:a16="http://schemas.microsoft.com/office/drawing/2014/main" id="{38CE269D-6EB4-41DD-23F1-51938FD72B12}"/>
              </a:ext>
            </a:extLst>
          </p:cNvPr>
          <p:cNvSpPr>
            <a:spLocks noGrp="1"/>
          </p:cNvSpPr>
          <p:nvPr>
            <p:ph sz="quarter" idx="20"/>
          </p:nvPr>
        </p:nvSpPr>
        <p:spPr>
          <a:xfrm>
            <a:off x="342901" y="5100478"/>
            <a:ext cx="471016" cy="466309"/>
          </a:xfrm>
        </p:spPr>
        <p:txBody>
          <a:bodyPr/>
          <a:lstStyle/>
          <a:p>
            <a:pPr marL="292608" indent="-292608">
              <a:buFont typeface="Arial" panose="020B0604020202020204" pitchFamily="34" charset="0"/>
              <a:buChar char="•"/>
            </a:pPr>
            <a:r>
              <a:rPr lang="en-IN" dirty="0"/>
              <a:t> </a:t>
            </a:r>
            <a:endParaRPr lang="en-IN" sz="100" dirty="0"/>
          </a:p>
        </p:txBody>
      </p:sp>
      <p:graphicFrame>
        <p:nvGraphicFramePr>
          <p:cNvPr id="24" name="Object 23">
            <a:extLst>
              <a:ext uri="{FF2B5EF4-FFF2-40B4-BE49-F238E27FC236}">
                <a16:creationId xmlns:a16="http://schemas.microsoft.com/office/drawing/2014/main" id="{D5DB76DC-575E-48F9-1226-3303C0769399}"/>
              </a:ext>
            </a:extLst>
          </p:cNvPr>
          <p:cNvGraphicFramePr>
            <a:graphicFrameLocks noChangeAspect="1"/>
          </p:cNvGraphicFramePr>
          <p:nvPr>
            <p:extLst>
              <p:ext uri="{D42A27DB-BD31-4B8C-83A1-F6EECF244321}">
                <p14:modId xmlns:p14="http://schemas.microsoft.com/office/powerpoint/2010/main" val="2329272760"/>
              </p:ext>
            </p:extLst>
          </p:nvPr>
        </p:nvGraphicFramePr>
        <p:xfrm>
          <a:off x="883630" y="5127002"/>
          <a:ext cx="342900" cy="381000"/>
        </p:xfrm>
        <a:graphic>
          <a:graphicData uri="http://schemas.openxmlformats.org/presentationml/2006/ole">
            <mc:AlternateContent xmlns:mc="http://schemas.openxmlformats.org/markup-compatibility/2006">
              <mc:Choice xmlns:v="urn:schemas-microsoft-com:vml" Requires="v">
                <p:oleObj spid="_x0000_s11300" name="Equation" r:id="rId11" imgW="342720" imgH="380880" progId="Equation.DSMT4">
                  <p:embed/>
                </p:oleObj>
              </mc:Choice>
              <mc:Fallback>
                <p:oleObj name="Equation" r:id="rId11" imgW="342720" imgH="380880" progId="Equation.DSMT4">
                  <p:embed/>
                  <p:pic>
                    <p:nvPicPr>
                      <p:cNvPr id="0" name=""/>
                      <p:cNvPicPr/>
                      <p:nvPr/>
                    </p:nvPicPr>
                    <p:blipFill>
                      <a:blip r:embed="rId12"/>
                      <a:stretch>
                        <a:fillRect/>
                      </a:stretch>
                    </p:blipFill>
                    <p:spPr>
                      <a:xfrm>
                        <a:off x="883630" y="5127002"/>
                        <a:ext cx="342900" cy="3810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D59EFBD-2708-EC72-7929-E68494A2FCF7}"/>
              </a:ext>
            </a:extLst>
          </p:cNvPr>
          <p:cNvSpPr>
            <a:spLocks noGrp="1"/>
          </p:cNvSpPr>
          <p:nvPr>
            <p:ph sz="quarter" idx="21"/>
          </p:nvPr>
        </p:nvSpPr>
        <p:spPr>
          <a:xfrm>
            <a:off x="1343969" y="5080383"/>
            <a:ext cx="4202722" cy="436164"/>
          </a:xfrm>
        </p:spPr>
        <p:txBody>
          <a:bodyPr lIns="0"/>
          <a:lstStyle/>
          <a:p>
            <a:r>
              <a:rPr lang="en-US" dirty="0"/>
              <a:t>the amount of systematic risk.</a:t>
            </a:r>
            <a:endParaRPr lang="en-IN" dirty="0"/>
          </a:p>
        </p:txBody>
      </p:sp>
      <p:sp>
        <p:nvSpPr>
          <p:cNvPr id="17" name="Slide Number Placeholder 16">
            <a:extLst>
              <a:ext uri="{FF2B5EF4-FFF2-40B4-BE49-F238E27FC236}">
                <a16:creationId xmlns:a16="http://schemas.microsoft.com/office/drawing/2014/main" id="{60708405-7001-61B7-4F9C-BC4922077303}"/>
              </a:ext>
            </a:extLst>
          </p:cNvPr>
          <p:cNvSpPr>
            <a:spLocks noGrp="1"/>
          </p:cNvSpPr>
          <p:nvPr>
            <p:ph type="sldNum" sz="quarter" idx="10"/>
          </p:nvPr>
        </p:nvSpPr>
        <p:spPr/>
        <p:txBody>
          <a:bodyPr/>
          <a:lstStyle/>
          <a:p>
            <a:fld id="{68151E55-6873-49E2-B8D5-2F265E6F1973}" type="slidenum">
              <a:rPr lang="en-US" smtClean="0"/>
              <a:t>30</a:t>
            </a:fld>
            <a:endParaRPr lang="en-US"/>
          </a:p>
        </p:txBody>
      </p:sp>
    </p:spTree>
    <p:extLst>
      <p:ext uri="{BB962C8B-B14F-4D97-AF65-F5344CB8AC3E}">
        <p14:creationId xmlns:p14="http://schemas.microsoft.com/office/powerpoint/2010/main" val="2060915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6974-18FB-ADC7-C5D3-D24CC6D8E8BC}"/>
              </a:ext>
            </a:extLst>
          </p:cNvPr>
          <p:cNvSpPr>
            <a:spLocks noGrp="1"/>
          </p:cNvSpPr>
          <p:nvPr>
            <p:ph type="title"/>
          </p:nvPr>
        </p:nvSpPr>
        <p:spPr/>
        <p:txBody>
          <a:bodyPr/>
          <a:lstStyle/>
          <a:p>
            <a:r>
              <a:rPr lang="en-US" dirty="0"/>
              <a:t>The Security Market Line </a:t>
            </a:r>
            <a:r>
              <a:rPr lang="en-US" sz="1000" b="0" dirty="0"/>
              <a:t>4</a:t>
            </a:r>
            <a:r>
              <a:rPr lang="en-US" dirty="0"/>
              <a:t> </a:t>
            </a:r>
            <a:endParaRPr lang="en-IN" dirty="0"/>
          </a:p>
        </p:txBody>
      </p:sp>
      <p:pic>
        <p:nvPicPr>
          <p:cNvPr id="8" name="Picture 7" descr="A line graph shows asset expected return versus asset beta.">
            <a:extLst>
              <a:ext uri="{FF2B5EF4-FFF2-40B4-BE49-F238E27FC236}">
                <a16:creationId xmlns:a16="http://schemas.microsoft.com/office/drawing/2014/main" id="{F22E80C5-367A-F94C-E827-3BFFF939ED1D}"/>
              </a:ext>
            </a:extLst>
          </p:cNvPr>
          <p:cNvPicPr>
            <a:picLocks noChangeAspect="1"/>
          </p:cNvPicPr>
          <p:nvPr/>
        </p:nvPicPr>
        <p:blipFill>
          <a:blip r:embed="rId2"/>
          <a:stretch>
            <a:fillRect/>
          </a:stretch>
        </p:blipFill>
        <p:spPr>
          <a:xfrm>
            <a:off x="847021" y="1251308"/>
            <a:ext cx="7449958" cy="4938188"/>
          </a:xfrm>
          <a:prstGeom prst="rect">
            <a:avLst/>
          </a:prstGeom>
        </p:spPr>
      </p:pic>
      <p:sp>
        <p:nvSpPr>
          <p:cNvPr id="3" name="Text Placeholder 4">
            <a:extLst>
              <a:ext uri="{FF2B5EF4-FFF2-40B4-BE49-F238E27FC236}">
                <a16:creationId xmlns:a16="http://schemas.microsoft.com/office/drawing/2014/main" id="{0C628C26-CE00-99EE-157E-3C744B65E36B}"/>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27F4DAAE-AE7D-BABB-6165-F3BAD537E01E}"/>
              </a:ext>
            </a:extLst>
          </p:cNvPr>
          <p:cNvSpPr>
            <a:spLocks noGrp="1"/>
          </p:cNvSpPr>
          <p:nvPr>
            <p:ph type="sldNum" sz="quarter" idx="4"/>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531049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118F-24E2-0679-5821-2E578B619930}"/>
              </a:ext>
            </a:extLst>
          </p:cNvPr>
          <p:cNvSpPr>
            <a:spLocks noGrp="1"/>
          </p:cNvSpPr>
          <p:nvPr>
            <p:ph type="title"/>
          </p:nvPr>
        </p:nvSpPr>
        <p:spPr/>
        <p:txBody>
          <a:bodyPr/>
          <a:lstStyle/>
          <a:p>
            <a:r>
              <a:rPr lang="en-US" dirty="0"/>
              <a:t>Risk and Return Summary </a:t>
            </a:r>
            <a:r>
              <a:rPr lang="en-US" sz="1000" b="0" dirty="0"/>
              <a:t>1</a:t>
            </a:r>
            <a:endParaRPr lang="en-IN" sz="1000" b="0" dirty="0"/>
          </a:p>
        </p:txBody>
      </p:sp>
      <p:sp>
        <p:nvSpPr>
          <p:cNvPr id="3" name="Content Placeholder 2">
            <a:extLst>
              <a:ext uri="{FF2B5EF4-FFF2-40B4-BE49-F238E27FC236}">
                <a16:creationId xmlns:a16="http://schemas.microsoft.com/office/drawing/2014/main" id="{5AE36E94-09DD-5B2B-CDF8-02410968A775}"/>
              </a:ext>
            </a:extLst>
          </p:cNvPr>
          <p:cNvSpPr>
            <a:spLocks noGrp="1"/>
          </p:cNvSpPr>
          <p:nvPr>
            <p:ph sz="quarter" idx="11"/>
          </p:nvPr>
        </p:nvSpPr>
        <p:spPr/>
        <p:txBody>
          <a:bodyPr/>
          <a:lstStyle/>
          <a:p>
            <a:pPr marL="402336" indent="-402336">
              <a:buFont typeface="+mj-lt"/>
              <a:buAutoNum type="arabicPeriod"/>
            </a:pPr>
            <a:r>
              <a:rPr lang="en-US" sz="1800" b="1" dirty="0"/>
              <a:t>Total risk</a:t>
            </a:r>
            <a:r>
              <a:rPr lang="en-US" sz="1800" dirty="0"/>
              <a:t>. The </a:t>
            </a:r>
            <a:r>
              <a:rPr lang="en-US" sz="1800" i="1" dirty="0"/>
              <a:t>total risk</a:t>
            </a:r>
            <a:r>
              <a:rPr lang="en-US" sz="1800" dirty="0"/>
              <a:t> of an investment is measured by the variance or, more commonly, the standard deviation of its return.</a:t>
            </a:r>
          </a:p>
          <a:p>
            <a:pPr marL="402336" indent="-402336">
              <a:buFont typeface="+mj-lt"/>
              <a:buAutoNum type="arabicPeriod"/>
            </a:pPr>
            <a:r>
              <a:rPr lang="en-US" sz="1800" b="1" dirty="0"/>
              <a:t>Total return</a:t>
            </a:r>
            <a:r>
              <a:rPr lang="en-US" sz="1800" dirty="0"/>
              <a:t>. The </a:t>
            </a:r>
            <a:r>
              <a:rPr lang="en-US" sz="1800" i="1" dirty="0"/>
              <a:t>total return</a:t>
            </a:r>
            <a:r>
              <a:rPr lang="en-US" sz="1800" dirty="0"/>
              <a:t> on an investment has two components: the expected return and the unexpected return. The unexpected return comes about because of unanticipated events. The risk from investing stems from the possibility of an unanticipated event.</a:t>
            </a:r>
          </a:p>
          <a:p>
            <a:pPr marL="402336" indent="-402336">
              <a:buFont typeface="+mj-lt"/>
              <a:buAutoNum type="arabicPeriod"/>
            </a:pPr>
            <a:r>
              <a:rPr lang="en-US" sz="1800" b="1" dirty="0"/>
              <a:t>Systematic and unsystematic risks</a:t>
            </a:r>
            <a:r>
              <a:rPr lang="en-US" sz="1800" dirty="0"/>
              <a:t>. </a:t>
            </a:r>
            <a:r>
              <a:rPr lang="en-US" sz="1800" i="1" dirty="0"/>
              <a:t>Systematic risks</a:t>
            </a:r>
            <a:r>
              <a:rPr lang="en-US" sz="1800" dirty="0"/>
              <a:t> (also called </a:t>
            </a:r>
            <a:r>
              <a:rPr lang="en-US" sz="1800" i="1" dirty="0"/>
              <a:t>market risks</a:t>
            </a:r>
            <a:r>
              <a:rPr lang="en-US" sz="1800" dirty="0"/>
              <a:t>) are unanticipated events that affect almost all assets to some degree because the effects are economywide. </a:t>
            </a:r>
            <a:r>
              <a:rPr lang="en-US" sz="1800" i="1" dirty="0"/>
              <a:t>Unsystematic</a:t>
            </a:r>
            <a:r>
              <a:rPr lang="en-US" sz="1800" dirty="0"/>
              <a:t> risks are unanticipated events that affect single assets or small groups of assets. Unsystematic risks are also called </a:t>
            </a:r>
            <a:r>
              <a:rPr lang="en-US" sz="1800" i="1" dirty="0"/>
              <a:t>unique</a:t>
            </a:r>
            <a:r>
              <a:rPr lang="en-US" sz="1800" dirty="0"/>
              <a:t> or </a:t>
            </a:r>
            <a:r>
              <a:rPr lang="en-US" sz="1800" i="1" dirty="0"/>
              <a:t>asset-specific risks</a:t>
            </a:r>
            <a:r>
              <a:rPr lang="en-US" sz="1800" dirty="0"/>
              <a:t>.</a:t>
            </a:r>
          </a:p>
          <a:p>
            <a:pPr marL="402336" indent="-402336">
              <a:buFont typeface="+mj-lt"/>
              <a:buAutoNum type="arabicPeriod"/>
            </a:pPr>
            <a:r>
              <a:rPr lang="en-US" sz="1800" b="1" dirty="0"/>
              <a:t>The effect of diversification</a:t>
            </a:r>
            <a:r>
              <a:rPr lang="en-US" sz="1800" dirty="0"/>
              <a:t>. Some, but not all, of the risk associated with a risky investment can be eliminated by </a:t>
            </a:r>
            <a:r>
              <a:rPr lang="en-US" sz="1800" i="1" dirty="0"/>
              <a:t>diversification</a:t>
            </a:r>
            <a:r>
              <a:rPr lang="en-US" sz="1800" dirty="0"/>
              <a:t>. The reason is that unsystematic risks, which are unique to individual assets, tend to wash out in a large portfolio, but systematic risks, which affect all of the assets in a portfolio to some extent, do not.</a:t>
            </a:r>
            <a:endParaRPr lang="en-IN" sz="1800" dirty="0"/>
          </a:p>
        </p:txBody>
      </p:sp>
      <p:sp>
        <p:nvSpPr>
          <p:cNvPr id="6" name="Slide Number Placeholder 5">
            <a:extLst>
              <a:ext uri="{FF2B5EF4-FFF2-40B4-BE49-F238E27FC236}">
                <a16:creationId xmlns:a16="http://schemas.microsoft.com/office/drawing/2014/main" id="{3C34007A-CFB3-3D74-D6D4-1E23DE137573}"/>
              </a:ext>
            </a:extLst>
          </p:cNvPr>
          <p:cNvSpPr>
            <a:spLocks noGrp="1"/>
          </p:cNvSpPr>
          <p:nvPr>
            <p:ph type="sldNum" sz="quarter" idx="4"/>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2004188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24E2-E153-C40E-8C21-07694E1D78D0}"/>
              </a:ext>
            </a:extLst>
          </p:cNvPr>
          <p:cNvSpPr>
            <a:spLocks noGrp="1"/>
          </p:cNvSpPr>
          <p:nvPr>
            <p:ph type="title"/>
          </p:nvPr>
        </p:nvSpPr>
        <p:spPr/>
        <p:txBody>
          <a:bodyPr>
            <a:normAutofit/>
          </a:bodyPr>
          <a:lstStyle/>
          <a:p>
            <a:r>
              <a:rPr lang="en-US" sz="3600" dirty="0"/>
              <a:t>Risk and Return Summary </a:t>
            </a:r>
            <a:r>
              <a:rPr lang="en-US" sz="1000" b="0" dirty="0"/>
              <a:t>2</a:t>
            </a:r>
            <a:endParaRPr lang="en-IN" sz="3600" dirty="0"/>
          </a:p>
        </p:txBody>
      </p:sp>
      <p:sp>
        <p:nvSpPr>
          <p:cNvPr id="3" name="Content Placeholder 2">
            <a:extLst>
              <a:ext uri="{FF2B5EF4-FFF2-40B4-BE49-F238E27FC236}">
                <a16:creationId xmlns:a16="http://schemas.microsoft.com/office/drawing/2014/main" id="{53A88882-7C56-A827-6C3D-E79B9EE9D9C1}"/>
              </a:ext>
            </a:extLst>
          </p:cNvPr>
          <p:cNvSpPr>
            <a:spLocks noGrp="1"/>
          </p:cNvSpPr>
          <p:nvPr>
            <p:ph sz="quarter" idx="11"/>
          </p:nvPr>
        </p:nvSpPr>
        <p:spPr>
          <a:xfrm>
            <a:off x="342900" y="1276710"/>
            <a:ext cx="8458200" cy="1898569"/>
          </a:xfrm>
        </p:spPr>
        <p:txBody>
          <a:bodyPr/>
          <a:lstStyle/>
          <a:p>
            <a:pPr marL="402336" indent="-402336">
              <a:buFont typeface="+mj-lt"/>
              <a:buAutoNum type="arabicPeriod" startAt="5"/>
            </a:pPr>
            <a:r>
              <a:rPr lang="en-US" sz="1800" b="1" dirty="0"/>
              <a:t>The systematic risk principle and beta</a:t>
            </a:r>
            <a:r>
              <a:rPr lang="en-US" sz="1800" dirty="0"/>
              <a:t>. Because unsystematic risk can be freely eliminated by diversification, the </a:t>
            </a:r>
            <a:r>
              <a:rPr lang="en-US" sz="1800" i="1" dirty="0"/>
              <a:t>systematic risk principle</a:t>
            </a:r>
            <a:r>
              <a:rPr lang="en-US" sz="1800" dirty="0"/>
              <a:t> states that the reward for bearing risk depends only on the level of systematic risk. The level of systematic risk in a particular asset, relative to the average, is given by the </a:t>
            </a:r>
            <a:r>
              <a:rPr lang="en-US" sz="1800" i="1" dirty="0"/>
              <a:t>beta</a:t>
            </a:r>
            <a:r>
              <a:rPr lang="en-US" sz="1800" dirty="0"/>
              <a:t> of that asset.</a:t>
            </a:r>
          </a:p>
          <a:p>
            <a:pPr marL="402336" indent="-402336">
              <a:buFont typeface="+mj-lt"/>
              <a:buAutoNum type="arabicPeriod" startAt="5"/>
            </a:pPr>
            <a:r>
              <a:rPr lang="en-US" sz="1800" b="1" dirty="0"/>
              <a:t>The reward-to-risk ratio and security market line</a:t>
            </a:r>
            <a:r>
              <a:rPr lang="en-US" sz="1800" dirty="0"/>
              <a:t>. The reward-to-risk for</a:t>
            </a:r>
            <a:endParaRPr lang="en-IN" sz="1800" dirty="0"/>
          </a:p>
        </p:txBody>
      </p:sp>
      <p:sp>
        <p:nvSpPr>
          <p:cNvPr id="4" name="Content Placeholder 3">
            <a:extLst>
              <a:ext uri="{FF2B5EF4-FFF2-40B4-BE49-F238E27FC236}">
                <a16:creationId xmlns:a16="http://schemas.microsoft.com/office/drawing/2014/main" id="{1201FDF8-6E6C-CC9A-2CD4-E7AF96B82CCE}"/>
              </a:ext>
            </a:extLst>
          </p:cNvPr>
          <p:cNvSpPr>
            <a:spLocks noGrp="1"/>
          </p:cNvSpPr>
          <p:nvPr>
            <p:ph sz="quarter" idx="14"/>
          </p:nvPr>
        </p:nvSpPr>
        <p:spPr>
          <a:xfrm>
            <a:off x="342901" y="3227525"/>
            <a:ext cx="4389874" cy="319544"/>
          </a:xfrm>
        </p:spPr>
        <p:txBody>
          <a:bodyPr tIns="0"/>
          <a:lstStyle/>
          <a:p>
            <a:pPr marL="402336"/>
            <a:r>
              <a:rPr lang="en-US" sz="1800" dirty="0"/>
              <a:t>Asset </a:t>
            </a:r>
            <a:r>
              <a:rPr lang="en-US" sz="1800" i="1" dirty="0" err="1"/>
              <a:t>i</a:t>
            </a:r>
            <a:r>
              <a:rPr lang="en-US" sz="1800" dirty="0"/>
              <a:t> is the ratio of its risk premium,</a:t>
            </a:r>
            <a:endParaRPr lang="en-IN" sz="1800" dirty="0"/>
          </a:p>
        </p:txBody>
      </p:sp>
      <p:graphicFrame>
        <p:nvGraphicFramePr>
          <p:cNvPr id="13" name="Object 12">
            <a:extLst>
              <a:ext uri="{FF2B5EF4-FFF2-40B4-BE49-F238E27FC236}">
                <a16:creationId xmlns:a16="http://schemas.microsoft.com/office/drawing/2014/main" id="{74D16A33-1ABB-CC38-9A66-B8E5A264E0A3}"/>
              </a:ext>
            </a:extLst>
          </p:cNvPr>
          <p:cNvGraphicFramePr>
            <a:graphicFrameLocks noChangeAspect="1"/>
          </p:cNvGraphicFramePr>
          <p:nvPr>
            <p:extLst>
              <p:ext uri="{D42A27DB-BD31-4B8C-83A1-F6EECF244321}">
                <p14:modId xmlns:p14="http://schemas.microsoft.com/office/powerpoint/2010/main" val="3971397109"/>
              </p:ext>
            </p:extLst>
          </p:nvPr>
        </p:nvGraphicFramePr>
        <p:xfrm>
          <a:off x="4781266" y="3217340"/>
          <a:ext cx="2159000" cy="342900"/>
        </p:xfrm>
        <a:graphic>
          <a:graphicData uri="http://schemas.openxmlformats.org/presentationml/2006/ole">
            <mc:AlternateContent xmlns:mc="http://schemas.openxmlformats.org/markup-compatibility/2006">
              <mc:Choice xmlns:v="urn:schemas-microsoft-com:vml" Requires="v">
                <p:oleObj spid="_x0000_s12302" name="Equation" r:id="rId3" imgW="2158920" imgH="342720" progId="Equation.DSMT4">
                  <p:embed/>
                </p:oleObj>
              </mc:Choice>
              <mc:Fallback>
                <p:oleObj name="Equation" r:id="rId3" imgW="2158920" imgH="342720" progId="Equation.DSMT4">
                  <p:embed/>
                  <p:pic>
                    <p:nvPicPr>
                      <p:cNvPr id="0" name=""/>
                      <p:cNvPicPr/>
                      <p:nvPr/>
                    </p:nvPicPr>
                    <p:blipFill>
                      <a:blip r:embed="rId4"/>
                      <a:stretch>
                        <a:fillRect/>
                      </a:stretch>
                    </p:blipFill>
                    <p:spPr>
                      <a:xfrm>
                        <a:off x="4781266" y="3217340"/>
                        <a:ext cx="21590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DA9EAB0-18DB-A7A1-C744-79663C3AC116}"/>
              </a:ext>
            </a:extLst>
          </p:cNvPr>
          <p:cNvSpPr>
            <a:spLocks noGrp="1"/>
          </p:cNvSpPr>
          <p:nvPr>
            <p:ph sz="quarter" idx="15"/>
          </p:nvPr>
        </p:nvSpPr>
        <p:spPr>
          <a:xfrm>
            <a:off x="342900" y="3622671"/>
            <a:ext cx="8458200" cy="878991"/>
          </a:xfrm>
        </p:spPr>
        <p:txBody>
          <a:bodyPr tIns="0"/>
          <a:lstStyle/>
          <a:p>
            <a:pPr marL="402336"/>
            <a:r>
              <a:rPr lang="en-US" sz="1800" dirty="0"/>
              <a:t>In a well-functioning market, this ratio is the same for every asset. As a result, when asset expected returns are plotted against asset betas, all assets plot on the same straight line, called the </a:t>
            </a:r>
            <a:r>
              <a:rPr lang="en-US" sz="1800" i="1" dirty="0"/>
              <a:t>security market line</a:t>
            </a:r>
            <a:r>
              <a:rPr lang="en-US" sz="1800" dirty="0"/>
              <a:t> (S</a:t>
            </a:r>
            <a:r>
              <a:rPr lang="en-US" sz="100" dirty="0"/>
              <a:t> </a:t>
            </a:r>
            <a:r>
              <a:rPr lang="en-US" sz="1800" dirty="0"/>
              <a:t>M</a:t>
            </a:r>
            <a:r>
              <a:rPr lang="en-US" sz="100" dirty="0"/>
              <a:t> </a:t>
            </a:r>
            <a:r>
              <a:rPr lang="en-US" sz="1800" dirty="0"/>
              <a:t>L).</a:t>
            </a:r>
          </a:p>
        </p:txBody>
      </p:sp>
      <p:sp>
        <p:nvSpPr>
          <p:cNvPr id="6" name="Content Placeholder 5">
            <a:extLst>
              <a:ext uri="{FF2B5EF4-FFF2-40B4-BE49-F238E27FC236}">
                <a16:creationId xmlns:a16="http://schemas.microsoft.com/office/drawing/2014/main" id="{1B4294B4-6692-4FB9-0AAC-5BDFA22E3DAF}"/>
              </a:ext>
            </a:extLst>
          </p:cNvPr>
          <p:cNvSpPr>
            <a:spLocks noGrp="1"/>
          </p:cNvSpPr>
          <p:nvPr>
            <p:ph sz="quarter" idx="16"/>
          </p:nvPr>
        </p:nvSpPr>
        <p:spPr>
          <a:xfrm>
            <a:off x="342900" y="4569660"/>
            <a:ext cx="8458200" cy="645435"/>
          </a:xfrm>
        </p:spPr>
        <p:txBody>
          <a:bodyPr/>
          <a:lstStyle/>
          <a:p>
            <a:pPr marL="402336" indent="-402336">
              <a:buFont typeface="+mj-lt"/>
              <a:buAutoNum type="arabicPeriod" startAt="7"/>
            </a:pPr>
            <a:r>
              <a:rPr lang="en-US" sz="1800" b="1" dirty="0"/>
              <a:t>The capital asset pricing model</a:t>
            </a:r>
            <a:r>
              <a:rPr lang="en-US" sz="1800" dirty="0"/>
              <a:t>. From the S</a:t>
            </a:r>
            <a:r>
              <a:rPr lang="en-US" sz="100" dirty="0"/>
              <a:t> </a:t>
            </a:r>
            <a:r>
              <a:rPr lang="en-US" sz="1800" dirty="0"/>
              <a:t>M</a:t>
            </a:r>
            <a:r>
              <a:rPr lang="en-US" sz="100" dirty="0"/>
              <a:t> </a:t>
            </a:r>
            <a:r>
              <a:rPr lang="en-US" sz="1800" dirty="0"/>
              <a:t>L, the expected return on Asset </a:t>
            </a:r>
            <a:r>
              <a:rPr lang="en-US" sz="1800" i="1" dirty="0" err="1"/>
              <a:t>i</a:t>
            </a:r>
            <a:r>
              <a:rPr lang="en-US" sz="1800" dirty="0"/>
              <a:t> can be written:</a:t>
            </a:r>
            <a:endParaRPr lang="en-IN" sz="1800" dirty="0"/>
          </a:p>
        </p:txBody>
      </p:sp>
      <p:graphicFrame>
        <p:nvGraphicFramePr>
          <p:cNvPr id="14" name="Object 13">
            <a:extLst>
              <a:ext uri="{FF2B5EF4-FFF2-40B4-BE49-F238E27FC236}">
                <a16:creationId xmlns:a16="http://schemas.microsoft.com/office/drawing/2014/main" id="{EF94F449-BF28-4B7D-C805-993088FE3465}"/>
              </a:ext>
            </a:extLst>
          </p:cNvPr>
          <p:cNvGraphicFramePr>
            <a:graphicFrameLocks noChangeAspect="1"/>
          </p:cNvGraphicFramePr>
          <p:nvPr>
            <p:extLst>
              <p:ext uri="{D42A27DB-BD31-4B8C-83A1-F6EECF244321}">
                <p14:modId xmlns:p14="http://schemas.microsoft.com/office/powerpoint/2010/main" val="1877561996"/>
              </p:ext>
            </p:extLst>
          </p:nvPr>
        </p:nvGraphicFramePr>
        <p:xfrm>
          <a:off x="2074914" y="5343382"/>
          <a:ext cx="2984500" cy="368300"/>
        </p:xfrm>
        <a:graphic>
          <a:graphicData uri="http://schemas.openxmlformats.org/presentationml/2006/ole">
            <mc:AlternateContent xmlns:mc="http://schemas.openxmlformats.org/markup-compatibility/2006">
              <mc:Choice xmlns:v="urn:schemas-microsoft-com:vml" Requires="v">
                <p:oleObj spid="_x0000_s12303" name="Equation" r:id="rId5" imgW="2984400" imgH="368280" progId="Equation.DSMT4">
                  <p:embed/>
                </p:oleObj>
              </mc:Choice>
              <mc:Fallback>
                <p:oleObj name="Equation" r:id="rId5" imgW="2984400" imgH="368280" progId="Equation.DSMT4">
                  <p:embed/>
                  <p:pic>
                    <p:nvPicPr>
                      <p:cNvPr id="0" name=""/>
                      <p:cNvPicPr/>
                      <p:nvPr/>
                    </p:nvPicPr>
                    <p:blipFill>
                      <a:blip r:embed="rId6"/>
                      <a:stretch>
                        <a:fillRect/>
                      </a:stretch>
                    </p:blipFill>
                    <p:spPr>
                      <a:xfrm>
                        <a:off x="2074914" y="5343382"/>
                        <a:ext cx="2984500" cy="3683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45CE7F7E-63E5-EE16-2091-82C73F0C38A6}"/>
              </a:ext>
            </a:extLst>
          </p:cNvPr>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1596808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3958-81C5-C031-831D-21915862A269}"/>
              </a:ext>
            </a:extLst>
          </p:cNvPr>
          <p:cNvSpPr>
            <a:spLocks noGrp="1"/>
          </p:cNvSpPr>
          <p:nvPr>
            <p:ph type="title"/>
          </p:nvPr>
        </p:nvSpPr>
        <p:spPr/>
        <p:txBody>
          <a:bodyPr/>
          <a:lstStyle/>
          <a:p>
            <a:r>
              <a:rPr lang="en-US" sz="3600" dirty="0"/>
              <a:t>Risk and Return Summary </a:t>
            </a:r>
            <a:r>
              <a:rPr lang="en-US" sz="1050" b="0" dirty="0"/>
              <a:t>3</a:t>
            </a:r>
            <a:endParaRPr lang="en-IN" dirty="0"/>
          </a:p>
        </p:txBody>
      </p:sp>
      <p:sp>
        <p:nvSpPr>
          <p:cNvPr id="3" name="Content Placeholder 2">
            <a:extLst>
              <a:ext uri="{FF2B5EF4-FFF2-40B4-BE49-F238E27FC236}">
                <a16:creationId xmlns:a16="http://schemas.microsoft.com/office/drawing/2014/main" id="{B0AE0593-2658-0B47-5E52-453DA3532B5A}"/>
              </a:ext>
            </a:extLst>
          </p:cNvPr>
          <p:cNvSpPr>
            <a:spLocks noGrp="1"/>
          </p:cNvSpPr>
          <p:nvPr>
            <p:ph sz="quarter" idx="11"/>
          </p:nvPr>
        </p:nvSpPr>
        <p:spPr>
          <a:xfrm>
            <a:off x="342899" y="1276709"/>
            <a:ext cx="8218297" cy="652575"/>
          </a:xfrm>
        </p:spPr>
        <p:txBody>
          <a:bodyPr/>
          <a:lstStyle/>
          <a:p>
            <a:pPr marL="402336"/>
            <a:r>
              <a:rPr lang="en-US" sz="1800" dirty="0"/>
              <a:t>This is the </a:t>
            </a:r>
            <a:r>
              <a:rPr lang="en-US" sz="1800" i="1" dirty="0"/>
              <a:t>capital asset pricing model</a:t>
            </a:r>
            <a:r>
              <a:rPr lang="en-US" sz="1800" dirty="0"/>
              <a:t> (C</a:t>
            </a:r>
            <a:r>
              <a:rPr lang="en-US" sz="100" dirty="0"/>
              <a:t> </a:t>
            </a:r>
            <a:r>
              <a:rPr lang="en-US" sz="1800" dirty="0"/>
              <a:t>A</a:t>
            </a:r>
            <a:r>
              <a:rPr lang="en-US" sz="100" dirty="0"/>
              <a:t> </a:t>
            </a:r>
            <a:r>
              <a:rPr lang="en-US" sz="1800" dirty="0"/>
              <a:t>P</a:t>
            </a:r>
            <a:r>
              <a:rPr lang="en-US" sz="100" dirty="0"/>
              <a:t> </a:t>
            </a:r>
            <a:r>
              <a:rPr lang="en-US" sz="1800" dirty="0"/>
              <a:t>M). The expected return on a risky asset thus has three components: The first is the pure time value of</a:t>
            </a:r>
            <a:endParaRPr lang="en-IN" sz="1800" dirty="0"/>
          </a:p>
        </p:txBody>
      </p:sp>
      <p:sp>
        <p:nvSpPr>
          <p:cNvPr id="4" name="Content Placeholder 3">
            <a:extLst>
              <a:ext uri="{FF2B5EF4-FFF2-40B4-BE49-F238E27FC236}">
                <a16:creationId xmlns:a16="http://schemas.microsoft.com/office/drawing/2014/main" id="{1723306E-7669-D748-2389-832D7C9AE0CF}"/>
              </a:ext>
            </a:extLst>
          </p:cNvPr>
          <p:cNvSpPr>
            <a:spLocks noGrp="1"/>
          </p:cNvSpPr>
          <p:nvPr>
            <p:ph sz="quarter" idx="14"/>
          </p:nvPr>
        </p:nvSpPr>
        <p:spPr>
          <a:xfrm>
            <a:off x="342900" y="1980064"/>
            <a:ext cx="1294981" cy="341107"/>
          </a:xfrm>
        </p:spPr>
        <p:txBody>
          <a:bodyPr tIns="0"/>
          <a:lstStyle/>
          <a:p>
            <a:pPr marL="402336"/>
            <a:r>
              <a:rPr lang="en-US" sz="1800" dirty="0"/>
              <a:t>money</a:t>
            </a:r>
            <a:endParaRPr lang="en-IN" sz="1800" dirty="0"/>
          </a:p>
        </p:txBody>
      </p:sp>
      <p:graphicFrame>
        <p:nvGraphicFramePr>
          <p:cNvPr id="14" name="Object 13">
            <a:extLst>
              <a:ext uri="{FF2B5EF4-FFF2-40B4-BE49-F238E27FC236}">
                <a16:creationId xmlns:a16="http://schemas.microsoft.com/office/drawing/2014/main" id="{58650B85-E598-9F2C-EF22-B6B4C985A243}"/>
              </a:ext>
            </a:extLst>
          </p:cNvPr>
          <p:cNvGraphicFramePr>
            <a:graphicFrameLocks noChangeAspect="1"/>
          </p:cNvGraphicFramePr>
          <p:nvPr>
            <p:extLst>
              <p:ext uri="{D42A27DB-BD31-4B8C-83A1-F6EECF244321}">
                <p14:modId xmlns:p14="http://schemas.microsoft.com/office/powerpoint/2010/main" val="2827265454"/>
              </p:ext>
            </p:extLst>
          </p:nvPr>
        </p:nvGraphicFramePr>
        <p:xfrm>
          <a:off x="1647929" y="1947567"/>
          <a:ext cx="546100" cy="393700"/>
        </p:xfrm>
        <a:graphic>
          <a:graphicData uri="http://schemas.openxmlformats.org/presentationml/2006/ole">
            <mc:AlternateContent xmlns:mc="http://schemas.openxmlformats.org/markup-compatibility/2006">
              <mc:Choice xmlns:v="urn:schemas-microsoft-com:vml" Requires="v">
                <p:oleObj spid="_x0000_s13332" name="Equation" r:id="rId3" imgW="545760" imgH="393480" progId="Equation.DSMT4">
                  <p:embed/>
                </p:oleObj>
              </mc:Choice>
              <mc:Fallback>
                <p:oleObj name="Equation" r:id="rId3" imgW="545760" imgH="393480" progId="Equation.DSMT4">
                  <p:embed/>
                  <p:pic>
                    <p:nvPicPr>
                      <p:cNvPr id="0" name=""/>
                      <p:cNvPicPr/>
                      <p:nvPr/>
                    </p:nvPicPr>
                    <p:blipFill>
                      <a:blip r:embed="rId4"/>
                      <a:stretch>
                        <a:fillRect/>
                      </a:stretch>
                    </p:blipFill>
                    <p:spPr>
                      <a:xfrm>
                        <a:off x="1647929" y="1947567"/>
                        <a:ext cx="546100" cy="393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6445FF5-9151-28E0-FD4A-48FB65B32F58}"/>
              </a:ext>
            </a:extLst>
          </p:cNvPr>
          <p:cNvSpPr>
            <a:spLocks noGrp="1"/>
          </p:cNvSpPr>
          <p:nvPr>
            <p:ph sz="quarter" idx="15"/>
          </p:nvPr>
        </p:nvSpPr>
        <p:spPr>
          <a:xfrm>
            <a:off x="2282861" y="1957008"/>
            <a:ext cx="4097842" cy="344066"/>
          </a:xfrm>
        </p:spPr>
        <p:txBody>
          <a:bodyPr lIns="0"/>
          <a:lstStyle/>
          <a:p>
            <a:r>
              <a:rPr lang="en-IN" sz="1800" dirty="0"/>
              <a:t>The second is the market risk premium,</a:t>
            </a:r>
          </a:p>
        </p:txBody>
      </p:sp>
      <p:graphicFrame>
        <p:nvGraphicFramePr>
          <p:cNvPr id="13" name="Object 12">
            <a:extLst>
              <a:ext uri="{FF2B5EF4-FFF2-40B4-BE49-F238E27FC236}">
                <a16:creationId xmlns:a16="http://schemas.microsoft.com/office/drawing/2014/main" id="{27280BAB-9BA7-70C6-D0A0-53C23AC26641}"/>
              </a:ext>
            </a:extLst>
          </p:cNvPr>
          <p:cNvGraphicFramePr>
            <a:graphicFrameLocks noChangeAspect="1"/>
          </p:cNvGraphicFramePr>
          <p:nvPr>
            <p:extLst>
              <p:ext uri="{D42A27DB-BD31-4B8C-83A1-F6EECF244321}">
                <p14:modId xmlns:p14="http://schemas.microsoft.com/office/powerpoint/2010/main" val="1449712529"/>
              </p:ext>
            </p:extLst>
          </p:nvPr>
        </p:nvGraphicFramePr>
        <p:xfrm>
          <a:off x="6430945" y="1977711"/>
          <a:ext cx="1168400" cy="342900"/>
        </p:xfrm>
        <a:graphic>
          <a:graphicData uri="http://schemas.openxmlformats.org/presentationml/2006/ole">
            <mc:AlternateContent xmlns:mc="http://schemas.openxmlformats.org/markup-compatibility/2006">
              <mc:Choice xmlns:v="urn:schemas-microsoft-com:vml" Requires="v">
                <p:oleObj spid="_x0000_s13333" name="Equation" r:id="rId5" imgW="1168200" imgH="342720" progId="Equation.DSMT4">
                  <p:embed/>
                </p:oleObj>
              </mc:Choice>
              <mc:Fallback>
                <p:oleObj name="Equation" r:id="rId5" imgW="1168200" imgH="342720" progId="Equation.DSMT4">
                  <p:embed/>
                  <p:pic>
                    <p:nvPicPr>
                      <p:cNvPr id="0" name=""/>
                      <p:cNvPicPr/>
                      <p:nvPr/>
                    </p:nvPicPr>
                    <p:blipFill>
                      <a:blip r:embed="rId6"/>
                      <a:stretch>
                        <a:fillRect/>
                      </a:stretch>
                    </p:blipFill>
                    <p:spPr>
                      <a:xfrm>
                        <a:off x="6430945" y="1977711"/>
                        <a:ext cx="11684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137CC3F-997A-0348-A91B-CA75D4F6252A}"/>
              </a:ext>
            </a:extLst>
          </p:cNvPr>
          <p:cNvSpPr>
            <a:spLocks noGrp="1"/>
          </p:cNvSpPr>
          <p:nvPr>
            <p:ph sz="quarter" idx="16"/>
          </p:nvPr>
        </p:nvSpPr>
        <p:spPr>
          <a:xfrm>
            <a:off x="342900" y="2388780"/>
            <a:ext cx="4339632" cy="334325"/>
          </a:xfrm>
        </p:spPr>
        <p:txBody>
          <a:bodyPr tIns="0" rIns="0"/>
          <a:lstStyle/>
          <a:p>
            <a:pPr marL="402336"/>
            <a:r>
              <a:rPr lang="en-IN" sz="1800" dirty="0"/>
              <a:t>and the third is the beta for the asset</a:t>
            </a:r>
          </a:p>
        </p:txBody>
      </p:sp>
      <p:graphicFrame>
        <p:nvGraphicFramePr>
          <p:cNvPr id="15" name="Object 14">
            <a:extLst>
              <a:ext uri="{FF2B5EF4-FFF2-40B4-BE49-F238E27FC236}">
                <a16:creationId xmlns:a16="http://schemas.microsoft.com/office/drawing/2014/main" id="{9E9A55B2-9C95-FCAD-F70A-92BBC660E5A7}"/>
              </a:ext>
            </a:extLst>
          </p:cNvPr>
          <p:cNvGraphicFramePr>
            <a:graphicFrameLocks noChangeAspect="1"/>
          </p:cNvGraphicFramePr>
          <p:nvPr>
            <p:extLst>
              <p:ext uri="{D42A27DB-BD31-4B8C-83A1-F6EECF244321}">
                <p14:modId xmlns:p14="http://schemas.microsoft.com/office/powerpoint/2010/main" val="2735975748"/>
              </p:ext>
            </p:extLst>
          </p:nvPr>
        </p:nvGraphicFramePr>
        <p:xfrm>
          <a:off x="4702629" y="2371195"/>
          <a:ext cx="469900" cy="342900"/>
        </p:xfrm>
        <a:graphic>
          <a:graphicData uri="http://schemas.openxmlformats.org/presentationml/2006/ole">
            <mc:AlternateContent xmlns:mc="http://schemas.openxmlformats.org/markup-compatibility/2006">
              <mc:Choice xmlns:v="urn:schemas-microsoft-com:vml" Requires="v">
                <p:oleObj spid="_x0000_s13334" name="Equation" r:id="rId7" imgW="469800" imgH="342720" progId="Equation.DSMT4">
                  <p:embed/>
                </p:oleObj>
              </mc:Choice>
              <mc:Fallback>
                <p:oleObj name="Equation" r:id="rId7" imgW="469800" imgH="342720" progId="Equation.DSMT4">
                  <p:embed/>
                  <p:pic>
                    <p:nvPicPr>
                      <p:cNvPr id="0" name=""/>
                      <p:cNvPicPr/>
                      <p:nvPr/>
                    </p:nvPicPr>
                    <p:blipFill>
                      <a:blip r:embed="rId8"/>
                      <a:stretch>
                        <a:fillRect/>
                      </a:stretch>
                    </p:blipFill>
                    <p:spPr>
                      <a:xfrm>
                        <a:off x="4702629" y="2371195"/>
                        <a:ext cx="469900" cy="3429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88D74FAB-B82F-CEF4-5A57-2383A82CAE14}"/>
              </a:ext>
            </a:extLst>
          </p:cNvPr>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85236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34C-9828-91C5-A64A-96967C786B3A}"/>
              </a:ext>
            </a:extLst>
          </p:cNvPr>
          <p:cNvSpPr>
            <a:spLocks noGrp="1"/>
          </p:cNvSpPr>
          <p:nvPr>
            <p:ph type="title"/>
          </p:nvPr>
        </p:nvSpPr>
        <p:spPr/>
        <p:txBody>
          <a:bodyPr>
            <a:normAutofit/>
          </a:bodyPr>
          <a:lstStyle/>
          <a:p>
            <a:r>
              <a:rPr lang="en-US" sz="3600" dirty="0"/>
              <a:t>A Closer Look at Beta</a:t>
            </a:r>
            <a:endParaRPr lang="en-IN" sz="3600" dirty="0"/>
          </a:p>
        </p:txBody>
      </p:sp>
      <p:graphicFrame>
        <p:nvGraphicFramePr>
          <p:cNvPr id="18" name="Object 17">
            <a:extLst>
              <a:ext uri="{FF2B5EF4-FFF2-40B4-BE49-F238E27FC236}">
                <a16:creationId xmlns:a16="http://schemas.microsoft.com/office/drawing/2014/main" id="{B6DE06A6-9DAE-0CB8-631D-30430EB53EFB}"/>
              </a:ext>
            </a:extLst>
          </p:cNvPr>
          <p:cNvGraphicFramePr>
            <a:graphicFrameLocks noChangeAspect="1"/>
          </p:cNvGraphicFramePr>
          <p:nvPr>
            <p:extLst>
              <p:ext uri="{D42A27DB-BD31-4B8C-83A1-F6EECF244321}">
                <p14:modId xmlns:p14="http://schemas.microsoft.com/office/powerpoint/2010/main" val="2352657858"/>
              </p:ext>
            </p:extLst>
          </p:nvPr>
        </p:nvGraphicFramePr>
        <p:xfrm>
          <a:off x="419100" y="1263069"/>
          <a:ext cx="1879600" cy="381000"/>
        </p:xfrm>
        <a:graphic>
          <a:graphicData uri="http://schemas.openxmlformats.org/presentationml/2006/ole">
            <mc:AlternateContent xmlns:mc="http://schemas.openxmlformats.org/markup-compatibility/2006">
              <mc:Choice xmlns:v="urn:schemas-microsoft-com:vml" Requires="v">
                <p:oleObj spid="_x0000_s14356" name="Equation" r:id="rId3" imgW="1879560" imgH="380880" progId="Equation.DSMT4">
                  <p:embed/>
                </p:oleObj>
              </mc:Choice>
              <mc:Fallback>
                <p:oleObj name="Equation" r:id="rId3" imgW="1879560" imgH="380880" progId="Equation.DSMT4">
                  <p:embed/>
                  <p:pic>
                    <p:nvPicPr>
                      <p:cNvPr id="0" name=""/>
                      <p:cNvPicPr/>
                      <p:nvPr/>
                    </p:nvPicPr>
                    <p:blipFill>
                      <a:blip r:embed="rId4"/>
                      <a:stretch>
                        <a:fillRect/>
                      </a:stretch>
                    </p:blipFill>
                    <p:spPr>
                      <a:xfrm>
                        <a:off x="419100" y="1263069"/>
                        <a:ext cx="18796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3130703-19DE-4FE4-F81D-DCDE192E9B6E}"/>
              </a:ext>
            </a:extLst>
          </p:cNvPr>
          <p:cNvSpPr>
            <a:spLocks noGrp="1"/>
          </p:cNvSpPr>
          <p:nvPr>
            <p:ph sz="quarter" idx="14"/>
          </p:nvPr>
        </p:nvSpPr>
        <p:spPr>
          <a:xfrm>
            <a:off x="2422211" y="1243960"/>
            <a:ext cx="5978211" cy="400109"/>
          </a:xfrm>
        </p:spPr>
        <p:txBody>
          <a:bodyPr lIns="0"/>
          <a:lstStyle/>
          <a:p>
            <a:r>
              <a:rPr lang="en-US" sz="2000" dirty="0"/>
              <a:t>where </a:t>
            </a:r>
            <a:r>
              <a:rPr lang="en-US" sz="2000" b="1" dirty="0"/>
              <a:t>m</a:t>
            </a:r>
            <a:r>
              <a:rPr lang="en-US" sz="2000" dirty="0"/>
              <a:t> is the systematic portion of the unexpected</a:t>
            </a:r>
            <a:endParaRPr lang="en-IN" sz="2000" dirty="0"/>
          </a:p>
        </p:txBody>
      </p:sp>
      <p:sp>
        <p:nvSpPr>
          <p:cNvPr id="5" name="Content Placeholder 4">
            <a:extLst>
              <a:ext uri="{FF2B5EF4-FFF2-40B4-BE49-F238E27FC236}">
                <a16:creationId xmlns:a16="http://schemas.microsoft.com/office/drawing/2014/main" id="{DE5ADC0C-53C4-C99B-9DF4-23392711B3ED}"/>
              </a:ext>
            </a:extLst>
          </p:cNvPr>
          <p:cNvSpPr>
            <a:spLocks noGrp="1"/>
          </p:cNvSpPr>
          <p:nvPr>
            <p:ph sz="quarter" idx="15"/>
          </p:nvPr>
        </p:nvSpPr>
        <p:spPr>
          <a:xfrm>
            <a:off x="342901" y="1698023"/>
            <a:ext cx="953336" cy="344674"/>
          </a:xfrm>
        </p:spPr>
        <p:txBody>
          <a:bodyPr tIns="0"/>
          <a:lstStyle/>
          <a:p>
            <a:r>
              <a:rPr lang="en-IN" sz="2000" dirty="0"/>
              <a:t>return.</a:t>
            </a:r>
          </a:p>
        </p:txBody>
      </p:sp>
      <p:graphicFrame>
        <p:nvGraphicFramePr>
          <p:cNvPr id="25" name="Object 24">
            <a:extLst>
              <a:ext uri="{FF2B5EF4-FFF2-40B4-BE49-F238E27FC236}">
                <a16:creationId xmlns:a16="http://schemas.microsoft.com/office/drawing/2014/main" id="{36A41132-692C-D5BD-D928-A7BE1FD21E9C}"/>
              </a:ext>
            </a:extLst>
          </p:cNvPr>
          <p:cNvGraphicFramePr>
            <a:graphicFrameLocks noChangeAspect="1"/>
          </p:cNvGraphicFramePr>
          <p:nvPr>
            <p:extLst>
              <p:ext uri="{D42A27DB-BD31-4B8C-83A1-F6EECF244321}">
                <p14:modId xmlns:p14="http://schemas.microsoft.com/office/powerpoint/2010/main" val="3628264995"/>
              </p:ext>
            </p:extLst>
          </p:nvPr>
        </p:nvGraphicFramePr>
        <p:xfrm>
          <a:off x="419100" y="2252828"/>
          <a:ext cx="2349500" cy="406400"/>
        </p:xfrm>
        <a:graphic>
          <a:graphicData uri="http://schemas.openxmlformats.org/presentationml/2006/ole">
            <mc:AlternateContent xmlns:mc="http://schemas.openxmlformats.org/markup-compatibility/2006">
              <mc:Choice xmlns:v="urn:schemas-microsoft-com:vml" Requires="v">
                <p:oleObj spid="_x0000_s14357" name="Equation" r:id="rId5" imgW="2349360" imgH="406080" progId="Equation.DSMT4">
                  <p:embed/>
                </p:oleObj>
              </mc:Choice>
              <mc:Fallback>
                <p:oleObj name="Equation" r:id="rId5" imgW="2349360" imgH="406080" progId="Equation.DSMT4">
                  <p:embed/>
                  <p:pic>
                    <p:nvPicPr>
                      <p:cNvPr id="0" name=""/>
                      <p:cNvPicPr/>
                      <p:nvPr/>
                    </p:nvPicPr>
                    <p:blipFill>
                      <a:blip r:embed="rId6"/>
                      <a:stretch>
                        <a:fillRect/>
                      </a:stretch>
                    </p:blipFill>
                    <p:spPr>
                      <a:xfrm>
                        <a:off x="419100" y="2252828"/>
                        <a:ext cx="2349500" cy="406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88E0E3-4D78-63E8-89E3-60A3302FC31F}"/>
              </a:ext>
            </a:extLst>
          </p:cNvPr>
          <p:cNvSpPr>
            <a:spLocks noGrp="1"/>
          </p:cNvSpPr>
          <p:nvPr>
            <p:ph sz="quarter" idx="17"/>
          </p:nvPr>
        </p:nvSpPr>
        <p:spPr>
          <a:xfrm>
            <a:off x="332853" y="2947043"/>
            <a:ext cx="591595" cy="419157"/>
          </a:xfrm>
        </p:spPr>
        <p:txBody>
          <a:bodyPr/>
          <a:lstStyle/>
          <a:p>
            <a:r>
              <a:rPr lang="en-IN" sz="2000" dirty="0"/>
              <a:t>So,</a:t>
            </a:r>
          </a:p>
        </p:txBody>
      </p:sp>
      <p:graphicFrame>
        <p:nvGraphicFramePr>
          <p:cNvPr id="26" name="Object 25">
            <a:extLst>
              <a:ext uri="{FF2B5EF4-FFF2-40B4-BE49-F238E27FC236}">
                <a16:creationId xmlns:a16="http://schemas.microsoft.com/office/drawing/2014/main" id="{A08DD871-5912-1C8E-D8F9-87AEC3CD46F9}"/>
              </a:ext>
            </a:extLst>
          </p:cNvPr>
          <p:cNvGraphicFramePr>
            <a:graphicFrameLocks noChangeAspect="1"/>
          </p:cNvGraphicFramePr>
          <p:nvPr>
            <p:extLst>
              <p:ext uri="{D42A27DB-BD31-4B8C-83A1-F6EECF244321}">
                <p14:modId xmlns:p14="http://schemas.microsoft.com/office/powerpoint/2010/main" val="491994518"/>
              </p:ext>
            </p:extLst>
          </p:nvPr>
        </p:nvGraphicFramePr>
        <p:xfrm>
          <a:off x="1057100" y="2959800"/>
          <a:ext cx="3530600" cy="406400"/>
        </p:xfrm>
        <a:graphic>
          <a:graphicData uri="http://schemas.openxmlformats.org/presentationml/2006/ole">
            <mc:AlternateContent xmlns:mc="http://schemas.openxmlformats.org/markup-compatibility/2006">
              <mc:Choice xmlns:v="urn:schemas-microsoft-com:vml" Requires="v">
                <p:oleObj spid="_x0000_s14358" name="Equation" r:id="rId7" imgW="3530520" imgH="406080" progId="Equation.DSMT4">
                  <p:embed/>
                </p:oleObj>
              </mc:Choice>
              <mc:Fallback>
                <p:oleObj name="Equation" r:id="rId7" imgW="3530520" imgH="406080" progId="Equation.DSMT4">
                  <p:embed/>
                  <p:pic>
                    <p:nvPicPr>
                      <p:cNvPr id="0" name=""/>
                      <p:cNvPicPr/>
                      <p:nvPr/>
                    </p:nvPicPr>
                    <p:blipFill>
                      <a:blip r:embed="rId8"/>
                      <a:stretch>
                        <a:fillRect/>
                      </a:stretch>
                    </p:blipFill>
                    <p:spPr>
                      <a:xfrm>
                        <a:off x="1057100" y="2959800"/>
                        <a:ext cx="3530600" cy="406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CF837DE-1DFF-C22F-536F-10E5387D1D1F}"/>
              </a:ext>
            </a:extLst>
          </p:cNvPr>
          <p:cNvSpPr>
            <a:spLocks noGrp="1"/>
          </p:cNvSpPr>
          <p:nvPr>
            <p:ph sz="quarter" idx="18"/>
          </p:nvPr>
        </p:nvSpPr>
        <p:spPr>
          <a:xfrm>
            <a:off x="342900" y="3618284"/>
            <a:ext cx="8489600" cy="1976647"/>
          </a:xfrm>
        </p:spPr>
        <p:txBody>
          <a:bodyPr/>
          <a:lstStyle/>
          <a:p>
            <a:r>
              <a:rPr lang="en-US" sz="2000" dirty="0"/>
              <a:t>In other words:</a:t>
            </a:r>
          </a:p>
          <a:p>
            <a:pPr marL="292608" indent="-292608">
              <a:buFont typeface="Arial" panose="020B0604020202020204" pitchFamily="34" charset="0"/>
              <a:buChar char="•"/>
            </a:pPr>
            <a:r>
              <a:rPr lang="en-US" sz="2000" dirty="0"/>
              <a:t>A high-Beta security is simply one that is relatively sensitive to overall market movements</a:t>
            </a:r>
          </a:p>
          <a:p>
            <a:pPr marL="292608" indent="-292608">
              <a:buFont typeface="Arial" panose="020B0604020202020204" pitchFamily="34" charset="0"/>
              <a:buChar char="•"/>
            </a:pPr>
            <a:r>
              <a:rPr lang="en-US" sz="2000" dirty="0"/>
              <a:t>A low-Beta security is one that is relatively insensitive to overall market movements.</a:t>
            </a:r>
            <a:endParaRPr lang="en-IN" sz="2000" dirty="0"/>
          </a:p>
        </p:txBody>
      </p:sp>
      <p:sp>
        <p:nvSpPr>
          <p:cNvPr id="17" name="Slide Number Placeholder 16">
            <a:extLst>
              <a:ext uri="{FF2B5EF4-FFF2-40B4-BE49-F238E27FC236}">
                <a16:creationId xmlns:a16="http://schemas.microsoft.com/office/drawing/2014/main" id="{E16BC93D-60FD-A248-87CF-FF723B9755D2}"/>
              </a:ext>
            </a:extLst>
          </p:cNvPr>
          <p:cNvSpPr>
            <a:spLocks noGrp="1"/>
          </p:cNvSpPr>
          <p:nvPr>
            <p:ph type="sldNum" sz="quarter" idx="10"/>
          </p:nvPr>
        </p:nvSpPr>
        <p:spPr/>
        <p:txBody>
          <a:bodyPr/>
          <a:lstStyle/>
          <a:p>
            <a:fld id="{68151E55-6873-49E2-B8D5-2F265E6F1973}" type="slidenum">
              <a:rPr lang="en-US" smtClean="0"/>
              <a:t>35</a:t>
            </a:fld>
            <a:endParaRPr lang="en-US"/>
          </a:p>
        </p:txBody>
      </p:sp>
    </p:spTree>
    <p:extLst>
      <p:ext uri="{BB962C8B-B14F-4D97-AF65-F5344CB8AC3E}">
        <p14:creationId xmlns:p14="http://schemas.microsoft.com/office/powerpoint/2010/main" val="3535865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6DB7-1872-0301-E105-E612A355A7B9}"/>
              </a:ext>
            </a:extLst>
          </p:cNvPr>
          <p:cNvSpPr>
            <a:spLocks noGrp="1"/>
          </p:cNvSpPr>
          <p:nvPr>
            <p:ph type="title"/>
          </p:nvPr>
        </p:nvSpPr>
        <p:spPr/>
        <p:txBody>
          <a:bodyPr>
            <a:normAutofit/>
          </a:bodyPr>
          <a:lstStyle/>
          <a:p>
            <a:r>
              <a:rPr lang="en-IN" sz="3600" dirty="0"/>
              <a:t>Decomposition of Total Returns</a:t>
            </a:r>
          </a:p>
        </p:txBody>
      </p:sp>
      <p:sp>
        <p:nvSpPr>
          <p:cNvPr id="3" name="Content Placeholder 2">
            <a:extLst>
              <a:ext uri="{FF2B5EF4-FFF2-40B4-BE49-F238E27FC236}">
                <a16:creationId xmlns:a16="http://schemas.microsoft.com/office/drawing/2014/main" id="{4DA284B2-2919-E15D-B1D6-0488FA953111}"/>
              </a:ext>
            </a:extLst>
          </p:cNvPr>
          <p:cNvSpPr>
            <a:spLocks noGrp="1"/>
          </p:cNvSpPr>
          <p:nvPr>
            <p:ph sz="quarter" idx="11"/>
          </p:nvPr>
        </p:nvSpPr>
        <p:spPr>
          <a:xfrm>
            <a:off x="342900" y="1276710"/>
            <a:ext cx="8458200" cy="431510"/>
          </a:xfrm>
        </p:spPr>
        <p:txBody>
          <a:bodyPr/>
          <a:lstStyle/>
          <a:p>
            <a:r>
              <a:rPr lang="en-IN" b="1" dirty="0"/>
              <a:t>Table 12.3 Decomposing Total Returns</a:t>
            </a:r>
          </a:p>
        </p:txBody>
      </p:sp>
      <p:sp>
        <p:nvSpPr>
          <p:cNvPr id="4" name="Content Placeholder 3">
            <a:extLst>
              <a:ext uri="{FF2B5EF4-FFF2-40B4-BE49-F238E27FC236}">
                <a16:creationId xmlns:a16="http://schemas.microsoft.com/office/drawing/2014/main" id="{4C61F3D6-E041-E4C2-153B-111ADFA24BD8}"/>
              </a:ext>
            </a:extLst>
          </p:cNvPr>
          <p:cNvSpPr>
            <a:spLocks noGrp="1"/>
          </p:cNvSpPr>
          <p:nvPr>
            <p:ph sz="quarter" idx="14"/>
          </p:nvPr>
        </p:nvSpPr>
        <p:spPr>
          <a:xfrm>
            <a:off x="962130" y="2126775"/>
            <a:ext cx="1536142" cy="300915"/>
          </a:xfrm>
        </p:spPr>
        <p:txBody>
          <a:bodyPr/>
          <a:lstStyle/>
          <a:p>
            <a:r>
              <a:rPr lang="en-IN" sz="1400" b="1" dirty="0"/>
              <a:t>Actual Returns</a:t>
            </a:r>
          </a:p>
        </p:txBody>
      </p:sp>
      <p:sp>
        <p:nvSpPr>
          <p:cNvPr id="5" name="Content Placeholder 4">
            <a:extLst>
              <a:ext uri="{FF2B5EF4-FFF2-40B4-BE49-F238E27FC236}">
                <a16:creationId xmlns:a16="http://schemas.microsoft.com/office/drawing/2014/main" id="{E634A6D1-FA93-0532-1215-CF955F277CEB}"/>
              </a:ext>
            </a:extLst>
          </p:cNvPr>
          <p:cNvSpPr>
            <a:spLocks noGrp="1"/>
          </p:cNvSpPr>
          <p:nvPr>
            <p:ph sz="quarter" idx="15"/>
          </p:nvPr>
        </p:nvSpPr>
        <p:spPr>
          <a:xfrm>
            <a:off x="2633921" y="2115173"/>
            <a:ext cx="1958173" cy="286382"/>
          </a:xfrm>
        </p:spPr>
        <p:txBody>
          <a:bodyPr/>
          <a:lstStyle/>
          <a:p>
            <a:r>
              <a:rPr lang="en-IN" sz="1400" b="1" dirty="0"/>
              <a:t>Unexpected Returns</a:t>
            </a:r>
          </a:p>
        </p:txBody>
      </p:sp>
      <p:sp>
        <p:nvSpPr>
          <p:cNvPr id="6" name="Content Placeholder 5">
            <a:extLst>
              <a:ext uri="{FF2B5EF4-FFF2-40B4-BE49-F238E27FC236}">
                <a16:creationId xmlns:a16="http://schemas.microsoft.com/office/drawing/2014/main" id="{06725943-3040-5CB4-7A30-CFB9B3436460}"/>
              </a:ext>
            </a:extLst>
          </p:cNvPr>
          <p:cNvSpPr>
            <a:spLocks noGrp="1"/>
          </p:cNvSpPr>
          <p:nvPr>
            <p:ph sz="quarter" idx="16"/>
          </p:nvPr>
        </p:nvSpPr>
        <p:spPr>
          <a:xfrm>
            <a:off x="4672484" y="2115172"/>
            <a:ext cx="1867737" cy="296431"/>
          </a:xfrm>
        </p:spPr>
        <p:txBody>
          <a:bodyPr/>
          <a:lstStyle/>
          <a:p>
            <a:r>
              <a:rPr lang="en-IN" sz="1400" b="1" dirty="0"/>
              <a:t>Systematic Portion</a:t>
            </a:r>
          </a:p>
        </p:txBody>
      </p:sp>
      <p:sp>
        <p:nvSpPr>
          <p:cNvPr id="7" name="Content Placeholder 6">
            <a:extLst>
              <a:ext uri="{FF2B5EF4-FFF2-40B4-BE49-F238E27FC236}">
                <a16:creationId xmlns:a16="http://schemas.microsoft.com/office/drawing/2014/main" id="{1FED566F-5C91-A6A4-925D-A67AF8FCA116}"/>
              </a:ext>
            </a:extLst>
          </p:cNvPr>
          <p:cNvSpPr>
            <a:spLocks noGrp="1"/>
          </p:cNvSpPr>
          <p:nvPr>
            <p:ph sz="quarter" idx="17"/>
          </p:nvPr>
        </p:nvSpPr>
        <p:spPr>
          <a:xfrm>
            <a:off x="6591721" y="2093159"/>
            <a:ext cx="2078753" cy="278253"/>
          </a:xfrm>
        </p:spPr>
        <p:txBody>
          <a:bodyPr/>
          <a:lstStyle/>
          <a:p>
            <a:r>
              <a:rPr lang="en-IN" sz="1400" b="1" dirty="0"/>
              <a:t>Unsystematic Portion</a:t>
            </a:r>
          </a:p>
        </p:txBody>
      </p:sp>
      <p:graphicFrame>
        <p:nvGraphicFramePr>
          <p:cNvPr id="12" name="Object 11">
            <a:extLst>
              <a:ext uri="{FF2B5EF4-FFF2-40B4-BE49-F238E27FC236}">
                <a16:creationId xmlns:a16="http://schemas.microsoft.com/office/drawing/2014/main" id="{DBAD6AE2-B938-0B58-2B65-C67933800F8D}"/>
              </a:ext>
            </a:extLst>
          </p:cNvPr>
          <p:cNvGraphicFramePr>
            <a:graphicFrameLocks noChangeAspect="1"/>
          </p:cNvGraphicFramePr>
          <p:nvPr>
            <p:extLst>
              <p:ext uri="{D42A27DB-BD31-4B8C-83A1-F6EECF244321}">
                <p14:modId xmlns:p14="http://schemas.microsoft.com/office/powerpoint/2010/main" val="521033268"/>
              </p:ext>
            </p:extLst>
          </p:nvPr>
        </p:nvGraphicFramePr>
        <p:xfrm>
          <a:off x="8722667" y="2103207"/>
          <a:ext cx="279400" cy="266700"/>
        </p:xfrm>
        <a:graphic>
          <a:graphicData uri="http://schemas.openxmlformats.org/presentationml/2006/ole">
            <mc:AlternateContent xmlns:mc="http://schemas.openxmlformats.org/markup-compatibility/2006">
              <mc:Choice xmlns:v="urn:schemas-microsoft-com:vml" Requires="v">
                <p:oleObj spid="_x0000_s15620" name="Equation" r:id="rId3" imgW="279360" imgH="266400" progId="Equation.DSMT4">
                  <p:embed/>
                </p:oleObj>
              </mc:Choice>
              <mc:Fallback>
                <p:oleObj name="Equation" r:id="rId3" imgW="279360" imgH="266400" progId="Equation.DSMT4">
                  <p:embed/>
                  <p:pic>
                    <p:nvPicPr>
                      <p:cNvPr id="0" name=""/>
                      <p:cNvPicPr/>
                      <p:nvPr/>
                    </p:nvPicPr>
                    <p:blipFill>
                      <a:blip r:embed="rId4"/>
                      <a:stretch>
                        <a:fillRect/>
                      </a:stretch>
                    </p:blipFill>
                    <p:spPr>
                      <a:xfrm>
                        <a:off x="8722667" y="2103207"/>
                        <a:ext cx="279400" cy="266700"/>
                      </a:xfrm>
                      <a:prstGeom prst="rect">
                        <a:avLst/>
                      </a:prstGeom>
                    </p:spPr>
                  </p:pic>
                </p:oleObj>
              </mc:Fallback>
            </mc:AlternateContent>
          </a:graphicData>
        </a:graphic>
      </p:graphicFrame>
      <p:graphicFrame>
        <p:nvGraphicFramePr>
          <p:cNvPr id="13" name="Table 13">
            <a:extLst>
              <a:ext uri="{FF2B5EF4-FFF2-40B4-BE49-F238E27FC236}">
                <a16:creationId xmlns:a16="http://schemas.microsoft.com/office/drawing/2014/main" id="{D5E8408D-FAA2-C2EE-899F-EC88B27133CF}"/>
              </a:ext>
            </a:extLst>
          </p:cNvPr>
          <p:cNvGraphicFramePr>
            <a:graphicFrameLocks noGrp="1"/>
          </p:cNvGraphicFramePr>
          <p:nvPr>
            <p:extLst>
              <p:ext uri="{D42A27DB-BD31-4B8C-83A1-F6EECF244321}">
                <p14:modId xmlns:p14="http://schemas.microsoft.com/office/powerpoint/2010/main" val="2427778214"/>
              </p:ext>
            </p:extLst>
          </p:nvPr>
        </p:nvGraphicFramePr>
        <p:xfrm>
          <a:off x="321564" y="2708636"/>
          <a:ext cx="8720698" cy="2562004"/>
        </p:xfrm>
        <a:graphic>
          <a:graphicData uri="http://schemas.openxmlformats.org/drawingml/2006/table">
            <a:tbl>
              <a:tblPr firstRow="1" bandRow="1">
                <a:tableStyleId>{2D5ABB26-0587-4C30-8999-92F81FD0307C}</a:tableStyleId>
              </a:tblPr>
              <a:tblGrid>
                <a:gridCol w="622981">
                  <a:extLst>
                    <a:ext uri="{9D8B030D-6E8A-4147-A177-3AD203B41FA5}">
                      <a16:colId xmlns:a16="http://schemas.microsoft.com/office/drawing/2014/main" val="1989355435"/>
                    </a:ext>
                  </a:extLst>
                </a:gridCol>
                <a:gridCol w="954593">
                  <a:extLst>
                    <a:ext uri="{9D8B030D-6E8A-4147-A177-3AD203B41FA5}">
                      <a16:colId xmlns:a16="http://schemas.microsoft.com/office/drawing/2014/main" val="584559177"/>
                    </a:ext>
                  </a:extLst>
                </a:gridCol>
                <a:gridCol w="663192">
                  <a:extLst>
                    <a:ext uri="{9D8B030D-6E8A-4147-A177-3AD203B41FA5}">
                      <a16:colId xmlns:a16="http://schemas.microsoft.com/office/drawing/2014/main" val="4138356826"/>
                    </a:ext>
                  </a:extLst>
                </a:gridCol>
                <a:gridCol w="1014883">
                  <a:extLst>
                    <a:ext uri="{9D8B030D-6E8A-4147-A177-3AD203B41FA5}">
                      <a16:colId xmlns:a16="http://schemas.microsoft.com/office/drawing/2014/main" val="301608014"/>
                    </a:ext>
                  </a:extLst>
                </a:gridCol>
                <a:gridCol w="1235947">
                  <a:extLst>
                    <a:ext uri="{9D8B030D-6E8A-4147-A177-3AD203B41FA5}">
                      <a16:colId xmlns:a16="http://schemas.microsoft.com/office/drawing/2014/main" val="101750645"/>
                    </a:ext>
                  </a:extLst>
                </a:gridCol>
                <a:gridCol w="1587640">
                  <a:extLst>
                    <a:ext uri="{9D8B030D-6E8A-4147-A177-3AD203B41FA5}">
                      <a16:colId xmlns:a16="http://schemas.microsoft.com/office/drawing/2014/main" val="2356611847"/>
                    </a:ext>
                  </a:extLst>
                </a:gridCol>
                <a:gridCol w="2641462">
                  <a:extLst>
                    <a:ext uri="{9D8B030D-6E8A-4147-A177-3AD203B41FA5}">
                      <a16:colId xmlns:a16="http://schemas.microsoft.com/office/drawing/2014/main" val="2145744172"/>
                    </a:ext>
                  </a:extLst>
                </a:gridCol>
              </a:tblGrid>
              <a:tr h="707804">
                <a:tc>
                  <a:txBody>
                    <a:bodyPr/>
                    <a:lstStyle/>
                    <a:p>
                      <a:endParaRPr lang="en-IN"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422258"/>
                  </a:ext>
                </a:extLst>
              </a:tr>
              <a:tr h="370840">
                <a:tc>
                  <a:txBody>
                    <a:bodyPr/>
                    <a:lstStyle/>
                    <a:p>
                      <a:endParaRPr lang="en-IN" sz="1200" dirty="0"/>
                    </a:p>
                  </a:txBody>
                  <a:tcPr>
                    <a:lnT w="12700" cap="flat" cmpd="sng" algn="ctr">
                      <a:solidFill>
                        <a:schemeClr val="tx1"/>
                      </a:solidFill>
                      <a:prstDash val="solid"/>
                      <a:round/>
                      <a:headEnd type="none" w="med" len="med"/>
                      <a:tailEnd type="none" w="med" len="med"/>
                    </a:lnT>
                  </a:tcPr>
                </a:tc>
                <a:tc>
                  <a:txBody>
                    <a:bodyPr/>
                    <a:lstStyle/>
                    <a:p>
                      <a:endParaRPr lang="en-IN" sz="1200" dirty="0"/>
                    </a:p>
                  </a:txBody>
                  <a:tcPr>
                    <a:lnT w="12700" cap="flat" cmpd="sng" algn="ctr">
                      <a:solidFill>
                        <a:schemeClr val="tx1"/>
                      </a:solidFill>
                      <a:prstDash val="solid"/>
                      <a:round/>
                      <a:headEnd type="none" w="med" len="med"/>
                      <a:tailEnd type="none" w="med" len="med"/>
                    </a:lnT>
                  </a:tcPr>
                </a:tc>
                <a:tc>
                  <a:txBody>
                    <a:bodyPr/>
                    <a:lstStyle/>
                    <a:p>
                      <a:endParaRPr lang="en-IN" sz="1200"/>
                    </a:p>
                  </a:txBody>
                  <a:tcPr>
                    <a:lnT w="12700" cap="flat" cmpd="sng" algn="ctr">
                      <a:solidFill>
                        <a:schemeClr val="tx1"/>
                      </a:solidFill>
                      <a:prstDash val="solid"/>
                      <a:round/>
                      <a:headEnd type="none" w="med" len="med"/>
                      <a:tailEnd type="none" w="med" len="med"/>
                    </a:lnT>
                  </a:tcPr>
                </a:tc>
                <a:tc>
                  <a:txBody>
                    <a:bodyPr/>
                    <a:lstStyle/>
                    <a:p>
                      <a:endParaRPr lang="en-IN" sz="1200"/>
                    </a:p>
                  </a:txBody>
                  <a:tcPr>
                    <a:lnT w="12700" cap="flat" cmpd="sng" algn="ctr">
                      <a:solidFill>
                        <a:schemeClr val="tx1"/>
                      </a:solidFill>
                      <a:prstDash val="solid"/>
                      <a:round/>
                      <a:headEnd type="none" w="med" len="med"/>
                      <a:tailEnd type="none" w="med" len="med"/>
                    </a:lnT>
                  </a:tcPr>
                </a:tc>
                <a:tc>
                  <a:txBody>
                    <a:bodyPr/>
                    <a:lstStyle/>
                    <a:p>
                      <a:endParaRPr lang="en-IN" sz="1200" dirty="0"/>
                    </a:p>
                  </a:txBody>
                  <a:tcPr>
                    <a:lnT w="12700" cap="flat" cmpd="sng" algn="ctr">
                      <a:solidFill>
                        <a:schemeClr val="tx1"/>
                      </a:solidFill>
                      <a:prstDash val="solid"/>
                      <a:round/>
                      <a:headEnd type="none" w="med" len="med"/>
                      <a:tailEnd type="none" w="med" len="med"/>
                    </a:lnT>
                  </a:tcPr>
                </a:tc>
                <a:tc>
                  <a:txBody>
                    <a:bodyPr/>
                    <a:lstStyle/>
                    <a:p>
                      <a:endParaRPr lang="en-IN" sz="1200" dirty="0"/>
                    </a:p>
                  </a:txBody>
                  <a:tcPr>
                    <a:lnT w="12700" cap="flat" cmpd="sng" algn="ctr">
                      <a:solidFill>
                        <a:schemeClr val="tx1"/>
                      </a:solidFill>
                      <a:prstDash val="solid"/>
                      <a:round/>
                      <a:headEnd type="none" w="med" len="med"/>
                      <a:tailEnd type="none" w="med" len="med"/>
                    </a:lnT>
                  </a:tcPr>
                </a:tc>
                <a:tc>
                  <a:txBody>
                    <a:bodyPr/>
                    <a:lstStyle/>
                    <a:p>
                      <a:endParaRPr lang="en-IN" sz="1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01646513"/>
                  </a:ext>
                </a:extLst>
              </a:tr>
              <a:tr h="370840">
                <a:tc>
                  <a:txBody>
                    <a:bodyPr/>
                    <a:lstStyle/>
                    <a:p>
                      <a:endParaRPr lang="en-IN" sz="1200"/>
                    </a:p>
                  </a:txBody>
                  <a:tcPr/>
                </a:tc>
                <a:tc>
                  <a:txBody>
                    <a:bodyPr/>
                    <a:lstStyle/>
                    <a:p>
                      <a:endParaRPr lang="en-IN" sz="1200" dirty="0"/>
                    </a:p>
                  </a:txBody>
                  <a:tcPr/>
                </a:tc>
                <a:tc>
                  <a:txBody>
                    <a:bodyPr/>
                    <a:lstStyle/>
                    <a:p>
                      <a:endParaRPr lang="en-IN" sz="1200" dirty="0"/>
                    </a:p>
                  </a:txBody>
                  <a:tcPr/>
                </a:tc>
                <a:tc>
                  <a:txBody>
                    <a:bodyPr/>
                    <a:lstStyle/>
                    <a:p>
                      <a:endParaRPr lang="en-IN" sz="1200"/>
                    </a:p>
                  </a:txBody>
                  <a:tcPr/>
                </a:tc>
                <a:tc>
                  <a:txBody>
                    <a:bodyPr/>
                    <a:lstStyle/>
                    <a:p>
                      <a:endParaRPr lang="en-IN" sz="1200" dirty="0"/>
                    </a:p>
                  </a:txBody>
                  <a:tcPr/>
                </a:tc>
                <a:tc>
                  <a:txBody>
                    <a:bodyPr/>
                    <a:lstStyle/>
                    <a:p>
                      <a:endParaRPr lang="en-IN" sz="1200" dirty="0"/>
                    </a:p>
                  </a:txBody>
                  <a:tcPr/>
                </a:tc>
                <a:tc>
                  <a:txBody>
                    <a:bodyPr/>
                    <a:lstStyle/>
                    <a:p>
                      <a:endParaRPr lang="en-IN" sz="1200" dirty="0"/>
                    </a:p>
                  </a:txBody>
                  <a:tcPr/>
                </a:tc>
                <a:extLst>
                  <a:ext uri="{0D108BD9-81ED-4DB2-BD59-A6C34878D82A}">
                    <a16:rowId xmlns:a16="http://schemas.microsoft.com/office/drawing/2014/main" val="839311550"/>
                  </a:ext>
                </a:extLst>
              </a:tr>
              <a:tr h="370840">
                <a:tc>
                  <a:txBody>
                    <a:bodyPr/>
                    <a:lstStyle/>
                    <a:p>
                      <a:endParaRPr lang="en-IN" sz="1200" dirty="0"/>
                    </a:p>
                  </a:txBody>
                  <a:tcPr/>
                </a:tc>
                <a:tc>
                  <a:txBody>
                    <a:bodyPr/>
                    <a:lstStyle/>
                    <a:p>
                      <a:endParaRPr lang="en-IN" sz="1200"/>
                    </a:p>
                  </a:txBody>
                  <a:tcPr/>
                </a:tc>
                <a:tc>
                  <a:txBody>
                    <a:bodyPr/>
                    <a:lstStyle/>
                    <a:p>
                      <a:endParaRPr lang="en-IN" sz="1200"/>
                    </a:p>
                  </a:txBody>
                  <a:tcPr/>
                </a:tc>
                <a:tc>
                  <a:txBody>
                    <a:bodyPr/>
                    <a:lstStyle/>
                    <a:p>
                      <a:endParaRPr lang="en-IN" sz="1200" dirty="0"/>
                    </a:p>
                  </a:txBody>
                  <a:tcPr/>
                </a:tc>
                <a:tc>
                  <a:txBody>
                    <a:bodyPr/>
                    <a:lstStyle/>
                    <a:p>
                      <a:endParaRPr lang="en-IN" sz="1200" dirty="0"/>
                    </a:p>
                  </a:txBody>
                  <a:tcPr/>
                </a:tc>
                <a:tc>
                  <a:txBody>
                    <a:bodyPr/>
                    <a:lstStyle/>
                    <a:p>
                      <a:endParaRPr lang="en-IN" sz="1200" dirty="0"/>
                    </a:p>
                  </a:txBody>
                  <a:tcPr/>
                </a:tc>
                <a:tc>
                  <a:txBody>
                    <a:bodyPr/>
                    <a:lstStyle/>
                    <a:p>
                      <a:endParaRPr lang="en-IN" sz="1200" dirty="0"/>
                    </a:p>
                  </a:txBody>
                  <a:tcPr/>
                </a:tc>
                <a:extLst>
                  <a:ext uri="{0D108BD9-81ED-4DB2-BD59-A6C34878D82A}">
                    <a16:rowId xmlns:a16="http://schemas.microsoft.com/office/drawing/2014/main" val="2605940646"/>
                  </a:ext>
                </a:extLst>
              </a:tr>
              <a:tr h="370840">
                <a:tc>
                  <a:txBody>
                    <a:bodyPr/>
                    <a:lstStyle/>
                    <a:p>
                      <a:endParaRPr lang="en-IN" sz="1200"/>
                    </a:p>
                  </a:txBody>
                  <a:tcPr/>
                </a:tc>
                <a:tc>
                  <a:txBody>
                    <a:bodyPr/>
                    <a:lstStyle/>
                    <a:p>
                      <a:endParaRPr lang="en-IN" sz="1200" dirty="0"/>
                    </a:p>
                  </a:txBody>
                  <a:tcPr/>
                </a:tc>
                <a:tc>
                  <a:txBody>
                    <a:bodyPr/>
                    <a:lstStyle/>
                    <a:p>
                      <a:endParaRPr lang="en-IN" sz="1200" dirty="0"/>
                    </a:p>
                  </a:txBody>
                  <a:tcPr/>
                </a:tc>
                <a:tc>
                  <a:txBody>
                    <a:bodyPr/>
                    <a:lstStyle/>
                    <a:p>
                      <a:endParaRPr lang="en-IN" sz="1200" dirty="0"/>
                    </a:p>
                  </a:txBody>
                  <a:tcPr/>
                </a:tc>
                <a:tc>
                  <a:txBody>
                    <a:bodyPr/>
                    <a:lstStyle/>
                    <a:p>
                      <a:endParaRPr lang="en-IN" sz="1200" dirty="0"/>
                    </a:p>
                  </a:txBody>
                  <a:tcPr/>
                </a:tc>
                <a:tc>
                  <a:txBody>
                    <a:bodyPr/>
                    <a:lstStyle/>
                    <a:p>
                      <a:endParaRPr lang="en-IN" sz="1200" dirty="0"/>
                    </a:p>
                  </a:txBody>
                  <a:tcPr/>
                </a:tc>
                <a:tc>
                  <a:txBody>
                    <a:bodyPr/>
                    <a:lstStyle/>
                    <a:p>
                      <a:endParaRPr lang="en-IN" sz="1200" dirty="0"/>
                    </a:p>
                  </a:txBody>
                  <a:tcPr/>
                </a:tc>
                <a:extLst>
                  <a:ext uri="{0D108BD9-81ED-4DB2-BD59-A6C34878D82A}">
                    <a16:rowId xmlns:a16="http://schemas.microsoft.com/office/drawing/2014/main" val="2872755044"/>
                  </a:ext>
                </a:extLst>
              </a:tr>
              <a:tr h="370840">
                <a:tc>
                  <a:txBody>
                    <a:bodyPr/>
                    <a:lstStyle/>
                    <a:p>
                      <a:endParaRPr lang="en-IN" sz="1200" dirty="0"/>
                    </a:p>
                  </a:txBody>
                  <a:tcPr>
                    <a:lnB w="12700" cap="flat" cmpd="sng" algn="ctr">
                      <a:solidFill>
                        <a:schemeClr val="tx1"/>
                      </a:solidFill>
                      <a:prstDash val="solid"/>
                      <a:round/>
                      <a:headEnd type="none" w="med" len="med"/>
                      <a:tailEnd type="none" w="med" len="med"/>
                    </a:lnB>
                  </a:tcPr>
                </a:tc>
                <a:tc>
                  <a:txBody>
                    <a:bodyPr/>
                    <a:lstStyle/>
                    <a:p>
                      <a:endParaRPr lang="en-IN" sz="1200"/>
                    </a:p>
                  </a:txBody>
                  <a:tcPr>
                    <a:lnB w="12700" cap="flat" cmpd="sng" algn="ctr">
                      <a:solidFill>
                        <a:schemeClr val="tx1"/>
                      </a:solidFill>
                      <a:prstDash val="solid"/>
                      <a:round/>
                      <a:headEnd type="none" w="med" len="med"/>
                      <a:tailEnd type="none" w="med" len="med"/>
                    </a:lnB>
                  </a:tcPr>
                </a:tc>
                <a:tc>
                  <a:txBody>
                    <a:bodyPr/>
                    <a:lstStyle/>
                    <a:p>
                      <a:endParaRPr lang="en-IN" sz="1200"/>
                    </a:p>
                  </a:txBody>
                  <a:tcPr>
                    <a:lnB w="12700" cap="flat" cmpd="sng" algn="ctr">
                      <a:solidFill>
                        <a:schemeClr val="tx1"/>
                      </a:solidFill>
                      <a:prstDash val="solid"/>
                      <a:round/>
                      <a:headEnd type="none" w="med" len="med"/>
                      <a:tailEnd type="none" w="med" len="med"/>
                    </a:lnB>
                  </a:tcPr>
                </a:tc>
                <a:tc>
                  <a:txBody>
                    <a:bodyPr/>
                    <a:lstStyle/>
                    <a:p>
                      <a:endParaRPr lang="en-IN" sz="1200" dirty="0"/>
                    </a:p>
                  </a:txBody>
                  <a:tcPr>
                    <a:lnB w="12700" cap="flat" cmpd="sng" algn="ctr">
                      <a:solidFill>
                        <a:schemeClr val="tx1"/>
                      </a:solidFill>
                      <a:prstDash val="solid"/>
                      <a:round/>
                      <a:headEnd type="none" w="med" len="med"/>
                      <a:tailEnd type="none" w="med" len="med"/>
                    </a:lnB>
                  </a:tcPr>
                </a:tc>
                <a:tc>
                  <a:txBody>
                    <a:bodyPr/>
                    <a:lstStyle/>
                    <a:p>
                      <a:endParaRPr lang="en-IN" sz="1200"/>
                    </a:p>
                  </a:txBody>
                  <a:tcPr>
                    <a:lnB w="12700" cap="flat" cmpd="sng" algn="ctr">
                      <a:solidFill>
                        <a:schemeClr val="tx1"/>
                      </a:solidFill>
                      <a:prstDash val="solid"/>
                      <a:round/>
                      <a:headEnd type="none" w="med" len="med"/>
                      <a:tailEnd type="none" w="med" len="med"/>
                    </a:lnB>
                  </a:tcPr>
                </a:tc>
                <a:tc>
                  <a:txBody>
                    <a:bodyPr/>
                    <a:lstStyle/>
                    <a:p>
                      <a:endParaRPr lang="en-IN" sz="1200" dirty="0"/>
                    </a:p>
                  </a:txBody>
                  <a:tcPr>
                    <a:lnB w="12700" cap="flat" cmpd="sng" algn="ctr">
                      <a:solidFill>
                        <a:schemeClr val="tx1"/>
                      </a:solidFill>
                      <a:prstDash val="solid"/>
                      <a:round/>
                      <a:headEnd type="none" w="med" len="med"/>
                      <a:tailEnd type="none" w="med" len="med"/>
                    </a:lnB>
                  </a:tcPr>
                </a:tc>
                <a:tc>
                  <a:txBody>
                    <a:bodyPr/>
                    <a:lstStyle/>
                    <a:p>
                      <a:endParaRPr lang="en-IN"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6803629"/>
                  </a:ext>
                </a:extLst>
              </a:tr>
            </a:tbl>
          </a:graphicData>
        </a:graphic>
      </p:graphicFrame>
      <p:graphicFrame>
        <p:nvGraphicFramePr>
          <p:cNvPr id="14" name="Object 13">
            <a:extLst>
              <a:ext uri="{FF2B5EF4-FFF2-40B4-BE49-F238E27FC236}">
                <a16:creationId xmlns:a16="http://schemas.microsoft.com/office/drawing/2014/main" id="{0B6974B1-63E2-0D97-FAD1-5CE44EA7B793}"/>
              </a:ext>
            </a:extLst>
          </p:cNvPr>
          <p:cNvGraphicFramePr>
            <a:graphicFrameLocks noChangeAspect="1"/>
          </p:cNvGraphicFramePr>
          <p:nvPr>
            <p:extLst>
              <p:ext uri="{D42A27DB-BD31-4B8C-83A1-F6EECF244321}">
                <p14:modId xmlns:p14="http://schemas.microsoft.com/office/powerpoint/2010/main" val="3630192519"/>
              </p:ext>
            </p:extLst>
          </p:nvPr>
        </p:nvGraphicFramePr>
        <p:xfrm>
          <a:off x="488568" y="2974975"/>
          <a:ext cx="342900" cy="177800"/>
        </p:xfrm>
        <a:graphic>
          <a:graphicData uri="http://schemas.openxmlformats.org/presentationml/2006/ole">
            <mc:AlternateContent xmlns:mc="http://schemas.openxmlformats.org/markup-compatibility/2006">
              <mc:Choice xmlns:v="urn:schemas-microsoft-com:vml" Requires="v">
                <p:oleObj spid="_x0000_s15621" name="Equation" r:id="rId5" imgW="342720" imgH="177480" progId="Equation.DSMT4">
                  <p:embed/>
                </p:oleObj>
              </mc:Choice>
              <mc:Fallback>
                <p:oleObj name="Equation" r:id="rId5" imgW="342720" imgH="177480" progId="Equation.DSMT4">
                  <p:embed/>
                  <p:pic>
                    <p:nvPicPr>
                      <p:cNvPr id="14" name="Object 13">
                        <a:extLst>
                          <a:ext uri="{FF2B5EF4-FFF2-40B4-BE49-F238E27FC236}">
                            <a16:creationId xmlns:a16="http://schemas.microsoft.com/office/drawing/2014/main" id="{408389AC-394C-92FE-6289-F917E130F717}"/>
                          </a:ext>
                        </a:extLst>
                      </p:cNvPr>
                      <p:cNvPicPr/>
                      <p:nvPr/>
                    </p:nvPicPr>
                    <p:blipFill>
                      <a:blip r:embed="rId6"/>
                      <a:stretch>
                        <a:fillRect/>
                      </a:stretch>
                    </p:blipFill>
                    <p:spPr>
                      <a:xfrm>
                        <a:off x="488568" y="2974975"/>
                        <a:ext cx="342900" cy="177800"/>
                      </a:xfrm>
                      <a:prstGeom prst="rect">
                        <a:avLst/>
                      </a:prstGeom>
                      <a:solidFill>
                        <a:schemeClr val="bg2"/>
                      </a:solidFill>
                    </p:spPr>
                  </p:pic>
                </p:oleObj>
              </mc:Fallback>
            </mc:AlternateContent>
          </a:graphicData>
        </a:graphic>
      </p:graphicFrame>
      <p:graphicFrame>
        <p:nvGraphicFramePr>
          <p:cNvPr id="15" name="Object 14">
            <a:extLst>
              <a:ext uri="{FF2B5EF4-FFF2-40B4-BE49-F238E27FC236}">
                <a16:creationId xmlns:a16="http://schemas.microsoft.com/office/drawing/2014/main" id="{30716916-D29A-6AE7-3D5D-5071DAC33B51}"/>
              </a:ext>
            </a:extLst>
          </p:cNvPr>
          <p:cNvGraphicFramePr>
            <a:graphicFrameLocks noChangeAspect="1"/>
          </p:cNvGraphicFramePr>
          <p:nvPr>
            <p:extLst>
              <p:ext uri="{D42A27DB-BD31-4B8C-83A1-F6EECF244321}">
                <p14:modId xmlns:p14="http://schemas.microsoft.com/office/powerpoint/2010/main" val="3858980906"/>
              </p:ext>
            </p:extLst>
          </p:nvPr>
        </p:nvGraphicFramePr>
        <p:xfrm>
          <a:off x="1357250" y="2806039"/>
          <a:ext cx="228600" cy="431800"/>
        </p:xfrm>
        <a:graphic>
          <a:graphicData uri="http://schemas.openxmlformats.org/presentationml/2006/ole">
            <mc:AlternateContent xmlns:mc="http://schemas.openxmlformats.org/markup-compatibility/2006">
              <mc:Choice xmlns:v="urn:schemas-microsoft-com:vml" Requires="v">
                <p:oleObj spid="_x0000_s15622" name="Equation" r:id="rId7" imgW="228600" imgH="431640" progId="Equation.DSMT4">
                  <p:embed/>
                </p:oleObj>
              </mc:Choice>
              <mc:Fallback>
                <p:oleObj name="Equation" r:id="rId7" imgW="228600" imgH="431640" progId="Equation.DSMT4">
                  <p:embed/>
                  <p:pic>
                    <p:nvPicPr>
                      <p:cNvPr id="15" name="Object 14">
                        <a:extLst>
                          <a:ext uri="{FF2B5EF4-FFF2-40B4-BE49-F238E27FC236}">
                            <a16:creationId xmlns:a16="http://schemas.microsoft.com/office/drawing/2014/main" id="{3D8487FB-D731-AE09-4A55-5E208B3E078A}"/>
                          </a:ext>
                        </a:extLst>
                      </p:cNvPr>
                      <p:cNvPicPr/>
                      <p:nvPr/>
                    </p:nvPicPr>
                    <p:blipFill>
                      <a:blip r:embed="rId8"/>
                      <a:stretch>
                        <a:fillRect/>
                      </a:stretch>
                    </p:blipFill>
                    <p:spPr>
                      <a:xfrm>
                        <a:off x="1357250" y="2806039"/>
                        <a:ext cx="228600" cy="431800"/>
                      </a:xfrm>
                      <a:prstGeom prst="rect">
                        <a:avLst/>
                      </a:prstGeom>
                      <a:solidFill>
                        <a:schemeClr val="bg2"/>
                      </a:solidFill>
                    </p:spPr>
                  </p:pic>
                </p:oleObj>
              </mc:Fallback>
            </mc:AlternateContent>
          </a:graphicData>
        </a:graphic>
      </p:graphicFrame>
      <p:graphicFrame>
        <p:nvGraphicFramePr>
          <p:cNvPr id="16" name="Object 15">
            <a:extLst>
              <a:ext uri="{FF2B5EF4-FFF2-40B4-BE49-F238E27FC236}">
                <a16:creationId xmlns:a16="http://schemas.microsoft.com/office/drawing/2014/main" id="{D2A65FC4-DEF7-EECD-EC76-616194468A08}"/>
              </a:ext>
            </a:extLst>
          </p:cNvPr>
          <p:cNvGraphicFramePr>
            <a:graphicFrameLocks noChangeAspect="1"/>
          </p:cNvGraphicFramePr>
          <p:nvPr>
            <p:extLst>
              <p:ext uri="{D42A27DB-BD31-4B8C-83A1-F6EECF244321}">
                <p14:modId xmlns:p14="http://schemas.microsoft.com/office/powerpoint/2010/main" val="641071822"/>
              </p:ext>
            </p:extLst>
          </p:nvPr>
        </p:nvGraphicFramePr>
        <p:xfrm>
          <a:off x="2124740" y="2789231"/>
          <a:ext cx="228600" cy="457200"/>
        </p:xfrm>
        <a:graphic>
          <a:graphicData uri="http://schemas.openxmlformats.org/presentationml/2006/ole">
            <mc:AlternateContent xmlns:mc="http://schemas.openxmlformats.org/markup-compatibility/2006">
              <mc:Choice xmlns:v="urn:schemas-microsoft-com:vml" Requires="v">
                <p:oleObj spid="_x0000_s15623" name="Equation" r:id="rId9" imgW="228600" imgH="457200" progId="Equation.DSMT4">
                  <p:embed/>
                </p:oleObj>
              </mc:Choice>
              <mc:Fallback>
                <p:oleObj name="Equation" r:id="rId9" imgW="228600" imgH="457200" progId="Equation.DSMT4">
                  <p:embed/>
                  <p:pic>
                    <p:nvPicPr>
                      <p:cNvPr id="16" name="Object 15">
                        <a:extLst>
                          <a:ext uri="{FF2B5EF4-FFF2-40B4-BE49-F238E27FC236}">
                            <a16:creationId xmlns:a16="http://schemas.microsoft.com/office/drawing/2014/main" id="{F7472702-57EF-315A-1645-0CA9ECE68377}"/>
                          </a:ext>
                        </a:extLst>
                      </p:cNvPr>
                      <p:cNvPicPr/>
                      <p:nvPr/>
                    </p:nvPicPr>
                    <p:blipFill>
                      <a:blip r:embed="rId10"/>
                      <a:stretch>
                        <a:fillRect/>
                      </a:stretch>
                    </p:blipFill>
                    <p:spPr>
                      <a:xfrm>
                        <a:off x="2124740" y="2789231"/>
                        <a:ext cx="228600" cy="457200"/>
                      </a:xfrm>
                      <a:prstGeom prst="rect">
                        <a:avLst/>
                      </a:prstGeom>
                      <a:solidFill>
                        <a:schemeClr val="bg2"/>
                      </a:solidFill>
                    </p:spPr>
                  </p:pic>
                </p:oleObj>
              </mc:Fallback>
            </mc:AlternateContent>
          </a:graphicData>
        </a:graphic>
      </p:graphicFrame>
      <p:graphicFrame>
        <p:nvGraphicFramePr>
          <p:cNvPr id="18" name="Object 17">
            <a:extLst>
              <a:ext uri="{FF2B5EF4-FFF2-40B4-BE49-F238E27FC236}">
                <a16:creationId xmlns:a16="http://schemas.microsoft.com/office/drawing/2014/main" id="{0C5BD5D5-028D-4BC1-D9DF-282A877388E1}"/>
              </a:ext>
            </a:extLst>
          </p:cNvPr>
          <p:cNvGraphicFramePr>
            <a:graphicFrameLocks noChangeAspect="1"/>
          </p:cNvGraphicFramePr>
          <p:nvPr>
            <p:extLst>
              <p:ext uri="{D42A27DB-BD31-4B8C-83A1-F6EECF244321}">
                <p14:modId xmlns:p14="http://schemas.microsoft.com/office/powerpoint/2010/main" val="2624602084"/>
              </p:ext>
            </p:extLst>
          </p:nvPr>
        </p:nvGraphicFramePr>
        <p:xfrm>
          <a:off x="2733675" y="2822575"/>
          <a:ext cx="685800" cy="482600"/>
        </p:xfrm>
        <a:graphic>
          <a:graphicData uri="http://schemas.openxmlformats.org/presentationml/2006/ole">
            <mc:AlternateContent xmlns:mc="http://schemas.openxmlformats.org/markup-compatibility/2006">
              <mc:Choice xmlns:v="urn:schemas-microsoft-com:vml" Requires="v">
                <p:oleObj spid="_x0000_s15624" name="Equation" r:id="rId11" imgW="685800" imgH="482400" progId="Equation.DSMT4">
                  <p:embed/>
                </p:oleObj>
              </mc:Choice>
              <mc:Fallback>
                <p:oleObj name="Equation" r:id="rId11" imgW="685800" imgH="482400" progId="Equation.DSMT4">
                  <p:embed/>
                  <p:pic>
                    <p:nvPicPr>
                      <p:cNvPr id="18" name="Object 17">
                        <a:extLst>
                          <a:ext uri="{FF2B5EF4-FFF2-40B4-BE49-F238E27FC236}">
                            <a16:creationId xmlns:a16="http://schemas.microsoft.com/office/drawing/2014/main" id="{A78ED74F-D480-8643-FE9B-94F86837B0D8}"/>
                          </a:ext>
                        </a:extLst>
                      </p:cNvPr>
                      <p:cNvPicPr/>
                      <p:nvPr/>
                    </p:nvPicPr>
                    <p:blipFill>
                      <a:blip r:embed="rId12"/>
                      <a:stretch>
                        <a:fillRect/>
                      </a:stretch>
                    </p:blipFill>
                    <p:spPr>
                      <a:xfrm>
                        <a:off x="2733675" y="2822575"/>
                        <a:ext cx="685800" cy="482600"/>
                      </a:xfrm>
                      <a:prstGeom prst="rect">
                        <a:avLst/>
                      </a:prstGeom>
                      <a:solidFill>
                        <a:schemeClr val="bg2"/>
                      </a:solidFill>
                    </p:spPr>
                  </p:pic>
                </p:oleObj>
              </mc:Fallback>
            </mc:AlternateContent>
          </a:graphicData>
        </a:graphic>
      </p:graphicFrame>
      <p:graphicFrame>
        <p:nvGraphicFramePr>
          <p:cNvPr id="17" name="Object 16">
            <a:extLst>
              <a:ext uri="{FF2B5EF4-FFF2-40B4-BE49-F238E27FC236}">
                <a16:creationId xmlns:a16="http://schemas.microsoft.com/office/drawing/2014/main" id="{17E621D1-34C7-EC1D-CED8-552F192B864E}"/>
              </a:ext>
            </a:extLst>
          </p:cNvPr>
          <p:cNvGraphicFramePr>
            <a:graphicFrameLocks noChangeAspect="1"/>
          </p:cNvGraphicFramePr>
          <p:nvPr>
            <p:extLst>
              <p:ext uri="{D42A27DB-BD31-4B8C-83A1-F6EECF244321}">
                <p14:modId xmlns:p14="http://schemas.microsoft.com/office/powerpoint/2010/main" val="2638801331"/>
              </p:ext>
            </p:extLst>
          </p:nvPr>
        </p:nvGraphicFramePr>
        <p:xfrm>
          <a:off x="3848100" y="2843213"/>
          <a:ext cx="825500" cy="482600"/>
        </p:xfrm>
        <a:graphic>
          <a:graphicData uri="http://schemas.openxmlformats.org/presentationml/2006/ole">
            <mc:AlternateContent xmlns:mc="http://schemas.openxmlformats.org/markup-compatibility/2006">
              <mc:Choice xmlns:v="urn:schemas-microsoft-com:vml" Requires="v">
                <p:oleObj spid="_x0000_s15625" name="Equation" r:id="rId13" imgW="825480" imgH="482400" progId="Equation.DSMT4">
                  <p:embed/>
                </p:oleObj>
              </mc:Choice>
              <mc:Fallback>
                <p:oleObj name="Equation" r:id="rId13" imgW="825480" imgH="482400" progId="Equation.DSMT4">
                  <p:embed/>
                  <p:pic>
                    <p:nvPicPr>
                      <p:cNvPr id="17" name="Object 16">
                        <a:extLst>
                          <a:ext uri="{FF2B5EF4-FFF2-40B4-BE49-F238E27FC236}">
                            <a16:creationId xmlns:a16="http://schemas.microsoft.com/office/drawing/2014/main" id="{9E32AF28-C595-6414-FB09-FB6B4E50D57E}"/>
                          </a:ext>
                        </a:extLst>
                      </p:cNvPr>
                      <p:cNvPicPr/>
                      <p:nvPr/>
                    </p:nvPicPr>
                    <p:blipFill>
                      <a:blip r:embed="rId14"/>
                      <a:stretch>
                        <a:fillRect/>
                      </a:stretch>
                    </p:blipFill>
                    <p:spPr>
                      <a:xfrm>
                        <a:off x="3848100" y="2843213"/>
                        <a:ext cx="825500" cy="482600"/>
                      </a:xfrm>
                      <a:prstGeom prst="rect">
                        <a:avLst/>
                      </a:prstGeom>
                      <a:solidFill>
                        <a:schemeClr val="bg2"/>
                      </a:solidFill>
                    </p:spPr>
                  </p:pic>
                </p:oleObj>
              </mc:Fallback>
            </mc:AlternateContent>
          </a:graphicData>
        </a:graphic>
      </p:graphicFrame>
      <p:graphicFrame>
        <p:nvGraphicFramePr>
          <p:cNvPr id="19" name="Object 18">
            <a:extLst>
              <a:ext uri="{FF2B5EF4-FFF2-40B4-BE49-F238E27FC236}">
                <a16:creationId xmlns:a16="http://schemas.microsoft.com/office/drawing/2014/main" id="{06F19EDC-ACFD-25AB-803F-37AE3F76878C}"/>
              </a:ext>
            </a:extLst>
          </p:cNvPr>
          <p:cNvGraphicFramePr>
            <a:graphicFrameLocks noChangeAspect="1"/>
          </p:cNvGraphicFramePr>
          <p:nvPr>
            <p:extLst>
              <p:ext uri="{D42A27DB-BD31-4B8C-83A1-F6EECF244321}">
                <p14:modId xmlns:p14="http://schemas.microsoft.com/office/powerpoint/2010/main" val="342639000"/>
              </p:ext>
            </p:extLst>
          </p:nvPr>
        </p:nvGraphicFramePr>
        <p:xfrm>
          <a:off x="4984750" y="2806700"/>
          <a:ext cx="1181100" cy="508000"/>
        </p:xfrm>
        <a:graphic>
          <a:graphicData uri="http://schemas.openxmlformats.org/presentationml/2006/ole">
            <mc:AlternateContent xmlns:mc="http://schemas.openxmlformats.org/markup-compatibility/2006">
              <mc:Choice xmlns:v="urn:schemas-microsoft-com:vml" Requires="v">
                <p:oleObj spid="_x0000_s15626" name="Equation" r:id="rId15" imgW="1180800" imgH="507960" progId="Equation.DSMT4">
                  <p:embed/>
                </p:oleObj>
              </mc:Choice>
              <mc:Fallback>
                <p:oleObj name="Equation" r:id="rId15" imgW="1180800" imgH="507960" progId="Equation.DSMT4">
                  <p:embed/>
                  <p:pic>
                    <p:nvPicPr>
                      <p:cNvPr id="0" name=""/>
                      <p:cNvPicPr/>
                      <p:nvPr/>
                    </p:nvPicPr>
                    <p:blipFill>
                      <a:blip r:embed="rId16"/>
                      <a:stretch>
                        <a:fillRect/>
                      </a:stretch>
                    </p:blipFill>
                    <p:spPr>
                      <a:xfrm>
                        <a:off x="4984750" y="2806700"/>
                        <a:ext cx="1181100" cy="508000"/>
                      </a:xfrm>
                      <a:prstGeom prst="rect">
                        <a:avLst/>
                      </a:prstGeom>
                      <a:solidFill>
                        <a:schemeClr val="bg2"/>
                      </a:solidFill>
                    </p:spPr>
                  </p:pic>
                </p:oleObj>
              </mc:Fallback>
            </mc:AlternateContent>
          </a:graphicData>
        </a:graphic>
      </p:graphicFrame>
      <p:graphicFrame>
        <p:nvGraphicFramePr>
          <p:cNvPr id="20" name="Object 19">
            <a:extLst>
              <a:ext uri="{FF2B5EF4-FFF2-40B4-BE49-F238E27FC236}">
                <a16:creationId xmlns:a16="http://schemas.microsoft.com/office/drawing/2014/main" id="{26B05677-9874-538F-FE5C-4F183C41E7AB}"/>
              </a:ext>
            </a:extLst>
          </p:cNvPr>
          <p:cNvGraphicFramePr>
            <a:graphicFrameLocks noChangeAspect="1"/>
          </p:cNvGraphicFramePr>
          <p:nvPr>
            <p:extLst>
              <p:ext uri="{D42A27DB-BD31-4B8C-83A1-F6EECF244321}">
                <p14:modId xmlns:p14="http://schemas.microsoft.com/office/powerpoint/2010/main" val="3889243485"/>
              </p:ext>
            </p:extLst>
          </p:nvPr>
        </p:nvGraphicFramePr>
        <p:xfrm>
          <a:off x="6697663" y="2863850"/>
          <a:ext cx="2082800" cy="508000"/>
        </p:xfrm>
        <a:graphic>
          <a:graphicData uri="http://schemas.openxmlformats.org/presentationml/2006/ole">
            <mc:AlternateContent xmlns:mc="http://schemas.openxmlformats.org/markup-compatibility/2006">
              <mc:Choice xmlns:v="urn:schemas-microsoft-com:vml" Requires="v">
                <p:oleObj spid="_x0000_s15627" name="Equation" r:id="rId17" imgW="2082600" imgH="507960" progId="Equation.DSMT4">
                  <p:embed/>
                </p:oleObj>
              </mc:Choice>
              <mc:Fallback>
                <p:oleObj name="Equation" r:id="rId17" imgW="2082600" imgH="507960" progId="Equation.DSMT4">
                  <p:embed/>
                  <p:pic>
                    <p:nvPicPr>
                      <p:cNvPr id="0" name=""/>
                      <p:cNvPicPr/>
                      <p:nvPr/>
                    </p:nvPicPr>
                    <p:blipFill>
                      <a:blip r:embed="rId18"/>
                      <a:stretch>
                        <a:fillRect/>
                      </a:stretch>
                    </p:blipFill>
                    <p:spPr>
                      <a:xfrm>
                        <a:off x="6697663" y="2863850"/>
                        <a:ext cx="2082800" cy="508000"/>
                      </a:xfrm>
                      <a:prstGeom prst="rect">
                        <a:avLst/>
                      </a:prstGeom>
                      <a:solidFill>
                        <a:schemeClr val="bg2"/>
                      </a:solidFill>
                    </p:spPr>
                  </p:pic>
                </p:oleObj>
              </mc:Fallback>
            </mc:AlternateContent>
          </a:graphicData>
        </a:graphic>
      </p:graphicFrame>
      <p:graphicFrame>
        <p:nvGraphicFramePr>
          <p:cNvPr id="21" name="Object 20">
            <a:extLst>
              <a:ext uri="{FF2B5EF4-FFF2-40B4-BE49-F238E27FC236}">
                <a16:creationId xmlns:a16="http://schemas.microsoft.com/office/drawing/2014/main" id="{4A9714DE-A6FF-AD54-1469-18E81EB51B16}"/>
              </a:ext>
            </a:extLst>
          </p:cNvPr>
          <p:cNvGraphicFramePr>
            <a:graphicFrameLocks noChangeAspect="1"/>
          </p:cNvGraphicFramePr>
          <p:nvPr>
            <p:extLst>
              <p:ext uri="{D42A27DB-BD31-4B8C-83A1-F6EECF244321}">
                <p14:modId xmlns:p14="http://schemas.microsoft.com/office/powerpoint/2010/main" val="3521886933"/>
              </p:ext>
            </p:extLst>
          </p:nvPr>
        </p:nvGraphicFramePr>
        <p:xfrm>
          <a:off x="606079" y="3525838"/>
          <a:ext cx="88900" cy="165100"/>
        </p:xfrm>
        <a:graphic>
          <a:graphicData uri="http://schemas.openxmlformats.org/presentationml/2006/ole">
            <mc:AlternateContent xmlns:mc="http://schemas.openxmlformats.org/markup-compatibility/2006">
              <mc:Choice xmlns:v="urn:schemas-microsoft-com:vml" Requires="v">
                <p:oleObj spid="_x0000_s15628" name="Equation" r:id="rId19" imgW="88560" imgH="164880" progId="Equation.DSMT4">
                  <p:embed/>
                </p:oleObj>
              </mc:Choice>
              <mc:Fallback>
                <p:oleObj name="Equation" r:id="rId19" imgW="88560" imgH="164880" progId="Equation.DSMT4">
                  <p:embed/>
                  <p:pic>
                    <p:nvPicPr>
                      <p:cNvPr id="0" name=""/>
                      <p:cNvPicPr/>
                      <p:nvPr/>
                    </p:nvPicPr>
                    <p:blipFill>
                      <a:blip r:embed="rId20"/>
                      <a:stretch>
                        <a:fillRect/>
                      </a:stretch>
                    </p:blipFill>
                    <p:spPr>
                      <a:xfrm>
                        <a:off x="606079" y="3525838"/>
                        <a:ext cx="88900" cy="165100"/>
                      </a:xfrm>
                      <a:prstGeom prst="rect">
                        <a:avLst/>
                      </a:prstGeom>
                      <a:solidFill>
                        <a:schemeClr val="bg2"/>
                      </a:solidFill>
                    </p:spPr>
                  </p:pic>
                </p:oleObj>
              </mc:Fallback>
            </mc:AlternateContent>
          </a:graphicData>
        </a:graphic>
      </p:graphicFrame>
      <p:graphicFrame>
        <p:nvGraphicFramePr>
          <p:cNvPr id="22" name="Object 21">
            <a:extLst>
              <a:ext uri="{FF2B5EF4-FFF2-40B4-BE49-F238E27FC236}">
                <a16:creationId xmlns:a16="http://schemas.microsoft.com/office/drawing/2014/main" id="{08B37C77-5736-E8B1-3E39-E093A7A43FC1}"/>
              </a:ext>
            </a:extLst>
          </p:cNvPr>
          <p:cNvGraphicFramePr>
            <a:graphicFrameLocks noChangeAspect="1"/>
          </p:cNvGraphicFramePr>
          <p:nvPr>
            <p:extLst>
              <p:ext uri="{D42A27DB-BD31-4B8C-83A1-F6EECF244321}">
                <p14:modId xmlns:p14="http://schemas.microsoft.com/office/powerpoint/2010/main" val="1175629523"/>
              </p:ext>
            </p:extLst>
          </p:nvPr>
        </p:nvGraphicFramePr>
        <p:xfrm>
          <a:off x="1260595" y="3523019"/>
          <a:ext cx="444500" cy="177800"/>
        </p:xfrm>
        <a:graphic>
          <a:graphicData uri="http://schemas.openxmlformats.org/presentationml/2006/ole">
            <mc:AlternateContent xmlns:mc="http://schemas.openxmlformats.org/markup-compatibility/2006">
              <mc:Choice xmlns:v="urn:schemas-microsoft-com:vml" Requires="v">
                <p:oleObj spid="_x0000_s15629" name="Equation" r:id="rId21" imgW="444240" imgH="177480" progId="Equation.DSMT4">
                  <p:embed/>
                </p:oleObj>
              </mc:Choice>
              <mc:Fallback>
                <p:oleObj name="Equation" r:id="rId21" imgW="444240" imgH="177480" progId="Equation.DSMT4">
                  <p:embed/>
                  <p:pic>
                    <p:nvPicPr>
                      <p:cNvPr id="0" name=""/>
                      <p:cNvPicPr/>
                      <p:nvPr/>
                    </p:nvPicPr>
                    <p:blipFill>
                      <a:blip r:embed="rId22"/>
                      <a:stretch>
                        <a:fillRect/>
                      </a:stretch>
                    </p:blipFill>
                    <p:spPr>
                      <a:xfrm>
                        <a:off x="1260595" y="3523019"/>
                        <a:ext cx="444500" cy="177800"/>
                      </a:xfrm>
                      <a:prstGeom prst="rect">
                        <a:avLst/>
                      </a:prstGeom>
                      <a:solidFill>
                        <a:schemeClr val="bg2"/>
                      </a:solidFill>
                    </p:spPr>
                  </p:pic>
                </p:oleObj>
              </mc:Fallback>
            </mc:AlternateContent>
          </a:graphicData>
        </a:graphic>
      </p:graphicFrame>
      <p:graphicFrame>
        <p:nvGraphicFramePr>
          <p:cNvPr id="23" name="Object 22">
            <a:extLst>
              <a:ext uri="{FF2B5EF4-FFF2-40B4-BE49-F238E27FC236}">
                <a16:creationId xmlns:a16="http://schemas.microsoft.com/office/drawing/2014/main" id="{A7416EC6-36B4-F788-1503-AF817AA47A7F}"/>
              </a:ext>
            </a:extLst>
          </p:cNvPr>
          <p:cNvGraphicFramePr>
            <a:graphicFrameLocks noChangeAspect="1"/>
          </p:cNvGraphicFramePr>
          <p:nvPr>
            <p:extLst>
              <p:ext uri="{D42A27DB-BD31-4B8C-83A1-F6EECF244321}">
                <p14:modId xmlns:p14="http://schemas.microsoft.com/office/powerpoint/2010/main" val="1466560391"/>
              </p:ext>
            </p:extLst>
          </p:nvPr>
        </p:nvGraphicFramePr>
        <p:xfrm>
          <a:off x="2105691" y="3509422"/>
          <a:ext cx="317500" cy="177800"/>
        </p:xfrm>
        <a:graphic>
          <a:graphicData uri="http://schemas.openxmlformats.org/presentationml/2006/ole">
            <mc:AlternateContent xmlns:mc="http://schemas.openxmlformats.org/markup-compatibility/2006">
              <mc:Choice xmlns:v="urn:schemas-microsoft-com:vml" Requires="v">
                <p:oleObj spid="_x0000_s15630" name="Equation" r:id="rId23" imgW="317160" imgH="177480" progId="Equation.DSMT4">
                  <p:embed/>
                </p:oleObj>
              </mc:Choice>
              <mc:Fallback>
                <p:oleObj name="Equation" r:id="rId23" imgW="317160" imgH="177480" progId="Equation.DSMT4">
                  <p:embed/>
                  <p:pic>
                    <p:nvPicPr>
                      <p:cNvPr id="0" name=""/>
                      <p:cNvPicPr/>
                      <p:nvPr/>
                    </p:nvPicPr>
                    <p:blipFill>
                      <a:blip r:embed="rId24"/>
                      <a:stretch>
                        <a:fillRect/>
                      </a:stretch>
                    </p:blipFill>
                    <p:spPr>
                      <a:xfrm>
                        <a:off x="2105691" y="3509422"/>
                        <a:ext cx="317500" cy="177800"/>
                      </a:xfrm>
                      <a:prstGeom prst="rect">
                        <a:avLst/>
                      </a:prstGeom>
                      <a:solidFill>
                        <a:schemeClr val="bg2"/>
                      </a:solidFill>
                    </p:spPr>
                  </p:pic>
                </p:oleObj>
              </mc:Fallback>
            </mc:AlternateContent>
          </a:graphicData>
        </a:graphic>
      </p:graphicFrame>
      <p:graphicFrame>
        <p:nvGraphicFramePr>
          <p:cNvPr id="24" name="Object 23">
            <a:extLst>
              <a:ext uri="{FF2B5EF4-FFF2-40B4-BE49-F238E27FC236}">
                <a16:creationId xmlns:a16="http://schemas.microsoft.com/office/drawing/2014/main" id="{32C22B92-23FA-02F9-E5E5-6D207960C10F}"/>
              </a:ext>
            </a:extLst>
          </p:cNvPr>
          <p:cNvGraphicFramePr>
            <a:graphicFrameLocks noChangeAspect="1"/>
          </p:cNvGraphicFramePr>
          <p:nvPr>
            <p:extLst>
              <p:ext uri="{D42A27DB-BD31-4B8C-83A1-F6EECF244321}">
                <p14:modId xmlns:p14="http://schemas.microsoft.com/office/powerpoint/2010/main" val="230014823"/>
              </p:ext>
            </p:extLst>
          </p:nvPr>
        </p:nvGraphicFramePr>
        <p:xfrm>
          <a:off x="2938463" y="3484521"/>
          <a:ext cx="368300" cy="177800"/>
        </p:xfrm>
        <a:graphic>
          <a:graphicData uri="http://schemas.openxmlformats.org/presentationml/2006/ole">
            <mc:AlternateContent xmlns:mc="http://schemas.openxmlformats.org/markup-compatibility/2006">
              <mc:Choice xmlns:v="urn:schemas-microsoft-com:vml" Requires="v">
                <p:oleObj spid="_x0000_s15631" name="Equation" r:id="rId25" imgW="368280" imgH="177480" progId="Equation.DSMT4">
                  <p:embed/>
                </p:oleObj>
              </mc:Choice>
              <mc:Fallback>
                <p:oleObj name="Equation" r:id="rId25" imgW="368280" imgH="177480" progId="Equation.DSMT4">
                  <p:embed/>
                  <p:pic>
                    <p:nvPicPr>
                      <p:cNvPr id="0" name=""/>
                      <p:cNvPicPr/>
                      <p:nvPr/>
                    </p:nvPicPr>
                    <p:blipFill>
                      <a:blip r:embed="rId26"/>
                      <a:stretch>
                        <a:fillRect/>
                      </a:stretch>
                    </p:blipFill>
                    <p:spPr>
                      <a:xfrm>
                        <a:off x="2938463" y="3484521"/>
                        <a:ext cx="368300" cy="177800"/>
                      </a:xfrm>
                      <a:prstGeom prst="rect">
                        <a:avLst/>
                      </a:prstGeom>
                      <a:solidFill>
                        <a:schemeClr val="bg2"/>
                      </a:solidFill>
                    </p:spPr>
                  </p:pic>
                </p:oleObj>
              </mc:Fallback>
            </mc:AlternateContent>
          </a:graphicData>
        </a:graphic>
      </p:graphicFrame>
      <p:graphicFrame>
        <p:nvGraphicFramePr>
          <p:cNvPr id="25" name="Object 24">
            <a:extLst>
              <a:ext uri="{FF2B5EF4-FFF2-40B4-BE49-F238E27FC236}">
                <a16:creationId xmlns:a16="http://schemas.microsoft.com/office/drawing/2014/main" id="{EBCF5E51-3D0A-95CC-E586-64DB6092D3B4}"/>
              </a:ext>
            </a:extLst>
          </p:cNvPr>
          <p:cNvGraphicFramePr>
            <a:graphicFrameLocks noChangeAspect="1"/>
          </p:cNvGraphicFramePr>
          <p:nvPr>
            <p:extLst>
              <p:ext uri="{D42A27DB-BD31-4B8C-83A1-F6EECF244321}">
                <p14:modId xmlns:p14="http://schemas.microsoft.com/office/powerpoint/2010/main" val="4079765519"/>
              </p:ext>
            </p:extLst>
          </p:nvPr>
        </p:nvGraphicFramePr>
        <p:xfrm>
          <a:off x="4092575" y="3500979"/>
          <a:ext cx="241300" cy="177800"/>
        </p:xfrm>
        <a:graphic>
          <a:graphicData uri="http://schemas.openxmlformats.org/presentationml/2006/ole">
            <mc:AlternateContent xmlns:mc="http://schemas.openxmlformats.org/markup-compatibility/2006">
              <mc:Choice xmlns:v="urn:schemas-microsoft-com:vml" Requires="v">
                <p:oleObj spid="_x0000_s15632" name="Equation" r:id="rId27" imgW="241200" imgH="177480" progId="Equation.DSMT4">
                  <p:embed/>
                </p:oleObj>
              </mc:Choice>
              <mc:Fallback>
                <p:oleObj name="Equation" r:id="rId27" imgW="241200" imgH="177480" progId="Equation.DSMT4">
                  <p:embed/>
                  <p:pic>
                    <p:nvPicPr>
                      <p:cNvPr id="0" name=""/>
                      <p:cNvPicPr/>
                      <p:nvPr/>
                    </p:nvPicPr>
                    <p:blipFill>
                      <a:blip r:embed="rId28"/>
                      <a:stretch>
                        <a:fillRect/>
                      </a:stretch>
                    </p:blipFill>
                    <p:spPr>
                      <a:xfrm>
                        <a:off x="4092575" y="3500979"/>
                        <a:ext cx="241300" cy="177800"/>
                      </a:xfrm>
                      <a:prstGeom prst="rect">
                        <a:avLst/>
                      </a:prstGeom>
                      <a:solidFill>
                        <a:schemeClr val="bg2"/>
                      </a:solidFill>
                    </p:spPr>
                  </p:pic>
                </p:oleObj>
              </mc:Fallback>
            </mc:AlternateContent>
          </a:graphicData>
        </a:graphic>
      </p:graphicFrame>
      <p:graphicFrame>
        <p:nvGraphicFramePr>
          <p:cNvPr id="26" name="Object 25">
            <a:extLst>
              <a:ext uri="{FF2B5EF4-FFF2-40B4-BE49-F238E27FC236}">
                <a16:creationId xmlns:a16="http://schemas.microsoft.com/office/drawing/2014/main" id="{0031DAB6-EDE2-3A58-0DD6-21E640693C87}"/>
              </a:ext>
            </a:extLst>
          </p:cNvPr>
          <p:cNvGraphicFramePr>
            <a:graphicFrameLocks noChangeAspect="1"/>
          </p:cNvGraphicFramePr>
          <p:nvPr>
            <p:extLst>
              <p:ext uri="{D42A27DB-BD31-4B8C-83A1-F6EECF244321}">
                <p14:modId xmlns:p14="http://schemas.microsoft.com/office/powerpoint/2010/main" val="3131104786"/>
              </p:ext>
            </p:extLst>
          </p:nvPr>
        </p:nvGraphicFramePr>
        <p:xfrm>
          <a:off x="5368901" y="3554186"/>
          <a:ext cx="355600" cy="177800"/>
        </p:xfrm>
        <a:graphic>
          <a:graphicData uri="http://schemas.openxmlformats.org/presentationml/2006/ole">
            <mc:AlternateContent xmlns:mc="http://schemas.openxmlformats.org/markup-compatibility/2006">
              <mc:Choice xmlns:v="urn:schemas-microsoft-com:vml" Requires="v">
                <p:oleObj spid="_x0000_s15633" name="Equation" r:id="rId29" imgW="355320" imgH="177480" progId="Equation.DSMT4">
                  <p:embed/>
                </p:oleObj>
              </mc:Choice>
              <mc:Fallback>
                <p:oleObj name="Equation" r:id="rId29" imgW="355320" imgH="177480" progId="Equation.DSMT4">
                  <p:embed/>
                  <p:pic>
                    <p:nvPicPr>
                      <p:cNvPr id="0" name=""/>
                      <p:cNvPicPr/>
                      <p:nvPr/>
                    </p:nvPicPr>
                    <p:blipFill>
                      <a:blip r:embed="rId30"/>
                      <a:stretch>
                        <a:fillRect/>
                      </a:stretch>
                    </p:blipFill>
                    <p:spPr>
                      <a:xfrm>
                        <a:off x="5368901" y="3554186"/>
                        <a:ext cx="355600" cy="177800"/>
                      </a:xfrm>
                      <a:prstGeom prst="rect">
                        <a:avLst/>
                      </a:prstGeom>
                      <a:solidFill>
                        <a:schemeClr val="bg2"/>
                      </a:solidFill>
                    </p:spPr>
                  </p:pic>
                </p:oleObj>
              </mc:Fallback>
            </mc:AlternateContent>
          </a:graphicData>
        </a:graphic>
      </p:graphicFrame>
      <p:graphicFrame>
        <p:nvGraphicFramePr>
          <p:cNvPr id="27" name="Object 26">
            <a:extLst>
              <a:ext uri="{FF2B5EF4-FFF2-40B4-BE49-F238E27FC236}">
                <a16:creationId xmlns:a16="http://schemas.microsoft.com/office/drawing/2014/main" id="{D52ADD4B-A1F1-310F-787E-97A2CCD80A54}"/>
              </a:ext>
            </a:extLst>
          </p:cNvPr>
          <p:cNvGraphicFramePr>
            <a:graphicFrameLocks noChangeAspect="1"/>
          </p:cNvGraphicFramePr>
          <p:nvPr>
            <p:extLst>
              <p:ext uri="{D42A27DB-BD31-4B8C-83A1-F6EECF244321}">
                <p14:modId xmlns:p14="http://schemas.microsoft.com/office/powerpoint/2010/main" val="3922127961"/>
              </p:ext>
            </p:extLst>
          </p:nvPr>
        </p:nvGraphicFramePr>
        <p:xfrm>
          <a:off x="7550150" y="3522663"/>
          <a:ext cx="241300" cy="177800"/>
        </p:xfrm>
        <a:graphic>
          <a:graphicData uri="http://schemas.openxmlformats.org/presentationml/2006/ole">
            <mc:AlternateContent xmlns:mc="http://schemas.openxmlformats.org/markup-compatibility/2006">
              <mc:Choice xmlns:v="urn:schemas-microsoft-com:vml" Requires="v">
                <p:oleObj spid="_x0000_s15634" name="Equation" r:id="rId31" imgW="241200" imgH="177480" progId="Equation.DSMT4">
                  <p:embed/>
                </p:oleObj>
              </mc:Choice>
              <mc:Fallback>
                <p:oleObj name="Equation" r:id="rId31" imgW="241200" imgH="177480" progId="Equation.DSMT4">
                  <p:embed/>
                  <p:pic>
                    <p:nvPicPr>
                      <p:cNvPr id="0" name=""/>
                      <p:cNvPicPr/>
                      <p:nvPr/>
                    </p:nvPicPr>
                    <p:blipFill>
                      <a:blip r:embed="rId32"/>
                      <a:stretch>
                        <a:fillRect/>
                      </a:stretch>
                    </p:blipFill>
                    <p:spPr>
                      <a:xfrm>
                        <a:off x="7550150" y="3522663"/>
                        <a:ext cx="241300" cy="177800"/>
                      </a:xfrm>
                      <a:prstGeom prst="rect">
                        <a:avLst/>
                      </a:prstGeom>
                      <a:solidFill>
                        <a:schemeClr val="bg2"/>
                      </a:solidFill>
                    </p:spPr>
                  </p:pic>
                </p:oleObj>
              </mc:Fallback>
            </mc:AlternateContent>
          </a:graphicData>
        </a:graphic>
      </p:graphicFrame>
      <p:graphicFrame>
        <p:nvGraphicFramePr>
          <p:cNvPr id="28" name="Object 27">
            <a:extLst>
              <a:ext uri="{FF2B5EF4-FFF2-40B4-BE49-F238E27FC236}">
                <a16:creationId xmlns:a16="http://schemas.microsoft.com/office/drawing/2014/main" id="{1BE5CBEB-9199-6869-0953-BAFAC8E7DDA0}"/>
              </a:ext>
            </a:extLst>
          </p:cNvPr>
          <p:cNvGraphicFramePr>
            <a:graphicFrameLocks noChangeAspect="1"/>
          </p:cNvGraphicFramePr>
          <p:nvPr>
            <p:extLst>
              <p:ext uri="{D42A27DB-BD31-4B8C-83A1-F6EECF244321}">
                <p14:modId xmlns:p14="http://schemas.microsoft.com/office/powerpoint/2010/main" val="3580290634"/>
              </p:ext>
            </p:extLst>
          </p:nvPr>
        </p:nvGraphicFramePr>
        <p:xfrm>
          <a:off x="613981" y="3889375"/>
          <a:ext cx="127000" cy="165100"/>
        </p:xfrm>
        <a:graphic>
          <a:graphicData uri="http://schemas.openxmlformats.org/presentationml/2006/ole">
            <mc:AlternateContent xmlns:mc="http://schemas.openxmlformats.org/markup-compatibility/2006">
              <mc:Choice xmlns:v="urn:schemas-microsoft-com:vml" Requires="v">
                <p:oleObj spid="_x0000_s15635" name="Equation" r:id="rId33" imgW="126720" imgH="164880" progId="Equation.DSMT4">
                  <p:embed/>
                </p:oleObj>
              </mc:Choice>
              <mc:Fallback>
                <p:oleObj name="Equation" r:id="rId33" imgW="126720" imgH="164880" progId="Equation.DSMT4">
                  <p:embed/>
                  <p:pic>
                    <p:nvPicPr>
                      <p:cNvPr id="0" name=""/>
                      <p:cNvPicPr/>
                      <p:nvPr/>
                    </p:nvPicPr>
                    <p:blipFill>
                      <a:blip r:embed="rId34"/>
                      <a:stretch>
                        <a:fillRect/>
                      </a:stretch>
                    </p:blipFill>
                    <p:spPr>
                      <a:xfrm>
                        <a:off x="613981" y="3889375"/>
                        <a:ext cx="127000" cy="165100"/>
                      </a:xfrm>
                      <a:prstGeom prst="rect">
                        <a:avLst/>
                      </a:prstGeom>
                      <a:solidFill>
                        <a:schemeClr val="bg2"/>
                      </a:solidFill>
                    </p:spPr>
                  </p:pic>
                </p:oleObj>
              </mc:Fallback>
            </mc:AlternateContent>
          </a:graphicData>
        </a:graphic>
      </p:graphicFrame>
      <p:graphicFrame>
        <p:nvGraphicFramePr>
          <p:cNvPr id="29" name="Object 28">
            <a:extLst>
              <a:ext uri="{FF2B5EF4-FFF2-40B4-BE49-F238E27FC236}">
                <a16:creationId xmlns:a16="http://schemas.microsoft.com/office/drawing/2014/main" id="{3268DBBF-A452-8DA7-11BD-D77F9693B27C}"/>
              </a:ext>
            </a:extLst>
          </p:cNvPr>
          <p:cNvGraphicFramePr>
            <a:graphicFrameLocks noChangeAspect="1"/>
          </p:cNvGraphicFramePr>
          <p:nvPr>
            <p:extLst>
              <p:ext uri="{D42A27DB-BD31-4B8C-83A1-F6EECF244321}">
                <p14:modId xmlns:p14="http://schemas.microsoft.com/office/powerpoint/2010/main" val="1303151081"/>
              </p:ext>
            </p:extLst>
          </p:nvPr>
        </p:nvGraphicFramePr>
        <p:xfrm>
          <a:off x="1231900" y="3892550"/>
          <a:ext cx="355600" cy="177800"/>
        </p:xfrm>
        <a:graphic>
          <a:graphicData uri="http://schemas.openxmlformats.org/presentationml/2006/ole">
            <mc:AlternateContent xmlns:mc="http://schemas.openxmlformats.org/markup-compatibility/2006">
              <mc:Choice xmlns:v="urn:schemas-microsoft-com:vml" Requires="v">
                <p:oleObj spid="_x0000_s15636" name="Equation" r:id="rId35" imgW="355320" imgH="177480" progId="Equation.DSMT4">
                  <p:embed/>
                </p:oleObj>
              </mc:Choice>
              <mc:Fallback>
                <p:oleObj name="Equation" r:id="rId35" imgW="355320" imgH="177480" progId="Equation.DSMT4">
                  <p:embed/>
                  <p:pic>
                    <p:nvPicPr>
                      <p:cNvPr id="0" name=""/>
                      <p:cNvPicPr/>
                      <p:nvPr/>
                    </p:nvPicPr>
                    <p:blipFill>
                      <a:blip r:embed="rId36"/>
                      <a:stretch>
                        <a:fillRect/>
                      </a:stretch>
                    </p:blipFill>
                    <p:spPr>
                      <a:xfrm>
                        <a:off x="1231900" y="3892550"/>
                        <a:ext cx="355600" cy="177800"/>
                      </a:xfrm>
                      <a:prstGeom prst="rect">
                        <a:avLst/>
                      </a:prstGeom>
                      <a:solidFill>
                        <a:schemeClr val="bg2"/>
                      </a:solidFill>
                    </p:spPr>
                  </p:pic>
                </p:oleObj>
              </mc:Fallback>
            </mc:AlternateContent>
          </a:graphicData>
        </a:graphic>
      </p:graphicFrame>
      <p:graphicFrame>
        <p:nvGraphicFramePr>
          <p:cNvPr id="30" name="Object 29">
            <a:extLst>
              <a:ext uri="{FF2B5EF4-FFF2-40B4-BE49-F238E27FC236}">
                <a16:creationId xmlns:a16="http://schemas.microsoft.com/office/drawing/2014/main" id="{8D6CB2A3-72D6-D539-3CB2-502B1D56D7CA}"/>
              </a:ext>
            </a:extLst>
          </p:cNvPr>
          <p:cNvGraphicFramePr>
            <a:graphicFrameLocks noChangeAspect="1"/>
          </p:cNvGraphicFramePr>
          <p:nvPr>
            <p:extLst>
              <p:ext uri="{D42A27DB-BD31-4B8C-83A1-F6EECF244321}">
                <p14:modId xmlns:p14="http://schemas.microsoft.com/office/powerpoint/2010/main" val="4158921139"/>
              </p:ext>
            </p:extLst>
          </p:nvPr>
        </p:nvGraphicFramePr>
        <p:xfrm>
          <a:off x="2165946" y="3900488"/>
          <a:ext cx="165100" cy="177800"/>
        </p:xfrm>
        <a:graphic>
          <a:graphicData uri="http://schemas.openxmlformats.org/presentationml/2006/ole">
            <mc:AlternateContent xmlns:mc="http://schemas.openxmlformats.org/markup-compatibility/2006">
              <mc:Choice xmlns:v="urn:schemas-microsoft-com:vml" Requires="v">
                <p:oleObj spid="_x0000_s15637" name="Equation" r:id="rId37" imgW="164880" imgH="177480" progId="Equation.DSMT4">
                  <p:embed/>
                </p:oleObj>
              </mc:Choice>
              <mc:Fallback>
                <p:oleObj name="Equation" r:id="rId37" imgW="164880" imgH="177480" progId="Equation.DSMT4">
                  <p:embed/>
                  <p:pic>
                    <p:nvPicPr>
                      <p:cNvPr id="0" name=""/>
                      <p:cNvPicPr/>
                      <p:nvPr/>
                    </p:nvPicPr>
                    <p:blipFill>
                      <a:blip r:embed="rId38"/>
                      <a:stretch>
                        <a:fillRect/>
                      </a:stretch>
                    </p:blipFill>
                    <p:spPr>
                      <a:xfrm>
                        <a:off x="2165946" y="3900488"/>
                        <a:ext cx="165100" cy="177800"/>
                      </a:xfrm>
                      <a:prstGeom prst="rect">
                        <a:avLst/>
                      </a:prstGeom>
                      <a:solidFill>
                        <a:schemeClr val="bg2"/>
                      </a:solidFill>
                    </p:spPr>
                  </p:pic>
                </p:oleObj>
              </mc:Fallback>
            </mc:AlternateContent>
          </a:graphicData>
        </a:graphic>
      </p:graphicFrame>
      <p:graphicFrame>
        <p:nvGraphicFramePr>
          <p:cNvPr id="31" name="Object 30">
            <a:extLst>
              <a:ext uri="{FF2B5EF4-FFF2-40B4-BE49-F238E27FC236}">
                <a16:creationId xmlns:a16="http://schemas.microsoft.com/office/drawing/2014/main" id="{2B3B427A-33B9-BCF0-9CF5-8CD7082FCCA9}"/>
              </a:ext>
            </a:extLst>
          </p:cNvPr>
          <p:cNvGraphicFramePr>
            <a:graphicFrameLocks noChangeAspect="1"/>
          </p:cNvGraphicFramePr>
          <p:nvPr>
            <p:extLst>
              <p:ext uri="{D42A27DB-BD31-4B8C-83A1-F6EECF244321}">
                <p14:modId xmlns:p14="http://schemas.microsoft.com/office/powerpoint/2010/main" val="3369269922"/>
              </p:ext>
            </p:extLst>
          </p:nvPr>
        </p:nvGraphicFramePr>
        <p:xfrm>
          <a:off x="2899000" y="3890550"/>
          <a:ext cx="355600" cy="177800"/>
        </p:xfrm>
        <a:graphic>
          <a:graphicData uri="http://schemas.openxmlformats.org/presentationml/2006/ole">
            <mc:AlternateContent xmlns:mc="http://schemas.openxmlformats.org/markup-compatibility/2006">
              <mc:Choice xmlns:v="urn:schemas-microsoft-com:vml" Requires="v">
                <p:oleObj spid="_x0000_s15638" name="Equation" r:id="rId39" imgW="355320" imgH="177480" progId="Equation.DSMT4">
                  <p:embed/>
                </p:oleObj>
              </mc:Choice>
              <mc:Fallback>
                <p:oleObj name="Equation" r:id="rId39" imgW="355320" imgH="177480" progId="Equation.DSMT4">
                  <p:embed/>
                  <p:pic>
                    <p:nvPicPr>
                      <p:cNvPr id="0" name=""/>
                      <p:cNvPicPr/>
                      <p:nvPr/>
                    </p:nvPicPr>
                    <p:blipFill>
                      <a:blip r:embed="rId40"/>
                      <a:stretch>
                        <a:fillRect/>
                      </a:stretch>
                    </p:blipFill>
                    <p:spPr>
                      <a:xfrm>
                        <a:off x="2899000" y="3890550"/>
                        <a:ext cx="355600" cy="177800"/>
                      </a:xfrm>
                      <a:prstGeom prst="rect">
                        <a:avLst/>
                      </a:prstGeom>
                      <a:solidFill>
                        <a:schemeClr val="bg2"/>
                      </a:solidFill>
                    </p:spPr>
                  </p:pic>
                </p:oleObj>
              </mc:Fallback>
            </mc:AlternateContent>
          </a:graphicData>
        </a:graphic>
      </p:graphicFrame>
      <p:graphicFrame>
        <p:nvGraphicFramePr>
          <p:cNvPr id="32" name="Object 31">
            <a:extLst>
              <a:ext uri="{FF2B5EF4-FFF2-40B4-BE49-F238E27FC236}">
                <a16:creationId xmlns:a16="http://schemas.microsoft.com/office/drawing/2014/main" id="{D54967D7-FB4F-E978-83AC-39D4A042B27F}"/>
              </a:ext>
            </a:extLst>
          </p:cNvPr>
          <p:cNvGraphicFramePr>
            <a:graphicFrameLocks noChangeAspect="1"/>
          </p:cNvGraphicFramePr>
          <p:nvPr>
            <p:extLst>
              <p:ext uri="{D42A27DB-BD31-4B8C-83A1-F6EECF244321}">
                <p14:modId xmlns:p14="http://schemas.microsoft.com/office/powerpoint/2010/main" val="3054406442"/>
              </p:ext>
            </p:extLst>
          </p:nvPr>
        </p:nvGraphicFramePr>
        <p:xfrm>
          <a:off x="4138171" y="3887444"/>
          <a:ext cx="241300" cy="177800"/>
        </p:xfrm>
        <a:graphic>
          <a:graphicData uri="http://schemas.openxmlformats.org/presentationml/2006/ole">
            <mc:AlternateContent xmlns:mc="http://schemas.openxmlformats.org/markup-compatibility/2006">
              <mc:Choice xmlns:v="urn:schemas-microsoft-com:vml" Requires="v">
                <p:oleObj spid="_x0000_s15639" name="Equation" r:id="rId41" imgW="241200" imgH="177480" progId="Equation.DSMT4">
                  <p:embed/>
                </p:oleObj>
              </mc:Choice>
              <mc:Fallback>
                <p:oleObj name="Equation" r:id="rId41" imgW="241200" imgH="177480" progId="Equation.DSMT4">
                  <p:embed/>
                  <p:pic>
                    <p:nvPicPr>
                      <p:cNvPr id="0" name=""/>
                      <p:cNvPicPr/>
                      <p:nvPr/>
                    </p:nvPicPr>
                    <p:blipFill>
                      <a:blip r:embed="rId42"/>
                      <a:stretch>
                        <a:fillRect/>
                      </a:stretch>
                    </p:blipFill>
                    <p:spPr>
                      <a:xfrm>
                        <a:off x="4138171" y="3887444"/>
                        <a:ext cx="241300" cy="177800"/>
                      </a:xfrm>
                      <a:prstGeom prst="rect">
                        <a:avLst/>
                      </a:prstGeom>
                      <a:solidFill>
                        <a:schemeClr val="bg2"/>
                      </a:solidFill>
                    </p:spPr>
                  </p:pic>
                </p:oleObj>
              </mc:Fallback>
            </mc:AlternateContent>
          </a:graphicData>
        </a:graphic>
      </p:graphicFrame>
      <p:graphicFrame>
        <p:nvGraphicFramePr>
          <p:cNvPr id="33" name="Object 32">
            <a:extLst>
              <a:ext uri="{FF2B5EF4-FFF2-40B4-BE49-F238E27FC236}">
                <a16:creationId xmlns:a16="http://schemas.microsoft.com/office/drawing/2014/main" id="{03842FD4-9C86-BE0D-C0C4-850DA814446A}"/>
              </a:ext>
            </a:extLst>
          </p:cNvPr>
          <p:cNvGraphicFramePr>
            <a:graphicFrameLocks noChangeAspect="1"/>
          </p:cNvGraphicFramePr>
          <p:nvPr>
            <p:extLst>
              <p:ext uri="{D42A27DB-BD31-4B8C-83A1-F6EECF244321}">
                <p14:modId xmlns:p14="http://schemas.microsoft.com/office/powerpoint/2010/main" val="439154561"/>
              </p:ext>
            </p:extLst>
          </p:nvPr>
        </p:nvGraphicFramePr>
        <p:xfrm>
          <a:off x="5373688" y="3890550"/>
          <a:ext cx="355600" cy="177800"/>
        </p:xfrm>
        <a:graphic>
          <a:graphicData uri="http://schemas.openxmlformats.org/presentationml/2006/ole">
            <mc:AlternateContent xmlns:mc="http://schemas.openxmlformats.org/markup-compatibility/2006">
              <mc:Choice xmlns:v="urn:schemas-microsoft-com:vml" Requires="v">
                <p:oleObj spid="_x0000_s15640" name="Equation" r:id="rId43" imgW="355320" imgH="177480" progId="Equation.DSMT4">
                  <p:embed/>
                </p:oleObj>
              </mc:Choice>
              <mc:Fallback>
                <p:oleObj name="Equation" r:id="rId43" imgW="355320" imgH="177480" progId="Equation.DSMT4">
                  <p:embed/>
                  <p:pic>
                    <p:nvPicPr>
                      <p:cNvPr id="0" name=""/>
                      <p:cNvPicPr/>
                      <p:nvPr/>
                    </p:nvPicPr>
                    <p:blipFill>
                      <a:blip r:embed="rId44"/>
                      <a:stretch>
                        <a:fillRect/>
                      </a:stretch>
                    </p:blipFill>
                    <p:spPr>
                      <a:xfrm>
                        <a:off x="5373688" y="3890550"/>
                        <a:ext cx="355600" cy="177800"/>
                      </a:xfrm>
                      <a:prstGeom prst="rect">
                        <a:avLst/>
                      </a:prstGeom>
                      <a:solidFill>
                        <a:schemeClr val="bg2"/>
                      </a:solidFill>
                    </p:spPr>
                  </p:pic>
                </p:oleObj>
              </mc:Fallback>
            </mc:AlternateContent>
          </a:graphicData>
        </a:graphic>
      </p:graphicFrame>
      <p:graphicFrame>
        <p:nvGraphicFramePr>
          <p:cNvPr id="34" name="Object 33">
            <a:extLst>
              <a:ext uri="{FF2B5EF4-FFF2-40B4-BE49-F238E27FC236}">
                <a16:creationId xmlns:a16="http://schemas.microsoft.com/office/drawing/2014/main" id="{89F5F7BA-A52B-7613-B018-21591AFB155E}"/>
              </a:ext>
            </a:extLst>
          </p:cNvPr>
          <p:cNvGraphicFramePr>
            <a:graphicFrameLocks noChangeAspect="1"/>
          </p:cNvGraphicFramePr>
          <p:nvPr>
            <p:extLst>
              <p:ext uri="{D42A27DB-BD31-4B8C-83A1-F6EECF244321}">
                <p14:modId xmlns:p14="http://schemas.microsoft.com/office/powerpoint/2010/main" val="2484847248"/>
              </p:ext>
            </p:extLst>
          </p:nvPr>
        </p:nvGraphicFramePr>
        <p:xfrm>
          <a:off x="7572375" y="3871913"/>
          <a:ext cx="241300" cy="177800"/>
        </p:xfrm>
        <a:graphic>
          <a:graphicData uri="http://schemas.openxmlformats.org/presentationml/2006/ole">
            <mc:AlternateContent xmlns:mc="http://schemas.openxmlformats.org/markup-compatibility/2006">
              <mc:Choice xmlns:v="urn:schemas-microsoft-com:vml" Requires="v">
                <p:oleObj spid="_x0000_s15641" name="Equation" r:id="rId45" imgW="241200" imgH="177480" progId="Equation.DSMT4">
                  <p:embed/>
                </p:oleObj>
              </mc:Choice>
              <mc:Fallback>
                <p:oleObj name="Equation" r:id="rId45" imgW="241200" imgH="177480" progId="Equation.DSMT4">
                  <p:embed/>
                  <p:pic>
                    <p:nvPicPr>
                      <p:cNvPr id="0" name=""/>
                      <p:cNvPicPr/>
                      <p:nvPr/>
                    </p:nvPicPr>
                    <p:blipFill>
                      <a:blip r:embed="rId46"/>
                      <a:stretch>
                        <a:fillRect/>
                      </a:stretch>
                    </p:blipFill>
                    <p:spPr>
                      <a:xfrm>
                        <a:off x="7572375" y="3871913"/>
                        <a:ext cx="241300" cy="177800"/>
                      </a:xfrm>
                      <a:prstGeom prst="rect">
                        <a:avLst/>
                      </a:prstGeom>
                      <a:solidFill>
                        <a:schemeClr val="bg2"/>
                      </a:solidFill>
                    </p:spPr>
                  </p:pic>
                </p:oleObj>
              </mc:Fallback>
            </mc:AlternateContent>
          </a:graphicData>
        </a:graphic>
      </p:graphicFrame>
      <p:graphicFrame>
        <p:nvGraphicFramePr>
          <p:cNvPr id="35" name="Object 34">
            <a:extLst>
              <a:ext uri="{FF2B5EF4-FFF2-40B4-BE49-F238E27FC236}">
                <a16:creationId xmlns:a16="http://schemas.microsoft.com/office/drawing/2014/main" id="{C6EBF70F-E3C7-AC53-6CEA-28A3EB1F1A73}"/>
              </a:ext>
            </a:extLst>
          </p:cNvPr>
          <p:cNvGraphicFramePr>
            <a:graphicFrameLocks noChangeAspect="1"/>
          </p:cNvGraphicFramePr>
          <p:nvPr>
            <p:extLst>
              <p:ext uri="{D42A27DB-BD31-4B8C-83A1-F6EECF244321}">
                <p14:modId xmlns:p14="http://schemas.microsoft.com/office/powerpoint/2010/main" val="1707915953"/>
              </p:ext>
            </p:extLst>
          </p:nvPr>
        </p:nvGraphicFramePr>
        <p:xfrm>
          <a:off x="607072" y="4261933"/>
          <a:ext cx="114300" cy="177800"/>
        </p:xfrm>
        <a:graphic>
          <a:graphicData uri="http://schemas.openxmlformats.org/presentationml/2006/ole">
            <mc:AlternateContent xmlns:mc="http://schemas.openxmlformats.org/markup-compatibility/2006">
              <mc:Choice xmlns:v="urn:schemas-microsoft-com:vml" Requires="v">
                <p:oleObj spid="_x0000_s15642" name="Equation" r:id="rId47" imgW="114120" imgH="177480" progId="Equation.DSMT4">
                  <p:embed/>
                </p:oleObj>
              </mc:Choice>
              <mc:Fallback>
                <p:oleObj name="Equation" r:id="rId47" imgW="114120" imgH="177480" progId="Equation.DSMT4">
                  <p:embed/>
                  <p:pic>
                    <p:nvPicPr>
                      <p:cNvPr id="0" name=""/>
                      <p:cNvPicPr/>
                      <p:nvPr/>
                    </p:nvPicPr>
                    <p:blipFill>
                      <a:blip r:embed="rId48"/>
                      <a:stretch>
                        <a:fillRect/>
                      </a:stretch>
                    </p:blipFill>
                    <p:spPr>
                      <a:xfrm>
                        <a:off x="607072" y="4261933"/>
                        <a:ext cx="114300" cy="177800"/>
                      </a:xfrm>
                      <a:prstGeom prst="rect">
                        <a:avLst/>
                      </a:prstGeom>
                      <a:solidFill>
                        <a:schemeClr val="bg2"/>
                      </a:solidFill>
                    </p:spPr>
                  </p:pic>
                </p:oleObj>
              </mc:Fallback>
            </mc:AlternateContent>
          </a:graphicData>
        </a:graphic>
      </p:graphicFrame>
      <p:graphicFrame>
        <p:nvGraphicFramePr>
          <p:cNvPr id="36" name="Object 35">
            <a:extLst>
              <a:ext uri="{FF2B5EF4-FFF2-40B4-BE49-F238E27FC236}">
                <a16:creationId xmlns:a16="http://schemas.microsoft.com/office/drawing/2014/main" id="{7E00A8EA-3AC3-96A0-6F6D-6E59B8877218}"/>
              </a:ext>
            </a:extLst>
          </p:cNvPr>
          <p:cNvGraphicFramePr>
            <a:graphicFrameLocks noChangeAspect="1"/>
          </p:cNvGraphicFramePr>
          <p:nvPr>
            <p:extLst>
              <p:ext uri="{D42A27DB-BD31-4B8C-83A1-F6EECF244321}">
                <p14:modId xmlns:p14="http://schemas.microsoft.com/office/powerpoint/2010/main" val="1855509854"/>
              </p:ext>
            </p:extLst>
          </p:nvPr>
        </p:nvGraphicFramePr>
        <p:xfrm>
          <a:off x="1263877" y="4298950"/>
          <a:ext cx="317500" cy="177800"/>
        </p:xfrm>
        <a:graphic>
          <a:graphicData uri="http://schemas.openxmlformats.org/presentationml/2006/ole">
            <mc:AlternateContent xmlns:mc="http://schemas.openxmlformats.org/markup-compatibility/2006">
              <mc:Choice xmlns:v="urn:schemas-microsoft-com:vml" Requires="v">
                <p:oleObj spid="_x0000_s15643" name="Equation" r:id="rId49" imgW="317160" imgH="177480" progId="Equation.DSMT4">
                  <p:embed/>
                </p:oleObj>
              </mc:Choice>
              <mc:Fallback>
                <p:oleObj name="Equation" r:id="rId49" imgW="317160" imgH="177480" progId="Equation.DSMT4">
                  <p:embed/>
                  <p:pic>
                    <p:nvPicPr>
                      <p:cNvPr id="0" name=""/>
                      <p:cNvPicPr/>
                      <p:nvPr/>
                    </p:nvPicPr>
                    <p:blipFill>
                      <a:blip r:embed="rId50"/>
                      <a:stretch>
                        <a:fillRect/>
                      </a:stretch>
                    </p:blipFill>
                    <p:spPr>
                      <a:xfrm>
                        <a:off x="1263877" y="4298950"/>
                        <a:ext cx="317500" cy="1778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98D2FD5C-D377-1D94-B231-3D8C275104C8}"/>
              </a:ext>
            </a:extLst>
          </p:cNvPr>
          <p:cNvGraphicFramePr>
            <a:graphicFrameLocks noChangeAspect="1"/>
          </p:cNvGraphicFramePr>
          <p:nvPr>
            <p:extLst>
              <p:ext uri="{D42A27DB-BD31-4B8C-83A1-F6EECF244321}">
                <p14:modId xmlns:p14="http://schemas.microsoft.com/office/powerpoint/2010/main" val="3651147673"/>
              </p:ext>
            </p:extLst>
          </p:nvPr>
        </p:nvGraphicFramePr>
        <p:xfrm>
          <a:off x="2175540" y="4260850"/>
          <a:ext cx="177800" cy="177800"/>
        </p:xfrm>
        <a:graphic>
          <a:graphicData uri="http://schemas.openxmlformats.org/presentationml/2006/ole">
            <mc:AlternateContent xmlns:mc="http://schemas.openxmlformats.org/markup-compatibility/2006">
              <mc:Choice xmlns:v="urn:schemas-microsoft-com:vml" Requires="v">
                <p:oleObj spid="_x0000_s15644" name="Equation" r:id="rId51" imgW="177480" imgH="177480" progId="Equation.DSMT4">
                  <p:embed/>
                </p:oleObj>
              </mc:Choice>
              <mc:Fallback>
                <p:oleObj name="Equation" r:id="rId51" imgW="177480" imgH="177480" progId="Equation.DSMT4">
                  <p:embed/>
                  <p:pic>
                    <p:nvPicPr>
                      <p:cNvPr id="0" name=""/>
                      <p:cNvPicPr/>
                      <p:nvPr/>
                    </p:nvPicPr>
                    <p:blipFill>
                      <a:blip r:embed="rId52"/>
                      <a:stretch>
                        <a:fillRect/>
                      </a:stretch>
                    </p:blipFill>
                    <p:spPr>
                      <a:xfrm>
                        <a:off x="2175540" y="4260850"/>
                        <a:ext cx="177800" cy="1778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02943786-DE07-61F4-99A1-9055764E8D2E}"/>
              </a:ext>
            </a:extLst>
          </p:cNvPr>
          <p:cNvGraphicFramePr>
            <a:graphicFrameLocks noChangeAspect="1"/>
          </p:cNvGraphicFramePr>
          <p:nvPr>
            <p:extLst>
              <p:ext uri="{D42A27DB-BD31-4B8C-83A1-F6EECF244321}">
                <p14:modId xmlns:p14="http://schemas.microsoft.com/office/powerpoint/2010/main" val="1070887219"/>
              </p:ext>
            </p:extLst>
          </p:nvPr>
        </p:nvGraphicFramePr>
        <p:xfrm>
          <a:off x="3034377" y="4281674"/>
          <a:ext cx="228600" cy="177800"/>
        </p:xfrm>
        <a:graphic>
          <a:graphicData uri="http://schemas.openxmlformats.org/presentationml/2006/ole">
            <mc:AlternateContent xmlns:mc="http://schemas.openxmlformats.org/markup-compatibility/2006">
              <mc:Choice xmlns:v="urn:schemas-microsoft-com:vml" Requires="v">
                <p:oleObj spid="_x0000_s15645" name="Equation" r:id="rId53" imgW="228600" imgH="177480" progId="Equation.DSMT4">
                  <p:embed/>
                </p:oleObj>
              </mc:Choice>
              <mc:Fallback>
                <p:oleObj name="Equation" r:id="rId53" imgW="228600" imgH="177480" progId="Equation.DSMT4">
                  <p:embed/>
                  <p:pic>
                    <p:nvPicPr>
                      <p:cNvPr id="0" name=""/>
                      <p:cNvPicPr/>
                      <p:nvPr/>
                    </p:nvPicPr>
                    <p:blipFill>
                      <a:blip r:embed="rId54"/>
                      <a:stretch>
                        <a:fillRect/>
                      </a:stretch>
                    </p:blipFill>
                    <p:spPr>
                      <a:xfrm>
                        <a:off x="3034377" y="4281674"/>
                        <a:ext cx="228600" cy="177800"/>
                      </a:xfrm>
                      <a:prstGeom prst="rect">
                        <a:avLst/>
                      </a:prstGeom>
                      <a:solidFill>
                        <a:schemeClr val="bg2"/>
                      </a:solidFill>
                    </p:spPr>
                  </p:pic>
                </p:oleObj>
              </mc:Fallback>
            </mc:AlternateContent>
          </a:graphicData>
        </a:graphic>
      </p:graphicFrame>
      <p:graphicFrame>
        <p:nvGraphicFramePr>
          <p:cNvPr id="39" name="Object 38">
            <a:extLst>
              <a:ext uri="{FF2B5EF4-FFF2-40B4-BE49-F238E27FC236}">
                <a16:creationId xmlns:a16="http://schemas.microsoft.com/office/drawing/2014/main" id="{C9F19A68-80F5-981B-FE6B-061A52941187}"/>
              </a:ext>
            </a:extLst>
          </p:cNvPr>
          <p:cNvGraphicFramePr>
            <a:graphicFrameLocks noChangeAspect="1"/>
          </p:cNvGraphicFramePr>
          <p:nvPr>
            <p:extLst>
              <p:ext uri="{D42A27DB-BD31-4B8C-83A1-F6EECF244321}">
                <p14:modId xmlns:p14="http://schemas.microsoft.com/office/powerpoint/2010/main" val="3287273563"/>
              </p:ext>
            </p:extLst>
          </p:nvPr>
        </p:nvGraphicFramePr>
        <p:xfrm>
          <a:off x="4111625" y="4231772"/>
          <a:ext cx="165100" cy="165100"/>
        </p:xfrm>
        <a:graphic>
          <a:graphicData uri="http://schemas.openxmlformats.org/presentationml/2006/ole">
            <mc:AlternateContent xmlns:mc="http://schemas.openxmlformats.org/markup-compatibility/2006">
              <mc:Choice xmlns:v="urn:schemas-microsoft-com:vml" Requires="v">
                <p:oleObj spid="_x0000_s15646" name="Equation" r:id="rId55" imgW="164880" imgH="164880" progId="Equation.DSMT4">
                  <p:embed/>
                </p:oleObj>
              </mc:Choice>
              <mc:Fallback>
                <p:oleObj name="Equation" r:id="rId55" imgW="164880" imgH="164880" progId="Equation.DSMT4">
                  <p:embed/>
                  <p:pic>
                    <p:nvPicPr>
                      <p:cNvPr id="0" name=""/>
                      <p:cNvPicPr/>
                      <p:nvPr/>
                    </p:nvPicPr>
                    <p:blipFill>
                      <a:blip r:embed="rId56"/>
                      <a:stretch>
                        <a:fillRect/>
                      </a:stretch>
                    </p:blipFill>
                    <p:spPr>
                      <a:xfrm>
                        <a:off x="4111625" y="4231772"/>
                        <a:ext cx="165100" cy="165100"/>
                      </a:xfrm>
                      <a:prstGeom prst="rect">
                        <a:avLst/>
                      </a:prstGeom>
                      <a:solidFill>
                        <a:schemeClr val="bg2"/>
                      </a:solidFill>
                    </p:spPr>
                  </p:pic>
                </p:oleObj>
              </mc:Fallback>
            </mc:AlternateContent>
          </a:graphicData>
        </a:graphic>
      </p:graphicFrame>
      <p:graphicFrame>
        <p:nvGraphicFramePr>
          <p:cNvPr id="40" name="Object 39">
            <a:extLst>
              <a:ext uri="{FF2B5EF4-FFF2-40B4-BE49-F238E27FC236}">
                <a16:creationId xmlns:a16="http://schemas.microsoft.com/office/drawing/2014/main" id="{6CA069B7-D423-D580-ACA1-D4A0F4DADFCF}"/>
              </a:ext>
            </a:extLst>
          </p:cNvPr>
          <p:cNvGraphicFramePr>
            <a:graphicFrameLocks noChangeAspect="1"/>
          </p:cNvGraphicFramePr>
          <p:nvPr>
            <p:extLst>
              <p:ext uri="{D42A27DB-BD31-4B8C-83A1-F6EECF244321}">
                <p14:modId xmlns:p14="http://schemas.microsoft.com/office/powerpoint/2010/main" val="1832986927"/>
              </p:ext>
            </p:extLst>
          </p:nvPr>
        </p:nvGraphicFramePr>
        <p:xfrm>
          <a:off x="5411788" y="4254500"/>
          <a:ext cx="279400" cy="177800"/>
        </p:xfrm>
        <a:graphic>
          <a:graphicData uri="http://schemas.openxmlformats.org/presentationml/2006/ole">
            <mc:AlternateContent xmlns:mc="http://schemas.openxmlformats.org/markup-compatibility/2006">
              <mc:Choice xmlns:v="urn:schemas-microsoft-com:vml" Requires="v">
                <p:oleObj spid="_x0000_s15647" name="Equation" r:id="rId57" imgW="279360" imgH="177480" progId="Equation.DSMT4">
                  <p:embed/>
                </p:oleObj>
              </mc:Choice>
              <mc:Fallback>
                <p:oleObj name="Equation" r:id="rId57" imgW="279360" imgH="177480" progId="Equation.DSMT4">
                  <p:embed/>
                  <p:pic>
                    <p:nvPicPr>
                      <p:cNvPr id="0" name=""/>
                      <p:cNvPicPr/>
                      <p:nvPr/>
                    </p:nvPicPr>
                    <p:blipFill>
                      <a:blip r:embed="rId58"/>
                      <a:stretch>
                        <a:fillRect/>
                      </a:stretch>
                    </p:blipFill>
                    <p:spPr>
                      <a:xfrm>
                        <a:off x="5411788" y="4254500"/>
                        <a:ext cx="279400" cy="177800"/>
                      </a:xfrm>
                      <a:prstGeom prst="rect">
                        <a:avLst/>
                      </a:prstGeom>
                      <a:solidFill>
                        <a:schemeClr val="bg2"/>
                      </a:solidFill>
                    </p:spPr>
                  </p:pic>
                </p:oleObj>
              </mc:Fallback>
            </mc:AlternateContent>
          </a:graphicData>
        </a:graphic>
      </p:graphicFrame>
      <p:graphicFrame>
        <p:nvGraphicFramePr>
          <p:cNvPr id="41" name="Object 40">
            <a:extLst>
              <a:ext uri="{FF2B5EF4-FFF2-40B4-BE49-F238E27FC236}">
                <a16:creationId xmlns:a16="http://schemas.microsoft.com/office/drawing/2014/main" id="{85DBD356-013B-B44D-E7DF-B6885D562AFC}"/>
              </a:ext>
            </a:extLst>
          </p:cNvPr>
          <p:cNvGraphicFramePr>
            <a:graphicFrameLocks noChangeAspect="1"/>
          </p:cNvGraphicFramePr>
          <p:nvPr>
            <p:extLst>
              <p:ext uri="{D42A27DB-BD31-4B8C-83A1-F6EECF244321}">
                <p14:modId xmlns:p14="http://schemas.microsoft.com/office/powerpoint/2010/main" val="2300401348"/>
              </p:ext>
            </p:extLst>
          </p:nvPr>
        </p:nvGraphicFramePr>
        <p:xfrm>
          <a:off x="7650163" y="4260850"/>
          <a:ext cx="177800" cy="165100"/>
        </p:xfrm>
        <a:graphic>
          <a:graphicData uri="http://schemas.openxmlformats.org/presentationml/2006/ole">
            <mc:AlternateContent xmlns:mc="http://schemas.openxmlformats.org/markup-compatibility/2006">
              <mc:Choice xmlns:v="urn:schemas-microsoft-com:vml" Requires="v">
                <p:oleObj spid="_x0000_s15648" name="Equation" r:id="rId59" imgW="177480" imgH="164880" progId="Equation.DSMT4">
                  <p:embed/>
                </p:oleObj>
              </mc:Choice>
              <mc:Fallback>
                <p:oleObj name="Equation" r:id="rId59" imgW="177480" imgH="164880" progId="Equation.DSMT4">
                  <p:embed/>
                  <p:pic>
                    <p:nvPicPr>
                      <p:cNvPr id="0" name=""/>
                      <p:cNvPicPr/>
                      <p:nvPr/>
                    </p:nvPicPr>
                    <p:blipFill>
                      <a:blip r:embed="rId60"/>
                      <a:stretch>
                        <a:fillRect/>
                      </a:stretch>
                    </p:blipFill>
                    <p:spPr>
                      <a:xfrm>
                        <a:off x="7650163" y="4260850"/>
                        <a:ext cx="177800" cy="165100"/>
                      </a:xfrm>
                      <a:prstGeom prst="rect">
                        <a:avLst/>
                      </a:prstGeom>
                      <a:solidFill>
                        <a:schemeClr val="bg2"/>
                      </a:solidFill>
                    </p:spPr>
                  </p:pic>
                </p:oleObj>
              </mc:Fallback>
            </mc:AlternateContent>
          </a:graphicData>
        </a:graphic>
      </p:graphicFrame>
      <p:graphicFrame>
        <p:nvGraphicFramePr>
          <p:cNvPr id="42" name="Object 41">
            <a:extLst>
              <a:ext uri="{FF2B5EF4-FFF2-40B4-BE49-F238E27FC236}">
                <a16:creationId xmlns:a16="http://schemas.microsoft.com/office/drawing/2014/main" id="{94D1D1C7-1DEE-4AF4-AA8C-22ADE8B21798}"/>
              </a:ext>
            </a:extLst>
          </p:cNvPr>
          <p:cNvGraphicFramePr>
            <a:graphicFrameLocks noChangeAspect="1"/>
          </p:cNvGraphicFramePr>
          <p:nvPr>
            <p:extLst>
              <p:ext uri="{D42A27DB-BD31-4B8C-83A1-F6EECF244321}">
                <p14:modId xmlns:p14="http://schemas.microsoft.com/office/powerpoint/2010/main" val="2809150741"/>
              </p:ext>
            </p:extLst>
          </p:nvPr>
        </p:nvGraphicFramePr>
        <p:xfrm>
          <a:off x="603355" y="4623358"/>
          <a:ext cx="127000" cy="165100"/>
        </p:xfrm>
        <a:graphic>
          <a:graphicData uri="http://schemas.openxmlformats.org/presentationml/2006/ole">
            <mc:AlternateContent xmlns:mc="http://schemas.openxmlformats.org/markup-compatibility/2006">
              <mc:Choice xmlns:v="urn:schemas-microsoft-com:vml" Requires="v">
                <p:oleObj spid="_x0000_s15649" name="Equation" r:id="rId61" imgW="126720" imgH="164880" progId="Equation.DSMT4">
                  <p:embed/>
                </p:oleObj>
              </mc:Choice>
              <mc:Fallback>
                <p:oleObj name="Equation" r:id="rId61" imgW="126720" imgH="164880" progId="Equation.DSMT4">
                  <p:embed/>
                  <p:pic>
                    <p:nvPicPr>
                      <p:cNvPr id="0" name=""/>
                      <p:cNvPicPr/>
                      <p:nvPr/>
                    </p:nvPicPr>
                    <p:blipFill>
                      <a:blip r:embed="rId62"/>
                      <a:stretch>
                        <a:fillRect/>
                      </a:stretch>
                    </p:blipFill>
                    <p:spPr>
                      <a:xfrm>
                        <a:off x="603355" y="4623358"/>
                        <a:ext cx="127000" cy="165100"/>
                      </a:xfrm>
                      <a:prstGeom prst="rect">
                        <a:avLst/>
                      </a:prstGeom>
                      <a:solidFill>
                        <a:schemeClr val="bg2"/>
                      </a:solidFill>
                    </p:spPr>
                  </p:pic>
                </p:oleObj>
              </mc:Fallback>
            </mc:AlternateContent>
          </a:graphicData>
        </a:graphic>
      </p:graphicFrame>
      <p:graphicFrame>
        <p:nvGraphicFramePr>
          <p:cNvPr id="43" name="Object 42">
            <a:extLst>
              <a:ext uri="{FF2B5EF4-FFF2-40B4-BE49-F238E27FC236}">
                <a16:creationId xmlns:a16="http://schemas.microsoft.com/office/drawing/2014/main" id="{B09336D7-8D7D-8ED8-9906-5488D1AA262F}"/>
              </a:ext>
            </a:extLst>
          </p:cNvPr>
          <p:cNvGraphicFramePr>
            <a:graphicFrameLocks noChangeAspect="1"/>
          </p:cNvGraphicFramePr>
          <p:nvPr>
            <p:extLst>
              <p:ext uri="{D42A27DB-BD31-4B8C-83A1-F6EECF244321}">
                <p14:modId xmlns:p14="http://schemas.microsoft.com/office/powerpoint/2010/main" val="3230163650"/>
              </p:ext>
            </p:extLst>
          </p:nvPr>
        </p:nvGraphicFramePr>
        <p:xfrm>
          <a:off x="1247515" y="4600575"/>
          <a:ext cx="304800" cy="177800"/>
        </p:xfrm>
        <a:graphic>
          <a:graphicData uri="http://schemas.openxmlformats.org/presentationml/2006/ole">
            <mc:AlternateContent xmlns:mc="http://schemas.openxmlformats.org/markup-compatibility/2006">
              <mc:Choice xmlns:v="urn:schemas-microsoft-com:vml" Requires="v">
                <p:oleObj spid="_x0000_s15650" name="Equation" r:id="rId63" imgW="304560" imgH="177480" progId="Equation.DSMT4">
                  <p:embed/>
                </p:oleObj>
              </mc:Choice>
              <mc:Fallback>
                <p:oleObj name="Equation" r:id="rId63" imgW="304560" imgH="177480" progId="Equation.DSMT4">
                  <p:embed/>
                  <p:pic>
                    <p:nvPicPr>
                      <p:cNvPr id="0" name=""/>
                      <p:cNvPicPr/>
                      <p:nvPr/>
                    </p:nvPicPr>
                    <p:blipFill>
                      <a:blip r:embed="rId64"/>
                      <a:stretch>
                        <a:fillRect/>
                      </a:stretch>
                    </p:blipFill>
                    <p:spPr>
                      <a:xfrm>
                        <a:off x="1247515" y="4600575"/>
                        <a:ext cx="304800" cy="177800"/>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08ABCAA3-C70F-ACF0-FDA8-1D1DA86B47AE}"/>
              </a:ext>
            </a:extLst>
          </p:cNvPr>
          <p:cNvGraphicFramePr>
            <a:graphicFrameLocks noChangeAspect="1"/>
          </p:cNvGraphicFramePr>
          <p:nvPr>
            <p:extLst>
              <p:ext uri="{D42A27DB-BD31-4B8C-83A1-F6EECF244321}">
                <p14:modId xmlns:p14="http://schemas.microsoft.com/office/powerpoint/2010/main" val="427352703"/>
              </p:ext>
            </p:extLst>
          </p:nvPr>
        </p:nvGraphicFramePr>
        <p:xfrm>
          <a:off x="2189828" y="4603750"/>
          <a:ext cx="203200" cy="165100"/>
        </p:xfrm>
        <a:graphic>
          <a:graphicData uri="http://schemas.openxmlformats.org/presentationml/2006/ole">
            <mc:AlternateContent xmlns:mc="http://schemas.openxmlformats.org/markup-compatibility/2006">
              <mc:Choice xmlns:v="urn:schemas-microsoft-com:vml" Requires="v">
                <p:oleObj spid="_x0000_s15651" name="Equation" r:id="rId65" imgW="203040" imgH="164880" progId="Equation.DSMT4">
                  <p:embed/>
                </p:oleObj>
              </mc:Choice>
              <mc:Fallback>
                <p:oleObj name="Equation" r:id="rId65" imgW="203040" imgH="164880" progId="Equation.DSMT4">
                  <p:embed/>
                  <p:pic>
                    <p:nvPicPr>
                      <p:cNvPr id="0" name=""/>
                      <p:cNvPicPr/>
                      <p:nvPr/>
                    </p:nvPicPr>
                    <p:blipFill>
                      <a:blip r:embed="rId66"/>
                      <a:stretch>
                        <a:fillRect/>
                      </a:stretch>
                    </p:blipFill>
                    <p:spPr>
                      <a:xfrm>
                        <a:off x="2189828" y="4603750"/>
                        <a:ext cx="203200" cy="1651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201EF6A2-E05F-69C8-15AD-EB3A70C3396D}"/>
              </a:ext>
            </a:extLst>
          </p:cNvPr>
          <p:cNvGraphicFramePr>
            <a:graphicFrameLocks noChangeAspect="1"/>
          </p:cNvGraphicFramePr>
          <p:nvPr>
            <p:extLst>
              <p:ext uri="{D42A27DB-BD31-4B8C-83A1-F6EECF244321}">
                <p14:modId xmlns:p14="http://schemas.microsoft.com/office/powerpoint/2010/main" val="655711336"/>
              </p:ext>
            </p:extLst>
          </p:nvPr>
        </p:nvGraphicFramePr>
        <p:xfrm>
          <a:off x="2987153" y="4625556"/>
          <a:ext cx="317500" cy="177800"/>
        </p:xfrm>
        <a:graphic>
          <a:graphicData uri="http://schemas.openxmlformats.org/presentationml/2006/ole">
            <mc:AlternateContent xmlns:mc="http://schemas.openxmlformats.org/markup-compatibility/2006">
              <mc:Choice xmlns:v="urn:schemas-microsoft-com:vml" Requires="v">
                <p:oleObj spid="_x0000_s15652" name="Equation" r:id="rId67" imgW="317160" imgH="177480" progId="Equation.DSMT4">
                  <p:embed/>
                </p:oleObj>
              </mc:Choice>
              <mc:Fallback>
                <p:oleObj name="Equation" r:id="rId67" imgW="317160" imgH="177480" progId="Equation.DSMT4">
                  <p:embed/>
                  <p:pic>
                    <p:nvPicPr>
                      <p:cNvPr id="0" name=""/>
                      <p:cNvPicPr/>
                      <p:nvPr/>
                    </p:nvPicPr>
                    <p:blipFill>
                      <a:blip r:embed="rId68"/>
                      <a:stretch>
                        <a:fillRect/>
                      </a:stretch>
                    </p:blipFill>
                    <p:spPr>
                      <a:xfrm>
                        <a:off x="2987153" y="4625556"/>
                        <a:ext cx="317500" cy="177800"/>
                      </a:xfrm>
                      <a:prstGeom prst="rect">
                        <a:avLst/>
                      </a:prstGeom>
                      <a:solidFill>
                        <a:schemeClr val="bg2"/>
                      </a:solidFill>
                    </p:spPr>
                  </p:pic>
                </p:oleObj>
              </mc:Fallback>
            </mc:AlternateContent>
          </a:graphicData>
        </a:graphic>
      </p:graphicFrame>
      <p:graphicFrame>
        <p:nvGraphicFramePr>
          <p:cNvPr id="46" name="Object 45">
            <a:extLst>
              <a:ext uri="{FF2B5EF4-FFF2-40B4-BE49-F238E27FC236}">
                <a16:creationId xmlns:a16="http://schemas.microsoft.com/office/drawing/2014/main" id="{8595E449-8699-6034-AFB8-880D76B552CB}"/>
              </a:ext>
            </a:extLst>
          </p:cNvPr>
          <p:cNvGraphicFramePr>
            <a:graphicFrameLocks noChangeAspect="1"/>
          </p:cNvGraphicFramePr>
          <p:nvPr>
            <p:extLst>
              <p:ext uri="{D42A27DB-BD31-4B8C-83A1-F6EECF244321}">
                <p14:modId xmlns:p14="http://schemas.microsoft.com/office/powerpoint/2010/main" val="2206509647"/>
              </p:ext>
            </p:extLst>
          </p:nvPr>
        </p:nvGraphicFramePr>
        <p:xfrm>
          <a:off x="4138171" y="4643536"/>
          <a:ext cx="177800" cy="165100"/>
        </p:xfrm>
        <a:graphic>
          <a:graphicData uri="http://schemas.openxmlformats.org/presentationml/2006/ole">
            <mc:AlternateContent xmlns:mc="http://schemas.openxmlformats.org/markup-compatibility/2006">
              <mc:Choice xmlns:v="urn:schemas-microsoft-com:vml" Requires="v">
                <p:oleObj spid="_x0000_s15653" name="Equation" r:id="rId69" imgW="177480" imgH="164880" progId="Equation.DSMT4">
                  <p:embed/>
                </p:oleObj>
              </mc:Choice>
              <mc:Fallback>
                <p:oleObj name="Equation" r:id="rId69" imgW="177480" imgH="164880" progId="Equation.DSMT4">
                  <p:embed/>
                  <p:pic>
                    <p:nvPicPr>
                      <p:cNvPr id="0" name=""/>
                      <p:cNvPicPr/>
                      <p:nvPr/>
                    </p:nvPicPr>
                    <p:blipFill>
                      <a:blip r:embed="rId70"/>
                      <a:stretch>
                        <a:fillRect/>
                      </a:stretch>
                    </p:blipFill>
                    <p:spPr>
                      <a:xfrm>
                        <a:off x="4138171" y="4643536"/>
                        <a:ext cx="177800" cy="165100"/>
                      </a:xfrm>
                      <a:prstGeom prst="rect">
                        <a:avLst/>
                      </a:prstGeom>
                      <a:solidFill>
                        <a:schemeClr val="bg2"/>
                      </a:solidFill>
                    </p:spPr>
                  </p:pic>
                </p:oleObj>
              </mc:Fallback>
            </mc:AlternateContent>
          </a:graphicData>
        </a:graphic>
      </p:graphicFrame>
      <p:graphicFrame>
        <p:nvGraphicFramePr>
          <p:cNvPr id="47" name="Object 46">
            <a:extLst>
              <a:ext uri="{FF2B5EF4-FFF2-40B4-BE49-F238E27FC236}">
                <a16:creationId xmlns:a16="http://schemas.microsoft.com/office/drawing/2014/main" id="{DF85F61D-81BF-CA00-E85F-099931888BB2}"/>
              </a:ext>
            </a:extLst>
          </p:cNvPr>
          <p:cNvGraphicFramePr>
            <a:graphicFrameLocks noChangeAspect="1"/>
          </p:cNvGraphicFramePr>
          <p:nvPr>
            <p:extLst>
              <p:ext uri="{D42A27DB-BD31-4B8C-83A1-F6EECF244321}">
                <p14:modId xmlns:p14="http://schemas.microsoft.com/office/powerpoint/2010/main" val="4290761018"/>
              </p:ext>
            </p:extLst>
          </p:nvPr>
        </p:nvGraphicFramePr>
        <p:xfrm>
          <a:off x="5432401" y="4606931"/>
          <a:ext cx="292100" cy="177800"/>
        </p:xfrm>
        <a:graphic>
          <a:graphicData uri="http://schemas.openxmlformats.org/presentationml/2006/ole">
            <mc:AlternateContent xmlns:mc="http://schemas.openxmlformats.org/markup-compatibility/2006">
              <mc:Choice xmlns:v="urn:schemas-microsoft-com:vml" Requires="v">
                <p:oleObj spid="_x0000_s15654" name="Equation" r:id="rId71" imgW="291960" imgH="177480" progId="Equation.DSMT4">
                  <p:embed/>
                </p:oleObj>
              </mc:Choice>
              <mc:Fallback>
                <p:oleObj name="Equation" r:id="rId71" imgW="291960" imgH="177480" progId="Equation.DSMT4">
                  <p:embed/>
                  <p:pic>
                    <p:nvPicPr>
                      <p:cNvPr id="0" name=""/>
                      <p:cNvPicPr/>
                      <p:nvPr/>
                    </p:nvPicPr>
                    <p:blipFill>
                      <a:blip r:embed="rId72"/>
                      <a:stretch>
                        <a:fillRect/>
                      </a:stretch>
                    </p:blipFill>
                    <p:spPr>
                      <a:xfrm>
                        <a:off x="5432401" y="4606931"/>
                        <a:ext cx="292100" cy="177800"/>
                      </a:xfrm>
                      <a:prstGeom prst="rect">
                        <a:avLst/>
                      </a:prstGeom>
                      <a:solidFill>
                        <a:schemeClr val="bg2"/>
                      </a:solidFill>
                    </p:spPr>
                  </p:pic>
                </p:oleObj>
              </mc:Fallback>
            </mc:AlternateContent>
          </a:graphicData>
        </a:graphic>
      </p:graphicFrame>
      <p:graphicFrame>
        <p:nvGraphicFramePr>
          <p:cNvPr id="48" name="Object 47">
            <a:extLst>
              <a:ext uri="{FF2B5EF4-FFF2-40B4-BE49-F238E27FC236}">
                <a16:creationId xmlns:a16="http://schemas.microsoft.com/office/drawing/2014/main" id="{1141FF74-B7E0-18CC-35B6-7FCB5B6021D1}"/>
              </a:ext>
            </a:extLst>
          </p:cNvPr>
          <p:cNvGraphicFramePr>
            <a:graphicFrameLocks noChangeAspect="1"/>
          </p:cNvGraphicFramePr>
          <p:nvPr>
            <p:extLst>
              <p:ext uri="{D42A27DB-BD31-4B8C-83A1-F6EECF244321}">
                <p14:modId xmlns:p14="http://schemas.microsoft.com/office/powerpoint/2010/main" val="1635060572"/>
              </p:ext>
            </p:extLst>
          </p:nvPr>
        </p:nvGraphicFramePr>
        <p:xfrm>
          <a:off x="7729538" y="4686300"/>
          <a:ext cx="114300" cy="177800"/>
        </p:xfrm>
        <a:graphic>
          <a:graphicData uri="http://schemas.openxmlformats.org/presentationml/2006/ole">
            <mc:AlternateContent xmlns:mc="http://schemas.openxmlformats.org/markup-compatibility/2006">
              <mc:Choice xmlns:v="urn:schemas-microsoft-com:vml" Requires="v">
                <p:oleObj spid="_x0000_s15655" name="Equation" r:id="rId73" imgW="114120" imgH="177480" progId="Equation.DSMT4">
                  <p:embed/>
                </p:oleObj>
              </mc:Choice>
              <mc:Fallback>
                <p:oleObj name="Equation" r:id="rId73" imgW="114120" imgH="177480" progId="Equation.DSMT4">
                  <p:embed/>
                  <p:pic>
                    <p:nvPicPr>
                      <p:cNvPr id="0" name=""/>
                      <p:cNvPicPr/>
                      <p:nvPr/>
                    </p:nvPicPr>
                    <p:blipFill>
                      <a:blip r:embed="rId74"/>
                      <a:stretch>
                        <a:fillRect/>
                      </a:stretch>
                    </p:blipFill>
                    <p:spPr>
                      <a:xfrm>
                        <a:off x="7729538" y="4686300"/>
                        <a:ext cx="114300" cy="177800"/>
                      </a:xfrm>
                      <a:prstGeom prst="rect">
                        <a:avLst/>
                      </a:prstGeom>
                      <a:solidFill>
                        <a:schemeClr val="bg2"/>
                      </a:solidFill>
                    </p:spPr>
                  </p:pic>
                </p:oleObj>
              </mc:Fallback>
            </mc:AlternateContent>
          </a:graphicData>
        </a:graphic>
      </p:graphicFrame>
      <p:graphicFrame>
        <p:nvGraphicFramePr>
          <p:cNvPr id="49" name="Object 48">
            <a:extLst>
              <a:ext uri="{FF2B5EF4-FFF2-40B4-BE49-F238E27FC236}">
                <a16:creationId xmlns:a16="http://schemas.microsoft.com/office/drawing/2014/main" id="{C875B7B7-EC60-C3B2-0552-059A2CD030B9}"/>
              </a:ext>
            </a:extLst>
          </p:cNvPr>
          <p:cNvGraphicFramePr>
            <a:graphicFrameLocks noChangeAspect="1"/>
          </p:cNvGraphicFramePr>
          <p:nvPr>
            <p:extLst>
              <p:ext uri="{D42A27DB-BD31-4B8C-83A1-F6EECF244321}">
                <p14:modId xmlns:p14="http://schemas.microsoft.com/office/powerpoint/2010/main" val="675122074"/>
              </p:ext>
            </p:extLst>
          </p:nvPr>
        </p:nvGraphicFramePr>
        <p:xfrm>
          <a:off x="583258" y="4997006"/>
          <a:ext cx="114300" cy="177800"/>
        </p:xfrm>
        <a:graphic>
          <a:graphicData uri="http://schemas.openxmlformats.org/presentationml/2006/ole">
            <mc:AlternateContent xmlns:mc="http://schemas.openxmlformats.org/markup-compatibility/2006">
              <mc:Choice xmlns:v="urn:schemas-microsoft-com:vml" Requires="v">
                <p:oleObj spid="_x0000_s15656" name="Equation" r:id="rId75" imgW="114120" imgH="177480" progId="Equation.DSMT4">
                  <p:embed/>
                </p:oleObj>
              </mc:Choice>
              <mc:Fallback>
                <p:oleObj name="Equation" r:id="rId75" imgW="114120" imgH="177480" progId="Equation.DSMT4">
                  <p:embed/>
                  <p:pic>
                    <p:nvPicPr>
                      <p:cNvPr id="0" name=""/>
                      <p:cNvPicPr/>
                      <p:nvPr/>
                    </p:nvPicPr>
                    <p:blipFill>
                      <a:blip r:embed="rId76"/>
                      <a:stretch>
                        <a:fillRect/>
                      </a:stretch>
                    </p:blipFill>
                    <p:spPr>
                      <a:xfrm>
                        <a:off x="583258" y="4997006"/>
                        <a:ext cx="114300" cy="177800"/>
                      </a:xfrm>
                      <a:prstGeom prst="rect">
                        <a:avLst/>
                      </a:prstGeom>
                      <a:solidFill>
                        <a:schemeClr val="bg2"/>
                      </a:solidFill>
                    </p:spPr>
                  </p:pic>
                </p:oleObj>
              </mc:Fallback>
            </mc:AlternateContent>
          </a:graphicData>
        </a:graphic>
      </p:graphicFrame>
      <p:graphicFrame>
        <p:nvGraphicFramePr>
          <p:cNvPr id="50" name="Object 49">
            <a:extLst>
              <a:ext uri="{FF2B5EF4-FFF2-40B4-BE49-F238E27FC236}">
                <a16:creationId xmlns:a16="http://schemas.microsoft.com/office/drawing/2014/main" id="{71920D6D-FE90-E08F-5B89-9BF92B78654A}"/>
              </a:ext>
            </a:extLst>
          </p:cNvPr>
          <p:cNvGraphicFramePr>
            <a:graphicFrameLocks noChangeAspect="1"/>
          </p:cNvGraphicFramePr>
          <p:nvPr>
            <p:extLst>
              <p:ext uri="{D42A27DB-BD31-4B8C-83A1-F6EECF244321}">
                <p14:modId xmlns:p14="http://schemas.microsoft.com/office/powerpoint/2010/main" val="511844195"/>
              </p:ext>
            </p:extLst>
          </p:nvPr>
        </p:nvGraphicFramePr>
        <p:xfrm>
          <a:off x="1371340" y="5051425"/>
          <a:ext cx="228600" cy="177800"/>
        </p:xfrm>
        <a:graphic>
          <a:graphicData uri="http://schemas.openxmlformats.org/presentationml/2006/ole">
            <mc:AlternateContent xmlns:mc="http://schemas.openxmlformats.org/markup-compatibility/2006">
              <mc:Choice xmlns:v="urn:schemas-microsoft-com:vml" Requires="v">
                <p:oleObj spid="_x0000_s15657" name="Equation" r:id="rId77" imgW="228600" imgH="177480" progId="Equation.DSMT4">
                  <p:embed/>
                </p:oleObj>
              </mc:Choice>
              <mc:Fallback>
                <p:oleObj name="Equation" r:id="rId77" imgW="228600" imgH="177480" progId="Equation.DSMT4">
                  <p:embed/>
                  <p:pic>
                    <p:nvPicPr>
                      <p:cNvPr id="0" name=""/>
                      <p:cNvPicPr/>
                      <p:nvPr/>
                    </p:nvPicPr>
                    <p:blipFill>
                      <a:blip r:embed="rId78"/>
                      <a:stretch>
                        <a:fillRect/>
                      </a:stretch>
                    </p:blipFill>
                    <p:spPr>
                      <a:xfrm>
                        <a:off x="1371340" y="5051425"/>
                        <a:ext cx="228600" cy="177800"/>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1885BAEA-28B8-1540-31CB-07EFA34414DD}"/>
              </a:ext>
            </a:extLst>
          </p:cNvPr>
          <p:cNvGraphicFramePr>
            <a:graphicFrameLocks noChangeAspect="1"/>
          </p:cNvGraphicFramePr>
          <p:nvPr>
            <p:extLst>
              <p:ext uri="{D42A27DB-BD31-4B8C-83A1-F6EECF244321}">
                <p14:modId xmlns:p14="http://schemas.microsoft.com/office/powerpoint/2010/main" val="3900594648"/>
              </p:ext>
            </p:extLst>
          </p:nvPr>
        </p:nvGraphicFramePr>
        <p:xfrm>
          <a:off x="2266028" y="5017174"/>
          <a:ext cx="127000" cy="177800"/>
        </p:xfrm>
        <a:graphic>
          <a:graphicData uri="http://schemas.openxmlformats.org/presentationml/2006/ole">
            <mc:AlternateContent xmlns:mc="http://schemas.openxmlformats.org/markup-compatibility/2006">
              <mc:Choice xmlns:v="urn:schemas-microsoft-com:vml" Requires="v">
                <p:oleObj spid="_x0000_s15658" name="Equation" r:id="rId79" imgW="126720" imgH="177480" progId="Equation.DSMT4">
                  <p:embed/>
                </p:oleObj>
              </mc:Choice>
              <mc:Fallback>
                <p:oleObj name="Equation" r:id="rId79" imgW="126720" imgH="177480" progId="Equation.DSMT4">
                  <p:embed/>
                  <p:pic>
                    <p:nvPicPr>
                      <p:cNvPr id="0" name=""/>
                      <p:cNvPicPr/>
                      <p:nvPr/>
                    </p:nvPicPr>
                    <p:blipFill>
                      <a:blip r:embed="rId80"/>
                      <a:stretch>
                        <a:fillRect/>
                      </a:stretch>
                    </p:blipFill>
                    <p:spPr>
                      <a:xfrm>
                        <a:off x="2266028" y="5017174"/>
                        <a:ext cx="127000" cy="1778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F79625B9-8E37-3365-C5CB-58D664BAF191}"/>
              </a:ext>
            </a:extLst>
          </p:cNvPr>
          <p:cNvGraphicFramePr>
            <a:graphicFrameLocks noChangeAspect="1"/>
          </p:cNvGraphicFramePr>
          <p:nvPr>
            <p:extLst>
              <p:ext uri="{D42A27DB-BD31-4B8C-83A1-F6EECF244321}">
                <p14:modId xmlns:p14="http://schemas.microsoft.com/office/powerpoint/2010/main" val="466130415"/>
              </p:ext>
            </p:extLst>
          </p:nvPr>
        </p:nvGraphicFramePr>
        <p:xfrm>
          <a:off x="2876688" y="4948098"/>
          <a:ext cx="355600" cy="177800"/>
        </p:xfrm>
        <a:graphic>
          <a:graphicData uri="http://schemas.openxmlformats.org/presentationml/2006/ole">
            <mc:AlternateContent xmlns:mc="http://schemas.openxmlformats.org/markup-compatibility/2006">
              <mc:Choice xmlns:v="urn:schemas-microsoft-com:vml" Requires="v">
                <p:oleObj spid="_x0000_s15659" name="Equation" r:id="rId81" imgW="355320" imgH="177480" progId="Equation.DSMT4">
                  <p:embed/>
                </p:oleObj>
              </mc:Choice>
              <mc:Fallback>
                <p:oleObj name="Equation" r:id="rId81" imgW="355320" imgH="177480" progId="Equation.DSMT4">
                  <p:embed/>
                  <p:pic>
                    <p:nvPicPr>
                      <p:cNvPr id="0" name=""/>
                      <p:cNvPicPr/>
                      <p:nvPr/>
                    </p:nvPicPr>
                    <p:blipFill>
                      <a:blip r:embed="rId82"/>
                      <a:stretch>
                        <a:fillRect/>
                      </a:stretch>
                    </p:blipFill>
                    <p:spPr>
                      <a:xfrm>
                        <a:off x="2876688" y="4948098"/>
                        <a:ext cx="355600" cy="177800"/>
                      </a:xfrm>
                      <a:prstGeom prst="rect">
                        <a:avLst/>
                      </a:prstGeom>
                      <a:solidFill>
                        <a:schemeClr val="bg2"/>
                      </a:solidFill>
                    </p:spPr>
                  </p:pic>
                </p:oleObj>
              </mc:Fallback>
            </mc:AlternateContent>
          </a:graphicData>
        </a:graphic>
      </p:graphicFrame>
      <p:graphicFrame>
        <p:nvGraphicFramePr>
          <p:cNvPr id="53" name="Object 52">
            <a:extLst>
              <a:ext uri="{FF2B5EF4-FFF2-40B4-BE49-F238E27FC236}">
                <a16:creationId xmlns:a16="http://schemas.microsoft.com/office/drawing/2014/main" id="{7007446D-3467-1131-65E8-17F9E24EFCC6}"/>
              </a:ext>
            </a:extLst>
          </p:cNvPr>
          <p:cNvGraphicFramePr>
            <a:graphicFrameLocks noChangeAspect="1"/>
          </p:cNvGraphicFramePr>
          <p:nvPr>
            <p:extLst>
              <p:ext uri="{D42A27DB-BD31-4B8C-83A1-F6EECF244321}">
                <p14:modId xmlns:p14="http://schemas.microsoft.com/office/powerpoint/2010/main" val="2583056437"/>
              </p:ext>
            </p:extLst>
          </p:nvPr>
        </p:nvGraphicFramePr>
        <p:xfrm>
          <a:off x="4144537" y="5026025"/>
          <a:ext cx="165100" cy="177800"/>
        </p:xfrm>
        <a:graphic>
          <a:graphicData uri="http://schemas.openxmlformats.org/presentationml/2006/ole">
            <mc:AlternateContent xmlns:mc="http://schemas.openxmlformats.org/markup-compatibility/2006">
              <mc:Choice xmlns:v="urn:schemas-microsoft-com:vml" Requires="v">
                <p:oleObj spid="_x0000_s15660" name="Equation" r:id="rId83" imgW="164880" imgH="177480" progId="Equation.DSMT4">
                  <p:embed/>
                </p:oleObj>
              </mc:Choice>
              <mc:Fallback>
                <p:oleObj name="Equation" r:id="rId83" imgW="164880" imgH="177480" progId="Equation.DSMT4">
                  <p:embed/>
                  <p:pic>
                    <p:nvPicPr>
                      <p:cNvPr id="0" name=""/>
                      <p:cNvPicPr/>
                      <p:nvPr/>
                    </p:nvPicPr>
                    <p:blipFill>
                      <a:blip r:embed="rId84"/>
                      <a:stretch>
                        <a:fillRect/>
                      </a:stretch>
                    </p:blipFill>
                    <p:spPr>
                      <a:xfrm>
                        <a:off x="4144537" y="5026025"/>
                        <a:ext cx="165100" cy="177800"/>
                      </a:xfrm>
                      <a:prstGeom prst="rect">
                        <a:avLst/>
                      </a:prstGeom>
                      <a:solidFill>
                        <a:schemeClr val="bg2"/>
                      </a:solidFill>
                    </p:spPr>
                  </p:pic>
                </p:oleObj>
              </mc:Fallback>
            </mc:AlternateContent>
          </a:graphicData>
        </a:graphic>
      </p:graphicFrame>
      <p:graphicFrame>
        <p:nvGraphicFramePr>
          <p:cNvPr id="54" name="Object 53">
            <a:extLst>
              <a:ext uri="{FF2B5EF4-FFF2-40B4-BE49-F238E27FC236}">
                <a16:creationId xmlns:a16="http://schemas.microsoft.com/office/drawing/2014/main" id="{4E7985C7-9638-CE11-3BDE-BA560C2E75B0}"/>
              </a:ext>
            </a:extLst>
          </p:cNvPr>
          <p:cNvGraphicFramePr>
            <a:graphicFrameLocks noChangeAspect="1"/>
          </p:cNvGraphicFramePr>
          <p:nvPr>
            <p:extLst>
              <p:ext uri="{D42A27DB-BD31-4B8C-83A1-F6EECF244321}">
                <p14:modId xmlns:p14="http://schemas.microsoft.com/office/powerpoint/2010/main" val="3302090606"/>
              </p:ext>
            </p:extLst>
          </p:nvPr>
        </p:nvGraphicFramePr>
        <p:xfrm>
          <a:off x="5411788" y="4976777"/>
          <a:ext cx="279400" cy="177800"/>
        </p:xfrm>
        <a:graphic>
          <a:graphicData uri="http://schemas.openxmlformats.org/presentationml/2006/ole">
            <mc:AlternateContent xmlns:mc="http://schemas.openxmlformats.org/markup-compatibility/2006">
              <mc:Choice xmlns:v="urn:schemas-microsoft-com:vml" Requires="v">
                <p:oleObj spid="_x0000_s15661" name="Equation" r:id="rId85" imgW="279360" imgH="177480" progId="Equation.DSMT4">
                  <p:embed/>
                </p:oleObj>
              </mc:Choice>
              <mc:Fallback>
                <p:oleObj name="Equation" r:id="rId85" imgW="279360" imgH="177480" progId="Equation.DSMT4">
                  <p:embed/>
                  <p:pic>
                    <p:nvPicPr>
                      <p:cNvPr id="0" name=""/>
                      <p:cNvPicPr/>
                      <p:nvPr/>
                    </p:nvPicPr>
                    <p:blipFill>
                      <a:blip r:embed="rId86"/>
                      <a:stretch>
                        <a:fillRect/>
                      </a:stretch>
                    </p:blipFill>
                    <p:spPr>
                      <a:xfrm>
                        <a:off x="5411788" y="4976777"/>
                        <a:ext cx="279400" cy="177800"/>
                      </a:xfrm>
                      <a:prstGeom prst="rect">
                        <a:avLst/>
                      </a:prstGeom>
                      <a:solidFill>
                        <a:schemeClr val="bg2"/>
                      </a:solidFill>
                    </p:spPr>
                  </p:pic>
                </p:oleObj>
              </mc:Fallback>
            </mc:AlternateContent>
          </a:graphicData>
        </a:graphic>
      </p:graphicFrame>
      <p:graphicFrame>
        <p:nvGraphicFramePr>
          <p:cNvPr id="55" name="Object 54">
            <a:extLst>
              <a:ext uri="{FF2B5EF4-FFF2-40B4-BE49-F238E27FC236}">
                <a16:creationId xmlns:a16="http://schemas.microsoft.com/office/drawing/2014/main" id="{E0B9A33B-5C9C-6E48-2A23-3491786674B5}"/>
              </a:ext>
            </a:extLst>
          </p:cNvPr>
          <p:cNvGraphicFramePr>
            <a:graphicFrameLocks noChangeAspect="1"/>
          </p:cNvGraphicFramePr>
          <p:nvPr>
            <p:extLst>
              <p:ext uri="{D42A27DB-BD31-4B8C-83A1-F6EECF244321}">
                <p14:modId xmlns:p14="http://schemas.microsoft.com/office/powerpoint/2010/main" val="459638863"/>
              </p:ext>
            </p:extLst>
          </p:nvPr>
        </p:nvGraphicFramePr>
        <p:xfrm>
          <a:off x="7654925" y="5032375"/>
          <a:ext cx="165100" cy="165100"/>
        </p:xfrm>
        <a:graphic>
          <a:graphicData uri="http://schemas.openxmlformats.org/presentationml/2006/ole">
            <mc:AlternateContent xmlns:mc="http://schemas.openxmlformats.org/markup-compatibility/2006">
              <mc:Choice xmlns:v="urn:schemas-microsoft-com:vml" Requires="v">
                <p:oleObj spid="_x0000_s15662" name="Equation" r:id="rId87" imgW="164880" imgH="164880" progId="Equation.DSMT4">
                  <p:embed/>
                </p:oleObj>
              </mc:Choice>
              <mc:Fallback>
                <p:oleObj name="Equation" r:id="rId87" imgW="164880" imgH="164880" progId="Equation.DSMT4">
                  <p:embed/>
                  <p:pic>
                    <p:nvPicPr>
                      <p:cNvPr id="0" name=""/>
                      <p:cNvPicPr/>
                      <p:nvPr/>
                    </p:nvPicPr>
                    <p:blipFill>
                      <a:blip r:embed="rId88"/>
                      <a:stretch>
                        <a:fillRect/>
                      </a:stretch>
                    </p:blipFill>
                    <p:spPr>
                      <a:xfrm>
                        <a:off x="7654925" y="5032375"/>
                        <a:ext cx="165100" cy="165100"/>
                      </a:xfrm>
                      <a:prstGeom prst="rect">
                        <a:avLst/>
                      </a:prstGeom>
                      <a:solidFill>
                        <a:schemeClr val="bg2"/>
                      </a:solidFill>
                    </p:spPr>
                  </p:pic>
                </p:oleObj>
              </mc:Fallback>
            </mc:AlternateContent>
          </a:graphicData>
        </a:graphic>
      </p:graphicFrame>
      <p:sp>
        <p:nvSpPr>
          <p:cNvPr id="11" name="Slide Number Placeholder 10">
            <a:extLst>
              <a:ext uri="{FF2B5EF4-FFF2-40B4-BE49-F238E27FC236}">
                <a16:creationId xmlns:a16="http://schemas.microsoft.com/office/drawing/2014/main" id="{08A4E969-D58C-A14E-E778-3D676281C32D}"/>
              </a:ext>
            </a:extLst>
          </p:cNvPr>
          <p:cNvSpPr>
            <a:spLocks noGrp="1"/>
          </p:cNvSpPr>
          <p:nvPr>
            <p:ph type="sldNum" sz="quarter" idx="10"/>
          </p:nvPr>
        </p:nvSpPr>
        <p:spPr>
          <a:solidFill>
            <a:schemeClr val="bg2"/>
          </a:solidFill>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270116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B8-9C93-BA24-59A8-80401A829001}"/>
              </a:ext>
            </a:extLst>
          </p:cNvPr>
          <p:cNvSpPr>
            <a:spLocks noGrp="1"/>
          </p:cNvSpPr>
          <p:nvPr>
            <p:ph type="title"/>
          </p:nvPr>
        </p:nvSpPr>
        <p:spPr/>
        <p:txBody>
          <a:bodyPr/>
          <a:lstStyle/>
          <a:p>
            <a:r>
              <a:rPr lang="en-US" sz="3600" dirty="0"/>
              <a:t>Unexpected Returns and Beta</a:t>
            </a:r>
            <a:endParaRPr lang="en-IN" dirty="0"/>
          </a:p>
        </p:txBody>
      </p:sp>
      <p:pic>
        <p:nvPicPr>
          <p:cNvPr id="7" name="Picture 6" descr="A line and dot plot showing unexpected return on the security versus unexpected return on the market.">
            <a:extLst>
              <a:ext uri="{FF2B5EF4-FFF2-40B4-BE49-F238E27FC236}">
                <a16:creationId xmlns:a16="http://schemas.microsoft.com/office/drawing/2014/main" id="{B066334A-7FB4-8144-8194-0CDF5D48B565}"/>
              </a:ext>
            </a:extLst>
          </p:cNvPr>
          <p:cNvPicPr>
            <a:picLocks noChangeAspect="1"/>
          </p:cNvPicPr>
          <p:nvPr/>
        </p:nvPicPr>
        <p:blipFill>
          <a:blip r:embed="rId2"/>
          <a:stretch>
            <a:fillRect/>
          </a:stretch>
        </p:blipFill>
        <p:spPr>
          <a:xfrm>
            <a:off x="456843" y="1283934"/>
            <a:ext cx="8230313" cy="4852837"/>
          </a:xfrm>
          <a:prstGeom prst="rect">
            <a:avLst/>
          </a:prstGeom>
        </p:spPr>
      </p:pic>
      <p:sp>
        <p:nvSpPr>
          <p:cNvPr id="8" name="Text Placeholder 4">
            <a:extLst>
              <a:ext uri="{FF2B5EF4-FFF2-40B4-BE49-F238E27FC236}">
                <a16:creationId xmlns:a16="http://schemas.microsoft.com/office/drawing/2014/main" id="{91F1736F-72EC-2346-213A-271C2FDD35CA}"/>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FEA3400F-B565-8985-A961-91269876F20C}"/>
              </a:ext>
            </a:extLst>
          </p:cNvPr>
          <p:cNvSpPr>
            <a:spLocks noGrp="1"/>
          </p:cNvSpPr>
          <p:nvPr>
            <p:ph type="sldNum" sz="quarter" idx="4"/>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4176155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CEA5-64E7-1097-0697-FACF03860DBC}"/>
              </a:ext>
            </a:extLst>
          </p:cNvPr>
          <p:cNvSpPr>
            <a:spLocks noGrp="1"/>
          </p:cNvSpPr>
          <p:nvPr>
            <p:ph type="title"/>
          </p:nvPr>
        </p:nvSpPr>
        <p:spPr/>
        <p:txBody>
          <a:bodyPr>
            <a:normAutofit/>
          </a:bodyPr>
          <a:lstStyle/>
          <a:p>
            <a:r>
              <a:rPr lang="en-US" sz="3600" dirty="0"/>
              <a:t>Where Do Betas Come From?</a:t>
            </a:r>
            <a:endParaRPr lang="en-IN" sz="3600" dirty="0"/>
          </a:p>
        </p:txBody>
      </p:sp>
      <p:sp>
        <p:nvSpPr>
          <p:cNvPr id="3" name="Content Placeholder 2">
            <a:extLst>
              <a:ext uri="{FF2B5EF4-FFF2-40B4-BE49-F238E27FC236}">
                <a16:creationId xmlns:a16="http://schemas.microsoft.com/office/drawing/2014/main" id="{B6EA725E-2ADB-1110-8BF2-F0ABF134D51A}"/>
              </a:ext>
            </a:extLst>
          </p:cNvPr>
          <p:cNvSpPr>
            <a:spLocks noGrp="1"/>
          </p:cNvSpPr>
          <p:nvPr>
            <p:ph sz="quarter" idx="11"/>
          </p:nvPr>
        </p:nvSpPr>
        <p:spPr>
          <a:xfrm>
            <a:off x="342900" y="1276710"/>
            <a:ext cx="8458200" cy="1305716"/>
          </a:xfrm>
        </p:spPr>
        <p:txBody>
          <a:bodyPr/>
          <a:lstStyle/>
          <a:p>
            <a:r>
              <a:rPr lang="en-US" b="1" dirty="0"/>
              <a:t>A</a:t>
            </a:r>
            <a:r>
              <a:rPr lang="en-US" dirty="0"/>
              <a:t> security’s Beta depends on:</a:t>
            </a:r>
          </a:p>
          <a:p>
            <a:pPr marL="292608" indent="-292608">
              <a:buFont typeface="Arial" panose="020B0604020202020204" pitchFamily="34" charset="0"/>
              <a:buChar char="•"/>
            </a:pPr>
            <a:r>
              <a:rPr lang="en-US" dirty="0"/>
              <a:t>How closely correlated the security’s return is with the overall market’s return</a:t>
            </a:r>
            <a:endParaRPr lang="en-IN" dirty="0"/>
          </a:p>
        </p:txBody>
      </p:sp>
      <p:sp>
        <p:nvSpPr>
          <p:cNvPr id="4" name="Content Placeholder 3">
            <a:extLst>
              <a:ext uri="{FF2B5EF4-FFF2-40B4-BE49-F238E27FC236}">
                <a16:creationId xmlns:a16="http://schemas.microsoft.com/office/drawing/2014/main" id="{7A97381B-26F4-3A55-5C82-8C9EDEE1122B}"/>
              </a:ext>
            </a:extLst>
          </p:cNvPr>
          <p:cNvSpPr>
            <a:spLocks noGrp="1"/>
          </p:cNvSpPr>
          <p:nvPr>
            <p:ph sz="quarter" idx="14"/>
          </p:nvPr>
        </p:nvSpPr>
        <p:spPr>
          <a:xfrm>
            <a:off x="342900" y="2763415"/>
            <a:ext cx="8458200" cy="421912"/>
          </a:xfrm>
        </p:spPr>
        <p:txBody>
          <a:bodyPr tIns="0"/>
          <a:lstStyle/>
          <a:p>
            <a:pPr marL="280988"/>
            <a:r>
              <a:rPr lang="en-IN" b="1" dirty="0">
                <a:solidFill>
                  <a:srgbClr val="A9131A"/>
                </a:solidFill>
              </a:rPr>
              <a:t>and</a:t>
            </a:r>
          </a:p>
        </p:txBody>
      </p:sp>
      <p:sp>
        <p:nvSpPr>
          <p:cNvPr id="5" name="Content Placeholder 4">
            <a:extLst>
              <a:ext uri="{FF2B5EF4-FFF2-40B4-BE49-F238E27FC236}">
                <a16:creationId xmlns:a16="http://schemas.microsoft.com/office/drawing/2014/main" id="{05691EAA-F742-D7EA-FCD2-5554704CAB4C}"/>
              </a:ext>
            </a:extLst>
          </p:cNvPr>
          <p:cNvSpPr>
            <a:spLocks noGrp="1"/>
          </p:cNvSpPr>
          <p:nvPr>
            <p:ph sz="quarter" idx="15"/>
          </p:nvPr>
        </p:nvSpPr>
        <p:spPr>
          <a:xfrm>
            <a:off x="342900" y="3268227"/>
            <a:ext cx="8458200" cy="479809"/>
          </a:xfrm>
        </p:spPr>
        <p:txBody>
          <a:bodyPr/>
          <a:lstStyle/>
          <a:p>
            <a:pPr marL="292608" indent="-292608">
              <a:buFont typeface="Arial" panose="020B0604020202020204" pitchFamily="34" charset="0"/>
              <a:buChar char="•"/>
            </a:pPr>
            <a:r>
              <a:rPr lang="en-US" dirty="0"/>
              <a:t>How volatile the security is relative to the market.</a:t>
            </a:r>
            <a:endParaRPr lang="en-IN" dirty="0"/>
          </a:p>
        </p:txBody>
      </p:sp>
      <p:sp>
        <p:nvSpPr>
          <p:cNvPr id="6" name="Content Placeholder 5">
            <a:extLst>
              <a:ext uri="{FF2B5EF4-FFF2-40B4-BE49-F238E27FC236}">
                <a16:creationId xmlns:a16="http://schemas.microsoft.com/office/drawing/2014/main" id="{BB639119-DDC4-8C41-A30D-0B1F8D9A3810}"/>
              </a:ext>
            </a:extLst>
          </p:cNvPr>
          <p:cNvSpPr>
            <a:spLocks noGrp="1"/>
          </p:cNvSpPr>
          <p:nvPr>
            <p:ph sz="quarter" idx="16"/>
          </p:nvPr>
        </p:nvSpPr>
        <p:spPr>
          <a:xfrm>
            <a:off x="342900" y="4084655"/>
            <a:ext cx="8458200" cy="849085"/>
          </a:xfrm>
        </p:spPr>
        <p:txBody>
          <a:bodyPr/>
          <a:lstStyle/>
          <a:p>
            <a:r>
              <a:rPr lang="en-US" dirty="0"/>
              <a:t>Beta equals the correlation of the security returns with the market returns times the ratio of the standard deviations.</a:t>
            </a:r>
            <a:endParaRPr lang="en-IN" dirty="0"/>
          </a:p>
        </p:txBody>
      </p:sp>
      <p:graphicFrame>
        <p:nvGraphicFramePr>
          <p:cNvPr id="12" name="Object 11">
            <a:extLst>
              <a:ext uri="{FF2B5EF4-FFF2-40B4-BE49-F238E27FC236}">
                <a16:creationId xmlns:a16="http://schemas.microsoft.com/office/drawing/2014/main" id="{3BFAD0E4-84EF-534F-E5B3-17665E8FDD2B}"/>
              </a:ext>
            </a:extLst>
          </p:cNvPr>
          <p:cNvGraphicFramePr>
            <a:graphicFrameLocks noChangeAspect="1"/>
          </p:cNvGraphicFramePr>
          <p:nvPr>
            <p:extLst>
              <p:ext uri="{D42A27DB-BD31-4B8C-83A1-F6EECF244321}">
                <p14:modId xmlns:p14="http://schemas.microsoft.com/office/powerpoint/2010/main" val="2870401804"/>
              </p:ext>
            </p:extLst>
          </p:nvPr>
        </p:nvGraphicFramePr>
        <p:xfrm>
          <a:off x="1657350" y="5181600"/>
          <a:ext cx="2921000" cy="800100"/>
        </p:xfrm>
        <a:graphic>
          <a:graphicData uri="http://schemas.openxmlformats.org/presentationml/2006/ole">
            <mc:AlternateContent xmlns:mc="http://schemas.openxmlformats.org/markup-compatibility/2006">
              <mc:Choice xmlns:v="urn:schemas-microsoft-com:vml" Requires="v">
                <p:oleObj spid="_x0000_s16392" name="Equation" r:id="rId3" imgW="2920680" imgH="799920" progId="Equation.DSMT4">
                  <p:embed/>
                </p:oleObj>
              </mc:Choice>
              <mc:Fallback>
                <p:oleObj name="Equation" r:id="rId3" imgW="2920680" imgH="799920" progId="Equation.DSMT4">
                  <p:embed/>
                  <p:pic>
                    <p:nvPicPr>
                      <p:cNvPr id="0" name=""/>
                      <p:cNvPicPr/>
                      <p:nvPr/>
                    </p:nvPicPr>
                    <p:blipFill>
                      <a:blip r:embed="rId4"/>
                      <a:stretch>
                        <a:fillRect/>
                      </a:stretch>
                    </p:blipFill>
                    <p:spPr>
                      <a:xfrm>
                        <a:off x="1657350" y="5181600"/>
                        <a:ext cx="2921000" cy="8001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62DB5D73-1BB2-6224-B1A4-939D882148A7}"/>
              </a:ext>
            </a:extLst>
          </p:cNvPr>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119282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76BE-B94B-3430-F5AD-3DC63125F32E}"/>
              </a:ext>
            </a:extLst>
          </p:cNvPr>
          <p:cNvSpPr>
            <a:spLocks noGrp="1"/>
          </p:cNvSpPr>
          <p:nvPr>
            <p:ph type="title"/>
          </p:nvPr>
        </p:nvSpPr>
        <p:spPr/>
        <p:txBody>
          <a:bodyPr/>
          <a:lstStyle/>
          <a:p>
            <a:r>
              <a:rPr lang="en-US" dirty="0"/>
              <a:t>From Where Do Betas Come?</a:t>
            </a:r>
            <a:endParaRPr lang="en-IN" dirty="0"/>
          </a:p>
        </p:txBody>
      </p:sp>
      <p:pic>
        <p:nvPicPr>
          <p:cNvPr id="7" name="Picture 6" descr="A table titled Calculating beta.">
            <a:extLst>
              <a:ext uri="{FF2B5EF4-FFF2-40B4-BE49-F238E27FC236}">
                <a16:creationId xmlns:a16="http://schemas.microsoft.com/office/drawing/2014/main" id="{63630D78-8D8C-14DA-2685-852882275ABA}"/>
              </a:ext>
            </a:extLst>
          </p:cNvPr>
          <p:cNvPicPr>
            <a:picLocks noChangeAspect="1"/>
          </p:cNvPicPr>
          <p:nvPr/>
        </p:nvPicPr>
        <p:blipFill>
          <a:blip r:embed="rId2"/>
          <a:stretch>
            <a:fillRect/>
          </a:stretch>
        </p:blipFill>
        <p:spPr>
          <a:xfrm>
            <a:off x="456843" y="1337891"/>
            <a:ext cx="8230313" cy="4182218"/>
          </a:xfrm>
          <a:prstGeom prst="rect">
            <a:avLst/>
          </a:prstGeom>
        </p:spPr>
      </p:pic>
      <p:sp>
        <p:nvSpPr>
          <p:cNvPr id="9" name="Text Placeholder 4">
            <a:extLst>
              <a:ext uri="{FF2B5EF4-FFF2-40B4-BE49-F238E27FC236}">
                <a16:creationId xmlns:a16="http://schemas.microsoft.com/office/drawing/2014/main" id="{E38FE561-AF12-2DAA-A492-68496CFE45B1}"/>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A4660719-5A32-8D22-5095-B5BB8D59D2F2}"/>
              </a:ext>
            </a:extLst>
          </p:cNvPr>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2183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EC7C-4E61-8506-506C-96B39D498BE1}"/>
              </a:ext>
            </a:extLst>
          </p:cNvPr>
          <p:cNvSpPr>
            <a:spLocks noGrp="1"/>
          </p:cNvSpPr>
          <p:nvPr>
            <p:ph type="title"/>
          </p:nvPr>
        </p:nvSpPr>
        <p:spPr/>
        <p:txBody>
          <a:bodyPr>
            <a:normAutofit/>
          </a:bodyPr>
          <a:lstStyle/>
          <a:p>
            <a:r>
              <a:rPr lang="en-US" sz="3000" dirty="0"/>
              <a:t>Return, Risk, and the Security Market Line </a:t>
            </a:r>
            <a:r>
              <a:rPr lang="en-US" sz="1000" b="0" dirty="0"/>
              <a:t>2</a:t>
            </a:r>
            <a:endParaRPr lang="en-IN" sz="1000" b="0" dirty="0"/>
          </a:p>
        </p:txBody>
      </p:sp>
      <p:sp>
        <p:nvSpPr>
          <p:cNvPr id="3" name="Content Placeholder 2">
            <a:extLst>
              <a:ext uri="{FF2B5EF4-FFF2-40B4-BE49-F238E27FC236}">
                <a16:creationId xmlns:a16="http://schemas.microsoft.com/office/drawing/2014/main" id="{F4B86B51-716D-AEE2-3298-7BDFFE7BC118}"/>
              </a:ext>
            </a:extLst>
          </p:cNvPr>
          <p:cNvSpPr>
            <a:spLocks noGrp="1"/>
          </p:cNvSpPr>
          <p:nvPr>
            <p:ph sz="quarter" idx="11"/>
          </p:nvPr>
        </p:nvSpPr>
        <p:spPr/>
        <p:txBody>
          <a:bodyPr/>
          <a:lstStyle/>
          <a:p>
            <a:r>
              <a:rPr lang="en-US" dirty="0"/>
              <a:t>In this chapter, we first define risk more precisely and discuss how to measure risk.</a:t>
            </a:r>
          </a:p>
          <a:p>
            <a:r>
              <a:rPr lang="en-US" dirty="0"/>
              <a:t>Then, we quantify the relation between risk and return in financial markets.</a:t>
            </a:r>
          </a:p>
          <a:p>
            <a:pPr marL="292608" indent="-292608">
              <a:buFont typeface="Arial" panose="020B0604020202020204" pitchFamily="34" charset="0"/>
              <a:buChar char="•"/>
            </a:pPr>
            <a:r>
              <a:rPr lang="en-US" dirty="0"/>
              <a:t>We find two types of risk: systematic and unsystematic.</a:t>
            </a:r>
          </a:p>
          <a:p>
            <a:pPr marL="292608" indent="-292608">
              <a:buFont typeface="Arial" panose="020B0604020202020204" pitchFamily="34" charset="0"/>
              <a:buChar char="•"/>
            </a:pPr>
            <a:r>
              <a:rPr lang="en-US" dirty="0"/>
              <a:t>This distinction is crucial, as you will see.</a:t>
            </a:r>
            <a:endParaRPr lang="en-IN" dirty="0"/>
          </a:p>
        </p:txBody>
      </p:sp>
      <p:sp>
        <p:nvSpPr>
          <p:cNvPr id="6" name="Slide Number Placeholder 5">
            <a:extLst>
              <a:ext uri="{FF2B5EF4-FFF2-40B4-BE49-F238E27FC236}">
                <a16:creationId xmlns:a16="http://schemas.microsoft.com/office/drawing/2014/main" id="{798535CF-4A22-4E96-FA51-09B1FC6118D1}"/>
              </a:ext>
            </a:extLst>
          </p:cNvPr>
          <p:cNvSpPr>
            <a:spLocks noGrp="1"/>
          </p:cNvSpPr>
          <p:nvPr>
            <p:ph type="sldNum" sz="quarter" idx="4"/>
          </p:nvPr>
        </p:nvSpPr>
        <p:spPr/>
        <p:txBody>
          <a:body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2675980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9552-FCC3-5D0B-F686-646BE959CE36}"/>
              </a:ext>
            </a:extLst>
          </p:cNvPr>
          <p:cNvSpPr>
            <a:spLocks noGrp="1"/>
          </p:cNvSpPr>
          <p:nvPr>
            <p:ph type="title"/>
          </p:nvPr>
        </p:nvSpPr>
        <p:spPr/>
        <p:txBody>
          <a:bodyPr>
            <a:noAutofit/>
          </a:bodyPr>
          <a:lstStyle/>
          <a:p>
            <a:r>
              <a:rPr lang="en-US" sz="3200" dirty="0"/>
              <a:t>Using a Spreadsheet to Calculate Beta</a:t>
            </a:r>
            <a:endParaRPr lang="en-IN" sz="3200" dirty="0"/>
          </a:p>
        </p:txBody>
      </p:sp>
      <p:pic>
        <p:nvPicPr>
          <p:cNvPr id="7" name="Picture 6" descr="A spreadsheet shows how to calculate beta.">
            <a:extLst>
              <a:ext uri="{FF2B5EF4-FFF2-40B4-BE49-F238E27FC236}">
                <a16:creationId xmlns:a16="http://schemas.microsoft.com/office/drawing/2014/main" id="{FE454676-D05A-0110-EC30-2D5079D40F47}"/>
              </a:ext>
            </a:extLst>
          </p:cNvPr>
          <p:cNvPicPr>
            <a:picLocks noChangeAspect="1"/>
          </p:cNvPicPr>
          <p:nvPr/>
        </p:nvPicPr>
        <p:blipFill>
          <a:blip r:embed="rId2"/>
          <a:stretch>
            <a:fillRect/>
          </a:stretch>
        </p:blipFill>
        <p:spPr>
          <a:xfrm>
            <a:off x="1816369" y="1257300"/>
            <a:ext cx="5511262" cy="4938188"/>
          </a:xfrm>
          <a:prstGeom prst="rect">
            <a:avLst/>
          </a:prstGeom>
        </p:spPr>
      </p:pic>
      <p:sp>
        <p:nvSpPr>
          <p:cNvPr id="10" name="Text Placeholder 4">
            <a:extLst>
              <a:ext uri="{FF2B5EF4-FFF2-40B4-BE49-F238E27FC236}">
                <a16:creationId xmlns:a16="http://schemas.microsoft.com/office/drawing/2014/main" id="{E0E37D08-4452-8585-8626-E5BE27EAFAF3}"/>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86232A47-1EFC-ED9D-DE08-39ED91C261C5}"/>
              </a:ext>
            </a:extLst>
          </p:cNvPr>
          <p:cNvSpPr>
            <a:spLocks noGrp="1"/>
          </p:cNvSpPr>
          <p:nvPr>
            <p:ph type="sldNum" sz="quarter" idx="4"/>
          </p:nvPr>
        </p:nvSpPr>
        <p:spPr/>
        <p:txBody>
          <a:bodyPr/>
          <a:lstStyle/>
          <a:p>
            <a:fld id="{68151E55-6873-49E2-B8D5-2F265E6F1973}" type="slidenum">
              <a:rPr lang="en-US" smtClean="0"/>
              <a:pPr/>
              <a:t>40</a:t>
            </a:fld>
            <a:endParaRPr lang="en-US" dirty="0"/>
          </a:p>
        </p:txBody>
      </p:sp>
    </p:spTree>
    <p:extLst>
      <p:ext uri="{BB962C8B-B14F-4D97-AF65-F5344CB8AC3E}">
        <p14:creationId xmlns:p14="http://schemas.microsoft.com/office/powerpoint/2010/main" val="341739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AD3D-F2EA-9021-8891-88B9FDE6E35E}"/>
              </a:ext>
            </a:extLst>
          </p:cNvPr>
          <p:cNvSpPr>
            <a:spLocks noGrp="1"/>
          </p:cNvSpPr>
          <p:nvPr>
            <p:ph type="title"/>
          </p:nvPr>
        </p:nvSpPr>
        <p:spPr/>
        <p:txBody>
          <a:bodyPr>
            <a:normAutofit fontScale="90000"/>
          </a:bodyPr>
          <a:lstStyle/>
          <a:p>
            <a:r>
              <a:rPr lang="en-IN" dirty="0"/>
              <a:t>Beta Measures Relative Movement </a:t>
            </a:r>
            <a:r>
              <a:rPr lang="en-IN" sz="1100" b="0" dirty="0"/>
              <a:t>1</a:t>
            </a:r>
          </a:p>
        </p:txBody>
      </p:sp>
      <p:sp>
        <p:nvSpPr>
          <p:cNvPr id="3" name="Content Placeholder 2">
            <a:extLst>
              <a:ext uri="{FF2B5EF4-FFF2-40B4-BE49-F238E27FC236}">
                <a16:creationId xmlns:a16="http://schemas.microsoft.com/office/drawing/2014/main" id="{A0636D74-D4DC-CEE6-FFE9-E158480916C8}"/>
              </a:ext>
            </a:extLst>
          </p:cNvPr>
          <p:cNvSpPr>
            <a:spLocks noGrp="1"/>
          </p:cNvSpPr>
          <p:nvPr>
            <p:ph sz="quarter" idx="11"/>
          </p:nvPr>
        </p:nvSpPr>
        <p:spPr>
          <a:xfrm>
            <a:off x="342900" y="1276709"/>
            <a:ext cx="8620230" cy="2853164"/>
          </a:xfrm>
        </p:spPr>
        <p:txBody>
          <a:bodyPr/>
          <a:lstStyle/>
          <a:p>
            <a:r>
              <a:rPr lang="en-US" sz="1800" dirty="0"/>
              <a:t>A security with a beta of 1 is expected to move, on average, with the market.</a:t>
            </a:r>
          </a:p>
          <a:p>
            <a:pPr marL="292608" indent="-292608">
              <a:buFont typeface="Arial" panose="020B0604020202020204" pitchFamily="34" charset="0"/>
              <a:buChar char="•"/>
            </a:pPr>
            <a:r>
              <a:rPr lang="en-US" sz="1800" dirty="0"/>
              <a:t>In this case, the characteristic line would have a 45 degree angle, or a slope of 1.</a:t>
            </a:r>
          </a:p>
          <a:p>
            <a:pPr marL="292608" indent="-292608">
              <a:buFont typeface="Arial" panose="020B0604020202020204" pitchFamily="34" charset="0"/>
              <a:buChar char="•"/>
            </a:pPr>
            <a:r>
              <a:rPr lang="en-US" sz="1800" dirty="0"/>
              <a:t>This slope means that if the market goes up, say, 3%, we expect the stock to go up 3%.</a:t>
            </a:r>
          </a:p>
          <a:p>
            <a:pPr marL="292608" indent="-292608">
              <a:buFont typeface="Arial" panose="020B0604020202020204" pitchFamily="34" charset="0"/>
              <a:buChar char="•"/>
            </a:pPr>
            <a:r>
              <a:rPr lang="en-US" sz="1800" dirty="0"/>
              <a:t>In mathematics, we measure slope as “the rise over the run.”</a:t>
            </a:r>
          </a:p>
          <a:p>
            <a:pPr marL="292608" indent="-292608">
              <a:buFont typeface="Arial" panose="020B0604020202020204" pitchFamily="34" charset="0"/>
              <a:buChar char="•"/>
            </a:pPr>
            <a:r>
              <a:rPr lang="en-US" sz="1800" dirty="0"/>
              <a:t>If the market return is the “x data” and the stock return is the “y data,” the slope is the security’s beta.</a:t>
            </a:r>
            <a:endParaRPr lang="en-IN" sz="1800" dirty="0"/>
          </a:p>
        </p:txBody>
      </p:sp>
      <p:sp>
        <p:nvSpPr>
          <p:cNvPr id="4" name="Content Placeholder 3">
            <a:extLst>
              <a:ext uri="{FF2B5EF4-FFF2-40B4-BE49-F238E27FC236}">
                <a16:creationId xmlns:a16="http://schemas.microsoft.com/office/drawing/2014/main" id="{2E3E8BCB-A7E0-930D-FFE2-7B3AA7A00E9F}"/>
              </a:ext>
            </a:extLst>
          </p:cNvPr>
          <p:cNvSpPr>
            <a:spLocks noGrp="1"/>
          </p:cNvSpPr>
          <p:nvPr>
            <p:ph sz="quarter" idx="14"/>
          </p:nvPr>
        </p:nvSpPr>
        <p:spPr>
          <a:xfrm>
            <a:off x="342900" y="4232717"/>
            <a:ext cx="8458200" cy="1776197"/>
          </a:xfrm>
        </p:spPr>
        <p:txBody>
          <a:bodyPr/>
          <a:lstStyle/>
          <a:p>
            <a:r>
              <a:rPr lang="en-US" sz="1800" dirty="0"/>
              <a:t>Look at the scatter plot on the next slide. What do you think the beta is?</a:t>
            </a:r>
          </a:p>
          <a:p>
            <a:pPr marL="292608" indent="-292608">
              <a:buFont typeface="Arial" panose="020B0604020202020204" pitchFamily="34" charset="0"/>
              <a:buChar char="•"/>
            </a:pPr>
            <a:r>
              <a:rPr lang="en-US" sz="1800" dirty="0"/>
              <a:t>When the market has a 10% return, the security return is slightly less than 10%.</a:t>
            </a:r>
          </a:p>
          <a:p>
            <a:pPr marL="292608" indent="-292608">
              <a:buFont typeface="Arial" panose="020B0604020202020204" pitchFamily="34" charset="0"/>
              <a:buChar char="•"/>
            </a:pPr>
            <a:r>
              <a:rPr lang="en-US" sz="1800" dirty="0"/>
              <a:t>The characteristic line suggests that the beta for this security is less than 1. Why?</a:t>
            </a:r>
            <a:endParaRPr lang="en-IN" sz="1800" dirty="0"/>
          </a:p>
        </p:txBody>
      </p:sp>
      <p:sp>
        <p:nvSpPr>
          <p:cNvPr id="7" name="Slide Number Placeholder 6">
            <a:extLst>
              <a:ext uri="{FF2B5EF4-FFF2-40B4-BE49-F238E27FC236}">
                <a16:creationId xmlns:a16="http://schemas.microsoft.com/office/drawing/2014/main" id="{249F7E2D-1C25-6CF5-9B88-8F5BD8F33487}"/>
              </a:ext>
            </a:extLst>
          </p:cNvPr>
          <p:cNvSpPr>
            <a:spLocks noGrp="1"/>
          </p:cNvSpPr>
          <p:nvPr>
            <p:ph type="sldNum" sz="quarter" idx="10"/>
          </p:nvPr>
        </p:nvSpPr>
        <p:spPr/>
        <p:txBody>
          <a:bodyPr/>
          <a:lstStyle/>
          <a:p>
            <a:fld id="{68151E55-6873-49E2-B8D5-2F265E6F1973}" type="slidenum">
              <a:rPr lang="en-US" smtClean="0"/>
              <a:t>41</a:t>
            </a:fld>
            <a:endParaRPr lang="en-US"/>
          </a:p>
        </p:txBody>
      </p:sp>
    </p:spTree>
    <p:extLst>
      <p:ext uri="{BB962C8B-B14F-4D97-AF65-F5344CB8AC3E}">
        <p14:creationId xmlns:p14="http://schemas.microsoft.com/office/powerpoint/2010/main" val="723823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AD3D-F2EA-9021-8891-88B9FDE6E35E}"/>
              </a:ext>
            </a:extLst>
          </p:cNvPr>
          <p:cNvSpPr>
            <a:spLocks noGrp="1"/>
          </p:cNvSpPr>
          <p:nvPr>
            <p:ph type="title"/>
          </p:nvPr>
        </p:nvSpPr>
        <p:spPr/>
        <p:txBody>
          <a:bodyPr>
            <a:normAutofit fontScale="90000"/>
          </a:bodyPr>
          <a:lstStyle/>
          <a:p>
            <a:r>
              <a:rPr lang="en-IN" dirty="0"/>
              <a:t>Beta Measures Relative Movement </a:t>
            </a:r>
            <a:r>
              <a:rPr lang="en-IN" sz="1100" b="0" dirty="0"/>
              <a:t>2</a:t>
            </a:r>
          </a:p>
        </p:txBody>
      </p:sp>
      <p:sp>
        <p:nvSpPr>
          <p:cNvPr id="3" name="Content Placeholder 2">
            <a:extLst>
              <a:ext uri="{FF2B5EF4-FFF2-40B4-BE49-F238E27FC236}">
                <a16:creationId xmlns:a16="http://schemas.microsoft.com/office/drawing/2014/main" id="{A0636D74-D4DC-CEE6-FFE9-E158480916C8}"/>
              </a:ext>
            </a:extLst>
          </p:cNvPr>
          <p:cNvSpPr>
            <a:spLocks noGrp="1"/>
          </p:cNvSpPr>
          <p:nvPr>
            <p:ph sz="quarter" idx="11"/>
          </p:nvPr>
        </p:nvSpPr>
        <p:spPr>
          <a:xfrm>
            <a:off x="342900" y="1276708"/>
            <a:ext cx="8620230" cy="5003511"/>
          </a:xfrm>
        </p:spPr>
        <p:txBody>
          <a:bodyPr/>
          <a:lstStyle/>
          <a:p>
            <a:r>
              <a:rPr lang="en-US" sz="1800" dirty="0"/>
              <a:t>You might recall from your statistics class an alternative method for estimating a “line of best fit” is a simple linear regression.</a:t>
            </a:r>
          </a:p>
          <a:p>
            <a:pPr marL="292608" indent="-292608">
              <a:buFont typeface="Arial" panose="020B0604020202020204" pitchFamily="34" charset="0"/>
              <a:buChar char="•"/>
            </a:pPr>
            <a:r>
              <a:rPr lang="en-US" sz="1800" dirty="0"/>
              <a:t>We regress the returns of the security (y data) on the returns of the market (x data).</a:t>
            </a:r>
          </a:p>
          <a:p>
            <a:pPr marL="292608" indent="-292608">
              <a:buFont typeface="Arial" panose="020B0604020202020204" pitchFamily="34" charset="0"/>
              <a:buChar char="•"/>
            </a:pPr>
            <a:r>
              <a:rPr lang="en-US" sz="1800" dirty="0"/>
              <a:t>Excel has a built-in regression function.</a:t>
            </a:r>
          </a:p>
          <a:p>
            <a:pPr marL="585216" lvl="1" indent="-320040"/>
            <a:r>
              <a:rPr lang="en-US" sz="1800" dirty="0"/>
              <a:t>The output has an estimate of the “Market Returns” coefficient, that is, the slope.</a:t>
            </a:r>
          </a:p>
          <a:p>
            <a:pPr marL="585216" lvl="1" indent="-320040"/>
            <a:r>
              <a:rPr lang="en-US" sz="1800" dirty="0"/>
              <a:t>The highlighted “Market Returns” coefficient is the beta estimate.</a:t>
            </a:r>
            <a:endParaRPr lang="en-IN" sz="1800" dirty="0"/>
          </a:p>
        </p:txBody>
      </p:sp>
      <p:sp>
        <p:nvSpPr>
          <p:cNvPr id="7" name="Slide Number Placeholder 6">
            <a:extLst>
              <a:ext uri="{FF2B5EF4-FFF2-40B4-BE49-F238E27FC236}">
                <a16:creationId xmlns:a16="http://schemas.microsoft.com/office/drawing/2014/main" id="{249F7E2D-1C25-6CF5-9B88-8F5BD8F33487}"/>
              </a:ext>
            </a:extLst>
          </p:cNvPr>
          <p:cNvSpPr>
            <a:spLocks noGrp="1"/>
          </p:cNvSpPr>
          <p:nvPr>
            <p:ph type="sldNum" sz="quarter" idx="10"/>
          </p:nvPr>
        </p:nvSpPr>
        <p:spPr/>
        <p:txBody>
          <a:bodyPr/>
          <a:lstStyle/>
          <a:p>
            <a:fld id="{68151E55-6873-49E2-B8D5-2F265E6F1973}" type="slidenum">
              <a:rPr lang="en-US" smtClean="0"/>
              <a:t>42</a:t>
            </a:fld>
            <a:endParaRPr lang="en-US"/>
          </a:p>
        </p:txBody>
      </p:sp>
    </p:spTree>
    <p:extLst>
      <p:ext uri="{BB962C8B-B14F-4D97-AF65-F5344CB8AC3E}">
        <p14:creationId xmlns:p14="http://schemas.microsoft.com/office/powerpoint/2010/main" val="2779216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98AC-C248-5AB3-156A-58E7E26D6311}"/>
              </a:ext>
            </a:extLst>
          </p:cNvPr>
          <p:cNvSpPr>
            <a:spLocks noGrp="1"/>
          </p:cNvSpPr>
          <p:nvPr>
            <p:ph type="title"/>
          </p:nvPr>
        </p:nvSpPr>
        <p:spPr/>
        <p:txBody>
          <a:bodyPr>
            <a:normAutofit fontScale="90000"/>
          </a:bodyPr>
          <a:lstStyle/>
          <a:p>
            <a:r>
              <a:rPr lang="en-US" dirty="0"/>
              <a:t>Another Way to Calculate Beta (The Characteristic Line)</a:t>
            </a:r>
            <a:endParaRPr lang="en-IN" dirty="0"/>
          </a:p>
        </p:txBody>
      </p:sp>
      <p:pic>
        <p:nvPicPr>
          <p:cNvPr id="7" name="Picture 6" descr="Two dot plots titled scatter plot and characteristic line show stock returns versus market returns.">
            <a:extLst>
              <a:ext uri="{FF2B5EF4-FFF2-40B4-BE49-F238E27FC236}">
                <a16:creationId xmlns:a16="http://schemas.microsoft.com/office/drawing/2014/main" id="{84105123-49EF-A7CD-53F9-151744E3BF21}"/>
              </a:ext>
            </a:extLst>
          </p:cNvPr>
          <p:cNvPicPr>
            <a:picLocks noChangeAspect="1"/>
          </p:cNvPicPr>
          <p:nvPr/>
        </p:nvPicPr>
        <p:blipFill>
          <a:blip r:embed="rId2"/>
          <a:stretch>
            <a:fillRect/>
          </a:stretch>
        </p:blipFill>
        <p:spPr>
          <a:xfrm>
            <a:off x="2365056" y="1261354"/>
            <a:ext cx="4413887" cy="4938188"/>
          </a:xfrm>
          <a:prstGeom prst="rect">
            <a:avLst/>
          </a:prstGeom>
        </p:spPr>
      </p:pic>
      <p:sp>
        <p:nvSpPr>
          <p:cNvPr id="8" name="Text Placeholder 4">
            <a:extLst>
              <a:ext uri="{FF2B5EF4-FFF2-40B4-BE49-F238E27FC236}">
                <a16:creationId xmlns:a16="http://schemas.microsoft.com/office/drawing/2014/main" id="{F6A462F1-FC12-A127-5695-FC5AC55C4754}"/>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90941DCD-4BE9-D66D-4BC5-C1500B9AFF70}"/>
              </a:ext>
            </a:extLst>
          </p:cNvPr>
          <p:cNvSpPr>
            <a:spLocks noGrp="1"/>
          </p:cNvSpPr>
          <p:nvPr>
            <p:ph type="sldNum" sz="quarter" idx="4"/>
          </p:nvPr>
        </p:nvSpPr>
        <p:spPr/>
        <p:txBody>
          <a:bodyPr/>
          <a:lstStyle/>
          <a:p>
            <a:fld id="{68151E55-6873-49E2-B8D5-2F265E6F1973}" type="slidenum">
              <a:rPr lang="en-US" smtClean="0"/>
              <a:pPr/>
              <a:t>43</a:t>
            </a:fld>
            <a:endParaRPr lang="en-US" dirty="0"/>
          </a:p>
        </p:txBody>
      </p:sp>
    </p:spTree>
    <p:extLst>
      <p:ext uri="{BB962C8B-B14F-4D97-AF65-F5344CB8AC3E}">
        <p14:creationId xmlns:p14="http://schemas.microsoft.com/office/powerpoint/2010/main" val="3589219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8738-1819-7008-6779-6A6A4A961AB7}"/>
              </a:ext>
            </a:extLst>
          </p:cNvPr>
          <p:cNvSpPr>
            <a:spLocks noGrp="1"/>
          </p:cNvSpPr>
          <p:nvPr>
            <p:ph type="title"/>
          </p:nvPr>
        </p:nvSpPr>
        <p:spPr/>
        <p:txBody>
          <a:bodyPr/>
          <a:lstStyle/>
          <a:p>
            <a:r>
              <a:rPr lang="en-IN" dirty="0"/>
              <a:t>Build a Beta</a:t>
            </a:r>
          </a:p>
        </p:txBody>
      </p:sp>
      <p:pic>
        <p:nvPicPr>
          <p:cNvPr id="7" name="Picture 6" descr="A spreadsheet titled using a regression in Excel to calculate beta lists three tables titled regression statistics, Anova, and an untitled table.">
            <a:extLst>
              <a:ext uri="{FF2B5EF4-FFF2-40B4-BE49-F238E27FC236}">
                <a16:creationId xmlns:a16="http://schemas.microsoft.com/office/drawing/2014/main" id="{4542CD9C-EBC8-3DEE-346B-B689456129B9}"/>
              </a:ext>
            </a:extLst>
          </p:cNvPr>
          <p:cNvPicPr>
            <a:picLocks noChangeAspect="1"/>
          </p:cNvPicPr>
          <p:nvPr/>
        </p:nvPicPr>
        <p:blipFill>
          <a:blip r:embed="rId2"/>
          <a:stretch>
            <a:fillRect/>
          </a:stretch>
        </p:blipFill>
        <p:spPr>
          <a:xfrm>
            <a:off x="609256" y="1271405"/>
            <a:ext cx="7925487" cy="4938188"/>
          </a:xfrm>
          <a:prstGeom prst="rect">
            <a:avLst/>
          </a:prstGeom>
        </p:spPr>
      </p:pic>
      <p:sp>
        <p:nvSpPr>
          <p:cNvPr id="4" name="Text Placeholder 3">
            <a:extLst>
              <a:ext uri="{FF2B5EF4-FFF2-40B4-BE49-F238E27FC236}">
                <a16:creationId xmlns:a16="http://schemas.microsoft.com/office/drawing/2014/main" id="{3A2212DF-3F5D-4209-84BA-109CD5F9D538}"/>
              </a:ext>
            </a:extLst>
          </p:cNvPr>
          <p:cNvSpPr>
            <a:spLocks noGrp="1"/>
          </p:cNvSpPr>
          <p:nvPr>
            <p:ph type="body" sz="quarter" idx="12"/>
          </p:nvPr>
        </p:nvSpPr>
        <p:spPr>
          <a:xfrm>
            <a:off x="2996237" y="6385277"/>
            <a:ext cx="3151526" cy="251691"/>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D97F3FE7-2C4D-A2B2-F126-F3CF550C56CC}"/>
              </a:ext>
            </a:extLst>
          </p:cNvPr>
          <p:cNvSpPr>
            <a:spLocks noGrp="1"/>
          </p:cNvSpPr>
          <p:nvPr>
            <p:ph type="sldNum" sz="quarter" idx="4"/>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3803551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F874-9077-0506-198F-A14F5BD647CD}"/>
              </a:ext>
            </a:extLst>
          </p:cNvPr>
          <p:cNvSpPr>
            <a:spLocks noGrp="1"/>
          </p:cNvSpPr>
          <p:nvPr>
            <p:ph type="title"/>
          </p:nvPr>
        </p:nvSpPr>
        <p:spPr/>
        <p:txBody>
          <a:bodyPr>
            <a:normAutofit/>
          </a:bodyPr>
          <a:lstStyle/>
          <a:p>
            <a:r>
              <a:rPr lang="en-IN" dirty="0"/>
              <a:t>Beta Calculation Source: Bloomberg</a:t>
            </a:r>
          </a:p>
        </p:txBody>
      </p:sp>
      <p:pic>
        <p:nvPicPr>
          <p:cNvPr id="7" name="Picture 6" descr="A screenshot shows S P X index of M S F T U S equity with a bar, a column, and a line and dot chart.">
            <a:extLst>
              <a:ext uri="{FF2B5EF4-FFF2-40B4-BE49-F238E27FC236}">
                <a16:creationId xmlns:a16="http://schemas.microsoft.com/office/drawing/2014/main" id="{758B4243-ABCF-5E8C-4322-2A4E3AF72DA0}"/>
              </a:ext>
            </a:extLst>
          </p:cNvPr>
          <p:cNvPicPr>
            <a:picLocks noChangeAspect="1"/>
          </p:cNvPicPr>
          <p:nvPr/>
        </p:nvPicPr>
        <p:blipFill>
          <a:blip r:embed="rId2"/>
          <a:stretch>
            <a:fillRect/>
          </a:stretch>
        </p:blipFill>
        <p:spPr>
          <a:xfrm>
            <a:off x="377245" y="1297492"/>
            <a:ext cx="8157155" cy="2395936"/>
          </a:xfrm>
          <a:prstGeom prst="rect">
            <a:avLst/>
          </a:prstGeom>
        </p:spPr>
      </p:pic>
      <p:sp>
        <p:nvSpPr>
          <p:cNvPr id="3" name="Content Placeholder 2">
            <a:extLst>
              <a:ext uri="{FF2B5EF4-FFF2-40B4-BE49-F238E27FC236}">
                <a16:creationId xmlns:a16="http://schemas.microsoft.com/office/drawing/2014/main" id="{04A7D5C5-3064-0EEA-0BF0-913D1128C847}"/>
              </a:ext>
            </a:extLst>
          </p:cNvPr>
          <p:cNvSpPr>
            <a:spLocks noGrp="1"/>
          </p:cNvSpPr>
          <p:nvPr>
            <p:ph sz="quarter" idx="11"/>
          </p:nvPr>
        </p:nvSpPr>
        <p:spPr>
          <a:xfrm>
            <a:off x="342900" y="3953340"/>
            <a:ext cx="8670471" cy="2256542"/>
          </a:xfrm>
        </p:spPr>
        <p:txBody>
          <a:bodyPr/>
          <a:lstStyle/>
          <a:p>
            <a:pPr marL="292608" indent="-292608">
              <a:buFont typeface="Arial" panose="020B0604020202020204" pitchFamily="34" charset="0"/>
              <a:buChar char="•"/>
            </a:pPr>
            <a:r>
              <a:rPr lang="en-US" dirty="0"/>
              <a:t>Bloomberg uses two years of weekly data in their regression for returns for the S&amp;P 500 and Microsoft (M</a:t>
            </a:r>
            <a:r>
              <a:rPr lang="en-US" sz="100" dirty="0"/>
              <a:t> </a:t>
            </a:r>
            <a:r>
              <a:rPr lang="en-US" dirty="0"/>
              <a:t>S</a:t>
            </a:r>
            <a:r>
              <a:rPr lang="en-US" sz="100" dirty="0"/>
              <a:t> </a:t>
            </a:r>
            <a:r>
              <a:rPr lang="en-US" dirty="0"/>
              <a:t>F</a:t>
            </a:r>
            <a:r>
              <a:rPr lang="en-US" sz="100" dirty="0"/>
              <a:t> </a:t>
            </a:r>
            <a:r>
              <a:rPr lang="en-US" dirty="0"/>
              <a:t>T).</a:t>
            </a:r>
          </a:p>
          <a:p>
            <a:pPr marL="292608" indent="-292608">
              <a:buFont typeface="Arial" panose="020B0604020202020204" pitchFamily="34" charset="0"/>
              <a:buChar char="•"/>
            </a:pPr>
            <a:r>
              <a:rPr lang="en-US" dirty="0"/>
              <a:t>Doing so results in a Beta estimate of .848.</a:t>
            </a:r>
          </a:p>
          <a:p>
            <a:pPr marL="292608" indent="-292608">
              <a:buFont typeface="Arial" panose="020B0604020202020204" pitchFamily="34" charset="0"/>
              <a:buChar char="•"/>
            </a:pPr>
            <a:r>
              <a:rPr lang="en-US" dirty="0"/>
              <a:t>The Bloomberg system allows the user to change the assumptions.</a:t>
            </a:r>
            <a:endParaRPr lang="en-IN" dirty="0"/>
          </a:p>
        </p:txBody>
      </p:sp>
      <p:sp>
        <p:nvSpPr>
          <p:cNvPr id="8" name="Text Placeholder 3">
            <a:extLst>
              <a:ext uri="{FF2B5EF4-FFF2-40B4-BE49-F238E27FC236}">
                <a16:creationId xmlns:a16="http://schemas.microsoft.com/office/drawing/2014/main" id="{F22B4949-06BF-4433-AE17-C2D140846360}"/>
              </a:ext>
            </a:extLst>
          </p:cNvPr>
          <p:cNvSpPr>
            <a:spLocks noGrp="1"/>
          </p:cNvSpPr>
          <p:nvPr>
            <p:ph type="body" sz="quarter" idx="12"/>
          </p:nvPr>
        </p:nvSpPr>
        <p:spPr>
          <a:xfrm>
            <a:off x="2996237" y="6299356"/>
            <a:ext cx="3151526" cy="251691"/>
          </a:xfrm>
        </p:spPr>
        <p:txBody>
          <a:bodyPr/>
          <a:lstStyle/>
          <a:p>
            <a:r>
              <a:rPr lang="en-US" sz="1200" dirty="0">
                <a:hlinkClick r:id="rId3" action="ppaction://hlinksldjump"/>
              </a:rPr>
              <a:t>Access the text alternative for slide images.</a:t>
            </a:r>
            <a:endParaRPr lang="en-US" sz="1200" dirty="0">
              <a:hlinkClick r:id="rId4" action="ppaction://hlinksldjump"/>
            </a:endParaRPr>
          </a:p>
        </p:txBody>
      </p:sp>
      <p:sp>
        <p:nvSpPr>
          <p:cNvPr id="6" name="Slide Number Placeholder 5">
            <a:extLst>
              <a:ext uri="{FF2B5EF4-FFF2-40B4-BE49-F238E27FC236}">
                <a16:creationId xmlns:a16="http://schemas.microsoft.com/office/drawing/2014/main" id="{005D9DD6-1173-36A1-A85B-D81A5B52BD17}"/>
              </a:ext>
            </a:extLst>
          </p:cNvPr>
          <p:cNvSpPr>
            <a:spLocks noGrp="1"/>
          </p:cNvSpPr>
          <p:nvPr>
            <p:ph type="sldNum" sz="quarter" idx="4"/>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789218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1D7D-0EAD-17ED-41B9-A260B1D707D7}"/>
              </a:ext>
            </a:extLst>
          </p:cNvPr>
          <p:cNvSpPr>
            <a:spLocks noGrp="1"/>
          </p:cNvSpPr>
          <p:nvPr>
            <p:ph type="title"/>
          </p:nvPr>
        </p:nvSpPr>
        <p:spPr/>
        <p:txBody>
          <a:bodyPr>
            <a:normAutofit/>
          </a:bodyPr>
          <a:lstStyle/>
          <a:p>
            <a:r>
              <a:rPr lang="en-IN" sz="3600" dirty="0"/>
              <a:t>Why Do Betas Differ?</a:t>
            </a:r>
          </a:p>
        </p:txBody>
      </p:sp>
      <p:sp>
        <p:nvSpPr>
          <p:cNvPr id="3" name="Content Placeholder 2">
            <a:extLst>
              <a:ext uri="{FF2B5EF4-FFF2-40B4-BE49-F238E27FC236}">
                <a16:creationId xmlns:a16="http://schemas.microsoft.com/office/drawing/2014/main" id="{5F1B475B-96D0-1A50-2EED-66CA01327FDB}"/>
              </a:ext>
            </a:extLst>
          </p:cNvPr>
          <p:cNvSpPr>
            <a:spLocks noGrp="1"/>
          </p:cNvSpPr>
          <p:nvPr>
            <p:ph sz="quarter" idx="11"/>
          </p:nvPr>
        </p:nvSpPr>
        <p:spPr>
          <a:xfrm>
            <a:off x="342900" y="1276709"/>
            <a:ext cx="8458200" cy="3134517"/>
          </a:xfrm>
        </p:spPr>
        <p:txBody>
          <a:bodyPr/>
          <a:lstStyle/>
          <a:p>
            <a:r>
              <a:rPr lang="en-US" sz="2200" dirty="0"/>
              <a:t>We estimate Betas from actual data. Different sources estimate betas differently, possibly using different data.</a:t>
            </a:r>
          </a:p>
          <a:p>
            <a:pPr marL="292608" indent="-292608">
              <a:buFont typeface="Arial" panose="020B0604020202020204" pitchFamily="34" charset="0"/>
              <a:buChar char="•"/>
            </a:pPr>
            <a:r>
              <a:rPr lang="en-US" sz="2200" dirty="0"/>
              <a:t>For data, the most common choices are three to five years of monthly data, or a single year of weekly data.</a:t>
            </a:r>
          </a:p>
          <a:p>
            <a:pPr marL="292608" indent="-292608">
              <a:buFont typeface="Arial" panose="020B0604020202020204" pitchFamily="34" charset="0"/>
              <a:buChar char="•"/>
            </a:pPr>
            <a:r>
              <a:rPr lang="en-US" sz="2200" dirty="0"/>
              <a:t>To measure the overall market, the S&amp;P 500 stock market index is commonly used.</a:t>
            </a:r>
          </a:p>
          <a:p>
            <a:pPr marL="292608" indent="-292608">
              <a:buFont typeface="Arial" panose="020B0604020202020204" pitchFamily="34" charset="0"/>
              <a:buChar char="•"/>
            </a:pPr>
            <a:r>
              <a:rPr lang="en-US" sz="2200" dirty="0"/>
              <a:t>The calculated betas can be adjusted for various statistical reasons.</a:t>
            </a:r>
            <a:endParaRPr lang="en-IN" sz="2200" dirty="0"/>
          </a:p>
        </p:txBody>
      </p:sp>
      <p:sp>
        <p:nvSpPr>
          <p:cNvPr id="4" name="Content Placeholder 3">
            <a:extLst>
              <a:ext uri="{FF2B5EF4-FFF2-40B4-BE49-F238E27FC236}">
                <a16:creationId xmlns:a16="http://schemas.microsoft.com/office/drawing/2014/main" id="{E427703D-1A2C-2D2F-6564-FA52ECD18022}"/>
              </a:ext>
            </a:extLst>
          </p:cNvPr>
          <p:cNvSpPr>
            <a:spLocks noGrp="1"/>
          </p:cNvSpPr>
          <p:nvPr>
            <p:ph sz="quarter" idx="14"/>
          </p:nvPr>
        </p:nvSpPr>
        <p:spPr>
          <a:xfrm>
            <a:off x="342900" y="4562639"/>
            <a:ext cx="8458200" cy="1948693"/>
          </a:xfrm>
        </p:spPr>
        <p:txBody>
          <a:bodyPr/>
          <a:lstStyle/>
          <a:p>
            <a:r>
              <a:rPr lang="en-US" sz="2200" dirty="0"/>
              <a:t>The bottom-line lesson: We are interested in knowing what the beta of the stock will be in the future, but we estimate betas using historical data.</a:t>
            </a:r>
          </a:p>
          <a:p>
            <a:r>
              <a:rPr lang="en-US" sz="2200" dirty="0"/>
              <a:t>Anytime we use the past to predict the future, there is the danger of a poor estimate.</a:t>
            </a:r>
            <a:endParaRPr lang="en-IN" sz="2200" dirty="0"/>
          </a:p>
        </p:txBody>
      </p:sp>
      <p:sp>
        <p:nvSpPr>
          <p:cNvPr id="7" name="Slide Number Placeholder 6">
            <a:extLst>
              <a:ext uri="{FF2B5EF4-FFF2-40B4-BE49-F238E27FC236}">
                <a16:creationId xmlns:a16="http://schemas.microsoft.com/office/drawing/2014/main" id="{DBC1415B-55C9-55D2-2184-54FD16696BEE}"/>
              </a:ext>
            </a:extLst>
          </p:cNvPr>
          <p:cNvSpPr>
            <a:spLocks noGrp="1"/>
          </p:cNvSpPr>
          <p:nvPr>
            <p:ph type="sldNum" sz="quarter" idx="10"/>
          </p:nvPr>
        </p:nvSpPr>
        <p:spPr/>
        <p:txBody>
          <a:bodyPr/>
          <a:lstStyle/>
          <a:p>
            <a:fld id="{68151E55-6873-49E2-B8D5-2F265E6F1973}" type="slidenum">
              <a:rPr lang="en-US" smtClean="0"/>
              <a:t>46</a:t>
            </a:fld>
            <a:endParaRPr lang="en-US"/>
          </a:p>
        </p:txBody>
      </p:sp>
    </p:spTree>
    <p:extLst>
      <p:ext uri="{BB962C8B-B14F-4D97-AF65-F5344CB8AC3E}">
        <p14:creationId xmlns:p14="http://schemas.microsoft.com/office/powerpoint/2010/main" val="4067524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3BD1-786E-B9CF-4BE0-8C685AFB25F1}"/>
              </a:ext>
            </a:extLst>
          </p:cNvPr>
          <p:cNvSpPr>
            <a:spLocks noGrp="1"/>
          </p:cNvSpPr>
          <p:nvPr>
            <p:ph type="title"/>
          </p:nvPr>
        </p:nvSpPr>
        <p:spPr/>
        <p:txBody>
          <a:bodyPr>
            <a:normAutofit/>
          </a:bodyPr>
          <a:lstStyle/>
          <a:p>
            <a:r>
              <a:rPr lang="en-IN" sz="3600" dirty="0"/>
              <a:t>Extending C</a:t>
            </a:r>
            <a:r>
              <a:rPr lang="en-IN" sz="100" dirty="0"/>
              <a:t> </a:t>
            </a:r>
            <a:r>
              <a:rPr lang="en-IN" sz="3600" dirty="0"/>
              <a:t>A</a:t>
            </a:r>
            <a:r>
              <a:rPr lang="en-IN" sz="100" dirty="0"/>
              <a:t> </a:t>
            </a:r>
            <a:r>
              <a:rPr lang="en-IN" sz="3600" dirty="0"/>
              <a:t>P</a:t>
            </a:r>
            <a:r>
              <a:rPr lang="en-IN" sz="100" dirty="0"/>
              <a:t> </a:t>
            </a:r>
            <a:r>
              <a:rPr lang="en-IN" sz="3600" dirty="0"/>
              <a:t>M</a:t>
            </a:r>
          </a:p>
        </p:txBody>
      </p:sp>
      <p:sp>
        <p:nvSpPr>
          <p:cNvPr id="3" name="Content Placeholder 2">
            <a:extLst>
              <a:ext uri="{FF2B5EF4-FFF2-40B4-BE49-F238E27FC236}">
                <a16:creationId xmlns:a16="http://schemas.microsoft.com/office/drawing/2014/main" id="{4FE32163-1D76-A616-514C-41763DCD751D}"/>
              </a:ext>
            </a:extLst>
          </p:cNvPr>
          <p:cNvSpPr>
            <a:spLocks noGrp="1"/>
          </p:cNvSpPr>
          <p:nvPr>
            <p:ph sz="quarter" idx="11"/>
          </p:nvPr>
        </p:nvSpPr>
        <p:spPr>
          <a:xfrm>
            <a:off x="342900" y="1276709"/>
            <a:ext cx="8458200" cy="2220117"/>
          </a:xfrm>
        </p:spPr>
        <p:txBody>
          <a:bodyPr/>
          <a:lstStyle/>
          <a:p>
            <a:r>
              <a:rPr lang="en-US" dirty="0"/>
              <a:t>The C</a:t>
            </a:r>
            <a:r>
              <a:rPr lang="en-US" sz="100" dirty="0"/>
              <a:t> </a:t>
            </a:r>
            <a:r>
              <a:rPr lang="en-US" dirty="0"/>
              <a:t>A</a:t>
            </a:r>
            <a:r>
              <a:rPr lang="en-US" sz="100" dirty="0"/>
              <a:t> </a:t>
            </a:r>
            <a:r>
              <a:rPr lang="en-US" dirty="0"/>
              <a:t>P</a:t>
            </a:r>
            <a:r>
              <a:rPr lang="en-US" sz="100" dirty="0"/>
              <a:t> </a:t>
            </a:r>
            <a:r>
              <a:rPr lang="en-US" dirty="0"/>
              <a:t>M has a stunning implication:</a:t>
            </a:r>
          </a:p>
          <a:p>
            <a:pPr marL="292608" indent="-292608">
              <a:buFont typeface="Arial" panose="020B0604020202020204" pitchFamily="34" charset="0"/>
              <a:buChar char="•"/>
            </a:pPr>
            <a:r>
              <a:rPr lang="en-US" dirty="0"/>
              <a:t>What you earn on your portfolio depends only on the level of systematic risk that you bear.</a:t>
            </a:r>
          </a:p>
          <a:p>
            <a:pPr marL="292608" indent="-292608">
              <a:buFont typeface="Arial" panose="020B0604020202020204" pitchFamily="34" charset="0"/>
              <a:buChar char="•"/>
            </a:pPr>
            <a:r>
              <a:rPr lang="en-US" dirty="0"/>
              <a:t>As a diversified investor, you do not need to worry about total risk, only systematic risk.</a:t>
            </a:r>
            <a:endParaRPr lang="en-IN" dirty="0"/>
          </a:p>
        </p:txBody>
      </p:sp>
      <p:sp>
        <p:nvSpPr>
          <p:cNvPr id="4" name="Content Placeholder 3">
            <a:extLst>
              <a:ext uri="{FF2B5EF4-FFF2-40B4-BE49-F238E27FC236}">
                <a16:creationId xmlns:a16="http://schemas.microsoft.com/office/drawing/2014/main" id="{B5A1BF35-6C83-030B-74D1-9B58BAB246BA}"/>
              </a:ext>
            </a:extLst>
          </p:cNvPr>
          <p:cNvSpPr>
            <a:spLocks noGrp="1"/>
          </p:cNvSpPr>
          <p:nvPr>
            <p:ph sz="quarter" idx="14"/>
          </p:nvPr>
        </p:nvSpPr>
        <p:spPr>
          <a:xfrm>
            <a:off x="342900" y="3640018"/>
            <a:ext cx="8458200" cy="1404257"/>
          </a:xfrm>
        </p:spPr>
        <p:txBody>
          <a:bodyPr/>
          <a:lstStyle/>
          <a:p>
            <a:r>
              <a:rPr lang="en-US" b="1" dirty="0">
                <a:solidFill>
                  <a:srgbClr val="002060"/>
                </a:solidFill>
              </a:rPr>
              <a:t>But, does expected return depend only on Beta? Or, do other factors come into play?</a:t>
            </a:r>
          </a:p>
          <a:p>
            <a:r>
              <a:rPr lang="en-US" dirty="0"/>
              <a:t>The above bullet point is a hotly debated question.</a:t>
            </a:r>
            <a:endParaRPr lang="en-IN" dirty="0"/>
          </a:p>
        </p:txBody>
      </p:sp>
      <p:sp>
        <p:nvSpPr>
          <p:cNvPr id="7" name="Slide Number Placeholder 6">
            <a:extLst>
              <a:ext uri="{FF2B5EF4-FFF2-40B4-BE49-F238E27FC236}">
                <a16:creationId xmlns:a16="http://schemas.microsoft.com/office/drawing/2014/main" id="{43D9D9DD-59DE-E335-59B6-342B64C45027}"/>
              </a:ext>
            </a:extLst>
          </p:cNvPr>
          <p:cNvSpPr>
            <a:spLocks noGrp="1"/>
          </p:cNvSpPr>
          <p:nvPr>
            <p:ph type="sldNum" sz="quarter" idx="10"/>
          </p:nvPr>
        </p:nvSpPr>
        <p:spPr/>
        <p:txBody>
          <a:bodyPr/>
          <a:lstStyle/>
          <a:p>
            <a:fld id="{68151E55-6873-49E2-B8D5-2F265E6F1973}" type="slidenum">
              <a:rPr lang="en-US" smtClean="0"/>
              <a:t>47</a:t>
            </a:fld>
            <a:endParaRPr lang="en-US"/>
          </a:p>
        </p:txBody>
      </p:sp>
    </p:spTree>
    <p:extLst>
      <p:ext uri="{BB962C8B-B14F-4D97-AF65-F5344CB8AC3E}">
        <p14:creationId xmlns:p14="http://schemas.microsoft.com/office/powerpoint/2010/main" val="3256370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04E6-0B99-D068-7FA5-2F11613EAB70}"/>
              </a:ext>
            </a:extLst>
          </p:cNvPr>
          <p:cNvSpPr>
            <a:spLocks noGrp="1"/>
          </p:cNvSpPr>
          <p:nvPr>
            <p:ph type="title"/>
          </p:nvPr>
        </p:nvSpPr>
        <p:spPr/>
        <p:txBody>
          <a:bodyPr>
            <a:normAutofit fontScale="90000"/>
          </a:bodyPr>
          <a:lstStyle/>
          <a:p>
            <a:r>
              <a:rPr lang="en-IN" dirty="0"/>
              <a:t>Important General Risk-Return Principles</a:t>
            </a:r>
          </a:p>
        </p:txBody>
      </p:sp>
      <p:sp>
        <p:nvSpPr>
          <p:cNvPr id="3" name="Content Placeholder 2">
            <a:extLst>
              <a:ext uri="{FF2B5EF4-FFF2-40B4-BE49-F238E27FC236}">
                <a16:creationId xmlns:a16="http://schemas.microsoft.com/office/drawing/2014/main" id="{94C2410D-B7C4-2B98-2DCC-B4C2D4BC0672}"/>
              </a:ext>
            </a:extLst>
          </p:cNvPr>
          <p:cNvSpPr>
            <a:spLocks noGrp="1"/>
          </p:cNvSpPr>
          <p:nvPr>
            <p:ph sz="quarter" idx="11"/>
          </p:nvPr>
        </p:nvSpPr>
        <p:spPr/>
        <p:txBody>
          <a:bodyPr/>
          <a:lstStyle/>
          <a:p>
            <a:pPr marL="292608" indent="-292608">
              <a:buFont typeface="Arial" panose="020B0604020202020204" pitchFamily="34" charset="0"/>
              <a:buChar char="•"/>
            </a:pPr>
            <a:r>
              <a:rPr lang="en-US" dirty="0"/>
              <a:t>Investing has two dimensions: risk and return.</a:t>
            </a:r>
          </a:p>
          <a:p>
            <a:pPr marL="292608" indent="-292608">
              <a:buFont typeface="Arial" panose="020B0604020202020204" pitchFamily="34" charset="0"/>
              <a:buChar char="•"/>
            </a:pPr>
            <a:r>
              <a:rPr lang="en-US" dirty="0"/>
              <a:t>It is inappropriate to look at the total risk of an individual security.</a:t>
            </a:r>
          </a:p>
          <a:p>
            <a:pPr marL="292608" indent="-292608">
              <a:buFont typeface="Arial" panose="020B0604020202020204" pitchFamily="34" charset="0"/>
              <a:buChar char="•"/>
            </a:pPr>
            <a:r>
              <a:rPr lang="en-US" dirty="0"/>
              <a:t>It is appropriate to look at how an individual security contributes to the risk of the overall portfolio.</a:t>
            </a:r>
          </a:p>
          <a:p>
            <a:pPr marL="292608" indent="-292608">
              <a:buFont typeface="Arial" panose="020B0604020202020204" pitchFamily="34" charset="0"/>
              <a:buChar char="•"/>
            </a:pPr>
            <a:r>
              <a:rPr lang="en-US" dirty="0"/>
              <a:t>Risk can be decomposed into nonsystematic and systematic risk.</a:t>
            </a:r>
          </a:p>
          <a:p>
            <a:pPr marL="292608" indent="-292608">
              <a:buFont typeface="Arial" panose="020B0604020202020204" pitchFamily="34" charset="0"/>
              <a:buChar char="•"/>
            </a:pPr>
            <a:r>
              <a:rPr lang="en-US" dirty="0"/>
              <a:t>Investors will be compensated only for systematic risk.</a:t>
            </a:r>
            <a:endParaRPr lang="en-IN" dirty="0"/>
          </a:p>
        </p:txBody>
      </p:sp>
      <p:sp>
        <p:nvSpPr>
          <p:cNvPr id="6" name="Slide Number Placeholder 5">
            <a:extLst>
              <a:ext uri="{FF2B5EF4-FFF2-40B4-BE49-F238E27FC236}">
                <a16:creationId xmlns:a16="http://schemas.microsoft.com/office/drawing/2014/main" id="{B55DEA1E-9B80-981D-CD39-B314118F9DF9}"/>
              </a:ext>
            </a:extLst>
          </p:cNvPr>
          <p:cNvSpPr>
            <a:spLocks noGrp="1"/>
          </p:cNvSpPr>
          <p:nvPr>
            <p:ph type="sldNum" sz="quarter" idx="4"/>
          </p:nvPr>
        </p:nvSpPr>
        <p:spPr/>
        <p:txBody>
          <a:bodyPr/>
          <a:lstStyle/>
          <a:p>
            <a:fld id="{68151E55-6873-49E2-B8D5-2F265E6F1973}" type="slidenum">
              <a:rPr lang="en-US" smtClean="0"/>
              <a:pPr/>
              <a:t>48</a:t>
            </a:fld>
            <a:endParaRPr lang="en-US" dirty="0"/>
          </a:p>
        </p:txBody>
      </p:sp>
    </p:spTree>
    <p:extLst>
      <p:ext uri="{BB962C8B-B14F-4D97-AF65-F5344CB8AC3E}">
        <p14:creationId xmlns:p14="http://schemas.microsoft.com/office/powerpoint/2010/main" val="3276108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A2A3-38FB-CA65-699B-551A186D2EFC}"/>
              </a:ext>
            </a:extLst>
          </p:cNvPr>
          <p:cNvSpPr>
            <a:spLocks noGrp="1"/>
          </p:cNvSpPr>
          <p:nvPr>
            <p:ph type="title"/>
          </p:nvPr>
        </p:nvSpPr>
        <p:spPr/>
        <p:txBody>
          <a:bodyPr>
            <a:normAutofit fontScale="90000"/>
          </a:bodyPr>
          <a:lstStyle/>
          <a:p>
            <a:r>
              <a:rPr lang="en-IN" dirty="0"/>
              <a:t>The </a:t>
            </a:r>
            <a:r>
              <a:rPr lang="en-IN" dirty="0" err="1"/>
              <a:t>Fama</a:t>
            </a:r>
            <a:r>
              <a:rPr lang="en-IN" dirty="0"/>
              <a:t>-French Three-Factor Model</a:t>
            </a:r>
          </a:p>
        </p:txBody>
      </p:sp>
      <p:sp>
        <p:nvSpPr>
          <p:cNvPr id="3" name="Content Placeholder 2">
            <a:extLst>
              <a:ext uri="{FF2B5EF4-FFF2-40B4-BE49-F238E27FC236}">
                <a16:creationId xmlns:a16="http://schemas.microsoft.com/office/drawing/2014/main" id="{D4CC421E-616C-5D5F-AC90-B46901B7B7DF}"/>
              </a:ext>
            </a:extLst>
          </p:cNvPr>
          <p:cNvSpPr>
            <a:spLocks noGrp="1"/>
          </p:cNvSpPr>
          <p:nvPr>
            <p:ph sz="quarter" idx="11"/>
          </p:nvPr>
        </p:nvSpPr>
        <p:spPr>
          <a:xfrm>
            <a:off x="342900" y="1276709"/>
            <a:ext cx="8458200" cy="2662245"/>
          </a:xfrm>
        </p:spPr>
        <p:txBody>
          <a:bodyPr/>
          <a:lstStyle/>
          <a:p>
            <a:r>
              <a:rPr lang="en-US" dirty="0"/>
              <a:t>Professors Gene Fama and Ken French argue that two additional factors should be added.</a:t>
            </a:r>
          </a:p>
          <a:p>
            <a:r>
              <a:rPr lang="en-US" dirty="0"/>
              <a:t>In addition to beta, two other factors appear to be useful in explaining the relationship between risk and return.</a:t>
            </a:r>
          </a:p>
          <a:p>
            <a:pPr marL="292608" indent="-292608">
              <a:buFont typeface="Arial" panose="020B0604020202020204" pitchFamily="34" charset="0"/>
              <a:buChar char="•"/>
            </a:pPr>
            <a:r>
              <a:rPr lang="en-US" dirty="0"/>
              <a:t>Size, as measured by market capitalization.</a:t>
            </a:r>
          </a:p>
          <a:p>
            <a:pPr marL="292608" indent="-292608">
              <a:buFont typeface="Arial" panose="020B0604020202020204" pitchFamily="34" charset="0"/>
              <a:buChar char="•"/>
            </a:pPr>
            <a:r>
              <a:rPr lang="en-US" dirty="0"/>
              <a:t>The book value to market value ratio, that is, B/M</a:t>
            </a:r>
            <a:endParaRPr lang="en-IN" dirty="0"/>
          </a:p>
        </p:txBody>
      </p:sp>
      <p:sp>
        <p:nvSpPr>
          <p:cNvPr id="4" name="Content Placeholder 3">
            <a:extLst>
              <a:ext uri="{FF2B5EF4-FFF2-40B4-BE49-F238E27FC236}">
                <a16:creationId xmlns:a16="http://schemas.microsoft.com/office/drawing/2014/main" id="{D5F73F05-F2D4-4592-6443-A592466E291B}"/>
              </a:ext>
            </a:extLst>
          </p:cNvPr>
          <p:cNvSpPr>
            <a:spLocks noGrp="1"/>
          </p:cNvSpPr>
          <p:nvPr>
            <p:ph sz="quarter" idx="14"/>
          </p:nvPr>
        </p:nvSpPr>
        <p:spPr>
          <a:xfrm>
            <a:off x="342900" y="4108817"/>
            <a:ext cx="8458200" cy="901840"/>
          </a:xfrm>
        </p:spPr>
        <p:txBody>
          <a:bodyPr/>
          <a:lstStyle/>
          <a:p>
            <a:r>
              <a:rPr lang="en-US" dirty="0"/>
              <a:t>Whether these two additional factors are truly sources of systematic risk is still being debated.</a:t>
            </a:r>
            <a:endParaRPr lang="en-IN" dirty="0"/>
          </a:p>
        </p:txBody>
      </p:sp>
      <p:sp>
        <p:nvSpPr>
          <p:cNvPr id="7" name="Slide Number Placeholder 6">
            <a:extLst>
              <a:ext uri="{FF2B5EF4-FFF2-40B4-BE49-F238E27FC236}">
                <a16:creationId xmlns:a16="http://schemas.microsoft.com/office/drawing/2014/main" id="{4D196CF9-6EE5-CA2D-2096-F3DD6D808F80}"/>
              </a:ext>
            </a:extLst>
          </p:cNvPr>
          <p:cNvSpPr>
            <a:spLocks noGrp="1"/>
          </p:cNvSpPr>
          <p:nvPr>
            <p:ph type="sldNum" sz="quarter" idx="10"/>
          </p:nvPr>
        </p:nvSpPr>
        <p:spPr/>
        <p:txBody>
          <a:bodyPr/>
          <a:lstStyle/>
          <a:p>
            <a:fld id="{68151E55-6873-49E2-B8D5-2F265E6F1973}" type="slidenum">
              <a:rPr lang="en-US" smtClean="0"/>
              <a:t>49</a:t>
            </a:fld>
            <a:endParaRPr lang="en-US"/>
          </a:p>
        </p:txBody>
      </p:sp>
    </p:spTree>
    <p:extLst>
      <p:ext uri="{BB962C8B-B14F-4D97-AF65-F5344CB8AC3E}">
        <p14:creationId xmlns:p14="http://schemas.microsoft.com/office/powerpoint/2010/main" val="138202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4331-3CF4-EA64-89AA-52D0A62BFFE8}"/>
              </a:ext>
            </a:extLst>
          </p:cNvPr>
          <p:cNvSpPr>
            <a:spLocks noGrp="1"/>
          </p:cNvSpPr>
          <p:nvPr>
            <p:ph type="title"/>
          </p:nvPr>
        </p:nvSpPr>
        <p:spPr/>
        <p:txBody>
          <a:bodyPr>
            <a:normAutofit fontScale="90000"/>
          </a:bodyPr>
          <a:lstStyle/>
          <a:p>
            <a:r>
              <a:rPr lang="en-IN" dirty="0"/>
              <a:t>Expected and Unexpected Returns</a:t>
            </a:r>
          </a:p>
        </p:txBody>
      </p:sp>
      <p:sp>
        <p:nvSpPr>
          <p:cNvPr id="3" name="Content Placeholder 2">
            <a:extLst>
              <a:ext uri="{FF2B5EF4-FFF2-40B4-BE49-F238E27FC236}">
                <a16:creationId xmlns:a16="http://schemas.microsoft.com/office/drawing/2014/main" id="{77A4D535-3DAF-73FA-A94C-005327C1B884}"/>
              </a:ext>
            </a:extLst>
          </p:cNvPr>
          <p:cNvSpPr>
            <a:spLocks noGrp="1"/>
          </p:cNvSpPr>
          <p:nvPr>
            <p:ph sz="quarter" idx="11"/>
          </p:nvPr>
        </p:nvSpPr>
        <p:spPr>
          <a:xfrm>
            <a:off x="342900" y="1276709"/>
            <a:ext cx="8458200" cy="2591905"/>
          </a:xfrm>
        </p:spPr>
        <p:txBody>
          <a:bodyPr/>
          <a:lstStyle/>
          <a:p>
            <a:r>
              <a:rPr lang="en-US" dirty="0"/>
              <a:t>The return on any stock traded in a financial market is composed of two parts:</a:t>
            </a:r>
          </a:p>
          <a:p>
            <a:pPr marL="292608" indent="-292608">
              <a:buFont typeface="Arial" panose="020B0604020202020204" pitchFamily="34" charset="0"/>
              <a:buChar char="•"/>
            </a:pPr>
            <a:r>
              <a:rPr lang="en-US" dirty="0"/>
              <a:t>The </a:t>
            </a:r>
            <a:r>
              <a:rPr lang="en-US" b="1" dirty="0">
                <a:solidFill>
                  <a:srgbClr val="002060"/>
                </a:solidFill>
              </a:rPr>
              <a:t>normal</a:t>
            </a:r>
            <a:r>
              <a:rPr lang="en-US" dirty="0"/>
              <a:t>, or expected, part of the return is the return that investors predict or expect.</a:t>
            </a:r>
          </a:p>
          <a:p>
            <a:pPr marL="292608" indent="-292608">
              <a:buFont typeface="Arial" panose="020B0604020202020204" pitchFamily="34" charset="0"/>
              <a:buChar char="•"/>
            </a:pPr>
            <a:r>
              <a:rPr lang="en-US" dirty="0"/>
              <a:t>The </a:t>
            </a:r>
            <a:r>
              <a:rPr lang="en-US" b="1" dirty="0">
                <a:solidFill>
                  <a:srgbClr val="A9131A"/>
                </a:solidFill>
              </a:rPr>
              <a:t>uncertain</a:t>
            </a:r>
            <a:r>
              <a:rPr lang="en-US" dirty="0"/>
              <a:t>, or risky, part of the return comes from unexpected information revealed during the year.</a:t>
            </a:r>
            <a:endParaRPr lang="en-IN" dirty="0"/>
          </a:p>
        </p:txBody>
      </p:sp>
      <p:sp>
        <p:nvSpPr>
          <p:cNvPr id="4" name="Content Placeholder 3">
            <a:extLst>
              <a:ext uri="{FF2B5EF4-FFF2-40B4-BE49-F238E27FC236}">
                <a16:creationId xmlns:a16="http://schemas.microsoft.com/office/drawing/2014/main" id="{B5F14275-ED5A-EAC2-4B0E-DD1588120651}"/>
              </a:ext>
            </a:extLst>
          </p:cNvPr>
          <p:cNvSpPr>
            <a:spLocks noGrp="1"/>
          </p:cNvSpPr>
          <p:nvPr>
            <p:ph sz="quarter" idx="14"/>
          </p:nvPr>
        </p:nvSpPr>
        <p:spPr>
          <a:xfrm>
            <a:off x="342900" y="4114800"/>
            <a:ext cx="8458200" cy="477297"/>
          </a:xfrm>
        </p:spPr>
        <p:txBody>
          <a:bodyPr/>
          <a:lstStyle/>
          <a:p>
            <a:r>
              <a:rPr lang="en-US" dirty="0"/>
              <a:t>Total Return = Expected Return + Unexpected Return</a:t>
            </a:r>
            <a:endParaRPr lang="en-IN" dirty="0"/>
          </a:p>
        </p:txBody>
      </p:sp>
      <p:sp>
        <p:nvSpPr>
          <p:cNvPr id="5" name="Content Placeholder 4">
            <a:extLst>
              <a:ext uri="{FF2B5EF4-FFF2-40B4-BE49-F238E27FC236}">
                <a16:creationId xmlns:a16="http://schemas.microsoft.com/office/drawing/2014/main" id="{E4D3C25F-AB97-D668-DDB5-C7399596DD9E}"/>
              </a:ext>
            </a:extLst>
          </p:cNvPr>
          <p:cNvSpPr>
            <a:spLocks noGrp="1"/>
          </p:cNvSpPr>
          <p:nvPr>
            <p:ph sz="quarter" idx="15"/>
          </p:nvPr>
        </p:nvSpPr>
        <p:spPr>
          <a:xfrm>
            <a:off x="342900" y="4757896"/>
            <a:ext cx="8458200" cy="477295"/>
          </a:xfrm>
        </p:spPr>
        <p:txBody>
          <a:bodyPr/>
          <a:lstStyle/>
          <a:p>
            <a:r>
              <a:rPr lang="en-US" dirty="0"/>
              <a:t>Unexpected Return = Total Return − Expected Return</a:t>
            </a:r>
            <a:endParaRPr lang="en-IN" dirty="0"/>
          </a:p>
        </p:txBody>
      </p:sp>
      <p:sp>
        <p:nvSpPr>
          <p:cNvPr id="6" name="Content Placeholder 5">
            <a:extLst>
              <a:ext uri="{FF2B5EF4-FFF2-40B4-BE49-F238E27FC236}">
                <a16:creationId xmlns:a16="http://schemas.microsoft.com/office/drawing/2014/main" id="{CFFF8A0A-1141-4A23-6EC4-1D9F4AC30391}"/>
              </a:ext>
            </a:extLst>
          </p:cNvPr>
          <p:cNvSpPr>
            <a:spLocks noGrp="1"/>
          </p:cNvSpPr>
          <p:nvPr>
            <p:ph sz="quarter" idx="16"/>
          </p:nvPr>
        </p:nvSpPr>
        <p:spPr>
          <a:xfrm>
            <a:off x="342900" y="5504613"/>
            <a:ext cx="1988318" cy="464108"/>
          </a:xfrm>
        </p:spPr>
        <p:txBody>
          <a:bodyPr/>
          <a:lstStyle/>
          <a:p>
            <a:r>
              <a:rPr lang="en-IN" dirty="0"/>
              <a:t>U = R − E(</a:t>
            </a:r>
            <a:r>
              <a:rPr lang="en-IN" b="1" dirty="0"/>
              <a:t>R</a:t>
            </a:r>
            <a:r>
              <a:rPr lang="en-IN" dirty="0"/>
              <a:t>)</a:t>
            </a:r>
          </a:p>
        </p:txBody>
      </p:sp>
      <p:sp>
        <p:nvSpPr>
          <p:cNvPr id="11" name="Slide Number Placeholder 10">
            <a:extLst>
              <a:ext uri="{FF2B5EF4-FFF2-40B4-BE49-F238E27FC236}">
                <a16:creationId xmlns:a16="http://schemas.microsoft.com/office/drawing/2014/main" id="{7E526BCE-31A7-2C3B-BE70-024A376ABB87}"/>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4003780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63DD-1591-C2B2-69A6-1944D2B42A50}"/>
              </a:ext>
            </a:extLst>
          </p:cNvPr>
          <p:cNvSpPr>
            <a:spLocks noGrp="1"/>
          </p:cNvSpPr>
          <p:nvPr>
            <p:ph type="title"/>
          </p:nvPr>
        </p:nvSpPr>
        <p:spPr/>
        <p:txBody>
          <a:bodyPr>
            <a:noAutofit/>
          </a:bodyPr>
          <a:lstStyle/>
          <a:p>
            <a:r>
              <a:rPr lang="en-US" sz="3200" dirty="0"/>
              <a:t>Returns from 25 Portfolios Formed on Size and Book-to-Market, 19</a:t>
            </a:r>
            <a:r>
              <a:rPr lang="en-US" sz="100" dirty="0"/>
              <a:t> </a:t>
            </a:r>
            <a:r>
              <a:rPr lang="en-US" sz="3200" dirty="0"/>
              <a:t>27 to 2021</a:t>
            </a:r>
            <a:endParaRPr lang="en-IN" sz="3200" dirty="0"/>
          </a:p>
        </p:txBody>
      </p:sp>
      <p:sp>
        <p:nvSpPr>
          <p:cNvPr id="3" name="Content Placeholder 2">
            <a:extLst>
              <a:ext uri="{FF2B5EF4-FFF2-40B4-BE49-F238E27FC236}">
                <a16:creationId xmlns:a16="http://schemas.microsoft.com/office/drawing/2014/main" id="{C97A0B51-E80B-C05A-E32B-B79EA309AEBD}"/>
              </a:ext>
            </a:extLst>
          </p:cNvPr>
          <p:cNvSpPr>
            <a:spLocks noGrp="1"/>
          </p:cNvSpPr>
          <p:nvPr>
            <p:ph sz="quarter" idx="11"/>
          </p:nvPr>
        </p:nvSpPr>
        <p:spPr>
          <a:xfrm>
            <a:off x="2545603" y="1292544"/>
            <a:ext cx="1837592" cy="401365"/>
          </a:xfrm>
        </p:spPr>
        <p:txBody>
          <a:bodyPr/>
          <a:lstStyle/>
          <a:p>
            <a:r>
              <a:rPr lang="en-IN" sz="2000" b="1" dirty="0"/>
              <a:t>(Lowest B/M)</a:t>
            </a:r>
          </a:p>
        </p:txBody>
      </p:sp>
      <p:sp>
        <p:nvSpPr>
          <p:cNvPr id="4" name="Content Placeholder 3">
            <a:extLst>
              <a:ext uri="{FF2B5EF4-FFF2-40B4-BE49-F238E27FC236}">
                <a16:creationId xmlns:a16="http://schemas.microsoft.com/office/drawing/2014/main" id="{A3BFB180-E239-7401-3864-C08167A92E7D}"/>
              </a:ext>
            </a:extLst>
          </p:cNvPr>
          <p:cNvSpPr>
            <a:spLocks noGrp="1"/>
          </p:cNvSpPr>
          <p:nvPr>
            <p:ph sz="quarter" idx="14"/>
          </p:nvPr>
        </p:nvSpPr>
        <p:spPr>
          <a:xfrm>
            <a:off x="6462346" y="1276710"/>
            <a:ext cx="1837592" cy="411447"/>
          </a:xfrm>
        </p:spPr>
        <p:txBody>
          <a:bodyPr/>
          <a:lstStyle/>
          <a:p>
            <a:r>
              <a:rPr lang="en-IN" sz="2000" b="1" dirty="0"/>
              <a:t>(Highest B/M)</a:t>
            </a:r>
          </a:p>
        </p:txBody>
      </p:sp>
      <p:graphicFrame>
        <p:nvGraphicFramePr>
          <p:cNvPr id="9" name="Table 9">
            <a:extLst>
              <a:ext uri="{FF2B5EF4-FFF2-40B4-BE49-F238E27FC236}">
                <a16:creationId xmlns:a16="http://schemas.microsoft.com/office/drawing/2014/main" id="{220AB7DE-320A-423F-9CFC-A9E4FD44A5FB}"/>
              </a:ext>
            </a:extLst>
          </p:cNvPr>
          <p:cNvGraphicFramePr>
            <a:graphicFrameLocks noGrp="1"/>
          </p:cNvGraphicFramePr>
          <p:nvPr>
            <p:extLst>
              <p:ext uri="{D42A27DB-BD31-4B8C-83A1-F6EECF244321}">
                <p14:modId xmlns:p14="http://schemas.microsoft.com/office/powerpoint/2010/main" val="327528761"/>
              </p:ext>
            </p:extLst>
          </p:nvPr>
        </p:nvGraphicFramePr>
        <p:xfrm>
          <a:off x="342900" y="1893243"/>
          <a:ext cx="8458200" cy="2369148"/>
        </p:xfrm>
        <a:graphic>
          <a:graphicData uri="http://schemas.openxmlformats.org/drawingml/2006/table">
            <a:tbl>
              <a:tblPr firstRow="1" bandRow="1">
                <a:tableStyleId>{5C22544A-7EE6-4342-B048-85BDC9FD1C3A}</a:tableStyleId>
              </a:tblPr>
              <a:tblGrid>
                <a:gridCol w="3114675">
                  <a:extLst>
                    <a:ext uri="{9D8B030D-6E8A-4147-A177-3AD203B41FA5}">
                      <a16:colId xmlns:a16="http://schemas.microsoft.com/office/drawing/2014/main" val="1378198291"/>
                    </a:ext>
                  </a:extLst>
                </a:gridCol>
                <a:gridCol w="1228725">
                  <a:extLst>
                    <a:ext uri="{9D8B030D-6E8A-4147-A177-3AD203B41FA5}">
                      <a16:colId xmlns:a16="http://schemas.microsoft.com/office/drawing/2014/main" val="1604696618"/>
                    </a:ext>
                  </a:extLst>
                </a:gridCol>
                <a:gridCol w="1104900">
                  <a:extLst>
                    <a:ext uri="{9D8B030D-6E8A-4147-A177-3AD203B41FA5}">
                      <a16:colId xmlns:a16="http://schemas.microsoft.com/office/drawing/2014/main" val="1466009167"/>
                    </a:ext>
                  </a:extLst>
                </a:gridCol>
                <a:gridCol w="971550">
                  <a:extLst>
                    <a:ext uri="{9D8B030D-6E8A-4147-A177-3AD203B41FA5}">
                      <a16:colId xmlns:a16="http://schemas.microsoft.com/office/drawing/2014/main" val="2518359215"/>
                    </a:ext>
                  </a:extLst>
                </a:gridCol>
                <a:gridCol w="1057275">
                  <a:extLst>
                    <a:ext uri="{9D8B030D-6E8A-4147-A177-3AD203B41FA5}">
                      <a16:colId xmlns:a16="http://schemas.microsoft.com/office/drawing/2014/main" val="2416020452"/>
                    </a:ext>
                  </a:extLst>
                </a:gridCol>
                <a:gridCol w="981075">
                  <a:extLst>
                    <a:ext uri="{9D8B030D-6E8A-4147-A177-3AD203B41FA5}">
                      <a16:colId xmlns:a16="http://schemas.microsoft.com/office/drawing/2014/main" val="2377277865"/>
                    </a:ext>
                  </a:extLst>
                </a:gridCol>
              </a:tblGrid>
              <a:tr h="340020">
                <a:tc>
                  <a:txBody>
                    <a:bodyPr/>
                    <a:lstStyle/>
                    <a:p>
                      <a:endParaRPr lang="en-IN" dirty="0"/>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tc>
                  <a:txBody>
                    <a:bodyPr/>
                    <a:lstStyle/>
                    <a:p>
                      <a:r>
                        <a:rPr lang="en-IN" dirty="0"/>
                        <a:t>5</a:t>
                      </a:r>
                    </a:p>
                  </a:txBody>
                  <a:tcPr/>
                </a:tc>
                <a:extLst>
                  <a:ext uri="{0D108BD9-81ED-4DB2-BD59-A6C34878D82A}">
                    <a16:rowId xmlns:a16="http://schemas.microsoft.com/office/drawing/2014/main" val="4179733296"/>
                  </a:ext>
                </a:extLst>
              </a:tr>
              <a:tr h="453054">
                <a:tc>
                  <a:txBody>
                    <a:bodyPr/>
                    <a:lstStyle/>
                    <a:p>
                      <a:r>
                        <a:rPr lang="en-IN" dirty="0"/>
                        <a:t>1(smallest cap)</a:t>
                      </a:r>
                    </a:p>
                  </a:txBody>
                  <a:tcPr/>
                </a:tc>
                <a:tc>
                  <a:txBody>
                    <a:bodyPr/>
                    <a:lstStyle/>
                    <a:p>
                      <a:r>
                        <a:rPr lang="en-IN" dirty="0"/>
                        <a:t>9.07</a:t>
                      </a:r>
                    </a:p>
                  </a:txBody>
                  <a:tcPr/>
                </a:tc>
                <a:tc>
                  <a:txBody>
                    <a:bodyPr/>
                    <a:lstStyle/>
                    <a:p>
                      <a:r>
                        <a:rPr lang="en-IN" dirty="0"/>
                        <a:t>13.47</a:t>
                      </a:r>
                    </a:p>
                  </a:txBody>
                  <a:tcPr/>
                </a:tc>
                <a:tc>
                  <a:txBody>
                    <a:bodyPr/>
                    <a:lstStyle/>
                    <a:p>
                      <a:r>
                        <a:rPr lang="en-IN" dirty="0"/>
                        <a:t>16.45</a:t>
                      </a:r>
                    </a:p>
                  </a:txBody>
                  <a:tcPr/>
                </a:tc>
                <a:tc>
                  <a:txBody>
                    <a:bodyPr/>
                    <a:lstStyle/>
                    <a:p>
                      <a:r>
                        <a:rPr lang="en-IN" dirty="0"/>
                        <a:t>19.52</a:t>
                      </a:r>
                    </a:p>
                  </a:txBody>
                  <a:tcPr/>
                </a:tc>
                <a:tc>
                  <a:txBody>
                    <a:bodyPr/>
                    <a:lstStyle/>
                    <a:p>
                      <a:r>
                        <a:rPr lang="en-IN" dirty="0"/>
                        <a:t>21.39</a:t>
                      </a:r>
                    </a:p>
                  </a:txBody>
                  <a:tcPr/>
                </a:tc>
                <a:extLst>
                  <a:ext uri="{0D108BD9-81ED-4DB2-BD59-A6C34878D82A}">
                    <a16:rowId xmlns:a16="http://schemas.microsoft.com/office/drawing/2014/main" val="1368360025"/>
                  </a:ext>
                </a:extLst>
              </a:tr>
              <a:tr h="340020">
                <a:tc>
                  <a:txBody>
                    <a:bodyPr/>
                    <a:lstStyle/>
                    <a:p>
                      <a:r>
                        <a:rPr lang="en-IN" dirty="0"/>
                        <a:t>2</a:t>
                      </a:r>
                    </a:p>
                  </a:txBody>
                  <a:tcPr/>
                </a:tc>
                <a:tc>
                  <a:txBody>
                    <a:bodyPr/>
                    <a:lstStyle/>
                    <a:p>
                      <a:r>
                        <a:rPr lang="en-IN" dirty="0"/>
                        <a:t>12.14</a:t>
                      </a:r>
                    </a:p>
                  </a:txBody>
                  <a:tcPr/>
                </a:tc>
                <a:tc>
                  <a:txBody>
                    <a:bodyPr/>
                    <a:lstStyle/>
                    <a:p>
                      <a:r>
                        <a:rPr lang="en-IN" dirty="0"/>
                        <a:t>15.63</a:t>
                      </a:r>
                    </a:p>
                  </a:txBody>
                  <a:tcPr/>
                </a:tc>
                <a:tc>
                  <a:txBody>
                    <a:bodyPr/>
                    <a:lstStyle/>
                    <a:p>
                      <a:r>
                        <a:rPr lang="en-IN" dirty="0"/>
                        <a:t>16.02</a:t>
                      </a:r>
                    </a:p>
                  </a:txBody>
                  <a:tcPr/>
                </a:tc>
                <a:tc>
                  <a:txBody>
                    <a:bodyPr/>
                    <a:lstStyle/>
                    <a:p>
                      <a:r>
                        <a:rPr lang="en-IN" dirty="0"/>
                        <a:t>17.53</a:t>
                      </a:r>
                    </a:p>
                  </a:txBody>
                  <a:tcPr/>
                </a:tc>
                <a:tc>
                  <a:txBody>
                    <a:bodyPr/>
                    <a:lstStyle/>
                    <a:p>
                      <a:r>
                        <a:rPr lang="en-IN" dirty="0"/>
                        <a:t>19.26</a:t>
                      </a:r>
                    </a:p>
                  </a:txBody>
                  <a:tcPr/>
                </a:tc>
                <a:extLst>
                  <a:ext uri="{0D108BD9-81ED-4DB2-BD59-A6C34878D82A}">
                    <a16:rowId xmlns:a16="http://schemas.microsoft.com/office/drawing/2014/main" val="3130351280"/>
                  </a:ext>
                </a:extLst>
              </a:tr>
              <a:tr h="340020">
                <a:tc>
                  <a:txBody>
                    <a:bodyPr/>
                    <a:lstStyle/>
                    <a:p>
                      <a:r>
                        <a:rPr lang="en-IN" dirty="0"/>
                        <a:t>3</a:t>
                      </a:r>
                    </a:p>
                  </a:txBody>
                  <a:tcPr/>
                </a:tc>
                <a:tc>
                  <a:txBody>
                    <a:bodyPr/>
                    <a:lstStyle/>
                    <a:p>
                      <a:r>
                        <a:rPr lang="en-IN" dirty="0"/>
                        <a:t>12.74</a:t>
                      </a:r>
                    </a:p>
                  </a:txBody>
                  <a:tcPr/>
                </a:tc>
                <a:tc>
                  <a:txBody>
                    <a:bodyPr/>
                    <a:lstStyle/>
                    <a:p>
                      <a:r>
                        <a:rPr lang="en-IN" dirty="0"/>
                        <a:t>15.02</a:t>
                      </a:r>
                    </a:p>
                  </a:txBody>
                  <a:tcPr/>
                </a:tc>
                <a:tc>
                  <a:txBody>
                    <a:bodyPr/>
                    <a:lstStyle/>
                    <a:p>
                      <a:r>
                        <a:rPr lang="en-IN" dirty="0"/>
                        <a:t>15.36</a:t>
                      </a:r>
                    </a:p>
                  </a:txBody>
                  <a:tcPr/>
                </a:tc>
                <a:tc>
                  <a:txBody>
                    <a:bodyPr/>
                    <a:lstStyle/>
                    <a:p>
                      <a:r>
                        <a:rPr lang="en-IN" dirty="0"/>
                        <a:t>16.42</a:t>
                      </a:r>
                    </a:p>
                  </a:txBody>
                  <a:tcPr/>
                </a:tc>
                <a:tc>
                  <a:txBody>
                    <a:bodyPr/>
                    <a:lstStyle/>
                    <a:p>
                      <a:r>
                        <a:rPr lang="en-IN" dirty="0"/>
                        <a:t>17.58</a:t>
                      </a:r>
                    </a:p>
                  </a:txBody>
                  <a:tcPr/>
                </a:tc>
                <a:extLst>
                  <a:ext uri="{0D108BD9-81ED-4DB2-BD59-A6C34878D82A}">
                    <a16:rowId xmlns:a16="http://schemas.microsoft.com/office/drawing/2014/main" val="331578334"/>
                  </a:ext>
                </a:extLst>
              </a:tr>
              <a:tr h="340020">
                <a:tc>
                  <a:txBody>
                    <a:bodyPr/>
                    <a:lstStyle/>
                    <a:p>
                      <a:r>
                        <a:rPr lang="en-IN" dirty="0"/>
                        <a:t>4</a:t>
                      </a:r>
                    </a:p>
                  </a:txBody>
                  <a:tcPr/>
                </a:tc>
                <a:tc>
                  <a:txBody>
                    <a:bodyPr/>
                    <a:lstStyle/>
                    <a:p>
                      <a:r>
                        <a:rPr lang="en-IN" dirty="0"/>
                        <a:t>12.59</a:t>
                      </a:r>
                    </a:p>
                  </a:txBody>
                  <a:tcPr/>
                </a:tc>
                <a:tc>
                  <a:txBody>
                    <a:bodyPr/>
                    <a:lstStyle/>
                    <a:p>
                      <a:r>
                        <a:rPr lang="en-IN" dirty="0"/>
                        <a:t>13.36</a:t>
                      </a:r>
                    </a:p>
                  </a:txBody>
                  <a:tcPr/>
                </a:tc>
                <a:tc>
                  <a:txBody>
                    <a:bodyPr/>
                    <a:lstStyle/>
                    <a:p>
                      <a:r>
                        <a:rPr lang="en-IN" dirty="0"/>
                        <a:t>14.37</a:t>
                      </a:r>
                    </a:p>
                  </a:txBody>
                  <a:tcPr/>
                </a:tc>
                <a:tc>
                  <a:txBody>
                    <a:bodyPr/>
                    <a:lstStyle/>
                    <a:p>
                      <a:r>
                        <a:rPr lang="en-IN" dirty="0"/>
                        <a:t>15.92</a:t>
                      </a:r>
                    </a:p>
                  </a:txBody>
                  <a:tcPr/>
                </a:tc>
                <a:tc>
                  <a:txBody>
                    <a:bodyPr/>
                    <a:lstStyle/>
                    <a:p>
                      <a:r>
                        <a:rPr lang="en-IN" dirty="0"/>
                        <a:t>16.72</a:t>
                      </a:r>
                    </a:p>
                  </a:txBody>
                  <a:tcPr/>
                </a:tc>
                <a:extLst>
                  <a:ext uri="{0D108BD9-81ED-4DB2-BD59-A6C34878D82A}">
                    <a16:rowId xmlns:a16="http://schemas.microsoft.com/office/drawing/2014/main" val="334757316"/>
                  </a:ext>
                </a:extLst>
              </a:tr>
              <a:tr h="453054">
                <a:tc>
                  <a:txBody>
                    <a:bodyPr/>
                    <a:lstStyle/>
                    <a:p>
                      <a:r>
                        <a:rPr lang="en-IN" dirty="0"/>
                        <a:t>5 (largest cap)</a:t>
                      </a:r>
                    </a:p>
                  </a:txBody>
                  <a:tcPr/>
                </a:tc>
                <a:tc>
                  <a:txBody>
                    <a:bodyPr/>
                    <a:lstStyle/>
                    <a:p>
                      <a:r>
                        <a:rPr lang="en-IN" dirty="0"/>
                        <a:t>11.46</a:t>
                      </a:r>
                    </a:p>
                  </a:txBody>
                  <a:tcPr/>
                </a:tc>
                <a:tc>
                  <a:txBody>
                    <a:bodyPr/>
                    <a:lstStyle/>
                    <a:p>
                      <a:r>
                        <a:rPr lang="en-IN" dirty="0"/>
                        <a:t>11.05</a:t>
                      </a:r>
                    </a:p>
                  </a:txBody>
                  <a:tcPr/>
                </a:tc>
                <a:tc>
                  <a:txBody>
                    <a:bodyPr/>
                    <a:lstStyle/>
                    <a:p>
                      <a:r>
                        <a:rPr lang="en-IN" dirty="0"/>
                        <a:t>12.46</a:t>
                      </a:r>
                    </a:p>
                  </a:txBody>
                  <a:tcPr/>
                </a:tc>
                <a:tc>
                  <a:txBody>
                    <a:bodyPr/>
                    <a:lstStyle/>
                    <a:p>
                      <a:r>
                        <a:rPr lang="en-IN" dirty="0"/>
                        <a:t>11.83</a:t>
                      </a:r>
                    </a:p>
                  </a:txBody>
                  <a:tcPr/>
                </a:tc>
                <a:tc>
                  <a:txBody>
                    <a:bodyPr/>
                    <a:lstStyle/>
                    <a:p>
                      <a:r>
                        <a:rPr lang="en-IN" dirty="0"/>
                        <a:t>14.67</a:t>
                      </a:r>
                    </a:p>
                  </a:txBody>
                  <a:tcPr/>
                </a:tc>
                <a:extLst>
                  <a:ext uri="{0D108BD9-81ED-4DB2-BD59-A6C34878D82A}">
                    <a16:rowId xmlns:a16="http://schemas.microsoft.com/office/drawing/2014/main" val="1510645043"/>
                  </a:ext>
                </a:extLst>
              </a:tr>
            </a:tbl>
          </a:graphicData>
        </a:graphic>
      </p:graphicFrame>
      <p:sp>
        <p:nvSpPr>
          <p:cNvPr id="5" name="Content Placeholder 4">
            <a:extLst>
              <a:ext uri="{FF2B5EF4-FFF2-40B4-BE49-F238E27FC236}">
                <a16:creationId xmlns:a16="http://schemas.microsoft.com/office/drawing/2014/main" id="{0A43C3E7-B4AD-846F-106D-5EE9A3567C47}"/>
              </a:ext>
            </a:extLst>
          </p:cNvPr>
          <p:cNvSpPr>
            <a:spLocks noGrp="1"/>
          </p:cNvSpPr>
          <p:nvPr>
            <p:ph sz="quarter" idx="15"/>
          </p:nvPr>
        </p:nvSpPr>
        <p:spPr>
          <a:xfrm>
            <a:off x="342900" y="4539863"/>
            <a:ext cx="8458200" cy="384867"/>
          </a:xfrm>
        </p:spPr>
        <p:txBody>
          <a:bodyPr/>
          <a:lstStyle/>
          <a:p>
            <a:r>
              <a:rPr lang="en-IN" sz="1800" dirty="0"/>
              <a:t>Source: Author calculations using data from the website of Ken French.</a:t>
            </a:r>
          </a:p>
        </p:txBody>
      </p:sp>
      <p:sp>
        <p:nvSpPr>
          <p:cNvPr id="6" name="Content Placeholder 5">
            <a:extLst>
              <a:ext uri="{FF2B5EF4-FFF2-40B4-BE49-F238E27FC236}">
                <a16:creationId xmlns:a16="http://schemas.microsoft.com/office/drawing/2014/main" id="{0942390B-3315-BA29-3542-98BAD83713EB}"/>
              </a:ext>
            </a:extLst>
          </p:cNvPr>
          <p:cNvSpPr>
            <a:spLocks noGrp="1"/>
          </p:cNvSpPr>
          <p:nvPr>
            <p:ph sz="quarter" idx="16"/>
          </p:nvPr>
        </p:nvSpPr>
        <p:spPr>
          <a:xfrm>
            <a:off x="342900" y="4924730"/>
            <a:ext cx="8458200" cy="1590370"/>
          </a:xfrm>
        </p:spPr>
        <p:txBody>
          <a:bodyPr/>
          <a:lstStyle/>
          <a:p>
            <a:pPr marL="292608" indent="-292608">
              <a:buFont typeface="Arial" panose="020B0604020202020204" pitchFamily="34" charset="0"/>
              <a:buChar char="•"/>
            </a:pPr>
            <a:r>
              <a:rPr lang="en-US" sz="2000" b="1" dirty="0"/>
              <a:t>Look across the rows from left to right. What do you see?</a:t>
            </a:r>
          </a:p>
          <a:p>
            <a:pPr marL="292608" indent="-292608">
              <a:buFont typeface="Arial" panose="020B0604020202020204" pitchFamily="34" charset="0"/>
              <a:buChar char="•"/>
            </a:pPr>
            <a:r>
              <a:rPr lang="en-US" sz="2000" b="1" dirty="0"/>
              <a:t>Look down the columns from top to bottom. What do you see?</a:t>
            </a:r>
          </a:p>
          <a:p>
            <a:pPr marL="292608" indent="-292608">
              <a:buFont typeface="Arial" panose="020B0604020202020204" pitchFamily="34" charset="0"/>
              <a:buChar char="•"/>
            </a:pPr>
            <a:r>
              <a:rPr lang="en-US" sz="2000" b="1" dirty="0">
                <a:solidFill>
                  <a:srgbClr val="002060"/>
                </a:solidFill>
              </a:rPr>
              <a:t>Note that the portfolio with the highest returns is the one with the smallest market cap and the highest book-to-market ratio.</a:t>
            </a:r>
            <a:endParaRPr lang="en-IN" sz="2000" b="1" dirty="0">
              <a:solidFill>
                <a:srgbClr val="002060"/>
              </a:solidFill>
            </a:endParaRPr>
          </a:p>
        </p:txBody>
      </p:sp>
      <p:sp>
        <p:nvSpPr>
          <p:cNvPr id="11" name="Slide Number Placeholder 10">
            <a:extLst>
              <a:ext uri="{FF2B5EF4-FFF2-40B4-BE49-F238E27FC236}">
                <a16:creationId xmlns:a16="http://schemas.microsoft.com/office/drawing/2014/main" id="{C6414988-19A8-57ED-ACC1-97E07EE1CA45}"/>
              </a:ext>
            </a:extLst>
          </p:cNvPr>
          <p:cNvSpPr>
            <a:spLocks noGrp="1"/>
          </p:cNvSpPr>
          <p:nvPr>
            <p:ph type="sldNum" sz="quarter" idx="10"/>
          </p:nvPr>
        </p:nvSpPr>
        <p:spPr/>
        <p:txBody>
          <a:bodyPr/>
          <a:lstStyle/>
          <a:p>
            <a:fld id="{68151E55-6873-49E2-B8D5-2F265E6F1973}" type="slidenum">
              <a:rPr lang="en-US" smtClean="0"/>
              <a:t>50</a:t>
            </a:fld>
            <a:endParaRPr lang="en-US" dirty="0"/>
          </a:p>
        </p:txBody>
      </p:sp>
    </p:spTree>
    <p:extLst>
      <p:ext uri="{BB962C8B-B14F-4D97-AF65-F5344CB8AC3E}">
        <p14:creationId xmlns:p14="http://schemas.microsoft.com/office/powerpoint/2010/main" val="1864417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C363-FFD7-0682-D339-0C6D51C8ECDF}"/>
              </a:ext>
            </a:extLst>
          </p:cNvPr>
          <p:cNvSpPr>
            <a:spLocks noGrp="1"/>
          </p:cNvSpPr>
          <p:nvPr>
            <p:ph type="title"/>
          </p:nvPr>
        </p:nvSpPr>
        <p:spPr/>
        <p:txBody>
          <a:bodyPr/>
          <a:lstStyle/>
          <a:p>
            <a:r>
              <a:rPr lang="en-IN" dirty="0"/>
              <a:t>Useful Internet Sites</a:t>
            </a:r>
          </a:p>
        </p:txBody>
      </p:sp>
      <p:sp>
        <p:nvSpPr>
          <p:cNvPr id="3" name="Content Placeholder 2">
            <a:extLst>
              <a:ext uri="{FF2B5EF4-FFF2-40B4-BE49-F238E27FC236}">
                <a16:creationId xmlns:a16="http://schemas.microsoft.com/office/drawing/2014/main" id="{A2418BB7-AE31-7C33-A40E-400E8C231261}"/>
              </a:ext>
            </a:extLst>
          </p:cNvPr>
          <p:cNvSpPr>
            <a:spLocks noGrp="1"/>
          </p:cNvSpPr>
          <p:nvPr>
            <p:ph sz="quarter" idx="11"/>
          </p:nvPr>
        </p:nvSpPr>
        <p:spPr/>
        <p:txBody>
          <a:bodyPr/>
          <a:lstStyle/>
          <a:p>
            <a:pPr marL="292608" indent="-292608">
              <a:buFont typeface="Arial" panose="020B0604020202020204" pitchFamily="34" charset="0"/>
              <a:buChar char="•"/>
            </a:pPr>
            <a:r>
              <a:rPr lang="en-US" dirty="0">
                <a:hlinkClick r:id="rId2"/>
              </a:rPr>
              <a:t>www.earningswhispers.com </a:t>
            </a:r>
            <a:r>
              <a:rPr lang="en-US" dirty="0"/>
              <a:t>(visit the earnings calendar)</a:t>
            </a:r>
          </a:p>
          <a:p>
            <a:pPr marL="292608" indent="-292608">
              <a:buFont typeface="Arial" panose="020B0604020202020204" pitchFamily="34" charset="0"/>
              <a:buChar char="•"/>
            </a:pPr>
            <a:r>
              <a:rPr lang="en-US" dirty="0">
                <a:hlinkClick r:id="rId3"/>
              </a:rPr>
              <a:t>www.morningstar.com </a:t>
            </a:r>
            <a:r>
              <a:rPr lang="en-US" dirty="0"/>
              <a:t>(a source for betas)</a:t>
            </a:r>
          </a:p>
          <a:p>
            <a:pPr marL="292608" indent="-292608">
              <a:buFont typeface="Arial" panose="020B0604020202020204" pitchFamily="34" charset="0"/>
              <a:buChar char="•"/>
            </a:pPr>
            <a:r>
              <a:rPr lang="en-US" dirty="0">
                <a:hlinkClick r:id="rId4" action="ppaction://hlinkfile"/>
              </a:rPr>
              <a:t>finance.yahoo.com </a:t>
            </a:r>
            <a:r>
              <a:rPr lang="en-US" dirty="0"/>
              <a:t>(another source of betas)</a:t>
            </a:r>
          </a:p>
          <a:p>
            <a:pPr marL="292608" indent="-292608">
              <a:buFont typeface="Arial" panose="020B0604020202020204" pitchFamily="34" charset="0"/>
              <a:buChar char="•"/>
            </a:pPr>
            <a:r>
              <a:rPr lang="en-US" dirty="0">
                <a:hlinkClick r:id="rId5"/>
              </a:rPr>
              <a:t>http://mba.tuck.dartmouth.edu/pages/faculty/ken.french/ </a:t>
            </a:r>
            <a:r>
              <a:rPr lang="en-US" dirty="0"/>
              <a:t>(source for data behind the FAMA-French model)</a:t>
            </a:r>
          </a:p>
          <a:p>
            <a:pPr marL="292608" indent="-292608">
              <a:buFont typeface="Arial" panose="020B0604020202020204" pitchFamily="34" charset="0"/>
              <a:buChar char="•"/>
            </a:pPr>
            <a:r>
              <a:rPr lang="en-US" dirty="0">
                <a:hlinkClick r:id="rId6" action="ppaction://hlinkfile"/>
              </a:rPr>
              <a:t>jmdinvestments.blogspot.com </a:t>
            </a:r>
            <a:r>
              <a:rPr lang="en-US" dirty="0"/>
              <a:t>(reference for current financial information)</a:t>
            </a:r>
            <a:endParaRPr lang="en-IN" dirty="0"/>
          </a:p>
        </p:txBody>
      </p:sp>
      <p:sp>
        <p:nvSpPr>
          <p:cNvPr id="6" name="Slide Number Placeholder 5">
            <a:extLst>
              <a:ext uri="{FF2B5EF4-FFF2-40B4-BE49-F238E27FC236}">
                <a16:creationId xmlns:a16="http://schemas.microsoft.com/office/drawing/2014/main" id="{C3B8EF1F-C21A-F9D0-7323-9928C8236573}"/>
              </a:ext>
            </a:extLst>
          </p:cNvPr>
          <p:cNvSpPr>
            <a:spLocks noGrp="1"/>
          </p:cNvSpPr>
          <p:nvPr>
            <p:ph type="sldNum" sz="quarter" idx="4"/>
          </p:nvPr>
        </p:nvSpPr>
        <p:spPr/>
        <p:txBody>
          <a:bodyPr/>
          <a:lstStyle/>
          <a:p>
            <a:fld id="{68151E55-6873-49E2-B8D5-2F265E6F1973}" type="slidenum">
              <a:rPr lang="en-US" smtClean="0"/>
              <a:pPr/>
              <a:t>51</a:t>
            </a:fld>
            <a:endParaRPr lang="en-US" dirty="0"/>
          </a:p>
        </p:txBody>
      </p:sp>
    </p:spTree>
    <p:extLst>
      <p:ext uri="{BB962C8B-B14F-4D97-AF65-F5344CB8AC3E}">
        <p14:creationId xmlns:p14="http://schemas.microsoft.com/office/powerpoint/2010/main" val="733812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A9C1-727C-36E6-3476-B38EE07D6BB9}"/>
              </a:ext>
            </a:extLst>
          </p:cNvPr>
          <p:cNvSpPr>
            <a:spLocks noGrp="1"/>
          </p:cNvSpPr>
          <p:nvPr>
            <p:ph type="title"/>
          </p:nvPr>
        </p:nvSpPr>
        <p:spPr/>
        <p:txBody>
          <a:bodyPr/>
          <a:lstStyle/>
          <a:p>
            <a:r>
              <a:rPr lang="en-IN" dirty="0"/>
              <a:t>Chapter Review </a:t>
            </a:r>
            <a:r>
              <a:rPr lang="en-IN" sz="1000" b="0" dirty="0"/>
              <a:t>1</a:t>
            </a:r>
            <a:r>
              <a:rPr lang="en-IN" dirty="0"/>
              <a:t> </a:t>
            </a:r>
          </a:p>
        </p:txBody>
      </p:sp>
      <p:sp>
        <p:nvSpPr>
          <p:cNvPr id="3" name="Content Placeholder 2">
            <a:extLst>
              <a:ext uri="{FF2B5EF4-FFF2-40B4-BE49-F238E27FC236}">
                <a16:creationId xmlns:a16="http://schemas.microsoft.com/office/drawing/2014/main" id="{6E89F72F-5275-CAF9-6E3B-F5950E02BD8F}"/>
              </a:ext>
            </a:extLst>
          </p:cNvPr>
          <p:cNvSpPr>
            <a:spLocks noGrp="1"/>
          </p:cNvSpPr>
          <p:nvPr>
            <p:ph sz="quarter" idx="11"/>
          </p:nvPr>
        </p:nvSpPr>
        <p:spPr>
          <a:xfrm>
            <a:off x="342900" y="1276710"/>
            <a:ext cx="8458200" cy="1195186"/>
          </a:xfrm>
        </p:spPr>
        <p:txBody>
          <a:bodyPr/>
          <a:lstStyle/>
          <a:p>
            <a:r>
              <a:rPr lang="en-US" sz="1800" dirty="0"/>
              <a:t>Announcements, Surprises, and Expected Returns.</a:t>
            </a:r>
          </a:p>
          <a:p>
            <a:pPr marL="292608" indent="-292608">
              <a:buFont typeface="Arial" panose="020B0604020202020204" pitchFamily="34" charset="0"/>
              <a:buChar char="•"/>
            </a:pPr>
            <a:r>
              <a:rPr lang="en-US" sz="1800" dirty="0"/>
              <a:t>Expected and unexpected returns.</a:t>
            </a:r>
          </a:p>
          <a:p>
            <a:pPr marL="292608" indent="-292608">
              <a:buFont typeface="Arial" panose="020B0604020202020204" pitchFamily="34" charset="0"/>
              <a:buChar char="•"/>
            </a:pPr>
            <a:r>
              <a:rPr lang="en-US" sz="1800" dirty="0"/>
              <a:t>Announcements and news.</a:t>
            </a:r>
            <a:endParaRPr lang="en-IN" sz="1800" dirty="0"/>
          </a:p>
        </p:txBody>
      </p:sp>
      <p:sp>
        <p:nvSpPr>
          <p:cNvPr id="4" name="Content Placeholder 3">
            <a:extLst>
              <a:ext uri="{FF2B5EF4-FFF2-40B4-BE49-F238E27FC236}">
                <a16:creationId xmlns:a16="http://schemas.microsoft.com/office/drawing/2014/main" id="{7C48BFFD-11E8-01CB-CDAB-0CD0AD5569B6}"/>
              </a:ext>
            </a:extLst>
          </p:cNvPr>
          <p:cNvSpPr>
            <a:spLocks noGrp="1"/>
          </p:cNvSpPr>
          <p:nvPr>
            <p:ph sz="quarter" idx="14"/>
          </p:nvPr>
        </p:nvSpPr>
        <p:spPr>
          <a:xfrm>
            <a:off x="342900" y="2534517"/>
            <a:ext cx="8458200" cy="1173326"/>
          </a:xfrm>
        </p:spPr>
        <p:txBody>
          <a:bodyPr/>
          <a:lstStyle/>
          <a:p>
            <a:r>
              <a:rPr lang="en-US" sz="1800" dirty="0"/>
              <a:t>Risk: Systematic and Unsystematic.</a:t>
            </a:r>
          </a:p>
          <a:p>
            <a:pPr marL="292608" indent="-292608">
              <a:buFont typeface="Arial" panose="020B0604020202020204" pitchFamily="34" charset="0"/>
              <a:buChar char="•"/>
            </a:pPr>
            <a:r>
              <a:rPr lang="en-US" sz="1800" dirty="0"/>
              <a:t>Systematic and unsystematic risk.</a:t>
            </a:r>
          </a:p>
          <a:p>
            <a:pPr marL="292608" indent="-292608">
              <a:buFont typeface="Arial" panose="020B0604020202020204" pitchFamily="34" charset="0"/>
              <a:buChar char="•"/>
            </a:pPr>
            <a:r>
              <a:rPr lang="en-US" sz="1800" dirty="0"/>
              <a:t>Systematic and unsystematic components of return.</a:t>
            </a:r>
            <a:endParaRPr lang="en-IN" sz="1800" dirty="0"/>
          </a:p>
        </p:txBody>
      </p:sp>
      <p:sp>
        <p:nvSpPr>
          <p:cNvPr id="5" name="Content Placeholder 4">
            <a:extLst>
              <a:ext uri="{FF2B5EF4-FFF2-40B4-BE49-F238E27FC236}">
                <a16:creationId xmlns:a16="http://schemas.microsoft.com/office/drawing/2014/main" id="{703F4DC2-E567-082E-32E7-1F96B8A88F59}"/>
              </a:ext>
            </a:extLst>
          </p:cNvPr>
          <p:cNvSpPr>
            <a:spLocks noGrp="1"/>
          </p:cNvSpPr>
          <p:nvPr>
            <p:ph sz="quarter" idx="15"/>
          </p:nvPr>
        </p:nvSpPr>
        <p:spPr>
          <a:xfrm>
            <a:off x="342900" y="3750370"/>
            <a:ext cx="8458200" cy="1163276"/>
          </a:xfrm>
        </p:spPr>
        <p:txBody>
          <a:bodyPr/>
          <a:lstStyle/>
          <a:p>
            <a:r>
              <a:rPr lang="en-US" sz="1800" dirty="0"/>
              <a:t>Diversification, Systematic Risk, and Unsystematic Risk.</a:t>
            </a:r>
          </a:p>
          <a:p>
            <a:pPr marL="292608" indent="-292608">
              <a:buFont typeface="Arial" panose="020B0604020202020204" pitchFamily="34" charset="0"/>
              <a:buChar char="•"/>
            </a:pPr>
            <a:r>
              <a:rPr lang="en-US" sz="1800" dirty="0"/>
              <a:t>Diversification and unsystematic risk.</a:t>
            </a:r>
          </a:p>
          <a:p>
            <a:pPr marL="292608" indent="-292608">
              <a:buFont typeface="Arial" panose="020B0604020202020204" pitchFamily="34" charset="0"/>
              <a:buChar char="•"/>
            </a:pPr>
            <a:r>
              <a:rPr lang="en-US" sz="1800" dirty="0"/>
              <a:t>Diversification and systematic risk.</a:t>
            </a:r>
            <a:endParaRPr lang="en-IN" sz="1800" dirty="0"/>
          </a:p>
        </p:txBody>
      </p:sp>
      <p:sp>
        <p:nvSpPr>
          <p:cNvPr id="6" name="Content Placeholder 5">
            <a:extLst>
              <a:ext uri="{FF2B5EF4-FFF2-40B4-BE49-F238E27FC236}">
                <a16:creationId xmlns:a16="http://schemas.microsoft.com/office/drawing/2014/main" id="{233CA2C9-B04C-5067-4B3E-876F359459B1}"/>
              </a:ext>
            </a:extLst>
          </p:cNvPr>
          <p:cNvSpPr>
            <a:spLocks noGrp="1"/>
          </p:cNvSpPr>
          <p:nvPr>
            <p:ph sz="quarter" idx="16"/>
          </p:nvPr>
        </p:nvSpPr>
        <p:spPr>
          <a:xfrm>
            <a:off x="342900" y="5044275"/>
            <a:ext cx="8458200" cy="1547443"/>
          </a:xfrm>
        </p:spPr>
        <p:txBody>
          <a:bodyPr/>
          <a:lstStyle/>
          <a:p>
            <a:r>
              <a:rPr lang="en-US" sz="1800" dirty="0"/>
              <a:t>Systematic Risk and Beta.</a:t>
            </a:r>
          </a:p>
          <a:p>
            <a:pPr marL="292608" indent="-292608">
              <a:buFont typeface="Arial" panose="020B0604020202020204" pitchFamily="34" charset="0"/>
              <a:buChar char="•"/>
            </a:pPr>
            <a:r>
              <a:rPr lang="en-US" sz="1800" dirty="0"/>
              <a:t>The systematic risk principle.</a:t>
            </a:r>
          </a:p>
          <a:p>
            <a:pPr marL="292608" indent="-292608">
              <a:buFont typeface="Arial" panose="020B0604020202020204" pitchFamily="34" charset="0"/>
              <a:buChar char="•"/>
            </a:pPr>
            <a:r>
              <a:rPr lang="en-US" sz="1800" dirty="0"/>
              <a:t>Measuring systematic risk.</a:t>
            </a:r>
          </a:p>
          <a:p>
            <a:pPr marL="292608" indent="-292608">
              <a:buFont typeface="Arial" panose="020B0604020202020204" pitchFamily="34" charset="0"/>
              <a:buChar char="•"/>
            </a:pPr>
            <a:r>
              <a:rPr lang="en-US" sz="1800" dirty="0"/>
              <a:t>Portfolio Betas.</a:t>
            </a:r>
            <a:endParaRPr lang="en-IN" sz="1800" dirty="0"/>
          </a:p>
        </p:txBody>
      </p:sp>
      <p:sp>
        <p:nvSpPr>
          <p:cNvPr id="11" name="Slide Number Placeholder 10">
            <a:extLst>
              <a:ext uri="{FF2B5EF4-FFF2-40B4-BE49-F238E27FC236}">
                <a16:creationId xmlns:a16="http://schemas.microsoft.com/office/drawing/2014/main" id="{40FA5B38-32DB-EA83-8494-590B7F95ADDA}"/>
              </a:ext>
            </a:extLst>
          </p:cNvPr>
          <p:cNvSpPr>
            <a:spLocks noGrp="1"/>
          </p:cNvSpPr>
          <p:nvPr>
            <p:ph type="sldNum" sz="quarter" idx="10"/>
          </p:nvPr>
        </p:nvSpPr>
        <p:spPr/>
        <p:txBody>
          <a:bodyPr/>
          <a:lstStyle/>
          <a:p>
            <a:fld id="{68151E55-6873-49E2-B8D5-2F265E6F1973}" type="slidenum">
              <a:rPr lang="en-US" smtClean="0"/>
              <a:t>52</a:t>
            </a:fld>
            <a:endParaRPr lang="en-US" dirty="0"/>
          </a:p>
        </p:txBody>
      </p:sp>
    </p:spTree>
    <p:extLst>
      <p:ext uri="{BB962C8B-B14F-4D97-AF65-F5344CB8AC3E}">
        <p14:creationId xmlns:p14="http://schemas.microsoft.com/office/powerpoint/2010/main" val="175508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085B-0F6C-FDA5-CD41-8256558C4F0C}"/>
              </a:ext>
            </a:extLst>
          </p:cNvPr>
          <p:cNvSpPr>
            <a:spLocks noGrp="1"/>
          </p:cNvSpPr>
          <p:nvPr>
            <p:ph type="title"/>
          </p:nvPr>
        </p:nvSpPr>
        <p:spPr/>
        <p:txBody>
          <a:bodyPr>
            <a:normAutofit/>
          </a:bodyPr>
          <a:lstStyle/>
          <a:p>
            <a:r>
              <a:rPr lang="en-IN" sz="3600" dirty="0"/>
              <a:t>Chapter Review </a:t>
            </a:r>
            <a:r>
              <a:rPr lang="en-IN" sz="1000" b="0" dirty="0"/>
              <a:t>2</a:t>
            </a:r>
            <a:r>
              <a:rPr lang="en-IN" sz="3600" dirty="0"/>
              <a:t>  </a:t>
            </a:r>
          </a:p>
        </p:txBody>
      </p:sp>
      <p:sp>
        <p:nvSpPr>
          <p:cNvPr id="3" name="Content Placeholder 2">
            <a:extLst>
              <a:ext uri="{FF2B5EF4-FFF2-40B4-BE49-F238E27FC236}">
                <a16:creationId xmlns:a16="http://schemas.microsoft.com/office/drawing/2014/main" id="{D543CCE7-D10F-56E7-8C8D-F58E62D17CEE}"/>
              </a:ext>
            </a:extLst>
          </p:cNvPr>
          <p:cNvSpPr>
            <a:spLocks noGrp="1"/>
          </p:cNvSpPr>
          <p:nvPr>
            <p:ph sz="quarter" idx="11"/>
          </p:nvPr>
        </p:nvSpPr>
        <p:spPr>
          <a:xfrm>
            <a:off x="342900" y="1276710"/>
            <a:ext cx="8458200" cy="2421084"/>
          </a:xfrm>
        </p:spPr>
        <p:txBody>
          <a:bodyPr/>
          <a:lstStyle/>
          <a:p>
            <a:r>
              <a:rPr lang="en-US" sz="1800" dirty="0"/>
              <a:t>The Security Market Line.</a:t>
            </a:r>
          </a:p>
          <a:p>
            <a:pPr marL="292608" indent="-292608">
              <a:buFont typeface="Arial" panose="020B0604020202020204" pitchFamily="34" charset="0"/>
              <a:buChar char="•"/>
            </a:pPr>
            <a:r>
              <a:rPr lang="en-US" sz="1800" dirty="0"/>
              <a:t>Beta and the risk premium.</a:t>
            </a:r>
          </a:p>
          <a:p>
            <a:pPr marL="292608" indent="-292608">
              <a:buFont typeface="Arial" panose="020B0604020202020204" pitchFamily="34" charset="0"/>
              <a:buChar char="•"/>
            </a:pPr>
            <a:r>
              <a:rPr lang="en-US" sz="1800" dirty="0"/>
              <a:t>The reward-to-risk ratio.</a:t>
            </a:r>
          </a:p>
          <a:p>
            <a:pPr marL="292608" indent="-292608">
              <a:buFont typeface="Arial" panose="020B0604020202020204" pitchFamily="34" charset="0"/>
              <a:buChar char="•"/>
            </a:pPr>
            <a:r>
              <a:rPr lang="en-US" sz="1800" dirty="0"/>
              <a:t>The basic argument.</a:t>
            </a:r>
          </a:p>
          <a:p>
            <a:pPr marL="292608" indent="-292608">
              <a:buFont typeface="Arial" panose="020B0604020202020204" pitchFamily="34" charset="0"/>
              <a:buChar char="•"/>
            </a:pPr>
            <a:r>
              <a:rPr lang="en-US" sz="1800" dirty="0"/>
              <a:t>The fundamental result.</a:t>
            </a:r>
          </a:p>
          <a:p>
            <a:pPr marL="292608" indent="-292608">
              <a:buFont typeface="Arial" panose="020B0604020202020204" pitchFamily="34" charset="0"/>
              <a:buChar char="•"/>
            </a:pPr>
            <a:r>
              <a:rPr lang="en-US" sz="1800" dirty="0"/>
              <a:t>The Security Market Line.</a:t>
            </a:r>
            <a:endParaRPr lang="en-IN" sz="1800" dirty="0"/>
          </a:p>
        </p:txBody>
      </p:sp>
      <p:sp>
        <p:nvSpPr>
          <p:cNvPr id="4" name="Content Placeholder 3">
            <a:extLst>
              <a:ext uri="{FF2B5EF4-FFF2-40B4-BE49-F238E27FC236}">
                <a16:creationId xmlns:a16="http://schemas.microsoft.com/office/drawing/2014/main" id="{C61F0D43-2F45-ECEA-4774-77B49B6DB870}"/>
              </a:ext>
            </a:extLst>
          </p:cNvPr>
          <p:cNvSpPr>
            <a:spLocks noGrp="1"/>
          </p:cNvSpPr>
          <p:nvPr>
            <p:ph sz="quarter" idx="14"/>
          </p:nvPr>
        </p:nvSpPr>
        <p:spPr>
          <a:xfrm>
            <a:off x="342900" y="3878783"/>
            <a:ext cx="8458200" cy="2059793"/>
          </a:xfrm>
        </p:spPr>
        <p:txBody>
          <a:bodyPr/>
          <a:lstStyle/>
          <a:p>
            <a:r>
              <a:rPr lang="en-US" sz="1800" dirty="0"/>
              <a:t>More on Beta.</a:t>
            </a:r>
          </a:p>
          <a:p>
            <a:pPr marL="292608" indent="-292608">
              <a:buFont typeface="Arial" panose="020B0604020202020204" pitchFamily="34" charset="0"/>
              <a:buChar char="•"/>
            </a:pPr>
            <a:r>
              <a:rPr lang="en-US" sz="1800" dirty="0"/>
              <a:t>A closer look at Beta.</a:t>
            </a:r>
          </a:p>
          <a:p>
            <a:pPr marL="292608" indent="-292608">
              <a:buFont typeface="Arial" panose="020B0604020202020204" pitchFamily="34" charset="0"/>
              <a:buChar char="•"/>
            </a:pPr>
            <a:r>
              <a:rPr lang="en-US" sz="1800" dirty="0"/>
              <a:t>Where do Betas come from?</a:t>
            </a:r>
          </a:p>
          <a:p>
            <a:pPr marL="292608" indent="-292608">
              <a:buFont typeface="Arial" panose="020B0604020202020204" pitchFamily="34" charset="0"/>
              <a:buChar char="•"/>
            </a:pPr>
            <a:r>
              <a:rPr lang="en-US" sz="1800" dirty="0"/>
              <a:t>Ways to calculate Beta</a:t>
            </a:r>
          </a:p>
          <a:p>
            <a:pPr marL="292608" indent="-292608">
              <a:buFont typeface="Arial" panose="020B0604020202020204" pitchFamily="34" charset="0"/>
              <a:buChar char="•"/>
            </a:pPr>
            <a:r>
              <a:rPr lang="en-US" sz="1800" dirty="0"/>
              <a:t>Why do Betas differ?</a:t>
            </a:r>
            <a:endParaRPr lang="en-IN" sz="1800" dirty="0"/>
          </a:p>
        </p:txBody>
      </p:sp>
      <p:sp>
        <p:nvSpPr>
          <p:cNvPr id="8" name="Content Placeholder 7">
            <a:extLst>
              <a:ext uri="{FF2B5EF4-FFF2-40B4-BE49-F238E27FC236}">
                <a16:creationId xmlns:a16="http://schemas.microsoft.com/office/drawing/2014/main" id="{FC823D7C-339C-6732-FA6B-9A4C825A08D2}"/>
              </a:ext>
            </a:extLst>
          </p:cNvPr>
          <p:cNvSpPr>
            <a:spLocks noGrp="1"/>
          </p:cNvSpPr>
          <p:nvPr>
            <p:ph sz="quarter" idx="15"/>
          </p:nvPr>
        </p:nvSpPr>
        <p:spPr>
          <a:xfrm>
            <a:off x="342900" y="6075483"/>
            <a:ext cx="8458200" cy="345834"/>
          </a:xfrm>
        </p:spPr>
        <p:txBody>
          <a:bodyPr/>
          <a:lstStyle/>
          <a:p>
            <a:r>
              <a:rPr lang="en-US" sz="1800" dirty="0"/>
              <a:t>Extending C</a:t>
            </a:r>
            <a:r>
              <a:rPr lang="en-US" sz="100" dirty="0"/>
              <a:t> </a:t>
            </a:r>
            <a:r>
              <a:rPr lang="en-US" sz="1800" dirty="0"/>
              <a:t>A</a:t>
            </a:r>
            <a:r>
              <a:rPr lang="en-US" sz="100" dirty="0"/>
              <a:t> </a:t>
            </a:r>
            <a:r>
              <a:rPr lang="en-US" sz="1800" dirty="0"/>
              <a:t>P</a:t>
            </a:r>
            <a:r>
              <a:rPr lang="en-US" sz="100" dirty="0"/>
              <a:t> </a:t>
            </a:r>
            <a:r>
              <a:rPr lang="en-US" sz="1800" dirty="0"/>
              <a:t>M: The Fama-French three-factor model</a:t>
            </a:r>
            <a:endParaRPr lang="en-IN" sz="1800" dirty="0"/>
          </a:p>
        </p:txBody>
      </p:sp>
      <p:sp>
        <p:nvSpPr>
          <p:cNvPr id="7" name="Slide Number Placeholder 6">
            <a:extLst>
              <a:ext uri="{FF2B5EF4-FFF2-40B4-BE49-F238E27FC236}">
                <a16:creationId xmlns:a16="http://schemas.microsoft.com/office/drawing/2014/main" id="{0C1DE0FD-5CA8-E06F-E0B9-62BE02E03D94}"/>
              </a:ext>
            </a:extLst>
          </p:cNvPr>
          <p:cNvSpPr>
            <a:spLocks noGrp="1"/>
          </p:cNvSpPr>
          <p:nvPr>
            <p:ph type="sldNum" sz="quarter" idx="10"/>
          </p:nvPr>
        </p:nvSpPr>
        <p:spPr/>
        <p:txBody>
          <a:bodyPr/>
          <a:lstStyle/>
          <a:p>
            <a:fld id="{68151E55-6873-49E2-B8D5-2F265E6F1973}" type="slidenum">
              <a:rPr lang="en-US" smtClean="0"/>
              <a:t>53</a:t>
            </a:fld>
            <a:endParaRPr lang="en-US"/>
          </a:p>
        </p:txBody>
      </p:sp>
    </p:spTree>
    <p:extLst>
      <p:ext uri="{BB962C8B-B14F-4D97-AF65-F5344CB8AC3E}">
        <p14:creationId xmlns:p14="http://schemas.microsoft.com/office/powerpoint/2010/main" val="1855592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218768" y="6526389"/>
            <a:ext cx="8715375" cy="315310"/>
          </a:xfrm>
        </p:spPr>
        <p:txBody>
          <a:bodyPr/>
          <a:lstStyle/>
          <a:p>
            <a:r>
              <a:rPr lang="en-US" sz="12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48266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30D4-9453-7067-14B4-C9536A8A35AE}"/>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C536CFBD-54A4-66BB-C0F1-25FBDFE79893}"/>
              </a:ext>
            </a:extLst>
          </p:cNvPr>
          <p:cNvSpPr>
            <a:spLocks noGrp="1"/>
          </p:cNvSpPr>
          <p:nvPr>
            <p:ph type="sldNum" sz="quarter" idx="10"/>
          </p:nvPr>
        </p:nvSpPr>
        <p:spPr/>
        <p:txBody>
          <a:bodyPr/>
          <a:lstStyle/>
          <a:p>
            <a:r>
              <a:rPr lang="en-US" sz="800" dirty="0"/>
              <a:t>55</a:t>
            </a:r>
          </a:p>
        </p:txBody>
      </p:sp>
    </p:spTree>
    <p:extLst>
      <p:ext uri="{BB962C8B-B14F-4D97-AF65-F5344CB8AC3E}">
        <p14:creationId xmlns:p14="http://schemas.microsoft.com/office/powerpoint/2010/main" val="2515673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IN" sz="2800" dirty="0"/>
              <a:t>Earnings Surprises Source: Bloomberg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lnSpcReduction="10000"/>
          </a:bodyPr>
          <a:lstStyle/>
          <a:p>
            <a:r>
              <a:rPr lang="en-US" dirty="0"/>
              <a:t>A tracking surprises chart for Nike incorporated lists quarters for periodicity, standard for source, U S D for currency, E P S and a d j plus for measures, one day after for P x change window, and comparable versus estimate for chart type. The top left table titled earnings slash surprise snapshot list the following data for measures. Industry, apparel, and textile products. Next announcement, E 03 slash 18 slash 2022. Prior announcement, 12 slash 20 slash 2021. P slash E actual. 42.32. 5-year growth, 7.89 percent. Earning trend, negative 0.35. The table lists the following values for P x change window. E x p for next period, 0.831. Average surprise, 15.53 percent. Average a b s surprise, 16.61 percent. Surprise slash p x change C o r </a:t>
            </a:r>
            <a:r>
              <a:rPr lang="en-US" dirty="0" err="1"/>
              <a:t>r</a:t>
            </a:r>
            <a:r>
              <a:rPr lang="en-US" dirty="0"/>
              <a:t>, 0.48. Average a b s p x change. 5.36 percent. Implied 1-day move, 3.59 percent. There are fluctuating lines for the estimate and comparable in the line graph on the top right. Below are columns for A N </a:t>
            </a:r>
            <a:r>
              <a:rPr lang="en-US" dirty="0" err="1"/>
              <a:t>N</a:t>
            </a:r>
            <a:r>
              <a:rPr lang="en-US" dirty="0"/>
              <a:t> date, per absolute, per end values, reported, c o m p, estimate, percent surprise, guidance, percent guide surprise, percent p x change, T 1 2 M, and P slash E.</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56</a:t>
            </a:fld>
            <a:endParaRPr lang="en-US" sz="800" dirty="0"/>
          </a:p>
        </p:txBody>
      </p:sp>
    </p:spTree>
    <p:extLst>
      <p:ext uri="{BB962C8B-B14F-4D97-AF65-F5344CB8AC3E}">
        <p14:creationId xmlns:p14="http://schemas.microsoft.com/office/powerpoint/2010/main" val="2803436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Portfolio Expected Returns and Betas for Asset A</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a:bodyPr>
          <a:lstStyle/>
          <a:p>
            <a:r>
              <a:rPr lang="en-US" dirty="0"/>
              <a:t>The y-axis of the line graph shows the portfolio expected return [E (R sub p)] and the x-axis shows the portfolio beta (beta sub p). Graph A on the top is titled portfolio expected returns and betas for asset A. There is an upward-sloping arrow that starts from R sub f equals 4 percent on the y-axis. There is a dashed horizontal line that starts from E (R sub A) equals 16 percent on the y-axis and ends at the middle point of the upward-sloping arrow. There is a vertical dashed line that starts from the middle point of the upward-sloping arrow and ends at 1.6 equals beta sub A on the x-axis. A small section of the upper side of the upward-sloping arrow is labeled as follows. Start fraction E (R sub A) minus R sub f over beta sub A end fraction equals 7.5 percent.</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57</a:t>
            </a:fld>
            <a:endParaRPr lang="en-US" sz="800" dirty="0"/>
          </a:p>
        </p:txBody>
      </p:sp>
    </p:spTree>
    <p:extLst>
      <p:ext uri="{BB962C8B-B14F-4D97-AF65-F5344CB8AC3E}">
        <p14:creationId xmlns:p14="http://schemas.microsoft.com/office/powerpoint/2010/main" val="228154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Portfolio Expected Returns and Betas for Asset B</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a:bodyPr>
          <a:lstStyle/>
          <a:p>
            <a:r>
              <a:rPr lang="en-US" dirty="0"/>
              <a:t>The y-axis of the line graph shows the portfolio expected return [E (R sub p)] and the x-axis shows the portfolio beta (beta sub p). There is an upward-sloping arrow that starts from R sub f equals 4 percent on the y-axis. There is a horizontal dashed line that starts from E (R sub B) equals 12 percent on the y-axis and ends at the middle point of the upward-sloping line. There is a vertical dashed arrow that starts from the middle point of the arrow and ends at 1.2 equals beta sub B on the x-axis. A small section on the upper side of the upward-sloping arrow is labeled as follows: Start fraction E (R sub B) minus R sub f over beta sub B end fraction equals 6.67 percent.</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58</a:t>
            </a:fld>
            <a:endParaRPr lang="en-US" sz="800" dirty="0"/>
          </a:p>
        </p:txBody>
      </p:sp>
    </p:spTree>
    <p:extLst>
      <p:ext uri="{BB962C8B-B14F-4D97-AF65-F5344CB8AC3E}">
        <p14:creationId xmlns:p14="http://schemas.microsoft.com/office/powerpoint/2010/main" val="809497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Portfolio Expected Returns and Betas for Both Assets</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a:bodyPr>
          <a:lstStyle/>
          <a:p>
            <a:r>
              <a:rPr lang="en-US" dirty="0"/>
              <a:t>The y-axis of the line graph shows the portfolio expected return [E (R sub p)] and the x-axis shows the portfolio beta (beta sub p). There is an upward-sloping line labeled asset B that starts from R sub f equals 4 percent on the y-axis. There is a dashed horizontal line that starts from E (R sub B) equals 12 percent on the y-axis and ends at a point below the middle of the arrow for asset B. There is a vertical dashed arrow that starts below the middle of the asset B and ends at 1.2 equals beta sub B on the x-axis. A small section on the upper side of asset B is labeled equal to 6.67 percent. There is another upward-sloping arrow labeled asset A. There is another horizontal dashed arrow that starts from E (R sub A) equals 16 percent on the y-axis and ends at a point higher than the middle of asset A. There is another vertical dashed arrow that starts at a point higher than the middle of asset A and ends at 1.6 equals beta sub A on the x-axis. A small section on the upper side of asset A is labeled equal to 7.50 percent.</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59</a:t>
            </a:fld>
            <a:endParaRPr lang="en-US" sz="800" dirty="0"/>
          </a:p>
        </p:txBody>
      </p:sp>
    </p:spTree>
    <p:extLst>
      <p:ext uri="{BB962C8B-B14F-4D97-AF65-F5344CB8AC3E}">
        <p14:creationId xmlns:p14="http://schemas.microsoft.com/office/powerpoint/2010/main" val="219647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8515-D36B-3D52-C4FE-753B51D35BA0}"/>
              </a:ext>
            </a:extLst>
          </p:cNvPr>
          <p:cNvSpPr>
            <a:spLocks noGrp="1"/>
          </p:cNvSpPr>
          <p:nvPr>
            <p:ph type="title"/>
          </p:nvPr>
        </p:nvSpPr>
        <p:spPr/>
        <p:txBody>
          <a:bodyPr>
            <a:normAutofit/>
          </a:bodyPr>
          <a:lstStyle/>
          <a:p>
            <a:r>
              <a:rPr lang="en-IN" sz="3600" dirty="0"/>
              <a:t>Announcements and News</a:t>
            </a:r>
          </a:p>
        </p:txBody>
      </p:sp>
      <p:sp>
        <p:nvSpPr>
          <p:cNvPr id="3" name="Content Placeholder 2">
            <a:extLst>
              <a:ext uri="{FF2B5EF4-FFF2-40B4-BE49-F238E27FC236}">
                <a16:creationId xmlns:a16="http://schemas.microsoft.com/office/drawing/2014/main" id="{5F56DEEA-E954-A77D-5D27-BEF7E4483713}"/>
              </a:ext>
            </a:extLst>
          </p:cNvPr>
          <p:cNvSpPr>
            <a:spLocks noGrp="1"/>
          </p:cNvSpPr>
          <p:nvPr>
            <p:ph sz="quarter" idx="11"/>
          </p:nvPr>
        </p:nvSpPr>
        <p:spPr>
          <a:xfrm>
            <a:off x="342900" y="1276709"/>
            <a:ext cx="8458200" cy="1818183"/>
          </a:xfrm>
        </p:spPr>
        <p:txBody>
          <a:bodyPr/>
          <a:lstStyle/>
          <a:p>
            <a:r>
              <a:rPr lang="en-US" sz="1800" dirty="0"/>
              <a:t>Firms make periodic announcements about events that may significantly impact the profits of the firm.</a:t>
            </a:r>
          </a:p>
          <a:p>
            <a:pPr marL="292608" indent="-292608">
              <a:buFont typeface="Arial" panose="020B0604020202020204" pitchFamily="34" charset="0"/>
              <a:buChar char="•"/>
            </a:pPr>
            <a:r>
              <a:rPr lang="en-US" sz="1800" dirty="0"/>
              <a:t>Earnings.</a:t>
            </a:r>
          </a:p>
          <a:p>
            <a:pPr marL="292608" indent="-292608">
              <a:buFont typeface="Arial" panose="020B0604020202020204" pitchFamily="34" charset="0"/>
              <a:buChar char="•"/>
            </a:pPr>
            <a:r>
              <a:rPr lang="en-US" sz="1800" dirty="0"/>
              <a:t>New Products.</a:t>
            </a:r>
          </a:p>
          <a:p>
            <a:pPr marL="292608" indent="-292608">
              <a:buFont typeface="Arial" panose="020B0604020202020204" pitchFamily="34" charset="0"/>
              <a:buChar char="•"/>
            </a:pPr>
            <a:r>
              <a:rPr lang="en-US" sz="1800" dirty="0"/>
              <a:t>Personnel.</a:t>
            </a:r>
            <a:endParaRPr lang="en-IN" sz="1800" dirty="0"/>
          </a:p>
        </p:txBody>
      </p:sp>
      <p:sp>
        <p:nvSpPr>
          <p:cNvPr id="4" name="Content Placeholder 3">
            <a:extLst>
              <a:ext uri="{FF2B5EF4-FFF2-40B4-BE49-F238E27FC236}">
                <a16:creationId xmlns:a16="http://schemas.microsoft.com/office/drawing/2014/main" id="{C102B36A-0E8F-AD90-39DF-4346900E352A}"/>
              </a:ext>
            </a:extLst>
          </p:cNvPr>
          <p:cNvSpPr>
            <a:spLocks noGrp="1"/>
          </p:cNvSpPr>
          <p:nvPr>
            <p:ph sz="quarter" idx="14"/>
          </p:nvPr>
        </p:nvSpPr>
        <p:spPr>
          <a:xfrm>
            <a:off x="356750" y="3214043"/>
            <a:ext cx="8458200" cy="2021148"/>
          </a:xfrm>
        </p:spPr>
        <p:txBody>
          <a:bodyPr/>
          <a:lstStyle/>
          <a:p>
            <a:r>
              <a:rPr lang="en-US" sz="1800" dirty="0"/>
              <a:t>The impact of an announcement depends on how much of the announcement represents new information.</a:t>
            </a:r>
          </a:p>
          <a:p>
            <a:pPr marL="292608" indent="-292608">
              <a:buFont typeface="Arial" panose="020B0604020202020204" pitchFamily="34" charset="0"/>
              <a:buChar char="•"/>
            </a:pPr>
            <a:r>
              <a:rPr lang="en-US" sz="1800" dirty="0"/>
              <a:t>When the situation is not as bad as previously thought, what seems to be </a:t>
            </a:r>
            <a:r>
              <a:rPr lang="en-US" sz="1800" b="1" dirty="0">
                <a:solidFill>
                  <a:srgbClr val="A9131A"/>
                </a:solidFill>
              </a:rPr>
              <a:t>bad news</a:t>
            </a:r>
            <a:r>
              <a:rPr lang="en-US" sz="1800" dirty="0"/>
              <a:t> is actually </a:t>
            </a:r>
            <a:r>
              <a:rPr lang="en-US" sz="1800" b="1" dirty="0">
                <a:solidFill>
                  <a:srgbClr val="002060"/>
                </a:solidFill>
              </a:rPr>
              <a:t>good news.</a:t>
            </a:r>
          </a:p>
          <a:p>
            <a:pPr marL="292608" indent="-292608">
              <a:buFont typeface="Arial" panose="020B0604020202020204" pitchFamily="34" charset="0"/>
              <a:buChar char="•"/>
            </a:pPr>
            <a:r>
              <a:rPr lang="en-US" sz="1800" dirty="0"/>
              <a:t>When the situation is not as good as previously thought, what seems to be </a:t>
            </a:r>
            <a:r>
              <a:rPr lang="en-US" sz="1800" b="1" dirty="0">
                <a:solidFill>
                  <a:srgbClr val="002060"/>
                </a:solidFill>
              </a:rPr>
              <a:t>good news</a:t>
            </a:r>
            <a:r>
              <a:rPr lang="en-US" sz="1800" dirty="0"/>
              <a:t> is actually </a:t>
            </a:r>
            <a:r>
              <a:rPr lang="en-US" sz="1800" b="1" dirty="0">
                <a:solidFill>
                  <a:srgbClr val="A9131A"/>
                </a:solidFill>
              </a:rPr>
              <a:t>bad news</a:t>
            </a:r>
            <a:r>
              <a:rPr lang="en-US" sz="1800" dirty="0"/>
              <a:t>.</a:t>
            </a:r>
            <a:endParaRPr lang="en-IN" sz="1800" dirty="0"/>
          </a:p>
        </p:txBody>
      </p:sp>
      <p:sp>
        <p:nvSpPr>
          <p:cNvPr id="8" name="Content Placeholder 7">
            <a:extLst>
              <a:ext uri="{FF2B5EF4-FFF2-40B4-BE49-F238E27FC236}">
                <a16:creationId xmlns:a16="http://schemas.microsoft.com/office/drawing/2014/main" id="{9FDCBECB-DA5E-7D8C-AF02-E3EC2A6C1EBC}"/>
              </a:ext>
            </a:extLst>
          </p:cNvPr>
          <p:cNvSpPr>
            <a:spLocks noGrp="1"/>
          </p:cNvSpPr>
          <p:nvPr>
            <p:ph sz="quarter" idx="15"/>
          </p:nvPr>
        </p:nvSpPr>
        <p:spPr>
          <a:xfrm>
            <a:off x="356750" y="5312609"/>
            <a:ext cx="8458200" cy="1198723"/>
          </a:xfrm>
        </p:spPr>
        <p:txBody>
          <a:bodyPr/>
          <a:lstStyle/>
          <a:p>
            <a:r>
              <a:rPr lang="en-US" sz="1800" dirty="0"/>
              <a:t>News about the future is what really matters.</a:t>
            </a:r>
          </a:p>
          <a:p>
            <a:pPr marL="292608" indent="-292608">
              <a:buFont typeface="Arial" panose="020B0604020202020204" pitchFamily="34" charset="0"/>
              <a:buChar char="•"/>
            </a:pPr>
            <a:r>
              <a:rPr lang="en-US" sz="1800" dirty="0"/>
              <a:t>Market participants put predictions into the expected part of the stock return.</a:t>
            </a:r>
          </a:p>
          <a:p>
            <a:pPr marL="292608" indent="-292608">
              <a:buFont typeface="Arial" panose="020B0604020202020204" pitchFamily="34" charset="0"/>
              <a:buChar char="•"/>
            </a:pPr>
            <a:r>
              <a:rPr lang="en-US" sz="1800" dirty="0"/>
              <a:t>Announcement = Expected News + Surprise News.</a:t>
            </a:r>
            <a:endParaRPr lang="en-IN" sz="1800" dirty="0"/>
          </a:p>
        </p:txBody>
      </p:sp>
      <p:sp>
        <p:nvSpPr>
          <p:cNvPr id="7" name="Slide Number Placeholder 6">
            <a:extLst>
              <a:ext uri="{FF2B5EF4-FFF2-40B4-BE49-F238E27FC236}">
                <a16:creationId xmlns:a16="http://schemas.microsoft.com/office/drawing/2014/main" id="{41908C9F-E05D-5AC7-39FB-50E6417D0969}"/>
              </a:ext>
            </a:extLst>
          </p:cNvPr>
          <p:cNvSpPr>
            <a:spLocks noGrp="1"/>
          </p:cNvSpPr>
          <p:nvPr>
            <p:ph type="sldNum" sz="quarter" idx="10"/>
          </p:nvPr>
        </p:nvSpPr>
        <p:spPr/>
        <p:txBody>
          <a:bodyPr/>
          <a:lstStyle/>
          <a:p>
            <a:fld id="{68151E55-6873-49E2-B8D5-2F265E6F1973}" type="slidenum">
              <a:rPr lang="en-US" smtClean="0"/>
              <a:t>6</a:t>
            </a:fld>
            <a:endParaRPr lang="en-US"/>
          </a:p>
        </p:txBody>
      </p:sp>
    </p:spTree>
    <p:extLst>
      <p:ext uri="{BB962C8B-B14F-4D97-AF65-F5344CB8AC3E}">
        <p14:creationId xmlns:p14="http://schemas.microsoft.com/office/powerpoint/2010/main" val="47675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IN" sz="2800" dirty="0"/>
              <a:t>The Fundamental Result </a:t>
            </a:r>
            <a:r>
              <a:rPr lang="en-IN" sz="1000" b="0" dirty="0"/>
              <a:t>3</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fontScale="85000" lnSpcReduction="10000"/>
          </a:bodyPr>
          <a:lstStyle/>
          <a:p>
            <a:r>
              <a:rPr lang="en-US" dirty="0"/>
              <a:t>The y-axis of the line graph shows the asset expected return [E (R sub </a:t>
            </a:r>
            <a:r>
              <a:rPr lang="en-US" dirty="0" err="1"/>
              <a:t>i</a:t>
            </a:r>
            <a:r>
              <a:rPr lang="en-US" dirty="0"/>
              <a:t>)] and the x-axis shows the asset beta (beta sub </a:t>
            </a:r>
            <a:r>
              <a:rPr lang="en-US" dirty="0" err="1"/>
              <a:t>i</a:t>
            </a:r>
            <a:r>
              <a:rPr lang="en-US" dirty="0"/>
              <a:t>). There is an upward-sloping arrow that starts from R sub f on the y-axis. There is a dashed horizontal line that starts from E (R sub A) on the y-axis and ends at point A which is below the middle of the upward-sloping arrow. There is a vertical dashed line that starts from point A and ends at beta sub A on the x-axis. There is another horizontal dashed line that starts from E (R sub B) on the y-axis and ends at point B which is in the middle of the upward-sloping arrow. There is another vertical dashed line that starts from point B and ends at beta sub B on the x-axis. There is a third horizontal dashed line that starts from E (R sub D) on the y-axis and ends at point D which is below the upward-sloping line. There is a third vertical dashed line that starts from point D and ends at beta sub D on the x-axis. There is a fourth horizontal dashed line that starts from E (R sub C) on the y-axis and ends at point C which is above the upward-sloping arrow. There is a fourth vertical dashed line that starts from point C and ends at beta sub c on the x-axis. A small section on the upper end of the upward-sloping arrow is labeled equal start fraction to E (R sub </a:t>
            </a:r>
            <a:r>
              <a:rPr lang="en-US" dirty="0" err="1"/>
              <a:t>i</a:t>
            </a:r>
            <a:r>
              <a:rPr lang="en-US" dirty="0"/>
              <a:t>) minus R sub f over beta sub </a:t>
            </a:r>
            <a:r>
              <a:rPr lang="en-US" dirty="0" err="1"/>
              <a:t>i</a:t>
            </a:r>
            <a:r>
              <a:rPr lang="en-US" dirty="0"/>
              <a:t> end fraction. The text below the graph reads as follows: The fundamental relationship between beta and expected return is that all assets must have the same reward to risk ratio, [E (R sub </a:t>
            </a:r>
            <a:r>
              <a:rPr lang="en-US" dirty="0" err="1"/>
              <a:t>i</a:t>
            </a:r>
            <a:r>
              <a:rPr lang="en-US" dirty="0"/>
              <a:t>) minus R sub f] over beta sub </a:t>
            </a:r>
            <a:r>
              <a:rPr lang="en-US" dirty="0" err="1"/>
              <a:t>i</a:t>
            </a:r>
            <a:r>
              <a:rPr lang="en-US" dirty="0"/>
              <a:t>. This means that they would all plot on the same straight line. Assets A and B are examples of this behavior. Asset C’s expected return is too high; Asset D’s is too low.</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60</a:t>
            </a:fld>
            <a:endParaRPr lang="en-US" sz="800" dirty="0"/>
          </a:p>
        </p:txBody>
      </p:sp>
    </p:spTree>
    <p:extLst>
      <p:ext uri="{BB962C8B-B14F-4D97-AF65-F5344CB8AC3E}">
        <p14:creationId xmlns:p14="http://schemas.microsoft.com/office/powerpoint/2010/main" val="185303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The Security Market Line </a:t>
            </a:r>
            <a:r>
              <a:rPr lang="en-US" sz="1000" b="0" dirty="0"/>
              <a:t>4</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a:bodyPr>
          <a:lstStyle/>
          <a:p>
            <a:r>
              <a:rPr lang="en-US" dirty="0"/>
              <a:t>The y-axis of the line graph shows the asset expected return [E (R sub </a:t>
            </a:r>
            <a:r>
              <a:rPr lang="en-US" dirty="0" err="1"/>
              <a:t>i</a:t>
            </a:r>
            <a:r>
              <a:rPr lang="en-US" dirty="0"/>
              <a:t>)] and the x-axis shows the asset beta (beta sub </a:t>
            </a:r>
            <a:r>
              <a:rPr lang="en-US" dirty="0" err="1"/>
              <a:t>i</a:t>
            </a:r>
            <a:r>
              <a:rPr lang="en-US" dirty="0"/>
              <a:t>). There is an upward-sloping arrow that starts from R sub f on the y-axis and ends in the middle of the upward-sloping arrow. There is a vertical dashed line that starts from the middle point of the upward-sloping arrow and ends at beta sub M equals 1.0 on the x-axis. There is also another horizontal dashed line that starts from the same point and ends at E (R sub M) on the y axis. A small section on the upper side of the arrow is labeled equal to E (R sub M) minus R sub f. The text on the bottom with the equation reads as follows. The slope of the security market line is equal to the market risk premium, that is, the reward for bearing an average amount of systematic risk. The equation describing the S M L can be written as: E left parenthesis R sub </a:t>
            </a:r>
            <a:r>
              <a:rPr lang="en-US" dirty="0" err="1"/>
              <a:t>i</a:t>
            </a:r>
            <a:r>
              <a:rPr lang="en-US" dirty="0"/>
              <a:t> right parenthesis equals R sub f plus left bracket E left parenthesis R sub M right parenthesis minus R sub f right bracket times beta sub </a:t>
            </a:r>
            <a:r>
              <a:rPr lang="en-US" dirty="0" err="1"/>
              <a:t>i</a:t>
            </a:r>
            <a:r>
              <a:rPr lang="en-US" dirty="0"/>
              <a:t>. This is the capital asset pricing model (C A P M).</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61</a:t>
            </a:fld>
            <a:endParaRPr lang="en-US" sz="800" dirty="0"/>
          </a:p>
        </p:txBody>
      </p:sp>
    </p:spTree>
    <p:extLst>
      <p:ext uri="{BB962C8B-B14F-4D97-AF65-F5344CB8AC3E}">
        <p14:creationId xmlns:p14="http://schemas.microsoft.com/office/powerpoint/2010/main" val="3896621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Unexpected Returns and Beta</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a:bodyPr>
          <a:lstStyle/>
          <a:p>
            <a:r>
              <a:rPr lang="en-US" dirty="0"/>
              <a:t>The y-axis of the graph shows an unexpected return in percentage on the security and the x-axis shows an unexpected return on the market in percentage. There are fluctuating blue dots for total unexpected return with the following estimated values. Year 2 (negative 15, negative 40). Year 5 (negative 5, negative 10), year 3 (negative 3, 10), year 1 (4, 8), year 4 (12, 25). There is an upward-sloping line for the systematic portion with some of the following estimated values. (Negative 15, negative 19), (negative 5, 2), (negative 3, 0), (4, 0), (14, 15).</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62</a:t>
            </a:fld>
            <a:endParaRPr lang="en-US" sz="800" dirty="0"/>
          </a:p>
        </p:txBody>
      </p:sp>
    </p:spTree>
    <p:extLst>
      <p:ext uri="{BB962C8B-B14F-4D97-AF65-F5344CB8AC3E}">
        <p14:creationId xmlns:p14="http://schemas.microsoft.com/office/powerpoint/2010/main" val="2670694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From Where Do Betas Come?</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fontScale="85000" lnSpcReduction="10000"/>
          </a:bodyPr>
          <a:lstStyle/>
          <a:p>
            <a:r>
              <a:rPr lang="en-US" dirty="0"/>
              <a:t>The table consists of 5 columns and 6 rows. The column headings are year, returns, return deviations, squared deviations, and product of deviations. Each of the column headings Returns, Return deviations, and squared deviations is subdivided into security and market. The row entries are as follows. Row 1. Year 1. Security: .10. Market: .08. Security: .00. Market: negative .04. Security: .0. Market: .0016. Product of deviations: .0. Row 2. Year 2. Security: negative .08. Market: negative.12. Security: negative .18. Market: negative .24. Security: .0324. Market: .0576 Product of deviations: .0432. Row 3. Year 3. Security: negative .04. Market: negative.16. Security: negative .14. Market: negative .04. Security: .0196. Market: .0016. Product of deviations: negative.0056. Row 4. Year 4. Security: .40. Market: .26. Security: .30. Market: .14. Security: .0900. Market: .0196. Product of deviations: .0420. Row 5. Year 5. Security: .12. Market: .22. Security: .02. Market: .10. Security: .0004. Market: .0100. Product of deviations: .0020. Row 6. Totals. Security: .50. Market: .60. Security: 0. Market: 0. Security: .1424. Market: .0904. Product of deviations: .0816. Security. Average returns: .50 over 5 = .10 or 10%. Variances: .1424 over 4 = .0356. Standard deviations: square root of .0356 = .1887, or 18.87%. Market. Average returns: .60 over 5 = .12, or 12%. Variances: .0904 over 4 = .0226. Standard deviations: square root of .0226 = .1503, or 15.03%. Covariance = C o v (R sub I, R sub M) = .0816 over 4 = .0204. Correlation = C o r </a:t>
            </a:r>
            <a:r>
              <a:rPr lang="en-US" dirty="0" err="1"/>
              <a:t>r</a:t>
            </a:r>
            <a:r>
              <a:rPr lang="en-US" dirty="0"/>
              <a:t> (R sub I, R sub M) = .0204 over (.1887 times .1503) = .72. Beta = beta =.72 times (.1887 over .1503) = .903 = .9.</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63</a:t>
            </a:fld>
            <a:endParaRPr lang="en-US" sz="800" dirty="0"/>
          </a:p>
        </p:txBody>
      </p:sp>
    </p:spTree>
    <p:extLst>
      <p:ext uri="{BB962C8B-B14F-4D97-AF65-F5344CB8AC3E}">
        <p14:creationId xmlns:p14="http://schemas.microsoft.com/office/powerpoint/2010/main" val="3762899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Using a Spreadsheet to Calculate Beta</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fontScale="92500" lnSpcReduction="20000"/>
          </a:bodyPr>
          <a:lstStyle/>
          <a:p>
            <a:r>
              <a:rPr lang="en-US" dirty="0"/>
              <a:t>Using a spreadsheet to calculate Beta. To illustrate how to calculate betas, correlations, and covariances using a spreadsheet, we have entered the information from Table 12.4 into the spreadsheet below. Here, we use Excel functions to do all the calculations. The table below consists of 2 columns namely, year and returns. The column heading returns is subdivided into security and market. The row entries are as follows. Row 1. Year 1. Security: 10%. Market: 8%. Row 2. Year 2. Security: negative 8%. Market: negative 12%. Row 3. Year 3. Security: negative 4%. Market: 16%. Row 4. Year 4. Security: 40%. Market: 26%. Row 5. Year 5. Security: 12%. Market: 22%. Note: The Excel format is set to percent, but the numbers are entered as decimals. Average. Security: 10%. Market: 12%. Using the = AVERAGE function. Standard deviation. Security: 18.87%. Market: 15.03%. Using the = S T D E V function. Correlation: 0.72. = C O R </a:t>
            </a:r>
            <a:r>
              <a:rPr lang="en-US" dirty="0" err="1"/>
              <a:t>R</a:t>
            </a:r>
            <a:r>
              <a:rPr lang="en-US" dirty="0"/>
              <a:t> E L (D 10: D 14, E 10: E 14). Beta: 0.90. Excel also has a covariance function = C O V A R, but we do not use it because it divides by n instead of n minus 1. Verify that you get a beta of about 0.72 if you use the C O V A R function divided by the variance of the market returns, use the Excel function, = V A R. Question 1: How would you correct the covariance calculation? Question 2: What happens when you use = SLOPE, an Excel function?</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64</a:t>
            </a:fld>
            <a:endParaRPr lang="en-US" sz="800" dirty="0"/>
          </a:p>
        </p:txBody>
      </p:sp>
    </p:spTree>
    <p:extLst>
      <p:ext uri="{BB962C8B-B14F-4D97-AF65-F5344CB8AC3E}">
        <p14:creationId xmlns:p14="http://schemas.microsoft.com/office/powerpoint/2010/main" val="3929687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US" sz="2800" dirty="0"/>
              <a:t>Another Way to Calculate Beta (The Characteristic Line)</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a:bodyPr>
          <a:lstStyle/>
          <a:p>
            <a:r>
              <a:rPr lang="en-US" dirty="0"/>
              <a:t>The y-axes of the two dot plots show stock returns in percentages and the x-axes shows market returns. Graph A on top is titled scatter plot. There are blue dots with the following estimated values. (Negative 12, negative 9), (9, 10), (17, negative 2), (23, 14), and (27, 41). Graph B on the bottom is titled characteristic line. There is an upward-sloping line that starts from (negative 13, negative 12) and rises with the following estimated values. (Negative 10, negative 10), (negative 5, negative 5), (0, 0), (5, 5), (10, 10), (15, 15), (20, 20), (25, 25). There are blue dots with the following estimated values. (negative 13, negative 9), (8, 10), (16, negative 5), (23, 10), and (26, 40).</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65</a:t>
            </a:fld>
            <a:endParaRPr lang="en-US" sz="800" dirty="0"/>
          </a:p>
        </p:txBody>
      </p:sp>
    </p:spTree>
    <p:extLst>
      <p:ext uri="{BB962C8B-B14F-4D97-AF65-F5344CB8AC3E}">
        <p14:creationId xmlns:p14="http://schemas.microsoft.com/office/powerpoint/2010/main" val="448143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IN" sz="2800" dirty="0"/>
              <a:t>Build a Beta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rmAutofit/>
          </a:bodyPr>
          <a:lstStyle/>
          <a:p>
            <a:r>
              <a:rPr lang="en-US" dirty="0"/>
              <a:t>Data in a spreadsheet are titled Using a Regression in Excel to Calculate Beta. The following data are shown under the Regression Statistics panel, from rows 6 to 10 of column B: Multiple R, 0.7192; R square, 0.5173; Adjusted R square, 0.3563; standard error, 15.1375; and observations, 5. The data are shown under the ANOVA panel in columns B to F. d f, S </a:t>
            </a:r>
            <a:r>
              <a:rPr lang="en-US" dirty="0" err="1"/>
              <a:t>S</a:t>
            </a:r>
            <a:r>
              <a:rPr lang="en-US" dirty="0"/>
              <a:t>, M S, F, Significance F are the column heads from columns B to F. The row heads and entries are as follows: Row 14: Regression: d f, 1. S </a:t>
            </a:r>
            <a:r>
              <a:rPr lang="en-US" dirty="0" err="1"/>
              <a:t>S</a:t>
            </a:r>
            <a:r>
              <a:rPr lang="en-US" dirty="0"/>
              <a:t>, 736.5663. M S, 736.5664. F, 3.214418126. Significance F, 1.1709. Row 15: Residual: d f, 3. S </a:t>
            </a:r>
            <a:r>
              <a:rPr lang="en-US" dirty="0" err="1"/>
              <a:t>S</a:t>
            </a:r>
            <a:r>
              <a:rPr lang="en-US" dirty="0"/>
              <a:t>, 687.4336. M S, 229.1445428. Row 16: Total: d f, 4. S </a:t>
            </a:r>
            <a:r>
              <a:rPr lang="en-US" dirty="0" err="1"/>
              <a:t>S</a:t>
            </a:r>
            <a:r>
              <a:rPr lang="en-US" dirty="0"/>
              <a:t>, 1424. Coefficients, standard error, t Stat, and P value are shown from columns B to E as follows: Row 19: Intercept: negative 0.8319, 9.0736, negative 0.0917, and 0.9327. Row 20: Market returns: 0.9027, 0.5035, 1.7929, and 0.1709. 0.9027 is highlighted in yellow. Source: Microsoft.</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66</a:t>
            </a:fld>
            <a:endParaRPr lang="en-US" sz="800" dirty="0"/>
          </a:p>
        </p:txBody>
      </p:sp>
    </p:spTree>
    <p:extLst>
      <p:ext uri="{BB962C8B-B14F-4D97-AF65-F5344CB8AC3E}">
        <p14:creationId xmlns:p14="http://schemas.microsoft.com/office/powerpoint/2010/main" val="2472415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9966-2BCE-56C7-D323-8FD0DAE0B0DA}"/>
              </a:ext>
            </a:extLst>
          </p:cNvPr>
          <p:cNvSpPr>
            <a:spLocks noGrp="1"/>
          </p:cNvSpPr>
          <p:nvPr>
            <p:ph type="title"/>
          </p:nvPr>
        </p:nvSpPr>
        <p:spPr/>
        <p:txBody>
          <a:bodyPr>
            <a:noAutofit/>
          </a:bodyPr>
          <a:lstStyle/>
          <a:p>
            <a:r>
              <a:rPr lang="en-IN" sz="2800" dirty="0"/>
              <a:t>Beta Calculation Source: Bloomberg </a:t>
            </a:r>
            <a:r>
              <a:rPr lang="en-US" sz="2800" dirty="0"/>
              <a:t>– Text Alternative</a:t>
            </a:r>
          </a:p>
        </p:txBody>
      </p:sp>
      <p:sp>
        <p:nvSpPr>
          <p:cNvPr id="3" name="Text Placeholder 2">
            <a:extLst>
              <a:ext uri="{FF2B5EF4-FFF2-40B4-BE49-F238E27FC236}">
                <a16:creationId xmlns:a16="http://schemas.microsoft.com/office/drawing/2014/main" id="{42BB2838-4D1F-88F3-3266-F9853E9DB82E}"/>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hlinkClick r:id="rId3" action="ppaction://hlinksldjump"/>
            </a:endParaRPr>
          </a:p>
        </p:txBody>
      </p:sp>
      <p:sp>
        <p:nvSpPr>
          <p:cNvPr id="4" name="Content Placeholder 3">
            <a:extLst>
              <a:ext uri="{FF2B5EF4-FFF2-40B4-BE49-F238E27FC236}">
                <a16:creationId xmlns:a16="http://schemas.microsoft.com/office/drawing/2014/main" id="{91D3C39B-F537-F1A9-A740-4A393869D640}"/>
              </a:ext>
            </a:extLst>
          </p:cNvPr>
          <p:cNvSpPr>
            <a:spLocks noGrp="1"/>
          </p:cNvSpPr>
          <p:nvPr>
            <p:ph sz="quarter" idx="11"/>
          </p:nvPr>
        </p:nvSpPr>
        <p:spPr/>
        <p:txBody>
          <a:bodyPr>
            <a:noAutofit/>
          </a:bodyPr>
          <a:lstStyle/>
          <a:p>
            <a:r>
              <a:rPr lang="en-US" sz="1400" dirty="0"/>
              <a:t>The top of the screenshot reads as follows: M S F T U S Equity, Relative Index, S P X Index, Actions dropdown, and Edit dropdown. Relative Index is selected. Historical Beta is indicated at top right. The following lines are shown as follows: Data textbox, last price. Data textbox, last price. Weekly dropdown. Linear checkbox is selected. Beta plus or minus checkbox. Non Param checkbox. Reg on dropdown is set to Percent. 01 06 2020 to 01 05 2022. 01 07 2019 to 01 06 2021. Lag textbox, 0. </a:t>
            </a:r>
            <a:r>
              <a:rPr lang="en-US" sz="1400" dirty="0" err="1"/>
              <a:t>Winsorize</a:t>
            </a:r>
            <a:r>
              <a:rPr lang="en-US" sz="1400" dirty="0"/>
              <a:t>, 2. Standard deviation dropdown set to Local. Among 6 months, Y T D, 1 year, 2 years, 5 years, Max, and Weekly dropdown, 2 years is selected. Legend option is then selected. Track, Annotate, Zoom, Select, and Copy are the other options. On the right, Statistics tab is selected. Transformations is the other tab. Y equals Microsoft Corp. X equals S and P 500 Index. Linear Beta, Range 1. Raw Beta, 0.848. Adjusted Beta, 0.899. Alpha (Intercept), 0.427. R cap 2 (Correlation cap 2), 0.560. R (correlation), 0.749. Standard deviation of error, 2.511. Standard error of alpha, 0.249. Standard error of beta, 0.075. t Test, 11.346. Significance, 0.000. Last T value, negative 0.264. Last P value, 0.396. Number of points, 103. Last Spread, 4429.86. In the content pane, the vertical axis represents M S F T U S Equity Percent ranging from negative 14 to 10 in increments of 4. Bars are shown over the axis forming a bell shaped curve reaching its peak between negative 2 and 2. The horizontal axis represents S P X Index Percent ranging from negative 16 to 12 in increments of 2. Vertical bars form a bell shaped curve over the axis showing peak between negative 2 and 2. Cluster of dots are shown in the graph between negative 6 and 6 of both the axes. A line connecting the low point (negative 15, negative 14) to the high point (12, 10) represents the equation Y equals 0.848 X plus 0.427. The line shows positive correlation drawn along the dots plotted.</a:t>
            </a:r>
          </a:p>
        </p:txBody>
      </p:sp>
      <p:sp>
        <p:nvSpPr>
          <p:cNvPr id="5" name="Text Placeholder 4">
            <a:extLst>
              <a:ext uri="{FF2B5EF4-FFF2-40B4-BE49-F238E27FC236}">
                <a16:creationId xmlns:a16="http://schemas.microsoft.com/office/drawing/2014/main" id="{1B62927B-3B16-5512-331E-A2BCF203AB26}"/>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hlinkClick r:id="rId3" action="ppaction://hlinksldjump"/>
            </a:endParaRPr>
          </a:p>
        </p:txBody>
      </p:sp>
      <p:sp>
        <p:nvSpPr>
          <p:cNvPr id="6" name="Slide Number Placeholder 5">
            <a:extLst>
              <a:ext uri="{FF2B5EF4-FFF2-40B4-BE49-F238E27FC236}">
                <a16:creationId xmlns:a16="http://schemas.microsoft.com/office/drawing/2014/main" id="{54957A2C-1428-5991-91D2-00CBECA2EBFD}"/>
              </a:ext>
            </a:extLst>
          </p:cNvPr>
          <p:cNvSpPr>
            <a:spLocks noGrp="1"/>
          </p:cNvSpPr>
          <p:nvPr>
            <p:ph type="sldNum" sz="quarter" idx="10"/>
          </p:nvPr>
        </p:nvSpPr>
        <p:spPr/>
        <p:txBody>
          <a:bodyPr/>
          <a:lstStyle/>
          <a:p>
            <a:fld id="{68151E55-6873-49E2-B8D5-2F265E6F1973}" type="slidenum">
              <a:rPr lang="en-US" sz="800" smtClean="0"/>
              <a:t>67</a:t>
            </a:fld>
            <a:endParaRPr lang="en-US" sz="800" dirty="0"/>
          </a:p>
        </p:txBody>
      </p:sp>
    </p:spTree>
    <p:extLst>
      <p:ext uri="{BB962C8B-B14F-4D97-AF65-F5344CB8AC3E}">
        <p14:creationId xmlns:p14="http://schemas.microsoft.com/office/powerpoint/2010/main" val="113143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481-9F89-0B0F-39BF-5B3FF560B7CE}"/>
              </a:ext>
            </a:extLst>
          </p:cNvPr>
          <p:cNvSpPr>
            <a:spLocks noGrp="1"/>
          </p:cNvSpPr>
          <p:nvPr>
            <p:ph type="title"/>
          </p:nvPr>
        </p:nvSpPr>
        <p:spPr/>
        <p:txBody>
          <a:bodyPr>
            <a:normAutofit fontScale="90000"/>
          </a:bodyPr>
          <a:lstStyle/>
          <a:p>
            <a:r>
              <a:rPr lang="en-IN" dirty="0"/>
              <a:t>Earnings Surprises Source: Bloomberg</a:t>
            </a:r>
          </a:p>
        </p:txBody>
      </p:sp>
      <p:pic>
        <p:nvPicPr>
          <p:cNvPr id="7" name="Picture 6" descr="A screenshot of the tracking surprises of Nike incorporated lists two tables and a line graph.">
            <a:extLst>
              <a:ext uri="{FF2B5EF4-FFF2-40B4-BE49-F238E27FC236}">
                <a16:creationId xmlns:a16="http://schemas.microsoft.com/office/drawing/2014/main" id="{7EB342DF-E24B-4324-C3C9-2141BAEBA7A2}"/>
              </a:ext>
            </a:extLst>
          </p:cNvPr>
          <p:cNvPicPr>
            <a:picLocks noChangeAspect="1"/>
          </p:cNvPicPr>
          <p:nvPr/>
        </p:nvPicPr>
        <p:blipFill>
          <a:blip r:embed="rId2"/>
          <a:stretch>
            <a:fillRect/>
          </a:stretch>
        </p:blipFill>
        <p:spPr>
          <a:xfrm>
            <a:off x="850347" y="1277600"/>
            <a:ext cx="7443307" cy="4644446"/>
          </a:xfrm>
          <a:prstGeom prst="rect">
            <a:avLst/>
          </a:prstGeom>
        </p:spPr>
      </p:pic>
      <p:sp>
        <p:nvSpPr>
          <p:cNvPr id="3" name="Text Placeholder 4">
            <a:extLst>
              <a:ext uri="{FF2B5EF4-FFF2-40B4-BE49-F238E27FC236}">
                <a16:creationId xmlns:a16="http://schemas.microsoft.com/office/drawing/2014/main" id="{16201488-ED9F-7676-379E-25D323C7283D}"/>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AC10CD42-C735-BE83-FE7C-36AED0E684D3}"/>
              </a:ext>
            </a:extLst>
          </p:cNvPr>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277196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B6C9-E8B6-B113-CD56-A7301022D84F}"/>
              </a:ext>
            </a:extLst>
          </p:cNvPr>
          <p:cNvSpPr>
            <a:spLocks noGrp="1"/>
          </p:cNvSpPr>
          <p:nvPr>
            <p:ph type="title"/>
          </p:nvPr>
        </p:nvSpPr>
        <p:spPr/>
        <p:txBody>
          <a:bodyPr>
            <a:normAutofit/>
          </a:bodyPr>
          <a:lstStyle/>
          <a:p>
            <a:r>
              <a:rPr lang="en-IN" sz="3600" dirty="0"/>
              <a:t>Systematic and Unsystematic Risk</a:t>
            </a:r>
          </a:p>
        </p:txBody>
      </p:sp>
      <p:sp>
        <p:nvSpPr>
          <p:cNvPr id="3" name="Content Placeholder 2">
            <a:extLst>
              <a:ext uri="{FF2B5EF4-FFF2-40B4-BE49-F238E27FC236}">
                <a16:creationId xmlns:a16="http://schemas.microsoft.com/office/drawing/2014/main" id="{0FDBC6E5-7956-0D18-D599-5A053DEEB345}"/>
              </a:ext>
            </a:extLst>
          </p:cNvPr>
          <p:cNvSpPr>
            <a:spLocks noGrp="1"/>
          </p:cNvSpPr>
          <p:nvPr>
            <p:ph sz="quarter" idx="11"/>
          </p:nvPr>
        </p:nvSpPr>
        <p:spPr>
          <a:xfrm>
            <a:off x="342900" y="1276709"/>
            <a:ext cx="8458200" cy="2049295"/>
          </a:xfrm>
        </p:spPr>
        <p:txBody>
          <a:bodyPr/>
          <a:lstStyle/>
          <a:p>
            <a:pPr marL="292608" indent="-292608">
              <a:buFont typeface="Arial" panose="020B0604020202020204" pitchFamily="34" charset="0"/>
              <a:buChar char="•"/>
            </a:pPr>
            <a:r>
              <a:rPr lang="en-US" b="1" dirty="0">
                <a:solidFill>
                  <a:srgbClr val="002060"/>
                </a:solidFill>
              </a:rPr>
              <a:t>Systematic risk</a:t>
            </a:r>
            <a:r>
              <a:rPr lang="en-US" dirty="0"/>
              <a:t> is risk that influences a large number of assets. Also called </a:t>
            </a:r>
            <a:r>
              <a:rPr lang="en-US" b="1" dirty="0">
                <a:solidFill>
                  <a:srgbClr val="002060"/>
                </a:solidFill>
              </a:rPr>
              <a:t>market risk</a:t>
            </a:r>
            <a:r>
              <a:rPr lang="en-US" dirty="0"/>
              <a:t>.</a:t>
            </a:r>
          </a:p>
          <a:p>
            <a:pPr marL="292608" indent="-292608">
              <a:buFont typeface="Arial" panose="020B0604020202020204" pitchFamily="34" charset="0"/>
              <a:buChar char="•"/>
            </a:pPr>
            <a:r>
              <a:rPr lang="en-US" b="1" dirty="0">
                <a:solidFill>
                  <a:srgbClr val="A9131A"/>
                </a:solidFill>
              </a:rPr>
              <a:t>Unsystematic risk</a:t>
            </a:r>
            <a:r>
              <a:rPr lang="en-US" dirty="0"/>
              <a:t> is risk that influences a single company or a small group of companies. Also called </a:t>
            </a:r>
            <a:r>
              <a:rPr lang="en-US" b="1" dirty="0">
                <a:solidFill>
                  <a:srgbClr val="A9131A"/>
                </a:solidFill>
              </a:rPr>
              <a:t>unique risk</a:t>
            </a:r>
            <a:r>
              <a:rPr lang="en-US" dirty="0"/>
              <a:t> or </a:t>
            </a:r>
            <a:r>
              <a:rPr lang="en-US" b="1" dirty="0">
                <a:solidFill>
                  <a:srgbClr val="A9131A"/>
                </a:solidFill>
              </a:rPr>
              <a:t>firm-specific risk</a:t>
            </a:r>
            <a:r>
              <a:rPr lang="en-US" dirty="0"/>
              <a:t>.</a:t>
            </a:r>
            <a:endParaRPr lang="en-IN" dirty="0"/>
          </a:p>
        </p:txBody>
      </p:sp>
      <p:sp>
        <p:nvSpPr>
          <p:cNvPr id="4" name="Content Placeholder 3">
            <a:extLst>
              <a:ext uri="{FF2B5EF4-FFF2-40B4-BE49-F238E27FC236}">
                <a16:creationId xmlns:a16="http://schemas.microsoft.com/office/drawing/2014/main" id="{CD861357-2C05-65C5-9DE2-97279C08AA69}"/>
              </a:ext>
            </a:extLst>
          </p:cNvPr>
          <p:cNvSpPr>
            <a:spLocks noGrp="1"/>
          </p:cNvSpPr>
          <p:nvPr>
            <p:ph sz="quarter" idx="14"/>
          </p:nvPr>
        </p:nvSpPr>
        <p:spPr>
          <a:xfrm>
            <a:off x="342900" y="3559631"/>
            <a:ext cx="8458200" cy="489857"/>
          </a:xfrm>
        </p:spPr>
        <p:txBody>
          <a:bodyPr/>
          <a:lstStyle/>
          <a:p>
            <a:r>
              <a:rPr lang="en-IN" b="1" dirty="0"/>
              <a:t>Total risk = </a:t>
            </a:r>
            <a:r>
              <a:rPr lang="en-IN" b="1" dirty="0">
                <a:solidFill>
                  <a:srgbClr val="002060"/>
                </a:solidFill>
              </a:rPr>
              <a:t>Systematic risk</a:t>
            </a:r>
            <a:r>
              <a:rPr lang="en-IN" b="1" dirty="0"/>
              <a:t> + </a:t>
            </a:r>
            <a:r>
              <a:rPr lang="en-IN" b="1" dirty="0">
                <a:solidFill>
                  <a:srgbClr val="A9131A"/>
                </a:solidFill>
              </a:rPr>
              <a:t>Unsystematic risk</a:t>
            </a:r>
          </a:p>
        </p:txBody>
      </p:sp>
      <p:sp>
        <p:nvSpPr>
          <p:cNvPr id="7" name="Slide Number Placeholder 6">
            <a:extLst>
              <a:ext uri="{FF2B5EF4-FFF2-40B4-BE49-F238E27FC236}">
                <a16:creationId xmlns:a16="http://schemas.microsoft.com/office/drawing/2014/main" id="{A1D341DD-046E-3F72-5EFB-1C0419482C31}"/>
              </a:ext>
            </a:extLst>
          </p:cNvPr>
          <p:cNvSpPr>
            <a:spLocks noGrp="1"/>
          </p:cNvSpPr>
          <p:nvPr>
            <p:ph type="sldNum" sz="quarter" idx="10"/>
          </p:nvPr>
        </p:nvSpPr>
        <p:spPr/>
        <p:txBody>
          <a:bodyPr/>
          <a:lstStyle/>
          <a:p>
            <a:fld id="{68151E55-6873-49E2-B8D5-2F265E6F1973}" type="slidenum">
              <a:rPr lang="en-US" smtClean="0"/>
              <a:t>8</a:t>
            </a:fld>
            <a:endParaRPr lang="en-US"/>
          </a:p>
        </p:txBody>
      </p:sp>
    </p:spTree>
    <p:extLst>
      <p:ext uri="{BB962C8B-B14F-4D97-AF65-F5344CB8AC3E}">
        <p14:creationId xmlns:p14="http://schemas.microsoft.com/office/powerpoint/2010/main" val="381098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FF17-0F89-3561-5EA4-1777F620B025}"/>
              </a:ext>
            </a:extLst>
          </p:cNvPr>
          <p:cNvSpPr>
            <a:spLocks noGrp="1"/>
          </p:cNvSpPr>
          <p:nvPr>
            <p:ph type="title"/>
          </p:nvPr>
        </p:nvSpPr>
        <p:spPr/>
        <p:txBody>
          <a:bodyPr>
            <a:noAutofit/>
          </a:bodyPr>
          <a:lstStyle/>
          <a:p>
            <a:r>
              <a:rPr lang="en-US" sz="3200" dirty="0"/>
              <a:t>Systematic and Unsystematic Components of Return</a:t>
            </a:r>
            <a:endParaRPr lang="en-IN" sz="3200" dirty="0"/>
          </a:p>
        </p:txBody>
      </p:sp>
      <p:sp>
        <p:nvSpPr>
          <p:cNvPr id="3" name="Content Placeholder 2">
            <a:extLst>
              <a:ext uri="{FF2B5EF4-FFF2-40B4-BE49-F238E27FC236}">
                <a16:creationId xmlns:a16="http://schemas.microsoft.com/office/drawing/2014/main" id="{E3835768-415A-4AD1-F6B5-5FC790A9A38C}"/>
              </a:ext>
            </a:extLst>
          </p:cNvPr>
          <p:cNvSpPr>
            <a:spLocks noGrp="1"/>
          </p:cNvSpPr>
          <p:nvPr>
            <p:ph sz="quarter" idx="11"/>
          </p:nvPr>
        </p:nvSpPr>
        <p:spPr>
          <a:xfrm>
            <a:off x="342900" y="1276710"/>
            <a:ext cx="8458200" cy="441558"/>
          </a:xfrm>
        </p:spPr>
        <p:txBody>
          <a:bodyPr/>
          <a:lstStyle/>
          <a:p>
            <a:pPr marL="292608" indent="-292608">
              <a:buFont typeface="Arial" panose="020B0604020202020204" pitchFamily="34" charset="0"/>
              <a:buChar char="•"/>
            </a:pPr>
            <a:r>
              <a:rPr lang="en-IN" dirty="0"/>
              <a:t>Recall:</a:t>
            </a:r>
          </a:p>
        </p:txBody>
      </p:sp>
      <p:graphicFrame>
        <p:nvGraphicFramePr>
          <p:cNvPr id="12" name="Object 11">
            <a:extLst>
              <a:ext uri="{FF2B5EF4-FFF2-40B4-BE49-F238E27FC236}">
                <a16:creationId xmlns:a16="http://schemas.microsoft.com/office/drawing/2014/main" id="{AD663A01-CD10-4457-4FB3-5AD4BF491BDA}"/>
              </a:ext>
            </a:extLst>
          </p:cNvPr>
          <p:cNvGraphicFramePr>
            <a:graphicFrameLocks noChangeAspect="1"/>
          </p:cNvGraphicFramePr>
          <p:nvPr>
            <p:extLst>
              <p:ext uri="{D42A27DB-BD31-4B8C-83A1-F6EECF244321}">
                <p14:modId xmlns:p14="http://schemas.microsoft.com/office/powerpoint/2010/main" val="4007963417"/>
              </p:ext>
            </p:extLst>
          </p:nvPr>
        </p:nvGraphicFramePr>
        <p:xfrm>
          <a:off x="747713" y="1897063"/>
          <a:ext cx="1790700" cy="342900"/>
        </p:xfrm>
        <a:graphic>
          <a:graphicData uri="http://schemas.openxmlformats.org/presentationml/2006/ole">
            <mc:AlternateContent xmlns:mc="http://schemas.openxmlformats.org/markup-compatibility/2006">
              <mc:Choice xmlns:v="urn:schemas-microsoft-com:vml" Requires="v">
                <p:oleObj spid="_x0000_s1050" name="Equation" r:id="rId3" imgW="1790640" imgH="342720" progId="Equation.DSMT4">
                  <p:embed/>
                </p:oleObj>
              </mc:Choice>
              <mc:Fallback>
                <p:oleObj name="Equation" r:id="rId3" imgW="1790640" imgH="342720" progId="Equation.DSMT4">
                  <p:embed/>
                  <p:pic>
                    <p:nvPicPr>
                      <p:cNvPr id="0" name=""/>
                      <p:cNvPicPr/>
                      <p:nvPr/>
                    </p:nvPicPr>
                    <p:blipFill>
                      <a:blip r:embed="rId4"/>
                      <a:stretch>
                        <a:fillRect/>
                      </a:stretch>
                    </p:blipFill>
                    <p:spPr>
                      <a:xfrm>
                        <a:off x="747713" y="1897063"/>
                        <a:ext cx="17907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E290CC3-E081-229F-5BF1-6F8DCEDB6918}"/>
              </a:ext>
            </a:extLst>
          </p:cNvPr>
          <p:cNvSpPr>
            <a:spLocks noGrp="1"/>
          </p:cNvSpPr>
          <p:nvPr>
            <p:ph sz="quarter" idx="14"/>
          </p:nvPr>
        </p:nvSpPr>
        <p:spPr>
          <a:xfrm>
            <a:off x="342900" y="2379899"/>
            <a:ext cx="8458200" cy="453736"/>
          </a:xfrm>
        </p:spPr>
        <p:txBody>
          <a:bodyPr/>
          <a:lstStyle/>
          <a:p>
            <a:pPr marL="1547813"/>
            <a:r>
              <a:rPr lang="en-IN" dirty="0"/>
              <a:t>= </a:t>
            </a:r>
            <a:r>
              <a:rPr lang="en-IN" b="1" dirty="0">
                <a:solidFill>
                  <a:srgbClr val="002060"/>
                </a:solidFill>
              </a:rPr>
              <a:t>Systematic portion</a:t>
            </a:r>
            <a:r>
              <a:rPr lang="en-IN" dirty="0">
                <a:solidFill>
                  <a:srgbClr val="002060"/>
                </a:solidFill>
              </a:rPr>
              <a:t> </a:t>
            </a:r>
            <a:r>
              <a:rPr lang="en-IN" dirty="0"/>
              <a:t>+ </a:t>
            </a:r>
            <a:r>
              <a:rPr lang="en-IN" b="1" dirty="0">
                <a:solidFill>
                  <a:srgbClr val="A9131A"/>
                </a:solidFill>
              </a:rPr>
              <a:t>Unsystematic portion</a:t>
            </a:r>
          </a:p>
        </p:txBody>
      </p:sp>
      <p:graphicFrame>
        <p:nvGraphicFramePr>
          <p:cNvPr id="13" name="Object 12">
            <a:extLst>
              <a:ext uri="{FF2B5EF4-FFF2-40B4-BE49-F238E27FC236}">
                <a16:creationId xmlns:a16="http://schemas.microsoft.com/office/drawing/2014/main" id="{ED8C5459-10E9-0347-C256-B3AD7AEF8395}"/>
              </a:ext>
            </a:extLst>
          </p:cNvPr>
          <p:cNvGraphicFramePr>
            <a:graphicFrameLocks noChangeAspect="1"/>
          </p:cNvGraphicFramePr>
          <p:nvPr>
            <p:extLst>
              <p:ext uri="{D42A27DB-BD31-4B8C-83A1-F6EECF244321}">
                <p14:modId xmlns:p14="http://schemas.microsoft.com/office/powerpoint/2010/main" val="4148120794"/>
              </p:ext>
            </p:extLst>
          </p:nvPr>
        </p:nvGraphicFramePr>
        <p:xfrm>
          <a:off x="1995207" y="2926153"/>
          <a:ext cx="1019810" cy="251460"/>
        </p:xfrm>
        <a:graphic>
          <a:graphicData uri="http://schemas.openxmlformats.org/presentationml/2006/ole">
            <mc:AlternateContent xmlns:mc="http://schemas.openxmlformats.org/markup-compatibility/2006">
              <mc:Choice xmlns:v="urn:schemas-microsoft-com:vml" Requires="v">
                <p:oleObj spid="_x0000_s1051" name="Equation" r:id="rId5" imgW="927000" imgH="228600" progId="Equation.DSMT4">
                  <p:embed/>
                </p:oleObj>
              </mc:Choice>
              <mc:Fallback>
                <p:oleObj name="Equation" r:id="rId5" imgW="927000" imgH="228600" progId="Equation.DSMT4">
                  <p:embed/>
                  <p:pic>
                    <p:nvPicPr>
                      <p:cNvPr id="0" name=""/>
                      <p:cNvPicPr/>
                      <p:nvPr/>
                    </p:nvPicPr>
                    <p:blipFill>
                      <a:blip r:embed="rId6"/>
                      <a:stretch>
                        <a:fillRect/>
                      </a:stretch>
                    </p:blipFill>
                    <p:spPr>
                      <a:xfrm>
                        <a:off x="1995207" y="2926153"/>
                        <a:ext cx="1019810" cy="2514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0D121B2-08DE-BCBA-A81D-6BAA2246DF60}"/>
              </a:ext>
            </a:extLst>
          </p:cNvPr>
          <p:cNvSpPr>
            <a:spLocks noGrp="1"/>
          </p:cNvSpPr>
          <p:nvPr>
            <p:ph sz="quarter" idx="15"/>
          </p:nvPr>
        </p:nvSpPr>
        <p:spPr>
          <a:xfrm>
            <a:off x="313383" y="3573990"/>
            <a:ext cx="952709" cy="425947"/>
          </a:xfrm>
        </p:spPr>
        <p:txBody>
          <a:bodyPr/>
          <a:lstStyle/>
          <a:p>
            <a:pPr marL="292608" indent="-292608">
              <a:buFont typeface="Arial" panose="020B0604020202020204" pitchFamily="34" charset="0"/>
              <a:buChar char="•"/>
            </a:pPr>
            <a:r>
              <a:rPr lang="en-IN" dirty="0"/>
              <a:t>So,</a:t>
            </a:r>
          </a:p>
        </p:txBody>
      </p:sp>
      <p:graphicFrame>
        <p:nvGraphicFramePr>
          <p:cNvPr id="14" name="Object 13">
            <a:extLst>
              <a:ext uri="{FF2B5EF4-FFF2-40B4-BE49-F238E27FC236}">
                <a16:creationId xmlns:a16="http://schemas.microsoft.com/office/drawing/2014/main" id="{8EFC8D95-3C78-1FAF-C2BE-E96BFB733CE2}"/>
              </a:ext>
            </a:extLst>
          </p:cNvPr>
          <p:cNvGraphicFramePr>
            <a:graphicFrameLocks noChangeAspect="1"/>
          </p:cNvGraphicFramePr>
          <p:nvPr>
            <p:extLst>
              <p:ext uri="{D42A27DB-BD31-4B8C-83A1-F6EECF244321}">
                <p14:modId xmlns:p14="http://schemas.microsoft.com/office/powerpoint/2010/main" val="1976507823"/>
              </p:ext>
            </p:extLst>
          </p:nvPr>
        </p:nvGraphicFramePr>
        <p:xfrm>
          <a:off x="1296988" y="3641725"/>
          <a:ext cx="2197100" cy="342900"/>
        </p:xfrm>
        <a:graphic>
          <a:graphicData uri="http://schemas.openxmlformats.org/presentationml/2006/ole">
            <mc:AlternateContent xmlns:mc="http://schemas.openxmlformats.org/markup-compatibility/2006">
              <mc:Choice xmlns:v="urn:schemas-microsoft-com:vml" Requires="v">
                <p:oleObj spid="_x0000_s1052" name="Equation" r:id="rId7" imgW="2197080" imgH="342720" progId="Equation.DSMT4">
                  <p:embed/>
                </p:oleObj>
              </mc:Choice>
              <mc:Fallback>
                <p:oleObj name="Equation" r:id="rId7" imgW="2197080" imgH="342720" progId="Equation.DSMT4">
                  <p:embed/>
                  <p:pic>
                    <p:nvPicPr>
                      <p:cNvPr id="0" name=""/>
                      <p:cNvPicPr/>
                      <p:nvPr/>
                    </p:nvPicPr>
                    <p:blipFill>
                      <a:blip r:embed="rId8"/>
                      <a:stretch>
                        <a:fillRect/>
                      </a:stretch>
                    </p:blipFill>
                    <p:spPr>
                      <a:xfrm>
                        <a:off x="1296988" y="3641725"/>
                        <a:ext cx="21971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C1C6E7E-E2DF-1B3C-391C-CC22EA0DE0DB}"/>
              </a:ext>
            </a:extLst>
          </p:cNvPr>
          <p:cNvSpPr>
            <a:spLocks noGrp="1"/>
          </p:cNvSpPr>
          <p:nvPr>
            <p:ph sz="quarter" idx="16"/>
          </p:nvPr>
        </p:nvSpPr>
        <p:spPr>
          <a:xfrm>
            <a:off x="342900" y="4297963"/>
            <a:ext cx="8458200" cy="454905"/>
          </a:xfrm>
        </p:spPr>
        <p:txBody>
          <a:bodyPr/>
          <a:lstStyle/>
          <a:p>
            <a:pPr marL="292608" indent="-292608">
              <a:buFont typeface="Arial" panose="020B0604020202020204" pitchFamily="34" charset="0"/>
              <a:buChar char="•"/>
            </a:pPr>
            <a:r>
              <a:rPr lang="en-US" dirty="0"/>
              <a:t>The surprise, U, has two parts: one that relates to the</a:t>
            </a:r>
            <a:endParaRPr lang="en-IN" dirty="0"/>
          </a:p>
        </p:txBody>
      </p:sp>
      <p:sp>
        <p:nvSpPr>
          <p:cNvPr id="7" name="Content Placeholder 6">
            <a:extLst>
              <a:ext uri="{FF2B5EF4-FFF2-40B4-BE49-F238E27FC236}">
                <a16:creationId xmlns:a16="http://schemas.microsoft.com/office/drawing/2014/main" id="{6C0BDFCF-FE92-06E8-C409-A617F211DF5B}"/>
              </a:ext>
            </a:extLst>
          </p:cNvPr>
          <p:cNvSpPr>
            <a:spLocks noGrp="1"/>
          </p:cNvSpPr>
          <p:nvPr>
            <p:ph sz="quarter" idx="17"/>
          </p:nvPr>
        </p:nvSpPr>
        <p:spPr>
          <a:xfrm>
            <a:off x="342900" y="4811290"/>
            <a:ext cx="7394331" cy="423899"/>
          </a:xfrm>
        </p:spPr>
        <p:txBody>
          <a:bodyPr tIns="0"/>
          <a:lstStyle/>
          <a:p>
            <a:pPr marL="292608"/>
            <a:r>
              <a:rPr lang="en-US" dirty="0"/>
              <a:t>market, m, and one that relates only to the security,</a:t>
            </a:r>
            <a:endParaRPr lang="en-IN" dirty="0"/>
          </a:p>
        </p:txBody>
      </p:sp>
      <p:graphicFrame>
        <p:nvGraphicFramePr>
          <p:cNvPr id="15" name="Object 14">
            <a:extLst>
              <a:ext uri="{FF2B5EF4-FFF2-40B4-BE49-F238E27FC236}">
                <a16:creationId xmlns:a16="http://schemas.microsoft.com/office/drawing/2014/main" id="{FFC682D3-36AE-9C14-6E54-3B850FD797DB}"/>
              </a:ext>
            </a:extLst>
          </p:cNvPr>
          <p:cNvGraphicFramePr>
            <a:graphicFrameLocks noChangeAspect="1"/>
          </p:cNvGraphicFramePr>
          <p:nvPr>
            <p:extLst>
              <p:ext uri="{D42A27DB-BD31-4B8C-83A1-F6EECF244321}">
                <p14:modId xmlns:p14="http://schemas.microsoft.com/office/powerpoint/2010/main" val="1190487254"/>
              </p:ext>
            </p:extLst>
          </p:nvPr>
        </p:nvGraphicFramePr>
        <p:xfrm>
          <a:off x="7794155" y="4913979"/>
          <a:ext cx="228600" cy="215900"/>
        </p:xfrm>
        <a:graphic>
          <a:graphicData uri="http://schemas.openxmlformats.org/presentationml/2006/ole">
            <mc:AlternateContent xmlns:mc="http://schemas.openxmlformats.org/markup-compatibility/2006">
              <mc:Choice xmlns:v="urn:schemas-microsoft-com:vml" Requires="v">
                <p:oleObj spid="_x0000_s1053" name="Equation" r:id="rId9" imgW="228600" imgH="215640" progId="Equation.DSMT4">
                  <p:embed/>
                </p:oleObj>
              </mc:Choice>
              <mc:Fallback>
                <p:oleObj name="Equation" r:id="rId9" imgW="228600" imgH="215640" progId="Equation.DSMT4">
                  <p:embed/>
                  <p:pic>
                    <p:nvPicPr>
                      <p:cNvPr id="0" name=""/>
                      <p:cNvPicPr/>
                      <p:nvPr/>
                    </p:nvPicPr>
                    <p:blipFill>
                      <a:blip r:embed="rId10"/>
                      <a:stretch>
                        <a:fillRect/>
                      </a:stretch>
                    </p:blipFill>
                    <p:spPr>
                      <a:xfrm>
                        <a:off x="7794155" y="4913979"/>
                        <a:ext cx="228600" cy="2159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581FC34F-C76C-EF9E-DA47-E77683B86638}"/>
              </a:ext>
            </a:extLst>
          </p:cNvPr>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3903656578"/>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5444</TotalTime>
  <Words>6898</Words>
  <Application>Microsoft Office PowerPoint</Application>
  <PresentationFormat>On-screen Show (4:3)</PresentationFormat>
  <Paragraphs>534</Paragraphs>
  <Slides>67</Slides>
  <Notes>1</Notes>
  <HiddenSlides>13</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67</vt:i4>
      </vt:variant>
    </vt:vector>
  </HeadingPairs>
  <TitlesOfParts>
    <vt:vector size="75" baseType="lpstr">
      <vt:lpstr>Arial</vt:lpstr>
      <vt:lpstr>Calibri</vt:lpstr>
      <vt:lpstr>Title Slides Master</vt:lpstr>
      <vt:lpstr>MainContentSlideMaster</vt:lpstr>
      <vt:lpstr>ClosingMaster</vt:lpstr>
      <vt:lpstr>DividerSlideMaster</vt:lpstr>
      <vt:lpstr>ImageDescriptionAppendixSlideMaster</vt:lpstr>
      <vt:lpstr>Equation</vt:lpstr>
      <vt:lpstr>Chapter 12</vt:lpstr>
      <vt:lpstr>Return, Risk, and the Security Market Line 1   </vt:lpstr>
      <vt:lpstr>Learning Objectives</vt:lpstr>
      <vt:lpstr>Return, Risk, and the Security Market Line 2</vt:lpstr>
      <vt:lpstr>Expected and Unexpected Returns</vt:lpstr>
      <vt:lpstr>Announcements and News</vt:lpstr>
      <vt:lpstr>Earnings Surprises Source: Bloomberg</vt:lpstr>
      <vt:lpstr>Systematic and Unsystematic Risk</vt:lpstr>
      <vt:lpstr>Systematic and Unsystematic Components of Return</vt:lpstr>
      <vt:lpstr>Diversification and Risk</vt:lpstr>
      <vt:lpstr>The Systematic Risk Principle</vt:lpstr>
      <vt:lpstr>Measuring Systematic Risk</vt:lpstr>
      <vt:lpstr>Published Beta Coefficients</vt:lpstr>
      <vt:lpstr>Finding a Beta on finance.yahoo.com: Southwest Airlines (L U V)</vt:lpstr>
      <vt:lpstr>Portfolio Betas</vt:lpstr>
      <vt:lpstr>Example: Calculating a Portfolio Beta</vt:lpstr>
      <vt:lpstr>Beta and the Risk Premium 1  </vt:lpstr>
      <vt:lpstr>Beta and the Risk Premium 2   </vt:lpstr>
      <vt:lpstr>Portfolio Expected Returns and Betas for Asset A</vt:lpstr>
      <vt:lpstr>The Reward-to-Risk Ratio</vt:lpstr>
      <vt:lpstr>The Basic Argument 1   </vt:lpstr>
      <vt:lpstr>The Basic Argument 2</vt:lpstr>
      <vt:lpstr>Portfolio Expected Returns and Betas for Asset B</vt:lpstr>
      <vt:lpstr>Portfolio Expected Returns and Betas for Both Assets</vt:lpstr>
      <vt:lpstr>The Fundamental Result  1</vt:lpstr>
      <vt:lpstr>The Fundamental Result 2    </vt:lpstr>
      <vt:lpstr>The Fundamental Result 3     </vt:lpstr>
      <vt:lpstr>The Security Market Line (S M L)</vt:lpstr>
      <vt:lpstr>The Security Market Line 2</vt:lpstr>
      <vt:lpstr>The Security Market Line 3</vt:lpstr>
      <vt:lpstr>The Security Market Line 4 </vt:lpstr>
      <vt:lpstr>Risk and Return Summary 1</vt:lpstr>
      <vt:lpstr>Risk and Return Summary 2</vt:lpstr>
      <vt:lpstr>Risk and Return Summary 3</vt:lpstr>
      <vt:lpstr>A Closer Look at Beta</vt:lpstr>
      <vt:lpstr>Decomposition of Total Returns</vt:lpstr>
      <vt:lpstr>Unexpected Returns and Beta</vt:lpstr>
      <vt:lpstr>Where Do Betas Come From?</vt:lpstr>
      <vt:lpstr>From Where Do Betas Come?</vt:lpstr>
      <vt:lpstr>Using a Spreadsheet to Calculate Beta</vt:lpstr>
      <vt:lpstr>Beta Measures Relative Movement 1</vt:lpstr>
      <vt:lpstr>Beta Measures Relative Movement 2</vt:lpstr>
      <vt:lpstr>Another Way to Calculate Beta (The Characteristic Line)</vt:lpstr>
      <vt:lpstr>Build a Beta</vt:lpstr>
      <vt:lpstr>Beta Calculation Source: Bloomberg</vt:lpstr>
      <vt:lpstr>Why Do Betas Differ?</vt:lpstr>
      <vt:lpstr>Extending C A P M</vt:lpstr>
      <vt:lpstr>Important General Risk-Return Principles</vt:lpstr>
      <vt:lpstr>The Fama-French Three-Factor Model</vt:lpstr>
      <vt:lpstr>Returns from 25 Portfolios Formed on Size and Book-to-Market, 19 27 to 2021</vt:lpstr>
      <vt:lpstr>Useful Internet Sites</vt:lpstr>
      <vt:lpstr>Chapter Review 1 </vt:lpstr>
      <vt:lpstr>Chapter Review 2  </vt:lpstr>
      <vt:lpstr>End of Main Content</vt:lpstr>
      <vt:lpstr>Accessibility Content: Text Alternatives For Images</vt:lpstr>
      <vt:lpstr>Earnings Surprises Source: Bloomberg – Text Alternative</vt:lpstr>
      <vt:lpstr>Portfolio Expected Returns and Betas for Asset A – Text Alternative</vt:lpstr>
      <vt:lpstr>Portfolio Expected Returns and Betas for Asset B – Text Alternative</vt:lpstr>
      <vt:lpstr>Portfolio Expected Returns and Betas for Both Assets – Text Alternative</vt:lpstr>
      <vt:lpstr>The Fundamental Result 3  – Text Alternative</vt:lpstr>
      <vt:lpstr>The Security Market Line 4 – Text Alternative</vt:lpstr>
      <vt:lpstr>Unexpected Returns and Beta – Text Alternative</vt:lpstr>
      <vt:lpstr>From Where Do Betas Come? – Text Alternative</vt:lpstr>
      <vt:lpstr>Using a Spreadsheet to Calculate Beta – Text Alternative</vt:lpstr>
      <vt:lpstr>Another Way to Calculate Beta (The Characteristic Line) – Text Alternative</vt:lpstr>
      <vt:lpstr>Build a Beta – Text Alternative</vt:lpstr>
      <vt:lpstr>Beta Calculation Source: Bloomberg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
  <cp:keywords/>
  <cp:lastModifiedBy>Dinesh Babu Chellam</cp:lastModifiedBy>
  <cp:revision>1536</cp:revision>
  <dcterms:created xsi:type="dcterms:W3CDTF">2020-12-08T04:00:13Z</dcterms:created>
  <dcterms:modified xsi:type="dcterms:W3CDTF">2023-07-14T10:28:58Z</dcterms:modified>
</cp:coreProperties>
</file>