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7"/>
  </p:notesMasterIdLst>
  <p:sldIdLst>
    <p:sldId id="256" r:id="rId2"/>
    <p:sldId id="311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56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121" d="100"/>
          <a:sy n="121" d="100"/>
        </p:scale>
        <p:origin x="-61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fld id="{988D3BF0-B52A-457C-9D5B-999A3434AAE0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fld id="{46DE2F0D-3414-4EA8-B58C-0D48EF799A3A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fld id="{307236BC-D194-406B-8A3F-689143370D9D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fld id="{85EF906B-6AE3-46C2-91E0-38372C9DC89B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fld id="{F6F10109-241F-4DC3-B63F-A4BFD1B9F596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fld id="{08337F4D-4469-475A-9A91-0DA118FBAA6F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fld id="{45B2303E-31AC-4D5B-A112-06D47B4EBC62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fld id="{FA3366BB-30CC-4FBF-8D1A-836B322120AD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fld id="{6A555D00-9D0C-498A-8F96-FE8970C937D8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fld id="{8B792135-E62F-4FF1-ABCE-7D62894A9C7A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fld id="{034A86FD-7948-4B60-916B-CEBA70B755EE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fld id="{A6A751B7-2CB8-417E-BE79-C5ED30493F1D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fld id="{92E04A82-F2F1-49F9-879F-B1B022C9A420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1/1/17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5DB39-B5CF-3143-A2FE-C71E0BBC8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5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1/1/17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1/1/17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1/1/17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1/1/17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1/1/17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1/1/17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1/1/17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cnpp.usda.gov/Publications/DietaryGuidelines/2010/PolicyDoc/SelectedMessages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Relationship Id="rId3" Type="http://schemas.openxmlformats.org/officeDocument/2006/relationships/hyperlink" Target="http://www.choosemyplate.gov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dirty="0" smtClean="0"/>
              <a:t>Instructor: Alma Irshaid. MPH. </a:t>
            </a:r>
            <a:r>
              <a:rPr lang="en-US" dirty="0" err="1" smtClean="0"/>
              <a:t>ANutr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Standards for Nutrient Intake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46291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DRI Reference Values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152400" y="1352550"/>
            <a:ext cx="8839200" cy="3733800"/>
          </a:xfrm>
        </p:spPr>
        <p:txBody>
          <a:bodyPr/>
          <a:lstStyle/>
          <a:p>
            <a:r>
              <a:rPr lang="en-US" b="1" dirty="0" smtClean="0"/>
              <a:t>Recommended Dietary Allowance (RDA)</a:t>
            </a:r>
          </a:p>
          <a:p>
            <a:pPr lvl="1"/>
            <a:r>
              <a:rPr lang="en-US" dirty="0" smtClean="0"/>
              <a:t>Recommendation for each nutrient that should meet the needs of </a:t>
            </a:r>
            <a:r>
              <a:rPr lang="en-US" b="1" dirty="0" smtClean="0"/>
              <a:t>nearly all </a:t>
            </a:r>
            <a:r>
              <a:rPr lang="en-US" dirty="0" smtClean="0"/>
              <a:t>(</a:t>
            </a:r>
            <a:r>
              <a:rPr lang="en-US" dirty="0" smtClean="0"/>
              <a:t>97.5 %</a:t>
            </a:r>
            <a:r>
              <a:rPr lang="en-US" dirty="0" smtClean="0"/>
              <a:t>) the healthy individuals in a specific gender and age </a:t>
            </a:r>
            <a:r>
              <a:rPr lang="en-US" dirty="0" smtClean="0"/>
              <a:t>group.</a:t>
            </a:r>
            <a:endParaRPr lang="en-US" dirty="0" smtClean="0"/>
          </a:p>
          <a:p>
            <a:pPr lvl="1"/>
            <a:r>
              <a:rPr lang="en-US" dirty="0" smtClean="0"/>
              <a:t>Allowances are set higher than the </a:t>
            </a:r>
            <a:r>
              <a:rPr lang="en-US" dirty="0" smtClean="0"/>
              <a:t>EARs.</a:t>
            </a:r>
            <a:endParaRPr lang="en-US" dirty="0" smtClean="0"/>
          </a:p>
          <a:p>
            <a:pPr lvl="1"/>
            <a:r>
              <a:rPr lang="en-US" dirty="0" smtClean="0"/>
              <a:t>Not established for all </a:t>
            </a:r>
            <a:r>
              <a:rPr lang="en-US" dirty="0" smtClean="0"/>
              <a:t>nutrients.</a:t>
            </a:r>
          </a:p>
          <a:p>
            <a:pPr lvl="1"/>
            <a:r>
              <a:rPr lang="en-US" dirty="0" smtClean="0"/>
              <a:t>RDA = EAR + 2 SD </a:t>
            </a:r>
            <a:r>
              <a:rPr lang="en-US" baseline="-25000" dirty="0" smtClean="0"/>
              <a:t>EAR      </a:t>
            </a:r>
            <a:r>
              <a:rPr lang="en-US" u="sng" dirty="0" smtClean="0"/>
              <a:t>OR </a:t>
            </a:r>
            <a:r>
              <a:rPr lang="en-US" dirty="0" smtClean="0"/>
              <a:t>      RDA = 1.2 x EAR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65854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36"/>
          <p:cNvSpPr txBox="1">
            <a:spLocks noChangeArrowheads="1"/>
          </p:cNvSpPr>
          <p:nvPr/>
        </p:nvSpPr>
        <p:spPr bwMode="auto">
          <a:xfrm>
            <a:off x="3333897" y="1708607"/>
            <a:ext cx="9712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pPr algn="ctr"/>
            <a:r>
              <a:rPr lang="en-US"/>
              <a:t>Safety</a:t>
            </a:r>
          </a:p>
        </p:txBody>
      </p:sp>
      <p:sp>
        <p:nvSpPr>
          <p:cNvPr id="14339" name="Text Box 1037"/>
          <p:cNvSpPr txBox="1">
            <a:spLocks noChangeArrowheads="1"/>
          </p:cNvSpPr>
          <p:nvPr/>
        </p:nvSpPr>
        <p:spPr bwMode="auto">
          <a:xfrm>
            <a:off x="3248386" y="3737432"/>
            <a:ext cx="11438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pPr algn="ctr"/>
            <a:r>
              <a:rPr lang="en-US"/>
              <a:t>Danger</a:t>
            </a:r>
          </a:p>
        </p:txBody>
      </p:sp>
      <p:sp>
        <p:nvSpPr>
          <p:cNvPr id="14340" name="Text Box 1038"/>
          <p:cNvSpPr txBox="1">
            <a:spLocks noChangeArrowheads="1"/>
          </p:cNvSpPr>
          <p:nvPr/>
        </p:nvSpPr>
        <p:spPr bwMode="auto">
          <a:xfrm>
            <a:off x="2835276" y="4655463"/>
            <a:ext cx="16113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pPr algn="ctr"/>
            <a:r>
              <a:rPr lang="en-US" b="1" dirty="0"/>
              <a:t>Naive view</a:t>
            </a:r>
          </a:p>
        </p:txBody>
      </p:sp>
      <p:sp>
        <p:nvSpPr>
          <p:cNvPr id="14341" name="Text Box 1039"/>
          <p:cNvSpPr txBox="1">
            <a:spLocks noChangeArrowheads="1"/>
          </p:cNvSpPr>
          <p:nvPr/>
        </p:nvSpPr>
        <p:spPr bwMode="auto">
          <a:xfrm>
            <a:off x="4355213" y="4655463"/>
            <a:ext cx="19226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pPr algn="ctr"/>
            <a:r>
              <a:rPr lang="en-US" b="1" dirty="0"/>
              <a:t>Accurate view</a:t>
            </a:r>
          </a:p>
        </p:txBody>
      </p:sp>
      <p:sp>
        <p:nvSpPr>
          <p:cNvPr id="14342" name="Text Box 1040"/>
          <p:cNvSpPr txBox="1">
            <a:spLocks noChangeArrowheads="1"/>
          </p:cNvSpPr>
          <p:nvPr/>
        </p:nvSpPr>
        <p:spPr bwMode="auto">
          <a:xfrm>
            <a:off x="5973763" y="2979778"/>
            <a:ext cx="17898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r>
              <a:rPr lang="en-US" b="1" dirty="0"/>
              <a:t>Estimated</a:t>
            </a:r>
          </a:p>
          <a:p>
            <a:r>
              <a:rPr lang="en-US" b="1" dirty="0"/>
              <a:t>Average</a:t>
            </a:r>
          </a:p>
          <a:p>
            <a:r>
              <a:rPr lang="en-US" b="1" dirty="0"/>
              <a:t>Requirement</a:t>
            </a:r>
          </a:p>
        </p:txBody>
      </p:sp>
      <p:sp>
        <p:nvSpPr>
          <p:cNvPr id="14343" name="Text Box 1041"/>
          <p:cNvSpPr txBox="1">
            <a:spLocks noChangeArrowheads="1"/>
          </p:cNvSpPr>
          <p:nvPr/>
        </p:nvSpPr>
        <p:spPr bwMode="auto">
          <a:xfrm>
            <a:off x="5973762" y="1465332"/>
            <a:ext cx="3094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r>
              <a:rPr lang="en-US" sz="2000" b="1" dirty="0" smtClean="0"/>
              <a:t>Tolerable Upper </a:t>
            </a:r>
            <a:r>
              <a:rPr lang="en-US" sz="2000" b="1" dirty="0"/>
              <a:t>Intake</a:t>
            </a:r>
          </a:p>
          <a:p>
            <a:r>
              <a:rPr lang="en-US" sz="2000" b="1" dirty="0"/>
              <a:t>Level</a:t>
            </a:r>
          </a:p>
        </p:txBody>
      </p:sp>
      <p:sp>
        <p:nvSpPr>
          <p:cNvPr id="14344" name="Text Box 1042"/>
          <p:cNvSpPr txBox="1">
            <a:spLocks noChangeArrowheads="1"/>
          </p:cNvSpPr>
          <p:nvPr/>
        </p:nvSpPr>
        <p:spPr bwMode="auto">
          <a:xfrm>
            <a:off x="5973764" y="2571750"/>
            <a:ext cx="15258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r>
              <a:rPr lang="en-US" b="1" dirty="0"/>
              <a:t>RDA or AI</a:t>
            </a:r>
          </a:p>
        </p:txBody>
      </p:sp>
      <p:sp>
        <p:nvSpPr>
          <p:cNvPr id="14345" name="Text Box 1043"/>
          <p:cNvSpPr txBox="1">
            <a:spLocks noChangeArrowheads="1"/>
          </p:cNvSpPr>
          <p:nvPr/>
        </p:nvSpPr>
        <p:spPr bwMode="auto">
          <a:xfrm>
            <a:off x="2346171" y="3127832"/>
            <a:ext cx="846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pPr algn="ctr"/>
            <a:r>
              <a:rPr lang="en-US" b="1"/>
              <a:t>RDA</a:t>
            </a:r>
          </a:p>
        </p:txBody>
      </p:sp>
      <p:sp>
        <p:nvSpPr>
          <p:cNvPr id="14346" name="Text Box 1044"/>
          <p:cNvSpPr txBox="1">
            <a:spLocks noChangeArrowheads="1"/>
          </p:cNvSpPr>
          <p:nvPr/>
        </p:nvSpPr>
        <p:spPr bwMode="auto">
          <a:xfrm>
            <a:off x="4647899" y="3337382"/>
            <a:ext cx="13372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pPr algn="ctr"/>
            <a:r>
              <a:rPr lang="en-US"/>
              <a:t>Marginal</a:t>
            </a:r>
          </a:p>
        </p:txBody>
      </p:sp>
      <p:sp>
        <p:nvSpPr>
          <p:cNvPr id="14348" name="Text Box 1046"/>
          <p:cNvSpPr txBox="1">
            <a:spLocks noChangeArrowheads="1"/>
          </p:cNvSpPr>
          <p:nvPr/>
        </p:nvSpPr>
        <p:spPr bwMode="auto">
          <a:xfrm>
            <a:off x="4614663" y="453480"/>
            <a:ext cx="14021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pPr algn="ctr"/>
            <a:r>
              <a:rPr lang="en-US"/>
              <a:t>Danger</a:t>
            </a:r>
          </a:p>
          <a:p>
            <a:pPr algn="ctr"/>
            <a:r>
              <a:rPr lang="en-US"/>
              <a:t>of toxicity</a:t>
            </a:r>
          </a:p>
        </p:txBody>
      </p:sp>
      <p:sp>
        <p:nvSpPr>
          <p:cNvPr id="14349" name="Text Box 1048"/>
          <p:cNvSpPr txBox="1">
            <a:spLocks noChangeArrowheads="1"/>
          </p:cNvSpPr>
          <p:nvPr/>
        </p:nvSpPr>
        <p:spPr bwMode="auto">
          <a:xfrm>
            <a:off x="4647899" y="1232357"/>
            <a:ext cx="13372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pPr algn="ctr"/>
            <a:r>
              <a:rPr lang="en-US"/>
              <a:t>Marginal</a:t>
            </a:r>
          </a:p>
        </p:txBody>
      </p:sp>
      <p:sp>
        <p:nvSpPr>
          <p:cNvPr id="14350" name="Text Box 1049"/>
          <p:cNvSpPr txBox="1">
            <a:spLocks noChangeArrowheads="1"/>
          </p:cNvSpPr>
          <p:nvPr/>
        </p:nvSpPr>
        <p:spPr bwMode="auto">
          <a:xfrm>
            <a:off x="4830910" y="2080082"/>
            <a:ext cx="9712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pPr algn="ctr"/>
            <a:r>
              <a:rPr lang="en-US"/>
              <a:t>Safety</a:t>
            </a:r>
          </a:p>
        </p:txBody>
      </p:sp>
      <p:pic>
        <p:nvPicPr>
          <p:cNvPr id="14351" name="Picture 1051" descr="fig01_06.gif                                                   0004AA57My Computer                    BC7F808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9" y="406004"/>
            <a:ext cx="2833687" cy="419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3344863" y="1895475"/>
            <a:ext cx="927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/>
              <a:t>Safety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4936335" y="2193131"/>
            <a:ext cx="787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Safety</a:t>
            </a:r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auto">
          <a:xfrm>
            <a:off x="4752976" y="803672"/>
            <a:ext cx="1203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14355" name="TextBox 22"/>
          <p:cNvSpPr txBox="1">
            <a:spLocks noChangeArrowheads="1"/>
          </p:cNvSpPr>
          <p:nvPr/>
        </p:nvSpPr>
        <p:spPr bwMode="auto">
          <a:xfrm>
            <a:off x="4754564" y="754857"/>
            <a:ext cx="1203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r>
              <a:rPr lang="en-US" sz="1800" dirty="0"/>
              <a:t>Danger</a:t>
            </a:r>
          </a:p>
          <a:p>
            <a:r>
              <a:rPr lang="en-US" sz="1800" dirty="0"/>
              <a:t>of  Toxicity</a:t>
            </a:r>
          </a:p>
        </p:txBody>
      </p:sp>
      <p:sp>
        <p:nvSpPr>
          <p:cNvPr id="14356" name="TextBox 23"/>
          <p:cNvSpPr txBox="1">
            <a:spLocks noChangeArrowheads="1"/>
          </p:cNvSpPr>
          <p:nvPr/>
        </p:nvSpPr>
        <p:spPr bwMode="auto">
          <a:xfrm>
            <a:off x="4787900" y="1294210"/>
            <a:ext cx="1119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r>
              <a:rPr lang="en-US" sz="1800" dirty="0"/>
              <a:t>Marginal</a:t>
            </a:r>
          </a:p>
        </p:txBody>
      </p:sp>
      <p:sp>
        <p:nvSpPr>
          <p:cNvPr id="14357" name="TextBox 24"/>
          <p:cNvSpPr txBox="1">
            <a:spLocks noChangeArrowheads="1"/>
          </p:cNvSpPr>
          <p:nvPr/>
        </p:nvSpPr>
        <p:spPr bwMode="auto">
          <a:xfrm>
            <a:off x="4800601" y="3383756"/>
            <a:ext cx="1082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r>
              <a:rPr lang="en-US" sz="1800"/>
              <a:t>Marginal</a:t>
            </a:r>
          </a:p>
        </p:txBody>
      </p:sp>
      <p:sp>
        <p:nvSpPr>
          <p:cNvPr id="14358" name="TextBox 25"/>
          <p:cNvSpPr txBox="1">
            <a:spLocks noChangeArrowheads="1"/>
          </p:cNvSpPr>
          <p:nvPr/>
        </p:nvSpPr>
        <p:spPr bwMode="auto">
          <a:xfrm>
            <a:off x="3236914" y="3880248"/>
            <a:ext cx="1227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r>
              <a:rPr lang="en-US" sz="1800" b="1"/>
              <a:t>Deficiency</a:t>
            </a:r>
          </a:p>
        </p:txBody>
      </p:sp>
      <p:sp>
        <p:nvSpPr>
          <p:cNvPr id="14359" name="TextBox 27"/>
          <p:cNvSpPr txBox="1">
            <a:spLocks noChangeArrowheads="1"/>
          </p:cNvSpPr>
          <p:nvPr/>
        </p:nvSpPr>
        <p:spPr bwMode="auto">
          <a:xfrm>
            <a:off x="4668839" y="3925491"/>
            <a:ext cx="1322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r>
              <a:rPr lang="en-US" sz="1800"/>
              <a:t>Danger of Deficiency</a:t>
            </a:r>
          </a:p>
        </p:txBody>
      </p:sp>
      <p:sp>
        <p:nvSpPr>
          <p:cNvPr id="14360" name="TextBox 28"/>
          <p:cNvSpPr txBox="1">
            <a:spLocks noChangeArrowheads="1"/>
          </p:cNvSpPr>
          <p:nvPr/>
        </p:nvSpPr>
        <p:spPr bwMode="auto">
          <a:xfrm>
            <a:off x="304800" y="285750"/>
            <a:ext cx="2346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r>
              <a:rPr lang="en-US" sz="2400" i="0">
                <a:solidFill>
                  <a:srgbClr val="006600"/>
                </a:solidFill>
              </a:rPr>
              <a:t>Using the DRIs:</a:t>
            </a:r>
          </a:p>
        </p:txBody>
      </p:sp>
    </p:spTree>
    <p:extLst>
      <p:ext uri="{BB962C8B-B14F-4D97-AF65-F5344CB8AC3E}">
        <p14:creationId xmlns:p14="http://schemas.microsoft.com/office/powerpoint/2010/main" val="48587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DRI Reference Values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152400" y="1352550"/>
            <a:ext cx="8839200" cy="3733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Tolerable Upper Intake Level (UL)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Highest amount of a nutrient that is unlikely to cause harm if consumed daily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Consumption above this level increases risk of toxicity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Not all nutrients have ULs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Estimated Energy Requirements (EER)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Amount of daily energy needed to maintain a healthy body and meet energy needs based </a:t>
            </a:r>
            <a:r>
              <a:rPr lang="en-US" dirty="0" smtClean="0"/>
              <a:t>on 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dirty="0" smtClean="0"/>
              <a:t>Age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Gender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Height	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3943350"/>
            <a:ext cx="1905000" cy="85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2100" dirty="0" smtClean="0"/>
              <a:t>Weight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2100" dirty="0" smtClean="0"/>
              <a:t>Activity Level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73824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DRI Reference Values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228600" y="1352550"/>
            <a:ext cx="8763000" cy="3657600"/>
          </a:xfrm>
        </p:spPr>
        <p:txBody>
          <a:bodyPr/>
          <a:lstStyle/>
          <a:p>
            <a:r>
              <a:rPr lang="en-US" b="1" dirty="0" smtClean="0"/>
              <a:t>Acceptable Macronutrient Distribution Ranges (AMDR)</a:t>
            </a:r>
          </a:p>
          <a:p>
            <a:pPr lvl="1"/>
            <a:r>
              <a:rPr lang="en-US" dirty="0" smtClean="0"/>
              <a:t>Addresses the recommended </a:t>
            </a:r>
            <a:r>
              <a:rPr lang="en-US" b="1" dirty="0" smtClean="0"/>
              <a:t>balance</a:t>
            </a:r>
            <a:r>
              <a:rPr lang="en-US" dirty="0" smtClean="0"/>
              <a:t> of fuel nutrients to meet physiological needs</a:t>
            </a:r>
          </a:p>
          <a:p>
            <a:pPr lvl="2"/>
            <a:r>
              <a:rPr lang="en-US" dirty="0" smtClean="0"/>
              <a:t>Carbohydrates	45–65% of daily kcal</a:t>
            </a:r>
          </a:p>
          <a:p>
            <a:pPr lvl="2"/>
            <a:r>
              <a:rPr lang="en-US" dirty="0" smtClean="0"/>
              <a:t>Fats		</a:t>
            </a:r>
            <a:r>
              <a:rPr lang="en-US" dirty="0" smtClean="0"/>
              <a:t>20</a:t>
            </a:r>
            <a:r>
              <a:rPr lang="en-US" dirty="0" smtClean="0"/>
              <a:t>–35% of daily kcal</a:t>
            </a:r>
          </a:p>
          <a:p>
            <a:pPr lvl="2"/>
            <a:r>
              <a:rPr lang="en-US" dirty="0" smtClean="0"/>
              <a:t>Proteins		10–35% of daily kcal</a:t>
            </a:r>
          </a:p>
        </p:txBody>
      </p:sp>
    </p:spTree>
    <p:extLst>
      <p:ext uri="{BB962C8B-B14F-4D97-AF65-F5344CB8AC3E}">
        <p14:creationId xmlns:p14="http://schemas.microsoft.com/office/powerpoint/2010/main" val="365502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50306"/>
              </p:ext>
            </p:extLst>
          </p:nvPr>
        </p:nvGraphicFramePr>
        <p:xfrm>
          <a:off x="304800" y="133350"/>
          <a:ext cx="8610600" cy="4858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59173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DRIs:</a:t>
                      </a:r>
                      <a:r>
                        <a:rPr lang="en-US" baseline="0" dirty="0" smtClean="0"/>
                        <a:t> Acceptable Macronutrient Distribution Ranges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173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 (%)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521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Macronutrients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Children 1-3 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Children 4-18 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Adults</a:t>
                      </a:r>
                      <a:endParaRPr lang="en-US" b="1" dirty="0"/>
                    </a:p>
                  </a:txBody>
                  <a:tcPr/>
                </a:tc>
              </a:tr>
              <a:tr h="103341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Fat</a:t>
                      </a:r>
                    </a:p>
                    <a:p>
                      <a:r>
                        <a:rPr lang="en-US" dirty="0" smtClean="0"/>
                        <a:t>n</a:t>
                      </a:r>
                      <a:r>
                        <a:rPr lang="en-US" dirty="0" smtClean="0"/>
                        <a:t>-6 PUFA</a:t>
                      </a:r>
                    </a:p>
                    <a:p>
                      <a:r>
                        <a:rPr lang="en-US" dirty="0" smtClean="0"/>
                        <a:t>N</a:t>
                      </a:r>
                      <a:r>
                        <a:rPr lang="en-US" dirty="0" smtClean="0"/>
                        <a:t>-3 PUFA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30-40</a:t>
                      </a:r>
                    </a:p>
                    <a:p>
                      <a:r>
                        <a:rPr lang="en-US" dirty="0" smtClean="0"/>
                        <a:t>5-10</a:t>
                      </a:r>
                    </a:p>
                    <a:p>
                      <a:r>
                        <a:rPr lang="en-US" dirty="0" smtClean="0"/>
                        <a:t>0.6 </a:t>
                      </a:r>
                      <a:r>
                        <a:rPr lang="mr-IN" dirty="0" smtClean="0"/>
                        <a:t>–</a:t>
                      </a:r>
                      <a:r>
                        <a:rPr lang="en-US" dirty="0" smtClean="0"/>
                        <a:t> 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25-35</a:t>
                      </a:r>
                    </a:p>
                    <a:p>
                      <a:r>
                        <a:rPr lang="en-US" dirty="0" smtClean="0"/>
                        <a:t>5-10</a:t>
                      </a:r>
                    </a:p>
                    <a:p>
                      <a:r>
                        <a:rPr lang="en-US" dirty="0" smtClean="0"/>
                        <a:t>0.6-1.2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20-35</a:t>
                      </a:r>
                    </a:p>
                    <a:p>
                      <a:r>
                        <a:rPr lang="en-US" dirty="0" smtClean="0"/>
                        <a:t>5-10</a:t>
                      </a:r>
                    </a:p>
                    <a:p>
                      <a:r>
                        <a:rPr lang="en-US" dirty="0" smtClean="0"/>
                        <a:t>0.6-1.2</a:t>
                      </a:r>
                      <a:endParaRPr lang="en-US" dirty="0"/>
                    </a:p>
                  </a:txBody>
                  <a:tcPr/>
                </a:tc>
              </a:tr>
              <a:tr h="103341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Carbohydrates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45-65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45-65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45-65</a:t>
                      </a:r>
                      <a:endParaRPr lang="en-US" dirty="0"/>
                    </a:p>
                  </a:txBody>
                  <a:tcPr/>
                </a:tc>
              </a:tr>
              <a:tr h="103341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5-20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10-30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10-35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07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/>
          </p:cNvSpPr>
          <p:nvPr>
            <p:ph type="title" idx="4294967295"/>
          </p:nvPr>
        </p:nvSpPr>
        <p:spPr>
          <a:xfrm>
            <a:off x="381000" y="171450"/>
            <a:ext cx="8763000" cy="388938"/>
          </a:xfrm>
        </p:spPr>
        <p:txBody>
          <a:bodyPr>
            <a:normAutofit fontScale="90000"/>
          </a:bodyPr>
          <a:lstStyle/>
          <a:p>
            <a:r>
              <a:rPr lang="en-US" smtClean="0"/>
              <a:t>The DRIs in Action</a:t>
            </a:r>
          </a:p>
        </p:txBody>
      </p:sp>
      <p:pic>
        <p:nvPicPr>
          <p:cNvPr id="17411" name="Picture 1029" descr="figure_02_03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945356"/>
            <a:ext cx="85486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4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 descr="0108"/>
          <p:cNvSpPr>
            <a:spLocks noGrp="1" noChangeAspect="1" noChangeArrowheads="1"/>
          </p:cNvSpPr>
          <p:nvPr/>
        </p:nvSpPr>
        <p:spPr bwMode="auto">
          <a:xfrm>
            <a:off x="639764" y="266700"/>
            <a:ext cx="7864475" cy="39802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14364" y="4240709"/>
            <a:ext cx="7831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r>
              <a:rPr lang="en-US" b="1" i="0" dirty="0">
                <a:solidFill>
                  <a:srgbClr val="006600"/>
                </a:solidFill>
              </a:rPr>
              <a:t>Goal of the Dietary Reference Intakes:  Defining a Safe or Optimal Zone for Nutrient Intake</a:t>
            </a:r>
          </a:p>
        </p:txBody>
      </p:sp>
    </p:spTree>
    <p:extLst>
      <p:ext uri="{BB962C8B-B14F-4D97-AF65-F5344CB8AC3E}">
        <p14:creationId xmlns:p14="http://schemas.microsoft.com/office/powerpoint/2010/main" val="118178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How to Use the DRIs</a:t>
            </a:r>
          </a:p>
        </p:txBody>
      </p:sp>
      <p:sp>
        <p:nvSpPr>
          <p:cNvPr id="19459" name="Rectangle 3"/>
          <p:cNvSpPr>
            <a:spLocks noGrp="1"/>
          </p:cNvSpPr>
          <p:nvPr>
            <p:ph sz="quarter" idx="13"/>
          </p:nvPr>
        </p:nvSpPr>
        <p:spPr>
          <a:xfrm>
            <a:off x="228600" y="1352550"/>
            <a:ext cx="8763000" cy="3657600"/>
          </a:xfrm>
        </p:spPr>
        <p:txBody>
          <a:bodyPr/>
          <a:lstStyle/>
          <a:p>
            <a:pPr marL="0" indent="0">
              <a:buFont typeface="Wingdings" pitchFamily="1" charset="2"/>
              <a:buNone/>
            </a:pPr>
            <a:r>
              <a:rPr lang="en-US" dirty="0" smtClean="0"/>
              <a:t>To plan a quality diet and make healthy food choices</a:t>
            </a:r>
          </a:p>
          <a:p>
            <a:pPr lvl="1"/>
            <a:r>
              <a:rPr lang="en-US" dirty="0" smtClean="0"/>
              <a:t>Goals:</a:t>
            </a:r>
          </a:p>
          <a:p>
            <a:pPr lvl="2"/>
            <a:r>
              <a:rPr lang="en-US" dirty="0" smtClean="0"/>
              <a:t>To meet the RDA or AI of all nutrients</a:t>
            </a:r>
          </a:p>
          <a:p>
            <a:pPr lvl="2"/>
            <a:r>
              <a:rPr lang="en-US" dirty="0" smtClean="0"/>
              <a:t>Not exceed the UL</a:t>
            </a:r>
          </a:p>
          <a:p>
            <a:pPr lvl="2"/>
            <a:r>
              <a:rPr lang="en-US" dirty="0" smtClean="0"/>
              <a:t>Consume the energy-yielding nutrients within the ranges of the AMDR</a:t>
            </a:r>
          </a:p>
        </p:txBody>
      </p:sp>
    </p:spTree>
    <p:extLst>
      <p:ext uri="{BB962C8B-B14F-4D97-AF65-F5344CB8AC3E}">
        <p14:creationId xmlns:p14="http://schemas.microsoft.com/office/powerpoint/2010/main" val="105292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Dietary</a:t>
            </a:r>
            <a:r>
              <a:rPr lang="en-US" i="1" smtClean="0"/>
              <a:t> </a:t>
            </a:r>
            <a:r>
              <a:rPr lang="en-US" smtClean="0"/>
              <a:t>Guidelines</a:t>
            </a:r>
            <a:r>
              <a:rPr lang="en-US" i="1" smtClean="0"/>
              <a:t> </a:t>
            </a:r>
            <a:r>
              <a:rPr lang="en-US" smtClean="0"/>
              <a:t>for</a:t>
            </a:r>
            <a:r>
              <a:rPr lang="en-US" i="1" smtClean="0"/>
              <a:t> </a:t>
            </a:r>
            <a:r>
              <a:rPr lang="en-US" smtClean="0"/>
              <a:t>Americans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228600" y="1352550"/>
            <a:ext cx="8763000" cy="3657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Set nutritional goals for Americans based on current  scientific evidence</a:t>
            </a:r>
          </a:p>
          <a:p>
            <a:r>
              <a:rPr lang="en-US" dirty="0" smtClean="0"/>
              <a:t>By law must be updated every five years by committee appointed by the U.S. Department of Agriculture (USDA) and the Department of Health and Human Services (DHHS)</a:t>
            </a:r>
          </a:p>
          <a:p>
            <a:r>
              <a:rPr lang="en-US" dirty="0" smtClean="0"/>
              <a:t>Shapes all federally funded nutrition </a:t>
            </a:r>
            <a:r>
              <a:rPr lang="en-US" dirty="0" smtClean="0"/>
              <a:t>programs. </a:t>
            </a:r>
            <a:endParaRPr lang="en-US" dirty="0" smtClean="0"/>
          </a:p>
          <a:p>
            <a:r>
              <a:rPr lang="en-US" dirty="0" smtClean="0"/>
              <a:t>Educates and guides consumers concerning healthy diet and lifestyle </a:t>
            </a:r>
            <a:r>
              <a:rPr lang="en-US" dirty="0" smtClean="0"/>
              <a:t>choices.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727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Dietary Guidelines for Americans 2010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228600" y="1352550"/>
            <a:ext cx="86868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most current nutrition and physical activity recommendations for good health</a:t>
            </a:r>
          </a:p>
          <a:p>
            <a:r>
              <a:rPr lang="en-US" dirty="0" smtClean="0"/>
              <a:t>Designed to help individuals age 2 and over </a:t>
            </a:r>
          </a:p>
          <a:p>
            <a:pPr lvl="1"/>
            <a:r>
              <a:rPr lang="en-US" dirty="0" smtClean="0"/>
              <a:t>Improve the quality of diet </a:t>
            </a:r>
          </a:p>
          <a:p>
            <a:pPr lvl="1"/>
            <a:r>
              <a:rPr lang="en-US" dirty="0" smtClean="0"/>
              <a:t>Lower the risk of chronic disease and unhealthy conditions</a:t>
            </a:r>
          </a:p>
          <a:p>
            <a:pPr lvl="1"/>
            <a:endParaRPr lang="en-US" dirty="0" smtClean="0"/>
          </a:p>
          <a:p>
            <a:pPr lvl="1">
              <a:buFontTx/>
              <a:buNone/>
            </a:pPr>
            <a:r>
              <a:rPr lang="en-US" dirty="0" smtClean="0"/>
              <a:t>You can find </a:t>
            </a:r>
            <a:r>
              <a:rPr lang="en-US" dirty="0" smtClean="0"/>
              <a:t>Selected </a:t>
            </a:r>
            <a:r>
              <a:rPr lang="en-US" dirty="0" smtClean="0"/>
              <a:t>messages for </a:t>
            </a:r>
            <a:r>
              <a:rPr lang="en-US" dirty="0" smtClean="0"/>
              <a:t>consumers: </a:t>
            </a:r>
            <a:r>
              <a:rPr lang="en-US" dirty="0" smtClean="0">
                <a:hlinkClick r:id="rId3"/>
              </a:rPr>
              <a:t>http://www.cnpp.usda.gov/Publications/DietaryGuidelines/2010/PolicyDoc/SelectedMessages.pdf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675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610600" cy="3657599"/>
          </a:xfrm>
        </p:spPr>
        <p:txBody>
          <a:bodyPr/>
          <a:lstStyle/>
          <a:p>
            <a:r>
              <a:rPr lang="en-US" dirty="0" smtClean="0"/>
              <a:t>Chapter outline: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Standards and recommendations.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RDA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RDI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Dietary guidelines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My pyramid, my plate and food exchange lists.</a:t>
            </a:r>
            <a:endParaRPr lang="en-US" sz="2400" dirty="0" smtClean="0"/>
          </a:p>
          <a:p>
            <a:pPr>
              <a:buFont typeface="Wingdings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4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228600" y="118110"/>
            <a:ext cx="8686800" cy="1005840"/>
          </a:xfrm>
        </p:spPr>
        <p:txBody>
          <a:bodyPr>
            <a:normAutofit/>
          </a:bodyPr>
          <a:lstStyle/>
          <a:p>
            <a:r>
              <a:rPr lang="en-US" i="1" dirty="0" smtClean="0"/>
              <a:t>Dietary Guidelines for Americans, </a:t>
            </a:r>
            <a:r>
              <a:rPr lang="en-US" i="1" dirty="0" smtClean="0"/>
              <a:t>2010</a:t>
            </a:r>
            <a:endParaRPr lang="en-US" dirty="0" smtClean="0"/>
          </a:p>
        </p:txBody>
      </p:sp>
      <p:sp>
        <p:nvSpPr>
          <p:cNvPr id="22531" name="Rectangle 3"/>
          <p:cNvSpPr>
            <a:spLocks noGrp="1"/>
          </p:cNvSpPr>
          <p:nvPr>
            <p:ph sz="quarter" idx="13"/>
          </p:nvPr>
        </p:nvSpPr>
        <p:spPr>
          <a:xfrm>
            <a:off x="228600" y="1352550"/>
            <a:ext cx="8686800" cy="3581400"/>
          </a:xfrm>
        </p:spPr>
        <p:txBody>
          <a:bodyPr/>
          <a:lstStyle/>
          <a:p>
            <a:pPr marL="571500" indent="-571500">
              <a:buFont typeface="Wingdings" pitchFamily="1" charset="2"/>
              <a:buNone/>
            </a:pPr>
            <a:r>
              <a:rPr lang="en-US" dirty="0" smtClean="0"/>
              <a:t>There are two overarching concepts in the most </a:t>
            </a:r>
          </a:p>
          <a:p>
            <a:pPr marL="571500" indent="-571500">
              <a:spcBef>
                <a:spcPct val="0"/>
              </a:spcBef>
              <a:buFont typeface="Wingdings" pitchFamily="1" charset="2"/>
              <a:buNone/>
            </a:pPr>
            <a:r>
              <a:rPr lang="en-US" dirty="0" smtClean="0"/>
              <a:t>recent guidelines:</a:t>
            </a:r>
          </a:p>
          <a:p>
            <a:pPr marL="952500" lvl="1" indent="-495300">
              <a:buFontTx/>
              <a:buAutoNum type="arabicPeriod"/>
            </a:pPr>
            <a:r>
              <a:rPr lang="en-US" dirty="0" smtClean="0"/>
              <a:t>Maintain calorie balance over time to achieve and sustain a healthy weight.</a:t>
            </a:r>
          </a:p>
          <a:p>
            <a:pPr marL="952500" lvl="1" indent="-495300">
              <a:buFontTx/>
              <a:buAutoNum type="arabicPeriod"/>
            </a:pPr>
            <a:r>
              <a:rPr lang="en-US" dirty="0" smtClean="0"/>
              <a:t>Consume more nutrient-rich foods and beverages.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425346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MyPlate?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304800" y="1352550"/>
            <a:ext cx="86868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Food guidance system</a:t>
            </a:r>
          </a:p>
          <a:p>
            <a:pPr lvl="1"/>
            <a:r>
              <a:rPr lang="en-US" dirty="0" smtClean="0"/>
              <a:t>Graphics used to summarize guidelines to healthy eating</a:t>
            </a:r>
          </a:p>
          <a:p>
            <a:r>
              <a:rPr lang="en-US" dirty="0" smtClean="0"/>
              <a:t>Visual depiction of the recommendations in the </a:t>
            </a:r>
            <a:r>
              <a:rPr lang="en-US" i="1" dirty="0" smtClean="0"/>
              <a:t>Dietary Guidelines for Americans 2010</a:t>
            </a:r>
          </a:p>
          <a:p>
            <a:r>
              <a:rPr lang="en-US" dirty="0" smtClean="0"/>
              <a:t>Online components provide personalized diet plan based on the latest nutrition and health recommendations from</a:t>
            </a:r>
          </a:p>
          <a:p>
            <a:pPr lvl="1"/>
            <a:r>
              <a:rPr lang="en-US" dirty="0" smtClean="0"/>
              <a:t>Dietary Guidelines Advisory Committee Report</a:t>
            </a:r>
          </a:p>
          <a:p>
            <a:pPr lvl="1"/>
            <a:r>
              <a:rPr lang="en-US" dirty="0" smtClean="0"/>
              <a:t>DRIs</a:t>
            </a:r>
          </a:p>
          <a:p>
            <a:r>
              <a:rPr lang="en-US" dirty="0" smtClean="0"/>
              <a:t>Illustrates the diet and lifestyle themes</a:t>
            </a:r>
          </a:p>
        </p:txBody>
      </p:sp>
    </p:spTree>
    <p:extLst>
      <p:ext uri="{BB962C8B-B14F-4D97-AF65-F5344CB8AC3E}">
        <p14:creationId xmlns:p14="http://schemas.microsoft.com/office/powerpoint/2010/main" val="137475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MyPlate:</a:t>
            </a:r>
          </a:p>
        </p:txBody>
      </p:sp>
      <p:pic>
        <p:nvPicPr>
          <p:cNvPr id="24579" name="Content Placeholder 3" descr="MyPlate-green300x27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428750"/>
            <a:ext cx="3810000" cy="2600325"/>
          </a:xfrm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574926" y="4286250"/>
            <a:ext cx="36687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r>
              <a:rPr lang="en-US">
                <a:hlinkClick r:id="rId3"/>
              </a:rPr>
              <a:t>www.choosemyplate.gov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3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Nutrient-Dense Foods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228600" y="1352550"/>
            <a:ext cx="8686800" cy="3657600"/>
          </a:xfrm>
        </p:spPr>
        <p:txBody>
          <a:bodyPr/>
          <a:lstStyle/>
          <a:p>
            <a:r>
              <a:rPr lang="en-US" dirty="0" smtClean="0"/>
              <a:t>Nutrient density refers to</a:t>
            </a:r>
          </a:p>
          <a:p>
            <a:pPr lvl="1"/>
            <a:r>
              <a:rPr lang="en-US" dirty="0" smtClean="0"/>
              <a:t>The measurement of the nutrients in a food compared to its kilocalorie content</a:t>
            </a:r>
          </a:p>
          <a:p>
            <a:pPr lvl="1"/>
            <a:r>
              <a:rPr lang="en-US" dirty="0" smtClean="0"/>
              <a:t>Foods which provide more nutrients per kilocalorie</a:t>
            </a:r>
          </a:p>
          <a:p>
            <a:pPr lvl="1"/>
            <a:r>
              <a:rPr lang="en-US" dirty="0" smtClean="0"/>
              <a:t>Foods which are lower in fat and added sugar</a:t>
            </a:r>
          </a:p>
        </p:txBody>
      </p:sp>
    </p:spTree>
    <p:extLst>
      <p:ext uri="{BB962C8B-B14F-4D97-AF65-F5344CB8AC3E}">
        <p14:creationId xmlns:p14="http://schemas.microsoft.com/office/powerpoint/2010/main" val="240897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7696200" y="4857750"/>
            <a:ext cx="1219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pPr algn="r"/>
            <a:endParaRPr lang="en-US" sz="1200"/>
          </a:p>
        </p:txBody>
      </p:sp>
      <p:sp>
        <p:nvSpPr>
          <p:cNvPr id="26628" name="Title Placeholder 1"/>
          <p:cNvSpPr>
            <a:spLocks/>
          </p:cNvSpPr>
          <p:nvPr/>
        </p:nvSpPr>
        <p:spPr bwMode="auto">
          <a:xfrm>
            <a:off x="227014" y="285750"/>
            <a:ext cx="8683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3400" b="1" dirty="0">
                <a:latin typeface="Arial" charset="0"/>
              </a:rPr>
              <a:t>Nutrient-Dense Food Choices</a:t>
            </a:r>
          </a:p>
        </p:txBody>
      </p:sp>
      <p:pic>
        <p:nvPicPr>
          <p:cNvPr id="26629" name="Picture 10" descr="Fig_2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1260873"/>
            <a:ext cx="8602663" cy="298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797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8"/>
          <p:cNvSpPr>
            <a:spLocks noGrp="1"/>
          </p:cNvSpPr>
          <p:nvPr>
            <p:ph type="title" idx="4294967295"/>
          </p:nvPr>
        </p:nvSpPr>
        <p:spPr>
          <a:xfrm>
            <a:off x="228600" y="346075"/>
            <a:ext cx="8763000" cy="777875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How Solid Fats and Added Sugars Fit into a Balanced Diet</a:t>
            </a:r>
          </a:p>
        </p:txBody>
      </p:sp>
      <p:pic>
        <p:nvPicPr>
          <p:cNvPr id="27652" name="Picture 10" descr="Fig_2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1107281"/>
            <a:ext cx="4067175" cy="397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022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Placeholder 1"/>
          <p:cNvSpPr>
            <a:spLocks/>
          </p:cNvSpPr>
          <p:nvPr/>
        </p:nvSpPr>
        <p:spPr bwMode="auto">
          <a:xfrm>
            <a:off x="227014" y="136922"/>
            <a:ext cx="8683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sz="3400" b="1" dirty="0">
                <a:solidFill>
                  <a:srgbClr val="000000"/>
                </a:solidFill>
                <a:latin typeface="Arial" charset="0"/>
              </a:rPr>
              <a:t>Which Is the Healthier Way to Enjoy Your Potatoes?</a:t>
            </a:r>
          </a:p>
        </p:txBody>
      </p:sp>
      <p:pic>
        <p:nvPicPr>
          <p:cNvPr id="28676" name="Picture 9" descr="figure_02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9" y="1978819"/>
            <a:ext cx="8675687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177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 b="1909"/>
          <a:stretch>
            <a:fillRect/>
          </a:stretch>
        </p:blipFill>
        <p:spPr bwMode="auto">
          <a:xfrm>
            <a:off x="695326" y="700087"/>
            <a:ext cx="77501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247650"/>
            <a:ext cx="8153400" cy="1005840"/>
          </a:xfrm>
        </p:spPr>
        <p:txBody>
          <a:bodyPr/>
          <a:lstStyle/>
          <a:p>
            <a:r>
              <a:rPr lang="en-US" dirty="0" smtClean="0"/>
              <a:t>What’s a Serving Size?</a:t>
            </a:r>
          </a:p>
        </p:txBody>
      </p:sp>
    </p:spTree>
    <p:extLst>
      <p:ext uri="{BB962C8B-B14F-4D97-AF65-F5344CB8AC3E}">
        <p14:creationId xmlns:p14="http://schemas.microsoft.com/office/powerpoint/2010/main" val="252149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 b="7861"/>
          <a:stretch>
            <a:fillRect/>
          </a:stretch>
        </p:blipFill>
        <p:spPr bwMode="auto">
          <a:xfrm>
            <a:off x="1174750" y="3150232"/>
            <a:ext cx="6826250" cy="185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247650"/>
            <a:ext cx="8153400" cy="1005840"/>
          </a:xfrm>
        </p:spPr>
        <p:txBody>
          <a:bodyPr/>
          <a:lstStyle/>
          <a:p>
            <a:r>
              <a:rPr lang="en-US" dirty="0" smtClean="0"/>
              <a:t>Serving Size </a:t>
            </a:r>
            <a:r>
              <a:rPr lang="en-US" dirty="0" err="1" smtClean="0"/>
              <a:t>vs</a:t>
            </a:r>
            <a:r>
              <a:rPr lang="en-US" dirty="0" smtClean="0"/>
              <a:t> Portion Size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42950"/>
            <a:ext cx="8763000" cy="32423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Serving size – the standard amount or recommended portion of food for which the nutrient composition is presented</a:t>
            </a:r>
          </a:p>
          <a:p>
            <a:r>
              <a:rPr lang="en-US" sz="2800" dirty="0" smtClean="0"/>
              <a:t>Portion – the amount of a food eaten in one sitting</a:t>
            </a:r>
          </a:p>
          <a:p>
            <a:r>
              <a:rPr lang="en-US" sz="2800" dirty="0" smtClean="0"/>
              <a:t>Portion sizes have increased over the years</a:t>
            </a:r>
          </a:p>
        </p:txBody>
      </p:sp>
    </p:spTree>
    <p:extLst>
      <p:ext uri="{BB962C8B-B14F-4D97-AF65-F5344CB8AC3E}">
        <p14:creationId xmlns:p14="http://schemas.microsoft.com/office/powerpoint/2010/main" val="401600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"/>
          <a:stretch>
            <a:fillRect/>
          </a:stretch>
        </p:blipFill>
        <p:spPr bwMode="auto">
          <a:xfrm>
            <a:off x="303213" y="209550"/>
            <a:ext cx="8535987" cy="395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36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Characteristics of a Healthy Diet Include: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lvl="1" indent="0">
              <a:buFontTx/>
              <a:buNone/>
              <a:defRPr/>
            </a:pPr>
            <a:endParaRPr lang="en-US" sz="2800" dirty="0" smtClean="0"/>
          </a:p>
          <a:p>
            <a:pPr lvl="1">
              <a:defRPr/>
            </a:pPr>
            <a:r>
              <a:rPr lang="en-US" sz="2800" dirty="0" smtClean="0"/>
              <a:t>Balance</a:t>
            </a:r>
          </a:p>
          <a:p>
            <a:pPr lvl="1">
              <a:defRPr/>
            </a:pPr>
            <a:r>
              <a:rPr lang="en-US" sz="2800" dirty="0" smtClean="0"/>
              <a:t>Variety</a:t>
            </a:r>
          </a:p>
          <a:p>
            <a:pPr lvl="1">
              <a:defRPr/>
            </a:pPr>
            <a:r>
              <a:rPr lang="en-US" sz="2800" dirty="0" smtClean="0"/>
              <a:t>Moderation</a:t>
            </a:r>
          </a:p>
        </p:txBody>
      </p:sp>
    </p:spTree>
    <p:extLst>
      <p:ext uri="{BB962C8B-B14F-4D97-AF65-F5344CB8AC3E}">
        <p14:creationId xmlns:p14="http://schemas.microsoft.com/office/powerpoint/2010/main" val="107802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" b="1884"/>
          <a:stretch>
            <a:fillRect/>
          </a:stretch>
        </p:blipFill>
        <p:spPr bwMode="auto">
          <a:xfrm>
            <a:off x="1624013" y="209550"/>
            <a:ext cx="5462587" cy="462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5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Most Food Labels Are Regulated by the FDA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228600" y="1352550"/>
            <a:ext cx="87630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Every packaged food must be labeled with</a:t>
            </a:r>
          </a:p>
          <a:p>
            <a:pPr lvl="1"/>
            <a:r>
              <a:rPr lang="en-US" dirty="0" smtClean="0"/>
              <a:t>Name of food</a:t>
            </a:r>
          </a:p>
          <a:p>
            <a:pPr lvl="1"/>
            <a:r>
              <a:rPr lang="en-US" dirty="0" smtClean="0"/>
              <a:t>Net weight, the weight of the food in the package, excluding weight of the package or packing material</a:t>
            </a:r>
          </a:p>
          <a:p>
            <a:pPr lvl="1"/>
            <a:r>
              <a:rPr lang="en-US" dirty="0" smtClean="0"/>
              <a:t>Name and address of the manufacturer or distributor</a:t>
            </a:r>
          </a:p>
          <a:p>
            <a:pPr lvl="1"/>
            <a:r>
              <a:rPr lang="en-US" b="1" dirty="0" smtClean="0"/>
              <a:t>List of ingredients in descending order by weight</a:t>
            </a:r>
          </a:p>
          <a:p>
            <a:r>
              <a:rPr lang="en-US" dirty="0" smtClean="0"/>
              <a:t>Nutrition Labeling and Education Act mandated in 1990</a:t>
            </a:r>
          </a:p>
          <a:p>
            <a:pPr lvl="1"/>
            <a:r>
              <a:rPr lang="en-US" dirty="0" smtClean="0"/>
              <a:t>Uniform nutritional information format</a:t>
            </a:r>
          </a:p>
          <a:p>
            <a:pPr lvl="1"/>
            <a:r>
              <a:rPr lang="en-US" dirty="0" smtClean="0"/>
              <a:t>Serving sizes</a:t>
            </a:r>
          </a:p>
          <a:p>
            <a:pPr lvl="1"/>
            <a:r>
              <a:rPr lang="en-US" dirty="0" smtClean="0"/>
              <a:t>Set criteria for most label claims and health claims</a:t>
            </a:r>
          </a:p>
        </p:txBody>
      </p:sp>
    </p:spTree>
    <p:extLst>
      <p:ext uri="{BB962C8B-B14F-4D97-AF65-F5344CB8AC3E}">
        <p14:creationId xmlns:p14="http://schemas.microsoft.com/office/powerpoint/2010/main" val="132742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 labels regulated by the USDA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Meats</a:t>
            </a:r>
          </a:p>
          <a:p>
            <a:r>
              <a:rPr lang="en-US" smtClean="0"/>
              <a:t>Poultry</a:t>
            </a:r>
          </a:p>
          <a:p>
            <a:r>
              <a:rPr lang="en-US" smtClean="0"/>
              <a:t>Some differences in label requirements</a:t>
            </a:r>
          </a:p>
        </p:txBody>
      </p:sp>
    </p:spTree>
    <p:extLst>
      <p:ext uri="{BB962C8B-B14F-4D97-AF65-F5344CB8AC3E}">
        <p14:creationId xmlns:p14="http://schemas.microsoft.com/office/powerpoint/2010/main" val="3908482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1909" r="1917" b="1933"/>
          <a:stretch>
            <a:fillRect/>
          </a:stretch>
        </p:blipFill>
        <p:spPr bwMode="auto">
          <a:xfrm>
            <a:off x="5105400" y="361950"/>
            <a:ext cx="3822700" cy="461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 Fact Panel</a:t>
            </a:r>
          </a:p>
        </p:txBody>
      </p:sp>
      <p:sp>
        <p:nvSpPr>
          <p:cNvPr id="35845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152400" y="1352550"/>
            <a:ext cx="48768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Area on the food label that provides a list of specific nutrients obtained in one serving of food</a:t>
            </a:r>
          </a:p>
          <a:p>
            <a:r>
              <a:rPr lang="en-US" dirty="0" smtClean="0"/>
              <a:t>Very few foods are exempt from carrying the nutrition fact panel</a:t>
            </a:r>
          </a:p>
          <a:p>
            <a:r>
              <a:rPr lang="en-US" dirty="0" smtClean="0"/>
              <a:t>Use as a shopping guide to make healthier decisions</a:t>
            </a:r>
          </a:p>
        </p:txBody>
      </p:sp>
    </p:spTree>
    <p:extLst>
      <p:ext uri="{BB962C8B-B14F-4D97-AF65-F5344CB8AC3E}">
        <p14:creationId xmlns:p14="http://schemas.microsoft.com/office/powerpoint/2010/main" val="317184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Food Labels Regulated by the FDA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152400" y="1352550"/>
            <a:ext cx="8839200" cy="3581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Requirements include: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Nutrition information: total kilocalories, kilocalories from fat, total fat, saturated fat, </a:t>
            </a:r>
            <a:r>
              <a:rPr lang="en-US" i="1" dirty="0" smtClean="0"/>
              <a:t>trans</a:t>
            </a:r>
            <a:r>
              <a:rPr lang="en-US" dirty="0" smtClean="0"/>
              <a:t> fats, cholesterol, sodium, total carbohydrate, dietary fiber, sugars, vitamin A, vitamin C, calcium, and iron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Uniform serving sizes among similar products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Indication of how a serving of the food fits into an overall daily diet (Daily Value)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Uniform definitions for descriptive label terms such as “light” and “fat free”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Health claims that are accurate and science based, if made about the food or one of its nutrients</a:t>
            </a:r>
          </a:p>
        </p:txBody>
      </p:sp>
    </p:spTree>
    <p:extLst>
      <p:ext uri="{BB962C8B-B14F-4D97-AF65-F5344CB8AC3E}">
        <p14:creationId xmlns:p14="http://schemas.microsoft.com/office/powerpoint/2010/main" val="40244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Daily Values (DVs)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228600" y="1352550"/>
            <a:ext cx="8686800" cy="3581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General idea of how the nutrients in the food fit into the overall diet</a:t>
            </a:r>
          </a:p>
          <a:p>
            <a:r>
              <a:rPr lang="en-US" dirty="0" smtClean="0"/>
              <a:t>Based on a 2,000 kilocalorie diet</a:t>
            </a:r>
          </a:p>
          <a:p>
            <a:r>
              <a:rPr lang="en-US" dirty="0" smtClean="0"/>
              <a:t>Food is considered high in nutrient if DV is &gt; 20%</a:t>
            </a:r>
          </a:p>
          <a:p>
            <a:r>
              <a:rPr lang="en-US" dirty="0" smtClean="0"/>
              <a:t>Food is considered low in nutrient if DV is &lt; 5%</a:t>
            </a:r>
          </a:p>
          <a:p>
            <a:r>
              <a:rPr lang="en-US" dirty="0" smtClean="0"/>
              <a:t>There is no DV for </a:t>
            </a:r>
            <a:r>
              <a:rPr lang="en-US" i="1" dirty="0" smtClean="0"/>
              <a:t>trans</a:t>
            </a:r>
            <a:r>
              <a:rPr lang="en-US" dirty="0" smtClean="0"/>
              <a:t> fat, sugars, and protein</a:t>
            </a:r>
          </a:p>
          <a:p>
            <a:r>
              <a:rPr lang="en-US" dirty="0" smtClean="0"/>
              <a:t>Some Nutrient Facts Panels have a footnote at the bottom that provides a summary of DVs for 2,000 and 2,500 kilocalorie diets</a:t>
            </a:r>
          </a:p>
        </p:txBody>
      </p:sp>
    </p:spTree>
    <p:extLst>
      <p:ext uri="{BB962C8B-B14F-4D97-AF65-F5344CB8AC3E}">
        <p14:creationId xmlns:p14="http://schemas.microsoft.com/office/powerpoint/2010/main" val="214563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Label Claims</a:t>
            </a:r>
          </a:p>
        </p:txBody>
      </p:sp>
      <p:sp>
        <p:nvSpPr>
          <p:cNvPr id="38915" name="Rectangle 3"/>
          <p:cNvSpPr>
            <a:spLocks noGrp="1"/>
          </p:cNvSpPr>
          <p:nvPr>
            <p:ph sz="quarter" idx="13"/>
          </p:nvPr>
        </p:nvSpPr>
        <p:spPr>
          <a:xfrm>
            <a:off x="228600" y="1352550"/>
            <a:ext cx="87630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Nutrient Content Claims:</a:t>
            </a:r>
            <a:endParaRPr lang="en-US" dirty="0" smtClean="0"/>
          </a:p>
          <a:p>
            <a:pPr lvl="2"/>
            <a:r>
              <a:rPr lang="en-US" dirty="0" smtClean="0"/>
              <a:t>Describe the level or amount of a nutrient in food product</a:t>
            </a:r>
          </a:p>
          <a:p>
            <a:r>
              <a:rPr lang="en-US" b="1" dirty="0" smtClean="0"/>
              <a:t>Health Claims:</a:t>
            </a:r>
            <a:endParaRPr lang="en-US" dirty="0" smtClean="0"/>
          </a:p>
          <a:p>
            <a:pPr lvl="2"/>
            <a:r>
              <a:rPr lang="en-US" dirty="0" smtClean="0"/>
              <a:t>Describe a relationship between a food or dietary compound and a disease or health-related condition</a:t>
            </a:r>
          </a:p>
          <a:p>
            <a:pPr lvl="2"/>
            <a:r>
              <a:rPr lang="en-US" dirty="0" smtClean="0"/>
              <a:t>Authorized, Authoritative, or Qualified</a:t>
            </a:r>
          </a:p>
          <a:p>
            <a:r>
              <a:rPr lang="en-US" b="1" dirty="0" smtClean="0"/>
              <a:t>Structure/Function claims:</a:t>
            </a:r>
          </a:p>
          <a:p>
            <a:pPr lvl="2"/>
            <a:r>
              <a:rPr lang="en-US" dirty="0" smtClean="0"/>
              <a:t>Describe how a nutrient or dietary compound affects the structure or function of the human body</a:t>
            </a:r>
          </a:p>
        </p:txBody>
      </p:sp>
    </p:spTree>
    <p:extLst>
      <p:ext uri="{BB962C8B-B14F-4D97-AF65-F5344CB8AC3E}">
        <p14:creationId xmlns:p14="http://schemas.microsoft.com/office/powerpoint/2010/main" val="1799609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7696200" y="4857750"/>
            <a:ext cx="1219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pPr algn="r"/>
            <a:endParaRPr lang="en-US" sz="1200"/>
          </a:p>
        </p:txBody>
      </p:sp>
      <p:pic>
        <p:nvPicPr>
          <p:cNvPr id="39939" name="Picture 5" descr="table_02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115490"/>
            <a:ext cx="6475413" cy="497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472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Label Term </a:t>
            </a:r>
            <a:r>
              <a:rPr lang="en-US" i="1" dirty="0" smtClean="0"/>
              <a:t>Not</a:t>
            </a:r>
            <a:r>
              <a:rPr lang="en-US" dirty="0" smtClean="0"/>
              <a:t> Defined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Natural</a:t>
            </a:r>
          </a:p>
          <a:p>
            <a:pPr lvl="1" eaLnBrk="1" hangingPunct="1"/>
            <a:r>
              <a:rPr lang="en-US" smtClean="0"/>
              <a:t>Can mean just about anything.</a:t>
            </a:r>
          </a:p>
          <a:p>
            <a:pPr lvl="1" eaLnBrk="1" hangingPunct="1"/>
            <a:r>
              <a:rPr lang="en-US" smtClean="0"/>
              <a:t>Always read the ingredient and nutrition information when you see “Natural” on the label.</a:t>
            </a:r>
          </a:p>
        </p:txBody>
      </p:sp>
      <p:pic>
        <p:nvPicPr>
          <p:cNvPr id="61444" name="Picture 3" descr="allens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81350"/>
            <a:ext cx="264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785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table_02_07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1" y="115491"/>
            <a:ext cx="7402513" cy="497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29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118110"/>
            <a:ext cx="8610600" cy="1005840"/>
          </a:xfrm>
        </p:spPr>
        <p:txBody>
          <a:bodyPr>
            <a:normAutofit/>
          </a:bodyPr>
          <a:lstStyle/>
          <a:p>
            <a:r>
              <a:rPr lang="en-US" smtClean="0"/>
              <a:t>Tools to Help Consumers Improve Diets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8385048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Dietary Reference Intakes (DRIs)</a:t>
            </a:r>
          </a:p>
          <a:p>
            <a:endParaRPr lang="en-US" dirty="0" smtClean="0"/>
          </a:p>
          <a:p>
            <a:r>
              <a:rPr lang="en-US" dirty="0" smtClean="0"/>
              <a:t>Dietary Guidelines for Americans</a:t>
            </a:r>
          </a:p>
          <a:p>
            <a:endParaRPr lang="en-US" dirty="0" smtClean="0"/>
          </a:p>
          <a:p>
            <a:r>
              <a:rPr lang="en-US" dirty="0" smtClean="0"/>
              <a:t>My Plate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Food Label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85462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table_02_07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90537"/>
            <a:ext cx="8915400" cy="395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23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" b="1984"/>
          <a:stretch>
            <a:fillRect/>
          </a:stretch>
        </p:blipFill>
        <p:spPr bwMode="auto">
          <a:xfrm>
            <a:off x="1295400" y="895350"/>
            <a:ext cx="65151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95250"/>
            <a:ext cx="8153400" cy="1006475"/>
          </a:xfrm>
        </p:spPr>
        <p:txBody>
          <a:bodyPr/>
          <a:lstStyle/>
          <a:p>
            <a:r>
              <a:rPr lang="en-US" dirty="0" smtClean="0"/>
              <a:t>A Structure/Function Label Claim</a:t>
            </a:r>
          </a:p>
        </p:txBody>
      </p:sp>
    </p:spTree>
    <p:extLst>
      <p:ext uri="{BB962C8B-B14F-4D97-AF65-F5344CB8AC3E}">
        <p14:creationId xmlns:p14="http://schemas.microsoft.com/office/powerpoint/2010/main" val="98624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Foods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381000" y="1352550"/>
            <a:ext cx="8534400" cy="3657600"/>
          </a:xfrm>
        </p:spPr>
        <p:txBody>
          <a:bodyPr>
            <a:normAutofit/>
          </a:bodyPr>
          <a:lstStyle/>
          <a:p>
            <a:r>
              <a:rPr lang="en-US" b="1" dirty="0" smtClean="0"/>
              <a:t>Functional foods </a:t>
            </a:r>
            <a:r>
              <a:rPr lang="en-US" dirty="0" smtClean="0"/>
              <a:t>= foods that provide health benefits beyond their normal nutrient </a:t>
            </a:r>
            <a:r>
              <a:rPr lang="en-US" dirty="0" smtClean="0"/>
              <a:t>contributions</a:t>
            </a:r>
            <a:endParaRPr lang="en-US" dirty="0" smtClean="0"/>
          </a:p>
          <a:p>
            <a:pPr lvl="1"/>
            <a:r>
              <a:rPr lang="en-US" dirty="0" smtClean="0"/>
              <a:t>Whole foods</a:t>
            </a:r>
          </a:p>
          <a:p>
            <a:pPr lvl="1"/>
            <a:r>
              <a:rPr lang="en-US" dirty="0" smtClean="0"/>
              <a:t>Fortified foods</a:t>
            </a:r>
          </a:p>
          <a:p>
            <a:pPr lvl="1"/>
            <a:r>
              <a:rPr lang="en-US" dirty="0" smtClean="0"/>
              <a:t>Modified </a:t>
            </a:r>
            <a:r>
              <a:rPr lang="en-US" dirty="0" smtClean="0"/>
              <a:t>foods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092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Functional Foods: What Role Do They Play in Your Diet?</a:t>
            </a:r>
          </a:p>
        </p:txBody>
      </p:sp>
      <p:sp>
        <p:nvSpPr>
          <p:cNvPr id="46083" name="Rectangle 3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763000" cy="3657600"/>
          </a:xfrm>
        </p:spPr>
        <p:txBody>
          <a:bodyPr>
            <a:normAutofit fontScale="92500" lnSpcReduction="20000"/>
          </a:bodyPr>
          <a:lstStyle/>
          <a:p>
            <a:pPr indent="-6350"/>
            <a:r>
              <a:rPr lang="en-US" b="1" dirty="0" smtClean="0"/>
              <a:t>Functional Foods:</a:t>
            </a:r>
            <a:r>
              <a:rPr lang="en-US" dirty="0" smtClean="0"/>
              <a:t> have a positive effect on health beyond providing basic nutrients</a:t>
            </a:r>
          </a:p>
          <a:p>
            <a:pPr lvl="1"/>
            <a:r>
              <a:rPr lang="en-US" dirty="0" smtClean="0"/>
              <a:t>Example: Carrots, which contain beta-carotene, a phytochemical that protects cells from damaging substances that increase risk of some chronic diseases, including cancer</a:t>
            </a:r>
          </a:p>
          <a:p>
            <a:pPr lvl="1"/>
            <a:r>
              <a:rPr lang="en-US" b="1" dirty="0" err="1" smtClean="0"/>
              <a:t>Zoochemicals</a:t>
            </a:r>
            <a:r>
              <a:rPr lang="en-US" b="1" dirty="0" smtClean="0"/>
              <a:t>:</a:t>
            </a:r>
            <a:r>
              <a:rPr lang="en-US" dirty="0" smtClean="0"/>
              <a:t> compounds in animal food products that benefit health</a:t>
            </a:r>
          </a:p>
          <a:p>
            <a:pPr lvl="2"/>
            <a:r>
              <a:rPr lang="en-US" dirty="0" smtClean="0"/>
              <a:t>Example: Omega-3 fatty acids in fatty fish</a:t>
            </a:r>
          </a:p>
          <a:p>
            <a:pPr lvl="1"/>
            <a:r>
              <a:rPr lang="en-US" dirty="0" smtClean="0"/>
              <a:t>Manufacturers also fortify food products with </a:t>
            </a:r>
            <a:r>
              <a:rPr lang="en-US" dirty="0" err="1" smtClean="0"/>
              <a:t>phyto</a:t>
            </a:r>
            <a:r>
              <a:rPr lang="en-US" dirty="0" smtClean="0"/>
              <a:t>- or </a:t>
            </a:r>
            <a:r>
              <a:rPr lang="en-US" dirty="0" err="1" smtClean="0"/>
              <a:t>zoochemicals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679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misc_02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8410"/>
            <a:ext cx="8840788" cy="348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18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04950"/>
            <a:ext cx="4762500" cy="3443288"/>
          </a:xfrm>
        </p:spPr>
      </p:pic>
    </p:spTree>
    <p:extLst>
      <p:ext uri="{BB962C8B-B14F-4D97-AF65-F5344CB8AC3E}">
        <p14:creationId xmlns:p14="http://schemas.microsoft.com/office/powerpoint/2010/main" val="174035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 for Planning a Healthy Diet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76200" y="1352550"/>
            <a:ext cx="8915400" cy="3657600"/>
          </a:xfrm>
        </p:spPr>
        <p:txBody>
          <a:bodyPr>
            <a:normAutofit/>
          </a:bodyPr>
          <a:lstStyle/>
          <a:p>
            <a:r>
              <a:rPr lang="en-US" i="1" dirty="0" smtClean="0"/>
              <a:t>Dietary Reference Intakes (DRIs) </a:t>
            </a:r>
          </a:p>
          <a:p>
            <a:pPr lvl="1"/>
            <a:r>
              <a:rPr lang="en-US" dirty="0" smtClean="0"/>
              <a:t>Reference values </a:t>
            </a:r>
            <a:r>
              <a:rPr lang="en-US" dirty="0" smtClean="0"/>
              <a:t>that are quantitative estimates of nutrient intakes to be used for planning and assessing diets for healthy people.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These reference values are used to </a:t>
            </a:r>
          </a:p>
          <a:p>
            <a:pPr lvl="2"/>
            <a:r>
              <a:rPr lang="en-US" dirty="0" smtClean="0"/>
              <a:t>suggest nutrient intake levels for different population </a:t>
            </a:r>
            <a:r>
              <a:rPr lang="en-US" dirty="0" smtClean="0"/>
              <a:t>groups.</a:t>
            </a:r>
            <a:r>
              <a:rPr lang="en-US" dirty="0" smtClean="0"/>
              <a:t>	</a:t>
            </a:r>
          </a:p>
          <a:p>
            <a:pPr lvl="2"/>
            <a:r>
              <a:rPr lang="en-US" dirty="0" smtClean="0"/>
              <a:t>plan and evaluate the diets of healthy people in the United States and </a:t>
            </a:r>
            <a:r>
              <a:rPr lang="en-US" dirty="0" smtClean="0"/>
              <a:t>Canada where it originally developed.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780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Dietary Reference Intakes (DRIs)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152400" y="1352550"/>
            <a:ext cx="8839200" cy="3581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Focus on</a:t>
            </a:r>
          </a:p>
          <a:p>
            <a:pPr lvl="1"/>
            <a:r>
              <a:rPr lang="en-US" dirty="0" smtClean="0"/>
              <a:t>Maintaining good health </a:t>
            </a:r>
          </a:p>
          <a:p>
            <a:pPr lvl="1"/>
            <a:r>
              <a:rPr lang="en-US" dirty="0" smtClean="0"/>
              <a:t>Reducing the risk of developing chronic disease</a:t>
            </a:r>
          </a:p>
          <a:p>
            <a:pPr lvl="1"/>
            <a:r>
              <a:rPr lang="en-US" dirty="0" smtClean="0"/>
              <a:t>Avoiding unhealthy excess (toxic amounts of nutrients)</a:t>
            </a:r>
          </a:p>
          <a:p>
            <a:r>
              <a:rPr lang="en-US" dirty="0" smtClean="0"/>
              <a:t>Establish nutrient recommendations for different life stages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Pregnant</a:t>
            </a:r>
          </a:p>
          <a:p>
            <a:pPr lvl="1"/>
            <a:r>
              <a:rPr lang="en-US" dirty="0" smtClean="0"/>
              <a:t>Lactating </a:t>
            </a:r>
          </a:p>
          <a:p>
            <a:r>
              <a:rPr lang="en-US" dirty="0" smtClean="0"/>
              <a:t>Are periodically updated</a:t>
            </a:r>
          </a:p>
        </p:txBody>
      </p:sp>
    </p:spTree>
    <p:extLst>
      <p:ext uri="{BB962C8B-B14F-4D97-AF65-F5344CB8AC3E}">
        <p14:creationId xmlns:p14="http://schemas.microsoft.com/office/powerpoint/2010/main" val="257855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7696200" y="4857750"/>
            <a:ext cx="1219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1pPr>
            <a:lvl2pPr marL="742950" indent="-28575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2pPr>
            <a:lvl3pPr marL="11430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3pPr>
            <a:lvl4pPr marL="16002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4pPr>
            <a:lvl5pPr marL="2057400" indent="-228600"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" charset="0"/>
                <a:cs typeface="Arial" charset="0"/>
              </a:defRPr>
            </a:lvl9pPr>
          </a:lstStyle>
          <a:p>
            <a:pPr algn="r"/>
            <a:endParaRPr lang="en-US" sz="1200"/>
          </a:p>
        </p:txBody>
      </p:sp>
      <p:pic>
        <p:nvPicPr>
          <p:cNvPr id="10244" name="Picture 8" descr="figure_02_02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"/>
          <a:stretch>
            <a:fillRect/>
          </a:stretch>
        </p:blipFill>
        <p:spPr bwMode="auto">
          <a:xfrm>
            <a:off x="2057400" y="133350"/>
            <a:ext cx="4962525" cy="493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7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DRI Reference Values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76200" y="1352550"/>
            <a:ext cx="8991600" cy="3657600"/>
          </a:xfrm>
        </p:spPr>
        <p:txBody>
          <a:bodyPr>
            <a:normAutofit/>
          </a:bodyPr>
          <a:lstStyle/>
          <a:p>
            <a:r>
              <a:rPr lang="en-US" b="1" dirty="0" smtClean="0"/>
              <a:t>Estimated Average Requirements (EAR)</a:t>
            </a:r>
          </a:p>
          <a:p>
            <a:pPr lvl="1"/>
            <a:r>
              <a:rPr lang="en-US" dirty="0" smtClean="0"/>
              <a:t>Amount of a nutrient projected to meet the needs of 50% of </a:t>
            </a:r>
            <a:r>
              <a:rPr lang="en-US" dirty="0" smtClean="0"/>
              <a:t>the healthy population </a:t>
            </a:r>
            <a:r>
              <a:rPr lang="en-US" dirty="0" smtClean="0"/>
              <a:t>by age and </a:t>
            </a:r>
            <a:r>
              <a:rPr lang="en-US" dirty="0" smtClean="0"/>
              <a:t>gender.</a:t>
            </a:r>
            <a:endParaRPr lang="en-US" dirty="0" smtClean="0"/>
          </a:p>
          <a:p>
            <a:pPr lvl="1"/>
            <a:r>
              <a:rPr lang="en-US" dirty="0" smtClean="0"/>
              <a:t>Requirements are based on measurements that indicate whether the </a:t>
            </a:r>
            <a:r>
              <a:rPr lang="en-US" b="1" dirty="0" smtClean="0"/>
              <a:t>individual</a:t>
            </a:r>
            <a:r>
              <a:rPr lang="en-US" dirty="0" smtClean="0"/>
              <a:t> is at risk of a </a:t>
            </a:r>
            <a:r>
              <a:rPr lang="en-US" dirty="0" smtClean="0"/>
              <a:t>deficiency.</a:t>
            </a:r>
            <a:endParaRPr lang="en-US" dirty="0" smtClean="0"/>
          </a:p>
          <a:p>
            <a:pPr lvl="1"/>
            <a:r>
              <a:rPr lang="en-US" dirty="0" smtClean="0"/>
              <a:t>If there isn’t enough research to develop appropriate measurements for a nutrient, EAR is not </a:t>
            </a:r>
            <a:r>
              <a:rPr lang="en-US" dirty="0" smtClean="0"/>
              <a:t>established.</a:t>
            </a:r>
            <a:endParaRPr lang="en-US" dirty="0" smtClean="0"/>
          </a:p>
          <a:p>
            <a:pPr lvl="1"/>
            <a:r>
              <a:rPr lang="en-US" dirty="0" smtClean="0"/>
              <a:t>EAR is used to calculate </a:t>
            </a:r>
            <a:r>
              <a:rPr lang="en-US" dirty="0" smtClean="0"/>
              <a:t>RDAs.</a:t>
            </a:r>
          </a:p>
        </p:txBody>
      </p:sp>
    </p:spTree>
    <p:extLst>
      <p:ext uri="{BB962C8B-B14F-4D97-AF65-F5344CB8AC3E}">
        <p14:creationId xmlns:p14="http://schemas.microsoft.com/office/powerpoint/2010/main" val="57251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DRI Reference Values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152400" y="1352550"/>
            <a:ext cx="8839200" cy="3733800"/>
          </a:xfrm>
        </p:spPr>
        <p:txBody>
          <a:bodyPr>
            <a:normAutofit/>
          </a:bodyPr>
          <a:lstStyle/>
          <a:p>
            <a:r>
              <a:rPr lang="en-US" b="1" dirty="0" smtClean="0"/>
              <a:t>Adequate Intakes (AI)</a:t>
            </a:r>
          </a:p>
          <a:p>
            <a:pPr lvl="1"/>
            <a:r>
              <a:rPr lang="en-US" dirty="0" smtClean="0"/>
              <a:t>Set when there is not enough scientific evidence to determine an </a:t>
            </a:r>
            <a:r>
              <a:rPr lang="en-US" dirty="0" smtClean="0"/>
              <a:t>RDA.</a:t>
            </a:r>
            <a:endParaRPr lang="en-US" dirty="0" smtClean="0"/>
          </a:p>
          <a:p>
            <a:pPr lvl="1"/>
            <a:r>
              <a:rPr lang="en-US" dirty="0" smtClean="0"/>
              <a:t>Estimate based on the judgment of the FNB members when an EAR cannot be </a:t>
            </a:r>
            <a:r>
              <a:rPr lang="en-US" dirty="0" smtClean="0"/>
              <a:t>determined.</a:t>
            </a:r>
            <a:endParaRPr lang="en-US" dirty="0" smtClean="0"/>
          </a:p>
          <a:p>
            <a:pPr lvl="1"/>
            <a:r>
              <a:rPr lang="en-US" dirty="0" smtClean="0"/>
              <a:t>Next best scientific estimate of the amount of a nutrient that groups of similar individuals should consume to maintain good </a:t>
            </a:r>
            <a:r>
              <a:rPr lang="en-US" dirty="0" smtClean="0"/>
              <a:t>health.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609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Presentation.potx</Template>
  <TotalTime>0</TotalTime>
  <Words>1486</Words>
  <Application>Microsoft Macintosh PowerPoint</Application>
  <PresentationFormat>On-screen Show (16:9)</PresentationFormat>
  <Paragraphs>252</Paragraphs>
  <Slides>45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Widescreen Presentation</vt:lpstr>
      <vt:lpstr>Standards for Nutrient Intake</vt:lpstr>
      <vt:lpstr>PowerPoint Presentation</vt:lpstr>
      <vt:lpstr>Characteristics of a Healthy Diet Include:</vt:lpstr>
      <vt:lpstr>Tools to Help Consumers Improve Diets</vt:lpstr>
      <vt:lpstr>Resources for Planning a Healthy Diet</vt:lpstr>
      <vt:lpstr>Dietary Reference Intakes (DRIs)</vt:lpstr>
      <vt:lpstr>PowerPoint Presentation</vt:lpstr>
      <vt:lpstr>DRI Reference Values</vt:lpstr>
      <vt:lpstr>DRI Reference Values</vt:lpstr>
      <vt:lpstr>DRI Reference Values</vt:lpstr>
      <vt:lpstr>PowerPoint Presentation</vt:lpstr>
      <vt:lpstr>DRI Reference Values</vt:lpstr>
      <vt:lpstr>DRI Reference Values</vt:lpstr>
      <vt:lpstr>PowerPoint Presentation</vt:lpstr>
      <vt:lpstr>The DRIs in Action</vt:lpstr>
      <vt:lpstr>PowerPoint Presentation</vt:lpstr>
      <vt:lpstr>How to Use the DRIs</vt:lpstr>
      <vt:lpstr>Dietary Guidelines for Americans</vt:lpstr>
      <vt:lpstr>Dietary Guidelines for Americans 2010</vt:lpstr>
      <vt:lpstr>Dietary Guidelines for Americans, 2010</vt:lpstr>
      <vt:lpstr>What Is MyPlate?</vt:lpstr>
      <vt:lpstr>MyPlate:</vt:lpstr>
      <vt:lpstr>Nutrient-Dense Foods</vt:lpstr>
      <vt:lpstr>PowerPoint Presentation</vt:lpstr>
      <vt:lpstr>How Solid Fats and Added Sugars Fit into a Balanced Diet</vt:lpstr>
      <vt:lpstr>PowerPoint Presentation</vt:lpstr>
      <vt:lpstr>What’s a Serving Size?</vt:lpstr>
      <vt:lpstr>Serving Size vs Portion Size</vt:lpstr>
      <vt:lpstr>PowerPoint Presentation</vt:lpstr>
      <vt:lpstr>PowerPoint Presentation</vt:lpstr>
      <vt:lpstr>Most Food Labels Are Regulated by the FDA</vt:lpstr>
      <vt:lpstr>Food labels regulated by the USDA</vt:lpstr>
      <vt:lpstr>Nutrition Fact Panel</vt:lpstr>
      <vt:lpstr>Food Labels Regulated by the FDA</vt:lpstr>
      <vt:lpstr>Daily Values (DVs)</vt:lpstr>
      <vt:lpstr>Label Claims</vt:lpstr>
      <vt:lpstr>PowerPoint Presentation</vt:lpstr>
      <vt:lpstr>This Label Term Not Defined</vt:lpstr>
      <vt:lpstr>PowerPoint Presentation</vt:lpstr>
      <vt:lpstr>PowerPoint Presentation</vt:lpstr>
      <vt:lpstr>A Structure/Function Label Claim</vt:lpstr>
      <vt:lpstr>Functional Foods</vt:lpstr>
      <vt:lpstr>Functional Foods: What Role Do They Play in Your Diet?</vt:lpstr>
      <vt:lpstr>PowerPoint Presentation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2017-01-01T14:52:44Z</dcterms:modified>
</cp:coreProperties>
</file>