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8" r:id="rId6"/>
    <p:sldId id="260" r:id="rId7"/>
    <p:sldId id="261" r:id="rId8"/>
    <p:sldId id="262" r:id="rId9"/>
    <p:sldId id="263" r:id="rId10"/>
    <p:sldId id="264" r:id="rId11"/>
    <p:sldId id="272" r:id="rId12"/>
    <p:sldId id="273" r:id="rId13"/>
    <p:sldId id="269" r:id="rId14"/>
    <p:sldId id="270" r:id="rId15"/>
    <p:sldId id="271" r:id="rId16"/>
    <p:sldId id="265" r:id="rId17"/>
    <p:sldId id="266" r:id="rId18"/>
    <p:sldId id="267"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275" r:id="rId39"/>
    <p:sldId id="276" r:id="rId40"/>
    <p:sldId id="277" r:id="rId41"/>
    <p:sldId id="278" r:id="rId42"/>
    <p:sldId id="279" r:id="rId43"/>
    <p:sldId id="313" r:id="rId4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26A99-132F-4879-9646-093E79F6DE8A}" type="datetimeFigureOut">
              <a:rPr lang="en-US" smtClean="0"/>
              <a:t>3/17/2020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1E01E-FA18-43B5-AFD9-2F403A58AA3E}" type="slidenum">
              <a:rPr lang="en-US" smtClean="0"/>
              <a:t>‹#›</a:t>
            </a:fld>
            <a:endParaRPr lang="en-US"/>
          </a:p>
        </p:txBody>
      </p:sp>
    </p:spTree>
    <p:extLst>
      <p:ext uri="{BB962C8B-B14F-4D97-AF65-F5344CB8AC3E}">
        <p14:creationId xmlns:p14="http://schemas.microsoft.com/office/powerpoint/2010/main" val="11147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630EF760-B0D4-4005-AC7C-51B8B9D00B6A}" type="slidenum">
              <a:rPr lang="id-ID" smtClean="0"/>
              <a:pPr/>
              <a:t>22</a:t>
            </a:fld>
            <a:endParaRPr lang="id-ID"/>
          </a:p>
        </p:txBody>
      </p:sp>
    </p:spTree>
    <p:extLst>
      <p:ext uri="{BB962C8B-B14F-4D97-AF65-F5344CB8AC3E}">
        <p14:creationId xmlns:p14="http://schemas.microsoft.com/office/powerpoint/2010/main" val="171628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984938-DEA3-4FDB-A5E4-8E2F1C929F88}" type="datetimeFigureOut">
              <a:rPr lang="id-ID" smtClean="0"/>
              <a:pPr/>
              <a:t>17/03/2020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4D5375A-6A7F-4761-B3A7-1902328FAB9F}"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84938-DEA3-4FDB-A5E4-8E2F1C929F88}" type="datetimeFigureOut">
              <a:rPr lang="id-ID" smtClean="0"/>
              <a:pPr/>
              <a:t>17/03/2020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5375A-6A7F-4761-B3A7-1902328FAB9F}"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Degasification" TargetMode="External"/><Relationship Id="rId2" Type="http://schemas.openxmlformats.org/officeDocument/2006/relationships/hyperlink" Target="http://en.wikipedia.org/wiki/Deaerato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Deaerator"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video/Plate%20heat%20exchangers%20-%20Tempco%20-%20YouTube.fl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video/How%20its%20made%20pringles%20-%20YouTube.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032" y="1676400"/>
            <a:ext cx="8153400" cy="2296439"/>
          </a:xfrm>
        </p:spPr>
        <p:txBody>
          <a:bodyPr>
            <a:prstTxWarp prst="textPlain">
              <a:avLst>
                <a:gd name="adj" fmla="val 50000"/>
              </a:avLst>
            </a:prstTxWarp>
            <a:noAutofit/>
          </a:bodyPr>
          <a:lstStyle/>
          <a:p>
            <a:r>
              <a:rPr lang="en-US" b="1" dirty="0"/>
              <a:t>Chapter 5: Food Preservation by </a:t>
            </a:r>
            <a:r>
              <a:rPr lang="en-US" b="1" dirty="0" smtClean="0"/>
              <a:t>Heat</a:t>
            </a:r>
            <a:r>
              <a:rPr lang="ar-SA" b="1" dirty="0" smtClean="0"/>
              <a:t> </a:t>
            </a:r>
            <a:r>
              <a:rPr lang="ar-SA" b="1" dirty="0"/>
              <a:t/>
            </a:r>
            <a:br>
              <a:rPr lang="ar-SA" b="1" dirty="0"/>
            </a:br>
            <a:r>
              <a:rPr lang="en-US" dirty="0"/>
              <a:t/>
            </a:r>
            <a:br>
              <a:rPr lang="en-US" dirty="0"/>
            </a:br>
            <a:endParaRPr lang="id-ID" sz="1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glow rad="228600">
                  <a:schemeClr val="accent6">
                    <a:satMod val="175000"/>
                    <a:alpha val="40000"/>
                  </a:schemeClr>
                </a:glow>
              </a:effectLst>
            </a:endParaRPr>
          </a:p>
        </p:txBody>
      </p:sp>
      <p:sp>
        <p:nvSpPr>
          <p:cNvPr id="3" name="Subtitle 2"/>
          <p:cNvSpPr>
            <a:spLocks noGrp="1"/>
          </p:cNvSpPr>
          <p:nvPr>
            <p:ph type="subTitle" idx="1"/>
          </p:nvPr>
        </p:nvSpPr>
        <p:spPr>
          <a:xfrm>
            <a:off x="1454834" y="4872196"/>
            <a:ext cx="6400800" cy="1295400"/>
          </a:xfrm>
        </p:spPr>
        <p:txBody>
          <a:bodyPr>
            <a:normAutofit/>
          </a:bodyPr>
          <a:lstStyle/>
          <a:p>
            <a:r>
              <a:rPr lang="id-ID" sz="4400" b="1" dirty="0">
                <a:solidFill>
                  <a:schemeClr val="tx1"/>
                </a:solidFill>
              </a:rPr>
              <a:t>By: </a:t>
            </a:r>
            <a:r>
              <a:rPr lang="en-US" sz="4400" b="1" dirty="0">
                <a:solidFill>
                  <a:schemeClr val="tx1"/>
                </a:solidFill>
              </a:rPr>
              <a:t>Dr. </a:t>
            </a:r>
            <a:r>
              <a:rPr lang="id-ID" sz="4400" b="1" dirty="0">
                <a:solidFill>
                  <a:schemeClr val="tx1"/>
                </a:solidFill>
              </a:rPr>
              <a:t>Mohmmed  Sabah</a:t>
            </a:r>
          </a:p>
        </p:txBody>
      </p:sp>
      <p:sp>
        <p:nvSpPr>
          <p:cNvPr id="4" name="TextBox 3"/>
          <p:cNvSpPr txBox="1"/>
          <p:nvPr/>
        </p:nvSpPr>
        <p:spPr>
          <a:xfrm>
            <a:off x="1745566" y="5746333"/>
            <a:ext cx="5943600" cy="461665"/>
          </a:xfrm>
          <a:prstGeom prst="rect">
            <a:avLst/>
          </a:prstGeom>
          <a:noFill/>
        </p:spPr>
        <p:txBody>
          <a:bodyPr wrap="square" rtlCol="0">
            <a:spAutoFit/>
          </a:bodyPr>
          <a:lstStyle/>
          <a:p>
            <a:pPr algn="ctr"/>
            <a:r>
              <a:rPr lang="id-ID" sz="2400" dirty="0"/>
              <a:t>Book: Food processing tecnology</a:t>
            </a:r>
          </a:p>
        </p:txBody>
      </p:sp>
      <p:sp>
        <p:nvSpPr>
          <p:cNvPr id="5" name="TextBox 4"/>
          <p:cNvSpPr txBox="1"/>
          <p:nvPr/>
        </p:nvSpPr>
        <p:spPr>
          <a:xfrm>
            <a:off x="4481732" y="6388958"/>
            <a:ext cx="762000" cy="369332"/>
          </a:xfrm>
          <a:prstGeom prst="rect">
            <a:avLst/>
          </a:prstGeom>
          <a:noFill/>
        </p:spPr>
        <p:txBody>
          <a:bodyPr wrap="square" rtlCol="0">
            <a:spAutoFit/>
          </a:bodyPr>
          <a:lstStyle/>
          <a:p>
            <a:r>
              <a:rPr lang="ar-SA" dirty="0" smtClean="0"/>
              <a:t>2020</a:t>
            </a:r>
            <a:endParaRPr lang="id-ID" dirty="0"/>
          </a:p>
        </p:txBody>
      </p:sp>
      <p:sp>
        <p:nvSpPr>
          <p:cNvPr id="6" name="Rectangle 5">
            <a:extLst>
              <a:ext uri="{FF2B5EF4-FFF2-40B4-BE49-F238E27FC236}">
                <a16:creationId xmlns="" xmlns:a16="http://schemas.microsoft.com/office/drawing/2014/main" id="{E2F8C01C-4227-4403-81D6-E199600AFAE8}"/>
              </a:ext>
            </a:extLst>
          </p:cNvPr>
          <p:cNvSpPr/>
          <p:nvPr/>
        </p:nvSpPr>
        <p:spPr>
          <a:xfrm>
            <a:off x="294248" y="3043117"/>
            <a:ext cx="7020951" cy="1077218"/>
          </a:xfrm>
          <a:prstGeom prst="rect">
            <a:avLst/>
          </a:prstGeom>
        </p:spPr>
        <p:txBody>
          <a:bodyPr wrap="square">
            <a:spAutoFit/>
          </a:bodyPr>
          <a:lstStyle/>
          <a:p>
            <a:r>
              <a:rPr lang="ar-SA" sz="3200" dirty="0"/>
              <a:t>-</a:t>
            </a:r>
            <a:r>
              <a:rPr lang="en-US" sz="3200" dirty="0"/>
              <a:t>Pasteurization and Heat Sterilization</a:t>
            </a:r>
            <a:br>
              <a:rPr lang="en-US" sz="3200" dirty="0"/>
            </a:br>
            <a:r>
              <a:rPr lang="ar-SA" sz="3200" dirty="0"/>
              <a:t>-</a:t>
            </a:r>
            <a:r>
              <a:rPr lang="en-US" sz="3200" dirty="0"/>
              <a:t>Frying </a:t>
            </a:r>
          </a:p>
        </p:txBody>
      </p:sp>
      <p:graphicFrame>
        <p:nvGraphicFramePr>
          <p:cNvPr id="7" name="Object 6">
            <a:extLst>
              <a:ext uri="{FF2B5EF4-FFF2-40B4-BE49-F238E27FC236}">
                <a16:creationId xmlns="" xmlns:a16="http://schemas.microsoft.com/office/drawing/2014/main" id="{1E8A99D6-76E2-4D94-82E1-53F4F72B4DD5}"/>
              </a:ext>
            </a:extLst>
          </p:cNvPr>
          <p:cNvGraphicFramePr>
            <a:graphicFrameLocks noChangeAspect="1"/>
          </p:cNvGraphicFramePr>
          <p:nvPr>
            <p:extLst>
              <p:ext uri="{D42A27DB-BD31-4B8C-83A1-F6EECF244321}">
                <p14:modId xmlns:p14="http://schemas.microsoft.com/office/powerpoint/2010/main" val="3698825464"/>
              </p:ext>
            </p:extLst>
          </p:nvPr>
        </p:nvGraphicFramePr>
        <p:xfrm>
          <a:off x="0" y="0"/>
          <a:ext cx="1676400" cy="1676400"/>
        </p:xfrm>
        <a:graphic>
          <a:graphicData uri="http://schemas.openxmlformats.org/presentationml/2006/ole">
            <mc:AlternateContent xmlns:mc="http://schemas.openxmlformats.org/markup-compatibility/2006">
              <mc:Choice xmlns:v="urn:schemas-microsoft-com:vml" Requires="v">
                <p:oleObj spid="_x0000_s1034" r:id="rId3" imgW="1895238" imgH="1961905" progId="">
                  <p:embed/>
                </p:oleObj>
              </mc:Choice>
              <mc:Fallback>
                <p:oleObj r:id="rId3" imgW="1895238" imgH="1961905" progId="">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7640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13 copy">
            <a:extLst>
              <a:ext uri="{FF2B5EF4-FFF2-40B4-BE49-F238E27FC236}">
                <a16:creationId xmlns="" xmlns:a16="http://schemas.microsoft.com/office/drawing/2014/main" id="{3E5FF9CB-B159-4D5F-9AED-DCB457D6847C}"/>
              </a:ext>
            </a:extLst>
          </p:cNvPr>
          <p:cNvPicPr>
            <a:picLocks noChangeAspect="1" noChangeArrowheads="1"/>
          </p:cNvPicPr>
          <p:nvPr/>
        </p:nvPicPr>
        <p:blipFill>
          <a:blip r:embed="rId5" cstate="print"/>
          <a:srcRect/>
          <a:stretch>
            <a:fillRect/>
          </a:stretch>
        </p:blipFill>
        <p:spPr bwMode="auto">
          <a:xfrm>
            <a:off x="7315200" y="0"/>
            <a:ext cx="1828800" cy="1524000"/>
          </a:xfrm>
          <a:prstGeom prst="rect">
            <a:avLst/>
          </a:prstGeom>
          <a:noFill/>
          <a:ln w="9525">
            <a:noFill/>
            <a:miter lim="800000"/>
            <a:headEnd/>
            <a:tailEnd/>
          </a:ln>
        </p:spPr>
      </p:pic>
      <p:sp>
        <p:nvSpPr>
          <p:cNvPr id="9" name="Rectangle 8">
            <a:extLst>
              <a:ext uri="{FF2B5EF4-FFF2-40B4-BE49-F238E27FC236}">
                <a16:creationId xmlns="" xmlns:a16="http://schemas.microsoft.com/office/drawing/2014/main" id="{65DB3078-56F8-4F95-A7AD-6D61D1AD6CF6}"/>
              </a:ext>
            </a:extLst>
          </p:cNvPr>
          <p:cNvSpPr/>
          <p:nvPr/>
        </p:nvSpPr>
        <p:spPr>
          <a:xfrm>
            <a:off x="1524000" y="38934"/>
            <a:ext cx="6096000" cy="954107"/>
          </a:xfrm>
          <a:prstGeom prst="rect">
            <a:avLst/>
          </a:prstGeom>
        </p:spPr>
        <p:txBody>
          <a:bodyPr wrap="square">
            <a:spAutoFit/>
          </a:bodyPr>
          <a:lstStyle/>
          <a:p>
            <a:pPr lvl="0" algn="ctr" fontAlgn="base">
              <a:spcBef>
                <a:spcPct val="0"/>
              </a:spcBef>
              <a:spcAft>
                <a:spcPct val="0"/>
              </a:spcAft>
              <a:buClrTx/>
              <a:buSzTx/>
            </a:pPr>
            <a:r>
              <a:rPr lang="en-US" sz="2800" b="1" dirty="0">
                <a:ln w="17780" cmpd="sng">
                  <a:solidFill>
                    <a:srgbClr val="FFFFFF"/>
                  </a:solidFill>
                  <a:prstDash val="solid"/>
                  <a:miter lim="800000"/>
                </a:ln>
                <a:latin typeface="Arial" pitchFamily="34" charset="0"/>
                <a:ea typeface="Times New Roman" pitchFamily="18" charset="0"/>
                <a:cs typeface="Arial" pitchFamily="34" charset="0"/>
              </a:rPr>
              <a:t>An-</a:t>
            </a:r>
            <a:r>
              <a:rPr lang="en-US" sz="2800" b="1" dirty="0" err="1">
                <a:ln w="17780" cmpd="sng">
                  <a:solidFill>
                    <a:srgbClr val="FFFFFF"/>
                  </a:solidFill>
                  <a:prstDash val="solid"/>
                  <a:miter lim="800000"/>
                </a:ln>
                <a:latin typeface="Arial" pitchFamily="34" charset="0"/>
                <a:ea typeface="Times New Roman" pitchFamily="18" charset="0"/>
                <a:cs typeface="Arial" pitchFamily="34" charset="0"/>
              </a:rPr>
              <a:t>Najah</a:t>
            </a:r>
            <a:r>
              <a:rPr lang="en-US" sz="2800" b="1" dirty="0">
                <a:ln w="17780" cmpd="sng">
                  <a:solidFill>
                    <a:srgbClr val="FFFFFF"/>
                  </a:solidFill>
                  <a:prstDash val="solid"/>
                  <a:miter lim="800000"/>
                </a:ln>
                <a:latin typeface="Arial" pitchFamily="34" charset="0"/>
                <a:ea typeface="Times New Roman" pitchFamily="18" charset="0"/>
                <a:cs typeface="Arial" pitchFamily="34" charset="0"/>
              </a:rPr>
              <a:t> National University</a:t>
            </a:r>
            <a:endParaRPr lang="id-ID" sz="1400" b="1" dirty="0">
              <a:ln w="17780" cmpd="sng">
                <a:solidFill>
                  <a:srgbClr val="FFFFFF"/>
                </a:solidFill>
                <a:prstDash val="solid"/>
                <a:miter lim="800000"/>
              </a:ln>
              <a:latin typeface="Arial" pitchFamily="34" charset="0"/>
              <a:cs typeface="Arial" pitchFamily="34" charset="0"/>
            </a:endParaRPr>
          </a:p>
          <a:p>
            <a:pPr lvl="0" algn="ctr" eaLnBrk="0" fontAlgn="base" hangingPunct="0">
              <a:spcBef>
                <a:spcPct val="0"/>
              </a:spcBef>
              <a:spcAft>
                <a:spcPct val="0"/>
              </a:spcAft>
              <a:buClrTx/>
              <a:buSzTx/>
            </a:pPr>
            <a:r>
              <a:rPr lang="en-US" sz="2800" b="1" dirty="0">
                <a:ln w="17780" cmpd="sng">
                  <a:solidFill>
                    <a:srgbClr val="FFFFFF"/>
                  </a:solidFill>
                  <a:prstDash val="solid"/>
                  <a:miter lim="800000"/>
                </a:ln>
                <a:latin typeface="Arial" pitchFamily="34" charset="0"/>
                <a:ea typeface="Times New Roman" pitchFamily="18" charset="0"/>
                <a:cs typeface="Arial" pitchFamily="34" charset="0"/>
              </a:rPr>
              <a:t>Faculty of Agriculture</a:t>
            </a:r>
            <a:endParaRPr lang="en-US" sz="3600" b="1" dirty="0">
              <a:ln w="17780" cmpd="sng">
                <a:solidFill>
                  <a:srgbClr val="FFFFFF"/>
                </a:solidFill>
                <a:prstDash val="solid"/>
                <a:miter lim="800000"/>
              </a:ln>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92100"/>
            <a:ext cx="8229600" cy="833438"/>
          </a:xfrm>
        </p:spPr>
        <p:txBody>
          <a:bodyPr/>
          <a:lstStyle/>
          <a:p>
            <a:pPr eaLnBrk="1" hangingPunct="1"/>
            <a:r>
              <a:rPr lang="en-US" sz="2800" b="1">
                <a:solidFill>
                  <a:srgbClr val="000000"/>
                </a:solidFill>
                <a:effectLst/>
              </a:rPr>
              <a:t>3.2 Pasteurization of unpackaged liquids</a:t>
            </a:r>
          </a:p>
        </p:txBody>
      </p:sp>
      <p:sp>
        <p:nvSpPr>
          <p:cNvPr id="83971" name="Rectangle 3"/>
          <p:cNvSpPr>
            <a:spLocks noGrp="1" noChangeArrowheads="1"/>
          </p:cNvSpPr>
          <p:nvPr>
            <p:ph type="body" idx="1"/>
          </p:nvPr>
        </p:nvSpPr>
        <p:spPr>
          <a:xfrm>
            <a:off x="457200" y="1196975"/>
            <a:ext cx="8229600" cy="5040313"/>
          </a:xfrm>
        </p:spPr>
        <p:txBody>
          <a:bodyPr/>
          <a:lstStyle/>
          <a:p>
            <a:pPr algn="justLow" eaLnBrk="1" hangingPunct="1"/>
            <a:r>
              <a:rPr lang="en-US" sz="2400" dirty="0">
                <a:solidFill>
                  <a:srgbClr val="000000"/>
                </a:solidFill>
                <a:effectLst/>
                <a:latin typeface="Times New Roman" pitchFamily="18" charset="0"/>
                <a:cs typeface="Times New Roman" pitchFamily="18" charset="0"/>
              </a:rPr>
              <a:t>Swept surface heat exchangers or open boiling pans are used for small-scale batch pasteurization of some liquid foods. However, the large scale pasteurization of low viscosity liquids (for example milk, milk products, fruit juices, liquid egg, beers and wines) usually employs plate heat exchangers. </a:t>
            </a:r>
            <a:endParaRPr lang="ar-AE" sz="2400" dirty="0">
              <a:solidFill>
                <a:srgbClr val="000000"/>
              </a:solidFill>
              <a:effectLst/>
              <a:latin typeface="Times New Roman" pitchFamily="18" charset="0"/>
              <a:cs typeface="Times New Roman" pitchFamily="18" charset="0"/>
            </a:endParaRPr>
          </a:p>
          <a:p>
            <a:pPr algn="justLow" eaLnBrk="1" hangingPunct="1"/>
            <a:endParaRPr lang="ar-AE" sz="2400" dirty="0">
              <a:solidFill>
                <a:srgbClr val="000000"/>
              </a:solidFill>
              <a:effectLst/>
              <a:latin typeface="Times New Roman" pitchFamily="18" charset="0"/>
              <a:cs typeface="Times New Roman" pitchFamily="18" charset="0"/>
            </a:endParaRPr>
          </a:p>
          <a:p>
            <a:pPr algn="justLow" eaLnBrk="1" hangingPunct="1"/>
            <a:r>
              <a:rPr lang="en-US" sz="2400" dirty="0">
                <a:solidFill>
                  <a:srgbClr val="000000"/>
                </a:solidFill>
                <a:effectLst/>
                <a:latin typeface="Times New Roman" pitchFamily="18" charset="0"/>
                <a:cs typeface="Times New Roman" pitchFamily="18" charset="0"/>
              </a:rPr>
              <a:t>Some products (for example fruit juices, wines) also require de-aeration to prevent oxidative changes during storage. They are sprayed into a vacuum chamber and dissolved air is removed by a vacuum pump, prior to pasteurization.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algn="just"/>
            <a:r>
              <a:rPr lang="en-US" b="1" i="1" u="sng" dirty="0" err="1"/>
              <a:t>Deaeration</a:t>
            </a:r>
            <a:r>
              <a:rPr lang="en-US" i="1" u="sng" dirty="0"/>
              <a:t> </a:t>
            </a:r>
            <a:r>
              <a:rPr lang="en-US" dirty="0"/>
              <a:t>is the removal of air molecules (usually meaning oxygen) from another gas or liquid. It can refer to:</a:t>
            </a:r>
          </a:p>
          <a:p>
            <a:pPr algn="just"/>
            <a:r>
              <a:rPr lang="en-US" dirty="0"/>
              <a:t>Use of a </a:t>
            </a:r>
            <a:r>
              <a:rPr lang="en-US" dirty="0" err="1">
                <a:hlinkClick r:id="rId2" tooltip="Deaerator"/>
              </a:rPr>
              <a:t>deaerator</a:t>
            </a:r>
            <a:r>
              <a:rPr lang="en-US" dirty="0"/>
              <a:t>.</a:t>
            </a:r>
          </a:p>
          <a:p>
            <a:pPr algn="just"/>
            <a:r>
              <a:rPr lang="en-US" dirty="0">
                <a:hlinkClick r:id="rId3" tooltip="Degasification"/>
              </a:rPr>
              <a:t>Degasification</a:t>
            </a:r>
            <a:r>
              <a:rPr lang="en-US" dirty="0"/>
              <a:t>, the removal of dissolved gases, such as oxygen, from liquids.</a:t>
            </a:r>
          </a:p>
          <a:p>
            <a:pPr algn="just"/>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0/Deaerator.png"/>
          <p:cNvPicPr>
            <a:picLocks noChangeAspect="1" noChangeArrowheads="1"/>
          </p:cNvPicPr>
          <p:nvPr/>
        </p:nvPicPr>
        <p:blipFill>
          <a:blip r:embed="rId2" cstate="print"/>
          <a:srcRect/>
          <a:stretch>
            <a:fillRect/>
          </a:stretch>
        </p:blipFill>
        <p:spPr bwMode="auto">
          <a:xfrm>
            <a:off x="1676400" y="990600"/>
            <a:ext cx="4038600" cy="3381376"/>
          </a:xfrm>
          <a:prstGeom prst="rect">
            <a:avLst/>
          </a:prstGeom>
          <a:noFill/>
        </p:spPr>
      </p:pic>
      <p:sp>
        <p:nvSpPr>
          <p:cNvPr id="5" name="Rectangle 4"/>
          <p:cNvSpPr/>
          <p:nvPr/>
        </p:nvSpPr>
        <p:spPr>
          <a:xfrm>
            <a:off x="2819400" y="4191000"/>
            <a:ext cx="1161408" cy="369332"/>
          </a:xfrm>
          <a:prstGeom prst="rect">
            <a:avLst/>
          </a:prstGeom>
        </p:spPr>
        <p:txBody>
          <a:bodyPr wrap="none">
            <a:spAutoFit/>
          </a:bodyPr>
          <a:lstStyle/>
          <a:p>
            <a:r>
              <a:rPr lang="en-US" dirty="0"/>
              <a:t> </a:t>
            </a:r>
            <a:r>
              <a:rPr lang="en-US" dirty="0" err="1">
                <a:hlinkClick r:id="rId3" tooltip="Deaerator"/>
              </a:rPr>
              <a:t>deaerator</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42"/>
          <p:cNvSpPr txBox="1">
            <a:spLocks noChangeArrowheads="1"/>
          </p:cNvSpPr>
          <p:nvPr/>
        </p:nvSpPr>
        <p:spPr bwMode="auto">
          <a:xfrm>
            <a:off x="609600" y="2743200"/>
            <a:ext cx="8077200" cy="1614488"/>
          </a:xfrm>
          <a:prstGeom prst="rect">
            <a:avLst/>
          </a:prstGeom>
          <a:noFill/>
          <a:ln w="9525">
            <a:noFill/>
            <a:miter lim="800000"/>
            <a:headEnd/>
            <a:tailEnd/>
          </a:ln>
          <a:effectLst/>
        </p:spPr>
        <p:txBody>
          <a:bodyPr>
            <a:spAutoFit/>
          </a:bodyPr>
          <a:lstStyle/>
          <a:p>
            <a:pPr>
              <a:spcBef>
                <a:spcPct val="50000"/>
              </a:spcBef>
            </a:pPr>
            <a:endParaRPr lang="en-US" sz="2800">
              <a:latin typeface="Arial" charset="0"/>
            </a:endParaRPr>
          </a:p>
          <a:p>
            <a:pPr>
              <a:spcBef>
                <a:spcPct val="50000"/>
              </a:spcBef>
              <a:buFontTx/>
              <a:buChar char="•"/>
            </a:pPr>
            <a:endParaRPr lang="en-US" b="0"/>
          </a:p>
          <a:p>
            <a:pPr>
              <a:spcBef>
                <a:spcPct val="50000"/>
              </a:spcBef>
            </a:pPr>
            <a:endParaRPr lang="en-US" b="0"/>
          </a:p>
        </p:txBody>
      </p:sp>
      <p:sp>
        <p:nvSpPr>
          <p:cNvPr id="5" name="Text Box 1051"/>
          <p:cNvSpPr txBox="1">
            <a:spLocks noChangeArrowheads="1"/>
          </p:cNvSpPr>
          <p:nvPr/>
        </p:nvSpPr>
        <p:spPr bwMode="auto">
          <a:xfrm>
            <a:off x="914400" y="990600"/>
            <a:ext cx="7848600" cy="457200"/>
          </a:xfrm>
          <a:prstGeom prst="rect">
            <a:avLst/>
          </a:prstGeom>
          <a:noFill/>
          <a:ln w="9525">
            <a:noFill/>
            <a:miter lim="800000"/>
            <a:headEnd/>
            <a:tailEnd/>
          </a:ln>
          <a:effectLst/>
        </p:spPr>
        <p:txBody>
          <a:bodyPr>
            <a:spAutoFit/>
          </a:bodyPr>
          <a:lstStyle/>
          <a:p>
            <a:pPr>
              <a:spcBef>
                <a:spcPct val="50000"/>
              </a:spcBef>
            </a:pPr>
            <a:endParaRPr lang="id-ID">
              <a:latin typeface="Arial" charset="0"/>
            </a:endParaRPr>
          </a:p>
        </p:txBody>
      </p:sp>
      <p:sp>
        <p:nvSpPr>
          <p:cNvPr id="6" name="Rectangle 1052"/>
          <p:cNvSpPr>
            <a:spLocks noChangeArrowheads="1"/>
          </p:cNvSpPr>
          <p:nvPr/>
        </p:nvSpPr>
        <p:spPr bwMode="auto">
          <a:xfrm>
            <a:off x="2667000" y="0"/>
            <a:ext cx="4031873" cy="646331"/>
          </a:xfrm>
          <a:prstGeom prst="rect">
            <a:avLst/>
          </a:prstGeom>
          <a:noFill/>
          <a:ln w="9525">
            <a:noFill/>
            <a:miter lim="800000"/>
            <a:headEnd/>
            <a:tailEnd/>
          </a:ln>
          <a:effectLst/>
        </p:spPr>
        <p:txBody>
          <a:bodyPr wrap="none">
            <a:spAutoFit/>
          </a:bodyPr>
          <a:lstStyle/>
          <a:p>
            <a:pPr>
              <a:spcBef>
                <a:spcPct val="50000"/>
              </a:spcBef>
            </a:pPr>
            <a:r>
              <a:rPr lang="en-US" sz="3600" dirty="0">
                <a:solidFill>
                  <a:srgbClr val="FF0000"/>
                </a:solidFill>
                <a:latin typeface="Arial" charset="0"/>
              </a:rPr>
              <a:t>Pasteurized Foods</a:t>
            </a:r>
          </a:p>
        </p:txBody>
      </p:sp>
      <p:sp>
        <p:nvSpPr>
          <p:cNvPr id="7" name="Text Box 1053"/>
          <p:cNvSpPr txBox="1">
            <a:spLocks noChangeArrowheads="1"/>
          </p:cNvSpPr>
          <p:nvPr/>
        </p:nvSpPr>
        <p:spPr bwMode="auto">
          <a:xfrm>
            <a:off x="685800" y="838200"/>
            <a:ext cx="7924800" cy="519113"/>
          </a:xfrm>
          <a:prstGeom prst="rect">
            <a:avLst/>
          </a:prstGeom>
          <a:noFill/>
          <a:ln w="9525">
            <a:noFill/>
            <a:miter lim="800000"/>
            <a:headEnd/>
            <a:tailEnd/>
          </a:ln>
          <a:effectLst/>
        </p:spPr>
        <p:txBody>
          <a:bodyPr>
            <a:spAutoFit/>
          </a:bodyPr>
          <a:lstStyle/>
          <a:p>
            <a:pPr>
              <a:spcBef>
                <a:spcPct val="50000"/>
              </a:spcBef>
              <a:buFontTx/>
              <a:buChar char="•"/>
            </a:pPr>
            <a:r>
              <a:rPr lang="en-US">
                <a:latin typeface="Arial" charset="0"/>
              </a:rPr>
              <a:t> </a:t>
            </a:r>
            <a:r>
              <a:rPr lang="en-US" sz="2800">
                <a:solidFill>
                  <a:srgbClr val="00CCFF"/>
                </a:solidFill>
                <a:latin typeface="Arial" charset="0"/>
              </a:rPr>
              <a:t>The most common pasteurized food is milk</a:t>
            </a:r>
          </a:p>
        </p:txBody>
      </p:sp>
      <p:sp>
        <p:nvSpPr>
          <p:cNvPr id="8" name="Text Box 1054"/>
          <p:cNvSpPr txBox="1">
            <a:spLocks noChangeArrowheads="1"/>
          </p:cNvSpPr>
          <p:nvPr/>
        </p:nvSpPr>
        <p:spPr bwMode="auto">
          <a:xfrm>
            <a:off x="1600200" y="1524000"/>
            <a:ext cx="7315200" cy="954107"/>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800" dirty="0">
                <a:latin typeface="Arial" charset="0"/>
              </a:rPr>
              <a:t>Originally designed to eliminate </a:t>
            </a:r>
            <a:r>
              <a:rPr lang="en-US" sz="2800" i="1" dirty="0">
                <a:latin typeface="Arial" charset="0"/>
              </a:rPr>
              <a:t>Mycobacterium tuberculosis</a:t>
            </a:r>
          </a:p>
        </p:txBody>
      </p:sp>
      <p:sp>
        <p:nvSpPr>
          <p:cNvPr id="9" name="Text Box 1055"/>
          <p:cNvSpPr txBox="1">
            <a:spLocks noChangeArrowheads="1"/>
          </p:cNvSpPr>
          <p:nvPr/>
        </p:nvSpPr>
        <p:spPr bwMode="auto">
          <a:xfrm>
            <a:off x="6400800" y="1058863"/>
            <a:ext cx="914400" cy="457200"/>
          </a:xfrm>
          <a:prstGeom prst="rect">
            <a:avLst/>
          </a:prstGeom>
          <a:noFill/>
          <a:ln w="9525">
            <a:noFill/>
            <a:miter lim="800000"/>
            <a:headEnd/>
            <a:tailEnd/>
          </a:ln>
          <a:effectLst/>
        </p:spPr>
        <p:txBody>
          <a:bodyPr>
            <a:spAutoFit/>
          </a:bodyPr>
          <a:lstStyle/>
          <a:p>
            <a:pPr>
              <a:spcBef>
                <a:spcPct val="50000"/>
              </a:spcBef>
            </a:pPr>
            <a:endParaRPr lang="id-ID"/>
          </a:p>
        </p:txBody>
      </p:sp>
      <p:sp>
        <p:nvSpPr>
          <p:cNvPr id="10" name="Text Box 1056"/>
          <p:cNvSpPr txBox="1">
            <a:spLocks noChangeArrowheads="1"/>
          </p:cNvSpPr>
          <p:nvPr/>
        </p:nvSpPr>
        <p:spPr bwMode="auto">
          <a:xfrm>
            <a:off x="609600" y="2971800"/>
            <a:ext cx="7620000" cy="1066800"/>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solidFill>
                  <a:srgbClr val="00CCFF"/>
                </a:solidFill>
                <a:latin typeface="Arial" charset="0"/>
              </a:rPr>
              <a:t>Fruit juice</a:t>
            </a:r>
          </a:p>
          <a:p>
            <a:pPr>
              <a:spcBef>
                <a:spcPct val="50000"/>
              </a:spcBef>
            </a:pPr>
            <a:r>
              <a:rPr lang="en-US">
                <a:solidFill>
                  <a:srgbClr val="00CCFF"/>
                </a:solidFill>
                <a:latin typeface="Arial" charset="0"/>
              </a:rPr>
              <a:t>         </a:t>
            </a:r>
          </a:p>
        </p:txBody>
      </p:sp>
      <p:sp>
        <p:nvSpPr>
          <p:cNvPr id="11" name="Text Box 1057"/>
          <p:cNvSpPr txBox="1">
            <a:spLocks noChangeArrowheads="1"/>
          </p:cNvSpPr>
          <p:nvPr/>
        </p:nvSpPr>
        <p:spPr bwMode="auto">
          <a:xfrm>
            <a:off x="1676400" y="3657600"/>
            <a:ext cx="7086600" cy="946150"/>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latin typeface="Arial" charset="0"/>
              </a:rPr>
              <a:t>Spoilage yeast and bacteria, </a:t>
            </a:r>
            <a:r>
              <a:rPr lang="en-US" sz="2800" i="1">
                <a:latin typeface="Arial" charset="0"/>
              </a:rPr>
              <a:t>E. coli</a:t>
            </a:r>
            <a:r>
              <a:rPr lang="en-US" sz="2800">
                <a:latin typeface="Arial" charset="0"/>
              </a:rPr>
              <a:t> O157:H7</a:t>
            </a:r>
          </a:p>
        </p:txBody>
      </p:sp>
      <p:sp>
        <p:nvSpPr>
          <p:cNvPr id="12" name="Text Box 1058"/>
          <p:cNvSpPr txBox="1">
            <a:spLocks noChangeArrowheads="1"/>
          </p:cNvSpPr>
          <p:nvPr/>
        </p:nvSpPr>
        <p:spPr bwMode="auto">
          <a:xfrm>
            <a:off x="762000" y="4876800"/>
            <a:ext cx="5486400" cy="519113"/>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solidFill>
                  <a:srgbClr val="00CCFF"/>
                </a:solidFill>
                <a:latin typeface="Arial" charset="0"/>
              </a:rPr>
              <a:t>Beer</a:t>
            </a:r>
            <a:endParaRPr lang="en-US" sz="2800">
              <a:latin typeface="Arial" charset="0"/>
            </a:endParaRPr>
          </a:p>
        </p:txBody>
      </p:sp>
      <p:sp>
        <p:nvSpPr>
          <p:cNvPr id="13" name="Text Box 1059"/>
          <p:cNvSpPr txBox="1">
            <a:spLocks noChangeArrowheads="1"/>
          </p:cNvSpPr>
          <p:nvPr/>
        </p:nvSpPr>
        <p:spPr bwMode="auto">
          <a:xfrm>
            <a:off x="1981200" y="5562600"/>
            <a:ext cx="7162800" cy="519113"/>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latin typeface="Arial" charset="0"/>
              </a:rPr>
              <a:t>Spoilage bacteria and yeast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p:cNvSpPr>
            <a:spLocks noChangeArrowheads="1"/>
          </p:cNvSpPr>
          <p:nvPr/>
        </p:nvSpPr>
        <p:spPr bwMode="auto">
          <a:xfrm>
            <a:off x="2590800" y="0"/>
            <a:ext cx="4461478" cy="707886"/>
          </a:xfrm>
          <a:prstGeom prst="rect">
            <a:avLst/>
          </a:prstGeom>
          <a:noFill/>
          <a:ln w="9525">
            <a:noFill/>
            <a:miter lim="800000"/>
            <a:headEnd/>
            <a:tailEnd/>
          </a:ln>
          <a:effectLst/>
        </p:spPr>
        <p:txBody>
          <a:bodyPr wrap="none">
            <a:spAutoFit/>
          </a:bodyPr>
          <a:lstStyle/>
          <a:p>
            <a:r>
              <a:rPr lang="en-US" sz="4000" dirty="0">
                <a:solidFill>
                  <a:srgbClr val="FF0000"/>
                </a:solidFill>
                <a:latin typeface="Arial" charset="0"/>
              </a:rPr>
              <a:t>Pasteurized Foods</a:t>
            </a:r>
          </a:p>
        </p:txBody>
      </p:sp>
      <p:sp>
        <p:nvSpPr>
          <p:cNvPr id="5" name="Text Box 18"/>
          <p:cNvSpPr txBox="1">
            <a:spLocks noChangeArrowheads="1"/>
          </p:cNvSpPr>
          <p:nvPr/>
        </p:nvSpPr>
        <p:spPr bwMode="auto">
          <a:xfrm>
            <a:off x="838200" y="914400"/>
            <a:ext cx="7086600" cy="519113"/>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solidFill>
                  <a:srgbClr val="00CCFF"/>
                </a:solidFill>
                <a:latin typeface="Arial" charset="0"/>
              </a:rPr>
              <a:t>Liquid egg</a:t>
            </a:r>
          </a:p>
        </p:txBody>
      </p:sp>
      <p:sp>
        <p:nvSpPr>
          <p:cNvPr id="6" name="Text Box 20"/>
          <p:cNvSpPr txBox="1">
            <a:spLocks noChangeArrowheads="1"/>
          </p:cNvSpPr>
          <p:nvPr/>
        </p:nvSpPr>
        <p:spPr bwMode="auto">
          <a:xfrm>
            <a:off x="1752600" y="1524000"/>
            <a:ext cx="7010400" cy="519113"/>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i="1">
                <a:latin typeface="Arial" charset="0"/>
              </a:rPr>
              <a:t>Salmonella</a:t>
            </a:r>
            <a:r>
              <a:rPr lang="en-US" sz="2800">
                <a:latin typeface="Arial" charset="0"/>
              </a:rPr>
              <a:t> and spoilage bacteria</a:t>
            </a:r>
          </a:p>
        </p:txBody>
      </p:sp>
      <p:sp>
        <p:nvSpPr>
          <p:cNvPr id="7" name="Text Box 21"/>
          <p:cNvSpPr txBox="1">
            <a:spLocks noChangeArrowheads="1"/>
          </p:cNvSpPr>
          <p:nvPr/>
        </p:nvSpPr>
        <p:spPr bwMode="auto">
          <a:xfrm>
            <a:off x="914400" y="2514600"/>
            <a:ext cx="7696200" cy="519113"/>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solidFill>
                  <a:srgbClr val="00CCFF"/>
                </a:solidFill>
                <a:latin typeface="Arial" charset="0"/>
              </a:rPr>
              <a:t>Honey</a:t>
            </a:r>
            <a:endParaRPr lang="en-US" sz="2800">
              <a:latin typeface="Arial" charset="0"/>
            </a:endParaRPr>
          </a:p>
        </p:txBody>
      </p:sp>
      <p:sp>
        <p:nvSpPr>
          <p:cNvPr id="8" name="Text Box 22"/>
          <p:cNvSpPr txBox="1">
            <a:spLocks noChangeArrowheads="1"/>
          </p:cNvSpPr>
          <p:nvPr/>
        </p:nvSpPr>
        <p:spPr bwMode="auto">
          <a:xfrm>
            <a:off x="1752600" y="3200400"/>
            <a:ext cx="7239000" cy="519113"/>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800" dirty="0">
                <a:latin typeface="Arial" charset="0"/>
              </a:rPr>
              <a:t>Spoilage yeast</a:t>
            </a:r>
          </a:p>
        </p:txBody>
      </p:sp>
      <p:sp>
        <p:nvSpPr>
          <p:cNvPr id="9" name="Text Box 23"/>
          <p:cNvSpPr txBox="1">
            <a:spLocks noChangeArrowheads="1"/>
          </p:cNvSpPr>
          <p:nvPr/>
        </p:nvSpPr>
        <p:spPr bwMode="auto">
          <a:xfrm>
            <a:off x="914400" y="4419600"/>
            <a:ext cx="7315200" cy="519113"/>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solidFill>
                  <a:srgbClr val="00CCFF"/>
                </a:solidFill>
                <a:latin typeface="Arial" charset="0"/>
              </a:rPr>
              <a:t>Meat surfaces (steam, hot water)</a:t>
            </a:r>
          </a:p>
        </p:txBody>
      </p:sp>
      <p:sp>
        <p:nvSpPr>
          <p:cNvPr id="10" name="Text Box 24"/>
          <p:cNvSpPr txBox="1">
            <a:spLocks noChangeArrowheads="1"/>
          </p:cNvSpPr>
          <p:nvPr/>
        </p:nvSpPr>
        <p:spPr bwMode="auto">
          <a:xfrm>
            <a:off x="1752600" y="5181600"/>
            <a:ext cx="7391400" cy="946150"/>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i="1">
                <a:latin typeface="Arial" charset="0"/>
              </a:rPr>
              <a:t>E. coli</a:t>
            </a:r>
            <a:r>
              <a:rPr lang="en-US" sz="2800">
                <a:latin typeface="Arial" charset="0"/>
              </a:rPr>
              <a:t> O157: H7, </a:t>
            </a:r>
            <a:r>
              <a:rPr lang="en-US" sz="2800" i="1">
                <a:latin typeface="Arial" charset="0"/>
              </a:rPr>
              <a:t>Salmonella, Campylobacter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743200" y="0"/>
            <a:ext cx="4495800" cy="646331"/>
          </a:xfrm>
          <a:prstGeom prst="rect">
            <a:avLst/>
          </a:prstGeom>
          <a:noFill/>
          <a:ln w="9525">
            <a:noFill/>
            <a:miter lim="800000"/>
            <a:headEnd/>
            <a:tailEnd/>
          </a:ln>
          <a:effectLst/>
        </p:spPr>
        <p:txBody>
          <a:bodyPr>
            <a:spAutoFit/>
          </a:bodyPr>
          <a:lstStyle/>
          <a:p>
            <a:pPr>
              <a:spcBef>
                <a:spcPct val="50000"/>
              </a:spcBef>
            </a:pPr>
            <a:r>
              <a:rPr lang="en-US" sz="3600" dirty="0">
                <a:solidFill>
                  <a:srgbClr val="FF0000"/>
                </a:solidFill>
                <a:latin typeface="Arial" charset="0"/>
              </a:rPr>
              <a:t>Milk Pasteurization</a:t>
            </a:r>
          </a:p>
        </p:txBody>
      </p:sp>
      <p:sp>
        <p:nvSpPr>
          <p:cNvPr id="5" name="Text Box 11"/>
          <p:cNvSpPr txBox="1">
            <a:spLocks noChangeArrowheads="1"/>
          </p:cNvSpPr>
          <p:nvPr/>
        </p:nvSpPr>
        <p:spPr bwMode="auto">
          <a:xfrm>
            <a:off x="1676400" y="609600"/>
            <a:ext cx="7467600" cy="519113"/>
          </a:xfrm>
          <a:prstGeom prst="rect">
            <a:avLst/>
          </a:prstGeom>
          <a:noFill/>
          <a:ln w="9525">
            <a:noFill/>
            <a:miter lim="800000"/>
            <a:headEnd/>
            <a:tailEnd/>
          </a:ln>
          <a:effectLst/>
        </p:spPr>
        <p:txBody>
          <a:bodyPr>
            <a:spAutoFit/>
          </a:bodyPr>
          <a:lstStyle/>
          <a:p>
            <a:pPr>
              <a:spcBef>
                <a:spcPct val="50000"/>
              </a:spcBef>
            </a:pPr>
            <a:r>
              <a:rPr lang="en-US" sz="2800">
                <a:latin typeface="Arial" charset="0"/>
              </a:rPr>
              <a:t>Time/Temperature Combinations</a:t>
            </a:r>
          </a:p>
        </p:txBody>
      </p:sp>
      <p:sp>
        <p:nvSpPr>
          <p:cNvPr id="6" name="Text Box 12"/>
          <p:cNvSpPr txBox="1">
            <a:spLocks noChangeArrowheads="1"/>
          </p:cNvSpPr>
          <p:nvPr/>
        </p:nvSpPr>
        <p:spPr bwMode="auto">
          <a:xfrm>
            <a:off x="533400" y="1295400"/>
            <a:ext cx="8610600" cy="2655888"/>
          </a:xfrm>
          <a:prstGeom prst="rect">
            <a:avLst/>
          </a:prstGeom>
          <a:noFill/>
          <a:ln w="9525">
            <a:noFill/>
            <a:miter lim="800000"/>
            <a:headEnd/>
            <a:tailEnd/>
          </a:ln>
          <a:effectLst/>
        </p:spPr>
        <p:txBody>
          <a:bodyPr>
            <a:spAutoFit/>
          </a:bodyPr>
          <a:lstStyle/>
          <a:p>
            <a:pPr>
              <a:spcBef>
                <a:spcPct val="50000"/>
              </a:spcBef>
              <a:buFontTx/>
              <a:buChar char="•"/>
            </a:pPr>
            <a:r>
              <a:rPr lang="en-US"/>
              <a:t> </a:t>
            </a:r>
            <a:r>
              <a:rPr lang="en-US" sz="2800">
                <a:solidFill>
                  <a:srgbClr val="00CCFF"/>
                </a:solidFill>
                <a:latin typeface="Arial" charset="0"/>
              </a:rPr>
              <a:t>High Temperature Short Time (HTST) 15 sec @ 72</a:t>
            </a:r>
            <a:r>
              <a:rPr lang="en-US" sz="2800" baseline="30000">
                <a:solidFill>
                  <a:srgbClr val="00CCFF"/>
                </a:solidFill>
                <a:latin typeface="Arial" charset="0"/>
              </a:rPr>
              <a:t>o</a:t>
            </a:r>
            <a:r>
              <a:rPr lang="en-US" sz="2800">
                <a:solidFill>
                  <a:srgbClr val="00CCFF"/>
                </a:solidFill>
                <a:latin typeface="Arial" charset="0"/>
              </a:rPr>
              <a:t>C</a:t>
            </a:r>
          </a:p>
          <a:p>
            <a:pPr>
              <a:spcBef>
                <a:spcPct val="50000"/>
              </a:spcBef>
              <a:buFontTx/>
              <a:buChar char="•"/>
            </a:pPr>
            <a:r>
              <a:rPr lang="en-US" sz="2800">
                <a:solidFill>
                  <a:srgbClr val="00CCFF"/>
                </a:solidFill>
              </a:rPr>
              <a:t> </a:t>
            </a:r>
            <a:r>
              <a:rPr lang="en-US" sz="2800">
                <a:solidFill>
                  <a:srgbClr val="00CCFF"/>
                </a:solidFill>
                <a:latin typeface="Arial" charset="0"/>
              </a:rPr>
              <a:t>Low Temperature Long Time (LTLT) 30 min at 63</a:t>
            </a:r>
            <a:r>
              <a:rPr lang="en-US" sz="2800" baseline="30000">
                <a:solidFill>
                  <a:srgbClr val="00CCFF"/>
                </a:solidFill>
                <a:latin typeface="Arial" charset="0"/>
              </a:rPr>
              <a:t>o</a:t>
            </a:r>
            <a:r>
              <a:rPr lang="en-US" sz="2800">
                <a:solidFill>
                  <a:srgbClr val="00CCFF"/>
                </a:solidFill>
                <a:latin typeface="Arial" charset="0"/>
              </a:rPr>
              <a:t>C</a:t>
            </a:r>
          </a:p>
          <a:p>
            <a:pPr>
              <a:spcBef>
                <a:spcPct val="50000"/>
              </a:spcBef>
            </a:pPr>
            <a:endParaRPr lang="en-US" sz="2800">
              <a:solidFill>
                <a:srgbClr val="00CCFF"/>
              </a:solidFill>
              <a:latin typeface="Arial" charset="0"/>
            </a:endParaRPr>
          </a:p>
        </p:txBody>
      </p:sp>
      <p:sp>
        <p:nvSpPr>
          <p:cNvPr id="7" name="Text Box 13"/>
          <p:cNvSpPr txBox="1">
            <a:spLocks noChangeArrowheads="1"/>
          </p:cNvSpPr>
          <p:nvPr/>
        </p:nvSpPr>
        <p:spPr bwMode="auto">
          <a:xfrm>
            <a:off x="685800" y="3429000"/>
            <a:ext cx="7848600" cy="2868613"/>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800" dirty="0">
                <a:latin typeface="Arial" charset="0"/>
              </a:rPr>
              <a:t>These pasteurization time/temperatures are considered to be equivalent.</a:t>
            </a:r>
          </a:p>
          <a:p>
            <a:pPr>
              <a:spcBef>
                <a:spcPct val="50000"/>
              </a:spcBef>
              <a:buFontTx/>
              <a:buChar char="•"/>
            </a:pPr>
            <a:r>
              <a:rPr lang="en-US" sz="2800" dirty="0">
                <a:latin typeface="Arial" charset="0"/>
              </a:rPr>
              <a:t> Heat treatments are established on the basis of safety first (elimination of pathogens) and spoilage (extension of shelf life) second.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00063" y="0"/>
            <a:ext cx="8229600" cy="1384300"/>
          </a:xfrm>
        </p:spPr>
        <p:txBody>
          <a:bodyPr/>
          <a:lstStyle/>
          <a:p>
            <a:pPr eaLnBrk="1" hangingPunct="1"/>
            <a:r>
              <a:rPr lang="en-US" sz="3200" dirty="0">
                <a:solidFill>
                  <a:srgbClr val="000000"/>
                </a:solidFill>
                <a:effectLst/>
                <a:hlinkClick r:id="rId2" action="ppaction://hlinkfile"/>
              </a:rPr>
              <a:t>Plate heat exchanger</a:t>
            </a:r>
            <a:endParaRPr lang="en-US" sz="3200" dirty="0">
              <a:solidFill>
                <a:srgbClr val="000000"/>
              </a:solidFill>
              <a:effectLst/>
            </a:endParaRPr>
          </a:p>
        </p:txBody>
      </p:sp>
      <p:pic>
        <p:nvPicPr>
          <p:cNvPr id="84995" name="Picture 4"/>
          <p:cNvPicPr>
            <a:picLocks noChangeAspect="1" noChangeArrowheads="1"/>
          </p:cNvPicPr>
          <p:nvPr/>
        </p:nvPicPr>
        <p:blipFill>
          <a:blip r:embed="rId3" cstate="print"/>
          <a:srcRect/>
          <a:stretch>
            <a:fillRect/>
          </a:stretch>
        </p:blipFill>
        <p:spPr bwMode="auto">
          <a:xfrm>
            <a:off x="571500" y="1071563"/>
            <a:ext cx="8064500" cy="513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85750" y="285750"/>
            <a:ext cx="8229600" cy="785813"/>
          </a:xfrm>
        </p:spPr>
        <p:txBody>
          <a:bodyPr/>
          <a:lstStyle/>
          <a:p>
            <a:pPr eaLnBrk="1" hangingPunct="1"/>
            <a:r>
              <a:rPr lang="en-US" sz="3200" b="1">
                <a:solidFill>
                  <a:srgbClr val="000000"/>
                </a:solidFill>
                <a:effectLst/>
              </a:rPr>
              <a:t>4. Effect on foods</a:t>
            </a:r>
          </a:p>
        </p:txBody>
      </p:sp>
      <p:sp>
        <p:nvSpPr>
          <p:cNvPr id="86019" name="Rectangle 3"/>
          <p:cNvSpPr>
            <a:spLocks noGrp="1" noChangeArrowheads="1"/>
          </p:cNvSpPr>
          <p:nvPr>
            <p:ph type="body" idx="1"/>
          </p:nvPr>
        </p:nvSpPr>
        <p:spPr>
          <a:xfrm>
            <a:off x="428625" y="1571625"/>
            <a:ext cx="8229600" cy="4822825"/>
          </a:xfrm>
        </p:spPr>
        <p:txBody>
          <a:bodyPr>
            <a:normAutofit/>
          </a:bodyPr>
          <a:lstStyle/>
          <a:p>
            <a:pPr algn="justLow" eaLnBrk="1" hangingPunct="1"/>
            <a:r>
              <a:rPr lang="en-US" sz="2800" dirty="0">
                <a:solidFill>
                  <a:srgbClr val="000000"/>
                </a:solidFill>
                <a:effectLst/>
                <a:latin typeface="Times New Roman" pitchFamily="18" charset="0"/>
                <a:cs typeface="Times New Roman" pitchFamily="18" charset="0"/>
              </a:rPr>
              <a:t>Pasteurization is a relatively mild heat treatment and even when combined with other unit operations (for example irradiation and chilling there are only minor changes to the nutritional and sensory characteristics of most foods. However, the shelf life of pasteurized foods is usually only extended by a few days or weeks compared with many months with the more severe heat sterilization. Minimizing post processing contamination is essential to ensure an adequate shelf life.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92100"/>
            <a:ext cx="8229600" cy="760413"/>
          </a:xfrm>
        </p:spPr>
        <p:txBody>
          <a:bodyPr/>
          <a:lstStyle/>
          <a:p>
            <a:pPr eaLnBrk="1" hangingPunct="1"/>
            <a:r>
              <a:rPr lang="en-US" sz="3200" b="1">
                <a:solidFill>
                  <a:srgbClr val="000000"/>
                </a:solidFill>
                <a:effectLst/>
              </a:rPr>
              <a:t>4.1 Vitamin loss</a:t>
            </a:r>
          </a:p>
        </p:txBody>
      </p:sp>
      <p:sp>
        <p:nvSpPr>
          <p:cNvPr id="87043" name="Rectangle 3"/>
          <p:cNvSpPr>
            <a:spLocks noGrp="1" noChangeArrowheads="1"/>
          </p:cNvSpPr>
          <p:nvPr>
            <p:ph type="body" idx="1"/>
          </p:nvPr>
        </p:nvSpPr>
        <p:spPr>
          <a:xfrm>
            <a:off x="0" y="1125538"/>
            <a:ext cx="9144000" cy="5256212"/>
          </a:xfrm>
        </p:spPr>
        <p:txBody>
          <a:bodyPr/>
          <a:lstStyle/>
          <a:p>
            <a:pPr algn="justLow" eaLnBrk="1" hangingPunct="1"/>
            <a:r>
              <a:rPr lang="en-US" sz="2400" dirty="0">
                <a:solidFill>
                  <a:srgbClr val="000000"/>
                </a:solidFill>
                <a:effectLst/>
              </a:rPr>
              <a:t>In fruit juices, losses of vitamin C and carotene are minimized by </a:t>
            </a:r>
            <a:r>
              <a:rPr lang="en-US" sz="2400" dirty="0" err="1">
                <a:solidFill>
                  <a:srgbClr val="000000"/>
                </a:solidFill>
                <a:effectLst/>
              </a:rPr>
              <a:t>deaeration</a:t>
            </a:r>
            <a:r>
              <a:rPr lang="en-US" sz="2400" dirty="0">
                <a:solidFill>
                  <a:srgbClr val="000000"/>
                </a:solidFill>
                <a:effectLst/>
              </a:rPr>
              <a:t>. Changes to milk are confined to a 5% loss of serum proteins and small changes to the vitamin content</a:t>
            </a:r>
          </a:p>
        </p:txBody>
      </p:sp>
      <p:pic>
        <p:nvPicPr>
          <p:cNvPr id="87044" name="Picture 4"/>
          <p:cNvPicPr>
            <a:picLocks noChangeAspect="1" noChangeArrowheads="1"/>
          </p:cNvPicPr>
          <p:nvPr/>
        </p:nvPicPr>
        <p:blipFill>
          <a:blip r:embed="rId2" cstate="print"/>
          <a:srcRect/>
          <a:stretch>
            <a:fillRect/>
          </a:stretch>
        </p:blipFill>
        <p:spPr bwMode="auto">
          <a:xfrm>
            <a:off x="3203575" y="2708275"/>
            <a:ext cx="5686425" cy="3446463"/>
          </a:xfrm>
          <a:prstGeom prst="rect">
            <a:avLst/>
          </a:prstGeom>
          <a:solidFill>
            <a:srgbClr val="339966"/>
          </a:solidFill>
          <a:ln w="38100" cmpd="dbl">
            <a:solidFill>
              <a:srgbClr val="FF0000"/>
            </a:solidFill>
            <a:miter lim="800000"/>
            <a:headEnd/>
            <a:tailEnd/>
          </a:ln>
        </p:spPr>
      </p:pic>
      <p:sp>
        <p:nvSpPr>
          <p:cNvPr id="87045" name="Rectangle 5"/>
          <p:cNvSpPr>
            <a:spLocks noChangeArrowheads="1"/>
          </p:cNvSpPr>
          <p:nvPr/>
        </p:nvSpPr>
        <p:spPr bwMode="auto">
          <a:xfrm>
            <a:off x="179388" y="2924175"/>
            <a:ext cx="2987675" cy="701675"/>
          </a:xfrm>
          <a:prstGeom prst="rect">
            <a:avLst/>
          </a:prstGeom>
          <a:noFill/>
          <a:ln w="9525">
            <a:noFill/>
            <a:miter lim="800000"/>
            <a:headEnd/>
            <a:tailEnd/>
          </a:ln>
        </p:spPr>
        <p:txBody>
          <a:bodyPr>
            <a:spAutoFit/>
          </a:bodyPr>
          <a:lstStyle/>
          <a:p>
            <a:r>
              <a:rPr lang="en-US" sz="2000" b="1">
                <a:solidFill>
                  <a:srgbClr val="000000"/>
                </a:solidFill>
              </a:rPr>
              <a:t>Vitamin losses during pasteurization of milk</a:t>
            </a:r>
          </a:p>
        </p:txBody>
      </p:sp>
      <p:pic>
        <p:nvPicPr>
          <p:cNvPr id="87046" name="Picture 7" descr="https://encrypted-tbn3.google.com/images?q=tbn:ANd9GcRiSXpQqANskgNDxp5pga8_SelS2IpMlpLUpPCK8g6zw_9drvA6"/>
          <p:cNvPicPr>
            <a:picLocks noChangeAspect="1" noChangeArrowheads="1"/>
          </p:cNvPicPr>
          <p:nvPr/>
        </p:nvPicPr>
        <p:blipFill>
          <a:blip r:embed="rId3" cstate="print"/>
          <a:srcRect/>
          <a:stretch>
            <a:fillRect/>
          </a:stretch>
        </p:blipFill>
        <p:spPr bwMode="auto">
          <a:xfrm>
            <a:off x="214313" y="4429125"/>
            <a:ext cx="2228850" cy="2047875"/>
          </a:xfrm>
          <a:prstGeom prst="rect">
            <a:avLst/>
          </a:prstGeom>
          <a:noFill/>
          <a:ln w="9525">
            <a:noFill/>
            <a:miter lim="800000"/>
            <a:headEnd/>
            <a:tailEnd/>
          </a:ln>
        </p:spPr>
      </p:pic>
      <p:sp>
        <p:nvSpPr>
          <p:cNvPr id="87047" name="TextBox 6"/>
          <p:cNvSpPr txBox="1">
            <a:spLocks noChangeArrowheads="1"/>
          </p:cNvSpPr>
          <p:nvPr/>
        </p:nvSpPr>
        <p:spPr bwMode="auto">
          <a:xfrm>
            <a:off x="785813" y="6488113"/>
            <a:ext cx="928687" cy="369887"/>
          </a:xfrm>
          <a:prstGeom prst="rect">
            <a:avLst/>
          </a:prstGeom>
          <a:noFill/>
          <a:ln w="9525">
            <a:noFill/>
            <a:miter lim="800000"/>
            <a:headEnd/>
            <a:tailEnd/>
          </a:ln>
        </p:spPr>
        <p:txBody>
          <a:bodyPr>
            <a:spAutoFit/>
          </a:bodyPr>
          <a:lstStyle/>
          <a:p>
            <a:r>
              <a:rPr lang="en-US">
                <a:solidFill>
                  <a:srgbClr val="000000"/>
                </a:solidFill>
              </a:rPr>
              <a:t>Holder</a:t>
            </a:r>
            <a:endParaRPr lang="id-ID">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8800"/>
            <a:ext cx="9144000" cy="2123658"/>
          </a:xfrm>
          <a:prstGeom prst="rect">
            <a:avLst/>
          </a:prstGeom>
        </p:spPr>
        <p:txBody>
          <a:bodyPr wrap="square">
            <a:spAutoFit/>
          </a:bodyPr>
          <a:lstStyle/>
          <a:p>
            <a:pPr algn="ctr"/>
            <a:r>
              <a:rPr lang="en-US" sz="6600" b="1" dirty="0">
                <a:solidFill>
                  <a:srgbClr val="000000"/>
                </a:solidFill>
                <a:effectLst/>
              </a:rPr>
              <a:t>Heat processing using hot oils (Frying)</a:t>
            </a:r>
            <a:endParaRPr lang="id-ID" sz="6600" dirty="0"/>
          </a:p>
        </p:txBody>
      </p:sp>
      <p:sp>
        <p:nvSpPr>
          <p:cNvPr id="9" name="Slide Number Placeholder 8"/>
          <p:cNvSpPr>
            <a:spLocks noGrp="1"/>
          </p:cNvSpPr>
          <p:nvPr>
            <p:ph type="sldNum" sz="quarter" idx="12"/>
          </p:nvPr>
        </p:nvSpPr>
        <p:spPr/>
        <p:txBody>
          <a:bodyPr/>
          <a:lstStyle/>
          <a:p>
            <a:fld id="{0D3C0EAD-2AC4-42E1-97DE-E1B2D7592027}" type="slidenum">
              <a:rPr lang="id-ID" smtClean="0"/>
              <a:pPr/>
              <a:t>19</a:t>
            </a:fld>
            <a:endParaRPr lang="id-ID"/>
          </a:p>
        </p:txBody>
      </p:sp>
      <p:sp>
        <p:nvSpPr>
          <p:cNvPr id="10" name="TextBox 9"/>
          <p:cNvSpPr txBox="1"/>
          <p:nvPr/>
        </p:nvSpPr>
        <p:spPr>
          <a:xfrm>
            <a:off x="5334000" y="0"/>
            <a:ext cx="1676400" cy="369332"/>
          </a:xfrm>
          <a:prstGeom prst="rect">
            <a:avLst/>
          </a:prstGeom>
          <a:noFill/>
        </p:spPr>
        <p:txBody>
          <a:bodyPr wrap="square" rtlCol="0">
            <a:spAutoFit/>
          </a:bodyPr>
          <a:lstStyle/>
          <a:p>
            <a:endParaRPr lang="id-ID" dirty="0"/>
          </a:p>
        </p:txBody>
      </p:sp>
      <p:pic>
        <p:nvPicPr>
          <p:cNvPr id="2050" name="Picture 2" descr="Image result for Frying">
            <a:extLst>
              <a:ext uri="{FF2B5EF4-FFF2-40B4-BE49-F238E27FC236}">
                <a16:creationId xmlns="" xmlns:a16="http://schemas.microsoft.com/office/drawing/2014/main" id="{4980A5E2-A572-414C-9549-5BACEEBD1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4960962"/>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rying">
            <a:extLst>
              <a:ext uri="{FF2B5EF4-FFF2-40B4-BE49-F238E27FC236}">
                <a16:creationId xmlns="" xmlns:a16="http://schemas.microsoft.com/office/drawing/2014/main" id="{20EA7AEF-60A2-49C8-9F2B-AB2B1940D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680" y="4960962"/>
            <a:ext cx="2638425" cy="1877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23850" y="292100"/>
            <a:ext cx="8362950" cy="760413"/>
          </a:xfrm>
        </p:spPr>
        <p:txBody>
          <a:bodyPr/>
          <a:lstStyle/>
          <a:p>
            <a:pPr eaLnBrk="1" hangingPunct="1"/>
            <a:r>
              <a:rPr lang="en-US" sz="3200" b="1" dirty="0" err="1">
                <a:solidFill>
                  <a:srgbClr val="000000"/>
                </a:solidFill>
                <a:effectLst/>
              </a:rPr>
              <a:t>Pasteurisation</a:t>
            </a:r>
            <a:endParaRPr lang="en-US" sz="3200" b="1" dirty="0">
              <a:solidFill>
                <a:srgbClr val="000000"/>
              </a:solidFill>
              <a:effectLst/>
            </a:endParaRPr>
          </a:p>
        </p:txBody>
      </p:sp>
      <p:sp>
        <p:nvSpPr>
          <p:cNvPr id="75779" name="Rectangle 3"/>
          <p:cNvSpPr>
            <a:spLocks noGrp="1" noChangeArrowheads="1"/>
          </p:cNvSpPr>
          <p:nvPr>
            <p:ph type="body" idx="1"/>
          </p:nvPr>
        </p:nvSpPr>
        <p:spPr>
          <a:xfrm>
            <a:off x="457200" y="1125538"/>
            <a:ext cx="8229600" cy="4894262"/>
          </a:xfrm>
        </p:spPr>
        <p:txBody>
          <a:bodyPr>
            <a:normAutofit/>
          </a:bodyPr>
          <a:lstStyle/>
          <a:p>
            <a:pPr algn="justLow" eaLnBrk="1" hangingPunct="1"/>
            <a:r>
              <a:rPr lang="en-US" sz="2400" b="1" u="sng" dirty="0">
                <a:solidFill>
                  <a:srgbClr val="000000"/>
                </a:solidFill>
                <a:effectLst/>
              </a:rPr>
              <a:t>Pasteurization</a:t>
            </a:r>
            <a:r>
              <a:rPr lang="id-ID" sz="2400" b="1" u="sng" dirty="0">
                <a:solidFill>
                  <a:srgbClr val="000000"/>
                </a:solidFill>
                <a:effectLst/>
              </a:rPr>
              <a:t>: </a:t>
            </a:r>
            <a:r>
              <a:rPr lang="en-US" sz="2400" b="1" u="sng" dirty="0">
                <a:solidFill>
                  <a:srgbClr val="000000"/>
                </a:solidFill>
                <a:effectLst/>
              </a:rPr>
              <a:t> </a:t>
            </a:r>
            <a:r>
              <a:rPr lang="en-US" sz="2400" dirty="0">
                <a:solidFill>
                  <a:srgbClr val="000000"/>
                </a:solidFill>
                <a:effectLst/>
              </a:rPr>
              <a:t>is a relatively mild heat treatment, in which food is heated to below 100</a:t>
            </a:r>
            <a:r>
              <a:rPr lang="id-ID" sz="2400" dirty="0">
                <a:solidFill>
                  <a:srgbClr val="000000"/>
                </a:solidFill>
                <a:effectLst/>
              </a:rPr>
              <a:t> </a:t>
            </a:r>
            <a:r>
              <a:rPr lang="en-US" sz="2400" dirty="0">
                <a:solidFill>
                  <a:srgbClr val="000000"/>
                </a:solidFill>
                <a:effectLst/>
                <a:latin typeface="Calibri"/>
              </a:rPr>
              <a:t>⁰</a:t>
            </a:r>
            <a:r>
              <a:rPr lang="en-US" sz="2400" dirty="0">
                <a:solidFill>
                  <a:srgbClr val="000000"/>
                </a:solidFill>
                <a:effectLst/>
              </a:rPr>
              <a:t>C. In low acid foods (pH&gt;4.5, for example milk) it </a:t>
            </a:r>
            <a:r>
              <a:rPr lang="en-US" sz="2400" b="1" dirty="0">
                <a:solidFill>
                  <a:srgbClr val="000000"/>
                </a:solidFill>
                <a:effectLst/>
              </a:rPr>
              <a:t>is used to minimize possible health hazards from pathogenic micro-organisms and to extend the shelf life of foods for several days.</a:t>
            </a:r>
          </a:p>
          <a:p>
            <a:pPr algn="justLow" eaLnBrk="1" hangingPunct="1"/>
            <a:endParaRPr lang="en-US" sz="2400" dirty="0">
              <a:solidFill>
                <a:srgbClr val="000000"/>
              </a:solidFill>
              <a:effectLst/>
            </a:endParaRPr>
          </a:p>
          <a:p>
            <a:pPr algn="justLow" eaLnBrk="1" hangingPunct="1"/>
            <a:r>
              <a:rPr lang="en-US" sz="2400" dirty="0">
                <a:solidFill>
                  <a:srgbClr val="000000"/>
                </a:solidFill>
                <a:effectLst/>
              </a:rPr>
              <a:t>In acidic foods (pH &lt;4.5, for example bottled fruit) it is used to </a:t>
            </a:r>
            <a:r>
              <a:rPr lang="en-US" sz="2400" b="1" dirty="0">
                <a:solidFill>
                  <a:srgbClr val="000000"/>
                </a:solidFill>
                <a:effectLst/>
              </a:rPr>
              <a:t>extend the shelf life for several months by destruction of spoilage micro-organisms (yeasts or moulds) and/or enzyme inactivation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428625" y="1571625"/>
            <a:ext cx="8229600" cy="4895850"/>
          </a:xfrm>
        </p:spPr>
        <p:txBody>
          <a:bodyPr>
            <a:normAutofit/>
          </a:bodyPr>
          <a:lstStyle/>
          <a:p>
            <a:pPr algn="just" eaLnBrk="1" hangingPunct="1">
              <a:lnSpc>
                <a:spcPct val="90000"/>
              </a:lnSpc>
            </a:pPr>
            <a:r>
              <a:rPr lang="en-US" sz="2800" dirty="0">
                <a:solidFill>
                  <a:srgbClr val="000000"/>
                </a:solidFill>
                <a:effectLst/>
                <a:latin typeface="Times New Roman" pitchFamily="18" charset="0"/>
                <a:cs typeface="Times New Roman" pitchFamily="18" charset="0"/>
              </a:rPr>
              <a:t>Frying is a unit operation which is mainly used to alter the eating quality of a food. A secondary consideration is the preservative effect that results from </a:t>
            </a:r>
            <a:r>
              <a:rPr lang="en-US" sz="2800" b="1" u="sng" dirty="0">
                <a:solidFill>
                  <a:srgbClr val="000000"/>
                </a:solidFill>
                <a:effectLst/>
                <a:latin typeface="Times New Roman" pitchFamily="18" charset="0"/>
                <a:cs typeface="Times New Roman" pitchFamily="18" charset="0"/>
              </a:rPr>
              <a:t>thermal destruction of micro-organisms and enzymes, and a reduction in water activity at the surface of the food </a:t>
            </a:r>
            <a:r>
              <a:rPr lang="en-US" sz="2800" dirty="0">
                <a:solidFill>
                  <a:srgbClr val="000000"/>
                </a:solidFill>
                <a:effectLst/>
                <a:latin typeface="Times New Roman" pitchFamily="18" charset="0"/>
                <a:cs typeface="Times New Roman" pitchFamily="18" charset="0"/>
              </a:rPr>
              <a:t>(or throughout the food, if it is fried in thin slices).</a:t>
            </a:r>
            <a:endParaRPr lang="id-ID" sz="2800" dirty="0">
              <a:solidFill>
                <a:srgbClr val="000000"/>
              </a:solidFill>
              <a:effectLst/>
              <a:latin typeface="Times New Roman" pitchFamily="18" charset="0"/>
              <a:cs typeface="Times New Roman" pitchFamily="18" charset="0"/>
            </a:endParaRPr>
          </a:p>
          <a:p>
            <a:pPr algn="just" eaLnBrk="1" hangingPunct="1">
              <a:lnSpc>
                <a:spcPct val="90000"/>
              </a:lnSpc>
            </a:pPr>
            <a:endParaRPr lang="en-US" sz="2800" dirty="0">
              <a:solidFill>
                <a:srgbClr val="000000"/>
              </a:solidFill>
              <a:effectLst/>
              <a:latin typeface="Times New Roman" pitchFamily="18" charset="0"/>
              <a:cs typeface="Times New Roman" pitchFamily="18" charset="0"/>
            </a:endParaRPr>
          </a:p>
          <a:p>
            <a:pPr algn="just" eaLnBrk="1" hangingPunct="1">
              <a:lnSpc>
                <a:spcPct val="90000"/>
              </a:lnSpc>
            </a:pPr>
            <a:r>
              <a:rPr lang="en-US" sz="2800" i="1" dirty="0">
                <a:solidFill>
                  <a:srgbClr val="000000"/>
                </a:solidFill>
                <a:effectLst/>
                <a:latin typeface="Times New Roman" pitchFamily="18" charset="0"/>
                <a:cs typeface="Times New Roman" pitchFamily="18" charset="0"/>
              </a:rPr>
              <a:t>The shelf life of fried foods is mostly determined by the moisture content after frying</a:t>
            </a:r>
            <a:endParaRPr lang="id-ID" sz="2800" i="1" dirty="0">
              <a:solidFill>
                <a:srgbClr val="000000"/>
              </a:solidFill>
              <a:effectLst/>
              <a:latin typeface="Times New Roman" pitchFamily="18" charset="0"/>
              <a:cs typeface="Times New Roman" pitchFamily="18" charset="0"/>
            </a:endParaRPr>
          </a:p>
        </p:txBody>
      </p:sp>
      <p:sp>
        <p:nvSpPr>
          <p:cNvPr id="105474" name="Rectangle 2"/>
          <p:cNvSpPr>
            <a:spLocks noGrp="1" noChangeArrowheads="1"/>
          </p:cNvSpPr>
          <p:nvPr>
            <p:ph type="title"/>
          </p:nvPr>
        </p:nvSpPr>
        <p:spPr>
          <a:xfrm>
            <a:off x="285750" y="357188"/>
            <a:ext cx="8229600" cy="976312"/>
          </a:xfrm>
        </p:spPr>
        <p:txBody>
          <a:bodyPr/>
          <a:lstStyle/>
          <a:p>
            <a:pPr eaLnBrk="1" hangingPunct="1"/>
            <a:r>
              <a:rPr lang="en-US" sz="2800" b="1" dirty="0">
                <a:solidFill>
                  <a:srgbClr val="000000"/>
                </a:solidFill>
                <a:effectLst/>
              </a:rPr>
              <a:t>Heat processing using hot oils (Frying)</a:t>
            </a:r>
          </a:p>
        </p:txBody>
      </p:sp>
      <p:sp>
        <p:nvSpPr>
          <p:cNvPr id="6" name="Slide Number Placeholder 5"/>
          <p:cNvSpPr>
            <a:spLocks noGrp="1"/>
          </p:cNvSpPr>
          <p:nvPr>
            <p:ph type="sldNum" sz="quarter" idx="12"/>
          </p:nvPr>
        </p:nvSpPr>
        <p:spPr/>
        <p:txBody>
          <a:bodyPr/>
          <a:lstStyle/>
          <a:p>
            <a:fld id="{0D3C0EAD-2AC4-42E1-97DE-E1B2D7592027}" type="slidenum">
              <a:rPr lang="id-ID" smtClean="0"/>
              <a:pPr/>
              <a:t>20</a:t>
            </a:fld>
            <a:endParaRPr lang="id-ID"/>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1071563"/>
            <a:ext cx="8229600" cy="4114800"/>
          </a:xfrm>
        </p:spPr>
        <p:txBody>
          <a:bodyPr/>
          <a:lstStyle/>
          <a:p>
            <a:pPr algn="just">
              <a:defRPr/>
            </a:pPr>
            <a:r>
              <a:rPr lang="en-US" sz="2400" dirty="0">
                <a:solidFill>
                  <a:srgbClr val="000000"/>
                </a:solidFill>
                <a:effectLst/>
              </a:rPr>
              <a:t>Foods that are more thoroughly dried by</a:t>
            </a:r>
            <a:r>
              <a:rPr lang="id-ID" sz="2400" dirty="0">
                <a:solidFill>
                  <a:srgbClr val="000000"/>
                </a:solidFill>
                <a:effectLst/>
              </a:rPr>
              <a:t> </a:t>
            </a:r>
            <a:r>
              <a:rPr lang="en-US" sz="2400" dirty="0">
                <a:solidFill>
                  <a:srgbClr val="000000"/>
                </a:solidFill>
                <a:effectLst/>
              </a:rPr>
              <a:t>frying, for example potato crisps (potato chips in the USA), maize and other potato</a:t>
            </a:r>
            <a:r>
              <a:rPr lang="id-ID" sz="2400" dirty="0">
                <a:solidFill>
                  <a:srgbClr val="000000"/>
                </a:solidFill>
                <a:effectLst/>
              </a:rPr>
              <a:t> </a:t>
            </a:r>
            <a:r>
              <a:rPr lang="en-US" sz="2400" dirty="0" err="1">
                <a:solidFill>
                  <a:srgbClr val="000000"/>
                </a:solidFill>
                <a:effectLst/>
              </a:rPr>
              <a:t>snackfoods</a:t>
            </a:r>
            <a:r>
              <a:rPr lang="en-US" sz="2400" dirty="0">
                <a:solidFill>
                  <a:srgbClr val="000000"/>
                </a:solidFill>
                <a:effectLst/>
              </a:rPr>
              <a:t>, have a shelf life of up to 12 months at ambient temperature.</a:t>
            </a:r>
            <a:endParaRPr lang="ar-AE" sz="2400" dirty="0">
              <a:solidFill>
                <a:srgbClr val="000000"/>
              </a:solidFill>
              <a:effectLst/>
            </a:endParaRPr>
          </a:p>
          <a:p>
            <a:pPr algn="just">
              <a:defRPr/>
            </a:pPr>
            <a:endParaRPr lang="ar-AE" sz="2400" dirty="0">
              <a:solidFill>
                <a:srgbClr val="000000"/>
              </a:solidFill>
            </a:endParaRPr>
          </a:p>
          <a:p>
            <a:pPr algn="just">
              <a:defRPr/>
            </a:pPr>
            <a:r>
              <a:rPr lang="en-US" sz="2400" dirty="0">
                <a:solidFill>
                  <a:srgbClr val="000000"/>
                </a:solidFill>
                <a:effectLst/>
              </a:rPr>
              <a:t>The quality is</a:t>
            </a:r>
            <a:r>
              <a:rPr lang="id-ID" sz="2400" dirty="0">
                <a:solidFill>
                  <a:srgbClr val="000000"/>
                </a:solidFill>
                <a:effectLst/>
              </a:rPr>
              <a:t> </a:t>
            </a:r>
            <a:r>
              <a:rPr lang="en-US" sz="2400" dirty="0">
                <a:solidFill>
                  <a:srgbClr val="000000"/>
                </a:solidFill>
                <a:effectLst/>
              </a:rPr>
              <a:t>maintained by adequate barrier properties of packaging materials and</a:t>
            </a:r>
            <a:r>
              <a:rPr lang="id-ID" sz="2400" dirty="0">
                <a:solidFill>
                  <a:srgbClr val="000000"/>
                </a:solidFill>
                <a:effectLst/>
              </a:rPr>
              <a:t> correct storage conditions.</a:t>
            </a:r>
            <a:endParaRPr lang="en-US" sz="2400" dirty="0">
              <a:solidFill>
                <a:srgbClr val="000000"/>
              </a:solidFill>
              <a:effectLst/>
            </a:endParaRPr>
          </a:p>
          <a:p>
            <a:pPr algn="just">
              <a:buFontTx/>
              <a:buNone/>
              <a:defRPr/>
            </a:pPr>
            <a:endParaRPr lang="id-ID" sz="2400" dirty="0"/>
          </a:p>
        </p:txBody>
      </p:sp>
      <p:sp>
        <p:nvSpPr>
          <p:cNvPr id="5" name="Slide Number Placeholder 4"/>
          <p:cNvSpPr>
            <a:spLocks noGrp="1"/>
          </p:cNvSpPr>
          <p:nvPr>
            <p:ph type="sldNum" sz="quarter" idx="12"/>
          </p:nvPr>
        </p:nvSpPr>
        <p:spPr/>
        <p:txBody>
          <a:bodyPr/>
          <a:lstStyle/>
          <a:p>
            <a:fld id="{0D3C0EAD-2AC4-42E1-97DE-E1B2D7592027}" type="slidenum">
              <a:rPr lang="id-ID" smtClean="0"/>
              <a:pPr/>
              <a:t>21</a:t>
            </a:fld>
            <a:endParaRPr lang="id-ID"/>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341438"/>
            <a:ext cx="8229600" cy="4678362"/>
          </a:xfrm>
        </p:spPr>
        <p:txBody>
          <a:bodyPr>
            <a:normAutofit lnSpcReduction="10000"/>
          </a:bodyPr>
          <a:lstStyle/>
          <a:p>
            <a:pPr algn="justLow" eaLnBrk="1" hangingPunct="1">
              <a:lnSpc>
                <a:spcPct val="90000"/>
              </a:lnSpc>
            </a:pPr>
            <a:r>
              <a:rPr lang="en-US" sz="2400" dirty="0">
                <a:solidFill>
                  <a:srgbClr val="000000"/>
                </a:solidFill>
                <a:effectLst/>
                <a:latin typeface="Times New Roman" pitchFamily="18" charset="0"/>
                <a:cs typeface="Times New Roman" pitchFamily="18" charset="0"/>
              </a:rPr>
              <a:t>When food is placed in hot oil, the surface temperature rises rapidly and water is </a:t>
            </a:r>
            <a:r>
              <a:rPr lang="en-US" sz="2400" dirty="0" err="1">
                <a:solidFill>
                  <a:srgbClr val="000000"/>
                </a:solidFill>
                <a:effectLst/>
                <a:latin typeface="Times New Roman" pitchFamily="18" charset="0"/>
                <a:cs typeface="Times New Roman" pitchFamily="18" charset="0"/>
              </a:rPr>
              <a:t>vaporised</a:t>
            </a:r>
            <a:r>
              <a:rPr lang="en-US" sz="2400" dirty="0">
                <a:solidFill>
                  <a:srgbClr val="000000"/>
                </a:solidFill>
                <a:effectLst/>
                <a:latin typeface="Times New Roman" pitchFamily="18" charset="0"/>
                <a:cs typeface="Times New Roman" pitchFamily="18" charset="0"/>
              </a:rPr>
              <a:t> as steam. The surface then begins to dry out in a similar way to that described during baking and roasting. </a:t>
            </a:r>
            <a:endParaRPr lang="ar-AE" sz="2400" dirty="0">
              <a:solidFill>
                <a:srgbClr val="000000"/>
              </a:solidFill>
              <a:effectLst/>
              <a:latin typeface="Times New Roman" pitchFamily="18" charset="0"/>
              <a:cs typeface="Times New Roman" pitchFamily="18" charset="0"/>
            </a:endParaRPr>
          </a:p>
          <a:p>
            <a:pPr algn="justLow" eaLnBrk="1" hangingPunct="1">
              <a:lnSpc>
                <a:spcPct val="90000"/>
              </a:lnSpc>
            </a:pPr>
            <a:endParaRPr lang="id-ID" sz="2400" dirty="0">
              <a:solidFill>
                <a:srgbClr val="000000"/>
              </a:solidFill>
              <a:effectLst/>
              <a:latin typeface="Times New Roman" pitchFamily="18" charset="0"/>
              <a:cs typeface="Times New Roman" pitchFamily="18" charset="0"/>
            </a:endParaRPr>
          </a:p>
          <a:p>
            <a:pPr algn="justLow" eaLnBrk="1" hangingPunct="1">
              <a:lnSpc>
                <a:spcPct val="90000"/>
              </a:lnSpc>
            </a:pPr>
            <a:r>
              <a:rPr lang="en-US" sz="2400" dirty="0">
                <a:solidFill>
                  <a:srgbClr val="000000"/>
                </a:solidFill>
                <a:effectLst/>
                <a:latin typeface="Times New Roman" pitchFamily="18" charset="0"/>
                <a:cs typeface="Times New Roman" pitchFamily="18" charset="0"/>
              </a:rPr>
              <a:t>The plane of evaporation moves inside the food, and a crust is formed. The surface temperature of the food then rises to that of the hot oil, and the internal temperature  rises more slowly towards 100</a:t>
            </a:r>
            <a:r>
              <a:rPr lang="id-ID" sz="2400" dirty="0">
                <a:solidFill>
                  <a:srgbClr val="000000"/>
                </a:solidFill>
                <a:effectLst/>
                <a:latin typeface="Times New Roman" pitchFamily="18" charset="0"/>
                <a:cs typeface="Times New Roman" pitchFamily="18" charset="0"/>
              </a:rPr>
              <a:t> </a:t>
            </a:r>
            <a:r>
              <a:rPr lang="en-US" sz="2400" dirty="0">
                <a:solidFill>
                  <a:srgbClr val="000000"/>
                </a:solidFill>
                <a:effectLst/>
                <a:latin typeface="Times New Roman" pitchFamily="18" charset="0"/>
                <a:cs typeface="Times New Roman" pitchFamily="18" charset="0"/>
              </a:rPr>
              <a:t>ºC. </a:t>
            </a:r>
            <a:endParaRPr lang="ar-AE" sz="2400" dirty="0">
              <a:solidFill>
                <a:srgbClr val="000000"/>
              </a:solidFill>
              <a:effectLst/>
              <a:latin typeface="Times New Roman" pitchFamily="18" charset="0"/>
              <a:cs typeface="Times New Roman" pitchFamily="18" charset="0"/>
            </a:endParaRPr>
          </a:p>
          <a:p>
            <a:pPr algn="justLow" eaLnBrk="1" hangingPunct="1">
              <a:lnSpc>
                <a:spcPct val="90000"/>
              </a:lnSpc>
            </a:pPr>
            <a:endParaRPr lang="id-ID" sz="2400" dirty="0">
              <a:solidFill>
                <a:srgbClr val="000000"/>
              </a:solidFill>
              <a:effectLst/>
              <a:latin typeface="Times New Roman" pitchFamily="18" charset="0"/>
              <a:cs typeface="Times New Roman" pitchFamily="18" charset="0"/>
            </a:endParaRPr>
          </a:p>
          <a:p>
            <a:pPr algn="justLow" eaLnBrk="1" hangingPunct="1">
              <a:lnSpc>
                <a:spcPct val="90000"/>
              </a:lnSpc>
            </a:pPr>
            <a:r>
              <a:rPr lang="en-US" sz="2400" dirty="0">
                <a:solidFill>
                  <a:srgbClr val="000000"/>
                </a:solidFill>
                <a:effectLst/>
                <a:latin typeface="Times New Roman" pitchFamily="18" charset="0"/>
                <a:cs typeface="Times New Roman" pitchFamily="18" charset="0"/>
              </a:rPr>
              <a:t>The rate of heat transfer is </a:t>
            </a:r>
            <a:r>
              <a:rPr lang="en-US" sz="2400" b="1" dirty="0">
                <a:solidFill>
                  <a:srgbClr val="000000"/>
                </a:solidFill>
                <a:effectLst/>
                <a:latin typeface="Times New Roman" pitchFamily="18" charset="0"/>
                <a:cs typeface="Times New Roman" pitchFamily="18" charset="0"/>
              </a:rPr>
              <a:t>controlled by the temperature difference between the oil and the food and by the surface heat transfer coefficient. </a:t>
            </a:r>
            <a:r>
              <a:rPr lang="en-US" sz="2400" dirty="0">
                <a:solidFill>
                  <a:srgbClr val="000000"/>
                </a:solidFill>
                <a:effectLst/>
                <a:latin typeface="Times New Roman" pitchFamily="18" charset="0"/>
                <a:cs typeface="Times New Roman" pitchFamily="18" charset="0"/>
              </a:rPr>
              <a:t>The rate of heat penetration into the food is controlled by the thermal conductivity of the food</a:t>
            </a:r>
          </a:p>
        </p:txBody>
      </p:sp>
      <p:sp>
        <p:nvSpPr>
          <p:cNvPr id="107522" name="Rectangle 2"/>
          <p:cNvSpPr>
            <a:spLocks noGrp="1" noChangeArrowheads="1"/>
          </p:cNvSpPr>
          <p:nvPr>
            <p:ph type="title"/>
          </p:nvPr>
        </p:nvSpPr>
        <p:spPr>
          <a:xfrm>
            <a:off x="457200" y="292100"/>
            <a:ext cx="8229600" cy="1049338"/>
          </a:xfrm>
        </p:spPr>
        <p:txBody>
          <a:bodyPr/>
          <a:lstStyle/>
          <a:p>
            <a:pPr eaLnBrk="1" hangingPunct="1"/>
            <a:r>
              <a:rPr lang="en-US" sz="3200" b="1">
                <a:solidFill>
                  <a:srgbClr val="000000"/>
                </a:solidFill>
                <a:effectLst/>
              </a:rPr>
              <a:t>5.1 Theory</a:t>
            </a:r>
          </a:p>
        </p:txBody>
      </p:sp>
      <p:sp>
        <p:nvSpPr>
          <p:cNvPr id="5" name="Slide Number Placeholder 4"/>
          <p:cNvSpPr>
            <a:spLocks noGrp="1"/>
          </p:cNvSpPr>
          <p:nvPr>
            <p:ph type="sldNum" sz="quarter" idx="12"/>
          </p:nvPr>
        </p:nvSpPr>
        <p:spPr/>
        <p:txBody>
          <a:bodyPr/>
          <a:lstStyle/>
          <a:p>
            <a:fld id="{0D3C0EAD-2AC4-42E1-97DE-E1B2D7592027}" type="slidenum">
              <a:rPr lang="id-ID" smtClean="0"/>
              <a:pPr/>
              <a:t>22</a:t>
            </a:fld>
            <a:endParaRPr lang="id-ID"/>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381000" y="1447800"/>
            <a:ext cx="8229600" cy="5614987"/>
          </a:xfrm>
        </p:spPr>
        <p:txBody>
          <a:bodyPr>
            <a:normAutofit/>
          </a:bodyPr>
          <a:lstStyle/>
          <a:p>
            <a:pPr algn="justLow" eaLnBrk="1" hangingPunct="1"/>
            <a:r>
              <a:rPr lang="en-US" sz="2800" dirty="0">
                <a:solidFill>
                  <a:srgbClr val="000000"/>
                </a:solidFill>
                <a:effectLst/>
                <a:latin typeface="Times New Roman" pitchFamily="18" charset="0"/>
                <a:cs typeface="Times New Roman" pitchFamily="18" charset="0"/>
              </a:rPr>
              <a:t>During frying, both water and water </a:t>
            </a:r>
            <a:r>
              <a:rPr lang="en-US" sz="2800" dirty="0" err="1">
                <a:solidFill>
                  <a:srgbClr val="000000"/>
                </a:solidFill>
                <a:effectLst/>
                <a:latin typeface="Times New Roman" pitchFamily="18" charset="0"/>
                <a:cs typeface="Times New Roman" pitchFamily="18" charset="0"/>
              </a:rPr>
              <a:t>vapour</a:t>
            </a:r>
            <a:r>
              <a:rPr lang="en-US" sz="2800" dirty="0">
                <a:solidFill>
                  <a:srgbClr val="000000"/>
                </a:solidFill>
                <a:effectLst/>
                <a:latin typeface="Times New Roman" pitchFamily="18" charset="0"/>
                <a:cs typeface="Times New Roman" pitchFamily="18" charset="0"/>
              </a:rPr>
              <a:t> are removed from the larger capillaries first, and replaced by hot oil. </a:t>
            </a:r>
            <a:endParaRPr lang="id-ID" sz="2800" dirty="0">
              <a:solidFill>
                <a:srgbClr val="000000"/>
              </a:solidFill>
              <a:effectLst/>
              <a:latin typeface="Times New Roman" pitchFamily="18" charset="0"/>
              <a:cs typeface="Times New Roman" pitchFamily="18" charset="0"/>
            </a:endParaRPr>
          </a:p>
          <a:p>
            <a:pPr algn="justLow" eaLnBrk="1" hangingPunct="1"/>
            <a:endParaRPr lang="id-ID" sz="2800" dirty="0">
              <a:solidFill>
                <a:srgbClr val="000000"/>
              </a:solidFill>
              <a:effectLst/>
              <a:latin typeface="Times New Roman" pitchFamily="18" charset="0"/>
              <a:cs typeface="Times New Roman" pitchFamily="18" charset="0"/>
            </a:endParaRPr>
          </a:p>
          <a:p>
            <a:pPr algn="justLow" eaLnBrk="1" hangingPunct="1"/>
            <a:r>
              <a:rPr lang="en-US" sz="2800" dirty="0">
                <a:solidFill>
                  <a:srgbClr val="000000"/>
                </a:solidFill>
                <a:effectLst/>
                <a:latin typeface="Times New Roman" pitchFamily="18" charset="0"/>
                <a:cs typeface="Times New Roman" pitchFamily="18" charset="0"/>
              </a:rPr>
              <a:t>Moisture moves from the surface of the food through a boundary film of oil, the </a:t>
            </a:r>
            <a:r>
              <a:rPr lang="en-US" sz="2800" b="1" dirty="0">
                <a:solidFill>
                  <a:srgbClr val="000000"/>
                </a:solidFill>
                <a:effectLst/>
                <a:latin typeface="Times New Roman" pitchFamily="18" charset="0"/>
                <a:cs typeface="Times New Roman" pitchFamily="18" charset="0"/>
              </a:rPr>
              <a:t>thickness</a:t>
            </a:r>
            <a:r>
              <a:rPr lang="en-US" sz="2800" dirty="0">
                <a:solidFill>
                  <a:srgbClr val="000000"/>
                </a:solidFill>
                <a:effectLst/>
                <a:latin typeface="Times New Roman" pitchFamily="18" charset="0"/>
                <a:cs typeface="Times New Roman" pitchFamily="18" charset="0"/>
              </a:rPr>
              <a:t> of which controls the rate of heat and mass transfer.</a:t>
            </a:r>
          </a:p>
          <a:p>
            <a:pPr algn="justLow" eaLnBrk="1" hangingPunct="1"/>
            <a:endParaRPr lang="en-US" sz="2800" dirty="0">
              <a:solidFill>
                <a:srgbClr val="000000"/>
              </a:solidFill>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D3C0EAD-2AC4-42E1-97DE-E1B2D7592027}" type="slidenum">
              <a:rPr lang="id-ID" smtClean="0"/>
              <a:pPr/>
              <a:t>23</a:t>
            </a:fld>
            <a:endParaRPr lang="id-ID"/>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457200" y="1676400"/>
            <a:ext cx="8229600" cy="4525963"/>
          </a:xfrm>
        </p:spPr>
        <p:txBody>
          <a:bodyPr>
            <a:normAutofit/>
          </a:bodyPr>
          <a:lstStyle/>
          <a:p>
            <a:pPr eaLnBrk="1" hangingPunct="1">
              <a:buFontTx/>
              <a:buNone/>
            </a:pPr>
            <a:r>
              <a:rPr lang="en-US" sz="3200" dirty="0">
                <a:solidFill>
                  <a:srgbClr val="000000"/>
                </a:solidFill>
                <a:effectLst/>
                <a:latin typeface="Arial" pitchFamily="34" charset="0"/>
                <a:cs typeface="Arial" pitchFamily="34" charset="0"/>
              </a:rPr>
              <a:t>•</a:t>
            </a:r>
            <a:r>
              <a:rPr lang="id-ID" sz="3200" dirty="0">
                <a:solidFill>
                  <a:srgbClr val="000000"/>
                </a:solidFill>
                <a:effectLst/>
                <a:latin typeface="Arial" pitchFamily="34" charset="0"/>
                <a:cs typeface="Arial" pitchFamily="34" charset="0"/>
              </a:rPr>
              <a:t> </a:t>
            </a:r>
            <a:r>
              <a:rPr lang="en-US" sz="3200" dirty="0">
                <a:solidFill>
                  <a:srgbClr val="000000"/>
                </a:solidFill>
                <a:effectLst/>
                <a:latin typeface="Arial" pitchFamily="34" charset="0"/>
                <a:cs typeface="Arial" pitchFamily="34" charset="0"/>
              </a:rPr>
              <a:t>the type of food</a:t>
            </a:r>
          </a:p>
          <a:p>
            <a:pPr eaLnBrk="1" hangingPunct="1">
              <a:buFontTx/>
              <a:buNone/>
            </a:pPr>
            <a:r>
              <a:rPr lang="en-US" sz="3200" dirty="0">
                <a:solidFill>
                  <a:srgbClr val="000000"/>
                </a:solidFill>
                <a:effectLst/>
                <a:latin typeface="Arial" pitchFamily="34" charset="0"/>
                <a:cs typeface="Arial" pitchFamily="34" charset="0"/>
              </a:rPr>
              <a:t>• the temperature of the oil</a:t>
            </a:r>
          </a:p>
          <a:p>
            <a:pPr eaLnBrk="1" hangingPunct="1">
              <a:buFontTx/>
              <a:buNone/>
            </a:pPr>
            <a:r>
              <a:rPr lang="en-US" sz="3200" dirty="0">
                <a:solidFill>
                  <a:srgbClr val="000000"/>
                </a:solidFill>
                <a:effectLst/>
                <a:latin typeface="Arial" pitchFamily="34" charset="0"/>
                <a:cs typeface="Arial" pitchFamily="34" charset="0"/>
              </a:rPr>
              <a:t>• the method of frying (shallow or deep-fat frying)</a:t>
            </a:r>
          </a:p>
          <a:p>
            <a:pPr eaLnBrk="1" hangingPunct="1">
              <a:buFontTx/>
              <a:buNone/>
            </a:pPr>
            <a:r>
              <a:rPr lang="en-US" sz="3200" dirty="0">
                <a:solidFill>
                  <a:srgbClr val="000000"/>
                </a:solidFill>
                <a:effectLst/>
                <a:latin typeface="Arial" pitchFamily="34" charset="0"/>
                <a:cs typeface="Arial" pitchFamily="34" charset="0"/>
              </a:rPr>
              <a:t>• the thickness of the food</a:t>
            </a:r>
          </a:p>
          <a:p>
            <a:pPr eaLnBrk="1" hangingPunct="1">
              <a:buFontTx/>
              <a:buNone/>
            </a:pPr>
            <a:r>
              <a:rPr lang="en-US" sz="3200" dirty="0">
                <a:solidFill>
                  <a:srgbClr val="000000"/>
                </a:solidFill>
                <a:effectLst/>
                <a:latin typeface="Arial" pitchFamily="34" charset="0"/>
                <a:cs typeface="Arial" pitchFamily="34" charset="0"/>
              </a:rPr>
              <a:t>• the required change in eating quality</a:t>
            </a:r>
          </a:p>
        </p:txBody>
      </p:sp>
      <p:sp>
        <p:nvSpPr>
          <p:cNvPr id="109570" name="Rectangle 2"/>
          <p:cNvSpPr>
            <a:spLocks noGrp="1" noChangeArrowheads="1"/>
          </p:cNvSpPr>
          <p:nvPr>
            <p:ph type="title"/>
          </p:nvPr>
        </p:nvSpPr>
        <p:spPr/>
        <p:txBody>
          <a:bodyPr>
            <a:normAutofit/>
          </a:bodyPr>
          <a:lstStyle/>
          <a:p>
            <a:pPr algn="ctr" eaLnBrk="1" hangingPunct="1"/>
            <a:r>
              <a:rPr lang="en-US" sz="3200" u="sng" dirty="0">
                <a:solidFill>
                  <a:srgbClr val="000000"/>
                </a:solidFill>
                <a:effectLst/>
                <a:latin typeface="Times New Roman" pitchFamily="18" charset="0"/>
                <a:cs typeface="Times New Roman" pitchFamily="18" charset="0"/>
              </a:rPr>
              <a:t>The time taken for food to be completely fried depends on:</a:t>
            </a:r>
          </a:p>
        </p:txBody>
      </p:sp>
      <p:sp>
        <p:nvSpPr>
          <p:cNvPr id="5" name="Slide Number Placeholder 4"/>
          <p:cNvSpPr>
            <a:spLocks noGrp="1"/>
          </p:cNvSpPr>
          <p:nvPr>
            <p:ph type="sldNum" sz="quarter" idx="12"/>
          </p:nvPr>
        </p:nvSpPr>
        <p:spPr/>
        <p:txBody>
          <a:bodyPr/>
          <a:lstStyle/>
          <a:p>
            <a:fld id="{0D3C0EAD-2AC4-42E1-97DE-E1B2D7592027}" type="slidenum">
              <a:rPr lang="id-ID" smtClean="0"/>
              <a:pPr/>
              <a:t>24</a:t>
            </a:fld>
            <a:endParaRPr lang="id-ID"/>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457200" y="333375"/>
            <a:ext cx="8229600" cy="5686425"/>
          </a:xfrm>
        </p:spPr>
        <p:txBody>
          <a:bodyPr>
            <a:normAutofit/>
          </a:bodyPr>
          <a:lstStyle/>
          <a:p>
            <a:pPr algn="justLow" eaLnBrk="1" hangingPunct="1"/>
            <a:r>
              <a:rPr lang="en-US" sz="2400" dirty="0">
                <a:solidFill>
                  <a:srgbClr val="000000"/>
                </a:solidFill>
                <a:effectLst/>
                <a:latin typeface="Times New Roman" pitchFamily="18" charset="0"/>
                <a:cs typeface="Times New Roman" pitchFamily="18" charset="0"/>
              </a:rPr>
              <a:t>The temperature used for frying is determined mostly </a:t>
            </a:r>
            <a:r>
              <a:rPr lang="en-US" sz="2400" b="1" u="sng" dirty="0">
                <a:solidFill>
                  <a:srgbClr val="000000"/>
                </a:solidFill>
                <a:effectLst/>
                <a:latin typeface="Times New Roman" pitchFamily="18" charset="0"/>
                <a:cs typeface="Times New Roman" pitchFamily="18" charset="0"/>
              </a:rPr>
              <a:t>by economic considerations and the requirements of the product. </a:t>
            </a:r>
            <a:endParaRPr lang="ar-AE" sz="2400" b="1" u="sng" dirty="0">
              <a:solidFill>
                <a:srgbClr val="000000"/>
              </a:solidFill>
              <a:effectLst/>
              <a:latin typeface="Times New Roman" pitchFamily="18" charset="0"/>
              <a:cs typeface="Times New Roman" pitchFamily="18" charset="0"/>
            </a:endParaRPr>
          </a:p>
          <a:p>
            <a:pPr algn="justLow" eaLnBrk="1" hangingPunct="1">
              <a:buNone/>
            </a:pPr>
            <a:endParaRPr lang="id-ID" sz="2400" b="1" u="sng" dirty="0">
              <a:solidFill>
                <a:srgbClr val="000000"/>
              </a:solidFill>
              <a:effectLst/>
              <a:latin typeface="Times New Roman" pitchFamily="18" charset="0"/>
              <a:cs typeface="Times New Roman" pitchFamily="18" charset="0"/>
            </a:endParaRPr>
          </a:p>
          <a:p>
            <a:pPr algn="justLow" eaLnBrk="1" hangingPunct="1">
              <a:buNone/>
            </a:pPr>
            <a:endParaRPr lang="ar-AE" sz="2400" b="1" u="sng" dirty="0">
              <a:solidFill>
                <a:srgbClr val="000000"/>
              </a:solidFill>
              <a:effectLst/>
              <a:latin typeface="Times New Roman" pitchFamily="18" charset="0"/>
              <a:cs typeface="Times New Roman" pitchFamily="18" charset="0"/>
            </a:endParaRPr>
          </a:p>
          <a:p>
            <a:pPr algn="justLow" eaLnBrk="1" hangingPunct="1"/>
            <a:r>
              <a:rPr lang="en-US" sz="2400" dirty="0">
                <a:solidFill>
                  <a:srgbClr val="000000"/>
                </a:solidFill>
                <a:effectLst/>
                <a:latin typeface="Times New Roman" pitchFamily="18" charset="0"/>
                <a:cs typeface="Times New Roman" pitchFamily="18" charset="0"/>
              </a:rPr>
              <a:t>At high temperatures (180–20</a:t>
            </a:r>
            <a:r>
              <a:rPr lang="id-ID" sz="2400" dirty="0">
                <a:solidFill>
                  <a:srgbClr val="000000"/>
                </a:solidFill>
                <a:effectLst/>
                <a:latin typeface="Times New Roman" pitchFamily="18" charset="0"/>
                <a:cs typeface="Times New Roman" pitchFamily="18" charset="0"/>
              </a:rPr>
              <a:t>0 </a:t>
            </a:r>
            <a:r>
              <a:rPr lang="en-US" sz="2400" dirty="0">
                <a:solidFill>
                  <a:srgbClr val="000000"/>
                </a:solidFill>
                <a:effectLst/>
                <a:latin typeface="Times New Roman" pitchFamily="18" charset="0"/>
                <a:cs typeface="Times New Roman" pitchFamily="18" charset="0"/>
              </a:rPr>
              <a:t>ºC), processing times are reduced and production rates are therefore increased. However, high temperatures also cause accelerated deterioration of the oil and formation of free fatty acids, which alter the </a:t>
            </a:r>
            <a:r>
              <a:rPr lang="en-US" sz="2400" b="1" u="sng" dirty="0">
                <a:solidFill>
                  <a:srgbClr val="000000"/>
                </a:solidFill>
                <a:effectLst/>
                <a:latin typeface="Times New Roman" pitchFamily="18" charset="0"/>
                <a:cs typeface="Times New Roman" pitchFamily="18" charset="0"/>
              </a:rPr>
              <a:t>viscosity, </a:t>
            </a:r>
            <a:r>
              <a:rPr lang="en-US" sz="2400" b="1" u="sng" dirty="0" err="1">
                <a:solidFill>
                  <a:srgbClr val="000000"/>
                </a:solidFill>
                <a:effectLst/>
                <a:latin typeface="Times New Roman" pitchFamily="18" charset="0"/>
                <a:cs typeface="Times New Roman" pitchFamily="18" charset="0"/>
              </a:rPr>
              <a:t>flavour</a:t>
            </a:r>
            <a:r>
              <a:rPr lang="en-US" sz="2400" b="1" u="sng" dirty="0">
                <a:solidFill>
                  <a:srgbClr val="000000"/>
                </a:solidFill>
                <a:effectLst/>
                <a:latin typeface="Times New Roman" pitchFamily="18" charset="0"/>
                <a:cs typeface="Times New Roman" pitchFamily="18" charset="0"/>
              </a:rPr>
              <a:t> and </a:t>
            </a:r>
            <a:r>
              <a:rPr lang="en-US" sz="2400" b="1" u="sng" dirty="0" err="1">
                <a:solidFill>
                  <a:srgbClr val="000000"/>
                </a:solidFill>
                <a:effectLst/>
                <a:latin typeface="Times New Roman" pitchFamily="18" charset="0"/>
                <a:cs typeface="Times New Roman" pitchFamily="18" charset="0"/>
              </a:rPr>
              <a:t>colour</a:t>
            </a:r>
            <a:r>
              <a:rPr lang="en-US" sz="2400" b="1" u="sng" dirty="0">
                <a:solidFill>
                  <a:srgbClr val="000000"/>
                </a:solidFill>
                <a:effectLst/>
                <a:latin typeface="Times New Roman" pitchFamily="18" charset="0"/>
                <a:cs typeface="Times New Roman" pitchFamily="18" charset="0"/>
              </a:rPr>
              <a:t> of the oil and promote foaming.</a:t>
            </a:r>
            <a:r>
              <a:rPr lang="ar-AE" sz="2400" b="1" u="sng" dirty="0">
                <a:solidFill>
                  <a:srgbClr val="000000"/>
                </a:solidFill>
                <a:effectLst/>
                <a:latin typeface="Times New Roman" pitchFamily="18" charset="0"/>
                <a:cs typeface="Times New Roman" pitchFamily="18" charset="0"/>
              </a:rPr>
              <a:t> </a:t>
            </a:r>
            <a:r>
              <a:rPr lang="en-US" sz="2400" dirty="0">
                <a:solidFill>
                  <a:srgbClr val="000000"/>
                </a:solidFill>
                <a:effectLst/>
                <a:latin typeface="Times New Roman" pitchFamily="18" charset="0"/>
                <a:cs typeface="Times New Roman" pitchFamily="18" charset="0"/>
              </a:rPr>
              <a:t>This increases the frequency with </a:t>
            </a:r>
            <a:r>
              <a:rPr lang="en-US" sz="2400" i="1" u="sng" dirty="0">
                <a:solidFill>
                  <a:srgbClr val="000000"/>
                </a:solidFill>
                <a:effectLst/>
                <a:latin typeface="Times New Roman" pitchFamily="18" charset="0"/>
                <a:cs typeface="Times New Roman" pitchFamily="18" charset="0"/>
              </a:rPr>
              <a:t>which oil must be changed</a:t>
            </a:r>
            <a:r>
              <a:rPr lang="en-US" sz="2400" dirty="0">
                <a:solidFill>
                  <a:srgbClr val="000000"/>
                </a:solidFill>
                <a:effectLst/>
                <a:latin typeface="Times New Roman" pitchFamily="18" charset="0"/>
                <a:cs typeface="Times New Roman" pitchFamily="18" charset="0"/>
              </a:rPr>
              <a:t> and hence increases costs. </a:t>
            </a:r>
            <a:endParaRPr lang="ar-AE" sz="2400" dirty="0">
              <a:solidFill>
                <a:srgbClr val="000000"/>
              </a:solidFill>
              <a:effectLst/>
              <a:latin typeface="Times New Roman" pitchFamily="18" charset="0"/>
              <a:cs typeface="Times New Roman" pitchFamily="18" charset="0"/>
            </a:endParaRPr>
          </a:p>
          <a:p>
            <a:pPr algn="justLow" eaLnBrk="1" hangingPunct="1"/>
            <a:endParaRPr lang="ar-AE" sz="2400" dirty="0">
              <a:solidFill>
                <a:srgbClr val="000000"/>
              </a:solidFill>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0D3C0EAD-2AC4-42E1-97DE-E1B2D7592027}" type="slidenum">
              <a:rPr lang="id-ID" smtClean="0"/>
              <a:pPr/>
              <a:t>25</a:t>
            </a:fld>
            <a:endParaRPr lang="id-ID"/>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idx="1"/>
          </p:nvPr>
        </p:nvSpPr>
        <p:spPr>
          <a:xfrm>
            <a:off x="457200" y="549275"/>
            <a:ext cx="8229600" cy="5470525"/>
          </a:xfrm>
        </p:spPr>
        <p:txBody>
          <a:bodyPr/>
          <a:lstStyle/>
          <a:p>
            <a:pPr algn="justLow" eaLnBrk="1" hangingPunct="1">
              <a:buFontTx/>
              <a:buNone/>
            </a:pPr>
            <a:r>
              <a:rPr lang="id-ID" sz="2800" dirty="0">
                <a:solidFill>
                  <a:srgbClr val="000000"/>
                </a:solidFill>
                <a:effectLst/>
              </a:rPr>
              <a:t>   </a:t>
            </a:r>
            <a:r>
              <a:rPr lang="en-US" sz="2800" dirty="0">
                <a:solidFill>
                  <a:srgbClr val="000000"/>
                </a:solidFill>
                <a:effectLst/>
              </a:rPr>
              <a:t>There are two main methods of commercial frying which are distinguished by the method of heat transfer involved: these are </a:t>
            </a:r>
            <a:endParaRPr lang="id-ID" sz="2800" dirty="0">
              <a:solidFill>
                <a:srgbClr val="000000"/>
              </a:solidFill>
              <a:effectLst/>
            </a:endParaRPr>
          </a:p>
          <a:p>
            <a:pPr algn="justLow" eaLnBrk="1" hangingPunct="1">
              <a:buFontTx/>
              <a:buNone/>
            </a:pPr>
            <a:r>
              <a:rPr lang="id-ID" sz="2800" b="1" i="1" u="sng" dirty="0">
                <a:solidFill>
                  <a:srgbClr val="000000"/>
                </a:solidFill>
                <a:effectLst/>
              </a:rPr>
              <a:t>1- </a:t>
            </a:r>
            <a:r>
              <a:rPr lang="en-US" sz="2800" b="1" i="1" u="sng" dirty="0">
                <a:solidFill>
                  <a:srgbClr val="000000"/>
                </a:solidFill>
                <a:effectLst/>
              </a:rPr>
              <a:t>shallow frying</a:t>
            </a:r>
            <a:endParaRPr lang="id-ID" sz="2800" dirty="0">
              <a:solidFill>
                <a:srgbClr val="000000"/>
              </a:solidFill>
              <a:effectLst/>
            </a:endParaRPr>
          </a:p>
          <a:p>
            <a:pPr algn="justLow" eaLnBrk="1" hangingPunct="1">
              <a:buFontTx/>
              <a:buNone/>
            </a:pPr>
            <a:r>
              <a:rPr lang="id-ID" sz="2800" b="1" i="1" u="sng" dirty="0">
                <a:solidFill>
                  <a:srgbClr val="000000"/>
                </a:solidFill>
                <a:effectLst/>
              </a:rPr>
              <a:t>2- </a:t>
            </a:r>
            <a:r>
              <a:rPr lang="en-US" sz="2800" b="1" i="1" u="sng" dirty="0">
                <a:solidFill>
                  <a:srgbClr val="000000"/>
                </a:solidFill>
                <a:effectLst/>
              </a:rPr>
              <a:t>deep-fat frying</a:t>
            </a:r>
            <a:r>
              <a:rPr lang="en-US" sz="2800" i="1" u="sng" dirty="0">
                <a:solidFill>
                  <a:srgbClr val="000000"/>
                </a:solidFill>
                <a:effectLst/>
              </a:rPr>
              <a:t>.</a:t>
            </a:r>
            <a:r>
              <a:rPr lang="en-US" sz="2800" b="1" i="1" u="sng" dirty="0">
                <a:solidFill>
                  <a:srgbClr val="000000"/>
                </a:solidFill>
                <a:effectLst/>
              </a:rPr>
              <a:t> </a:t>
            </a:r>
            <a:endParaRPr lang="en-US" sz="2800" i="1" u="sng" dirty="0">
              <a:solidFill>
                <a:srgbClr val="000000"/>
              </a:solidFill>
              <a:effectLst/>
            </a:endParaRPr>
          </a:p>
        </p:txBody>
      </p:sp>
      <p:pic>
        <p:nvPicPr>
          <p:cNvPr id="111619" name="Picture 3"/>
          <p:cNvPicPr>
            <a:picLocks noChangeAspect="1" noChangeArrowheads="1"/>
          </p:cNvPicPr>
          <p:nvPr/>
        </p:nvPicPr>
        <p:blipFill>
          <a:blip r:embed="rId2" cstate="print"/>
          <a:srcRect/>
          <a:stretch>
            <a:fillRect/>
          </a:stretch>
        </p:blipFill>
        <p:spPr bwMode="auto">
          <a:xfrm>
            <a:off x="500063" y="3643313"/>
            <a:ext cx="2928937" cy="1857375"/>
          </a:xfrm>
          <a:prstGeom prst="rect">
            <a:avLst/>
          </a:prstGeom>
          <a:noFill/>
          <a:ln w="9525">
            <a:noFill/>
            <a:miter lim="800000"/>
            <a:headEnd/>
            <a:tailEnd/>
          </a:ln>
        </p:spPr>
      </p:pic>
      <p:pic>
        <p:nvPicPr>
          <p:cNvPr id="111620" name="Picture 4"/>
          <p:cNvPicPr>
            <a:picLocks noChangeAspect="1" noChangeArrowheads="1"/>
          </p:cNvPicPr>
          <p:nvPr/>
        </p:nvPicPr>
        <p:blipFill>
          <a:blip r:embed="rId3" cstate="print"/>
          <a:srcRect/>
          <a:stretch>
            <a:fillRect/>
          </a:stretch>
        </p:blipFill>
        <p:spPr bwMode="auto">
          <a:xfrm>
            <a:off x="4357688" y="3714750"/>
            <a:ext cx="4214812" cy="1743075"/>
          </a:xfrm>
          <a:prstGeom prst="rect">
            <a:avLst/>
          </a:prstGeom>
          <a:noFill/>
          <a:ln w="9525">
            <a:noFill/>
            <a:miter lim="800000"/>
            <a:headEnd/>
            <a:tailEnd/>
          </a:ln>
        </p:spPr>
      </p:pic>
      <p:sp>
        <p:nvSpPr>
          <p:cNvPr id="111621" name="TextBox 4"/>
          <p:cNvSpPr txBox="1">
            <a:spLocks noChangeArrowheads="1"/>
          </p:cNvSpPr>
          <p:nvPr/>
        </p:nvSpPr>
        <p:spPr bwMode="auto">
          <a:xfrm>
            <a:off x="571500" y="5429250"/>
            <a:ext cx="2643188" cy="369888"/>
          </a:xfrm>
          <a:prstGeom prst="rect">
            <a:avLst/>
          </a:prstGeom>
          <a:noFill/>
          <a:ln w="9525">
            <a:noFill/>
            <a:miter lim="800000"/>
            <a:headEnd/>
            <a:tailEnd/>
          </a:ln>
        </p:spPr>
        <p:txBody>
          <a:bodyPr>
            <a:spAutoFit/>
          </a:bodyPr>
          <a:lstStyle/>
          <a:p>
            <a:r>
              <a:rPr lang="id-ID">
                <a:solidFill>
                  <a:schemeClr val="bg2"/>
                </a:solidFill>
              </a:rPr>
              <a:t>Fig.1. Shallow frying </a:t>
            </a:r>
          </a:p>
        </p:txBody>
      </p:sp>
      <p:sp>
        <p:nvSpPr>
          <p:cNvPr id="111622" name="TextBox 5"/>
          <p:cNvSpPr txBox="1">
            <a:spLocks noChangeArrowheads="1"/>
          </p:cNvSpPr>
          <p:nvPr/>
        </p:nvSpPr>
        <p:spPr bwMode="auto">
          <a:xfrm>
            <a:off x="5000625" y="5500688"/>
            <a:ext cx="2643188" cy="369887"/>
          </a:xfrm>
          <a:prstGeom prst="rect">
            <a:avLst/>
          </a:prstGeom>
          <a:noFill/>
          <a:ln w="9525">
            <a:noFill/>
            <a:miter lim="800000"/>
            <a:headEnd/>
            <a:tailEnd/>
          </a:ln>
        </p:spPr>
        <p:txBody>
          <a:bodyPr>
            <a:spAutoFit/>
          </a:bodyPr>
          <a:lstStyle/>
          <a:p>
            <a:r>
              <a:rPr lang="id-ID">
                <a:solidFill>
                  <a:schemeClr val="bg2"/>
                </a:solidFill>
              </a:rPr>
              <a:t>Fig.2. deep-fat-frying</a:t>
            </a:r>
          </a:p>
        </p:txBody>
      </p:sp>
      <p:sp>
        <p:nvSpPr>
          <p:cNvPr id="8" name="Slide Number Placeholder 7"/>
          <p:cNvSpPr>
            <a:spLocks noGrp="1"/>
          </p:cNvSpPr>
          <p:nvPr>
            <p:ph type="sldNum" sz="quarter" idx="12"/>
          </p:nvPr>
        </p:nvSpPr>
        <p:spPr/>
        <p:txBody>
          <a:bodyPr/>
          <a:lstStyle/>
          <a:p>
            <a:fld id="{0D3C0EAD-2AC4-42E1-97DE-E1B2D7592027}" type="slidenum">
              <a:rPr lang="id-ID" smtClean="0"/>
              <a:pPr/>
              <a:t>26</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457200" y="1484313"/>
            <a:ext cx="8229600" cy="4535487"/>
          </a:xfrm>
        </p:spPr>
        <p:txBody>
          <a:bodyPr/>
          <a:lstStyle/>
          <a:p>
            <a:pPr algn="just"/>
            <a:r>
              <a:rPr lang="en-US" sz="2400" b="1" u="sng" dirty="0">
                <a:solidFill>
                  <a:srgbClr val="000000"/>
                </a:solidFill>
                <a:effectLst/>
                <a:latin typeface="Times New Roman" pitchFamily="18" charset="0"/>
                <a:cs typeface="Times New Roman" pitchFamily="18" charset="0"/>
              </a:rPr>
              <a:t>Definition</a:t>
            </a:r>
            <a:r>
              <a:rPr lang="id-ID" sz="2400" b="1" u="sng" dirty="0">
                <a:solidFill>
                  <a:srgbClr val="000000"/>
                </a:solidFill>
                <a:effectLst/>
                <a:latin typeface="Times New Roman" pitchFamily="18" charset="0"/>
                <a:cs typeface="Times New Roman" pitchFamily="18" charset="0"/>
              </a:rPr>
              <a:t>: </a:t>
            </a:r>
            <a:endParaRPr lang="en-US" sz="2400" b="1" u="sng" dirty="0">
              <a:solidFill>
                <a:srgbClr val="000000"/>
              </a:solidFill>
              <a:effectLst/>
              <a:latin typeface="Times New Roman" pitchFamily="18" charset="0"/>
              <a:cs typeface="Times New Roman" pitchFamily="18" charset="0"/>
            </a:endParaRPr>
          </a:p>
          <a:p>
            <a:pPr algn="just">
              <a:buFontTx/>
              <a:buNone/>
            </a:pPr>
            <a:r>
              <a:rPr lang="id-ID" sz="2400" dirty="0">
                <a:solidFill>
                  <a:srgbClr val="000000"/>
                </a:solidFill>
                <a:effectLst/>
                <a:latin typeface="Times New Roman" pitchFamily="18" charset="0"/>
                <a:cs typeface="Times New Roman" pitchFamily="18" charset="0"/>
              </a:rPr>
              <a:t>     </a:t>
            </a:r>
            <a:r>
              <a:rPr lang="en-US" sz="2400" dirty="0">
                <a:solidFill>
                  <a:srgbClr val="000000"/>
                </a:solidFill>
                <a:effectLst/>
                <a:latin typeface="Times New Roman" pitchFamily="18" charset="0"/>
                <a:cs typeface="Times New Roman" pitchFamily="18" charset="0"/>
              </a:rPr>
              <a:t>Shallow frying is the cooking of food in a small quantity of pre-heated fat or oil in a shallow pan or on a flat surface</a:t>
            </a:r>
          </a:p>
          <a:p>
            <a:pPr algn="just" eaLnBrk="1" hangingPunct="1">
              <a:lnSpc>
                <a:spcPct val="90000"/>
              </a:lnSpc>
            </a:pPr>
            <a:endParaRPr lang="id-ID" sz="2400" dirty="0">
              <a:solidFill>
                <a:srgbClr val="000000"/>
              </a:solidFill>
              <a:latin typeface="Times New Roman" pitchFamily="18" charset="0"/>
              <a:cs typeface="Times New Roman" pitchFamily="18" charset="0"/>
            </a:endParaRPr>
          </a:p>
          <a:p>
            <a:pPr algn="just">
              <a:lnSpc>
                <a:spcPct val="90000"/>
              </a:lnSpc>
            </a:pPr>
            <a:r>
              <a:rPr lang="en-US" sz="2400" dirty="0">
                <a:solidFill>
                  <a:srgbClr val="000000"/>
                </a:solidFill>
                <a:latin typeface="Times New Roman" pitchFamily="18" charset="0"/>
                <a:cs typeface="Times New Roman" pitchFamily="18" charset="0"/>
              </a:rPr>
              <a:t>This method is most suited to foods </a:t>
            </a:r>
            <a:r>
              <a:rPr lang="en-US" sz="2400" b="1" dirty="0">
                <a:solidFill>
                  <a:srgbClr val="000000"/>
                </a:solidFill>
                <a:latin typeface="Times New Roman" pitchFamily="18" charset="0"/>
                <a:cs typeface="Times New Roman" pitchFamily="18" charset="0"/>
              </a:rPr>
              <a:t>which have a large surface-area-to-volume ratio</a:t>
            </a:r>
            <a:r>
              <a:rPr lang="en-US" sz="2400" dirty="0">
                <a:solidFill>
                  <a:srgbClr val="000000"/>
                </a:solidFill>
                <a:latin typeface="Times New Roman" pitchFamily="18" charset="0"/>
                <a:cs typeface="Times New Roman" pitchFamily="18" charset="0"/>
              </a:rPr>
              <a:t> for </a:t>
            </a:r>
            <a:r>
              <a:rPr lang="en-US" sz="2400" dirty="0">
                <a:solidFill>
                  <a:srgbClr val="000000"/>
                </a:solidFill>
                <a:effectLst/>
                <a:latin typeface="Times New Roman" pitchFamily="18" charset="0"/>
                <a:cs typeface="Times New Roman" pitchFamily="18" charset="0"/>
              </a:rPr>
              <a:t>example bacon slices, eggs, burgers and other types of patties). Heat is transferred to the food mostly by conduction from the hot surface of the pan through a thin layer of oil</a:t>
            </a:r>
          </a:p>
          <a:p>
            <a:pPr algn="just" eaLnBrk="1" hangingPunct="1">
              <a:lnSpc>
                <a:spcPct val="90000"/>
              </a:lnSpc>
            </a:pPr>
            <a:endParaRPr lang="en-US" sz="2400" dirty="0">
              <a:solidFill>
                <a:srgbClr val="000000"/>
              </a:solidFill>
              <a:effectLst/>
              <a:latin typeface="Times New Roman" pitchFamily="18" charset="0"/>
              <a:cs typeface="Times New Roman" pitchFamily="18" charset="0"/>
            </a:endParaRPr>
          </a:p>
        </p:txBody>
      </p:sp>
      <p:sp>
        <p:nvSpPr>
          <p:cNvPr id="112642" name="Rectangle 2"/>
          <p:cNvSpPr>
            <a:spLocks noGrp="1" noChangeArrowheads="1"/>
          </p:cNvSpPr>
          <p:nvPr>
            <p:ph type="title"/>
          </p:nvPr>
        </p:nvSpPr>
        <p:spPr/>
        <p:txBody>
          <a:bodyPr/>
          <a:lstStyle/>
          <a:p>
            <a:pPr eaLnBrk="1" hangingPunct="1"/>
            <a:r>
              <a:rPr lang="en-US" sz="3200" b="1">
                <a:solidFill>
                  <a:srgbClr val="000000"/>
                </a:solidFill>
                <a:effectLst/>
              </a:rPr>
              <a:t>5.2 Shallow (or contact) frying</a:t>
            </a:r>
          </a:p>
        </p:txBody>
      </p:sp>
      <p:pic>
        <p:nvPicPr>
          <p:cNvPr id="112644" name="Picture 3"/>
          <p:cNvPicPr>
            <a:picLocks noChangeAspect="1" noChangeArrowheads="1"/>
          </p:cNvPicPr>
          <p:nvPr/>
        </p:nvPicPr>
        <p:blipFill>
          <a:blip r:embed="rId2" cstate="print"/>
          <a:srcRect/>
          <a:stretch>
            <a:fillRect/>
          </a:stretch>
        </p:blipFill>
        <p:spPr bwMode="auto">
          <a:xfrm>
            <a:off x="6215063" y="5000625"/>
            <a:ext cx="2928937" cy="18573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D3C0EAD-2AC4-42E1-97DE-E1B2D7592027}" type="slidenum">
              <a:rPr lang="id-ID" smtClean="0"/>
              <a:pPr/>
              <a:t>27</a:t>
            </a:fld>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4"/>
          <p:cNvPicPr>
            <a:picLocks noGrp="1" noChangeAspect="1" noChangeArrowheads="1"/>
          </p:cNvPicPr>
          <p:nvPr>
            <p:ph idx="1"/>
          </p:nvPr>
        </p:nvPicPr>
        <p:blipFill>
          <a:blip r:embed="rId2" cstate="print"/>
          <a:srcRect/>
          <a:stretch>
            <a:fillRect/>
          </a:stretch>
        </p:blipFill>
        <p:spPr>
          <a:xfrm>
            <a:off x="395288" y="1773238"/>
            <a:ext cx="8208962" cy="4751387"/>
          </a:xfrm>
          <a:noFill/>
        </p:spPr>
      </p:pic>
      <p:sp>
        <p:nvSpPr>
          <p:cNvPr id="113666" name="Rectangle 2"/>
          <p:cNvSpPr>
            <a:spLocks noGrp="1" noChangeArrowheads="1"/>
          </p:cNvSpPr>
          <p:nvPr>
            <p:ph type="title"/>
          </p:nvPr>
        </p:nvSpPr>
        <p:spPr/>
        <p:txBody>
          <a:bodyPr/>
          <a:lstStyle/>
          <a:p>
            <a:pPr eaLnBrk="1" hangingPunct="1"/>
            <a:r>
              <a:rPr lang="en-US" sz="2800">
                <a:solidFill>
                  <a:srgbClr val="000000"/>
                </a:solidFill>
                <a:effectLst/>
              </a:rPr>
              <a:t>Heat and mass transfer in (a) shallow frying and (b) deep fat frying.</a:t>
            </a:r>
          </a:p>
        </p:txBody>
      </p:sp>
      <p:sp>
        <p:nvSpPr>
          <p:cNvPr id="5" name="Slide Number Placeholder 4"/>
          <p:cNvSpPr>
            <a:spLocks noGrp="1"/>
          </p:cNvSpPr>
          <p:nvPr>
            <p:ph type="sldNum" sz="quarter" idx="12"/>
          </p:nvPr>
        </p:nvSpPr>
        <p:spPr/>
        <p:txBody>
          <a:bodyPr/>
          <a:lstStyle/>
          <a:p>
            <a:fld id="{0D3C0EAD-2AC4-42E1-97DE-E1B2D7592027}" type="slidenum">
              <a:rPr lang="id-ID" smtClean="0"/>
              <a:pPr/>
              <a:t>28</a:t>
            </a:fld>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533400" y="1219200"/>
            <a:ext cx="8229600" cy="4535487"/>
          </a:xfrm>
        </p:spPr>
        <p:txBody>
          <a:bodyPr/>
          <a:lstStyle/>
          <a:p>
            <a:pPr algn="justLow" eaLnBrk="1" hangingPunct="1"/>
            <a:r>
              <a:rPr lang="en-US" sz="2400" dirty="0">
                <a:solidFill>
                  <a:srgbClr val="000000"/>
                </a:solidFill>
                <a:effectLst/>
                <a:latin typeface="Times New Roman" pitchFamily="18" charset="0"/>
                <a:cs typeface="Times New Roman" pitchFamily="18" charset="0"/>
              </a:rPr>
              <a:t>Here heat transfer is a combination of </a:t>
            </a:r>
            <a:r>
              <a:rPr lang="en-US" sz="2400" i="1" u="sng" dirty="0">
                <a:solidFill>
                  <a:srgbClr val="000000"/>
                </a:solidFill>
                <a:effectLst/>
                <a:latin typeface="Times New Roman" pitchFamily="18" charset="0"/>
                <a:cs typeface="Times New Roman" pitchFamily="18" charset="0"/>
              </a:rPr>
              <a:t>convection</a:t>
            </a:r>
            <a:r>
              <a:rPr lang="en-US" sz="2400" i="1" u="sng" dirty="0">
                <a:solidFill>
                  <a:srgbClr val="000000"/>
                </a:solidFill>
                <a:latin typeface="Times New Roman" pitchFamily="18" charset="0"/>
                <a:cs typeface="Times New Roman" pitchFamily="18" charset="0"/>
              </a:rPr>
              <a:t> </a:t>
            </a:r>
            <a:r>
              <a:rPr lang="en-US" sz="2400" i="1" u="sng" dirty="0">
                <a:solidFill>
                  <a:srgbClr val="000000"/>
                </a:solidFill>
                <a:effectLst/>
                <a:latin typeface="Times New Roman" pitchFamily="18" charset="0"/>
                <a:cs typeface="Times New Roman" pitchFamily="18" charset="0"/>
              </a:rPr>
              <a:t>within the hot oil</a:t>
            </a:r>
            <a:r>
              <a:rPr lang="en-US" sz="2400" dirty="0">
                <a:solidFill>
                  <a:srgbClr val="000000"/>
                </a:solidFill>
                <a:effectLst/>
                <a:latin typeface="Times New Roman" pitchFamily="18" charset="0"/>
                <a:cs typeface="Times New Roman" pitchFamily="18" charset="0"/>
              </a:rPr>
              <a:t> and </a:t>
            </a:r>
            <a:r>
              <a:rPr lang="en-US" sz="2400" i="1" u="sng" dirty="0">
                <a:solidFill>
                  <a:srgbClr val="000000"/>
                </a:solidFill>
                <a:effectLst/>
                <a:latin typeface="Times New Roman" pitchFamily="18" charset="0"/>
                <a:cs typeface="Times New Roman" pitchFamily="18" charset="0"/>
              </a:rPr>
              <a:t>conduction to the interior of the food.</a:t>
            </a:r>
            <a:r>
              <a:rPr lang="en-US" sz="2400" dirty="0">
                <a:solidFill>
                  <a:srgbClr val="000000"/>
                </a:solidFill>
                <a:effectLst/>
                <a:latin typeface="Times New Roman" pitchFamily="18" charset="0"/>
                <a:cs typeface="Times New Roman" pitchFamily="18" charset="0"/>
              </a:rPr>
              <a:t> All surfaces of the food receive a similar heat treatment, to produce a </a:t>
            </a:r>
            <a:r>
              <a:rPr lang="en-US" sz="2400" b="1" i="1" u="sng" dirty="0">
                <a:solidFill>
                  <a:srgbClr val="000000"/>
                </a:solidFill>
                <a:effectLst/>
                <a:latin typeface="Times New Roman" pitchFamily="18" charset="0"/>
                <a:cs typeface="Times New Roman" pitchFamily="18" charset="0"/>
              </a:rPr>
              <a:t>uniform color and appearance</a:t>
            </a:r>
            <a:r>
              <a:rPr lang="en-US" sz="2400" b="1" dirty="0">
                <a:solidFill>
                  <a:srgbClr val="000000"/>
                </a:solidFill>
                <a:effectLst/>
                <a:latin typeface="Times New Roman" pitchFamily="18" charset="0"/>
                <a:cs typeface="Times New Roman" pitchFamily="18" charset="0"/>
              </a:rPr>
              <a:t>.</a:t>
            </a:r>
            <a:endParaRPr lang="id-ID" sz="2400" b="1" dirty="0">
              <a:solidFill>
                <a:srgbClr val="000000"/>
              </a:solidFill>
              <a:effectLst/>
              <a:latin typeface="Times New Roman" pitchFamily="18" charset="0"/>
              <a:cs typeface="Times New Roman" pitchFamily="18" charset="0"/>
            </a:endParaRPr>
          </a:p>
          <a:p>
            <a:pPr algn="justLow" eaLnBrk="1" hangingPunct="1"/>
            <a:endParaRPr lang="id-ID" sz="2400" dirty="0">
              <a:solidFill>
                <a:srgbClr val="000000"/>
              </a:solidFill>
              <a:effectLst/>
              <a:latin typeface="Times New Roman" pitchFamily="18" charset="0"/>
              <a:cs typeface="Times New Roman" pitchFamily="18" charset="0"/>
            </a:endParaRPr>
          </a:p>
          <a:p>
            <a:pPr algn="justLow" eaLnBrk="1" hangingPunct="1"/>
            <a:r>
              <a:rPr lang="en-US" sz="2400" dirty="0">
                <a:solidFill>
                  <a:srgbClr val="000000"/>
                </a:solidFill>
                <a:effectLst/>
                <a:latin typeface="Times New Roman" pitchFamily="18" charset="0"/>
                <a:cs typeface="Times New Roman" pitchFamily="18" charset="0"/>
              </a:rPr>
              <a:t> Deep-fat frying is suitable for foods of all shapes, but irregularly shaped food or pieces with a greater surface: mass ratio tend to absorb and entrain a greater volume of oil when it is removed from the fryer</a:t>
            </a:r>
            <a:endParaRPr lang="id-ID" sz="2400" dirty="0">
              <a:solidFill>
                <a:srgbClr val="000000"/>
              </a:solidFill>
              <a:effectLst/>
              <a:latin typeface="Times New Roman" pitchFamily="18" charset="0"/>
              <a:cs typeface="Times New Roman" pitchFamily="18" charset="0"/>
            </a:endParaRPr>
          </a:p>
          <a:p>
            <a:pPr algn="justLow" eaLnBrk="1" hangingPunct="1"/>
            <a:endParaRPr lang="en-US" sz="2400" dirty="0">
              <a:solidFill>
                <a:srgbClr val="000000"/>
              </a:solidFill>
              <a:effectLst/>
              <a:latin typeface="Times New Roman" pitchFamily="18" charset="0"/>
              <a:cs typeface="Times New Roman" pitchFamily="18" charset="0"/>
            </a:endParaRPr>
          </a:p>
        </p:txBody>
      </p:sp>
      <p:sp>
        <p:nvSpPr>
          <p:cNvPr id="114690" name="Rectangle 2"/>
          <p:cNvSpPr>
            <a:spLocks noGrp="1" noChangeArrowheads="1"/>
          </p:cNvSpPr>
          <p:nvPr>
            <p:ph type="title"/>
          </p:nvPr>
        </p:nvSpPr>
        <p:spPr>
          <a:xfrm>
            <a:off x="609600" y="304800"/>
            <a:ext cx="8229600" cy="904875"/>
          </a:xfrm>
        </p:spPr>
        <p:txBody>
          <a:bodyPr/>
          <a:lstStyle/>
          <a:p>
            <a:pPr eaLnBrk="1" hangingPunct="1"/>
            <a:r>
              <a:rPr lang="en-US" sz="3200" b="1">
                <a:solidFill>
                  <a:srgbClr val="000000"/>
                </a:solidFill>
                <a:effectLst/>
              </a:rPr>
              <a:t>5.3 Deep-fat frying</a:t>
            </a:r>
          </a:p>
        </p:txBody>
      </p:sp>
      <p:sp>
        <p:nvSpPr>
          <p:cNvPr id="4" name="AutoShape 3"/>
          <p:cNvSpPr>
            <a:spLocks noChangeArrowheads="1"/>
          </p:cNvSpPr>
          <p:nvPr/>
        </p:nvSpPr>
        <p:spPr bwMode="auto">
          <a:xfrm>
            <a:off x="5765006" y="4433094"/>
            <a:ext cx="31242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CCFF"/>
          </a:solidFill>
          <a:ln w="9525">
            <a:solidFill>
              <a:schemeClr val="tx1"/>
            </a:solidFill>
            <a:miter lim="800000"/>
            <a:headEnd/>
            <a:tailEnd/>
          </a:ln>
        </p:spPr>
        <p:txBody>
          <a:bodyPr wrap="none" anchor="ctr"/>
          <a:lstStyle/>
          <a:p>
            <a:endParaRPr lang="id-ID"/>
          </a:p>
        </p:txBody>
      </p:sp>
      <p:sp>
        <p:nvSpPr>
          <p:cNvPr id="5" name="AutoShape 4"/>
          <p:cNvSpPr>
            <a:spLocks noChangeArrowheads="1"/>
          </p:cNvSpPr>
          <p:nvPr/>
        </p:nvSpPr>
        <p:spPr bwMode="auto">
          <a:xfrm>
            <a:off x="5917406" y="4585494"/>
            <a:ext cx="2819400"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id-ID"/>
          </a:p>
        </p:txBody>
      </p:sp>
      <p:sp>
        <p:nvSpPr>
          <p:cNvPr id="6" name="Rectangle 6"/>
          <p:cNvSpPr>
            <a:spLocks noChangeArrowheads="1"/>
          </p:cNvSpPr>
          <p:nvPr/>
        </p:nvSpPr>
        <p:spPr bwMode="auto">
          <a:xfrm rot="-2660202">
            <a:off x="7136606" y="51188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7" name="Rectangle 7"/>
          <p:cNvSpPr>
            <a:spLocks noChangeArrowheads="1"/>
          </p:cNvSpPr>
          <p:nvPr/>
        </p:nvSpPr>
        <p:spPr bwMode="auto">
          <a:xfrm rot="-2660202">
            <a:off x="6450806" y="51950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8" name="Rectangle 8"/>
          <p:cNvSpPr>
            <a:spLocks noChangeArrowheads="1"/>
          </p:cNvSpPr>
          <p:nvPr/>
        </p:nvSpPr>
        <p:spPr bwMode="auto">
          <a:xfrm rot="-1763793">
            <a:off x="7212806" y="54998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9" name="Rectangle 9"/>
          <p:cNvSpPr>
            <a:spLocks noChangeArrowheads="1"/>
          </p:cNvSpPr>
          <p:nvPr/>
        </p:nvSpPr>
        <p:spPr bwMode="auto">
          <a:xfrm rot="4458554">
            <a:off x="7327106" y="54617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10" name="Rectangle 10"/>
          <p:cNvSpPr>
            <a:spLocks noChangeArrowheads="1"/>
          </p:cNvSpPr>
          <p:nvPr/>
        </p:nvSpPr>
        <p:spPr bwMode="auto">
          <a:xfrm rot="1819061">
            <a:off x="6527006" y="49664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11" name="Rectangle 11"/>
          <p:cNvSpPr>
            <a:spLocks noChangeArrowheads="1"/>
          </p:cNvSpPr>
          <p:nvPr/>
        </p:nvSpPr>
        <p:spPr bwMode="auto">
          <a:xfrm rot="1819061">
            <a:off x="6603206" y="54236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12" name="Rectangle 12"/>
          <p:cNvSpPr>
            <a:spLocks noChangeArrowheads="1"/>
          </p:cNvSpPr>
          <p:nvPr/>
        </p:nvSpPr>
        <p:spPr bwMode="auto">
          <a:xfrm rot="3449524">
            <a:off x="6260306" y="56141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13" name="Rectangle 13"/>
          <p:cNvSpPr>
            <a:spLocks noChangeArrowheads="1"/>
          </p:cNvSpPr>
          <p:nvPr/>
        </p:nvSpPr>
        <p:spPr bwMode="auto">
          <a:xfrm rot="4458554">
            <a:off x="6260306" y="5309394"/>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14" name="Rectangle 14"/>
          <p:cNvSpPr>
            <a:spLocks noChangeArrowheads="1"/>
          </p:cNvSpPr>
          <p:nvPr/>
        </p:nvSpPr>
        <p:spPr bwMode="auto">
          <a:xfrm rot="6582536">
            <a:off x="6529537" y="5525448"/>
            <a:ext cx="1143000" cy="152400"/>
          </a:xfrm>
          <a:prstGeom prst="rect">
            <a:avLst/>
          </a:prstGeom>
          <a:solidFill>
            <a:srgbClr val="996600"/>
          </a:solidFill>
          <a:ln w="9525">
            <a:solidFill>
              <a:schemeClr val="tx1"/>
            </a:solidFill>
            <a:miter lim="800000"/>
            <a:headEnd/>
            <a:tailEnd/>
          </a:ln>
        </p:spPr>
        <p:txBody>
          <a:bodyPr wrap="none" anchor="ctr"/>
          <a:lstStyle/>
          <a:p>
            <a:endParaRPr lang="id-ID"/>
          </a:p>
        </p:txBody>
      </p:sp>
      <p:sp>
        <p:nvSpPr>
          <p:cNvPr id="16" name="Slide Number Placeholder 15"/>
          <p:cNvSpPr>
            <a:spLocks noGrp="1"/>
          </p:cNvSpPr>
          <p:nvPr>
            <p:ph type="sldNum" sz="quarter" idx="12"/>
          </p:nvPr>
        </p:nvSpPr>
        <p:spPr>
          <a:xfrm>
            <a:off x="8778240" y="6492875"/>
            <a:ext cx="365760" cy="365125"/>
          </a:xfrm>
        </p:spPr>
        <p:txBody>
          <a:bodyPr/>
          <a:lstStyle/>
          <a:p>
            <a:fld id="{0D3C0EAD-2AC4-42E1-97DE-E1B2D7592027}" type="slidenum">
              <a:rPr lang="id-ID" smtClean="0"/>
              <a:pPr/>
              <a:t>29</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500"/>
                            </p:stCondLst>
                            <p:childTnLst>
                              <p:par>
                                <p:cTn id="13" presetID="1" presetClass="entr" presetSubtype="0" fill="hold" grpId="0" nodeType="afterEffect">
                                  <p:stCondLst>
                                    <p:cond delay="1000"/>
                                  </p:stCondLst>
                                  <p:childTnLst>
                                    <p:set>
                                      <p:cBhvr>
                                        <p:cTn id="14" dur="1" fill="hold">
                                          <p:stCondLst>
                                            <p:cond delay="499"/>
                                          </p:stCondLst>
                                        </p:cTn>
                                        <p:tgtEl>
                                          <p:spTgt spid="6"/>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499"/>
                                          </p:stCondLst>
                                        </p:cTn>
                                        <p:tgtEl>
                                          <p:spTgt spid="9"/>
                                        </p:tgtEl>
                                        <p:attrNameLst>
                                          <p:attrName>style.visibility</p:attrName>
                                        </p:attrNameLst>
                                      </p:cBhvr>
                                      <p:to>
                                        <p:strVal val="visible"/>
                                      </p:to>
                                    </p:set>
                                  </p:childTnLst>
                                </p:cTn>
                              </p:par>
                            </p:childTnLst>
                          </p:cTn>
                        </p:par>
                        <p:par>
                          <p:cTn id="18" fill="hold">
                            <p:stCondLst>
                              <p:cond delay="3500"/>
                            </p:stCondLst>
                            <p:childTnLst>
                              <p:par>
                                <p:cTn id="19" presetID="1" presetClass="entr" presetSubtype="0" fill="hold" grpId="0" nodeType="afterEffect">
                                  <p:stCondLst>
                                    <p:cond delay="1000"/>
                                  </p:stCondLst>
                                  <p:childTnLst>
                                    <p:set>
                                      <p:cBhvr>
                                        <p:cTn id="20" dur="1" fill="hold">
                                          <p:stCondLst>
                                            <p:cond delay="499"/>
                                          </p:stCondLst>
                                        </p:cTn>
                                        <p:tgtEl>
                                          <p:spTgt spid="8"/>
                                        </p:tgtEl>
                                        <p:attrNameLst>
                                          <p:attrName>style.visibility</p:attrName>
                                        </p:attrNameLst>
                                      </p:cBhvr>
                                      <p:to>
                                        <p:strVal val="visible"/>
                                      </p:to>
                                    </p:set>
                                  </p:childTnLst>
                                </p:cTn>
                              </p:par>
                            </p:childTnLst>
                          </p:cTn>
                        </p:par>
                        <p:par>
                          <p:cTn id="21" fill="hold">
                            <p:stCondLst>
                              <p:cond delay="5000"/>
                            </p:stCondLst>
                            <p:childTnLst>
                              <p:par>
                                <p:cTn id="22" presetID="1" presetClass="entr" presetSubtype="0" fill="hold" grpId="0" nodeType="afterEffect">
                                  <p:stCondLst>
                                    <p:cond delay="1000"/>
                                  </p:stCondLst>
                                  <p:childTnLst>
                                    <p:set>
                                      <p:cBhvr>
                                        <p:cTn id="23" dur="1" fill="hold">
                                          <p:stCondLst>
                                            <p:cond delay="499"/>
                                          </p:stCondLst>
                                        </p:cTn>
                                        <p:tgtEl>
                                          <p:spTgt spid="14"/>
                                        </p:tgtEl>
                                        <p:attrNameLst>
                                          <p:attrName>style.visibility</p:attrName>
                                        </p:attrNameLst>
                                      </p:cBhvr>
                                      <p:to>
                                        <p:strVal val="visible"/>
                                      </p:to>
                                    </p:set>
                                  </p:childTnLst>
                                </p:cTn>
                              </p:par>
                            </p:childTnLst>
                          </p:cTn>
                        </p:par>
                        <p:par>
                          <p:cTn id="24" fill="hold">
                            <p:stCondLst>
                              <p:cond delay="6500"/>
                            </p:stCondLst>
                            <p:childTnLst>
                              <p:par>
                                <p:cTn id="25" presetID="1" presetClass="entr" presetSubtype="0" fill="hold" grpId="0" nodeType="afterEffect">
                                  <p:stCondLst>
                                    <p:cond delay="1000"/>
                                  </p:stCondLst>
                                  <p:childTnLst>
                                    <p:set>
                                      <p:cBhvr>
                                        <p:cTn id="26" dur="1" fill="hold">
                                          <p:stCondLst>
                                            <p:cond delay="499"/>
                                          </p:stCondLst>
                                        </p:cTn>
                                        <p:tgtEl>
                                          <p:spTgt spid="7"/>
                                        </p:tgtEl>
                                        <p:attrNameLst>
                                          <p:attrName>style.visibility</p:attrName>
                                        </p:attrNameLst>
                                      </p:cBhvr>
                                      <p:to>
                                        <p:strVal val="visible"/>
                                      </p:to>
                                    </p:set>
                                  </p:childTnLst>
                                </p:cTn>
                              </p:par>
                            </p:childTnLst>
                          </p:cTn>
                        </p:par>
                        <p:par>
                          <p:cTn id="27" fill="hold">
                            <p:stCondLst>
                              <p:cond delay="8000"/>
                            </p:stCondLst>
                            <p:childTnLst>
                              <p:par>
                                <p:cTn id="28" presetID="1" presetClass="entr" presetSubtype="0" fill="hold" grpId="0" nodeType="afterEffect">
                                  <p:stCondLst>
                                    <p:cond delay="1000"/>
                                  </p:stCondLst>
                                  <p:childTnLst>
                                    <p:set>
                                      <p:cBhvr>
                                        <p:cTn id="29" dur="1" fill="hold">
                                          <p:stCondLst>
                                            <p:cond delay="499"/>
                                          </p:stCondLst>
                                        </p:cTn>
                                        <p:tgtEl>
                                          <p:spTgt spid="10"/>
                                        </p:tgtEl>
                                        <p:attrNameLst>
                                          <p:attrName>style.visibility</p:attrName>
                                        </p:attrNameLst>
                                      </p:cBhvr>
                                      <p:to>
                                        <p:strVal val="visible"/>
                                      </p:to>
                                    </p:set>
                                  </p:childTnLst>
                                </p:cTn>
                              </p:par>
                            </p:childTnLst>
                          </p:cTn>
                        </p:par>
                        <p:par>
                          <p:cTn id="30" fill="hold">
                            <p:stCondLst>
                              <p:cond delay="9500"/>
                            </p:stCondLst>
                            <p:childTnLst>
                              <p:par>
                                <p:cTn id="31" presetID="1" presetClass="entr" presetSubtype="0" fill="hold" grpId="0" nodeType="afterEffect">
                                  <p:stCondLst>
                                    <p:cond delay="1000"/>
                                  </p:stCondLst>
                                  <p:childTnLst>
                                    <p:set>
                                      <p:cBhvr>
                                        <p:cTn id="32" dur="1" fill="hold">
                                          <p:stCondLst>
                                            <p:cond delay="499"/>
                                          </p:stCondLst>
                                        </p:cTn>
                                        <p:tgtEl>
                                          <p:spTgt spid="11"/>
                                        </p:tgtEl>
                                        <p:attrNameLst>
                                          <p:attrName>style.visibility</p:attrName>
                                        </p:attrNameLst>
                                      </p:cBhvr>
                                      <p:to>
                                        <p:strVal val="visible"/>
                                      </p:to>
                                    </p:set>
                                  </p:childTnLst>
                                </p:cTn>
                              </p:par>
                            </p:childTnLst>
                          </p:cTn>
                        </p:par>
                        <p:par>
                          <p:cTn id="33" fill="hold">
                            <p:stCondLst>
                              <p:cond delay="11000"/>
                            </p:stCondLst>
                            <p:childTnLst>
                              <p:par>
                                <p:cTn id="34" presetID="1" presetClass="entr" presetSubtype="0" fill="hold" grpId="0" nodeType="afterEffect">
                                  <p:stCondLst>
                                    <p:cond delay="1000"/>
                                  </p:stCondLst>
                                  <p:childTnLst>
                                    <p:set>
                                      <p:cBhvr>
                                        <p:cTn id="35" dur="1" fill="hold">
                                          <p:stCondLst>
                                            <p:cond delay="499"/>
                                          </p:stCondLst>
                                        </p:cTn>
                                        <p:tgtEl>
                                          <p:spTgt spid="12"/>
                                        </p:tgtEl>
                                        <p:attrNameLst>
                                          <p:attrName>style.visibility</p:attrName>
                                        </p:attrNameLst>
                                      </p:cBhvr>
                                      <p:to>
                                        <p:strVal val="visible"/>
                                      </p:to>
                                    </p:set>
                                  </p:childTnLst>
                                </p:cTn>
                              </p:par>
                            </p:childTnLst>
                          </p:cTn>
                        </p:par>
                        <p:par>
                          <p:cTn id="36" fill="hold">
                            <p:stCondLst>
                              <p:cond delay="12500"/>
                            </p:stCondLst>
                            <p:childTnLst>
                              <p:par>
                                <p:cTn id="37" presetID="1" presetClass="entr" presetSubtype="0" fill="hold" grpId="0" nodeType="afterEffect">
                                  <p:stCondLst>
                                    <p:cond delay="1000"/>
                                  </p:stCondLst>
                                  <p:childTnLst>
                                    <p:set>
                                      <p:cBhvr>
                                        <p:cTn id="3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313" y="857250"/>
            <a:ext cx="8572500" cy="4339650"/>
          </a:xfrm>
          <a:prstGeom prst="rect">
            <a:avLst/>
          </a:prstGeom>
        </p:spPr>
        <p:txBody>
          <a:bodyPr>
            <a:spAutoFit/>
          </a:bodyPr>
          <a:lstStyle/>
          <a:p>
            <a:pPr algn="just">
              <a:defRPr/>
            </a:pPr>
            <a:r>
              <a:rPr lang="en-US" sz="2800" b="1" u="sng" dirty="0">
                <a:solidFill>
                  <a:srgbClr val="000000"/>
                </a:solidFill>
              </a:rPr>
              <a:t>1- Three main types of pasteurization used today:</a:t>
            </a:r>
            <a:endParaRPr lang="id-ID" sz="2800" b="1" u="sng" dirty="0">
              <a:solidFill>
                <a:srgbClr val="000000"/>
              </a:solidFill>
            </a:endParaRPr>
          </a:p>
          <a:p>
            <a:pPr algn="just">
              <a:defRPr/>
            </a:pPr>
            <a:endParaRPr lang="en-US" sz="2400" dirty="0">
              <a:solidFill>
                <a:srgbClr val="000000"/>
              </a:solidFill>
            </a:endParaRPr>
          </a:p>
          <a:p>
            <a:pPr marL="234950" indent="-234950" algn="just">
              <a:tabLst>
                <a:tab pos="290513" algn="l"/>
              </a:tabLst>
              <a:defRPr/>
            </a:pPr>
            <a:r>
              <a:rPr lang="en-US" sz="2800" dirty="0">
                <a:solidFill>
                  <a:srgbClr val="000000"/>
                </a:solidFill>
              </a:rPr>
              <a:t>1- Lower Temperature/Longer Time (e.g. milk at 63</a:t>
            </a:r>
            <a:r>
              <a:rPr lang="id-ID" sz="2800" dirty="0">
                <a:solidFill>
                  <a:srgbClr val="000000"/>
                </a:solidFill>
              </a:rPr>
              <a:t> </a:t>
            </a:r>
            <a:r>
              <a:rPr lang="en-US" sz="2800" dirty="0">
                <a:solidFill>
                  <a:srgbClr val="000000"/>
                </a:solidFill>
              </a:rPr>
              <a:t>°C for</a:t>
            </a:r>
            <a:r>
              <a:rPr lang="id-ID" sz="2800" dirty="0">
                <a:solidFill>
                  <a:srgbClr val="000000"/>
                </a:solidFill>
              </a:rPr>
              <a:t> </a:t>
            </a:r>
            <a:r>
              <a:rPr lang="en-US" sz="2800" dirty="0">
                <a:solidFill>
                  <a:srgbClr val="000000"/>
                </a:solidFill>
              </a:rPr>
              <a:t>30 min, less often</a:t>
            </a:r>
            <a:r>
              <a:rPr lang="id-ID" sz="2800" dirty="0">
                <a:solidFill>
                  <a:srgbClr val="000000"/>
                </a:solidFill>
              </a:rPr>
              <a:t> </a:t>
            </a:r>
            <a:r>
              <a:rPr lang="en-US" sz="2800" dirty="0">
                <a:solidFill>
                  <a:srgbClr val="000000"/>
                </a:solidFill>
              </a:rPr>
              <a:t>used)</a:t>
            </a:r>
            <a:endParaRPr lang="id-ID" sz="2800" dirty="0">
              <a:solidFill>
                <a:srgbClr val="000000"/>
              </a:solidFill>
            </a:endParaRPr>
          </a:p>
          <a:p>
            <a:pPr marL="234950" indent="-234950" algn="just">
              <a:tabLst>
                <a:tab pos="290513" algn="l"/>
              </a:tabLst>
              <a:defRPr/>
            </a:pPr>
            <a:endParaRPr lang="en-US" sz="2800" dirty="0">
              <a:solidFill>
                <a:srgbClr val="000000"/>
              </a:solidFill>
            </a:endParaRPr>
          </a:p>
          <a:p>
            <a:pPr algn="just">
              <a:defRPr/>
            </a:pPr>
            <a:r>
              <a:rPr lang="en-US" sz="2800" dirty="0">
                <a:solidFill>
                  <a:srgbClr val="000000"/>
                </a:solidFill>
              </a:rPr>
              <a:t>2- High Temperature/Short Time (e.g. milk at 71.7</a:t>
            </a:r>
            <a:r>
              <a:rPr lang="id-ID" sz="2800" dirty="0">
                <a:solidFill>
                  <a:srgbClr val="000000"/>
                </a:solidFill>
              </a:rPr>
              <a:t> </a:t>
            </a:r>
            <a:r>
              <a:rPr lang="en-US" sz="2800" dirty="0">
                <a:solidFill>
                  <a:srgbClr val="000000"/>
                </a:solidFill>
              </a:rPr>
              <a:t>°C for</a:t>
            </a:r>
            <a:r>
              <a:rPr lang="id-ID" sz="2800" dirty="0">
                <a:solidFill>
                  <a:srgbClr val="000000"/>
                </a:solidFill>
              </a:rPr>
              <a:t> </a:t>
            </a:r>
            <a:r>
              <a:rPr lang="en-US" sz="2800" dirty="0">
                <a:solidFill>
                  <a:srgbClr val="000000"/>
                </a:solidFill>
              </a:rPr>
              <a:t>15 s)</a:t>
            </a:r>
            <a:endParaRPr lang="id-ID" sz="2800" dirty="0">
              <a:solidFill>
                <a:srgbClr val="000000"/>
              </a:solidFill>
            </a:endParaRPr>
          </a:p>
          <a:p>
            <a:pPr algn="just">
              <a:defRPr/>
            </a:pPr>
            <a:endParaRPr lang="en-US" sz="2800" dirty="0">
              <a:solidFill>
                <a:srgbClr val="000000"/>
              </a:solidFill>
            </a:endParaRPr>
          </a:p>
          <a:p>
            <a:pPr marL="346075" indent="-346075" algn="just">
              <a:defRPr/>
            </a:pPr>
            <a:r>
              <a:rPr lang="en-US" sz="2800" dirty="0">
                <a:solidFill>
                  <a:srgbClr val="000000"/>
                </a:solidFill>
              </a:rPr>
              <a:t>3- Ultra High Temperature (or flash pasteurization) (e.g.</a:t>
            </a:r>
            <a:r>
              <a:rPr lang="id-ID" sz="2800" dirty="0">
                <a:solidFill>
                  <a:srgbClr val="000000"/>
                </a:solidFill>
              </a:rPr>
              <a:t> </a:t>
            </a:r>
            <a:r>
              <a:rPr lang="en-US" sz="2800" dirty="0">
                <a:solidFill>
                  <a:srgbClr val="000000"/>
                </a:solidFill>
              </a:rPr>
              <a:t>Milk</a:t>
            </a:r>
            <a:r>
              <a:rPr lang="id-ID" sz="2800" dirty="0">
                <a:solidFill>
                  <a:srgbClr val="000000"/>
                </a:solidFill>
              </a:rPr>
              <a:t> </a:t>
            </a:r>
            <a:r>
              <a:rPr lang="en-US" sz="2800" dirty="0">
                <a:solidFill>
                  <a:srgbClr val="000000"/>
                </a:solidFill>
              </a:rPr>
              <a:t>at </a:t>
            </a:r>
            <a:r>
              <a:rPr lang="id-ID" sz="2800" dirty="0">
                <a:solidFill>
                  <a:srgbClr val="000000"/>
                </a:solidFill>
              </a:rPr>
              <a:t> </a:t>
            </a:r>
            <a:r>
              <a:rPr lang="en-US" sz="2800" dirty="0">
                <a:solidFill>
                  <a:srgbClr val="000000"/>
                </a:solidFill>
              </a:rPr>
              <a:t>100</a:t>
            </a:r>
            <a:r>
              <a:rPr lang="id-ID" sz="2800" dirty="0">
                <a:solidFill>
                  <a:srgbClr val="000000"/>
                </a:solidFill>
              </a:rPr>
              <a:t> </a:t>
            </a:r>
            <a:r>
              <a:rPr lang="en-US" sz="2800" dirty="0">
                <a:solidFill>
                  <a:srgbClr val="000000"/>
                </a:solidFill>
              </a:rPr>
              <a:t>°C for 1-2 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457200" y="1196975"/>
            <a:ext cx="8229600" cy="4822825"/>
          </a:xfrm>
        </p:spPr>
        <p:txBody>
          <a:bodyPr/>
          <a:lstStyle/>
          <a:p>
            <a:pPr algn="justLow" eaLnBrk="1" hangingPunct="1"/>
            <a:r>
              <a:rPr lang="en-US" sz="2400" dirty="0">
                <a:solidFill>
                  <a:srgbClr val="000000"/>
                </a:solidFill>
                <a:effectLst/>
                <a:latin typeface="Times New Roman" pitchFamily="18" charset="0"/>
                <a:cs typeface="Times New Roman" pitchFamily="18" charset="0"/>
              </a:rPr>
              <a:t>Shallow-frying equipment consists of a heated metal surface, covered in a thin layer of oil. </a:t>
            </a:r>
            <a:r>
              <a:rPr lang="en-US" sz="2400" b="1" dirty="0">
                <a:solidFill>
                  <a:srgbClr val="000000"/>
                </a:solidFill>
                <a:effectLst/>
                <a:latin typeface="Times New Roman" pitchFamily="18" charset="0"/>
                <a:cs typeface="Times New Roman" pitchFamily="18" charset="0"/>
              </a:rPr>
              <a:t>Commercially, continuous deep-fat fryers are more important</a:t>
            </a:r>
            <a:r>
              <a:rPr lang="en-US" sz="2400" dirty="0">
                <a:solidFill>
                  <a:srgbClr val="000000"/>
                </a:solidFill>
                <a:effectLst/>
                <a:latin typeface="Times New Roman" pitchFamily="18" charset="0"/>
                <a:cs typeface="Times New Roman" pitchFamily="18" charset="0"/>
              </a:rPr>
              <a:t>. </a:t>
            </a:r>
            <a:endParaRPr lang="id-ID" sz="2400" dirty="0">
              <a:solidFill>
                <a:srgbClr val="000000"/>
              </a:solidFill>
              <a:effectLst/>
              <a:latin typeface="Times New Roman" pitchFamily="18" charset="0"/>
              <a:cs typeface="Times New Roman" pitchFamily="18" charset="0"/>
            </a:endParaRPr>
          </a:p>
          <a:p>
            <a:pPr algn="justLow" eaLnBrk="1" hangingPunct="1"/>
            <a:endParaRPr lang="id-ID" sz="2400" dirty="0">
              <a:solidFill>
                <a:srgbClr val="000000"/>
              </a:solidFill>
              <a:latin typeface="Times New Roman" pitchFamily="18" charset="0"/>
              <a:cs typeface="Times New Roman" pitchFamily="18" charset="0"/>
            </a:endParaRPr>
          </a:p>
          <a:p>
            <a:pPr algn="justLow" eaLnBrk="1" hangingPunct="1"/>
            <a:r>
              <a:rPr lang="en-US" sz="2400" dirty="0">
                <a:solidFill>
                  <a:srgbClr val="000000"/>
                </a:solidFill>
                <a:effectLst/>
                <a:latin typeface="Times New Roman" pitchFamily="18" charset="0"/>
                <a:cs typeface="Times New Roman" pitchFamily="18" charset="0"/>
              </a:rPr>
              <a:t>In batch operation the food is suspended in a bath of hot oil and retained for the required degree of frying, often assessed by changes in surface color.</a:t>
            </a:r>
          </a:p>
          <a:p>
            <a:pPr algn="justLow" eaLnBrk="1" hangingPunct="1">
              <a:buFontTx/>
              <a:buNone/>
            </a:pPr>
            <a:endParaRPr lang="en-US" sz="2400" dirty="0">
              <a:solidFill>
                <a:srgbClr val="000000"/>
              </a:solidFill>
              <a:effectLst/>
              <a:latin typeface="Times New Roman" pitchFamily="18" charset="0"/>
              <a:cs typeface="Times New Roman" pitchFamily="18" charset="0"/>
            </a:endParaRPr>
          </a:p>
        </p:txBody>
      </p:sp>
      <p:sp>
        <p:nvSpPr>
          <p:cNvPr id="115714" name="Rectangle 2"/>
          <p:cNvSpPr>
            <a:spLocks noGrp="1" noChangeArrowheads="1"/>
          </p:cNvSpPr>
          <p:nvPr>
            <p:ph type="title"/>
          </p:nvPr>
        </p:nvSpPr>
        <p:spPr>
          <a:xfrm>
            <a:off x="457200" y="292100"/>
            <a:ext cx="8229600" cy="760413"/>
          </a:xfrm>
        </p:spPr>
        <p:txBody>
          <a:bodyPr/>
          <a:lstStyle/>
          <a:p>
            <a:pPr eaLnBrk="1" hangingPunct="1"/>
            <a:r>
              <a:rPr lang="en-US" sz="3200" b="1">
                <a:solidFill>
                  <a:srgbClr val="000000"/>
                </a:solidFill>
                <a:effectLst/>
              </a:rPr>
              <a:t>5.4 Equipment</a:t>
            </a:r>
          </a:p>
        </p:txBody>
      </p:sp>
      <p:sp>
        <p:nvSpPr>
          <p:cNvPr id="5" name="Slide Number Placeholder 4"/>
          <p:cNvSpPr>
            <a:spLocks noGrp="1"/>
          </p:cNvSpPr>
          <p:nvPr>
            <p:ph type="sldNum" sz="quarter" idx="12"/>
          </p:nvPr>
        </p:nvSpPr>
        <p:spPr/>
        <p:txBody>
          <a:bodyPr/>
          <a:lstStyle/>
          <a:p>
            <a:fld id="{0D3C0EAD-2AC4-42E1-97DE-E1B2D7592027}" type="slidenum">
              <a:rPr lang="id-ID" smtClean="0"/>
              <a:pPr/>
              <a:t>30</a:t>
            </a:fld>
            <a:endParaRPr lang="id-ID"/>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4"/>
          <p:cNvPicPr>
            <a:picLocks noGrp="1" noChangeAspect="1" noChangeArrowheads="1"/>
          </p:cNvPicPr>
          <p:nvPr>
            <p:ph idx="1"/>
          </p:nvPr>
        </p:nvPicPr>
        <p:blipFill>
          <a:blip r:embed="rId2" cstate="print"/>
          <a:stretch>
            <a:fillRect/>
          </a:stretch>
        </p:blipFill>
        <p:spPr>
          <a:xfrm>
            <a:off x="481012" y="1701006"/>
            <a:ext cx="8181975" cy="4086225"/>
          </a:xfrm>
          <a:noFill/>
        </p:spPr>
      </p:pic>
      <p:sp>
        <p:nvSpPr>
          <p:cNvPr id="116738" name="Rectangle 2"/>
          <p:cNvSpPr>
            <a:spLocks noGrp="1" noChangeArrowheads="1"/>
          </p:cNvSpPr>
          <p:nvPr>
            <p:ph type="title"/>
          </p:nvPr>
        </p:nvSpPr>
        <p:spPr/>
        <p:txBody>
          <a:bodyPr/>
          <a:lstStyle/>
          <a:p>
            <a:pPr eaLnBrk="1" hangingPunct="1"/>
            <a:r>
              <a:rPr lang="en-US" sz="3600">
                <a:solidFill>
                  <a:srgbClr val="000000"/>
                </a:solidFill>
                <a:effectLst/>
              </a:rPr>
              <a:t>Continuous deep-fat frier.</a:t>
            </a:r>
          </a:p>
        </p:txBody>
      </p:sp>
      <p:sp>
        <p:nvSpPr>
          <p:cNvPr id="5" name="Slide Number Placeholder 4"/>
          <p:cNvSpPr>
            <a:spLocks noGrp="1"/>
          </p:cNvSpPr>
          <p:nvPr>
            <p:ph type="sldNum" sz="quarter" idx="12"/>
          </p:nvPr>
        </p:nvSpPr>
        <p:spPr/>
        <p:txBody>
          <a:bodyPr/>
          <a:lstStyle/>
          <a:p>
            <a:fld id="{0D3C0EAD-2AC4-42E1-97DE-E1B2D7592027}" type="slidenum">
              <a:rPr lang="id-ID" smtClean="0"/>
              <a:pPr/>
              <a:t>31</a:t>
            </a:fld>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4"/>
          <p:cNvPicPr>
            <a:picLocks noGrp="1" noChangeAspect="1" noChangeArrowheads="1"/>
          </p:cNvPicPr>
          <p:nvPr>
            <p:ph idx="1"/>
          </p:nvPr>
        </p:nvPicPr>
        <p:blipFill>
          <a:blip r:embed="rId2" cstate="print"/>
          <a:srcRect/>
          <a:stretch>
            <a:fillRect/>
          </a:stretch>
        </p:blipFill>
        <p:spPr>
          <a:xfrm>
            <a:off x="395288" y="333375"/>
            <a:ext cx="5943600" cy="6191250"/>
          </a:xfrm>
          <a:noFill/>
        </p:spPr>
      </p:pic>
      <p:sp>
        <p:nvSpPr>
          <p:cNvPr id="117762" name="Rectangle 2"/>
          <p:cNvSpPr>
            <a:spLocks noGrp="1" noChangeArrowheads="1"/>
          </p:cNvSpPr>
          <p:nvPr>
            <p:ph type="title"/>
          </p:nvPr>
        </p:nvSpPr>
        <p:spPr>
          <a:xfrm>
            <a:off x="6300788" y="260350"/>
            <a:ext cx="2843212" cy="5184775"/>
          </a:xfrm>
        </p:spPr>
        <p:txBody>
          <a:bodyPr/>
          <a:lstStyle/>
          <a:p>
            <a:pPr eaLnBrk="1" hangingPunct="1"/>
            <a:r>
              <a:rPr lang="en-US" sz="1800" b="1" dirty="0">
                <a:solidFill>
                  <a:srgbClr val="000000"/>
                </a:solidFill>
                <a:effectLst/>
              </a:rPr>
              <a:t>Different conveyor arrangements: (a) delicate non-buoyant products (for example fish sticks); (b) breadcrumb-coated products; (c) dry buoyant bulk products (for example half-product snacks); (d) dual purpose (for example nuts and snacks).</a:t>
            </a:r>
          </a:p>
        </p:txBody>
      </p:sp>
      <p:sp>
        <p:nvSpPr>
          <p:cNvPr id="5" name="Slide Number Placeholder 4"/>
          <p:cNvSpPr>
            <a:spLocks noGrp="1"/>
          </p:cNvSpPr>
          <p:nvPr>
            <p:ph type="sldNum" sz="quarter" idx="12"/>
          </p:nvPr>
        </p:nvSpPr>
        <p:spPr/>
        <p:txBody>
          <a:bodyPr/>
          <a:lstStyle/>
          <a:p>
            <a:fld id="{0D3C0EAD-2AC4-42E1-97DE-E1B2D7592027}" type="slidenum">
              <a:rPr lang="id-ID" smtClean="0"/>
              <a:pPr/>
              <a:t>32</a:t>
            </a:fld>
            <a:endParaRPr lang="id-ID"/>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457200" y="1125538"/>
            <a:ext cx="8229600" cy="5256212"/>
          </a:xfrm>
        </p:spPr>
        <p:txBody>
          <a:bodyPr/>
          <a:lstStyle/>
          <a:p>
            <a:pPr algn="justLow" eaLnBrk="1" hangingPunct="1"/>
            <a:endParaRPr lang="en-US" sz="2400">
              <a:solidFill>
                <a:srgbClr val="000000"/>
              </a:solidFill>
              <a:effectLst/>
            </a:endParaRPr>
          </a:p>
          <a:p>
            <a:pPr algn="justLow" eaLnBrk="1" hangingPunct="1"/>
            <a:r>
              <a:rPr lang="en-US" sz="2400">
                <a:solidFill>
                  <a:srgbClr val="000000"/>
                </a:solidFill>
                <a:effectLst/>
              </a:rPr>
              <a:t>Frying is an unusual unit operation in that the product of one food process (cooking oil) is used as the heat transfer medium in another. The effect of frying on foods therefore involves both the effect on the oil, which in turn influences the quality of the food, and the direct effect of heat on the fried product.</a:t>
            </a:r>
          </a:p>
        </p:txBody>
      </p:sp>
      <p:sp>
        <p:nvSpPr>
          <p:cNvPr id="118786" name="Rectangle 2"/>
          <p:cNvSpPr>
            <a:spLocks noGrp="1" noChangeArrowheads="1"/>
          </p:cNvSpPr>
          <p:nvPr>
            <p:ph type="title"/>
          </p:nvPr>
        </p:nvSpPr>
        <p:spPr>
          <a:xfrm>
            <a:off x="457200" y="292100"/>
            <a:ext cx="8229600" cy="833438"/>
          </a:xfrm>
        </p:spPr>
        <p:txBody>
          <a:bodyPr/>
          <a:lstStyle/>
          <a:p>
            <a:pPr eaLnBrk="1" hangingPunct="1"/>
            <a:r>
              <a:rPr lang="en-US" sz="3200" b="1">
                <a:solidFill>
                  <a:srgbClr val="000000"/>
                </a:solidFill>
                <a:effectLst/>
              </a:rPr>
              <a:t>5.5 Effect on foods</a:t>
            </a:r>
          </a:p>
        </p:txBody>
      </p:sp>
      <p:sp>
        <p:nvSpPr>
          <p:cNvPr id="5" name="Slide Number Placeholder 4"/>
          <p:cNvSpPr>
            <a:spLocks noGrp="1"/>
          </p:cNvSpPr>
          <p:nvPr>
            <p:ph type="sldNum" sz="quarter" idx="12"/>
          </p:nvPr>
        </p:nvSpPr>
        <p:spPr/>
        <p:txBody>
          <a:bodyPr/>
          <a:lstStyle/>
          <a:p>
            <a:fld id="{0D3C0EAD-2AC4-42E1-97DE-E1B2D7592027}" type="slidenum">
              <a:rPr lang="id-ID" smtClean="0"/>
              <a:pPr/>
              <a:t>33</a:t>
            </a:fld>
            <a:endParaRPr lang="id-ID"/>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1196975"/>
            <a:ext cx="8229600" cy="4822825"/>
          </a:xfrm>
        </p:spPr>
        <p:txBody>
          <a:bodyPr/>
          <a:lstStyle/>
          <a:p>
            <a:pPr algn="justLow" eaLnBrk="1" hangingPunct="1"/>
            <a:r>
              <a:rPr lang="en-US" sz="2400" dirty="0">
                <a:solidFill>
                  <a:srgbClr val="000000"/>
                </a:solidFill>
                <a:effectLst/>
              </a:rPr>
              <a:t>Prolonged heating of oils at the high temperatures used in frying, in the presence of moisture and oxygen released from foods, causes oxidation of the oil to form a range of </a:t>
            </a:r>
            <a:r>
              <a:rPr lang="en-US" sz="2400" b="1" u="sng" dirty="0">
                <a:solidFill>
                  <a:srgbClr val="000000"/>
                </a:solidFill>
                <a:effectLst/>
              </a:rPr>
              <a:t>volatile carbonyls, </a:t>
            </a:r>
            <a:r>
              <a:rPr lang="en-US" sz="2400" b="1" u="sng" dirty="0" err="1">
                <a:solidFill>
                  <a:srgbClr val="000000"/>
                </a:solidFill>
                <a:effectLst/>
              </a:rPr>
              <a:t>hydroxy</a:t>
            </a:r>
            <a:r>
              <a:rPr lang="en-US" sz="2400" b="1" u="sng" dirty="0">
                <a:solidFill>
                  <a:srgbClr val="000000"/>
                </a:solidFill>
                <a:effectLst/>
              </a:rPr>
              <a:t> acids, </a:t>
            </a:r>
            <a:r>
              <a:rPr lang="en-US" sz="2400" b="1" u="sng" dirty="0" err="1">
                <a:solidFill>
                  <a:srgbClr val="000000"/>
                </a:solidFill>
                <a:effectLst/>
              </a:rPr>
              <a:t>keto</a:t>
            </a:r>
            <a:r>
              <a:rPr lang="en-US" sz="2400" b="1" u="sng" dirty="0">
                <a:solidFill>
                  <a:srgbClr val="000000"/>
                </a:solidFill>
                <a:effectLst/>
              </a:rPr>
              <a:t> acids and epoxy acids</a:t>
            </a:r>
            <a:r>
              <a:rPr lang="en-US" sz="2400" dirty="0">
                <a:solidFill>
                  <a:srgbClr val="000000"/>
                </a:solidFill>
                <a:effectLst/>
              </a:rPr>
              <a:t>. These cause unpleasant </a:t>
            </a:r>
            <a:r>
              <a:rPr lang="en-US" sz="2400" dirty="0" err="1">
                <a:solidFill>
                  <a:srgbClr val="000000"/>
                </a:solidFill>
                <a:effectLst/>
              </a:rPr>
              <a:t>flavours</a:t>
            </a:r>
            <a:r>
              <a:rPr lang="en-US" sz="2400" dirty="0">
                <a:solidFill>
                  <a:srgbClr val="000000"/>
                </a:solidFill>
                <a:effectLst/>
              </a:rPr>
              <a:t> and darkening of the oil.</a:t>
            </a:r>
          </a:p>
          <a:p>
            <a:pPr algn="justLow" eaLnBrk="1" hangingPunct="1"/>
            <a:endParaRPr lang="en-US" sz="2400" dirty="0">
              <a:solidFill>
                <a:srgbClr val="000000"/>
              </a:solidFill>
              <a:effectLst/>
            </a:endParaRPr>
          </a:p>
          <a:p>
            <a:pPr algn="justLow" eaLnBrk="1" hangingPunct="1"/>
            <a:r>
              <a:rPr lang="en-US" sz="2400" dirty="0">
                <a:solidFill>
                  <a:srgbClr val="000000"/>
                </a:solidFill>
                <a:effectLst/>
              </a:rPr>
              <a:t>The various breakdown products are classified </a:t>
            </a:r>
            <a:r>
              <a:rPr lang="en-US" sz="2400" i="1" u="sng" dirty="0">
                <a:solidFill>
                  <a:srgbClr val="000000"/>
                </a:solidFill>
                <a:effectLst/>
              </a:rPr>
              <a:t>as volatile decomposition products (</a:t>
            </a:r>
            <a:r>
              <a:rPr lang="en-US" sz="2400" i="1" u="sng" dirty="0" err="1">
                <a:solidFill>
                  <a:srgbClr val="000000"/>
                </a:solidFill>
                <a:effectLst/>
              </a:rPr>
              <a:t>VDP</a:t>
            </a:r>
            <a:r>
              <a:rPr lang="en-US" sz="2400" i="1" u="sng" dirty="0">
                <a:solidFill>
                  <a:srgbClr val="000000"/>
                </a:solidFill>
                <a:effectLst/>
              </a:rPr>
              <a:t>)</a:t>
            </a:r>
            <a:r>
              <a:rPr lang="en-US" sz="2400" dirty="0">
                <a:solidFill>
                  <a:srgbClr val="000000"/>
                </a:solidFill>
                <a:effectLst/>
              </a:rPr>
              <a:t> and </a:t>
            </a:r>
            <a:r>
              <a:rPr lang="en-US" sz="2400" i="1" u="sng" dirty="0">
                <a:solidFill>
                  <a:srgbClr val="000000"/>
                </a:solidFill>
                <a:effectLst/>
              </a:rPr>
              <a:t>non-volatile decomposition products (</a:t>
            </a:r>
            <a:r>
              <a:rPr lang="en-US" sz="2400" i="1" u="sng" dirty="0" err="1">
                <a:solidFill>
                  <a:srgbClr val="000000"/>
                </a:solidFill>
                <a:effectLst/>
              </a:rPr>
              <a:t>NVDP</a:t>
            </a:r>
            <a:r>
              <a:rPr lang="en-US" sz="2400" i="1" u="sng" dirty="0">
                <a:solidFill>
                  <a:srgbClr val="000000"/>
                </a:solidFill>
                <a:effectLst/>
              </a:rPr>
              <a:t>).</a:t>
            </a:r>
          </a:p>
        </p:txBody>
      </p:sp>
      <p:sp>
        <p:nvSpPr>
          <p:cNvPr id="119810" name="Rectangle 2"/>
          <p:cNvSpPr>
            <a:spLocks noGrp="1" noChangeArrowheads="1"/>
          </p:cNvSpPr>
          <p:nvPr>
            <p:ph type="title"/>
          </p:nvPr>
        </p:nvSpPr>
        <p:spPr>
          <a:xfrm>
            <a:off x="457200" y="292100"/>
            <a:ext cx="8229600" cy="688975"/>
          </a:xfrm>
        </p:spPr>
        <p:txBody>
          <a:bodyPr/>
          <a:lstStyle/>
          <a:p>
            <a:pPr eaLnBrk="1" hangingPunct="1"/>
            <a:r>
              <a:rPr lang="en-US" sz="3200" b="1">
                <a:solidFill>
                  <a:srgbClr val="000000"/>
                </a:solidFill>
                <a:effectLst/>
              </a:rPr>
              <a:t>5.5.1 Effect of heat on oil</a:t>
            </a:r>
          </a:p>
        </p:txBody>
      </p:sp>
      <p:sp>
        <p:nvSpPr>
          <p:cNvPr id="5" name="Slide Number Placeholder 4"/>
          <p:cNvSpPr>
            <a:spLocks noGrp="1"/>
          </p:cNvSpPr>
          <p:nvPr>
            <p:ph type="sldNum" sz="quarter" idx="12"/>
          </p:nvPr>
        </p:nvSpPr>
        <p:spPr/>
        <p:txBody>
          <a:bodyPr/>
          <a:lstStyle/>
          <a:p>
            <a:fld id="{0D3C0EAD-2AC4-42E1-97DE-E1B2D7592027}" type="slidenum">
              <a:rPr lang="id-ID" smtClean="0"/>
              <a:pPr/>
              <a:t>34</a:t>
            </a:fld>
            <a:endParaRPr lang="id-ID"/>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idx="1"/>
          </p:nvPr>
        </p:nvSpPr>
        <p:spPr>
          <a:xfrm>
            <a:off x="457200" y="476250"/>
            <a:ext cx="8229600" cy="5543550"/>
          </a:xfrm>
        </p:spPr>
        <p:txBody>
          <a:bodyPr>
            <a:normAutofit/>
          </a:bodyPr>
          <a:lstStyle/>
          <a:p>
            <a:pPr algn="justLow" eaLnBrk="1" hangingPunct="1"/>
            <a:r>
              <a:rPr lang="en-US" sz="2400" b="1" dirty="0" err="1">
                <a:solidFill>
                  <a:srgbClr val="000000"/>
                </a:solidFill>
                <a:effectLst/>
              </a:rPr>
              <a:t>VDPs</a:t>
            </a:r>
            <a:r>
              <a:rPr lang="en-US" sz="2400" b="1" dirty="0">
                <a:solidFill>
                  <a:srgbClr val="000000"/>
                </a:solidFill>
                <a:effectLst/>
              </a:rPr>
              <a:t> </a:t>
            </a:r>
            <a:r>
              <a:rPr lang="en-US" sz="2400" dirty="0">
                <a:solidFill>
                  <a:srgbClr val="000000"/>
                </a:solidFill>
                <a:effectLst/>
              </a:rPr>
              <a:t>have a </a:t>
            </a:r>
            <a:r>
              <a:rPr lang="en-US" sz="2400" b="1" u="sng" dirty="0">
                <a:solidFill>
                  <a:srgbClr val="000000"/>
                </a:solidFill>
                <a:effectLst/>
              </a:rPr>
              <a:t>lower molecular weight than the oil and are lost in </a:t>
            </a:r>
            <a:r>
              <a:rPr lang="en-US" sz="2400" b="1" u="sng" dirty="0" err="1">
                <a:solidFill>
                  <a:srgbClr val="000000"/>
                </a:solidFill>
                <a:effectLst/>
              </a:rPr>
              <a:t>vapour</a:t>
            </a:r>
            <a:r>
              <a:rPr lang="en-US" sz="2400" b="1" u="sng" dirty="0">
                <a:solidFill>
                  <a:srgbClr val="000000"/>
                </a:solidFill>
                <a:effectLst/>
              </a:rPr>
              <a:t> from the </a:t>
            </a:r>
            <a:r>
              <a:rPr lang="en-US" sz="2400" b="1" u="sng" dirty="0" err="1">
                <a:solidFill>
                  <a:srgbClr val="000000"/>
                </a:solidFill>
                <a:effectLst/>
              </a:rPr>
              <a:t>frier</a:t>
            </a:r>
            <a:r>
              <a:rPr lang="en-US" sz="2400" dirty="0">
                <a:solidFill>
                  <a:srgbClr val="000000"/>
                </a:solidFill>
                <a:effectLst/>
              </a:rPr>
              <a:t>. Analysis of the </a:t>
            </a:r>
            <a:r>
              <a:rPr lang="en-US" sz="2400" dirty="0" err="1">
                <a:solidFill>
                  <a:srgbClr val="000000"/>
                </a:solidFill>
                <a:effectLst/>
              </a:rPr>
              <a:t>vapour</a:t>
            </a:r>
            <a:r>
              <a:rPr lang="en-US" sz="2400" dirty="0">
                <a:solidFill>
                  <a:srgbClr val="000000"/>
                </a:solidFill>
                <a:effectLst/>
              </a:rPr>
              <a:t> has indicated up to 220 different components</a:t>
            </a:r>
            <a:r>
              <a:rPr lang="id-ID" sz="2400" dirty="0">
                <a:solidFill>
                  <a:srgbClr val="000000"/>
                </a:solidFill>
                <a:effectLst/>
              </a:rPr>
              <a:t>,</a:t>
            </a:r>
            <a:r>
              <a:rPr lang="en-US" sz="2400" dirty="0">
                <a:solidFill>
                  <a:srgbClr val="000000"/>
                </a:solidFill>
                <a:effectLst/>
              </a:rPr>
              <a:t> which form the </a:t>
            </a:r>
            <a:r>
              <a:rPr lang="en-US" sz="2400" b="1" dirty="0">
                <a:solidFill>
                  <a:srgbClr val="000000"/>
                </a:solidFill>
                <a:effectLst/>
              </a:rPr>
              <a:t>smoke and </a:t>
            </a:r>
            <a:r>
              <a:rPr lang="en-US" sz="2400" b="1" dirty="0" err="1">
                <a:solidFill>
                  <a:srgbClr val="000000"/>
                </a:solidFill>
                <a:effectLst/>
              </a:rPr>
              <a:t>odour</a:t>
            </a:r>
            <a:r>
              <a:rPr lang="en-US" sz="2400" b="1" dirty="0">
                <a:solidFill>
                  <a:srgbClr val="000000"/>
                </a:solidFill>
                <a:effectLst/>
              </a:rPr>
              <a:t> of frying</a:t>
            </a:r>
            <a:r>
              <a:rPr lang="en-US" sz="2400" dirty="0">
                <a:solidFill>
                  <a:srgbClr val="000000"/>
                </a:solidFill>
                <a:effectLst/>
              </a:rPr>
              <a:t>. However, these components are also present in the oil and </a:t>
            </a:r>
            <a:r>
              <a:rPr lang="en-US" sz="2400" b="1" u="sng" dirty="0">
                <a:solidFill>
                  <a:srgbClr val="000000"/>
                </a:solidFill>
                <a:effectLst/>
              </a:rPr>
              <a:t>contribute to the </a:t>
            </a:r>
            <a:r>
              <a:rPr lang="en-US" sz="2400" b="1" u="sng" dirty="0" err="1">
                <a:solidFill>
                  <a:srgbClr val="000000"/>
                </a:solidFill>
                <a:effectLst/>
              </a:rPr>
              <a:t>flavour</a:t>
            </a:r>
            <a:r>
              <a:rPr lang="en-US" sz="2400" b="1" u="sng" dirty="0">
                <a:solidFill>
                  <a:srgbClr val="000000"/>
                </a:solidFill>
                <a:effectLst/>
              </a:rPr>
              <a:t> of the fried product.</a:t>
            </a:r>
          </a:p>
          <a:p>
            <a:pPr algn="justLow" eaLnBrk="1" hangingPunct="1"/>
            <a:endParaRPr lang="en-US" sz="2400" dirty="0">
              <a:solidFill>
                <a:srgbClr val="000000"/>
              </a:solidFill>
              <a:effectLst/>
            </a:endParaRPr>
          </a:p>
          <a:p>
            <a:pPr algn="justLow" eaLnBrk="1" hangingPunct="1"/>
            <a:r>
              <a:rPr lang="en-US" sz="2400" dirty="0" err="1">
                <a:solidFill>
                  <a:srgbClr val="000000"/>
                </a:solidFill>
                <a:effectLst/>
              </a:rPr>
              <a:t>NVDPs</a:t>
            </a:r>
            <a:r>
              <a:rPr lang="en-US" sz="2400" dirty="0">
                <a:solidFill>
                  <a:srgbClr val="000000"/>
                </a:solidFill>
                <a:effectLst/>
              </a:rPr>
              <a:t> are formed by oxidation and </a:t>
            </a:r>
            <a:r>
              <a:rPr lang="en-US" sz="2400" dirty="0" err="1">
                <a:solidFill>
                  <a:srgbClr val="000000"/>
                </a:solidFill>
                <a:effectLst/>
              </a:rPr>
              <a:t>polymerisation</a:t>
            </a:r>
            <a:r>
              <a:rPr lang="en-US" sz="2400" dirty="0">
                <a:solidFill>
                  <a:srgbClr val="000000"/>
                </a:solidFill>
                <a:effectLst/>
              </a:rPr>
              <a:t> of the oil and form sediments on the sides and at the base of the </a:t>
            </a:r>
            <a:r>
              <a:rPr lang="en-US" sz="2400" dirty="0" err="1">
                <a:solidFill>
                  <a:srgbClr val="000000"/>
                </a:solidFill>
                <a:effectLst/>
              </a:rPr>
              <a:t>frier</a:t>
            </a:r>
            <a:r>
              <a:rPr lang="en-US" sz="2400" dirty="0">
                <a:solidFill>
                  <a:srgbClr val="000000"/>
                </a:solidFill>
                <a:effectLst/>
              </a:rPr>
              <a:t>. </a:t>
            </a:r>
            <a:r>
              <a:rPr lang="en-US" sz="2400" dirty="0" err="1">
                <a:solidFill>
                  <a:srgbClr val="000000"/>
                </a:solidFill>
                <a:effectLst/>
              </a:rPr>
              <a:t>Polymerisation</a:t>
            </a:r>
            <a:r>
              <a:rPr lang="en-US" sz="2400" dirty="0">
                <a:solidFill>
                  <a:srgbClr val="000000"/>
                </a:solidFill>
                <a:effectLst/>
              </a:rPr>
              <a:t> in the absence of oxygen produces cyclic compounds and high-molecular-weight polymers, </a:t>
            </a:r>
            <a:r>
              <a:rPr lang="en-US" sz="2400" b="1" u="sng" dirty="0">
                <a:solidFill>
                  <a:srgbClr val="000000"/>
                </a:solidFill>
                <a:effectLst/>
              </a:rPr>
              <a:t>which increase the viscosity of the oil</a:t>
            </a:r>
            <a:r>
              <a:rPr lang="en-US" sz="2400" dirty="0">
                <a:solidFill>
                  <a:srgbClr val="000000"/>
                </a:solidFill>
                <a:effectLst/>
              </a:rPr>
              <a:t>. </a:t>
            </a:r>
            <a:r>
              <a:rPr lang="en-US" sz="2400" b="1" u="sng" dirty="0">
                <a:solidFill>
                  <a:srgbClr val="000000"/>
                </a:solidFill>
                <a:effectLst/>
              </a:rPr>
              <a:t>This lowers the surface heat transfer coefficient during frying </a:t>
            </a:r>
            <a:r>
              <a:rPr lang="en-US" sz="2400" dirty="0">
                <a:solidFill>
                  <a:srgbClr val="000000"/>
                </a:solidFill>
                <a:effectLst/>
              </a:rPr>
              <a:t>and</a:t>
            </a:r>
            <a:r>
              <a:rPr lang="en-US" sz="2400" b="1" u="sng" dirty="0">
                <a:solidFill>
                  <a:srgbClr val="000000"/>
                </a:solidFill>
                <a:effectLst/>
              </a:rPr>
              <a:t> increases the amount of oil entrained by the food.</a:t>
            </a:r>
          </a:p>
        </p:txBody>
      </p:sp>
      <p:sp>
        <p:nvSpPr>
          <p:cNvPr id="4" name="Slide Number Placeholder 3"/>
          <p:cNvSpPr>
            <a:spLocks noGrp="1"/>
          </p:cNvSpPr>
          <p:nvPr>
            <p:ph type="sldNum" sz="quarter" idx="12"/>
          </p:nvPr>
        </p:nvSpPr>
        <p:spPr/>
        <p:txBody>
          <a:bodyPr/>
          <a:lstStyle/>
          <a:p>
            <a:fld id="{0D3C0EAD-2AC4-42E1-97DE-E1B2D7592027}" type="slidenum">
              <a:rPr lang="id-ID" smtClean="0"/>
              <a:pPr/>
              <a:t>35</a:t>
            </a:fld>
            <a:endParaRPr lang="id-ID"/>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1"/>
          </p:nvPr>
        </p:nvSpPr>
        <p:spPr>
          <a:xfrm>
            <a:off x="285750" y="214313"/>
            <a:ext cx="8229600" cy="4114800"/>
          </a:xfrm>
        </p:spPr>
        <p:txBody>
          <a:bodyPr/>
          <a:lstStyle/>
          <a:p>
            <a:pPr>
              <a:buFontTx/>
              <a:buNone/>
            </a:pPr>
            <a:r>
              <a:rPr lang="en-US" u="sng">
                <a:solidFill>
                  <a:srgbClr val="000000"/>
                </a:solidFill>
                <a:effectLst/>
              </a:rPr>
              <a:t>Oil absorption may depend on:</a:t>
            </a:r>
            <a:endParaRPr lang="id-ID" u="sng">
              <a:solidFill>
                <a:srgbClr val="000000"/>
              </a:solidFill>
              <a:effectLst/>
            </a:endParaRPr>
          </a:p>
          <a:p>
            <a:pPr>
              <a:buFontTx/>
              <a:buNone/>
            </a:pPr>
            <a:endParaRPr lang="en-US" u="sng">
              <a:solidFill>
                <a:srgbClr val="000000"/>
              </a:solidFill>
              <a:effectLst/>
            </a:endParaRPr>
          </a:p>
          <a:p>
            <a:r>
              <a:rPr lang="en-US">
                <a:solidFill>
                  <a:srgbClr val="000000"/>
                </a:solidFill>
                <a:effectLst/>
              </a:rPr>
              <a:t>surface/volume of foods</a:t>
            </a:r>
          </a:p>
          <a:p>
            <a:r>
              <a:rPr lang="en-US">
                <a:solidFill>
                  <a:srgbClr val="000000"/>
                </a:solidFill>
                <a:effectLst/>
              </a:rPr>
              <a:t> oil temperature</a:t>
            </a:r>
          </a:p>
          <a:p>
            <a:r>
              <a:rPr lang="en-US">
                <a:solidFill>
                  <a:srgbClr val="000000"/>
                </a:solidFill>
                <a:effectLst/>
              </a:rPr>
              <a:t>crust composition</a:t>
            </a:r>
          </a:p>
          <a:p>
            <a:r>
              <a:rPr lang="en-US">
                <a:solidFill>
                  <a:srgbClr val="000000"/>
                </a:solidFill>
                <a:effectLst/>
              </a:rPr>
              <a:t>moisture content of food</a:t>
            </a:r>
          </a:p>
          <a:p>
            <a:r>
              <a:rPr lang="en-US">
                <a:solidFill>
                  <a:srgbClr val="000000"/>
                </a:solidFill>
                <a:effectLst/>
              </a:rPr>
              <a:t> thermal history of oil</a:t>
            </a:r>
            <a:endParaRPr lang="id-ID">
              <a:solidFill>
                <a:srgbClr val="000000"/>
              </a:solidFill>
              <a:effectLst/>
            </a:endParaRPr>
          </a:p>
        </p:txBody>
      </p:sp>
      <p:sp>
        <p:nvSpPr>
          <p:cNvPr id="4" name="Slide Number Placeholder 3"/>
          <p:cNvSpPr>
            <a:spLocks noGrp="1"/>
          </p:cNvSpPr>
          <p:nvPr>
            <p:ph type="sldNum" sz="quarter" idx="12"/>
          </p:nvPr>
        </p:nvSpPr>
        <p:spPr/>
        <p:txBody>
          <a:bodyPr/>
          <a:lstStyle/>
          <a:p>
            <a:fld id="{0D3C0EAD-2AC4-42E1-97DE-E1B2D7592027}" type="slidenum">
              <a:rPr lang="id-ID" smtClean="0"/>
              <a:pPr/>
              <a:t>36</a:t>
            </a:fld>
            <a:endParaRPr lang="id-ID"/>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a:xfrm>
            <a:off x="457200" y="1268413"/>
            <a:ext cx="8229600" cy="4751387"/>
          </a:xfrm>
        </p:spPr>
        <p:txBody>
          <a:bodyPr/>
          <a:lstStyle/>
          <a:p>
            <a:pPr algn="justLow" eaLnBrk="1" hangingPunct="1"/>
            <a:r>
              <a:rPr lang="en-US" sz="2400">
                <a:solidFill>
                  <a:srgbClr val="000000"/>
                </a:solidFill>
                <a:effectLst/>
              </a:rPr>
              <a:t>The main purpose of frying is the development of characteristic colours, flavours and aromas in the crust of fried foods. These eating qualities are developed by a combination of Maillard reactions and compounds absorbed from the oil. The main factors that control the changes to colour and flavour in a given food are therefore:</a:t>
            </a:r>
          </a:p>
          <a:p>
            <a:pPr algn="justLow" eaLnBrk="1" hangingPunct="1"/>
            <a:endParaRPr lang="en-US" sz="2400">
              <a:solidFill>
                <a:srgbClr val="000000"/>
              </a:solidFill>
              <a:effectLst/>
            </a:endParaRPr>
          </a:p>
          <a:p>
            <a:pPr eaLnBrk="1" hangingPunct="1">
              <a:buClr>
                <a:srgbClr val="000000"/>
              </a:buClr>
              <a:buFont typeface="Wingdings" pitchFamily="2" charset="2"/>
              <a:buChar char="Ø"/>
            </a:pPr>
            <a:r>
              <a:rPr lang="en-US" sz="2400">
                <a:solidFill>
                  <a:srgbClr val="000000"/>
                </a:solidFill>
                <a:effectLst/>
              </a:rPr>
              <a:t>the type of oil used for frying</a:t>
            </a:r>
          </a:p>
          <a:p>
            <a:pPr eaLnBrk="1" hangingPunct="1">
              <a:buClr>
                <a:srgbClr val="000000"/>
              </a:buClr>
              <a:buFont typeface="Wingdings" pitchFamily="2" charset="2"/>
              <a:buChar char="Ø"/>
            </a:pPr>
            <a:r>
              <a:rPr lang="en-US" sz="2400">
                <a:solidFill>
                  <a:srgbClr val="000000"/>
                </a:solidFill>
                <a:effectLst/>
              </a:rPr>
              <a:t>the age and thermal history of the oil</a:t>
            </a:r>
          </a:p>
        </p:txBody>
      </p:sp>
      <p:sp>
        <p:nvSpPr>
          <p:cNvPr id="122882" name="Rectangle 2"/>
          <p:cNvSpPr>
            <a:spLocks noGrp="1" noChangeArrowheads="1"/>
          </p:cNvSpPr>
          <p:nvPr>
            <p:ph type="title"/>
          </p:nvPr>
        </p:nvSpPr>
        <p:spPr>
          <a:xfrm>
            <a:off x="457200" y="292100"/>
            <a:ext cx="8229600" cy="904875"/>
          </a:xfrm>
        </p:spPr>
        <p:txBody>
          <a:bodyPr/>
          <a:lstStyle/>
          <a:p>
            <a:pPr eaLnBrk="1" hangingPunct="1"/>
            <a:r>
              <a:rPr lang="en-US" sz="3200" b="1">
                <a:solidFill>
                  <a:srgbClr val="000000"/>
                </a:solidFill>
                <a:effectLst/>
              </a:rPr>
              <a:t>5.5.2 Effect of heat on fried foods</a:t>
            </a:r>
          </a:p>
        </p:txBody>
      </p:sp>
      <p:sp>
        <p:nvSpPr>
          <p:cNvPr id="5" name="Slide Number Placeholder 4"/>
          <p:cNvSpPr>
            <a:spLocks noGrp="1"/>
          </p:cNvSpPr>
          <p:nvPr>
            <p:ph type="sldNum" sz="quarter" idx="12"/>
          </p:nvPr>
        </p:nvSpPr>
        <p:spPr/>
        <p:txBody>
          <a:bodyPr/>
          <a:lstStyle/>
          <a:p>
            <a:fld id="{0D3C0EAD-2AC4-42E1-97DE-E1B2D7592027}" type="slidenum">
              <a:rPr lang="id-ID" smtClean="0"/>
              <a:pPr/>
              <a:t>37</a:t>
            </a:fld>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500063" y="928688"/>
            <a:ext cx="8229600" cy="4114800"/>
          </a:xfrm>
        </p:spPr>
        <p:txBody>
          <a:bodyPr/>
          <a:lstStyle/>
          <a:p>
            <a:pPr eaLnBrk="1" hangingPunct="1">
              <a:buClr>
                <a:srgbClr val="000000"/>
              </a:buClr>
              <a:buFont typeface="Wingdings" pitchFamily="2" charset="2"/>
              <a:buChar char="Ø"/>
            </a:pPr>
            <a:r>
              <a:rPr lang="en-US" sz="2400" dirty="0">
                <a:solidFill>
                  <a:srgbClr val="000000"/>
                </a:solidFill>
                <a:effectLst/>
              </a:rPr>
              <a:t>the interfacial tension between the oil and the product</a:t>
            </a:r>
          </a:p>
          <a:p>
            <a:pPr eaLnBrk="1" hangingPunct="1">
              <a:buClr>
                <a:srgbClr val="000000"/>
              </a:buClr>
              <a:buFont typeface="Wingdings" pitchFamily="2" charset="2"/>
              <a:buChar char="Ø"/>
            </a:pPr>
            <a:r>
              <a:rPr lang="en-US" sz="2400" dirty="0">
                <a:solidFill>
                  <a:srgbClr val="000000"/>
                </a:solidFill>
                <a:effectLst/>
              </a:rPr>
              <a:t>the temperature and time of frying</a:t>
            </a:r>
          </a:p>
          <a:p>
            <a:pPr eaLnBrk="1" hangingPunct="1">
              <a:buClr>
                <a:srgbClr val="000000"/>
              </a:buClr>
              <a:buFont typeface="Wingdings" pitchFamily="2" charset="2"/>
              <a:buChar char="Ø"/>
            </a:pPr>
            <a:r>
              <a:rPr lang="en-US" sz="2400" dirty="0">
                <a:solidFill>
                  <a:srgbClr val="000000"/>
                </a:solidFill>
                <a:effectLst/>
              </a:rPr>
              <a:t>the size, moisture content and surface characteristics of the food</a:t>
            </a:r>
          </a:p>
          <a:p>
            <a:pPr eaLnBrk="1" hangingPunct="1">
              <a:buClr>
                <a:srgbClr val="000000"/>
              </a:buClr>
              <a:buFont typeface="Wingdings" pitchFamily="2" charset="2"/>
              <a:buChar char="Ø"/>
            </a:pPr>
            <a:r>
              <a:rPr lang="en-US" sz="2400" dirty="0">
                <a:solidFill>
                  <a:srgbClr val="000000"/>
                </a:solidFill>
                <a:effectLst/>
              </a:rPr>
              <a:t>post-frying treatments</a:t>
            </a:r>
          </a:p>
        </p:txBody>
      </p:sp>
      <p:sp>
        <p:nvSpPr>
          <p:cNvPr id="4" name="Slide Number Placeholder 3"/>
          <p:cNvSpPr>
            <a:spLocks noGrp="1"/>
          </p:cNvSpPr>
          <p:nvPr>
            <p:ph type="sldNum" sz="quarter" idx="12"/>
          </p:nvPr>
        </p:nvSpPr>
        <p:spPr/>
        <p:txBody>
          <a:bodyPr/>
          <a:lstStyle/>
          <a:p>
            <a:fld id="{0D3C0EAD-2AC4-42E1-97DE-E1B2D7592027}" type="slidenum">
              <a:rPr lang="id-ID" smtClean="0"/>
              <a:pPr/>
              <a:t>38</a:t>
            </a:fld>
            <a:endParaRPr lang="id-ID"/>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idx="1"/>
          </p:nvPr>
        </p:nvSpPr>
        <p:spPr>
          <a:xfrm>
            <a:off x="457200" y="620713"/>
            <a:ext cx="8229600" cy="5399087"/>
          </a:xfrm>
        </p:spPr>
        <p:txBody>
          <a:bodyPr/>
          <a:lstStyle/>
          <a:p>
            <a:pPr algn="justLow" eaLnBrk="1" hangingPunct="1"/>
            <a:r>
              <a:rPr lang="en-US" sz="2400" dirty="0">
                <a:solidFill>
                  <a:srgbClr val="000000"/>
                </a:solidFill>
                <a:effectLst/>
              </a:rPr>
              <a:t>Each of these factors, together with any pre-treatments, such as blanching or partial drying, also influences the amount of oil entrained within the food</a:t>
            </a:r>
            <a:r>
              <a:rPr lang="en-US" sz="2000" dirty="0">
                <a:solidFill>
                  <a:srgbClr val="000000"/>
                </a:solidFill>
                <a:effectLst/>
              </a:rPr>
              <a:t>.</a:t>
            </a:r>
          </a:p>
          <a:p>
            <a:pPr algn="justLow" eaLnBrk="1" hangingPunct="1"/>
            <a:endParaRPr lang="en-US" sz="2000" dirty="0">
              <a:solidFill>
                <a:srgbClr val="000000"/>
              </a:solidFill>
              <a:effectLst/>
            </a:endParaRPr>
          </a:p>
          <a:p>
            <a:pPr algn="justLow" eaLnBrk="1" hangingPunct="1"/>
            <a:r>
              <a:rPr lang="en-US" sz="2400" dirty="0">
                <a:solidFill>
                  <a:srgbClr val="000000"/>
                </a:solidFill>
                <a:effectLst/>
              </a:rPr>
              <a:t>Where fried foods form a large part of the diet, excess fat consumption can be an important source of ill-health, and is a key contributor to obesity, coronary heart disease and perhaps some types of cancer</a:t>
            </a:r>
            <a:r>
              <a:rPr lang="id-ID" sz="2400" dirty="0">
                <a:solidFill>
                  <a:srgbClr val="000000"/>
                </a:solidFill>
                <a:effectLst/>
              </a:rPr>
              <a:t>.</a:t>
            </a:r>
            <a:r>
              <a:rPr lang="en-US" sz="2400" dirty="0">
                <a:solidFill>
                  <a:srgbClr val="000000"/>
                </a:solidFill>
                <a:effectLst/>
              </a:rPr>
              <a:t> These risks and consumer trends towards lower fat products is creating pressure on processors to alter processing conditions to reduce the amount of oil absorbed or entrained in their products.</a:t>
            </a:r>
          </a:p>
        </p:txBody>
      </p:sp>
      <p:sp>
        <p:nvSpPr>
          <p:cNvPr id="4" name="Slide Number Placeholder 3"/>
          <p:cNvSpPr>
            <a:spLocks noGrp="1"/>
          </p:cNvSpPr>
          <p:nvPr>
            <p:ph type="sldNum" sz="quarter" idx="12"/>
          </p:nvPr>
        </p:nvSpPr>
        <p:spPr/>
        <p:txBody>
          <a:bodyPr/>
          <a:lstStyle/>
          <a:p>
            <a:fld id="{0D3C0EAD-2AC4-42E1-97DE-E1B2D7592027}" type="slidenum">
              <a:rPr lang="id-ID" smtClean="0"/>
              <a:pPr/>
              <a:t>39</a:t>
            </a:fld>
            <a:endParaRPr lang="id-ID"/>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38" y="571500"/>
            <a:ext cx="8120062" cy="5139869"/>
          </a:xfrm>
          <a:prstGeom prst="rect">
            <a:avLst/>
          </a:prstGeom>
        </p:spPr>
        <p:txBody>
          <a:bodyPr wrap="square">
            <a:spAutoFit/>
          </a:bodyPr>
          <a:lstStyle/>
          <a:p>
            <a:pPr algn="just">
              <a:defRPr/>
            </a:pPr>
            <a:r>
              <a:rPr lang="en-US" sz="2400" b="1" u="sng" dirty="0">
                <a:solidFill>
                  <a:srgbClr val="000000"/>
                </a:solidFill>
              </a:rPr>
              <a:t>The time-temperature treatment used in pasteurization depends on</a:t>
            </a:r>
            <a:r>
              <a:rPr lang="en-US" sz="2000" b="1" u="sng" dirty="0">
                <a:solidFill>
                  <a:srgbClr val="000000"/>
                </a:solidFill>
              </a:rPr>
              <a:t>:</a:t>
            </a:r>
          </a:p>
          <a:p>
            <a:pPr algn="just">
              <a:defRPr/>
            </a:pPr>
            <a:endParaRPr lang="en-US" sz="2000" b="1" dirty="0">
              <a:solidFill>
                <a:srgbClr val="000000"/>
              </a:solidFill>
            </a:endParaRPr>
          </a:p>
          <a:p>
            <a:pPr marL="457200" indent="-457200" algn="just">
              <a:buFontTx/>
              <a:buAutoNum type="arabicParenBoth"/>
              <a:defRPr/>
            </a:pPr>
            <a:r>
              <a:rPr lang="en-US" sz="2400" dirty="0">
                <a:solidFill>
                  <a:srgbClr val="000000"/>
                </a:solidFill>
              </a:rPr>
              <a:t>the heat resistance of the particular vegetative or pathogenic microorganisms the process is designed to destroy.</a:t>
            </a:r>
          </a:p>
          <a:p>
            <a:pPr marL="457200" indent="-457200" algn="just">
              <a:defRPr/>
            </a:pPr>
            <a:endParaRPr lang="en-US" sz="2400" dirty="0">
              <a:solidFill>
                <a:srgbClr val="000000"/>
              </a:solidFill>
            </a:endParaRPr>
          </a:p>
          <a:p>
            <a:pPr marL="457200" indent="-457200" algn="just">
              <a:defRPr/>
            </a:pPr>
            <a:r>
              <a:rPr lang="en-US" sz="2400" dirty="0">
                <a:solidFill>
                  <a:srgbClr val="000000"/>
                </a:solidFill>
              </a:rPr>
              <a:t>(2) the sensitivity of product quality to heat. The high-temperature and short-time (</a:t>
            </a:r>
            <a:r>
              <a:rPr lang="en-US" sz="2400" dirty="0" err="1">
                <a:solidFill>
                  <a:srgbClr val="000000"/>
                </a:solidFill>
              </a:rPr>
              <a:t>HTST</a:t>
            </a:r>
            <a:r>
              <a:rPr lang="en-US" sz="2400" dirty="0">
                <a:solidFill>
                  <a:srgbClr val="000000"/>
                </a:solidFill>
              </a:rPr>
              <a:t>) method involves a comparatively high temperature for a short time (e.g., 72 °C for 1 s for milk), whereas the low temperature and long-time procedure involves relatively low temperatures for longer times (e.g., 63 °C for 30 min for milk). </a:t>
            </a:r>
          </a:p>
          <a:p>
            <a:pPr marL="457200" indent="-457200" algn="just">
              <a:defRPr/>
            </a:pP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idx="1"/>
          </p:nvPr>
        </p:nvSpPr>
        <p:spPr>
          <a:xfrm>
            <a:off x="457200" y="692150"/>
            <a:ext cx="8229600" cy="5327650"/>
          </a:xfrm>
        </p:spPr>
        <p:txBody>
          <a:bodyPr/>
          <a:lstStyle/>
          <a:p>
            <a:pPr algn="justLow" eaLnBrk="1" hangingPunct="1">
              <a:lnSpc>
                <a:spcPct val="90000"/>
              </a:lnSpc>
            </a:pPr>
            <a:r>
              <a:rPr lang="en-US" sz="2400" b="1" u="sng" dirty="0">
                <a:solidFill>
                  <a:srgbClr val="000000"/>
                </a:solidFill>
                <a:effectLst/>
                <a:latin typeface="Times New Roman" pitchFamily="18" charset="0"/>
                <a:cs typeface="Times New Roman" pitchFamily="18" charset="0"/>
              </a:rPr>
              <a:t>The texture of fried foods </a:t>
            </a:r>
            <a:r>
              <a:rPr lang="en-US" sz="2400" dirty="0">
                <a:solidFill>
                  <a:srgbClr val="000000"/>
                </a:solidFill>
                <a:effectLst/>
                <a:latin typeface="Times New Roman" pitchFamily="18" charset="0"/>
                <a:cs typeface="Times New Roman" pitchFamily="18" charset="0"/>
              </a:rPr>
              <a:t>is produced by changes to proteins, fats and polymeric carbohydrates which are similar to those produced by baking</a:t>
            </a:r>
            <a:r>
              <a:rPr lang="id-ID" sz="2400" dirty="0">
                <a:solidFill>
                  <a:srgbClr val="000000"/>
                </a:solidFill>
                <a:effectLst/>
                <a:latin typeface="Times New Roman" pitchFamily="18" charset="0"/>
                <a:cs typeface="Times New Roman" pitchFamily="18" charset="0"/>
              </a:rPr>
              <a:t>.</a:t>
            </a:r>
            <a:r>
              <a:rPr lang="en-US" sz="2400" dirty="0">
                <a:solidFill>
                  <a:srgbClr val="000000"/>
                </a:solidFill>
                <a:effectLst/>
                <a:latin typeface="Times New Roman" pitchFamily="18" charset="0"/>
                <a:cs typeface="Times New Roman" pitchFamily="18" charset="0"/>
              </a:rPr>
              <a:t> Changes to protein quality occur as a result of Maillard reactions with amino acids in the crust. </a:t>
            </a:r>
          </a:p>
          <a:p>
            <a:pPr algn="justLow" eaLnBrk="1" hangingPunct="1">
              <a:lnSpc>
                <a:spcPct val="90000"/>
              </a:lnSpc>
              <a:buFontTx/>
              <a:buNone/>
            </a:pPr>
            <a:endParaRPr lang="en-US" sz="2400" dirty="0">
              <a:solidFill>
                <a:srgbClr val="000000"/>
              </a:solidFill>
              <a:effectLst/>
              <a:latin typeface="Times New Roman" pitchFamily="18" charset="0"/>
              <a:cs typeface="Times New Roman" pitchFamily="18" charset="0"/>
            </a:endParaRPr>
          </a:p>
          <a:p>
            <a:pPr algn="justLow" eaLnBrk="1" hangingPunct="1">
              <a:lnSpc>
                <a:spcPct val="90000"/>
              </a:lnSpc>
            </a:pPr>
            <a:r>
              <a:rPr lang="en-US" sz="2400" dirty="0">
                <a:solidFill>
                  <a:srgbClr val="000000"/>
                </a:solidFill>
                <a:effectLst/>
                <a:latin typeface="Times New Roman" pitchFamily="18" charset="0"/>
                <a:cs typeface="Times New Roman" pitchFamily="18" charset="0"/>
              </a:rPr>
              <a:t>The fat content of the food increases owing to oil absorption and entrainment, but the nutritional significance of this is difficult to determine as it varies according to a number of factors including the type and thermal history of the oil, and the amount entrained in the food.</a:t>
            </a:r>
          </a:p>
        </p:txBody>
      </p:sp>
      <p:sp>
        <p:nvSpPr>
          <p:cNvPr id="4" name="Slide Number Placeholder 3"/>
          <p:cNvSpPr>
            <a:spLocks noGrp="1"/>
          </p:cNvSpPr>
          <p:nvPr>
            <p:ph type="sldNum" sz="quarter" idx="12"/>
          </p:nvPr>
        </p:nvSpPr>
        <p:spPr/>
        <p:txBody>
          <a:bodyPr/>
          <a:lstStyle/>
          <a:p>
            <a:fld id="{0D3C0EAD-2AC4-42E1-97DE-E1B2D7592027}" type="slidenum">
              <a:rPr lang="id-ID" smtClean="0"/>
              <a:pPr/>
              <a:t>40</a:t>
            </a:fld>
            <a:endParaRPr lang="id-ID"/>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ChangeArrowheads="1"/>
          </p:cNvSpPr>
          <p:nvPr/>
        </p:nvSpPr>
        <p:spPr bwMode="auto">
          <a:xfrm>
            <a:off x="214313" y="857250"/>
            <a:ext cx="8643937" cy="4524375"/>
          </a:xfrm>
          <a:prstGeom prst="rect">
            <a:avLst/>
          </a:prstGeom>
          <a:noFill/>
          <a:ln w="9525">
            <a:noFill/>
            <a:miter lim="800000"/>
            <a:headEnd/>
            <a:tailEnd/>
          </a:ln>
        </p:spPr>
        <p:txBody>
          <a:bodyPr>
            <a:spAutoFit/>
          </a:bodyPr>
          <a:lstStyle/>
          <a:p>
            <a:pPr algn="just"/>
            <a:r>
              <a:rPr lang="en-US" sz="2400" b="1" dirty="0">
                <a:solidFill>
                  <a:srgbClr val="000000"/>
                </a:solidFill>
                <a:latin typeface="Times New Roman" pitchFamily="18" charset="0"/>
                <a:cs typeface="Times New Roman" pitchFamily="18" charset="0"/>
              </a:rPr>
              <a:t>Effect of frying on nutritional value depends on type of</a:t>
            </a:r>
            <a:r>
              <a:rPr lang="id-ID" sz="2400" b="1"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process. </a:t>
            </a:r>
          </a:p>
          <a:p>
            <a:pPr algn="just"/>
            <a:r>
              <a:rPr lang="en-US" sz="2400" dirty="0">
                <a:solidFill>
                  <a:srgbClr val="000000"/>
                </a:solidFill>
                <a:latin typeface="Times New Roman" pitchFamily="18" charset="0"/>
                <a:cs typeface="Times New Roman" pitchFamily="18" charset="0"/>
              </a:rPr>
              <a:t>• High oil temperatures produce rapid crust formation &amp;</a:t>
            </a:r>
            <a:r>
              <a:rPr lang="id-ID"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seal the food surface. </a:t>
            </a:r>
            <a:endParaRPr lang="id-ID" sz="2400" dirty="0">
              <a:solidFill>
                <a:srgbClr val="000000"/>
              </a:solidFill>
              <a:latin typeface="Times New Roman" pitchFamily="18" charset="0"/>
              <a:cs typeface="Times New Roman" pitchFamily="18" charset="0"/>
            </a:endParaRPr>
          </a:p>
          <a:p>
            <a:pPr algn="just"/>
            <a:endParaRPr lang="en-US" sz="2400" dirty="0">
              <a:solidFill>
                <a:srgbClr val="000000"/>
              </a:solidFill>
              <a:latin typeface="Times New Roman" pitchFamily="18" charset="0"/>
              <a:cs typeface="Times New Roman" pitchFamily="18" charset="0"/>
            </a:endParaRPr>
          </a:p>
          <a:p>
            <a:pPr algn="just"/>
            <a:r>
              <a:rPr lang="en-US" sz="2400" b="1" u="sng" dirty="0">
                <a:solidFill>
                  <a:srgbClr val="000000"/>
                </a:solidFill>
                <a:latin typeface="Times New Roman" pitchFamily="18" charset="0"/>
                <a:cs typeface="Times New Roman" pitchFamily="18" charset="0"/>
              </a:rPr>
              <a:t>Few losses during storage, e.g. </a:t>
            </a:r>
          </a:p>
          <a:p>
            <a:pPr algn="just"/>
            <a:r>
              <a:rPr lang="en-US" sz="2400" dirty="0">
                <a:solidFill>
                  <a:srgbClr val="000000"/>
                </a:solidFill>
                <a:latin typeface="Times New Roman" pitchFamily="18" charset="0"/>
                <a:cs typeface="Times New Roman" pitchFamily="18" charset="0"/>
              </a:rPr>
              <a:t>• 17% loss of available lysine in fried fish; this increased to </a:t>
            </a:r>
            <a:r>
              <a:rPr lang="id-ID"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25% when thermally damaged oil was used</a:t>
            </a:r>
            <a:r>
              <a:rPr lang="id-ID" sz="2400" dirty="0">
                <a:solidFill>
                  <a:srgbClr val="000000"/>
                </a:solidFill>
                <a:latin typeface="Times New Roman" pitchFamily="18" charset="0"/>
                <a:cs typeface="Times New Roman" pitchFamily="18" charset="0"/>
              </a:rPr>
              <a:t>.</a:t>
            </a:r>
          </a:p>
          <a:p>
            <a:pPr algn="just"/>
            <a:r>
              <a:rPr lang="en-US" sz="2400" dirty="0">
                <a:solidFill>
                  <a:srgbClr val="000000"/>
                </a:solidFill>
                <a:latin typeface="Times New Roman" pitchFamily="18" charset="0"/>
                <a:cs typeface="Times New Roman" pitchFamily="18" charset="0"/>
              </a:rPr>
              <a:t> </a:t>
            </a:r>
          </a:p>
          <a:p>
            <a:pPr algn="just"/>
            <a:r>
              <a:rPr lang="en-US" sz="2400" dirty="0">
                <a:solidFill>
                  <a:srgbClr val="000000"/>
                </a:solidFill>
                <a:latin typeface="Times New Roman" pitchFamily="18" charset="0"/>
                <a:cs typeface="Times New Roman" pitchFamily="18" charset="0"/>
              </a:rPr>
              <a:t>• Shallow-fried liver lost 15% thiamin</a:t>
            </a:r>
            <a:r>
              <a:rPr lang="id-ID" sz="2400" dirty="0">
                <a:solidFill>
                  <a:srgbClr val="000000"/>
                </a:solidFill>
                <a:latin typeface="Times New Roman" pitchFamily="18" charset="0"/>
                <a:cs typeface="Times New Roman" pitchFamily="18" charset="0"/>
              </a:rPr>
              <a:t>.</a:t>
            </a:r>
          </a:p>
          <a:p>
            <a:pPr algn="just"/>
            <a:endParaRPr lang="en-US" sz="2400" dirty="0">
              <a:solidFill>
                <a:srgbClr val="000000"/>
              </a:solidFill>
              <a:latin typeface="Times New Roman" pitchFamily="18" charset="0"/>
              <a:cs typeface="Times New Roman" pitchFamily="18" charset="0"/>
            </a:endParaRPr>
          </a:p>
          <a:p>
            <a:pPr algn="just"/>
            <a:r>
              <a:rPr lang="en-US" sz="2400" dirty="0">
                <a:solidFill>
                  <a:srgbClr val="000000"/>
                </a:solidFill>
                <a:latin typeface="Times New Roman" pitchFamily="18" charset="0"/>
                <a:cs typeface="Times New Roman" pitchFamily="18" charset="0"/>
              </a:rPr>
              <a:t>• Vitamin C losses in fried potatoes are lower than in</a:t>
            </a:r>
            <a:r>
              <a:rPr lang="id-ID" sz="2400" dirty="0">
                <a:solidFill>
                  <a:srgbClr val="000000"/>
                </a:solidFill>
                <a:latin typeface="Times New Roman" pitchFamily="18" charset="0"/>
                <a:cs typeface="Times New Roman" pitchFamily="18" charset="0"/>
              </a:rPr>
              <a:t> </a:t>
            </a:r>
            <a:r>
              <a:rPr lang="en-US" sz="2400" dirty="0">
                <a:solidFill>
                  <a:srgbClr val="000000"/>
                </a:solidFill>
                <a:latin typeface="Times New Roman" pitchFamily="18" charset="0"/>
                <a:cs typeface="Times New Roman" pitchFamily="18" charset="0"/>
              </a:rPr>
              <a:t>boiling </a:t>
            </a:r>
            <a:endParaRPr lang="id-ID" sz="2400" dirty="0">
              <a:solidFill>
                <a:srgbClr val="000000"/>
              </a:solidFill>
              <a:latin typeface="Times New Roman" pitchFamily="18" charset="0"/>
              <a:cs typeface="Times New Roman" pitchFamily="18" charset="0"/>
            </a:endParaRPr>
          </a:p>
          <a:p>
            <a:pPr algn="just"/>
            <a:endParaRPr lang="en-US" sz="2400" dirty="0">
              <a:solidFill>
                <a:srgbClr val="000000"/>
              </a:solidFill>
              <a:latin typeface="Times New Roman" pitchFamily="18" charset="0"/>
              <a:cs typeface="Times New Roman" pitchFamily="18" charset="0"/>
            </a:endParaRPr>
          </a:p>
        </p:txBody>
      </p:sp>
      <p:sp>
        <p:nvSpPr>
          <p:cNvPr id="126979" name="Rectangle 5"/>
          <p:cNvSpPr>
            <a:spLocks noChangeArrowheads="1"/>
          </p:cNvSpPr>
          <p:nvPr/>
        </p:nvSpPr>
        <p:spPr bwMode="auto">
          <a:xfrm>
            <a:off x="0" y="0"/>
            <a:ext cx="2838450" cy="523875"/>
          </a:xfrm>
          <a:prstGeom prst="rect">
            <a:avLst/>
          </a:prstGeom>
          <a:noFill/>
          <a:ln w="9525">
            <a:noFill/>
            <a:miter lim="800000"/>
            <a:headEnd/>
            <a:tailEnd/>
          </a:ln>
        </p:spPr>
        <p:txBody>
          <a:bodyPr wrap="none">
            <a:spAutoFit/>
          </a:bodyPr>
          <a:lstStyle/>
          <a:p>
            <a:r>
              <a:rPr lang="en-US" sz="2800" b="1">
                <a:solidFill>
                  <a:srgbClr val="000000"/>
                </a:solidFill>
                <a:latin typeface="Times New Roman" pitchFamily="18" charset="0"/>
                <a:cs typeface="Times New Roman" pitchFamily="18" charset="0"/>
              </a:rPr>
              <a:t>nutritional value </a:t>
            </a:r>
            <a:endParaRPr lang="id-ID" sz="2800"/>
          </a:p>
        </p:txBody>
      </p:sp>
      <p:sp>
        <p:nvSpPr>
          <p:cNvPr id="5" name="Slide Number Placeholder 4"/>
          <p:cNvSpPr>
            <a:spLocks noGrp="1"/>
          </p:cNvSpPr>
          <p:nvPr>
            <p:ph type="sldNum" sz="quarter" idx="12"/>
          </p:nvPr>
        </p:nvSpPr>
        <p:spPr/>
        <p:txBody>
          <a:bodyPr/>
          <a:lstStyle/>
          <a:p>
            <a:fld id="{0D3C0EAD-2AC4-42E1-97DE-E1B2D7592027}" type="slidenum">
              <a:rPr lang="id-ID" smtClean="0"/>
              <a:pPr/>
              <a:t>41</a:t>
            </a:fld>
            <a:endParaRPr lang="id-ID"/>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2"/>
          <p:cNvPicPr>
            <a:picLocks noGrp="1" noChangeAspect="1" noChangeArrowheads="1"/>
          </p:cNvPicPr>
          <p:nvPr>
            <p:ph idx="1"/>
          </p:nvPr>
        </p:nvPicPr>
        <p:blipFill>
          <a:blip r:embed="rId2" cstate="print"/>
          <a:srcRect/>
          <a:stretch>
            <a:fillRect/>
          </a:stretch>
        </p:blipFill>
        <p:spPr>
          <a:xfrm>
            <a:off x="4643438" y="1000125"/>
            <a:ext cx="4254500" cy="3238500"/>
          </a:xfrm>
          <a:noFill/>
        </p:spPr>
      </p:pic>
      <p:sp>
        <p:nvSpPr>
          <p:cNvPr id="2" name="Title 1"/>
          <p:cNvSpPr>
            <a:spLocks noGrp="1"/>
          </p:cNvSpPr>
          <p:nvPr>
            <p:ph type="title"/>
          </p:nvPr>
        </p:nvSpPr>
        <p:spPr/>
        <p:txBody>
          <a:bodyPr>
            <a:normAutofit fontScale="90000"/>
          </a:bodyPr>
          <a:lstStyle/>
          <a:p>
            <a:pPr>
              <a:defRPr/>
            </a:pPr>
            <a:r>
              <a:rPr lang="id-ID" dirty="0">
                <a:solidFill>
                  <a:srgbClr val="000000"/>
                </a:solidFill>
              </a:rPr>
              <a:t>Vacuum Frying</a:t>
            </a:r>
            <a:br>
              <a:rPr lang="id-ID" dirty="0">
                <a:solidFill>
                  <a:srgbClr val="000000"/>
                </a:solidFill>
              </a:rPr>
            </a:br>
            <a:endParaRPr lang="id-ID" dirty="0">
              <a:solidFill>
                <a:srgbClr val="000000"/>
              </a:solidFill>
            </a:endParaRPr>
          </a:p>
        </p:txBody>
      </p:sp>
      <p:sp>
        <p:nvSpPr>
          <p:cNvPr id="128004" name="Rectangle 4"/>
          <p:cNvSpPr>
            <a:spLocks noChangeArrowheads="1"/>
          </p:cNvSpPr>
          <p:nvPr/>
        </p:nvSpPr>
        <p:spPr bwMode="auto">
          <a:xfrm>
            <a:off x="214313" y="1428750"/>
            <a:ext cx="4357687" cy="4524375"/>
          </a:xfrm>
          <a:prstGeom prst="rect">
            <a:avLst/>
          </a:prstGeom>
          <a:noFill/>
          <a:ln w="9525">
            <a:noFill/>
            <a:miter lim="800000"/>
            <a:headEnd/>
            <a:tailEnd/>
          </a:ln>
        </p:spPr>
        <p:txBody>
          <a:bodyPr>
            <a:spAutoFit/>
          </a:bodyPr>
          <a:lstStyle/>
          <a:p>
            <a:pPr algn="just"/>
            <a:r>
              <a:rPr lang="en-US" sz="2400" b="1" u="sng">
                <a:solidFill>
                  <a:srgbClr val="000000"/>
                </a:solidFill>
              </a:rPr>
              <a:t>Advantages of vacuum frying</a:t>
            </a:r>
          </a:p>
          <a:p>
            <a:pPr algn="just"/>
            <a:r>
              <a:rPr lang="en-US" sz="2400">
                <a:solidFill>
                  <a:srgbClr val="000000"/>
                </a:solidFill>
              </a:rPr>
              <a:t>• Can reduce oil content in the fried product</a:t>
            </a:r>
            <a:r>
              <a:rPr lang="id-ID" sz="2400">
                <a:solidFill>
                  <a:srgbClr val="000000"/>
                </a:solidFill>
              </a:rPr>
              <a:t>.</a:t>
            </a:r>
          </a:p>
          <a:p>
            <a:pPr algn="just"/>
            <a:endParaRPr lang="en-US" sz="2400">
              <a:solidFill>
                <a:srgbClr val="000000"/>
              </a:solidFill>
            </a:endParaRPr>
          </a:p>
          <a:p>
            <a:pPr algn="just"/>
            <a:r>
              <a:rPr lang="en-US" sz="2400">
                <a:solidFill>
                  <a:srgbClr val="000000"/>
                </a:solidFill>
              </a:rPr>
              <a:t>• Can preserve natural color &amp; flavors of the </a:t>
            </a:r>
            <a:r>
              <a:rPr lang="id-ID" sz="2400">
                <a:solidFill>
                  <a:srgbClr val="000000"/>
                </a:solidFill>
              </a:rPr>
              <a:t> </a:t>
            </a:r>
            <a:r>
              <a:rPr lang="en-US" sz="2400">
                <a:solidFill>
                  <a:srgbClr val="000000"/>
                </a:solidFill>
              </a:rPr>
              <a:t>product due to the low temperature &amp; oxygen </a:t>
            </a:r>
          </a:p>
          <a:p>
            <a:pPr algn="just"/>
            <a:r>
              <a:rPr lang="en-US" sz="2400">
                <a:solidFill>
                  <a:srgbClr val="000000"/>
                </a:solidFill>
              </a:rPr>
              <a:t>content during the process</a:t>
            </a:r>
            <a:r>
              <a:rPr lang="id-ID" sz="2400">
                <a:solidFill>
                  <a:srgbClr val="000000"/>
                </a:solidFill>
              </a:rPr>
              <a:t>.</a:t>
            </a:r>
          </a:p>
          <a:p>
            <a:pPr algn="just"/>
            <a:endParaRPr lang="en-US" sz="2400">
              <a:solidFill>
                <a:srgbClr val="000000"/>
              </a:solidFill>
            </a:endParaRPr>
          </a:p>
          <a:p>
            <a:pPr algn="just"/>
            <a:r>
              <a:rPr lang="en-US" sz="2400">
                <a:solidFill>
                  <a:srgbClr val="000000"/>
                </a:solidFill>
              </a:rPr>
              <a:t>• Has less adverse effects on oil quality</a:t>
            </a:r>
            <a:endParaRPr lang="id-ID" sz="2400">
              <a:solidFill>
                <a:srgbClr val="000000"/>
              </a:solidFill>
            </a:endParaRPr>
          </a:p>
        </p:txBody>
      </p:sp>
      <p:sp>
        <p:nvSpPr>
          <p:cNvPr id="6" name="Slide Number Placeholder 5"/>
          <p:cNvSpPr>
            <a:spLocks noGrp="1"/>
          </p:cNvSpPr>
          <p:nvPr>
            <p:ph type="sldNum" sz="quarter" idx="12"/>
          </p:nvPr>
        </p:nvSpPr>
        <p:spPr/>
        <p:txBody>
          <a:bodyPr/>
          <a:lstStyle/>
          <a:p>
            <a:fld id="{0D3C0EAD-2AC4-42E1-97DE-E1B2D7592027}" type="slidenum">
              <a:rPr lang="id-ID" smtClean="0"/>
              <a:pPr/>
              <a:t>42</a:t>
            </a:fld>
            <a:endParaRPr lang="id-ID"/>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C0EAD-2AC4-42E1-97DE-E1B2D7592027}" type="slidenum">
              <a:rPr lang="id-ID" smtClean="0"/>
              <a:pPr/>
              <a:t>43</a:t>
            </a:fld>
            <a:endParaRPr lang="id-ID"/>
          </a:p>
        </p:txBody>
      </p:sp>
      <p:sp>
        <p:nvSpPr>
          <p:cNvPr id="3" name="Rectangle 2"/>
          <p:cNvSpPr/>
          <p:nvPr/>
        </p:nvSpPr>
        <p:spPr>
          <a:xfrm>
            <a:off x="2438400" y="1828800"/>
            <a:ext cx="4636206" cy="584775"/>
          </a:xfrm>
          <a:prstGeom prst="rect">
            <a:avLst/>
          </a:prstGeom>
        </p:spPr>
        <p:txBody>
          <a:bodyPr wrap="none">
            <a:spAutoFit/>
          </a:bodyPr>
          <a:lstStyle/>
          <a:p>
            <a:r>
              <a:rPr lang="en-US" sz="3200" dirty="0">
                <a:hlinkClick r:id="rId2" action="ppaction://hlinkfile"/>
              </a:rPr>
              <a:t>How its made </a:t>
            </a:r>
            <a:r>
              <a:rPr lang="en-US" sz="3200" dirty="0" err="1">
                <a:hlinkClick r:id="rId2" action="ppaction://hlinkfile"/>
              </a:rPr>
              <a:t>pringles</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rgbClr val="000000"/>
                </a:solidFill>
              </a:rPr>
              <a:t> </a:t>
            </a:r>
            <a:r>
              <a:rPr lang="en-US" b="1" dirty="0">
                <a:solidFill>
                  <a:srgbClr val="000000"/>
                </a:solidFill>
              </a:rPr>
              <a:t>Optimization of the pasteurization process depends on the relative destruction rates of organisms as compared to quality factors, but generally the </a:t>
            </a:r>
            <a:r>
              <a:rPr lang="en-US" b="1" dirty="0" err="1">
                <a:solidFill>
                  <a:srgbClr val="000000"/>
                </a:solidFill>
              </a:rPr>
              <a:t>HTST</a:t>
            </a:r>
            <a:r>
              <a:rPr lang="en-US" b="1" dirty="0">
                <a:solidFill>
                  <a:srgbClr val="000000"/>
                </a:solidFill>
              </a:rPr>
              <a:t> process results in maximum product quality.</a:t>
            </a:r>
            <a:endParaRPr lang="id-ID" b="1" dirty="0">
              <a:solidFill>
                <a:srgbClr val="000000"/>
              </a:solidFill>
            </a:endParaRPr>
          </a:p>
          <a:p>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5214938" y="6429375"/>
            <a:ext cx="3929062" cy="257175"/>
          </a:xfrm>
          <a:prstGeom prst="rect">
            <a:avLst/>
          </a:prstGeom>
        </p:spPr>
        <p:txBody>
          <a:bodyPr/>
          <a:lstStyle/>
          <a:p>
            <a:pPr algn="ctr" eaLnBrk="0" hangingPunct="0">
              <a:defRPr/>
            </a:pPr>
            <a:r>
              <a:rPr lang="en-US" altLang="zh-CN" sz="2000" kern="0" dirty="0">
                <a:solidFill>
                  <a:srgbClr val="000000"/>
                </a:solidFill>
                <a:effectLst>
                  <a:outerShdw blurRad="38100" dist="38100" dir="2700000" algn="tl">
                    <a:srgbClr val="000000"/>
                  </a:outerShdw>
                </a:effectLst>
                <a:latin typeface="+mj-lt"/>
                <a:ea typeface="+mj-ea"/>
                <a:cs typeface="+mj-cs"/>
              </a:rPr>
              <a:t>Batch Pasteurization System</a:t>
            </a:r>
          </a:p>
          <a:p>
            <a:pPr algn="ctr" eaLnBrk="0" hangingPunct="0">
              <a:defRPr/>
            </a:pPr>
            <a:endParaRPr lang="en-US" altLang="zh-CN" sz="2000" kern="0" dirty="0">
              <a:solidFill>
                <a:srgbClr val="000000"/>
              </a:solidFill>
              <a:effectLst>
                <a:outerShdw blurRad="38100" dist="38100" dir="2700000" algn="tl">
                  <a:srgbClr val="000000"/>
                </a:outerShdw>
              </a:effectLst>
              <a:latin typeface="+mj-lt"/>
              <a:ea typeface="+mj-ea"/>
              <a:cs typeface="+mj-cs"/>
            </a:endParaRPr>
          </a:p>
        </p:txBody>
      </p:sp>
      <p:sp>
        <p:nvSpPr>
          <p:cNvPr id="79875" name="Rectangle 1029"/>
          <p:cNvSpPr>
            <a:spLocks noChangeArrowheads="1"/>
          </p:cNvSpPr>
          <p:nvPr/>
        </p:nvSpPr>
        <p:spPr bwMode="auto">
          <a:xfrm>
            <a:off x="2366963" y="1066800"/>
            <a:ext cx="9144000" cy="0"/>
          </a:xfrm>
          <a:prstGeom prst="rect">
            <a:avLst/>
          </a:prstGeom>
          <a:noFill/>
          <a:ln w="9525">
            <a:noFill/>
            <a:miter lim="800000"/>
            <a:headEnd/>
            <a:tailEnd/>
          </a:ln>
        </p:spPr>
        <p:txBody>
          <a:bodyPr>
            <a:spAutoFit/>
          </a:bodyPr>
          <a:lstStyle/>
          <a:p>
            <a:endParaRPr lang="id-ID"/>
          </a:p>
        </p:txBody>
      </p:sp>
      <p:pic>
        <p:nvPicPr>
          <p:cNvPr id="79876" name="Picture 1030"/>
          <p:cNvPicPr>
            <a:picLocks noChangeAspect="1" noChangeArrowheads="1"/>
          </p:cNvPicPr>
          <p:nvPr/>
        </p:nvPicPr>
        <p:blipFill>
          <a:blip r:embed="rId2" cstate="print"/>
          <a:srcRect/>
          <a:stretch>
            <a:fillRect/>
          </a:stretch>
        </p:blipFill>
        <p:spPr bwMode="auto">
          <a:xfrm>
            <a:off x="4572000" y="2428875"/>
            <a:ext cx="4572000" cy="4029075"/>
          </a:xfrm>
          <a:prstGeom prst="rect">
            <a:avLst/>
          </a:prstGeom>
          <a:noFill/>
          <a:ln w="9525">
            <a:noFill/>
            <a:miter lim="800000"/>
            <a:headEnd/>
            <a:tailEnd/>
          </a:ln>
        </p:spPr>
      </p:pic>
      <p:sp>
        <p:nvSpPr>
          <p:cNvPr id="79877" name="Rectangle 4"/>
          <p:cNvSpPr>
            <a:spLocks noChangeArrowheads="1"/>
          </p:cNvSpPr>
          <p:nvPr/>
        </p:nvSpPr>
        <p:spPr bwMode="auto">
          <a:xfrm>
            <a:off x="285750" y="357188"/>
            <a:ext cx="8072438" cy="1384995"/>
          </a:xfrm>
          <a:prstGeom prst="rect">
            <a:avLst/>
          </a:prstGeom>
          <a:noFill/>
          <a:ln w="9525">
            <a:noFill/>
            <a:miter lim="800000"/>
            <a:headEnd/>
            <a:tailEnd/>
          </a:ln>
        </p:spPr>
        <p:txBody>
          <a:bodyPr>
            <a:spAutoFit/>
          </a:bodyPr>
          <a:lstStyle/>
          <a:p>
            <a:r>
              <a:rPr lang="en-US" sz="3600" b="1" dirty="0">
                <a:solidFill>
                  <a:srgbClr val="000000"/>
                </a:solidFill>
              </a:rPr>
              <a:t>Methods of Pasteurization</a:t>
            </a:r>
          </a:p>
          <a:p>
            <a:endParaRPr lang="en-US" sz="2400" b="1" dirty="0">
              <a:solidFill>
                <a:srgbClr val="000000"/>
              </a:solidFill>
            </a:endParaRPr>
          </a:p>
          <a:p>
            <a:r>
              <a:rPr lang="en-US" sz="2400" dirty="0">
                <a:solidFill>
                  <a:srgbClr val="000000"/>
                </a:solidFill>
              </a:rPr>
              <a:t>There are two basic methods, batch or continuous.</a:t>
            </a:r>
            <a:endParaRPr lang="id-ID" sz="2400" dirty="0">
              <a:solidFill>
                <a:srgbClr val="000000"/>
              </a:solidFill>
            </a:endParaRPr>
          </a:p>
        </p:txBody>
      </p:sp>
      <p:pic>
        <p:nvPicPr>
          <p:cNvPr id="79878" name="Picture 5" descr="https://encrypted-tbn0.google.com/images?q=tbn:ANd9GcSvgcEHsFPGE82kO5wZaPgQ1uNQZ8Dt7sQI4yVtBxt2AaMssm1X"/>
          <p:cNvPicPr>
            <a:picLocks noChangeAspect="1" noChangeArrowheads="1"/>
          </p:cNvPicPr>
          <p:nvPr/>
        </p:nvPicPr>
        <p:blipFill>
          <a:blip r:embed="rId3" cstate="print"/>
          <a:srcRect/>
          <a:stretch>
            <a:fillRect/>
          </a:stretch>
        </p:blipFill>
        <p:spPr bwMode="auto">
          <a:xfrm>
            <a:off x="0" y="2428875"/>
            <a:ext cx="4500563" cy="3929063"/>
          </a:xfrm>
          <a:prstGeom prst="rect">
            <a:avLst/>
          </a:prstGeom>
          <a:noFill/>
          <a:ln w="9525">
            <a:noFill/>
            <a:miter lim="800000"/>
            <a:headEnd/>
            <a:tailEnd/>
          </a:ln>
        </p:spPr>
      </p:pic>
      <p:sp>
        <p:nvSpPr>
          <p:cNvPr id="79879" name="Rectangle 6"/>
          <p:cNvSpPr>
            <a:spLocks noChangeArrowheads="1"/>
          </p:cNvSpPr>
          <p:nvPr/>
        </p:nvSpPr>
        <p:spPr bwMode="auto">
          <a:xfrm>
            <a:off x="928688" y="6286500"/>
            <a:ext cx="1465262" cy="369888"/>
          </a:xfrm>
          <a:prstGeom prst="rect">
            <a:avLst/>
          </a:prstGeom>
          <a:noFill/>
          <a:ln w="9525">
            <a:noFill/>
            <a:miter lim="800000"/>
            <a:headEnd/>
            <a:tailEnd/>
          </a:ln>
        </p:spPr>
        <p:txBody>
          <a:bodyPr wrap="none">
            <a:spAutoFit/>
          </a:bodyPr>
          <a:lstStyle/>
          <a:p>
            <a:r>
              <a:rPr lang="en-US" b="1">
                <a:solidFill>
                  <a:srgbClr val="000000"/>
                </a:solidFill>
              </a:rPr>
              <a:t>continuous</a:t>
            </a:r>
            <a:endParaRPr lang="id-ID"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92100"/>
            <a:ext cx="8229600" cy="833438"/>
          </a:xfrm>
        </p:spPr>
        <p:txBody>
          <a:bodyPr>
            <a:normAutofit/>
          </a:bodyPr>
          <a:lstStyle/>
          <a:p>
            <a:pPr eaLnBrk="1" hangingPunct="1"/>
            <a:r>
              <a:rPr lang="en-US" sz="4000" b="1" dirty="0">
                <a:solidFill>
                  <a:srgbClr val="000000"/>
                </a:solidFill>
                <a:effectLst/>
              </a:rPr>
              <a:t>3. Equipment</a:t>
            </a:r>
          </a:p>
        </p:txBody>
      </p:sp>
      <p:sp>
        <p:nvSpPr>
          <p:cNvPr id="80899" name="Rectangle 3"/>
          <p:cNvSpPr>
            <a:spLocks noGrp="1" noChangeArrowheads="1"/>
          </p:cNvSpPr>
          <p:nvPr>
            <p:ph type="body" idx="1"/>
          </p:nvPr>
        </p:nvSpPr>
        <p:spPr>
          <a:xfrm>
            <a:off x="457200" y="1052513"/>
            <a:ext cx="7686675" cy="3519487"/>
          </a:xfrm>
        </p:spPr>
        <p:txBody>
          <a:bodyPr>
            <a:normAutofit/>
          </a:bodyPr>
          <a:lstStyle/>
          <a:p>
            <a:pPr eaLnBrk="1" hangingPunct="1">
              <a:buFontTx/>
              <a:buNone/>
            </a:pPr>
            <a:r>
              <a:rPr lang="en-US" b="1" dirty="0">
                <a:solidFill>
                  <a:srgbClr val="000000"/>
                </a:solidFill>
                <a:effectLst/>
                <a:latin typeface="Times New Roman" pitchFamily="18" charset="0"/>
                <a:cs typeface="Times New Roman" pitchFamily="18" charset="0"/>
              </a:rPr>
              <a:t>3.1 Pasteurization of packaged foods</a:t>
            </a:r>
          </a:p>
          <a:p>
            <a:pPr eaLnBrk="1" hangingPunct="1">
              <a:buFontTx/>
              <a:buNone/>
            </a:pPr>
            <a:endParaRPr lang="en-US" sz="2400" b="1" dirty="0">
              <a:solidFill>
                <a:srgbClr val="000000"/>
              </a:solidFill>
              <a:effectLst/>
              <a:latin typeface="Times New Roman" pitchFamily="18" charset="0"/>
              <a:cs typeface="Times New Roman" pitchFamily="18" charset="0"/>
            </a:endParaRPr>
          </a:p>
        </p:txBody>
      </p:sp>
      <p:sp>
        <p:nvSpPr>
          <p:cNvPr id="4" name="Rectangle 3"/>
          <p:cNvSpPr/>
          <p:nvPr/>
        </p:nvSpPr>
        <p:spPr>
          <a:xfrm>
            <a:off x="304800" y="1828800"/>
            <a:ext cx="8610600" cy="3108543"/>
          </a:xfrm>
          <a:prstGeom prst="rect">
            <a:avLst/>
          </a:prstGeom>
        </p:spPr>
        <p:txBody>
          <a:bodyPr wrap="square">
            <a:spAutoFit/>
          </a:bodyPr>
          <a:lstStyle/>
          <a:p>
            <a:pPr algn="justLow"/>
            <a:r>
              <a:rPr lang="en-US" sz="2800" dirty="0">
                <a:solidFill>
                  <a:srgbClr val="000000"/>
                </a:solidFill>
                <a:latin typeface="Times New Roman" pitchFamily="18" charset="0"/>
                <a:cs typeface="Times New Roman" pitchFamily="18" charset="0"/>
              </a:rPr>
              <a:t>Some </a:t>
            </a:r>
            <a:r>
              <a:rPr lang="en-US" sz="2800" b="1" i="1" u="sng" dirty="0">
                <a:solidFill>
                  <a:srgbClr val="000000"/>
                </a:solidFill>
                <a:latin typeface="Times New Roman" pitchFamily="18" charset="0"/>
                <a:cs typeface="Times New Roman" pitchFamily="18" charset="0"/>
              </a:rPr>
              <a:t>liquid foods </a:t>
            </a:r>
            <a:r>
              <a:rPr lang="en-US" sz="2800" dirty="0">
                <a:solidFill>
                  <a:srgbClr val="000000"/>
                </a:solidFill>
                <a:latin typeface="Times New Roman" pitchFamily="18" charset="0"/>
                <a:cs typeface="Times New Roman" pitchFamily="18" charset="0"/>
              </a:rPr>
              <a:t>(for example beers and fruit juices) are pasteurized after filling into containers. Hot water is normally used if the food is packaged in glass, to reduce the risk of thermal shock to the container (fracture caused by rapid changes in temperature). Maximum temperature differences between the container and water are 20</a:t>
            </a:r>
            <a:r>
              <a:rPr lang="id-ID" sz="2800" dirty="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rPr>
              <a:t>ºC for heating and 10</a:t>
            </a:r>
            <a:r>
              <a:rPr lang="id-ID" sz="2800" dirty="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rPr>
              <a:t>ºC for cooling.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1"/>
          </p:nvPr>
        </p:nvSpPr>
        <p:spPr>
          <a:xfrm>
            <a:off x="381000" y="1828801"/>
            <a:ext cx="8229600" cy="3352800"/>
          </a:xfrm>
        </p:spPr>
        <p:txBody>
          <a:bodyPr>
            <a:normAutofit fontScale="92500"/>
          </a:bodyPr>
          <a:lstStyle/>
          <a:p>
            <a:pPr algn="justLow" eaLnBrk="1" hangingPunct="1"/>
            <a:r>
              <a:rPr lang="en-US" b="1" i="1" u="sng" dirty="0">
                <a:solidFill>
                  <a:srgbClr val="000000"/>
                </a:solidFill>
                <a:effectLst/>
                <a:latin typeface="Times New Roman" pitchFamily="18" charset="0"/>
                <a:cs typeface="Times New Roman" pitchFamily="18" charset="0"/>
              </a:rPr>
              <a:t>Metal or plastic </a:t>
            </a:r>
            <a:r>
              <a:rPr lang="en-US" dirty="0">
                <a:solidFill>
                  <a:srgbClr val="000000"/>
                </a:solidFill>
                <a:effectLst/>
                <a:latin typeface="Times New Roman" pitchFamily="18" charset="0"/>
                <a:cs typeface="Times New Roman" pitchFamily="18" charset="0"/>
              </a:rPr>
              <a:t>containers are processed using steam–air mixtures or hot water as there is little risk of thermal shock. In all cases the food is cooled to approximately 40</a:t>
            </a:r>
            <a:r>
              <a:rPr lang="id-ID" dirty="0">
                <a:solidFill>
                  <a:srgbClr val="000000"/>
                </a:solidFill>
                <a:effectLst/>
                <a:latin typeface="Times New Roman" pitchFamily="18" charset="0"/>
                <a:cs typeface="Times New Roman" pitchFamily="18" charset="0"/>
              </a:rPr>
              <a:t> </a:t>
            </a:r>
            <a:r>
              <a:rPr lang="en-US" dirty="0">
                <a:solidFill>
                  <a:srgbClr val="000000"/>
                </a:solidFill>
                <a:effectLst/>
                <a:latin typeface="Times New Roman" pitchFamily="18" charset="0"/>
                <a:cs typeface="Times New Roman" pitchFamily="18" charset="0"/>
              </a:rPr>
              <a:t>ºC to evaporate surface water and therefore to minimize external corrosion</a:t>
            </a:r>
            <a:r>
              <a:rPr lang="id-ID" dirty="0">
                <a:solidFill>
                  <a:srgbClr val="000000"/>
                </a:solidFill>
                <a:effectLst/>
                <a:latin typeface="Times New Roman" pitchFamily="18" charset="0"/>
                <a:cs typeface="Times New Roman" pitchFamily="18" charset="0"/>
              </a:rPr>
              <a:t> </a:t>
            </a:r>
            <a:r>
              <a:rPr lang="en-US" dirty="0">
                <a:solidFill>
                  <a:srgbClr val="000000"/>
                </a:solidFill>
                <a:effectLst/>
                <a:latin typeface="Times New Roman" pitchFamily="18" charset="0"/>
                <a:cs typeface="Times New Roman" pitchFamily="18" charset="0"/>
              </a:rPr>
              <a:t>to the container or cap, and to accelerate setting of label adhesives.</a:t>
            </a:r>
          </a:p>
          <a:p>
            <a:pPr algn="justLow" eaLnBrk="1" hangingPunct="1"/>
            <a:endParaRPr lang="en-US" sz="2400" dirty="0">
              <a:solidFill>
                <a:srgbClr val="00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9388" y="0"/>
            <a:ext cx="8229600" cy="1384300"/>
          </a:xfrm>
        </p:spPr>
        <p:txBody>
          <a:bodyPr>
            <a:normAutofit/>
          </a:bodyPr>
          <a:lstStyle/>
          <a:p>
            <a:pPr eaLnBrk="1" hangingPunct="1"/>
            <a:r>
              <a:rPr lang="en-US" sz="2400" b="1" dirty="0">
                <a:solidFill>
                  <a:srgbClr val="000000"/>
                </a:solidFill>
                <a:effectLst/>
              </a:rPr>
              <a:t> Time–temperature relationships for pasteurization. The hatched area shows the range of times and temperatures used in commercial milk pasteurization.</a:t>
            </a:r>
          </a:p>
        </p:txBody>
      </p:sp>
      <p:pic>
        <p:nvPicPr>
          <p:cNvPr id="82947" name="Picture 5"/>
          <p:cNvPicPr>
            <a:picLocks noGrp="1" noChangeAspect="1" noChangeArrowheads="1"/>
          </p:cNvPicPr>
          <p:nvPr>
            <p:ph type="body" idx="1"/>
          </p:nvPr>
        </p:nvPicPr>
        <p:blipFill>
          <a:blip r:embed="rId2" cstate="print"/>
          <a:srcRect/>
          <a:stretch>
            <a:fillRect/>
          </a:stretch>
        </p:blipFill>
        <p:spPr>
          <a:xfrm>
            <a:off x="1214438" y="1314450"/>
            <a:ext cx="6697662" cy="554355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2386</Words>
  <Application>Microsoft Office PowerPoint</Application>
  <PresentationFormat>On-screen Show (4:3)</PresentationFormat>
  <Paragraphs>196</Paragraphs>
  <Slides>43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43</vt:i4>
      </vt:variant>
    </vt:vector>
  </HeadingPairs>
  <TitlesOfParts>
    <vt:vector size="49" baseType="lpstr">
      <vt:lpstr>宋体</vt:lpstr>
      <vt:lpstr>Arial</vt:lpstr>
      <vt:lpstr>Calibri</vt:lpstr>
      <vt:lpstr>Times New Roman</vt:lpstr>
      <vt:lpstr>Wingdings</vt:lpstr>
      <vt:lpstr>Office Theme</vt:lpstr>
      <vt:lpstr>Chapter 5: Food Preservation by Heat   </vt:lpstr>
      <vt:lpstr>Pasteurisation</vt:lpstr>
      <vt:lpstr>PowerPoint Presentation</vt:lpstr>
      <vt:lpstr>PowerPoint Presentation</vt:lpstr>
      <vt:lpstr>PowerPoint Presentation</vt:lpstr>
      <vt:lpstr>PowerPoint Presentation</vt:lpstr>
      <vt:lpstr>3. Equipment</vt:lpstr>
      <vt:lpstr>PowerPoint Presentation</vt:lpstr>
      <vt:lpstr> Time–temperature relationships for pasteurization. The hatched area shows the range of times and temperatures used in commercial milk pasteurization.</vt:lpstr>
      <vt:lpstr>3.2 Pasteurization of unpackaged liquids</vt:lpstr>
      <vt:lpstr>PowerPoint Presentation</vt:lpstr>
      <vt:lpstr>PowerPoint Presentation</vt:lpstr>
      <vt:lpstr>PowerPoint Presentation</vt:lpstr>
      <vt:lpstr>PowerPoint Presentation</vt:lpstr>
      <vt:lpstr>PowerPoint Presentation</vt:lpstr>
      <vt:lpstr>Plate heat exchanger</vt:lpstr>
      <vt:lpstr>4. Effect on foods</vt:lpstr>
      <vt:lpstr>4.1 Vitamin loss</vt:lpstr>
      <vt:lpstr>PowerPoint Presentation</vt:lpstr>
      <vt:lpstr>Heat processing using hot oils (Frying)</vt:lpstr>
      <vt:lpstr>PowerPoint Presentation</vt:lpstr>
      <vt:lpstr>5.1 Theory</vt:lpstr>
      <vt:lpstr>PowerPoint Presentation</vt:lpstr>
      <vt:lpstr>The time taken for food to be completely fried depends on:</vt:lpstr>
      <vt:lpstr>PowerPoint Presentation</vt:lpstr>
      <vt:lpstr>PowerPoint Presentation</vt:lpstr>
      <vt:lpstr>5.2 Shallow (or contact) frying</vt:lpstr>
      <vt:lpstr>Heat and mass transfer in (a) shallow frying and (b) deep fat frying.</vt:lpstr>
      <vt:lpstr>5.3 Deep-fat frying</vt:lpstr>
      <vt:lpstr>5.4 Equipment</vt:lpstr>
      <vt:lpstr>Continuous deep-fat frier.</vt:lpstr>
      <vt:lpstr>Different conveyor arrangements: (a) delicate non-buoyant products (for example fish sticks); (b) breadcrumb-coated products; (c) dry buoyant bulk products (for example half-product snacks); (d) dual purpose (for example nuts and snacks).</vt:lpstr>
      <vt:lpstr>5.5 Effect on foods</vt:lpstr>
      <vt:lpstr>5.5.1 Effect of heat on oil</vt:lpstr>
      <vt:lpstr>PowerPoint Presentation</vt:lpstr>
      <vt:lpstr>PowerPoint Presentation</vt:lpstr>
      <vt:lpstr>5.5.2 Effect of heat on fried foods</vt:lpstr>
      <vt:lpstr>PowerPoint Presentation</vt:lpstr>
      <vt:lpstr>PowerPoint Presentation</vt:lpstr>
      <vt:lpstr>PowerPoint Presentation</vt:lpstr>
      <vt:lpstr>PowerPoint Presentation</vt:lpstr>
      <vt:lpstr>Vacuum Frying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Pasteurisation</dc:title>
  <dc:creator>user</dc:creator>
  <cp:lastModifiedBy>Mohammed Sabbah</cp:lastModifiedBy>
  <cp:revision>24</cp:revision>
  <dcterms:created xsi:type="dcterms:W3CDTF">2012-03-20T18:13:24Z</dcterms:created>
  <dcterms:modified xsi:type="dcterms:W3CDTF">2020-03-17T08:04:26Z</dcterms:modified>
</cp:coreProperties>
</file>