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4" r:id="rId1"/>
  </p:sldMasterIdLst>
  <p:sldIdLst>
    <p:sldId id="256" r:id="rId2"/>
    <p:sldId id="257" r:id="rId3"/>
    <p:sldId id="258" r:id="rId4"/>
    <p:sldId id="259" r:id="rId5"/>
    <p:sldId id="260" r:id="rId6"/>
    <p:sldId id="261" r:id="rId7"/>
    <p:sldId id="262" r:id="rId8"/>
    <p:sldId id="264" r:id="rId9"/>
    <p:sldId id="266" r:id="rId10"/>
    <p:sldId id="283" r:id="rId11"/>
    <p:sldId id="284" r:id="rId12"/>
    <p:sldId id="285"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Lst>
  <p:sldSz cx="4991100" cy="3733800"/>
  <p:notesSz cx="4991100" cy="37338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1134" y="11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4621" y="-4610"/>
            <a:ext cx="5006010" cy="374302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617117" y="1309135"/>
            <a:ext cx="3180417" cy="896320"/>
          </a:xfrm>
        </p:spPr>
        <p:txBody>
          <a:bodyPr anchor="b">
            <a:noAutofit/>
          </a:bodyPr>
          <a:lstStyle>
            <a:lvl1pPr algn="r">
              <a:defRPr sz="2940">
                <a:solidFill>
                  <a:schemeClr val="accent1">
                    <a:lumMod val="75000"/>
                  </a:schemeClr>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617117" y="2205454"/>
            <a:ext cx="3180417" cy="597201"/>
          </a:xfrm>
        </p:spPr>
        <p:txBody>
          <a:bodyPr anchor="t"/>
          <a:lstStyle>
            <a:lvl1pPr marL="0" indent="0" algn="r">
              <a:buNone/>
              <a:defRPr>
                <a:solidFill>
                  <a:schemeClr val="tx1">
                    <a:lumMod val="50000"/>
                    <a:lumOff val="50000"/>
                  </a:schemeClr>
                </a:solidFill>
              </a:defRPr>
            </a:lvl1pPr>
            <a:lvl2pPr marL="248900" indent="0" algn="ctr">
              <a:buNone/>
              <a:defRPr>
                <a:solidFill>
                  <a:schemeClr val="tx1">
                    <a:tint val="75000"/>
                  </a:schemeClr>
                </a:solidFill>
              </a:defRPr>
            </a:lvl2pPr>
            <a:lvl3pPr marL="497799" indent="0" algn="ctr">
              <a:buNone/>
              <a:defRPr>
                <a:solidFill>
                  <a:schemeClr val="tx1">
                    <a:tint val="75000"/>
                  </a:schemeClr>
                </a:solidFill>
              </a:defRPr>
            </a:lvl3pPr>
            <a:lvl4pPr marL="746699" indent="0" algn="ctr">
              <a:buNone/>
              <a:defRPr>
                <a:solidFill>
                  <a:schemeClr val="tx1">
                    <a:tint val="75000"/>
                  </a:schemeClr>
                </a:solidFill>
              </a:defRPr>
            </a:lvl4pPr>
            <a:lvl5pPr marL="995599" indent="0" algn="ctr">
              <a:buNone/>
              <a:defRPr>
                <a:solidFill>
                  <a:schemeClr val="tx1">
                    <a:tint val="75000"/>
                  </a:schemeClr>
                </a:solidFill>
              </a:defRPr>
            </a:lvl5pPr>
            <a:lvl6pPr marL="1244498" indent="0" algn="ctr">
              <a:buNone/>
              <a:defRPr>
                <a:solidFill>
                  <a:schemeClr val="tx1">
                    <a:tint val="75000"/>
                  </a:schemeClr>
                </a:solidFill>
              </a:defRPr>
            </a:lvl6pPr>
            <a:lvl7pPr marL="1493398" indent="0" algn="ctr">
              <a:buNone/>
              <a:defRPr>
                <a:solidFill>
                  <a:schemeClr val="tx1">
                    <a:tint val="75000"/>
                  </a:schemeClr>
                </a:solidFill>
              </a:defRPr>
            </a:lvl7pPr>
            <a:lvl8pPr marL="1742298" indent="0" algn="ctr">
              <a:buNone/>
              <a:defRPr>
                <a:solidFill>
                  <a:schemeClr val="tx1">
                    <a:tint val="75000"/>
                  </a:schemeClr>
                </a:solidFill>
              </a:defRPr>
            </a:lvl8pPr>
            <a:lvl9pPr marL="1991197"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382633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332740" y="331893"/>
            <a:ext cx="3464794" cy="1853071"/>
          </a:xfrm>
        </p:spPr>
        <p:txBody>
          <a:bodyPr anchor="ctr">
            <a:normAutofit/>
          </a:bodyPr>
          <a:lstStyle>
            <a:lvl1pPr algn="l">
              <a:defRPr sz="2395"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332740" y="2433884"/>
            <a:ext cx="3464794" cy="855302"/>
          </a:xfrm>
        </p:spPr>
        <p:txBody>
          <a:bodyPr anchor="ctr">
            <a:normAutofit/>
          </a:bodyPr>
          <a:lstStyle>
            <a:lvl1pPr marL="0" indent="0" algn="l">
              <a:buNone/>
              <a:defRPr sz="980">
                <a:solidFill>
                  <a:schemeClr val="tx1">
                    <a:lumMod val="75000"/>
                    <a:lumOff val="25000"/>
                  </a:schemeClr>
                </a:solidFill>
              </a:defRPr>
            </a:lvl1pPr>
            <a:lvl2pPr marL="248900" indent="0">
              <a:buNone/>
              <a:defRPr sz="980">
                <a:solidFill>
                  <a:schemeClr val="tx1">
                    <a:tint val="75000"/>
                  </a:schemeClr>
                </a:solidFill>
              </a:defRPr>
            </a:lvl2pPr>
            <a:lvl3pPr marL="497799" indent="0">
              <a:buNone/>
              <a:defRPr sz="871">
                <a:solidFill>
                  <a:schemeClr val="tx1">
                    <a:tint val="75000"/>
                  </a:schemeClr>
                </a:solidFill>
              </a:defRPr>
            </a:lvl3pPr>
            <a:lvl4pPr marL="746699" indent="0">
              <a:buNone/>
              <a:defRPr sz="762">
                <a:solidFill>
                  <a:schemeClr val="tx1">
                    <a:tint val="75000"/>
                  </a:schemeClr>
                </a:solidFill>
              </a:defRPr>
            </a:lvl4pPr>
            <a:lvl5pPr marL="995599" indent="0">
              <a:buNone/>
              <a:defRPr sz="762">
                <a:solidFill>
                  <a:schemeClr val="tx1">
                    <a:tint val="75000"/>
                  </a:schemeClr>
                </a:solidFill>
              </a:defRPr>
            </a:lvl5pPr>
            <a:lvl6pPr marL="1244498" indent="0">
              <a:buNone/>
              <a:defRPr sz="762">
                <a:solidFill>
                  <a:schemeClr val="tx1">
                    <a:tint val="75000"/>
                  </a:schemeClr>
                </a:solidFill>
              </a:defRPr>
            </a:lvl6pPr>
            <a:lvl7pPr marL="1493398" indent="0">
              <a:buNone/>
              <a:defRPr sz="762">
                <a:solidFill>
                  <a:schemeClr val="tx1">
                    <a:tint val="75000"/>
                  </a:schemeClr>
                </a:solidFill>
              </a:defRPr>
            </a:lvl7pPr>
            <a:lvl8pPr marL="1742298" indent="0">
              <a:buNone/>
              <a:defRPr sz="762">
                <a:solidFill>
                  <a:schemeClr val="tx1">
                    <a:tint val="75000"/>
                  </a:schemeClr>
                </a:solidFill>
              </a:defRPr>
            </a:lvl8pPr>
            <a:lvl9pPr marL="1991197" indent="0">
              <a:buNone/>
              <a:defRPr sz="762">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994993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22958" y="331893"/>
            <a:ext cx="3314399" cy="1645638"/>
          </a:xfrm>
        </p:spPr>
        <p:txBody>
          <a:bodyPr anchor="ctr">
            <a:normAutofit/>
          </a:bodyPr>
          <a:lstStyle>
            <a:lvl1pPr algn="l">
              <a:defRPr sz="2395"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01003" y="1977531"/>
            <a:ext cx="2958310" cy="207433"/>
          </a:xfrm>
        </p:spPr>
        <p:txBody>
          <a:bodyPr anchor="ctr">
            <a:noAutofit/>
          </a:bodyPr>
          <a:lstStyle>
            <a:lvl1pPr marL="0" indent="0">
              <a:buFontTx/>
              <a:buNone/>
              <a:defRPr sz="871">
                <a:solidFill>
                  <a:schemeClr val="tx1">
                    <a:lumMod val="50000"/>
                    <a:lumOff val="50000"/>
                  </a:schemeClr>
                </a:solidFill>
              </a:defRPr>
            </a:lvl1pPr>
            <a:lvl2pPr marL="248900" indent="0">
              <a:buFontTx/>
              <a:buNone/>
              <a:defRPr/>
            </a:lvl2pPr>
            <a:lvl3pPr marL="497799" indent="0">
              <a:buFontTx/>
              <a:buNone/>
              <a:defRPr/>
            </a:lvl3pPr>
            <a:lvl4pPr marL="746699" indent="0">
              <a:buFontTx/>
              <a:buNone/>
              <a:defRPr/>
            </a:lvl4pPr>
            <a:lvl5pPr marL="995599"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332739" y="2433884"/>
            <a:ext cx="3464794" cy="855302"/>
          </a:xfrm>
        </p:spPr>
        <p:txBody>
          <a:bodyPr anchor="ctr">
            <a:normAutofit/>
          </a:bodyPr>
          <a:lstStyle>
            <a:lvl1pPr marL="0" indent="0" algn="l">
              <a:buNone/>
              <a:defRPr sz="980">
                <a:solidFill>
                  <a:schemeClr val="tx1">
                    <a:lumMod val="75000"/>
                    <a:lumOff val="25000"/>
                  </a:schemeClr>
                </a:solidFill>
              </a:defRPr>
            </a:lvl1pPr>
            <a:lvl2pPr marL="248900" indent="0">
              <a:buNone/>
              <a:defRPr sz="980">
                <a:solidFill>
                  <a:schemeClr val="tx1">
                    <a:tint val="75000"/>
                  </a:schemeClr>
                </a:solidFill>
              </a:defRPr>
            </a:lvl2pPr>
            <a:lvl3pPr marL="497799" indent="0">
              <a:buNone/>
              <a:defRPr sz="871">
                <a:solidFill>
                  <a:schemeClr val="tx1">
                    <a:tint val="75000"/>
                  </a:schemeClr>
                </a:solidFill>
              </a:defRPr>
            </a:lvl3pPr>
            <a:lvl4pPr marL="746699" indent="0">
              <a:buNone/>
              <a:defRPr sz="762">
                <a:solidFill>
                  <a:schemeClr val="tx1">
                    <a:tint val="75000"/>
                  </a:schemeClr>
                </a:solidFill>
              </a:defRPr>
            </a:lvl4pPr>
            <a:lvl5pPr marL="995599" indent="0">
              <a:buNone/>
              <a:defRPr sz="762">
                <a:solidFill>
                  <a:schemeClr val="tx1">
                    <a:tint val="75000"/>
                  </a:schemeClr>
                </a:solidFill>
              </a:defRPr>
            </a:lvl5pPr>
            <a:lvl6pPr marL="1244498" indent="0">
              <a:buNone/>
              <a:defRPr sz="762">
                <a:solidFill>
                  <a:schemeClr val="tx1">
                    <a:tint val="75000"/>
                  </a:schemeClr>
                </a:solidFill>
              </a:defRPr>
            </a:lvl6pPr>
            <a:lvl7pPr marL="1493398" indent="0">
              <a:buNone/>
              <a:defRPr sz="762">
                <a:solidFill>
                  <a:schemeClr val="tx1">
                    <a:tint val="75000"/>
                  </a:schemeClr>
                </a:solidFill>
              </a:defRPr>
            </a:lvl7pPr>
            <a:lvl8pPr marL="1742298" indent="0">
              <a:buNone/>
              <a:defRPr sz="762">
                <a:solidFill>
                  <a:schemeClr val="tx1">
                    <a:tint val="75000"/>
                  </a:schemeClr>
                </a:solidFill>
              </a:defRPr>
            </a:lvl8pPr>
            <a:lvl9pPr marL="1991197" indent="0">
              <a:buNone/>
              <a:defRPr sz="762">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
        <p:nvSpPr>
          <p:cNvPr id="24" name="TextBox 23"/>
          <p:cNvSpPr txBox="1"/>
          <p:nvPr/>
        </p:nvSpPr>
        <p:spPr>
          <a:xfrm>
            <a:off x="263480" y="430317"/>
            <a:ext cx="249620" cy="318378"/>
          </a:xfrm>
          <a:prstGeom prst="rect">
            <a:avLst/>
          </a:prstGeom>
        </p:spPr>
        <p:txBody>
          <a:bodyPr vert="horz" lIns="49784" tIns="24892" rIns="49784" bIns="24892" rtlCol="0" anchor="ctr">
            <a:noAutofit/>
          </a:bodyPr>
          <a:lstStyle/>
          <a:p>
            <a:pPr lvl="0"/>
            <a:r>
              <a:rPr lang="en-US" sz="4355" baseline="0" dirty="0">
                <a:ln w="3175" cmpd="sng">
                  <a:noFill/>
                </a:ln>
                <a:solidFill>
                  <a:schemeClr val="accent1"/>
                </a:solidFill>
                <a:effectLst/>
                <a:latin typeface="Arial"/>
              </a:rPr>
              <a:t>“</a:t>
            </a:r>
          </a:p>
        </p:txBody>
      </p:sp>
      <p:sp>
        <p:nvSpPr>
          <p:cNvPr id="25" name="TextBox 24"/>
          <p:cNvSpPr txBox="1"/>
          <p:nvPr/>
        </p:nvSpPr>
        <p:spPr>
          <a:xfrm>
            <a:off x="3683119" y="1571569"/>
            <a:ext cx="249620" cy="318378"/>
          </a:xfrm>
          <a:prstGeom prst="rect">
            <a:avLst/>
          </a:prstGeom>
        </p:spPr>
        <p:txBody>
          <a:bodyPr vert="horz" lIns="49784" tIns="24892" rIns="49784" bIns="24892" rtlCol="0" anchor="ctr">
            <a:noAutofit/>
          </a:bodyPr>
          <a:lstStyle/>
          <a:p>
            <a:pPr lvl="0"/>
            <a:r>
              <a:rPr lang="en-US" sz="4355"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46283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332739" y="1051860"/>
            <a:ext cx="3464794" cy="1413084"/>
          </a:xfrm>
        </p:spPr>
        <p:txBody>
          <a:bodyPr anchor="b">
            <a:normAutofit/>
          </a:bodyPr>
          <a:lstStyle>
            <a:lvl1pPr algn="l">
              <a:defRPr sz="2395"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332739" y="2464944"/>
            <a:ext cx="3464794" cy="824242"/>
          </a:xfrm>
        </p:spPr>
        <p:txBody>
          <a:bodyPr anchor="t">
            <a:normAutofit/>
          </a:bodyPr>
          <a:lstStyle>
            <a:lvl1pPr marL="0" indent="0" algn="l">
              <a:buNone/>
              <a:defRPr sz="980">
                <a:solidFill>
                  <a:schemeClr val="tx1">
                    <a:lumMod val="75000"/>
                    <a:lumOff val="25000"/>
                  </a:schemeClr>
                </a:solidFill>
              </a:defRPr>
            </a:lvl1pPr>
            <a:lvl2pPr marL="248900" indent="0">
              <a:buNone/>
              <a:defRPr sz="980">
                <a:solidFill>
                  <a:schemeClr val="tx1">
                    <a:tint val="75000"/>
                  </a:schemeClr>
                </a:solidFill>
              </a:defRPr>
            </a:lvl2pPr>
            <a:lvl3pPr marL="497799" indent="0">
              <a:buNone/>
              <a:defRPr sz="871">
                <a:solidFill>
                  <a:schemeClr val="tx1">
                    <a:tint val="75000"/>
                  </a:schemeClr>
                </a:solidFill>
              </a:defRPr>
            </a:lvl3pPr>
            <a:lvl4pPr marL="746699" indent="0">
              <a:buNone/>
              <a:defRPr sz="762">
                <a:solidFill>
                  <a:schemeClr val="tx1">
                    <a:tint val="75000"/>
                  </a:schemeClr>
                </a:solidFill>
              </a:defRPr>
            </a:lvl4pPr>
            <a:lvl5pPr marL="995599" indent="0">
              <a:buNone/>
              <a:defRPr sz="762">
                <a:solidFill>
                  <a:schemeClr val="tx1">
                    <a:tint val="75000"/>
                  </a:schemeClr>
                </a:solidFill>
              </a:defRPr>
            </a:lvl5pPr>
            <a:lvl6pPr marL="1244498" indent="0">
              <a:buNone/>
              <a:defRPr sz="762">
                <a:solidFill>
                  <a:schemeClr val="tx1">
                    <a:tint val="75000"/>
                  </a:schemeClr>
                </a:solidFill>
              </a:defRPr>
            </a:lvl6pPr>
            <a:lvl7pPr marL="1493398" indent="0">
              <a:buNone/>
              <a:defRPr sz="762">
                <a:solidFill>
                  <a:schemeClr val="tx1">
                    <a:tint val="75000"/>
                  </a:schemeClr>
                </a:solidFill>
              </a:defRPr>
            </a:lvl7pPr>
            <a:lvl8pPr marL="1742298" indent="0">
              <a:buNone/>
              <a:defRPr sz="762">
                <a:solidFill>
                  <a:schemeClr val="tx1">
                    <a:tint val="75000"/>
                  </a:schemeClr>
                </a:solidFill>
              </a:defRPr>
            </a:lvl8pPr>
            <a:lvl9pPr marL="1991197" indent="0">
              <a:buNone/>
              <a:defRPr sz="762">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763198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422958" y="331893"/>
            <a:ext cx="3314399" cy="1645638"/>
          </a:xfrm>
        </p:spPr>
        <p:txBody>
          <a:bodyPr anchor="ctr">
            <a:normAutofit/>
          </a:bodyPr>
          <a:lstStyle>
            <a:lvl1pPr algn="l">
              <a:defRPr sz="2395"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332738" y="2184965"/>
            <a:ext cx="3464795" cy="279979"/>
          </a:xfrm>
        </p:spPr>
        <p:txBody>
          <a:bodyPr anchor="b">
            <a:noAutofit/>
          </a:bodyPr>
          <a:lstStyle>
            <a:lvl1pPr marL="0" indent="0">
              <a:buFontTx/>
              <a:buNone/>
              <a:defRPr sz="1307">
                <a:solidFill>
                  <a:schemeClr val="tx1">
                    <a:lumMod val="75000"/>
                    <a:lumOff val="25000"/>
                  </a:schemeClr>
                </a:solidFill>
              </a:defRPr>
            </a:lvl1pPr>
            <a:lvl2pPr marL="248900" indent="0">
              <a:buFontTx/>
              <a:buNone/>
              <a:defRPr/>
            </a:lvl2pPr>
            <a:lvl3pPr marL="497799" indent="0">
              <a:buFontTx/>
              <a:buNone/>
              <a:defRPr/>
            </a:lvl3pPr>
            <a:lvl4pPr marL="746699" indent="0">
              <a:buFontTx/>
              <a:buNone/>
              <a:defRPr/>
            </a:lvl4pPr>
            <a:lvl5pPr marL="995599"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332739" y="2464944"/>
            <a:ext cx="3464794" cy="824242"/>
          </a:xfrm>
        </p:spPr>
        <p:txBody>
          <a:bodyPr anchor="t">
            <a:normAutofit/>
          </a:bodyPr>
          <a:lstStyle>
            <a:lvl1pPr marL="0" indent="0" algn="l">
              <a:buNone/>
              <a:defRPr sz="980">
                <a:solidFill>
                  <a:schemeClr val="tx1">
                    <a:lumMod val="50000"/>
                    <a:lumOff val="50000"/>
                  </a:schemeClr>
                </a:solidFill>
              </a:defRPr>
            </a:lvl1pPr>
            <a:lvl2pPr marL="248900" indent="0">
              <a:buNone/>
              <a:defRPr sz="980">
                <a:solidFill>
                  <a:schemeClr val="tx1">
                    <a:tint val="75000"/>
                  </a:schemeClr>
                </a:solidFill>
              </a:defRPr>
            </a:lvl2pPr>
            <a:lvl3pPr marL="497799" indent="0">
              <a:buNone/>
              <a:defRPr sz="871">
                <a:solidFill>
                  <a:schemeClr val="tx1">
                    <a:tint val="75000"/>
                  </a:schemeClr>
                </a:solidFill>
              </a:defRPr>
            </a:lvl3pPr>
            <a:lvl4pPr marL="746699" indent="0">
              <a:buNone/>
              <a:defRPr sz="762">
                <a:solidFill>
                  <a:schemeClr val="tx1">
                    <a:tint val="75000"/>
                  </a:schemeClr>
                </a:solidFill>
              </a:defRPr>
            </a:lvl4pPr>
            <a:lvl5pPr marL="995599" indent="0">
              <a:buNone/>
              <a:defRPr sz="762">
                <a:solidFill>
                  <a:schemeClr val="tx1">
                    <a:tint val="75000"/>
                  </a:schemeClr>
                </a:solidFill>
              </a:defRPr>
            </a:lvl5pPr>
            <a:lvl6pPr marL="1244498" indent="0">
              <a:buNone/>
              <a:defRPr sz="762">
                <a:solidFill>
                  <a:schemeClr val="tx1">
                    <a:tint val="75000"/>
                  </a:schemeClr>
                </a:solidFill>
              </a:defRPr>
            </a:lvl6pPr>
            <a:lvl7pPr marL="1493398" indent="0">
              <a:buNone/>
              <a:defRPr sz="762">
                <a:solidFill>
                  <a:schemeClr val="tx1">
                    <a:tint val="75000"/>
                  </a:schemeClr>
                </a:solidFill>
              </a:defRPr>
            </a:lvl7pPr>
            <a:lvl8pPr marL="1742298" indent="0">
              <a:buNone/>
              <a:defRPr sz="762">
                <a:solidFill>
                  <a:schemeClr val="tx1">
                    <a:tint val="75000"/>
                  </a:schemeClr>
                </a:solidFill>
              </a:defRPr>
            </a:lvl8pPr>
            <a:lvl9pPr marL="1991197" indent="0">
              <a:buNone/>
              <a:defRPr sz="762">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
        <p:nvSpPr>
          <p:cNvPr id="24" name="TextBox 23"/>
          <p:cNvSpPr txBox="1"/>
          <p:nvPr/>
        </p:nvSpPr>
        <p:spPr>
          <a:xfrm>
            <a:off x="263480" y="430317"/>
            <a:ext cx="249620" cy="318378"/>
          </a:xfrm>
          <a:prstGeom prst="rect">
            <a:avLst/>
          </a:prstGeom>
        </p:spPr>
        <p:txBody>
          <a:bodyPr vert="horz" lIns="49784" tIns="24892" rIns="49784" bIns="24892" rtlCol="0" anchor="ctr">
            <a:noAutofit/>
          </a:bodyPr>
          <a:lstStyle/>
          <a:p>
            <a:pPr lvl="0"/>
            <a:r>
              <a:rPr lang="en-US" sz="4355" baseline="0" dirty="0">
                <a:ln w="3175" cmpd="sng">
                  <a:noFill/>
                </a:ln>
                <a:solidFill>
                  <a:schemeClr val="accent1"/>
                </a:solidFill>
                <a:effectLst/>
                <a:latin typeface="Arial"/>
              </a:rPr>
              <a:t>“</a:t>
            </a:r>
          </a:p>
        </p:txBody>
      </p:sp>
      <p:sp>
        <p:nvSpPr>
          <p:cNvPr id="25" name="TextBox 24"/>
          <p:cNvSpPr txBox="1"/>
          <p:nvPr/>
        </p:nvSpPr>
        <p:spPr>
          <a:xfrm>
            <a:off x="3683119" y="1571569"/>
            <a:ext cx="249620" cy="318378"/>
          </a:xfrm>
          <a:prstGeom prst="rect">
            <a:avLst/>
          </a:prstGeom>
        </p:spPr>
        <p:txBody>
          <a:bodyPr vert="horz" lIns="49784" tIns="24892" rIns="49784" bIns="24892" rtlCol="0" anchor="ctr">
            <a:noAutofit/>
          </a:bodyPr>
          <a:lstStyle/>
          <a:p>
            <a:pPr lvl="0"/>
            <a:r>
              <a:rPr lang="en-US" sz="4355"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3271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נכון או לא נכון">
    <p:spTree>
      <p:nvGrpSpPr>
        <p:cNvPr id="1" name=""/>
        <p:cNvGrpSpPr/>
        <p:nvPr/>
      </p:nvGrpSpPr>
      <p:grpSpPr>
        <a:xfrm>
          <a:off x="0" y="0"/>
          <a:ext cx="0" cy="0"/>
          <a:chOff x="0" y="0"/>
          <a:chExt cx="0" cy="0"/>
        </a:xfrm>
      </p:grpSpPr>
      <p:sp>
        <p:nvSpPr>
          <p:cNvPr id="2" name="Title 1"/>
          <p:cNvSpPr>
            <a:spLocks noGrp="1"/>
          </p:cNvSpPr>
          <p:nvPr>
            <p:ph type="title"/>
          </p:nvPr>
        </p:nvSpPr>
        <p:spPr>
          <a:xfrm>
            <a:off x="336151" y="331893"/>
            <a:ext cx="3461383" cy="1645638"/>
          </a:xfrm>
        </p:spPr>
        <p:txBody>
          <a:bodyPr anchor="ctr">
            <a:normAutofit/>
          </a:bodyPr>
          <a:lstStyle>
            <a:lvl1pPr algn="l">
              <a:defRPr sz="2395"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332738" y="2184965"/>
            <a:ext cx="3464795" cy="279979"/>
          </a:xfrm>
        </p:spPr>
        <p:txBody>
          <a:bodyPr anchor="b">
            <a:noAutofit/>
          </a:bodyPr>
          <a:lstStyle>
            <a:lvl1pPr marL="0" indent="0">
              <a:buFontTx/>
              <a:buNone/>
              <a:defRPr sz="1307">
                <a:solidFill>
                  <a:schemeClr val="accent1"/>
                </a:solidFill>
              </a:defRPr>
            </a:lvl1pPr>
            <a:lvl2pPr marL="248900" indent="0">
              <a:buFontTx/>
              <a:buNone/>
              <a:defRPr/>
            </a:lvl2pPr>
            <a:lvl3pPr marL="497799" indent="0">
              <a:buFontTx/>
              <a:buNone/>
              <a:defRPr/>
            </a:lvl3pPr>
            <a:lvl4pPr marL="746699" indent="0">
              <a:buFontTx/>
              <a:buNone/>
              <a:defRPr/>
            </a:lvl4pPr>
            <a:lvl5pPr marL="995599"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332739" y="2464944"/>
            <a:ext cx="3464794" cy="824242"/>
          </a:xfrm>
        </p:spPr>
        <p:txBody>
          <a:bodyPr anchor="t">
            <a:normAutofit/>
          </a:bodyPr>
          <a:lstStyle>
            <a:lvl1pPr marL="0" indent="0" algn="l">
              <a:buNone/>
              <a:defRPr sz="980">
                <a:solidFill>
                  <a:schemeClr val="tx1">
                    <a:lumMod val="50000"/>
                    <a:lumOff val="50000"/>
                  </a:schemeClr>
                </a:solidFill>
              </a:defRPr>
            </a:lvl1pPr>
            <a:lvl2pPr marL="248900" indent="0">
              <a:buNone/>
              <a:defRPr sz="980">
                <a:solidFill>
                  <a:schemeClr val="tx1">
                    <a:tint val="75000"/>
                  </a:schemeClr>
                </a:solidFill>
              </a:defRPr>
            </a:lvl2pPr>
            <a:lvl3pPr marL="497799" indent="0">
              <a:buNone/>
              <a:defRPr sz="871">
                <a:solidFill>
                  <a:schemeClr val="tx1">
                    <a:tint val="75000"/>
                  </a:schemeClr>
                </a:solidFill>
              </a:defRPr>
            </a:lvl3pPr>
            <a:lvl4pPr marL="746699" indent="0">
              <a:buNone/>
              <a:defRPr sz="762">
                <a:solidFill>
                  <a:schemeClr val="tx1">
                    <a:tint val="75000"/>
                  </a:schemeClr>
                </a:solidFill>
              </a:defRPr>
            </a:lvl4pPr>
            <a:lvl5pPr marL="995599" indent="0">
              <a:buNone/>
              <a:defRPr sz="762">
                <a:solidFill>
                  <a:schemeClr val="tx1">
                    <a:tint val="75000"/>
                  </a:schemeClr>
                </a:solidFill>
              </a:defRPr>
            </a:lvl5pPr>
            <a:lvl6pPr marL="1244498" indent="0">
              <a:buNone/>
              <a:defRPr sz="762">
                <a:solidFill>
                  <a:schemeClr val="tx1">
                    <a:tint val="75000"/>
                  </a:schemeClr>
                </a:solidFill>
              </a:defRPr>
            </a:lvl6pPr>
            <a:lvl7pPr marL="1493398" indent="0">
              <a:buNone/>
              <a:defRPr sz="762">
                <a:solidFill>
                  <a:schemeClr val="tx1">
                    <a:tint val="75000"/>
                  </a:schemeClr>
                </a:solidFill>
              </a:defRPr>
            </a:lvl7pPr>
            <a:lvl8pPr marL="1742298" indent="0">
              <a:buNone/>
              <a:defRPr sz="762">
                <a:solidFill>
                  <a:schemeClr val="tx1">
                    <a:tint val="75000"/>
                  </a:schemeClr>
                </a:solidFill>
              </a:defRPr>
            </a:lvl8pPr>
            <a:lvl9pPr marL="1991197" indent="0">
              <a:buNone/>
              <a:defRPr sz="762">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2395692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1055976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62616" y="331894"/>
            <a:ext cx="534268" cy="2859123"/>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332740" y="331894"/>
            <a:ext cx="2835618" cy="2859123"/>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2390692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994672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4554" y="640722"/>
            <a:ext cx="1998980" cy="358140"/>
          </a:xfrm>
          <a:prstGeom prst="rect">
            <a:avLst/>
          </a:prstGeom>
        </p:spPr>
        <p:txBody>
          <a:bodyPr wrap="square" lIns="0" tIns="0" rIns="0" bIns="0">
            <a:spAutoFit/>
          </a:bodyPr>
          <a:lstStyle>
            <a:lvl1pPr>
              <a:defRPr sz="1750" b="0" i="0">
                <a:solidFill>
                  <a:srgbClr val="FF0000"/>
                </a:solidFill>
                <a:latin typeface="Times New Roman"/>
                <a:cs typeface="Times New Roman"/>
              </a:defRPr>
            </a:lvl1pPr>
          </a:lstStyle>
          <a:p>
            <a:endParaRPr/>
          </a:p>
        </p:txBody>
      </p:sp>
      <p:sp>
        <p:nvSpPr>
          <p:cNvPr id="3" name="Holder 3"/>
          <p:cNvSpPr>
            <a:spLocks noGrp="1"/>
          </p:cNvSpPr>
          <p:nvPr>
            <p:ph type="subTitle" idx="4"/>
          </p:nvPr>
        </p:nvSpPr>
        <p:spPr>
          <a:xfrm>
            <a:off x="748665" y="2090928"/>
            <a:ext cx="3493770" cy="933450"/>
          </a:xfrm>
          <a:prstGeom prst="rect">
            <a:avLst/>
          </a:prstGeom>
        </p:spPr>
        <p:txBody>
          <a:bodyPr wrap="square" lIns="0" tIns="0" rIns="0" bIns="0">
            <a:spAutoFit/>
          </a:bodyPr>
          <a:lstStyle>
            <a:lvl1pPr>
              <a:defRPr sz="13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1546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96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2829132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332739" y="1470473"/>
            <a:ext cx="3464794" cy="994472"/>
          </a:xfrm>
        </p:spPr>
        <p:txBody>
          <a:bodyPr anchor="b"/>
          <a:lstStyle>
            <a:lvl1pPr algn="l">
              <a:defRPr sz="2178"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332739" y="2464944"/>
            <a:ext cx="3464794" cy="468440"/>
          </a:xfrm>
        </p:spPr>
        <p:txBody>
          <a:bodyPr anchor="t"/>
          <a:lstStyle>
            <a:lvl1pPr marL="0" indent="0" algn="l">
              <a:buNone/>
              <a:defRPr sz="1089">
                <a:solidFill>
                  <a:schemeClr val="tx1">
                    <a:lumMod val="50000"/>
                    <a:lumOff val="50000"/>
                  </a:schemeClr>
                </a:solidFill>
              </a:defRPr>
            </a:lvl1pPr>
            <a:lvl2pPr marL="248900" indent="0">
              <a:buNone/>
              <a:defRPr sz="980">
                <a:solidFill>
                  <a:schemeClr val="tx1">
                    <a:tint val="75000"/>
                  </a:schemeClr>
                </a:solidFill>
              </a:defRPr>
            </a:lvl2pPr>
            <a:lvl3pPr marL="497799" indent="0">
              <a:buNone/>
              <a:defRPr sz="871">
                <a:solidFill>
                  <a:schemeClr val="tx1">
                    <a:tint val="75000"/>
                  </a:schemeClr>
                </a:solidFill>
              </a:defRPr>
            </a:lvl3pPr>
            <a:lvl4pPr marL="746699" indent="0">
              <a:buNone/>
              <a:defRPr sz="762">
                <a:solidFill>
                  <a:schemeClr val="tx1">
                    <a:tint val="75000"/>
                  </a:schemeClr>
                </a:solidFill>
              </a:defRPr>
            </a:lvl4pPr>
            <a:lvl5pPr marL="995599" indent="0">
              <a:buNone/>
              <a:defRPr sz="762">
                <a:solidFill>
                  <a:schemeClr val="tx1">
                    <a:tint val="75000"/>
                  </a:schemeClr>
                </a:solidFill>
              </a:defRPr>
            </a:lvl5pPr>
            <a:lvl6pPr marL="1244498" indent="0">
              <a:buNone/>
              <a:defRPr sz="762">
                <a:solidFill>
                  <a:schemeClr val="tx1">
                    <a:tint val="75000"/>
                  </a:schemeClr>
                </a:solidFill>
              </a:defRPr>
            </a:lvl6pPr>
            <a:lvl7pPr marL="1493398" indent="0">
              <a:buNone/>
              <a:defRPr sz="762">
                <a:solidFill>
                  <a:schemeClr val="tx1">
                    <a:tint val="75000"/>
                  </a:schemeClr>
                </a:solidFill>
              </a:defRPr>
            </a:lvl7pPr>
            <a:lvl8pPr marL="1742298" indent="0">
              <a:buNone/>
              <a:defRPr sz="762">
                <a:solidFill>
                  <a:schemeClr val="tx1">
                    <a:tint val="75000"/>
                  </a:schemeClr>
                </a:solidFill>
              </a:defRPr>
            </a:lvl8pPr>
            <a:lvl9pPr marL="1991197" indent="0">
              <a:buNone/>
              <a:defRPr sz="762">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1D8BD707-D9CF-40AE-B4C6-C98DA3205C0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3120728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332740" y="331893"/>
            <a:ext cx="3464794" cy="719102"/>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332740" y="1176321"/>
            <a:ext cx="1685593" cy="2112865"/>
          </a:xfrm>
        </p:spPr>
        <p:txBody>
          <a:bodyPr>
            <a:normAutofit/>
          </a:bodyPr>
          <a:lstStyle>
            <a:lvl1pPr>
              <a:defRPr sz="980"/>
            </a:lvl1pPr>
            <a:lvl2pPr>
              <a:defRPr sz="871"/>
            </a:lvl2pPr>
            <a:lvl3pPr>
              <a:defRPr sz="762"/>
            </a:lvl3pPr>
            <a:lvl4pPr>
              <a:defRPr sz="653"/>
            </a:lvl4pPr>
            <a:lvl5pPr>
              <a:defRPr sz="653"/>
            </a:lvl5pPr>
            <a:lvl6pPr>
              <a:defRPr sz="653"/>
            </a:lvl6pPr>
            <a:lvl7pPr>
              <a:defRPr sz="653"/>
            </a:lvl7pPr>
            <a:lvl8pPr>
              <a:defRPr sz="653"/>
            </a:lvl8pPr>
            <a:lvl9pPr>
              <a:defRPr sz="653"/>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2111941" y="1176322"/>
            <a:ext cx="1685593" cy="2112865"/>
          </a:xfrm>
        </p:spPr>
        <p:txBody>
          <a:bodyPr>
            <a:normAutofit/>
          </a:bodyPr>
          <a:lstStyle>
            <a:lvl1pPr>
              <a:defRPr sz="980"/>
            </a:lvl1pPr>
            <a:lvl2pPr>
              <a:defRPr sz="871"/>
            </a:lvl2pPr>
            <a:lvl3pPr>
              <a:defRPr sz="762"/>
            </a:lvl3pPr>
            <a:lvl4pPr>
              <a:defRPr sz="653"/>
            </a:lvl4pPr>
            <a:lvl5pPr>
              <a:defRPr sz="653"/>
            </a:lvl5pPr>
            <a:lvl6pPr>
              <a:defRPr sz="653"/>
            </a:lvl6pPr>
            <a:lvl7pPr>
              <a:defRPr sz="653"/>
            </a:lvl7pPr>
            <a:lvl8pPr>
              <a:defRPr sz="653"/>
            </a:lvl8pPr>
            <a:lvl9pPr>
              <a:defRPr sz="653"/>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2990779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332740" y="331893"/>
            <a:ext cx="3464793" cy="719102"/>
          </a:xfrm>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332739" y="1176535"/>
            <a:ext cx="1686992" cy="313743"/>
          </a:xfrm>
        </p:spPr>
        <p:txBody>
          <a:bodyPr anchor="b">
            <a:noAutofit/>
          </a:bodyPr>
          <a:lstStyle>
            <a:lvl1pPr marL="0" indent="0">
              <a:buNone/>
              <a:defRPr sz="1307" b="0"/>
            </a:lvl1pPr>
            <a:lvl2pPr marL="248900" indent="0">
              <a:buNone/>
              <a:defRPr sz="1089" b="1"/>
            </a:lvl2pPr>
            <a:lvl3pPr marL="497799" indent="0">
              <a:buNone/>
              <a:defRPr sz="980" b="1"/>
            </a:lvl3pPr>
            <a:lvl4pPr marL="746699" indent="0">
              <a:buNone/>
              <a:defRPr sz="871" b="1"/>
            </a:lvl4pPr>
            <a:lvl5pPr marL="995599" indent="0">
              <a:buNone/>
              <a:defRPr sz="871" b="1"/>
            </a:lvl5pPr>
            <a:lvl6pPr marL="1244498" indent="0">
              <a:buNone/>
              <a:defRPr sz="871" b="1"/>
            </a:lvl6pPr>
            <a:lvl7pPr marL="1493398" indent="0">
              <a:buNone/>
              <a:defRPr sz="871" b="1"/>
            </a:lvl7pPr>
            <a:lvl8pPr marL="1742298" indent="0">
              <a:buNone/>
              <a:defRPr sz="871" b="1"/>
            </a:lvl8pPr>
            <a:lvl9pPr marL="1991197" indent="0">
              <a:buNone/>
              <a:defRPr sz="871"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332739" y="1490279"/>
            <a:ext cx="1686992" cy="1798908"/>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2110541" y="1176535"/>
            <a:ext cx="1686992" cy="313743"/>
          </a:xfrm>
        </p:spPr>
        <p:txBody>
          <a:bodyPr anchor="b">
            <a:noAutofit/>
          </a:bodyPr>
          <a:lstStyle>
            <a:lvl1pPr marL="0" indent="0">
              <a:buNone/>
              <a:defRPr sz="1307" b="0"/>
            </a:lvl1pPr>
            <a:lvl2pPr marL="248900" indent="0">
              <a:buNone/>
              <a:defRPr sz="1089" b="1"/>
            </a:lvl2pPr>
            <a:lvl3pPr marL="497799" indent="0">
              <a:buNone/>
              <a:defRPr sz="980" b="1"/>
            </a:lvl3pPr>
            <a:lvl4pPr marL="746699" indent="0">
              <a:buNone/>
              <a:defRPr sz="871" b="1"/>
            </a:lvl4pPr>
            <a:lvl5pPr marL="995599" indent="0">
              <a:buNone/>
              <a:defRPr sz="871" b="1"/>
            </a:lvl5pPr>
            <a:lvl6pPr marL="1244498" indent="0">
              <a:buNone/>
              <a:defRPr sz="871" b="1"/>
            </a:lvl6pPr>
            <a:lvl7pPr marL="1493398" indent="0">
              <a:buNone/>
              <a:defRPr sz="871" b="1"/>
            </a:lvl7pPr>
            <a:lvl8pPr marL="1742298" indent="0">
              <a:buNone/>
              <a:defRPr sz="871" b="1"/>
            </a:lvl8pPr>
            <a:lvl9pPr marL="1991197" indent="0">
              <a:buNone/>
              <a:defRPr sz="871"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2110541" y="1490279"/>
            <a:ext cx="1686992" cy="1798908"/>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244581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332739" y="331893"/>
            <a:ext cx="3464794" cy="719102"/>
          </a:xfrm>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1436590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1662390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32740" y="815906"/>
            <a:ext cx="1522974" cy="696054"/>
          </a:xfrm>
        </p:spPr>
        <p:txBody>
          <a:bodyPr anchor="b">
            <a:normAutofit/>
          </a:bodyPr>
          <a:lstStyle>
            <a:lvl1pPr>
              <a:defRPr sz="1089"/>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1949321" y="280348"/>
            <a:ext cx="1848212" cy="3008838"/>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332740" y="1511960"/>
            <a:ext cx="1522974" cy="1407089"/>
          </a:xfrm>
        </p:spPr>
        <p:txBody>
          <a:bodyPr>
            <a:normAutofit/>
          </a:bodyPr>
          <a:lstStyle>
            <a:lvl1pPr marL="0" indent="0">
              <a:buNone/>
              <a:defRPr sz="762"/>
            </a:lvl1pPr>
            <a:lvl2pPr marL="186675" indent="0">
              <a:buNone/>
              <a:defRPr sz="572"/>
            </a:lvl2pPr>
            <a:lvl3pPr marL="373350" indent="0">
              <a:buNone/>
              <a:defRPr sz="490"/>
            </a:lvl3pPr>
            <a:lvl4pPr marL="560024" indent="0">
              <a:buNone/>
              <a:defRPr sz="408"/>
            </a:lvl4pPr>
            <a:lvl5pPr marL="746699" indent="0">
              <a:buNone/>
              <a:defRPr sz="408"/>
            </a:lvl5pPr>
            <a:lvl6pPr marL="933374" indent="0">
              <a:buNone/>
              <a:defRPr sz="408"/>
            </a:lvl6pPr>
            <a:lvl7pPr marL="1120049" indent="0">
              <a:buNone/>
              <a:defRPr sz="408"/>
            </a:lvl7pPr>
            <a:lvl8pPr marL="1306723" indent="0">
              <a:buNone/>
              <a:defRPr sz="408"/>
            </a:lvl8pPr>
            <a:lvl9pPr marL="1493398" indent="0">
              <a:buNone/>
              <a:defRPr sz="408"/>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1D8BD707-D9CF-40AE-B4C6-C98DA3205C0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688758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32739" y="2613660"/>
            <a:ext cx="3464794" cy="308557"/>
          </a:xfrm>
        </p:spPr>
        <p:txBody>
          <a:bodyPr anchor="b">
            <a:normAutofit/>
          </a:bodyPr>
          <a:lstStyle>
            <a:lvl1pPr algn="l">
              <a:defRPr sz="1307"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332739" y="331893"/>
            <a:ext cx="3464794" cy="2093780"/>
          </a:xfrm>
        </p:spPr>
        <p:txBody>
          <a:bodyPr anchor="t">
            <a:normAutofit/>
          </a:bodyPr>
          <a:lstStyle>
            <a:lvl1pPr marL="0" indent="0" algn="ctr">
              <a:buNone/>
              <a:defRPr sz="871"/>
            </a:lvl1pPr>
            <a:lvl2pPr marL="248900" indent="0">
              <a:buNone/>
              <a:defRPr sz="871"/>
            </a:lvl2pPr>
            <a:lvl3pPr marL="497799" indent="0">
              <a:buNone/>
              <a:defRPr sz="871"/>
            </a:lvl3pPr>
            <a:lvl4pPr marL="746699" indent="0">
              <a:buNone/>
              <a:defRPr sz="871"/>
            </a:lvl4pPr>
            <a:lvl5pPr marL="995599" indent="0">
              <a:buNone/>
              <a:defRPr sz="871"/>
            </a:lvl5pPr>
            <a:lvl6pPr marL="1244498" indent="0">
              <a:buNone/>
              <a:defRPr sz="871"/>
            </a:lvl6pPr>
            <a:lvl7pPr marL="1493398" indent="0">
              <a:buNone/>
              <a:defRPr sz="871"/>
            </a:lvl7pPr>
            <a:lvl8pPr marL="1742298" indent="0">
              <a:buNone/>
              <a:defRPr sz="871"/>
            </a:lvl8pPr>
            <a:lvl9pPr marL="1991197" indent="0">
              <a:buNone/>
              <a:defRPr sz="871"/>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332739" y="2922217"/>
            <a:ext cx="3464794" cy="366969"/>
          </a:xfrm>
        </p:spPr>
        <p:txBody>
          <a:bodyPr>
            <a:normAutofit/>
          </a:bodyPr>
          <a:lstStyle>
            <a:lvl1pPr marL="0" indent="0">
              <a:buNone/>
              <a:defRPr sz="653"/>
            </a:lvl1pPr>
            <a:lvl2pPr marL="248900" indent="0">
              <a:buNone/>
              <a:defRPr sz="653"/>
            </a:lvl2pPr>
            <a:lvl3pPr marL="497799" indent="0">
              <a:buNone/>
              <a:defRPr sz="544"/>
            </a:lvl3pPr>
            <a:lvl4pPr marL="746699" indent="0">
              <a:buNone/>
              <a:defRPr sz="490"/>
            </a:lvl4pPr>
            <a:lvl5pPr marL="995599" indent="0">
              <a:buNone/>
              <a:defRPr sz="490"/>
            </a:lvl5pPr>
            <a:lvl6pPr marL="1244498" indent="0">
              <a:buNone/>
              <a:defRPr sz="490"/>
            </a:lvl6pPr>
            <a:lvl7pPr marL="1493398" indent="0">
              <a:buNone/>
              <a:defRPr sz="490"/>
            </a:lvl7pPr>
            <a:lvl8pPr marL="1742298" indent="0">
              <a:buNone/>
              <a:defRPr sz="490"/>
            </a:lvl8pPr>
            <a:lvl9pPr marL="1991197" indent="0">
              <a:buNone/>
              <a:defRPr sz="49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1D8BD707-D9CF-40AE-B4C6-C98DA3205C0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6F15528-21DE-4FAA-801E-634DDDAF4B2B}" type="slidenum">
              <a:rPr lang="he-IL" smtClean="0"/>
              <a:t>‹#›</a:t>
            </a:fld>
            <a:endParaRPr lang="he-IL"/>
          </a:p>
        </p:txBody>
      </p:sp>
    </p:spTree>
    <p:extLst>
      <p:ext uri="{BB962C8B-B14F-4D97-AF65-F5344CB8AC3E}">
        <p14:creationId xmlns:p14="http://schemas.microsoft.com/office/powerpoint/2010/main" val="2505289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4622" y="-4610"/>
            <a:ext cx="5006011" cy="3743020"/>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332740" y="331893"/>
            <a:ext cx="3464793" cy="719102"/>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332739" y="1176322"/>
            <a:ext cx="3464794" cy="2112865"/>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2950370" y="3289187"/>
            <a:ext cx="373422" cy="198790"/>
          </a:xfrm>
          <a:prstGeom prst="rect">
            <a:avLst/>
          </a:prstGeom>
        </p:spPr>
        <p:txBody>
          <a:bodyPr vert="horz" lIns="91440" tIns="45720" rIns="91440" bIns="45720" rtlCol="0" anchor="ctr"/>
          <a:lstStyle>
            <a:lvl1pPr algn="r">
              <a:defRPr sz="490">
                <a:solidFill>
                  <a:schemeClr val="tx1">
                    <a:tint val="75000"/>
                  </a:schemeClr>
                </a:solidFill>
              </a:defRPr>
            </a:lvl1pPr>
          </a:lstStyle>
          <a:p>
            <a:fld id="{1D8BD707-D9CF-40AE-B4C6-C98DA3205C09}" type="datetimeFigureOut">
              <a:rPr lang="en-US" smtClean="0"/>
              <a:t>4/7/2025</a:t>
            </a:fld>
            <a:endParaRPr lang="en-US"/>
          </a:p>
        </p:txBody>
      </p:sp>
      <p:sp>
        <p:nvSpPr>
          <p:cNvPr id="5" name="Footer Placeholder 4"/>
          <p:cNvSpPr>
            <a:spLocks noGrp="1"/>
          </p:cNvSpPr>
          <p:nvPr>
            <p:ph type="ftr" sz="quarter" idx="3"/>
          </p:nvPr>
        </p:nvSpPr>
        <p:spPr>
          <a:xfrm>
            <a:off x="332740" y="3289187"/>
            <a:ext cx="2523373" cy="198790"/>
          </a:xfrm>
          <a:prstGeom prst="rect">
            <a:avLst/>
          </a:prstGeom>
        </p:spPr>
        <p:txBody>
          <a:bodyPr vert="horz" lIns="91440" tIns="45720" rIns="91440" bIns="45720" rtlCol="0" anchor="ctr"/>
          <a:lstStyle>
            <a:lvl1pPr algn="l">
              <a:defRPr sz="49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3517719" y="3289187"/>
            <a:ext cx="279815" cy="198790"/>
          </a:xfrm>
          <a:prstGeom prst="rect">
            <a:avLst/>
          </a:prstGeom>
        </p:spPr>
        <p:txBody>
          <a:bodyPr vert="horz" lIns="91440" tIns="45720" rIns="91440" bIns="45720" rtlCol="0" anchor="ctr"/>
          <a:lstStyle>
            <a:lvl1pPr algn="r">
              <a:defRPr sz="490">
                <a:solidFill>
                  <a:schemeClr val="accent1">
                    <a:lumMod val="75000"/>
                  </a:schemeClr>
                </a:solidFill>
              </a:defRPr>
            </a:lvl1pPr>
          </a:lstStyle>
          <a:p>
            <a:fld id="{B6F15528-21DE-4FAA-801E-634DDDAF4B2B}" type="slidenum">
              <a:rPr lang="he-IL" smtClean="0"/>
              <a:t>‹#›</a:t>
            </a:fld>
            <a:endParaRPr lang="he-IL"/>
          </a:p>
        </p:txBody>
      </p:sp>
    </p:spTree>
    <p:extLst>
      <p:ext uri="{BB962C8B-B14F-4D97-AF65-F5344CB8AC3E}">
        <p14:creationId xmlns:p14="http://schemas.microsoft.com/office/powerpoint/2010/main" val="2452947197"/>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 id="2147483722" r:id="rId18"/>
  </p:sldLayoutIdLst>
  <p:txStyles>
    <p:titleStyle>
      <a:lvl1pPr algn="l" defTabSz="248900" rtl="1" eaLnBrk="1" latinLnBrk="0" hangingPunct="1">
        <a:spcBef>
          <a:spcPct val="0"/>
        </a:spcBef>
        <a:buNone/>
        <a:defRPr sz="196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186675" indent="-186675" algn="r" defTabSz="248900" rtl="1" eaLnBrk="1" latinLnBrk="0" hangingPunct="1">
        <a:spcBef>
          <a:spcPts val="544"/>
        </a:spcBef>
        <a:spcAft>
          <a:spcPts val="0"/>
        </a:spcAft>
        <a:buClr>
          <a:schemeClr val="accent1">
            <a:lumMod val="75000"/>
          </a:schemeClr>
        </a:buClr>
        <a:buSzPct val="80000"/>
        <a:buFont typeface="Wingdings 3" charset="2"/>
        <a:buChar char=""/>
        <a:defRPr sz="980" kern="1200">
          <a:solidFill>
            <a:schemeClr val="tx1">
              <a:lumMod val="75000"/>
              <a:lumOff val="25000"/>
            </a:schemeClr>
          </a:solidFill>
          <a:latin typeface="+mn-lt"/>
          <a:ea typeface="+mn-ea"/>
          <a:cs typeface="+mn-cs"/>
        </a:defRPr>
      </a:lvl1pPr>
      <a:lvl2pPr marL="404462" indent="-155562" algn="r" defTabSz="248900" rtl="1" eaLnBrk="1" latinLnBrk="0" hangingPunct="1">
        <a:spcBef>
          <a:spcPts val="544"/>
        </a:spcBef>
        <a:spcAft>
          <a:spcPts val="0"/>
        </a:spcAft>
        <a:buClr>
          <a:schemeClr val="accent1">
            <a:lumMod val="75000"/>
          </a:schemeClr>
        </a:buClr>
        <a:buSzPct val="80000"/>
        <a:buFont typeface="Wingdings 3" charset="2"/>
        <a:buChar char=""/>
        <a:defRPr sz="871" kern="1200">
          <a:solidFill>
            <a:schemeClr val="tx1">
              <a:lumMod val="75000"/>
              <a:lumOff val="25000"/>
            </a:schemeClr>
          </a:solidFill>
          <a:latin typeface="+mn-lt"/>
          <a:ea typeface="+mn-ea"/>
          <a:cs typeface="+mn-cs"/>
        </a:defRPr>
      </a:lvl2pPr>
      <a:lvl3pPr marL="622249" indent="-124450" algn="r" defTabSz="248900" rtl="1" eaLnBrk="1" latinLnBrk="0" hangingPunct="1">
        <a:spcBef>
          <a:spcPts val="544"/>
        </a:spcBef>
        <a:spcAft>
          <a:spcPts val="0"/>
        </a:spcAft>
        <a:buClr>
          <a:schemeClr val="accent1">
            <a:lumMod val="75000"/>
          </a:schemeClr>
        </a:buClr>
        <a:buSzPct val="80000"/>
        <a:buFont typeface="Wingdings 3" charset="2"/>
        <a:buChar char=""/>
        <a:defRPr sz="762" kern="1200">
          <a:solidFill>
            <a:schemeClr val="tx1">
              <a:lumMod val="75000"/>
              <a:lumOff val="25000"/>
            </a:schemeClr>
          </a:solidFill>
          <a:latin typeface="+mn-lt"/>
          <a:ea typeface="+mn-ea"/>
          <a:cs typeface="+mn-cs"/>
        </a:defRPr>
      </a:lvl3pPr>
      <a:lvl4pPr marL="871149" indent="-124450" algn="r" defTabSz="248900" rtl="1" eaLnBrk="1" latinLnBrk="0" hangingPunct="1">
        <a:spcBef>
          <a:spcPts val="544"/>
        </a:spcBef>
        <a:spcAft>
          <a:spcPts val="0"/>
        </a:spcAft>
        <a:buClr>
          <a:schemeClr val="accent1">
            <a:lumMod val="75000"/>
          </a:schemeClr>
        </a:buClr>
        <a:buSzPct val="80000"/>
        <a:buFont typeface="Wingdings 3" charset="2"/>
        <a:buChar char=""/>
        <a:defRPr sz="653" kern="1200">
          <a:solidFill>
            <a:schemeClr val="tx1">
              <a:lumMod val="75000"/>
              <a:lumOff val="25000"/>
            </a:schemeClr>
          </a:solidFill>
          <a:latin typeface="+mn-lt"/>
          <a:ea typeface="+mn-ea"/>
          <a:cs typeface="+mn-cs"/>
        </a:defRPr>
      </a:lvl4pPr>
      <a:lvl5pPr marL="1120049" indent="-124450" algn="r" defTabSz="248900" rtl="1" eaLnBrk="1" latinLnBrk="0" hangingPunct="1">
        <a:spcBef>
          <a:spcPts val="544"/>
        </a:spcBef>
        <a:spcAft>
          <a:spcPts val="0"/>
        </a:spcAft>
        <a:buClr>
          <a:schemeClr val="accent1">
            <a:lumMod val="75000"/>
          </a:schemeClr>
        </a:buClr>
        <a:buSzPct val="80000"/>
        <a:buFont typeface="Wingdings 3" charset="2"/>
        <a:buChar char=""/>
        <a:defRPr sz="653" kern="1200">
          <a:solidFill>
            <a:schemeClr val="tx1">
              <a:lumMod val="75000"/>
              <a:lumOff val="25000"/>
            </a:schemeClr>
          </a:solidFill>
          <a:latin typeface="+mn-lt"/>
          <a:ea typeface="+mn-ea"/>
          <a:cs typeface="+mn-cs"/>
        </a:defRPr>
      </a:lvl5pPr>
      <a:lvl6pPr marL="1368948" indent="-124450" algn="r" defTabSz="248900" rtl="1" eaLnBrk="1" latinLnBrk="0" hangingPunct="1">
        <a:spcBef>
          <a:spcPts val="544"/>
        </a:spcBef>
        <a:spcAft>
          <a:spcPts val="0"/>
        </a:spcAft>
        <a:buClr>
          <a:schemeClr val="accent1">
            <a:lumMod val="75000"/>
          </a:schemeClr>
        </a:buClr>
        <a:buSzPct val="80000"/>
        <a:buFont typeface="Wingdings 3" charset="2"/>
        <a:buChar char=""/>
        <a:defRPr sz="653" kern="1200">
          <a:solidFill>
            <a:schemeClr val="tx1">
              <a:lumMod val="75000"/>
              <a:lumOff val="25000"/>
            </a:schemeClr>
          </a:solidFill>
          <a:latin typeface="+mn-lt"/>
          <a:ea typeface="+mn-ea"/>
          <a:cs typeface="+mn-cs"/>
        </a:defRPr>
      </a:lvl6pPr>
      <a:lvl7pPr marL="1617848" indent="-124450" algn="r" defTabSz="248900" rtl="1" eaLnBrk="1" latinLnBrk="0" hangingPunct="1">
        <a:spcBef>
          <a:spcPts val="544"/>
        </a:spcBef>
        <a:spcAft>
          <a:spcPts val="0"/>
        </a:spcAft>
        <a:buClr>
          <a:schemeClr val="accent1">
            <a:lumMod val="75000"/>
          </a:schemeClr>
        </a:buClr>
        <a:buSzPct val="80000"/>
        <a:buFont typeface="Wingdings 3" charset="2"/>
        <a:buChar char=""/>
        <a:defRPr sz="653" kern="1200">
          <a:solidFill>
            <a:schemeClr val="tx1">
              <a:lumMod val="75000"/>
              <a:lumOff val="25000"/>
            </a:schemeClr>
          </a:solidFill>
          <a:latin typeface="+mn-lt"/>
          <a:ea typeface="+mn-ea"/>
          <a:cs typeface="+mn-cs"/>
        </a:defRPr>
      </a:lvl7pPr>
      <a:lvl8pPr marL="1866748" indent="-124450" algn="r" defTabSz="248900" rtl="1" eaLnBrk="1" latinLnBrk="0" hangingPunct="1">
        <a:spcBef>
          <a:spcPts val="544"/>
        </a:spcBef>
        <a:spcAft>
          <a:spcPts val="0"/>
        </a:spcAft>
        <a:buClr>
          <a:schemeClr val="accent1">
            <a:lumMod val="75000"/>
          </a:schemeClr>
        </a:buClr>
        <a:buSzPct val="80000"/>
        <a:buFont typeface="Wingdings 3" charset="2"/>
        <a:buChar char=""/>
        <a:defRPr sz="653" kern="1200">
          <a:solidFill>
            <a:schemeClr val="tx1">
              <a:lumMod val="75000"/>
              <a:lumOff val="25000"/>
            </a:schemeClr>
          </a:solidFill>
          <a:latin typeface="+mn-lt"/>
          <a:ea typeface="+mn-ea"/>
          <a:cs typeface="+mn-cs"/>
        </a:defRPr>
      </a:lvl8pPr>
      <a:lvl9pPr marL="2115647" indent="-124450" algn="r" defTabSz="248900" rtl="1" eaLnBrk="1" latinLnBrk="0" hangingPunct="1">
        <a:spcBef>
          <a:spcPts val="544"/>
        </a:spcBef>
        <a:spcAft>
          <a:spcPts val="0"/>
        </a:spcAft>
        <a:buClr>
          <a:schemeClr val="accent1">
            <a:lumMod val="75000"/>
          </a:schemeClr>
        </a:buClr>
        <a:buSzPct val="80000"/>
        <a:buFont typeface="Wingdings 3" charset="2"/>
        <a:buChar char=""/>
        <a:defRPr sz="653" kern="1200">
          <a:solidFill>
            <a:schemeClr val="tx1">
              <a:lumMod val="75000"/>
              <a:lumOff val="25000"/>
            </a:schemeClr>
          </a:solidFill>
          <a:latin typeface="+mn-lt"/>
          <a:ea typeface="+mn-ea"/>
          <a:cs typeface="+mn-cs"/>
        </a:defRPr>
      </a:lvl9pPr>
    </p:bodyStyle>
    <p:otherStyle>
      <a:defPPr>
        <a:defRPr lang="en-US"/>
      </a:defPPr>
      <a:lvl1pPr marL="0" algn="r" defTabSz="248900" rtl="1" eaLnBrk="1" latinLnBrk="0" hangingPunct="1">
        <a:defRPr sz="980" kern="1200">
          <a:solidFill>
            <a:schemeClr val="tx1"/>
          </a:solidFill>
          <a:latin typeface="+mn-lt"/>
          <a:ea typeface="+mn-ea"/>
          <a:cs typeface="+mn-cs"/>
        </a:defRPr>
      </a:lvl1pPr>
      <a:lvl2pPr marL="248900" algn="r" defTabSz="248900" rtl="1" eaLnBrk="1" latinLnBrk="0" hangingPunct="1">
        <a:defRPr sz="980" kern="1200">
          <a:solidFill>
            <a:schemeClr val="tx1"/>
          </a:solidFill>
          <a:latin typeface="+mn-lt"/>
          <a:ea typeface="+mn-ea"/>
          <a:cs typeface="+mn-cs"/>
        </a:defRPr>
      </a:lvl2pPr>
      <a:lvl3pPr marL="497799" algn="r" defTabSz="248900" rtl="1" eaLnBrk="1" latinLnBrk="0" hangingPunct="1">
        <a:defRPr sz="980" kern="1200">
          <a:solidFill>
            <a:schemeClr val="tx1"/>
          </a:solidFill>
          <a:latin typeface="+mn-lt"/>
          <a:ea typeface="+mn-ea"/>
          <a:cs typeface="+mn-cs"/>
        </a:defRPr>
      </a:lvl3pPr>
      <a:lvl4pPr marL="746699" algn="r" defTabSz="248900" rtl="1" eaLnBrk="1" latinLnBrk="0" hangingPunct="1">
        <a:defRPr sz="980" kern="1200">
          <a:solidFill>
            <a:schemeClr val="tx1"/>
          </a:solidFill>
          <a:latin typeface="+mn-lt"/>
          <a:ea typeface="+mn-ea"/>
          <a:cs typeface="+mn-cs"/>
        </a:defRPr>
      </a:lvl4pPr>
      <a:lvl5pPr marL="995599" algn="r" defTabSz="248900" rtl="1" eaLnBrk="1" latinLnBrk="0" hangingPunct="1">
        <a:defRPr sz="980" kern="1200">
          <a:solidFill>
            <a:schemeClr val="tx1"/>
          </a:solidFill>
          <a:latin typeface="+mn-lt"/>
          <a:ea typeface="+mn-ea"/>
          <a:cs typeface="+mn-cs"/>
        </a:defRPr>
      </a:lvl5pPr>
      <a:lvl6pPr marL="1244498" algn="r" defTabSz="248900" rtl="1" eaLnBrk="1" latinLnBrk="0" hangingPunct="1">
        <a:defRPr sz="980" kern="1200">
          <a:solidFill>
            <a:schemeClr val="tx1"/>
          </a:solidFill>
          <a:latin typeface="+mn-lt"/>
          <a:ea typeface="+mn-ea"/>
          <a:cs typeface="+mn-cs"/>
        </a:defRPr>
      </a:lvl6pPr>
      <a:lvl7pPr marL="1493398" algn="r" defTabSz="248900" rtl="1" eaLnBrk="1" latinLnBrk="0" hangingPunct="1">
        <a:defRPr sz="980" kern="1200">
          <a:solidFill>
            <a:schemeClr val="tx1"/>
          </a:solidFill>
          <a:latin typeface="+mn-lt"/>
          <a:ea typeface="+mn-ea"/>
          <a:cs typeface="+mn-cs"/>
        </a:defRPr>
      </a:lvl7pPr>
      <a:lvl8pPr marL="1742298" algn="r" defTabSz="248900" rtl="1" eaLnBrk="1" latinLnBrk="0" hangingPunct="1">
        <a:defRPr sz="980" kern="1200">
          <a:solidFill>
            <a:schemeClr val="tx1"/>
          </a:solidFill>
          <a:latin typeface="+mn-lt"/>
          <a:ea typeface="+mn-ea"/>
          <a:cs typeface="+mn-cs"/>
        </a:defRPr>
      </a:lvl8pPr>
      <a:lvl9pPr marL="1991197" algn="r" defTabSz="248900" rtl="1" eaLnBrk="1" latinLnBrk="0" hangingPunct="1">
        <a:defRPr sz="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slideshare.net/slideshow/staffing-and-schedul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txBox="1"/>
          <p:nvPr/>
        </p:nvSpPr>
        <p:spPr>
          <a:xfrm>
            <a:off x="1047750" y="2171700"/>
            <a:ext cx="2743200" cy="1363835"/>
          </a:xfrm>
          <a:prstGeom prst="rect">
            <a:avLst/>
          </a:prstGeom>
        </p:spPr>
        <p:txBody>
          <a:bodyPr vert="horz" wrap="square" lIns="0" tIns="47625" rIns="0" bIns="0" rtlCol="0">
            <a:spAutoFit/>
          </a:bodyPr>
          <a:lstStyle/>
          <a:p>
            <a:pPr algn="ctr">
              <a:lnSpc>
                <a:spcPct val="100000"/>
              </a:lnSpc>
              <a:spcBef>
                <a:spcPts val="375"/>
              </a:spcBef>
            </a:pPr>
            <a:r>
              <a:rPr sz="1950" b="1" dirty="0">
                <a:solidFill>
                  <a:schemeClr val="accent1">
                    <a:lumMod val="75000"/>
                  </a:schemeClr>
                </a:solidFill>
                <a:latin typeface="Times New Roman"/>
                <a:cs typeface="Times New Roman"/>
              </a:rPr>
              <a:t>St. </a:t>
            </a:r>
            <a:r>
              <a:rPr sz="1950" b="1" spc="-10" dirty="0">
                <a:solidFill>
                  <a:schemeClr val="accent1">
                    <a:lumMod val="75000"/>
                  </a:schemeClr>
                </a:solidFill>
                <a:latin typeface="Times New Roman"/>
                <a:cs typeface="Times New Roman"/>
              </a:rPr>
              <a:t>Names</a:t>
            </a:r>
            <a:endParaRPr sz="1950" dirty="0">
              <a:solidFill>
                <a:schemeClr val="accent1">
                  <a:lumMod val="75000"/>
                </a:schemeClr>
              </a:solidFill>
              <a:latin typeface="Times New Roman"/>
              <a:cs typeface="Times New Roman"/>
            </a:endParaRPr>
          </a:p>
          <a:p>
            <a:pPr marL="12700" marR="5080" algn="ctr">
              <a:lnSpc>
                <a:spcPct val="100000"/>
              </a:lnSpc>
              <a:spcBef>
                <a:spcPts val="275"/>
              </a:spcBef>
            </a:pPr>
            <a:r>
              <a:rPr lang="ar-AE" sz="1400" dirty="0">
                <a:latin typeface="Times New Roman"/>
                <a:cs typeface="Times New Roman"/>
              </a:rPr>
              <a:t> كريم حمد نايف ناجي 12216822 </a:t>
            </a:r>
          </a:p>
          <a:p>
            <a:pPr marL="12700" marR="5080" algn="ctr">
              <a:lnSpc>
                <a:spcPct val="100000"/>
              </a:lnSpc>
              <a:spcBef>
                <a:spcPts val="275"/>
              </a:spcBef>
            </a:pPr>
            <a:r>
              <a:rPr lang="ar-AE" sz="1400" dirty="0">
                <a:latin typeface="Times New Roman"/>
                <a:cs typeface="Times New Roman"/>
              </a:rPr>
              <a:t>حسام محمد عوض حمد 12112560 </a:t>
            </a:r>
          </a:p>
          <a:p>
            <a:pPr marL="12700" marR="5080" algn="ctr">
              <a:lnSpc>
                <a:spcPct val="100000"/>
              </a:lnSpc>
              <a:spcBef>
                <a:spcPts val="275"/>
              </a:spcBef>
            </a:pPr>
            <a:r>
              <a:rPr lang="ar-AE" sz="1400" dirty="0">
                <a:latin typeface="Times New Roman"/>
                <a:cs typeface="Times New Roman"/>
              </a:rPr>
              <a:t>ملاك فارس خالد درويش 12116337</a:t>
            </a:r>
          </a:p>
          <a:p>
            <a:pPr marL="12700" marR="5080" algn="ctr">
              <a:lnSpc>
                <a:spcPct val="100000"/>
              </a:lnSpc>
              <a:spcBef>
                <a:spcPts val="275"/>
              </a:spcBef>
            </a:pPr>
            <a:r>
              <a:rPr lang="ar-AE" sz="1400" dirty="0">
                <a:latin typeface="Times New Roman"/>
                <a:cs typeface="Times New Roman"/>
              </a:rPr>
              <a:t>ليان هشام وجيه أبو سرية 12116240</a:t>
            </a:r>
          </a:p>
        </p:txBody>
      </p:sp>
      <p:sp>
        <p:nvSpPr>
          <p:cNvPr id="8" name="object 8"/>
          <p:cNvSpPr txBox="1">
            <a:spLocks noGrp="1"/>
          </p:cNvSpPr>
          <p:nvPr>
            <p:ph type="title"/>
          </p:nvPr>
        </p:nvSpPr>
        <p:spPr>
          <a:xfrm>
            <a:off x="438150" y="266700"/>
            <a:ext cx="4229100" cy="347531"/>
          </a:xfrm>
          <a:prstGeom prst="rect">
            <a:avLst/>
          </a:prstGeom>
        </p:spPr>
        <p:txBody>
          <a:bodyPr vert="horz" wrap="square" lIns="0" tIns="16510" rIns="0" bIns="0" rtlCol="0">
            <a:spAutoFit/>
          </a:bodyPr>
          <a:lstStyle/>
          <a:p>
            <a:pPr marL="151765" algn="ctr">
              <a:lnSpc>
                <a:spcPct val="100000"/>
              </a:lnSpc>
              <a:spcBef>
                <a:spcPts val="130"/>
              </a:spcBef>
            </a:pPr>
            <a:r>
              <a:rPr lang="en-US" sz="2150" b="1" i="1" dirty="0">
                <a:latin typeface="Arial Rounded MT Bold" panose="020F0704030504030204" pitchFamily="34" charset="0"/>
                <a:cs typeface="Andalus" panose="02020603050405020304" pitchFamily="18" charset="-78"/>
              </a:rPr>
              <a:t>Staffing and scheduling </a:t>
            </a:r>
            <a:endParaRPr sz="2150" dirty="0">
              <a:latin typeface="Arial Rounded MT Bold" panose="020F0704030504030204" pitchFamily="34" charset="0"/>
              <a:cs typeface="Andalus" panose="02020603050405020304" pitchFamily="18" charset="-78"/>
            </a:endParaRPr>
          </a:p>
        </p:txBody>
      </p:sp>
      <p:pic>
        <p:nvPicPr>
          <p:cNvPr id="3" name="תמונה 2">
            <a:extLst>
              <a:ext uri="{FF2B5EF4-FFF2-40B4-BE49-F238E27FC236}">
                <a16:creationId xmlns:a16="http://schemas.microsoft.com/office/drawing/2014/main" id="{D69E8B15-DD05-78EB-BE05-C2698F26E8F6}"/>
              </a:ext>
            </a:extLst>
          </p:cNvPr>
          <p:cNvPicPr>
            <a:picLocks noChangeAspect="1"/>
          </p:cNvPicPr>
          <p:nvPr/>
        </p:nvPicPr>
        <p:blipFill>
          <a:blip r:embed="rId2"/>
          <a:stretch>
            <a:fillRect/>
          </a:stretch>
        </p:blipFill>
        <p:spPr>
          <a:xfrm>
            <a:off x="1504950" y="952500"/>
            <a:ext cx="1733550" cy="10457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6E1DAB3-AD56-2B64-D522-D35F48BE7C24}"/>
              </a:ext>
            </a:extLst>
          </p:cNvPr>
          <p:cNvSpPr>
            <a:spLocks noGrp="1"/>
          </p:cNvSpPr>
          <p:nvPr>
            <p:ph type="ctrTitle"/>
          </p:nvPr>
        </p:nvSpPr>
        <p:spPr>
          <a:xfrm>
            <a:off x="438151" y="495301"/>
            <a:ext cx="3359384" cy="597202"/>
          </a:xfrm>
        </p:spPr>
        <p:txBody>
          <a:bodyPr/>
          <a:lstStyle/>
          <a:p>
            <a:pPr algn="l"/>
            <a:r>
              <a:rPr lang="en-US" sz="2000" dirty="0"/>
              <a:t>Types of Staffing</a:t>
            </a:r>
            <a:endParaRPr lang="he-IL" sz="2000" dirty="0"/>
          </a:p>
        </p:txBody>
      </p:sp>
      <p:sp>
        <p:nvSpPr>
          <p:cNvPr id="3" name="כותרת משנה 2">
            <a:extLst>
              <a:ext uri="{FF2B5EF4-FFF2-40B4-BE49-F238E27FC236}">
                <a16:creationId xmlns:a16="http://schemas.microsoft.com/office/drawing/2014/main" id="{DA7DE59B-3979-00AF-3AE1-96072DCD52A9}"/>
              </a:ext>
            </a:extLst>
          </p:cNvPr>
          <p:cNvSpPr>
            <a:spLocks noGrp="1"/>
          </p:cNvSpPr>
          <p:nvPr>
            <p:ph type="subTitle" idx="1"/>
          </p:nvPr>
        </p:nvSpPr>
        <p:spPr>
          <a:xfrm>
            <a:off x="617117" y="1104900"/>
            <a:ext cx="4088233" cy="2286000"/>
          </a:xfrm>
        </p:spPr>
        <p:txBody>
          <a:bodyPr/>
          <a:lstStyle/>
          <a:p>
            <a:pPr algn="l"/>
            <a:r>
              <a:rPr lang="en-US" sz="1400" dirty="0">
                <a:solidFill>
                  <a:schemeClr val="tx1"/>
                </a:solidFill>
                <a:latin typeface="Times New Roman" panose="02020603050405020304" pitchFamily="18" charset="0"/>
                <a:cs typeface="Times New Roman" panose="02020603050405020304" pitchFamily="18" charset="0"/>
              </a:rPr>
              <a:t>Basic Permanent Staffing:</a:t>
            </a:r>
          </a:p>
          <a:p>
            <a:pPr algn="l"/>
            <a:r>
              <a:rPr lang="en-US" sz="1400" dirty="0">
                <a:solidFill>
                  <a:schemeClr val="tx1"/>
                </a:solidFill>
                <a:latin typeface="Times New Roman" panose="02020603050405020304" pitchFamily="18" charset="0"/>
                <a:cs typeface="Times New Roman" panose="02020603050405020304" pitchFamily="18" charset="0"/>
              </a:rPr>
              <a:t>Determined based on average patient care needs using the Patient Classification System and Task Quantification to allocate nursing tasks across different staff levels. </a:t>
            </a:r>
          </a:p>
          <a:p>
            <a:pPr algn="l"/>
            <a:endParaRPr lang="he-IL"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1428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D39E4A7-83DA-B3AC-4902-41288C91BA50}"/>
              </a:ext>
            </a:extLst>
          </p:cNvPr>
          <p:cNvSpPr>
            <a:spLocks noGrp="1"/>
          </p:cNvSpPr>
          <p:nvPr>
            <p:ph type="ctrTitle"/>
          </p:nvPr>
        </p:nvSpPr>
        <p:spPr>
          <a:xfrm>
            <a:off x="617117" y="495301"/>
            <a:ext cx="3180417" cy="152399"/>
          </a:xfrm>
        </p:spPr>
        <p:txBody>
          <a:bodyPr/>
          <a:lstStyle/>
          <a:p>
            <a:endParaRPr lang="he-IL" dirty="0"/>
          </a:p>
        </p:txBody>
      </p:sp>
      <p:sp>
        <p:nvSpPr>
          <p:cNvPr id="3" name="כותרת משנה 2">
            <a:extLst>
              <a:ext uri="{FF2B5EF4-FFF2-40B4-BE49-F238E27FC236}">
                <a16:creationId xmlns:a16="http://schemas.microsoft.com/office/drawing/2014/main" id="{A4D3B56E-1809-275F-232B-37366FC7A8F9}"/>
              </a:ext>
            </a:extLst>
          </p:cNvPr>
          <p:cNvSpPr>
            <a:spLocks noGrp="1"/>
          </p:cNvSpPr>
          <p:nvPr>
            <p:ph type="subTitle" idx="1"/>
          </p:nvPr>
        </p:nvSpPr>
        <p:spPr>
          <a:xfrm>
            <a:off x="489533" y="917711"/>
            <a:ext cx="4012033" cy="2514600"/>
          </a:xfrm>
        </p:spPr>
        <p:txBody>
          <a:bodyPr>
            <a:normAutofit/>
          </a:bodyPr>
          <a:lstStyle/>
          <a:p>
            <a:pPr algn="l"/>
            <a:r>
              <a:rPr lang="en-US" sz="1400" dirty="0">
                <a:solidFill>
                  <a:schemeClr val="tx1"/>
                </a:solidFill>
                <a:latin typeface="Times New Roman" panose="02020603050405020304" pitchFamily="18" charset="0"/>
                <a:cs typeface="Times New Roman" panose="02020603050405020304" pitchFamily="18" charset="0"/>
              </a:rPr>
              <a:t>Supplementary Staff : Needed when patient care demands exceed the basic staff's capabilities.</a:t>
            </a:r>
          </a:p>
          <a:p>
            <a:pPr algn="l"/>
            <a:r>
              <a:rPr lang="en-US" sz="1400" dirty="0">
                <a:solidFill>
                  <a:schemeClr val="tx1"/>
                </a:solidFill>
                <a:latin typeface="Times New Roman" panose="02020603050405020304" pitchFamily="18" charset="0"/>
                <a:cs typeface="Times New Roman" panose="02020603050405020304" pitchFamily="18" charset="0"/>
              </a:rPr>
              <a:t>Method: Borrowing staff from other units with excess staff to help where it's needed.</a:t>
            </a:r>
          </a:p>
          <a:p>
            <a:pPr algn="l"/>
            <a:r>
              <a:rPr lang="en-US" sz="1400" dirty="0">
                <a:solidFill>
                  <a:schemeClr val="tx1"/>
                </a:solidFill>
                <a:latin typeface="Times New Roman" panose="02020603050405020304" pitchFamily="18" charset="0"/>
                <a:cs typeface="Times New Roman" panose="02020603050405020304" pitchFamily="18" charset="0"/>
              </a:rPr>
              <a:t>Challenges: Resistance from staff to move between units and head nurses often not allowing extra nurses.</a:t>
            </a:r>
            <a:endParaRPr lang="he-IL"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286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9FD9B1C-8525-6BC8-0733-D33980DF475F}"/>
              </a:ext>
            </a:extLst>
          </p:cNvPr>
          <p:cNvSpPr>
            <a:spLocks noGrp="1"/>
          </p:cNvSpPr>
          <p:nvPr>
            <p:ph type="title"/>
          </p:nvPr>
        </p:nvSpPr>
        <p:spPr>
          <a:xfrm>
            <a:off x="361950" y="419100"/>
            <a:ext cx="4114800" cy="3124200"/>
          </a:xfrm>
        </p:spPr>
        <p:txBody>
          <a:bodyPr>
            <a:normAutofit/>
          </a:bodyPr>
          <a:lstStyle/>
          <a:p>
            <a:r>
              <a:rPr lang="en-US" sz="1600" dirty="0"/>
              <a:t> </a:t>
            </a:r>
            <a:r>
              <a:rPr lang="en-US" sz="2000" dirty="0">
                <a:latin typeface="Times New Roman" panose="02020603050405020304" pitchFamily="18" charset="0"/>
                <a:cs typeface="Times New Roman" panose="02020603050405020304" pitchFamily="18" charset="0"/>
              </a:rPr>
              <a:t>Float and On-Call Staff </a:t>
            </a:r>
            <a:br>
              <a:rPr lang="en-US" sz="1600" dirty="0">
                <a:solidFill>
                  <a:schemeClr val="tx1"/>
                </a:solidFill>
                <a:latin typeface="Times New Roman" panose="02020603050405020304" pitchFamily="18" charset="0"/>
                <a:cs typeface="Times New Roman" panose="02020603050405020304" pitchFamily="18" charset="0"/>
              </a:rPr>
            </a:br>
            <a:r>
              <a:rPr lang="en-US" sz="1600" dirty="0">
                <a:solidFill>
                  <a:schemeClr val="tx1"/>
                </a:solidFill>
                <a:latin typeface="Times New Roman" panose="02020603050405020304" pitchFamily="18" charset="0"/>
                <a:cs typeface="Times New Roman" panose="02020603050405020304" pitchFamily="18" charset="0"/>
              </a:rPr>
              <a:t>Float Staff: A pool of permanent nurses who don't belong to a specific unit. This method helps manage day-to-day variations in workload, and some nurses enjoy the variety of working with different patient types. </a:t>
            </a:r>
            <a:br>
              <a:rPr lang="en-US" sz="1600" dirty="0">
                <a:solidFill>
                  <a:schemeClr val="tx1"/>
                </a:solidFill>
                <a:latin typeface="Times New Roman" panose="02020603050405020304" pitchFamily="18" charset="0"/>
                <a:cs typeface="Times New Roman" panose="02020603050405020304" pitchFamily="18" charset="0"/>
              </a:rPr>
            </a:br>
            <a:r>
              <a:rPr lang="en-US" sz="1600" dirty="0">
                <a:solidFill>
                  <a:schemeClr val="tx1"/>
                </a:solidFill>
                <a:latin typeface="Times New Roman" panose="02020603050405020304" pitchFamily="18" charset="0"/>
                <a:cs typeface="Times New Roman" panose="02020603050405020304" pitchFamily="18" charset="0"/>
              </a:rPr>
              <a:t>On-Call Staff: Regular employees who receive extra pay for being on call, whether or not they are called in. Useful in OR, ICU, and specialized care units.</a:t>
            </a:r>
            <a:endParaRPr lang="he-IL"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4105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38150" y="345135"/>
            <a:ext cx="2095384" cy="347531"/>
          </a:xfrm>
          <a:prstGeom prst="rect">
            <a:avLst/>
          </a:prstGeom>
        </p:spPr>
        <p:txBody>
          <a:bodyPr vert="horz" wrap="square" lIns="0" tIns="16510" rIns="0" bIns="0" rtlCol="0">
            <a:spAutoFit/>
          </a:bodyPr>
          <a:lstStyle/>
          <a:p>
            <a:pPr marL="12700">
              <a:lnSpc>
                <a:spcPct val="100000"/>
              </a:lnSpc>
              <a:spcBef>
                <a:spcPts val="130"/>
              </a:spcBef>
            </a:pPr>
            <a:r>
              <a:rPr sz="2150" dirty="0">
                <a:solidFill>
                  <a:schemeClr val="accent1">
                    <a:lumMod val="75000"/>
                  </a:schemeClr>
                </a:solidFill>
                <a:uFill>
                  <a:solidFill>
                    <a:srgbClr val="D34817"/>
                  </a:solidFill>
                </a:uFill>
                <a:latin typeface="Times New Roman"/>
                <a:cs typeface="Times New Roman"/>
              </a:rPr>
              <a:t>Staffing</a:t>
            </a:r>
            <a:r>
              <a:rPr sz="2150" spc="60" dirty="0">
                <a:solidFill>
                  <a:schemeClr val="accent1">
                    <a:lumMod val="75000"/>
                  </a:schemeClr>
                </a:solidFill>
                <a:uFill>
                  <a:solidFill>
                    <a:srgbClr val="D34817"/>
                  </a:solidFill>
                </a:uFill>
                <a:latin typeface="Times New Roman"/>
                <a:cs typeface="Times New Roman"/>
              </a:rPr>
              <a:t> </a:t>
            </a:r>
            <a:r>
              <a:rPr sz="2150" spc="-10" dirty="0">
                <a:solidFill>
                  <a:schemeClr val="accent1">
                    <a:lumMod val="75000"/>
                  </a:schemeClr>
                </a:solidFill>
                <a:uFill>
                  <a:solidFill>
                    <a:srgbClr val="D34817"/>
                  </a:solidFill>
                </a:uFill>
                <a:latin typeface="Times New Roman"/>
                <a:cs typeface="Times New Roman"/>
              </a:rPr>
              <a:t>process:</a:t>
            </a:r>
            <a:endParaRPr sz="2150" dirty="0">
              <a:solidFill>
                <a:schemeClr val="accent1">
                  <a:lumMod val="75000"/>
                </a:schemeClr>
              </a:solidFill>
              <a:latin typeface="Times New Roman"/>
              <a:cs typeface="Times New Roman"/>
            </a:endParaRPr>
          </a:p>
        </p:txBody>
      </p:sp>
      <p:sp>
        <p:nvSpPr>
          <p:cNvPr id="3" name="object 3"/>
          <p:cNvSpPr txBox="1"/>
          <p:nvPr/>
        </p:nvSpPr>
        <p:spPr>
          <a:xfrm>
            <a:off x="285750" y="720827"/>
            <a:ext cx="4067810" cy="1955022"/>
          </a:xfrm>
          <a:prstGeom prst="rect">
            <a:avLst/>
          </a:prstGeom>
        </p:spPr>
        <p:txBody>
          <a:bodyPr vert="horz" wrap="square" lIns="0" tIns="31750" rIns="0" bIns="0" rtlCol="0">
            <a:spAutoFit/>
          </a:bodyPr>
          <a:lstStyle/>
          <a:p>
            <a:pPr marL="158115" marR="45085" indent="-146050" algn="l">
              <a:lnSpc>
                <a:spcPts val="3220"/>
              </a:lnSpc>
              <a:spcBef>
                <a:spcPts val="250"/>
              </a:spcBef>
            </a:pPr>
            <a:r>
              <a:rPr sz="1600" dirty="0">
                <a:latin typeface="Times New Roman"/>
                <a:cs typeface="Times New Roman"/>
              </a:rPr>
              <a:t>Identify</a:t>
            </a:r>
            <a:r>
              <a:rPr sz="1600" spc="15" dirty="0">
                <a:latin typeface="Times New Roman"/>
                <a:cs typeface="Times New Roman"/>
              </a:rPr>
              <a:t> </a:t>
            </a:r>
            <a:r>
              <a:rPr sz="1600" dirty="0">
                <a:latin typeface="Times New Roman"/>
                <a:cs typeface="Times New Roman"/>
              </a:rPr>
              <a:t>the</a:t>
            </a:r>
            <a:r>
              <a:rPr sz="1600" spc="15" dirty="0">
                <a:latin typeface="Times New Roman"/>
                <a:cs typeface="Times New Roman"/>
              </a:rPr>
              <a:t> </a:t>
            </a:r>
            <a:r>
              <a:rPr sz="1600" dirty="0">
                <a:latin typeface="Times New Roman"/>
                <a:cs typeface="Times New Roman"/>
              </a:rPr>
              <a:t>type</a:t>
            </a:r>
            <a:r>
              <a:rPr sz="1600" spc="15" dirty="0">
                <a:latin typeface="Times New Roman"/>
                <a:cs typeface="Times New Roman"/>
              </a:rPr>
              <a:t> </a:t>
            </a:r>
            <a:r>
              <a:rPr sz="1600" dirty="0">
                <a:latin typeface="Times New Roman"/>
                <a:cs typeface="Times New Roman"/>
              </a:rPr>
              <a:t>and</a:t>
            </a:r>
            <a:r>
              <a:rPr sz="1600" spc="15" dirty="0">
                <a:latin typeface="Times New Roman"/>
                <a:cs typeface="Times New Roman"/>
              </a:rPr>
              <a:t> </a:t>
            </a:r>
            <a:r>
              <a:rPr sz="1600" spc="-10" dirty="0">
                <a:latin typeface="Times New Roman"/>
                <a:cs typeface="Times New Roman"/>
              </a:rPr>
              <a:t>amount </a:t>
            </a:r>
            <a:r>
              <a:rPr sz="1600" dirty="0">
                <a:latin typeface="Times New Roman"/>
                <a:cs typeface="Times New Roman"/>
              </a:rPr>
              <a:t>of</a:t>
            </a:r>
            <a:r>
              <a:rPr sz="1600" spc="15" dirty="0">
                <a:latin typeface="Times New Roman"/>
                <a:cs typeface="Times New Roman"/>
              </a:rPr>
              <a:t> </a:t>
            </a:r>
            <a:r>
              <a:rPr sz="1600" dirty="0">
                <a:latin typeface="Times New Roman"/>
                <a:cs typeface="Times New Roman"/>
              </a:rPr>
              <a:t>nursing</a:t>
            </a:r>
            <a:r>
              <a:rPr sz="1600" spc="20" dirty="0">
                <a:latin typeface="Times New Roman"/>
                <a:cs typeface="Times New Roman"/>
              </a:rPr>
              <a:t> </a:t>
            </a:r>
            <a:r>
              <a:rPr sz="1600" dirty="0">
                <a:latin typeface="Times New Roman"/>
                <a:cs typeface="Times New Roman"/>
              </a:rPr>
              <a:t>care</a:t>
            </a:r>
            <a:r>
              <a:rPr sz="1600" spc="20" dirty="0">
                <a:latin typeface="Times New Roman"/>
                <a:cs typeface="Times New Roman"/>
              </a:rPr>
              <a:t> </a:t>
            </a:r>
            <a:r>
              <a:rPr sz="1600" dirty="0">
                <a:latin typeface="Times New Roman"/>
                <a:cs typeface="Times New Roman"/>
              </a:rPr>
              <a:t>to</a:t>
            </a:r>
            <a:r>
              <a:rPr sz="1600" spc="15" dirty="0">
                <a:latin typeface="Times New Roman"/>
                <a:cs typeface="Times New Roman"/>
              </a:rPr>
              <a:t> </a:t>
            </a:r>
            <a:r>
              <a:rPr sz="1600" dirty="0">
                <a:latin typeface="Times New Roman"/>
                <a:cs typeface="Times New Roman"/>
              </a:rPr>
              <a:t>be</a:t>
            </a:r>
            <a:r>
              <a:rPr sz="1600" spc="20" dirty="0">
                <a:latin typeface="Times New Roman"/>
                <a:cs typeface="Times New Roman"/>
              </a:rPr>
              <a:t> </a:t>
            </a:r>
            <a:r>
              <a:rPr sz="1600" spc="-10" dirty="0">
                <a:latin typeface="Times New Roman"/>
                <a:cs typeface="Times New Roman"/>
              </a:rPr>
              <a:t>given.</a:t>
            </a:r>
            <a:endParaRPr sz="1600" dirty="0">
              <a:latin typeface="Times New Roman"/>
              <a:cs typeface="Times New Roman"/>
            </a:endParaRPr>
          </a:p>
          <a:p>
            <a:pPr>
              <a:lnSpc>
                <a:spcPct val="100000"/>
              </a:lnSpc>
              <a:spcBef>
                <a:spcPts val="650"/>
              </a:spcBef>
            </a:pPr>
            <a:endParaRPr sz="1600" dirty="0">
              <a:latin typeface="Times New Roman"/>
              <a:cs typeface="Times New Roman"/>
            </a:endParaRPr>
          </a:p>
          <a:p>
            <a:pPr marL="158115" marR="5080" indent="-146050">
              <a:lnSpc>
                <a:spcPts val="3220"/>
              </a:lnSpc>
              <a:spcBef>
                <a:spcPts val="5"/>
              </a:spcBef>
            </a:pPr>
            <a:r>
              <a:rPr sz="1600" dirty="0">
                <a:latin typeface="Times New Roman"/>
                <a:cs typeface="Times New Roman"/>
              </a:rPr>
              <a:t>Determining</a:t>
            </a:r>
            <a:r>
              <a:rPr sz="1600" spc="25" dirty="0">
                <a:latin typeface="Times New Roman"/>
                <a:cs typeface="Times New Roman"/>
              </a:rPr>
              <a:t> </a:t>
            </a:r>
            <a:r>
              <a:rPr sz="1600" dirty="0">
                <a:latin typeface="Times New Roman"/>
                <a:cs typeface="Times New Roman"/>
              </a:rPr>
              <a:t>categories</a:t>
            </a:r>
            <a:r>
              <a:rPr sz="1600" spc="25" dirty="0">
                <a:latin typeface="Times New Roman"/>
                <a:cs typeface="Times New Roman"/>
              </a:rPr>
              <a:t> </a:t>
            </a:r>
            <a:r>
              <a:rPr sz="1600" spc="-25" dirty="0">
                <a:latin typeface="Times New Roman"/>
                <a:cs typeface="Times New Roman"/>
              </a:rPr>
              <a:t>of </a:t>
            </a:r>
            <a:r>
              <a:rPr sz="1600" dirty="0">
                <a:latin typeface="Times New Roman"/>
                <a:cs typeface="Times New Roman"/>
              </a:rPr>
              <a:t>nursing</a:t>
            </a:r>
            <a:r>
              <a:rPr sz="1600" spc="40" dirty="0">
                <a:latin typeface="Times New Roman"/>
                <a:cs typeface="Times New Roman"/>
              </a:rPr>
              <a:t> </a:t>
            </a:r>
            <a:r>
              <a:rPr sz="1600" dirty="0">
                <a:latin typeface="Times New Roman"/>
                <a:cs typeface="Times New Roman"/>
              </a:rPr>
              <a:t>personnel</a:t>
            </a:r>
            <a:r>
              <a:rPr sz="1600" spc="50" dirty="0">
                <a:latin typeface="Times New Roman"/>
                <a:cs typeface="Times New Roman"/>
              </a:rPr>
              <a:t> </a:t>
            </a:r>
            <a:r>
              <a:rPr sz="1600" dirty="0">
                <a:latin typeface="Times New Roman"/>
                <a:cs typeface="Times New Roman"/>
              </a:rPr>
              <a:t>should</a:t>
            </a:r>
            <a:r>
              <a:rPr sz="1600" spc="55" dirty="0">
                <a:latin typeface="Times New Roman"/>
                <a:cs typeface="Times New Roman"/>
              </a:rPr>
              <a:t> </a:t>
            </a:r>
            <a:r>
              <a:rPr sz="1600" spc="-25" dirty="0">
                <a:latin typeface="Times New Roman"/>
                <a:cs typeface="Times New Roman"/>
              </a:rPr>
              <a:t>be </a:t>
            </a:r>
            <a:r>
              <a:rPr sz="1600" dirty="0">
                <a:latin typeface="Times New Roman"/>
                <a:cs typeface="Times New Roman"/>
              </a:rPr>
              <a:t>used</a:t>
            </a:r>
            <a:r>
              <a:rPr sz="1600" spc="10" dirty="0">
                <a:latin typeface="Times New Roman"/>
                <a:cs typeface="Times New Roman"/>
              </a:rPr>
              <a:t> </a:t>
            </a:r>
            <a:r>
              <a:rPr sz="1600" dirty="0">
                <a:latin typeface="Times New Roman"/>
                <a:cs typeface="Times New Roman"/>
              </a:rPr>
              <a:t>to</a:t>
            </a:r>
            <a:r>
              <a:rPr sz="1600" spc="15" dirty="0">
                <a:latin typeface="Times New Roman"/>
                <a:cs typeface="Times New Roman"/>
              </a:rPr>
              <a:t> </a:t>
            </a:r>
            <a:r>
              <a:rPr sz="1600" dirty="0">
                <a:latin typeface="Times New Roman"/>
                <a:cs typeface="Times New Roman"/>
              </a:rPr>
              <a:t>deliver</a:t>
            </a:r>
            <a:r>
              <a:rPr sz="1600" spc="15" dirty="0">
                <a:latin typeface="Times New Roman"/>
                <a:cs typeface="Times New Roman"/>
              </a:rPr>
              <a:t> </a:t>
            </a:r>
            <a:r>
              <a:rPr sz="1600" dirty="0">
                <a:latin typeface="Times New Roman"/>
                <a:cs typeface="Times New Roman"/>
              </a:rPr>
              <a:t>needed</a:t>
            </a:r>
            <a:r>
              <a:rPr sz="1600" spc="15" dirty="0">
                <a:latin typeface="Times New Roman"/>
                <a:cs typeface="Times New Roman"/>
              </a:rPr>
              <a:t> </a:t>
            </a:r>
            <a:r>
              <a:rPr sz="1600" spc="-10" dirty="0">
                <a:latin typeface="Times New Roman"/>
                <a:cs typeface="Times New Roman"/>
              </a:rPr>
              <a:t>care.</a:t>
            </a:r>
            <a:endParaRPr sz="1600" dirty="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8972" y="126233"/>
            <a:ext cx="3072130" cy="894476"/>
          </a:xfrm>
          <a:prstGeom prst="rect">
            <a:avLst/>
          </a:prstGeom>
        </p:spPr>
        <p:txBody>
          <a:bodyPr vert="horz" wrap="square" lIns="0" tIns="80645" rIns="0" bIns="0" rtlCol="0">
            <a:spAutoFit/>
          </a:bodyPr>
          <a:lstStyle/>
          <a:p>
            <a:pPr marL="12700">
              <a:lnSpc>
                <a:spcPct val="100000"/>
              </a:lnSpc>
              <a:spcBef>
                <a:spcPts val="635"/>
              </a:spcBef>
            </a:pPr>
            <a:r>
              <a:rPr sz="2150" b="1" dirty="0">
                <a:uFill>
                  <a:solidFill>
                    <a:srgbClr val="D34817"/>
                  </a:solidFill>
                </a:uFill>
                <a:latin typeface="Times New Roman"/>
                <a:cs typeface="Times New Roman"/>
              </a:rPr>
              <a:t>Staffing</a:t>
            </a:r>
            <a:r>
              <a:rPr sz="2150" b="1" spc="60" dirty="0">
                <a:uFill>
                  <a:solidFill>
                    <a:srgbClr val="D34817"/>
                  </a:solidFill>
                </a:uFill>
                <a:latin typeface="Times New Roman"/>
                <a:cs typeface="Times New Roman"/>
              </a:rPr>
              <a:t> </a:t>
            </a:r>
            <a:r>
              <a:rPr sz="2150" b="1" spc="-10" dirty="0">
                <a:uFill>
                  <a:solidFill>
                    <a:srgbClr val="D34817"/>
                  </a:solidFill>
                </a:uFill>
                <a:latin typeface="Times New Roman"/>
                <a:cs typeface="Times New Roman"/>
              </a:rPr>
              <a:t>process:</a:t>
            </a:r>
            <a:endParaRPr sz="2150" dirty="0">
              <a:latin typeface="Times New Roman"/>
              <a:cs typeface="Times New Roman"/>
            </a:endParaRPr>
          </a:p>
          <a:p>
            <a:pPr marL="12700">
              <a:lnSpc>
                <a:spcPct val="100000"/>
              </a:lnSpc>
              <a:spcBef>
                <a:spcPts val="350"/>
              </a:spcBef>
            </a:pPr>
            <a:r>
              <a:rPr sz="1400" dirty="0">
                <a:solidFill>
                  <a:srgbClr val="000000"/>
                </a:solidFill>
              </a:rPr>
              <a:t>Assigning</a:t>
            </a:r>
            <a:r>
              <a:rPr sz="1400" spc="30" dirty="0">
                <a:solidFill>
                  <a:srgbClr val="000000"/>
                </a:solidFill>
              </a:rPr>
              <a:t> </a:t>
            </a:r>
            <a:r>
              <a:rPr sz="1400" dirty="0">
                <a:solidFill>
                  <a:srgbClr val="000000"/>
                </a:solidFill>
              </a:rPr>
              <a:t>responsibilities</a:t>
            </a:r>
            <a:r>
              <a:rPr sz="1400" spc="30" dirty="0">
                <a:solidFill>
                  <a:srgbClr val="000000"/>
                </a:solidFill>
              </a:rPr>
              <a:t> </a:t>
            </a:r>
            <a:r>
              <a:rPr sz="1400" dirty="0">
                <a:solidFill>
                  <a:srgbClr val="000000"/>
                </a:solidFill>
              </a:rPr>
              <a:t>for</a:t>
            </a:r>
            <a:r>
              <a:rPr sz="1400" spc="35" dirty="0">
                <a:solidFill>
                  <a:srgbClr val="000000"/>
                </a:solidFill>
              </a:rPr>
              <a:t> </a:t>
            </a:r>
            <a:r>
              <a:rPr sz="1400" dirty="0">
                <a:solidFill>
                  <a:srgbClr val="000000"/>
                </a:solidFill>
              </a:rPr>
              <a:t>patient</a:t>
            </a:r>
            <a:r>
              <a:rPr sz="1400" spc="30" dirty="0">
                <a:solidFill>
                  <a:srgbClr val="000000"/>
                </a:solidFill>
              </a:rPr>
              <a:t> </a:t>
            </a:r>
            <a:r>
              <a:rPr sz="1400" spc="-20" dirty="0">
                <a:solidFill>
                  <a:srgbClr val="000000"/>
                </a:solidFill>
              </a:rPr>
              <a:t>care.</a:t>
            </a:r>
            <a:endParaRPr sz="1400" dirty="0"/>
          </a:p>
        </p:txBody>
      </p:sp>
      <p:sp>
        <p:nvSpPr>
          <p:cNvPr id="3" name="object 3"/>
          <p:cNvSpPr txBox="1"/>
          <p:nvPr/>
        </p:nvSpPr>
        <p:spPr>
          <a:xfrm>
            <a:off x="208972" y="1076869"/>
            <a:ext cx="3653154" cy="754380"/>
          </a:xfrm>
          <a:prstGeom prst="rect">
            <a:avLst/>
          </a:prstGeom>
        </p:spPr>
        <p:txBody>
          <a:bodyPr vert="horz" wrap="square" lIns="0" tIns="14604" rIns="0" bIns="0" rtlCol="0">
            <a:spAutoFit/>
          </a:bodyPr>
          <a:lstStyle/>
          <a:p>
            <a:pPr marL="12700">
              <a:lnSpc>
                <a:spcPct val="100000"/>
              </a:lnSpc>
              <a:spcBef>
                <a:spcPts val="114"/>
              </a:spcBef>
            </a:pPr>
            <a:r>
              <a:rPr sz="1400" dirty="0">
                <a:latin typeface="Times New Roman"/>
                <a:cs typeface="Times New Roman"/>
              </a:rPr>
              <a:t>Performance</a:t>
            </a:r>
            <a:r>
              <a:rPr sz="1400" spc="15" dirty="0">
                <a:latin typeface="Times New Roman"/>
                <a:cs typeface="Times New Roman"/>
              </a:rPr>
              <a:t> </a:t>
            </a:r>
            <a:r>
              <a:rPr sz="1400" dirty="0">
                <a:latin typeface="Times New Roman"/>
                <a:cs typeface="Times New Roman"/>
              </a:rPr>
              <a:t>appraisal</a:t>
            </a:r>
            <a:r>
              <a:rPr sz="1400" spc="15" dirty="0">
                <a:latin typeface="Times New Roman"/>
                <a:cs typeface="Times New Roman"/>
              </a:rPr>
              <a:t> </a:t>
            </a:r>
            <a:r>
              <a:rPr sz="1400" dirty="0">
                <a:latin typeface="Times New Roman"/>
                <a:cs typeface="Times New Roman"/>
              </a:rPr>
              <a:t>for</a:t>
            </a:r>
            <a:r>
              <a:rPr sz="1400" spc="20" dirty="0">
                <a:latin typeface="Times New Roman"/>
                <a:cs typeface="Times New Roman"/>
              </a:rPr>
              <a:t> </a:t>
            </a:r>
            <a:r>
              <a:rPr sz="1400" dirty="0">
                <a:latin typeface="Times New Roman"/>
                <a:cs typeface="Times New Roman"/>
              </a:rPr>
              <a:t>various</a:t>
            </a:r>
            <a:r>
              <a:rPr sz="1400" spc="15" dirty="0">
                <a:latin typeface="Times New Roman"/>
                <a:cs typeface="Times New Roman"/>
              </a:rPr>
              <a:t> </a:t>
            </a:r>
            <a:r>
              <a:rPr sz="1400" dirty="0">
                <a:latin typeface="Times New Roman"/>
                <a:cs typeface="Times New Roman"/>
              </a:rPr>
              <a:t>staff</a:t>
            </a:r>
            <a:r>
              <a:rPr sz="1400" spc="20" dirty="0">
                <a:latin typeface="Times New Roman"/>
                <a:cs typeface="Times New Roman"/>
              </a:rPr>
              <a:t> </a:t>
            </a:r>
            <a:r>
              <a:rPr sz="1400" spc="-10" dirty="0">
                <a:latin typeface="Times New Roman"/>
                <a:cs typeface="Times New Roman"/>
              </a:rPr>
              <a:t>categories.</a:t>
            </a:r>
            <a:endParaRPr sz="1400" dirty="0">
              <a:latin typeface="Times New Roman"/>
              <a:cs typeface="Times New Roman"/>
            </a:endParaRPr>
          </a:p>
          <a:p>
            <a:pPr>
              <a:lnSpc>
                <a:spcPct val="100000"/>
              </a:lnSpc>
              <a:spcBef>
                <a:spcPts val="745"/>
              </a:spcBef>
            </a:pPr>
            <a:endParaRPr sz="1400" dirty="0">
              <a:latin typeface="Times New Roman"/>
              <a:cs typeface="Times New Roman"/>
            </a:endParaRPr>
          </a:p>
          <a:p>
            <a:pPr marL="12700">
              <a:lnSpc>
                <a:spcPct val="100000"/>
              </a:lnSpc>
              <a:spcBef>
                <a:spcPts val="5"/>
              </a:spcBef>
            </a:pPr>
            <a:r>
              <a:rPr sz="1400" dirty="0">
                <a:latin typeface="Times New Roman"/>
                <a:cs typeface="Times New Roman"/>
              </a:rPr>
              <a:t>Continues</a:t>
            </a:r>
            <a:r>
              <a:rPr sz="1400" spc="15" dirty="0">
                <a:latin typeface="Times New Roman"/>
                <a:cs typeface="Times New Roman"/>
              </a:rPr>
              <a:t> </a:t>
            </a:r>
            <a:r>
              <a:rPr sz="1400" dirty="0">
                <a:latin typeface="Times New Roman"/>
                <a:cs typeface="Times New Roman"/>
              </a:rPr>
              <a:t>staff</a:t>
            </a:r>
            <a:r>
              <a:rPr sz="1400" spc="15" dirty="0">
                <a:latin typeface="Times New Roman"/>
                <a:cs typeface="Times New Roman"/>
              </a:rPr>
              <a:t> </a:t>
            </a:r>
            <a:r>
              <a:rPr sz="1400" spc="-10" dirty="0">
                <a:latin typeface="Times New Roman"/>
                <a:cs typeface="Times New Roman"/>
              </a:rPr>
              <a:t>developmen</a:t>
            </a:r>
            <a:r>
              <a:rPr lang="en-US" sz="1400" spc="-10" dirty="0">
                <a:latin typeface="Times New Roman"/>
                <a:cs typeface="Times New Roman"/>
              </a:rPr>
              <a:t>t</a:t>
            </a:r>
            <a:endParaRPr sz="1400" dirty="0">
              <a:latin typeface="Times New Roman"/>
              <a:cs typeface="Times New Roman"/>
            </a:endParaRPr>
          </a:p>
        </p:txBody>
      </p:sp>
      <p:pic>
        <p:nvPicPr>
          <p:cNvPr id="5" name="object 5"/>
          <p:cNvPicPr/>
          <p:nvPr/>
        </p:nvPicPr>
        <p:blipFill>
          <a:blip r:embed="rId2" cstate="print"/>
          <a:stretch>
            <a:fillRect/>
          </a:stretch>
        </p:blipFill>
        <p:spPr>
          <a:xfrm>
            <a:off x="2462832" y="1784520"/>
            <a:ext cx="2293620" cy="184126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750" y="266700"/>
            <a:ext cx="2930409" cy="347531"/>
          </a:xfrm>
          <a:prstGeom prst="rect">
            <a:avLst/>
          </a:prstGeom>
        </p:spPr>
        <p:txBody>
          <a:bodyPr vert="horz" wrap="square" lIns="0" tIns="16510" rIns="0" bIns="0" rtlCol="0">
            <a:spAutoFit/>
          </a:bodyPr>
          <a:lstStyle/>
          <a:p>
            <a:pPr marL="12700">
              <a:lnSpc>
                <a:spcPct val="100000"/>
              </a:lnSpc>
              <a:spcBef>
                <a:spcPts val="130"/>
              </a:spcBef>
            </a:pPr>
            <a:r>
              <a:rPr sz="2150" b="1" dirty="0">
                <a:uFill>
                  <a:solidFill>
                    <a:srgbClr val="D34817"/>
                  </a:solidFill>
                </a:uFill>
                <a:latin typeface="Times New Roman"/>
                <a:cs typeface="Times New Roman"/>
              </a:rPr>
              <a:t>Scheduling</a:t>
            </a:r>
            <a:r>
              <a:rPr sz="2150" b="1" spc="80" dirty="0">
                <a:uFill>
                  <a:solidFill>
                    <a:srgbClr val="D34817"/>
                  </a:solidFill>
                </a:uFill>
                <a:latin typeface="Times New Roman"/>
                <a:cs typeface="Times New Roman"/>
              </a:rPr>
              <a:t> </a:t>
            </a:r>
            <a:r>
              <a:rPr sz="2150" b="1" spc="-10" dirty="0">
                <a:uFill>
                  <a:solidFill>
                    <a:srgbClr val="D34817"/>
                  </a:solidFill>
                </a:uFill>
                <a:latin typeface="Times New Roman"/>
                <a:cs typeface="Times New Roman"/>
              </a:rPr>
              <a:t>Definition:</a:t>
            </a:r>
            <a:endParaRPr sz="2150" dirty="0">
              <a:latin typeface="Times New Roman"/>
              <a:cs typeface="Times New Roman"/>
            </a:endParaRPr>
          </a:p>
        </p:txBody>
      </p:sp>
      <p:sp>
        <p:nvSpPr>
          <p:cNvPr id="3" name="object 3"/>
          <p:cNvSpPr txBox="1"/>
          <p:nvPr/>
        </p:nvSpPr>
        <p:spPr>
          <a:xfrm>
            <a:off x="209551" y="778719"/>
            <a:ext cx="4493546" cy="1350010"/>
          </a:xfrm>
          <a:prstGeom prst="rect">
            <a:avLst/>
          </a:prstGeom>
        </p:spPr>
        <p:txBody>
          <a:bodyPr vert="horz" wrap="square" lIns="0" tIns="6350" rIns="0" bIns="0" rtlCol="0">
            <a:spAutoFit/>
          </a:bodyPr>
          <a:lstStyle/>
          <a:p>
            <a:pPr marL="141605" marR="5080" indent="-129539" algn="l">
              <a:lnSpc>
                <a:spcPct val="103899"/>
              </a:lnSpc>
              <a:spcBef>
                <a:spcPts val="50"/>
              </a:spcBef>
              <a:buClr>
                <a:srgbClr val="D34817"/>
              </a:buClr>
              <a:buSzPct val="85714"/>
              <a:buChar char="•"/>
              <a:tabLst>
                <a:tab pos="157480" algn="l"/>
              </a:tabLst>
            </a:pPr>
            <a:r>
              <a:rPr sz="1400" dirty="0">
                <a:latin typeface="Times New Roman"/>
                <a:cs typeface="Times New Roman"/>
              </a:rPr>
              <a:t>Scheduling</a:t>
            </a:r>
            <a:r>
              <a:rPr sz="1400" spc="20" dirty="0">
                <a:latin typeface="Times New Roman"/>
                <a:cs typeface="Times New Roman"/>
              </a:rPr>
              <a:t> </a:t>
            </a:r>
            <a:r>
              <a:rPr sz="1400" dirty="0">
                <a:latin typeface="Times New Roman"/>
                <a:cs typeface="Times New Roman"/>
              </a:rPr>
              <a:t>is</a:t>
            </a:r>
            <a:r>
              <a:rPr sz="1400" spc="25" dirty="0">
                <a:latin typeface="Times New Roman"/>
                <a:cs typeface="Times New Roman"/>
              </a:rPr>
              <a:t> </a:t>
            </a:r>
            <a:r>
              <a:rPr sz="1400" dirty="0">
                <a:latin typeface="Times New Roman"/>
                <a:cs typeface="Times New Roman"/>
              </a:rPr>
              <a:t>the</a:t>
            </a:r>
            <a:r>
              <a:rPr sz="1400" spc="20" dirty="0">
                <a:latin typeface="Times New Roman"/>
                <a:cs typeface="Times New Roman"/>
              </a:rPr>
              <a:t> </a:t>
            </a:r>
            <a:r>
              <a:rPr sz="1400" dirty="0">
                <a:latin typeface="Times New Roman"/>
                <a:cs typeface="Times New Roman"/>
              </a:rPr>
              <a:t>process</a:t>
            </a:r>
            <a:r>
              <a:rPr sz="1400" spc="20" dirty="0">
                <a:latin typeface="Times New Roman"/>
                <a:cs typeface="Times New Roman"/>
              </a:rPr>
              <a:t> </a:t>
            </a:r>
            <a:r>
              <a:rPr sz="1400" dirty="0">
                <a:latin typeface="Times New Roman"/>
                <a:cs typeface="Times New Roman"/>
              </a:rPr>
              <a:t>of</a:t>
            </a:r>
            <a:r>
              <a:rPr sz="1400" spc="25" dirty="0">
                <a:latin typeface="Times New Roman"/>
                <a:cs typeface="Times New Roman"/>
              </a:rPr>
              <a:t> </a:t>
            </a:r>
            <a:r>
              <a:rPr sz="1400" dirty="0">
                <a:latin typeface="Times New Roman"/>
                <a:cs typeface="Times New Roman"/>
              </a:rPr>
              <a:t>planning</a:t>
            </a:r>
            <a:r>
              <a:rPr sz="1400" spc="20" dirty="0">
                <a:latin typeface="Times New Roman"/>
                <a:cs typeface="Times New Roman"/>
              </a:rPr>
              <a:t> </a:t>
            </a:r>
            <a:r>
              <a:rPr sz="1400" dirty="0">
                <a:latin typeface="Times New Roman"/>
                <a:cs typeface="Times New Roman"/>
              </a:rPr>
              <a:t>the</a:t>
            </a:r>
            <a:r>
              <a:rPr sz="1400" spc="20" dirty="0">
                <a:latin typeface="Times New Roman"/>
                <a:cs typeface="Times New Roman"/>
              </a:rPr>
              <a:t> </a:t>
            </a:r>
            <a:r>
              <a:rPr sz="1400" dirty="0">
                <a:latin typeface="Times New Roman"/>
                <a:cs typeface="Times New Roman"/>
              </a:rPr>
              <a:t>work</a:t>
            </a:r>
            <a:r>
              <a:rPr sz="1400" spc="20" dirty="0">
                <a:latin typeface="Times New Roman"/>
                <a:cs typeface="Times New Roman"/>
              </a:rPr>
              <a:t> </a:t>
            </a:r>
            <a:r>
              <a:rPr sz="1400" spc="-10" dirty="0">
                <a:latin typeface="Times New Roman"/>
                <a:cs typeface="Times New Roman"/>
              </a:rPr>
              <a:t>patterns 	</a:t>
            </a:r>
            <a:r>
              <a:rPr sz="1400" dirty="0">
                <a:latin typeface="Times New Roman"/>
                <a:cs typeface="Times New Roman"/>
              </a:rPr>
              <a:t>and</a:t>
            </a:r>
            <a:r>
              <a:rPr sz="1400" spc="15" dirty="0">
                <a:latin typeface="Times New Roman"/>
                <a:cs typeface="Times New Roman"/>
              </a:rPr>
              <a:t> </a:t>
            </a:r>
            <a:r>
              <a:rPr sz="1400" dirty="0">
                <a:latin typeface="Times New Roman"/>
                <a:cs typeface="Times New Roman"/>
              </a:rPr>
              <a:t>on-duty</a:t>
            </a:r>
            <a:r>
              <a:rPr sz="1400" spc="15" dirty="0">
                <a:latin typeface="Times New Roman"/>
                <a:cs typeface="Times New Roman"/>
              </a:rPr>
              <a:t> </a:t>
            </a:r>
            <a:r>
              <a:rPr sz="1400" dirty="0">
                <a:latin typeface="Times New Roman"/>
                <a:cs typeface="Times New Roman"/>
              </a:rPr>
              <a:t>hours</a:t>
            </a:r>
            <a:r>
              <a:rPr sz="1400" spc="20" dirty="0">
                <a:latin typeface="Times New Roman"/>
                <a:cs typeface="Times New Roman"/>
              </a:rPr>
              <a:t> </a:t>
            </a:r>
            <a:r>
              <a:rPr sz="1400" dirty="0">
                <a:latin typeface="Times New Roman"/>
                <a:cs typeface="Times New Roman"/>
              </a:rPr>
              <a:t>for</a:t>
            </a:r>
            <a:r>
              <a:rPr sz="1400" spc="15" dirty="0">
                <a:latin typeface="Times New Roman"/>
                <a:cs typeface="Times New Roman"/>
              </a:rPr>
              <a:t> </a:t>
            </a:r>
            <a:r>
              <a:rPr sz="1400" dirty="0">
                <a:latin typeface="Times New Roman"/>
                <a:cs typeface="Times New Roman"/>
              </a:rPr>
              <a:t>all</a:t>
            </a:r>
            <a:r>
              <a:rPr sz="1400" spc="15" dirty="0">
                <a:latin typeface="Times New Roman"/>
                <a:cs typeface="Times New Roman"/>
              </a:rPr>
              <a:t> </a:t>
            </a:r>
            <a:r>
              <a:rPr sz="1400" dirty="0">
                <a:latin typeface="Times New Roman"/>
                <a:cs typeface="Times New Roman"/>
              </a:rPr>
              <a:t>employees</a:t>
            </a:r>
            <a:r>
              <a:rPr sz="1400" spc="20" dirty="0">
                <a:latin typeface="Times New Roman"/>
                <a:cs typeface="Times New Roman"/>
              </a:rPr>
              <a:t> </a:t>
            </a:r>
            <a:r>
              <a:rPr sz="1400" dirty="0">
                <a:latin typeface="Times New Roman"/>
                <a:cs typeface="Times New Roman"/>
              </a:rPr>
              <a:t>in</a:t>
            </a:r>
            <a:r>
              <a:rPr sz="1400" spc="15" dirty="0">
                <a:latin typeface="Times New Roman"/>
                <a:cs typeface="Times New Roman"/>
              </a:rPr>
              <a:t> </a:t>
            </a:r>
            <a:r>
              <a:rPr sz="1400" dirty="0">
                <a:latin typeface="Times New Roman"/>
                <a:cs typeface="Times New Roman"/>
              </a:rPr>
              <a:t>a</a:t>
            </a:r>
            <a:r>
              <a:rPr sz="1400" spc="15" dirty="0">
                <a:latin typeface="Times New Roman"/>
                <a:cs typeface="Times New Roman"/>
              </a:rPr>
              <a:t> </a:t>
            </a:r>
            <a:r>
              <a:rPr sz="1400" dirty="0">
                <a:latin typeface="Times New Roman"/>
                <a:cs typeface="Times New Roman"/>
              </a:rPr>
              <a:t>particular</a:t>
            </a:r>
            <a:r>
              <a:rPr sz="1400" spc="20" dirty="0">
                <a:latin typeface="Times New Roman"/>
                <a:cs typeface="Times New Roman"/>
              </a:rPr>
              <a:t> </a:t>
            </a:r>
            <a:r>
              <a:rPr sz="1400" spc="-20" dirty="0">
                <a:latin typeface="Times New Roman"/>
                <a:cs typeface="Times New Roman"/>
              </a:rPr>
              <a:t>unit 	</a:t>
            </a:r>
            <a:r>
              <a:rPr sz="1400" dirty="0">
                <a:latin typeface="Times New Roman"/>
                <a:cs typeface="Times New Roman"/>
              </a:rPr>
              <a:t>over</a:t>
            </a:r>
            <a:r>
              <a:rPr sz="1400" spc="15" dirty="0">
                <a:latin typeface="Times New Roman"/>
                <a:cs typeface="Times New Roman"/>
              </a:rPr>
              <a:t> </a:t>
            </a:r>
            <a:r>
              <a:rPr sz="1400" dirty="0">
                <a:latin typeface="Times New Roman"/>
                <a:cs typeface="Times New Roman"/>
              </a:rPr>
              <a:t>a</a:t>
            </a:r>
            <a:r>
              <a:rPr sz="1400" spc="15" dirty="0">
                <a:latin typeface="Times New Roman"/>
                <a:cs typeface="Times New Roman"/>
              </a:rPr>
              <a:t> </a:t>
            </a:r>
            <a:r>
              <a:rPr sz="1400" dirty="0">
                <a:latin typeface="Times New Roman"/>
                <a:cs typeface="Times New Roman"/>
              </a:rPr>
              <a:t>set</a:t>
            </a:r>
            <a:r>
              <a:rPr sz="1400" spc="15" dirty="0">
                <a:latin typeface="Times New Roman"/>
                <a:cs typeface="Times New Roman"/>
              </a:rPr>
              <a:t> </a:t>
            </a:r>
            <a:r>
              <a:rPr sz="1400" dirty="0">
                <a:latin typeface="Times New Roman"/>
                <a:cs typeface="Times New Roman"/>
              </a:rPr>
              <a:t>period</a:t>
            </a:r>
            <a:r>
              <a:rPr sz="1400" spc="15" dirty="0">
                <a:latin typeface="Times New Roman"/>
                <a:cs typeface="Times New Roman"/>
              </a:rPr>
              <a:t> </a:t>
            </a:r>
            <a:r>
              <a:rPr sz="1400" dirty="0">
                <a:latin typeface="Times New Roman"/>
                <a:cs typeface="Times New Roman"/>
              </a:rPr>
              <a:t>of</a:t>
            </a:r>
            <a:r>
              <a:rPr sz="1400" spc="20" dirty="0">
                <a:latin typeface="Times New Roman"/>
                <a:cs typeface="Times New Roman"/>
              </a:rPr>
              <a:t> </a:t>
            </a:r>
            <a:r>
              <a:rPr sz="1400" dirty="0">
                <a:latin typeface="Times New Roman"/>
                <a:cs typeface="Times New Roman"/>
              </a:rPr>
              <a:t>time.</a:t>
            </a:r>
            <a:r>
              <a:rPr sz="1400" spc="15" dirty="0">
                <a:latin typeface="Times New Roman"/>
                <a:cs typeface="Times New Roman"/>
              </a:rPr>
              <a:t> </a:t>
            </a:r>
            <a:r>
              <a:rPr sz="1400" dirty="0">
                <a:latin typeface="Times New Roman"/>
                <a:cs typeface="Times New Roman"/>
              </a:rPr>
              <a:t>It</a:t>
            </a:r>
            <a:r>
              <a:rPr sz="1400" spc="15" dirty="0">
                <a:latin typeface="Times New Roman"/>
                <a:cs typeface="Times New Roman"/>
              </a:rPr>
              <a:t> </a:t>
            </a:r>
            <a:r>
              <a:rPr sz="1400" dirty="0">
                <a:latin typeface="Times New Roman"/>
                <a:cs typeface="Times New Roman"/>
              </a:rPr>
              <a:t>involves</a:t>
            </a:r>
            <a:r>
              <a:rPr sz="1400" spc="15" dirty="0">
                <a:latin typeface="Times New Roman"/>
                <a:cs typeface="Times New Roman"/>
              </a:rPr>
              <a:t> </a:t>
            </a:r>
            <a:r>
              <a:rPr sz="1400" dirty="0">
                <a:latin typeface="Times New Roman"/>
                <a:cs typeface="Times New Roman"/>
              </a:rPr>
              <a:t>creating</a:t>
            </a:r>
            <a:r>
              <a:rPr sz="1400" spc="20" dirty="0">
                <a:latin typeface="Times New Roman"/>
                <a:cs typeface="Times New Roman"/>
              </a:rPr>
              <a:t> </a:t>
            </a:r>
            <a:r>
              <a:rPr sz="1400" spc="-50" dirty="0">
                <a:latin typeface="Times New Roman"/>
                <a:cs typeface="Times New Roman"/>
              </a:rPr>
              <a:t>a </a:t>
            </a:r>
            <a:r>
              <a:rPr sz="1400" dirty="0">
                <a:latin typeface="Times New Roman"/>
                <a:cs typeface="Times New Roman"/>
              </a:rPr>
              <a:t>timetable</a:t>
            </a:r>
            <a:r>
              <a:rPr sz="1400" spc="25" dirty="0">
                <a:latin typeface="Times New Roman"/>
                <a:cs typeface="Times New Roman"/>
              </a:rPr>
              <a:t> </a:t>
            </a:r>
            <a:r>
              <a:rPr sz="1400" dirty="0">
                <a:latin typeface="Times New Roman"/>
                <a:cs typeface="Times New Roman"/>
              </a:rPr>
              <a:t>that</a:t>
            </a:r>
            <a:r>
              <a:rPr sz="1400" spc="30" dirty="0">
                <a:latin typeface="Times New Roman"/>
                <a:cs typeface="Times New Roman"/>
              </a:rPr>
              <a:t> </a:t>
            </a:r>
            <a:r>
              <a:rPr sz="1400" dirty="0">
                <a:latin typeface="Times New Roman"/>
                <a:cs typeface="Times New Roman"/>
              </a:rPr>
              <a:t>outlines</a:t>
            </a:r>
            <a:r>
              <a:rPr sz="1400" spc="30" dirty="0">
                <a:latin typeface="Times New Roman"/>
                <a:cs typeface="Times New Roman"/>
              </a:rPr>
              <a:t> </a:t>
            </a:r>
            <a:r>
              <a:rPr sz="1400" dirty="0">
                <a:latin typeface="Times New Roman"/>
                <a:cs typeface="Times New Roman"/>
              </a:rPr>
              <a:t>workdays,</a:t>
            </a:r>
            <a:r>
              <a:rPr sz="1400" spc="25" dirty="0">
                <a:latin typeface="Times New Roman"/>
                <a:cs typeface="Times New Roman"/>
              </a:rPr>
              <a:t> </a:t>
            </a:r>
            <a:r>
              <a:rPr sz="1400" dirty="0">
                <a:latin typeface="Times New Roman"/>
                <a:cs typeface="Times New Roman"/>
              </a:rPr>
              <a:t>shifts,</a:t>
            </a:r>
            <a:r>
              <a:rPr sz="1400" spc="30" dirty="0">
                <a:latin typeface="Times New Roman"/>
                <a:cs typeface="Times New Roman"/>
              </a:rPr>
              <a:t> </a:t>
            </a:r>
            <a:r>
              <a:rPr sz="1400" dirty="0">
                <a:latin typeface="Times New Roman"/>
                <a:cs typeface="Times New Roman"/>
              </a:rPr>
              <a:t>and</a:t>
            </a:r>
            <a:r>
              <a:rPr sz="1400" spc="30" dirty="0">
                <a:latin typeface="Times New Roman"/>
                <a:cs typeface="Times New Roman"/>
              </a:rPr>
              <a:t> </a:t>
            </a:r>
            <a:r>
              <a:rPr sz="1400" spc="-10" dirty="0">
                <a:latin typeface="Times New Roman"/>
                <a:cs typeface="Times New Roman"/>
              </a:rPr>
              <a:t>off-</a:t>
            </a:r>
            <a:r>
              <a:rPr sz="1400" spc="-20" dirty="0">
                <a:latin typeface="Times New Roman"/>
                <a:cs typeface="Times New Roman"/>
              </a:rPr>
              <a:t>days </a:t>
            </a:r>
            <a:r>
              <a:rPr sz="1400" dirty="0">
                <a:latin typeface="Times New Roman"/>
                <a:cs typeface="Times New Roman"/>
              </a:rPr>
              <a:t>for</a:t>
            </a:r>
            <a:r>
              <a:rPr sz="1400" spc="20" dirty="0">
                <a:latin typeface="Times New Roman"/>
                <a:cs typeface="Times New Roman"/>
              </a:rPr>
              <a:t> </a:t>
            </a:r>
            <a:r>
              <a:rPr sz="1400" dirty="0">
                <a:latin typeface="Times New Roman"/>
                <a:cs typeface="Times New Roman"/>
              </a:rPr>
              <a:t>the</a:t>
            </a:r>
            <a:r>
              <a:rPr sz="1400" spc="20" dirty="0">
                <a:latin typeface="Times New Roman"/>
                <a:cs typeface="Times New Roman"/>
              </a:rPr>
              <a:t> </a:t>
            </a:r>
            <a:r>
              <a:rPr sz="1400" dirty="0">
                <a:latin typeface="Times New Roman"/>
                <a:cs typeface="Times New Roman"/>
              </a:rPr>
              <a:t>entire</a:t>
            </a:r>
            <a:r>
              <a:rPr sz="1400" spc="20" dirty="0">
                <a:latin typeface="Times New Roman"/>
                <a:cs typeface="Times New Roman"/>
              </a:rPr>
              <a:t> </a:t>
            </a:r>
            <a:r>
              <a:rPr sz="1400" dirty="0">
                <a:latin typeface="Times New Roman"/>
                <a:cs typeface="Times New Roman"/>
              </a:rPr>
              <a:t>team,</a:t>
            </a:r>
            <a:r>
              <a:rPr sz="1400" spc="20" dirty="0">
                <a:latin typeface="Times New Roman"/>
                <a:cs typeface="Times New Roman"/>
              </a:rPr>
              <a:t> </a:t>
            </a:r>
            <a:r>
              <a:rPr sz="1400" dirty="0">
                <a:latin typeface="Times New Roman"/>
                <a:cs typeface="Times New Roman"/>
              </a:rPr>
              <a:t>ensuring</a:t>
            </a:r>
            <a:r>
              <a:rPr sz="1400" spc="20" dirty="0">
                <a:latin typeface="Times New Roman"/>
                <a:cs typeface="Times New Roman"/>
              </a:rPr>
              <a:t> </a:t>
            </a:r>
            <a:r>
              <a:rPr sz="1400" dirty="0">
                <a:latin typeface="Times New Roman"/>
                <a:cs typeface="Times New Roman"/>
              </a:rPr>
              <a:t>that</a:t>
            </a:r>
            <a:r>
              <a:rPr sz="1400" spc="20" dirty="0">
                <a:latin typeface="Times New Roman"/>
                <a:cs typeface="Times New Roman"/>
              </a:rPr>
              <a:t> </a:t>
            </a:r>
            <a:r>
              <a:rPr sz="1400" dirty="0">
                <a:latin typeface="Times New Roman"/>
                <a:cs typeface="Times New Roman"/>
              </a:rPr>
              <a:t>adequate</a:t>
            </a:r>
            <a:r>
              <a:rPr sz="1400" spc="20" dirty="0">
                <a:latin typeface="Times New Roman"/>
                <a:cs typeface="Times New Roman"/>
              </a:rPr>
              <a:t> </a:t>
            </a:r>
            <a:r>
              <a:rPr sz="1400" spc="-10" dirty="0">
                <a:latin typeface="Times New Roman"/>
                <a:cs typeface="Times New Roman"/>
              </a:rPr>
              <a:t>staffing </a:t>
            </a:r>
            <a:r>
              <a:rPr sz="1400" dirty="0">
                <a:latin typeface="Times New Roman"/>
                <a:cs typeface="Times New Roman"/>
              </a:rPr>
              <a:t>levels</a:t>
            </a:r>
            <a:r>
              <a:rPr sz="1400" spc="25" dirty="0">
                <a:latin typeface="Times New Roman"/>
                <a:cs typeface="Times New Roman"/>
              </a:rPr>
              <a:t> </a:t>
            </a:r>
            <a:r>
              <a:rPr sz="1400" dirty="0">
                <a:latin typeface="Times New Roman"/>
                <a:cs typeface="Times New Roman"/>
              </a:rPr>
              <a:t>are</a:t>
            </a:r>
            <a:r>
              <a:rPr sz="1400" spc="25" dirty="0">
                <a:latin typeface="Times New Roman"/>
                <a:cs typeface="Times New Roman"/>
              </a:rPr>
              <a:t> </a:t>
            </a:r>
            <a:r>
              <a:rPr sz="1400" dirty="0">
                <a:latin typeface="Times New Roman"/>
                <a:cs typeface="Times New Roman"/>
              </a:rPr>
              <a:t>maintained</a:t>
            </a:r>
            <a:r>
              <a:rPr sz="1400" spc="30" dirty="0">
                <a:latin typeface="Times New Roman"/>
                <a:cs typeface="Times New Roman"/>
              </a:rPr>
              <a:t> </a:t>
            </a:r>
            <a:r>
              <a:rPr sz="1400" dirty="0">
                <a:latin typeface="Times New Roman"/>
                <a:cs typeface="Times New Roman"/>
              </a:rPr>
              <a:t>to</a:t>
            </a:r>
            <a:r>
              <a:rPr sz="1400" spc="25" dirty="0">
                <a:latin typeface="Times New Roman"/>
                <a:cs typeface="Times New Roman"/>
              </a:rPr>
              <a:t> </a:t>
            </a:r>
            <a:r>
              <a:rPr sz="1400" dirty="0">
                <a:latin typeface="Times New Roman"/>
                <a:cs typeface="Times New Roman"/>
              </a:rPr>
              <a:t>provide</a:t>
            </a:r>
            <a:r>
              <a:rPr sz="1400" spc="30" dirty="0">
                <a:latin typeface="Times New Roman"/>
                <a:cs typeface="Times New Roman"/>
              </a:rPr>
              <a:t> </a:t>
            </a:r>
            <a:r>
              <a:rPr sz="1400" dirty="0">
                <a:latin typeface="Times New Roman"/>
                <a:cs typeface="Times New Roman"/>
              </a:rPr>
              <a:t>high-quality</a:t>
            </a:r>
            <a:r>
              <a:rPr sz="1400" spc="25" dirty="0">
                <a:latin typeface="Times New Roman"/>
                <a:cs typeface="Times New Roman"/>
              </a:rPr>
              <a:t> </a:t>
            </a:r>
            <a:r>
              <a:rPr sz="1400" spc="-20" dirty="0">
                <a:latin typeface="Times New Roman"/>
                <a:cs typeface="Times New Roman"/>
              </a:rPr>
              <a:t>care</a:t>
            </a:r>
            <a:endParaRPr sz="1400" dirty="0">
              <a:latin typeface="Times New Roman"/>
              <a:cs typeface="Times New Roman"/>
            </a:endParaRPr>
          </a:p>
        </p:txBody>
      </p:sp>
      <p:pic>
        <p:nvPicPr>
          <p:cNvPr id="4" name="object 4"/>
          <p:cNvPicPr/>
          <p:nvPr/>
        </p:nvPicPr>
        <p:blipFill>
          <a:blip r:embed="rId2" cstate="print"/>
          <a:stretch>
            <a:fillRect/>
          </a:stretch>
        </p:blipFill>
        <p:spPr>
          <a:xfrm>
            <a:off x="2419350" y="2171700"/>
            <a:ext cx="2493817" cy="135774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4554" y="182975"/>
            <a:ext cx="3103996" cy="358140"/>
          </a:xfrm>
          <a:prstGeom prst="rect">
            <a:avLst/>
          </a:prstGeom>
        </p:spPr>
        <p:txBody>
          <a:bodyPr vert="horz" wrap="square" lIns="0" tIns="16510" rIns="0" bIns="0" rtlCol="0">
            <a:spAutoFit/>
          </a:bodyPr>
          <a:lstStyle/>
          <a:p>
            <a:pPr marL="12700">
              <a:lnSpc>
                <a:spcPct val="100000"/>
              </a:lnSpc>
              <a:spcBef>
                <a:spcPts val="130"/>
              </a:spcBef>
            </a:pPr>
            <a:r>
              <a:rPr sz="2150" spc="-265" dirty="0">
                <a:uFill>
                  <a:solidFill>
                    <a:srgbClr val="D34817"/>
                  </a:solidFill>
                </a:uFill>
              </a:rPr>
              <a:t>Ty</a:t>
            </a:r>
            <a:r>
              <a:rPr sz="2150" spc="-145" dirty="0">
                <a:uFill>
                  <a:solidFill>
                    <a:srgbClr val="D34817"/>
                  </a:solidFill>
                </a:uFill>
              </a:rPr>
              <a:t> </a:t>
            </a:r>
            <a:r>
              <a:rPr sz="2150" dirty="0">
                <a:uFill>
                  <a:solidFill>
                    <a:srgbClr val="D34817"/>
                  </a:solidFill>
                </a:uFill>
              </a:rPr>
              <a:t>pes</a:t>
            </a:r>
            <a:r>
              <a:rPr sz="2150" spc="25" dirty="0">
                <a:uFill>
                  <a:solidFill>
                    <a:srgbClr val="D34817"/>
                  </a:solidFill>
                </a:uFill>
              </a:rPr>
              <a:t> </a:t>
            </a:r>
            <a:r>
              <a:rPr sz="2150" dirty="0">
                <a:uFill>
                  <a:solidFill>
                    <a:srgbClr val="D34817"/>
                  </a:solidFill>
                </a:uFill>
              </a:rPr>
              <a:t>of</a:t>
            </a:r>
            <a:r>
              <a:rPr sz="2150" spc="25" dirty="0">
                <a:uFill>
                  <a:solidFill>
                    <a:srgbClr val="D34817"/>
                  </a:solidFill>
                </a:uFill>
              </a:rPr>
              <a:t> </a:t>
            </a:r>
            <a:r>
              <a:rPr sz="2150" spc="-10" dirty="0">
                <a:uFill>
                  <a:solidFill>
                    <a:srgbClr val="D34817"/>
                  </a:solidFill>
                </a:uFill>
              </a:rPr>
              <a:t>scheduling:</a:t>
            </a:r>
            <a:endParaRPr sz="2150" dirty="0"/>
          </a:p>
        </p:txBody>
      </p:sp>
      <p:sp>
        <p:nvSpPr>
          <p:cNvPr id="3" name="object 3"/>
          <p:cNvSpPr txBox="1"/>
          <p:nvPr/>
        </p:nvSpPr>
        <p:spPr>
          <a:xfrm>
            <a:off x="534554" y="558432"/>
            <a:ext cx="3484996" cy="1296123"/>
          </a:xfrm>
          <a:prstGeom prst="rect">
            <a:avLst/>
          </a:prstGeom>
        </p:spPr>
        <p:txBody>
          <a:bodyPr vert="horz" wrap="square" lIns="0" tIns="55244" rIns="0" bIns="0" rtlCol="0">
            <a:spAutoFit/>
          </a:bodyPr>
          <a:lstStyle/>
          <a:p>
            <a:pPr marL="142240" indent="-129539">
              <a:lnSpc>
                <a:spcPct val="100000"/>
              </a:lnSpc>
              <a:spcBef>
                <a:spcPts val="434"/>
              </a:spcBef>
              <a:buClr>
                <a:srgbClr val="D34817"/>
              </a:buClr>
              <a:buSzPct val="85714"/>
              <a:buChar char="•"/>
              <a:tabLst>
                <a:tab pos="142240" algn="l"/>
              </a:tabLst>
            </a:pPr>
            <a:r>
              <a:rPr sz="1400" dirty="0">
                <a:latin typeface="Times New Roman"/>
                <a:cs typeface="Times New Roman"/>
              </a:rPr>
              <a:t>Block</a:t>
            </a:r>
            <a:r>
              <a:rPr sz="1400" spc="25" dirty="0">
                <a:latin typeface="Times New Roman"/>
                <a:cs typeface="Times New Roman"/>
              </a:rPr>
              <a:t> </a:t>
            </a:r>
            <a:r>
              <a:rPr sz="1400" spc="-10" dirty="0">
                <a:latin typeface="Times New Roman"/>
                <a:cs typeface="Times New Roman"/>
              </a:rPr>
              <a:t>scheduling.</a:t>
            </a:r>
            <a:endParaRPr sz="1400" dirty="0">
              <a:latin typeface="Times New Roman"/>
              <a:cs typeface="Times New Roman"/>
            </a:endParaRPr>
          </a:p>
          <a:p>
            <a:pPr marL="142240" indent="-129539">
              <a:lnSpc>
                <a:spcPct val="100000"/>
              </a:lnSpc>
              <a:spcBef>
                <a:spcPts val="335"/>
              </a:spcBef>
              <a:buClr>
                <a:srgbClr val="D34817"/>
              </a:buClr>
              <a:buSzPct val="85714"/>
              <a:buChar char="•"/>
              <a:tabLst>
                <a:tab pos="142240" algn="l"/>
              </a:tabLst>
            </a:pPr>
            <a:r>
              <a:rPr sz="1400" dirty="0">
                <a:latin typeface="Times New Roman"/>
                <a:cs typeface="Times New Roman"/>
              </a:rPr>
              <a:t>Cyclical</a:t>
            </a:r>
            <a:r>
              <a:rPr sz="1400" spc="-5" dirty="0">
                <a:latin typeface="Times New Roman"/>
                <a:cs typeface="Times New Roman"/>
              </a:rPr>
              <a:t> </a:t>
            </a:r>
            <a:r>
              <a:rPr sz="1400" spc="-10" dirty="0">
                <a:latin typeface="Times New Roman"/>
                <a:cs typeface="Times New Roman"/>
              </a:rPr>
              <a:t>scheduling.</a:t>
            </a:r>
            <a:endParaRPr sz="1400" dirty="0">
              <a:latin typeface="Times New Roman"/>
              <a:cs typeface="Times New Roman"/>
            </a:endParaRPr>
          </a:p>
          <a:p>
            <a:pPr marL="12700" marR="995044" indent="129539">
              <a:lnSpc>
                <a:spcPct val="120100"/>
              </a:lnSpc>
              <a:buClr>
                <a:srgbClr val="D34817"/>
              </a:buClr>
              <a:buSzPct val="85714"/>
              <a:buChar char="•"/>
              <a:tabLst>
                <a:tab pos="142240" algn="l"/>
              </a:tabLst>
            </a:pPr>
            <a:r>
              <a:rPr sz="1400" dirty="0">
                <a:latin typeface="Times New Roman"/>
                <a:cs typeface="Times New Roman"/>
              </a:rPr>
              <a:t>Self-</a:t>
            </a:r>
            <a:r>
              <a:rPr sz="1400" spc="-10" dirty="0">
                <a:latin typeface="Times New Roman"/>
                <a:cs typeface="Times New Roman"/>
              </a:rPr>
              <a:t>scheduling. Centralized scheduling Decentralized</a:t>
            </a:r>
            <a:endParaRPr sz="1400" dirty="0">
              <a:latin typeface="Times New Roman"/>
              <a:cs typeface="Times New Roman"/>
            </a:endParaRPr>
          </a:p>
          <a:p>
            <a:pPr marL="12700">
              <a:lnSpc>
                <a:spcPct val="100000"/>
              </a:lnSpc>
              <a:spcBef>
                <a:spcPts val="340"/>
              </a:spcBef>
            </a:pPr>
            <a:r>
              <a:rPr sz="1400" dirty="0">
                <a:latin typeface="Times New Roman"/>
                <a:cs typeface="Times New Roman"/>
              </a:rPr>
              <a:t>Mixed</a:t>
            </a:r>
            <a:r>
              <a:rPr sz="1400" spc="20" dirty="0">
                <a:latin typeface="Times New Roman"/>
                <a:cs typeface="Times New Roman"/>
              </a:rPr>
              <a:t> </a:t>
            </a:r>
            <a:r>
              <a:rPr sz="1400" dirty="0">
                <a:latin typeface="Times New Roman"/>
                <a:cs typeface="Times New Roman"/>
              </a:rPr>
              <a:t>or</a:t>
            </a:r>
            <a:r>
              <a:rPr sz="1400" spc="20" dirty="0">
                <a:latin typeface="Times New Roman"/>
                <a:cs typeface="Times New Roman"/>
              </a:rPr>
              <a:t> </a:t>
            </a:r>
            <a:r>
              <a:rPr sz="1400" dirty="0">
                <a:latin typeface="Times New Roman"/>
                <a:cs typeface="Times New Roman"/>
              </a:rPr>
              <a:t>preference</a:t>
            </a:r>
            <a:r>
              <a:rPr sz="1400" spc="20" dirty="0">
                <a:latin typeface="Times New Roman"/>
                <a:cs typeface="Times New Roman"/>
              </a:rPr>
              <a:t> </a:t>
            </a:r>
            <a:r>
              <a:rPr sz="1400" spc="-10" dirty="0">
                <a:latin typeface="Times New Roman"/>
                <a:cs typeface="Times New Roman"/>
              </a:rPr>
              <a:t>scheduling</a:t>
            </a:r>
            <a:endParaRPr sz="1400" dirty="0">
              <a:latin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769" y="288738"/>
            <a:ext cx="2261940" cy="358140"/>
          </a:xfrm>
          <a:prstGeom prst="rect">
            <a:avLst/>
          </a:prstGeom>
        </p:spPr>
        <p:txBody>
          <a:bodyPr vert="horz" wrap="square" lIns="0" tIns="16510" rIns="0" bIns="0" rtlCol="0">
            <a:spAutoFit/>
          </a:bodyPr>
          <a:lstStyle/>
          <a:p>
            <a:pPr marL="12700">
              <a:lnSpc>
                <a:spcPct val="100000"/>
              </a:lnSpc>
              <a:spcBef>
                <a:spcPts val="130"/>
              </a:spcBef>
            </a:pPr>
            <a:r>
              <a:rPr sz="2150" dirty="0">
                <a:uFill>
                  <a:solidFill>
                    <a:srgbClr val="D34817"/>
                  </a:solidFill>
                </a:uFill>
              </a:rPr>
              <a:t>Block</a:t>
            </a:r>
            <a:r>
              <a:rPr sz="2150" spc="45" dirty="0">
                <a:uFill>
                  <a:solidFill>
                    <a:srgbClr val="D34817"/>
                  </a:solidFill>
                </a:uFill>
              </a:rPr>
              <a:t> </a:t>
            </a:r>
            <a:r>
              <a:rPr sz="2150" spc="-10" dirty="0">
                <a:uFill>
                  <a:solidFill>
                    <a:srgbClr val="D34817"/>
                  </a:solidFill>
                </a:uFill>
              </a:rPr>
              <a:t>Schedulin</a:t>
            </a:r>
            <a:r>
              <a:rPr sz="2150" spc="-10" dirty="0"/>
              <a:t>g</a:t>
            </a:r>
            <a:endParaRPr sz="2150" dirty="0"/>
          </a:p>
        </p:txBody>
      </p:sp>
      <p:sp>
        <p:nvSpPr>
          <p:cNvPr id="3" name="object 3"/>
          <p:cNvSpPr txBox="1"/>
          <p:nvPr/>
        </p:nvSpPr>
        <p:spPr>
          <a:xfrm>
            <a:off x="534554" y="734368"/>
            <a:ext cx="3894454" cy="1598930"/>
          </a:xfrm>
          <a:prstGeom prst="rect">
            <a:avLst/>
          </a:prstGeom>
        </p:spPr>
        <p:txBody>
          <a:bodyPr vert="horz" wrap="square" lIns="0" tIns="58419" rIns="0" bIns="0" rtlCol="0">
            <a:spAutoFit/>
          </a:bodyPr>
          <a:lstStyle/>
          <a:p>
            <a:pPr marL="12700">
              <a:lnSpc>
                <a:spcPct val="100000"/>
              </a:lnSpc>
              <a:spcBef>
                <a:spcPts val="459"/>
              </a:spcBef>
            </a:pPr>
            <a:r>
              <a:rPr sz="1400" spc="-10" dirty="0">
                <a:latin typeface="Times New Roman"/>
                <a:cs typeface="Times New Roman"/>
              </a:rPr>
              <a:t>Definition:</a:t>
            </a:r>
            <a:endParaRPr sz="1400">
              <a:latin typeface="Times New Roman"/>
              <a:cs typeface="Times New Roman"/>
            </a:endParaRPr>
          </a:p>
          <a:p>
            <a:pPr marL="142875" marR="20320" indent="-130810">
              <a:lnSpc>
                <a:spcPct val="104900"/>
              </a:lnSpc>
              <a:spcBef>
                <a:spcPts val="250"/>
              </a:spcBef>
              <a:buClr>
                <a:srgbClr val="D34817"/>
              </a:buClr>
              <a:buSzPct val="84615"/>
              <a:buChar char="•"/>
              <a:tabLst>
                <a:tab pos="158115" algn="l"/>
              </a:tabLst>
            </a:pPr>
            <a:r>
              <a:rPr sz="1300" dirty="0">
                <a:solidFill>
                  <a:srgbClr val="050505"/>
                </a:solidFill>
                <a:latin typeface="Times New Roman"/>
                <a:cs typeface="Times New Roman"/>
              </a:rPr>
              <a:t>Block</a:t>
            </a:r>
            <a:r>
              <a:rPr sz="1300" spc="-5" dirty="0">
                <a:solidFill>
                  <a:srgbClr val="050505"/>
                </a:solidFill>
                <a:latin typeface="Times New Roman"/>
                <a:cs typeface="Times New Roman"/>
              </a:rPr>
              <a:t> </a:t>
            </a:r>
            <a:r>
              <a:rPr sz="1300" dirty="0">
                <a:solidFill>
                  <a:srgbClr val="050505"/>
                </a:solidFill>
                <a:latin typeface="Times New Roman"/>
                <a:cs typeface="Times New Roman"/>
              </a:rPr>
              <a:t>scheduling is</a:t>
            </a:r>
            <a:r>
              <a:rPr sz="1300" spc="-5" dirty="0">
                <a:solidFill>
                  <a:srgbClr val="050505"/>
                </a:solidFill>
                <a:latin typeface="Times New Roman"/>
                <a:cs typeface="Times New Roman"/>
              </a:rPr>
              <a:t> </a:t>
            </a:r>
            <a:r>
              <a:rPr sz="1300" dirty="0">
                <a:solidFill>
                  <a:srgbClr val="050505"/>
                </a:solidFill>
                <a:latin typeface="Times New Roman"/>
                <a:cs typeface="Times New Roman"/>
              </a:rPr>
              <a:t>a system where</a:t>
            </a:r>
            <a:r>
              <a:rPr sz="1300" spc="-5" dirty="0">
                <a:solidFill>
                  <a:srgbClr val="050505"/>
                </a:solidFill>
                <a:latin typeface="Times New Roman"/>
                <a:cs typeface="Times New Roman"/>
              </a:rPr>
              <a:t> </a:t>
            </a:r>
            <a:r>
              <a:rPr sz="1300" dirty="0">
                <a:solidFill>
                  <a:srgbClr val="050505"/>
                </a:solidFill>
                <a:latin typeface="Times New Roman"/>
                <a:cs typeface="Times New Roman"/>
              </a:rPr>
              <a:t>staff workdays</a:t>
            </a:r>
            <a:r>
              <a:rPr sz="1300" spc="-5" dirty="0">
                <a:solidFill>
                  <a:srgbClr val="050505"/>
                </a:solidFill>
                <a:latin typeface="Times New Roman"/>
                <a:cs typeface="Times New Roman"/>
              </a:rPr>
              <a:t> </a:t>
            </a:r>
            <a:r>
              <a:rPr sz="1300" spc="-25" dirty="0">
                <a:solidFill>
                  <a:srgbClr val="050505"/>
                </a:solidFill>
                <a:latin typeface="Times New Roman"/>
                <a:cs typeface="Times New Roman"/>
              </a:rPr>
              <a:t>are 	</a:t>
            </a:r>
            <a:r>
              <a:rPr sz="1300" dirty="0">
                <a:solidFill>
                  <a:srgbClr val="050505"/>
                </a:solidFill>
                <a:latin typeface="Times New Roman"/>
                <a:cs typeface="Times New Roman"/>
              </a:rPr>
              <a:t>grouped</a:t>
            </a:r>
            <a:r>
              <a:rPr sz="1300" spc="-10" dirty="0">
                <a:solidFill>
                  <a:srgbClr val="050505"/>
                </a:solidFill>
                <a:latin typeface="Times New Roman"/>
                <a:cs typeface="Times New Roman"/>
              </a:rPr>
              <a:t> </a:t>
            </a:r>
            <a:r>
              <a:rPr sz="1300" dirty="0">
                <a:solidFill>
                  <a:srgbClr val="050505"/>
                </a:solidFill>
                <a:latin typeface="Times New Roman"/>
                <a:cs typeface="Times New Roman"/>
              </a:rPr>
              <a:t>into</a:t>
            </a:r>
            <a:r>
              <a:rPr sz="1300" spc="-5" dirty="0">
                <a:solidFill>
                  <a:srgbClr val="050505"/>
                </a:solidFill>
                <a:latin typeface="Times New Roman"/>
                <a:cs typeface="Times New Roman"/>
              </a:rPr>
              <a:t> </a:t>
            </a:r>
            <a:r>
              <a:rPr sz="1300" dirty="0">
                <a:solidFill>
                  <a:srgbClr val="050505"/>
                </a:solidFill>
                <a:latin typeface="Times New Roman"/>
                <a:cs typeface="Times New Roman"/>
              </a:rPr>
              <a:t>blocks</a:t>
            </a:r>
            <a:r>
              <a:rPr sz="1300" spc="-5" dirty="0">
                <a:solidFill>
                  <a:srgbClr val="050505"/>
                </a:solidFill>
                <a:latin typeface="Times New Roman"/>
                <a:cs typeface="Times New Roman"/>
              </a:rPr>
              <a:t> </a:t>
            </a:r>
            <a:r>
              <a:rPr sz="1300" dirty="0">
                <a:solidFill>
                  <a:srgbClr val="050505"/>
                </a:solidFill>
                <a:latin typeface="Times New Roman"/>
                <a:cs typeface="Times New Roman"/>
              </a:rPr>
              <a:t>over</a:t>
            </a:r>
            <a:r>
              <a:rPr sz="1300" spc="-5" dirty="0">
                <a:solidFill>
                  <a:srgbClr val="050505"/>
                </a:solidFill>
                <a:latin typeface="Times New Roman"/>
                <a:cs typeface="Times New Roman"/>
              </a:rPr>
              <a:t> </a:t>
            </a:r>
            <a:r>
              <a:rPr sz="1300" dirty="0">
                <a:solidFill>
                  <a:srgbClr val="050505"/>
                </a:solidFill>
                <a:latin typeface="Times New Roman"/>
                <a:cs typeface="Times New Roman"/>
              </a:rPr>
              <a:t>a</a:t>
            </a:r>
            <a:r>
              <a:rPr sz="1300" spc="-5" dirty="0">
                <a:solidFill>
                  <a:srgbClr val="050505"/>
                </a:solidFill>
                <a:latin typeface="Times New Roman"/>
                <a:cs typeface="Times New Roman"/>
              </a:rPr>
              <a:t> </a:t>
            </a:r>
            <a:r>
              <a:rPr sz="1300" dirty="0">
                <a:solidFill>
                  <a:srgbClr val="050505"/>
                </a:solidFill>
                <a:latin typeface="Times New Roman"/>
                <a:cs typeface="Times New Roman"/>
              </a:rPr>
              <a:t>defined</a:t>
            </a:r>
            <a:r>
              <a:rPr sz="1300" spc="-5" dirty="0">
                <a:solidFill>
                  <a:srgbClr val="050505"/>
                </a:solidFill>
                <a:latin typeface="Times New Roman"/>
                <a:cs typeface="Times New Roman"/>
              </a:rPr>
              <a:t> </a:t>
            </a:r>
            <a:r>
              <a:rPr sz="1300" dirty="0">
                <a:solidFill>
                  <a:srgbClr val="050505"/>
                </a:solidFill>
                <a:latin typeface="Times New Roman"/>
                <a:cs typeface="Times New Roman"/>
              </a:rPr>
              <a:t>period,</a:t>
            </a:r>
            <a:r>
              <a:rPr sz="1300" spc="-5" dirty="0">
                <a:solidFill>
                  <a:srgbClr val="050505"/>
                </a:solidFill>
                <a:latin typeface="Times New Roman"/>
                <a:cs typeface="Times New Roman"/>
              </a:rPr>
              <a:t> </a:t>
            </a:r>
            <a:r>
              <a:rPr sz="1300" dirty="0">
                <a:solidFill>
                  <a:srgbClr val="050505"/>
                </a:solidFill>
                <a:latin typeface="Times New Roman"/>
                <a:cs typeface="Times New Roman"/>
              </a:rPr>
              <a:t>typically</a:t>
            </a:r>
            <a:r>
              <a:rPr sz="1300" spc="-5" dirty="0">
                <a:solidFill>
                  <a:srgbClr val="050505"/>
                </a:solidFill>
                <a:latin typeface="Times New Roman"/>
                <a:cs typeface="Times New Roman"/>
              </a:rPr>
              <a:t> </a:t>
            </a:r>
            <a:r>
              <a:rPr sz="1300" dirty="0">
                <a:solidFill>
                  <a:srgbClr val="050505"/>
                </a:solidFill>
                <a:latin typeface="Times New Roman"/>
                <a:cs typeface="Times New Roman"/>
              </a:rPr>
              <a:t>4-</a:t>
            </a:r>
            <a:r>
              <a:rPr sz="1300" spc="-50" dirty="0">
                <a:solidFill>
                  <a:srgbClr val="050505"/>
                </a:solidFill>
                <a:latin typeface="Times New Roman"/>
                <a:cs typeface="Times New Roman"/>
              </a:rPr>
              <a:t>8 	</a:t>
            </a:r>
            <a:r>
              <a:rPr sz="1300" spc="-10" dirty="0">
                <a:solidFill>
                  <a:srgbClr val="050505"/>
                </a:solidFill>
                <a:latin typeface="Times New Roman"/>
                <a:cs typeface="Times New Roman"/>
              </a:rPr>
              <a:t>weeks.</a:t>
            </a:r>
            <a:endParaRPr sz="1300">
              <a:latin typeface="Times New Roman"/>
              <a:cs typeface="Times New Roman"/>
            </a:endParaRPr>
          </a:p>
          <a:p>
            <a:pPr marL="142875" marR="5080" indent="-130810">
              <a:lnSpc>
                <a:spcPct val="104900"/>
              </a:lnSpc>
              <a:spcBef>
                <a:spcPts val="275"/>
              </a:spcBef>
              <a:buClr>
                <a:srgbClr val="D34817"/>
              </a:buClr>
              <a:buSzPct val="84615"/>
              <a:buChar char="•"/>
              <a:tabLst>
                <a:tab pos="158115" algn="l"/>
              </a:tabLst>
            </a:pPr>
            <a:r>
              <a:rPr sz="1300" dirty="0">
                <a:solidFill>
                  <a:srgbClr val="050505"/>
                </a:solidFill>
                <a:latin typeface="Times New Roman"/>
                <a:cs typeface="Times New Roman"/>
              </a:rPr>
              <a:t>This</a:t>
            </a:r>
            <a:r>
              <a:rPr sz="1300" spc="-5" dirty="0">
                <a:solidFill>
                  <a:srgbClr val="050505"/>
                </a:solidFill>
                <a:latin typeface="Times New Roman"/>
                <a:cs typeface="Times New Roman"/>
              </a:rPr>
              <a:t> </a:t>
            </a:r>
            <a:r>
              <a:rPr sz="1300" dirty="0">
                <a:solidFill>
                  <a:srgbClr val="050505"/>
                </a:solidFill>
                <a:latin typeface="Times New Roman"/>
                <a:cs typeface="Times New Roman"/>
              </a:rPr>
              <a:t>approach</a:t>
            </a:r>
            <a:r>
              <a:rPr sz="1300" spc="-5" dirty="0">
                <a:solidFill>
                  <a:srgbClr val="050505"/>
                </a:solidFill>
                <a:latin typeface="Times New Roman"/>
                <a:cs typeface="Times New Roman"/>
              </a:rPr>
              <a:t> </a:t>
            </a:r>
            <a:r>
              <a:rPr sz="1300" dirty="0">
                <a:solidFill>
                  <a:srgbClr val="050505"/>
                </a:solidFill>
                <a:latin typeface="Times New Roman"/>
                <a:cs typeface="Times New Roman"/>
              </a:rPr>
              <a:t>offers</a:t>
            </a:r>
            <a:r>
              <a:rPr sz="1300" spc="-5" dirty="0">
                <a:solidFill>
                  <a:srgbClr val="050505"/>
                </a:solidFill>
                <a:latin typeface="Times New Roman"/>
                <a:cs typeface="Times New Roman"/>
              </a:rPr>
              <a:t> </a:t>
            </a:r>
            <a:r>
              <a:rPr sz="1300" dirty="0">
                <a:solidFill>
                  <a:srgbClr val="050505"/>
                </a:solidFill>
                <a:latin typeface="Times New Roman"/>
                <a:cs typeface="Times New Roman"/>
              </a:rPr>
              <a:t>flexibility</a:t>
            </a:r>
            <a:r>
              <a:rPr sz="1300" spc="-5" dirty="0">
                <a:solidFill>
                  <a:srgbClr val="050505"/>
                </a:solidFill>
                <a:latin typeface="Times New Roman"/>
                <a:cs typeface="Times New Roman"/>
              </a:rPr>
              <a:t> </a:t>
            </a:r>
            <a:r>
              <a:rPr sz="1300" dirty="0">
                <a:solidFill>
                  <a:srgbClr val="050505"/>
                </a:solidFill>
                <a:latin typeface="Times New Roman"/>
                <a:cs typeface="Times New Roman"/>
              </a:rPr>
              <a:t>and</a:t>
            </a:r>
            <a:r>
              <a:rPr sz="1300" spc="-5" dirty="0">
                <a:solidFill>
                  <a:srgbClr val="050505"/>
                </a:solidFill>
                <a:latin typeface="Times New Roman"/>
                <a:cs typeface="Times New Roman"/>
              </a:rPr>
              <a:t> </a:t>
            </a:r>
            <a:r>
              <a:rPr sz="1300" dirty="0">
                <a:solidFill>
                  <a:srgbClr val="050505"/>
                </a:solidFill>
                <a:latin typeface="Times New Roman"/>
                <a:cs typeface="Times New Roman"/>
              </a:rPr>
              <a:t>ease</a:t>
            </a:r>
            <a:r>
              <a:rPr sz="1300" spc="-5" dirty="0">
                <a:solidFill>
                  <a:srgbClr val="050505"/>
                </a:solidFill>
                <a:latin typeface="Times New Roman"/>
                <a:cs typeface="Times New Roman"/>
              </a:rPr>
              <a:t> </a:t>
            </a:r>
            <a:r>
              <a:rPr sz="1300" dirty="0">
                <a:solidFill>
                  <a:srgbClr val="050505"/>
                </a:solidFill>
                <a:latin typeface="Times New Roman"/>
                <a:cs typeface="Times New Roman"/>
              </a:rPr>
              <a:t>of</a:t>
            </a:r>
            <a:r>
              <a:rPr sz="1300" spc="-5" dirty="0">
                <a:solidFill>
                  <a:srgbClr val="050505"/>
                </a:solidFill>
                <a:latin typeface="Times New Roman"/>
                <a:cs typeface="Times New Roman"/>
              </a:rPr>
              <a:t> </a:t>
            </a:r>
            <a:r>
              <a:rPr sz="1300" dirty="0">
                <a:solidFill>
                  <a:srgbClr val="050505"/>
                </a:solidFill>
                <a:latin typeface="Times New Roman"/>
                <a:cs typeface="Times New Roman"/>
              </a:rPr>
              <a:t>planning</a:t>
            </a:r>
            <a:r>
              <a:rPr sz="1300" spc="-5" dirty="0">
                <a:solidFill>
                  <a:srgbClr val="050505"/>
                </a:solidFill>
                <a:latin typeface="Times New Roman"/>
                <a:cs typeface="Times New Roman"/>
              </a:rPr>
              <a:t> </a:t>
            </a:r>
            <a:r>
              <a:rPr sz="1300" spc="-25" dirty="0">
                <a:solidFill>
                  <a:srgbClr val="050505"/>
                </a:solidFill>
                <a:latin typeface="Times New Roman"/>
                <a:cs typeface="Times New Roman"/>
              </a:rPr>
              <a:t>but 	</a:t>
            </a:r>
            <a:r>
              <a:rPr sz="1300" dirty="0">
                <a:solidFill>
                  <a:srgbClr val="050505"/>
                </a:solidFill>
                <a:latin typeface="Times New Roman"/>
                <a:cs typeface="Times New Roman"/>
              </a:rPr>
              <a:t>may</a:t>
            </a:r>
            <a:r>
              <a:rPr sz="1300" spc="-5" dirty="0">
                <a:solidFill>
                  <a:srgbClr val="050505"/>
                </a:solidFill>
                <a:latin typeface="Times New Roman"/>
                <a:cs typeface="Times New Roman"/>
              </a:rPr>
              <a:t> </a:t>
            </a:r>
            <a:r>
              <a:rPr sz="1300" dirty="0">
                <a:solidFill>
                  <a:srgbClr val="050505"/>
                </a:solidFill>
                <a:latin typeface="Times New Roman"/>
                <a:cs typeface="Times New Roman"/>
              </a:rPr>
              <a:t>not</a:t>
            </a:r>
            <a:r>
              <a:rPr sz="1300" spc="-5" dirty="0">
                <a:solidFill>
                  <a:srgbClr val="050505"/>
                </a:solidFill>
                <a:latin typeface="Times New Roman"/>
                <a:cs typeface="Times New Roman"/>
              </a:rPr>
              <a:t> </a:t>
            </a:r>
            <a:r>
              <a:rPr sz="1300" dirty="0">
                <a:solidFill>
                  <a:srgbClr val="050505"/>
                </a:solidFill>
                <a:latin typeface="Times New Roman"/>
                <a:cs typeface="Times New Roman"/>
              </a:rPr>
              <a:t>provide</a:t>
            </a:r>
            <a:r>
              <a:rPr sz="1300" spc="-5" dirty="0">
                <a:solidFill>
                  <a:srgbClr val="050505"/>
                </a:solidFill>
                <a:latin typeface="Times New Roman"/>
                <a:cs typeface="Times New Roman"/>
              </a:rPr>
              <a:t> </a:t>
            </a:r>
            <a:r>
              <a:rPr sz="1300" dirty="0">
                <a:solidFill>
                  <a:srgbClr val="050505"/>
                </a:solidFill>
                <a:latin typeface="Times New Roman"/>
                <a:cs typeface="Times New Roman"/>
              </a:rPr>
              <a:t>continuous</a:t>
            </a:r>
            <a:r>
              <a:rPr sz="1300" spc="-5" dirty="0">
                <a:solidFill>
                  <a:srgbClr val="050505"/>
                </a:solidFill>
                <a:latin typeface="Times New Roman"/>
                <a:cs typeface="Times New Roman"/>
              </a:rPr>
              <a:t> </a:t>
            </a:r>
            <a:r>
              <a:rPr sz="1300" dirty="0">
                <a:solidFill>
                  <a:srgbClr val="050505"/>
                </a:solidFill>
                <a:latin typeface="Times New Roman"/>
                <a:cs typeface="Times New Roman"/>
              </a:rPr>
              <a:t>coverage</a:t>
            </a:r>
            <a:r>
              <a:rPr sz="1300" spc="-5" dirty="0">
                <a:solidFill>
                  <a:srgbClr val="050505"/>
                </a:solidFill>
                <a:latin typeface="Times New Roman"/>
                <a:cs typeface="Times New Roman"/>
              </a:rPr>
              <a:t> </a:t>
            </a:r>
            <a:r>
              <a:rPr sz="1300" dirty="0">
                <a:solidFill>
                  <a:srgbClr val="050505"/>
                </a:solidFill>
                <a:latin typeface="Times New Roman"/>
                <a:cs typeface="Times New Roman"/>
              </a:rPr>
              <a:t>every</a:t>
            </a:r>
            <a:r>
              <a:rPr sz="1300" spc="-5" dirty="0">
                <a:solidFill>
                  <a:srgbClr val="050505"/>
                </a:solidFill>
                <a:latin typeface="Times New Roman"/>
                <a:cs typeface="Times New Roman"/>
              </a:rPr>
              <a:t> </a:t>
            </a:r>
            <a:r>
              <a:rPr sz="1300" dirty="0">
                <a:solidFill>
                  <a:srgbClr val="050505"/>
                </a:solidFill>
                <a:latin typeface="Times New Roman"/>
                <a:cs typeface="Times New Roman"/>
              </a:rPr>
              <a:t>day</a:t>
            </a:r>
            <a:r>
              <a:rPr sz="1300" spc="-5" dirty="0">
                <a:solidFill>
                  <a:srgbClr val="050505"/>
                </a:solidFill>
                <a:latin typeface="Times New Roman"/>
                <a:cs typeface="Times New Roman"/>
              </a:rPr>
              <a:t> </a:t>
            </a:r>
            <a:r>
              <a:rPr sz="1300" dirty="0">
                <a:solidFill>
                  <a:srgbClr val="050505"/>
                </a:solidFill>
                <a:latin typeface="Times New Roman"/>
                <a:cs typeface="Times New Roman"/>
              </a:rPr>
              <a:t>of</a:t>
            </a:r>
            <a:r>
              <a:rPr sz="1300" spc="-5" dirty="0">
                <a:solidFill>
                  <a:srgbClr val="050505"/>
                </a:solidFill>
                <a:latin typeface="Times New Roman"/>
                <a:cs typeface="Times New Roman"/>
              </a:rPr>
              <a:t> </a:t>
            </a:r>
            <a:r>
              <a:rPr sz="1300" spc="-25" dirty="0">
                <a:solidFill>
                  <a:srgbClr val="050505"/>
                </a:solidFill>
                <a:latin typeface="Times New Roman"/>
                <a:cs typeface="Times New Roman"/>
              </a:rPr>
              <a:t>the 	</a:t>
            </a:r>
            <a:r>
              <a:rPr sz="1300" spc="-10" dirty="0">
                <a:solidFill>
                  <a:srgbClr val="050505"/>
                </a:solidFill>
                <a:latin typeface="Times New Roman"/>
                <a:cs typeface="Times New Roman"/>
              </a:rPr>
              <a:t>week.</a:t>
            </a:r>
            <a:endParaRPr sz="1300">
              <a:latin typeface="Times New Roman"/>
              <a:cs typeface="Times New Roman"/>
            </a:endParaRPr>
          </a:p>
        </p:txBody>
      </p:sp>
      <p:pic>
        <p:nvPicPr>
          <p:cNvPr id="4" name="object 4"/>
          <p:cNvPicPr/>
          <p:nvPr/>
        </p:nvPicPr>
        <p:blipFill>
          <a:blip r:embed="rId2" cstate="print"/>
          <a:stretch>
            <a:fillRect/>
          </a:stretch>
        </p:blipFill>
        <p:spPr>
          <a:xfrm>
            <a:off x="2796494" y="2374089"/>
            <a:ext cx="1902454" cy="1159963"/>
          </a:xfrm>
          <a:prstGeom prst="rect">
            <a:avLst/>
          </a:prstGeom>
        </p:spPr>
      </p:pic>
      <p:pic>
        <p:nvPicPr>
          <p:cNvPr id="5" name="object 5"/>
          <p:cNvPicPr/>
          <p:nvPr/>
        </p:nvPicPr>
        <p:blipFill>
          <a:blip r:embed="rId3" cstate="print"/>
          <a:stretch>
            <a:fillRect/>
          </a:stretch>
        </p:blipFill>
        <p:spPr>
          <a:xfrm>
            <a:off x="254950" y="2520784"/>
            <a:ext cx="1359228" cy="95906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4554" y="154161"/>
            <a:ext cx="2341996" cy="358140"/>
          </a:xfrm>
          <a:prstGeom prst="rect">
            <a:avLst/>
          </a:prstGeom>
        </p:spPr>
        <p:txBody>
          <a:bodyPr vert="horz" wrap="square" lIns="0" tIns="16510" rIns="0" bIns="0" rtlCol="0">
            <a:spAutoFit/>
          </a:bodyPr>
          <a:lstStyle/>
          <a:p>
            <a:pPr marL="12700">
              <a:lnSpc>
                <a:spcPct val="100000"/>
              </a:lnSpc>
              <a:spcBef>
                <a:spcPts val="130"/>
              </a:spcBef>
            </a:pPr>
            <a:r>
              <a:rPr sz="2150" dirty="0">
                <a:uFill>
                  <a:solidFill>
                    <a:srgbClr val="D34817"/>
                  </a:solidFill>
                </a:uFill>
              </a:rPr>
              <a:t>Cyclic</a:t>
            </a:r>
            <a:r>
              <a:rPr sz="2150" spc="45" dirty="0">
                <a:uFill>
                  <a:solidFill>
                    <a:srgbClr val="D34817"/>
                  </a:solidFill>
                </a:uFill>
              </a:rPr>
              <a:t> </a:t>
            </a:r>
            <a:r>
              <a:rPr sz="2150" spc="-10" dirty="0">
                <a:uFill>
                  <a:solidFill>
                    <a:srgbClr val="D34817"/>
                  </a:solidFill>
                </a:uFill>
              </a:rPr>
              <a:t>Schedulin</a:t>
            </a:r>
            <a:r>
              <a:rPr sz="2150" spc="-10" dirty="0"/>
              <a:t>g</a:t>
            </a:r>
            <a:endParaRPr sz="2150" dirty="0"/>
          </a:p>
        </p:txBody>
      </p:sp>
      <p:sp>
        <p:nvSpPr>
          <p:cNvPr id="3" name="object 3"/>
          <p:cNvSpPr txBox="1"/>
          <p:nvPr/>
        </p:nvSpPr>
        <p:spPr>
          <a:xfrm>
            <a:off x="534554" y="460340"/>
            <a:ext cx="4097654" cy="2824480"/>
          </a:xfrm>
          <a:prstGeom prst="rect">
            <a:avLst/>
          </a:prstGeom>
        </p:spPr>
        <p:txBody>
          <a:bodyPr vert="horz" wrap="square" lIns="0" tIns="55244" rIns="0" bIns="0" rtlCol="0">
            <a:spAutoFit/>
          </a:bodyPr>
          <a:lstStyle/>
          <a:p>
            <a:pPr marL="12700">
              <a:lnSpc>
                <a:spcPct val="100000"/>
              </a:lnSpc>
              <a:spcBef>
                <a:spcPts val="434"/>
              </a:spcBef>
            </a:pPr>
            <a:r>
              <a:rPr sz="1400" spc="-10" dirty="0">
                <a:latin typeface="Times New Roman"/>
                <a:cs typeface="Times New Roman"/>
              </a:rPr>
              <a:t>Definition:</a:t>
            </a:r>
            <a:endParaRPr sz="1400" dirty="0">
              <a:latin typeface="Times New Roman"/>
              <a:cs typeface="Times New Roman"/>
            </a:endParaRPr>
          </a:p>
          <a:p>
            <a:pPr marL="141605" marR="30480" indent="-129539">
              <a:lnSpc>
                <a:spcPct val="103899"/>
              </a:lnSpc>
              <a:spcBef>
                <a:spcPts val="270"/>
              </a:spcBef>
              <a:buClr>
                <a:srgbClr val="D34817"/>
              </a:buClr>
              <a:buSzPct val="85714"/>
              <a:buChar char="•"/>
              <a:tabLst>
                <a:tab pos="158115" algn="l"/>
              </a:tabLst>
            </a:pPr>
            <a:r>
              <a:rPr sz="1400" dirty="0">
                <a:latin typeface="Times New Roman"/>
                <a:cs typeface="Times New Roman"/>
              </a:rPr>
              <a:t>Cyclic</a:t>
            </a:r>
            <a:r>
              <a:rPr sz="1400" spc="10" dirty="0">
                <a:latin typeface="Times New Roman"/>
                <a:cs typeface="Times New Roman"/>
              </a:rPr>
              <a:t> </a:t>
            </a:r>
            <a:r>
              <a:rPr sz="1400" dirty="0">
                <a:latin typeface="Times New Roman"/>
                <a:cs typeface="Times New Roman"/>
              </a:rPr>
              <a:t>scheduling</a:t>
            </a:r>
            <a:r>
              <a:rPr sz="1400" spc="15" dirty="0">
                <a:latin typeface="Times New Roman"/>
                <a:cs typeface="Times New Roman"/>
              </a:rPr>
              <a:t> </a:t>
            </a:r>
            <a:r>
              <a:rPr sz="1400" dirty="0">
                <a:latin typeface="Times New Roman"/>
                <a:cs typeface="Times New Roman"/>
              </a:rPr>
              <a:t>is</a:t>
            </a:r>
            <a:r>
              <a:rPr sz="1400" spc="15" dirty="0">
                <a:latin typeface="Times New Roman"/>
                <a:cs typeface="Times New Roman"/>
              </a:rPr>
              <a:t> </a:t>
            </a:r>
            <a:r>
              <a:rPr sz="1400" dirty="0">
                <a:latin typeface="Times New Roman"/>
                <a:cs typeface="Times New Roman"/>
              </a:rPr>
              <a:t>a</a:t>
            </a:r>
            <a:r>
              <a:rPr sz="1400" spc="15" dirty="0">
                <a:latin typeface="Times New Roman"/>
                <a:cs typeface="Times New Roman"/>
              </a:rPr>
              <a:t> </a:t>
            </a:r>
            <a:r>
              <a:rPr sz="1400" dirty="0">
                <a:latin typeface="Times New Roman"/>
                <a:cs typeface="Times New Roman"/>
              </a:rPr>
              <a:t>system</a:t>
            </a:r>
            <a:r>
              <a:rPr sz="1400" spc="15" dirty="0">
                <a:latin typeface="Times New Roman"/>
                <a:cs typeface="Times New Roman"/>
              </a:rPr>
              <a:t> </a:t>
            </a:r>
            <a:r>
              <a:rPr sz="1400" dirty="0">
                <a:latin typeface="Times New Roman"/>
                <a:cs typeface="Times New Roman"/>
              </a:rPr>
              <a:t>where</a:t>
            </a:r>
            <a:r>
              <a:rPr sz="1400" spc="10" dirty="0">
                <a:latin typeface="Times New Roman"/>
                <a:cs typeface="Times New Roman"/>
              </a:rPr>
              <a:t> </a:t>
            </a:r>
            <a:r>
              <a:rPr sz="1400" dirty="0">
                <a:latin typeface="Times New Roman"/>
                <a:cs typeface="Times New Roman"/>
              </a:rPr>
              <a:t>schedule</a:t>
            </a:r>
            <a:r>
              <a:rPr sz="1400" spc="15" dirty="0">
                <a:latin typeface="Times New Roman"/>
                <a:cs typeface="Times New Roman"/>
              </a:rPr>
              <a:t> </a:t>
            </a:r>
            <a:r>
              <a:rPr sz="1400" spc="-10" dirty="0">
                <a:latin typeface="Times New Roman"/>
                <a:cs typeface="Times New Roman"/>
              </a:rPr>
              <a:t>patterns 	</a:t>
            </a:r>
            <a:r>
              <a:rPr sz="1400" dirty="0">
                <a:latin typeface="Times New Roman"/>
                <a:cs typeface="Times New Roman"/>
              </a:rPr>
              <a:t>are</a:t>
            </a:r>
            <a:r>
              <a:rPr sz="1400" spc="10" dirty="0">
                <a:latin typeface="Times New Roman"/>
                <a:cs typeface="Times New Roman"/>
              </a:rPr>
              <a:t> </a:t>
            </a:r>
            <a:r>
              <a:rPr sz="1400" dirty="0">
                <a:latin typeface="Times New Roman"/>
                <a:cs typeface="Times New Roman"/>
              </a:rPr>
              <a:t>established</a:t>
            </a:r>
            <a:r>
              <a:rPr sz="1400" spc="10" dirty="0">
                <a:latin typeface="Times New Roman"/>
                <a:cs typeface="Times New Roman"/>
              </a:rPr>
              <a:t> </a:t>
            </a:r>
            <a:r>
              <a:rPr sz="1400" dirty="0">
                <a:latin typeface="Times New Roman"/>
                <a:cs typeface="Times New Roman"/>
              </a:rPr>
              <a:t>for</a:t>
            </a:r>
            <a:r>
              <a:rPr sz="1400" spc="10" dirty="0">
                <a:latin typeface="Times New Roman"/>
                <a:cs typeface="Times New Roman"/>
              </a:rPr>
              <a:t> </a:t>
            </a:r>
            <a:r>
              <a:rPr sz="1400" dirty="0">
                <a:latin typeface="Times New Roman"/>
                <a:cs typeface="Times New Roman"/>
              </a:rPr>
              <a:t>a</a:t>
            </a:r>
            <a:r>
              <a:rPr sz="1400" spc="10" dirty="0">
                <a:latin typeface="Times New Roman"/>
                <a:cs typeface="Times New Roman"/>
              </a:rPr>
              <a:t> </a:t>
            </a:r>
            <a:r>
              <a:rPr sz="1400" dirty="0">
                <a:latin typeface="Times New Roman"/>
                <a:cs typeface="Times New Roman"/>
              </a:rPr>
              <a:t>set</a:t>
            </a:r>
            <a:r>
              <a:rPr sz="1400" spc="15" dirty="0">
                <a:latin typeface="Times New Roman"/>
                <a:cs typeface="Times New Roman"/>
              </a:rPr>
              <a:t> </a:t>
            </a:r>
            <a:r>
              <a:rPr sz="1400" dirty="0">
                <a:latin typeface="Times New Roman"/>
                <a:cs typeface="Times New Roman"/>
              </a:rPr>
              <a:t>number</a:t>
            </a:r>
            <a:r>
              <a:rPr sz="1400" spc="10" dirty="0">
                <a:latin typeface="Times New Roman"/>
                <a:cs typeface="Times New Roman"/>
              </a:rPr>
              <a:t> </a:t>
            </a:r>
            <a:r>
              <a:rPr sz="1400" dirty="0">
                <a:latin typeface="Times New Roman"/>
                <a:cs typeface="Times New Roman"/>
              </a:rPr>
              <a:t>of</a:t>
            </a:r>
            <a:r>
              <a:rPr sz="1400" spc="10" dirty="0">
                <a:latin typeface="Times New Roman"/>
                <a:cs typeface="Times New Roman"/>
              </a:rPr>
              <a:t> </a:t>
            </a:r>
            <a:r>
              <a:rPr sz="1400" dirty="0">
                <a:latin typeface="Times New Roman"/>
                <a:cs typeface="Times New Roman"/>
              </a:rPr>
              <a:t>weeks</a:t>
            </a:r>
            <a:r>
              <a:rPr sz="1400" spc="10" dirty="0">
                <a:latin typeface="Times New Roman"/>
                <a:cs typeface="Times New Roman"/>
              </a:rPr>
              <a:t> </a:t>
            </a:r>
            <a:r>
              <a:rPr sz="1400" dirty="0">
                <a:latin typeface="Times New Roman"/>
                <a:cs typeface="Times New Roman"/>
              </a:rPr>
              <a:t>and</a:t>
            </a:r>
            <a:r>
              <a:rPr sz="1400" spc="10" dirty="0">
                <a:latin typeface="Times New Roman"/>
                <a:cs typeface="Times New Roman"/>
              </a:rPr>
              <a:t> </a:t>
            </a:r>
            <a:r>
              <a:rPr sz="1400" dirty="0">
                <a:latin typeface="Times New Roman"/>
                <a:cs typeface="Times New Roman"/>
              </a:rPr>
              <a:t>are</a:t>
            </a:r>
            <a:r>
              <a:rPr sz="1400" spc="15" dirty="0">
                <a:latin typeface="Times New Roman"/>
                <a:cs typeface="Times New Roman"/>
              </a:rPr>
              <a:t> </a:t>
            </a:r>
            <a:r>
              <a:rPr sz="1400" spc="-20" dirty="0">
                <a:latin typeface="Times New Roman"/>
                <a:cs typeface="Times New Roman"/>
              </a:rPr>
              <a:t>then 	</a:t>
            </a:r>
            <a:r>
              <a:rPr sz="1400" dirty="0">
                <a:latin typeface="Times New Roman"/>
                <a:cs typeface="Times New Roman"/>
              </a:rPr>
              <a:t>repeated</a:t>
            </a:r>
            <a:r>
              <a:rPr sz="1400" spc="10" dirty="0">
                <a:latin typeface="Times New Roman"/>
                <a:cs typeface="Times New Roman"/>
              </a:rPr>
              <a:t> </a:t>
            </a:r>
            <a:r>
              <a:rPr sz="1400" dirty="0">
                <a:latin typeface="Times New Roman"/>
                <a:cs typeface="Times New Roman"/>
              </a:rPr>
              <a:t>on</a:t>
            </a:r>
            <a:r>
              <a:rPr sz="1400" spc="15" dirty="0">
                <a:latin typeface="Times New Roman"/>
                <a:cs typeface="Times New Roman"/>
              </a:rPr>
              <a:t> </a:t>
            </a:r>
            <a:r>
              <a:rPr sz="1400" dirty="0">
                <a:latin typeface="Times New Roman"/>
                <a:cs typeface="Times New Roman"/>
              </a:rPr>
              <a:t>a</a:t>
            </a:r>
            <a:r>
              <a:rPr sz="1400" spc="15" dirty="0">
                <a:latin typeface="Times New Roman"/>
                <a:cs typeface="Times New Roman"/>
              </a:rPr>
              <a:t> </a:t>
            </a:r>
            <a:r>
              <a:rPr sz="1400" dirty="0">
                <a:latin typeface="Times New Roman"/>
                <a:cs typeface="Times New Roman"/>
              </a:rPr>
              <a:t>continuous</a:t>
            </a:r>
            <a:r>
              <a:rPr sz="1400" spc="15" dirty="0">
                <a:latin typeface="Times New Roman"/>
                <a:cs typeface="Times New Roman"/>
              </a:rPr>
              <a:t> </a:t>
            </a:r>
            <a:r>
              <a:rPr sz="1400" dirty="0">
                <a:latin typeface="Times New Roman"/>
                <a:cs typeface="Times New Roman"/>
              </a:rPr>
              <a:t>cycle</a:t>
            </a:r>
            <a:r>
              <a:rPr sz="1400" spc="15" dirty="0">
                <a:latin typeface="Times New Roman"/>
                <a:cs typeface="Times New Roman"/>
              </a:rPr>
              <a:t> </a:t>
            </a:r>
            <a:r>
              <a:rPr sz="1400" dirty="0">
                <a:latin typeface="Times New Roman"/>
                <a:cs typeface="Times New Roman"/>
              </a:rPr>
              <a:t>(e.g.,</a:t>
            </a:r>
            <a:r>
              <a:rPr sz="1400" spc="15" dirty="0">
                <a:latin typeface="Times New Roman"/>
                <a:cs typeface="Times New Roman"/>
              </a:rPr>
              <a:t> </a:t>
            </a:r>
            <a:r>
              <a:rPr sz="1400" dirty="0">
                <a:latin typeface="Times New Roman"/>
                <a:cs typeface="Times New Roman"/>
              </a:rPr>
              <a:t>every</a:t>
            </a:r>
            <a:r>
              <a:rPr sz="1400" spc="15" dirty="0">
                <a:latin typeface="Times New Roman"/>
                <a:cs typeface="Times New Roman"/>
              </a:rPr>
              <a:t> </a:t>
            </a:r>
            <a:r>
              <a:rPr sz="1400" dirty="0">
                <a:latin typeface="Times New Roman"/>
                <a:cs typeface="Times New Roman"/>
              </a:rPr>
              <a:t>2,</a:t>
            </a:r>
            <a:r>
              <a:rPr sz="1400" spc="10" dirty="0">
                <a:latin typeface="Times New Roman"/>
                <a:cs typeface="Times New Roman"/>
              </a:rPr>
              <a:t> </a:t>
            </a:r>
            <a:r>
              <a:rPr sz="1400" dirty="0">
                <a:latin typeface="Times New Roman"/>
                <a:cs typeface="Times New Roman"/>
              </a:rPr>
              <a:t>4,</a:t>
            </a:r>
            <a:r>
              <a:rPr sz="1400" spc="15" dirty="0">
                <a:latin typeface="Times New Roman"/>
                <a:cs typeface="Times New Roman"/>
              </a:rPr>
              <a:t> </a:t>
            </a:r>
            <a:r>
              <a:rPr sz="1400" dirty="0">
                <a:latin typeface="Times New Roman"/>
                <a:cs typeface="Times New Roman"/>
              </a:rPr>
              <a:t>or</a:t>
            </a:r>
            <a:r>
              <a:rPr sz="1400" spc="15" dirty="0">
                <a:latin typeface="Times New Roman"/>
                <a:cs typeface="Times New Roman"/>
              </a:rPr>
              <a:t> </a:t>
            </a:r>
            <a:r>
              <a:rPr sz="1400" spc="-50" dirty="0">
                <a:latin typeface="Times New Roman"/>
                <a:cs typeface="Times New Roman"/>
              </a:rPr>
              <a:t>6 	</a:t>
            </a:r>
            <a:r>
              <a:rPr sz="1400" spc="-10" dirty="0">
                <a:latin typeface="Times New Roman"/>
                <a:cs typeface="Times New Roman"/>
              </a:rPr>
              <a:t>weeks).</a:t>
            </a:r>
            <a:endParaRPr sz="1400" dirty="0">
              <a:latin typeface="Times New Roman"/>
              <a:cs typeface="Times New Roman"/>
            </a:endParaRPr>
          </a:p>
          <a:p>
            <a:pPr marL="141605" marR="342900" indent="-129539">
              <a:lnSpc>
                <a:spcPct val="103899"/>
              </a:lnSpc>
              <a:spcBef>
                <a:spcPts val="275"/>
              </a:spcBef>
              <a:buClr>
                <a:srgbClr val="D34817"/>
              </a:buClr>
              <a:buSzPct val="85714"/>
              <a:buChar char="•"/>
              <a:tabLst>
                <a:tab pos="158115" algn="l"/>
              </a:tabLst>
            </a:pPr>
            <a:r>
              <a:rPr sz="1400" dirty="0">
                <a:latin typeface="Times New Roman"/>
                <a:cs typeface="Times New Roman"/>
              </a:rPr>
              <a:t>It</a:t>
            </a:r>
            <a:r>
              <a:rPr sz="1400" spc="10" dirty="0">
                <a:latin typeface="Times New Roman"/>
                <a:cs typeface="Times New Roman"/>
              </a:rPr>
              <a:t> </a:t>
            </a:r>
            <a:r>
              <a:rPr sz="1400" dirty="0">
                <a:latin typeface="Times New Roman"/>
                <a:cs typeface="Times New Roman"/>
              </a:rPr>
              <a:t>takes</a:t>
            </a:r>
            <a:r>
              <a:rPr sz="1400" spc="10" dirty="0">
                <a:latin typeface="Times New Roman"/>
                <a:cs typeface="Times New Roman"/>
              </a:rPr>
              <a:t> </a:t>
            </a:r>
            <a:r>
              <a:rPr sz="1400" dirty="0">
                <a:latin typeface="Times New Roman"/>
                <a:cs typeface="Times New Roman"/>
              </a:rPr>
              <a:t>into</a:t>
            </a:r>
            <a:r>
              <a:rPr sz="1400" spc="10" dirty="0">
                <a:latin typeface="Times New Roman"/>
                <a:cs typeface="Times New Roman"/>
              </a:rPr>
              <a:t> </a:t>
            </a:r>
            <a:r>
              <a:rPr sz="1400" dirty="0">
                <a:latin typeface="Times New Roman"/>
                <a:cs typeface="Times New Roman"/>
              </a:rPr>
              <a:t>account</a:t>
            </a:r>
            <a:r>
              <a:rPr sz="1400" spc="15" dirty="0">
                <a:latin typeface="Times New Roman"/>
                <a:cs typeface="Times New Roman"/>
              </a:rPr>
              <a:t> </a:t>
            </a:r>
            <a:r>
              <a:rPr sz="1400" dirty="0">
                <a:latin typeface="Times New Roman"/>
                <a:cs typeface="Times New Roman"/>
              </a:rPr>
              <a:t>the</a:t>
            </a:r>
            <a:r>
              <a:rPr sz="1400" spc="10" dirty="0">
                <a:latin typeface="Times New Roman"/>
                <a:cs typeface="Times New Roman"/>
              </a:rPr>
              <a:t> </a:t>
            </a:r>
            <a:r>
              <a:rPr sz="1400" dirty="0">
                <a:latin typeface="Times New Roman"/>
                <a:cs typeface="Times New Roman"/>
              </a:rPr>
              <a:t>need</a:t>
            </a:r>
            <a:r>
              <a:rPr sz="1400" spc="10" dirty="0">
                <a:latin typeface="Times New Roman"/>
                <a:cs typeface="Times New Roman"/>
              </a:rPr>
              <a:t> </a:t>
            </a:r>
            <a:r>
              <a:rPr sz="1400" dirty="0">
                <a:latin typeface="Times New Roman"/>
                <a:cs typeface="Times New Roman"/>
              </a:rPr>
              <a:t>for</a:t>
            </a:r>
            <a:r>
              <a:rPr sz="1400" spc="15" dirty="0">
                <a:latin typeface="Times New Roman"/>
                <a:cs typeface="Times New Roman"/>
              </a:rPr>
              <a:t> </a:t>
            </a:r>
            <a:r>
              <a:rPr sz="1400" dirty="0">
                <a:latin typeface="Times New Roman"/>
                <a:cs typeface="Times New Roman"/>
              </a:rPr>
              <a:t>an</a:t>
            </a:r>
            <a:r>
              <a:rPr sz="1400" spc="10" dirty="0">
                <a:latin typeface="Times New Roman"/>
                <a:cs typeface="Times New Roman"/>
              </a:rPr>
              <a:t> </a:t>
            </a:r>
            <a:r>
              <a:rPr sz="1400" spc="-10" dirty="0">
                <a:latin typeface="Times New Roman"/>
                <a:cs typeface="Times New Roman"/>
              </a:rPr>
              <a:t>appropriate 	</a:t>
            </a:r>
            <a:r>
              <a:rPr sz="1400" dirty="0">
                <a:latin typeface="Times New Roman"/>
                <a:cs typeface="Times New Roman"/>
              </a:rPr>
              <a:t>number</a:t>
            </a:r>
            <a:r>
              <a:rPr sz="1400" spc="15" dirty="0">
                <a:latin typeface="Times New Roman"/>
                <a:cs typeface="Times New Roman"/>
              </a:rPr>
              <a:t> </a:t>
            </a:r>
            <a:r>
              <a:rPr sz="1400" dirty="0">
                <a:latin typeface="Times New Roman"/>
                <a:cs typeface="Times New Roman"/>
              </a:rPr>
              <a:t>of</a:t>
            </a:r>
            <a:r>
              <a:rPr sz="1400" spc="15" dirty="0">
                <a:latin typeface="Times New Roman"/>
                <a:cs typeface="Times New Roman"/>
              </a:rPr>
              <a:t> </a:t>
            </a:r>
            <a:r>
              <a:rPr sz="1400" dirty="0">
                <a:latin typeface="Times New Roman"/>
                <a:cs typeface="Times New Roman"/>
              </a:rPr>
              <a:t>staff</a:t>
            </a:r>
            <a:r>
              <a:rPr sz="1400" spc="15" dirty="0">
                <a:latin typeface="Times New Roman"/>
                <a:cs typeface="Times New Roman"/>
              </a:rPr>
              <a:t> </a:t>
            </a:r>
            <a:r>
              <a:rPr sz="1400" dirty="0">
                <a:latin typeface="Times New Roman"/>
                <a:cs typeface="Times New Roman"/>
              </a:rPr>
              <a:t>and</a:t>
            </a:r>
            <a:r>
              <a:rPr sz="1400" spc="15" dirty="0">
                <a:latin typeface="Times New Roman"/>
                <a:cs typeface="Times New Roman"/>
              </a:rPr>
              <a:t> </a:t>
            </a:r>
            <a:r>
              <a:rPr sz="1400" dirty="0">
                <a:latin typeface="Times New Roman"/>
                <a:cs typeface="Times New Roman"/>
              </a:rPr>
              <a:t>the</a:t>
            </a:r>
            <a:r>
              <a:rPr sz="1400" spc="15" dirty="0">
                <a:latin typeface="Times New Roman"/>
                <a:cs typeface="Times New Roman"/>
              </a:rPr>
              <a:t> </a:t>
            </a:r>
            <a:r>
              <a:rPr sz="1400" dirty="0">
                <a:latin typeface="Times New Roman"/>
                <a:cs typeface="Times New Roman"/>
              </a:rPr>
              <a:t>right</a:t>
            </a:r>
            <a:r>
              <a:rPr sz="1400" spc="15" dirty="0">
                <a:latin typeface="Times New Roman"/>
                <a:cs typeface="Times New Roman"/>
              </a:rPr>
              <a:t> </a:t>
            </a:r>
            <a:r>
              <a:rPr sz="1400" dirty="0">
                <a:latin typeface="Times New Roman"/>
                <a:cs typeface="Times New Roman"/>
              </a:rPr>
              <a:t>mix</a:t>
            </a:r>
            <a:r>
              <a:rPr sz="1400" spc="15" dirty="0">
                <a:latin typeface="Times New Roman"/>
                <a:cs typeface="Times New Roman"/>
              </a:rPr>
              <a:t> </a:t>
            </a:r>
            <a:r>
              <a:rPr sz="1400" dirty="0">
                <a:latin typeface="Times New Roman"/>
                <a:cs typeface="Times New Roman"/>
              </a:rPr>
              <a:t>of</a:t>
            </a:r>
            <a:r>
              <a:rPr sz="1400" spc="20" dirty="0">
                <a:latin typeface="Times New Roman"/>
                <a:cs typeface="Times New Roman"/>
              </a:rPr>
              <a:t> </a:t>
            </a:r>
            <a:r>
              <a:rPr sz="1400" dirty="0">
                <a:latin typeface="Times New Roman"/>
                <a:cs typeface="Times New Roman"/>
              </a:rPr>
              <a:t>skill</a:t>
            </a:r>
            <a:r>
              <a:rPr sz="1400" spc="15" dirty="0">
                <a:latin typeface="Times New Roman"/>
                <a:cs typeface="Times New Roman"/>
              </a:rPr>
              <a:t> </a:t>
            </a:r>
            <a:r>
              <a:rPr sz="1400" dirty="0">
                <a:latin typeface="Times New Roman"/>
                <a:cs typeface="Times New Roman"/>
              </a:rPr>
              <a:t>levels</a:t>
            </a:r>
            <a:r>
              <a:rPr sz="1400" spc="15" dirty="0">
                <a:latin typeface="Times New Roman"/>
                <a:cs typeface="Times New Roman"/>
              </a:rPr>
              <a:t> </a:t>
            </a:r>
            <a:r>
              <a:rPr sz="1400" spc="-25" dirty="0">
                <a:latin typeface="Times New Roman"/>
                <a:cs typeface="Times New Roman"/>
              </a:rPr>
              <a:t>to 	</a:t>
            </a:r>
            <a:r>
              <a:rPr sz="1400" dirty="0">
                <a:latin typeface="Times New Roman"/>
                <a:cs typeface="Times New Roman"/>
              </a:rPr>
              <a:t>maintain</a:t>
            </a:r>
            <a:r>
              <a:rPr sz="1400" spc="25" dirty="0">
                <a:latin typeface="Times New Roman"/>
                <a:cs typeface="Times New Roman"/>
              </a:rPr>
              <a:t> </a:t>
            </a:r>
            <a:r>
              <a:rPr sz="1400" dirty="0">
                <a:latin typeface="Times New Roman"/>
                <a:cs typeface="Times New Roman"/>
              </a:rPr>
              <a:t>quality</a:t>
            </a:r>
            <a:r>
              <a:rPr sz="1400" spc="25" dirty="0">
                <a:latin typeface="Times New Roman"/>
                <a:cs typeface="Times New Roman"/>
              </a:rPr>
              <a:t> </a:t>
            </a:r>
            <a:r>
              <a:rPr sz="1400" dirty="0">
                <a:latin typeface="Times New Roman"/>
                <a:cs typeface="Times New Roman"/>
              </a:rPr>
              <a:t>patient</a:t>
            </a:r>
            <a:r>
              <a:rPr sz="1400" spc="30" dirty="0">
                <a:latin typeface="Times New Roman"/>
                <a:cs typeface="Times New Roman"/>
              </a:rPr>
              <a:t> </a:t>
            </a:r>
            <a:r>
              <a:rPr sz="1400" spc="-20" dirty="0">
                <a:latin typeface="Times New Roman"/>
                <a:cs typeface="Times New Roman"/>
              </a:rPr>
              <a:t>care.</a:t>
            </a:r>
            <a:endParaRPr sz="1400" dirty="0">
              <a:latin typeface="Times New Roman"/>
              <a:cs typeface="Times New Roman"/>
            </a:endParaRPr>
          </a:p>
          <a:p>
            <a:pPr marL="141605" marR="5080" indent="-129539">
              <a:lnSpc>
                <a:spcPct val="103899"/>
              </a:lnSpc>
              <a:spcBef>
                <a:spcPts val="270"/>
              </a:spcBef>
              <a:buClr>
                <a:srgbClr val="D34817"/>
              </a:buClr>
              <a:buSzPct val="85714"/>
              <a:buChar char="•"/>
              <a:tabLst>
                <a:tab pos="158115" algn="l"/>
              </a:tabLst>
            </a:pPr>
            <a:r>
              <a:rPr sz="1400" dirty="0">
                <a:latin typeface="Times New Roman"/>
                <a:cs typeface="Times New Roman"/>
              </a:rPr>
              <a:t>This</a:t>
            </a:r>
            <a:r>
              <a:rPr sz="1400" spc="25" dirty="0">
                <a:latin typeface="Times New Roman"/>
                <a:cs typeface="Times New Roman"/>
              </a:rPr>
              <a:t> </a:t>
            </a:r>
            <a:r>
              <a:rPr sz="1400" dirty="0">
                <a:latin typeface="Times New Roman"/>
                <a:cs typeface="Times New Roman"/>
              </a:rPr>
              <a:t>approach</a:t>
            </a:r>
            <a:r>
              <a:rPr sz="1400" spc="30" dirty="0">
                <a:latin typeface="Times New Roman"/>
                <a:cs typeface="Times New Roman"/>
              </a:rPr>
              <a:t> </a:t>
            </a:r>
            <a:r>
              <a:rPr sz="1400" dirty="0">
                <a:latin typeface="Times New Roman"/>
                <a:cs typeface="Times New Roman"/>
              </a:rPr>
              <a:t>improves</a:t>
            </a:r>
            <a:r>
              <a:rPr sz="1400" spc="30" dirty="0">
                <a:latin typeface="Times New Roman"/>
                <a:cs typeface="Times New Roman"/>
              </a:rPr>
              <a:t> </a:t>
            </a:r>
            <a:r>
              <a:rPr sz="1400" dirty="0">
                <a:latin typeface="Times New Roman"/>
                <a:cs typeface="Times New Roman"/>
              </a:rPr>
              <a:t>upon</a:t>
            </a:r>
            <a:r>
              <a:rPr sz="1400" spc="30" dirty="0">
                <a:latin typeface="Times New Roman"/>
                <a:cs typeface="Times New Roman"/>
              </a:rPr>
              <a:t> </a:t>
            </a:r>
            <a:r>
              <a:rPr sz="1400" dirty="0">
                <a:latin typeface="Times New Roman"/>
                <a:cs typeface="Times New Roman"/>
              </a:rPr>
              <a:t>block</a:t>
            </a:r>
            <a:r>
              <a:rPr sz="1400" spc="25" dirty="0">
                <a:latin typeface="Times New Roman"/>
                <a:cs typeface="Times New Roman"/>
              </a:rPr>
              <a:t> </a:t>
            </a:r>
            <a:r>
              <a:rPr sz="1400" dirty="0">
                <a:latin typeface="Times New Roman"/>
                <a:cs typeface="Times New Roman"/>
              </a:rPr>
              <a:t>scheduling</a:t>
            </a:r>
            <a:r>
              <a:rPr sz="1400" spc="30" dirty="0">
                <a:latin typeface="Times New Roman"/>
                <a:cs typeface="Times New Roman"/>
              </a:rPr>
              <a:t> </a:t>
            </a:r>
            <a:r>
              <a:rPr sz="1400" spc="-25" dirty="0">
                <a:latin typeface="Times New Roman"/>
                <a:cs typeface="Times New Roman"/>
              </a:rPr>
              <a:t>by 	</a:t>
            </a:r>
            <a:r>
              <a:rPr sz="1400" dirty="0">
                <a:latin typeface="Times New Roman"/>
                <a:cs typeface="Times New Roman"/>
              </a:rPr>
              <a:t>introducing</a:t>
            </a:r>
            <a:r>
              <a:rPr sz="1400" spc="30" dirty="0">
                <a:latin typeface="Times New Roman"/>
                <a:cs typeface="Times New Roman"/>
              </a:rPr>
              <a:t> </a:t>
            </a:r>
            <a:r>
              <a:rPr sz="1400" dirty="0">
                <a:latin typeface="Times New Roman"/>
                <a:cs typeface="Times New Roman"/>
              </a:rPr>
              <a:t>consistent,</a:t>
            </a:r>
            <a:r>
              <a:rPr sz="1400" spc="35" dirty="0">
                <a:latin typeface="Times New Roman"/>
                <a:cs typeface="Times New Roman"/>
              </a:rPr>
              <a:t> </a:t>
            </a:r>
            <a:r>
              <a:rPr sz="1400" dirty="0">
                <a:latin typeface="Times New Roman"/>
                <a:cs typeface="Times New Roman"/>
              </a:rPr>
              <a:t>repetitive</a:t>
            </a:r>
            <a:r>
              <a:rPr sz="1400" spc="35" dirty="0">
                <a:latin typeface="Times New Roman"/>
                <a:cs typeface="Times New Roman"/>
              </a:rPr>
              <a:t> </a:t>
            </a:r>
            <a:r>
              <a:rPr sz="1400" dirty="0">
                <a:latin typeface="Times New Roman"/>
                <a:cs typeface="Times New Roman"/>
              </a:rPr>
              <a:t>work</a:t>
            </a:r>
            <a:r>
              <a:rPr sz="1400" spc="35" dirty="0">
                <a:latin typeface="Times New Roman"/>
                <a:cs typeface="Times New Roman"/>
              </a:rPr>
              <a:t> </a:t>
            </a:r>
            <a:r>
              <a:rPr sz="1400" dirty="0">
                <a:latin typeface="Times New Roman"/>
                <a:cs typeface="Times New Roman"/>
              </a:rPr>
              <a:t>patterns,</a:t>
            </a:r>
            <a:r>
              <a:rPr sz="1400" spc="35" dirty="0">
                <a:latin typeface="Times New Roman"/>
                <a:cs typeface="Times New Roman"/>
              </a:rPr>
              <a:t> </a:t>
            </a:r>
            <a:r>
              <a:rPr sz="1400" spc="-10" dirty="0">
                <a:latin typeface="Times New Roman"/>
                <a:cs typeface="Times New Roman"/>
              </a:rPr>
              <a:t>which 	</a:t>
            </a:r>
            <a:r>
              <a:rPr sz="1400" dirty="0">
                <a:latin typeface="Times New Roman"/>
                <a:cs typeface="Times New Roman"/>
              </a:rPr>
              <a:t>helps</a:t>
            </a:r>
            <a:r>
              <a:rPr sz="1400" spc="15" dirty="0">
                <a:latin typeface="Times New Roman"/>
                <a:cs typeface="Times New Roman"/>
              </a:rPr>
              <a:t> </a:t>
            </a:r>
            <a:r>
              <a:rPr sz="1400" dirty="0">
                <a:latin typeface="Times New Roman"/>
                <a:cs typeface="Times New Roman"/>
              </a:rPr>
              <a:t>in</a:t>
            </a:r>
            <a:r>
              <a:rPr sz="1400" spc="15" dirty="0">
                <a:latin typeface="Times New Roman"/>
                <a:cs typeface="Times New Roman"/>
              </a:rPr>
              <a:t> </a:t>
            </a:r>
            <a:r>
              <a:rPr sz="1400" dirty="0">
                <a:latin typeface="Times New Roman"/>
                <a:cs typeface="Times New Roman"/>
              </a:rPr>
              <a:t>ensuring</a:t>
            </a:r>
            <a:r>
              <a:rPr sz="1400" spc="20" dirty="0">
                <a:latin typeface="Times New Roman"/>
                <a:cs typeface="Times New Roman"/>
              </a:rPr>
              <a:t> </a:t>
            </a:r>
            <a:r>
              <a:rPr sz="1400" dirty="0">
                <a:latin typeface="Times New Roman"/>
                <a:cs typeface="Times New Roman"/>
              </a:rPr>
              <a:t>continuity</a:t>
            </a:r>
            <a:r>
              <a:rPr sz="1400" spc="15" dirty="0">
                <a:latin typeface="Times New Roman"/>
                <a:cs typeface="Times New Roman"/>
              </a:rPr>
              <a:t> </a:t>
            </a:r>
            <a:r>
              <a:rPr sz="1400" dirty="0">
                <a:latin typeface="Times New Roman"/>
                <a:cs typeface="Times New Roman"/>
              </a:rPr>
              <a:t>of</a:t>
            </a:r>
            <a:r>
              <a:rPr sz="1400" spc="20" dirty="0">
                <a:latin typeface="Times New Roman"/>
                <a:cs typeface="Times New Roman"/>
              </a:rPr>
              <a:t> </a:t>
            </a:r>
            <a:r>
              <a:rPr sz="1400" dirty="0">
                <a:latin typeface="Times New Roman"/>
                <a:cs typeface="Times New Roman"/>
              </a:rPr>
              <a:t>care</a:t>
            </a:r>
            <a:r>
              <a:rPr sz="1400" spc="15" dirty="0">
                <a:latin typeface="Times New Roman"/>
                <a:cs typeface="Times New Roman"/>
              </a:rPr>
              <a:t> </a:t>
            </a:r>
            <a:r>
              <a:rPr sz="1400" dirty="0">
                <a:latin typeface="Times New Roman"/>
                <a:cs typeface="Times New Roman"/>
              </a:rPr>
              <a:t>and</a:t>
            </a:r>
            <a:r>
              <a:rPr sz="1400" spc="20" dirty="0">
                <a:latin typeface="Times New Roman"/>
                <a:cs typeface="Times New Roman"/>
              </a:rPr>
              <a:t> </a:t>
            </a:r>
            <a:r>
              <a:rPr sz="1400" dirty="0">
                <a:latin typeface="Times New Roman"/>
                <a:cs typeface="Times New Roman"/>
              </a:rPr>
              <a:t>reducing</a:t>
            </a:r>
            <a:r>
              <a:rPr sz="1400" spc="15" dirty="0">
                <a:latin typeface="Times New Roman"/>
                <a:cs typeface="Times New Roman"/>
              </a:rPr>
              <a:t> </a:t>
            </a:r>
            <a:r>
              <a:rPr sz="1400" spc="-25" dirty="0">
                <a:latin typeface="Times New Roman"/>
                <a:cs typeface="Times New Roman"/>
              </a:rPr>
              <a:t>the 	</a:t>
            </a:r>
            <a:r>
              <a:rPr sz="1400" dirty="0">
                <a:latin typeface="Times New Roman"/>
                <a:cs typeface="Times New Roman"/>
              </a:rPr>
              <a:t>chance</a:t>
            </a:r>
            <a:r>
              <a:rPr sz="1400" spc="10" dirty="0">
                <a:latin typeface="Times New Roman"/>
                <a:cs typeface="Times New Roman"/>
              </a:rPr>
              <a:t> </a:t>
            </a:r>
            <a:r>
              <a:rPr sz="1400" dirty="0">
                <a:latin typeface="Times New Roman"/>
                <a:cs typeface="Times New Roman"/>
              </a:rPr>
              <a:t>of</a:t>
            </a:r>
            <a:r>
              <a:rPr sz="1400" spc="15" dirty="0">
                <a:latin typeface="Times New Roman"/>
                <a:cs typeface="Times New Roman"/>
              </a:rPr>
              <a:t> </a:t>
            </a:r>
            <a:r>
              <a:rPr sz="1400" dirty="0">
                <a:latin typeface="Times New Roman"/>
                <a:cs typeface="Times New Roman"/>
              </a:rPr>
              <a:t>confusion</a:t>
            </a:r>
            <a:r>
              <a:rPr sz="1400" spc="15" dirty="0">
                <a:latin typeface="Times New Roman"/>
                <a:cs typeface="Times New Roman"/>
              </a:rPr>
              <a:t> </a:t>
            </a:r>
            <a:r>
              <a:rPr sz="1400" dirty="0">
                <a:latin typeface="Times New Roman"/>
                <a:cs typeface="Times New Roman"/>
              </a:rPr>
              <a:t>in</a:t>
            </a:r>
            <a:r>
              <a:rPr sz="1400" spc="15" dirty="0">
                <a:latin typeface="Times New Roman"/>
                <a:cs typeface="Times New Roman"/>
              </a:rPr>
              <a:t> </a:t>
            </a:r>
            <a:r>
              <a:rPr sz="1400" spc="-10" dirty="0">
                <a:latin typeface="Times New Roman"/>
                <a:cs typeface="Times New Roman"/>
              </a:rPr>
              <a:t>scheduling.</a:t>
            </a:r>
            <a:endParaRPr sz="1400" dirty="0">
              <a:latin typeface="Times New Roman"/>
              <a:cs typeface="Times New Roman"/>
            </a:endParaRPr>
          </a:p>
        </p:txBody>
      </p:sp>
      <p:pic>
        <p:nvPicPr>
          <p:cNvPr id="4" name="object 4"/>
          <p:cNvPicPr/>
          <p:nvPr/>
        </p:nvPicPr>
        <p:blipFill>
          <a:blip r:embed="rId2" cstate="print"/>
          <a:stretch>
            <a:fillRect/>
          </a:stretch>
        </p:blipFill>
        <p:spPr>
          <a:xfrm>
            <a:off x="3790950" y="114301"/>
            <a:ext cx="914400" cy="6858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9550" y="342900"/>
            <a:ext cx="2438400" cy="347531"/>
          </a:xfrm>
          <a:prstGeom prst="rect">
            <a:avLst/>
          </a:prstGeom>
        </p:spPr>
        <p:txBody>
          <a:bodyPr vert="horz" wrap="square" lIns="0" tIns="16510" rIns="0" bIns="0" rtlCol="0">
            <a:spAutoFit/>
          </a:bodyPr>
          <a:lstStyle/>
          <a:p>
            <a:pPr marL="12700">
              <a:lnSpc>
                <a:spcPct val="100000"/>
              </a:lnSpc>
              <a:spcBef>
                <a:spcPts val="130"/>
              </a:spcBef>
            </a:pPr>
            <a:r>
              <a:rPr sz="2150" dirty="0">
                <a:uFill>
                  <a:solidFill>
                    <a:srgbClr val="D34817"/>
                  </a:solidFill>
                </a:uFill>
              </a:rPr>
              <a:t>Self-</a:t>
            </a:r>
            <a:r>
              <a:rPr sz="2150" spc="-10" dirty="0">
                <a:uFill>
                  <a:solidFill>
                    <a:srgbClr val="D34817"/>
                  </a:solidFill>
                </a:uFill>
              </a:rPr>
              <a:t>scheduling:</a:t>
            </a:r>
            <a:endParaRPr sz="2150" dirty="0"/>
          </a:p>
        </p:txBody>
      </p:sp>
      <p:sp>
        <p:nvSpPr>
          <p:cNvPr id="3" name="object 3"/>
          <p:cNvSpPr txBox="1"/>
          <p:nvPr/>
        </p:nvSpPr>
        <p:spPr>
          <a:xfrm>
            <a:off x="209550" y="780248"/>
            <a:ext cx="4418849" cy="1387010"/>
          </a:xfrm>
          <a:prstGeom prst="rect">
            <a:avLst/>
          </a:prstGeom>
        </p:spPr>
        <p:txBody>
          <a:bodyPr vert="horz" wrap="square" lIns="0" tIns="6350" rIns="0" bIns="0" rtlCol="0">
            <a:spAutoFit/>
          </a:bodyPr>
          <a:lstStyle/>
          <a:p>
            <a:pPr marL="141605" marR="15240" indent="-129539">
              <a:lnSpc>
                <a:spcPct val="103899"/>
              </a:lnSpc>
              <a:spcBef>
                <a:spcPts val="50"/>
              </a:spcBef>
              <a:buClr>
                <a:srgbClr val="D34817"/>
              </a:buClr>
              <a:buSzPct val="85714"/>
              <a:buChar char="•"/>
              <a:tabLst>
                <a:tab pos="158115" algn="l"/>
              </a:tabLst>
            </a:pPr>
            <a:r>
              <a:rPr sz="1400" dirty="0">
                <a:latin typeface="Times New Roman"/>
                <a:cs typeface="Times New Roman"/>
              </a:rPr>
              <a:t>Self-scheduling</a:t>
            </a:r>
            <a:r>
              <a:rPr sz="1400" spc="15" dirty="0">
                <a:latin typeface="Times New Roman"/>
                <a:cs typeface="Times New Roman"/>
              </a:rPr>
              <a:t> </a:t>
            </a:r>
            <a:r>
              <a:rPr sz="1400" dirty="0">
                <a:latin typeface="Times New Roman"/>
                <a:cs typeface="Times New Roman"/>
              </a:rPr>
              <a:t>is</a:t>
            </a:r>
            <a:r>
              <a:rPr sz="1400" spc="15" dirty="0">
                <a:latin typeface="Times New Roman"/>
                <a:cs typeface="Times New Roman"/>
              </a:rPr>
              <a:t> </a:t>
            </a:r>
            <a:r>
              <a:rPr sz="1400" dirty="0">
                <a:latin typeface="Times New Roman"/>
                <a:cs typeface="Times New Roman"/>
              </a:rPr>
              <a:t>a</a:t>
            </a:r>
            <a:r>
              <a:rPr sz="1400" spc="15" dirty="0">
                <a:latin typeface="Times New Roman"/>
                <a:cs typeface="Times New Roman"/>
              </a:rPr>
              <a:t> </a:t>
            </a:r>
            <a:r>
              <a:rPr sz="1400" dirty="0">
                <a:latin typeface="Times New Roman"/>
                <a:cs typeface="Times New Roman"/>
              </a:rPr>
              <a:t>system</a:t>
            </a:r>
            <a:r>
              <a:rPr sz="1400" spc="20" dirty="0">
                <a:latin typeface="Times New Roman"/>
                <a:cs typeface="Times New Roman"/>
              </a:rPr>
              <a:t> </a:t>
            </a:r>
            <a:r>
              <a:rPr sz="1400" dirty="0">
                <a:latin typeface="Times New Roman"/>
                <a:cs typeface="Times New Roman"/>
              </a:rPr>
              <a:t>that</a:t>
            </a:r>
            <a:r>
              <a:rPr sz="1400" spc="15" dirty="0">
                <a:latin typeface="Times New Roman"/>
                <a:cs typeface="Times New Roman"/>
              </a:rPr>
              <a:t> </a:t>
            </a:r>
            <a:r>
              <a:rPr sz="1400" dirty="0">
                <a:latin typeface="Times New Roman"/>
                <a:cs typeface="Times New Roman"/>
              </a:rPr>
              <a:t>is</a:t>
            </a:r>
            <a:r>
              <a:rPr sz="1400" spc="15" dirty="0">
                <a:latin typeface="Times New Roman"/>
                <a:cs typeface="Times New Roman"/>
              </a:rPr>
              <a:t> </a:t>
            </a:r>
            <a:r>
              <a:rPr sz="1400" dirty="0">
                <a:latin typeface="Times New Roman"/>
                <a:cs typeface="Times New Roman"/>
              </a:rPr>
              <a:t>coordinated</a:t>
            </a:r>
            <a:r>
              <a:rPr sz="1400" spc="20" dirty="0">
                <a:latin typeface="Times New Roman"/>
                <a:cs typeface="Times New Roman"/>
              </a:rPr>
              <a:t> </a:t>
            </a:r>
            <a:r>
              <a:rPr sz="1400" dirty="0">
                <a:latin typeface="Times New Roman"/>
                <a:cs typeface="Times New Roman"/>
              </a:rPr>
              <a:t>by</a:t>
            </a:r>
            <a:r>
              <a:rPr sz="1400" spc="15" dirty="0">
                <a:latin typeface="Times New Roman"/>
                <a:cs typeface="Times New Roman"/>
              </a:rPr>
              <a:t> </a:t>
            </a:r>
            <a:r>
              <a:rPr sz="1400" spc="-10" dirty="0">
                <a:latin typeface="Times New Roman"/>
                <a:cs typeface="Times New Roman"/>
              </a:rPr>
              <a:t>staff 	nurses.</a:t>
            </a:r>
            <a:endParaRPr sz="1400" dirty="0">
              <a:latin typeface="Times New Roman"/>
              <a:cs typeface="Times New Roman"/>
            </a:endParaRPr>
          </a:p>
          <a:p>
            <a:pPr marL="141605" marR="5080" indent="-129539">
              <a:lnSpc>
                <a:spcPct val="103899"/>
              </a:lnSpc>
              <a:spcBef>
                <a:spcPts val="275"/>
              </a:spcBef>
              <a:buClr>
                <a:srgbClr val="D34817"/>
              </a:buClr>
              <a:buSzPct val="85714"/>
              <a:buChar char="•"/>
              <a:tabLst>
                <a:tab pos="158115" algn="l"/>
              </a:tabLst>
            </a:pPr>
            <a:r>
              <a:rPr sz="1400" dirty="0">
                <a:latin typeface="Times New Roman"/>
                <a:cs typeface="Times New Roman"/>
              </a:rPr>
              <a:t>Is</a:t>
            </a:r>
            <a:r>
              <a:rPr sz="1400" spc="10" dirty="0">
                <a:latin typeface="Times New Roman"/>
                <a:cs typeface="Times New Roman"/>
              </a:rPr>
              <a:t> </a:t>
            </a:r>
            <a:r>
              <a:rPr sz="1400" dirty="0">
                <a:latin typeface="Times New Roman"/>
                <a:cs typeface="Times New Roman"/>
              </a:rPr>
              <a:t>the</a:t>
            </a:r>
            <a:r>
              <a:rPr sz="1400" spc="10" dirty="0">
                <a:latin typeface="Times New Roman"/>
                <a:cs typeface="Times New Roman"/>
              </a:rPr>
              <a:t> </a:t>
            </a:r>
            <a:r>
              <a:rPr sz="1400" dirty="0">
                <a:latin typeface="Times New Roman"/>
                <a:cs typeface="Times New Roman"/>
              </a:rPr>
              <a:t>process</a:t>
            </a:r>
            <a:r>
              <a:rPr sz="1400" spc="10" dirty="0">
                <a:latin typeface="Times New Roman"/>
                <a:cs typeface="Times New Roman"/>
              </a:rPr>
              <a:t> </a:t>
            </a:r>
            <a:r>
              <a:rPr sz="1400" dirty="0">
                <a:latin typeface="Times New Roman"/>
                <a:cs typeface="Times New Roman"/>
              </a:rPr>
              <a:t>by</a:t>
            </a:r>
            <a:r>
              <a:rPr sz="1400" spc="10" dirty="0">
                <a:latin typeface="Times New Roman"/>
                <a:cs typeface="Times New Roman"/>
              </a:rPr>
              <a:t> </a:t>
            </a:r>
            <a:r>
              <a:rPr sz="1400" dirty="0">
                <a:latin typeface="Times New Roman"/>
                <a:cs typeface="Times New Roman"/>
              </a:rPr>
              <a:t>which</a:t>
            </a:r>
            <a:r>
              <a:rPr sz="1400" spc="10" dirty="0">
                <a:latin typeface="Times New Roman"/>
                <a:cs typeface="Times New Roman"/>
              </a:rPr>
              <a:t> </a:t>
            </a:r>
            <a:r>
              <a:rPr sz="1400" dirty="0">
                <a:latin typeface="Times New Roman"/>
                <a:cs typeface="Times New Roman"/>
              </a:rPr>
              <a:t>staff</a:t>
            </a:r>
            <a:r>
              <a:rPr sz="1400" spc="10" dirty="0">
                <a:latin typeface="Times New Roman"/>
                <a:cs typeface="Times New Roman"/>
              </a:rPr>
              <a:t> </a:t>
            </a:r>
            <a:r>
              <a:rPr sz="1400" dirty="0">
                <a:latin typeface="Times New Roman"/>
                <a:cs typeface="Times New Roman"/>
              </a:rPr>
              <a:t>nurses</a:t>
            </a:r>
            <a:r>
              <a:rPr sz="1400" spc="15" dirty="0">
                <a:latin typeface="Times New Roman"/>
                <a:cs typeface="Times New Roman"/>
              </a:rPr>
              <a:t> </a:t>
            </a:r>
            <a:r>
              <a:rPr sz="1400" dirty="0">
                <a:latin typeface="Times New Roman"/>
                <a:cs typeface="Times New Roman"/>
              </a:rPr>
              <a:t>on</a:t>
            </a:r>
            <a:r>
              <a:rPr sz="1400" spc="10" dirty="0">
                <a:latin typeface="Times New Roman"/>
                <a:cs typeface="Times New Roman"/>
              </a:rPr>
              <a:t> </a:t>
            </a:r>
            <a:r>
              <a:rPr sz="1400" dirty="0">
                <a:latin typeface="Times New Roman"/>
                <a:cs typeface="Times New Roman"/>
              </a:rPr>
              <a:t>a</a:t>
            </a:r>
            <a:r>
              <a:rPr sz="1400" spc="10" dirty="0">
                <a:latin typeface="Times New Roman"/>
                <a:cs typeface="Times New Roman"/>
              </a:rPr>
              <a:t> </a:t>
            </a:r>
            <a:r>
              <a:rPr sz="1400" spc="-20" dirty="0">
                <a:latin typeface="Times New Roman"/>
                <a:cs typeface="Times New Roman"/>
              </a:rPr>
              <a:t>unit 	</a:t>
            </a:r>
            <a:r>
              <a:rPr sz="1400" dirty="0">
                <a:latin typeface="Times New Roman"/>
                <a:cs typeface="Times New Roman"/>
              </a:rPr>
              <a:t>collectively</a:t>
            </a:r>
            <a:r>
              <a:rPr sz="1400" spc="25" dirty="0">
                <a:latin typeface="Times New Roman"/>
                <a:cs typeface="Times New Roman"/>
              </a:rPr>
              <a:t> </a:t>
            </a:r>
            <a:r>
              <a:rPr sz="1400" dirty="0">
                <a:latin typeface="Times New Roman"/>
                <a:cs typeface="Times New Roman"/>
              </a:rPr>
              <a:t>decide</a:t>
            </a:r>
            <a:r>
              <a:rPr sz="1400" spc="25" dirty="0">
                <a:latin typeface="Times New Roman"/>
                <a:cs typeface="Times New Roman"/>
              </a:rPr>
              <a:t> </a:t>
            </a:r>
            <a:r>
              <a:rPr sz="1400" dirty="0">
                <a:latin typeface="Times New Roman"/>
                <a:cs typeface="Times New Roman"/>
              </a:rPr>
              <a:t>and</a:t>
            </a:r>
            <a:r>
              <a:rPr sz="1400" spc="25" dirty="0">
                <a:latin typeface="Times New Roman"/>
                <a:cs typeface="Times New Roman"/>
              </a:rPr>
              <a:t> </a:t>
            </a:r>
            <a:r>
              <a:rPr sz="1400" dirty="0">
                <a:latin typeface="Times New Roman"/>
                <a:cs typeface="Times New Roman"/>
              </a:rPr>
              <a:t>implement</a:t>
            </a:r>
            <a:r>
              <a:rPr sz="1400" spc="25" dirty="0">
                <a:latin typeface="Times New Roman"/>
                <a:cs typeface="Times New Roman"/>
              </a:rPr>
              <a:t> </a:t>
            </a:r>
            <a:r>
              <a:rPr sz="1400" dirty="0">
                <a:latin typeface="Times New Roman"/>
                <a:cs typeface="Times New Roman"/>
              </a:rPr>
              <a:t>the</a:t>
            </a:r>
            <a:r>
              <a:rPr sz="1400" spc="30" dirty="0">
                <a:latin typeface="Times New Roman"/>
                <a:cs typeface="Times New Roman"/>
              </a:rPr>
              <a:t> </a:t>
            </a:r>
            <a:r>
              <a:rPr sz="1400" dirty="0">
                <a:latin typeface="Times New Roman"/>
                <a:cs typeface="Times New Roman"/>
              </a:rPr>
              <a:t>monthly</a:t>
            </a:r>
            <a:r>
              <a:rPr sz="1400" spc="25" dirty="0">
                <a:latin typeface="Times New Roman"/>
                <a:cs typeface="Times New Roman"/>
              </a:rPr>
              <a:t> </a:t>
            </a:r>
            <a:r>
              <a:rPr sz="1400" spc="-20" dirty="0">
                <a:latin typeface="Times New Roman"/>
                <a:cs typeface="Times New Roman"/>
              </a:rPr>
              <a:t>work 	</a:t>
            </a:r>
            <a:r>
              <a:rPr sz="1400" dirty="0">
                <a:latin typeface="Times New Roman"/>
                <a:cs typeface="Times New Roman"/>
              </a:rPr>
              <a:t>schedule,</a:t>
            </a:r>
            <a:r>
              <a:rPr sz="1400" spc="5" dirty="0">
                <a:latin typeface="Times New Roman"/>
                <a:cs typeface="Times New Roman"/>
              </a:rPr>
              <a:t> </a:t>
            </a:r>
            <a:r>
              <a:rPr sz="1400" dirty="0">
                <a:latin typeface="Times New Roman"/>
                <a:cs typeface="Times New Roman"/>
              </a:rPr>
              <a:t>each</a:t>
            </a:r>
            <a:r>
              <a:rPr sz="1400" spc="15" dirty="0">
                <a:latin typeface="Times New Roman"/>
                <a:cs typeface="Times New Roman"/>
              </a:rPr>
              <a:t> </a:t>
            </a:r>
            <a:r>
              <a:rPr sz="1400" dirty="0">
                <a:latin typeface="Times New Roman"/>
                <a:cs typeface="Times New Roman"/>
              </a:rPr>
              <a:t>staff</a:t>
            </a:r>
            <a:r>
              <a:rPr sz="1400" spc="5" dirty="0">
                <a:latin typeface="Times New Roman"/>
                <a:cs typeface="Times New Roman"/>
              </a:rPr>
              <a:t> </a:t>
            </a:r>
            <a:r>
              <a:rPr sz="1400" dirty="0">
                <a:latin typeface="Times New Roman"/>
                <a:cs typeface="Times New Roman"/>
              </a:rPr>
              <a:t>nurse</a:t>
            </a:r>
            <a:r>
              <a:rPr sz="1400" spc="15" dirty="0">
                <a:latin typeface="Times New Roman"/>
                <a:cs typeface="Times New Roman"/>
              </a:rPr>
              <a:t> </a:t>
            </a:r>
            <a:r>
              <a:rPr sz="1400" dirty="0">
                <a:latin typeface="Times New Roman"/>
                <a:cs typeface="Times New Roman"/>
              </a:rPr>
              <a:t>chooses</a:t>
            </a:r>
            <a:r>
              <a:rPr sz="1400" spc="10" dirty="0">
                <a:latin typeface="Times New Roman"/>
                <a:cs typeface="Times New Roman"/>
              </a:rPr>
              <a:t> </a:t>
            </a:r>
            <a:r>
              <a:rPr sz="1400" dirty="0">
                <a:latin typeface="Times New Roman"/>
                <a:cs typeface="Times New Roman"/>
              </a:rPr>
              <a:t>which</a:t>
            </a:r>
            <a:r>
              <a:rPr sz="1400" spc="10" dirty="0">
                <a:latin typeface="Times New Roman"/>
                <a:cs typeface="Times New Roman"/>
              </a:rPr>
              <a:t> </a:t>
            </a:r>
            <a:r>
              <a:rPr sz="1400" dirty="0">
                <a:latin typeface="Times New Roman"/>
                <a:cs typeface="Times New Roman"/>
              </a:rPr>
              <a:t>day</a:t>
            </a:r>
            <a:r>
              <a:rPr sz="1400" spc="5" dirty="0">
                <a:latin typeface="Times New Roman"/>
                <a:cs typeface="Times New Roman"/>
              </a:rPr>
              <a:t> </a:t>
            </a:r>
            <a:r>
              <a:rPr sz="1400" dirty="0">
                <a:latin typeface="Times New Roman"/>
                <a:cs typeface="Times New Roman"/>
              </a:rPr>
              <a:t>and</a:t>
            </a:r>
            <a:r>
              <a:rPr sz="1400" spc="10" dirty="0">
                <a:latin typeface="Times New Roman"/>
                <a:cs typeface="Times New Roman"/>
              </a:rPr>
              <a:t> </a:t>
            </a:r>
            <a:r>
              <a:rPr sz="1400" spc="-10" dirty="0">
                <a:latin typeface="Times New Roman"/>
                <a:cs typeface="Times New Roman"/>
              </a:rPr>
              <a:t>shift 	</a:t>
            </a:r>
            <a:r>
              <a:rPr sz="1400" dirty="0">
                <a:latin typeface="Times New Roman"/>
                <a:cs typeface="Times New Roman"/>
              </a:rPr>
              <a:t>he</a:t>
            </a:r>
            <a:r>
              <a:rPr sz="1400" spc="15" dirty="0">
                <a:latin typeface="Times New Roman"/>
                <a:cs typeface="Times New Roman"/>
              </a:rPr>
              <a:t> </a:t>
            </a:r>
            <a:r>
              <a:rPr sz="1400" dirty="0">
                <a:latin typeface="Times New Roman"/>
                <a:cs typeface="Times New Roman"/>
              </a:rPr>
              <a:t>or</a:t>
            </a:r>
            <a:r>
              <a:rPr sz="1400" spc="10" dirty="0">
                <a:latin typeface="Times New Roman"/>
                <a:cs typeface="Times New Roman"/>
              </a:rPr>
              <a:t> </a:t>
            </a:r>
            <a:r>
              <a:rPr sz="1400" dirty="0">
                <a:latin typeface="Times New Roman"/>
                <a:cs typeface="Times New Roman"/>
              </a:rPr>
              <a:t>she</a:t>
            </a:r>
            <a:r>
              <a:rPr sz="1400" spc="15" dirty="0">
                <a:latin typeface="Times New Roman"/>
                <a:cs typeface="Times New Roman"/>
              </a:rPr>
              <a:t> </a:t>
            </a:r>
            <a:r>
              <a:rPr sz="1400" dirty="0">
                <a:latin typeface="Times New Roman"/>
                <a:cs typeface="Times New Roman"/>
              </a:rPr>
              <a:t>will</a:t>
            </a:r>
            <a:r>
              <a:rPr sz="1400" spc="15" dirty="0">
                <a:latin typeface="Times New Roman"/>
                <a:cs typeface="Times New Roman"/>
              </a:rPr>
              <a:t> </a:t>
            </a:r>
            <a:r>
              <a:rPr sz="1400" spc="-20" dirty="0">
                <a:latin typeface="Times New Roman"/>
                <a:cs typeface="Times New Roman"/>
              </a:rPr>
              <a:t>work.</a:t>
            </a:r>
            <a:endParaRPr sz="1400" dirty="0">
              <a:latin typeface="Times New Roman"/>
              <a:cs typeface="Times New Roman"/>
            </a:endParaRPr>
          </a:p>
        </p:txBody>
      </p:sp>
      <p:pic>
        <p:nvPicPr>
          <p:cNvPr id="4" name="object 4"/>
          <p:cNvPicPr/>
          <p:nvPr/>
        </p:nvPicPr>
        <p:blipFill>
          <a:blip r:embed="rId2" cstate="print"/>
          <a:stretch>
            <a:fillRect/>
          </a:stretch>
        </p:blipFill>
        <p:spPr>
          <a:xfrm>
            <a:off x="209550" y="2259010"/>
            <a:ext cx="1842135" cy="138493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4554" y="417669"/>
            <a:ext cx="1579996" cy="358140"/>
          </a:xfrm>
          <a:prstGeom prst="rect">
            <a:avLst/>
          </a:prstGeom>
        </p:spPr>
        <p:txBody>
          <a:bodyPr vert="horz" wrap="square" lIns="0" tIns="16510" rIns="0" bIns="0" rtlCol="0">
            <a:spAutoFit/>
          </a:bodyPr>
          <a:lstStyle/>
          <a:p>
            <a:pPr marL="12700">
              <a:lnSpc>
                <a:spcPct val="100000"/>
              </a:lnSpc>
              <a:spcBef>
                <a:spcPts val="130"/>
              </a:spcBef>
            </a:pPr>
            <a:r>
              <a:rPr sz="2150" dirty="0" err="1"/>
              <a:t>Out</a:t>
            </a:r>
            <a:r>
              <a:rPr sz="2150" spc="-20" dirty="0" err="1"/>
              <a:t>Lines</a:t>
            </a:r>
            <a:endParaRPr sz="2150" dirty="0"/>
          </a:p>
        </p:txBody>
      </p:sp>
      <p:sp>
        <p:nvSpPr>
          <p:cNvPr id="3" name="object 3"/>
          <p:cNvSpPr txBox="1"/>
          <p:nvPr/>
        </p:nvSpPr>
        <p:spPr>
          <a:xfrm>
            <a:off x="534554" y="737715"/>
            <a:ext cx="1938020" cy="1563370"/>
          </a:xfrm>
          <a:prstGeom prst="rect">
            <a:avLst/>
          </a:prstGeom>
        </p:spPr>
        <p:txBody>
          <a:bodyPr vert="horz" wrap="square" lIns="0" tIns="55244" rIns="0" bIns="0" rtlCol="0">
            <a:spAutoFit/>
          </a:bodyPr>
          <a:lstStyle/>
          <a:p>
            <a:pPr marL="120014" indent="-107314">
              <a:lnSpc>
                <a:spcPct val="100000"/>
              </a:lnSpc>
              <a:spcBef>
                <a:spcPts val="434"/>
              </a:spcBef>
              <a:buFont typeface="Lucida Sans Unicode"/>
              <a:buChar char="‣"/>
              <a:tabLst>
                <a:tab pos="120014" algn="l"/>
              </a:tabLst>
            </a:pPr>
            <a:r>
              <a:rPr sz="1400" dirty="0">
                <a:latin typeface="Times New Roman"/>
                <a:cs typeface="Times New Roman"/>
              </a:rPr>
              <a:t>Definition</a:t>
            </a:r>
            <a:r>
              <a:rPr sz="1400" spc="25" dirty="0">
                <a:latin typeface="Times New Roman"/>
                <a:cs typeface="Times New Roman"/>
              </a:rPr>
              <a:t> </a:t>
            </a:r>
            <a:r>
              <a:rPr sz="1400" dirty="0">
                <a:latin typeface="Times New Roman"/>
                <a:cs typeface="Times New Roman"/>
              </a:rPr>
              <a:t>of</a:t>
            </a:r>
            <a:r>
              <a:rPr sz="1400" spc="30" dirty="0">
                <a:latin typeface="Times New Roman"/>
                <a:cs typeface="Times New Roman"/>
              </a:rPr>
              <a:t> </a:t>
            </a:r>
            <a:r>
              <a:rPr sz="1400" spc="-10" dirty="0">
                <a:latin typeface="Times New Roman"/>
                <a:cs typeface="Times New Roman"/>
              </a:rPr>
              <a:t>staffing</a:t>
            </a:r>
            <a:endParaRPr sz="1400" dirty="0">
              <a:latin typeface="Times New Roman"/>
              <a:cs typeface="Times New Roman"/>
            </a:endParaRPr>
          </a:p>
          <a:p>
            <a:pPr marL="120014" indent="-107314">
              <a:lnSpc>
                <a:spcPct val="100000"/>
              </a:lnSpc>
              <a:spcBef>
                <a:spcPts val="335"/>
              </a:spcBef>
              <a:buFont typeface="Lucida Sans Unicode"/>
              <a:buChar char="‣"/>
              <a:tabLst>
                <a:tab pos="120014" algn="l"/>
              </a:tabLst>
            </a:pPr>
            <a:r>
              <a:rPr sz="1400" dirty="0">
                <a:latin typeface="Times New Roman"/>
                <a:cs typeface="Times New Roman"/>
              </a:rPr>
              <a:t>Objectives</a:t>
            </a:r>
            <a:r>
              <a:rPr sz="1400" spc="15" dirty="0">
                <a:latin typeface="Times New Roman"/>
                <a:cs typeface="Times New Roman"/>
              </a:rPr>
              <a:t> </a:t>
            </a:r>
            <a:r>
              <a:rPr sz="1400" dirty="0">
                <a:latin typeface="Times New Roman"/>
                <a:cs typeface="Times New Roman"/>
              </a:rPr>
              <a:t>of</a:t>
            </a:r>
            <a:r>
              <a:rPr sz="1400" spc="20" dirty="0">
                <a:latin typeface="Times New Roman"/>
                <a:cs typeface="Times New Roman"/>
              </a:rPr>
              <a:t> </a:t>
            </a:r>
            <a:r>
              <a:rPr sz="1400" spc="-10" dirty="0">
                <a:latin typeface="Times New Roman"/>
                <a:cs typeface="Times New Roman"/>
              </a:rPr>
              <a:t>staffing</a:t>
            </a:r>
            <a:endParaRPr sz="1400" dirty="0">
              <a:latin typeface="Times New Roman"/>
              <a:cs typeface="Times New Roman"/>
            </a:endParaRPr>
          </a:p>
          <a:p>
            <a:pPr marL="120014" indent="-107314">
              <a:lnSpc>
                <a:spcPct val="100000"/>
              </a:lnSpc>
              <a:spcBef>
                <a:spcPts val="340"/>
              </a:spcBef>
              <a:buFont typeface="Lucida Sans Unicode"/>
              <a:buChar char="‣"/>
              <a:tabLst>
                <a:tab pos="120014" algn="l"/>
              </a:tabLst>
            </a:pPr>
            <a:r>
              <a:rPr sz="1400" dirty="0">
                <a:latin typeface="Times New Roman"/>
                <a:cs typeface="Times New Roman"/>
              </a:rPr>
              <a:t>Components</a:t>
            </a:r>
            <a:r>
              <a:rPr sz="1400" spc="35" dirty="0">
                <a:latin typeface="Times New Roman"/>
                <a:cs typeface="Times New Roman"/>
              </a:rPr>
              <a:t> </a:t>
            </a:r>
            <a:r>
              <a:rPr sz="1400" dirty="0">
                <a:latin typeface="Times New Roman"/>
                <a:cs typeface="Times New Roman"/>
              </a:rPr>
              <a:t>of</a:t>
            </a:r>
            <a:r>
              <a:rPr sz="1400" spc="35" dirty="0">
                <a:latin typeface="Times New Roman"/>
                <a:cs typeface="Times New Roman"/>
              </a:rPr>
              <a:t> </a:t>
            </a:r>
            <a:r>
              <a:rPr sz="1400" spc="-10" dirty="0">
                <a:latin typeface="Times New Roman"/>
                <a:cs typeface="Times New Roman"/>
              </a:rPr>
              <a:t>Staffing</a:t>
            </a:r>
            <a:endParaRPr sz="1400" dirty="0">
              <a:latin typeface="Times New Roman"/>
              <a:cs typeface="Times New Roman"/>
            </a:endParaRPr>
          </a:p>
          <a:p>
            <a:pPr marL="120014" indent="-107314">
              <a:lnSpc>
                <a:spcPct val="100000"/>
              </a:lnSpc>
              <a:spcBef>
                <a:spcPts val="340"/>
              </a:spcBef>
              <a:buFont typeface="Lucida Sans Unicode"/>
              <a:buChar char="‣"/>
              <a:tabLst>
                <a:tab pos="120014" algn="l"/>
              </a:tabLst>
            </a:pPr>
            <a:r>
              <a:rPr sz="1400" dirty="0">
                <a:latin typeface="Times New Roman"/>
                <a:cs typeface="Times New Roman"/>
              </a:rPr>
              <a:t>Factors affecting</a:t>
            </a:r>
            <a:r>
              <a:rPr sz="1400" spc="5" dirty="0">
                <a:latin typeface="Times New Roman"/>
                <a:cs typeface="Times New Roman"/>
              </a:rPr>
              <a:t> </a:t>
            </a:r>
            <a:r>
              <a:rPr sz="1400" spc="-10" dirty="0">
                <a:latin typeface="Times New Roman"/>
                <a:cs typeface="Times New Roman"/>
              </a:rPr>
              <a:t>staffing</a:t>
            </a:r>
            <a:endParaRPr sz="1400" dirty="0">
              <a:latin typeface="Times New Roman"/>
              <a:cs typeface="Times New Roman"/>
            </a:endParaRPr>
          </a:p>
          <a:p>
            <a:pPr marL="120014" indent="-107314">
              <a:lnSpc>
                <a:spcPct val="100000"/>
              </a:lnSpc>
              <a:spcBef>
                <a:spcPts val="335"/>
              </a:spcBef>
              <a:buFont typeface="Lucida Sans Unicode"/>
              <a:buChar char="‣"/>
              <a:tabLst>
                <a:tab pos="120014" algn="l"/>
              </a:tabLst>
            </a:pPr>
            <a:r>
              <a:rPr sz="1400" dirty="0">
                <a:latin typeface="Times New Roman"/>
                <a:cs typeface="Times New Roman"/>
              </a:rPr>
              <a:t>Types</a:t>
            </a:r>
            <a:r>
              <a:rPr sz="1400" spc="-35" dirty="0">
                <a:latin typeface="Times New Roman"/>
                <a:cs typeface="Times New Roman"/>
              </a:rPr>
              <a:t> </a:t>
            </a:r>
            <a:r>
              <a:rPr sz="1400" dirty="0">
                <a:latin typeface="Times New Roman"/>
                <a:cs typeface="Times New Roman"/>
              </a:rPr>
              <a:t>of</a:t>
            </a:r>
            <a:r>
              <a:rPr sz="1400" spc="-30" dirty="0">
                <a:latin typeface="Times New Roman"/>
                <a:cs typeface="Times New Roman"/>
              </a:rPr>
              <a:t> </a:t>
            </a:r>
            <a:r>
              <a:rPr sz="1400" spc="-10" dirty="0">
                <a:latin typeface="Times New Roman"/>
                <a:cs typeface="Times New Roman"/>
              </a:rPr>
              <a:t>staffing</a:t>
            </a:r>
            <a:endParaRPr sz="1400" dirty="0">
              <a:latin typeface="Times New Roman"/>
              <a:cs typeface="Times New Roman"/>
            </a:endParaRPr>
          </a:p>
          <a:p>
            <a:pPr marL="120014" indent="-107314">
              <a:lnSpc>
                <a:spcPct val="100000"/>
              </a:lnSpc>
              <a:spcBef>
                <a:spcPts val="340"/>
              </a:spcBef>
              <a:buFont typeface="Lucida Sans Unicode"/>
              <a:buChar char="‣"/>
              <a:tabLst>
                <a:tab pos="120014" algn="l"/>
              </a:tabLst>
            </a:pPr>
            <a:r>
              <a:rPr sz="1400" dirty="0">
                <a:latin typeface="Times New Roman"/>
                <a:cs typeface="Times New Roman"/>
              </a:rPr>
              <a:t>Staffing</a:t>
            </a:r>
            <a:r>
              <a:rPr sz="1400" spc="5" dirty="0">
                <a:latin typeface="Times New Roman"/>
                <a:cs typeface="Times New Roman"/>
              </a:rPr>
              <a:t> </a:t>
            </a:r>
            <a:r>
              <a:rPr sz="1400" spc="-10" dirty="0">
                <a:latin typeface="Times New Roman"/>
                <a:cs typeface="Times New Roman"/>
              </a:rPr>
              <a:t>process</a:t>
            </a:r>
            <a:endParaRPr sz="1400" dirty="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2740" y="331893"/>
            <a:ext cx="3464793" cy="347531"/>
          </a:xfrm>
          <a:prstGeom prst="rect">
            <a:avLst/>
          </a:prstGeom>
        </p:spPr>
        <p:txBody>
          <a:bodyPr vert="horz" wrap="square" lIns="0" tIns="16510" rIns="0" bIns="0" rtlCol="0">
            <a:spAutoFit/>
          </a:bodyPr>
          <a:lstStyle/>
          <a:p>
            <a:pPr marL="67945">
              <a:lnSpc>
                <a:spcPct val="100000"/>
              </a:lnSpc>
              <a:spcBef>
                <a:spcPts val="130"/>
              </a:spcBef>
            </a:pPr>
            <a:r>
              <a:rPr sz="2150" dirty="0">
                <a:uFill>
                  <a:solidFill>
                    <a:srgbClr val="D34817"/>
                  </a:solidFill>
                </a:uFill>
              </a:rPr>
              <a:t>Centralized</a:t>
            </a:r>
            <a:r>
              <a:rPr sz="2150" spc="60" dirty="0">
                <a:uFill>
                  <a:solidFill>
                    <a:srgbClr val="D34817"/>
                  </a:solidFill>
                </a:uFill>
              </a:rPr>
              <a:t> </a:t>
            </a:r>
            <a:r>
              <a:rPr sz="2150" spc="-10" dirty="0">
                <a:uFill>
                  <a:solidFill>
                    <a:srgbClr val="D34817"/>
                  </a:solidFill>
                </a:uFill>
              </a:rPr>
              <a:t>schedulin</a:t>
            </a:r>
            <a:r>
              <a:rPr sz="2150" spc="-10" dirty="0"/>
              <a:t>g</a:t>
            </a:r>
            <a:endParaRPr sz="2150" dirty="0"/>
          </a:p>
        </p:txBody>
      </p:sp>
      <p:sp>
        <p:nvSpPr>
          <p:cNvPr id="3" name="object 3"/>
          <p:cNvSpPr txBox="1"/>
          <p:nvPr/>
        </p:nvSpPr>
        <p:spPr>
          <a:xfrm>
            <a:off x="534554" y="664282"/>
            <a:ext cx="4150360" cy="2796407"/>
          </a:xfrm>
          <a:prstGeom prst="rect">
            <a:avLst/>
          </a:prstGeom>
        </p:spPr>
        <p:txBody>
          <a:bodyPr vert="horz" wrap="square" lIns="0" tIns="6350" rIns="0" bIns="0" rtlCol="0">
            <a:spAutoFit/>
          </a:bodyPr>
          <a:lstStyle/>
          <a:p>
            <a:pPr marL="141605" marR="36830" indent="-129539">
              <a:lnSpc>
                <a:spcPct val="103899"/>
              </a:lnSpc>
              <a:spcBef>
                <a:spcPts val="50"/>
              </a:spcBef>
              <a:buClr>
                <a:srgbClr val="D34817"/>
              </a:buClr>
              <a:buSzPct val="85714"/>
              <a:buChar char="•"/>
              <a:tabLst>
                <a:tab pos="158115" algn="l"/>
              </a:tabLst>
            </a:pPr>
            <a:r>
              <a:rPr sz="1400" dirty="0">
                <a:latin typeface="Times New Roman"/>
                <a:cs typeface="Times New Roman"/>
              </a:rPr>
              <a:t>is</a:t>
            </a:r>
            <a:r>
              <a:rPr sz="1400" spc="10" dirty="0">
                <a:latin typeface="Times New Roman"/>
                <a:cs typeface="Times New Roman"/>
              </a:rPr>
              <a:t> </a:t>
            </a:r>
            <a:r>
              <a:rPr sz="1400" dirty="0">
                <a:latin typeface="Times New Roman"/>
                <a:cs typeface="Times New Roman"/>
              </a:rPr>
              <a:t>a</a:t>
            </a:r>
            <a:r>
              <a:rPr sz="1400" spc="15" dirty="0">
                <a:latin typeface="Times New Roman"/>
                <a:cs typeface="Times New Roman"/>
              </a:rPr>
              <a:t> </a:t>
            </a:r>
            <a:r>
              <a:rPr sz="1400" dirty="0">
                <a:latin typeface="Times New Roman"/>
                <a:cs typeface="Times New Roman"/>
              </a:rPr>
              <a:t>centralized</a:t>
            </a:r>
            <a:r>
              <a:rPr sz="1400" spc="10" dirty="0">
                <a:latin typeface="Times New Roman"/>
                <a:cs typeface="Times New Roman"/>
              </a:rPr>
              <a:t> </a:t>
            </a:r>
            <a:r>
              <a:rPr sz="1400" dirty="0">
                <a:latin typeface="Times New Roman"/>
                <a:cs typeface="Times New Roman"/>
              </a:rPr>
              <a:t>system</a:t>
            </a:r>
            <a:r>
              <a:rPr sz="1400" spc="15" dirty="0">
                <a:latin typeface="Times New Roman"/>
                <a:cs typeface="Times New Roman"/>
              </a:rPr>
              <a:t> </a:t>
            </a:r>
            <a:r>
              <a:rPr sz="1400" dirty="0">
                <a:latin typeface="Times New Roman"/>
                <a:cs typeface="Times New Roman"/>
              </a:rPr>
              <a:t>in</a:t>
            </a:r>
            <a:r>
              <a:rPr sz="1400" spc="10" dirty="0">
                <a:latin typeface="Times New Roman"/>
                <a:cs typeface="Times New Roman"/>
              </a:rPr>
              <a:t> </a:t>
            </a:r>
            <a:r>
              <a:rPr sz="1400" dirty="0">
                <a:latin typeface="Times New Roman"/>
                <a:cs typeface="Times New Roman"/>
              </a:rPr>
              <a:t>which</a:t>
            </a:r>
            <a:r>
              <a:rPr sz="1400" spc="15" dirty="0">
                <a:latin typeface="Times New Roman"/>
                <a:cs typeface="Times New Roman"/>
              </a:rPr>
              <a:t> </a:t>
            </a:r>
            <a:r>
              <a:rPr sz="1400" dirty="0">
                <a:latin typeface="Times New Roman"/>
                <a:cs typeface="Times New Roman"/>
              </a:rPr>
              <a:t>workdays</a:t>
            </a:r>
            <a:r>
              <a:rPr sz="1400" spc="10" dirty="0">
                <a:latin typeface="Times New Roman"/>
                <a:cs typeface="Times New Roman"/>
              </a:rPr>
              <a:t> </a:t>
            </a:r>
            <a:r>
              <a:rPr sz="1400" dirty="0">
                <a:latin typeface="Times New Roman"/>
                <a:cs typeface="Times New Roman"/>
              </a:rPr>
              <a:t>and</a:t>
            </a:r>
            <a:r>
              <a:rPr sz="1400" spc="15" dirty="0">
                <a:latin typeface="Times New Roman"/>
                <a:cs typeface="Times New Roman"/>
              </a:rPr>
              <a:t> </a:t>
            </a:r>
            <a:r>
              <a:rPr sz="1400" dirty="0">
                <a:latin typeface="Times New Roman"/>
                <a:cs typeface="Times New Roman"/>
              </a:rPr>
              <a:t>time</a:t>
            </a:r>
            <a:r>
              <a:rPr sz="1400" spc="10" dirty="0">
                <a:latin typeface="Times New Roman"/>
                <a:cs typeface="Times New Roman"/>
              </a:rPr>
              <a:t> </a:t>
            </a:r>
            <a:r>
              <a:rPr sz="1400" spc="-25" dirty="0">
                <a:latin typeface="Times New Roman"/>
                <a:cs typeface="Times New Roman"/>
              </a:rPr>
              <a:t>off 	</a:t>
            </a:r>
            <a:r>
              <a:rPr sz="1400" dirty="0">
                <a:latin typeface="Times New Roman"/>
                <a:cs typeface="Times New Roman"/>
              </a:rPr>
              <a:t>for</a:t>
            </a:r>
            <a:r>
              <a:rPr sz="1400" spc="15" dirty="0">
                <a:latin typeface="Times New Roman"/>
                <a:cs typeface="Times New Roman"/>
              </a:rPr>
              <a:t> </a:t>
            </a:r>
            <a:r>
              <a:rPr sz="1400" dirty="0">
                <a:latin typeface="Times New Roman"/>
                <a:cs typeface="Times New Roman"/>
              </a:rPr>
              <a:t>personnel</a:t>
            </a:r>
            <a:r>
              <a:rPr sz="1400" spc="15" dirty="0">
                <a:latin typeface="Times New Roman"/>
                <a:cs typeface="Times New Roman"/>
              </a:rPr>
              <a:t> </a:t>
            </a:r>
            <a:r>
              <a:rPr sz="1400" dirty="0">
                <a:latin typeface="Times New Roman"/>
                <a:cs typeface="Times New Roman"/>
              </a:rPr>
              <a:t>are</a:t>
            </a:r>
            <a:r>
              <a:rPr sz="1400" spc="20" dirty="0">
                <a:latin typeface="Times New Roman"/>
                <a:cs typeface="Times New Roman"/>
              </a:rPr>
              <a:t> </a:t>
            </a:r>
            <a:r>
              <a:rPr sz="1400" dirty="0">
                <a:latin typeface="Times New Roman"/>
                <a:cs typeface="Times New Roman"/>
              </a:rPr>
              <a:t>repeated</a:t>
            </a:r>
            <a:r>
              <a:rPr sz="1400" spc="15" dirty="0">
                <a:latin typeface="Times New Roman"/>
                <a:cs typeface="Times New Roman"/>
              </a:rPr>
              <a:t> </a:t>
            </a:r>
            <a:r>
              <a:rPr sz="1400" dirty="0">
                <a:latin typeface="Times New Roman"/>
                <a:cs typeface="Times New Roman"/>
              </a:rPr>
              <a:t>in</a:t>
            </a:r>
            <a:r>
              <a:rPr sz="1400" spc="20" dirty="0">
                <a:latin typeface="Times New Roman"/>
                <a:cs typeface="Times New Roman"/>
              </a:rPr>
              <a:t> </a:t>
            </a:r>
            <a:r>
              <a:rPr sz="1400" dirty="0">
                <a:latin typeface="Times New Roman"/>
                <a:cs typeface="Times New Roman"/>
              </a:rPr>
              <a:t>regular</a:t>
            </a:r>
            <a:r>
              <a:rPr sz="1400" spc="15" dirty="0">
                <a:latin typeface="Times New Roman"/>
                <a:cs typeface="Times New Roman"/>
              </a:rPr>
              <a:t> </a:t>
            </a:r>
            <a:r>
              <a:rPr sz="1400" dirty="0">
                <a:latin typeface="Times New Roman"/>
                <a:cs typeface="Times New Roman"/>
              </a:rPr>
              <a:t>cycles,</a:t>
            </a:r>
            <a:r>
              <a:rPr sz="1400" spc="15" dirty="0">
                <a:latin typeface="Times New Roman"/>
                <a:cs typeface="Times New Roman"/>
              </a:rPr>
              <a:t> </a:t>
            </a:r>
            <a:r>
              <a:rPr sz="1400" dirty="0">
                <a:latin typeface="Times New Roman"/>
                <a:cs typeface="Times New Roman"/>
              </a:rPr>
              <a:t>such</a:t>
            </a:r>
            <a:r>
              <a:rPr sz="1400" spc="20" dirty="0">
                <a:latin typeface="Times New Roman"/>
                <a:cs typeface="Times New Roman"/>
              </a:rPr>
              <a:t> </a:t>
            </a:r>
            <a:r>
              <a:rPr sz="1400" spc="-25" dirty="0">
                <a:latin typeface="Times New Roman"/>
                <a:cs typeface="Times New Roman"/>
              </a:rPr>
              <a:t>as 	</a:t>
            </a:r>
            <a:r>
              <a:rPr sz="1400" dirty="0">
                <a:latin typeface="Times New Roman"/>
                <a:cs typeface="Times New Roman"/>
              </a:rPr>
              <a:t>every</a:t>
            </a:r>
            <a:r>
              <a:rPr sz="1400" spc="10" dirty="0">
                <a:latin typeface="Times New Roman"/>
                <a:cs typeface="Times New Roman"/>
              </a:rPr>
              <a:t> </a:t>
            </a:r>
            <a:r>
              <a:rPr sz="1400" dirty="0">
                <a:latin typeface="Times New Roman"/>
                <a:cs typeface="Times New Roman"/>
              </a:rPr>
              <a:t>6</a:t>
            </a:r>
            <a:r>
              <a:rPr sz="1400" spc="10" dirty="0">
                <a:latin typeface="Times New Roman"/>
                <a:cs typeface="Times New Roman"/>
              </a:rPr>
              <a:t> </a:t>
            </a:r>
            <a:r>
              <a:rPr sz="1400" spc="-10" dirty="0">
                <a:latin typeface="Times New Roman"/>
                <a:cs typeface="Times New Roman"/>
              </a:rPr>
              <a:t>weeks.</a:t>
            </a:r>
            <a:endParaRPr sz="1400" dirty="0">
              <a:latin typeface="Times New Roman"/>
              <a:cs typeface="Times New Roman"/>
            </a:endParaRPr>
          </a:p>
          <a:p>
            <a:pPr marL="141605" marR="146050" indent="-129539">
              <a:lnSpc>
                <a:spcPct val="103899"/>
              </a:lnSpc>
              <a:spcBef>
                <a:spcPts val="275"/>
              </a:spcBef>
              <a:buClr>
                <a:srgbClr val="D34817"/>
              </a:buClr>
              <a:buSzPct val="85714"/>
              <a:buChar char="•"/>
              <a:tabLst>
                <a:tab pos="158115" algn="l"/>
              </a:tabLst>
            </a:pPr>
            <a:r>
              <a:rPr sz="1400" dirty="0">
                <a:latin typeface="Times New Roman"/>
                <a:cs typeface="Times New Roman"/>
              </a:rPr>
              <a:t>Centralized</a:t>
            </a:r>
            <a:r>
              <a:rPr sz="1400" spc="15" dirty="0">
                <a:latin typeface="Times New Roman"/>
                <a:cs typeface="Times New Roman"/>
              </a:rPr>
              <a:t> </a:t>
            </a:r>
            <a:r>
              <a:rPr sz="1400" dirty="0">
                <a:latin typeface="Times New Roman"/>
                <a:cs typeface="Times New Roman"/>
              </a:rPr>
              <a:t>staffing</a:t>
            </a:r>
            <a:r>
              <a:rPr sz="1400" spc="15" dirty="0">
                <a:latin typeface="Times New Roman"/>
                <a:cs typeface="Times New Roman"/>
              </a:rPr>
              <a:t> </a:t>
            </a:r>
            <a:r>
              <a:rPr sz="1400" dirty="0">
                <a:latin typeface="Times New Roman"/>
                <a:cs typeface="Times New Roman"/>
              </a:rPr>
              <a:t>involves</a:t>
            </a:r>
            <a:r>
              <a:rPr sz="1400" spc="15" dirty="0">
                <a:latin typeface="Times New Roman"/>
                <a:cs typeface="Times New Roman"/>
              </a:rPr>
              <a:t> </a:t>
            </a:r>
            <a:r>
              <a:rPr sz="1400" dirty="0">
                <a:latin typeface="Times New Roman"/>
                <a:cs typeface="Times New Roman"/>
              </a:rPr>
              <a:t>a</a:t>
            </a:r>
            <a:r>
              <a:rPr sz="1400" spc="15" dirty="0">
                <a:latin typeface="Times New Roman"/>
                <a:cs typeface="Times New Roman"/>
              </a:rPr>
              <a:t> </a:t>
            </a:r>
            <a:r>
              <a:rPr sz="1400" dirty="0">
                <a:latin typeface="Times New Roman"/>
                <a:cs typeface="Times New Roman"/>
              </a:rPr>
              <a:t>system</a:t>
            </a:r>
            <a:r>
              <a:rPr sz="1400" spc="20" dirty="0">
                <a:latin typeface="Times New Roman"/>
                <a:cs typeface="Times New Roman"/>
              </a:rPr>
              <a:t> </a:t>
            </a:r>
            <a:r>
              <a:rPr sz="1400" dirty="0">
                <a:latin typeface="Times New Roman"/>
                <a:cs typeface="Times New Roman"/>
              </a:rPr>
              <a:t>whereby</a:t>
            </a:r>
            <a:r>
              <a:rPr sz="1400" spc="15" dirty="0">
                <a:latin typeface="Times New Roman"/>
                <a:cs typeface="Times New Roman"/>
              </a:rPr>
              <a:t> </a:t>
            </a:r>
            <a:r>
              <a:rPr sz="1400" spc="-50" dirty="0">
                <a:latin typeface="Times New Roman"/>
                <a:cs typeface="Times New Roman"/>
              </a:rPr>
              <a:t>a 	</a:t>
            </a:r>
            <a:r>
              <a:rPr sz="1400" dirty="0">
                <a:latin typeface="Times New Roman"/>
                <a:cs typeface="Times New Roman"/>
              </a:rPr>
              <a:t>master</a:t>
            </a:r>
            <a:r>
              <a:rPr sz="1400" spc="15" dirty="0">
                <a:latin typeface="Times New Roman"/>
                <a:cs typeface="Times New Roman"/>
              </a:rPr>
              <a:t> </a:t>
            </a:r>
            <a:r>
              <a:rPr sz="1400" dirty="0">
                <a:latin typeface="Times New Roman"/>
                <a:cs typeface="Times New Roman"/>
              </a:rPr>
              <a:t>plan</a:t>
            </a:r>
            <a:r>
              <a:rPr sz="1400" spc="15" dirty="0">
                <a:latin typeface="Times New Roman"/>
                <a:cs typeface="Times New Roman"/>
              </a:rPr>
              <a:t> </a:t>
            </a:r>
            <a:r>
              <a:rPr sz="1400" dirty="0">
                <a:latin typeface="Times New Roman"/>
                <a:cs typeface="Times New Roman"/>
              </a:rPr>
              <a:t>is</a:t>
            </a:r>
            <a:r>
              <a:rPr sz="1400" spc="15" dirty="0">
                <a:latin typeface="Times New Roman"/>
                <a:cs typeface="Times New Roman"/>
              </a:rPr>
              <a:t> </a:t>
            </a:r>
            <a:r>
              <a:rPr sz="1400" dirty="0">
                <a:latin typeface="Times New Roman"/>
                <a:cs typeface="Times New Roman"/>
              </a:rPr>
              <a:t>developed</a:t>
            </a:r>
            <a:r>
              <a:rPr sz="1400" spc="20" dirty="0">
                <a:latin typeface="Times New Roman"/>
                <a:cs typeface="Times New Roman"/>
              </a:rPr>
              <a:t> </a:t>
            </a:r>
            <a:r>
              <a:rPr sz="1400" dirty="0">
                <a:latin typeface="Times New Roman"/>
                <a:cs typeface="Times New Roman"/>
              </a:rPr>
              <a:t>at</a:t>
            </a:r>
            <a:r>
              <a:rPr sz="1400" spc="15" dirty="0">
                <a:latin typeface="Times New Roman"/>
                <a:cs typeface="Times New Roman"/>
              </a:rPr>
              <a:t> </a:t>
            </a:r>
            <a:r>
              <a:rPr sz="1400" dirty="0">
                <a:latin typeface="Times New Roman"/>
                <a:cs typeface="Times New Roman"/>
              </a:rPr>
              <a:t>the</a:t>
            </a:r>
            <a:r>
              <a:rPr sz="1400" spc="15" dirty="0">
                <a:latin typeface="Times New Roman"/>
                <a:cs typeface="Times New Roman"/>
              </a:rPr>
              <a:t> </a:t>
            </a:r>
            <a:r>
              <a:rPr sz="1400" dirty="0">
                <a:latin typeface="Times New Roman"/>
                <a:cs typeface="Times New Roman"/>
              </a:rPr>
              <a:t>top-level</a:t>
            </a:r>
            <a:r>
              <a:rPr sz="1400" spc="15" dirty="0">
                <a:latin typeface="Times New Roman"/>
                <a:cs typeface="Times New Roman"/>
              </a:rPr>
              <a:t> </a:t>
            </a:r>
            <a:r>
              <a:rPr sz="1400" dirty="0">
                <a:latin typeface="Times New Roman"/>
                <a:cs typeface="Times New Roman"/>
              </a:rPr>
              <a:t>Staffing</a:t>
            </a:r>
            <a:r>
              <a:rPr sz="1400" spc="20" dirty="0">
                <a:latin typeface="Times New Roman"/>
                <a:cs typeface="Times New Roman"/>
              </a:rPr>
              <a:t> </a:t>
            </a:r>
            <a:r>
              <a:rPr sz="1400" spc="-25" dirty="0">
                <a:latin typeface="Times New Roman"/>
                <a:cs typeface="Times New Roman"/>
              </a:rPr>
              <a:t>and 	</a:t>
            </a:r>
            <a:r>
              <a:rPr sz="1400" spc="-10" dirty="0">
                <a:latin typeface="Times New Roman"/>
                <a:cs typeface="Times New Roman"/>
              </a:rPr>
              <a:t>Scheduling.</a:t>
            </a:r>
            <a:endParaRPr sz="1400" dirty="0">
              <a:latin typeface="Times New Roman"/>
              <a:cs typeface="Times New Roman"/>
            </a:endParaRPr>
          </a:p>
          <a:p>
            <a:pPr marL="141605" marR="5080" indent="-129539">
              <a:lnSpc>
                <a:spcPct val="103899"/>
              </a:lnSpc>
              <a:spcBef>
                <a:spcPts val="270"/>
              </a:spcBef>
              <a:buClr>
                <a:srgbClr val="D34817"/>
              </a:buClr>
              <a:buSzPct val="85714"/>
              <a:buChar char="•"/>
              <a:tabLst>
                <a:tab pos="158115" algn="l"/>
              </a:tabLst>
            </a:pPr>
            <a:r>
              <a:rPr sz="1400" dirty="0">
                <a:latin typeface="Times New Roman"/>
                <a:cs typeface="Times New Roman"/>
              </a:rPr>
              <a:t>A</a:t>
            </a:r>
            <a:r>
              <a:rPr sz="1400" spc="-70" dirty="0">
                <a:latin typeface="Times New Roman"/>
                <a:cs typeface="Times New Roman"/>
              </a:rPr>
              <a:t> </a:t>
            </a:r>
            <a:r>
              <a:rPr sz="1400" dirty="0">
                <a:latin typeface="Times New Roman"/>
                <a:cs typeface="Times New Roman"/>
              </a:rPr>
              <a:t>centralized</a:t>
            </a:r>
            <a:r>
              <a:rPr sz="1400" spc="10" dirty="0">
                <a:latin typeface="Times New Roman"/>
                <a:cs typeface="Times New Roman"/>
              </a:rPr>
              <a:t> </a:t>
            </a:r>
            <a:r>
              <a:rPr sz="1400" dirty="0">
                <a:latin typeface="Times New Roman"/>
                <a:cs typeface="Times New Roman"/>
              </a:rPr>
              <a:t>system</a:t>
            </a:r>
            <a:r>
              <a:rPr sz="1400" spc="5" dirty="0">
                <a:latin typeface="Times New Roman"/>
                <a:cs typeface="Times New Roman"/>
              </a:rPr>
              <a:t> </a:t>
            </a:r>
            <a:r>
              <a:rPr sz="1400" dirty="0">
                <a:latin typeface="Times New Roman"/>
                <a:cs typeface="Times New Roman"/>
              </a:rPr>
              <a:t>works</a:t>
            </a:r>
            <a:r>
              <a:rPr sz="1400" spc="10" dirty="0">
                <a:latin typeface="Times New Roman"/>
                <a:cs typeface="Times New Roman"/>
              </a:rPr>
              <a:t> </a:t>
            </a:r>
            <a:r>
              <a:rPr sz="1400" dirty="0">
                <a:latin typeface="Times New Roman"/>
                <a:cs typeface="Times New Roman"/>
              </a:rPr>
              <a:t>well</a:t>
            </a:r>
            <a:r>
              <a:rPr sz="1400" spc="10" dirty="0">
                <a:latin typeface="Times New Roman"/>
                <a:cs typeface="Times New Roman"/>
              </a:rPr>
              <a:t> </a:t>
            </a:r>
            <a:r>
              <a:rPr sz="1400" dirty="0">
                <a:latin typeface="Times New Roman"/>
                <a:cs typeface="Times New Roman"/>
              </a:rPr>
              <a:t>in</a:t>
            </a:r>
            <a:r>
              <a:rPr sz="1400" spc="10" dirty="0">
                <a:latin typeface="Times New Roman"/>
                <a:cs typeface="Times New Roman"/>
              </a:rPr>
              <a:t> </a:t>
            </a:r>
            <a:r>
              <a:rPr sz="1400" dirty="0">
                <a:latin typeface="Times New Roman"/>
                <a:cs typeface="Times New Roman"/>
              </a:rPr>
              <a:t>large</a:t>
            </a:r>
            <a:r>
              <a:rPr sz="1400" spc="10" dirty="0">
                <a:latin typeface="Times New Roman"/>
                <a:cs typeface="Times New Roman"/>
              </a:rPr>
              <a:t> </a:t>
            </a:r>
            <a:r>
              <a:rPr sz="1400" spc="-10" dirty="0">
                <a:latin typeface="Times New Roman"/>
                <a:cs typeface="Times New Roman"/>
              </a:rPr>
              <a:t>organizations 	</a:t>
            </a:r>
            <a:r>
              <a:rPr sz="1400" dirty="0">
                <a:latin typeface="Times New Roman"/>
                <a:cs typeface="Times New Roman"/>
              </a:rPr>
              <a:t>were</a:t>
            </a:r>
            <a:r>
              <a:rPr sz="1400" spc="5" dirty="0">
                <a:latin typeface="Times New Roman"/>
                <a:cs typeface="Times New Roman"/>
              </a:rPr>
              <a:t> </a:t>
            </a:r>
            <a:r>
              <a:rPr sz="1400" dirty="0">
                <a:latin typeface="Times New Roman"/>
                <a:cs typeface="Times New Roman"/>
              </a:rPr>
              <a:t>management</a:t>
            </a:r>
            <a:r>
              <a:rPr sz="1400" spc="5" dirty="0">
                <a:latin typeface="Times New Roman"/>
                <a:cs typeface="Times New Roman"/>
              </a:rPr>
              <a:t> </a:t>
            </a:r>
            <a:r>
              <a:rPr sz="1400" dirty="0">
                <a:latin typeface="Times New Roman"/>
                <a:cs typeface="Times New Roman"/>
              </a:rPr>
              <a:t>oversees</a:t>
            </a:r>
            <a:r>
              <a:rPr sz="1400" spc="5" dirty="0">
                <a:latin typeface="Times New Roman"/>
                <a:cs typeface="Times New Roman"/>
              </a:rPr>
              <a:t> </a:t>
            </a:r>
            <a:r>
              <a:rPr sz="1400" dirty="0">
                <a:latin typeface="Times New Roman"/>
                <a:cs typeface="Times New Roman"/>
              </a:rPr>
              <a:t>strategy,</a:t>
            </a:r>
            <a:r>
              <a:rPr sz="1400" spc="10" dirty="0">
                <a:latin typeface="Times New Roman"/>
                <a:cs typeface="Times New Roman"/>
              </a:rPr>
              <a:t> </a:t>
            </a:r>
            <a:r>
              <a:rPr sz="1400" dirty="0">
                <a:latin typeface="Times New Roman"/>
                <a:cs typeface="Times New Roman"/>
              </a:rPr>
              <a:t>budget,</a:t>
            </a:r>
            <a:r>
              <a:rPr sz="1400" spc="5" dirty="0">
                <a:latin typeface="Times New Roman"/>
                <a:cs typeface="Times New Roman"/>
              </a:rPr>
              <a:t> </a:t>
            </a:r>
            <a:r>
              <a:rPr sz="1400" spc="-10" dirty="0">
                <a:latin typeface="Times New Roman"/>
                <a:cs typeface="Times New Roman"/>
              </a:rPr>
              <a:t>resources, 	</a:t>
            </a:r>
            <a:r>
              <a:rPr sz="1400" dirty="0">
                <a:latin typeface="Times New Roman"/>
                <a:cs typeface="Times New Roman"/>
              </a:rPr>
              <a:t>and</a:t>
            </a:r>
            <a:r>
              <a:rPr sz="1400" spc="5" dirty="0">
                <a:latin typeface="Times New Roman"/>
                <a:cs typeface="Times New Roman"/>
              </a:rPr>
              <a:t> </a:t>
            </a:r>
            <a:r>
              <a:rPr sz="1400" spc="-10" dirty="0">
                <a:latin typeface="Times New Roman"/>
                <a:cs typeface="Times New Roman"/>
              </a:rPr>
              <a:t>process.</a:t>
            </a:r>
            <a:endParaRPr sz="1400" dirty="0">
              <a:latin typeface="Times New Roman"/>
              <a:cs typeface="Times New Roman"/>
            </a:endParaRPr>
          </a:p>
          <a:p>
            <a:pPr marL="141605" marR="238125" indent="-129539">
              <a:lnSpc>
                <a:spcPct val="103899"/>
              </a:lnSpc>
              <a:spcBef>
                <a:spcPts val="275"/>
              </a:spcBef>
              <a:buClr>
                <a:srgbClr val="D34817"/>
              </a:buClr>
              <a:buSzPct val="85714"/>
              <a:buChar char="•"/>
              <a:tabLst>
                <a:tab pos="158115" algn="l"/>
              </a:tabLst>
            </a:pPr>
            <a:r>
              <a:rPr sz="1400" dirty="0">
                <a:latin typeface="Times New Roman"/>
                <a:cs typeface="Times New Roman"/>
              </a:rPr>
              <a:t>A</a:t>
            </a:r>
            <a:r>
              <a:rPr sz="1400" spc="-70" dirty="0">
                <a:latin typeface="Times New Roman"/>
                <a:cs typeface="Times New Roman"/>
              </a:rPr>
              <a:t> </a:t>
            </a:r>
            <a:r>
              <a:rPr sz="1400" dirty="0">
                <a:latin typeface="Times New Roman"/>
                <a:cs typeface="Times New Roman"/>
              </a:rPr>
              <a:t>centralized</a:t>
            </a:r>
            <a:r>
              <a:rPr sz="1400" spc="10" dirty="0">
                <a:latin typeface="Times New Roman"/>
                <a:cs typeface="Times New Roman"/>
              </a:rPr>
              <a:t> </a:t>
            </a:r>
            <a:r>
              <a:rPr sz="1400" dirty="0">
                <a:latin typeface="Times New Roman"/>
                <a:cs typeface="Times New Roman"/>
              </a:rPr>
              <a:t>system</a:t>
            </a:r>
            <a:r>
              <a:rPr sz="1400" spc="10" dirty="0">
                <a:latin typeface="Times New Roman"/>
                <a:cs typeface="Times New Roman"/>
              </a:rPr>
              <a:t> </a:t>
            </a:r>
            <a:r>
              <a:rPr sz="1400" dirty="0">
                <a:latin typeface="Times New Roman"/>
                <a:cs typeface="Times New Roman"/>
              </a:rPr>
              <a:t>offers</a:t>
            </a:r>
            <a:r>
              <a:rPr sz="1400" spc="10" dirty="0">
                <a:latin typeface="Times New Roman"/>
                <a:cs typeface="Times New Roman"/>
              </a:rPr>
              <a:t> </a:t>
            </a:r>
            <a:r>
              <a:rPr sz="1400" dirty="0">
                <a:latin typeface="Times New Roman"/>
                <a:cs typeface="Times New Roman"/>
              </a:rPr>
              <a:t>management</a:t>
            </a:r>
            <a:r>
              <a:rPr sz="1400" spc="10" dirty="0">
                <a:latin typeface="Times New Roman"/>
                <a:cs typeface="Times New Roman"/>
              </a:rPr>
              <a:t> </a:t>
            </a:r>
            <a:r>
              <a:rPr sz="1400" dirty="0">
                <a:latin typeface="Times New Roman"/>
                <a:cs typeface="Times New Roman"/>
              </a:rPr>
              <a:t>a</a:t>
            </a:r>
            <a:r>
              <a:rPr sz="1400" spc="10" dirty="0">
                <a:latin typeface="Times New Roman"/>
                <a:cs typeface="Times New Roman"/>
              </a:rPr>
              <a:t> </a:t>
            </a:r>
            <a:r>
              <a:rPr sz="1400" spc="-10" dirty="0">
                <a:latin typeface="Times New Roman"/>
                <a:cs typeface="Times New Roman"/>
              </a:rPr>
              <a:t>broader 	</a:t>
            </a:r>
            <a:r>
              <a:rPr sz="1400" dirty="0">
                <a:latin typeface="Times New Roman"/>
                <a:cs typeface="Times New Roman"/>
              </a:rPr>
              <a:t>overview</a:t>
            </a:r>
            <a:r>
              <a:rPr sz="1400" spc="15" dirty="0">
                <a:latin typeface="Times New Roman"/>
                <a:cs typeface="Times New Roman"/>
              </a:rPr>
              <a:t> </a:t>
            </a:r>
            <a:r>
              <a:rPr sz="1400" dirty="0">
                <a:latin typeface="Times New Roman"/>
                <a:cs typeface="Times New Roman"/>
              </a:rPr>
              <a:t>and</a:t>
            </a:r>
            <a:r>
              <a:rPr sz="1400" spc="15" dirty="0">
                <a:latin typeface="Times New Roman"/>
                <a:cs typeface="Times New Roman"/>
              </a:rPr>
              <a:t> </a:t>
            </a:r>
            <a:r>
              <a:rPr sz="1400" dirty="0">
                <a:latin typeface="Times New Roman"/>
                <a:cs typeface="Times New Roman"/>
              </a:rPr>
              <a:t>closer</a:t>
            </a:r>
            <a:r>
              <a:rPr sz="1400" spc="20" dirty="0">
                <a:latin typeface="Times New Roman"/>
                <a:cs typeface="Times New Roman"/>
              </a:rPr>
              <a:t> </a:t>
            </a:r>
            <a:r>
              <a:rPr sz="1400" dirty="0">
                <a:latin typeface="Times New Roman"/>
                <a:cs typeface="Times New Roman"/>
              </a:rPr>
              <a:t>control</a:t>
            </a:r>
            <a:r>
              <a:rPr sz="1400" spc="15" dirty="0">
                <a:latin typeface="Times New Roman"/>
                <a:cs typeface="Times New Roman"/>
              </a:rPr>
              <a:t> </a:t>
            </a:r>
            <a:r>
              <a:rPr sz="1400" dirty="0">
                <a:latin typeface="Times New Roman"/>
                <a:cs typeface="Times New Roman"/>
              </a:rPr>
              <a:t>of</a:t>
            </a:r>
            <a:r>
              <a:rPr sz="1400" spc="20" dirty="0">
                <a:latin typeface="Times New Roman"/>
                <a:cs typeface="Times New Roman"/>
              </a:rPr>
              <a:t> </a:t>
            </a:r>
            <a:r>
              <a:rPr sz="1400" dirty="0">
                <a:latin typeface="Times New Roman"/>
                <a:cs typeface="Times New Roman"/>
              </a:rPr>
              <a:t>the</a:t>
            </a:r>
            <a:r>
              <a:rPr sz="1400" spc="15" dirty="0">
                <a:latin typeface="Times New Roman"/>
                <a:cs typeface="Times New Roman"/>
              </a:rPr>
              <a:t> </a:t>
            </a:r>
            <a:r>
              <a:rPr sz="1400" dirty="0">
                <a:latin typeface="Times New Roman"/>
                <a:cs typeface="Times New Roman"/>
              </a:rPr>
              <a:t>entire</a:t>
            </a:r>
            <a:r>
              <a:rPr sz="1400" spc="20" dirty="0">
                <a:latin typeface="Times New Roman"/>
                <a:cs typeface="Times New Roman"/>
              </a:rPr>
              <a:t> </a:t>
            </a:r>
            <a:r>
              <a:rPr sz="1400" spc="-10" dirty="0">
                <a:latin typeface="Times New Roman"/>
                <a:cs typeface="Times New Roman"/>
              </a:rPr>
              <a:t>scheduling 	</a:t>
            </a:r>
            <a:r>
              <a:rPr sz="1400" dirty="0">
                <a:latin typeface="Times New Roman"/>
                <a:cs typeface="Times New Roman"/>
              </a:rPr>
              <a:t>and staffing</a:t>
            </a:r>
            <a:r>
              <a:rPr sz="1400" spc="5" dirty="0">
                <a:latin typeface="Times New Roman"/>
                <a:cs typeface="Times New Roman"/>
              </a:rPr>
              <a:t> </a:t>
            </a:r>
            <a:r>
              <a:rPr sz="1400" spc="-10" dirty="0">
                <a:latin typeface="Times New Roman"/>
                <a:cs typeface="Times New Roman"/>
              </a:rPr>
              <a:t>system.</a:t>
            </a:r>
            <a:endParaRPr sz="1400" dirty="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4554" y="421547"/>
            <a:ext cx="3921992" cy="347531"/>
          </a:xfrm>
          <a:prstGeom prst="rect">
            <a:avLst/>
          </a:prstGeom>
        </p:spPr>
        <p:txBody>
          <a:bodyPr vert="horz" wrap="square" lIns="0" tIns="16510" rIns="0" bIns="0" rtlCol="0">
            <a:spAutoFit/>
          </a:bodyPr>
          <a:lstStyle/>
          <a:p>
            <a:pPr marL="12700">
              <a:lnSpc>
                <a:spcPct val="100000"/>
              </a:lnSpc>
              <a:spcBef>
                <a:spcPts val="130"/>
              </a:spcBef>
            </a:pPr>
            <a:r>
              <a:rPr sz="2150" dirty="0">
                <a:uFill>
                  <a:solidFill>
                    <a:srgbClr val="D34817"/>
                  </a:solidFill>
                </a:uFill>
              </a:rPr>
              <a:t>Advanta</a:t>
            </a:r>
            <a:r>
              <a:rPr sz="2150" dirty="0"/>
              <a:t>g</a:t>
            </a:r>
            <a:r>
              <a:rPr sz="2150" dirty="0">
                <a:uFill>
                  <a:solidFill>
                    <a:srgbClr val="D34817"/>
                  </a:solidFill>
                </a:uFill>
              </a:rPr>
              <a:t>es</a:t>
            </a:r>
            <a:r>
              <a:rPr sz="2150" spc="60" dirty="0">
                <a:uFill>
                  <a:solidFill>
                    <a:srgbClr val="D34817"/>
                  </a:solidFill>
                </a:uFill>
              </a:rPr>
              <a:t> </a:t>
            </a:r>
            <a:r>
              <a:rPr sz="2150" dirty="0">
                <a:uFill>
                  <a:solidFill>
                    <a:srgbClr val="D34817"/>
                  </a:solidFill>
                </a:uFill>
              </a:rPr>
              <a:t>and</a:t>
            </a:r>
            <a:r>
              <a:rPr sz="2150" spc="55" dirty="0">
                <a:uFill>
                  <a:solidFill>
                    <a:srgbClr val="D34817"/>
                  </a:solidFill>
                </a:uFill>
              </a:rPr>
              <a:t> </a:t>
            </a:r>
            <a:r>
              <a:rPr sz="2150" spc="-10" dirty="0">
                <a:uFill>
                  <a:solidFill>
                    <a:srgbClr val="D34817"/>
                  </a:solidFill>
                </a:uFill>
              </a:rPr>
              <a:t>Disadvanta</a:t>
            </a:r>
            <a:r>
              <a:rPr sz="2150" spc="-10" dirty="0"/>
              <a:t>g</a:t>
            </a:r>
            <a:r>
              <a:rPr sz="2150" spc="-10" dirty="0">
                <a:uFill>
                  <a:solidFill>
                    <a:srgbClr val="D34817"/>
                  </a:solidFill>
                </a:uFill>
              </a:rPr>
              <a:t>es</a:t>
            </a:r>
            <a:endParaRPr sz="2150" dirty="0"/>
          </a:p>
        </p:txBody>
      </p:sp>
      <p:sp>
        <p:nvSpPr>
          <p:cNvPr id="3" name="object 3"/>
          <p:cNvSpPr txBox="1"/>
          <p:nvPr/>
        </p:nvSpPr>
        <p:spPr>
          <a:xfrm>
            <a:off x="534554" y="741607"/>
            <a:ext cx="3498215" cy="1784985"/>
          </a:xfrm>
          <a:prstGeom prst="rect">
            <a:avLst/>
          </a:prstGeom>
        </p:spPr>
        <p:txBody>
          <a:bodyPr vert="horz" wrap="square" lIns="0" tIns="55244" rIns="0" bIns="0" rtlCol="0">
            <a:spAutoFit/>
          </a:bodyPr>
          <a:lstStyle/>
          <a:p>
            <a:pPr marL="142240" indent="-129539">
              <a:lnSpc>
                <a:spcPct val="100000"/>
              </a:lnSpc>
              <a:spcBef>
                <a:spcPts val="434"/>
              </a:spcBef>
              <a:buClr>
                <a:srgbClr val="D34817"/>
              </a:buClr>
              <a:buSzPct val="85714"/>
              <a:buChar char="•"/>
              <a:tabLst>
                <a:tab pos="142240" algn="l"/>
              </a:tabLst>
            </a:pPr>
            <a:r>
              <a:rPr sz="1400" spc="-10" dirty="0">
                <a:latin typeface="Times New Roman"/>
                <a:cs typeface="Times New Roman"/>
              </a:rPr>
              <a:t>Advantages:</a:t>
            </a:r>
            <a:endParaRPr sz="1400">
              <a:latin typeface="Times New Roman"/>
              <a:cs typeface="Times New Roman"/>
            </a:endParaRPr>
          </a:p>
          <a:p>
            <a:pPr marL="146050" indent="-136525">
              <a:lnSpc>
                <a:spcPct val="100000"/>
              </a:lnSpc>
              <a:spcBef>
                <a:spcPts val="335"/>
              </a:spcBef>
              <a:buSzPct val="92857"/>
              <a:buAutoNum type="arabicPeriod"/>
              <a:tabLst>
                <a:tab pos="146050" algn="l"/>
              </a:tabLst>
            </a:pPr>
            <a:r>
              <a:rPr sz="1400" spc="-10" dirty="0">
                <a:latin typeface="Times New Roman"/>
                <a:cs typeface="Times New Roman"/>
              </a:rPr>
              <a:t>Fairness</a:t>
            </a:r>
            <a:endParaRPr sz="1400">
              <a:latin typeface="Times New Roman"/>
              <a:cs typeface="Times New Roman"/>
            </a:endParaRPr>
          </a:p>
          <a:p>
            <a:pPr marL="146050" indent="-136525">
              <a:lnSpc>
                <a:spcPct val="100000"/>
              </a:lnSpc>
              <a:spcBef>
                <a:spcPts val="340"/>
              </a:spcBef>
              <a:buSzPct val="92857"/>
              <a:buAutoNum type="arabicPeriod"/>
              <a:tabLst>
                <a:tab pos="146050" algn="l"/>
              </a:tabLst>
            </a:pPr>
            <a:r>
              <a:rPr sz="1400" dirty="0">
                <a:latin typeface="Times New Roman"/>
                <a:cs typeface="Times New Roman"/>
              </a:rPr>
              <a:t>Cost</a:t>
            </a:r>
            <a:r>
              <a:rPr sz="1400" spc="-10" dirty="0">
                <a:latin typeface="Times New Roman"/>
                <a:cs typeface="Times New Roman"/>
              </a:rPr>
              <a:t> control</a:t>
            </a:r>
            <a:endParaRPr sz="1400">
              <a:latin typeface="Times New Roman"/>
              <a:cs typeface="Times New Roman"/>
            </a:endParaRPr>
          </a:p>
          <a:p>
            <a:pPr marL="142240" lvl="1" indent="-129539">
              <a:lnSpc>
                <a:spcPct val="100000"/>
              </a:lnSpc>
              <a:spcBef>
                <a:spcPts val="335"/>
              </a:spcBef>
              <a:buClr>
                <a:srgbClr val="D34817"/>
              </a:buClr>
              <a:buSzPct val="85714"/>
              <a:buChar char="•"/>
              <a:tabLst>
                <a:tab pos="142240" algn="l"/>
              </a:tabLst>
            </a:pPr>
            <a:r>
              <a:rPr sz="1400" spc="-10" dirty="0">
                <a:latin typeface="Times New Roman"/>
                <a:cs typeface="Times New Roman"/>
              </a:rPr>
              <a:t>Disadvantages:</a:t>
            </a:r>
            <a:endParaRPr sz="1400">
              <a:latin typeface="Times New Roman"/>
              <a:cs typeface="Times New Roman"/>
            </a:endParaRPr>
          </a:p>
          <a:p>
            <a:pPr marL="191770" indent="-179070">
              <a:lnSpc>
                <a:spcPct val="100000"/>
              </a:lnSpc>
              <a:spcBef>
                <a:spcPts val="340"/>
              </a:spcBef>
              <a:buAutoNum type="arabicPeriod"/>
              <a:tabLst>
                <a:tab pos="191770" algn="l"/>
              </a:tabLst>
            </a:pPr>
            <a:r>
              <a:rPr sz="1400" dirty="0">
                <a:latin typeface="Times New Roman"/>
                <a:cs typeface="Times New Roman"/>
              </a:rPr>
              <a:t>lack</a:t>
            </a:r>
            <a:r>
              <a:rPr sz="1400" spc="20" dirty="0">
                <a:latin typeface="Times New Roman"/>
                <a:cs typeface="Times New Roman"/>
              </a:rPr>
              <a:t> </a:t>
            </a:r>
            <a:r>
              <a:rPr sz="1400" dirty="0">
                <a:latin typeface="Times New Roman"/>
                <a:cs typeface="Times New Roman"/>
              </a:rPr>
              <a:t>of</a:t>
            </a:r>
            <a:r>
              <a:rPr sz="1400" spc="20" dirty="0">
                <a:latin typeface="Times New Roman"/>
                <a:cs typeface="Times New Roman"/>
              </a:rPr>
              <a:t> </a:t>
            </a:r>
            <a:r>
              <a:rPr sz="1400" dirty="0">
                <a:latin typeface="Times New Roman"/>
                <a:cs typeface="Times New Roman"/>
              </a:rPr>
              <a:t>individual</a:t>
            </a:r>
            <a:r>
              <a:rPr sz="1400" spc="20" dirty="0">
                <a:latin typeface="Times New Roman"/>
                <a:cs typeface="Times New Roman"/>
              </a:rPr>
              <a:t> </a:t>
            </a:r>
            <a:r>
              <a:rPr sz="1400" spc="-10" dirty="0">
                <a:latin typeface="Times New Roman"/>
                <a:cs typeface="Times New Roman"/>
              </a:rPr>
              <a:t>treatment.</a:t>
            </a:r>
            <a:endParaRPr sz="1400">
              <a:latin typeface="Times New Roman"/>
              <a:cs typeface="Times New Roman"/>
            </a:endParaRPr>
          </a:p>
          <a:p>
            <a:pPr marL="12700" marR="5080" indent="179070">
              <a:lnSpc>
                <a:spcPct val="103899"/>
              </a:lnSpc>
              <a:spcBef>
                <a:spcPts val="275"/>
              </a:spcBef>
              <a:buAutoNum type="arabicPeriod"/>
              <a:tabLst>
                <a:tab pos="191770" algn="l"/>
              </a:tabLst>
            </a:pPr>
            <a:r>
              <a:rPr sz="1400" dirty="0">
                <a:latin typeface="Times New Roman"/>
                <a:cs typeface="Times New Roman"/>
              </a:rPr>
              <a:t>Un-recognized</a:t>
            </a:r>
            <a:r>
              <a:rPr sz="1400" spc="20" dirty="0">
                <a:latin typeface="Times New Roman"/>
                <a:cs typeface="Times New Roman"/>
              </a:rPr>
              <a:t> </a:t>
            </a:r>
            <a:r>
              <a:rPr sz="1400" dirty="0">
                <a:latin typeface="Times New Roman"/>
                <a:cs typeface="Times New Roman"/>
              </a:rPr>
              <a:t>organizational</a:t>
            </a:r>
            <a:r>
              <a:rPr sz="1400" spc="25" dirty="0">
                <a:latin typeface="Times New Roman"/>
                <a:cs typeface="Times New Roman"/>
              </a:rPr>
              <a:t> </a:t>
            </a:r>
            <a:r>
              <a:rPr sz="1400" dirty="0">
                <a:latin typeface="Times New Roman"/>
                <a:cs typeface="Times New Roman"/>
              </a:rPr>
              <a:t>and</a:t>
            </a:r>
            <a:r>
              <a:rPr sz="1400" spc="25" dirty="0">
                <a:latin typeface="Times New Roman"/>
                <a:cs typeface="Times New Roman"/>
              </a:rPr>
              <a:t> </a:t>
            </a:r>
            <a:r>
              <a:rPr sz="1400" spc="-10" dirty="0">
                <a:latin typeface="Times New Roman"/>
                <a:cs typeface="Times New Roman"/>
              </a:rPr>
              <a:t>managerial problem.</a:t>
            </a:r>
            <a:endParaRPr sz="1400">
              <a:latin typeface="Times New Roman"/>
              <a:cs typeface="Times New Roman"/>
            </a:endParaRPr>
          </a:p>
        </p:txBody>
      </p:sp>
      <p:pic>
        <p:nvPicPr>
          <p:cNvPr id="4" name="object 4"/>
          <p:cNvPicPr/>
          <p:nvPr/>
        </p:nvPicPr>
        <p:blipFill>
          <a:blip r:embed="rId2" cstate="print"/>
          <a:stretch>
            <a:fillRect/>
          </a:stretch>
        </p:blipFill>
        <p:spPr>
          <a:xfrm>
            <a:off x="1260764" y="2377353"/>
            <a:ext cx="1856508" cy="1288472"/>
          </a:xfrm>
          <a:prstGeom prst="rect">
            <a:avLst/>
          </a:prstGeom>
        </p:spPr>
      </p:pic>
      <p:pic>
        <p:nvPicPr>
          <p:cNvPr id="5" name="object 5"/>
          <p:cNvPicPr/>
          <p:nvPr/>
        </p:nvPicPr>
        <p:blipFill>
          <a:blip r:embed="rId3" cstate="print"/>
          <a:stretch>
            <a:fillRect/>
          </a:stretch>
        </p:blipFill>
        <p:spPr>
          <a:xfrm>
            <a:off x="3187642" y="2413766"/>
            <a:ext cx="1690254" cy="1156854"/>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83045" y="185751"/>
            <a:ext cx="1912505" cy="347531"/>
          </a:xfrm>
          <a:prstGeom prst="rect">
            <a:avLst/>
          </a:prstGeom>
        </p:spPr>
        <p:txBody>
          <a:bodyPr vert="horz" wrap="square" lIns="0" tIns="16510" rIns="0" bIns="0" rtlCol="0">
            <a:spAutoFit/>
          </a:bodyPr>
          <a:lstStyle/>
          <a:p>
            <a:pPr marL="12700">
              <a:lnSpc>
                <a:spcPct val="100000"/>
              </a:lnSpc>
              <a:spcBef>
                <a:spcPts val="130"/>
              </a:spcBef>
            </a:pPr>
            <a:r>
              <a:rPr sz="2150" spc="-10" dirty="0">
                <a:uFill>
                  <a:solidFill>
                    <a:srgbClr val="D34817"/>
                  </a:solidFill>
                </a:uFill>
              </a:rPr>
              <a:t>Decentralized</a:t>
            </a:r>
            <a:endParaRPr sz="2150" dirty="0"/>
          </a:p>
        </p:txBody>
      </p:sp>
      <p:sp>
        <p:nvSpPr>
          <p:cNvPr id="3" name="object 3"/>
          <p:cNvSpPr txBox="1"/>
          <p:nvPr/>
        </p:nvSpPr>
        <p:spPr>
          <a:xfrm>
            <a:off x="361950" y="647700"/>
            <a:ext cx="4267200" cy="2568652"/>
          </a:xfrm>
          <a:prstGeom prst="rect">
            <a:avLst/>
          </a:prstGeom>
        </p:spPr>
        <p:txBody>
          <a:bodyPr vert="horz" wrap="square" lIns="0" tIns="3810" rIns="0" bIns="0" rtlCol="0">
            <a:spAutoFit/>
          </a:bodyPr>
          <a:lstStyle/>
          <a:p>
            <a:pPr marL="12700" marR="233045">
              <a:lnSpc>
                <a:spcPct val="104900"/>
              </a:lnSpc>
              <a:spcBef>
                <a:spcPts val="30"/>
              </a:spcBef>
            </a:pP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administrators</a:t>
            </a:r>
            <a:r>
              <a:rPr sz="1200" spc="-5" dirty="0">
                <a:latin typeface="Times New Roman"/>
                <a:cs typeface="Times New Roman"/>
              </a:rPr>
              <a:t> </a:t>
            </a:r>
            <a:r>
              <a:rPr sz="1200" dirty="0">
                <a:latin typeface="Times New Roman"/>
                <a:cs typeface="Times New Roman"/>
              </a:rPr>
              <a:t>of</a:t>
            </a:r>
            <a:r>
              <a:rPr sz="1200" spc="-5" dirty="0">
                <a:latin typeface="Times New Roman"/>
                <a:cs typeface="Times New Roman"/>
              </a:rPr>
              <a:t> </a:t>
            </a:r>
            <a:r>
              <a:rPr sz="1200" dirty="0">
                <a:latin typeface="Times New Roman"/>
                <a:cs typeface="Times New Roman"/>
              </a:rPr>
              <a:t>each</a:t>
            </a:r>
            <a:r>
              <a:rPr sz="1200" spc="-5" dirty="0">
                <a:latin typeface="Times New Roman"/>
                <a:cs typeface="Times New Roman"/>
              </a:rPr>
              <a:t> </a:t>
            </a:r>
            <a:r>
              <a:rPr sz="1200" dirty="0">
                <a:latin typeface="Times New Roman"/>
                <a:cs typeface="Times New Roman"/>
              </a:rPr>
              <a:t>nursing</a:t>
            </a:r>
            <a:r>
              <a:rPr sz="1200" spc="-5" dirty="0">
                <a:latin typeface="Times New Roman"/>
                <a:cs typeface="Times New Roman"/>
              </a:rPr>
              <a:t> </a:t>
            </a:r>
            <a:r>
              <a:rPr sz="1200" dirty="0">
                <a:latin typeface="Times New Roman"/>
                <a:cs typeface="Times New Roman"/>
              </a:rPr>
              <a:t>unit</a:t>
            </a:r>
            <a:r>
              <a:rPr sz="1200" spc="-5" dirty="0">
                <a:latin typeface="Times New Roman"/>
                <a:cs typeface="Times New Roman"/>
              </a:rPr>
              <a:t> </a:t>
            </a:r>
            <a:r>
              <a:rPr sz="1200" dirty="0">
                <a:latin typeface="Times New Roman"/>
                <a:cs typeface="Times New Roman"/>
              </a:rPr>
              <a:t>have</a:t>
            </a:r>
            <a:r>
              <a:rPr sz="1200" spc="-5" dirty="0">
                <a:latin typeface="Times New Roman"/>
                <a:cs typeface="Times New Roman"/>
              </a:rPr>
              <a:t> </a:t>
            </a:r>
            <a:r>
              <a:rPr sz="1200" dirty="0">
                <a:latin typeface="Times New Roman"/>
                <a:cs typeface="Times New Roman"/>
              </a:rPr>
              <a:t>more</a:t>
            </a:r>
            <a:r>
              <a:rPr sz="1200" spc="-5" dirty="0">
                <a:latin typeface="Times New Roman"/>
                <a:cs typeface="Times New Roman"/>
              </a:rPr>
              <a:t> </a:t>
            </a:r>
            <a:r>
              <a:rPr sz="1200" spc="-10" dirty="0">
                <a:latin typeface="Times New Roman"/>
                <a:cs typeface="Times New Roman"/>
              </a:rPr>
              <a:t>control </a:t>
            </a:r>
            <a:r>
              <a:rPr sz="1200" dirty="0">
                <a:latin typeface="Times New Roman"/>
                <a:cs typeface="Times New Roman"/>
              </a:rPr>
              <a:t>over</a:t>
            </a:r>
            <a:r>
              <a:rPr sz="1200" spc="-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spc="-10" dirty="0">
                <a:latin typeface="Times New Roman"/>
                <a:cs typeface="Times New Roman"/>
              </a:rPr>
              <a:t>budget,</a:t>
            </a:r>
            <a:endParaRPr sz="1200" dirty="0">
              <a:latin typeface="Times New Roman"/>
              <a:cs typeface="Times New Roman"/>
            </a:endParaRPr>
          </a:p>
          <a:p>
            <a:pPr marL="12700" marR="524510">
              <a:lnSpc>
                <a:spcPct val="104900"/>
              </a:lnSpc>
              <a:spcBef>
                <a:spcPts val="275"/>
              </a:spcBef>
            </a:pPr>
            <a:r>
              <a:rPr sz="1200" dirty="0">
                <a:latin typeface="Times New Roman"/>
                <a:cs typeface="Times New Roman"/>
              </a:rPr>
              <a:t>resources,</a:t>
            </a:r>
            <a:r>
              <a:rPr sz="1200" spc="-5" dirty="0">
                <a:latin typeface="Times New Roman"/>
                <a:cs typeface="Times New Roman"/>
              </a:rPr>
              <a:t> </a:t>
            </a:r>
            <a:r>
              <a:rPr sz="1200" dirty="0">
                <a:latin typeface="Times New Roman"/>
                <a:cs typeface="Times New Roman"/>
              </a:rPr>
              <a:t>and procedures when</a:t>
            </a:r>
            <a:r>
              <a:rPr sz="1200" spc="-5" dirty="0">
                <a:latin typeface="Times New Roman"/>
                <a:cs typeface="Times New Roman"/>
              </a:rPr>
              <a:t> </a:t>
            </a:r>
            <a:r>
              <a:rPr sz="1200" dirty="0">
                <a:latin typeface="Times New Roman"/>
                <a:cs typeface="Times New Roman"/>
              </a:rPr>
              <a:t>there is </a:t>
            </a:r>
            <a:r>
              <a:rPr sz="1200" spc="-10" dirty="0">
                <a:latin typeface="Times New Roman"/>
                <a:cs typeface="Times New Roman"/>
              </a:rPr>
              <a:t>decentralized </a:t>
            </a:r>
            <a:r>
              <a:rPr sz="1200" dirty="0">
                <a:latin typeface="Times New Roman"/>
                <a:cs typeface="Times New Roman"/>
              </a:rPr>
              <a:t>staffing.</a:t>
            </a:r>
            <a:r>
              <a:rPr sz="1200" spc="-35" dirty="0">
                <a:latin typeface="Times New Roman"/>
                <a:cs typeface="Times New Roman"/>
              </a:rPr>
              <a:t> </a:t>
            </a:r>
            <a:r>
              <a:rPr sz="1200" spc="-25" dirty="0">
                <a:latin typeface="Times New Roman"/>
                <a:cs typeface="Times New Roman"/>
              </a:rPr>
              <a:t>For</a:t>
            </a:r>
            <a:endParaRPr sz="1200" dirty="0">
              <a:latin typeface="Times New Roman"/>
              <a:cs typeface="Times New Roman"/>
            </a:endParaRPr>
          </a:p>
          <a:p>
            <a:pPr marL="12700" marR="139065">
              <a:lnSpc>
                <a:spcPct val="104900"/>
              </a:lnSpc>
              <a:spcBef>
                <a:spcPts val="270"/>
              </a:spcBef>
            </a:pPr>
            <a:r>
              <a:rPr sz="1200" dirty="0">
                <a:latin typeface="Times New Roman"/>
                <a:cs typeface="Times New Roman"/>
              </a:rPr>
              <a:t>example,</a:t>
            </a:r>
            <a:r>
              <a:rPr sz="1200" spc="-5" dirty="0">
                <a:latin typeface="Times New Roman"/>
                <a:cs typeface="Times New Roman"/>
              </a:rPr>
              <a:t> </a:t>
            </a:r>
            <a:r>
              <a:rPr sz="1200" dirty="0">
                <a:latin typeface="Times New Roman"/>
                <a:cs typeface="Times New Roman"/>
              </a:rPr>
              <a:t>unit-based</a:t>
            </a:r>
            <a:r>
              <a:rPr sz="1200" spc="-5" dirty="0">
                <a:latin typeface="Times New Roman"/>
                <a:cs typeface="Times New Roman"/>
              </a:rPr>
              <a:t> </a:t>
            </a:r>
            <a:r>
              <a:rPr sz="1200" dirty="0">
                <a:latin typeface="Times New Roman"/>
                <a:cs typeface="Times New Roman"/>
              </a:rPr>
              <a:t>staffing</a:t>
            </a:r>
            <a:r>
              <a:rPr sz="1200" spc="-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utilization</a:t>
            </a:r>
            <a:r>
              <a:rPr sz="1200" spc="-5" dirty="0">
                <a:latin typeface="Times New Roman"/>
                <a:cs typeface="Times New Roman"/>
              </a:rPr>
              <a:t> </a:t>
            </a:r>
            <a:r>
              <a:rPr sz="1200" dirty="0">
                <a:latin typeface="Times New Roman"/>
                <a:cs typeface="Times New Roman"/>
              </a:rPr>
              <a:t>committees </a:t>
            </a:r>
            <a:r>
              <a:rPr sz="1200" spc="-25" dirty="0">
                <a:latin typeface="Times New Roman"/>
                <a:cs typeface="Times New Roman"/>
              </a:rPr>
              <a:t>can </a:t>
            </a:r>
            <a:r>
              <a:rPr sz="1200" spc="-10" dirty="0">
                <a:latin typeface="Times New Roman"/>
                <a:cs typeface="Times New Roman"/>
              </a:rPr>
              <a:t>develop</a:t>
            </a:r>
            <a:endParaRPr sz="1200" dirty="0">
              <a:latin typeface="Times New Roman"/>
              <a:cs typeface="Times New Roman"/>
            </a:endParaRPr>
          </a:p>
          <a:p>
            <a:pPr marL="12700">
              <a:lnSpc>
                <a:spcPct val="100000"/>
              </a:lnSpc>
              <a:spcBef>
                <a:spcPts val="350"/>
              </a:spcBef>
            </a:pPr>
            <a:r>
              <a:rPr sz="1200" spc="-10" dirty="0">
                <a:latin typeface="Times New Roman"/>
                <a:cs typeface="Times New Roman"/>
              </a:rPr>
              <a:t>schedules.</a:t>
            </a:r>
            <a:endParaRPr sz="1200" dirty="0">
              <a:latin typeface="Times New Roman"/>
              <a:cs typeface="Times New Roman"/>
            </a:endParaRPr>
          </a:p>
          <a:p>
            <a:pPr marL="12700" marR="42545" indent="96520">
              <a:lnSpc>
                <a:spcPct val="104900"/>
              </a:lnSpc>
              <a:spcBef>
                <a:spcPts val="275"/>
              </a:spcBef>
              <a:buChar char="-"/>
              <a:tabLst>
                <a:tab pos="109220" algn="l"/>
              </a:tabLst>
            </a:pPr>
            <a:r>
              <a:rPr sz="1200" dirty="0">
                <a:latin typeface="Times New Roman"/>
                <a:cs typeface="Times New Roman"/>
              </a:rPr>
              <a:t>The</a:t>
            </a:r>
            <a:r>
              <a:rPr sz="1200" spc="-10" dirty="0">
                <a:latin typeface="Times New Roman"/>
                <a:cs typeface="Times New Roman"/>
              </a:rPr>
              <a:t> </a:t>
            </a:r>
            <a:r>
              <a:rPr sz="1200" dirty="0">
                <a:latin typeface="Times New Roman"/>
                <a:cs typeface="Times New Roman"/>
              </a:rPr>
              <a:t>nurse</a:t>
            </a:r>
            <a:r>
              <a:rPr sz="1200" spc="-10" dirty="0">
                <a:latin typeface="Times New Roman"/>
                <a:cs typeface="Times New Roman"/>
              </a:rPr>
              <a:t> </a:t>
            </a:r>
            <a:r>
              <a:rPr sz="1200" dirty="0">
                <a:latin typeface="Times New Roman"/>
                <a:cs typeface="Times New Roman"/>
              </a:rPr>
              <a:t>manager</a:t>
            </a:r>
            <a:r>
              <a:rPr sz="1200" spc="-10" dirty="0">
                <a:latin typeface="Times New Roman"/>
                <a:cs typeface="Times New Roman"/>
              </a:rPr>
              <a:t> </a:t>
            </a:r>
            <a:r>
              <a:rPr sz="1200" dirty="0">
                <a:latin typeface="Times New Roman"/>
                <a:cs typeface="Times New Roman"/>
              </a:rPr>
              <a:t>and</a:t>
            </a:r>
            <a:r>
              <a:rPr sz="1200" spc="-10" dirty="0">
                <a:latin typeface="Times New Roman"/>
                <a:cs typeface="Times New Roman"/>
              </a:rPr>
              <a:t> </a:t>
            </a:r>
            <a:r>
              <a:rPr sz="1200" dirty="0">
                <a:latin typeface="Times New Roman"/>
                <a:cs typeface="Times New Roman"/>
              </a:rPr>
              <a:t>staff</a:t>
            </a:r>
            <a:r>
              <a:rPr sz="1200" spc="-10" dirty="0">
                <a:latin typeface="Times New Roman"/>
                <a:cs typeface="Times New Roman"/>
              </a:rPr>
              <a:t> </a:t>
            </a:r>
            <a:r>
              <a:rPr sz="1200" dirty="0">
                <a:latin typeface="Times New Roman"/>
                <a:cs typeface="Times New Roman"/>
              </a:rPr>
              <a:t>members</a:t>
            </a:r>
            <a:r>
              <a:rPr sz="1200" spc="-5" dirty="0">
                <a:latin typeface="Times New Roman"/>
                <a:cs typeface="Times New Roman"/>
              </a:rPr>
              <a:t> </a:t>
            </a:r>
            <a:r>
              <a:rPr sz="1200" dirty="0">
                <a:latin typeface="Times New Roman"/>
                <a:cs typeface="Times New Roman"/>
              </a:rPr>
              <a:t>are</a:t>
            </a:r>
            <a:r>
              <a:rPr sz="1200" spc="-10" dirty="0">
                <a:latin typeface="Times New Roman"/>
                <a:cs typeface="Times New Roman"/>
              </a:rPr>
              <a:t> </a:t>
            </a:r>
            <a:r>
              <a:rPr sz="1200" dirty="0">
                <a:latin typeface="Times New Roman"/>
                <a:cs typeface="Times New Roman"/>
              </a:rPr>
              <a:t>included</a:t>
            </a:r>
            <a:r>
              <a:rPr sz="1200" spc="-10" dirty="0">
                <a:latin typeface="Times New Roman"/>
                <a:cs typeface="Times New Roman"/>
              </a:rPr>
              <a:t> </a:t>
            </a:r>
            <a:r>
              <a:rPr sz="1200" dirty="0">
                <a:latin typeface="Times New Roman"/>
                <a:cs typeface="Times New Roman"/>
              </a:rPr>
              <a:t>in</a:t>
            </a:r>
            <a:r>
              <a:rPr sz="1200" spc="-10" dirty="0">
                <a:latin typeface="Times New Roman"/>
                <a:cs typeface="Times New Roman"/>
              </a:rPr>
              <a:t> order </a:t>
            </a:r>
            <a:r>
              <a:rPr sz="1200" dirty="0">
                <a:latin typeface="Times New Roman"/>
                <a:cs typeface="Times New Roman"/>
              </a:rPr>
              <a:t>to </a:t>
            </a:r>
            <a:r>
              <a:rPr sz="1200" spc="-10" dirty="0">
                <a:latin typeface="Times New Roman"/>
                <a:cs typeface="Times New Roman"/>
              </a:rPr>
              <a:t>supervise</a:t>
            </a:r>
            <a:endParaRPr sz="1200" dirty="0">
              <a:latin typeface="Times New Roman"/>
              <a:cs typeface="Times New Roman"/>
            </a:endParaRPr>
          </a:p>
          <a:p>
            <a:pPr marL="12700" marR="6985">
              <a:lnSpc>
                <a:spcPct val="104900"/>
              </a:lnSpc>
              <a:spcBef>
                <a:spcPts val="270"/>
              </a:spcBef>
            </a:pP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use</a:t>
            </a:r>
            <a:r>
              <a:rPr sz="1200" spc="-5" dirty="0">
                <a:latin typeface="Times New Roman"/>
                <a:cs typeface="Times New Roman"/>
              </a:rPr>
              <a:t> </a:t>
            </a:r>
            <a:r>
              <a:rPr sz="1200" dirty="0">
                <a:latin typeface="Times New Roman"/>
                <a:cs typeface="Times New Roman"/>
              </a:rPr>
              <a:t>of personnel</a:t>
            </a:r>
            <a:r>
              <a:rPr sz="1200" spc="-5" dirty="0">
                <a:latin typeface="Times New Roman"/>
                <a:cs typeface="Times New Roman"/>
              </a:rPr>
              <a:t> </a:t>
            </a:r>
            <a:r>
              <a:rPr sz="1200" dirty="0">
                <a:latin typeface="Times New Roman"/>
                <a:cs typeface="Times New Roman"/>
              </a:rPr>
              <a:t>particular to</a:t>
            </a:r>
            <a:r>
              <a:rPr sz="1200" spc="-5" dirty="0">
                <a:latin typeface="Times New Roman"/>
                <a:cs typeface="Times New Roman"/>
              </a:rPr>
              <a:t> </a:t>
            </a:r>
            <a:r>
              <a:rPr sz="1200" dirty="0">
                <a:latin typeface="Times New Roman"/>
                <a:cs typeface="Times New Roman"/>
              </a:rPr>
              <a:t>each unit</a:t>
            </a:r>
            <a:r>
              <a:rPr sz="1200" spc="-5" dirty="0">
                <a:latin typeface="Times New Roman"/>
                <a:cs typeface="Times New Roman"/>
              </a:rPr>
              <a:t> </a:t>
            </a:r>
            <a:r>
              <a:rPr sz="1200" dirty="0">
                <a:latin typeface="Times New Roman"/>
                <a:cs typeface="Times New Roman"/>
              </a:rPr>
              <a:t>and to</a:t>
            </a:r>
            <a:r>
              <a:rPr sz="1200" spc="-5" dirty="0">
                <a:latin typeface="Times New Roman"/>
                <a:cs typeface="Times New Roman"/>
              </a:rPr>
              <a:t> </a:t>
            </a:r>
            <a:r>
              <a:rPr sz="1200" dirty="0">
                <a:latin typeface="Times New Roman"/>
                <a:cs typeface="Times New Roman"/>
              </a:rPr>
              <a:t>deliver </a:t>
            </a:r>
            <a:r>
              <a:rPr sz="1200" spc="-20" dirty="0">
                <a:latin typeface="Times New Roman"/>
                <a:cs typeface="Times New Roman"/>
              </a:rPr>
              <a:t>safe </a:t>
            </a:r>
            <a:r>
              <a:rPr sz="1200" dirty="0">
                <a:latin typeface="Times New Roman"/>
                <a:cs typeface="Times New Roman"/>
              </a:rPr>
              <a:t>patient</a:t>
            </a:r>
            <a:r>
              <a:rPr sz="1200" spc="-5" dirty="0">
                <a:latin typeface="Times New Roman"/>
                <a:cs typeface="Times New Roman"/>
              </a:rPr>
              <a:t> </a:t>
            </a:r>
            <a:r>
              <a:rPr sz="1200" spc="-20" dirty="0">
                <a:latin typeface="Times New Roman"/>
                <a:cs typeface="Times New Roman"/>
              </a:rPr>
              <a:t>care</a:t>
            </a:r>
            <a:endParaRPr sz="1200" dirty="0">
              <a:latin typeface="Times New Roman"/>
              <a:cs typeface="Times New Roman"/>
            </a:endParaRPr>
          </a:p>
          <a:p>
            <a:pPr marL="12700">
              <a:lnSpc>
                <a:spcPct val="100000"/>
              </a:lnSpc>
              <a:spcBef>
                <a:spcPts val="350"/>
              </a:spcBef>
            </a:pPr>
            <a:r>
              <a:rPr sz="1200" dirty="0">
                <a:latin typeface="Times New Roman"/>
                <a:cs typeface="Times New Roman"/>
              </a:rPr>
              <a:t>in</a:t>
            </a:r>
            <a:r>
              <a:rPr sz="1200" spc="-5" dirty="0">
                <a:latin typeface="Times New Roman"/>
                <a:cs typeface="Times New Roman"/>
              </a:rPr>
              <a:t> </a:t>
            </a:r>
            <a:r>
              <a:rPr sz="1200" dirty="0">
                <a:latin typeface="Times New Roman"/>
                <a:cs typeface="Times New Roman"/>
              </a:rPr>
              <a:t>an</a:t>
            </a:r>
            <a:r>
              <a:rPr sz="1200" spc="-5" dirty="0">
                <a:latin typeface="Times New Roman"/>
                <a:cs typeface="Times New Roman"/>
              </a:rPr>
              <a:t> </a:t>
            </a:r>
            <a:r>
              <a:rPr sz="1200" dirty="0">
                <a:latin typeface="Times New Roman"/>
                <a:cs typeface="Times New Roman"/>
              </a:rPr>
              <a:t>appropriate,</a:t>
            </a:r>
            <a:r>
              <a:rPr sz="1200" spc="-5" dirty="0">
                <a:latin typeface="Times New Roman"/>
                <a:cs typeface="Times New Roman"/>
              </a:rPr>
              <a:t> </a:t>
            </a:r>
            <a:r>
              <a:rPr sz="1200" dirty="0">
                <a:latin typeface="Times New Roman"/>
                <a:cs typeface="Times New Roman"/>
              </a:rPr>
              <a:t>efficient,</a:t>
            </a:r>
            <a:r>
              <a:rPr sz="1200" spc="-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economical</a:t>
            </a:r>
            <a:r>
              <a:rPr sz="1200" spc="-5" dirty="0">
                <a:latin typeface="Times New Roman"/>
                <a:cs typeface="Times New Roman"/>
              </a:rPr>
              <a:t> </a:t>
            </a:r>
            <a:r>
              <a:rPr sz="1200" spc="-10" dirty="0">
                <a:latin typeface="Times New Roman"/>
                <a:cs typeface="Times New Roman"/>
              </a:rPr>
              <a:t>manner.</a:t>
            </a:r>
            <a:endParaRPr sz="1200" dirty="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0590" y="80174"/>
            <a:ext cx="4095750" cy="2415540"/>
          </a:xfrm>
          <a:prstGeom prst="rect">
            <a:avLst/>
          </a:prstGeom>
        </p:spPr>
        <p:txBody>
          <a:bodyPr vert="horz" wrap="square" lIns="0" tIns="56515" rIns="0" bIns="0" rtlCol="0">
            <a:spAutoFit/>
          </a:bodyPr>
          <a:lstStyle/>
          <a:p>
            <a:pPr marL="12700">
              <a:lnSpc>
                <a:spcPct val="100000"/>
              </a:lnSpc>
              <a:spcBef>
                <a:spcPts val="445"/>
              </a:spcBef>
            </a:pPr>
            <a:r>
              <a:rPr sz="1300" b="1" spc="-10" dirty="0">
                <a:latin typeface="Times New Roman"/>
                <a:cs typeface="Times New Roman"/>
              </a:rPr>
              <a:t>Advantages</a:t>
            </a:r>
            <a:endParaRPr sz="1300">
              <a:latin typeface="Times New Roman"/>
              <a:cs typeface="Times New Roman"/>
            </a:endParaRPr>
          </a:p>
          <a:p>
            <a:pPr marL="185420" indent="-172720">
              <a:lnSpc>
                <a:spcPct val="100000"/>
              </a:lnSpc>
              <a:spcBef>
                <a:spcPts val="350"/>
              </a:spcBef>
              <a:buClr>
                <a:srgbClr val="D34817"/>
              </a:buClr>
              <a:buSzPct val="84615"/>
              <a:buChar char="•"/>
              <a:tabLst>
                <a:tab pos="185420" algn="l"/>
              </a:tabLst>
            </a:pPr>
            <a:r>
              <a:rPr sz="1300" dirty="0">
                <a:latin typeface="Times New Roman"/>
                <a:cs typeface="Times New Roman"/>
              </a:rPr>
              <a:t>manager</a:t>
            </a:r>
            <a:r>
              <a:rPr sz="1300" spc="-10" dirty="0">
                <a:latin typeface="Times New Roman"/>
                <a:cs typeface="Times New Roman"/>
              </a:rPr>
              <a:t> </a:t>
            </a:r>
            <a:r>
              <a:rPr sz="1300" dirty="0">
                <a:latin typeface="Times New Roman"/>
                <a:cs typeface="Times New Roman"/>
              </a:rPr>
              <a:t>have</a:t>
            </a:r>
            <a:r>
              <a:rPr sz="1300" spc="-10" dirty="0">
                <a:latin typeface="Times New Roman"/>
                <a:cs typeface="Times New Roman"/>
              </a:rPr>
              <a:t> authority.</a:t>
            </a:r>
            <a:endParaRPr sz="1300">
              <a:latin typeface="Times New Roman"/>
              <a:cs typeface="Times New Roman"/>
            </a:endParaRPr>
          </a:p>
          <a:p>
            <a:pPr marL="185420" indent="-172720">
              <a:lnSpc>
                <a:spcPct val="100000"/>
              </a:lnSpc>
              <a:spcBef>
                <a:spcPts val="350"/>
              </a:spcBef>
              <a:buClr>
                <a:srgbClr val="D34817"/>
              </a:buClr>
              <a:buSzPct val="84615"/>
              <a:buChar char="•"/>
              <a:tabLst>
                <a:tab pos="185420" algn="l"/>
              </a:tabLst>
            </a:pPr>
            <a:r>
              <a:rPr sz="1300" dirty="0">
                <a:latin typeface="Times New Roman"/>
                <a:cs typeface="Times New Roman"/>
              </a:rPr>
              <a:t>personnel</a:t>
            </a:r>
            <a:r>
              <a:rPr sz="1300" spc="-10" dirty="0">
                <a:latin typeface="Times New Roman"/>
                <a:cs typeface="Times New Roman"/>
              </a:rPr>
              <a:t> </a:t>
            </a:r>
            <a:r>
              <a:rPr sz="1300" dirty="0">
                <a:latin typeface="Times New Roman"/>
                <a:cs typeface="Times New Roman"/>
              </a:rPr>
              <a:t>feels</a:t>
            </a:r>
            <a:r>
              <a:rPr sz="1300" spc="-5" dirty="0">
                <a:latin typeface="Times New Roman"/>
                <a:cs typeface="Times New Roman"/>
              </a:rPr>
              <a:t> </a:t>
            </a:r>
            <a:r>
              <a:rPr sz="1300" dirty="0">
                <a:latin typeface="Times New Roman"/>
                <a:cs typeface="Times New Roman"/>
              </a:rPr>
              <a:t>that</a:t>
            </a:r>
            <a:r>
              <a:rPr sz="1300" spc="-5" dirty="0">
                <a:latin typeface="Times New Roman"/>
                <a:cs typeface="Times New Roman"/>
              </a:rPr>
              <a:t> </a:t>
            </a:r>
            <a:r>
              <a:rPr sz="1300" dirty="0">
                <a:latin typeface="Times New Roman"/>
                <a:cs typeface="Times New Roman"/>
              </a:rPr>
              <a:t>they</a:t>
            </a:r>
            <a:r>
              <a:rPr sz="1300" spc="-5" dirty="0">
                <a:latin typeface="Times New Roman"/>
                <a:cs typeface="Times New Roman"/>
              </a:rPr>
              <a:t> </a:t>
            </a:r>
            <a:r>
              <a:rPr sz="1300" dirty="0">
                <a:latin typeface="Times New Roman"/>
                <a:cs typeface="Times New Roman"/>
              </a:rPr>
              <a:t>get</a:t>
            </a:r>
            <a:r>
              <a:rPr sz="1300" spc="-10" dirty="0">
                <a:latin typeface="Times New Roman"/>
                <a:cs typeface="Times New Roman"/>
              </a:rPr>
              <a:t> </a:t>
            </a:r>
            <a:r>
              <a:rPr sz="1300" dirty="0">
                <a:latin typeface="Times New Roman"/>
                <a:cs typeface="Times New Roman"/>
              </a:rPr>
              <a:t>more</a:t>
            </a:r>
            <a:r>
              <a:rPr sz="1300" spc="-5" dirty="0">
                <a:latin typeface="Times New Roman"/>
                <a:cs typeface="Times New Roman"/>
              </a:rPr>
              <a:t> </a:t>
            </a:r>
            <a:r>
              <a:rPr sz="1300" dirty="0">
                <a:latin typeface="Times New Roman"/>
                <a:cs typeface="Times New Roman"/>
              </a:rPr>
              <a:t>personalized</a:t>
            </a:r>
            <a:r>
              <a:rPr sz="1300" spc="-5" dirty="0">
                <a:latin typeface="Times New Roman"/>
                <a:cs typeface="Times New Roman"/>
              </a:rPr>
              <a:t> </a:t>
            </a:r>
            <a:r>
              <a:rPr sz="1300" spc="-10" dirty="0">
                <a:latin typeface="Times New Roman"/>
                <a:cs typeface="Times New Roman"/>
              </a:rPr>
              <a:t>attention.</a:t>
            </a:r>
            <a:endParaRPr sz="1300">
              <a:latin typeface="Times New Roman"/>
              <a:cs typeface="Times New Roman"/>
            </a:endParaRPr>
          </a:p>
          <a:p>
            <a:pPr marL="185420" indent="-172720">
              <a:lnSpc>
                <a:spcPct val="100000"/>
              </a:lnSpc>
              <a:spcBef>
                <a:spcPts val="350"/>
              </a:spcBef>
              <a:buClr>
                <a:srgbClr val="D34817"/>
              </a:buClr>
              <a:buSzPct val="84615"/>
              <a:buChar char="•"/>
              <a:tabLst>
                <a:tab pos="185420" algn="l"/>
              </a:tabLst>
            </a:pPr>
            <a:r>
              <a:rPr sz="1300" dirty="0">
                <a:latin typeface="Times New Roman"/>
                <a:cs typeface="Times New Roman"/>
              </a:rPr>
              <a:t>staffing</a:t>
            </a:r>
            <a:r>
              <a:rPr sz="1300" spc="-15" dirty="0">
                <a:latin typeface="Times New Roman"/>
                <a:cs typeface="Times New Roman"/>
              </a:rPr>
              <a:t> </a:t>
            </a:r>
            <a:r>
              <a:rPr sz="1300" dirty="0">
                <a:latin typeface="Times New Roman"/>
                <a:cs typeface="Times New Roman"/>
              </a:rPr>
              <a:t>is</a:t>
            </a:r>
            <a:r>
              <a:rPr sz="1300" spc="-15" dirty="0">
                <a:latin typeface="Times New Roman"/>
                <a:cs typeface="Times New Roman"/>
              </a:rPr>
              <a:t> </a:t>
            </a:r>
            <a:r>
              <a:rPr sz="1300" spc="-10" dirty="0">
                <a:latin typeface="Times New Roman"/>
                <a:cs typeface="Times New Roman"/>
              </a:rPr>
              <a:t>easier.</a:t>
            </a:r>
            <a:endParaRPr sz="1300">
              <a:latin typeface="Times New Roman"/>
              <a:cs typeface="Times New Roman"/>
            </a:endParaRPr>
          </a:p>
          <a:p>
            <a:pPr marL="12700">
              <a:lnSpc>
                <a:spcPct val="100000"/>
              </a:lnSpc>
              <a:spcBef>
                <a:spcPts val="345"/>
              </a:spcBef>
            </a:pPr>
            <a:r>
              <a:rPr sz="1300" b="1" spc="-10" dirty="0">
                <a:latin typeface="Times New Roman"/>
                <a:cs typeface="Times New Roman"/>
              </a:rPr>
              <a:t>Disadvantages</a:t>
            </a:r>
            <a:r>
              <a:rPr sz="1300" spc="-10" dirty="0">
                <a:latin typeface="Times New Roman"/>
                <a:cs typeface="Times New Roman"/>
              </a:rPr>
              <a:t>:</a:t>
            </a:r>
            <a:endParaRPr sz="1300">
              <a:latin typeface="Times New Roman"/>
              <a:cs typeface="Times New Roman"/>
            </a:endParaRPr>
          </a:p>
          <a:p>
            <a:pPr marL="158115" marR="5080" indent="-146050">
              <a:lnSpc>
                <a:spcPct val="104900"/>
              </a:lnSpc>
              <a:spcBef>
                <a:spcPts val="275"/>
              </a:spcBef>
              <a:buChar char="•"/>
              <a:tabLst>
                <a:tab pos="158115" algn="l"/>
                <a:tab pos="227329" algn="l"/>
              </a:tabLst>
            </a:pPr>
            <a:r>
              <a:rPr sz="1100" dirty="0">
                <a:solidFill>
                  <a:srgbClr val="D34817"/>
                </a:solidFill>
                <a:latin typeface="Times New Roman"/>
                <a:cs typeface="Times New Roman"/>
              </a:rPr>
              <a:t>	</a:t>
            </a:r>
            <a:r>
              <a:rPr sz="1300" dirty="0">
                <a:latin typeface="Times New Roman"/>
                <a:cs typeface="Times New Roman"/>
              </a:rPr>
              <a:t>It</a:t>
            </a:r>
            <a:r>
              <a:rPr sz="1300" spc="-5" dirty="0">
                <a:latin typeface="Times New Roman"/>
                <a:cs typeface="Times New Roman"/>
              </a:rPr>
              <a:t> </a:t>
            </a:r>
            <a:r>
              <a:rPr sz="1300" dirty="0">
                <a:latin typeface="Times New Roman"/>
                <a:cs typeface="Times New Roman"/>
              </a:rPr>
              <a:t>carries</a:t>
            </a:r>
            <a:r>
              <a:rPr sz="1300" spc="-5" dirty="0">
                <a:latin typeface="Times New Roman"/>
                <a:cs typeface="Times New Roman"/>
              </a:rPr>
              <a:t> </a:t>
            </a:r>
            <a:r>
              <a:rPr sz="1300" dirty="0">
                <a:latin typeface="Times New Roman"/>
                <a:cs typeface="Times New Roman"/>
              </a:rPr>
              <a:t>the risk</a:t>
            </a:r>
            <a:r>
              <a:rPr sz="1300" spc="-5" dirty="0">
                <a:latin typeface="Times New Roman"/>
                <a:cs typeface="Times New Roman"/>
              </a:rPr>
              <a:t> </a:t>
            </a:r>
            <a:r>
              <a:rPr sz="1300" dirty="0">
                <a:latin typeface="Times New Roman"/>
                <a:cs typeface="Times New Roman"/>
              </a:rPr>
              <a:t>that employees</a:t>
            </a:r>
            <a:r>
              <a:rPr sz="1300" spc="-5" dirty="0">
                <a:latin typeface="Times New Roman"/>
                <a:cs typeface="Times New Roman"/>
              </a:rPr>
              <a:t> </a:t>
            </a:r>
            <a:r>
              <a:rPr sz="1300" dirty="0">
                <a:latin typeface="Times New Roman"/>
                <a:cs typeface="Times New Roman"/>
              </a:rPr>
              <a:t>will be</a:t>
            </a:r>
            <a:r>
              <a:rPr sz="1300" spc="-5" dirty="0">
                <a:latin typeface="Times New Roman"/>
                <a:cs typeface="Times New Roman"/>
              </a:rPr>
              <a:t> </a:t>
            </a:r>
            <a:r>
              <a:rPr sz="1300" dirty="0">
                <a:latin typeface="Times New Roman"/>
                <a:cs typeface="Times New Roman"/>
              </a:rPr>
              <a:t>treated </a:t>
            </a:r>
            <a:r>
              <a:rPr sz="1300" spc="-10" dirty="0">
                <a:latin typeface="Times New Roman"/>
                <a:cs typeface="Times New Roman"/>
              </a:rPr>
              <a:t>unequally </a:t>
            </a:r>
            <a:r>
              <a:rPr sz="1300" dirty="0">
                <a:latin typeface="Times New Roman"/>
                <a:cs typeface="Times New Roman"/>
              </a:rPr>
              <a:t>or </a:t>
            </a:r>
            <a:r>
              <a:rPr sz="1300" spc="-10" dirty="0">
                <a:latin typeface="Times New Roman"/>
                <a:cs typeface="Times New Roman"/>
              </a:rPr>
              <a:t>inconsistently.</a:t>
            </a:r>
            <a:endParaRPr sz="1300">
              <a:latin typeface="Times New Roman"/>
              <a:cs typeface="Times New Roman"/>
            </a:endParaRPr>
          </a:p>
          <a:p>
            <a:pPr marL="227329" indent="-214629">
              <a:lnSpc>
                <a:spcPct val="100000"/>
              </a:lnSpc>
              <a:spcBef>
                <a:spcPts val="350"/>
              </a:spcBef>
              <a:buClr>
                <a:srgbClr val="D34817"/>
              </a:buClr>
              <a:buSzPct val="84615"/>
              <a:buChar char="•"/>
              <a:tabLst>
                <a:tab pos="227329" algn="l"/>
              </a:tabLst>
            </a:pPr>
            <a:r>
              <a:rPr sz="1300" dirty="0">
                <a:latin typeface="Times New Roman"/>
                <a:cs typeface="Times New Roman"/>
              </a:rPr>
              <a:t>It is time</a:t>
            </a:r>
            <a:r>
              <a:rPr sz="1300" spc="5" dirty="0">
                <a:latin typeface="Times New Roman"/>
                <a:cs typeface="Times New Roman"/>
              </a:rPr>
              <a:t> </a:t>
            </a:r>
            <a:r>
              <a:rPr sz="1300" dirty="0">
                <a:latin typeface="Times New Roman"/>
                <a:cs typeface="Times New Roman"/>
              </a:rPr>
              <a:t>consuming for the</a:t>
            </a:r>
            <a:r>
              <a:rPr sz="1300" spc="5" dirty="0">
                <a:latin typeface="Times New Roman"/>
                <a:cs typeface="Times New Roman"/>
              </a:rPr>
              <a:t> </a:t>
            </a:r>
            <a:r>
              <a:rPr sz="1300" spc="-10" dirty="0">
                <a:latin typeface="Times New Roman"/>
                <a:cs typeface="Times New Roman"/>
              </a:rPr>
              <a:t>manager.</a:t>
            </a:r>
            <a:endParaRPr sz="1300">
              <a:latin typeface="Times New Roman"/>
              <a:cs typeface="Times New Roman"/>
            </a:endParaRPr>
          </a:p>
          <a:p>
            <a:pPr marL="185420" indent="-172720">
              <a:lnSpc>
                <a:spcPct val="100000"/>
              </a:lnSpc>
              <a:spcBef>
                <a:spcPts val="350"/>
              </a:spcBef>
              <a:buClr>
                <a:srgbClr val="D34817"/>
              </a:buClr>
              <a:buSzPct val="84615"/>
              <a:buChar char="•"/>
              <a:tabLst>
                <a:tab pos="185420" algn="l"/>
              </a:tabLst>
            </a:pPr>
            <a:r>
              <a:rPr sz="1300" dirty="0">
                <a:latin typeface="Times New Roman"/>
                <a:cs typeface="Times New Roman"/>
              </a:rPr>
              <a:t>There</a:t>
            </a:r>
            <a:r>
              <a:rPr sz="1300" spc="-5" dirty="0">
                <a:latin typeface="Times New Roman"/>
                <a:cs typeface="Times New Roman"/>
              </a:rPr>
              <a:t> </a:t>
            </a:r>
            <a:r>
              <a:rPr sz="1300" dirty="0">
                <a:latin typeface="Times New Roman"/>
                <a:cs typeface="Times New Roman"/>
              </a:rPr>
              <a:t>is</a:t>
            </a:r>
            <a:r>
              <a:rPr sz="1300" spc="-5" dirty="0">
                <a:latin typeface="Times New Roman"/>
                <a:cs typeface="Times New Roman"/>
              </a:rPr>
              <a:t> </a:t>
            </a:r>
            <a:r>
              <a:rPr sz="1300" dirty="0">
                <a:latin typeface="Times New Roman"/>
                <a:cs typeface="Times New Roman"/>
              </a:rPr>
              <a:t>difficulty</a:t>
            </a:r>
            <a:r>
              <a:rPr sz="1300" spc="-5" dirty="0">
                <a:latin typeface="Times New Roman"/>
                <a:cs typeface="Times New Roman"/>
              </a:rPr>
              <a:t> </a:t>
            </a:r>
            <a:r>
              <a:rPr sz="1300" dirty="0">
                <a:latin typeface="Times New Roman"/>
                <a:cs typeface="Times New Roman"/>
              </a:rPr>
              <a:t>in</a:t>
            </a:r>
            <a:r>
              <a:rPr sz="1300" spc="-5" dirty="0">
                <a:latin typeface="Times New Roman"/>
                <a:cs typeface="Times New Roman"/>
              </a:rPr>
              <a:t> </a:t>
            </a:r>
            <a:r>
              <a:rPr sz="1300" dirty="0">
                <a:latin typeface="Times New Roman"/>
                <a:cs typeface="Times New Roman"/>
              </a:rPr>
              <a:t>Adjustment in</a:t>
            </a:r>
            <a:r>
              <a:rPr sz="1300" spc="-5" dirty="0">
                <a:latin typeface="Times New Roman"/>
                <a:cs typeface="Times New Roman"/>
              </a:rPr>
              <a:t> </a:t>
            </a:r>
            <a:r>
              <a:rPr sz="1300" dirty="0">
                <a:latin typeface="Times New Roman"/>
                <a:cs typeface="Times New Roman"/>
              </a:rPr>
              <a:t>case</a:t>
            </a:r>
            <a:r>
              <a:rPr sz="1300" spc="-5" dirty="0">
                <a:latin typeface="Times New Roman"/>
                <a:cs typeface="Times New Roman"/>
              </a:rPr>
              <a:t> </a:t>
            </a:r>
            <a:r>
              <a:rPr sz="1300" dirty="0">
                <a:latin typeface="Times New Roman"/>
                <a:cs typeface="Times New Roman"/>
              </a:rPr>
              <a:t>of</a:t>
            </a:r>
            <a:r>
              <a:rPr sz="1300" spc="-5" dirty="0">
                <a:latin typeface="Times New Roman"/>
                <a:cs typeface="Times New Roman"/>
              </a:rPr>
              <a:t> </a:t>
            </a:r>
            <a:r>
              <a:rPr sz="1300" spc="-10" dirty="0">
                <a:latin typeface="Times New Roman"/>
                <a:cs typeface="Times New Roman"/>
              </a:rPr>
              <a:t>emergency.</a:t>
            </a:r>
            <a:endParaRPr sz="1300">
              <a:latin typeface="Times New Roman"/>
              <a:cs typeface="Times New Roman"/>
            </a:endParaRPr>
          </a:p>
          <a:p>
            <a:pPr marL="185420" indent="-172720">
              <a:lnSpc>
                <a:spcPct val="100000"/>
              </a:lnSpc>
              <a:spcBef>
                <a:spcPts val="345"/>
              </a:spcBef>
              <a:buClr>
                <a:srgbClr val="D34817"/>
              </a:buClr>
              <a:buSzPct val="84615"/>
              <a:buChar char="•"/>
              <a:tabLst>
                <a:tab pos="185420" algn="l"/>
              </a:tabLst>
            </a:pPr>
            <a:r>
              <a:rPr sz="1300" dirty="0">
                <a:latin typeface="Times New Roman"/>
                <a:cs typeface="Times New Roman"/>
              </a:rPr>
              <a:t>It</a:t>
            </a:r>
            <a:r>
              <a:rPr sz="1300" spc="-5" dirty="0">
                <a:latin typeface="Times New Roman"/>
                <a:cs typeface="Times New Roman"/>
              </a:rPr>
              <a:t> </a:t>
            </a:r>
            <a:r>
              <a:rPr sz="1300" dirty="0">
                <a:latin typeface="Times New Roman"/>
                <a:cs typeface="Times New Roman"/>
              </a:rPr>
              <a:t>may</a:t>
            </a:r>
            <a:r>
              <a:rPr sz="1300" spc="-5" dirty="0">
                <a:latin typeface="Times New Roman"/>
                <a:cs typeface="Times New Roman"/>
              </a:rPr>
              <a:t> </a:t>
            </a:r>
            <a:r>
              <a:rPr sz="1300" dirty="0">
                <a:latin typeface="Times New Roman"/>
                <a:cs typeface="Times New Roman"/>
              </a:rPr>
              <a:t>be led</a:t>
            </a:r>
            <a:r>
              <a:rPr sz="1300" spc="-5" dirty="0">
                <a:latin typeface="Times New Roman"/>
                <a:cs typeface="Times New Roman"/>
              </a:rPr>
              <a:t> </a:t>
            </a:r>
            <a:r>
              <a:rPr sz="1300" dirty="0">
                <a:latin typeface="Times New Roman"/>
                <a:cs typeface="Times New Roman"/>
              </a:rPr>
              <a:t>to over</a:t>
            </a:r>
            <a:r>
              <a:rPr sz="1300" spc="-5" dirty="0">
                <a:latin typeface="Times New Roman"/>
                <a:cs typeface="Times New Roman"/>
              </a:rPr>
              <a:t> </a:t>
            </a:r>
            <a:r>
              <a:rPr sz="1300" dirty="0">
                <a:latin typeface="Times New Roman"/>
                <a:cs typeface="Times New Roman"/>
              </a:rPr>
              <a:t>staffing in</a:t>
            </a:r>
            <a:r>
              <a:rPr sz="1300" spc="-5" dirty="0">
                <a:latin typeface="Times New Roman"/>
                <a:cs typeface="Times New Roman"/>
              </a:rPr>
              <a:t> </a:t>
            </a:r>
            <a:r>
              <a:rPr sz="1300" dirty="0">
                <a:latin typeface="Times New Roman"/>
                <a:cs typeface="Times New Roman"/>
              </a:rPr>
              <a:t>some</a:t>
            </a:r>
            <a:r>
              <a:rPr sz="1300" spc="-5" dirty="0">
                <a:latin typeface="Times New Roman"/>
                <a:cs typeface="Times New Roman"/>
              </a:rPr>
              <a:t> </a:t>
            </a:r>
            <a:r>
              <a:rPr sz="1300" dirty="0">
                <a:latin typeface="Times New Roman"/>
                <a:cs typeface="Times New Roman"/>
              </a:rPr>
              <a:t>hospital </a:t>
            </a:r>
            <a:r>
              <a:rPr sz="1300" spc="-10" dirty="0">
                <a:latin typeface="Times New Roman"/>
                <a:cs typeface="Times New Roman"/>
              </a:rPr>
              <a:t>unit.</a:t>
            </a:r>
            <a:endParaRPr sz="1300">
              <a:latin typeface="Times New Roman"/>
              <a:cs typeface="Times New Roman"/>
            </a:endParaRPr>
          </a:p>
        </p:txBody>
      </p:sp>
      <p:pic>
        <p:nvPicPr>
          <p:cNvPr id="3" name="object 3"/>
          <p:cNvPicPr/>
          <p:nvPr/>
        </p:nvPicPr>
        <p:blipFill>
          <a:blip r:embed="rId2" cstate="print"/>
          <a:stretch>
            <a:fillRect/>
          </a:stretch>
        </p:blipFill>
        <p:spPr>
          <a:xfrm>
            <a:off x="321540" y="2628900"/>
            <a:ext cx="1330036" cy="96289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2740" y="331893"/>
            <a:ext cx="3464793" cy="678391"/>
          </a:xfrm>
          <a:prstGeom prst="rect">
            <a:avLst/>
          </a:prstGeom>
        </p:spPr>
        <p:txBody>
          <a:bodyPr vert="horz" wrap="square" lIns="0" tIns="16510" rIns="0" bIns="0" rtlCol="0">
            <a:spAutoFit/>
          </a:bodyPr>
          <a:lstStyle/>
          <a:p>
            <a:pPr marL="12700">
              <a:lnSpc>
                <a:spcPct val="100000"/>
              </a:lnSpc>
              <a:spcBef>
                <a:spcPts val="130"/>
              </a:spcBef>
            </a:pPr>
            <a:r>
              <a:rPr sz="2150" dirty="0">
                <a:uFill>
                  <a:solidFill>
                    <a:srgbClr val="D34817"/>
                  </a:solidFill>
                </a:uFill>
              </a:rPr>
              <a:t>Mixed</a:t>
            </a:r>
            <a:r>
              <a:rPr sz="2150" spc="40" dirty="0">
                <a:uFill>
                  <a:solidFill>
                    <a:srgbClr val="D34817"/>
                  </a:solidFill>
                </a:uFill>
              </a:rPr>
              <a:t> </a:t>
            </a:r>
            <a:r>
              <a:rPr sz="2150" dirty="0">
                <a:uFill>
                  <a:solidFill>
                    <a:srgbClr val="D34817"/>
                  </a:solidFill>
                </a:uFill>
              </a:rPr>
              <a:t>or</a:t>
            </a:r>
            <a:r>
              <a:rPr sz="2150" spc="50" dirty="0">
                <a:uFill>
                  <a:solidFill>
                    <a:srgbClr val="D34817"/>
                  </a:solidFill>
                </a:uFill>
              </a:rPr>
              <a:t> </a:t>
            </a:r>
            <a:r>
              <a:rPr sz="2150" dirty="0">
                <a:uFill>
                  <a:solidFill>
                    <a:srgbClr val="D34817"/>
                  </a:solidFill>
                </a:uFill>
              </a:rPr>
              <a:t>preference</a:t>
            </a:r>
            <a:r>
              <a:rPr sz="2150" spc="50" dirty="0">
                <a:uFill>
                  <a:solidFill>
                    <a:srgbClr val="D34817"/>
                  </a:solidFill>
                </a:uFill>
              </a:rPr>
              <a:t> </a:t>
            </a:r>
            <a:r>
              <a:rPr sz="2150" spc="-10" dirty="0">
                <a:uFill>
                  <a:solidFill>
                    <a:srgbClr val="D34817"/>
                  </a:solidFill>
                </a:uFill>
              </a:rPr>
              <a:t>schedulin</a:t>
            </a:r>
            <a:r>
              <a:rPr sz="2150" spc="-10" dirty="0"/>
              <a:t>g</a:t>
            </a:r>
            <a:endParaRPr sz="2150" dirty="0"/>
          </a:p>
        </p:txBody>
      </p:sp>
      <p:sp>
        <p:nvSpPr>
          <p:cNvPr id="3" name="object 3"/>
          <p:cNvSpPr txBox="1">
            <a:spLocks noGrp="1"/>
          </p:cNvSpPr>
          <p:nvPr>
            <p:ph idx="1"/>
          </p:nvPr>
        </p:nvSpPr>
        <p:spPr>
          <a:xfrm>
            <a:off x="332739" y="1176322"/>
            <a:ext cx="3464794" cy="1777666"/>
          </a:xfrm>
          <a:prstGeom prst="rect">
            <a:avLst/>
          </a:prstGeom>
        </p:spPr>
        <p:txBody>
          <a:bodyPr vert="horz" wrap="square" lIns="0" tIns="3810" rIns="0" bIns="0" rtlCol="0">
            <a:spAutoFit/>
          </a:bodyPr>
          <a:lstStyle/>
          <a:p>
            <a:pPr marL="22860" marR="382905" algn="l" rtl="0">
              <a:lnSpc>
                <a:spcPct val="104900"/>
              </a:lnSpc>
              <a:spcBef>
                <a:spcPts val="30"/>
              </a:spcBef>
            </a:pPr>
            <a:r>
              <a:rPr dirty="0"/>
              <a:t>Mixed</a:t>
            </a:r>
            <a:r>
              <a:rPr spc="-10" dirty="0"/>
              <a:t> </a:t>
            </a:r>
            <a:r>
              <a:rPr dirty="0"/>
              <a:t>staffing</a:t>
            </a:r>
            <a:r>
              <a:rPr spc="-5" dirty="0"/>
              <a:t> </a:t>
            </a:r>
            <a:r>
              <a:rPr dirty="0"/>
              <a:t>combines</a:t>
            </a:r>
            <a:r>
              <a:rPr spc="-5" dirty="0"/>
              <a:t> </a:t>
            </a:r>
            <a:r>
              <a:rPr dirty="0"/>
              <a:t>centralized</a:t>
            </a:r>
            <a:r>
              <a:rPr spc="-5" dirty="0"/>
              <a:t> </a:t>
            </a:r>
            <a:r>
              <a:rPr dirty="0"/>
              <a:t>and</a:t>
            </a:r>
            <a:r>
              <a:rPr spc="-5" dirty="0"/>
              <a:t> </a:t>
            </a:r>
            <a:r>
              <a:rPr spc="-10" dirty="0"/>
              <a:t>decentralized </a:t>
            </a:r>
            <a:r>
              <a:rPr dirty="0"/>
              <a:t>staffing</a:t>
            </a:r>
            <a:r>
              <a:rPr spc="-20" dirty="0"/>
              <a:t> </a:t>
            </a:r>
            <a:r>
              <a:rPr dirty="0"/>
              <a:t>by</a:t>
            </a:r>
            <a:r>
              <a:rPr spc="-15" dirty="0"/>
              <a:t> </a:t>
            </a:r>
            <a:r>
              <a:rPr spc="-10" dirty="0"/>
              <a:t>offering</a:t>
            </a:r>
          </a:p>
          <a:p>
            <a:pPr marL="22860" marR="5080" algn="l" rtl="0">
              <a:lnSpc>
                <a:spcPct val="104900"/>
              </a:lnSpc>
              <a:spcBef>
                <a:spcPts val="275"/>
              </a:spcBef>
            </a:pPr>
            <a:r>
              <a:rPr dirty="0"/>
              <a:t>individual</a:t>
            </a:r>
            <a:r>
              <a:rPr spc="-5" dirty="0"/>
              <a:t> </a:t>
            </a:r>
            <a:r>
              <a:rPr dirty="0"/>
              <a:t>units the ability to manage regular schedules</a:t>
            </a:r>
            <a:r>
              <a:rPr spc="-5" dirty="0"/>
              <a:t> </a:t>
            </a:r>
            <a:r>
              <a:rPr spc="-20" dirty="0"/>
              <a:t>with </a:t>
            </a:r>
            <a:r>
              <a:rPr spc="-10" dirty="0"/>
              <a:t>assistance</a:t>
            </a:r>
          </a:p>
          <a:p>
            <a:pPr marL="22860" marR="210185" algn="l" rtl="0">
              <a:lnSpc>
                <a:spcPct val="104900"/>
              </a:lnSpc>
              <a:spcBef>
                <a:spcPts val="270"/>
              </a:spcBef>
            </a:pPr>
            <a:r>
              <a:rPr dirty="0"/>
              <a:t>from</a:t>
            </a:r>
            <a:r>
              <a:rPr spc="-10" dirty="0"/>
              <a:t> </a:t>
            </a:r>
            <a:r>
              <a:rPr dirty="0"/>
              <a:t>the</a:t>
            </a:r>
            <a:r>
              <a:rPr spc="-10" dirty="0"/>
              <a:t> </a:t>
            </a:r>
            <a:r>
              <a:rPr dirty="0"/>
              <a:t>central</a:t>
            </a:r>
            <a:r>
              <a:rPr spc="-5" dirty="0"/>
              <a:t> </a:t>
            </a:r>
            <a:r>
              <a:rPr dirty="0"/>
              <a:t>staffing</a:t>
            </a:r>
            <a:r>
              <a:rPr spc="-10" dirty="0"/>
              <a:t> </a:t>
            </a:r>
            <a:r>
              <a:rPr dirty="0"/>
              <a:t>office</a:t>
            </a:r>
            <a:r>
              <a:rPr spc="-10" dirty="0"/>
              <a:t> </a:t>
            </a:r>
            <a:r>
              <a:rPr dirty="0"/>
              <a:t>for</a:t>
            </a:r>
            <a:r>
              <a:rPr spc="-5" dirty="0"/>
              <a:t> </a:t>
            </a:r>
            <a:r>
              <a:rPr dirty="0"/>
              <a:t>shift</a:t>
            </a:r>
            <a:r>
              <a:rPr spc="-10" dirty="0"/>
              <a:t> </a:t>
            </a:r>
            <a:r>
              <a:rPr dirty="0"/>
              <a:t>coverage</a:t>
            </a:r>
            <a:r>
              <a:rPr spc="-10" dirty="0"/>
              <a:t> </a:t>
            </a:r>
            <a:r>
              <a:rPr dirty="0"/>
              <a:t>or</a:t>
            </a:r>
            <a:r>
              <a:rPr spc="-5" dirty="0"/>
              <a:t> </a:t>
            </a:r>
            <a:r>
              <a:rPr spc="-10" dirty="0"/>
              <a:t>other </a:t>
            </a:r>
            <a:r>
              <a:rPr dirty="0"/>
              <a:t>clinical </a:t>
            </a:r>
            <a:r>
              <a:rPr spc="-10" dirty="0"/>
              <a:t>resources</a:t>
            </a:r>
          </a:p>
          <a:p>
            <a:pPr marL="22860" algn="l" rtl="0">
              <a:lnSpc>
                <a:spcPct val="100000"/>
              </a:lnSpc>
              <a:spcBef>
                <a:spcPts val="350"/>
              </a:spcBef>
            </a:pPr>
            <a:r>
              <a:rPr dirty="0"/>
              <a:t>for</a:t>
            </a:r>
            <a:r>
              <a:rPr spc="-5" dirty="0"/>
              <a:t> </a:t>
            </a:r>
            <a:r>
              <a:rPr dirty="0"/>
              <a:t>patient activity </a:t>
            </a:r>
            <a:r>
              <a:rPr spc="-10" dirty="0"/>
              <a:t>changes.</a:t>
            </a:r>
          </a:p>
          <a:p>
            <a:pPr marL="22860" marR="54610" algn="l" rtl="0">
              <a:lnSpc>
                <a:spcPct val="104900"/>
              </a:lnSpc>
              <a:spcBef>
                <a:spcPts val="275"/>
              </a:spcBef>
            </a:pPr>
            <a:r>
              <a:rPr spc="-10" dirty="0"/>
              <a:t>-</a:t>
            </a:r>
            <a:r>
              <a:rPr dirty="0"/>
              <a:t>Mixed</a:t>
            </a:r>
            <a:r>
              <a:rPr spc="-5" dirty="0"/>
              <a:t> </a:t>
            </a:r>
            <a:r>
              <a:rPr dirty="0"/>
              <a:t>staffing</a:t>
            </a:r>
            <a:r>
              <a:rPr spc="-5" dirty="0"/>
              <a:t> </a:t>
            </a:r>
            <a:r>
              <a:rPr dirty="0"/>
              <a:t>can</a:t>
            </a:r>
            <a:r>
              <a:rPr spc="-5" dirty="0"/>
              <a:t> </a:t>
            </a:r>
            <a:r>
              <a:rPr dirty="0"/>
              <a:t>accommodate nursing</a:t>
            </a:r>
            <a:r>
              <a:rPr spc="-5" dirty="0"/>
              <a:t> </a:t>
            </a:r>
            <a:r>
              <a:rPr spc="-10" dirty="0"/>
              <a:t>personnel’s</a:t>
            </a:r>
            <a:r>
              <a:rPr spc="-5" dirty="0"/>
              <a:t> </a:t>
            </a:r>
            <a:r>
              <a:rPr spc="-20" dirty="0"/>
              <a:t>need </a:t>
            </a:r>
            <a:r>
              <a:rPr dirty="0"/>
              <a:t>for</a:t>
            </a:r>
            <a:r>
              <a:rPr spc="-5" dirty="0"/>
              <a:t> </a:t>
            </a:r>
            <a:r>
              <a:rPr dirty="0"/>
              <a:t>flexible </a:t>
            </a:r>
            <a:r>
              <a:rPr spc="-25" dirty="0"/>
              <a:t>or</a:t>
            </a:r>
          </a:p>
          <a:p>
            <a:pPr marL="22860" algn="l" rtl="0">
              <a:lnSpc>
                <a:spcPct val="100000"/>
              </a:lnSpc>
              <a:spcBef>
                <a:spcPts val="345"/>
              </a:spcBef>
            </a:pPr>
            <a:r>
              <a:rPr dirty="0"/>
              <a:t>preference</a:t>
            </a:r>
            <a:r>
              <a:rPr spc="-15" dirty="0"/>
              <a:t> </a:t>
            </a:r>
            <a:r>
              <a:rPr spc="-10" dirty="0"/>
              <a:t>scheduling.</a:t>
            </a:r>
          </a:p>
        </p:txBody>
      </p:sp>
      <p:pic>
        <p:nvPicPr>
          <p:cNvPr id="4" name="object 4"/>
          <p:cNvPicPr/>
          <p:nvPr/>
        </p:nvPicPr>
        <p:blipFill>
          <a:blip r:embed="rId2" cstate="print"/>
          <a:stretch>
            <a:fillRect/>
          </a:stretch>
        </p:blipFill>
        <p:spPr>
          <a:xfrm>
            <a:off x="2473187" y="2939079"/>
            <a:ext cx="1239981" cy="696098"/>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764853" y="1382174"/>
            <a:ext cx="50165" cy="10795"/>
          </a:xfrm>
          <a:custGeom>
            <a:avLst/>
            <a:gdLst/>
            <a:ahLst/>
            <a:cxnLst/>
            <a:rect l="l" t="t" r="r" b="b"/>
            <a:pathLst>
              <a:path w="50164" h="10794">
                <a:moveTo>
                  <a:pt x="49601" y="0"/>
                </a:moveTo>
                <a:lnTo>
                  <a:pt x="0" y="0"/>
                </a:lnTo>
                <a:lnTo>
                  <a:pt x="0" y="10401"/>
                </a:lnTo>
                <a:lnTo>
                  <a:pt x="49601" y="10401"/>
                </a:lnTo>
                <a:lnTo>
                  <a:pt x="49601" y="0"/>
                </a:lnTo>
                <a:close/>
              </a:path>
            </a:pathLst>
          </a:custGeom>
          <a:solidFill>
            <a:srgbClr val="000000"/>
          </a:solidFill>
        </p:spPr>
        <p:txBody>
          <a:bodyPr wrap="square" lIns="0" tIns="0" rIns="0" bIns="0" rtlCol="0"/>
          <a:lstStyle/>
          <a:p>
            <a:endParaRPr/>
          </a:p>
        </p:txBody>
      </p:sp>
      <p:sp>
        <p:nvSpPr>
          <p:cNvPr id="3" name="object 3"/>
          <p:cNvSpPr/>
          <p:nvPr/>
        </p:nvSpPr>
        <p:spPr>
          <a:xfrm>
            <a:off x="4767018" y="1832452"/>
            <a:ext cx="47625" cy="10795"/>
          </a:xfrm>
          <a:custGeom>
            <a:avLst/>
            <a:gdLst/>
            <a:ahLst/>
            <a:cxnLst/>
            <a:rect l="l" t="t" r="r" b="b"/>
            <a:pathLst>
              <a:path w="47625" h="10794">
                <a:moveTo>
                  <a:pt x="47435" y="0"/>
                </a:moveTo>
                <a:lnTo>
                  <a:pt x="0" y="0"/>
                </a:lnTo>
                <a:lnTo>
                  <a:pt x="0" y="10388"/>
                </a:lnTo>
                <a:lnTo>
                  <a:pt x="47435" y="10388"/>
                </a:lnTo>
                <a:lnTo>
                  <a:pt x="47435" y="0"/>
                </a:lnTo>
                <a:close/>
              </a:path>
            </a:pathLst>
          </a:custGeom>
          <a:solidFill>
            <a:srgbClr val="000000"/>
          </a:solidFill>
        </p:spPr>
        <p:txBody>
          <a:bodyPr wrap="square" lIns="0" tIns="0" rIns="0" bIns="0" rtlCol="0"/>
          <a:lstStyle/>
          <a:p>
            <a:endParaRPr/>
          </a:p>
        </p:txBody>
      </p:sp>
      <p:sp>
        <p:nvSpPr>
          <p:cNvPr id="4" name="object 4"/>
          <p:cNvSpPr/>
          <p:nvPr/>
        </p:nvSpPr>
        <p:spPr>
          <a:xfrm>
            <a:off x="1608844" y="2296573"/>
            <a:ext cx="1998980" cy="13970"/>
          </a:xfrm>
          <a:custGeom>
            <a:avLst/>
            <a:gdLst/>
            <a:ahLst/>
            <a:cxnLst/>
            <a:rect l="l" t="t" r="r" b="b"/>
            <a:pathLst>
              <a:path w="1998979" h="13969">
                <a:moveTo>
                  <a:pt x="1998701" y="0"/>
                </a:moveTo>
                <a:lnTo>
                  <a:pt x="0" y="0"/>
                </a:lnTo>
                <a:lnTo>
                  <a:pt x="0" y="13855"/>
                </a:lnTo>
                <a:lnTo>
                  <a:pt x="1998701" y="13855"/>
                </a:lnTo>
                <a:lnTo>
                  <a:pt x="1998701" y="0"/>
                </a:lnTo>
                <a:close/>
              </a:path>
            </a:pathLst>
          </a:custGeom>
          <a:solidFill>
            <a:srgbClr val="000000"/>
          </a:solidFill>
        </p:spPr>
        <p:txBody>
          <a:bodyPr wrap="square" lIns="0" tIns="0" rIns="0" bIns="0" rtlCol="0"/>
          <a:lstStyle/>
          <a:p>
            <a:endParaRPr/>
          </a:p>
        </p:txBody>
      </p:sp>
      <p:sp>
        <p:nvSpPr>
          <p:cNvPr id="5" name="object 5"/>
          <p:cNvSpPr/>
          <p:nvPr/>
        </p:nvSpPr>
        <p:spPr>
          <a:xfrm>
            <a:off x="1560353" y="2518253"/>
            <a:ext cx="882015" cy="13970"/>
          </a:xfrm>
          <a:custGeom>
            <a:avLst/>
            <a:gdLst/>
            <a:ahLst/>
            <a:cxnLst/>
            <a:rect l="l" t="t" r="r" b="b"/>
            <a:pathLst>
              <a:path w="882014" h="13969">
                <a:moveTo>
                  <a:pt x="881557" y="0"/>
                </a:moveTo>
                <a:lnTo>
                  <a:pt x="0" y="0"/>
                </a:lnTo>
                <a:lnTo>
                  <a:pt x="0" y="13855"/>
                </a:lnTo>
                <a:lnTo>
                  <a:pt x="881557" y="13855"/>
                </a:lnTo>
                <a:lnTo>
                  <a:pt x="881557" y="0"/>
                </a:lnTo>
                <a:close/>
              </a:path>
            </a:pathLst>
          </a:custGeom>
          <a:solidFill>
            <a:srgbClr val="000000"/>
          </a:solidFill>
        </p:spPr>
        <p:txBody>
          <a:bodyPr wrap="square" lIns="0" tIns="0" rIns="0" bIns="0" rtlCol="0"/>
          <a:lstStyle/>
          <a:p>
            <a:endParaRPr/>
          </a:p>
        </p:txBody>
      </p:sp>
      <p:sp>
        <p:nvSpPr>
          <p:cNvPr id="6" name="object 6"/>
          <p:cNvSpPr/>
          <p:nvPr/>
        </p:nvSpPr>
        <p:spPr>
          <a:xfrm>
            <a:off x="4766613" y="2518253"/>
            <a:ext cx="48260" cy="13970"/>
          </a:xfrm>
          <a:custGeom>
            <a:avLst/>
            <a:gdLst/>
            <a:ahLst/>
            <a:cxnLst/>
            <a:rect l="l" t="t" r="r" b="b"/>
            <a:pathLst>
              <a:path w="48260" h="13969">
                <a:moveTo>
                  <a:pt x="47840" y="0"/>
                </a:moveTo>
                <a:lnTo>
                  <a:pt x="0" y="0"/>
                </a:lnTo>
                <a:lnTo>
                  <a:pt x="0" y="13855"/>
                </a:lnTo>
                <a:lnTo>
                  <a:pt x="47840" y="13855"/>
                </a:lnTo>
                <a:lnTo>
                  <a:pt x="47840" y="0"/>
                </a:lnTo>
                <a:close/>
              </a:path>
            </a:pathLst>
          </a:custGeom>
          <a:solidFill>
            <a:srgbClr val="000000"/>
          </a:solidFill>
        </p:spPr>
        <p:txBody>
          <a:bodyPr wrap="square" lIns="0" tIns="0" rIns="0" bIns="0" rtlCol="0"/>
          <a:lstStyle/>
          <a:p>
            <a:endParaRPr/>
          </a:p>
        </p:txBody>
      </p:sp>
      <p:sp>
        <p:nvSpPr>
          <p:cNvPr id="7" name="object 7"/>
          <p:cNvSpPr txBox="1"/>
          <p:nvPr/>
        </p:nvSpPr>
        <p:spPr>
          <a:xfrm>
            <a:off x="309999" y="1196298"/>
            <a:ext cx="4518025" cy="1597873"/>
          </a:xfrm>
          <a:prstGeom prst="rect">
            <a:avLst/>
          </a:prstGeom>
        </p:spPr>
        <p:txBody>
          <a:bodyPr vert="horz" wrap="square" lIns="0" tIns="3810" rIns="0" bIns="0" rtlCol="0">
            <a:spAutoFit/>
          </a:bodyPr>
          <a:lstStyle/>
          <a:p>
            <a:pPr marL="142875" marR="5080" indent="-130810" algn="l">
              <a:lnSpc>
                <a:spcPct val="104900"/>
              </a:lnSpc>
              <a:spcBef>
                <a:spcPts val="30"/>
              </a:spcBef>
              <a:buClr>
                <a:srgbClr val="D34817"/>
              </a:buClr>
              <a:buSzPct val="84615"/>
              <a:buChar char="•"/>
              <a:tabLst>
                <a:tab pos="1056640" algn="l"/>
              </a:tabLst>
            </a:pPr>
            <a:r>
              <a:rPr sz="1300" u="sng" spc="-10" dirty="0">
                <a:uFill>
                  <a:solidFill>
                    <a:srgbClr val="000000"/>
                  </a:solidFill>
                </a:uFill>
                <a:latin typeface="Times New Roman"/>
                <a:cs typeface="Times New Roman"/>
              </a:rPr>
              <a:t>https://nurseslabs.com/nursing-mana</a:t>
            </a:r>
            <a:r>
              <a:rPr sz="1300" spc="-10" dirty="0">
                <a:latin typeface="Times New Roman"/>
                <a:cs typeface="Times New Roman"/>
              </a:rPr>
              <a:t>g</a:t>
            </a:r>
            <a:r>
              <a:rPr sz="1300" u="sng" spc="-10" dirty="0">
                <a:uFill>
                  <a:solidFill>
                    <a:srgbClr val="000000"/>
                  </a:solidFill>
                </a:uFill>
                <a:latin typeface="Times New Roman"/>
                <a:cs typeface="Times New Roman"/>
              </a:rPr>
              <a:t>ement-guide-to-or</a:t>
            </a:r>
            <a:r>
              <a:rPr sz="1300" spc="-10" dirty="0">
                <a:latin typeface="Times New Roman"/>
                <a:cs typeface="Times New Roman"/>
              </a:rPr>
              <a:t>g</a:t>
            </a:r>
            <a:r>
              <a:rPr sz="1300" u="sng" spc="-10" dirty="0">
                <a:uFill>
                  <a:solidFill>
                    <a:srgbClr val="000000"/>
                  </a:solidFill>
                </a:uFill>
                <a:latin typeface="Times New Roman"/>
                <a:cs typeface="Times New Roman"/>
              </a:rPr>
              <a:t>anizin</a:t>
            </a:r>
            <a:r>
              <a:rPr sz="1300" spc="-10" dirty="0">
                <a:latin typeface="Times New Roman"/>
                <a:cs typeface="Times New Roman"/>
              </a:rPr>
              <a:t>g- 	</a:t>
            </a:r>
            <a:r>
              <a:rPr sz="1300" u="sng" spc="-10" dirty="0">
                <a:uFill>
                  <a:solidFill>
                    <a:srgbClr val="000000"/>
                  </a:solidFill>
                </a:uFill>
                <a:latin typeface="Times New Roman"/>
                <a:cs typeface="Times New Roman"/>
              </a:rPr>
              <a:t>staffing-scheduling-directing-dele</a:t>
            </a:r>
            <a:r>
              <a:rPr sz="1300" spc="-10" dirty="0">
                <a:latin typeface="Times New Roman"/>
                <a:cs typeface="Times New Roman"/>
              </a:rPr>
              <a:t>g</a:t>
            </a:r>
            <a:r>
              <a:rPr sz="1300" u="sng" spc="-10" dirty="0">
                <a:uFill>
                  <a:solidFill>
                    <a:srgbClr val="000000"/>
                  </a:solidFill>
                </a:uFill>
                <a:latin typeface="Times New Roman"/>
                <a:cs typeface="Times New Roman"/>
              </a:rPr>
              <a:t>ation/#h-staffin</a:t>
            </a:r>
            <a:r>
              <a:rPr sz="1300" spc="-10" dirty="0">
                <a:latin typeface="Times New Roman"/>
                <a:cs typeface="Times New Roman"/>
              </a:rPr>
              <a:t>g</a:t>
            </a:r>
            <a:endParaRPr sz="1300" dirty="0">
              <a:latin typeface="Times New Roman"/>
              <a:cs typeface="Times New Roman"/>
            </a:endParaRPr>
          </a:p>
          <a:p>
            <a:pPr marL="130810" marR="5080" lvl="1" indent="-130810" algn="l">
              <a:lnSpc>
                <a:spcPct val="100000"/>
              </a:lnSpc>
              <a:spcBef>
                <a:spcPts val="350"/>
              </a:spcBef>
              <a:buClr>
                <a:srgbClr val="D34817"/>
              </a:buClr>
              <a:buSzPct val="84615"/>
              <a:buChar char="•"/>
              <a:tabLst>
                <a:tab pos="130810" algn="l"/>
              </a:tabLst>
            </a:pPr>
            <a:r>
              <a:rPr sz="1300" u="sng" spc="-10" dirty="0">
                <a:uFill>
                  <a:solidFill>
                    <a:srgbClr val="000000"/>
                  </a:solidFill>
                </a:uFill>
                <a:latin typeface="Times New Roman"/>
                <a:cs typeface="Times New Roman"/>
              </a:rPr>
              <a:t>https://</a:t>
            </a:r>
            <a:r>
              <a:rPr sz="1300" u="sng" spc="-10" dirty="0">
                <a:uFill>
                  <a:solidFill>
                    <a:srgbClr val="000000"/>
                  </a:solidFill>
                </a:uFill>
                <a:latin typeface="Times New Roman"/>
                <a:cs typeface="Times New Roman"/>
                <a:hlinkClick r:id="rId2"/>
              </a:rPr>
              <a:t>www.slideshare.net/slideshow/staffing-and-schedulin</a:t>
            </a:r>
            <a:r>
              <a:rPr sz="1300" spc="-10" dirty="0">
                <a:latin typeface="Times New Roman"/>
                <a:cs typeface="Times New Roman"/>
                <a:hlinkClick r:id="rId2"/>
              </a:rPr>
              <a:t>g-</a:t>
            </a:r>
            <a:endParaRPr sz="1300" dirty="0">
              <a:latin typeface="Times New Roman"/>
              <a:cs typeface="Times New Roman"/>
            </a:endParaRPr>
          </a:p>
          <a:p>
            <a:pPr marR="5080" algn="l">
              <a:lnSpc>
                <a:spcPct val="100000"/>
              </a:lnSpc>
              <a:spcBef>
                <a:spcPts val="75"/>
              </a:spcBef>
            </a:pPr>
            <a:r>
              <a:rPr sz="1300" u="sng" spc="-10" dirty="0">
                <a:uFill>
                  <a:solidFill>
                    <a:srgbClr val="000000"/>
                  </a:solidFill>
                </a:uFill>
                <a:latin typeface="Times New Roman"/>
                <a:cs typeface="Times New Roman"/>
              </a:rPr>
              <a:t>238882021/238882021</a:t>
            </a:r>
            <a:endParaRPr sz="1300" dirty="0">
              <a:latin typeface="Times New Roman"/>
              <a:cs typeface="Times New Roman"/>
            </a:endParaRPr>
          </a:p>
          <a:p>
            <a:pPr marL="976630" marR="5080" lvl="2" indent="-79375" algn="l">
              <a:lnSpc>
                <a:spcPct val="103899"/>
              </a:lnSpc>
              <a:spcBef>
                <a:spcPts val="295"/>
              </a:spcBef>
              <a:buSzPct val="85714"/>
              <a:buFont typeface="Times New Roman"/>
              <a:buChar char="•"/>
              <a:tabLst>
                <a:tab pos="976630" algn="l"/>
                <a:tab pos="1026794" algn="l"/>
              </a:tabLst>
            </a:pPr>
            <a:r>
              <a:rPr sz="1400" u="sng" dirty="0">
                <a:solidFill>
                  <a:srgbClr val="D34817"/>
                </a:solidFill>
                <a:uFill>
                  <a:solidFill>
                    <a:srgbClr val="000000"/>
                  </a:solidFill>
                </a:uFill>
                <a:latin typeface="Times New Roman"/>
                <a:cs typeface="Times New Roman"/>
              </a:rPr>
              <a:t>	</a:t>
            </a:r>
            <a:r>
              <a:rPr sz="1400" b="1" u="sng" dirty="0">
                <a:uFill>
                  <a:solidFill>
                    <a:srgbClr val="000000"/>
                  </a:solidFill>
                </a:uFill>
                <a:latin typeface="Times New Roman"/>
                <a:cs typeface="Times New Roman"/>
              </a:rPr>
              <a:t>htt</a:t>
            </a:r>
            <a:r>
              <a:rPr sz="1400" b="1" dirty="0">
                <a:latin typeface="Times New Roman"/>
                <a:cs typeface="Times New Roman"/>
              </a:rPr>
              <a:t>ps://nurseslabs.com/nursing</a:t>
            </a:r>
            <a:r>
              <a:rPr sz="1400" b="1" u="sng" dirty="0">
                <a:uFill>
                  <a:solidFill>
                    <a:srgbClr val="000000"/>
                  </a:solidFill>
                </a:uFill>
                <a:latin typeface="Times New Roman"/>
                <a:cs typeface="Times New Roman"/>
              </a:rPr>
              <a:t>-</a:t>
            </a:r>
            <a:r>
              <a:rPr sz="1400" b="1" u="sng" spc="-10" dirty="0">
                <a:uFill>
                  <a:solidFill>
                    <a:srgbClr val="000000"/>
                  </a:solidFill>
                </a:uFill>
                <a:latin typeface="Times New Roman"/>
                <a:cs typeface="Times New Roman"/>
              </a:rPr>
              <a:t>management-</a:t>
            </a:r>
            <a:r>
              <a:rPr sz="1400" b="1" spc="-10" dirty="0">
                <a:latin typeface="Times New Roman"/>
                <a:cs typeface="Times New Roman"/>
              </a:rPr>
              <a:t> </a:t>
            </a:r>
            <a:r>
              <a:rPr sz="1400" b="1" u="sng" spc="-10" dirty="0">
                <a:uFill>
                  <a:solidFill>
                    <a:srgbClr val="000000"/>
                  </a:solidFill>
                </a:uFill>
                <a:latin typeface="Times New Roman"/>
                <a:cs typeface="Times New Roman"/>
              </a:rPr>
              <a:t>htt</a:t>
            </a:r>
            <a:r>
              <a:rPr sz="1400" b="1" spc="-10" dirty="0">
                <a:latin typeface="Times New Roman"/>
                <a:cs typeface="Times New Roman"/>
              </a:rPr>
              <a:t>ps://nursekey</a:t>
            </a:r>
            <a:r>
              <a:rPr sz="1400" b="1" u="sng" spc="-155" dirty="0">
                <a:uFill>
                  <a:solidFill>
                    <a:srgbClr val="000000"/>
                  </a:solidFill>
                </a:uFill>
                <a:latin typeface="Times New Roman"/>
                <a:cs typeface="Times New Roman"/>
              </a:rPr>
              <a:t> </a:t>
            </a:r>
            <a:r>
              <a:rPr sz="1400" b="1" u="sng" dirty="0">
                <a:uFill>
                  <a:solidFill>
                    <a:srgbClr val="000000"/>
                  </a:solidFill>
                </a:uFill>
                <a:latin typeface="Times New Roman"/>
                <a:cs typeface="Times New Roman"/>
              </a:rPr>
              <a:t>.com/staffing-and-</a:t>
            </a:r>
            <a:r>
              <a:rPr sz="1400" b="1" u="sng" spc="-10" dirty="0">
                <a:uFill>
                  <a:solidFill>
                    <a:srgbClr val="000000"/>
                  </a:solidFill>
                </a:uFill>
                <a:latin typeface="Times New Roman"/>
                <a:cs typeface="Times New Roman"/>
              </a:rPr>
              <a:t>schedulin</a:t>
            </a:r>
            <a:r>
              <a:rPr sz="1400" b="1" spc="-10" dirty="0">
                <a:latin typeface="Times New Roman"/>
                <a:cs typeface="Times New Roman"/>
              </a:rPr>
              <a:t>g-</a:t>
            </a:r>
            <a:endParaRPr sz="1400" dirty="0">
              <a:latin typeface="Times New Roman"/>
              <a:cs typeface="Times New Roman"/>
            </a:endParaRPr>
          </a:p>
          <a:p>
            <a:pPr marR="81280" algn="r">
              <a:lnSpc>
                <a:spcPct val="100000"/>
              </a:lnSpc>
              <a:spcBef>
                <a:spcPts val="265"/>
              </a:spcBef>
            </a:pPr>
            <a:r>
              <a:rPr sz="1200" spc="-50" dirty="0">
                <a:solidFill>
                  <a:srgbClr val="D34817"/>
                </a:solidFill>
                <a:latin typeface="Times New Roman"/>
                <a:cs typeface="Times New Roman"/>
              </a:rPr>
              <a:t>•</a:t>
            </a:r>
            <a:endParaRPr sz="1200" dirty="0">
              <a:latin typeface="Times New Roman"/>
              <a:cs typeface="Times New Roman"/>
            </a:endParaRPr>
          </a:p>
        </p:txBody>
      </p:sp>
      <p:sp>
        <p:nvSpPr>
          <p:cNvPr id="8" name="object 8"/>
          <p:cNvSpPr txBox="1">
            <a:spLocks noGrp="1"/>
          </p:cNvSpPr>
          <p:nvPr>
            <p:ph type="title"/>
          </p:nvPr>
        </p:nvSpPr>
        <p:spPr>
          <a:prstGeom prst="rect">
            <a:avLst/>
          </a:prstGeom>
        </p:spPr>
        <p:txBody>
          <a:bodyPr vert="horz" wrap="square" lIns="0" tIns="115697" rIns="0" bIns="0" rtlCol="0">
            <a:spAutoFit/>
          </a:bodyPr>
          <a:lstStyle/>
          <a:p>
            <a:pPr marL="534670">
              <a:lnSpc>
                <a:spcPct val="100000"/>
              </a:lnSpc>
              <a:spcBef>
                <a:spcPts val="95"/>
              </a:spcBef>
            </a:pPr>
            <a:r>
              <a:rPr dirty="0"/>
              <a:t>Reference</a:t>
            </a:r>
            <a:r>
              <a:rPr spc="-80" dirty="0"/>
              <a:t> </a:t>
            </a:r>
            <a:r>
              <a:rPr spc="-5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5750" y="266700"/>
            <a:ext cx="4188285" cy="2569165"/>
          </a:xfrm>
          <a:prstGeom prst="rect">
            <a:avLst/>
          </a:prstGeom>
        </p:spPr>
        <p:txBody>
          <a:bodyPr vert="horz" wrap="square" lIns="0" tIns="8890" rIns="0" bIns="0" rtlCol="0">
            <a:spAutoFit/>
          </a:bodyPr>
          <a:lstStyle/>
          <a:p>
            <a:pPr marL="136525" marR="5080" indent="-124460">
              <a:lnSpc>
                <a:spcPct val="103000"/>
              </a:lnSpc>
              <a:spcBef>
                <a:spcPts val="70"/>
              </a:spcBef>
              <a:buClr>
                <a:srgbClr val="D34817"/>
              </a:buClr>
              <a:buSzPct val="83333"/>
              <a:buChar char="•"/>
              <a:tabLst>
                <a:tab pos="158115" algn="l"/>
              </a:tabLst>
            </a:pPr>
            <a:r>
              <a:rPr lang="en-US" sz="2000" dirty="0">
                <a:solidFill>
                  <a:schemeClr val="accent1">
                    <a:lumMod val="75000"/>
                  </a:schemeClr>
                </a:solidFill>
                <a:uFill>
                  <a:solidFill>
                    <a:srgbClr val="FF0000"/>
                  </a:solidFill>
                </a:uFill>
                <a:latin typeface="Times New Roman"/>
                <a:cs typeface="Times New Roman"/>
              </a:rPr>
              <a:t>Staffing: </a:t>
            </a:r>
          </a:p>
          <a:p>
            <a:pPr marL="136525" marR="5080" indent="-124460">
              <a:lnSpc>
                <a:spcPct val="103000"/>
              </a:lnSpc>
              <a:spcBef>
                <a:spcPts val="70"/>
              </a:spcBef>
              <a:buClr>
                <a:srgbClr val="D34817"/>
              </a:buClr>
              <a:buSzPct val="83333"/>
              <a:buChar char="•"/>
              <a:tabLst>
                <a:tab pos="158115" algn="l"/>
              </a:tabLst>
            </a:pPr>
            <a:r>
              <a:rPr lang="en-US" sz="1500" dirty="0">
                <a:solidFill>
                  <a:schemeClr val="tx1"/>
                </a:solidFill>
                <a:uFill>
                  <a:solidFill>
                    <a:srgbClr val="FF0000"/>
                  </a:solidFill>
                </a:uFill>
                <a:latin typeface="Times New Roman"/>
                <a:cs typeface="Times New Roman"/>
              </a:rPr>
              <a:t>Staffing is the process of appointing qualified individuals to roles within an organization, covering recruitment, selection, development, and orientation to align with the organization’s goals.</a:t>
            </a:r>
          </a:p>
          <a:p>
            <a:pPr marL="136525" marR="5080" indent="-124460">
              <a:lnSpc>
                <a:spcPct val="103000"/>
              </a:lnSpc>
              <a:spcBef>
                <a:spcPts val="70"/>
              </a:spcBef>
              <a:buClr>
                <a:srgbClr val="D34817"/>
              </a:buClr>
              <a:buSzPct val="83333"/>
              <a:buChar char="•"/>
              <a:tabLst>
                <a:tab pos="158115" algn="l"/>
              </a:tabLst>
            </a:pPr>
            <a:r>
              <a:rPr lang="en-US" sz="2000" dirty="0">
                <a:solidFill>
                  <a:schemeClr val="accent1">
                    <a:lumMod val="75000"/>
                  </a:schemeClr>
                </a:solidFill>
                <a:uFill>
                  <a:solidFill>
                    <a:srgbClr val="FF0000"/>
                  </a:solidFill>
                </a:uFill>
                <a:latin typeface="Times New Roman"/>
                <a:cs typeface="Times New Roman"/>
              </a:rPr>
              <a:t>Purpose of Staffing: </a:t>
            </a:r>
          </a:p>
          <a:p>
            <a:pPr marL="136525" marR="5080" indent="-124460">
              <a:lnSpc>
                <a:spcPct val="103000"/>
              </a:lnSpc>
              <a:spcBef>
                <a:spcPts val="70"/>
              </a:spcBef>
              <a:buClr>
                <a:srgbClr val="D34817"/>
              </a:buClr>
              <a:buSzPct val="83333"/>
              <a:buChar char="•"/>
              <a:tabLst>
                <a:tab pos="158115" algn="l"/>
              </a:tabLst>
            </a:pPr>
            <a:r>
              <a:rPr lang="en-US" sz="1500" dirty="0">
                <a:solidFill>
                  <a:schemeClr val="tx1"/>
                </a:solidFill>
                <a:uFill>
                  <a:solidFill>
                    <a:srgbClr val="FF0000"/>
                  </a:solidFill>
                </a:uFill>
                <a:latin typeface="Times New Roman"/>
                <a:cs typeface="Times New Roman"/>
              </a:rPr>
              <a:t>The purpose of staffing is to ensure the right number and mix of nursing staff, matching nursing care hours with patient care needs for efficient and effective care delivery.</a:t>
            </a:r>
            <a:endParaRPr sz="1500" dirty="0">
              <a:solidFill>
                <a:schemeClr val="tx1"/>
              </a:solidFill>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750" y="342900"/>
            <a:ext cx="3702569" cy="2601994"/>
          </a:xfrm>
          <a:prstGeom prst="rect">
            <a:avLst/>
          </a:prstGeom>
        </p:spPr>
        <p:txBody>
          <a:bodyPr vert="horz" wrap="square" lIns="0" tIns="16510" rIns="0" bIns="0" rtlCol="0">
            <a:spAutoFit/>
          </a:bodyPr>
          <a:lstStyle/>
          <a:p>
            <a:pPr marL="12700">
              <a:lnSpc>
                <a:spcPct val="100000"/>
              </a:lnSpc>
              <a:spcBef>
                <a:spcPts val="130"/>
              </a:spcBef>
            </a:pPr>
            <a:r>
              <a:rPr lang="en-US" sz="2000" dirty="0"/>
              <a:t>three main components of nurse staffing</a:t>
            </a:r>
            <a:r>
              <a:rPr lang="he-IL" sz="2000" dirty="0"/>
              <a:t> </a:t>
            </a:r>
            <a:br>
              <a:rPr lang="he-IL" sz="2150" dirty="0"/>
            </a:br>
            <a:r>
              <a:rPr lang="en-US" sz="1600" dirty="0">
                <a:solidFill>
                  <a:schemeClr val="tx1"/>
                </a:solidFill>
                <a:latin typeface="Times New Roman" panose="02020603050405020304" pitchFamily="18" charset="0"/>
                <a:cs typeface="Times New Roman" panose="02020603050405020304" pitchFamily="18" charset="0"/>
              </a:rPr>
              <a:t>Planning – Determining the number of nursing personnel needed over a long-term period.</a:t>
            </a:r>
            <a:br>
              <a:rPr lang="en-US" sz="1600" dirty="0">
                <a:solidFill>
                  <a:schemeClr val="tx1"/>
                </a:solidFill>
                <a:latin typeface="Times New Roman" panose="02020603050405020304" pitchFamily="18" charset="0"/>
                <a:cs typeface="Times New Roman" panose="02020603050405020304" pitchFamily="18" charset="0"/>
              </a:rPr>
            </a:br>
            <a:r>
              <a:rPr lang="en-US" sz="1600" dirty="0">
                <a:solidFill>
                  <a:schemeClr val="tx1"/>
                </a:solidFill>
                <a:latin typeface="Times New Roman" panose="02020603050405020304" pitchFamily="18" charset="0"/>
                <a:cs typeface="Times New Roman" panose="02020603050405020304" pitchFamily="18" charset="0"/>
              </a:rPr>
              <a:t>Scheduling – Assigning nursing staff for a specific time period.</a:t>
            </a:r>
            <a:br>
              <a:rPr lang="en-US" sz="1600" dirty="0">
                <a:solidFill>
                  <a:schemeClr val="tx1"/>
                </a:solidFill>
                <a:latin typeface="Times New Roman" panose="02020603050405020304" pitchFamily="18" charset="0"/>
                <a:cs typeface="Times New Roman" panose="02020603050405020304" pitchFamily="18" charset="0"/>
              </a:rPr>
            </a:br>
            <a:r>
              <a:rPr lang="en-US" sz="1600" dirty="0">
                <a:solidFill>
                  <a:schemeClr val="tx1"/>
                </a:solidFill>
                <a:latin typeface="Times New Roman" panose="02020603050405020304" pitchFamily="18" charset="0"/>
                <a:cs typeface="Times New Roman" panose="02020603050405020304" pitchFamily="18" charset="0"/>
              </a:rPr>
              <a:t>Allocation – Making adjusted assignments or reallocations on a daily or shift-by-shift basis.</a:t>
            </a:r>
            <a:endParaRPr sz="16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85750" y="876300"/>
            <a:ext cx="4205605" cy="2259593"/>
          </a:xfrm>
          <a:prstGeom prst="rect">
            <a:avLst/>
          </a:prstGeom>
        </p:spPr>
        <p:txBody>
          <a:bodyPr vert="horz" wrap="square" lIns="0" tIns="53340" rIns="0" bIns="0" rtlCol="0">
            <a:spAutoFit/>
          </a:bodyPr>
          <a:lstStyle/>
          <a:p>
            <a:pPr marL="12065">
              <a:lnSpc>
                <a:spcPct val="100000"/>
              </a:lnSpc>
              <a:spcBef>
                <a:spcPts val="420"/>
              </a:spcBef>
              <a:buSzPct val="93333"/>
              <a:tabLst>
                <a:tab pos="172720" algn="l"/>
              </a:tabLst>
            </a:pPr>
            <a:r>
              <a:rPr lang="en-US" sz="1300" dirty="0">
                <a:latin typeface="Times New Roman"/>
                <a:cs typeface="Times New Roman"/>
              </a:rPr>
              <a:t>Ensure Proper Staffing Mix: Maintain the right balance of RNs, LPNs, and NAs to meet patient care needs effectively.</a:t>
            </a:r>
          </a:p>
          <a:p>
            <a:pPr marL="12065">
              <a:lnSpc>
                <a:spcPct val="100000"/>
              </a:lnSpc>
              <a:spcBef>
                <a:spcPts val="420"/>
              </a:spcBef>
              <a:buSzPct val="93333"/>
              <a:tabLst>
                <a:tab pos="172720" algn="l"/>
              </a:tabLst>
            </a:pPr>
            <a:r>
              <a:rPr lang="en-US" sz="1300" dirty="0">
                <a:latin typeface="Times New Roman"/>
                <a:cs typeface="Times New Roman"/>
              </a:rPr>
              <a:t>All-Professional Nurse Staff: Prioritize a skilled workforce for high-quality care and safety.</a:t>
            </a:r>
          </a:p>
          <a:p>
            <a:pPr marL="12065">
              <a:lnSpc>
                <a:spcPct val="100000"/>
              </a:lnSpc>
              <a:spcBef>
                <a:spcPts val="420"/>
              </a:spcBef>
              <a:buSzPct val="93333"/>
              <a:tabLst>
                <a:tab pos="172720" algn="l"/>
              </a:tabLst>
            </a:pPr>
            <a:r>
              <a:rPr lang="en-US" sz="1300" dirty="0">
                <a:latin typeface="Times New Roman"/>
                <a:cs typeface="Times New Roman"/>
              </a:rPr>
              <a:t>Comprehensive Staffing Plan: Define required nursing staff per unit/shift, considering workload, patient acuity, and policies.</a:t>
            </a:r>
          </a:p>
          <a:p>
            <a:pPr marL="12065">
              <a:lnSpc>
                <a:spcPct val="100000"/>
              </a:lnSpc>
              <a:spcBef>
                <a:spcPts val="420"/>
              </a:spcBef>
              <a:buSzPct val="93333"/>
              <a:tabLst>
                <a:tab pos="172720" algn="l"/>
              </a:tabLst>
            </a:pPr>
            <a:r>
              <a:rPr lang="en-US" sz="1300" dirty="0">
                <a:latin typeface="Times New Roman"/>
                <a:cs typeface="Times New Roman"/>
              </a:rPr>
              <a:t>Manage Time-Off Scheduling: Implement a system for vacation and holiday requests to ensure continuous coverage.</a:t>
            </a:r>
          </a:p>
          <a:p>
            <a:pPr marL="12065">
              <a:lnSpc>
                <a:spcPct val="100000"/>
              </a:lnSpc>
              <a:spcBef>
                <a:spcPts val="420"/>
              </a:spcBef>
              <a:buSzPct val="93333"/>
              <a:tabLst>
                <a:tab pos="172720" algn="l"/>
              </a:tabLst>
            </a:pPr>
            <a:r>
              <a:rPr lang="en-US" sz="1300" dirty="0">
                <a:latin typeface="Times New Roman"/>
                <a:cs typeface="Times New Roman"/>
              </a:rPr>
              <a:t>Empower Head Nurse: Allow unit managers to adjust schedules based on staffing needs for efficiency.</a:t>
            </a:r>
            <a:endParaRPr sz="1300" dirty="0">
              <a:latin typeface="Times New Roman"/>
              <a:cs typeface="Times New Roman"/>
            </a:endParaRPr>
          </a:p>
        </p:txBody>
      </p:sp>
      <p:sp>
        <p:nvSpPr>
          <p:cNvPr id="6" name="כותרת 5">
            <a:extLst>
              <a:ext uri="{FF2B5EF4-FFF2-40B4-BE49-F238E27FC236}">
                <a16:creationId xmlns:a16="http://schemas.microsoft.com/office/drawing/2014/main" id="{813818E3-ABF0-B0B4-B94A-06EE888DBE12}"/>
              </a:ext>
            </a:extLst>
          </p:cNvPr>
          <p:cNvSpPr>
            <a:spLocks noGrp="1"/>
          </p:cNvSpPr>
          <p:nvPr>
            <p:ph type="title"/>
          </p:nvPr>
        </p:nvSpPr>
        <p:spPr>
          <a:xfrm>
            <a:off x="285750" y="0"/>
            <a:ext cx="3750656" cy="876300"/>
          </a:xfrm>
        </p:spPr>
        <p:txBody>
          <a:bodyPr>
            <a:normAutofit fontScale="90000"/>
          </a:bodyPr>
          <a:lstStyle/>
          <a:p>
            <a:br>
              <a:rPr lang="en-US" dirty="0"/>
            </a:br>
            <a:r>
              <a:rPr lang="en-US" dirty="0"/>
              <a:t>The objectives of staffing in nursing are essential to ensuring</a:t>
            </a:r>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1950" y="190500"/>
            <a:ext cx="3678381" cy="509114"/>
          </a:xfrm>
          <a:prstGeom prst="rect">
            <a:avLst/>
          </a:prstGeom>
        </p:spPr>
        <p:txBody>
          <a:bodyPr vert="horz" wrap="square" lIns="0" tIns="16510" rIns="0" bIns="0" rtlCol="0">
            <a:spAutoFit/>
          </a:bodyPr>
          <a:lstStyle/>
          <a:p>
            <a:pPr marL="12700">
              <a:lnSpc>
                <a:spcPct val="100000"/>
              </a:lnSpc>
              <a:spcBef>
                <a:spcPts val="130"/>
              </a:spcBef>
            </a:pPr>
            <a:r>
              <a:rPr lang="en-US" sz="1600" dirty="0"/>
              <a:t>Additional objectives of staffing in nursing include:</a:t>
            </a:r>
            <a:endParaRPr sz="1600" dirty="0"/>
          </a:p>
        </p:txBody>
      </p:sp>
      <p:sp>
        <p:nvSpPr>
          <p:cNvPr id="3" name="object 3"/>
          <p:cNvSpPr txBox="1"/>
          <p:nvPr/>
        </p:nvSpPr>
        <p:spPr>
          <a:xfrm>
            <a:off x="-247650" y="800100"/>
            <a:ext cx="5715000" cy="2393091"/>
          </a:xfrm>
          <a:prstGeom prst="rect">
            <a:avLst/>
          </a:prstGeom>
        </p:spPr>
        <p:txBody>
          <a:bodyPr vert="horz" wrap="square" lIns="0" tIns="8890" rIns="0" bIns="0" rtlCol="0">
            <a:spAutoFit/>
          </a:bodyPr>
          <a:lstStyle/>
          <a:p>
            <a:pPr marL="468630" marR="558165" lvl="1">
              <a:lnSpc>
                <a:spcPct val="103000"/>
              </a:lnSpc>
              <a:spcBef>
                <a:spcPts val="70"/>
              </a:spcBef>
              <a:buSzPct val="93333"/>
              <a:tabLst>
                <a:tab pos="158115" algn="l"/>
                <a:tab pos="172085" algn="l"/>
              </a:tabLst>
            </a:pPr>
            <a:r>
              <a:rPr lang="en-US" sz="1200" dirty="0">
                <a:latin typeface="Times New Roman"/>
                <a:cs typeface="Times New Roman"/>
              </a:rPr>
              <a:t>Ensure Adequate Staffing – Maintain the right number and mix of nursing staff.</a:t>
            </a:r>
          </a:p>
          <a:p>
            <a:pPr marL="468630" marR="558165" lvl="1">
              <a:lnSpc>
                <a:spcPct val="103000"/>
              </a:lnSpc>
              <a:spcBef>
                <a:spcPts val="70"/>
              </a:spcBef>
              <a:buSzPct val="93333"/>
              <a:tabLst>
                <a:tab pos="158115" algn="l"/>
                <a:tab pos="172085" algn="l"/>
              </a:tabLst>
            </a:pPr>
            <a:r>
              <a:rPr lang="en-US" sz="1200" dirty="0">
                <a:latin typeface="Times New Roman"/>
                <a:cs typeface="Times New Roman"/>
              </a:rPr>
              <a:t>Promote Professionalism – Prioritize skilled and competent nurses.</a:t>
            </a:r>
          </a:p>
          <a:p>
            <a:pPr marL="468630" marR="558165" lvl="1">
              <a:lnSpc>
                <a:spcPct val="103000"/>
              </a:lnSpc>
              <a:spcBef>
                <a:spcPts val="70"/>
              </a:spcBef>
              <a:buSzPct val="93333"/>
              <a:tabLst>
                <a:tab pos="158115" algn="l"/>
                <a:tab pos="172085" algn="l"/>
              </a:tabLst>
            </a:pPr>
            <a:r>
              <a:rPr lang="en-US" sz="1200" dirty="0">
                <a:latin typeface="Times New Roman"/>
                <a:cs typeface="Times New Roman"/>
              </a:rPr>
              <a:t>Optimize Staffing Plans – Assign personnel efficiently per unit and shift.</a:t>
            </a:r>
          </a:p>
          <a:p>
            <a:pPr marL="468630" marR="558165" lvl="1">
              <a:lnSpc>
                <a:spcPct val="103000"/>
              </a:lnSpc>
              <a:spcBef>
                <a:spcPts val="70"/>
              </a:spcBef>
              <a:buSzPct val="93333"/>
              <a:tabLst>
                <a:tab pos="158115" algn="l"/>
                <a:tab pos="172085" algn="l"/>
              </a:tabLst>
            </a:pPr>
            <a:r>
              <a:rPr lang="en-US" sz="1200" dirty="0">
                <a:latin typeface="Times New Roman"/>
                <a:cs typeface="Times New Roman"/>
              </a:rPr>
              <a:t>Manage Time Off – Structure vacation and holiday scheduling.</a:t>
            </a:r>
          </a:p>
          <a:p>
            <a:pPr marL="468630" marR="558165" lvl="1">
              <a:lnSpc>
                <a:spcPct val="103000"/>
              </a:lnSpc>
              <a:spcBef>
                <a:spcPts val="70"/>
              </a:spcBef>
              <a:buSzPct val="93333"/>
              <a:tabLst>
                <a:tab pos="158115" algn="l"/>
                <a:tab pos="172085" algn="l"/>
              </a:tabLst>
            </a:pPr>
            <a:r>
              <a:rPr lang="en-US" sz="1200" dirty="0">
                <a:latin typeface="Times New Roman"/>
                <a:cs typeface="Times New Roman"/>
              </a:rPr>
              <a:t>Empower Nurse Leaders – Allow schedule adjustments as needed.</a:t>
            </a:r>
          </a:p>
          <a:p>
            <a:pPr marL="468630" marR="558165" lvl="1">
              <a:lnSpc>
                <a:spcPct val="103000"/>
              </a:lnSpc>
              <a:spcBef>
                <a:spcPts val="70"/>
              </a:spcBef>
              <a:buSzPct val="93333"/>
              <a:tabLst>
                <a:tab pos="158115" algn="l"/>
                <a:tab pos="172085" algn="l"/>
              </a:tabLst>
            </a:pPr>
            <a:r>
              <a:rPr lang="en-US" sz="1200" dirty="0">
                <a:latin typeface="Times New Roman"/>
                <a:cs typeface="Times New Roman"/>
              </a:rPr>
              <a:t>Enhance Care Efficiency – Ensure high-quality, timely patient care.</a:t>
            </a:r>
          </a:p>
          <a:p>
            <a:pPr marL="468630" marR="558165" lvl="1">
              <a:lnSpc>
                <a:spcPct val="103000"/>
              </a:lnSpc>
              <a:spcBef>
                <a:spcPts val="70"/>
              </a:spcBef>
              <a:buSzPct val="93333"/>
              <a:tabLst>
                <a:tab pos="158115" algn="l"/>
                <a:tab pos="172085" algn="l"/>
              </a:tabLst>
            </a:pPr>
            <a:r>
              <a:rPr lang="en-US" sz="1200" dirty="0">
                <a:latin typeface="Times New Roman"/>
                <a:cs typeface="Times New Roman"/>
              </a:rPr>
              <a:t>Boost Productivity – Optimize workload and reduce fatigue</a:t>
            </a:r>
          </a:p>
          <a:p>
            <a:pPr marL="468630" marR="558165" lvl="1">
              <a:lnSpc>
                <a:spcPct val="103000"/>
              </a:lnSpc>
              <a:spcBef>
                <a:spcPts val="70"/>
              </a:spcBef>
              <a:buSzPct val="93333"/>
              <a:tabLst>
                <a:tab pos="158115" algn="l"/>
                <a:tab pos="172085" algn="l"/>
              </a:tabLst>
            </a:pPr>
            <a:r>
              <a:rPr lang="en-US" sz="1200" dirty="0">
                <a:latin typeface="Times New Roman"/>
                <a:cs typeface="Times New Roman"/>
              </a:rPr>
              <a:t>Prevent Miscommunication – Define roles clearly to avoid confusion.</a:t>
            </a:r>
          </a:p>
          <a:p>
            <a:pPr marL="468630" marR="558165" lvl="1">
              <a:lnSpc>
                <a:spcPct val="103000"/>
              </a:lnSpc>
              <a:spcBef>
                <a:spcPts val="70"/>
              </a:spcBef>
              <a:buSzPct val="93333"/>
              <a:tabLst>
                <a:tab pos="158115" algn="l"/>
                <a:tab pos="172085" algn="l"/>
              </a:tabLst>
            </a:pPr>
            <a:r>
              <a:rPr lang="en-US" sz="1200" dirty="0">
                <a:latin typeface="Times New Roman"/>
                <a:cs typeface="Times New Roman"/>
              </a:rPr>
              <a:t>Strengthen Teamwork – Ensure stability and reduce turnover.</a:t>
            </a:r>
          </a:p>
          <a:p>
            <a:pPr marL="468630" marR="558165" lvl="1">
              <a:lnSpc>
                <a:spcPct val="103000"/>
              </a:lnSpc>
              <a:spcBef>
                <a:spcPts val="70"/>
              </a:spcBef>
              <a:buSzPct val="93333"/>
              <a:tabLst>
                <a:tab pos="158115" algn="l"/>
                <a:tab pos="172085" algn="l"/>
              </a:tabLst>
            </a:pPr>
            <a:r>
              <a:rPr lang="en-US" sz="1200" dirty="0">
                <a:latin typeface="Times New Roman"/>
                <a:cs typeface="Times New Roman"/>
              </a:rPr>
              <a:t>Encourage Retention – Reward long-term service and dedication. </a:t>
            </a:r>
          </a:p>
          <a:p>
            <a:pPr marL="11430" marR="558165">
              <a:lnSpc>
                <a:spcPct val="103000"/>
              </a:lnSpc>
              <a:spcBef>
                <a:spcPts val="70"/>
              </a:spcBef>
              <a:buSzPct val="93333"/>
              <a:tabLst>
                <a:tab pos="158115" algn="l"/>
                <a:tab pos="172085" algn="l"/>
              </a:tabLst>
            </a:pPr>
            <a:endParaRPr sz="1100" dirty="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4554" y="421273"/>
            <a:ext cx="2684145" cy="324448"/>
          </a:xfrm>
          <a:prstGeom prst="rect">
            <a:avLst/>
          </a:prstGeom>
        </p:spPr>
        <p:txBody>
          <a:bodyPr vert="horz" wrap="square" lIns="0" tIns="16510" rIns="0" bIns="0" rtlCol="0">
            <a:spAutoFit/>
          </a:bodyPr>
          <a:lstStyle/>
          <a:p>
            <a:pPr marL="12700">
              <a:lnSpc>
                <a:spcPct val="100000"/>
              </a:lnSpc>
              <a:spcBef>
                <a:spcPts val="130"/>
              </a:spcBef>
            </a:pPr>
            <a:r>
              <a:rPr sz="2000" dirty="0"/>
              <a:t>Components</a:t>
            </a:r>
            <a:r>
              <a:rPr sz="2000" spc="60" dirty="0"/>
              <a:t> </a:t>
            </a:r>
            <a:r>
              <a:rPr sz="2000" dirty="0"/>
              <a:t>of</a:t>
            </a:r>
            <a:r>
              <a:rPr sz="2000" spc="60" dirty="0"/>
              <a:t> </a:t>
            </a:r>
            <a:r>
              <a:rPr sz="2000" spc="-10" dirty="0"/>
              <a:t>Staffing</a:t>
            </a:r>
            <a:endParaRPr sz="2000" dirty="0"/>
          </a:p>
        </p:txBody>
      </p:sp>
      <p:sp>
        <p:nvSpPr>
          <p:cNvPr id="5" name="תיבת טקסט 4">
            <a:extLst>
              <a:ext uri="{FF2B5EF4-FFF2-40B4-BE49-F238E27FC236}">
                <a16:creationId xmlns:a16="http://schemas.microsoft.com/office/drawing/2014/main" id="{40BFE490-D20E-032D-5464-27C8FA598BDF}"/>
              </a:ext>
            </a:extLst>
          </p:cNvPr>
          <p:cNvSpPr txBox="1"/>
          <p:nvPr/>
        </p:nvSpPr>
        <p:spPr>
          <a:xfrm>
            <a:off x="266700" y="989737"/>
            <a:ext cx="4457699" cy="1754326"/>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Staffing Pattern – The number and mix of personnel scheduled per unit, per shift, per day.</a:t>
            </a:r>
          </a:p>
          <a:p>
            <a:r>
              <a:rPr lang="en-US" dirty="0">
                <a:latin typeface="Times New Roman" panose="02020603050405020304" pitchFamily="18" charset="0"/>
                <a:cs typeface="Times New Roman" panose="02020603050405020304" pitchFamily="18" charset="0"/>
              </a:rPr>
              <a:t>Staffing Plan – Determines the required number of nursing personnel to be hired for effective patient care.</a:t>
            </a:r>
            <a:endParaRPr lang="he-IL"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38150" y="114300"/>
            <a:ext cx="3124200" cy="347531"/>
          </a:xfrm>
          <a:prstGeom prst="rect">
            <a:avLst/>
          </a:prstGeom>
        </p:spPr>
        <p:txBody>
          <a:bodyPr vert="horz" wrap="square" lIns="0" tIns="16510" rIns="0" bIns="0" rtlCol="0">
            <a:spAutoFit/>
          </a:bodyPr>
          <a:lstStyle/>
          <a:p>
            <a:pPr marL="12700">
              <a:lnSpc>
                <a:spcPct val="100000"/>
              </a:lnSpc>
              <a:spcBef>
                <a:spcPts val="130"/>
              </a:spcBef>
            </a:pPr>
            <a:r>
              <a:rPr sz="2150" dirty="0"/>
              <a:t>Factor</a:t>
            </a:r>
            <a:r>
              <a:rPr sz="2150" spc="30" dirty="0"/>
              <a:t> </a:t>
            </a:r>
            <a:r>
              <a:rPr sz="2150" dirty="0"/>
              <a:t>affecting</a:t>
            </a:r>
            <a:r>
              <a:rPr sz="2150" spc="30" dirty="0"/>
              <a:t> </a:t>
            </a:r>
            <a:r>
              <a:rPr sz="2150" spc="-10" dirty="0"/>
              <a:t>staffing</a:t>
            </a:r>
            <a:endParaRPr sz="2150" dirty="0"/>
          </a:p>
        </p:txBody>
      </p:sp>
      <p:sp>
        <p:nvSpPr>
          <p:cNvPr id="3" name="object 3"/>
          <p:cNvSpPr txBox="1"/>
          <p:nvPr/>
        </p:nvSpPr>
        <p:spPr>
          <a:xfrm>
            <a:off x="361950" y="571500"/>
            <a:ext cx="3810001" cy="3248298"/>
          </a:xfrm>
          <a:prstGeom prst="rect">
            <a:avLst/>
          </a:prstGeom>
        </p:spPr>
        <p:txBody>
          <a:bodyPr vert="horz" wrap="square" lIns="0" tIns="6350" rIns="0" bIns="0" rtlCol="0">
            <a:spAutoFit/>
          </a:bodyPr>
          <a:lstStyle/>
          <a:p>
            <a:pPr marL="145415" marR="26034" indent="-136525" algn="just">
              <a:lnSpc>
                <a:spcPct val="103899"/>
              </a:lnSpc>
              <a:spcBef>
                <a:spcPts val="50"/>
              </a:spcBef>
              <a:buSzPct val="92857"/>
              <a:buAutoNum type="arabicPeriod"/>
              <a:tabLst>
                <a:tab pos="158115" algn="l"/>
              </a:tabLst>
            </a:pPr>
            <a:r>
              <a:rPr lang="en-US" sz="1400" dirty="0">
                <a:latin typeface="Times New Roman"/>
                <a:cs typeface="Times New Roman"/>
              </a:rPr>
              <a:t>Workforce Planning: Ensure the right number of employees with the necessary skills are available when needed by assessing current and future workforce needs.</a:t>
            </a:r>
          </a:p>
          <a:p>
            <a:pPr marL="145415" marR="26034" indent="-136525" algn="just">
              <a:lnSpc>
                <a:spcPct val="103899"/>
              </a:lnSpc>
              <a:spcBef>
                <a:spcPts val="50"/>
              </a:spcBef>
              <a:buSzPct val="92857"/>
              <a:buAutoNum type="arabicPeriod"/>
              <a:tabLst>
                <a:tab pos="158115" algn="l"/>
              </a:tabLst>
            </a:pPr>
            <a:r>
              <a:rPr lang="en-US" sz="1400" dirty="0">
                <a:latin typeface="Times New Roman"/>
                <a:cs typeface="Times New Roman"/>
              </a:rPr>
              <a:t>Training and Development: Provide training to help employees perform effectively and offer opportunities for skill growth and career advancement.</a:t>
            </a:r>
          </a:p>
          <a:p>
            <a:pPr marL="145415" marR="26034" indent="-136525" algn="just">
              <a:lnSpc>
                <a:spcPct val="103899"/>
              </a:lnSpc>
              <a:spcBef>
                <a:spcPts val="50"/>
              </a:spcBef>
              <a:buSzPct val="92857"/>
              <a:buAutoNum type="arabicPeriod"/>
              <a:tabLst>
                <a:tab pos="158115" algn="l"/>
              </a:tabLst>
            </a:pPr>
            <a:r>
              <a:rPr lang="en-US" sz="1400" dirty="0">
                <a:latin typeface="Times New Roman"/>
                <a:cs typeface="Times New Roman"/>
              </a:rPr>
              <a:t>Recruitment Strategy: Use a mix of internal promotions, external hiring, and online platforms to attract top candidates.</a:t>
            </a:r>
          </a:p>
          <a:p>
            <a:pPr marL="145415" marR="26034" indent="-136525" algn="just">
              <a:lnSpc>
                <a:spcPct val="103899"/>
              </a:lnSpc>
              <a:spcBef>
                <a:spcPts val="50"/>
              </a:spcBef>
              <a:buSzPct val="92857"/>
              <a:buAutoNum type="arabicPeriod"/>
              <a:tabLst>
                <a:tab pos="158115" algn="l"/>
              </a:tabLst>
            </a:pPr>
            <a:r>
              <a:rPr lang="en-US" sz="1400" dirty="0">
                <a:latin typeface="Times New Roman"/>
                <a:cs typeface="Times New Roman"/>
              </a:rPr>
              <a:t>Onboarding: Help new hires integrate smoothly by introducing them to the company’s culture, values, and goals.</a:t>
            </a:r>
            <a:endParaRPr sz="1400" dirty="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D834C960-9309-CB03-F385-0FA305C1114E}"/>
              </a:ext>
            </a:extLst>
          </p:cNvPr>
          <p:cNvSpPr txBox="1"/>
          <p:nvPr/>
        </p:nvSpPr>
        <p:spPr>
          <a:xfrm>
            <a:off x="247650" y="65329"/>
            <a:ext cx="4495800" cy="3924151"/>
          </a:xfrm>
          <a:prstGeom prst="rect">
            <a:avLst/>
          </a:prstGeom>
          <a:noFill/>
        </p:spPr>
        <p:txBody>
          <a:bodyPr wrap="square">
            <a:spAutoFit/>
          </a:bodyPr>
          <a:lstStyle/>
          <a:p>
            <a:r>
              <a:rPr lang="en-US" dirty="0">
                <a:solidFill>
                  <a:schemeClr val="accent1">
                    <a:lumMod val="75000"/>
                  </a:schemeClr>
                </a:solidFill>
              </a:rPr>
              <a:t>Methods of determining the staffing: </a:t>
            </a:r>
          </a:p>
          <a:p>
            <a:endParaRPr lang="en-US" dirty="0">
              <a:solidFill>
                <a:srgbClr val="FF0000"/>
              </a:solidFill>
            </a:endParaRPr>
          </a:p>
          <a:p>
            <a:r>
              <a:rPr lang="en-US" sz="1300" dirty="0">
                <a:latin typeface="Times New Roman" panose="02020603050405020304" pitchFamily="18" charset="0"/>
                <a:cs typeface="Times New Roman" panose="02020603050405020304" pitchFamily="18" charset="0"/>
              </a:rPr>
              <a:t>The advanced system focuses on efficiently managing patient care and nursing tasks during a shift by using two main components:</a:t>
            </a:r>
          </a:p>
          <a:p>
            <a:r>
              <a:rPr lang="en-US" sz="1300" dirty="0">
                <a:latin typeface="Times New Roman" panose="02020603050405020304" pitchFamily="18" charset="0"/>
                <a:cs typeface="Times New Roman" panose="02020603050405020304" pitchFamily="18" charset="0"/>
              </a:rPr>
              <a:t>1)Patient Classification System:</a:t>
            </a:r>
          </a:p>
          <a:p>
            <a:r>
              <a:rPr lang="en-US" sz="1300" dirty="0">
                <a:latin typeface="Times New Roman" panose="02020603050405020304" pitchFamily="18" charset="0"/>
                <a:cs typeface="Times New Roman" panose="02020603050405020304" pitchFamily="18" charset="0"/>
              </a:rPr>
              <a:t>This system categorizes patients based on their care needs, such as the severity of their condition or the level of attention required. It helps prioritize patient care and ensures that nursing resources are allocated appropriately to meet each patient's needs.</a:t>
            </a:r>
          </a:p>
          <a:p>
            <a:r>
              <a:rPr lang="en-US" sz="1300" dirty="0">
                <a:latin typeface="Times New Roman" panose="02020603050405020304" pitchFamily="18" charset="0"/>
                <a:cs typeface="Times New Roman" panose="02020603050405020304" pitchFamily="18" charset="0"/>
              </a:rPr>
              <a:t>2)Task Quantification:</a:t>
            </a:r>
          </a:p>
          <a:p>
            <a:r>
              <a:rPr lang="en-US" sz="1300" dirty="0">
                <a:latin typeface="Times New Roman" panose="02020603050405020304" pitchFamily="18" charset="0"/>
                <a:cs typeface="Times New Roman" panose="02020603050405020304" pitchFamily="18" charset="0"/>
              </a:rPr>
              <a:t>This involves measuring and defining the specific nursing tasks that need to be performed during a shift. It helps determine the workload of nursing staff by calculating the number of tasks required for each patient or group of patients, ensuring adequate staffing levels and efficient task distribution.</a:t>
            </a:r>
          </a:p>
          <a:p>
            <a:endParaRPr lang="he-IL" dirty="0"/>
          </a:p>
        </p:txBody>
      </p:sp>
    </p:spTree>
  </p:cSld>
  <p:clrMapOvr>
    <a:masterClrMapping/>
  </p:clrMapOvr>
</p:sld>
</file>

<file path=ppt/theme/theme1.xml><?xml version="1.0" encoding="utf-8"?>
<a:theme xmlns:a="http://schemas.openxmlformats.org/drawingml/2006/main" name="פיאה">
  <a:themeElements>
    <a:clrScheme name="פיאה">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פיאה">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יאה">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
  <TotalTime>97</TotalTime>
  <Words>1468</Words>
  <Application>Microsoft Office PowerPoint</Application>
  <PresentationFormat>מותאם אישית</PresentationFormat>
  <Paragraphs>127</Paragraphs>
  <Slides>25</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25</vt:i4>
      </vt:variant>
    </vt:vector>
  </HeadingPairs>
  <TitlesOfParts>
    <vt:vector size="32" baseType="lpstr">
      <vt:lpstr>Arial</vt:lpstr>
      <vt:lpstr>Arial Rounded MT Bold</vt:lpstr>
      <vt:lpstr>Lucida Sans Unicode</vt:lpstr>
      <vt:lpstr>Times New Roman</vt:lpstr>
      <vt:lpstr>Trebuchet MS</vt:lpstr>
      <vt:lpstr>Wingdings 3</vt:lpstr>
      <vt:lpstr>פיאה</vt:lpstr>
      <vt:lpstr>Staffing and scheduling </vt:lpstr>
      <vt:lpstr>OutLines</vt:lpstr>
      <vt:lpstr>מצגת של PowerPoint‏</vt:lpstr>
      <vt:lpstr>three main components of nurse staffing  Planning – Determining the number of nursing personnel needed over a long-term period. Scheduling – Assigning nursing staff for a specific time period. Allocation – Making adjusted assignments or reallocations on a daily or shift-by-shift basis.</vt:lpstr>
      <vt:lpstr> The objectives of staffing in nursing are essential to ensuring</vt:lpstr>
      <vt:lpstr>Additional objectives of staffing in nursing include:</vt:lpstr>
      <vt:lpstr>Components of Staffing</vt:lpstr>
      <vt:lpstr>Factor affecting staffing</vt:lpstr>
      <vt:lpstr>מצגת של PowerPoint‏</vt:lpstr>
      <vt:lpstr>Types of Staffing</vt:lpstr>
      <vt:lpstr>מצגת של PowerPoint‏</vt:lpstr>
      <vt:lpstr> Float and On-Call Staff  Float Staff: A pool of permanent nurses who don't belong to a specific unit. This method helps manage day-to-day variations in workload, and some nurses enjoy the variety of working with different patient types.  On-Call Staff: Regular employees who receive extra pay for being on call, whether or not they are called in. Useful in OR, ICU, and specialized care units.</vt:lpstr>
      <vt:lpstr>מצגת של PowerPoint‏</vt:lpstr>
      <vt:lpstr>Staffing process: Assigning responsibilities for patient care.</vt:lpstr>
      <vt:lpstr>Scheduling Definition:</vt:lpstr>
      <vt:lpstr>Ty pes of scheduling:</vt:lpstr>
      <vt:lpstr>Block Scheduling</vt:lpstr>
      <vt:lpstr>Cyclic Scheduling</vt:lpstr>
      <vt:lpstr>Self-scheduling:</vt:lpstr>
      <vt:lpstr>Centralized scheduling</vt:lpstr>
      <vt:lpstr>Advantages and Disadvantages</vt:lpstr>
      <vt:lpstr>Decentralized</vt:lpstr>
      <vt:lpstr>מצגת של PowerPoint‏</vt:lpstr>
      <vt:lpstr>Mixed or preference scheduling</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malak darwish</dc:creator>
  <cp:lastModifiedBy>malak darwish</cp:lastModifiedBy>
  <cp:revision>6</cp:revision>
  <dcterms:created xsi:type="dcterms:W3CDTF">2025-03-25T21:09:06Z</dcterms:created>
  <dcterms:modified xsi:type="dcterms:W3CDTF">2025-04-07T12:49:41Z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2025-03-24T00:00:00Z</vt:filetime>
  </property>
  <property fmtid="{D5CDD505-2E9C-101B-9397-08002B2CF9AE}" pid="3" name="LastSaved">
    <vt:filetime>2025-03-25T00:00:00Z</vt:filetime>
  </property>
  <property fmtid="{D5CDD505-2E9C-101B-9397-08002B2CF9AE}" pid="4" name="Producer">
    <vt:lpwstr>iOS Version 18.3.2 (Build 22D82) Quartz PDFContext</vt:lpwstr>
  </property>
</Properties>
</file>