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5"/>
  </p:notesMasterIdLst>
  <p:handoutMasterIdLst>
    <p:handoutMasterId r:id="rId16"/>
  </p:handoutMasterIdLst>
  <p:sldIdLst>
    <p:sldId id="327" r:id="rId2"/>
    <p:sldId id="358" r:id="rId3"/>
    <p:sldId id="360" r:id="rId4"/>
    <p:sldId id="361" r:id="rId5"/>
    <p:sldId id="362" r:id="rId6"/>
    <p:sldId id="363" r:id="rId7"/>
    <p:sldId id="369" r:id="rId8"/>
    <p:sldId id="365" r:id="rId9"/>
    <p:sldId id="380" r:id="rId10"/>
    <p:sldId id="381" r:id="rId11"/>
    <p:sldId id="382" r:id="rId12"/>
    <p:sldId id="383" r:id="rId13"/>
    <p:sldId id="38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ECE9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>
      <p:cViewPr varScale="1">
        <p:scale>
          <a:sx n="86" d="100"/>
          <a:sy n="86" d="100"/>
        </p:scale>
        <p:origin x="58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B1C9A15-B692-490F-8749-16308C87B629}" type="datetimeFigureOut">
              <a:rPr lang="en-US"/>
              <a:pPr>
                <a:defRPr/>
              </a:pPr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8CB9E8-C676-4061-AADA-A17E0B1A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44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FE6735-1682-418B-AE6B-06A9761EB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16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2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605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605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C4DDD-7BB8-4AC9-9F33-480B3CA16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16325"/>
      </p:ext>
    </p:extLst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2D07E-4180-486A-86AB-D86ABD696F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2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508E-C0CD-4983-A648-9D1B3F292E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2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73DE3-3A65-4B9F-8731-A260C37A48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E95BB-DDC9-4686-B23F-4FE83FAD1B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71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00A1C-394A-4E30-AF85-A776BEE868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2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C4EDC-7F26-4C02-B978-C11F1C54D3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7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5808F-92BE-4681-B4F2-9904C488A4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6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AE563-0F30-4375-8E33-7912D87D9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7B242-9269-4FB2-8C23-B63CE52D92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26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B1D5A-5564-4302-851C-587C78994D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0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3481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5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5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3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3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3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3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503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C4A711B-383C-4882-BD7C-6D54BCDBD9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503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03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03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503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5.bin"/><Relationship Id="rId3" Type="http://schemas.openxmlformats.org/officeDocument/2006/relationships/image" Target="../media/image14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11.wmf"/><Relationship Id="rId4" Type="http://schemas.openxmlformats.org/officeDocument/2006/relationships/image" Target="../media/image15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261A9-9925-49F6-B535-BC7F7D4434F1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Line codes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several line codes can be used for the electrical representation of binary data stream</a:t>
            </a:r>
          </a:p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codes are available</a:t>
            </a:r>
          </a:p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five codes will be considered in these slides</a:t>
            </a:r>
          </a:p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more detailed line codes can be found in reference books</a:t>
            </a:r>
          </a:p>
        </p:txBody>
      </p:sp>
    </p:spTree>
    <p:extLst>
      <p:ext uri="{BB962C8B-B14F-4D97-AF65-F5344CB8AC3E}">
        <p14:creationId xmlns:p14="http://schemas.microsoft.com/office/powerpoint/2010/main" val="1669220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261A9-9925-49F6-B535-BC7F7D4434F1}" type="slidenum">
              <a:rPr lang="en-US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Differential encoder and decoder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Differential encoding process equivalent XNOR operation between the original bits to passing the original  </a:t>
            </a:r>
          </a:p>
          <a:p>
            <a:pPr eaLnBrk="1" hangingPunct="1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http://upload.wikimedia.org/wikipedia/en/1/1b/Differential_coding_encod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505200"/>
            <a:ext cx="3058298" cy="1676400"/>
          </a:xfrm>
          <a:prstGeom prst="rect">
            <a:avLst/>
          </a:prstGeom>
          <a:noFill/>
        </p:spPr>
      </p:pic>
      <p:pic>
        <p:nvPicPr>
          <p:cNvPr id="3076" name="Picture 4" descr="http://upload.wikimedia.org/wikipedia/en/thumb/5/54/Differential_coding_decoder.png/220px-Differential_coding_decoder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1" y="3491865"/>
            <a:ext cx="3072244" cy="1689735"/>
          </a:xfrm>
          <a:prstGeom prst="rect">
            <a:avLst/>
          </a:prstGeom>
          <a:solidFill>
            <a:schemeClr val="tx1"/>
          </a:solidFill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676400" y="5257800"/>
          <a:ext cx="2032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0" name="Equation" r:id="rId5" imgW="812520" imgH="228600" progId="Equation.3">
                  <p:embed/>
                </p:oleObj>
              </mc:Choice>
              <mc:Fallback>
                <p:oleObj name="Equation" r:id="rId5" imgW="8125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257800"/>
                        <a:ext cx="20320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5105400" y="5257800"/>
          <a:ext cx="2032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1" name="Equation" r:id="rId7" imgW="812520" imgH="228600" progId="Equation.3">
                  <p:embed/>
                </p:oleObj>
              </mc:Choice>
              <mc:Fallback>
                <p:oleObj name="Equation" r:id="rId7" imgW="8125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257800"/>
                        <a:ext cx="20320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3702050" y="3314700"/>
          <a:ext cx="412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2" name="Equation" r:id="rId9" imgW="164880" imgH="228600" progId="Equation.3">
                  <p:embed/>
                </p:oleObj>
              </mc:Choice>
              <mc:Fallback>
                <p:oleObj name="Equation" r:id="rId9" imgW="1648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2050" y="3314700"/>
                        <a:ext cx="4127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1885950" y="4419600"/>
          <a:ext cx="603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3" name="Equation" r:id="rId11" imgW="241200" imgH="228600" progId="Equation.3">
                  <p:embed/>
                </p:oleObj>
              </mc:Choice>
              <mc:Fallback>
                <p:oleObj name="Equation" r:id="rId11" imgW="2412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4419600"/>
                        <a:ext cx="6032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1101725" y="3314700"/>
          <a:ext cx="381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4" name="Equation" r:id="rId13" imgW="152280" imgH="228600" progId="Equation.3">
                  <p:embed/>
                </p:oleObj>
              </mc:Choice>
              <mc:Fallback>
                <p:oleObj name="Equation" r:id="rId13" imgW="1522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725" y="3314700"/>
                        <a:ext cx="3810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4953000" y="3657600"/>
          <a:ext cx="412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5" name="Equation" r:id="rId15" imgW="164880" imgH="228600" progId="Equation.3">
                  <p:embed/>
                </p:oleObj>
              </mc:Choice>
              <mc:Fallback>
                <p:oleObj name="Equation" r:id="rId15" imgW="1648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657600"/>
                        <a:ext cx="4127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6248400" y="3581400"/>
          <a:ext cx="603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6" name="Equation" r:id="rId16" imgW="241200" imgH="228600" progId="Equation.3">
                  <p:embed/>
                </p:oleObj>
              </mc:Choice>
              <mc:Fallback>
                <p:oleObj name="Equation" r:id="rId16" imgW="24120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581400"/>
                        <a:ext cx="6032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7239000" y="3543300"/>
          <a:ext cx="381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7" name="Equation" r:id="rId17" imgW="152280" imgH="228600" progId="Equation.3">
                  <p:embed/>
                </p:oleObj>
              </mc:Choice>
              <mc:Fallback>
                <p:oleObj name="Equation" r:id="rId17" imgW="15228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3543300"/>
                        <a:ext cx="3810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3753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differential encoding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100" dirty="0"/>
              <a:t>In the demodulation of BPSK, the carrier in the demodulator must have the same phase as the carrier in the modulator</a:t>
            </a:r>
          </a:p>
          <a:p>
            <a:r>
              <a:rPr lang="en-US" sz="3100" dirty="0"/>
              <a:t>If a phase error is presented in the carrier demodulator, the received data bits are inverted</a:t>
            </a:r>
          </a:p>
          <a:p>
            <a:r>
              <a:rPr lang="en-US" sz="3100" dirty="0"/>
              <a:t>Differential encoding ensures that the correct data bits are received whether the data bit stream inverted or not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261A9-9925-49F6-B535-BC7F7D4434F1}" type="slidenum">
              <a:rPr lang="en-US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Application of differential encoding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type of modulation is used in satellite and radio relay communications with pass band modulation schemes PSK and QAM</a:t>
            </a:r>
          </a:p>
        </p:txBody>
      </p:sp>
    </p:spTree>
    <p:extLst>
      <p:ext uri="{BB962C8B-B14F-4D97-AF65-F5344CB8AC3E}">
        <p14:creationId xmlns:p14="http://schemas.microsoft.com/office/powerpoint/2010/main" val="3493753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Disadvantageous of differential encoding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disadvantage of differential encoding is the error multiplication</a:t>
            </a:r>
          </a:p>
          <a:p>
            <a:r>
              <a:rPr lang="en-US" dirty="0"/>
              <a:t>If an error occurs to one bit during transmission, then two bits would be interpreted incorrectly in the receiver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261A9-9925-49F6-B535-BC7F7D4434F1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Basic line codes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1550303"/>
            <a:ext cx="3062287" cy="4664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76400" y="1981200"/>
            <a:ext cx="196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Unipolar NRZ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76397" y="2845832"/>
            <a:ext cx="196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Polar NRZ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6398" y="3657600"/>
            <a:ext cx="196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Unipolar RZ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76398" y="4572000"/>
            <a:ext cx="196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Bipolar RZ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76400" y="5410200"/>
            <a:ext cx="1966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Split phase or Manchester code</a:t>
            </a:r>
          </a:p>
        </p:txBody>
      </p:sp>
    </p:spTree>
    <p:extLst>
      <p:ext uri="{BB962C8B-B14F-4D97-AF65-F5344CB8AC3E}">
        <p14:creationId xmlns:p14="http://schemas.microsoft.com/office/powerpoint/2010/main" val="1620215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261A9-9925-49F6-B535-BC7F7D4434F1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Unipolar non return to zero (NRZ)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93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>
                  <a:defRPr/>
                </a:pPr>
                <a:r>
                  <a:rPr lang="en-US" sz="3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In this code symbol </a:t>
                </a:r>
                <a14:m>
                  <m:oMath xmlns:m="http://schemas.openxmlformats.org/officeDocument/2006/math">
                    <m:r>
                      <a:rPr lang="en-US" sz="300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1</m:t>
                    </m:r>
                  </m:oMath>
                </a14:m>
                <a:r>
                  <a:rPr lang="en-US" sz="3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represented by transmitting a pulse of amplitude A for the duration of the symbol</a:t>
                </a:r>
              </a:p>
              <a:p>
                <a:pPr eaLnBrk="1" hangingPunct="1">
                  <a:defRPr/>
                </a:pPr>
                <a:r>
                  <a:rPr lang="en-US" sz="3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Symbol </a:t>
                </a:r>
                <a14:m>
                  <m:oMath xmlns:m="http://schemas.openxmlformats.org/officeDocument/2006/math">
                    <m:r>
                      <a:rPr lang="en-US" sz="300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0</m:t>
                    </m:r>
                  </m:oMath>
                </a14:m>
                <a:r>
                  <a:rPr lang="en-US" sz="3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represented by switching off the pulse </a:t>
                </a:r>
              </a:p>
              <a:p>
                <a:pPr eaLnBrk="1" hangingPunct="1">
                  <a:defRPr/>
                </a:pPr>
                <a:r>
                  <a:rPr lang="en-US" sz="3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This line code is referred to </a:t>
                </a:r>
                <a:r>
                  <a:rPr lang="en-US" sz="30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on-off</a:t>
                </a:r>
                <a:r>
                  <a:rPr lang="en-US" sz="3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signaling</a:t>
                </a:r>
              </a:p>
              <a:p>
                <a:pPr eaLnBrk="1" hangingPunct="1">
                  <a:defRPr/>
                </a:pPr>
                <a:r>
                  <a:rPr lang="en-US" sz="3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Disadvantage of this line code is the waste of power due to the transmission of DC level</a:t>
                </a:r>
              </a:p>
            </p:txBody>
          </p:sp>
        </mc:Choice>
        <mc:Fallback xmlns="">
          <p:sp>
            <p:nvSpPr>
              <p:cNvPr id="399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t="-2019" r="-2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9038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261A9-9925-49F6-B535-BC7F7D4434F1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Polar non return to zero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93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>
                  <a:defRPr/>
                </a:pP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In this line code, symbols </a:t>
                </a:r>
                <a14:m>
                  <m:oMath xmlns:m="http://schemas.openxmlformats.org/officeDocument/2006/math">
                    <m:r>
                      <a:rPr lang="en-US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1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0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are represented by transmitting a pulse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r>
                      <a:rPr lang="en-US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–</m:t>
                    </m:r>
                    <m:r>
                      <a:rPr lang="en-US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respectively</a:t>
                </a:r>
              </a:p>
              <a:p>
                <a:pPr eaLnBrk="1" hangingPunct="1">
                  <a:defRPr/>
                </a:pP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disadvantage of this line code is the large power spectrum of the signal near to zero frequency (waste of power transmission)</a:t>
                </a:r>
              </a:p>
              <a:p>
                <a:pPr eaLnBrk="1" hangingPunct="1">
                  <a:defRPr/>
                </a:pP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Advantage: easy to generate</a:t>
                </a:r>
              </a:p>
            </p:txBody>
          </p:sp>
        </mc:Choice>
        <mc:Fallback xmlns="">
          <p:sp>
            <p:nvSpPr>
              <p:cNvPr id="399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t="-2019" r="-2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0098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261A9-9925-49F6-B535-BC7F7D4434F1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Unipolar return to zero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93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>
                  <a:defRPr/>
                </a:pP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In this line code, symbols </a:t>
                </a:r>
                <a14:m>
                  <m:oMath xmlns:m="http://schemas.openxmlformats.org/officeDocument/2006/math">
                    <m:r>
                      <a:rPr lang="en-US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1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represented by a rectangular pulse of amplitude A for half of the bit width</a:t>
                </a:r>
              </a:p>
              <a:p>
                <a:pPr eaLnBrk="1" hangingPunct="1">
                  <a:defRPr/>
                </a:pPr>
                <a14:m>
                  <m:oMath xmlns:m="http://schemas.openxmlformats.org/officeDocument/2006/math">
                    <m:r>
                      <a:rPr lang="en-US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0</m:t>
                    </m:r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represented by transmitting no pulse</a:t>
                </a:r>
              </a:p>
              <a:p>
                <a:pPr eaLnBrk="1" hangingPunct="1">
                  <a:defRPr/>
                </a:pP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disadvantage of this line code is that it requires 3 dB more power than polar-return to zero</a:t>
                </a:r>
              </a:p>
            </p:txBody>
          </p:sp>
        </mc:Choice>
        <mc:Fallback xmlns="">
          <p:sp>
            <p:nvSpPr>
              <p:cNvPr id="399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t="-2019" r="-3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8164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261A9-9925-49F6-B535-BC7F7D4434F1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Unipolar return to zero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93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>
                  <a:defRPr/>
                </a:pP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Advantage: this line code contains a delta function at </a:t>
                </a:r>
                <a14:m>
                  <m:oMath xmlns:m="http://schemas.openxmlformats.org/officeDocument/2006/math">
                    <m:r>
                      <a:rPr lang="en-US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=0,±</m:t>
                    </m:r>
                    <m:f>
                      <m:fPr>
                        <m:ctrlPr>
                          <a:rPr lang="en-US" b="0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i="1" dirty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dirty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in the power spectrum of the transmitted signal</a:t>
                </a:r>
              </a:p>
              <a:p>
                <a:pPr eaLnBrk="1" hangingPunct="1">
                  <a:defRPr/>
                </a:pP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This can be used for timing recovery at the receiver</a:t>
                </a:r>
              </a:p>
            </p:txBody>
          </p:sp>
        </mc:Choice>
        <mc:Fallback xmlns="">
          <p:sp>
            <p:nvSpPr>
              <p:cNvPr id="399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t="-2019" r="-3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0670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Bipolar return to zero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In this line code symbol </a:t>
            </a:r>
            <a:r>
              <a:rPr lang="en-US" sz="3000" i="1" dirty="0"/>
              <a:t>1</a:t>
            </a:r>
            <a:r>
              <a:rPr lang="en-US" sz="3000" dirty="0"/>
              <a:t> is represented by </a:t>
            </a:r>
            <a:r>
              <a:rPr lang="en-US" sz="3000" i="1" dirty="0"/>
              <a:t>+A</a:t>
            </a:r>
            <a:r>
              <a:rPr lang="en-US" sz="3000" dirty="0"/>
              <a:t> and </a:t>
            </a:r>
            <a:r>
              <a:rPr lang="en-US" sz="3000" i="1" dirty="0"/>
              <a:t>–A</a:t>
            </a:r>
            <a:r>
              <a:rPr lang="en-US" sz="3000" dirty="0"/>
              <a:t> for half symbol width</a:t>
            </a:r>
          </a:p>
          <a:p>
            <a:r>
              <a:rPr lang="en-US" sz="3000" dirty="0"/>
              <a:t>Symbol </a:t>
            </a:r>
            <a:r>
              <a:rPr lang="en-US" sz="3000" i="1" dirty="0"/>
              <a:t>0</a:t>
            </a:r>
            <a:r>
              <a:rPr lang="en-US" sz="3000" dirty="0"/>
              <a:t> is represented by the transmission of no pulse</a:t>
            </a:r>
          </a:p>
          <a:p>
            <a:r>
              <a:rPr lang="en-US" sz="3000" dirty="0"/>
              <a:t>Advantage of this line code is that the power spectrum of the transmitted signal has no DC component</a:t>
            </a:r>
          </a:p>
          <a:p>
            <a:r>
              <a:rPr lang="en-US" sz="3000" dirty="0"/>
              <a:t>This code is sometimes called alternate mark inversion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261A9-9925-49F6-B535-BC7F7D4434F1}" type="slidenum">
              <a:rPr lang="en-US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Split phase (Manchester code)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 of this line code is that the power spectrum of the transmitted signal has no DC component</a:t>
            </a:r>
          </a:p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 this line code is self clocking</a:t>
            </a:r>
          </a:p>
        </p:txBody>
      </p:sp>
    </p:spTree>
    <p:extLst>
      <p:ext uri="{BB962C8B-B14F-4D97-AF65-F5344CB8AC3E}">
        <p14:creationId xmlns:p14="http://schemas.microsoft.com/office/powerpoint/2010/main" val="3474884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261A9-9925-49F6-B535-BC7F7D4434F1}" type="slidenum">
              <a:rPr lang="en-US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Differential encoding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6477000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method is used to encode information in terms of the signal transition</a:t>
            </a:r>
          </a:p>
          <a:p>
            <a:pPr eaLnBrk="1" hangingPunct="1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transition is used to present logic zero while no transition is used to present logic one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10000"/>
            <a:ext cx="6642100" cy="198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F260905-735A-4841-A303-C5E2CD722F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1295400"/>
            <a:ext cx="2690511" cy="123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753246"/>
      </p:ext>
    </p:extLst>
  </p:cSld>
  <p:clrMapOvr>
    <a:masterClrMapping/>
  </p:clrMapOvr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2933</TotalTime>
  <Words>535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Cambria Math</vt:lpstr>
      <vt:lpstr>Wingdings</vt:lpstr>
      <vt:lpstr>Digital Dots</vt:lpstr>
      <vt:lpstr>Equation</vt:lpstr>
      <vt:lpstr>Line codes</vt:lpstr>
      <vt:lpstr>Basic line codes</vt:lpstr>
      <vt:lpstr>Unipolar non return to zero (NRZ)</vt:lpstr>
      <vt:lpstr>Polar non return to zero</vt:lpstr>
      <vt:lpstr>Unipolar return to zero</vt:lpstr>
      <vt:lpstr>Unipolar return to zero</vt:lpstr>
      <vt:lpstr>Bipolar return to zero</vt:lpstr>
      <vt:lpstr>Split phase (Manchester code)</vt:lpstr>
      <vt:lpstr>Differential encoding</vt:lpstr>
      <vt:lpstr>Differential encoder and decoder</vt:lpstr>
      <vt:lpstr>Purpose of differential encoding</vt:lpstr>
      <vt:lpstr>Application of differential encoding</vt:lpstr>
      <vt:lpstr>Disadvantageous of differential encoding</vt:lpstr>
    </vt:vector>
  </TitlesOfParts>
  <Company>SweetHaven Publishing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L. Heiserman</dc:creator>
  <cp:lastModifiedBy>Falah Mohammed</cp:lastModifiedBy>
  <cp:revision>188</cp:revision>
  <dcterms:created xsi:type="dcterms:W3CDTF">2004-08-13T16:35:55Z</dcterms:created>
  <dcterms:modified xsi:type="dcterms:W3CDTF">2020-11-01T09:08:35Z</dcterms:modified>
</cp:coreProperties>
</file>