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5"/>
  </p:notesMasterIdLst>
  <p:handoutMasterIdLst>
    <p:handoutMasterId r:id="rId16"/>
  </p:handoutMasterIdLst>
  <p:sldIdLst>
    <p:sldId id="327" r:id="rId2"/>
    <p:sldId id="358" r:id="rId3"/>
    <p:sldId id="360" r:id="rId4"/>
    <p:sldId id="361" r:id="rId5"/>
    <p:sldId id="362" r:id="rId6"/>
    <p:sldId id="363" r:id="rId7"/>
    <p:sldId id="369" r:id="rId8"/>
    <p:sldId id="365" r:id="rId9"/>
    <p:sldId id="380" r:id="rId10"/>
    <p:sldId id="381" r:id="rId11"/>
    <p:sldId id="382" r:id="rId12"/>
    <p:sldId id="383" r:id="rId13"/>
    <p:sldId id="384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ECE9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60"/>
  </p:normalViewPr>
  <p:slideViewPr>
    <p:cSldViewPr>
      <p:cViewPr varScale="1">
        <p:scale>
          <a:sx n="86" d="100"/>
          <a:sy n="86" d="100"/>
        </p:scale>
        <p:origin x="58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92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B1C9A15-B692-490F-8749-16308C87B629}" type="datetimeFigureOut">
              <a:rPr lang="en-US"/>
              <a:pPr>
                <a:defRPr/>
              </a:pPr>
              <a:t>11/1/2020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08CB9E8-C676-4061-AADA-A17E0B1A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044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7FE6735-1682-418B-AE6B-06A9761EBD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169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4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vert="eaVert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72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vert="eaVert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6058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6059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C4DDD-7BB8-4AC9-9F33-480B3CA16B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216325"/>
      </p:ext>
    </p:extLst>
  </p:cSld>
  <p:clrMapOvr>
    <a:masterClrMapping/>
  </p:clrMapOvr>
  <p:transition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2D07E-4180-486A-86AB-D86ABD696F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923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A508E-C0CD-4983-A648-9D1B3F292E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921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73DE3-3A65-4B9F-8731-A260C37A48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17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E95BB-DDC9-4686-B23F-4FE83FAD1B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271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00A1C-394A-4E30-AF85-A776BEE868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629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9C4EDC-7F26-4C02-B978-C11F1C54D3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72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C5808F-92BE-4681-B4F2-9904C488A4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966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AE563-0F30-4375-8E33-7912D87D9B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9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7B242-9269-4FB2-8C23-B63CE52D92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926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B1D5A-5564-4302-851C-587C78994D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909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34819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20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21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22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23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24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25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26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27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28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29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30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31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32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33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vert="eaVert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34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 vert="eaVert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35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36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37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38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39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40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41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42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43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44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45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46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47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48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49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50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en-US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4851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52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53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54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55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56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57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58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59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60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61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62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63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64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65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66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67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68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69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70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71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72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73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74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75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76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77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78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79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80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81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82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83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84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85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86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87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88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89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90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91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92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93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94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95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96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97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98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99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00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01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02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03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04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05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06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07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08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09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10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11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12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13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14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15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16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17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18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19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20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21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22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23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24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25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26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27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28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29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30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31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32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33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34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35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36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37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38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39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40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41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42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43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44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45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46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47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48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49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50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51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52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53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54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55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56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57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58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59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60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61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62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63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64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65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66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67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68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69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70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71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72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73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74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75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76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77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78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79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80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81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82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83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84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85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86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87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88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89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90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91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92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93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94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95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96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97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98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999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00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01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02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03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04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05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06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07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08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09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10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11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12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13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14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15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16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17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18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19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20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21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22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23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24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25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26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27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28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29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30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31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32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033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5034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2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1C4A711B-383C-4882-BD7C-6D54BCDBD9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5035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036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037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5038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4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5.bin"/><Relationship Id="rId3" Type="http://schemas.openxmlformats.org/officeDocument/2006/relationships/image" Target="../media/image14.png"/><Relationship Id="rId7" Type="http://schemas.openxmlformats.org/officeDocument/2006/relationships/oleObject" Target="../embeddings/oleObject2.bin"/><Relationship Id="rId12" Type="http://schemas.openxmlformats.org/officeDocument/2006/relationships/image" Target="../media/image12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5" Type="http://schemas.openxmlformats.org/officeDocument/2006/relationships/oleObject" Target="../embeddings/oleObject6.bin"/><Relationship Id="rId10" Type="http://schemas.openxmlformats.org/officeDocument/2006/relationships/image" Target="../media/image11.wmf"/><Relationship Id="rId4" Type="http://schemas.openxmlformats.org/officeDocument/2006/relationships/image" Target="../media/image15.png"/><Relationship Id="rId9" Type="http://schemas.openxmlformats.org/officeDocument/2006/relationships/oleObject" Target="../embeddings/oleObject3.bin"/><Relationship Id="rId1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261A9-9925-49F6-B535-BC7F7D4434F1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Line codes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are several line codes can be used for the electrical representation of binary data stream</a:t>
            </a:r>
          </a:p>
          <a:p>
            <a:pPr eaLnBrk="1" hangingPunct="1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Many codes are available</a:t>
            </a:r>
          </a:p>
          <a:p>
            <a:pPr eaLnBrk="1" hangingPunct="1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Only five codes will be considered in these slides</a:t>
            </a:r>
          </a:p>
          <a:p>
            <a:pPr eaLnBrk="1" hangingPunct="1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more detailed line codes can be found in reference books</a:t>
            </a:r>
          </a:p>
        </p:txBody>
      </p:sp>
    </p:spTree>
    <p:extLst>
      <p:ext uri="{BB962C8B-B14F-4D97-AF65-F5344CB8AC3E}">
        <p14:creationId xmlns:p14="http://schemas.microsoft.com/office/powerpoint/2010/main" val="16692205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261A9-9925-49F6-B535-BC7F7D4434F1}" type="slidenum">
              <a:rPr lang="en-US">
                <a:solidFill>
                  <a:srgbClr val="FFFFFF"/>
                </a:solidFill>
              </a:rPr>
              <a:pPr>
                <a:defRPr/>
              </a:pPr>
              <a:t>10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Differential encoder and decoder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229600" cy="45339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Differential encoding process equivalent XNOR operation between the original bits to passing the original  </a:t>
            </a:r>
          </a:p>
          <a:p>
            <a:pPr eaLnBrk="1" hangingPunct="1"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 descr="http://upload.wikimedia.org/wikipedia/en/1/1b/Differential_coding_encoder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3505200"/>
            <a:ext cx="3058298" cy="1676400"/>
          </a:xfrm>
          <a:prstGeom prst="rect">
            <a:avLst/>
          </a:prstGeom>
          <a:noFill/>
        </p:spPr>
      </p:pic>
      <p:pic>
        <p:nvPicPr>
          <p:cNvPr id="3076" name="Picture 4" descr="http://upload.wikimedia.org/wikipedia/en/thumb/5/54/Differential_coding_decoder.png/220px-Differential_coding_decoder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1" y="3491865"/>
            <a:ext cx="3072244" cy="1689735"/>
          </a:xfrm>
          <a:prstGeom prst="rect">
            <a:avLst/>
          </a:prstGeom>
          <a:solidFill>
            <a:schemeClr val="tx1"/>
          </a:solidFill>
        </p:spPr>
      </p:pic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676400" y="5257800"/>
          <a:ext cx="20320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0" name="Equation" r:id="rId5" imgW="812520" imgH="228600" progId="Equation.3">
                  <p:embed/>
                </p:oleObj>
              </mc:Choice>
              <mc:Fallback>
                <p:oleObj name="Equation" r:id="rId5" imgW="81252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5257800"/>
                        <a:ext cx="20320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5105400" y="5257800"/>
          <a:ext cx="20320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1" name="Equation" r:id="rId7" imgW="812520" imgH="228600" progId="Equation.3">
                  <p:embed/>
                </p:oleObj>
              </mc:Choice>
              <mc:Fallback>
                <p:oleObj name="Equation" r:id="rId7" imgW="81252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5257800"/>
                        <a:ext cx="20320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4" name="Object 4"/>
          <p:cNvGraphicFramePr>
            <a:graphicFrameLocks noChangeAspect="1"/>
          </p:cNvGraphicFramePr>
          <p:nvPr/>
        </p:nvGraphicFramePr>
        <p:xfrm>
          <a:off x="3702050" y="3314700"/>
          <a:ext cx="4127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2" name="Equation" r:id="rId9" imgW="164880" imgH="228600" progId="Equation.3">
                  <p:embed/>
                </p:oleObj>
              </mc:Choice>
              <mc:Fallback>
                <p:oleObj name="Equation" r:id="rId9" imgW="16488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2050" y="3314700"/>
                        <a:ext cx="41275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5" name="Object 5"/>
          <p:cNvGraphicFramePr>
            <a:graphicFrameLocks noChangeAspect="1"/>
          </p:cNvGraphicFramePr>
          <p:nvPr/>
        </p:nvGraphicFramePr>
        <p:xfrm>
          <a:off x="1885950" y="4419600"/>
          <a:ext cx="6032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3" name="Equation" r:id="rId11" imgW="241200" imgH="228600" progId="Equation.3">
                  <p:embed/>
                </p:oleObj>
              </mc:Choice>
              <mc:Fallback>
                <p:oleObj name="Equation" r:id="rId11" imgW="24120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5950" y="4419600"/>
                        <a:ext cx="60325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6" name="Object 6"/>
          <p:cNvGraphicFramePr>
            <a:graphicFrameLocks noChangeAspect="1"/>
          </p:cNvGraphicFramePr>
          <p:nvPr/>
        </p:nvGraphicFramePr>
        <p:xfrm>
          <a:off x="1101725" y="3314700"/>
          <a:ext cx="3810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4" name="Equation" r:id="rId13" imgW="152280" imgH="228600" progId="Equation.3">
                  <p:embed/>
                </p:oleObj>
              </mc:Choice>
              <mc:Fallback>
                <p:oleObj name="Equation" r:id="rId13" imgW="15228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1725" y="3314700"/>
                        <a:ext cx="3810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7" name="Object 7"/>
          <p:cNvGraphicFramePr>
            <a:graphicFrameLocks noChangeAspect="1"/>
          </p:cNvGraphicFramePr>
          <p:nvPr/>
        </p:nvGraphicFramePr>
        <p:xfrm>
          <a:off x="4953000" y="3657600"/>
          <a:ext cx="4127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5" name="Equation" r:id="rId15" imgW="164880" imgH="228600" progId="Equation.3">
                  <p:embed/>
                </p:oleObj>
              </mc:Choice>
              <mc:Fallback>
                <p:oleObj name="Equation" r:id="rId15" imgW="164880" imgH="228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657600"/>
                        <a:ext cx="41275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8" name="Object 8"/>
          <p:cNvGraphicFramePr>
            <a:graphicFrameLocks noChangeAspect="1"/>
          </p:cNvGraphicFramePr>
          <p:nvPr/>
        </p:nvGraphicFramePr>
        <p:xfrm>
          <a:off x="6248400" y="3581400"/>
          <a:ext cx="6032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6" name="Equation" r:id="rId16" imgW="241200" imgH="228600" progId="Equation.3">
                  <p:embed/>
                </p:oleObj>
              </mc:Choice>
              <mc:Fallback>
                <p:oleObj name="Equation" r:id="rId16" imgW="241200" imgH="2286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3581400"/>
                        <a:ext cx="60325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9" name="Object 9"/>
          <p:cNvGraphicFramePr>
            <a:graphicFrameLocks noChangeAspect="1"/>
          </p:cNvGraphicFramePr>
          <p:nvPr/>
        </p:nvGraphicFramePr>
        <p:xfrm>
          <a:off x="7239000" y="3543300"/>
          <a:ext cx="3810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7" name="Equation" r:id="rId17" imgW="152280" imgH="228600" progId="Equation.3">
                  <p:embed/>
                </p:oleObj>
              </mc:Choice>
              <mc:Fallback>
                <p:oleObj name="Equation" r:id="rId17" imgW="152280" imgH="2286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3543300"/>
                        <a:ext cx="3810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3753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of differential encoding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100" dirty="0"/>
              <a:t>In the demodulation of BPSK, the carrier in the demodulator must have the same phase as the carrier in the modulator</a:t>
            </a:r>
          </a:p>
          <a:p>
            <a:r>
              <a:rPr lang="en-US" sz="3100" dirty="0"/>
              <a:t>If a phase error is presented in the carrier demodulator, the received data bits are inverted</a:t>
            </a:r>
          </a:p>
          <a:p>
            <a:r>
              <a:rPr lang="en-US" sz="3100" dirty="0"/>
              <a:t>Differential encoding ensures that the correct data bits are received whether the data bit stream inverted or not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261A9-9925-49F6-B535-BC7F7D4434F1}" type="slidenum">
              <a:rPr lang="en-US">
                <a:solidFill>
                  <a:srgbClr val="FFFFFF"/>
                </a:solidFill>
              </a:rPr>
              <a:pPr>
                <a:defRPr/>
              </a:pPr>
              <a:t>12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Application of differential encoding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type of modulation is used in satellite and radio relay communications with pass band modulation schemes PSK and QAM</a:t>
            </a:r>
          </a:p>
        </p:txBody>
      </p:sp>
    </p:spTree>
    <p:extLst>
      <p:ext uri="{BB962C8B-B14F-4D97-AF65-F5344CB8AC3E}">
        <p14:creationId xmlns:p14="http://schemas.microsoft.com/office/powerpoint/2010/main" val="34937532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Disadvantageous of differential encoding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disadvantage of differential encoding is the error multiplication</a:t>
            </a:r>
          </a:p>
          <a:p>
            <a:r>
              <a:rPr lang="en-US" dirty="0"/>
              <a:t>If an error occurs to one bit during transmission, then two bits would be interpreted incorrectly in the receiver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261A9-9925-49F6-B535-BC7F7D4434F1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Basic line codes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313" y="1550303"/>
            <a:ext cx="3062287" cy="4664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76400" y="1981200"/>
            <a:ext cx="1966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Unipolar NRZ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76397" y="2845832"/>
            <a:ext cx="1966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Polar NRZ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76398" y="3657600"/>
            <a:ext cx="1966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Unipolar RZ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76398" y="4572000"/>
            <a:ext cx="1966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Bipolar RZ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76400" y="5410200"/>
            <a:ext cx="19669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Split phase or Manchester code</a:t>
            </a:r>
          </a:p>
        </p:txBody>
      </p:sp>
    </p:spTree>
    <p:extLst>
      <p:ext uri="{BB962C8B-B14F-4D97-AF65-F5344CB8AC3E}">
        <p14:creationId xmlns:p14="http://schemas.microsoft.com/office/powerpoint/2010/main" val="1620215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261A9-9925-49F6-B535-BC7F7D4434F1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Unipolar non return to zero (NRZ)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939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eaLnBrk="1" hangingPunct="1">
                  <a:defRPr/>
                </a:pPr>
                <a:r>
                  <a:rPr lang="en-US" sz="3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In this code symbol </a:t>
                </a:r>
                <a14:m>
                  <m:oMath xmlns:m="http://schemas.openxmlformats.org/officeDocument/2006/math">
                    <m:r>
                      <a:rPr lang="en-US" sz="3000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1</m:t>
                    </m:r>
                  </m:oMath>
                </a14:m>
                <a:r>
                  <a:rPr lang="en-US" sz="3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represented by transmitting a pulse of amplitude A for the duration of the symbol</a:t>
                </a:r>
              </a:p>
              <a:p>
                <a:pPr eaLnBrk="1" hangingPunct="1">
                  <a:defRPr/>
                </a:pPr>
                <a:r>
                  <a:rPr lang="en-US" sz="3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Symbol </a:t>
                </a:r>
                <a14:m>
                  <m:oMath xmlns:m="http://schemas.openxmlformats.org/officeDocument/2006/math">
                    <m:r>
                      <a:rPr lang="en-US" sz="3000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0</m:t>
                    </m:r>
                  </m:oMath>
                </a14:m>
                <a:r>
                  <a:rPr lang="en-US" sz="3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represented by switching off the pulse </a:t>
                </a:r>
              </a:p>
              <a:p>
                <a:pPr eaLnBrk="1" hangingPunct="1">
                  <a:defRPr/>
                </a:pPr>
                <a:r>
                  <a:rPr lang="en-US" sz="3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This line code is referred to </a:t>
                </a:r>
                <a:r>
                  <a:rPr lang="en-US" sz="3000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on-off</a:t>
                </a:r>
                <a:r>
                  <a:rPr lang="en-US" sz="3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signaling</a:t>
                </a:r>
              </a:p>
              <a:p>
                <a:pPr eaLnBrk="1" hangingPunct="1">
                  <a:defRPr/>
                </a:pPr>
                <a:r>
                  <a:rPr lang="en-US" sz="3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Disadvantage of this line code is the waste of power due to the transmission of DC level</a:t>
                </a:r>
              </a:p>
            </p:txBody>
          </p:sp>
        </mc:Choice>
        <mc:Fallback xmlns="">
          <p:sp>
            <p:nvSpPr>
              <p:cNvPr id="3993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1">
                <a:blip r:embed="rId2"/>
                <a:stretch>
                  <a:fillRect t="-2019" r="-2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9038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261A9-9925-49F6-B535-BC7F7D4434F1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Polar non return to zero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939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eaLnBrk="1" hangingPunct="1">
                  <a:defRPr/>
                </a:pPr>
                <a:r>
                  <a:rPr lang="en-US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In this line code, symbols </a:t>
                </a:r>
                <a14:m>
                  <m:oMath xmlns:m="http://schemas.openxmlformats.org/officeDocument/2006/math">
                    <m:r>
                      <a:rPr lang="en-US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1</m:t>
                    </m:r>
                  </m:oMath>
                </a14:m>
                <a:r>
                  <a:rPr lang="en-US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14:m>
                  <m:oMath xmlns:m="http://schemas.openxmlformats.org/officeDocument/2006/math">
                    <m:r>
                      <a:rPr lang="en-US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0</m:t>
                    </m:r>
                  </m:oMath>
                </a14:m>
                <a:r>
                  <a:rPr lang="en-US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are represented by transmitting a pulse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+</m:t>
                    </m:r>
                    <m:r>
                      <a:rPr lang="en-US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𝐴</m:t>
                    </m:r>
                  </m:oMath>
                </a14:m>
                <a:r>
                  <a:rPr lang="en-US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–</m:t>
                    </m:r>
                    <m:r>
                      <a:rPr lang="en-US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𝐴</m:t>
                    </m:r>
                  </m:oMath>
                </a14:m>
                <a:r>
                  <a:rPr lang="en-US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respectively</a:t>
                </a:r>
              </a:p>
              <a:p>
                <a:pPr eaLnBrk="1" hangingPunct="1">
                  <a:defRPr/>
                </a:pPr>
                <a:r>
                  <a:rPr lang="en-US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The disadvantage of this line code is the large power spectrum of the signal near to zero frequency (waste of power transmission)</a:t>
                </a:r>
              </a:p>
              <a:p>
                <a:pPr eaLnBrk="1" hangingPunct="1">
                  <a:defRPr/>
                </a:pPr>
                <a:r>
                  <a:rPr lang="en-US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Advantage: easy to generate</a:t>
                </a:r>
              </a:p>
            </p:txBody>
          </p:sp>
        </mc:Choice>
        <mc:Fallback xmlns="">
          <p:sp>
            <p:nvSpPr>
              <p:cNvPr id="3993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1">
                <a:blip r:embed="rId2"/>
                <a:stretch>
                  <a:fillRect t="-2019" r="-21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0098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261A9-9925-49F6-B535-BC7F7D4434F1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Unipolar return to zero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939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eaLnBrk="1" hangingPunct="1">
                  <a:defRPr/>
                </a:pPr>
                <a:r>
                  <a:rPr lang="en-US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In this line code, symbols </a:t>
                </a:r>
                <a14:m>
                  <m:oMath xmlns:m="http://schemas.openxmlformats.org/officeDocument/2006/math">
                    <m:r>
                      <a:rPr lang="en-US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1</m:t>
                    </m:r>
                  </m:oMath>
                </a14:m>
                <a:r>
                  <a:rPr lang="en-US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represented by a rectangular pulse of amplitude A for half of the bit width</a:t>
                </a:r>
              </a:p>
              <a:p>
                <a:pPr eaLnBrk="1" hangingPunct="1">
                  <a:defRPr/>
                </a:pPr>
                <a14:m>
                  <m:oMath xmlns:m="http://schemas.openxmlformats.org/officeDocument/2006/math">
                    <m:r>
                      <a:rPr lang="en-US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0</m:t>
                    </m:r>
                  </m:oMath>
                </a14:m>
                <a:r>
                  <a:rPr lang="en-US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represented by transmitting no pulse</a:t>
                </a:r>
              </a:p>
              <a:p>
                <a:pPr eaLnBrk="1" hangingPunct="1">
                  <a:defRPr/>
                </a:pPr>
                <a:r>
                  <a:rPr lang="en-US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The disadvantage of this line code is that it requires 3 dB more power than polar-return to zero</a:t>
                </a:r>
              </a:p>
            </p:txBody>
          </p:sp>
        </mc:Choice>
        <mc:Fallback xmlns="">
          <p:sp>
            <p:nvSpPr>
              <p:cNvPr id="3993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1">
                <a:blip r:embed="rId2"/>
                <a:stretch>
                  <a:fillRect t="-2019" r="-32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8164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261A9-9925-49F6-B535-BC7F7D4434F1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Unipolar return to zero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939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eaLnBrk="1" hangingPunct="1">
                  <a:defRPr/>
                </a:pPr>
                <a:r>
                  <a:rPr lang="en-US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Advantage: this line code contains a delta function at </a:t>
                </a:r>
                <a14:m>
                  <m:oMath xmlns:m="http://schemas.openxmlformats.org/officeDocument/2006/math">
                    <m:r>
                      <a:rPr lang="en-US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𝑓</m:t>
                    </m:r>
                    <m:r>
                      <a:rPr lang="en-US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=0,±</m:t>
                    </m:r>
                    <m:f>
                      <m:fPr>
                        <m:ctrlPr>
                          <a:rPr lang="en-US" b="0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i="1" dirty="0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dirty="0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𝑏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in the power spectrum of the transmitted signal</a:t>
                </a:r>
              </a:p>
              <a:p>
                <a:pPr eaLnBrk="1" hangingPunct="1">
                  <a:defRPr/>
                </a:pPr>
                <a:r>
                  <a:rPr lang="en-US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This can be used for timing recovery at the receiver</a:t>
                </a:r>
              </a:p>
            </p:txBody>
          </p:sp>
        </mc:Choice>
        <mc:Fallback xmlns="">
          <p:sp>
            <p:nvSpPr>
              <p:cNvPr id="3993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1">
                <a:blip r:embed="rId2"/>
                <a:stretch>
                  <a:fillRect t="-2019" r="-32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0670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Bipolar return to zero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/>
              <a:t>In this line code symbol </a:t>
            </a:r>
            <a:r>
              <a:rPr lang="en-US" sz="3000" i="1" dirty="0"/>
              <a:t>1</a:t>
            </a:r>
            <a:r>
              <a:rPr lang="en-US" sz="3000" dirty="0"/>
              <a:t> is represented by </a:t>
            </a:r>
            <a:r>
              <a:rPr lang="en-US" sz="3000" i="1" dirty="0"/>
              <a:t>+A</a:t>
            </a:r>
            <a:r>
              <a:rPr lang="en-US" sz="3000" dirty="0"/>
              <a:t> and </a:t>
            </a:r>
            <a:r>
              <a:rPr lang="en-US" sz="3000" i="1" dirty="0"/>
              <a:t>–A</a:t>
            </a:r>
            <a:r>
              <a:rPr lang="en-US" sz="3000" dirty="0"/>
              <a:t> for half symbol width</a:t>
            </a:r>
          </a:p>
          <a:p>
            <a:r>
              <a:rPr lang="en-US" sz="3000" dirty="0"/>
              <a:t>Symbol </a:t>
            </a:r>
            <a:r>
              <a:rPr lang="en-US" sz="3000" i="1" dirty="0"/>
              <a:t>0</a:t>
            </a:r>
            <a:r>
              <a:rPr lang="en-US" sz="3000" dirty="0"/>
              <a:t> is represented by the transmission of no pulse</a:t>
            </a:r>
          </a:p>
          <a:p>
            <a:r>
              <a:rPr lang="en-US" sz="3000" dirty="0"/>
              <a:t>Advantage of this line code is that the power spectrum of the transmitted signal has no DC component</a:t>
            </a:r>
          </a:p>
          <a:p>
            <a:r>
              <a:rPr lang="en-US" sz="3000" dirty="0"/>
              <a:t>This code is sometimes called alternate mark inversion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261A9-9925-49F6-B535-BC7F7D4434F1}" type="slidenum">
              <a:rPr lang="en-US">
                <a:solidFill>
                  <a:srgbClr val="FFFFFF"/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Split phase (Manchester code)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Advantage of this line code is that the power spectrum of the transmitted signal has no DC component</a:t>
            </a:r>
          </a:p>
          <a:p>
            <a:pPr eaLnBrk="1" hangingPunct="1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Also this line code is self clocking</a:t>
            </a:r>
          </a:p>
        </p:txBody>
      </p:sp>
    </p:spTree>
    <p:extLst>
      <p:ext uri="{BB962C8B-B14F-4D97-AF65-F5344CB8AC3E}">
        <p14:creationId xmlns:p14="http://schemas.microsoft.com/office/powerpoint/2010/main" val="3474884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261A9-9925-49F6-B535-BC7F7D4434F1}" type="slidenum">
              <a:rPr lang="en-US">
                <a:solidFill>
                  <a:srgbClr val="FFFFFF"/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Differential encoding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6477000" cy="45339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method is used to encode information in terms of the signal transition</a:t>
            </a:r>
          </a:p>
          <a:p>
            <a:pPr eaLnBrk="1" hangingPunct="1"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transition is used to present logic zero while no transition is used to present logic one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810000"/>
            <a:ext cx="6642100" cy="1985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F260905-735A-4841-A303-C5E2CD722F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3200" y="1295400"/>
            <a:ext cx="2690511" cy="1232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753246"/>
      </p:ext>
    </p:extLst>
  </p:cSld>
  <p:clrMapOvr>
    <a:masterClrMapping/>
  </p:clrMapOvr>
</p:sld>
</file>

<file path=ppt/theme/theme1.xml><?xml version="1.0" encoding="utf-8"?>
<a:theme xmlns:a="http://schemas.openxmlformats.org/drawingml/2006/main" name="Digital Dots">
  <a:themeElements>
    <a:clrScheme name="Digital Dot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Digital Dot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igital Dot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2933</TotalTime>
  <Words>535</Words>
  <Application>Microsoft Office PowerPoint</Application>
  <PresentationFormat>On-screen Show (4:3)</PresentationFormat>
  <Paragraphs>63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Cambria Math</vt:lpstr>
      <vt:lpstr>Wingdings</vt:lpstr>
      <vt:lpstr>Digital Dots</vt:lpstr>
      <vt:lpstr>Equation</vt:lpstr>
      <vt:lpstr>Line codes</vt:lpstr>
      <vt:lpstr>Basic line codes</vt:lpstr>
      <vt:lpstr>Unipolar non return to zero (NRZ)</vt:lpstr>
      <vt:lpstr>Polar non return to zero</vt:lpstr>
      <vt:lpstr>Unipolar return to zero</vt:lpstr>
      <vt:lpstr>Unipolar return to zero</vt:lpstr>
      <vt:lpstr>Bipolar return to zero</vt:lpstr>
      <vt:lpstr>Split phase (Manchester code)</vt:lpstr>
      <vt:lpstr>Differential encoding</vt:lpstr>
      <vt:lpstr>Differential encoder and decoder</vt:lpstr>
      <vt:lpstr>Purpose of differential encoding</vt:lpstr>
      <vt:lpstr>Application of differential encoding</vt:lpstr>
      <vt:lpstr>Disadvantageous of differential encoding</vt:lpstr>
    </vt:vector>
  </TitlesOfParts>
  <Company>SweetHaven Publishing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L. Heiserman</dc:creator>
  <cp:lastModifiedBy>Falah Mohammed</cp:lastModifiedBy>
  <cp:revision>188</cp:revision>
  <dcterms:created xsi:type="dcterms:W3CDTF">2004-08-13T16:35:55Z</dcterms:created>
  <dcterms:modified xsi:type="dcterms:W3CDTF">2020-11-01T09:08:35Z</dcterms:modified>
</cp:coreProperties>
</file>