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7D4-3502-4ADF-AD29-BAEE816C0B9E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D97A-7F08-4666-ADB6-C9B514B0A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7D4-3502-4ADF-AD29-BAEE816C0B9E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D97A-7F08-4666-ADB6-C9B514B0A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7D4-3502-4ADF-AD29-BAEE816C0B9E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D97A-7F08-4666-ADB6-C9B514B0A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7D4-3502-4ADF-AD29-BAEE816C0B9E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D97A-7F08-4666-ADB6-C9B514B0A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7D4-3502-4ADF-AD29-BAEE816C0B9E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D97A-7F08-4666-ADB6-C9B514B0A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7D4-3502-4ADF-AD29-BAEE816C0B9E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D97A-7F08-4666-ADB6-C9B514B0A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7D4-3502-4ADF-AD29-BAEE816C0B9E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D97A-7F08-4666-ADB6-C9B514B0A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7D4-3502-4ADF-AD29-BAEE816C0B9E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D97A-7F08-4666-ADB6-C9B514B0A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7D4-3502-4ADF-AD29-BAEE816C0B9E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D97A-7F08-4666-ADB6-C9B514B0A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7D4-3502-4ADF-AD29-BAEE816C0B9E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D97A-7F08-4666-ADB6-C9B514B0A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C7D4-3502-4ADF-AD29-BAEE816C0B9E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D97A-7F08-4666-ADB6-C9B514B0A0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5C7D4-3502-4ADF-AD29-BAEE816C0B9E}" type="datetimeFigureOut">
              <a:rPr lang="en-US" smtClean="0"/>
              <a:t>4/30/2013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5D97A-7F08-4666-ADB6-C9B514B0A0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Lab Part II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b="1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Containers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r>
              <a:rPr lang="en-US" b="1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Flats:</a:t>
            </a:r>
            <a:r>
              <a:rPr lang="en-US" dirty="0" smtClean="0"/>
              <a:t>  </a:t>
            </a:r>
          </a:p>
          <a:p>
            <a:pPr lvl="2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plastic (polyethylene and polystyrene),</a:t>
            </a:r>
          </a:p>
          <a:p>
            <a:pPr lvl="2">
              <a:lnSpc>
                <a:spcPct val="90000"/>
              </a:lnSpc>
              <a:defRPr/>
            </a:pP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styrofoam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lvl="2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wood (typically cedar, NOT pressure-treated lumber!  This contains arsenic and toxic levels of copper)</a:t>
            </a:r>
          </a:p>
          <a:p>
            <a:pPr lvl="2">
              <a:lnSpc>
                <a:spcPct val="90000"/>
              </a:lnSpc>
              <a:defRPr/>
            </a:pP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2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germinating seeds or rooting cuttings</a:t>
            </a:r>
            <a:endParaRPr lang="en-US" dirty="0" smtClean="0"/>
          </a:p>
          <a:p>
            <a:pPr lvl="2">
              <a:lnSpc>
                <a:spcPct val="90000"/>
              </a:lnSpc>
              <a:buFontTx/>
              <a:buNone/>
              <a:defRPr/>
            </a:pPr>
            <a:endParaRPr lang="en-US" dirty="0" smtClean="0"/>
          </a:p>
          <a:p>
            <a:pPr lvl="1">
              <a:lnSpc>
                <a:spcPct val="90000"/>
              </a:lnSpc>
              <a:defRPr/>
            </a:pPr>
            <a:endParaRPr lang="en-US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Plug-flat with tray to catch water</a:t>
            </a:r>
            <a:endParaRPr lang="en-US" smtClean="0"/>
          </a:p>
        </p:txBody>
      </p:sp>
      <p:pic>
        <p:nvPicPr>
          <p:cNvPr id="62467" name="Picture 3" descr="plug tray with catch tray.jpg                                  00030C44Macintosh HD                   B746AFE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019300"/>
            <a:ext cx="60071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6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Assorted plug trays</a:t>
            </a:r>
            <a:endParaRPr lang="en-US" smtClean="0"/>
          </a:p>
        </p:txBody>
      </p:sp>
      <p:pic>
        <p:nvPicPr>
          <p:cNvPr id="63491" name="Picture 5" descr="plug trays-assorted poly.jpg                                   00030C44Macintosh HD                   B746AFE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850" y="1143000"/>
            <a:ext cx="6991350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8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6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Styrofoam plug trays</a:t>
            </a:r>
            <a:endParaRPr lang="en-US" smtClean="0"/>
          </a:p>
        </p:txBody>
      </p:sp>
      <p:pic>
        <p:nvPicPr>
          <p:cNvPr id="64515" name="Picture 4" descr="styrofoam plug tray.jpg                                        00030C44Macintosh HD                   B746AFE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422525"/>
            <a:ext cx="838200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smtClean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Containers</a:t>
            </a:r>
            <a:endParaRPr lang="en-US" smtClean="0"/>
          </a:p>
          <a:p>
            <a:pPr lvl="1"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Clay pots</a:t>
            </a:r>
            <a:r>
              <a:rPr lang="en-US" smtClean="0"/>
              <a:t> </a:t>
            </a: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lvl="2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heavy </a:t>
            </a:r>
          </a:p>
          <a:p>
            <a:pPr lvl="2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breakable </a:t>
            </a:r>
          </a:p>
          <a:p>
            <a:pPr lvl="2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lose water </a:t>
            </a:r>
          </a:p>
          <a:p>
            <a:pPr lvl="2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shape not economical </a:t>
            </a:r>
          </a:p>
          <a:p>
            <a:pPr lvl="2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salts accumulate</a:t>
            </a:r>
            <a:endParaRPr lang="en-US" smtClean="0"/>
          </a:p>
          <a:p>
            <a:pPr lvl="1">
              <a:defRPr/>
            </a:pPr>
            <a:endParaRPr lang="en-US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 Clay pots                      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914400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salts on clay pot-1.jpg                                        0002108BMacintosh HD                   B746AFE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salts on clay pot-2.jpg                                        0002108BMacintosh HD                   B746AFE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5257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Plastic pots</a:t>
            </a:r>
            <a:r>
              <a:rPr lang="en-US" smtClean="0"/>
              <a:t> </a:t>
            </a: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round or square</a:t>
            </a:r>
            <a:r>
              <a:rPr lang="en-US" smtClean="0"/>
              <a:t> </a:t>
            </a:r>
          </a:p>
          <a:p>
            <a:pPr lvl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reusable (can be treated with hot water but NOT steam)</a:t>
            </a:r>
          </a:p>
          <a:p>
            <a:pPr lvl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lightweight </a:t>
            </a:r>
          </a:p>
          <a:p>
            <a:pPr lvl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require little storage area (stackable) </a:t>
            </a:r>
          </a:p>
          <a:p>
            <a:pPr lvl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sturdy yet flexible </a:t>
            </a:r>
          </a:p>
          <a:p>
            <a:pPr lvl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variety of colors, ribbed to channel roots, </a:t>
            </a:r>
          </a:p>
          <a:p>
            <a:pPr lvl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 be treated with copper hydroxide (CuOH</a:t>
            </a:r>
            <a:r>
              <a:rPr lang="en-US" baseline="-25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 reduce irrigation needs</a:t>
            </a:r>
          </a:p>
          <a:p>
            <a:pPr lvl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brittle in cold weather</a:t>
            </a:r>
          </a:p>
          <a:p>
            <a:pPr lvl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sometimes difficult to recycle/dispose of</a:t>
            </a:r>
            <a:endParaRPr lang="en-US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plastic pots- variety of colors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8150"/>
            <a:ext cx="9144000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1"/>
          </a:solidFill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Fiberglass (resin reinforced fiberglass)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long-lasting 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light-weight 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should only use clear as it yellows quickly 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burns readily</a:t>
            </a:r>
          </a:p>
          <a:p>
            <a:pPr lvl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brittle with age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Pine and spruce in ribbed pots 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7788" y="0"/>
            <a:ext cx="3908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Spin-out vs. no trtd pot result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3429000"/>
            <a:ext cx="562927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 descr="Swirling roots in pot          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533400"/>
            <a:ext cx="3706813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4267200" y="1524000"/>
            <a:ext cx="46196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Copper hydroxide in pots</a:t>
            </a:r>
          </a:p>
          <a:p>
            <a:pPr>
              <a:defRPr/>
            </a:pP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control spiraling roots</a:t>
            </a:r>
            <a:endParaRPr lang="en-US"/>
          </a:p>
        </p:txBody>
      </p:sp>
      <p:sp>
        <p:nvSpPr>
          <p:cNvPr id="72709" name="AutoShape 5"/>
          <p:cNvSpPr>
            <a:spLocks noChangeArrowheads="1"/>
          </p:cNvSpPr>
          <p:nvPr/>
        </p:nvSpPr>
        <p:spPr bwMode="auto">
          <a:xfrm>
            <a:off x="7286625" y="5500688"/>
            <a:ext cx="485775" cy="976312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72710" name="AutoShape 6"/>
          <p:cNvSpPr>
            <a:spLocks noChangeArrowheads="1"/>
          </p:cNvSpPr>
          <p:nvPr/>
        </p:nvSpPr>
        <p:spPr bwMode="auto">
          <a:xfrm>
            <a:off x="5105400" y="5486400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4343400" y="6400800"/>
            <a:ext cx="1919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treatment</a:t>
            </a:r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6934200" y="6400800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Treated</a:t>
            </a:r>
            <a:endParaRPr lang="en-US"/>
          </a:p>
        </p:txBody>
      </p:sp>
      <p:sp>
        <p:nvSpPr>
          <p:cNvPr id="72713" name="AutoShape 9"/>
          <p:cNvSpPr>
            <a:spLocks noChangeArrowheads="1"/>
          </p:cNvSpPr>
          <p:nvPr/>
        </p:nvSpPr>
        <p:spPr bwMode="auto">
          <a:xfrm>
            <a:off x="1295400" y="2971800"/>
            <a:ext cx="942975" cy="1295400"/>
          </a:xfrm>
          <a:prstGeom prst="upArrow">
            <a:avLst>
              <a:gd name="adj1" fmla="val 50000"/>
              <a:gd name="adj2" fmla="val 343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792163" y="4433888"/>
            <a:ext cx="20066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Pot-bound</a:t>
            </a:r>
          </a:p>
          <a:p>
            <a:pPr algn="ctr">
              <a:defRPr/>
            </a:pP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</a:t>
            </a:r>
          </a:p>
          <a:p>
            <a:pPr algn="ctr">
              <a:defRPr/>
            </a:pP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Root-bound</a:t>
            </a:r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Whitcome pot system-1.jpg                                      00000013Laptop Macintosh HD            B951F518:"/>
          <p:cNvPicPr>
            <a:picLocks noChangeAspect="1" noChangeArrowheads="1"/>
          </p:cNvPicPr>
          <p:nvPr/>
        </p:nvPicPr>
        <p:blipFill>
          <a:blip r:embed="rId2"/>
          <a:srcRect l="2034" t="2373"/>
          <a:stretch>
            <a:fillRect/>
          </a:stretch>
        </p:blipFill>
        <p:spPr bwMode="auto">
          <a:xfrm>
            <a:off x="914400" y="1371600"/>
            <a:ext cx="734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593725" y="487363"/>
            <a:ext cx="82184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Whitcome system of air root pruning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219200"/>
            <a:ext cx="6172200" cy="1143000"/>
          </a:xfrm>
        </p:spPr>
        <p:txBody>
          <a:bodyPr/>
          <a:lstStyle/>
          <a:p>
            <a:pPr>
              <a:defRPr/>
            </a:pPr>
            <a:r>
              <a:rPr lang="en-US" sz="54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Whitcome System</a:t>
            </a:r>
            <a:br>
              <a:rPr lang="en-US" sz="54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54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“Rootmaker”</a:t>
            </a:r>
            <a:endParaRPr lang="en-US" smtClean="0"/>
          </a:p>
        </p:txBody>
      </p:sp>
      <p:pic>
        <p:nvPicPr>
          <p:cNvPr id="74755" name="Picture 3" descr="rootmaker-1.jpg                                                0002108BMacintosh HD                   B746AFEA:"/>
          <p:cNvPicPr>
            <a:picLocks noChangeAspect="1" noChangeArrowheads="1"/>
          </p:cNvPicPr>
          <p:nvPr/>
        </p:nvPicPr>
        <p:blipFill>
          <a:blip r:embed="rId2"/>
          <a:srcRect l="27083" r="14583"/>
          <a:stretch>
            <a:fillRect/>
          </a:stretch>
        </p:blipFill>
        <p:spPr bwMode="auto">
          <a:xfrm>
            <a:off x="6457950" y="609600"/>
            <a:ext cx="236061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4" descr="rootmaker-2 shumardoak.jpg                                     0002108BMacintosh HD                   B746AFEA:"/>
          <p:cNvPicPr>
            <a:picLocks noChangeAspect="1" noChangeArrowheads="1"/>
          </p:cNvPicPr>
          <p:nvPr/>
        </p:nvPicPr>
        <p:blipFill>
          <a:blip r:embed="rId3"/>
          <a:srcRect r="8333"/>
          <a:stretch>
            <a:fillRect/>
          </a:stretch>
        </p:blipFill>
        <p:spPr bwMode="auto">
          <a:xfrm>
            <a:off x="5791200" y="3581400"/>
            <a:ext cx="3352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5" descr="rootmaker-3 prop.tray.jpg                                      0002108BMacintosh HD                   B746AFEA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32125"/>
            <a:ext cx="5638800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Whitcome System</a:t>
            </a:r>
            <a:br>
              <a:rPr lang="en-US" sz="54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54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“Rootmaker”</a:t>
            </a:r>
          </a:p>
        </p:txBody>
      </p:sp>
      <p:pic>
        <p:nvPicPr>
          <p:cNvPr id="75779" name="Picture 6" descr="rootmaker12week_comparison.jpeg                                0002108BMacintosh HD                   B746AFE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819525"/>
            <a:ext cx="457200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8" descr="pot-bound roots in container                                   0002108BMacintosh HD                   B746AFEA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09800"/>
            <a:ext cx="441960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111125" y="5241925"/>
            <a:ext cx="4003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Roots from conventional pots</a:t>
            </a:r>
            <a:endParaRPr lang="en-US"/>
          </a:p>
        </p:txBody>
      </p:sp>
      <p:sp>
        <p:nvSpPr>
          <p:cNvPr id="109578" name="Text Box 10"/>
          <p:cNvSpPr txBox="1">
            <a:spLocks noChangeArrowheads="1"/>
          </p:cNvSpPr>
          <p:nvPr/>
        </p:nvSpPr>
        <p:spPr bwMode="auto">
          <a:xfrm>
            <a:off x="5081588" y="3124200"/>
            <a:ext cx="3681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Roots from Whitcome pots</a:t>
            </a:r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Whitcome System</a:t>
            </a:r>
            <a:br>
              <a:rPr lang="en-US" sz="54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54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“Rootmaker”</a:t>
            </a:r>
            <a:br>
              <a:rPr lang="en-US" sz="54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All plants are the same age!</a:t>
            </a:r>
            <a:endParaRPr lang="en-US" sz="5400" b="1" smtClean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6803" name="Picture 4" descr="rootmaker-same age.jpeg                                        0002108BMacintosh HD                   B746AFE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55863"/>
            <a:ext cx="9144000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Whitcome System</a:t>
            </a:r>
            <a:br>
              <a:rPr lang="en-US" sz="54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54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“Rootmaker”</a:t>
            </a:r>
          </a:p>
        </p:txBody>
      </p:sp>
      <p:pic>
        <p:nvPicPr>
          <p:cNvPr id="77827" name="Picture 4" descr="rootmaker-5gallon_grounder.gif                                 0002108BMacintosh HD                   B746AFE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514600"/>
            <a:ext cx="6705600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Whitcome System</a:t>
            </a:r>
            <a:br>
              <a:rPr lang="en-US" sz="54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54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“Rootmaker”</a:t>
            </a:r>
          </a:p>
        </p:txBody>
      </p:sp>
      <p:pic>
        <p:nvPicPr>
          <p:cNvPr id="78851" name="Picture 4" descr="tree_fabric_container.jpeg                                     0002108BMacintosh HD                   B746AFE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81200"/>
            <a:ext cx="37687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5" descr="dime_on_knit.jpeg                                              0002108BMacintosh HD                   B746AFEA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7400" y="2895600"/>
            <a:ext cx="40894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5029200"/>
          </a:xfrm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Fiber pots</a:t>
            </a:r>
            <a:endParaRPr lang="en-US" smtClean="0"/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Peat and wood fiber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Biodegradable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Short life-span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Exposed to air causes wicking of water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pot dries out, roots will not penetrate</a:t>
            </a:r>
            <a:endParaRPr lang="en-US" smtClean="0"/>
          </a:p>
          <a:p>
            <a:pPr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Coir pots</a:t>
            </a:r>
            <a:endParaRPr lang="en-US" smtClean="0"/>
          </a:p>
          <a:p>
            <a:pPr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Paper</a:t>
            </a:r>
            <a:endParaRPr lang="en-US" smtClean="0"/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Mostly used in forestry</a:t>
            </a:r>
            <a:endParaRPr lang="en-US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&#10;fiber pots                     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228600" y="1600200"/>
            <a:ext cx="4267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 descr="fiber cell packs               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4914900" y="1552575"/>
            <a:ext cx="400050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295400" y="593725"/>
            <a:ext cx="6646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Fiber/peat pots and cell packs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iberglass greenhouse-yellowing                                0002986DMacintosh HD                   B746AFE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 Coir pots                                                      000543CFMacintosh HD                   ABA78158:"/>
          <p:cNvPicPr>
            <a:picLocks noChangeAspect="1" noChangeArrowheads="1"/>
          </p:cNvPicPr>
          <p:nvPr/>
        </p:nvPicPr>
        <p:blipFill>
          <a:blip r:embed="rId2"/>
          <a:srcRect l="7037" r="15283" b="293"/>
          <a:stretch>
            <a:fillRect/>
          </a:stretch>
        </p:blipFill>
        <p:spPr bwMode="auto">
          <a:xfrm>
            <a:off x="1066800" y="34925"/>
            <a:ext cx="7086600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048000" y="136525"/>
            <a:ext cx="29146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Coir pot</a:t>
            </a: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Empty coir pot CU                                              000543CF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6700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3200400" y="0"/>
            <a:ext cx="29146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Coir pot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7772400" cy="55626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Speciality containers:</a:t>
            </a:r>
            <a:endParaRPr lang="en-US" smtClean="0"/>
          </a:p>
          <a:p>
            <a:pPr lvl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Peat pots - “Jiffy” pots and “Ellepots”</a:t>
            </a:r>
          </a:p>
          <a:p>
            <a:pPr lvl="2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Seedlings</a:t>
            </a:r>
          </a:p>
          <a:p>
            <a:pPr lvl="2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Rooting cuttings</a:t>
            </a:r>
          </a:p>
          <a:p>
            <a:pPr lvl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Expanded foam = oasis</a:t>
            </a:r>
          </a:p>
          <a:p>
            <a:pPr lvl="2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Rooting cuttings</a:t>
            </a:r>
          </a:p>
          <a:p>
            <a:pPr lvl="2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Hydroponics</a:t>
            </a:r>
          </a:p>
          <a:p>
            <a:pPr lvl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Rockwool</a:t>
            </a:r>
          </a:p>
          <a:p>
            <a:pPr lvl="2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Rooting cuttings</a:t>
            </a:r>
          </a:p>
          <a:p>
            <a:pPr lvl="2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Hydroponics</a:t>
            </a:r>
          </a:p>
          <a:p>
            <a:pPr lvl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Polyethylene bags : rare in US but inexpensive</a:t>
            </a:r>
          </a:p>
          <a:p>
            <a:pPr lvl="1">
              <a:lnSpc>
                <a:spcPct val="90000"/>
              </a:lnSpc>
              <a:defRPr/>
            </a:pP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Grow-bags (often impregnated with copper)</a:t>
            </a:r>
            <a:endParaRPr lang="en-US" smtClea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Jiffy pots without mesh                                        00046D1A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795463"/>
            <a:ext cx="5867400" cy="430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609600" y="700088"/>
            <a:ext cx="8016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Expanded Jiffy peat pellets for seedlings or cuttings</a:t>
            </a:r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685800" y="700088"/>
            <a:ext cx="79867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Expanded larger-size Jiffy peat pellets for seedlings</a:t>
            </a:r>
            <a:endParaRPr lang="en-US"/>
          </a:p>
        </p:txBody>
      </p:sp>
      <p:pic>
        <p:nvPicPr>
          <p:cNvPr id="86019" name="Picture 4" descr="Jiffypots-Ellepots.jpg                                         00000013Laptop Macintosh HD            B951F51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42875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Oasis sheet                    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2"/>
          <a:srcRect b="13963"/>
          <a:stretch>
            <a:fillRect/>
          </a:stretch>
        </p:blipFill>
        <p:spPr bwMode="auto">
          <a:xfrm>
            <a:off x="0" y="0"/>
            <a:ext cx="5943600" cy="302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 descr="Oasis cube with rooted geranium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2527300"/>
            <a:ext cx="3048000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685800" y="4114800"/>
            <a:ext cx="4981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Oasis rooting medium</a:t>
            </a:r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Rockwool cube &amp; poinsettia     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571500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461963" y="563563"/>
            <a:ext cx="80756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Rockwool cube and rooted poinsettia cuttings</a:t>
            </a:r>
            <a:endParaRPr lang="en-US"/>
          </a:p>
        </p:txBody>
      </p:sp>
      <p:pic>
        <p:nvPicPr>
          <p:cNvPr id="88068" name="Picture 4" descr="&#10;Rockwool cube                  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6324600" y="4876800"/>
            <a:ext cx="25908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&#10;Poly bag pots                  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175"/>
            <a:ext cx="73152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Root control field growing bag                                 000543CF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Grow bag &amp; tree at planting                                    000543CF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yellow fiberglass &amp; white paper                                0002986DMacintosh HD                   B746AFE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Edaphic factors (root zone)</a:t>
            </a:r>
            <a:endParaRPr lang="en-US" smtClean="0"/>
          </a:p>
          <a:p>
            <a:pPr lvl="1">
              <a:lnSpc>
                <a:spcPct val="90000"/>
              </a:lnSpc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Media</a:t>
            </a:r>
            <a:endParaRPr lang="en-US" smtClean="0"/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firm and dense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consistent volume (wet or dry)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highly decomposed (reduces shrinkage)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easy to wet and moisture retentive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sufficiently porous (allow excess to drain)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free from weed seeds, nematodes, pathogens</a:t>
            </a:r>
          </a:p>
          <a:p>
            <a:pPr lvl="2">
              <a:lnSpc>
                <a:spcPct val="90000"/>
              </a:lnSpc>
              <a:defRPr/>
            </a:pPr>
            <a:endParaRPr lang="en-US" smtClean="0"/>
          </a:p>
          <a:p>
            <a:pPr lvl="2">
              <a:lnSpc>
                <a:spcPct val="90000"/>
              </a:lnSpc>
              <a:defRPr/>
            </a:pPr>
            <a:endParaRPr lang="en-US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458200" cy="4876800"/>
          </a:xfrm>
        </p:spPr>
        <p:txBody>
          <a:bodyPr/>
          <a:lstStyle/>
          <a:p>
            <a:pPr lvl="1"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Media</a:t>
            </a:r>
            <a:r>
              <a:rPr lang="en-US" smtClean="0"/>
              <a:t> </a:t>
            </a: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(continued)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low salinity</a:t>
            </a:r>
            <a:endParaRPr lang="en-US" smtClean="0"/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capable of steam pasteurizing or chemically treating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high CEC for retention of nutrient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consistent quality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readily available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reasonable cost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5105400"/>
          </a:xfrm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  <a:endParaRPr lang="en-US" smtClean="0"/>
          </a:p>
          <a:p>
            <a:pPr lvl="1"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Organic:</a:t>
            </a:r>
            <a:r>
              <a:rPr lang="en-US" smtClean="0"/>
              <a:t> 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peat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bark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sphagnum moss 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coir 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compost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composted rice hulls</a:t>
            </a:r>
            <a:endParaRPr lang="en-US" smtClean="0"/>
          </a:p>
          <a:p>
            <a:pPr lvl="1">
              <a:defRPr/>
            </a:pPr>
            <a:endParaRPr lang="en-US" smtClean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smtClean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51054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  <a:endParaRPr lang="en-US" sz="2800" smtClean="0"/>
          </a:p>
          <a:p>
            <a:pPr lvl="1">
              <a:lnSpc>
                <a:spcPct val="90000"/>
              </a:lnSpc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Inorganic:</a:t>
            </a:r>
            <a:r>
              <a:rPr lang="en-US" sz="2400" smtClean="0"/>
              <a:t>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 mineral components for drainage and aeration)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Sand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Perlite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Vermiculite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Calcined clay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Polystyrene</a:t>
            </a:r>
          </a:p>
          <a:p>
            <a:pPr lvl="2">
              <a:lnSpc>
                <a:spcPct val="12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Rockwool</a:t>
            </a:r>
            <a:endParaRPr lang="en-US" sz="2000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5029200"/>
          </a:xfrm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Soil:</a:t>
            </a:r>
            <a:r>
              <a:rPr lang="en-US" smtClean="0"/>
              <a:t>  </a:t>
            </a: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seldom used- variable, heavy</a:t>
            </a:r>
            <a:endParaRPr lang="en-US" smtClean="0"/>
          </a:p>
          <a:p>
            <a:pPr>
              <a:defRPr/>
            </a:pPr>
            <a:endParaRPr lang="en-US" sz="2000" smtClean="0"/>
          </a:p>
          <a:p>
            <a:pPr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Sand:</a:t>
            </a:r>
            <a:r>
              <a:rPr lang="en-US" smtClean="0"/>
              <a:t> 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typically quartz rock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heavy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nutrients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CEC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pH buffering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easy to steam sterilize/pasteurize</a:t>
            </a:r>
            <a:endParaRPr lang="en-US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Peat</a:t>
            </a:r>
            <a:endParaRPr lang="en-US" smtClean="0"/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Remains of marsh, bog or swamp vegetation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partially decomposed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 have weeds, insects, pathogens</a:t>
            </a:r>
          </a:p>
          <a:p>
            <a:pPr lvl="2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Types:</a:t>
            </a:r>
          </a:p>
          <a:p>
            <a:pPr lvl="3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Peat moss - least decomposed, tan/brown, high water retention, highly acidic (≈3.5), some nitrogen</a:t>
            </a:r>
          </a:p>
          <a:p>
            <a:pPr lvl="3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peat humus- advanced decomposition, dark brown, low water retention, highly acidic, more available nitrogen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Expensive and limited supply</a:t>
            </a:r>
            <a:endParaRPr lang="en-US" smtClean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Peat bog - overhead view       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2">
            <a:lum bright="-12000" contrast="6000"/>
          </a:blip>
          <a:srcRect/>
          <a:stretch>
            <a:fillRect/>
          </a:stretch>
        </p:blipFill>
        <p:spPr bwMode="auto">
          <a:xfrm>
            <a:off x="304800" y="685800"/>
            <a:ext cx="41084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3" descr="Peat harvester                 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514600"/>
            <a:ext cx="42830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8" name="AutoShape 5"/>
          <p:cNvSpPr>
            <a:spLocks noChangeArrowheads="1"/>
          </p:cNvSpPr>
          <p:nvPr/>
        </p:nvSpPr>
        <p:spPr bwMode="auto">
          <a:xfrm>
            <a:off x="4343400" y="914400"/>
            <a:ext cx="3048000" cy="1447800"/>
          </a:xfrm>
          <a:prstGeom prst="leftArrow">
            <a:avLst>
              <a:gd name="adj1" fmla="val 50000"/>
              <a:gd name="adj2" fmla="val 526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4572000" y="14478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Peat bog in Canada</a:t>
            </a:r>
            <a:endParaRPr lang="en-US"/>
          </a:p>
        </p:txBody>
      </p:sp>
      <p:sp>
        <p:nvSpPr>
          <p:cNvPr id="98310" name="AutoShape 6"/>
          <p:cNvSpPr>
            <a:spLocks noChangeArrowheads="1"/>
          </p:cNvSpPr>
          <p:nvPr/>
        </p:nvSpPr>
        <p:spPr bwMode="auto">
          <a:xfrm>
            <a:off x="6324600" y="4800600"/>
            <a:ext cx="1066800" cy="1219200"/>
          </a:xfrm>
          <a:prstGeom prst="upArrow">
            <a:avLst>
              <a:gd name="adj1" fmla="val 50000"/>
              <a:gd name="adj2" fmla="val 2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5867400" y="5913438"/>
            <a:ext cx="19224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Harvester</a:t>
            </a:r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arvesting peat                                                00046D1AMacintosh HD                   ABA78158: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0" y="1885950"/>
            <a:ext cx="9144000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565275" y="852488"/>
            <a:ext cx="63627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Peat harvesters at work</a:t>
            </a:r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Sphagnum moss peat</a:t>
            </a:r>
            <a:endParaRPr lang="en-US" smtClean="0"/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Dehydrated plants of the genus </a:t>
            </a:r>
            <a:r>
              <a:rPr lang="en-US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Sphagnum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Pathogen-free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Light weight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High water retention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Highly acidic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Fungistatic properties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Desirable medium</a:t>
            </a:r>
            <a:endParaRPr lang="en-US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5257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Vermiculite</a:t>
            </a:r>
            <a:endParaRPr lang="en-US" smtClean="0"/>
          </a:p>
          <a:p>
            <a:pPr lvl="1">
              <a:lnSpc>
                <a:spcPct val="9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Hydrated magnesium-aluminum-iron silicate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Tan in color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Lightweight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Good pH buffer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High water retention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High CEC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Available nutrients (Mg &amp; K)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Sterile (heated to 2,000F)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Use a dust mask and moisten when mixing!!</a:t>
            </a:r>
            <a:endParaRPr lang="en-US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Brittle fiberglass-CALPOLY                                     00059FB7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8674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Perlite</a:t>
            </a:r>
            <a:endParaRPr lang="en-US" sz="2800" smtClean="0"/>
          </a:p>
          <a:p>
            <a:pPr lvl="1"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Silicaceous materials (volcanic)</a:t>
            </a:r>
          </a:p>
          <a:p>
            <a:pPr lvl="1"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White in color</a:t>
            </a:r>
          </a:p>
          <a:p>
            <a:pPr lvl="1"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Lightweight</a:t>
            </a:r>
          </a:p>
          <a:p>
            <a:pPr lvl="1"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Moderate water retention</a:t>
            </a:r>
          </a:p>
          <a:p>
            <a:pPr lvl="1"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buffering capacity</a:t>
            </a:r>
          </a:p>
          <a:p>
            <a:pPr lvl="1"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CEC</a:t>
            </a:r>
          </a:p>
          <a:p>
            <a:pPr lvl="1"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nutrients available</a:t>
            </a:r>
          </a:p>
          <a:p>
            <a:pPr lvl="1"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Increases aeration in mix</a:t>
            </a:r>
          </a:p>
          <a:p>
            <a:pPr lvl="1"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Sterile (heated to 1,400F)</a:t>
            </a:r>
          </a:p>
          <a:p>
            <a:pPr lvl="1"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 release fluoride</a:t>
            </a:r>
          </a:p>
          <a:p>
            <a:pPr lvl="1"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Use a dust mask and moisten when mixing!!</a:t>
            </a:r>
            <a:endParaRPr lang="en-US" sz="2400" smtClean="0"/>
          </a:p>
          <a:p>
            <a:pPr lvl="1">
              <a:lnSpc>
                <a:spcPct val="90000"/>
              </a:lnSpc>
              <a:defRPr/>
            </a:pPr>
            <a:endParaRPr lang="en-US" sz="2400" smtClean="0"/>
          </a:p>
          <a:p>
            <a:pPr>
              <a:lnSpc>
                <a:spcPct val="90000"/>
              </a:lnSpc>
              <a:defRPr/>
            </a:pPr>
            <a:endParaRPr lang="en-US" sz="2800" smtClean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Spider plant (fluorine sensitive)</a:t>
            </a:r>
            <a:endParaRPr lang="en-US" smtClean="0"/>
          </a:p>
        </p:txBody>
      </p:sp>
      <p:pic>
        <p:nvPicPr>
          <p:cNvPr id="103427" name="Picture 3" descr="Spider plant-small             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4600" y="990600"/>
            <a:ext cx="6604000" cy="585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Calcined clay (Turface®)</a:t>
            </a:r>
            <a:endParaRPr lang="en-US" smtClean="0"/>
          </a:p>
          <a:p>
            <a:pPr lvl="1">
              <a:lnSpc>
                <a:spcPct val="9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Retains water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Heavy but adds stability for field containers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Sterile (heated)</a:t>
            </a:r>
            <a:endParaRPr lang="en-US" smtClean="0"/>
          </a:p>
          <a:p>
            <a:pPr>
              <a:lnSpc>
                <a:spcPct val="90000"/>
              </a:lnSpc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Pumice	</a:t>
            </a:r>
            <a:endParaRPr lang="en-US" smtClean="0"/>
          </a:p>
          <a:p>
            <a:pPr lvl="1">
              <a:lnSpc>
                <a:spcPct val="9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Volcanic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Provides aeration and drainage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Regionally used (Hawaii)</a:t>
            </a:r>
            <a:endParaRPr lang="en-US" smtClean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Shredded bark</a:t>
            </a:r>
            <a:endParaRPr lang="en-US" b="1" smtClean="0"/>
          </a:p>
          <a:p>
            <a:pPr lvl="1"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Softwood </a:t>
            </a:r>
            <a:endParaRPr lang="en-US" b="1" smtClean="0"/>
          </a:p>
          <a:p>
            <a:pPr lvl="2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Fir, pine, hemlock</a:t>
            </a:r>
          </a:p>
          <a:p>
            <a:pPr lvl="2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May contain phenols, resins, terpenes &amp; tannins</a:t>
            </a:r>
          </a:p>
          <a:p>
            <a:pPr lvl="2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Must be composted</a:t>
            </a:r>
          </a:p>
          <a:p>
            <a:pPr lvl="2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Low pH (acidic)</a:t>
            </a:r>
            <a:endParaRPr lang="en-US" b="1" smtClean="0"/>
          </a:p>
          <a:p>
            <a:pPr lvl="1"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Hardwood</a:t>
            </a:r>
          </a:p>
          <a:p>
            <a:pPr lvl="2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Oak and maple</a:t>
            </a:r>
          </a:p>
          <a:p>
            <a:pPr lvl="2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Must be composted</a:t>
            </a:r>
          </a:p>
          <a:p>
            <a:pPr lvl="2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High pH (basic)</a:t>
            </a:r>
            <a:endParaRPr lang="en-US" smtClean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876800"/>
          </a:xfrm>
        </p:spPr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Synthetic plastic aggregates</a:t>
            </a:r>
            <a:endParaRPr lang="en-US" smtClean="0"/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Polystryrene “peanuts”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Polyethylene chips</a:t>
            </a:r>
            <a:endParaRPr lang="en-US" smtClean="0"/>
          </a:p>
          <a:p>
            <a:pPr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Compost:</a:t>
            </a:r>
            <a:r>
              <a:rPr lang="en-US" smtClean="0"/>
              <a:t>  </a:t>
            </a: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product produced from the biological decomposition of bulk organic wastes under controlled conditions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Typically high in salts</a:t>
            </a:r>
          </a:p>
          <a:p>
            <a:pPr lvl="1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Variable</a:t>
            </a:r>
            <a:endParaRPr lang="en-US" smtClean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Preplant amendments</a:t>
            </a:r>
            <a:endParaRPr lang="en-US" sz="2800" smtClean="0"/>
          </a:p>
          <a:p>
            <a:pPr lvl="1">
              <a:lnSpc>
                <a:spcPct val="90000"/>
              </a:lnSpc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Dolomitic limestone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Wetting agents (surfactants)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Fertilizer</a:t>
            </a:r>
            <a:endParaRPr lang="en-US" sz="2400" smtClean="0"/>
          </a:p>
          <a:p>
            <a:pPr>
              <a:lnSpc>
                <a:spcPct val="90000"/>
              </a:lnSpc>
              <a:defRPr/>
            </a:pPr>
            <a:r>
              <a:rPr lang="en-US" sz="28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Peat-lite mixes</a:t>
            </a:r>
            <a:endParaRPr lang="en-US" sz="2800" smtClean="0"/>
          </a:p>
          <a:p>
            <a:pPr lvl="1">
              <a:lnSpc>
                <a:spcPct val="90000"/>
              </a:lnSpc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Peat &amp; perlite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Peat &amp; vermiculite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Developed at Cornell University in mid-1960’s</a:t>
            </a:r>
            <a:endParaRPr lang="en-US" sz="2400" smtClean="0"/>
          </a:p>
          <a:p>
            <a:pPr lvl="1">
              <a:lnSpc>
                <a:spcPct val="90000"/>
              </a:lnSpc>
              <a:defRPr/>
            </a:pPr>
            <a:endParaRPr lang="en-US" sz="2400" smtClean="0"/>
          </a:p>
          <a:p>
            <a:pPr lvl="1">
              <a:lnSpc>
                <a:spcPct val="90000"/>
              </a:lnSpc>
              <a:defRPr/>
            </a:pPr>
            <a:endParaRPr lang="en-US" sz="2400" smtClean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&#10;Peat-lite mix                  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MVC-006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381000" y="5181600"/>
            <a:ext cx="8077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Coco Peat – a compressed coconut fibre which is widely used as a peat substitute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914400" y="990600"/>
            <a:ext cx="77724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CC"/>
                </a:solidFill>
              </a:rPr>
              <a:t>Selecting Ingredients for Media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838200" y="2590800"/>
            <a:ext cx="79248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Simplicity of the mix formula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Complex mixes are difficult to prepare;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The complexity often leads to mistakes;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KISS – Keep it Simple Stupid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914400" y="1066800"/>
            <a:ext cx="8001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CC"/>
                </a:solidFill>
              </a:rPr>
              <a:t>Examples of commercial prop mixes</a:t>
            </a: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990600" y="2590800"/>
            <a:ext cx="79248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1 part peat	:	1 part sand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1 part peat	:	1 part perlite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1 part peat	:	1 part vermiculite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1 part peat	:	1 part pine bark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1peat   :   1 perlite  : 1 vermiculite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001000" cy="4114800"/>
          </a:xfrm>
          <a:solidFill>
            <a:schemeClr val="accent1"/>
          </a:solidFill>
        </p:spPr>
        <p:txBody>
          <a:bodyPr/>
          <a:lstStyle/>
          <a:p>
            <a:pPr>
              <a:defRPr/>
            </a:pPr>
            <a:r>
              <a:rPr lang="en-US" sz="2800" b="1" u="sng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Cold frame</a:t>
            </a:r>
            <a:r>
              <a:rPr lang="en-US" sz="2800" b="1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US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used for passive propagation (hardening rooted cuttings &amp; over-wintering)</a:t>
            </a:r>
            <a:endParaRPr lang="en-US" sz="2800" dirty="0" smtClean="0"/>
          </a:p>
          <a:p>
            <a:pPr>
              <a:defRPr/>
            </a:pPr>
            <a:r>
              <a:rPr lang="en-US" sz="2800" b="1" u="sng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Hotbed</a:t>
            </a:r>
            <a:r>
              <a:rPr lang="en-US" sz="2800" b="1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US" sz="2800" b="1" dirty="0" smtClean="0"/>
              <a:t>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used for active propagation</a:t>
            </a:r>
            <a:r>
              <a:rPr lang="en-US" sz="2800" dirty="0" smtClean="0"/>
              <a:t> </a:t>
            </a:r>
          </a:p>
          <a:p>
            <a:pPr>
              <a:defRPr/>
            </a:pPr>
            <a:r>
              <a:rPr lang="en-US" sz="2800" b="1" u="sng" dirty="0" err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Lathhouse</a:t>
            </a:r>
            <a:r>
              <a:rPr lang="en-US" sz="2800" b="1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US" sz="2800" dirty="0" smtClean="0"/>
              <a:t>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outdoor shade protects new seedlings/rooted cuttings from high summer temperatures and high irradiance</a:t>
            </a:r>
          </a:p>
          <a:p>
            <a:pPr lvl="1"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hardening-off seedlings and acclimatization</a:t>
            </a:r>
          </a:p>
          <a:p>
            <a:pPr lvl="1"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shade-requiring plants</a:t>
            </a:r>
            <a:endParaRPr lang="en-US" sz="2400" dirty="0" smtClean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Factors in Plant Prop.</a:t>
            </a:r>
            <a:endParaRPr lang="en-US" sz="400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Nutrition</a:t>
            </a:r>
            <a:endParaRPr lang="en-US" smtClean="0"/>
          </a:p>
          <a:p>
            <a:pPr lvl="1"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Fertigation -</a:t>
            </a:r>
            <a:r>
              <a:rPr lang="en-US" smtClean="0"/>
              <a:t> </a:t>
            </a: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liquid fertilizers</a:t>
            </a:r>
          </a:p>
          <a:p>
            <a:pPr lvl="2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Only fertigate crops using plastic/PVC piping!</a:t>
            </a:r>
            <a:endParaRPr lang="en-US" smtClean="0"/>
          </a:p>
          <a:p>
            <a:pPr lvl="1">
              <a:defRPr/>
            </a:pPr>
            <a:r>
              <a:rPr lang="en-US" b="1" smtClean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Controlled-release (slow-release)</a:t>
            </a:r>
            <a:endParaRPr lang="en-US" smtClean="0"/>
          </a:p>
          <a:p>
            <a:pPr lvl="2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Resin-coated = Osmocote</a:t>
            </a:r>
          </a:p>
          <a:p>
            <a:pPr lvl="2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Sulfur coated</a:t>
            </a:r>
          </a:p>
          <a:p>
            <a:pPr lvl="2"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Slowly soluble = MagAmp and Urea formaldehyde</a:t>
            </a:r>
            <a:endParaRPr lang="en-US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old frame-1                   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3505200"/>
            <a:ext cx="358140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 descr="Cold frame-2                   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04800"/>
            <a:ext cx="4419600" cy="37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 descr="automatic vent openers         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4648200"/>
            <a:ext cx="327660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257800" y="1385888"/>
            <a:ext cx="3382963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Cold frames</a:t>
            </a:r>
            <a:endParaRPr lang="en-US"/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990600" y="4191000"/>
            <a:ext cx="3255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Hydraulic vent-openers</a:t>
            </a:r>
            <a:endParaRPr lang="en-US"/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5105400" y="1066800"/>
            <a:ext cx="3733800" cy="1524000"/>
          </a:xfrm>
          <a:prstGeom prst="rect">
            <a:avLst/>
          </a:prstGeom>
          <a:noFill/>
          <a:ln w="57150" cmpd="thinThick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otbox                         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87350"/>
            <a:ext cx="7391400" cy="627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175125" y="381000"/>
            <a:ext cx="19542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Hotbed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&#10;Lath house                                                     0000017DMacintosh HD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954</Words>
  <Application>Microsoft Office PowerPoint</Application>
  <PresentationFormat>On-screen Show (4:3)</PresentationFormat>
  <Paragraphs>240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Lab Part II</vt:lpstr>
      <vt:lpstr>Environmental Factors in Plant Prop.</vt:lpstr>
      <vt:lpstr>Slide 3</vt:lpstr>
      <vt:lpstr>Slide 4</vt:lpstr>
      <vt:lpstr>Slide 5</vt:lpstr>
      <vt:lpstr>Environmental Factors in Plant Prop.</vt:lpstr>
      <vt:lpstr>Slide 7</vt:lpstr>
      <vt:lpstr>Slide 8</vt:lpstr>
      <vt:lpstr>Slide 9</vt:lpstr>
      <vt:lpstr>Environmental Factors in Plant Prop.</vt:lpstr>
      <vt:lpstr>Plug-flat with tray to catch water</vt:lpstr>
      <vt:lpstr>Assorted plug trays</vt:lpstr>
      <vt:lpstr>Styrofoam plug trays</vt:lpstr>
      <vt:lpstr>Environmental Factors in Plant Prop.</vt:lpstr>
      <vt:lpstr>Slide 15</vt:lpstr>
      <vt:lpstr>Slide 16</vt:lpstr>
      <vt:lpstr>Slide 17</vt:lpstr>
      <vt:lpstr>Environmental Factors in Plant Prop.</vt:lpstr>
      <vt:lpstr>Slide 19</vt:lpstr>
      <vt:lpstr>Slide 20</vt:lpstr>
      <vt:lpstr>Slide 21</vt:lpstr>
      <vt:lpstr>Slide 22</vt:lpstr>
      <vt:lpstr>Whitcome System “Rootmaker”</vt:lpstr>
      <vt:lpstr>Whitcome System “Rootmaker”</vt:lpstr>
      <vt:lpstr>Whitcome System “Rootmaker” All plants are the same age!</vt:lpstr>
      <vt:lpstr>Whitcome System “Rootmaker”</vt:lpstr>
      <vt:lpstr>Whitcome System “Rootmaker”</vt:lpstr>
      <vt:lpstr>Environmental Factors in Plant Prop.</vt:lpstr>
      <vt:lpstr>Slide 29</vt:lpstr>
      <vt:lpstr>Slide 30</vt:lpstr>
      <vt:lpstr>Slide 31</vt:lpstr>
      <vt:lpstr>Environmental Factors in Plant Prop.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Environmental Factors in Plant Prop.</vt:lpstr>
      <vt:lpstr>Environmental Factors in Plant Prop.</vt:lpstr>
      <vt:lpstr>Environmental Factors in Plant Prop.</vt:lpstr>
      <vt:lpstr>Environmental Factors in Plant Prop.</vt:lpstr>
      <vt:lpstr>Environmental Factors in Plant Prop.</vt:lpstr>
      <vt:lpstr>Environmental Factors in Plant Prop.</vt:lpstr>
      <vt:lpstr>Slide 46</vt:lpstr>
      <vt:lpstr>Slide 47</vt:lpstr>
      <vt:lpstr>Environmental Factors in Plant Prop.</vt:lpstr>
      <vt:lpstr>Environmental Factors in Plant Prop.</vt:lpstr>
      <vt:lpstr>Environmental Factors in Plant Prop.</vt:lpstr>
      <vt:lpstr>Spider plant (fluorine sensitive)</vt:lpstr>
      <vt:lpstr>Environmental Factors in Plant Prop.</vt:lpstr>
      <vt:lpstr>Environmental Factors in Plant Prop.</vt:lpstr>
      <vt:lpstr>Environmental Factors in Plant Prop.</vt:lpstr>
      <vt:lpstr>Environmental Factors in Plant Prop.</vt:lpstr>
      <vt:lpstr>Slide 56</vt:lpstr>
      <vt:lpstr>Slide 57</vt:lpstr>
      <vt:lpstr>Slide 58</vt:lpstr>
      <vt:lpstr>Slide 59</vt:lpstr>
      <vt:lpstr>Environmental Factors in Plant Prop.</vt:lpstr>
    </vt:vector>
  </TitlesOfParts>
  <Company>USER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Part II</dc:title>
  <dc:creator>USER</dc:creator>
  <cp:lastModifiedBy>USER</cp:lastModifiedBy>
  <cp:revision>1</cp:revision>
  <dcterms:created xsi:type="dcterms:W3CDTF">2013-04-30T05:29:12Z</dcterms:created>
  <dcterms:modified xsi:type="dcterms:W3CDTF">2013-04-30T05:32:09Z</dcterms:modified>
</cp:coreProperties>
</file>