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379" r:id="rId2"/>
    <p:sldId id="380" r:id="rId3"/>
    <p:sldId id="383" r:id="rId4"/>
    <p:sldId id="381" r:id="rId5"/>
    <p:sldId id="382" r:id="rId6"/>
    <p:sldId id="395" r:id="rId7"/>
    <p:sldId id="396" r:id="rId8"/>
    <p:sldId id="397" r:id="rId9"/>
    <p:sldId id="398" r:id="rId10"/>
    <p:sldId id="386" r:id="rId11"/>
    <p:sldId id="393" r:id="rId12"/>
    <p:sldId id="394" r:id="rId13"/>
    <p:sldId id="385" r:id="rId14"/>
    <p:sldId id="387" r:id="rId15"/>
    <p:sldId id="384" r:id="rId16"/>
    <p:sldId id="400" r:id="rId17"/>
    <p:sldId id="401" r:id="rId18"/>
    <p:sldId id="402" r:id="rId19"/>
    <p:sldId id="388" r:id="rId20"/>
    <p:sldId id="389" r:id="rId21"/>
    <p:sldId id="390" r:id="rId22"/>
    <p:sldId id="391" r:id="rId23"/>
    <p:sldId id="39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9237" autoAdjust="0"/>
  </p:normalViewPr>
  <p:slideViewPr>
    <p:cSldViewPr>
      <p:cViewPr varScale="1">
        <p:scale>
          <a:sx n="81" d="100"/>
          <a:sy n="81" d="100"/>
        </p:scale>
        <p:origin x="101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Baseband M-</a:t>
            </a:r>
            <a:r>
              <a:rPr lang="en-US" dirty="0" err="1"/>
              <a:t>ary</a:t>
            </a:r>
            <a:r>
              <a:rPr lang="en-US" dirty="0"/>
              <a:t> PAM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M-</a:t>
            </a:r>
            <a:r>
              <a:rPr lang="en-US" sz="2800" dirty="0" err="1"/>
              <a:t>ary</a:t>
            </a:r>
            <a:r>
              <a:rPr lang="en-US" sz="2800" dirty="0"/>
              <a:t> baseband pulse transmission is a method used reduce the data transmission bandwidth</a:t>
            </a:r>
          </a:p>
          <a:p>
            <a:pPr algn="just"/>
            <a:r>
              <a:rPr lang="en-US" sz="2800" dirty="0"/>
              <a:t>This method is used when the available channel bandwidth is less than the data bandwidth</a:t>
            </a:r>
          </a:p>
          <a:p>
            <a:pPr algn="just"/>
            <a:r>
              <a:rPr lang="en-US" sz="2800" dirty="0"/>
              <a:t>By using M-</a:t>
            </a:r>
            <a:r>
              <a:rPr lang="en-US" sz="2800" dirty="0" err="1"/>
              <a:t>ary</a:t>
            </a:r>
            <a:r>
              <a:rPr lang="en-US" sz="2800" dirty="0"/>
              <a:t> we can force the data bandwidth to became less than the available channel bandwidth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Average probability of symbol error of M-</a:t>
            </a:r>
            <a:r>
              <a:rPr lang="en-US" sz="3800" dirty="0" err="1"/>
              <a:t>ary</a:t>
            </a:r>
            <a:r>
              <a:rPr lang="en-US" sz="3800" dirty="0"/>
              <a:t> PAM baseband pulse 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3438"/>
              </a:xfrm>
            </p:spPr>
            <p:txBody>
              <a:bodyPr/>
              <a:lstStyle/>
              <a:p>
                <a:pPr algn="just"/>
                <a:r>
                  <a:rPr lang="en-US" sz="2800" dirty="0"/>
                  <a:t>The average probability of symbol error of M-</a:t>
                </a:r>
                <a:r>
                  <a:rPr lang="en-US" sz="2800" dirty="0" err="1"/>
                  <a:t>ary</a:t>
                </a:r>
                <a:r>
                  <a:rPr lang="en-US" sz="2800" dirty="0"/>
                  <a:t> PAM system is worse than the average probability of PCM system which is given mathematically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𝑎𝑣𝑔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/>
              </a:p>
              <a:p>
                <a:pPr algn="just"/>
                <a:r>
                  <a:rPr lang="en-US" sz="2800" dirty="0"/>
                  <a:t>Where the average symbol energy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3438"/>
              </a:xfrm>
              <a:blipFill rotWithShape="0">
                <a:blip r:embed="rId2"/>
                <a:stretch>
                  <a:fillRect t="-157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Average probability of bit error of M-</a:t>
            </a:r>
            <a:r>
              <a:rPr lang="en-US" sz="3800" dirty="0" err="1"/>
              <a:t>ary</a:t>
            </a:r>
            <a:r>
              <a:rPr lang="en-US" sz="3800" dirty="0"/>
              <a:t> PAM baseband pulse 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3438"/>
              </a:xfrm>
            </p:spPr>
            <p:txBody>
              <a:bodyPr/>
              <a:lstStyle/>
              <a:p>
                <a:pPr algn="just"/>
                <a:r>
                  <a:rPr lang="en-US" sz="2800" dirty="0"/>
                  <a:t>The average probability of bit error of M-</a:t>
                </a:r>
                <a:r>
                  <a:rPr lang="en-US" sz="2800" dirty="0" err="1"/>
                  <a:t>ary</a:t>
                </a:r>
                <a:r>
                  <a:rPr lang="en-US" sz="2800" dirty="0"/>
                  <a:t> PAM system is given mathematically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/>
              </a:p>
              <a:p>
                <a:pPr algn="just"/>
                <a:r>
                  <a:rPr lang="en-US" sz="2800" dirty="0"/>
                  <a:t>Note that the average symbol energy and the bit energy are related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 is the amplitude of the lowest PAM symbol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3438"/>
              </a:xfrm>
              <a:blipFill rotWithShape="0">
                <a:blip r:embed="rId2"/>
                <a:stretch>
                  <a:fillRect t="-157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Average probability of bit error of M-</a:t>
            </a:r>
            <a:r>
              <a:rPr lang="en-US" sz="3800" dirty="0" err="1"/>
              <a:t>ary</a:t>
            </a:r>
            <a:r>
              <a:rPr lang="en-US" sz="3800" dirty="0"/>
              <a:t> PAM  for different values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133" y="1600200"/>
            <a:ext cx="5463733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The bandwidth efficiency of a given system is defined as the bit rate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𝑏𝑎𝑛𝑑𝑤𝑑𝑖𝑡h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𝑒𝑓𝑓𝑖𝑐𝑒𝑛𝑐𝑦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𝑏𝑖𝑡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𝑏𝑎𝑛𝑑𝑖𝑤𝑑𝑡h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4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Advantages/ disadvantages of M-</a:t>
            </a:r>
            <a:r>
              <a:rPr lang="en-US" dirty="0" err="1"/>
              <a:t>ary</a:t>
            </a:r>
            <a:r>
              <a:rPr lang="en-US" dirty="0"/>
              <a:t> PAM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The main advantages of M-</a:t>
            </a:r>
            <a:r>
              <a:rPr lang="en-US" sz="2800" dirty="0" err="1"/>
              <a:t>ary</a:t>
            </a:r>
            <a:r>
              <a:rPr lang="en-US" sz="2800" dirty="0"/>
              <a:t> PAM pulse transmission are</a:t>
            </a:r>
          </a:p>
          <a:p>
            <a:pPr lvl="1" algn="just"/>
            <a:r>
              <a:rPr lang="en-US" sz="2400" dirty="0"/>
              <a:t>Large data rate can be transmitted within a limited channel bandwidth</a:t>
            </a:r>
          </a:p>
          <a:p>
            <a:pPr lvl="1" algn="just"/>
            <a:r>
              <a:rPr lang="en-US" sz="2400" dirty="0"/>
              <a:t>Large bandwidth efficiency</a:t>
            </a:r>
          </a:p>
          <a:p>
            <a:pPr algn="just"/>
            <a:r>
              <a:rPr lang="en-US" sz="2800" dirty="0"/>
              <a:t>The main disadvantage of M-</a:t>
            </a:r>
            <a:r>
              <a:rPr lang="en-US" sz="2800" dirty="0" err="1"/>
              <a:t>ary</a:t>
            </a:r>
            <a:r>
              <a:rPr lang="en-US" sz="2800" dirty="0"/>
              <a:t> PAM pulse transmission is the larger average probability of error compared with PCM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4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A telephone channel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400" dirty="0"/>
                  <a:t> is equalized to satisfy the Nyquist ideal channel. Determine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000" dirty="0"/>
                  <a:t>The maximum bit rate that can be transmitted over  this channel if the data are polar NRZ PCM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000" dirty="0"/>
                  <a:t>IF M-</a:t>
                </a:r>
                <a:r>
                  <a:rPr lang="en-US" sz="2000" dirty="0" err="1"/>
                  <a:t>ary</a:t>
                </a:r>
                <a:r>
                  <a:rPr lang="en-US" sz="2000" dirty="0"/>
                  <a:t> PAM transmission is used, determine the value of M that enables data transmission at a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𝑀𝑏𝑖𝑡𝑠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/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000" dirty="0"/>
                  <a:t>Determine the bandwidth (spectral) efficiency in parts (a) and (b)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000" dirty="0"/>
                  <a:t>Determine the average probability of error in both parts (a) and (b)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3.36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1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000" dirty="0"/>
                  <a:t>The maximum bit rate  for PCM data can be determine from 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endParaRPr lang="en-US" sz="2000" dirty="0"/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𝑀𝑏𝑖𝑡𝑠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  <a:p>
                <a:pPr marL="914400" lvl="1" indent="-457200" algn="just">
                  <a:buSzPct val="100000"/>
                  <a:buFont typeface="+mj-lt"/>
                  <a:buAutoNum type="alphaLcParenR" startAt="2"/>
                </a:pPr>
                <a:r>
                  <a:rPr lang="en-US" sz="2000" dirty="0"/>
                  <a:t>In the case of M-</a:t>
                </a:r>
                <a:r>
                  <a:rPr lang="en-US" sz="2000" dirty="0" err="1"/>
                  <a:t>ary</a:t>
                </a:r>
                <a:r>
                  <a:rPr lang="en-US" sz="2000" dirty="0"/>
                  <a:t> PAM, the bit rate can be determined from the bandwidth which is given by</a:t>
                </a:r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0" dirty="0"/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𝑙𝑒𝑣𝑒𝑙𝑠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8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 algn="just">
                  <a:buSzPct val="100000"/>
                  <a:buFont typeface="+mj-lt"/>
                  <a:buAutoNum type="alphaLcParenR" startAt="3"/>
                </a:pPr>
                <a:r>
                  <a:rPr lang="en-US" sz="2000" dirty="0"/>
                  <a:t>The bandwidth efficiency for the data in part (a) is given by </a:t>
                </a:r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𝑀𝐻𝑧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000" b="0" dirty="0"/>
              </a:p>
              <a:p>
                <a:pPr marL="457200" lvl="1" indent="0" algn="just">
                  <a:buSzPct val="100000"/>
                  <a:buNone/>
                </a:pPr>
                <a:r>
                  <a:rPr lang="en-US" sz="2000" dirty="0"/>
                  <a:t>The bandwidth efficiency for the data in part (b) is given by </a:t>
                </a:r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𝑀𝐻𝑧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000" dirty="0"/>
              </a:p>
              <a:p>
                <a:pPr marL="914400" lvl="1" indent="-457200" algn="just">
                  <a:buSzPct val="100000"/>
                  <a:buFont typeface="+mj-lt"/>
                  <a:buAutoNum type="alphaLcParenR" startAt="4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1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 algn="just">
                  <a:buSzPct val="100000"/>
                  <a:buFont typeface="+mj-lt"/>
                  <a:buAutoNum type="alphaLcParenR" startAt="4"/>
                </a:pPr>
                <a:r>
                  <a:rPr lang="en-US" sz="2000" dirty="0"/>
                  <a:t>The average probability of bit error for PCM data assuming polar NRZ is given by</a:t>
                </a:r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3.36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457200" lvl="1" indent="0" algn="just">
                  <a:buSzPct val="100000"/>
                  <a:buNone/>
                </a:pPr>
                <a:r>
                  <a:rPr lang="en-US" sz="2000" dirty="0"/>
                  <a:t>The average probability of bit error for M-</a:t>
                </a:r>
                <a:r>
                  <a:rPr lang="en-US" sz="2000" dirty="0" err="1"/>
                  <a:t>ary</a:t>
                </a:r>
                <a:r>
                  <a:rPr lang="en-US" sz="2000" dirty="0"/>
                  <a:t> PAM is given by </a:t>
                </a:r>
              </a:p>
              <a:p>
                <a:pPr marL="45720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fName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</m:func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eqAr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16−1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16×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fName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16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3.36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=0.071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7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948238"/>
              </a:xfrm>
            </p:spPr>
            <p:txBody>
              <a:bodyPr/>
              <a:lstStyle/>
              <a:p>
                <a:pPr algn="just"/>
                <a:r>
                  <a:rPr lang="en-US" sz="2300" dirty="0"/>
                  <a:t>A given analog signal is sampled at a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𝑠𝑎𝑚𝑝𝑙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300" dirty="0"/>
                  <a:t>, then quantized using 6 bits. If the resulting PCM signal is converted into 16-level PAM then transmitted over a communication channel whose available bandwidth is 12 kHz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300" dirty="0"/>
                  <a:t>Determine the symbol rate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300" dirty="0"/>
                  <a:t>Determine the bandwidth if the data are sent as PCM pulses (assume that the channel is equalized to have ideal Nyquist channel)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300" dirty="0"/>
                  <a:t>Determine the bandwidth if the data are transmitted using 16-ary PAM(assume that the channel is equalized to have ideal Nyquist channel)</a:t>
                </a:r>
              </a:p>
              <a:p>
                <a:pPr marL="914400" lvl="1" indent="-457200" algn="just">
                  <a:buSzPct val="100000"/>
                  <a:buFont typeface="+mj-lt"/>
                  <a:buAutoNum type="alphaLcParenR"/>
                </a:pPr>
                <a:r>
                  <a:rPr lang="en-US" sz="2300" dirty="0"/>
                  <a:t>Determine the bandwidth efficiency of the system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948238"/>
              </a:xfrm>
              <a:blipFill rotWithShape="0">
                <a:blip r:embed="rId2"/>
                <a:stretch>
                  <a:fillRect t="-1110" r="-1481" b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 of M-</a:t>
            </a:r>
            <a:r>
              <a:rPr lang="en-US" dirty="0" err="1"/>
              <a:t>ary</a:t>
            </a:r>
            <a:r>
              <a:rPr lang="en-US" dirty="0"/>
              <a:t> PAM 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In M-</a:t>
                </a:r>
                <a:r>
                  <a:rPr lang="en-US" sz="2800" dirty="0" err="1"/>
                  <a:t>ary</a:t>
                </a:r>
                <a:r>
                  <a:rPr lang="en-US" sz="2800" dirty="0"/>
                  <a:t> baseband pulse transmission a group of binary R-bits is converted into M-level PAM pulses and sent through the communication channel </a:t>
                </a:r>
              </a:p>
              <a:p>
                <a:pPr algn="just"/>
                <a:r>
                  <a:rPr lang="en-US" sz="2800" dirty="0"/>
                  <a:t>The relation between the number of bits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and the number of levels is given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sz="2800" dirty="0"/>
              </a:p>
              <a:p>
                <a:pPr algn="just"/>
                <a:r>
                  <a:rPr lang="en-US" sz="2800" dirty="0"/>
                  <a:t>Each transmitted PAM pulse is known as a symbol or baud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 algn="just">
                  <a:buFont typeface="+mj-lt"/>
                  <a:buAutoNum type="alphaLcParenR"/>
                </a:pPr>
                <a:r>
                  <a:rPr lang="en-US" sz="2800" dirty="0"/>
                  <a:t>The symbol rate can be found directly from the following equation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𝑠𝑎𝑚𝑝𝑙𝑖𝑛𝑔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𝑟𝑎𝑡𝑒𝑠</m:t>
                      </m:r>
                    </m:oMath>
                  </m:oMathPara>
                </a14:m>
                <a:endParaRPr lang="en-US" sz="2400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=6×6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𝑘𝑠𝑎𝑚𝑝𝑙𝑒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=36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𝑘𝑏𝑖𝑡𝑠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𝑘𝑠𝑦𝑚𝑏𝑜𝑙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 algn="just">
                  <a:buFont typeface="+mj-lt"/>
                  <a:buAutoNum type="alphaLcParenR" startAt="2"/>
                </a:pPr>
                <a:r>
                  <a:rPr lang="en-US" sz="2400" dirty="0"/>
                  <a:t>The bandwidth if the data are sent using PCM is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161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6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 algn="just">
                  <a:buFont typeface="+mj-lt"/>
                  <a:buAutoNum type="alphaLcParenR" startAt="3"/>
                </a:pPr>
                <a:r>
                  <a:rPr lang="en-US" sz="2400" dirty="0"/>
                  <a:t>The bandwidth if the data are transmitted using 16-ary PAM pulses is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=4.5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 algn="just">
                  <a:buFont typeface="+mj-lt"/>
                  <a:buAutoNum type="alphaLcParenR" startAt="4"/>
                </a:pPr>
                <a:r>
                  <a:rPr lang="en-US" sz="2400" dirty="0"/>
                  <a:t>The bandwidth efficiency of the system of the system is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𝑘𝑏𝑖𝑡𝑠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𝑘𝐻𝑧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107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4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A binary waveform of 9600 bits/s is converted into 8-levels PAM signal , then transmitted through a channel with raised cosine filtering. The channel bandwidth is equalized to 2.4 kHz. Determine</a:t>
            </a:r>
          </a:p>
          <a:p>
            <a:pPr marL="914400" lvl="1" indent="-514350" algn="just">
              <a:buSzPct val="100000"/>
              <a:buFont typeface="+mj-lt"/>
              <a:buAutoNum type="alphaLcParenR"/>
            </a:pPr>
            <a:r>
              <a:rPr lang="en-US" sz="2400" dirty="0"/>
              <a:t>The baud (symbol) rate of the multilevel signal</a:t>
            </a:r>
          </a:p>
          <a:p>
            <a:pPr marL="914400" lvl="1" indent="-514350" algn="just">
              <a:buSzPct val="100000"/>
              <a:buFont typeface="+mj-lt"/>
              <a:buAutoNum type="alphaLcParenR"/>
            </a:pPr>
            <a:r>
              <a:rPr lang="en-US" sz="2400" dirty="0"/>
              <a:t>What is the roll off factor of the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83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Solution</a:t>
                </a:r>
              </a:p>
              <a:p>
                <a:pPr marL="914400" lvl="1" indent="-514350" algn="just">
                  <a:buSzPct val="100000"/>
                  <a:buFont typeface="+mj-lt"/>
                  <a:buAutoNum type="alphaLcParenR"/>
                </a:pPr>
                <a:r>
                  <a:rPr lang="en-US" sz="2400" dirty="0"/>
                  <a:t>The baud (symbol) rate of the multilevel signal is given by</a:t>
                </a:r>
              </a:p>
              <a:p>
                <a:pPr marL="40005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9600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=3.2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𝑘𝑠𝑦𝑚𝑏𝑜𝑙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  <a:p>
                <a:pPr marL="914400" lvl="1" indent="-514350" algn="just">
                  <a:buSzPct val="100000"/>
                  <a:buFont typeface="+mj-lt"/>
                  <a:buAutoNum type="alphaLcParenR"/>
                </a:pPr>
                <a:r>
                  <a:rPr lang="en-US" sz="2400" dirty="0"/>
                  <a:t>The roll off factor of the filter is determined from</a:t>
                </a:r>
              </a:p>
              <a:p>
                <a:pPr marL="40005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400050" lvl="1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2.4=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3.2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1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 of M-</a:t>
            </a:r>
            <a:r>
              <a:rPr lang="en-US" dirty="0" err="1"/>
              <a:t>ary</a:t>
            </a:r>
            <a:r>
              <a:rPr lang="en-US" dirty="0"/>
              <a:t> PAM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6462"/>
          </a:xfrm>
        </p:spPr>
        <p:txBody>
          <a:bodyPr/>
          <a:lstStyle/>
          <a:p>
            <a:pPr algn="just"/>
            <a:r>
              <a:rPr lang="en-US" sz="2800" dirty="0"/>
              <a:t>To illustrate the concept of M-</a:t>
            </a:r>
            <a:r>
              <a:rPr lang="en-US" sz="2800" dirty="0" err="1"/>
              <a:t>ary</a:t>
            </a:r>
            <a:r>
              <a:rPr lang="en-US" sz="2800" dirty="0"/>
              <a:t> pulse transmission assume that in a given bit stream each two bits are converted to 4-level (quaternary) PAM as shown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45" y="3372029"/>
            <a:ext cx="6671310" cy="29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9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bit rate and symbol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The relation between the symbol duration and the bit duration is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𝑆𝑦𝑚𝑏𝑜𝑙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𝑑𝑢𝑟𝑎𝑡𝑖𝑜𝑛</m:t>
                      </m:r>
                    </m:oMath>
                  </m:oMathPara>
                </a14:m>
                <a:endParaRPr lang="en-US" sz="2800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 algn="just"/>
                <a:r>
                  <a:rPr lang="en-US" sz="2800" dirty="0"/>
                  <a:t>Alternatively the symbol rate and the bit rate are related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of M-</a:t>
            </a:r>
            <a:r>
              <a:rPr lang="en-US" dirty="0" err="1"/>
              <a:t>ary</a:t>
            </a:r>
            <a:r>
              <a:rPr lang="en-US" dirty="0"/>
              <a:t> PAM 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b="0" dirty="0"/>
                  <a:t>The bandwidth of the M-</a:t>
                </a:r>
                <a:r>
                  <a:rPr lang="en-US" sz="2800" b="0" dirty="0" err="1"/>
                  <a:t>ary</a:t>
                </a:r>
                <a:r>
                  <a:rPr lang="en-US" sz="2800" b="0" dirty="0"/>
                  <a:t> signaling is given by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pPr algn="just"/>
                <a:r>
                  <a:rPr lang="en-US" sz="2800" b="0" dirty="0"/>
                  <a:t>If raised cosine filtering is used then the bandwidth is defined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 algn="just"/>
                <a:r>
                  <a:rPr lang="en-US" sz="2800" b="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dirty="0"/>
                  <a:t> is the roll off factor</a:t>
                </a:r>
              </a:p>
              <a:p>
                <a:pPr algn="just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 diagram of 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0" dirty="0"/>
              <a:t>The constellation diagram of M-</a:t>
            </a:r>
            <a:r>
              <a:rPr lang="en-US" sz="2800" b="0" dirty="0" err="1"/>
              <a:t>ary</a:t>
            </a:r>
            <a:r>
              <a:rPr lang="en-US" sz="2800" b="0" dirty="0"/>
              <a:t> PAM pulse transmission is shown below</a:t>
            </a:r>
          </a:p>
          <a:p>
            <a:pPr algn="just"/>
            <a:endParaRPr lang="en-US" sz="2800" dirty="0"/>
          </a:p>
          <a:p>
            <a:pPr algn="just"/>
            <a:endParaRPr lang="en-US" sz="2800" b="0" dirty="0"/>
          </a:p>
          <a:p>
            <a:pPr algn="just"/>
            <a:endParaRPr lang="en-US" sz="2800" dirty="0"/>
          </a:p>
          <a:p>
            <a:pPr algn="just"/>
            <a:r>
              <a:rPr lang="en-US" sz="2800" b="0" dirty="0"/>
              <a:t>The minimum distance between adjacent samples (known as the Euclidean distance) is 2</a:t>
            </a:r>
          </a:p>
          <a:p>
            <a:pPr algn="just"/>
            <a:endParaRPr lang="en-US" sz="2800" b="0" dirty="0"/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957512"/>
            <a:ext cx="70199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M-</a:t>
            </a:r>
            <a:r>
              <a:rPr lang="en-US" dirty="0" err="1"/>
              <a:t>ary</a:t>
            </a:r>
            <a:r>
              <a:rPr lang="en-US" dirty="0"/>
              <a:t> PAM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0" dirty="0"/>
              <a:t>The M-</a:t>
            </a:r>
            <a:r>
              <a:rPr lang="en-US" sz="2800" b="0" dirty="0" err="1"/>
              <a:t>ary</a:t>
            </a:r>
            <a:r>
              <a:rPr lang="en-US" sz="2800" b="0" dirty="0"/>
              <a:t> PAM transmission system can be implemented by using continuous or discrete system implementation</a:t>
            </a:r>
          </a:p>
          <a:p>
            <a:pPr algn="just"/>
            <a:r>
              <a:rPr lang="en-US" sz="2800" dirty="0"/>
              <a:t>Each system implementation is illustrated in the next two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2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PAM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27494"/>
            <a:ext cx="5529262" cy="4507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7631" y="403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Modulator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7630" y="6015589"/>
            <a:ext cx="195976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Demodulator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894A9D-0AB8-4050-AE74-DC87BC64FD5E}"/>
              </a:ext>
            </a:extLst>
          </p:cNvPr>
          <p:cNvSpPr/>
          <p:nvPr/>
        </p:nvSpPr>
        <p:spPr bwMode="auto">
          <a:xfrm>
            <a:off x="3581400" y="3200400"/>
            <a:ext cx="381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60A1C-08C9-478D-9DB8-52DA18356C3D}"/>
              </a:ext>
            </a:extLst>
          </p:cNvPr>
          <p:cNvSpPr txBox="1"/>
          <p:nvPr/>
        </p:nvSpPr>
        <p:spPr>
          <a:xfrm>
            <a:off x="3505200" y="3258473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DAC</a:t>
            </a:r>
          </a:p>
        </p:txBody>
      </p:sp>
    </p:spTree>
    <p:extLst>
      <p:ext uri="{BB962C8B-B14F-4D97-AF65-F5344CB8AC3E}">
        <p14:creationId xmlns:p14="http://schemas.microsoft.com/office/powerpoint/2010/main" val="29698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PAM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76131" y="-1133870"/>
            <a:ext cx="3418542" cy="829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3733800"/>
            <a:ext cx="1676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Modulator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6125760"/>
            <a:ext cx="195976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Demodulator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11173" y="1235258"/>
            <a:ext cx="1334085" cy="83123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FBFC18-3485-449B-AB63-3CE3389387E8}"/>
              </a:ext>
            </a:extLst>
          </p:cNvPr>
          <p:cNvSpPr/>
          <p:nvPr/>
        </p:nvSpPr>
        <p:spPr bwMode="auto">
          <a:xfrm>
            <a:off x="2057399" y="3200400"/>
            <a:ext cx="39537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2B6D9-A80C-4F56-9649-0E859D2F74D9}"/>
              </a:ext>
            </a:extLst>
          </p:cNvPr>
          <p:cNvSpPr txBox="1"/>
          <p:nvPr/>
        </p:nvSpPr>
        <p:spPr>
          <a:xfrm>
            <a:off x="1981200" y="32766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DAC</a:t>
            </a:r>
          </a:p>
        </p:txBody>
      </p:sp>
    </p:spTree>
    <p:extLst>
      <p:ext uri="{BB962C8B-B14F-4D97-AF65-F5344CB8AC3E}">
        <p14:creationId xmlns:p14="http://schemas.microsoft.com/office/powerpoint/2010/main" val="3910438084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14031</TotalTime>
  <Words>1095</Words>
  <Application>Microsoft Office PowerPoint</Application>
  <PresentationFormat>On-screen Show (4:3)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Wingdings</vt:lpstr>
      <vt:lpstr>Digital Dots</vt:lpstr>
      <vt:lpstr>Baseband M-ary PAM transmission</vt:lpstr>
      <vt:lpstr>Principle of operation of M-ary PAM transmission</vt:lpstr>
      <vt:lpstr>Principle of operation of M-ary PAM transmission</vt:lpstr>
      <vt:lpstr>Relation between bit rate and symbol rate</vt:lpstr>
      <vt:lpstr>Bandwidth of M-ary PAM transmission</vt:lpstr>
      <vt:lpstr>Constellation diagram of PAM</vt:lpstr>
      <vt:lpstr>Implementation of M-ary PAM system</vt:lpstr>
      <vt:lpstr>Continuous PAM system </vt:lpstr>
      <vt:lpstr>Discrete PAM system </vt:lpstr>
      <vt:lpstr>Average probability of symbol error of M-ary PAM baseband pulse transmission</vt:lpstr>
      <vt:lpstr>Average probability of bit error of M-ary PAM baseband pulse transmission</vt:lpstr>
      <vt:lpstr>Average probability of bit error of M-ary PAM  for different values of M</vt:lpstr>
      <vt:lpstr>Bandwidth efficiency</vt:lpstr>
      <vt:lpstr>Advantages/ disadvantages of M-ary PAM </vt:lpstr>
      <vt:lpstr>Example 1</vt:lpstr>
      <vt:lpstr>Solution</vt:lpstr>
      <vt:lpstr>Solution</vt:lpstr>
      <vt:lpstr>Solution</vt:lpstr>
      <vt:lpstr>Example 2 </vt:lpstr>
      <vt:lpstr>Solution</vt:lpstr>
      <vt:lpstr>Solution</vt:lpstr>
      <vt:lpstr>Example3 </vt:lpstr>
      <vt:lpstr>Solution</vt:lpstr>
    </vt:vector>
  </TitlesOfParts>
  <Company>SweetHaven Publishing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Falah Mohammed</cp:lastModifiedBy>
  <cp:revision>363</cp:revision>
  <dcterms:created xsi:type="dcterms:W3CDTF">2004-08-13T16:35:55Z</dcterms:created>
  <dcterms:modified xsi:type="dcterms:W3CDTF">2020-11-10T08:27:39Z</dcterms:modified>
</cp:coreProperties>
</file>