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94560-78E5-489E-ADC4-23CC1590B9B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5524-CBDF-463C-8962-F5D89CCA5D3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E1F51-8C75-42A0-806D-C337A9F80D1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772BD-81DF-41BB-BE36-EAD89F9EA04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B6CC-B2BB-4180-8561-90D4151E700F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1F698-8102-4F02-AAE2-F79EAE00469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CD0E4-842D-412D-8B64-B9788AD1615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8E575-454E-4923-A528-904A53DCAC7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176F4-E492-4EAC-83FE-5A4D6F9EF65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8E2DA-6B17-43D0-8CEE-B500E6A0334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FD97B-093F-4D62-9051-267CADD776E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A4B28A2-4A14-432B-B085-2CB92B060495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logo2 copy"/>
          <p:cNvPicPr>
            <a:picLocks noChangeAspect="1" noChangeArrowheads="1"/>
          </p:cNvPicPr>
          <p:nvPr/>
        </p:nvPicPr>
        <p:blipFill>
          <a:blip r:embed="rId2"/>
          <a:srcRect b="12593"/>
          <a:stretch>
            <a:fillRect/>
          </a:stretch>
        </p:blipFill>
        <p:spPr bwMode="auto">
          <a:xfrm>
            <a:off x="3816350" y="0"/>
            <a:ext cx="1541463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987550" y="1571612"/>
            <a:ext cx="5156200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An-Najah National University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Faculty of Medicine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Department of Physiology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Anatomy and Physiology 1</a:t>
            </a:r>
            <a:endParaRPr lang="en-US" sz="105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7102101</a:t>
            </a:r>
            <a:endParaRPr lang="en-US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2513013" y="4000493"/>
            <a:ext cx="40005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Instructor: </a:t>
            </a:r>
            <a:r>
              <a:rPr lang="en-US" sz="2800" dirty="0" err="1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Heba</a:t>
            </a: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 Salah</a:t>
            </a:r>
            <a:endParaRPr lang="ar-SA" sz="28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428728" y="4500570"/>
            <a:ext cx="6429401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Chapter 6:</a:t>
            </a:r>
          </a:p>
          <a:p>
            <a:pPr algn="ctr"/>
            <a:r>
              <a:rPr lang="en-US" sz="32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err="1" smtClean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DigestiveSystem</a:t>
            </a:r>
            <a:endParaRPr lang="en-US" sz="3200" dirty="0" smtClean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i="1" u="sng" dirty="0" smtClean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Part 4: The Accessory Digestive Organs: Liver, and Gallbladder, Gastrointestinal Tract Processes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00063" y="142875"/>
            <a:ext cx="8382000" cy="727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40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Pancreas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85750" y="1585913"/>
            <a:ext cx="8534400" cy="465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Produces a wide spectrum of digestive enzymes that break down all categories of food</a:t>
            </a:r>
          </a:p>
          <a:p>
            <a:pPr marL="514350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Enzymes are secreted into the duodenum</a:t>
            </a:r>
          </a:p>
          <a:p>
            <a:pPr marL="514350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Alkaline fluid introduced with enzymes neutralizes acidic chyme</a:t>
            </a:r>
          </a:p>
          <a:p>
            <a:pPr marL="514350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Endocrine products of                                                          pancreas:</a:t>
            </a:r>
          </a:p>
          <a:p>
            <a:pPr marL="1428750" lvl="2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1. Insulin</a:t>
            </a:r>
          </a:p>
          <a:p>
            <a:pPr marL="1428750" lvl="2" indent="-51435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2. Glucagons</a:t>
            </a:r>
          </a:p>
        </p:txBody>
      </p:sp>
      <p:pic>
        <p:nvPicPr>
          <p:cNvPr id="174082" name="Picture 2" descr="http://www.umm.edu/graphics/images/en/17194.jpg"/>
          <p:cNvPicPr>
            <a:picLocks noChangeAspect="1" noChangeArrowheads="1"/>
          </p:cNvPicPr>
          <p:nvPr/>
        </p:nvPicPr>
        <p:blipFill>
          <a:blip r:embed="rId3"/>
          <a:srcRect t="14063" b="10937"/>
          <a:stretch>
            <a:fillRect/>
          </a:stretch>
        </p:blipFill>
        <p:spPr bwMode="auto">
          <a:xfrm>
            <a:off x="4572000" y="3886200"/>
            <a:ext cx="4238625" cy="2543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razysexylife.com/wp-content/uploads/2009/05/gallbladder.jpg?9d7bd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0" y="3043238"/>
            <a:ext cx="400050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357188" y="1281113"/>
            <a:ext cx="8501062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1. Liver:</a:t>
            </a:r>
            <a:endParaRPr lang="en-US" sz="24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Consists of four lobes suspended from the diaphragm and abdominal wall by the falciform ligament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Connected to the gall bladder via the common hepatic duct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57188" y="3643313"/>
            <a:ext cx="4572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28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2. Gallbladder:</a:t>
            </a:r>
            <a:endParaRPr lang="en-US" sz="2400" dirty="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Sac found in hollow </a:t>
            </a:r>
            <a:r>
              <a:rPr lang="en-US" sz="2400" dirty="0" err="1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fossa</a:t>
            </a:r>
            <a:r>
              <a:rPr lang="en-US" sz="24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 of liver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3"/>
              </a:buBlip>
            </a:pPr>
            <a:r>
              <a:rPr lang="en-US" sz="240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Stores bile from the liver by way of the cystic duct</a:t>
            </a:r>
          </a:p>
        </p:txBody>
      </p:sp>
      <p:sp>
        <p:nvSpPr>
          <p:cNvPr id="23557" name="TextBox 4"/>
          <p:cNvSpPr txBox="1">
            <a:spLocks noChangeArrowheads="1"/>
          </p:cNvSpPr>
          <p:nvPr/>
        </p:nvSpPr>
        <p:spPr bwMode="auto">
          <a:xfrm>
            <a:off x="2143125" y="142875"/>
            <a:ext cx="70723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Liver and Gallbladder</a:t>
            </a:r>
            <a:endParaRPr lang="ar-SA" sz="44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36563" y="142875"/>
            <a:ext cx="8382000" cy="727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40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Processes of the Digestive System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500188" y="1643063"/>
            <a:ext cx="6619875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3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1. Ingestion: 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3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 getting food into the mouth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endParaRPr lang="en-US" sz="34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</a:pPr>
            <a:r>
              <a:rPr lang="en-US" sz="3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2. Propulsion: 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3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 moving foods from one region of the digestive system to another</a:t>
            </a:r>
            <a:endParaRPr lang="en-US" sz="30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547688" y="142875"/>
            <a:ext cx="8382000" cy="727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40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Processes of the Digestive System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1438" y="2214563"/>
            <a:ext cx="5929312" cy="366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Peristalsis – alternating waves of contraction</a:t>
            </a: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endParaRPr lang="en-US" sz="28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endParaRPr lang="en-US" sz="28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endParaRPr lang="en-US" sz="28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7388" lvl="1" indent="-230188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8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Segmentation – moving materials back and forth to aid in mixing</a:t>
            </a:r>
          </a:p>
        </p:txBody>
      </p:sp>
      <p:pic>
        <p:nvPicPr>
          <p:cNvPr id="2560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88" y="1214438"/>
            <a:ext cx="2671762" cy="527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-71438" y="2928938"/>
            <a:ext cx="4810126" cy="13239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4000" kern="0" dirty="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Processes of the Digestive System</a:t>
            </a:r>
          </a:p>
        </p:txBody>
      </p:sp>
      <p:pic>
        <p:nvPicPr>
          <p:cNvPr id="2662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3" y="66675"/>
            <a:ext cx="4110037" cy="671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381000" y="142875"/>
            <a:ext cx="8382000" cy="727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339933"/>
              </a:buClr>
              <a:defRPr/>
            </a:pPr>
            <a:r>
              <a:rPr lang="en-US" sz="4000" kern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Control of Digestive Activity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381000" y="1519238"/>
            <a:ext cx="824547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Mostly controlled by reflexes via the parasympathetic division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Chemical and mechanical receptors are located in organ walls that trigger reflexes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Stimuli include: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Stretch of the organ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pH of the contents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Presence of breakdown products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Reflexes include: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Activation or inhibition of glandular secretions</a:t>
            </a:r>
          </a:p>
          <a:p>
            <a:pPr marL="800100" lvl="1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Tx/>
              <a:buBlip>
                <a:blip r:embed="rId2"/>
              </a:buBlip>
            </a:pPr>
            <a:r>
              <a:rPr lang="en-US" sz="2400">
                <a:solidFill>
                  <a:srgbClr val="A45200"/>
                </a:solidFill>
                <a:latin typeface="Times New Roman" pitchFamily="18" charset="0"/>
                <a:cs typeface="Times New Roman" pitchFamily="18" charset="0"/>
              </a:rPr>
              <a:t>Smooth muscle activity</a:t>
            </a:r>
          </a:p>
          <a:p>
            <a:pPr marL="342900" indent="-342900" algn="l" rtl="0">
              <a:lnSpc>
                <a:spcPct val="90000"/>
              </a:lnSpc>
              <a:spcAft>
                <a:spcPct val="50000"/>
              </a:spcAft>
              <a:buClr>
                <a:srgbClr val="FF6600"/>
              </a:buClr>
              <a:buFont typeface="Symbol" pitchFamily="18" charset="2"/>
              <a:buChar char="·"/>
            </a:pPr>
            <a:endParaRPr lang="en-US" sz="2400">
              <a:solidFill>
                <a:srgbClr val="A452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utoUpdateAnimBg="0" advAuto="0"/>
      <p:bldP spid="3" grpId="0" autoUpdateAnimBg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242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Cd City</dc:creator>
  <cp:lastModifiedBy>Cd City</cp:lastModifiedBy>
  <cp:revision>1</cp:revision>
  <dcterms:created xsi:type="dcterms:W3CDTF">2012-08-08T20:43:14Z</dcterms:created>
  <dcterms:modified xsi:type="dcterms:W3CDTF">2012-08-08T20:45:12Z</dcterms:modified>
</cp:coreProperties>
</file>