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885" r:id="rId2"/>
    <p:sldMasterId id="2147483676" r:id="rId3"/>
    <p:sldMasterId id="2147483679" r:id="rId4"/>
    <p:sldMasterId id="2147483687" r:id="rId5"/>
    <p:sldMasterId id="2147483689" r:id="rId6"/>
    <p:sldMasterId id="2147483691" r:id="rId7"/>
    <p:sldMasterId id="2147483693" r:id="rId8"/>
    <p:sldMasterId id="2147483695" r:id="rId9"/>
    <p:sldMasterId id="2147483697" r:id="rId10"/>
    <p:sldMasterId id="2147483699" r:id="rId11"/>
    <p:sldMasterId id="2147483701" r:id="rId12"/>
    <p:sldMasterId id="2147483703" r:id="rId13"/>
    <p:sldMasterId id="2147483705" r:id="rId14"/>
    <p:sldMasterId id="2147483707" r:id="rId15"/>
  </p:sldMasterIdLst>
  <p:notesMasterIdLst>
    <p:notesMasterId r:id="rId106"/>
  </p:notesMasterIdLst>
  <p:sldIdLst>
    <p:sldId id="345" r:id="rId16"/>
    <p:sldId id="354" r:id="rId17"/>
    <p:sldId id="470" r:id="rId18"/>
    <p:sldId id="257" r:id="rId19"/>
    <p:sldId id="357" r:id="rId20"/>
    <p:sldId id="261" r:id="rId21"/>
    <p:sldId id="265" r:id="rId22"/>
    <p:sldId id="358" r:id="rId23"/>
    <p:sldId id="486" r:id="rId24"/>
    <p:sldId id="360" r:id="rId25"/>
    <p:sldId id="481" r:id="rId26"/>
    <p:sldId id="488" r:id="rId27"/>
    <p:sldId id="277" r:id="rId28"/>
    <p:sldId id="459" r:id="rId29"/>
    <p:sldId id="460" r:id="rId30"/>
    <p:sldId id="461" r:id="rId31"/>
    <p:sldId id="278" r:id="rId32"/>
    <p:sldId id="363" r:id="rId33"/>
    <p:sldId id="279" r:id="rId34"/>
    <p:sldId id="473" r:id="rId35"/>
    <p:sldId id="364" r:id="rId36"/>
    <p:sldId id="489" r:id="rId37"/>
    <p:sldId id="367" r:id="rId38"/>
    <p:sldId id="368" r:id="rId39"/>
    <p:sldId id="369" r:id="rId40"/>
    <p:sldId id="370" r:id="rId41"/>
    <p:sldId id="284" r:id="rId42"/>
    <p:sldId id="490" r:id="rId43"/>
    <p:sldId id="371" r:id="rId44"/>
    <p:sldId id="373" r:id="rId45"/>
    <p:sldId id="374" r:id="rId46"/>
    <p:sldId id="377" r:id="rId47"/>
    <p:sldId id="379" r:id="rId48"/>
    <p:sldId id="291" r:id="rId49"/>
    <p:sldId id="474" r:id="rId50"/>
    <p:sldId id="292" r:id="rId51"/>
    <p:sldId id="294" r:id="rId52"/>
    <p:sldId id="475" r:id="rId53"/>
    <p:sldId id="381" r:id="rId54"/>
    <p:sldId id="380" r:id="rId55"/>
    <p:sldId id="491" r:id="rId56"/>
    <p:sldId id="492" r:id="rId57"/>
    <p:sldId id="383" r:id="rId58"/>
    <p:sldId id="384" r:id="rId59"/>
    <p:sldId id="385" r:id="rId60"/>
    <p:sldId id="386" r:id="rId61"/>
    <p:sldId id="387" r:id="rId62"/>
    <p:sldId id="388" r:id="rId63"/>
    <p:sldId id="297" r:id="rId64"/>
    <p:sldId id="389" r:id="rId65"/>
    <p:sldId id="300" r:id="rId66"/>
    <p:sldId id="476" r:id="rId67"/>
    <p:sldId id="393" r:id="rId68"/>
    <p:sldId id="391" r:id="rId69"/>
    <p:sldId id="493" r:id="rId70"/>
    <p:sldId id="494" r:id="rId71"/>
    <p:sldId id="395" r:id="rId72"/>
    <p:sldId id="399" r:id="rId73"/>
    <p:sldId id="495" r:id="rId74"/>
    <p:sldId id="403" r:id="rId75"/>
    <p:sldId id="408" r:id="rId76"/>
    <p:sldId id="410" r:id="rId77"/>
    <p:sldId id="478" r:id="rId78"/>
    <p:sldId id="412" r:id="rId79"/>
    <p:sldId id="320" r:id="rId80"/>
    <p:sldId id="496" r:id="rId81"/>
    <p:sldId id="497" r:id="rId82"/>
    <p:sldId id="413" r:id="rId83"/>
    <p:sldId id="418" r:id="rId84"/>
    <p:sldId id="419" r:id="rId85"/>
    <p:sldId id="420" r:id="rId86"/>
    <p:sldId id="421" r:id="rId87"/>
    <p:sldId id="424" r:id="rId88"/>
    <p:sldId id="483" r:id="rId89"/>
    <p:sldId id="423" r:id="rId90"/>
    <p:sldId id="326" r:id="rId91"/>
    <p:sldId id="484" r:id="rId92"/>
    <p:sldId id="485" r:id="rId93"/>
    <p:sldId id="425" r:id="rId94"/>
    <p:sldId id="327" r:id="rId95"/>
    <p:sldId id="435" r:id="rId96"/>
    <p:sldId id="336" r:id="rId97"/>
    <p:sldId id="438" r:id="rId98"/>
    <p:sldId id="442" r:id="rId99"/>
    <p:sldId id="480" r:id="rId100"/>
    <p:sldId id="445" r:id="rId101"/>
    <p:sldId id="446" r:id="rId102"/>
    <p:sldId id="448" r:id="rId103"/>
    <p:sldId id="449" r:id="rId104"/>
    <p:sldId id="455" r:id="rId10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E557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19" autoAdjust="0"/>
    <p:restoredTop sz="87971" autoAdjust="0"/>
  </p:normalViewPr>
  <p:slideViewPr>
    <p:cSldViewPr snapToObjects="1">
      <p:cViewPr varScale="1">
        <p:scale>
          <a:sx n="64" d="100"/>
          <a:sy n="64" d="100"/>
        </p:scale>
        <p:origin x="-159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796"/>
    </p:cViewPr>
  </p:sorterViewPr>
  <p:notesViewPr>
    <p:cSldViewPr snapToObjects="1">
      <p:cViewPr varScale="1">
        <p:scale>
          <a:sx n="117" d="100"/>
          <a:sy n="117" d="100"/>
        </p:scale>
        <p:origin x="-276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07" Type="http://schemas.openxmlformats.org/officeDocument/2006/relationships/presProps" Target="presProps.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slide" Target="slides/slide87.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theme" Target="theme/theme1.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4F4F6FC3-5B0F-4C84-A4B2-09DF557A4E29}" type="datetimeFigureOut">
              <a:rPr lang="en-US"/>
              <a:pPr>
                <a:defRPr/>
              </a:pPr>
              <a:t>4/12/2020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D4D0D0F-F43F-4CD8-A14E-9114362D0FEB}" type="slidenum">
              <a:rPr lang="en-US" altLang="en-US"/>
              <a:pPr>
                <a:defRPr/>
              </a:pPr>
              <a:t>‹#›</a:t>
            </a:fld>
            <a:endParaRPr lang="en-US" altLang="en-US"/>
          </a:p>
        </p:txBody>
      </p:sp>
    </p:spTree>
    <p:extLst>
      <p:ext uri="{BB962C8B-B14F-4D97-AF65-F5344CB8AC3E}">
        <p14:creationId xmlns:p14="http://schemas.microsoft.com/office/powerpoint/2010/main" xmlns="" val="338487343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4D0D0F-F43F-4CD8-A14E-9114362D0FEB}" type="slidenum">
              <a:rPr lang="en-US" altLang="en-US" smtClean="0"/>
              <a:pPr>
                <a:defRPr/>
              </a:pPr>
              <a:t>2</a:t>
            </a:fld>
            <a:endParaRPr lang="en-US" altLang="en-US"/>
          </a:p>
        </p:txBody>
      </p:sp>
    </p:spTree>
    <p:extLst>
      <p:ext uri="{BB962C8B-B14F-4D97-AF65-F5344CB8AC3E}">
        <p14:creationId xmlns:p14="http://schemas.microsoft.com/office/powerpoint/2010/main" xmlns="" val="2792949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732EF04C-6B2A-444A-8777-DFBAF0C204BA}" type="slidenum">
              <a:rPr lang="en-US" altLang="en-US" smtClean="0">
                <a:latin typeface="Times" panose="02020603050405020304" pitchFamily="18" charset="0"/>
              </a:rPr>
              <a:pPr eaLnBrk="0" hangingPunct="0">
                <a:spcBef>
                  <a:spcPct val="0"/>
                </a:spcBef>
              </a:pPr>
              <a:t>19</a:t>
            </a:fld>
            <a:endParaRPr lang="en-US" altLang="en-US" smtClean="0">
              <a:latin typeface="Times" panose="02020603050405020304" pitchFamily="18"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92851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7393C54F-46BC-47A2-8E45-90DBF9A3FBBC}" type="slidenum">
              <a:rPr lang="en-US" altLang="en-US" smtClean="0">
                <a:latin typeface="Times" panose="02020603050405020304" pitchFamily="18" charset="0"/>
              </a:rPr>
              <a:pPr eaLnBrk="0" hangingPunct="0">
                <a:spcBef>
                  <a:spcPct val="0"/>
                </a:spcBef>
              </a:pPr>
              <a:t>21</a:t>
            </a:fld>
            <a:endParaRPr lang="en-US" altLang="en-US" smtClean="0">
              <a:latin typeface="Times" panose="02020603050405020304" pitchFamily="18"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028739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D6BD9706-2563-4A1D-98FB-54C59D89C7C2}" type="slidenum">
              <a:rPr lang="en-US" altLang="en-US" smtClean="0">
                <a:latin typeface="Times" panose="02020603050405020304" pitchFamily="18" charset="0"/>
              </a:rPr>
              <a:pPr eaLnBrk="0" hangingPunct="0">
                <a:spcBef>
                  <a:spcPct val="0"/>
                </a:spcBef>
              </a:pPr>
              <a:t>23</a:t>
            </a:fld>
            <a:endParaRPr lang="en-US" altLang="en-US" smtClean="0">
              <a:latin typeface="Times" panose="02020603050405020304" pitchFamily="18"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160708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0C334498-3C5E-4F1E-98C4-95471A333D04}" type="slidenum">
              <a:rPr lang="en-US" altLang="en-US" smtClean="0">
                <a:latin typeface="Times" panose="02020603050405020304" pitchFamily="18" charset="0"/>
              </a:rPr>
              <a:pPr eaLnBrk="0" hangingPunct="0">
                <a:spcBef>
                  <a:spcPct val="0"/>
                </a:spcBef>
              </a:pPr>
              <a:t>27</a:t>
            </a:fld>
            <a:endParaRPr lang="en-US" altLang="en-US" smtClean="0">
              <a:latin typeface="Times" panose="02020603050405020304" pitchFamily="18"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431357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63645F1-F51A-4EEC-8DFE-B4938586552D}" type="slidenum">
              <a:rPr lang="en-US" altLang="en-US" smtClean="0">
                <a:latin typeface="Times" panose="02020603050405020304" pitchFamily="18" charset="0"/>
              </a:rPr>
              <a:pPr eaLnBrk="0" hangingPunct="0">
                <a:spcBef>
                  <a:spcPct val="0"/>
                </a:spcBef>
              </a:pPr>
              <a:t>29</a:t>
            </a:fld>
            <a:endParaRPr lang="en-US" altLang="en-US" smtClean="0">
              <a:latin typeface="Times" panose="02020603050405020304" pitchFamily="18"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4069147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991FCCCB-423D-471C-8B4B-284413E15133}" type="slidenum">
              <a:rPr lang="en-US" altLang="en-US" smtClean="0">
                <a:latin typeface="Times" panose="02020603050405020304" pitchFamily="18" charset="0"/>
              </a:rPr>
              <a:pPr eaLnBrk="0" hangingPunct="0">
                <a:spcBef>
                  <a:spcPct val="0"/>
                </a:spcBef>
              </a:pPr>
              <a:t>33</a:t>
            </a:fld>
            <a:endParaRPr lang="en-US" altLang="en-US" smtClean="0">
              <a:latin typeface="Times" panose="02020603050405020304" pitchFamily="18"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652291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C084168-883A-4765-B1C6-E8EBD3DCFB59}" type="slidenum">
              <a:rPr lang="en-US" altLang="en-US" smtClean="0">
                <a:latin typeface="Times" panose="02020603050405020304" pitchFamily="18" charset="0"/>
              </a:rPr>
              <a:pPr eaLnBrk="0" hangingPunct="0">
                <a:spcBef>
                  <a:spcPct val="0"/>
                </a:spcBef>
              </a:pPr>
              <a:t>34</a:t>
            </a:fld>
            <a:endParaRPr lang="en-US" altLang="en-US" smtClean="0">
              <a:latin typeface="Times" panose="02020603050405020304" pitchFamily="18"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851242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30813081-D847-45CF-AB44-5F79B9966D64}" type="slidenum">
              <a:rPr lang="en-US" altLang="en-US" smtClean="0">
                <a:latin typeface="Times" panose="02020603050405020304" pitchFamily="18" charset="0"/>
              </a:rPr>
              <a:pPr eaLnBrk="0" hangingPunct="0">
                <a:spcBef>
                  <a:spcPct val="0"/>
                </a:spcBef>
              </a:pPr>
              <a:t>36</a:t>
            </a:fld>
            <a:endParaRPr lang="en-US" altLang="en-US" smtClean="0">
              <a:latin typeface="Times" panose="02020603050405020304" pitchFamily="18"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584149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A2B6340F-3D55-45F3-AAE4-A41F56C4EB8E}" type="slidenum">
              <a:rPr lang="en-US" altLang="en-US" smtClean="0">
                <a:latin typeface="Times" panose="02020603050405020304" pitchFamily="18" charset="0"/>
              </a:rPr>
              <a:pPr eaLnBrk="0" hangingPunct="0">
                <a:spcBef>
                  <a:spcPct val="0"/>
                </a:spcBef>
              </a:pPr>
              <a:t>37</a:t>
            </a:fld>
            <a:endParaRPr lang="en-US" altLang="en-US" smtClean="0">
              <a:latin typeface="Times" panose="02020603050405020304" pitchFamily="18"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346512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A2B6340F-3D55-45F3-AAE4-A41F56C4EB8E}" type="slidenum">
              <a:rPr lang="en-US" altLang="en-US" smtClean="0">
                <a:latin typeface="Times" panose="02020603050405020304" pitchFamily="18" charset="0"/>
              </a:rPr>
              <a:pPr eaLnBrk="0" hangingPunct="0">
                <a:spcBef>
                  <a:spcPct val="0"/>
                </a:spcBef>
              </a:pPr>
              <a:t>38</a:t>
            </a:fld>
            <a:endParaRPr lang="en-US" altLang="en-US" smtClean="0">
              <a:latin typeface="Times" panose="02020603050405020304" pitchFamily="18"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40969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370746F7-2B1A-43BE-8BAF-969D8471BB2E}" type="slidenum">
              <a:rPr lang="en-US" altLang="en-US" smtClean="0">
                <a:latin typeface="Times" panose="02020603050405020304" pitchFamily="18" charset="0"/>
              </a:rPr>
              <a:pPr eaLnBrk="0" hangingPunct="0">
                <a:spcBef>
                  <a:spcPct val="0"/>
                </a:spcBef>
              </a:pPr>
              <a:t>4</a:t>
            </a:fld>
            <a:endParaRPr lang="en-US" altLang="en-US" smtClean="0">
              <a:latin typeface="Times" panose="02020603050405020304" pitchFamily="18"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406911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8D7B4E7-83B8-4D0D-99E3-976B8C478FA2}" type="slidenum">
              <a:rPr lang="en-US" altLang="en-US" smtClean="0">
                <a:latin typeface="Times" panose="02020603050405020304" pitchFamily="18" charset="0"/>
              </a:rPr>
              <a:pPr eaLnBrk="0" hangingPunct="0">
                <a:spcBef>
                  <a:spcPct val="0"/>
                </a:spcBef>
              </a:pPr>
              <a:t>39</a:t>
            </a:fld>
            <a:endParaRPr lang="en-US" altLang="en-US" smtClean="0">
              <a:latin typeface="Times" panose="02020603050405020304" pitchFamily="18"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177966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9B903472-248E-4440-BB15-CE047ABD6DBD}" type="slidenum">
              <a:rPr lang="en-US" altLang="en-US" smtClean="0">
                <a:latin typeface="Times" panose="02020603050405020304" pitchFamily="18" charset="0"/>
              </a:rPr>
              <a:pPr eaLnBrk="0" hangingPunct="0">
                <a:spcBef>
                  <a:spcPct val="0"/>
                </a:spcBef>
              </a:pPr>
              <a:t>40</a:t>
            </a:fld>
            <a:endParaRPr lang="en-US" altLang="en-US" smtClean="0">
              <a:latin typeface="Times" panose="02020603050405020304" pitchFamily="18"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252392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1D55A79A-945C-472A-882A-82923EF077EF}" type="slidenum">
              <a:rPr lang="en-US" altLang="en-US" smtClean="0">
                <a:latin typeface="Times" panose="02020603050405020304" pitchFamily="18" charset="0"/>
              </a:rPr>
              <a:pPr eaLnBrk="0" hangingPunct="0">
                <a:spcBef>
                  <a:spcPct val="0"/>
                </a:spcBef>
              </a:pPr>
              <a:t>43</a:t>
            </a:fld>
            <a:endParaRPr lang="en-US" altLang="en-US" smtClean="0">
              <a:latin typeface="Times" panose="02020603050405020304" pitchFamily="18"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858642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B8342F33-3EDE-4D0B-BEA1-9DB5872EB5B3}" type="slidenum">
              <a:rPr lang="en-US" altLang="en-US" smtClean="0">
                <a:latin typeface="Times" panose="02020603050405020304" pitchFamily="18" charset="0"/>
              </a:rPr>
              <a:pPr eaLnBrk="0" hangingPunct="0">
                <a:spcBef>
                  <a:spcPct val="0"/>
                </a:spcBef>
              </a:pPr>
              <a:t>49</a:t>
            </a:fld>
            <a:endParaRPr lang="en-US" altLang="en-US" smtClean="0">
              <a:latin typeface="Times" panose="02020603050405020304" pitchFamily="18" charset="0"/>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397026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A1E5111-C81B-4162-A6E4-25ED7775FA7E}" type="slidenum">
              <a:rPr lang="en-US" altLang="en-US" smtClean="0">
                <a:latin typeface="Times" panose="02020603050405020304" pitchFamily="18" charset="0"/>
              </a:rPr>
              <a:pPr eaLnBrk="0" hangingPunct="0">
                <a:spcBef>
                  <a:spcPct val="0"/>
                </a:spcBef>
              </a:pPr>
              <a:t>51</a:t>
            </a:fld>
            <a:endParaRPr lang="en-US" altLang="en-US" smtClean="0">
              <a:latin typeface="Times" panose="02020603050405020304" pitchFamily="18"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02744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0C2325F7-024E-4C5F-92F8-8AF90FF13836}" type="slidenum">
              <a:rPr lang="en-US" altLang="en-US" smtClean="0">
                <a:latin typeface="Times" panose="02020603050405020304" pitchFamily="18" charset="0"/>
              </a:rPr>
              <a:pPr eaLnBrk="0" hangingPunct="0">
                <a:spcBef>
                  <a:spcPct val="0"/>
                </a:spcBef>
              </a:pPr>
              <a:t>52</a:t>
            </a:fld>
            <a:endParaRPr lang="en-US" altLang="en-US" smtClean="0">
              <a:latin typeface="Times" panose="02020603050405020304" pitchFamily="18" charset="0"/>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609962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1E83601F-FA27-4D0C-B613-D855672BC368}" type="slidenum">
              <a:rPr lang="en-US" altLang="en-US" smtClean="0">
                <a:latin typeface="Times" panose="02020603050405020304" pitchFamily="18" charset="0"/>
              </a:rPr>
              <a:pPr eaLnBrk="0" hangingPunct="0">
                <a:spcBef>
                  <a:spcPct val="0"/>
                </a:spcBef>
              </a:pPr>
              <a:t>61</a:t>
            </a:fld>
            <a:endParaRPr lang="en-US" altLang="en-US" smtClean="0">
              <a:latin typeface="Times" panose="02020603050405020304" pitchFamily="18" charset="0"/>
            </a:endParaRPr>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23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621839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F3B5CD6D-6899-4EAE-9930-F4147B198EB6}" type="slidenum">
              <a:rPr lang="en-US" altLang="en-US" smtClean="0">
                <a:latin typeface="Times" panose="02020603050405020304" pitchFamily="18" charset="0"/>
              </a:rPr>
              <a:pPr eaLnBrk="0" hangingPunct="0">
                <a:spcBef>
                  <a:spcPct val="0"/>
                </a:spcBef>
              </a:pPr>
              <a:t>65</a:t>
            </a:fld>
            <a:endParaRPr lang="en-US" altLang="en-US" smtClean="0">
              <a:latin typeface="Times" panose="02020603050405020304" pitchFamily="18" charset="0"/>
            </a:endParaRPr>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95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778916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E6916BA-5139-4B58-A89D-9D2DEBCC8835}" type="slidenum">
              <a:rPr lang="en-US" altLang="en-US" smtClean="0">
                <a:latin typeface="Times" panose="02020603050405020304" pitchFamily="18" charset="0"/>
              </a:rPr>
              <a:pPr eaLnBrk="0" hangingPunct="0">
                <a:spcBef>
                  <a:spcPct val="0"/>
                </a:spcBef>
              </a:pPr>
              <a:t>68</a:t>
            </a:fld>
            <a:endParaRPr lang="en-US" altLang="en-US" smtClean="0">
              <a:latin typeface="Times" panose="02020603050405020304" pitchFamily="18" charset="0"/>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15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524124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E3DAA39-B80C-478D-B49A-9AE00992EA08}" type="slidenum">
              <a:rPr lang="en-US" altLang="en-US" smtClean="0">
                <a:latin typeface="Times" panose="02020603050405020304" pitchFamily="18" charset="0"/>
              </a:rPr>
              <a:pPr eaLnBrk="0" hangingPunct="0">
                <a:spcBef>
                  <a:spcPct val="0"/>
                </a:spcBef>
              </a:pPr>
              <a:t>76</a:t>
            </a:fld>
            <a:endParaRPr lang="en-US" altLang="en-US" smtClean="0">
              <a:latin typeface="Times" panose="02020603050405020304" pitchFamily="18" charset="0"/>
            </a:endParaRPr>
          </a:p>
        </p:txBody>
      </p:sp>
      <p:sp>
        <p:nvSpPr>
          <p:cNvPr id="167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88373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EEA5787D-9180-4083-9EA5-BE42D5079FE3}" type="slidenum">
              <a:rPr lang="en-US" altLang="en-US" smtClean="0">
                <a:latin typeface="Times" panose="02020603050405020304" pitchFamily="18" charset="0"/>
              </a:rPr>
              <a:pPr eaLnBrk="0" hangingPunct="0">
                <a:spcBef>
                  <a:spcPct val="0"/>
                </a:spcBef>
              </a:pPr>
              <a:t>6</a:t>
            </a:fld>
            <a:endParaRPr lang="en-US" altLang="en-US" smtClean="0">
              <a:latin typeface="Times" panose="02020603050405020304" pitchFamily="18"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527660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6DEDD9B-F648-4712-8A89-3B4FA78F14D7}" type="slidenum">
              <a:rPr lang="en-US" altLang="en-US" smtClean="0">
                <a:latin typeface="Times" panose="02020603050405020304" pitchFamily="18" charset="0"/>
              </a:rPr>
              <a:pPr eaLnBrk="0" hangingPunct="0">
                <a:spcBef>
                  <a:spcPct val="0"/>
                </a:spcBef>
              </a:pPr>
              <a:t>79</a:t>
            </a:fld>
            <a:endParaRPr lang="en-US" altLang="en-US" smtClean="0">
              <a:latin typeface="Times" panose="02020603050405020304" pitchFamily="18" charset="0"/>
            </a:endParaRPr>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99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933137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A90DD803-80B9-4519-BA9F-7490A177A595}" type="slidenum">
              <a:rPr lang="en-US" altLang="en-US" smtClean="0">
                <a:latin typeface="Times" panose="02020603050405020304" pitchFamily="18" charset="0"/>
              </a:rPr>
              <a:pPr eaLnBrk="0" hangingPunct="0">
                <a:spcBef>
                  <a:spcPct val="0"/>
                </a:spcBef>
              </a:pPr>
              <a:t>80</a:t>
            </a:fld>
            <a:endParaRPr lang="en-US" altLang="en-US" smtClean="0">
              <a:latin typeface="Times" panose="02020603050405020304" pitchFamily="18" charset="0"/>
            </a:endParaRPr>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0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249151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A5094DCA-94B7-4A81-9050-9D606FEE35A2}" type="slidenum">
              <a:rPr lang="en-US" altLang="en-US" smtClean="0">
                <a:latin typeface="Times" panose="02020603050405020304" pitchFamily="18" charset="0"/>
              </a:rPr>
              <a:pPr eaLnBrk="0" hangingPunct="0">
                <a:spcBef>
                  <a:spcPct val="0"/>
                </a:spcBef>
              </a:pPr>
              <a:t>82</a:t>
            </a:fld>
            <a:endParaRPr lang="en-US" altLang="en-US" smtClean="0">
              <a:latin typeface="Times" panose="02020603050405020304" pitchFamily="18" charset="0"/>
            </a:endParaRPr>
          </a:p>
        </p:txBody>
      </p:sp>
      <p:sp>
        <p:nvSpPr>
          <p:cNvPr id="186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63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38853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1A75962-17C3-44E2-B1CC-40B70C51C30B}" type="slidenum">
              <a:rPr lang="en-US" altLang="en-US" smtClean="0">
                <a:latin typeface="Times" panose="02020603050405020304" pitchFamily="18" charset="0"/>
              </a:rPr>
              <a:pPr eaLnBrk="0" hangingPunct="0">
                <a:spcBef>
                  <a:spcPct val="0"/>
                </a:spcBef>
              </a:pPr>
              <a:t>7</a:t>
            </a:fld>
            <a:endParaRPr lang="en-US" altLang="en-US" smtClean="0">
              <a:latin typeface="Times" panose="02020603050405020304" pitchFamily="18"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4208213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16D29DC4-0812-4738-BF8D-ABEF1BB1764C}" type="slidenum">
              <a:rPr lang="en-US" altLang="en-US" smtClean="0">
                <a:latin typeface="Times" panose="02020603050405020304" pitchFamily="18" charset="0"/>
              </a:rPr>
              <a:pPr eaLnBrk="0" hangingPunct="0">
                <a:spcBef>
                  <a:spcPct val="0"/>
                </a:spcBef>
              </a:pPr>
              <a:t>8</a:t>
            </a:fld>
            <a:endParaRPr lang="en-US" altLang="en-US" smtClean="0">
              <a:latin typeface="Times" panose="02020603050405020304" pitchFamily="18"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4125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A176D63-6E74-41ED-8388-C6B024A0BD8D}" type="slidenum">
              <a:rPr lang="en-US" altLang="en-US" smtClean="0">
                <a:latin typeface="Times" panose="02020603050405020304" pitchFamily="18" charset="0"/>
              </a:rPr>
              <a:pPr eaLnBrk="0" hangingPunct="0">
                <a:spcBef>
                  <a:spcPct val="0"/>
                </a:spcBef>
              </a:pPr>
              <a:t>10</a:t>
            </a:fld>
            <a:endParaRPr lang="en-US" altLang="en-US" smtClean="0">
              <a:latin typeface="Times" panose="02020603050405020304" pitchFamily="18"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65206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1A54D1E8-03F8-4BF4-880C-7C119807AC3E}" type="slidenum">
              <a:rPr lang="en-US" altLang="en-US" smtClean="0">
                <a:latin typeface="Times" panose="02020603050405020304" pitchFamily="18" charset="0"/>
              </a:rPr>
              <a:pPr eaLnBrk="0" hangingPunct="0">
                <a:spcBef>
                  <a:spcPct val="0"/>
                </a:spcBef>
              </a:pPr>
              <a:t>13</a:t>
            </a:fld>
            <a:endParaRPr lang="en-US" altLang="en-US" smtClean="0">
              <a:latin typeface="Times" panose="02020603050405020304" pitchFamily="18"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64009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058B36C5-59A6-4A43-A66F-9EC6486900CD}" type="slidenum">
              <a:rPr lang="en-US" altLang="en-US" smtClean="0">
                <a:latin typeface="Times" panose="02020603050405020304" pitchFamily="18" charset="0"/>
              </a:rPr>
              <a:pPr eaLnBrk="0" hangingPunct="0">
                <a:spcBef>
                  <a:spcPct val="0"/>
                </a:spcBef>
              </a:pPr>
              <a:t>17</a:t>
            </a:fld>
            <a:endParaRPr lang="en-US" altLang="en-US" smtClean="0">
              <a:latin typeface="Times" panose="02020603050405020304"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51892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E5965874-0D2B-49EE-BFE1-903D4168A38D}" type="slidenum">
              <a:rPr lang="en-US" altLang="en-US" smtClean="0">
                <a:latin typeface="Times" panose="02020603050405020304" pitchFamily="18" charset="0"/>
              </a:rPr>
              <a:pPr eaLnBrk="0" hangingPunct="0">
                <a:spcBef>
                  <a:spcPct val="0"/>
                </a:spcBef>
              </a:pPr>
              <a:t>18</a:t>
            </a:fld>
            <a:endParaRPr lang="en-US" altLang="en-US" smtClean="0">
              <a:latin typeface="Times" panose="02020603050405020304" pitchFamily="18"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4070594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0" y="1828800"/>
            <a:ext cx="9144000" cy="1470025"/>
          </a:xfrm>
          <a:prstGeom prst="rect">
            <a:avLst/>
          </a:prstGeom>
          <a:solidFill>
            <a:srgbClr val="4E5575"/>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n-US" altLang="en-US" sz="3000" smtClean="0">
                <a:solidFill>
                  <a:srgbClr val="FFFFFF"/>
                </a:solidFill>
              </a:rPr>
              <a:t>Chapter 8</a:t>
            </a:r>
          </a:p>
        </p:txBody>
      </p:sp>
      <p:sp>
        <p:nvSpPr>
          <p:cNvPr id="3" name="Rectangle 8"/>
          <p:cNvSpPr>
            <a:spLocks noChangeArrowheads="1"/>
          </p:cNvSpPr>
          <p:nvPr userDrawn="1"/>
        </p:nvSpPr>
        <p:spPr bwMode="auto">
          <a:xfrm>
            <a:off x="0" y="3576638"/>
            <a:ext cx="9144000" cy="1470025"/>
          </a:xfrm>
          <a:prstGeom prst="rect">
            <a:avLst/>
          </a:prstGeom>
          <a:solidFill>
            <a:srgbClr val="4E5575"/>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n-US" altLang="en-US" sz="3000" i="1" smtClean="0">
                <a:solidFill>
                  <a:srgbClr val="FFFFFF"/>
                </a:solidFill>
              </a:rPr>
              <a:t>Bonding:</a:t>
            </a:r>
          </a:p>
          <a:p>
            <a:pPr algn="r">
              <a:defRPr/>
            </a:pPr>
            <a:r>
              <a:rPr lang="en-US" altLang="en-US" sz="3000" i="1" smtClean="0">
                <a:solidFill>
                  <a:srgbClr val="FFFFFF"/>
                </a:solidFill>
              </a:rPr>
              <a:t>General Concepts</a:t>
            </a:r>
          </a:p>
        </p:txBody>
      </p:sp>
      <p:pic>
        <p:nvPicPr>
          <p:cNvPr id="4" name="Picture 14" descr="Chemistry 9e Cover lores.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33400" y="838200"/>
            <a:ext cx="4192588"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a:spLocks noGrp="1" noChangeArrowheads="1"/>
          </p:cNvSpPr>
          <p:nvPr>
            <p:ph type="title"/>
          </p:nvPr>
        </p:nvSpPr>
        <p:spPr bwMode="auto">
          <a:xfrm>
            <a:off x="134938" y="208721"/>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Tree>
    <p:extLst>
      <p:ext uri="{BB962C8B-B14F-4D97-AF65-F5344CB8AC3E}">
        <p14:creationId xmlns:p14="http://schemas.microsoft.com/office/powerpoint/2010/main" xmlns="" val="7402702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8093066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498454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406199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383682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633608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387791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137562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9830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a:prstGeom prst="rect">
            <a:avLst/>
          </a:prstGeo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730783413"/>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268698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3485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53765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21806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208062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315942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7" name="Group 8"/>
          <p:cNvGrpSpPr>
            <a:grpSpLocks/>
          </p:cNvGrpSpPr>
          <p:nvPr userDrawn="1"/>
        </p:nvGrpSpPr>
        <p:grpSpPr bwMode="auto">
          <a:xfrm>
            <a:off x="0" y="0"/>
            <a:ext cx="9144000" cy="1208088"/>
            <a:chOff x="0" y="0"/>
            <a:chExt cx="9144000" cy="1207511"/>
          </a:xfrm>
        </p:grpSpPr>
        <p:pic>
          <p:nvPicPr>
            <p:cNvPr id="1031" name="Picture 6" descr="screenshot_1968.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028"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02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8.1</a:t>
            </a:r>
          </a:p>
          <a:p>
            <a:pPr eaLnBrk="1" hangingPunct="1">
              <a:defRPr/>
            </a:pPr>
            <a:r>
              <a:rPr lang="en-US" sz="3000" i="1" dirty="0" smtClean="0">
                <a:latin typeface="Calibri" charset="0"/>
                <a:cs typeface="Calibri" charset="0"/>
              </a:rPr>
              <a:t>Types of Chemical Bonds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37" r:id="rId1"/>
    <p:sldLayoutId id="2147483922" r:id="rId2"/>
  </p:sldLayoutIdLst>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43" name="Group 8"/>
          <p:cNvGrpSpPr>
            <a:grpSpLocks/>
          </p:cNvGrpSpPr>
          <p:nvPr userDrawn="1"/>
        </p:nvGrpSpPr>
        <p:grpSpPr bwMode="auto">
          <a:xfrm>
            <a:off x="0" y="0"/>
            <a:ext cx="9144000" cy="1208088"/>
            <a:chOff x="0" y="0"/>
            <a:chExt cx="9144000" cy="1207511"/>
          </a:xfrm>
        </p:grpSpPr>
        <p:pic>
          <p:nvPicPr>
            <p:cNvPr id="10247"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0244"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8.9</a:t>
            </a:r>
          </a:p>
          <a:p>
            <a:pPr eaLnBrk="1" hangingPunct="1">
              <a:defRPr/>
            </a:pPr>
            <a:r>
              <a:rPr lang="en-US" sz="3000" i="1" dirty="0" smtClean="0">
                <a:latin typeface="Calibri" charset="0"/>
                <a:cs typeface="Calibri" charset="0"/>
              </a:rPr>
              <a:t>The Localized Electron Bonding Model</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31" r:id="rId1"/>
  </p:sldLayoutIdLst>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1267" name="Group 8"/>
          <p:cNvGrpSpPr>
            <a:grpSpLocks/>
          </p:cNvGrpSpPr>
          <p:nvPr userDrawn="1"/>
        </p:nvGrpSpPr>
        <p:grpSpPr bwMode="auto">
          <a:xfrm>
            <a:off x="0" y="0"/>
            <a:ext cx="9144000" cy="1208088"/>
            <a:chOff x="0" y="0"/>
            <a:chExt cx="9144000" cy="1207511"/>
          </a:xfrm>
        </p:grpSpPr>
        <p:pic>
          <p:nvPicPr>
            <p:cNvPr id="11271"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1268"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8.10</a:t>
            </a:r>
          </a:p>
          <a:p>
            <a:pPr eaLnBrk="1" hangingPunct="1">
              <a:defRPr/>
            </a:pPr>
            <a:r>
              <a:rPr lang="en-US" sz="3000" i="1" dirty="0" smtClean="0">
                <a:latin typeface="Calibri" charset="0"/>
                <a:cs typeface="Calibri" charset="0"/>
              </a:rPr>
              <a:t>Lewis Structures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32" r:id="rId1"/>
  </p:sldLayoutIdLst>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2291" name="Group 8"/>
          <p:cNvGrpSpPr>
            <a:grpSpLocks/>
          </p:cNvGrpSpPr>
          <p:nvPr userDrawn="1"/>
        </p:nvGrpSpPr>
        <p:grpSpPr bwMode="auto">
          <a:xfrm>
            <a:off x="0" y="0"/>
            <a:ext cx="9144000" cy="1208088"/>
            <a:chOff x="0" y="0"/>
            <a:chExt cx="9144000" cy="1207511"/>
          </a:xfrm>
        </p:grpSpPr>
        <p:pic>
          <p:nvPicPr>
            <p:cNvPr id="12295"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2292"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8.11</a:t>
            </a:r>
          </a:p>
          <a:p>
            <a:pPr eaLnBrk="1" hangingPunct="1">
              <a:defRPr/>
            </a:pPr>
            <a:r>
              <a:rPr lang="en-US" sz="3000" i="1" dirty="0" smtClean="0">
                <a:latin typeface="Calibri" charset="0"/>
                <a:cs typeface="Calibri" charset="0"/>
              </a:rPr>
              <a:t>Exceptions to the Octet Rule</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33" r:id="rId1"/>
  </p:sldLayoutIdLst>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3315" name="Group 8"/>
          <p:cNvGrpSpPr>
            <a:grpSpLocks/>
          </p:cNvGrpSpPr>
          <p:nvPr userDrawn="1"/>
        </p:nvGrpSpPr>
        <p:grpSpPr bwMode="auto">
          <a:xfrm>
            <a:off x="0" y="0"/>
            <a:ext cx="9144000" cy="1208088"/>
            <a:chOff x="0" y="0"/>
            <a:chExt cx="9144000" cy="1207511"/>
          </a:xfrm>
        </p:grpSpPr>
        <p:pic>
          <p:nvPicPr>
            <p:cNvPr id="13319"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3316"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8.12</a:t>
            </a:r>
          </a:p>
          <a:p>
            <a:pPr eaLnBrk="1" hangingPunct="1">
              <a:defRPr/>
            </a:pPr>
            <a:r>
              <a:rPr lang="en-US" sz="3000" i="1" dirty="0" smtClean="0">
                <a:latin typeface="Calibri" charset="0"/>
                <a:cs typeface="Calibri" charset="0"/>
              </a:rPr>
              <a:t>Resonance</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34" r:id="rId1"/>
  </p:sldLayoutIdLst>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4339" name="Group 8"/>
          <p:cNvGrpSpPr>
            <a:grpSpLocks/>
          </p:cNvGrpSpPr>
          <p:nvPr userDrawn="1"/>
        </p:nvGrpSpPr>
        <p:grpSpPr bwMode="auto">
          <a:xfrm>
            <a:off x="0" y="0"/>
            <a:ext cx="9144000" cy="1208088"/>
            <a:chOff x="0" y="0"/>
            <a:chExt cx="9144000" cy="1207511"/>
          </a:xfrm>
        </p:grpSpPr>
        <p:pic>
          <p:nvPicPr>
            <p:cNvPr id="14343"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4340"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8.13</a:t>
            </a:r>
          </a:p>
          <a:p>
            <a:pPr eaLnBrk="1" hangingPunct="1">
              <a:defRPr/>
            </a:pPr>
            <a:r>
              <a:rPr lang="en-US" sz="3000" i="1" dirty="0" smtClean="0">
                <a:latin typeface="Calibri" charset="0"/>
                <a:cs typeface="Calibri" charset="0"/>
              </a:rPr>
              <a:t>Molecular Structure: The VSEPR Model</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35" r:id="rId1"/>
  </p:sldLayoutIdLst>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5363" name="Group 8"/>
          <p:cNvGrpSpPr>
            <a:grpSpLocks/>
          </p:cNvGrpSpPr>
          <p:nvPr userDrawn="1"/>
        </p:nvGrpSpPr>
        <p:grpSpPr bwMode="auto">
          <a:xfrm>
            <a:off x="0" y="0"/>
            <a:ext cx="9144000" cy="1208088"/>
            <a:chOff x="0" y="0"/>
            <a:chExt cx="9144000" cy="1207511"/>
          </a:xfrm>
        </p:grpSpPr>
        <p:pic>
          <p:nvPicPr>
            <p:cNvPr id="15367"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5364"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Chapter 8</a:t>
            </a:r>
            <a:endParaRPr lang="en-US" sz="3000" i="1" dirty="0" smtClean="0">
              <a:latin typeface="Calibri" charset="0"/>
              <a:cs typeface="Calibri" charset="0"/>
            </a:endParaRP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36" r:id="rId1"/>
  </p:sldLayoutIdLst>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pSp>
        <p:nvGrpSpPr>
          <p:cNvPr id="2051" name="Group 8"/>
          <p:cNvGrpSpPr>
            <a:grpSpLocks/>
          </p:cNvGrpSpPr>
          <p:nvPr userDrawn="1"/>
        </p:nvGrpSpPr>
        <p:grpSpPr bwMode="auto">
          <a:xfrm>
            <a:off x="0" y="0"/>
            <a:ext cx="9144000" cy="1208088"/>
            <a:chOff x="0" y="0"/>
            <a:chExt cx="9144000" cy="1207511"/>
          </a:xfrm>
        </p:grpSpPr>
        <p:pic>
          <p:nvPicPr>
            <p:cNvPr id="2054"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Calibri"/>
              </a:endParaRPr>
            </a:p>
          </p:txBody>
        </p:sp>
      </p:grpSp>
      <p:sp>
        <p:nvSpPr>
          <p:cNvPr id="4101"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Chapter 8</a:t>
            </a:r>
          </a:p>
          <a:p>
            <a:pPr eaLnBrk="1" hangingPunct="1">
              <a:defRPr/>
            </a:pPr>
            <a:r>
              <a:rPr lang="en-US" sz="3000" i="1" dirty="0" smtClean="0">
                <a:latin typeface="Calibri" charset="0"/>
                <a:cs typeface="Calibri" charset="0"/>
              </a:rPr>
              <a:t>Table of Contents </a:t>
            </a:r>
          </a:p>
        </p:txBody>
      </p:sp>
      <p:sp>
        <p:nvSpPr>
          <p:cNvPr id="7"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
        <p:nvSpPr>
          <p:cNvPr id="8"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923" r:id="rId1"/>
  </p:sldLayoutIdLst>
  <p:transition/>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075" name="Group 8"/>
          <p:cNvGrpSpPr>
            <a:grpSpLocks/>
          </p:cNvGrpSpPr>
          <p:nvPr userDrawn="1"/>
        </p:nvGrpSpPr>
        <p:grpSpPr bwMode="auto">
          <a:xfrm>
            <a:off x="0" y="0"/>
            <a:ext cx="9144000" cy="1208088"/>
            <a:chOff x="0" y="0"/>
            <a:chExt cx="9144000" cy="1207511"/>
          </a:xfrm>
        </p:grpSpPr>
        <p:pic>
          <p:nvPicPr>
            <p:cNvPr id="3079"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3076"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4101"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8.2</a:t>
            </a:r>
          </a:p>
          <a:p>
            <a:pPr eaLnBrk="1" hangingPunct="1">
              <a:defRPr/>
            </a:pPr>
            <a:r>
              <a:rPr lang="en-US" sz="3000" i="1" dirty="0" smtClean="0">
                <a:latin typeface="Calibri" charset="0"/>
                <a:cs typeface="Calibri" charset="0"/>
              </a:rPr>
              <a:t>Electronegativity</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24" r:id="rId1"/>
  </p:sldLayoutIdLst>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4099" name="Group 8"/>
          <p:cNvGrpSpPr>
            <a:grpSpLocks/>
          </p:cNvGrpSpPr>
          <p:nvPr userDrawn="1"/>
        </p:nvGrpSpPr>
        <p:grpSpPr bwMode="auto">
          <a:xfrm>
            <a:off x="0" y="0"/>
            <a:ext cx="9144000" cy="1208088"/>
            <a:chOff x="0" y="0"/>
            <a:chExt cx="9144000" cy="1207511"/>
          </a:xfrm>
        </p:grpSpPr>
        <p:pic>
          <p:nvPicPr>
            <p:cNvPr id="4103"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4100"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8.3</a:t>
            </a:r>
          </a:p>
          <a:p>
            <a:pPr eaLnBrk="1" hangingPunct="1">
              <a:defRPr/>
            </a:pPr>
            <a:r>
              <a:rPr lang="en-US" sz="3000" i="1" dirty="0" smtClean="0">
                <a:latin typeface="Calibri" charset="0"/>
                <a:cs typeface="Calibri" charset="0"/>
              </a:rPr>
              <a:t>Bond Polarity and Dipole Moments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25" r:id="rId1"/>
  </p:sldLayoutIdLst>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5123" name="Group 8"/>
          <p:cNvGrpSpPr>
            <a:grpSpLocks/>
          </p:cNvGrpSpPr>
          <p:nvPr userDrawn="1"/>
        </p:nvGrpSpPr>
        <p:grpSpPr bwMode="auto">
          <a:xfrm>
            <a:off x="0" y="0"/>
            <a:ext cx="9144000" cy="1208088"/>
            <a:chOff x="0" y="0"/>
            <a:chExt cx="9144000" cy="1207511"/>
          </a:xfrm>
        </p:grpSpPr>
        <p:pic>
          <p:nvPicPr>
            <p:cNvPr id="5127"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5124"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8.4</a:t>
            </a:r>
          </a:p>
          <a:p>
            <a:pPr eaLnBrk="1" hangingPunct="1">
              <a:defRPr/>
            </a:pPr>
            <a:r>
              <a:rPr lang="en-US" sz="3000" i="1" dirty="0" smtClean="0">
                <a:latin typeface="Calibri" charset="0"/>
                <a:cs typeface="Calibri" charset="0"/>
              </a:rPr>
              <a:t>Ions: Electron Configurations and Sizes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26" r:id="rId1"/>
  </p:sldLayoutIdLst>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6147" name="Group 8"/>
          <p:cNvGrpSpPr>
            <a:grpSpLocks/>
          </p:cNvGrpSpPr>
          <p:nvPr userDrawn="1"/>
        </p:nvGrpSpPr>
        <p:grpSpPr bwMode="auto">
          <a:xfrm>
            <a:off x="0" y="0"/>
            <a:ext cx="9144000" cy="1208088"/>
            <a:chOff x="0" y="0"/>
            <a:chExt cx="9144000" cy="1207511"/>
          </a:xfrm>
        </p:grpSpPr>
        <p:pic>
          <p:nvPicPr>
            <p:cNvPr id="6151"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6148"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8.5</a:t>
            </a:r>
          </a:p>
          <a:p>
            <a:pPr eaLnBrk="1" hangingPunct="1">
              <a:defRPr/>
            </a:pPr>
            <a:r>
              <a:rPr lang="en-US" sz="3000" i="1" dirty="0" smtClean="0">
                <a:latin typeface="Calibri" charset="0"/>
                <a:cs typeface="Calibri" charset="0"/>
              </a:rPr>
              <a:t>Energy Effects in Binary Ionic Compounds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27" r:id="rId1"/>
  </p:sldLayoutIdLst>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7171" name="Group 8"/>
          <p:cNvGrpSpPr>
            <a:grpSpLocks/>
          </p:cNvGrpSpPr>
          <p:nvPr userDrawn="1"/>
        </p:nvGrpSpPr>
        <p:grpSpPr bwMode="auto">
          <a:xfrm>
            <a:off x="0" y="0"/>
            <a:ext cx="9144000" cy="1208088"/>
            <a:chOff x="0" y="0"/>
            <a:chExt cx="9144000" cy="1207511"/>
          </a:xfrm>
        </p:grpSpPr>
        <p:pic>
          <p:nvPicPr>
            <p:cNvPr id="7175"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7172"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8.6</a:t>
            </a:r>
          </a:p>
          <a:p>
            <a:pPr eaLnBrk="1" hangingPunct="1">
              <a:defRPr/>
            </a:pPr>
            <a:r>
              <a:rPr lang="en-US" sz="3000" i="1" dirty="0" smtClean="0">
                <a:latin typeface="Calibri" charset="0"/>
                <a:cs typeface="Calibri" charset="0"/>
              </a:rPr>
              <a:t>Partial Ionic Character of Covalent Bonds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28" r:id="rId1"/>
  </p:sldLayoutIdLst>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8195" name="Group 8"/>
          <p:cNvGrpSpPr>
            <a:grpSpLocks/>
          </p:cNvGrpSpPr>
          <p:nvPr userDrawn="1"/>
        </p:nvGrpSpPr>
        <p:grpSpPr bwMode="auto">
          <a:xfrm>
            <a:off x="0" y="0"/>
            <a:ext cx="9144000" cy="1208088"/>
            <a:chOff x="0" y="0"/>
            <a:chExt cx="9144000" cy="1207511"/>
          </a:xfrm>
        </p:grpSpPr>
        <p:pic>
          <p:nvPicPr>
            <p:cNvPr id="8199"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8196"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8.7</a:t>
            </a:r>
          </a:p>
          <a:p>
            <a:pPr eaLnBrk="1" hangingPunct="1">
              <a:defRPr/>
            </a:pPr>
            <a:r>
              <a:rPr lang="en-US" sz="3000" i="1" dirty="0" smtClean="0">
                <a:latin typeface="Calibri" charset="0"/>
                <a:cs typeface="Calibri" charset="0"/>
              </a:rPr>
              <a:t>The Covalent Chemical Bond: A Model</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29" r:id="rId1"/>
  </p:sldLayoutIdLst>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9219" name="Group 8"/>
          <p:cNvGrpSpPr>
            <a:grpSpLocks/>
          </p:cNvGrpSpPr>
          <p:nvPr userDrawn="1"/>
        </p:nvGrpSpPr>
        <p:grpSpPr bwMode="auto">
          <a:xfrm>
            <a:off x="0" y="0"/>
            <a:ext cx="9144000" cy="1208088"/>
            <a:chOff x="0" y="0"/>
            <a:chExt cx="9144000" cy="1207511"/>
          </a:xfrm>
        </p:grpSpPr>
        <p:pic>
          <p:nvPicPr>
            <p:cNvPr id="9223"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9220"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dirty="0" smtClean="0">
                <a:latin typeface="Calibri" charset="0"/>
                <a:cs typeface="Calibri" charset="0"/>
              </a:rPr>
              <a:t>Section 8.8</a:t>
            </a:r>
          </a:p>
          <a:p>
            <a:pPr eaLnBrk="1" hangingPunct="1">
              <a:defRPr/>
            </a:pPr>
            <a:r>
              <a:rPr lang="en-US" sz="2800" i="1" dirty="0" smtClean="0">
                <a:latin typeface="Calibri" charset="0"/>
                <a:cs typeface="Calibri" charset="0"/>
              </a:rPr>
              <a:t>Covalent Bond Energies and Chemical Reactions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30" r:id="rId1"/>
  </p:sldLayoutIdLst>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vmlDrawing" Target="../drawings/vmlDrawing10.vml"/><Relationship Id="rId4"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vmlDrawing" Target="../drawings/vmlDrawing11.vml"/><Relationship Id="rId4" Type="http://schemas.openxmlformats.org/officeDocument/2006/relationships/oleObject" Target="../embeddings/oleObject15.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vmlDrawing" Target="../drawings/vmlDrawing12.vml"/><Relationship Id="rId4" Type="http://schemas.openxmlformats.org/officeDocument/2006/relationships/oleObject" Target="../embeddings/oleObject16.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0.xml"/><Relationship Id="rId1" Type="http://schemas.openxmlformats.org/officeDocument/2006/relationships/vmlDrawing" Target="../drawings/vmlDrawing13.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0.xml"/><Relationship Id="rId1" Type="http://schemas.openxmlformats.org/officeDocument/2006/relationships/vmlDrawing" Target="../drawings/vmlDrawing14.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0.xml"/><Relationship Id="rId1" Type="http://schemas.openxmlformats.org/officeDocument/2006/relationships/vmlDrawing" Target="../drawings/vmlDrawing15.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0.xml"/><Relationship Id="rId1" Type="http://schemas.openxmlformats.org/officeDocument/2006/relationships/vmlDrawing" Target="../drawings/vmlDrawing16.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0.xml"/><Relationship Id="rId1" Type="http://schemas.openxmlformats.org/officeDocument/2006/relationships/vmlDrawing" Target="../drawings/vmlDrawing17.v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vmlDrawing" Target="../drawings/vmlDrawing18.vml"/><Relationship Id="rId4" Type="http://schemas.openxmlformats.org/officeDocument/2006/relationships/oleObject" Target="../embeddings/oleObject22.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
        <p:nvSpPr>
          <p:cNvPr id="3" name="Title 2" hidden="1"/>
          <p:cNvSpPr>
            <a:spLocks noGrp="1"/>
          </p:cNvSpPr>
          <p:nvPr>
            <p:ph type="title"/>
          </p:nvPr>
        </p:nvSpPr>
        <p:spPr/>
        <p:txBody>
          <a:bodyPr/>
          <a:lstStyle/>
          <a:p>
            <a:r>
              <a:rPr lang="en-US" dirty="0" smtClean="0"/>
              <a:t>Chapter 8 - Bonding: General Concepts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8.1 - Relative Bond Polarities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9939" name="Content Placeholder 5"/>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Order the following bonds according to polarity:</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H—H</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O—H</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Cl—H</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S—H</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F—H</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994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EE2C1DFD-B3F2-4E2D-95F7-9C672E50CA18}" type="slidenum">
              <a:rPr lang="en-US" altLang="en-US" sz="1000">
                <a:solidFill>
                  <a:schemeClr val="tx1"/>
                </a:solidFill>
              </a:rPr>
              <a:pPr>
                <a:spcBef>
                  <a:spcPct val="0"/>
                </a:spcBef>
                <a:buClrTx/>
                <a:buFontTx/>
                <a:buNone/>
              </a:pPr>
              <a:t>10</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a:t>Without using Fig. 8.3, predict the order of increasing </a:t>
            </a:r>
            <a:r>
              <a:rPr lang="en-US" dirty="0" smtClean="0"/>
              <a:t>electronegativity in </a:t>
            </a:r>
            <a:r>
              <a:rPr lang="en-US" dirty="0"/>
              <a:t>each of the following groups of </a:t>
            </a:r>
            <a:r>
              <a:rPr lang="en-US" dirty="0" smtClean="0"/>
              <a:t>elements</a:t>
            </a:r>
            <a:endParaRPr lang="en-US" dirty="0"/>
          </a:p>
          <a:p>
            <a:pPr lvl="1"/>
            <a:r>
              <a:rPr lang="it-IT" dirty="0" smtClean="0"/>
              <a:t>C</a:t>
            </a:r>
            <a:r>
              <a:rPr lang="it-IT" dirty="0"/>
              <a:t>, N, </a:t>
            </a:r>
            <a:r>
              <a:rPr lang="it-IT" dirty="0" smtClean="0"/>
              <a:t>O	</a:t>
            </a:r>
          </a:p>
          <a:p>
            <a:pPr lvl="1"/>
            <a:r>
              <a:rPr lang="pt-BR" dirty="0" smtClean="0"/>
              <a:t>S, Se, Cl</a:t>
            </a:r>
          </a:p>
          <a:p>
            <a:pPr lvl="1"/>
            <a:r>
              <a:rPr lang="it-IT" dirty="0" smtClean="0"/>
              <a:t>Si</a:t>
            </a:r>
            <a:r>
              <a:rPr lang="it-IT" dirty="0"/>
              <a:t>, Ge, </a:t>
            </a:r>
            <a:r>
              <a:rPr lang="it-IT" dirty="0" smtClean="0"/>
              <a:t>Sn</a:t>
            </a:r>
          </a:p>
          <a:p>
            <a:pPr lvl="1"/>
            <a:r>
              <a:rPr lang="pt-BR" dirty="0" smtClean="0"/>
              <a:t>Tl</a:t>
            </a:r>
            <a:r>
              <a:rPr lang="pt-BR" dirty="0"/>
              <a:t>, S, </a:t>
            </a:r>
            <a:r>
              <a:rPr lang="pt-BR" dirty="0" smtClean="0"/>
              <a:t>Ge</a:t>
            </a:r>
            <a:endParaRPr lang="en-US" dirty="0"/>
          </a:p>
        </p:txBody>
      </p:sp>
      <p:sp>
        <p:nvSpPr>
          <p:cNvPr id="4" name="TextBox 3"/>
          <p:cNvSpPr txBox="1"/>
          <p:nvPr/>
        </p:nvSpPr>
        <p:spPr>
          <a:xfrm>
            <a:off x="4876800" y="3787257"/>
            <a:ext cx="1981200" cy="523220"/>
          </a:xfrm>
          <a:prstGeom prst="rect">
            <a:avLst/>
          </a:prstGeom>
          <a:noFill/>
        </p:spPr>
        <p:txBody>
          <a:bodyPr wrap="square" rtlCol="0">
            <a:spAutoFit/>
          </a:bodyPr>
          <a:lstStyle/>
          <a:p>
            <a:r>
              <a:rPr lang="en-US" sz="2800" b="1" dirty="0">
                <a:solidFill>
                  <a:srgbClr val="0070C0"/>
                </a:solidFill>
                <a:latin typeface="Calibri" panose="020F0502020204030204" pitchFamily="34" charset="0"/>
              </a:rPr>
              <a:t>C &lt; N &lt; O</a:t>
            </a:r>
          </a:p>
        </p:txBody>
      </p:sp>
      <p:sp>
        <p:nvSpPr>
          <p:cNvPr id="6" name="TextBox 5"/>
          <p:cNvSpPr txBox="1"/>
          <p:nvPr/>
        </p:nvSpPr>
        <p:spPr>
          <a:xfrm>
            <a:off x="4876800" y="4232822"/>
            <a:ext cx="1981200" cy="523220"/>
          </a:xfrm>
          <a:prstGeom prst="rect">
            <a:avLst/>
          </a:prstGeom>
          <a:noFill/>
        </p:spPr>
        <p:txBody>
          <a:bodyPr wrap="square" rtlCol="0">
            <a:spAutoFit/>
          </a:bodyPr>
          <a:lstStyle/>
          <a:p>
            <a:r>
              <a:rPr lang="en-US" sz="2800" b="1" dirty="0">
                <a:solidFill>
                  <a:srgbClr val="0070C0"/>
                </a:solidFill>
                <a:latin typeface="Calibri" panose="020F0502020204030204" pitchFamily="34" charset="0"/>
              </a:rPr>
              <a:t>Se &lt; S &lt; Cl</a:t>
            </a:r>
          </a:p>
        </p:txBody>
      </p:sp>
      <p:sp>
        <p:nvSpPr>
          <p:cNvPr id="7" name="TextBox 6"/>
          <p:cNvSpPr txBox="1"/>
          <p:nvPr/>
        </p:nvSpPr>
        <p:spPr>
          <a:xfrm>
            <a:off x="4754105" y="4740379"/>
            <a:ext cx="2226590" cy="523220"/>
          </a:xfrm>
          <a:prstGeom prst="rect">
            <a:avLst/>
          </a:prstGeom>
          <a:noFill/>
        </p:spPr>
        <p:txBody>
          <a:bodyPr wrap="square" rtlCol="0">
            <a:spAutoFit/>
          </a:bodyPr>
          <a:lstStyle/>
          <a:p>
            <a:r>
              <a:rPr lang="en-US" sz="2800" b="1" dirty="0">
                <a:solidFill>
                  <a:srgbClr val="0070C0"/>
                </a:solidFill>
                <a:latin typeface="Calibri" panose="020F0502020204030204" pitchFamily="34" charset="0"/>
              </a:rPr>
              <a:t> Sn &lt; Ge &lt; Si</a:t>
            </a:r>
          </a:p>
        </p:txBody>
      </p:sp>
      <p:sp>
        <p:nvSpPr>
          <p:cNvPr id="8" name="TextBox 7"/>
          <p:cNvSpPr txBox="1"/>
          <p:nvPr/>
        </p:nvSpPr>
        <p:spPr>
          <a:xfrm>
            <a:off x="4876800" y="5307907"/>
            <a:ext cx="1981200" cy="523220"/>
          </a:xfrm>
          <a:prstGeom prst="rect">
            <a:avLst/>
          </a:prstGeom>
          <a:noFill/>
        </p:spPr>
        <p:txBody>
          <a:bodyPr wrap="square" rtlCol="0">
            <a:spAutoFit/>
          </a:bodyPr>
          <a:lstStyle/>
          <a:p>
            <a:r>
              <a:rPr lang="en-US" sz="2800" b="1" dirty="0">
                <a:solidFill>
                  <a:srgbClr val="0070C0"/>
                </a:solidFill>
                <a:latin typeface="Calibri" panose="020F0502020204030204" pitchFamily="34" charset="0"/>
              </a:rPr>
              <a:t>Tl &lt; Ge &lt; S</a:t>
            </a:r>
          </a:p>
        </p:txBody>
      </p:sp>
    </p:spTree>
    <p:extLst>
      <p:ext uri="{BB962C8B-B14F-4D97-AF65-F5344CB8AC3E}">
        <p14:creationId xmlns:p14="http://schemas.microsoft.com/office/powerpoint/2010/main" xmlns="" val="43908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Grp="1" noChangeAspect="1" noChangeArrowheads="1"/>
          </p:cNvPicPr>
          <p:nvPr>
            <p:ph idx="1"/>
          </p:nvPr>
        </p:nvPicPr>
        <p:blipFill>
          <a:blip r:embed="rId2"/>
          <a:srcRect/>
          <a:stretch>
            <a:fillRect/>
          </a:stretch>
        </p:blipFill>
        <p:spPr bwMode="auto">
          <a:xfrm>
            <a:off x="0" y="1219200"/>
            <a:ext cx="9144000" cy="563879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Example 8.2 - Bond Polarity and Dipole Moment</a:t>
            </a:r>
          </a:p>
        </p:txBody>
      </p:sp>
      <p:sp>
        <p:nvSpPr>
          <p:cNvPr id="52227" name="Content Placeholder 5"/>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For each of the following molecules, show the direction of the bond polarities and indicate which ones have a dipole moment</a:t>
            </a:r>
          </a:p>
          <a:p>
            <a:pPr lvl="1"/>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HCl</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Cl</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 </a:t>
            </a:r>
          </a:p>
        </p:txBody>
      </p:sp>
      <p:sp>
        <p:nvSpPr>
          <p:cNvPr id="5222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04E3C108-27BD-4E2E-801D-31F270A5FBBB}" type="slidenum">
              <a:rPr lang="en-US" altLang="en-US" sz="1000">
                <a:solidFill>
                  <a:schemeClr val="tx1"/>
                </a:solidFill>
              </a:rPr>
              <a:pPr>
                <a:spcBef>
                  <a:spcPct val="0"/>
                </a:spcBef>
                <a:buClrTx/>
                <a:buFontTx/>
                <a:buNone/>
              </a:pPr>
              <a:t>13</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alibri" panose="020F0502020204030204" pitchFamily="34" charset="0"/>
                <a:ea typeface="ＭＳ Ｐゴシック" panose="020B0600070205080204" pitchFamily="34" charset="-128"/>
                <a:cs typeface="Calibri" panose="020F0502020204030204" pitchFamily="34" charset="0"/>
              </a:rPr>
              <a:t>Example 8.2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Solution</a:t>
            </a:r>
            <a:endParaRPr lang="en-US" dirty="0"/>
          </a:p>
        </p:txBody>
      </p:sp>
      <p:sp>
        <p:nvSpPr>
          <p:cNvPr id="3" name="Content Placeholder 2"/>
          <p:cNvSpPr>
            <a:spLocks noGrp="1"/>
          </p:cNvSpPr>
          <p:nvPr>
            <p:ph idx="1"/>
          </p:nvPr>
        </p:nvSpPr>
        <p:spPr/>
        <p:txBody>
          <a:bodyPr/>
          <a:lstStyle/>
          <a:p>
            <a:r>
              <a:rPr lang="en-IN" dirty="0" err="1" smtClean="0"/>
              <a:t>HCl</a:t>
            </a:r>
            <a:r>
              <a:rPr lang="en-IN" dirty="0" smtClean="0"/>
              <a:t> molecule</a:t>
            </a:r>
          </a:p>
          <a:p>
            <a:pPr lvl="1"/>
            <a:r>
              <a:rPr lang="en-IN" dirty="0" smtClean="0"/>
              <a:t>The electronegativity of chlorine (3.0) is greater than that of hydrogen (2.1)</a:t>
            </a:r>
          </a:p>
          <a:p>
            <a:pPr lvl="2"/>
            <a:r>
              <a:rPr lang="en-IN" dirty="0" smtClean="0"/>
              <a:t>Chlorine will be partially negative </a:t>
            </a:r>
          </a:p>
          <a:p>
            <a:pPr lvl="2"/>
            <a:r>
              <a:rPr lang="en-IN" dirty="0" smtClean="0"/>
              <a:t>Hydrogen will be partially positive</a:t>
            </a:r>
          </a:p>
        </p:txBody>
      </p:sp>
    </p:spTree>
    <p:extLst>
      <p:ext uri="{BB962C8B-B14F-4D97-AF65-F5344CB8AC3E}">
        <p14:creationId xmlns:p14="http://schemas.microsoft.com/office/powerpoint/2010/main" xmlns="" val="337425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alibri" panose="020F0502020204030204" pitchFamily="34" charset="0"/>
                <a:ea typeface="ＭＳ Ｐゴシック" panose="020B0600070205080204" pitchFamily="34" charset="-128"/>
                <a:cs typeface="Calibri" panose="020F0502020204030204" pitchFamily="34" charset="0"/>
              </a:rPr>
              <a:t>Example 8.2 -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Solution </a:t>
            </a: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a:t>
            </a:r>
            <a:r>
              <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endParaRPr lang="en-US" sz="2000" dirty="0"/>
          </a:p>
        </p:txBody>
      </p:sp>
      <p:sp>
        <p:nvSpPr>
          <p:cNvPr id="3" name="Content Placeholder 2"/>
          <p:cNvSpPr>
            <a:spLocks noGrp="1"/>
          </p:cNvSpPr>
          <p:nvPr>
            <p:ph idx="1"/>
          </p:nvPr>
        </p:nvSpPr>
        <p:spPr/>
        <p:txBody>
          <a:bodyPr/>
          <a:lstStyle/>
          <a:p>
            <a:r>
              <a:rPr lang="en-IN" dirty="0" smtClean="0"/>
              <a:t>Cl</a:t>
            </a:r>
            <a:r>
              <a:rPr lang="en-IN" baseline="-25000" dirty="0" smtClean="0"/>
              <a:t>2</a:t>
            </a:r>
            <a:r>
              <a:rPr lang="en-IN" dirty="0" smtClean="0"/>
              <a:t> molecule</a:t>
            </a:r>
          </a:p>
          <a:p>
            <a:pPr lvl="1"/>
            <a:r>
              <a:rPr lang="en-IN" dirty="0" smtClean="0"/>
              <a:t>The two chlorine atoms share the electrons equally </a:t>
            </a:r>
          </a:p>
          <a:p>
            <a:pPr lvl="1"/>
            <a:r>
              <a:rPr lang="en-IN" dirty="0" smtClean="0"/>
              <a:t>No bond polarity occurs</a:t>
            </a:r>
          </a:p>
          <a:p>
            <a:pPr lvl="1"/>
            <a:r>
              <a:rPr lang="en-IN" dirty="0" smtClean="0"/>
              <a:t>The Cl</a:t>
            </a:r>
            <a:r>
              <a:rPr lang="en-IN" baseline="-25000" dirty="0" smtClean="0"/>
              <a:t>2</a:t>
            </a:r>
            <a:r>
              <a:rPr lang="en-IN" dirty="0" smtClean="0"/>
              <a:t> molecule has no dipole moment</a:t>
            </a:r>
            <a:endParaRPr lang="en-US" dirty="0"/>
          </a:p>
        </p:txBody>
      </p:sp>
    </p:spTree>
    <p:extLst>
      <p:ext uri="{BB962C8B-B14F-4D97-AF65-F5344CB8AC3E}">
        <p14:creationId xmlns:p14="http://schemas.microsoft.com/office/powerpoint/2010/main" xmlns="" val="310489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alibri" panose="020F0502020204030204" pitchFamily="34" charset="0"/>
                <a:ea typeface="ＭＳ Ｐゴシック" panose="020B0600070205080204" pitchFamily="34" charset="-128"/>
                <a:cs typeface="Calibri" panose="020F0502020204030204" pitchFamily="34" charset="0"/>
              </a:rPr>
              <a:t>Example 8.2 -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Solution </a:t>
            </a: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a:t>
            </a:r>
            <a:r>
              <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endParaRPr lang="en-US" sz="2000" dirty="0"/>
          </a:p>
        </p:txBody>
      </p:sp>
      <p:sp>
        <p:nvSpPr>
          <p:cNvPr id="3" name="Content Placeholder 2"/>
          <p:cNvSpPr>
            <a:spLocks noGrp="1"/>
          </p:cNvSpPr>
          <p:nvPr>
            <p:ph idx="1"/>
          </p:nvPr>
        </p:nvSpPr>
        <p:spPr/>
        <p:txBody>
          <a:bodyPr/>
          <a:lstStyle/>
          <a:p>
            <a:r>
              <a:rPr lang="en-IN" dirty="0" smtClean="0"/>
              <a:t>SO</a:t>
            </a:r>
            <a:r>
              <a:rPr lang="en-IN" baseline="-25000" dirty="0" smtClean="0"/>
              <a:t>3</a:t>
            </a:r>
            <a:r>
              <a:rPr lang="en-IN" dirty="0" smtClean="0"/>
              <a:t> molecule</a:t>
            </a:r>
          </a:p>
          <a:p>
            <a:pPr lvl="1"/>
            <a:r>
              <a:rPr lang="en-IN" dirty="0" smtClean="0"/>
              <a:t>The electronegativity of oxygen (3.5) is greater than that of </a:t>
            </a:r>
            <a:r>
              <a:rPr lang="en-IN" dirty="0" err="1" smtClean="0"/>
              <a:t>sulfur</a:t>
            </a:r>
            <a:r>
              <a:rPr lang="en-IN" dirty="0" smtClean="0"/>
              <a:t> (2.5)</a:t>
            </a:r>
          </a:p>
          <a:p>
            <a:pPr lvl="2"/>
            <a:r>
              <a:rPr lang="en-IN" dirty="0" smtClean="0"/>
              <a:t>Each oxygen will have a partial negative charge</a:t>
            </a:r>
          </a:p>
          <a:p>
            <a:pPr lvl="2"/>
            <a:r>
              <a:rPr lang="en-IN" dirty="0" err="1" smtClean="0"/>
              <a:t>Sulfur</a:t>
            </a:r>
            <a:r>
              <a:rPr lang="en-IN" dirty="0"/>
              <a:t> </a:t>
            </a:r>
            <a:r>
              <a:rPr lang="en-IN" dirty="0" smtClean="0"/>
              <a:t>will have a partial positive charge</a:t>
            </a:r>
          </a:p>
          <a:p>
            <a:pPr lvl="2"/>
            <a:endParaRPr lang="en-US" dirty="0"/>
          </a:p>
        </p:txBody>
      </p:sp>
    </p:spTree>
    <p:extLst>
      <p:ext uri="{BB962C8B-B14F-4D97-AF65-F5344CB8AC3E}">
        <p14:creationId xmlns:p14="http://schemas.microsoft.com/office/powerpoint/2010/main" xmlns="" val="359011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Electron Configurations in Stable Compounds</a:t>
            </a:r>
          </a:p>
        </p:txBody>
      </p:sp>
      <p:sp>
        <p:nvSpPr>
          <p:cNvPr id="54275" name="Rectangle 3"/>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When two nonmetals react to form a covalent bond, they share electrons in a way that completes the valence electron configurations of both atoms</a:t>
            </a:r>
          </a:p>
          <a:p>
            <a:pPr lvl="1"/>
            <a:r>
              <a:rPr lang="en-US" dirty="0" smtClean="0"/>
              <a:t>Both nonmetals </a:t>
            </a:r>
            <a:r>
              <a:rPr lang="en-US" dirty="0"/>
              <a:t>attain noble gas electron </a:t>
            </a:r>
            <a:r>
              <a:rPr lang="en-US" dirty="0" smtClean="0"/>
              <a:t>configurations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427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5427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CE8A953E-8E8D-4849-A394-B4DFE3D9B63E}" type="slidenum">
              <a:rPr lang="en-US" altLang="en-US" sz="1000">
                <a:solidFill>
                  <a:schemeClr val="tx1"/>
                </a:solidFill>
              </a:rPr>
              <a:pPr>
                <a:spcBef>
                  <a:spcPct val="0"/>
                </a:spcBef>
                <a:buClrTx/>
                <a:buFontTx/>
                <a:buNone/>
              </a:pPr>
              <a:t>17</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Electron Configurations in Stable Compounds </a:t>
            </a: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6323" name="Rectangle 3"/>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When a nonmetal and a representative-group metal react to form a binary ionic compound, the ions form so that the valence electron configuration of the nonmetal achieves the electron configuration of the next noble gas atom</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Valence orbitals of the metal are emptied</a:t>
            </a:r>
          </a:p>
          <a:p>
            <a:pPr lvl="1"/>
            <a:r>
              <a:rPr lang="en-US" dirty="0" smtClean="0"/>
              <a:t>Both </a:t>
            </a:r>
            <a:r>
              <a:rPr lang="en-US" dirty="0"/>
              <a:t>ions achieve noble gas </a:t>
            </a:r>
            <a:r>
              <a:rPr lang="en-US" dirty="0" smtClean="0"/>
              <a:t>electron configurations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632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5632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93EC59F7-9212-4F48-9AF6-09707DB2D552}" type="slidenum">
              <a:rPr lang="en-US" altLang="en-US" sz="1000">
                <a:solidFill>
                  <a:schemeClr val="tx1"/>
                </a:solidFill>
              </a:rPr>
              <a:pPr>
                <a:spcBef>
                  <a:spcPct val="0"/>
                </a:spcBef>
                <a:buClrTx/>
                <a:buFontTx/>
                <a:buNone/>
              </a:pPr>
              <a:t>18</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Predicting Formulas of Ionic Compounds</a:t>
            </a:r>
          </a:p>
        </p:txBody>
      </p:sp>
      <p:sp>
        <p:nvSpPr>
          <p:cNvPr id="64515" name="Rectangle 3"/>
          <p:cNvSpPr>
            <a:spLocks noGrp="1" noChangeArrowheads="1"/>
          </p:cNvSpPr>
          <p:nvPr>
            <p:ph idx="1"/>
          </p:nvPr>
        </p:nvSpPr>
        <p:spPr/>
        <p:txBody>
          <a:bodyPr/>
          <a:lstStyle/>
          <a:p>
            <a:pPr>
              <a:defRPr/>
            </a:pPr>
            <a:r>
              <a:rPr lang="en-IN" altLang="en-US" dirty="0" smtClean="0"/>
              <a:t>Information required - Valence electron configurations of the combining atoms</a:t>
            </a:r>
          </a:p>
          <a:p>
            <a:pPr>
              <a:defRPr/>
            </a:pPr>
            <a:r>
              <a:rPr lang="en-IN" altLang="en-US" dirty="0" smtClean="0"/>
              <a:t>Consider atoms of oxygen and calcium	</a:t>
            </a:r>
          </a:p>
          <a:p>
            <a:pPr lvl="1">
              <a:defRPr/>
            </a:pPr>
            <a:r>
              <a:rPr lang="en-IN" altLang="en-US" dirty="0" smtClean="0"/>
              <a:t>Electronegativity of oxygen - 3.5</a:t>
            </a:r>
          </a:p>
          <a:p>
            <a:pPr lvl="1">
              <a:defRPr/>
            </a:pPr>
            <a:r>
              <a:rPr lang="en-IN" altLang="en-US" dirty="0" smtClean="0"/>
              <a:t>Electronegativity of calcium - 1.0</a:t>
            </a:r>
          </a:p>
          <a:p>
            <a:pPr lvl="1">
              <a:defRPr/>
            </a:pPr>
            <a:r>
              <a:rPr lang="en-IN" altLang="en-US" dirty="0" smtClean="0"/>
              <a:t>Electrons are transferred from calcium to oxygen</a:t>
            </a:r>
          </a:p>
          <a:p>
            <a:pPr lvl="2">
              <a:defRPr/>
            </a:pPr>
            <a:r>
              <a:rPr lang="en-IN" altLang="en-US" dirty="0" smtClean="0"/>
              <a:t>Oxygen anions and calcium cations are formed in the compound</a:t>
            </a:r>
          </a:p>
          <a:p>
            <a:pPr marL="457200" lvl="1" indent="0">
              <a:buFont typeface="Wingdings" panose="05000000000000000000" pitchFamily="2" charset="2"/>
              <a:buNone/>
              <a:defRPr/>
            </a:pPr>
            <a:endParaRPr lang="en-IN" altLang="en-US" dirty="0" smtClean="0"/>
          </a:p>
          <a:p>
            <a:pPr>
              <a:defRPr/>
            </a:pPr>
            <a:endParaRPr lang="en-IN" altLang="en-US" dirty="0" smtClean="0"/>
          </a:p>
          <a:p>
            <a:pPr lvl="1">
              <a:defRPr/>
            </a:pPr>
            <a:endParaRPr lang="en-US" altLang="en-US" dirty="0" smtClean="0"/>
          </a:p>
        </p:txBody>
      </p:sp>
      <p:sp>
        <p:nvSpPr>
          <p:cNvPr id="5837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5837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17DE8201-5D6D-4B8C-990F-F72C3380EF45}" type="slidenum">
              <a:rPr lang="en-US" altLang="en-US" sz="1000">
                <a:solidFill>
                  <a:schemeClr val="tx1"/>
                </a:solidFill>
              </a:rPr>
              <a:pPr>
                <a:spcBef>
                  <a:spcPct val="0"/>
                </a:spcBef>
                <a:buClrTx/>
                <a:buFontTx/>
                <a:buNone/>
              </a:pPr>
              <a:t>19</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hidden="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Table of Contents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8435" name="Content Placeholder 4"/>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(8.1)	Types of chemical bonds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(8.2)	Electronegativity</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(8.3)	Bond polarity and dipole moments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(8.4)	Ions: Electron configurations and sizes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(8.5)	Energy effects in binary ionic compounds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(8.6)	Partial ionic character of covalent bonds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(8.7)	The covalent chemical bond: A model</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(8.8)	Covalent bond energies and chemical reactions</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Exceptions to Rules of Noble </a:t>
            </a:r>
            <a:r>
              <a:rPr lang="en-US" sz="2800" dirty="0"/>
              <a:t>Gas Configurations in Ionic Compounds</a:t>
            </a:r>
          </a:p>
        </p:txBody>
      </p:sp>
      <p:sp>
        <p:nvSpPr>
          <p:cNvPr id="3" name="Content Placeholder 2"/>
          <p:cNvSpPr>
            <a:spLocks noGrp="1"/>
          </p:cNvSpPr>
          <p:nvPr>
            <p:ph idx="1"/>
          </p:nvPr>
        </p:nvSpPr>
        <p:spPr/>
        <p:txBody>
          <a:bodyPr/>
          <a:lstStyle/>
          <a:p>
            <a:r>
              <a:rPr lang="en-US" dirty="0" smtClean="0"/>
              <a:t>Tin forms </a:t>
            </a:r>
            <a:r>
              <a:rPr lang="en-US" dirty="0"/>
              <a:t>both </a:t>
            </a:r>
            <a:r>
              <a:rPr lang="en-US" dirty="0" smtClean="0"/>
              <a:t>Sn</a:t>
            </a:r>
            <a:r>
              <a:rPr lang="en-US" baseline="30000" dirty="0" smtClean="0"/>
              <a:t>2+</a:t>
            </a:r>
            <a:r>
              <a:rPr lang="en-US" dirty="0" smtClean="0"/>
              <a:t> </a:t>
            </a:r>
            <a:r>
              <a:rPr lang="en-US" dirty="0"/>
              <a:t>and </a:t>
            </a:r>
            <a:r>
              <a:rPr lang="en-US" dirty="0" smtClean="0"/>
              <a:t>Sn</a:t>
            </a:r>
            <a:r>
              <a:rPr lang="en-US" baseline="30000" dirty="0" smtClean="0"/>
              <a:t>4+</a:t>
            </a:r>
            <a:r>
              <a:rPr lang="en-US" dirty="0" smtClean="0"/>
              <a:t> ions</a:t>
            </a:r>
          </a:p>
          <a:p>
            <a:r>
              <a:rPr lang="en-US" dirty="0" smtClean="0"/>
              <a:t>Lead </a:t>
            </a:r>
            <a:r>
              <a:rPr lang="en-US" dirty="0"/>
              <a:t>forms both </a:t>
            </a:r>
            <a:r>
              <a:rPr lang="en-US" dirty="0" smtClean="0"/>
              <a:t>Pb</a:t>
            </a:r>
            <a:r>
              <a:rPr lang="en-US" baseline="30000" dirty="0" smtClean="0"/>
              <a:t>2+</a:t>
            </a:r>
            <a:r>
              <a:rPr lang="en-US" dirty="0" smtClean="0"/>
              <a:t> </a:t>
            </a:r>
            <a:r>
              <a:rPr lang="en-US" dirty="0"/>
              <a:t>and </a:t>
            </a:r>
            <a:r>
              <a:rPr lang="en-US" dirty="0" smtClean="0"/>
              <a:t>Pb</a:t>
            </a:r>
            <a:r>
              <a:rPr lang="en-US" baseline="30000" dirty="0" smtClean="0"/>
              <a:t>4+</a:t>
            </a:r>
            <a:r>
              <a:rPr lang="en-US" dirty="0" smtClean="0"/>
              <a:t> ions</a:t>
            </a:r>
          </a:p>
          <a:p>
            <a:r>
              <a:rPr lang="en-US" dirty="0" smtClean="0"/>
              <a:t>Bismuth forms Bi</a:t>
            </a:r>
            <a:r>
              <a:rPr lang="en-US" baseline="30000" dirty="0" smtClean="0"/>
              <a:t>3+</a:t>
            </a:r>
            <a:r>
              <a:rPr lang="en-US" dirty="0" smtClean="0"/>
              <a:t> </a:t>
            </a:r>
            <a:r>
              <a:rPr lang="en-US" dirty="0"/>
              <a:t>and </a:t>
            </a:r>
            <a:r>
              <a:rPr lang="en-US" dirty="0" smtClean="0"/>
              <a:t>Bi</a:t>
            </a:r>
            <a:r>
              <a:rPr lang="en-US" baseline="30000" dirty="0" smtClean="0"/>
              <a:t>5+</a:t>
            </a:r>
            <a:r>
              <a:rPr lang="en-US" dirty="0" smtClean="0"/>
              <a:t> ions</a:t>
            </a:r>
          </a:p>
          <a:p>
            <a:r>
              <a:rPr lang="en-US" dirty="0" smtClean="0"/>
              <a:t>Thallium </a:t>
            </a:r>
            <a:r>
              <a:rPr lang="en-US" dirty="0"/>
              <a:t>forms </a:t>
            </a:r>
            <a:r>
              <a:rPr lang="en-US" dirty="0" smtClean="0"/>
              <a:t>Tl</a:t>
            </a:r>
            <a:r>
              <a:rPr lang="en-US" baseline="30000" dirty="0" smtClean="0"/>
              <a:t>+</a:t>
            </a:r>
            <a:r>
              <a:rPr lang="en-US" dirty="0" smtClean="0"/>
              <a:t> </a:t>
            </a:r>
            <a:r>
              <a:rPr lang="en-US" dirty="0"/>
              <a:t>and </a:t>
            </a:r>
            <a:r>
              <a:rPr lang="en-US" dirty="0" smtClean="0"/>
              <a:t>Tl</a:t>
            </a:r>
            <a:r>
              <a:rPr lang="en-US" baseline="30000" dirty="0" smtClean="0"/>
              <a:t>3+</a:t>
            </a:r>
            <a:r>
              <a:rPr lang="en-US" dirty="0" smtClean="0"/>
              <a:t> ions</a:t>
            </a:r>
            <a:endParaRPr lang="en-US" dirty="0"/>
          </a:p>
        </p:txBody>
      </p:sp>
    </p:spTree>
    <p:extLst>
      <p:ext uri="{BB962C8B-B14F-4D97-AF65-F5344CB8AC3E}">
        <p14:creationId xmlns:p14="http://schemas.microsoft.com/office/powerpoint/2010/main" xmlns="" val="952869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Sizes of Ions</a:t>
            </a:r>
          </a:p>
        </p:txBody>
      </p:sp>
      <p:sp>
        <p:nvSpPr>
          <p:cNvPr id="63491" name="Content Placeholder 2"/>
          <p:cNvSpPr>
            <a:spLocks noGrp="1"/>
          </p:cNvSpPr>
          <p:nvPr>
            <p:ph idx="1"/>
          </p:nvPr>
        </p:nvSpPr>
        <p:spPr/>
        <p:txBody>
          <a:bodyPr/>
          <a:lstStyle/>
          <a:p>
            <a:pPr>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Ionic radii - Determined from the measured distances between ion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centers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in ionic compounds</a:t>
            </a:r>
          </a:p>
          <a:p>
            <a:pPr>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Factors that influence ionic size are based on the:</a:t>
            </a:r>
          </a:p>
          <a:p>
            <a:pPr lvl="1">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Size of the parent atom</a:t>
            </a:r>
          </a:p>
          <a:p>
            <a:pPr lvl="2">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Cation is smaller than its parent atom</a:t>
            </a:r>
          </a:p>
          <a:p>
            <a:pPr lvl="2">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Anion is larger than its parent atom</a:t>
            </a:r>
          </a:p>
          <a:p>
            <a:pPr lvl="1">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Position of the parent element in the periodic table</a:t>
            </a:r>
          </a:p>
          <a:p>
            <a:pPr lvl="2">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Ion sizes increase down a group</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349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6349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7E6EF043-0984-436B-AF48-1C73364A6A1A}" type="slidenum">
              <a:rPr lang="en-US" altLang="en-US" sz="1000">
                <a:solidFill>
                  <a:schemeClr val="tx1"/>
                </a:solidFill>
              </a:rPr>
              <a:pPr>
                <a:spcBef>
                  <a:spcPct val="0"/>
                </a:spcBef>
                <a:buClrTx/>
                <a:buFontTx/>
                <a:buNone/>
              </a:pPr>
              <a:t>21</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Grp="1" noChangeAspect="1" noChangeArrowheads="1"/>
          </p:cNvPicPr>
          <p:nvPr>
            <p:ph idx="1"/>
          </p:nvPr>
        </p:nvPicPr>
        <p:blipFill>
          <a:blip r:embed="rId2"/>
          <a:srcRect/>
          <a:stretch>
            <a:fillRect/>
          </a:stretch>
        </p:blipFill>
        <p:spPr bwMode="auto">
          <a:xfrm>
            <a:off x="1143000" y="1143001"/>
            <a:ext cx="7391400" cy="5714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Isoelectronic Ions</a:t>
            </a:r>
          </a:p>
        </p:txBody>
      </p:sp>
      <p:sp>
        <p:nvSpPr>
          <p:cNvPr id="65539" name="Rectangle 3"/>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Series of ions that contain the same number of electrons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Examples</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O</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F</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Na</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Mg</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and Al</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Size decreases with increasing atomic number</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554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6554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D705090A-85FA-4CA3-8D51-EAC8A70DDC6E}" type="slidenum">
              <a:rPr lang="en-US" altLang="en-US" sz="1000">
                <a:solidFill>
                  <a:schemeClr val="tx1"/>
                </a:solidFill>
              </a:rPr>
              <a:pPr>
                <a:spcBef>
                  <a:spcPct val="0"/>
                </a:spcBef>
                <a:buClrTx/>
                <a:buFontTx/>
                <a:buNone/>
              </a:pPr>
              <a:t>23</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Critical Thinking </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7587"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Ions have different radii than their parent atoms</a:t>
            </a:r>
          </a:p>
          <a:p>
            <a:pPr lvl="1"/>
            <a:r>
              <a:rPr lang="en-US" dirty="0"/>
              <a:t>What if ions stayed the same size </a:t>
            </a:r>
            <a:r>
              <a:rPr lang="en-US" dirty="0" smtClean="0"/>
              <a:t>as their </a:t>
            </a:r>
            <a:r>
              <a:rPr lang="en-US" dirty="0"/>
              <a:t>parent atoms? </a:t>
            </a:r>
            <a:endParaRPr lang="en-US" dirty="0" smtClean="0"/>
          </a:p>
          <a:p>
            <a:pPr lvl="2"/>
            <a:r>
              <a:rPr lang="en-US" dirty="0" smtClean="0"/>
              <a:t>How </a:t>
            </a:r>
            <a:r>
              <a:rPr lang="en-US" dirty="0"/>
              <a:t>would this affect ionic bonding in compounds?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 Relative Ion Size I</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8611"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Arrange the following ions in order of decreasing size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Se</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Br</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Rb</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Sr</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2+</a:t>
            </a:r>
            <a:endParaRPr lang="en-US" altLang="en-US" baseline="3000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8.3 - Solution</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p:txBody>
          <a:bodyPr/>
          <a:lstStyle/>
          <a:p>
            <a:r>
              <a:rPr lang="en-US" dirty="0"/>
              <a:t>This is an isoelectronic series of ions with the krypton electron </a:t>
            </a:r>
            <a:r>
              <a:rPr lang="en-US" dirty="0" smtClean="0"/>
              <a:t>configuration</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All the ions have the same number of electrons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Sizes will depend on nuclear charge</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 Z</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values are 34 for Se</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35 for Br</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37 for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Rb</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38 for Sr</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4" name="Object 3"/>
          <p:cNvGraphicFramePr>
            <a:graphicFrameLocks noChangeAspect="1"/>
          </p:cNvGraphicFramePr>
          <p:nvPr/>
        </p:nvGraphicFramePr>
        <p:xfrm>
          <a:off x="2152650" y="5562600"/>
          <a:ext cx="4127500" cy="762000"/>
        </p:xfrm>
        <a:graphic>
          <a:graphicData uri="http://schemas.openxmlformats.org/presentationml/2006/ole">
            <p:oleObj spid="_x0000_s69670" name="Equation" r:id="rId3" imgW="1651000" imgH="3048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Lattice Energy</a:t>
            </a:r>
          </a:p>
        </p:txBody>
      </p:sp>
      <p:sp>
        <p:nvSpPr>
          <p:cNvPr id="70659" name="Rectangle 3"/>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Change in energy that takes place when separated gaseous ions are packed together to form an ionic solid</a:t>
            </a:r>
          </a:p>
          <a:p>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Has a negative sign</a:t>
            </a:r>
          </a:p>
        </p:txBody>
      </p:sp>
      <p:sp>
        <p:nvSpPr>
          <p:cNvPr id="7066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7066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364E54B5-B654-4DA0-B337-0C668ACEDC08}" type="slidenum">
              <a:rPr lang="en-US" altLang="en-US" sz="1000">
                <a:solidFill>
                  <a:schemeClr val="tx1"/>
                </a:solidFill>
              </a:rPr>
              <a:pPr>
                <a:spcBef>
                  <a:spcPct val="0"/>
                </a:spcBef>
                <a:buClrTx/>
                <a:buFontTx/>
                <a:buNone/>
              </a:pPr>
              <a:t>27</a:t>
            </a:fld>
            <a:endParaRPr lang="en-US" altLang="en-US" sz="1000">
              <a:solidFill>
                <a:schemeClr val="tx1"/>
              </a:solidFill>
            </a:endParaRPr>
          </a:p>
        </p:txBody>
      </p:sp>
      <p:graphicFrame>
        <p:nvGraphicFramePr>
          <p:cNvPr id="70664" name="Object 3"/>
          <p:cNvGraphicFramePr>
            <a:graphicFrameLocks noChangeAspect="1"/>
          </p:cNvGraphicFramePr>
          <p:nvPr>
            <p:extLst>
              <p:ext uri="{D42A27DB-BD31-4B8C-83A1-F6EECF244321}">
                <p14:modId xmlns:p14="http://schemas.microsoft.com/office/powerpoint/2010/main" xmlns="" val="248484728"/>
              </p:ext>
            </p:extLst>
          </p:nvPr>
        </p:nvGraphicFramePr>
        <p:xfrm>
          <a:off x="1966496" y="3693777"/>
          <a:ext cx="4906208" cy="593355"/>
        </p:xfrm>
        <a:graphic>
          <a:graphicData uri="http://schemas.openxmlformats.org/presentationml/2006/ole">
            <p:oleObj spid="_x0000_s70699" name="Equation" r:id="rId4" imgW="1892300" imgH="228600" progId="">
              <p:embed/>
            </p:oleObj>
          </a:graphicData>
        </a:graphic>
      </p:graphicFrame>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Grp="1" noChangeAspect="1" noChangeArrowheads="1"/>
          </p:cNvPicPr>
          <p:nvPr>
            <p:ph idx="1"/>
          </p:nvPr>
        </p:nvPicPr>
        <p:blipFill>
          <a:blip r:embed="rId2"/>
          <a:srcRect/>
          <a:stretch>
            <a:fillRect/>
          </a:stretch>
        </p:blipFill>
        <p:spPr bwMode="auto">
          <a:xfrm>
            <a:off x="1524000" y="1219200"/>
            <a:ext cx="66294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Energy Changes in the Formation of Lithium Fluoride </a:t>
            </a:r>
          </a:p>
        </p:txBody>
      </p:sp>
      <p:sp>
        <p:nvSpPr>
          <p:cNvPr id="74755" name="Rectangle 3"/>
          <p:cNvSpPr>
            <a:spLocks noGrp="1" noChangeArrowheads="1"/>
          </p:cNvSpPr>
          <p:nvPr>
            <p:ph idx="1"/>
          </p:nvPr>
        </p:nvSpPr>
        <p:spPr/>
        <p:txBody>
          <a:bodyPr/>
          <a:lstStyle/>
          <a:p>
            <a:pPr marL="0" indent="0">
              <a:buNone/>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Sublimation of solid lithium</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Enthalpy of sublimation for Li(</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- 161 kJ/</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mol</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marL="457200" lvl="1" indent="0">
              <a:buNone/>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Ionization of lithium atoms - Li</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ions are formed</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Energy involved - 520 kJ/</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mol</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475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7475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17C07B9C-8CA0-42F3-BDCE-DDEA0F138F3F}" type="slidenum">
              <a:rPr lang="en-US" altLang="en-US" sz="1000">
                <a:solidFill>
                  <a:schemeClr val="tx1"/>
                </a:solidFill>
              </a:rPr>
              <a:pPr>
                <a:spcBef>
                  <a:spcPct val="0"/>
                </a:spcBef>
                <a:buClrTx/>
                <a:buFontTx/>
                <a:buNone/>
              </a:pPr>
              <a:t>29</a:t>
            </a:fld>
            <a:endParaRPr lang="en-US" altLang="en-US" sz="1000">
              <a:solidFill>
                <a:schemeClr val="tx1"/>
              </a:solidFill>
            </a:endParaRPr>
          </a:p>
        </p:txBody>
      </p:sp>
      <p:graphicFrame>
        <p:nvGraphicFramePr>
          <p:cNvPr id="74760" name="Object 2"/>
          <p:cNvGraphicFramePr>
            <a:graphicFrameLocks noChangeAspect="1"/>
          </p:cNvGraphicFramePr>
          <p:nvPr>
            <p:extLst>
              <p:ext uri="{D42A27DB-BD31-4B8C-83A1-F6EECF244321}">
                <p14:modId xmlns:p14="http://schemas.microsoft.com/office/powerpoint/2010/main" xmlns="" val="1824661448"/>
              </p:ext>
            </p:extLst>
          </p:nvPr>
        </p:nvGraphicFramePr>
        <p:xfrm>
          <a:off x="3234644" y="3838867"/>
          <a:ext cx="2611210" cy="534239"/>
        </p:xfrm>
        <a:graphic>
          <a:graphicData uri="http://schemas.openxmlformats.org/presentationml/2006/ole">
            <p:oleObj spid="_x0000_s74841" name="Equation" r:id="rId4" imgW="1117600" imgH="228600" progId="">
              <p:embed/>
            </p:oleObj>
          </a:graphicData>
        </a:graphic>
      </p:graphicFrame>
      <p:graphicFrame>
        <p:nvGraphicFramePr>
          <p:cNvPr id="74761" name="Object 10"/>
          <p:cNvGraphicFramePr>
            <a:graphicFrameLocks noChangeAspect="1"/>
          </p:cNvGraphicFramePr>
          <p:nvPr>
            <p:extLst>
              <p:ext uri="{D42A27DB-BD31-4B8C-83A1-F6EECF244321}">
                <p14:modId xmlns:p14="http://schemas.microsoft.com/office/powerpoint/2010/main" xmlns="" val="1811279892"/>
              </p:ext>
            </p:extLst>
          </p:nvPr>
        </p:nvGraphicFramePr>
        <p:xfrm>
          <a:off x="2821925" y="5445259"/>
          <a:ext cx="3436651" cy="520433"/>
        </p:xfrm>
        <a:graphic>
          <a:graphicData uri="http://schemas.openxmlformats.org/presentationml/2006/ole">
            <p:oleObj spid="_x0000_s74842" name="Equation" r:id="rId5" imgW="1511300" imgH="228600" progId="">
              <p:embed/>
            </p:oleObj>
          </a:graphicData>
        </a:graphic>
      </p:graphicFrame>
      <p:graphicFrame>
        <p:nvGraphicFramePr>
          <p:cNvPr id="8" name="Object 8"/>
          <p:cNvGraphicFramePr>
            <a:graphicFrameLocks noChangeAspect="1"/>
          </p:cNvGraphicFramePr>
          <p:nvPr>
            <p:extLst>
              <p:ext uri="{D42A27DB-BD31-4B8C-83A1-F6EECF244321}">
                <p14:modId xmlns:p14="http://schemas.microsoft.com/office/powerpoint/2010/main" xmlns="" val="3903621527"/>
              </p:ext>
            </p:extLst>
          </p:nvPr>
        </p:nvGraphicFramePr>
        <p:xfrm>
          <a:off x="2628571" y="2017147"/>
          <a:ext cx="3823357" cy="811818"/>
        </p:xfrm>
        <a:graphic>
          <a:graphicData uri="http://schemas.openxmlformats.org/presentationml/2006/ole">
            <p:oleObj spid="_x0000_s74843" name="Equation" r:id="rId6" imgW="1854200" imgH="393700" progId="">
              <p:embed/>
            </p:oleObj>
          </a:graphicData>
        </a:graphic>
      </p:graphicFrame>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hidden="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Table of Contents - Continued</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8435" name="Content Placeholder 4"/>
          <p:cNvSpPr>
            <a:spLocks noGrp="1"/>
          </p:cNvSpPr>
          <p:nvPr>
            <p:ph idx="1"/>
          </p:nvPr>
        </p:nvSpPr>
        <p:spPr/>
        <p:txBody>
          <a:bodyPr/>
          <a:lstStyle/>
          <a:p>
            <a:r>
              <a:rPr lang="en-IN" altLang="en-US" dirty="0">
                <a:latin typeface="Calibri" panose="020F0502020204030204" pitchFamily="34" charset="0"/>
                <a:ea typeface="ＭＳ Ｐゴシック" panose="020B0600070205080204" pitchFamily="34" charset="-128"/>
                <a:cs typeface="Calibri" panose="020F0502020204030204" pitchFamily="34" charset="0"/>
              </a:rPr>
              <a:t>(8.9)	The localized electron bonding model</a:t>
            </a:r>
          </a:p>
          <a:p>
            <a:r>
              <a:rPr lang="en-IN" altLang="en-US" dirty="0" smtClean="0"/>
              <a:t>(8.10) 	Lewis structures </a:t>
            </a:r>
          </a:p>
          <a:p>
            <a:r>
              <a:rPr lang="en-IN" altLang="en-US" dirty="0" smtClean="0"/>
              <a:t>(8.11)	Exceptions to the octet rule</a:t>
            </a:r>
          </a:p>
          <a:p>
            <a:r>
              <a:rPr lang="en-IN" altLang="en-US" dirty="0" smtClean="0"/>
              <a:t>(8.12)	Resonance</a:t>
            </a:r>
          </a:p>
          <a:p>
            <a:r>
              <a:rPr lang="en-IN" altLang="en-US" dirty="0" smtClean="0"/>
              <a:t>(8.13)	Molecular structure: The VSEPR model</a:t>
            </a:r>
          </a:p>
          <a:p>
            <a:endParaRPr lang="en-US" altLang="en-US" dirty="0" smtClean="0"/>
          </a:p>
        </p:txBody>
      </p:sp>
    </p:spTree>
    <p:extLst>
      <p:ext uri="{BB962C8B-B14F-4D97-AF65-F5344CB8AC3E}">
        <p14:creationId xmlns:p14="http://schemas.microsoft.com/office/powerpoint/2010/main" xmlns="" val="117075193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Energy Changes in the Formation of Lithium Fluoride </a:t>
            </a:r>
            <a:r>
              <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76803"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Dissociation of fluorine molecules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 mole of fluorine atoms formed by breaking the F—F bonds in a half mole of F</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molecules </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Energy required to break the bond </a:t>
            </a:r>
          </a:p>
          <a:p>
            <a:pPr marL="914400" lvl="2" indent="0">
              <a:buNone/>
            </a:pPr>
            <a:r>
              <a:rPr lang="en-IN" altLang="en-US" dirty="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(154kJ</a:t>
            </a:r>
            <a:r>
              <a:rPr lang="en-IN" altLang="en-US" dirty="0">
                <a:latin typeface="Calibri" panose="020F0502020204030204" pitchFamily="34" charset="0"/>
                <a:ea typeface="ＭＳ Ｐゴシック" panose="020B0600070205080204" pitchFamily="34" charset="-128"/>
                <a:cs typeface="Calibri" panose="020F0502020204030204" pitchFamily="34" charset="0"/>
              </a:rPr>
              <a:t>)/2 = 77kJ</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76804" name="Object 5"/>
          <p:cNvGraphicFramePr>
            <a:graphicFrameLocks noChangeAspect="1"/>
          </p:cNvGraphicFramePr>
          <p:nvPr>
            <p:extLst>
              <p:ext uri="{D42A27DB-BD31-4B8C-83A1-F6EECF244321}">
                <p14:modId xmlns:p14="http://schemas.microsoft.com/office/powerpoint/2010/main" xmlns="" val="3151454943"/>
              </p:ext>
            </p:extLst>
          </p:nvPr>
        </p:nvGraphicFramePr>
        <p:xfrm>
          <a:off x="3029118" y="4570543"/>
          <a:ext cx="2552365" cy="879533"/>
        </p:xfrm>
        <a:graphic>
          <a:graphicData uri="http://schemas.openxmlformats.org/presentationml/2006/ole">
            <p:oleObj spid="_x0000_s76839" name="Equation" r:id="rId3" imgW="1143000" imgH="393480" progId="">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Energy Changes in the Formation of Lithium Fluoride </a:t>
            </a: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a:t>
            </a:r>
            <a:r>
              <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77827"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Formation of F</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ions from fluorine atoms in the gas phase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Energy change: –328 kJ/</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mol</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marL="457200" lvl="1" indent="0">
              <a:buNone/>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Formation of solid lithium fluoride from gaseous Li</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F</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ions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Energy involved: –1047 kJ/</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mol</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77828" name="Object 6"/>
          <p:cNvGraphicFramePr>
            <a:graphicFrameLocks noChangeAspect="1"/>
          </p:cNvGraphicFramePr>
          <p:nvPr>
            <p:extLst>
              <p:ext uri="{D42A27DB-BD31-4B8C-83A1-F6EECF244321}">
                <p14:modId xmlns:p14="http://schemas.microsoft.com/office/powerpoint/2010/main" xmlns="" val="2000542409"/>
              </p:ext>
            </p:extLst>
          </p:nvPr>
        </p:nvGraphicFramePr>
        <p:xfrm>
          <a:off x="2830513" y="3727019"/>
          <a:ext cx="2968625" cy="515938"/>
        </p:xfrm>
        <a:graphic>
          <a:graphicData uri="http://schemas.openxmlformats.org/presentationml/2006/ole">
            <p:oleObj spid="_x0000_s77900" name="Equation" r:id="rId3" imgW="1384300" imgH="241300" progId="">
              <p:embed/>
            </p:oleObj>
          </a:graphicData>
        </a:graphic>
      </p:graphicFrame>
      <p:graphicFrame>
        <p:nvGraphicFramePr>
          <p:cNvPr id="77829" name="Object 6"/>
          <p:cNvGraphicFramePr>
            <a:graphicFrameLocks noChangeAspect="1"/>
          </p:cNvGraphicFramePr>
          <p:nvPr>
            <p:extLst>
              <p:ext uri="{D42A27DB-BD31-4B8C-83A1-F6EECF244321}">
                <p14:modId xmlns:p14="http://schemas.microsoft.com/office/powerpoint/2010/main" xmlns="" val="3449204234"/>
              </p:ext>
            </p:extLst>
          </p:nvPr>
        </p:nvGraphicFramePr>
        <p:xfrm>
          <a:off x="2686427" y="5912068"/>
          <a:ext cx="3676650" cy="488950"/>
        </p:xfrm>
        <a:graphic>
          <a:graphicData uri="http://schemas.openxmlformats.org/presentationml/2006/ole">
            <p:oleObj spid="_x0000_s77901" name="Equation" r:id="rId4" imgW="1714500" imgH="228600" progId="">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Lattice Energy Calculations</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0899" name="Content Placeholder 2"/>
          <p:cNvSpPr>
            <a:spLocks noGrp="1"/>
          </p:cNvSpPr>
          <p:nvPr>
            <p:ph idx="1"/>
          </p:nvPr>
        </p:nvSpPr>
        <p:spPr/>
        <p:txBody>
          <a:bodyPr/>
          <a:lstStyle/>
          <a:p>
            <a:pPr>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Represented by a modified form of Coulomb’s law</a:t>
            </a:r>
          </a:p>
          <a:p>
            <a:pPr>
              <a:spcBef>
                <a:spcPts val="500"/>
              </a:spcBef>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a:spcBef>
                <a:spcPts val="500"/>
              </a:spcBef>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eaLnBrk="1" hangingPunct="1">
              <a:spcBef>
                <a:spcPts val="500"/>
              </a:spcBef>
            </a:pP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k</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Proportionality constant </a:t>
            </a:r>
          </a:p>
          <a:p>
            <a:pPr lvl="2" eaLnBrk="1" hangingPunct="1">
              <a:spcBef>
                <a:spcPts val="500"/>
              </a:spcBef>
            </a:pP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Depends on the structure of the solid and the electronic configurations of the ions</a:t>
            </a:r>
          </a:p>
          <a:p>
            <a:pPr lvl="1" eaLnBrk="1" hangingPunct="1">
              <a:spcBef>
                <a:spcPts val="500"/>
              </a:spcBef>
            </a:pP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Q</a:t>
            </a:r>
            <a:r>
              <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and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Q</a:t>
            </a:r>
            <a:r>
              <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Charges on the ions</a:t>
            </a:r>
          </a:p>
          <a:p>
            <a:pPr lvl="1" eaLnBrk="1" hangingPunct="1">
              <a:spcBef>
                <a:spcPts val="500"/>
              </a:spcBef>
            </a:pP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r</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Shortest distance between the centers of the anions and the cations</a:t>
            </a:r>
          </a:p>
        </p:txBody>
      </p:sp>
      <p:graphicFrame>
        <p:nvGraphicFramePr>
          <p:cNvPr id="80900" name="Object 1"/>
          <p:cNvGraphicFramePr>
            <a:graphicFrameLocks noChangeAspect="1"/>
          </p:cNvGraphicFramePr>
          <p:nvPr>
            <p:extLst>
              <p:ext uri="{D42A27DB-BD31-4B8C-83A1-F6EECF244321}">
                <p14:modId xmlns:p14="http://schemas.microsoft.com/office/powerpoint/2010/main" xmlns="" val="1127094822"/>
              </p:ext>
            </p:extLst>
          </p:nvPr>
        </p:nvGraphicFramePr>
        <p:xfrm>
          <a:off x="2543590" y="2762044"/>
          <a:ext cx="3502782" cy="971645"/>
        </p:xfrm>
        <a:graphic>
          <a:graphicData uri="http://schemas.openxmlformats.org/presentationml/2006/ole">
            <p:oleObj spid="_x0000_s80933" name="Equation" r:id="rId3" imgW="1651000" imgH="457200" progId="">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Title 2"/>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Formula for Percent Ionic Character of a Bond</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4995" name="Rectangle 2"/>
          <p:cNvSpPr>
            <a:spLocks noGrp="1" noChangeArrowheads="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Totally ionic bonds between discrete pairs of atoms do not exist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Evidence comes from calculations of the percent ionic character for bonds of various binary compounds in the gas phase</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Formula used to determine the percent ionic character of bonds</a:t>
            </a:r>
          </a:p>
        </p:txBody>
      </p:sp>
      <p:sp>
        <p:nvSpPr>
          <p:cNvPr id="8499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8499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86D93DA1-0279-49DB-AB45-DC1ECDC7398B}" type="slidenum">
              <a:rPr lang="en-US" altLang="en-US" sz="1000">
                <a:solidFill>
                  <a:schemeClr val="tx1"/>
                </a:solidFill>
              </a:rPr>
              <a:pPr>
                <a:spcBef>
                  <a:spcPct val="0"/>
                </a:spcBef>
                <a:buClrTx/>
                <a:buFontTx/>
                <a:buNone/>
              </a:pPr>
              <a:t>33</a:t>
            </a:fld>
            <a:endParaRPr lang="en-US" altLang="en-US" sz="1000">
              <a:solidFill>
                <a:schemeClr val="tx1"/>
              </a:solidFill>
            </a:endParaRPr>
          </a:p>
        </p:txBody>
      </p:sp>
      <p:graphicFrame>
        <p:nvGraphicFramePr>
          <p:cNvPr id="84999" name="Object 5"/>
          <p:cNvGraphicFramePr>
            <a:graphicFrameLocks noChangeAspect="1"/>
          </p:cNvGraphicFramePr>
          <p:nvPr>
            <p:extLst>
              <p:ext uri="{D42A27DB-BD31-4B8C-83A1-F6EECF244321}">
                <p14:modId xmlns:p14="http://schemas.microsoft.com/office/powerpoint/2010/main" xmlns="" val="81981319"/>
              </p:ext>
            </p:extLst>
          </p:nvPr>
        </p:nvGraphicFramePr>
        <p:xfrm>
          <a:off x="1392641" y="5306976"/>
          <a:ext cx="6295218" cy="1040736"/>
        </p:xfrm>
        <a:graphic>
          <a:graphicData uri="http://schemas.openxmlformats.org/presentationml/2006/ole">
            <p:oleObj spid="_x0000_s85033" name="Equation" r:id="rId4" imgW="2921000" imgH="482600" progId="">
              <p:embed/>
            </p:oleObj>
          </a:graphicData>
        </a:graphic>
      </p:graphicFrame>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smtClean="0">
                <a:latin typeface="Calibri" panose="020F0502020204030204" pitchFamily="34" charset="0"/>
                <a:ea typeface="ＭＳ Ｐゴシック" panose="020B0600070205080204" pitchFamily="34" charset="-128"/>
                <a:cs typeface="Calibri" panose="020F0502020204030204" pitchFamily="34" charset="0"/>
              </a:rPr>
              <a:t> Operational Definition of Ionic Compound</a:t>
            </a:r>
          </a:p>
        </p:txBody>
      </p:sp>
      <p:sp>
        <p:nvSpPr>
          <p:cNvPr id="89091" name="Rectangle 3"/>
          <p:cNvSpPr>
            <a:spLocks noGrp="1" noChangeArrowheads="1"/>
          </p:cNvSpPr>
          <p:nvPr>
            <p:ph idx="1"/>
          </p:nvPr>
        </p:nvSpPr>
        <p:spPr/>
        <p:txBody>
          <a:bodyPr/>
          <a:lstStyle/>
          <a:p>
            <a:pPr eaLnBrk="1" hangingPunct="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Any compound that conducts an electric current when melted </a:t>
            </a:r>
          </a:p>
        </p:txBody>
      </p:sp>
      <p:sp>
        <p:nvSpPr>
          <p:cNvPr id="8909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8909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F348EBF7-D096-452D-BE0B-C02E437A8EF9}" type="slidenum">
              <a:rPr lang="en-US" altLang="en-US" sz="1000">
                <a:solidFill>
                  <a:schemeClr val="tx1"/>
                </a:solidFill>
              </a:rPr>
              <a:pPr>
                <a:spcBef>
                  <a:spcPct val="0"/>
                </a:spcBef>
                <a:buClrTx/>
                <a:buFontTx/>
                <a:buNone/>
              </a:pPr>
              <a:t>34</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Bonds</a:t>
            </a:r>
            <a:endParaRPr lang="en-US" dirty="0"/>
          </a:p>
        </p:txBody>
      </p:sp>
      <p:sp>
        <p:nvSpPr>
          <p:cNvPr id="3" name="Content Placeholder 2"/>
          <p:cNvSpPr>
            <a:spLocks noGrp="1"/>
          </p:cNvSpPr>
          <p:nvPr>
            <p:ph idx="1"/>
          </p:nvPr>
        </p:nvSpPr>
        <p:spPr/>
        <p:txBody>
          <a:bodyPr/>
          <a:lstStyle/>
          <a:p>
            <a:r>
              <a:rPr lang="en-US" dirty="0" smtClean="0"/>
              <a:t>Result </a:t>
            </a:r>
            <a:r>
              <a:rPr lang="en-US" dirty="0"/>
              <a:t>from the tendency of a system to seek its </a:t>
            </a:r>
            <a:r>
              <a:rPr lang="en-US" dirty="0" smtClean="0"/>
              <a:t>lowest possible energy</a:t>
            </a:r>
          </a:p>
          <a:p>
            <a:r>
              <a:rPr lang="en-US" dirty="0" smtClean="0"/>
              <a:t>Occur </a:t>
            </a:r>
            <a:r>
              <a:rPr lang="en-US" dirty="0"/>
              <a:t>when collections </a:t>
            </a:r>
            <a:r>
              <a:rPr lang="en-US" dirty="0" smtClean="0"/>
              <a:t>of atoms </a:t>
            </a:r>
            <a:r>
              <a:rPr lang="en-US" dirty="0"/>
              <a:t>are more stable (lower in energy) than the separate </a:t>
            </a:r>
            <a:r>
              <a:rPr lang="en-US" dirty="0" smtClean="0"/>
              <a:t>atoms</a:t>
            </a:r>
          </a:p>
          <a:p>
            <a:r>
              <a:rPr lang="en-US" dirty="0" smtClean="0"/>
              <a:t>Molecular stability can be depicted in the form of models called chemical bonds</a:t>
            </a:r>
          </a:p>
          <a:p>
            <a:r>
              <a:rPr lang="en-US" dirty="0" smtClean="0"/>
              <a:t>Concept of bonds is a human invention</a:t>
            </a:r>
          </a:p>
        </p:txBody>
      </p:sp>
    </p:spTree>
    <p:extLst>
      <p:ext uri="{BB962C8B-B14F-4D97-AF65-F5344CB8AC3E}">
        <p14:creationId xmlns:p14="http://schemas.microsoft.com/office/powerpoint/2010/main" xmlns="" val="3343837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Models</a:t>
            </a:r>
          </a:p>
        </p:txBody>
      </p:sp>
      <p:sp>
        <p:nvSpPr>
          <p:cNvPr id="91139" name="Rectangle 3"/>
          <p:cNvSpPr>
            <a:spLocks noGrp="1" noChangeArrowheads="1"/>
          </p:cNvSpPr>
          <p:nvPr>
            <p:ph idx="1"/>
          </p:nvPr>
        </p:nvSpPr>
        <p:spPr/>
        <p:txBody>
          <a:bodyPr/>
          <a:lstStyle/>
          <a:p>
            <a:pPr eaLnBrk="1" hangingPunct="1">
              <a:spcBef>
                <a:spcPts val="500"/>
              </a:spcBef>
            </a:pPr>
            <a:r>
              <a:rPr lang="en-US" altLang="en-US" dirty="0" err="1" smtClean="0">
                <a:latin typeface="Calibri" panose="020F0502020204030204" pitchFamily="34" charset="0"/>
                <a:ea typeface="ＭＳ Ｐゴシック" panose="020B0600070205080204" pitchFamily="34" charset="-128"/>
                <a:cs typeface="Calibri" panose="020F0502020204030204" pitchFamily="34" charset="0"/>
              </a:rPr>
              <a:t>Attemptx</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to explain how nature operates on microscopic level based on experiences in the macroscopic world</a:t>
            </a:r>
          </a:p>
          <a:p>
            <a:pPr eaLnBrk="1" hangingPunct="1">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Based on observations of the properties of nature</a:t>
            </a:r>
          </a:p>
          <a:p>
            <a:pPr eaLnBrk="1" hangingPunct="1">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Bonding model</a:t>
            </a:r>
          </a:p>
          <a:p>
            <a:pPr lvl="1" eaLnBrk="1" hangingPunct="1">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Provides a framework to systematize chemical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behavior</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eaLnBrk="1" hangingPunct="1">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Molecules are perceived as collections of common fundamental components</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IN" altLang="en-US" smtClean="0">
                <a:latin typeface="Calibri" panose="020F0502020204030204" pitchFamily="34" charset="0"/>
                <a:ea typeface="ＭＳ Ｐゴシック" panose="020B0600070205080204" pitchFamily="34" charset="-128"/>
                <a:cs typeface="Calibri" panose="020F0502020204030204" pitchFamily="34" charset="0"/>
              </a:rPr>
              <a:t>Establishing the Sensitivity of Bonds to their Molecular Environment</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3187" name="Rectangle 3"/>
          <p:cNvSpPr>
            <a:spLocks noGrp="1" noChangeArrowheads="1"/>
          </p:cNvSpPr>
          <p:nvPr>
            <p:ph idx="1"/>
          </p:nvPr>
        </p:nvSpPr>
        <p:spPr/>
        <p:txBody>
          <a:bodyPr/>
          <a:lstStyle/>
          <a:p>
            <a:pPr eaLnBrk="1" hangingPunct="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Consider the decomposition of methane</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318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9318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880354F0-94A9-4B3B-954F-782E4626B528}" type="slidenum">
              <a:rPr lang="en-US" altLang="en-US" sz="1000">
                <a:solidFill>
                  <a:schemeClr val="tx1"/>
                </a:solidFill>
              </a:rPr>
              <a:pPr>
                <a:spcBef>
                  <a:spcPct val="0"/>
                </a:spcBef>
                <a:buClrTx/>
                <a:buFontTx/>
                <a:buNone/>
              </a:pPr>
              <a:t>37</a:t>
            </a:fld>
            <a:endParaRPr lang="en-US" altLang="en-US" sz="1000">
              <a:solidFill>
                <a:schemeClr val="tx1"/>
              </a:solidFill>
            </a:endParaRPr>
          </a:p>
        </p:txBody>
      </p:sp>
      <p:graphicFrame>
        <p:nvGraphicFramePr>
          <p:cNvPr id="93191" name="Object 1"/>
          <p:cNvGraphicFramePr>
            <a:graphicFrameLocks noChangeAspect="1"/>
          </p:cNvGraphicFramePr>
          <p:nvPr>
            <p:extLst>
              <p:ext uri="{D42A27DB-BD31-4B8C-83A1-F6EECF244321}">
                <p14:modId xmlns:p14="http://schemas.microsoft.com/office/powerpoint/2010/main" xmlns="" val="4197277692"/>
              </p:ext>
            </p:extLst>
          </p:nvPr>
        </p:nvGraphicFramePr>
        <p:xfrm>
          <a:off x="1748399" y="2766714"/>
          <a:ext cx="5583701" cy="3305773"/>
        </p:xfrm>
        <a:graphic>
          <a:graphicData uri="http://schemas.openxmlformats.org/presentationml/2006/ole">
            <p:oleObj spid="_x0000_s93225" name="Equation" r:id="rId4" imgW="3111480" imgH="1841400" progId="">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Establishing the Sensitivity of Bonds to their Molecular Environment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3187" name="Rectangle 3"/>
          <p:cNvSpPr>
            <a:spLocks noGrp="1" noChangeArrowheads="1"/>
          </p:cNvSpPr>
          <p:nvPr>
            <p:ph idx="1"/>
          </p:nvPr>
        </p:nvSpPr>
        <p:spPr/>
        <p:txBody>
          <a:bodyPr/>
          <a:lstStyle/>
          <a:p>
            <a:pPr eaLnBrk="1" hangingPunct="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energy required to break a C—H bond varies in a nonsystematic way</a:t>
            </a:r>
          </a:p>
          <a:p>
            <a:pPr lvl="1" eaLnBrk="1" hangingPunct="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bond is sensitive to its environment</a:t>
            </a:r>
          </a:p>
          <a:p>
            <a:pPr eaLnBrk="1" hangingPunct="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average of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individual bond dissociation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energies are used</a:t>
            </a:r>
          </a:p>
        </p:txBody>
      </p:sp>
      <p:sp>
        <p:nvSpPr>
          <p:cNvPr id="9318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9318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880354F0-94A9-4B3B-954F-782E4626B528}" type="slidenum">
              <a:rPr lang="en-US" altLang="en-US" sz="1000">
                <a:solidFill>
                  <a:schemeClr val="tx1"/>
                </a:solidFill>
              </a:rPr>
              <a:pPr>
                <a:spcBef>
                  <a:spcPct val="0"/>
                </a:spcBef>
                <a:buClrTx/>
                <a:buFontTx/>
                <a:buNone/>
              </a:pPr>
              <a:t>38</a:t>
            </a:fld>
            <a:endParaRPr lang="en-US" altLang="en-US" sz="1000">
              <a:solidFill>
                <a:schemeClr val="tx1"/>
              </a:solidFill>
            </a:endParaRPr>
          </a:p>
        </p:txBody>
      </p:sp>
    </p:spTree>
    <p:extLst>
      <p:ext uri="{BB962C8B-B14F-4D97-AF65-F5344CB8AC3E}">
        <p14:creationId xmlns:p14="http://schemas.microsoft.com/office/powerpoint/2010/main" xmlns="" val="11005093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IN" altLang="en-US" smtClean="0">
                <a:latin typeface="Calibri" panose="020F0502020204030204" pitchFamily="34" charset="0"/>
                <a:ea typeface="ＭＳ Ｐゴシック" panose="020B0600070205080204" pitchFamily="34" charset="-128"/>
                <a:cs typeface="Calibri" panose="020F0502020204030204" pitchFamily="34" charset="0"/>
              </a:rPr>
              <a:t>Types of Bonds</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5235" name="Rectangle 3"/>
          <p:cNvSpPr>
            <a:spLocks noGrp="1" noChangeArrowheads="1"/>
          </p:cNvSpPr>
          <p:nvPr>
            <p:ph idx="1"/>
          </p:nvPr>
        </p:nvSpPr>
        <p:spPr/>
        <p:txBody>
          <a:bodyPr/>
          <a:lstStyle/>
          <a:p>
            <a:pPr eaLnBrk="1" hangingPunct="1"/>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Single bond</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One pair of electrons is shared</a:t>
            </a:r>
          </a:p>
          <a:p>
            <a:pPr eaLnBrk="1" hangingPunct="1"/>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Double bond</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Two pairs of electrons are shared</a:t>
            </a:r>
          </a:p>
          <a:p>
            <a:pPr eaLnBrk="1" hangingPunct="1"/>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Triple bond</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Three pairs of electrons are shared</a:t>
            </a:r>
          </a:p>
          <a:p>
            <a:pPr eaLnBrk="1" hangingPunct="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Bond length shortens with the increase in the number of shared electrons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523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9523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C224AD8C-9447-4993-9C75-8B6018ADA638}" type="slidenum">
              <a:rPr lang="en-US" altLang="en-US" sz="1000">
                <a:solidFill>
                  <a:schemeClr val="tx1"/>
                </a:solidFill>
              </a:rPr>
              <a:pPr>
                <a:spcBef>
                  <a:spcPct val="0"/>
                </a:spcBef>
                <a:buClrTx/>
                <a:buFontTx/>
                <a:buNone/>
              </a:pPr>
              <a:t>39</a:t>
            </a:fld>
            <a:endParaRPr lang="en-US" altLang="en-US" sz="100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Bond Energy and Ionic Bonding</a:t>
            </a:r>
          </a:p>
        </p:txBody>
      </p:sp>
      <p:sp>
        <p:nvSpPr>
          <p:cNvPr id="20483" name="Rectangle 7"/>
          <p:cNvSpPr>
            <a:spLocks noGrp="1" noChangeArrowheads="1"/>
          </p:cNvSpPr>
          <p:nvPr>
            <p:ph type="body" idx="1"/>
          </p:nvPr>
        </p:nvSpPr>
        <p:spPr/>
        <p:txBody>
          <a:bodyPr/>
          <a:lstStyle/>
          <a:p>
            <a:pPr>
              <a:spcBef>
                <a:spcPts val="500"/>
              </a:spcBef>
            </a:pPr>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Bond energy</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Energy required to break a chemical bond</a:t>
            </a:r>
          </a:p>
          <a:p>
            <a:pPr lvl="1">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Indicates the strength of a bonding interaction</a:t>
            </a:r>
          </a:p>
          <a:p>
            <a:pPr>
              <a:spcBef>
                <a:spcPts val="500"/>
              </a:spcBef>
            </a:pPr>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Ionic bonding</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Occurs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when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an atom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that loses electrons easily reacts with an atom that has high affinity for electrons</a:t>
            </a:r>
          </a:p>
          <a:p>
            <a:pPr lvl="1">
              <a:spcBef>
                <a:spcPts val="500"/>
              </a:spcBef>
            </a:pPr>
            <a:r>
              <a:rPr lang="en-IN" altLang="en-US" b="1" dirty="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Ionic</a:t>
            </a:r>
            <a:r>
              <a:rPr lang="en-IN" altLang="en-US" dirty="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 </a:t>
            </a:r>
            <a:r>
              <a:rPr lang="en-IN" altLang="en-US" b="1" dirty="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compound</a:t>
            </a:r>
            <a:r>
              <a:rPr lang="en-IN" altLang="en-US" dirty="0">
                <a:latin typeface="Calibri" panose="020F0502020204030204" pitchFamily="34" charset="0"/>
                <a:ea typeface="ＭＳ Ｐゴシック" panose="020B0600070205080204" pitchFamily="34" charset="-128"/>
                <a:cs typeface="Calibri" panose="020F0502020204030204" pitchFamily="34" charset="0"/>
              </a:rPr>
              <a:t>: Forms when a metal reacts with a </a:t>
            </a:r>
            <a:r>
              <a:rPr lang="en-IN" altLang="en-US" dirty="0" err="1">
                <a:latin typeface="Calibri" panose="020F0502020204030204" pitchFamily="34" charset="0"/>
                <a:ea typeface="ＭＳ Ｐゴシック" panose="020B0600070205080204" pitchFamily="34" charset="-128"/>
                <a:cs typeface="Calibri" panose="020F0502020204030204" pitchFamily="34" charset="0"/>
              </a:rPr>
              <a:t>nonmetal</a:t>
            </a:r>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pPr lvl="2">
              <a:spcBef>
                <a:spcPts val="500"/>
              </a:spcBef>
            </a:pPr>
            <a:r>
              <a:rPr lang="en-IN" altLang="en-US" dirty="0">
                <a:latin typeface="Calibri" panose="020F0502020204030204" pitchFamily="34" charset="0"/>
                <a:ea typeface="ＭＳ Ｐゴシック" panose="020B0600070205080204" pitchFamily="34" charset="-128"/>
                <a:cs typeface="Calibri" panose="020F0502020204030204" pitchFamily="34" charset="0"/>
              </a:rPr>
              <a:t>Example - Sodium chloride</a:t>
            </a:r>
          </a:p>
          <a:p>
            <a:pPr>
              <a:spcBef>
                <a:spcPts val="500"/>
              </a:spcBef>
            </a:pP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048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5E828B73-B498-48C2-84E9-05A1890B9931}" type="slidenum">
              <a:rPr lang="en-US" altLang="en-US" sz="1000">
                <a:solidFill>
                  <a:schemeClr val="tx1"/>
                </a:solidFill>
              </a:rPr>
              <a:pPr>
                <a:spcBef>
                  <a:spcPct val="0"/>
                </a:spcBef>
                <a:buClrTx/>
                <a:buFontTx/>
                <a:buNone/>
              </a:pPr>
              <a:t>4</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Bond Energy</a:t>
            </a:r>
          </a:p>
        </p:txBody>
      </p:sp>
      <p:sp>
        <p:nvSpPr>
          <p:cNvPr id="99331" name="Rectangle 3"/>
          <p:cNvSpPr>
            <a:spLocks noGrp="1" noChangeArrowheads="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Energy must be added to the system in order to break bonds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Endothermic process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Associated energy terms carry positive signs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Energy is released when bonds are formed</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Exothermic process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Associated energy terms carry negative signs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933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9933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A962E62F-13ED-4A9F-82D2-99614EC426CC}" type="slidenum">
              <a:rPr lang="en-US" altLang="en-US" sz="1000">
                <a:solidFill>
                  <a:schemeClr val="tx1"/>
                </a:solidFill>
              </a:rPr>
              <a:pPr>
                <a:spcBef>
                  <a:spcPct val="0"/>
                </a:spcBef>
                <a:buClrTx/>
                <a:buFontTx/>
                <a:buNone/>
              </a:pPr>
              <a:t>40</a:t>
            </a:fld>
            <a:endParaRPr lang="en-US" altLang="en-US" sz="100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Grp="1" noChangeAspect="1" noChangeArrowheads="1"/>
          </p:cNvPicPr>
          <p:nvPr>
            <p:ph idx="1"/>
          </p:nvPr>
        </p:nvPicPr>
        <p:blipFill>
          <a:blip r:embed="rId2"/>
          <a:srcRect/>
          <a:stretch>
            <a:fillRect/>
          </a:stretch>
        </p:blipFill>
        <p:spPr bwMode="auto">
          <a:xfrm>
            <a:off x="-1" y="1219200"/>
            <a:ext cx="9144001"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Grp="1" noChangeAspect="1" noChangeArrowheads="1"/>
          </p:cNvPicPr>
          <p:nvPr>
            <p:ph idx="1"/>
          </p:nvPr>
        </p:nvPicPr>
        <p:blipFill>
          <a:blip r:embed="rId2"/>
          <a:srcRect/>
          <a:stretch>
            <a:fillRect/>
          </a:stretch>
        </p:blipFill>
        <p:spPr bwMode="auto">
          <a:xfrm>
            <a:off x="0" y="1219201"/>
            <a:ext cx="9144000" cy="4114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Calculating Change in Enthalpy</a:t>
            </a:r>
          </a:p>
        </p:txBody>
      </p:sp>
      <p:sp>
        <p:nvSpPr>
          <p:cNvPr id="101379" name="Rectangle 3"/>
          <p:cNvSpPr>
            <a:spLocks noGrp="1" noChangeArrowheads="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following formula is used</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Σ - Sum of terms</a:t>
            </a:r>
          </a:p>
          <a:p>
            <a:pPr lvl="1"/>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D</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Bond energy per mole of bonds</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Always positive</a:t>
            </a:r>
          </a:p>
          <a:p>
            <a:pPr lvl="1"/>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Moles of a particular type of bond</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138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0138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35C2A4F6-8C97-4EC2-9858-28497A9982DF}" type="slidenum">
              <a:rPr lang="en-US" altLang="en-US" sz="1000">
                <a:solidFill>
                  <a:schemeClr val="tx1"/>
                </a:solidFill>
              </a:rPr>
              <a:pPr>
                <a:spcBef>
                  <a:spcPct val="0"/>
                </a:spcBef>
                <a:buClrTx/>
                <a:buFontTx/>
                <a:buNone/>
              </a:pPr>
              <a:t>43</a:t>
            </a:fld>
            <a:endParaRPr lang="en-US" altLang="en-US" sz="1000">
              <a:solidFill>
                <a:schemeClr val="tx1"/>
              </a:solidFill>
            </a:endParaRPr>
          </a:p>
        </p:txBody>
      </p:sp>
      <p:graphicFrame>
        <p:nvGraphicFramePr>
          <p:cNvPr id="101383" name="Object 1"/>
          <p:cNvGraphicFramePr>
            <a:graphicFrameLocks noChangeAspect="1"/>
          </p:cNvGraphicFramePr>
          <p:nvPr>
            <p:extLst>
              <p:ext uri="{D42A27DB-BD31-4B8C-83A1-F6EECF244321}">
                <p14:modId xmlns:p14="http://schemas.microsoft.com/office/powerpoint/2010/main" xmlns="" val="303906708"/>
              </p:ext>
            </p:extLst>
          </p:nvPr>
        </p:nvGraphicFramePr>
        <p:xfrm>
          <a:off x="649288" y="2844800"/>
          <a:ext cx="7851775" cy="854075"/>
        </p:xfrm>
        <a:graphic>
          <a:graphicData uri="http://schemas.openxmlformats.org/presentationml/2006/ole">
            <p:oleObj spid="_x0000_s101419" name="Equation" r:id="rId4" imgW="3619500" imgH="393700" progId="">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8.5 -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from Bond Energies</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3427"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Use the bond energies listed in Table 8.4, and calculate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H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for the </a:t>
            </a:r>
            <a:r>
              <a:rPr lang="en-US" dirty="0"/>
              <a:t>reaction of </a:t>
            </a:r>
            <a:r>
              <a:rPr lang="en-US" dirty="0" smtClean="0"/>
              <a:t>methane with </a:t>
            </a:r>
            <a:r>
              <a:rPr lang="en-US" dirty="0"/>
              <a:t>chlorine and fluorine to give Freon-12 (CF</a:t>
            </a:r>
            <a:r>
              <a:rPr lang="en-US" baseline="-25000" dirty="0"/>
              <a:t>2</a:t>
            </a:r>
            <a:r>
              <a:rPr lang="en-US" dirty="0"/>
              <a:t>Cl</a:t>
            </a:r>
            <a:r>
              <a:rPr lang="en-US" baseline="-25000" dirty="0"/>
              <a:t>2</a:t>
            </a:r>
            <a:r>
              <a:rPr lang="en-US" dirty="0" smtClean="0"/>
              <a:t>)</a:t>
            </a:r>
            <a:endParaRPr lang="en-US" altLang="en-US" i="1"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03428" name="Object 5"/>
          <p:cNvGraphicFramePr>
            <a:graphicFrameLocks noChangeAspect="1"/>
          </p:cNvGraphicFramePr>
          <p:nvPr>
            <p:extLst>
              <p:ext uri="{D42A27DB-BD31-4B8C-83A1-F6EECF244321}">
                <p14:modId xmlns:p14="http://schemas.microsoft.com/office/powerpoint/2010/main" xmlns="" val="3529272563"/>
              </p:ext>
            </p:extLst>
          </p:nvPr>
        </p:nvGraphicFramePr>
        <p:xfrm>
          <a:off x="163513" y="3884613"/>
          <a:ext cx="8826500" cy="536575"/>
        </p:xfrm>
        <a:graphic>
          <a:graphicData uri="http://schemas.openxmlformats.org/presentationml/2006/ole">
            <p:oleObj spid="_x0000_s103463" name="Equation" r:id="rId3" imgW="3974760" imgH="241200" progId="">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8.5 - Solution</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4451" name="Content Placeholder 2"/>
          <p:cNvSpPr>
            <a:spLocks noGrp="1"/>
          </p:cNvSpPr>
          <p:nvPr>
            <p:ph idx="1"/>
          </p:nvPr>
        </p:nvSpPr>
        <p:spPr/>
        <p:txBody>
          <a:bodyPr/>
          <a:lstStyle/>
          <a:p>
            <a:pPr>
              <a:spcBef>
                <a:spcPts val="2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Break the bonds in the gaseous reactants to give individual atoms</a:t>
            </a:r>
          </a:p>
          <a:p>
            <a:pPr lvl="1">
              <a:spcBef>
                <a:spcPts val="2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Assemble the atoms into gaseous products by forming new bonds</a:t>
            </a:r>
          </a:p>
          <a:p>
            <a:pPr lvl="1">
              <a:spcBef>
                <a:spcPts val="200"/>
              </a:spcBef>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2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Combine energy changes to calculate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H</a:t>
            </a:r>
          </a:p>
          <a:p>
            <a:pPr marL="914400" lvl="2" indent="0">
              <a:spcBef>
                <a:spcPts val="200"/>
              </a:spcBef>
              <a:buNone/>
            </a:pPr>
            <a:r>
              <a:rPr lang="el-GR" altLang="en-US" dirty="0" smtClean="0">
                <a:latin typeface="Times" panose="02020603050405020304" pitchFamily="18" charset="0"/>
                <a:ea typeface="ＭＳ Ｐゴシック" panose="020B0600070205080204" pitchFamily="34" charset="-128"/>
                <a:cs typeface="Times" panose="02020603050405020304" pitchFamily="18" charset="0"/>
              </a:rPr>
              <a:t>Δ</a:t>
            </a:r>
            <a:r>
              <a:rPr lang="en-IN" altLang="en-US" i="1" dirty="0" smtClean="0">
                <a:latin typeface="Times" panose="02020603050405020304" pitchFamily="18" charset="0"/>
                <a:ea typeface="ＭＳ Ｐゴシック" panose="020B0600070205080204" pitchFamily="34" charset="-128"/>
                <a:cs typeface="Times" panose="02020603050405020304" pitchFamily="18" charset="0"/>
              </a:rPr>
              <a:t>H </a:t>
            </a:r>
            <a:r>
              <a:rPr lang="en-IN" altLang="en-US" dirty="0" smtClean="0">
                <a:latin typeface="Times" panose="02020603050405020304" pitchFamily="18" charset="0"/>
                <a:ea typeface="ＭＳ Ｐゴシック" panose="020B0600070205080204" pitchFamily="34" charset="-128"/>
                <a:cs typeface="Times" panose="02020603050405020304" pitchFamily="18" charset="0"/>
              </a:rPr>
              <a:t>= energy required to break bonds – energy released when bonds form</a:t>
            </a:r>
          </a:p>
          <a:p>
            <a:pPr lvl="2">
              <a:spcBef>
                <a:spcPts val="200"/>
              </a:spcBef>
            </a:pPr>
            <a:r>
              <a:rPr lang="en-US" dirty="0" smtClean="0"/>
              <a:t>The </a:t>
            </a:r>
            <a:r>
              <a:rPr lang="en-US" dirty="0"/>
              <a:t>minus sign gives the correct sign to the energy terms for the </a:t>
            </a:r>
            <a:r>
              <a:rPr lang="en-US" dirty="0" smtClean="0"/>
              <a:t>exothermic processes</a:t>
            </a:r>
            <a:r>
              <a:rPr lang="en-IN" altLang="en-US" i="1" dirty="0" smtClean="0">
                <a:latin typeface="Times" panose="02020603050405020304" pitchFamily="18" charset="0"/>
                <a:ea typeface="ＭＳ Ｐゴシック" panose="020B0600070205080204" pitchFamily="34" charset="-128"/>
                <a:cs typeface="Times" panose="02020603050405020304" pitchFamily="18" charset="0"/>
              </a:rPr>
              <a:t> </a:t>
            </a:r>
          </a:p>
          <a:p>
            <a:pPr lvl="1">
              <a:spcBef>
                <a:spcPts val="200"/>
              </a:spcBef>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200"/>
              </a:spcBef>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200"/>
              </a:spcBef>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200"/>
              </a:spcBef>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04452" name="Object 5"/>
          <p:cNvGraphicFramePr>
            <a:graphicFrameLocks noChangeAspect="1"/>
          </p:cNvGraphicFramePr>
          <p:nvPr>
            <p:extLst>
              <p:ext uri="{D42A27DB-BD31-4B8C-83A1-F6EECF244321}">
                <p14:modId xmlns:p14="http://schemas.microsoft.com/office/powerpoint/2010/main" xmlns="" val="3920174199"/>
              </p:ext>
            </p:extLst>
          </p:nvPr>
        </p:nvGraphicFramePr>
        <p:xfrm>
          <a:off x="1567158" y="4019242"/>
          <a:ext cx="5984285" cy="542943"/>
        </p:xfrm>
        <a:graphic>
          <a:graphicData uri="http://schemas.openxmlformats.org/presentationml/2006/ole">
            <p:oleObj spid="_x0000_s104488" name="Equation" r:id="rId3" imgW="2933700" imgH="2667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4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4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8.5 - Solution </a:t>
            </a: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a:t>
            </a:r>
            <a:r>
              <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105475"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Reactant bonds broken</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05476" name="Object 5"/>
          <p:cNvGraphicFramePr>
            <a:graphicFrameLocks noChangeAspect="1"/>
          </p:cNvGraphicFramePr>
          <p:nvPr>
            <p:extLst>
              <p:ext uri="{D42A27DB-BD31-4B8C-83A1-F6EECF244321}">
                <p14:modId xmlns:p14="http://schemas.microsoft.com/office/powerpoint/2010/main" xmlns="" val="4262979067"/>
              </p:ext>
            </p:extLst>
          </p:nvPr>
        </p:nvGraphicFramePr>
        <p:xfrm>
          <a:off x="1209675" y="2786063"/>
          <a:ext cx="6723063" cy="3267075"/>
        </p:xfrm>
        <a:graphic>
          <a:graphicData uri="http://schemas.openxmlformats.org/presentationml/2006/ole">
            <p:oleObj spid="_x0000_s105511" name="Equation" r:id="rId3" imgW="3136680" imgH="15238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8.5 - Solution </a:t>
            </a: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a:t>
            </a:r>
            <a:r>
              <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10649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Product bonds formed</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06500" name="Content Placeholder 5"/>
          <p:cNvGraphicFramePr>
            <a:graphicFrameLocks noChangeAspect="1"/>
          </p:cNvGraphicFramePr>
          <p:nvPr>
            <p:extLst>
              <p:ext uri="{D42A27DB-BD31-4B8C-83A1-F6EECF244321}">
                <p14:modId xmlns:p14="http://schemas.microsoft.com/office/powerpoint/2010/main" xmlns="" val="3102097450"/>
              </p:ext>
            </p:extLst>
          </p:nvPr>
        </p:nvGraphicFramePr>
        <p:xfrm>
          <a:off x="1688637" y="2661539"/>
          <a:ext cx="5768314" cy="3859023"/>
        </p:xfrm>
        <a:graphic>
          <a:graphicData uri="http://schemas.openxmlformats.org/presentationml/2006/ole">
            <p:oleObj spid="_x0000_s106535" name="Equation" r:id="rId3" imgW="3340080" imgH="22348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8.5 - Solution </a:t>
            </a: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a:t>
            </a:r>
            <a:r>
              <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107523"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Calculating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H</a:t>
            </a:r>
          </a:p>
          <a:p>
            <a:endParaRPr lang="en-IN" altLang="en-US" i="1"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i="1"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Since the sign of the value for the enthalpy change is negative, this means that 1194 kJ of energy is released per mole of CF</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Cl</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formed</a:t>
            </a:r>
          </a:p>
          <a:p>
            <a:endParaRPr lang="en-IN" altLang="en-US" i="1"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i="1"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07524" name="Object 5"/>
          <p:cNvGraphicFramePr>
            <a:graphicFrameLocks noChangeAspect="1"/>
          </p:cNvGraphicFramePr>
          <p:nvPr>
            <p:extLst>
              <p:ext uri="{D42A27DB-BD31-4B8C-83A1-F6EECF244321}">
                <p14:modId xmlns:p14="http://schemas.microsoft.com/office/powerpoint/2010/main" xmlns="" val="355119816"/>
              </p:ext>
            </p:extLst>
          </p:nvPr>
        </p:nvGraphicFramePr>
        <p:xfrm>
          <a:off x="76200" y="2973388"/>
          <a:ext cx="9026525" cy="1266825"/>
        </p:xfrm>
        <a:graphic>
          <a:graphicData uri="http://schemas.openxmlformats.org/presentationml/2006/ole">
            <p:oleObj spid="_x0000_s107559" name="Equation" r:id="rId3" imgW="4520880" imgH="6346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Localized Electron (LE) Model</a:t>
            </a:r>
          </a:p>
        </p:txBody>
      </p:sp>
      <p:sp>
        <p:nvSpPr>
          <p:cNvPr id="108547" name="Rectangle 3"/>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 molecule is composed of atoms that are bound together by sharing pairs of electrons using the atomic orbitals of the bound atoms</a:t>
            </a:r>
          </a:p>
          <a:p>
            <a:pPr lvl="1"/>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Lone pairs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Pairs of electrons localized on an atom</a:t>
            </a:r>
          </a:p>
          <a:p>
            <a:pPr lvl="1"/>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Bonding pairs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Pairs of electrons found in the space between atoms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854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0854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CA5C5623-13E0-4E87-9107-DAA9AA0CAD49}" type="slidenum">
              <a:rPr lang="en-US" altLang="en-US" sz="1000">
                <a:solidFill>
                  <a:schemeClr val="tx1"/>
                </a:solidFill>
              </a:rPr>
              <a:pPr>
                <a:spcBef>
                  <a:spcPct val="0"/>
                </a:spcBef>
                <a:buClrTx/>
                <a:buFontTx/>
                <a:buNone/>
              </a:pPr>
              <a:t>49</a:t>
            </a:fld>
            <a:endParaRPr lang="en-US" altLang="en-US" sz="100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Coulomb's Law</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3555" name="Content Placeholder 2"/>
          <p:cNvSpPr>
            <a:spLocks noGrp="1"/>
          </p:cNvSpPr>
          <p:nvPr>
            <p:ph idx="1"/>
          </p:nvPr>
        </p:nvSpPr>
        <p:spPr/>
        <p:txBody>
          <a:bodyPr/>
          <a:lstStyle/>
          <a:p>
            <a:pPr>
              <a:spcBef>
                <a:spcPts val="2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Determines the energy of interaction between a pair of ions using the following formula: </a:t>
            </a:r>
          </a:p>
          <a:p>
            <a:pPr marL="457200" lvl="1" indent="0">
              <a:spcBef>
                <a:spcPts val="200"/>
              </a:spcBef>
              <a:buNone/>
            </a:pPr>
            <a:endParaRPr lang="en-IN" altLang="en-US" i="1"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200"/>
              </a:spcBef>
            </a:pPr>
            <a:endParaRPr lang="en-IN" altLang="en-US" i="1"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200"/>
              </a:spcBef>
            </a:pP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E</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Units of joules</a:t>
            </a:r>
          </a:p>
          <a:p>
            <a:pPr lvl="1">
              <a:spcBef>
                <a:spcPts val="200"/>
              </a:spcBef>
            </a:pP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r</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Distance between ion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centers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in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nanometers</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200"/>
              </a:spcBef>
            </a:pP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Q</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Q</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Numerical ion charges</a:t>
            </a:r>
          </a:p>
          <a:p>
            <a:pPr>
              <a:spcBef>
                <a:spcPts val="2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Used to determine repulsive energy when </a:t>
            </a:r>
            <a:r>
              <a:rPr lang="en-US" dirty="0" smtClean="0"/>
              <a:t>two like-charged ions </a:t>
            </a:r>
            <a:r>
              <a:rPr lang="en-US" dirty="0"/>
              <a:t>are brought together</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200"/>
              </a:spcBef>
            </a:pP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a:spcBef>
                <a:spcPts val="200"/>
              </a:spcBef>
            </a:pP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23556" name="Object 4"/>
          <p:cNvGraphicFramePr>
            <a:graphicFrameLocks noChangeAspect="1"/>
          </p:cNvGraphicFramePr>
          <p:nvPr>
            <p:extLst>
              <p:ext uri="{D42A27DB-BD31-4B8C-83A1-F6EECF244321}">
                <p14:modId xmlns:p14="http://schemas.microsoft.com/office/powerpoint/2010/main" xmlns="" val="1604655751"/>
              </p:ext>
            </p:extLst>
          </p:nvPr>
        </p:nvGraphicFramePr>
        <p:xfrm>
          <a:off x="2355002" y="3160658"/>
          <a:ext cx="4275246" cy="955704"/>
        </p:xfrm>
        <a:graphic>
          <a:graphicData uri="http://schemas.openxmlformats.org/presentationml/2006/ole">
            <p:oleObj spid="_x0000_s23590" name="Equation" r:id="rId3" imgW="2044700" imgH="457200" progId="">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Parts of the LE Model</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0595"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Description of the valence electron arrangement in the molecule using Lewis structures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Prediction of the geometry of the molecule using the valence shell electron-pair repulsion </a:t>
            </a:r>
            <a:r>
              <a:rPr lang="en-US" dirty="0"/>
              <a:t>(VSEPR) model</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Description of the type of atomic orbitals used by the atoms to share electrons or hold lone pairs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Lewis Structure</a:t>
            </a:r>
          </a:p>
        </p:txBody>
      </p:sp>
      <p:sp>
        <p:nvSpPr>
          <p:cNvPr id="112643" name="Rectangle 3"/>
          <p:cNvSpPr>
            <a:spLocks noGrp="1" noChangeArrowheads="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Named after G.N. Lewis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Depicts the arrangement of valence electrons among atoms in a molecule</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Stable compounds are formed only when atoms achieve noble gas electron configurations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Only valence electrons are included</a:t>
            </a: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264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1264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D2D6628-0F0A-4205-BA77-9CD3870C8568}" type="slidenum">
              <a:rPr lang="en-US" altLang="en-US" sz="1000">
                <a:solidFill>
                  <a:schemeClr val="tx1"/>
                </a:solidFill>
              </a:rPr>
              <a:pPr>
                <a:spcBef>
                  <a:spcPct val="0"/>
                </a:spcBef>
                <a:buClrTx/>
                <a:buFontTx/>
                <a:buNone/>
              </a:pPr>
              <a:t>51</a:t>
            </a:fld>
            <a:endParaRPr lang="en-US" altLang="en-US" sz="100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z="2800" dirty="0"/>
              <a:t>Principle of Achieving a Noble Gas Electron Configuration -</a:t>
            </a:r>
            <a:r>
              <a:rPr lang="en-US" sz="2800" dirty="0" smtClean="0"/>
              <a:t> Neon</a:t>
            </a:r>
            <a:endParaRPr lang="en-US" altLang="en-US" sz="28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6739" name="Rectangle 3"/>
          <p:cNvSpPr>
            <a:spLocks noGrp="1" noChangeArrowheads="1"/>
          </p:cNvSpPr>
          <p:nvPr>
            <p:ph idx="1"/>
          </p:nvPr>
        </p:nvSpPr>
        <p:spPr/>
        <p:txBody>
          <a:bodyPr/>
          <a:lstStyle/>
          <a:p>
            <a:r>
              <a:rPr lang="en-US" dirty="0"/>
              <a:t>Neon does not form bonds because it already has an octet of valence </a:t>
            </a:r>
            <a:r>
              <a:rPr lang="en-US" dirty="0" smtClean="0"/>
              <a:t>electrons</a:t>
            </a:r>
            <a:endParaRPr lang="en-US" dirty="0">
              <a:latin typeface="Calibri" panose="020F0502020204030204" pitchFamily="34" charset="0"/>
              <a:ea typeface="ＭＳ Ｐゴシック" panose="020B0600070205080204" pitchFamily="34" charset="-128"/>
            </a:endParaRPr>
          </a:p>
          <a:p>
            <a:r>
              <a:rPr lang="en-US" dirty="0" smtClean="0">
                <a:latin typeface="Calibri" panose="020F0502020204030204" pitchFamily="34" charset="0"/>
                <a:ea typeface="ＭＳ Ｐゴシック" panose="020B0600070205080204" pitchFamily="34" charset="-128"/>
              </a:rPr>
              <a:t>Only the valence electrons (2</a:t>
            </a:r>
            <a:r>
              <a:rPr lang="en-US" i="1" dirty="0" smtClean="0">
                <a:latin typeface="Calibri" panose="020F0502020204030204" pitchFamily="34" charset="0"/>
                <a:ea typeface="ＭＳ Ｐゴシック" panose="020B0600070205080204" pitchFamily="34" charset="-128"/>
              </a:rPr>
              <a:t>s</a:t>
            </a:r>
            <a:r>
              <a:rPr lang="en-US" baseline="30000" dirty="0" smtClean="0">
                <a:latin typeface="Calibri" panose="020F0502020204030204" pitchFamily="34" charset="0"/>
                <a:ea typeface="ＭＳ Ｐゴシック" panose="020B0600070205080204" pitchFamily="34" charset="-128"/>
              </a:rPr>
              <a:t>2</a:t>
            </a:r>
            <a:r>
              <a:rPr lang="en-US" dirty="0" smtClean="0">
                <a:latin typeface="Calibri" panose="020F0502020204030204" pitchFamily="34" charset="0"/>
                <a:ea typeface="ＭＳ Ｐゴシック" panose="020B0600070205080204" pitchFamily="34" charset="-128"/>
              </a:rPr>
              <a:t>2</a:t>
            </a:r>
            <a:r>
              <a:rPr lang="en-US" i="1" dirty="0" smtClean="0">
                <a:latin typeface="Calibri" panose="020F0502020204030204" pitchFamily="34" charset="0"/>
                <a:ea typeface="ＭＳ Ｐゴシック" panose="020B0600070205080204" pitchFamily="34" charset="-128"/>
              </a:rPr>
              <a:t>p</a:t>
            </a:r>
            <a:r>
              <a:rPr lang="en-US" baseline="30000" dirty="0" smtClean="0">
                <a:latin typeface="Calibri" panose="020F0502020204030204" pitchFamily="34" charset="0"/>
                <a:ea typeface="ＭＳ Ｐゴシック" panose="020B0600070205080204" pitchFamily="34" charset="-128"/>
              </a:rPr>
              <a:t>6</a:t>
            </a:r>
            <a:r>
              <a:rPr lang="en-US" dirty="0" smtClean="0">
                <a:latin typeface="Calibri" panose="020F0502020204030204" pitchFamily="34" charset="0"/>
                <a:ea typeface="ＭＳ Ｐゴシック" panose="020B0600070205080204" pitchFamily="34" charset="-128"/>
              </a:rPr>
              <a:t>) are represented in the Lewis structure</a:t>
            </a:r>
            <a:endParaRPr lang="en-US" dirty="0" smtClean="0"/>
          </a:p>
        </p:txBody>
      </p:sp>
      <p:sp>
        <p:nvSpPr>
          <p:cNvPr id="11674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Tree>
    <p:extLst>
      <p:ext uri="{BB962C8B-B14F-4D97-AF65-F5344CB8AC3E}">
        <p14:creationId xmlns:p14="http://schemas.microsoft.com/office/powerpoint/2010/main" xmlns="" val="22651647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Problem Solving Strategy - Steps for Writing Lewis Structures</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8787" name="Content Placeholder 2"/>
          <p:cNvSpPr>
            <a:spLocks noGrp="1"/>
          </p:cNvSpPr>
          <p:nvPr>
            <p:ph idx="1"/>
          </p:nvPr>
        </p:nvSpPr>
        <p:spPr/>
        <p:txBody>
          <a:bodyPr/>
          <a:lstStyle/>
          <a:p>
            <a:pPr marL="514350" indent="-514350">
              <a:buFont typeface="Arial" panose="020B0604020202020204" pitchFamily="34" charset="0"/>
              <a:buAutoNum type="arabi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Sum the valence electrons from all the atoms</a:t>
            </a:r>
          </a:p>
          <a:p>
            <a:pPr marL="514350" indent="-514350">
              <a:buFont typeface="Arial" panose="020B0604020202020204" pitchFamily="34" charset="0"/>
              <a:buAutoNum type="arabi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Use a pair of electrons to form a bond between each pair of bound atoms</a:t>
            </a:r>
          </a:p>
          <a:p>
            <a:pPr marL="514350" indent="-514350">
              <a:buFont typeface="Arial" panose="020B0604020202020204" pitchFamily="34" charset="0"/>
              <a:buAutoNum type="arabi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Arrange the remaining electrons to satisfy the duet rule for hydrogen and the octet rule for the second-row elements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Drawing the Lewis Structure of Water</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9811"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Sum the valence electrons for 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1 + 1 + 6 = 8 valence electrons</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Draw the O—H single bonds</a:t>
            </a:r>
          </a:p>
          <a:p>
            <a:pPr marL="457200" lvl="1" indent="0">
              <a:buNone/>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H—O—H</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 line is used to indicate each pair of bonding electrons</a:t>
            </a: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119812" name="Group 13"/>
          <p:cNvGrpSpPr>
            <a:grpSpLocks/>
          </p:cNvGrpSpPr>
          <p:nvPr/>
        </p:nvGrpSpPr>
        <p:grpSpPr bwMode="auto">
          <a:xfrm>
            <a:off x="838200" y="3271838"/>
            <a:ext cx="1428750" cy="565150"/>
            <a:chOff x="1558722" y="3037767"/>
            <a:chExt cx="1428750" cy="564354"/>
          </a:xfrm>
        </p:grpSpPr>
        <p:sp>
          <p:nvSpPr>
            <p:cNvPr id="119816" name="TextBox 5"/>
            <p:cNvSpPr txBox="1">
              <a:spLocks noChangeArrowheads="1"/>
            </p:cNvSpPr>
            <p:nvPr/>
          </p:nvSpPr>
          <p:spPr bwMode="auto">
            <a:xfrm>
              <a:off x="1558722" y="3136283"/>
              <a:ext cx="381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IN" altLang="en-US" sz="2400">
                  <a:latin typeface="Times" panose="02020603050405020304" pitchFamily="18" charset="0"/>
                </a:rPr>
                <a:t>H</a:t>
              </a:r>
            </a:p>
          </p:txBody>
        </p:sp>
        <p:sp>
          <p:nvSpPr>
            <p:cNvPr id="119817" name="TextBox 6"/>
            <p:cNvSpPr txBox="1">
              <a:spLocks noChangeArrowheads="1"/>
            </p:cNvSpPr>
            <p:nvPr/>
          </p:nvSpPr>
          <p:spPr bwMode="auto">
            <a:xfrm>
              <a:off x="2079422" y="3140456"/>
              <a:ext cx="381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IN" altLang="en-US" sz="2400">
                  <a:latin typeface="Times" panose="02020603050405020304" pitchFamily="18" charset="0"/>
                </a:rPr>
                <a:t>H</a:t>
              </a:r>
            </a:p>
          </p:txBody>
        </p:sp>
        <p:sp>
          <p:nvSpPr>
            <p:cNvPr id="119818" name="TextBox 7"/>
            <p:cNvSpPr txBox="1">
              <a:spLocks noChangeArrowheads="1"/>
            </p:cNvSpPr>
            <p:nvPr/>
          </p:nvSpPr>
          <p:spPr bwMode="auto">
            <a:xfrm>
              <a:off x="2606472" y="3135733"/>
              <a:ext cx="381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IN" altLang="en-US" sz="2400">
                  <a:latin typeface="Times" panose="02020603050405020304" pitchFamily="18" charset="0"/>
                </a:rPr>
                <a:t>O</a:t>
              </a:r>
            </a:p>
          </p:txBody>
        </p:sp>
        <p:cxnSp>
          <p:nvCxnSpPr>
            <p:cNvPr id="119819" name="Straight Arrow Connector 9"/>
            <p:cNvCxnSpPr>
              <a:cxnSpLocks noChangeShapeType="1"/>
            </p:cNvCxnSpPr>
            <p:nvPr/>
          </p:nvCxnSpPr>
          <p:spPr bwMode="auto">
            <a:xfrm flipV="1">
              <a:off x="1562100" y="3037767"/>
              <a:ext cx="152400" cy="19703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xmlns="">
                  <a:noFill/>
                </a14:hiddenFill>
              </a:ext>
            </a:extLst>
          </p:spPr>
        </p:cxnSp>
      </p:grpSp>
      <p:cxnSp>
        <p:nvCxnSpPr>
          <p:cNvPr id="119813" name="Straight Arrow Connector 9"/>
          <p:cNvCxnSpPr>
            <a:cxnSpLocks noChangeShapeType="1"/>
          </p:cNvCxnSpPr>
          <p:nvPr/>
        </p:nvCxnSpPr>
        <p:spPr bwMode="auto">
          <a:xfrm flipV="1">
            <a:off x="1041400" y="3208338"/>
            <a:ext cx="0" cy="241300"/>
          </a:xfrm>
          <a:prstGeom prst="straightConnector1">
            <a:avLst/>
          </a:prstGeom>
          <a:noFill/>
          <a:ln w="9525" algn="ctr">
            <a:solidFill>
              <a:schemeClr val="bg1"/>
            </a:solidFill>
            <a:round/>
            <a:headEnd/>
            <a:tailEnd type="triangle" w="med" len="med"/>
          </a:ln>
          <a:extLst>
            <a:ext uri="{909E8E84-426E-40DD-AFC4-6F175D3DCCD1}">
              <a14:hiddenFill xmlns:a14="http://schemas.microsoft.com/office/drawing/2010/main" xmlns="">
                <a:noFill/>
              </a14:hiddenFill>
            </a:ext>
          </a:extLst>
        </p:spPr>
      </p:cxnSp>
      <p:cxnSp>
        <p:nvCxnSpPr>
          <p:cNvPr id="119814" name="Straight Arrow Connector 9"/>
          <p:cNvCxnSpPr>
            <a:cxnSpLocks noChangeShapeType="1"/>
          </p:cNvCxnSpPr>
          <p:nvPr/>
        </p:nvCxnSpPr>
        <p:spPr bwMode="auto">
          <a:xfrm flipV="1">
            <a:off x="1566863" y="3203575"/>
            <a:ext cx="0" cy="239713"/>
          </a:xfrm>
          <a:prstGeom prst="straightConnector1">
            <a:avLst/>
          </a:prstGeom>
          <a:noFill/>
          <a:ln w="9525" algn="ctr">
            <a:solidFill>
              <a:schemeClr val="bg1"/>
            </a:solidFill>
            <a:round/>
            <a:headEnd/>
            <a:tailEnd type="triangle" w="med" len="med"/>
          </a:ln>
          <a:extLst>
            <a:ext uri="{909E8E84-426E-40DD-AFC4-6F175D3DCCD1}">
              <a14:hiddenFill xmlns:a14="http://schemas.microsoft.com/office/drawing/2010/main" xmlns="">
                <a:noFill/>
              </a14:hiddenFill>
            </a:ext>
          </a:extLst>
        </p:spPr>
      </p:cxnSp>
      <p:cxnSp>
        <p:nvCxnSpPr>
          <p:cNvPr id="119815" name="Straight Arrow Connector 9"/>
          <p:cNvCxnSpPr>
            <a:cxnSpLocks noChangeShapeType="1"/>
          </p:cNvCxnSpPr>
          <p:nvPr/>
        </p:nvCxnSpPr>
        <p:spPr bwMode="auto">
          <a:xfrm flipV="1">
            <a:off x="2078038" y="3203575"/>
            <a:ext cx="0" cy="239713"/>
          </a:xfrm>
          <a:prstGeom prst="straightConnector1">
            <a:avLst/>
          </a:prstGeom>
          <a:noFill/>
          <a:ln w="9525" algn="ctr">
            <a:solidFill>
              <a:schemeClr val="bg1"/>
            </a:solidFill>
            <a:round/>
            <a:headEnd/>
            <a:tailEnd type="triangle" w="med" len="med"/>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Grp="1" noChangeAspect="1" noChangeArrowheads="1"/>
          </p:cNvPicPr>
          <p:nvPr>
            <p:ph idx="1"/>
          </p:nvPr>
        </p:nvPicPr>
        <p:blipFill>
          <a:blip r:embed="rId2"/>
          <a:srcRect/>
          <a:stretch>
            <a:fillRect/>
          </a:stretch>
        </p:blipFill>
        <p:spPr bwMode="auto">
          <a:xfrm>
            <a:off x="0" y="1143000"/>
            <a:ext cx="91440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p:cNvPicPr>
            <a:picLocks noGrp="1" noChangeAspect="1" noChangeArrowheads="1"/>
          </p:cNvPicPr>
          <p:nvPr>
            <p:ph idx="1"/>
          </p:nvPr>
        </p:nvPicPr>
        <p:blipFill>
          <a:blip r:embed="rId2"/>
          <a:srcRect/>
          <a:stretch>
            <a:fillRect/>
          </a:stretch>
        </p:blipFill>
        <p:spPr bwMode="auto">
          <a:xfrm>
            <a:off x="0" y="1066800"/>
            <a:ext cx="91440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8.6 - Solution</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 name="Content Placeholder 2"/>
          <p:cNvSpPr txBox="1">
            <a:spLocks/>
          </p:cNvSpPr>
          <p:nvPr/>
        </p:nvSpPr>
        <p:spPr bwMode="auto">
          <a:xfrm>
            <a:off x="114300" y="2133600"/>
            <a:ext cx="88519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dirty="0" smtClean="0"/>
              <a:t>Three </a:t>
            </a:r>
            <a:r>
              <a:rPr lang="en-US" dirty="0"/>
              <a:t>steps </a:t>
            </a:r>
            <a:r>
              <a:rPr lang="en-US" dirty="0" smtClean="0"/>
              <a:t>are applied for </a:t>
            </a:r>
            <a:r>
              <a:rPr lang="en-US" dirty="0"/>
              <a:t>writing Lewis </a:t>
            </a:r>
            <a:r>
              <a:rPr lang="en-US" dirty="0" smtClean="0"/>
              <a:t>structures</a:t>
            </a:r>
          </a:p>
          <a:p>
            <a:pPr lvl="1"/>
            <a:r>
              <a:rPr lang="en-US" dirty="0" smtClean="0"/>
              <a:t>Lines are used </a:t>
            </a:r>
            <a:r>
              <a:rPr lang="en-US" dirty="0"/>
              <a:t>to indicate shared electron </a:t>
            </a:r>
            <a:r>
              <a:rPr lang="en-US" dirty="0" smtClean="0"/>
              <a:t>pairs, and </a:t>
            </a:r>
            <a:r>
              <a:rPr lang="en-US" dirty="0"/>
              <a:t>dots are used to indicate </a:t>
            </a:r>
            <a:r>
              <a:rPr lang="en-US" dirty="0" smtClean="0"/>
              <a:t>nonbonding pairs </a:t>
            </a:r>
            <a:r>
              <a:rPr lang="en-US" dirty="0"/>
              <a:t>(lone pairs</a:t>
            </a:r>
            <a:r>
              <a:rPr lang="en-US" dirty="0" smtClean="0"/>
              <a:t>)</a:t>
            </a:r>
            <a:endParaRPr lang="en-IN" altLang="en-US" kern="0"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114300" y="1295400"/>
            <a:ext cx="8851900" cy="1314450"/>
          </a:xfrm>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8.7 - Lewis Structures for Molecules That Violate the Octet Rule I</a:t>
            </a:r>
            <a:b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b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59745" name="Picture 1"/>
          <p:cNvPicPr>
            <a:picLocks noChangeAspect="1" noChangeArrowheads="1"/>
          </p:cNvPicPr>
          <p:nvPr/>
        </p:nvPicPr>
        <p:blipFill>
          <a:blip r:embed="rId2"/>
          <a:srcRect/>
          <a:stretch>
            <a:fillRect/>
          </a:stretch>
        </p:blipFill>
        <p:spPr bwMode="auto">
          <a:xfrm>
            <a:off x="304800" y="2219325"/>
            <a:ext cx="5162550" cy="781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219200"/>
            <a:ext cx="8851900" cy="4419600"/>
          </a:xfrm>
        </p:spPr>
        <p:txBody>
          <a:bodyPr/>
          <a:lstStyle/>
          <a:p>
            <a:r>
              <a:rPr lang="en-US" dirty="0" smtClean="0"/>
              <a:t>Less than 8 e-        Be    4e-</a:t>
            </a:r>
          </a:p>
          <a:p>
            <a:r>
              <a:rPr lang="en-US" dirty="0" smtClean="0"/>
              <a:t>                                 B       6e-</a:t>
            </a:r>
          </a:p>
          <a:p>
            <a:r>
              <a:rPr lang="en-US" dirty="0" smtClean="0"/>
              <a:t>More than 8 e-      PCl</a:t>
            </a:r>
            <a:r>
              <a:rPr lang="en-US" sz="2800" baseline="-25000" dirty="0" smtClean="0"/>
              <a:t>5</a:t>
            </a:r>
            <a:r>
              <a:rPr lang="en-US" dirty="0" smtClean="0"/>
              <a:t>               I</a:t>
            </a:r>
            <a:r>
              <a:rPr lang="en-US" baseline="-25000" dirty="0" smtClean="0"/>
              <a:t>3</a:t>
            </a:r>
            <a:r>
              <a:rPr lang="en-US" baseline="30000" dirty="0" smtClean="0"/>
              <a:t>-</a:t>
            </a:r>
          </a:p>
          <a:p>
            <a:r>
              <a:rPr lang="en-US" dirty="0" smtClean="0"/>
              <a:t>                                  PCl</a:t>
            </a:r>
            <a:r>
              <a:rPr lang="en-US" baseline="-25000" dirty="0" smtClean="0"/>
              <a:t>6</a:t>
            </a:r>
          </a:p>
          <a:p>
            <a:endParaRPr lang="en-US" baseline="-25000" dirty="0" smtClean="0"/>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Write the Lewis structure for PCl</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5</a:t>
            </a:r>
            <a:endPar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Covalent Bonding</a:t>
            </a:r>
          </a:p>
        </p:txBody>
      </p:sp>
      <p:sp>
        <p:nvSpPr>
          <p:cNvPr id="28675" name="Rectangle 3"/>
          <p:cNvSpPr>
            <a:spLocks noGrp="1" noChangeArrowheads="1"/>
          </p:cNvSpPr>
          <p:nvPr>
            <p:ph type="body"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Equal sharing of electrons between two identical atoms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Caused by the mutual attraction of nuclei for shared electrons</a:t>
            </a:r>
          </a:p>
          <a:p>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Polar covalent bond</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US" dirty="0" smtClean="0"/>
              <a:t>Bond </a:t>
            </a:r>
            <a:r>
              <a:rPr lang="en-US" dirty="0"/>
              <a:t>in which the </a:t>
            </a:r>
            <a:r>
              <a:rPr lang="en-US" dirty="0" smtClean="0"/>
              <a:t>electrons are </a:t>
            </a:r>
            <a:r>
              <a:rPr lang="en-US" dirty="0"/>
              <a:t>not shared equally because one atom attracts them </a:t>
            </a:r>
            <a:r>
              <a:rPr lang="en-US" dirty="0" smtClean="0"/>
              <a:t>more strongly </a:t>
            </a:r>
            <a:r>
              <a:rPr lang="en-US" dirty="0"/>
              <a:t>than the other</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Example - Bonding in hydrogen fluoride</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867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ECBDC040-42D0-4D55-8484-641BBB6D2AD7}" type="slidenum">
              <a:rPr lang="en-US" altLang="en-US" sz="1000">
                <a:solidFill>
                  <a:schemeClr val="tx1"/>
                </a:solidFill>
              </a:rPr>
              <a:pPr>
                <a:spcBef>
                  <a:spcPct val="0"/>
                </a:spcBef>
                <a:buClrTx/>
                <a:buFontTx/>
                <a:buNone/>
              </a:pPr>
              <a:t>6</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8.8 - Lewis Structures for Molecules That Violate the Octet Rule II</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34147"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Write the Lewis structure for the following:</a:t>
            </a:r>
          </a:p>
          <a:p>
            <a:pPr marL="971550" lvl="1" indent="-514350">
              <a:buFont typeface="+mj-lt"/>
              <a:buAutoNum type="alphaL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CIF</a:t>
            </a:r>
            <a:r>
              <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p>
          <a:p>
            <a:pPr marL="971550" lvl="1" indent="-514350">
              <a:buFont typeface="+mj-lt"/>
              <a:buAutoNum type="alphaL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RnCl</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p>
          <a:p>
            <a:pPr marL="971550" lvl="1" indent="-514350">
              <a:buFont typeface="+mj-lt"/>
              <a:buAutoNum type="alphaLcPeriod"/>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ICl</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Title 2"/>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Resonance </a:t>
            </a: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a:t>
            </a:r>
            <a:r>
              <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141315" name="Rectangle 2"/>
          <p:cNvSpPr>
            <a:spLocks noGrp="1" noChangeArrowheads="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Occurs when more than one Lewis structure can be written for a particular molecule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Resulting electron structure is an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average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of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a:t>
            </a:r>
          </a:p>
          <a:p>
            <a:pPr lvl="1"/>
            <a:endPar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resonance structures</a:t>
            </a:r>
            <a:endPar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4131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4131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38DFE8DA-A34F-41BA-B9EB-A8503A46013D}" type="slidenum">
              <a:rPr lang="en-US" altLang="en-US" sz="1000">
                <a:solidFill>
                  <a:schemeClr val="tx1"/>
                </a:solidFill>
              </a:rPr>
              <a:pPr>
                <a:spcBef>
                  <a:spcPct val="0"/>
                </a:spcBef>
                <a:buClrTx/>
                <a:buFontTx/>
                <a:buNone/>
              </a:pPr>
              <a:t>61</a:t>
            </a:fld>
            <a:endParaRPr lang="en-US" altLang="en-US" sz="1000">
              <a:solidFill>
                <a:schemeClr val="tx1"/>
              </a:solidFill>
            </a:endParaRPr>
          </a:p>
        </p:txBody>
      </p:sp>
      <p:pic>
        <p:nvPicPr>
          <p:cNvPr id="6" name="Picture 3"/>
          <p:cNvPicPr>
            <a:picLocks noChangeAspect="1" noChangeArrowheads="1"/>
          </p:cNvPicPr>
          <p:nvPr/>
        </p:nvPicPr>
        <p:blipFill>
          <a:blip r:embed="rId3"/>
          <a:srcRect/>
          <a:stretch>
            <a:fillRect/>
          </a:stretch>
        </p:blipFill>
        <p:spPr bwMode="auto">
          <a:xfrm>
            <a:off x="7010401" y="4152901"/>
            <a:ext cx="1955800" cy="1181099"/>
          </a:xfrm>
          <a:prstGeom prst="rect">
            <a:avLst/>
          </a:prstGeom>
          <a:noFill/>
          <a:ln w="9525">
            <a:noFill/>
            <a:miter lim="800000"/>
            <a:headEnd/>
            <a:tailEnd/>
          </a:ln>
          <a:effectLst/>
        </p:spPr>
      </p:pic>
      <p:pic>
        <p:nvPicPr>
          <p:cNvPr id="7" name="Picture 4"/>
          <p:cNvPicPr>
            <a:picLocks noChangeAspect="1" noChangeArrowheads="1"/>
          </p:cNvPicPr>
          <p:nvPr/>
        </p:nvPicPr>
        <p:blipFill>
          <a:blip r:embed="rId4"/>
          <a:srcRect/>
          <a:stretch>
            <a:fillRect/>
          </a:stretch>
        </p:blipFill>
        <p:spPr bwMode="auto">
          <a:xfrm>
            <a:off x="304801" y="3671087"/>
            <a:ext cx="4114800" cy="481814"/>
          </a:xfrm>
          <a:prstGeom prst="rect">
            <a:avLst/>
          </a:prstGeom>
          <a:noFill/>
          <a:ln w="9525">
            <a:noFill/>
            <a:miter lim="800000"/>
            <a:headEnd/>
            <a:tailEnd/>
          </a:ln>
          <a:effectLst/>
        </p:spPr>
      </p:pic>
      <p:pic>
        <p:nvPicPr>
          <p:cNvPr id="8" name="Picture 5"/>
          <p:cNvPicPr>
            <a:picLocks noChangeAspect="1" noChangeArrowheads="1"/>
          </p:cNvPicPr>
          <p:nvPr/>
        </p:nvPicPr>
        <p:blipFill>
          <a:blip r:embed="rId5"/>
          <a:srcRect/>
          <a:stretch>
            <a:fillRect/>
          </a:stretch>
        </p:blipFill>
        <p:spPr bwMode="auto">
          <a:xfrm>
            <a:off x="4191000" y="3733801"/>
            <a:ext cx="4419600" cy="419100"/>
          </a:xfrm>
          <a:prstGeom prst="rect">
            <a:avLst/>
          </a:prstGeom>
          <a:noFill/>
          <a:ln w="9525">
            <a:noFill/>
            <a:miter lim="800000"/>
            <a:headEnd/>
            <a:tailEnd/>
          </a:ln>
          <a:effectLst/>
        </p:spPr>
      </p:pic>
      <p:pic>
        <p:nvPicPr>
          <p:cNvPr id="11" name="Picture 2"/>
          <p:cNvPicPr>
            <a:picLocks noChangeAspect="1" noChangeArrowheads="1"/>
          </p:cNvPicPr>
          <p:nvPr/>
        </p:nvPicPr>
        <p:blipFill>
          <a:blip r:embed="rId6"/>
          <a:srcRect/>
          <a:stretch>
            <a:fillRect/>
          </a:stretch>
        </p:blipFill>
        <p:spPr bwMode="auto">
          <a:xfrm>
            <a:off x="304801" y="5334000"/>
            <a:ext cx="5867399" cy="13716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Example 8.9 - Resonance Structures</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45411"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Describe the electron arrangement in the nitrite anion (NO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using the localized electron model</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55649" name="Picture 1"/>
          <p:cNvPicPr>
            <a:picLocks noChangeAspect="1" noChangeArrowheads="1"/>
          </p:cNvPicPr>
          <p:nvPr/>
        </p:nvPicPr>
        <p:blipFill>
          <a:blip r:embed="rId2"/>
          <a:srcRect/>
          <a:stretch>
            <a:fillRect/>
          </a:stretch>
        </p:blipFill>
        <p:spPr bwMode="auto">
          <a:xfrm>
            <a:off x="1828800" y="3733800"/>
            <a:ext cx="59436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Example 8.9 - 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46435" name="Content Placeholder 2"/>
          <p:cNvSpPr>
            <a:spLocks noGrp="1"/>
          </p:cNvSpPr>
          <p:nvPr>
            <p:ph idx="1"/>
          </p:nvPr>
        </p:nvSpPr>
        <p:spPr/>
        <p:txBody>
          <a:bodyPr/>
          <a:lstStyle/>
          <a:p>
            <a:r>
              <a:rPr lang="en-US" dirty="0"/>
              <a:t>This is a resonance </a:t>
            </a:r>
            <a:r>
              <a:rPr lang="en-US" dirty="0" smtClean="0"/>
              <a:t>situation</a:t>
            </a:r>
          </a:p>
          <a:p>
            <a:pPr lvl="1"/>
            <a:r>
              <a:rPr lang="en-US" dirty="0" smtClean="0"/>
              <a:t>Two </a:t>
            </a:r>
            <a:r>
              <a:rPr lang="en-US" dirty="0"/>
              <a:t>equivalent Lewis structures can be </a:t>
            </a:r>
            <a:r>
              <a:rPr lang="en-US" dirty="0" smtClean="0"/>
              <a:t>drawn</a:t>
            </a:r>
          </a:p>
          <a:p>
            <a:pPr lvl="2"/>
            <a:r>
              <a:rPr lang="en-US" dirty="0" smtClean="0"/>
              <a:t>The electronic structure </a:t>
            </a:r>
            <a:r>
              <a:rPr lang="en-US" dirty="0"/>
              <a:t>of the molecule is correctly represented not by either resonance </a:t>
            </a:r>
            <a:r>
              <a:rPr lang="en-US" dirty="0" smtClean="0"/>
              <a:t>structure but </a:t>
            </a:r>
            <a:r>
              <a:rPr lang="en-US" dirty="0"/>
              <a:t>by the average of the </a:t>
            </a:r>
            <a:r>
              <a:rPr lang="en-US" dirty="0" smtClean="0"/>
              <a:t>two</a:t>
            </a:r>
          </a:p>
          <a:p>
            <a:pPr lvl="1"/>
            <a:r>
              <a:rPr lang="en-US" dirty="0" smtClean="0"/>
              <a:t>There </a:t>
            </a:r>
            <a:r>
              <a:rPr lang="en-US" dirty="0"/>
              <a:t>are two equivalent </a:t>
            </a:r>
            <a:r>
              <a:rPr lang="en-US" dirty="0" smtClean="0"/>
              <a:t>N—O </a:t>
            </a:r>
            <a:r>
              <a:rPr lang="en-US" dirty="0"/>
              <a:t>bonds, each </a:t>
            </a:r>
            <a:r>
              <a:rPr lang="en-US" dirty="0" smtClean="0"/>
              <a:t>one intermediate </a:t>
            </a:r>
            <a:r>
              <a:rPr lang="en-US" dirty="0"/>
              <a:t>between a single and a double </a:t>
            </a:r>
            <a:r>
              <a:rPr lang="en-US" dirty="0" smtClean="0"/>
              <a:t>bond</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190880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Odd-Electron Molecules</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4745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Few molecules formed from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nonmetals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possess electrons in odd numbers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Example - Nitric oxide (NO) emitted by automobiles</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Reacts with oxygen in the air to form NO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which is another odd-electron molecule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 more sophisticated model than the localized electron model is required to treat odd-electron molecules</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Formal Charge</a:t>
            </a:r>
          </a:p>
        </p:txBody>
      </p:sp>
      <p:sp>
        <p:nvSpPr>
          <p:cNvPr id="148483" name="Rectangle 3"/>
          <p:cNvSpPr>
            <a:spLocks noGrp="1" noChangeArrowheads="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difference between the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n</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umber of valence electrons on the free atom and the number of valence electrons assigned to the atom in the molecule</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Used to evaluate nonequivalent Lewis structures</a:t>
            </a:r>
          </a:p>
        </p:txBody>
      </p:sp>
      <p:sp>
        <p:nvSpPr>
          <p:cNvPr id="14848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4848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4A8F1361-3082-466D-8213-CE4D3F18F90D}" type="slidenum">
              <a:rPr lang="en-US" altLang="en-US" sz="1000">
                <a:solidFill>
                  <a:schemeClr val="tx1"/>
                </a:solidFill>
              </a:rPr>
              <a:pPr>
                <a:spcBef>
                  <a:spcPct val="0"/>
                </a:spcBef>
                <a:buClrTx/>
                <a:buFontTx/>
                <a:buNone/>
              </a:pPr>
              <a:t>65</a:t>
            </a:fld>
            <a:endParaRPr lang="en-US" altLang="en-US" sz="1000">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4" name="Picture 4"/>
          <p:cNvPicPr>
            <a:picLocks noChangeAspect="1" noChangeArrowheads="1"/>
          </p:cNvPicPr>
          <p:nvPr/>
        </p:nvPicPr>
        <p:blipFill>
          <a:blip r:embed="rId2"/>
          <a:srcRect/>
          <a:stretch>
            <a:fillRect/>
          </a:stretch>
        </p:blipFill>
        <p:spPr bwMode="auto">
          <a:xfrm>
            <a:off x="2209800" y="1447800"/>
            <a:ext cx="5067300" cy="409575"/>
          </a:xfrm>
          <a:prstGeom prst="rect">
            <a:avLst/>
          </a:prstGeom>
          <a:noFill/>
          <a:ln w="9525">
            <a:noFill/>
            <a:miter lim="800000"/>
            <a:headEnd/>
            <a:tailEnd/>
          </a:ln>
          <a:effectLst/>
        </p:spPr>
      </p:pic>
      <p:pic>
        <p:nvPicPr>
          <p:cNvPr id="174089" name="Picture 9"/>
          <p:cNvPicPr>
            <a:picLocks noChangeAspect="1" noChangeArrowheads="1"/>
          </p:cNvPicPr>
          <p:nvPr/>
        </p:nvPicPr>
        <p:blipFill>
          <a:blip r:embed="rId3"/>
          <a:srcRect/>
          <a:stretch>
            <a:fillRect/>
          </a:stretch>
        </p:blipFill>
        <p:spPr bwMode="auto">
          <a:xfrm>
            <a:off x="2528887" y="1914526"/>
            <a:ext cx="318896" cy="295274"/>
          </a:xfrm>
          <a:prstGeom prst="rect">
            <a:avLst/>
          </a:prstGeom>
          <a:noFill/>
          <a:ln w="9525">
            <a:noFill/>
            <a:miter lim="800000"/>
            <a:headEnd/>
            <a:tailEnd/>
          </a:ln>
          <a:effectLst/>
        </p:spPr>
      </p:pic>
      <p:pic>
        <p:nvPicPr>
          <p:cNvPr id="174090" name="Picture 10"/>
          <p:cNvPicPr>
            <a:picLocks noChangeAspect="1" noChangeArrowheads="1"/>
          </p:cNvPicPr>
          <p:nvPr/>
        </p:nvPicPr>
        <p:blipFill>
          <a:blip r:embed="rId3"/>
          <a:srcRect/>
          <a:stretch>
            <a:fillRect/>
          </a:stretch>
        </p:blipFill>
        <p:spPr bwMode="auto">
          <a:xfrm>
            <a:off x="5410200" y="1857375"/>
            <a:ext cx="380619" cy="352425"/>
          </a:xfrm>
          <a:prstGeom prst="rect">
            <a:avLst/>
          </a:prstGeom>
          <a:noFill/>
          <a:ln w="9525">
            <a:noFill/>
            <a:miter lim="800000"/>
            <a:headEnd/>
            <a:tailEnd/>
          </a:ln>
          <a:effectLst/>
        </p:spPr>
      </p:pic>
      <p:pic>
        <p:nvPicPr>
          <p:cNvPr id="174091" name="Picture 11"/>
          <p:cNvPicPr>
            <a:picLocks noChangeAspect="1" noChangeArrowheads="1"/>
          </p:cNvPicPr>
          <p:nvPr/>
        </p:nvPicPr>
        <p:blipFill>
          <a:blip r:embed="rId4"/>
          <a:srcRect/>
          <a:stretch>
            <a:fillRect/>
          </a:stretch>
        </p:blipFill>
        <p:spPr bwMode="auto">
          <a:xfrm>
            <a:off x="5829300" y="1857375"/>
            <a:ext cx="2514600" cy="352425"/>
          </a:xfrm>
          <a:prstGeom prst="rect">
            <a:avLst/>
          </a:prstGeom>
          <a:noFill/>
          <a:ln w="9525">
            <a:noFill/>
            <a:miter lim="800000"/>
            <a:headEnd/>
            <a:tailEnd/>
          </a:ln>
          <a:effectLst/>
        </p:spPr>
      </p:pic>
      <p:pic>
        <p:nvPicPr>
          <p:cNvPr id="174092" name="Picture 12"/>
          <p:cNvPicPr>
            <a:picLocks noChangeAspect="1" noChangeArrowheads="1"/>
          </p:cNvPicPr>
          <p:nvPr/>
        </p:nvPicPr>
        <p:blipFill>
          <a:blip r:embed="rId5"/>
          <a:srcRect/>
          <a:stretch>
            <a:fillRect/>
          </a:stretch>
        </p:blipFill>
        <p:spPr bwMode="auto">
          <a:xfrm>
            <a:off x="2914650" y="1914525"/>
            <a:ext cx="2495550" cy="295275"/>
          </a:xfrm>
          <a:prstGeom prst="rect">
            <a:avLst/>
          </a:prstGeom>
          <a:noFill/>
          <a:ln w="9525">
            <a:noFill/>
            <a:miter lim="800000"/>
            <a:headEnd/>
            <a:tailEnd/>
          </a:ln>
          <a:effectLst/>
        </p:spPr>
      </p:pic>
      <p:pic>
        <p:nvPicPr>
          <p:cNvPr id="174093" name="Picture 13"/>
          <p:cNvPicPr>
            <a:picLocks noGrp="1" noChangeAspect="1" noChangeArrowheads="1"/>
          </p:cNvPicPr>
          <p:nvPr>
            <p:ph idx="1"/>
          </p:nvPr>
        </p:nvPicPr>
        <p:blipFill>
          <a:blip r:embed="rId6"/>
          <a:srcRect/>
          <a:stretch>
            <a:fillRect/>
          </a:stretch>
        </p:blipFill>
        <p:spPr bwMode="auto">
          <a:xfrm>
            <a:off x="0" y="1371600"/>
            <a:ext cx="1933575"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6248400" y="1385887"/>
            <a:ext cx="2895600" cy="1890713"/>
          </a:xfrm>
          <a:prstGeom prst="rect">
            <a:avLst/>
          </a:prstGeom>
          <a:noFill/>
          <a:ln w="9525">
            <a:noFill/>
            <a:miter lim="800000"/>
            <a:headEnd/>
            <a:tailEnd/>
          </a:ln>
          <a:effectLst/>
        </p:spPr>
      </p:pic>
      <p:pic>
        <p:nvPicPr>
          <p:cNvPr id="175106" name="Picture 2"/>
          <p:cNvPicPr>
            <a:picLocks noChangeAspect="1" noChangeArrowheads="1"/>
          </p:cNvPicPr>
          <p:nvPr/>
        </p:nvPicPr>
        <p:blipFill>
          <a:blip r:embed="rId3"/>
          <a:srcRect/>
          <a:stretch>
            <a:fillRect/>
          </a:stretch>
        </p:blipFill>
        <p:spPr bwMode="auto">
          <a:xfrm>
            <a:off x="0" y="1385886"/>
            <a:ext cx="2819400" cy="2271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Formal Charge </a:t>
            </a: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50531" name="Rectangle 3"/>
          <p:cNvSpPr>
            <a:spLocks noGrp="1" noChangeArrowheads="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Computed by assigning valence electrons in the molecule to the various atoms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Assumptions</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Lone pair electrons belong entirely to the atom in question</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Shared electrons are divided equally between the two sharing atoms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Determining valence electrons in a given atom</a:t>
            </a: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5053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5053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BAD9231B-492F-4375-9A8D-691E13A9291E}" type="slidenum">
              <a:rPr lang="en-US" altLang="en-US" sz="1000">
                <a:solidFill>
                  <a:schemeClr val="tx1"/>
                </a:solidFill>
              </a:rPr>
              <a:pPr>
                <a:spcBef>
                  <a:spcPct val="0"/>
                </a:spcBef>
                <a:buClrTx/>
                <a:buFontTx/>
                <a:buNone/>
              </a:pPr>
              <a:t>68</a:t>
            </a:fld>
            <a:endParaRPr lang="en-US" altLang="en-US" sz="1000">
              <a:solidFill>
                <a:schemeClr val="tx1"/>
              </a:solidFill>
            </a:endParaRPr>
          </a:p>
        </p:txBody>
      </p:sp>
      <p:graphicFrame>
        <p:nvGraphicFramePr>
          <p:cNvPr id="150535" name="Object 1"/>
          <p:cNvGraphicFramePr>
            <a:graphicFrameLocks noChangeAspect="1"/>
          </p:cNvGraphicFramePr>
          <p:nvPr>
            <p:extLst>
              <p:ext uri="{D42A27DB-BD31-4B8C-83A1-F6EECF244321}">
                <p14:modId xmlns:p14="http://schemas.microsoft.com/office/powerpoint/2010/main" xmlns="" val="2735392468"/>
              </p:ext>
            </p:extLst>
          </p:nvPr>
        </p:nvGraphicFramePr>
        <p:xfrm>
          <a:off x="30309" y="5584603"/>
          <a:ext cx="9018295" cy="625600"/>
        </p:xfrm>
        <a:graphic>
          <a:graphicData uri="http://schemas.openxmlformats.org/presentationml/2006/ole">
            <p:oleObj spid="_x0000_s150570" name="Equation" r:id="rId4" imgW="5676840" imgH="393480" progId="">
              <p:embed/>
            </p:oleObj>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Fundamental Assumptions about Formal Charges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59747"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Atoms in molecules try to achieve formal charges as close to zero as possible</a:t>
            </a:r>
          </a:p>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Any negative formal charges are expected to reside on the most electronegative atoms</a:t>
            </a:r>
          </a:p>
          <a:p>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Electronegativity </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2771"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Ability of an atom in a molecule to attract shared electrons to itself</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Pauling’s method of determining electronegativity </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Relative </a:t>
            </a:r>
            <a:r>
              <a:rPr lang="en-US" altLang="en-US" dirty="0" err="1" smtClean="0">
                <a:latin typeface="Calibri" panose="020F0502020204030204" pitchFamily="34" charset="0"/>
                <a:ea typeface="ＭＳ Ｐゴシック" panose="020B0600070205080204" pitchFamily="34" charset="-128"/>
                <a:cs typeface="Calibri" panose="020F0502020204030204" pitchFamily="34" charset="0"/>
              </a:rPr>
              <a:t>electronegativities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of the H and X atoms are determined by comparing the measured H—X bond energy with the </a:t>
            </a:r>
            <a:r>
              <a:rPr lang="en-US" altLang="ja-JP" dirty="0" smtClean="0">
                <a:latin typeface="Calibri" panose="020F0502020204030204" pitchFamily="34" charset="0"/>
                <a:ea typeface="ＭＳ Ｐゴシック" panose="020B0600070205080204" pitchFamily="34" charset="-128"/>
                <a:cs typeface="Calibri" panose="020F0502020204030204" pitchFamily="34" charset="0"/>
              </a:rPr>
              <a:t>expected H</a:t>
            </a:r>
            <a:r>
              <a:rPr lang="en-US" altLang="en-US" dirty="0">
                <a:latin typeface="Calibri" panose="020F0502020204030204" pitchFamily="34" charset="0"/>
                <a:ea typeface="ＭＳ Ｐゴシック" panose="020B0600070205080204" pitchFamily="34" charset="-128"/>
                <a:cs typeface="Calibri" panose="020F0502020204030204" pitchFamily="34" charset="0"/>
              </a:rPr>
              <a:t>—</a:t>
            </a:r>
            <a:r>
              <a:rPr lang="en-US" altLang="ja-JP" dirty="0" smtClean="0">
                <a:latin typeface="Calibri" panose="020F0502020204030204" pitchFamily="34" charset="0"/>
                <a:ea typeface="ＭＳ Ｐゴシック" panose="020B0600070205080204" pitchFamily="34" charset="-128"/>
                <a:cs typeface="Calibri" panose="020F0502020204030204" pitchFamily="34" charset="0"/>
              </a:rPr>
              <a:t>X bond energy	</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277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402D97FA-C4F1-40D3-8F43-211020C20570}" type="slidenum">
              <a:rPr lang="en-US" altLang="en-US" sz="1000">
                <a:solidFill>
                  <a:schemeClr val="tx1"/>
                </a:solidFill>
              </a:rPr>
              <a:pPr>
                <a:spcBef>
                  <a:spcPct val="0"/>
                </a:spcBef>
                <a:buClrTx/>
                <a:buFontTx/>
                <a:buNone/>
              </a:pPr>
              <a:t>7</a:t>
            </a:fld>
            <a:endParaRPr lang="en-US" altLang="en-US" sz="1000">
              <a:solidFill>
                <a:schemeClr val="tx1"/>
              </a:solidFill>
            </a:endParaRPr>
          </a:p>
        </p:txBody>
      </p:sp>
      <p:graphicFrame>
        <p:nvGraphicFramePr>
          <p:cNvPr id="32775" name="Object 3"/>
          <p:cNvGraphicFramePr>
            <a:graphicFrameLocks noChangeAspect="1"/>
          </p:cNvGraphicFramePr>
          <p:nvPr>
            <p:extLst>
              <p:ext uri="{D42A27DB-BD31-4B8C-83A1-F6EECF244321}">
                <p14:modId xmlns:p14="http://schemas.microsoft.com/office/powerpoint/2010/main" xmlns="" val="1476152619"/>
              </p:ext>
            </p:extLst>
          </p:nvPr>
        </p:nvGraphicFramePr>
        <p:xfrm>
          <a:off x="303021" y="5330814"/>
          <a:ext cx="8659362" cy="739589"/>
        </p:xfrm>
        <a:graphic>
          <a:graphicData uri="http://schemas.openxmlformats.org/presentationml/2006/ole">
            <p:oleObj spid="_x0000_s32811" name="Equation" r:id="rId4" imgW="4609800" imgH="393480" progId="">
              <p:embed/>
            </p:oleObj>
          </a:graphicData>
        </a:graphic>
      </p:graphicFrame>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Rules Governing Formal Charge</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0771" name="Content Placeholder 2"/>
          <p:cNvSpPr>
            <a:spLocks noGrp="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To calculate the formal charge on an atom:</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Take the sum of the lone pair electrons and one-half the shared electrons</a:t>
            </a:r>
          </a:p>
          <a:p>
            <a:pPr lvl="2"/>
            <a:r>
              <a:rPr lang="en-US" dirty="0"/>
              <a:t>This </a:t>
            </a:r>
            <a:r>
              <a:rPr lang="en-US" dirty="0" smtClean="0"/>
              <a:t>is the </a:t>
            </a:r>
            <a:r>
              <a:rPr lang="en-US" dirty="0"/>
              <a:t>number of valence electrons assigned to the atom in the </a:t>
            </a:r>
            <a:r>
              <a:rPr lang="en-US" dirty="0" smtClean="0"/>
              <a:t>molecule</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Subtract the number of assigned electrons from the number of valence electrons on the free, neutral atom to obtain the formal charge</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Rules Governing Formal Charge </a:t>
            </a: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1795" name="Content Placeholder 2"/>
          <p:cNvSpPr>
            <a:spLocks noGrp="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sum of the formal charges of all atoms in a given molecule or ion must be equal to the overall charge on that species</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If nonequivalent Lewis structures exist for a species, those with formal charges closest to zero and with any negative formal charges on the most electronegative atoms are considered to best describe the bonding in the molecule or 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Example 8.10 - Formal Charges</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281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Give possible Lewis structures for XeO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 explosive compound of xenon </a:t>
            </a:r>
          </a:p>
          <a:p>
            <a:pPr lvl="1"/>
            <a:r>
              <a:rPr lang="en-US" dirty="0" smtClean="0"/>
              <a:t>Which Lewis </a:t>
            </a:r>
            <a:r>
              <a:rPr lang="en-US" dirty="0"/>
              <a:t>structure or structures are most appropriate according to the formal charges?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Example 8.10 - Solution </a:t>
            </a: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p:txBody>
          <a:bodyPr/>
          <a:lstStyle/>
          <a:p>
            <a:pPr>
              <a:defRPr/>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Based on the ideas of formal charge, it can be predicted that the Lewis structures with the lower values of formal charge would be most appropriate for describing bonding in XeO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p>
          <a:p>
            <a:pPr>
              <a:defRPr/>
            </a:pPr>
            <a:endParaRPr lang="en-IN" altLang="en-US" dirty="0"/>
          </a:p>
          <a:p>
            <a:pPr>
              <a:defRPr/>
            </a:pPr>
            <a:endParaRPr lang="en-IN" altLang="en-US" dirty="0" smtClean="0"/>
          </a:p>
          <a:p>
            <a:pPr>
              <a:defRPr/>
            </a:pPr>
            <a:endParaRPr lang="en-IN" altLang="en-US" dirty="0"/>
          </a:p>
          <a:p>
            <a:pPr>
              <a:defRPr/>
            </a:pPr>
            <a:endParaRPr lang="en-IN" altLang="en-US" dirty="0" smtClean="0"/>
          </a:p>
          <a:p>
            <a:pPr>
              <a:defRPr/>
            </a:pPr>
            <a:endParaRPr lang="en-IN" altLang="en-US" dirty="0"/>
          </a:p>
          <a:p>
            <a:pPr marL="0" indent="0">
              <a:buFont typeface="Wingdings" panose="05000000000000000000" pitchFamily="2" charset="2"/>
              <a:buNone/>
              <a:defRP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Example 8.10 - Solution</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p:txBody>
          <a:bodyPr/>
          <a:lstStyle/>
          <a:p>
            <a:pPr>
              <a:defRPr/>
            </a:pPr>
            <a:r>
              <a:rPr lang="en-IN" altLang="en-US" dirty="0" smtClean="0"/>
              <a:t>XeO</a:t>
            </a:r>
            <a:r>
              <a:rPr lang="en-IN" altLang="en-US" baseline="-25000" dirty="0" smtClean="0"/>
              <a:t>3</a:t>
            </a:r>
            <a:r>
              <a:rPr lang="en-IN" altLang="en-US" dirty="0" smtClean="0"/>
              <a:t> has 26 valence electrons</a:t>
            </a:r>
          </a:p>
          <a:p>
            <a:pPr>
              <a:defRPr/>
            </a:pPr>
            <a:r>
              <a:rPr lang="en-IN" altLang="en-US" dirty="0" smtClean="0"/>
              <a:t>Possible Lewis structures</a:t>
            </a:r>
          </a:p>
          <a:p>
            <a:pPr>
              <a:defRPr/>
            </a:pPr>
            <a:endParaRPr lang="en-IN" altLang="en-US" dirty="0"/>
          </a:p>
          <a:p>
            <a:pPr>
              <a:defRPr/>
            </a:pPr>
            <a:endParaRPr lang="en-IN" altLang="en-US" dirty="0" smtClean="0"/>
          </a:p>
          <a:p>
            <a:pPr>
              <a:defRPr/>
            </a:pPr>
            <a:endParaRPr lang="en-IN" altLang="en-US" dirty="0"/>
          </a:p>
          <a:p>
            <a:pPr>
              <a:defRPr/>
            </a:pPr>
            <a:endParaRPr lang="en-IN" altLang="en-US" dirty="0" smtClean="0"/>
          </a:p>
          <a:p>
            <a:pPr>
              <a:defRPr/>
            </a:pPr>
            <a:endParaRPr lang="en-IN" altLang="en-US" dirty="0"/>
          </a:p>
          <a:p>
            <a:pPr marL="0" indent="0">
              <a:buFont typeface="Wingdings" panose="05000000000000000000" pitchFamily="2" charset="2"/>
              <a:buNone/>
              <a:defRPr/>
            </a:pPr>
            <a:endParaRPr lang="en-US" altLang="en-US" dirty="0" smtClean="0"/>
          </a:p>
        </p:txBody>
      </p:sp>
      <p:pic>
        <p:nvPicPr>
          <p:cNvPr id="163844" name="Picture 3" descr="This image contains eight possible Lewis structures of xenon trioxide. "/>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39227" y="3203676"/>
            <a:ext cx="8312150" cy="3188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Cautions about Formal Charge</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5891"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Formal charges provide estimates of charge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Not to be considered as actual atomic charges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Evaluation of Lewis structures using formal charge ideas can lead to erroneous predictions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ltLang="en-US" dirty="0">
                <a:latin typeface="Calibri" panose="020F0502020204030204" pitchFamily="34" charset="0"/>
                <a:ea typeface="ＭＳ Ｐゴシック" panose="020B0600070205080204" pitchFamily="34" charset="-128"/>
                <a:cs typeface="Calibri" panose="020F0502020204030204" pitchFamily="34" charset="0"/>
              </a:rPr>
              <a:t>Valence Shell Electron-Pair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Repulsion (</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VSEPR) Model</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6915" name="Rectangle 3"/>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structure around a given atom is determined principally by minimizing electron-pair repulsions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Binding and nonbonding pairs around a given atom will be placed as far apart as possible</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Used to predict approximate molecular structures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691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6691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CB72506D-DBB2-450C-AC08-D6C25372EF82}" type="slidenum">
              <a:rPr lang="en-US" altLang="en-US" sz="1000">
                <a:solidFill>
                  <a:schemeClr val="tx1"/>
                </a:solidFill>
              </a:rPr>
              <a:pPr>
                <a:spcBef>
                  <a:spcPct val="0"/>
                </a:spcBef>
                <a:buClrTx/>
                <a:buFontTx/>
                <a:buNone/>
              </a:pPr>
              <a:t>76</a:t>
            </a:fld>
            <a:endParaRPr lang="en-US" altLang="en-US" sz="1000">
              <a:solidFill>
                <a:schemeClr val="tx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Example 8.10 - Solution</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p:txBody>
          <a:bodyPr/>
          <a:lstStyle/>
          <a:p>
            <a:pPr>
              <a:defRPr/>
            </a:pPr>
            <a:r>
              <a:rPr lang="en-IN" altLang="en-US" dirty="0" smtClean="0"/>
              <a:t>XeO</a:t>
            </a:r>
            <a:r>
              <a:rPr lang="en-IN" altLang="en-US" baseline="-25000" dirty="0" smtClean="0"/>
              <a:t>3</a:t>
            </a:r>
            <a:r>
              <a:rPr lang="en-IN" altLang="en-US" dirty="0" smtClean="0"/>
              <a:t> has 26 valence electrons</a:t>
            </a:r>
          </a:p>
          <a:p>
            <a:pPr>
              <a:defRPr/>
            </a:pPr>
            <a:r>
              <a:rPr lang="en-IN" altLang="en-US" dirty="0" smtClean="0"/>
              <a:t>Possible Lewis structures</a:t>
            </a:r>
          </a:p>
          <a:p>
            <a:pPr>
              <a:defRPr/>
            </a:pPr>
            <a:endParaRPr lang="en-IN" altLang="en-US" dirty="0"/>
          </a:p>
          <a:p>
            <a:pPr>
              <a:defRPr/>
            </a:pPr>
            <a:endParaRPr lang="en-IN" altLang="en-US" dirty="0" smtClean="0"/>
          </a:p>
          <a:p>
            <a:pPr>
              <a:defRPr/>
            </a:pPr>
            <a:endParaRPr lang="en-IN" altLang="en-US" dirty="0"/>
          </a:p>
          <a:p>
            <a:pPr>
              <a:defRPr/>
            </a:pPr>
            <a:endParaRPr lang="en-IN" altLang="en-US" dirty="0" smtClean="0"/>
          </a:p>
          <a:p>
            <a:pPr>
              <a:defRPr/>
            </a:pPr>
            <a:endParaRPr lang="en-IN" altLang="en-US" dirty="0"/>
          </a:p>
          <a:p>
            <a:pPr marL="0" indent="0">
              <a:buFont typeface="Wingdings" panose="05000000000000000000" pitchFamily="2" charset="2"/>
              <a:buNone/>
              <a:defRPr/>
            </a:pPr>
            <a:endParaRPr lang="en-US" altLang="en-US" dirty="0" smtClean="0"/>
          </a:p>
        </p:txBody>
      </p:sp>
      <p:pic>
        <p:nvPicPr>
          <p:cNvPr id="163844" name="Picture 3" descr="This image contains eight possible Lewis structures of xenon trioxide. "/>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39227" y="3203676"/>
            <a:ext cx="8312150" cy="3188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Molecular Structure</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8963" name="Rectangle 3"/>
          <p:cNvSpPr>
            <a:spLocks noGrp="1" noChangeArrowheads="1"/>
          </p:cNvSpPr>
          <p:nvPr>
            <p:ph idx="1"/>
          </p:nvPr>
        </p:nvSpPr>
        <p:spPr/>
        <p:txBody>
          <a:bodyPr/>
          <a:lstStyle/>
          <a:p>
            <a:r>
              <a:rPr lang="en-US" dirty="0" smtClean="0"/>
              <a:t>Three dimensional</a:t>
            </a:r>
            <a:r>
              <a:rPr lang="en-US" dirty="0"/>
              <a:t> </a:t>
            </a:r>
            <a:r>
              <a:rPr lang="en-US" dirty="0" smtClean="0"/>
              <a:t>arrangement </a:t>
            </a:r>
            <a:r>
              <a:rPr lang="en-US" dirty="0"/>
              <a:t>of the atoms in a </a:t>
            </a:r>
            <a:r>
              <a:rPr lang="en-US" dirty="0" smtClean="0"/>
              <a:t>molecule</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Types</a:t>
            </a:r>
          </a:p>
          <a:p>
            <a:pPr lvl="1"/>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Linear structure</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Molecule</a:t>
            </a:r>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with a 180-degree bond angle</a:t>
            </a:r>
          </a:p>
          <a:p>
            <a:pPr lvl="1"/>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Trigonal </a:t>
            </a:r>
            <a:r>
              <a:rPr lang="en-IN" altLang="en-US" b="1" dirty="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planar </a:t>
            </a:r>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structure</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The electron pairs form 120-degree bond angles</a:t>
            </a:r>
          </a:p>
          <a:p>
            <a:pPr lvl="1"/>
            <a:r>
              <a:rPr lang="en-US" b="1" dirty="0" smtClean="0">
                <a:solidFill>
                  <a:srgbClr val="0070C0"/>
                </a:solidFill>
              </a:rPr>
              <a:t>Tetrahedral structure</a:t>
            </a:r>
            <a:r>
              <a:rPr lang="en-US" dirty="0" smtClean="0"/>
              <a:t>: Has angles of 109.5 degrees</a:t>
            </a:r>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896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6896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2675EBA-C5C8-455D-9F63-0B394C3624DE}" type="slidenum">
              <a:rPr lang="en-US" altLang="en-US" sz="1000">
                <a:solidFill>
                  <a:schemeClr val="tx1"/>
                </a:solidFill>
              </a:rPr>
              <a:pPr>
                <a:spcBef>
                  <a:spcPct val="0"/>
                </a:spcBef>
                <a:buClrTx/>
                <a:buFontTx/>
                <a:buNone/>
              </a:pPr>
              <a:t>79</a:t>
            </a:fld>
            <a:endParaRPr lang="en-US" altLang="en-US" sz="100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Electronegativity </a:t>
            </a:r>
            <a:r>
              <a:rPr lang="en-IN" altLang="en-US" sz="2100" dirty="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1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4819" name="Rectangle 2"/>
          <p:cNvSpPr>
            <a:spLocks noGrp="1" noChangeArrowheads="1"/>
          </p:cNvSpPr>
          <p:nvPr>
            <p:ph idx="1"/>
          </p:nvPr>
        </p:nvSpPr>
        <p:spPr/>
        <p:txBody>
          <a:bodyPr/>
          <a:lstStyle/>
          <a:p>
            <a:pPr lvl="1">
              <a:spcBef>
                <a:spcPts val="600"/>
              </a:spcBef>
            </a:pPr>
            <a:r>
              <a:rPr lang="en-US" altLang="ja-JP" dirty="0" smtClean="0">
                <a:latin typeface="Calibri" panose="020F0502020204030204" pitchFamily="34" charset="0"/>
                <a:ea typeface="ＭＳ Ｐゴシック" panose="020B0600070205080204" pitchFamily="34" charset="-128"/>
                <a:cs typeface="Calibri" panose="020F0502020204030204" pitchFamily="34" charset="0"/>
              </a:rPr>
              <a:t>Difference (</a:t>
            </a:r>
            <a:r>
              <a:rPr lang="el-GR" altLang="ja-JP" dirty="0" smtClean="0">
                <a:latin typeface="Calibri" panose="020F0502020204030204" pitchFamily="34" charset="0"/>
                <a:ea typeface="ＭＳ Ｐゴシック" panose="020B0600070205080204" pitchFamily="34" charset="-128"/>
                <a:cs typeface="Calibri" panose="020F0502020204030204" pitchFamily="34" charset="0"/>
              </a:rPr>
              <a:t>Δ</a:t>
            </a:r>
            <a:r>
              <a:rPr lang="en-US" altLang="ja-JP" dirty="0" smtClean="0">
                <a:latin typeface="Calibri" panose="020F0502020204030204" pitchFamily="34" charset="0"/>
                <a:ea typeface="ＭＳ Ｐゴシック" panose="020B0600070205080204" pitchFamily="34" charset="-128"/>
                <a:cs typeface="Calibri" panose="020F0502020204030204" pitchFamily="34" charset="0"/>
              </a:rPr>
              <a:t>) between actual and expected bond energies</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a:spcBef>
                <a:spcPts val="600"/>
              </a:spcBef>
            </a:pP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600"/>
              </a:spcBef>
            </a:pPr>
            <a:r>
              <a:rPr lang="en-US" dirty="0"/>
              <a:t>If H and X have identical </a:t>
            </a:r>
            <a:r>
              <a:rPr lang="en-US" dirty="0" err="1" smtClean="0"/>
              <a:t>electronegativities</a:t>
            </a:r>
            <a:r>
              <a:rPr lang="en-US" dirty="0" smtClean="0"/>
              <a:t>:</a:t>
            </a:r>
          </a:p>
          <a:p>
            <a:pPr lvl="2">
              <a:spcBef>
                <a:spcPts val="600"/>
              </a:spcBef>
            </a:pPr>
            <a:r>
              <a:rPr lang="el-GR" dirty="0" smtClean="0"/>
              <a:t>Δ</a:t>
            </a:r>
            <a:r>
              <a:rPr lang="en-US" dirty="0" smtClean="0"/>
              <a:t> </a:t>
            </a:r>
            <a:r>
              <a:rPr lang="en-US" dirty="0"/>
              <a:t>is </a:t>
            </a:r>
            <a:r>
              <a:rPr lang="en-US" dirty="0" smtClean="0"/>
              <a:t>0</a:t>
            </a:r>
          </a:p>
          <a:p>
            <a:pPr lvl="2">
              <a:spcBef>
                <a:spcPts val="600"/>
              </a:spcBef>
            </a:pP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(H—X)</a:t>
            </a:r>
            <a:r>
              <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act</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and (H—X)</a:t>
            </a:r>
            <a:r>
              <a:rPr lang="en-US" altLang="en-US" baseline="-25000" dirty="0" err="1" smtClean="0">
                <a:latin typeface="Calibri" panose="020F0502020204030204" pitchFamily="34" charset="0"/>
                <a:ea typeface="ＭＳ Ｐゴシック" panose="020B0600070205080204" pitchFamily="34" charset="-128"/>
                <a:cs typeface="Calibri" panose="020F0502020204030204" pitchFamily="34" charset="0"/>
              </a:rPr>
              <a:t>exp</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are the same</a:t>
            </a:r>
          </a:p>
          <a:p>
            <a:pPr lvl="1">
              <a:spcBef>
                <a:spcPts val="600"/>
              </a:spcBef>
            </a:pPr>
            <a:r>
              <a:rPr lang="en-US" dirty="0" smtClean="0"/>
              <a:t>If </a:t>
            </a:r>
            <a:r>
              <a:rPr lang="en-US" dirty="0"/>
              <a:t>X has a greater electronegativity than H, the </a:t>
            </a:r>
            <a:r>
              <a:rPr lang="en-US" dirty="0" smtClean="0"/>
              <a:t>shared electron(s</a:t>
            </a:r>
            <a:r>
              <a:rPr lang="en-US" dirty="0"/>
              <a:t>) will tend to be closer to the X </a:t>
            </a:r>
            <a:r>
              <a:rPr lang="en-US" dirty="0" smtClean="0"/>
              <a:t>atom</a:t>
            </a:r>
          </a:p>
          <a:p>
            <a:pPr lvl="2">
              <a:spcBef>
                <a:spcPts val="600"/>
              </a:spcBef>
            </a:pP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Charge distribution: </a:t>
            </a:r>
          </a:p>
        </p:txBody>
      </p:sp>
      <p:sp>
        <p:nvSpPr>
          <p:cNvPr id="3482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AE2F7BC4-978D-42F1-A1AC-2F3C762008AA}" type="slidenum">
              <a:rPr lang="en-US" altLang="en-US" sz="1000">
                <a:solidFill>
                  <a:schemeClr val="tx1"/>
                </a:solidFill>
              </a:rPr>
              <a:pPr>
                <a:spcBef>
                  <a:spcPct val="0"/>
                </a:spcBef>
                <a:buClrTx/>
                <a:buFontTx/>
                <a:buNone/>
              </a:pPr>
              <a:t>8</a:t>
            </a:fld>
            <a:endParaRPr lang="en-US" altLang="en-US" sz="1000">
              <a:solidFill>
                <a:schemeClr val="tx1"/>
              </a:solidFill>
            </a:endParaRPr>
          </a:p>
        </p:txBody>
      </p:sp>
      <p:graphicFrame>
        <p:nvGraphicFramePr>
          <p:cNvPr id="34823" name="Object 3"/>
          <p:cNvGraphicFramePr>
            <a:graphicFrameLocks noChangeAspect="1"/>
          </p:cNvGraphicFramePr>
          <p:nvPr>
            <p:extLst>
              <p:ext uri="{D42A27DB-BD31-4B8C-83A1-F6EECF244321}">
                <p14:modId xmlns:p14="http://schemas.microsoft.com/office/powerpoint/2010/main" xmlns="" val="2967873777"/>
              </p:ext>
            </p:extLst>
          </p:nvPr>
        </p:nvGraphicFramePr>
        <p:xfrm>
          <a:off x="2371862" y="3038994"/>
          <a:ext cx="3879656" cy="557127"/>
        </p:xfrm>
        <a:graphic>
          <a:graphicData uri="http://schemas.openxmlformats.org/presentationml/2006/ole">
            <p:oleObj spid="_x0000_s34877" name="Equation" r:id="rId4" imgW="1676400" imgH="241300" progId="">
              <p:embed/>
            </p:oleObj>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xmlns="" val="1634865214"/>
              </p:ext>
            </p:extLst>
          </p:nvPr>
        </p:nvGraphicFramePr>
        <p:xfrm>
          <a:off x="3838425" y="5983516"/>
          <a:ext cx="785874" cy="522664"/>
        </p:xfrm>
        <a:graphic>
          <a:graphicData uri="http://schemas.openxmlformats.org/presentationml/2006/ole">
            <p:oleObj spid="_x0000_s34878" name="Equation" r:id="rId5" imgW="419040" imgH="279360" progId="">
              <p:embed/>
            </p:oleObj>
          </a:graphicData>
        </a:graphic>
      </p:graphicFrame>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Problem-Solving Strategy - Steps to Apply the VSEPR Model</a:t>
            </a:r>
          </a:p>
        </p:txBody>
      </p:sp>
      <p:sp>
        <p:nvSpPr>
          <p:cNvPr id="173059" name="Rectangle 3"/>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Draw the Lewis structure for the molecule</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Count the electron pairs and arrange them in the way that minimizes repulsion</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Determine the positions of the atoms from the way electron pairs are shared </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Determine the name of the molecular structure from the positions of the atoms</a:t>
            </a:r>
          </a:p>
        </p:txBody>
      </p:sp>
      <p:sp>
        <p:nvSpPr>
          <p:cNvPr id="17306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7306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878B037B-7FF5-42B7-B662-5ECC76537393}" type="slidenum">
              <a:rPr lang="en-US" altLang="en-US" sz="1000">
                <a:solidFill>
                  <a:schemeClr val="tx1"/>
                </a:solidFill>
              </a:rPr>
              <a:pPr>
                <a:spcBef>
                  <a:spcPct val="0"/>
                </a:spcBef>
                <a:buClrTx/>
                <a:buFontTx/>
                <a:buNone/>
              </a:pPr>
              <a:t>80</a:t>
            </a:fld>
            <a:endParaRPr lang="en-US" altLang="en-US" sz="1000">
              <a:solidFill>
                <a:schemeClr val="tx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IN" altLang="en-US">
                <a:latin typeface="Calibri" panose="020F0502020204030204" pitchFamily="34" charset="0"/>
                <a:ea typeface="ＭＳ Ｐゴシック" panose="020B0600070205080204" pitchFamily="34" charset="-128"/>
                <a:cs typeface="Calibri" panose="020F0502020204030204" pitchFamily="34" charset="0"/>
              </a:rPr>
              <a:t>Modifications to the Postulate of the VSEPR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Model </a:t>
            </a:r>
            <a:r>
              <a:rPr lang="en-US"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82275"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Addition to original postulate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Lone pairs require more space than bonding pairs and tend to compress the angles between bonding pairs</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IN" altLang="en-US" dirty="0"/>
              <a:t>Critical </a:t>
            </a:r>
            <a:r>
              <a:rPr lang="en-IN" altLang="en-US" dirty="0" smtClean="0"/>
              <a:t>Thinking  </a:t>
            </a:r>
            <a:endParaRPr lang="en-US" altLang="en-US" dirty="0" smtClean="0"/>
          </a:p>
        </p:txBody>
      </p:sp>
      <p:sp>
        <p:nvSpPr>
          <p:cNvPr id="185347" name="Rectangle 3"/>
          <p:cNvSpPr>
            <a:spLocks noGrp="1" noChangeArrowheads="1"/>
          </p:cNvSpPr>
          <p:nvPr>
            <p:ph idx="1"/>
          </p:nvPr>
        </p:nvSpPr>
        <p:spPr/>
        <p:txBody>
          <a:bodyPr/>
          <a:lstStyle/>
          <a:p>
            <a:r>
              <a:rPr lang="en-US" dirty="0"/>
              <a:t>You and a friend are studying for a chemistry </a:t>
            </a:r>
            <a:r>
              <a:rPr lang="en-US" dirty="0" smtClean="0"/>
              <a:t>exam</a:t>
            </a:r>
          </a:p>
          <a:p>
            <a:pPr lvl="1"/>
            <a:r>
              <a:rPr lang="en-US" dirty="0" smtClean="0"/>
              <a:t>What </a:t>
            </a:r>
            <a:r>
              <a:rPr lang="en-US" dirty="0"/>
              <a:t>if your friend tells you </a:t>
            </a:r>
            <a:r>
              <a:rPr lang="en-US" dirty="0" smtClean="0"/>
              <a:t>that all </a:t>
            </a:r>
            <a:r>
              <a:rPr lang="en-US" dirty="0"/>
              <a:t>molecules with polar bonds are polar molecules? </a:t>
            </a:r>
            <a:endParaRPr lang="en-US" dirty="0" smtClean="0"/>
          </a:p>
          <a:p>
            <a:pPr lvl="2"/>
            <a:r>
              <a:rPr lang="en-US" dirty="0" smtClean="0"/>
              <a:t>How </a:t>
            </a:r>
            <a:r>
              <a:rPr lang="en-US" dirty="0"/>
              <a:t>would you explain to </a:t>
            </a:r>
            <a:r>
              <a:rPr lang="en-US" dirty="0" smtClean="0"/>
              <a:t>your friend </a:t>
            </a:r>
            <a:r>
              <a:rPr lang="en-US" dirty="0"/>
              <a:t>that this is not correct</a:t>
            </a:r>
            <a:r>
              <a:rPr lang="en-US" dirty="0" smtClean="0"/>
              <a:t>?</a:t>
            </a:r>
          </a:p>
          <a:p>
            <a:pPr lvl="2"/>
            <a:r>
              <a:rPr lang="en-US" dirty="0" smtClean="0"/>
              <a:t>Provide </a:t>
            </a:r>
            <a:r>
              <a:rPr lang="en-US" dirty="0"/>
              <a:t>two examples to support your </a:t>
            </a:r>
            <a:r>
              <a:rPr lang="en-US" dirty="0" smtClean="0"/>
              <a:t>answer</a:t>
            </a:r>
            <a:endParaRPr lang="en-US" altLang="en-US" dirty="0" smtClean="0"/>
          </a:p>
        </p:txBody>
      </p:sp>
      <p:sp>
        <p:nvSpPr>
          <p:cNvPr id="18534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dirty="0">
                <a:solidFill>
                  <a:schemeClr val="tx1"/>
                </a:solidFill>
              </a:rPr>
              <a:t>Copyright © Cengage Learning. All rights reserved</a:t>
            </a:r>
          </a:p>
        </p:txBody>
      </p:sp>
      <p:sp>
        <p:nvSpPr>
          <p:cNvPr id="18534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7E0F06EA-C488-4B6A-B7C3-A8C04519F35D}" type="slidenum">
              <a:rPr lang="en-US" altLang="en-US" sz="1000">
                <a:solidFill>
                  <a:schemeClr val="tx1"/>
                </a:solidFill>
              </a:rPr>
              <a:pPr>
                <a:spcBef>
                  <a:spcPct val="0"/>
                </a:spcBef>
                <a:buClrTx/>
                <a:buFontTx/>
                <a:buNone/>
              </a:pPr>
              <a:t>82</a:t>
            </a:fld>
            <a:endParaRPr lang="en-US" altLang="en-US" sz="1000">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8.12 - Prediction of Molecular Structure II</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95587" name="Content Placeholder 2"/>
          <p:cNvSpPr>
            <a:spLocks noGrp="1"/>
          </p:cNvSpPr>
          <p:nvPr>
            <p:ph idx="1"/>
          </p:nvPr>
        </p:nvSpPr>
        <p:spPr/>
        <p:txBody>
          <a:bodyPr/>
          <a:lstStyle/>
          <a:p>
            <a:r>
              <a:rPr lang="en-US"/>
              <a:t>When phosphorus reacts with excess chlorine gas, the compound phosphorus </a:t>
            </a:r>
            <a:r>
              <a:rPr lang="en-US" smtClean="0"/>
              <a:t>pentachloride (</a:t>
            </a:r>
            <a:r>
              <a:rPr lang="en-US" dirty="0"/>
              <a:t>PCl</a:t>
            </a:r>
            <a:r>
              <a:rPr lang="en-US" baseline="-25000" dirty="0"/>
              <a:t>5</a:t>
            </a:r>
            <a:r>
              <a:rPr lang="en-US" dirty="0"/>
              <a:t>) is </a:t>
            </a:r>
            <a:r>
              <a:rPr lang="en-US" dirty="0" smtClean="0"/>
              <a:t>formed</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 the gaseous and liquid states, this substance consists of PCl</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5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molecules, but in the solid state, it consists of a 1:1 mixture of PCl</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PCl</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6</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ions </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Predict the geometric structures of PCl</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5</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PCl</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PCl</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6</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endPar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8.13 - Prediction of Molecular Structure III</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99683" name="Content Placeholder 2"/>
          <p:cNvSpPr>
            <a:spLocks noGrp="1"/>
          </p:cNvSpPr>
          <p:nvPr>
            <p:ph idx="1"/>
          </p:nvPr>
        </p:nvSpPr>
        <p:spPr/>
        <p:txBody>
          <a:bodyPr/>
          <a:lstStyle/>
          <a:p>
            <a:r>
              <a:rPr lang="en-US" dirty="0" smtClean="0"/>
              <a:t>Because </a:t>
            </a:r>
            <a:r>
              <a:rPr lang="en-US" dirty="0"/>
              <a:t>the noble gases have filled </a:t>
            </a:r>
            <a:r>
              <a:rPr lang="en-US" i="1" dirty="0"/>
              <a:t>s </a:t>
            </a:r>
            <a:r>
              <a:rPr lang="en-US" dirty="0"/>
              <a:t>and </a:t>
            </a:r>
            <a:r>
              <a:rPr lang="en-US" i="1" dirty="0"/>
              <a:t>p </a:t>
            </a:r>
            <a:r>
              <a:rPr lang="en-US" dirty="0"/>
              <a:t>valence orbitals, they were not expected </a:t>
            </a:r>
            <a:r>
              <a:rPr lang="en-US" dirty="0" smtClean="0"/>
              <a:t>to be </a:t>
            </a:r>
            <a:r>
              <a:rPr lang="en-US" dirty="0"/>
              <a:t>chemically </a:t>
            </a:r>
            <a:r>
              <a:rPr lang="en-US" dirty="0" smtClean="0"/>
              <a:t>reactive</a:t>
            </a:r>
          </a:p>
          <a:p>
            <a:pPr lvl="1"/>
            <a:r>
              <a:rPr lang="en-US" dirty="0" smtClean="0"/>
              <a:t>For </a:t>
            </a:r>
            <a:r>
              <a:rPr lang="en-US" dirty="0"/>
              <a:t>many years these elements were called inert </a:t>
            </a:r>
            <a:r>
              <a:rPr lang="en-US" dirty="0" smtClean="0"/>
              <a:t>gases because </a:t>
            </a:r>
            <a:r>
              <a:rPr lang="en-US" dirty="0"/>
              <a:t>of this supposed inability to form any </a:t>
            </a:r>
            <a:r>
              <a:rPr lang="en-US" dirty="0" smtClean="0"/>
              <a:t>compounds</a:t>
            </a:r>
          </a:p>
          <a:p>
            <a:r>
              <a:rPr lang="en-US" dirty="0" smtClean="0"/>
              <a:t>In </a:t>
            </a:r>
            <a:r>
              <a:rPr lang="en-US" dirty="0"/>
              <a:t>the early </a:t>
            </a:r>
            <a:r>
              <a:rPr lang="en-US" dirty="0" smtClean="0"/>
              <a:t>1960s several </a:t>
            </a:r>
            <a:r>
              <a:rPr lang="en-US" dirty="0"/>
              <a:t>compounds of krypton, xenon, and radon were </a:t>
            </a:r>
            <a:r>
              <a:rPr lang="en-US" dirty="0" smtClean="0"/>
              <a:t>synthesized</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8.13 - Prediction of Molecular Structure III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99683" name="Content Placeholder 2"/>
          <p:cNvSpPr>
            <a:spLocks noGrp="1"/>
          </p:cNvSpPr>
          <p:nvPr>
            <p:ph idx="1"/>
          </p:nvPr>
        </p:nvSpPr>
        <p:spPr/>
        <p:txBody>
          <a:bodyPr/>
          <a:lstStyle/>
          <a:p>
            <a:pPr lvl="1"/>
            <a:r>
              <a:rPr lang="en-US" dirty="0"/>
              <a:t>For example, </a:t>
            </a:r>
            <a:r>
              <a:rPr lang="en-US" dirty="0" smtClean="0"/>
              <a:t>a team </a:t>
            </a:r>
            <a:r>
              <a:rPr lang="en-US" dirty="0"/>
              <a:t>at the Argonne National Laboratory produced the stable colorless compound </a:t>
            </a:r>
            <a:r>
              <a:rPr lang="en-US" dirty="0" smtClean="0"/>
              <a:t>xenon tetrafluoride (</a:t>
            </a:r>
            <a:r>
              <a:rPr lang="en-US" dirty="0"/>
              <a:t>XeF</a:t>
            </a:r>
            <a:r>
              <a:rPr lang="en-US" baseline="-25000" dirty="0"/>
              <a:t>4</a:t>
            </a:r>
            <a:r>
              <a:rPr lang="en-US" dirty="0" smtClean="0"/>
              <a:t>) </a:t>
            </a:r>
          </a:p>
          <a:p>
            <a:pPr lvl="2"/>
            <a:r>
              <a:rPr lang="en-US" dirty="0" smtClean="0"/>
              <a:t>Predict </a:t>
            </a:r>
            <a:r>
              <a:rPr lang="en-US" dirty="0"/>
              <a:t>its structure and whether it has a dipole </a:t>
            </a:r>
            <a:r>
              <a:rPr lang="en-US" dirty="0" smtClean="0"/>
              <a:t>moment</a:t>
            </a:r>
            <a:endParaRPr lang="en-IN" dirty="0"/>
          </a:p>
        </p:txBody>
      </p:sp>
    </p:spTree>
    <p:extLst>
      <p:ext uri="{BB962C8B-B14F-4D97-AF65-F5344CB8AC3E}">
        <p14:creationId xmlns:p14="http://schemas.microsoft.com/office/powerpoint/2010/main" xmlns="" val="2934476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8.13 - Solution </a:t>
            </a: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a:t>
            </a:r>
            <a:r>
              <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202755"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 the structure in part (a), the lone pair–lone pair angle is 90 degrees</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Since lone pairs require more room than bonding pairs, this structure is not favourable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 the structure in part (b), the lone pairs are separated by 180 degrees</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This structure is preferred </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Though there is an octahedral arrangement of electron pairs, the atoms form a </a:t>
            </a:r>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square planar structure</a:t>
            </a:r>
            <a:endPar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27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2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8.13 - Solution </a:t>
            </a: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a:t>
            </a:r>
            <a:r>
              <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203779" name="Content Placeholder 2"/>
          <p:cNvSpPr>
            <a:spLocks noGrp="1"/>
          </p:cNvSpPr>
          <p:nvPr>
            <p:ph idx="1"/>
          </p:nvPr>
        </p:nvSpPr>
        <p:spPr/>
        <p:txBody>
          <a:bodyPr/>
          <a:lstStyle/>
          <a:p>
            <a:r>
              <a:rPr lang="en-US" dirty="0"/>
              <a:t>Although each </a:t>
            </a:r>
            <a:r>
              <a:rPr lang="en-US" dirty="0" err="1" smtClean="0"/>
              <a:t>Xe</a:t>
            </a:r>
            <a:r>
              <a:rPr lang="en-US" smtClean="0"/>
              <a:t>—F </a:t>
            </a:r>
            <a:r>
              <a:rPr lang="en-US" dirty="0"/>
              <a:t>bond is polar (fluorine has a greater </a:t>
            </a:r>
            <a:r>
              <a:rPr lang="en-US"/>
              <a:t>electronegativity </a:t>
            </a:r>
            <a:r>
              <a:rPr lang="en-US" smtClean="0"/>
              <a:t>than xenon</a:t>
            </a:r>
            <a:r>
              <a:rPr lang="en-US" dirty="0"/>
              <a:t>), the square planar arrangement of these bonds causes the polarities </a:t>
            </a:r>
            <a:r>
              <a:rPr lang="en-US"/>
              <a:t>to </a:t>
            </a:r>
            <a:r>
              <a:rPr lang="en-US" smtClean="0"/>
              <a:t>cancel</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XeF</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has no dipole moment</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7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VSEPR Model and Multiple Bonds </a:t>
            </a:r>
            <a:r>
              <a:rPr lang="en-US" altLang="en-US" sz="2000" dirty="0">
                <a:latin typeface="Calibri" panose="020F0502020204030204" pitchFamily="34" charset="0"/>
                <a:ea typeface="ＭＳ Ｐゴシック" panose="020B0600070205080204" pitchFamily="34" charset="-128"/>
                <a:cs typeface="Calibri" panose="020F0502020204030204" pitchFamily="34" charset="0"/>
              </a:rPr>
              <a:t>(Continued)</a:t>
            </a:r>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05827"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Rules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Multiple bonds count as one effective electron pair</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When a molecule exhibits resonance, any one of the resonance structures can be used to predict the molecular structure using the VSEPR model</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8.14 - Structures of Molecules with Multiple Bonds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06851"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Predict the molecular structure of the sulfur dioxide molecule</a:t>
            </a:r>
          </a:p>
          <a:p>
            <a:pPr lvl="1"/>
            <a:r>
              <a:rPr lang="en-US"/>
              <a:t>Is this molecule </a:t>
            </a:r>
            <a:r>
              <a:rPr lang="en-US" smtClean="0"/>
              <a:t>expected to </a:t>
            </a:r>
            <a:r>
              <a:rPr lang="en-US" dirty="0"/>
              <a:t>have a dipole moment?</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Grp="1" noChangeAspect="1" noChangeArrowheads="1"/>
          </p:cNvPicPr>
          <p:nvPr>
            <p:ph idx="1"/>
          </p:nvPr>
        </p:nvPicPr>
        <p:blipFill>
          <a:blip r:embed="rId2"/>
          <a:srcRect/>
          <a:stretch>
            <a:fillRect/>
          </a:stretch>
        </p:blipFill>
        <p:spPr bwMode="auto">
          <a:xfrm>
            <a:off x="0" y="1219200"/>
            <a:ext cx="9143999" cy="5638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Advantages of the VSEPR Model</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12995"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Correctly predicts the molecular structures of most molecules formed from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nonmetallic</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elements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Molecules of any size can be treated by applying the VSEPR model to each appropriate atom</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Can be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used to predict the structures molecules with hundreds of atoms</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4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Theme.thmx</Template>
  <TotalTime>3081</TotalTime>
  <Words>3267</Words>
  <Application>Microsoft Office PowerPoint</Application>
  <PresentationFormat>On-screen Show (4:3)</PresentationFormat>
  <Paragraphs>479</Paragraphs>
  <Slides>90</Slides>
  <Notes>32</Notes>
  <HiddenSlides>0</HiddenSlides>
  <MMClips>0</MMClips>
  <ScaleCrop>false</ScaleCrop>
  <HeadingPairs>
    <vt:vector size="6" baseType="variant">
      <vt:variant>
        <vt:lpstr>Theme</vt:lpstr>
      </vt:variant>
      <vt:variant>
        <vt:i4>15</vt:i4>
      </vt:variant>
      <vt:variant>
        <vt:lpstr>Embedded OLE Servers</vt:lpstr>
      </vt:variant>
      <vt:variant>
        <vt:i4>1</vt:i4>
      </vt:variant>
      <vt:variant>
        <vt:lpstr>Slide Titles</vt:lpstr>
      </vt:variant>
      <vt:variant>
        <vt:i4>90</vt:i4>
      </vt:variant>
    </vt:vector>
  </HeadingPairs>
  <TitlesOfParts>
    <vt:vector size="106" baseType="lpstr">
      <vt:lpstr>Default Theme</vt:lpstr>
      <vt:lpstr>14_Default Theme</vt:lpstr>
      <vt:lpstr>1_Default Theme</vt:lpstr>
      <vt:lpstr>2_Default Theme</vt:lpstr>
      <vt:lpstr>3_Default Theme</vt:lpstr>
      <vt:lpstr>4_Default Theme</vt:lpstr>
      <vt:lpstr>5_Default Theme</vt:lpstr>
      <vt:lpstr>6_Default Theme</vt:lpstr>
      <vt:lpstr>7_Default Theme</vt:lpstr>
      <vt:lpstr>8_Default Theme</vt:lpstr>
      <vt:lpstr>9_Default Theme</vt:lpstr>
      <vt:lpstr>10_Default Theme</vt:lpstr>
      <vt:lpstr>11_Default Theme</vt:lpstr>
      <vt:lpstr>12_Default Theme</vt:lpstr>
      <vt:lpstr>13_Default Theme</vt:lpstr>
      <vt:lpstr>Equation</vt:lpstr>
      <vt:lpstr>Chapter 8 - Bonding: General Concepts</vt:lpstr>
      <vt:lpstr>Table of Contents</vt:lpstr>
      <vt:lpstr>Table of Contents - Continued</vt:lpstr>
      <vt:lpstr>Bond Energy and Ionic Bonding</vt:lpstr>
      <vt:lpstr>Coulomb's Law</vt:lpstr>
      <vt:lpstr>Covalent Bonding</vt:lpstr>
      <vt:lpstr>Electronegativity </vt:lpstr>
      <vt:lpstr>Electronegativity (Continued)</vt:lpstr>
      <vt:lpstr>Slide 9</vt:lpstr>
      <vt:lpstr>Interactive Example 8.1 - Relative Bond Polarities</vt:lpstr>
      <vt:lpstr>Exercise</vt:lpstr>
      <vt:lpstr>Slide 12</vt:lpstr>
      <vt:lpstr>Example 8.2 - Bond Polarity and Dipole Moment</vt:lpstr>
      <vt:lpstr>Example 8.2 - Solution</vt:lpstr>
      <vt:lpstr>Example 8.2 - Solution (Continued 2)</vt:lpstr>
      <vt:lpstr>Example 8.2 - Solution (Continued 3)</vt:lpstr>
      <vt:lpstr>Electron Configurations in Stable Compounds</vt:lpstr>
      <vt:lpstr>Electron Configurations in Stable Compounds (Continued)</vt:lpstr>
      <vt:lpstr>Predicting Formulas of Ionic Compounds</vt:lpstr>
      <vt:lpstr>Exceptions to Rules of Noble Gas Configurations in Ionic Compounds</vt:lpstr>
      <vt:lpstr>Sizes of Ions</vt:lpstr>
      <vt:lpstr>Slide 22</vt:lpstr>
      <vt:lpstr>Isoelectronic Ions</vt:lpstr>
      <vt:lpstr>Critical Thinking </vt:lpstr>
      <vt:lpstr>Interactive Example - Relative Ion Size I</vt:lpstr>
      <vt:lpstr>Interactive Example 8.3 - Solution</vt:lpstr>
      <vt:lpstr>Lattice Energy</vt:lpstr>
      <vt:lpstr>Slide 28</vt:lpstr>
      <vt:lpstr>Energy Changes in the Formation of Lithium Fluoride </vt:lpstr>
      <vt:lpstr>Energy Changes in the Formation of Lithium Fluoride (Continued 1)</vt:lpstr>
      <vt:lpstr>Energy Changes in the Formation of Lithium Fluoride (Continued 2)</vt:lpstr>
      <vt:lpstr>Lattice Energy Calculations</vt:lpstr>
      <vt:lpstr>Formula for Percent Ionic Character of a Bond</vt:lpstr>
      <vt:lpstr> Operational Definition of Ionic Compound</vt:lpstr>
      <vt:lpstr>Bonds</vt:lpstr>
      <vt:lpstr>Models</vt:lpstr>
      <vt:lpstr>Establishing the Sensitivity of Bonds to their Molecular Environment</vt:lpstr>
      <vt:lpstr>Establishing the Sensitivity of Bonds to their Molecular Environment (Continued)</vt:lpstr>
      <vt:lpstr>Types of Bonds</vt:lpstr>
      <vt:lpstr>Bond Energy</vt:lpstr>
      <vt:lpstr>Slide 41</vt:lpstr>
      <vt:lpstr>Slide 42</vt:lpstr>
      <vt:lpstr>Calculating Change in Enthalpy</vt:lpstr>
      <vt:lpstr>Interactive Example 8.5 - ΔH from Bond Energies</vt:lpstr>
      <vt:lpstr>Interactive Example 8.5 - Solution</vt:lpstr>
      <vt:lpstr>Interactive Example 8.5 - Solution (Continued 1)</vt:lpstr>
      <vt:lpstr>Interactive Example 8.5 - Solution (Continued 2)</vt:lpstr>
      <vt:lpstr>Interactive Example 8.5 - Solution (Continued 3)</vt:lpstr>
      <vt:lpstr>Localized Electron (LE) Model</vt:lpstr>
      <vt:lpstr>Parts of the LE Model</vt:lpstr>
      <vt:lpstr>Lewis Structure</vt:lpstr>
      <vt:lpstr>Principle of Achieving a Noble Gas Electron Configuration - Neon</vt:lpstr>
      <vt:lpstr>Problem Solving Strategy - Steps for Writing Lewis Structures</vt:lpstr>
      <vt:lpstr>Drawing the Lewis Structure of Water</vt:lpstr>
      <vt:lpstr>Slide 55</vt:lpstr>
      <vt:lpstr>Slide 56</vt:lpstr>
      <vt:lpstr>Interactive Example 8.6 - Solution</vt:lpstr>
      <vt:lpstr>Interactive Example 8.7 - Lewis Structures for Molecules That Violate the Octet Rule I </vt:lpstr>
      <vt:lpstr>Slide 59</vt:lpstr>
      <vt:lpstr>Interactive Example 8.8 - Lewis Structures for Molecules That Violate the Octet Rule II</vt:lpstr>
      <vt:lpstr>Resonance (Continued 1)</vt:lpstr>
      <vt:lpstr>Example 8.9 - Resonance Structures</vt:lpstr>
      <vt:lpstr>Example 8.9 - Solution (Continued)</vt:lpstr>
      <vt:lpstr>Odd-Electron Molecules</vt:lpstr>
      <vt:lpstr>Formal Charge</vt:lpstr>
      <vt:lpstr>Slide 66</vt:lpstr>
      <vt:lpstr>Slide 67</vt:lpstr>
      <vt:lpstr>Formal Charge (Continued)</vt:lpstr>
      <vt:lpstr>Fundamental Assumptions about Formal Charges</vt:lpstr>
      <vt:lpstr>Rules Governing Formal Charge</vt:lpstr>
      <vt:lpstr>Rules Governing Formal Charge (Continued)</vt:lpstr>
      <vt:lpstr>Example 8.10 - Formal Charges</vt:lpstr>
      <vt:lpstr>Example 8.10 - Solution (Continued)</vt:lpstr>
      <vt:lpstr>Example 8.10 - Solution</vt:lpstr>
      <vt:lpstr>Cautions about Formal Charge</vt:lpstr>
      <vt:lpstr>Valence Shell Electron-Pair Repulsion (VSEPR) Model</vt:lpstr>
      <vt:lpstr>Slide 77</vt:lpstr>
      <vt:lpstr>Example 8.10 - Solution</vt:lpstr>
      <vt:lpstr>Molecular Structure</vt:lpstr>
      <vt:lpstr>Problem-Solving Strategy - Steps to Apply the VSEPR Model</vt:lpstr>
      <vt:lpstr>Modifications to the Postulate of the VSEPR Model (Continued)</vt:lpstr>
      <vt:lpstr>Critical Thinking  </vt:lpstr>
      <vt:lpstr>Interactive Example 8.12 - Prediction of Molecular Structure II</vt:lpstr>
      <vt:lpstr>Interactive Example 8.13 - Prediction of Molecular Structure III</vt:lpstr>
      <vt:lpstr>Interactive Example 8.13 - Prediction of Molecular Structure III (Continued)</vt:lpstr>
      <vt:lpstr>Interactive Example 8.13 - Solution (Continued 2)</vt:lpstr>
      <vt:lpstr>Interactive Example 8.13 - Solution (Continued 3)</vt:lpstr>
      <vt:lpstr>The VSEPR Model and Multiple Bonds (Continued)</vt:lpstr>
      <vt:lpstr>Interactive Example 8.14 - Structures of Molecules with Multiple Bonds</vt:lpstr>
      <vt:lpstr>Advantages of the VSEPR Model</vt:lpstr>
    </vt:vector>
  </TitlesOfParts>
  <Company>LMP Media,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 Fernandez</dc:creator>
  <cp:lastModifiedBy>الدكتور احمد ابوعبيد</cp:lastModifiedBy>
  <cp:revision>285</cp:revision>
  <dcterms:created xsi:type="dcterms:W3CDTF">2013-01-11T23:56:13Z</dcterms:created>
  <dcterms:modified xsi:type="dcterms:W3CDTF">2020-04-12T10:54:12Z</dcterms:modified>
</cp:coreProperties>
</file>