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59" r:id="rId2"/>
  </p:sldMasterIdLst>
  <p:notesMasterIdLst>
    <p:notesMasterId r:id="rId199"/>
  </p:notesMasterIdLst>
  <p:handoutMasterIdLst>
    <p:handoutMasterId r:id="rId200"/>
  </p:handoutMasterIdLst>
  <p:sldIdLst>
    <p:sldId id="1915" r:id="rId3"/>
    <p:sldId id="272" r:id="rId4"/>
    <p:sldId id="1705" r:id="rId5"/>
    <p:sldId id="1706" r:id="rId6"/>
    <p:sldId id="1707" r:id="rId7"/>
    <p:sldId id="1708" r:id="rId8"/>
    <p:sldId id="1710" r:id="rId9"/>
    <p:sldId id="1890" r:id="rId10"/>
    <p:sldId id="1712" r:id="rId11"/>
    <p:sldId id="1713" r:id="rId12"/>
    <p:sldId id="1714" r:id="rId13"/>
    <p:sldId id="1715" r:id="rId14"/>
    <p:sldId id="1716" r:id="rId15"/>
    <p:sldId id="1717" r:id="rId16"/>
    <p:sldId id="1718" r:id="rId17"/>
    <p:sldId id="1719" r:id="rId18"/>
    <p:sldId id="1930" r:id="rId19"/>
    <p:sldId id="1931" r:id="rId20"/>
    <p:sldId id="1720" r:id="rId21"/>
    <p:sldId id="1920" r:id="rId22"/>
    <p:sldId id="1721" r:id="rId23"/>
    <p:sldId id="1722" r:id="rId24"/>
    <p:sldId id="1723" r:id="rId25"/>
    <p:sldId id="1724" r:id="rId26"/>
    <p:sldId id="1725" r:id="rId27"/>
    <p:sldId id="1727" r:id="rId28"/>
    <p:sldId id="1728" r:id="rId29"/>
    <p:sldId id="1891" r:id="rId30"/>
    <p:sldId id="1730" r:id="rId31"/>
    <p:sldId id="1767" r:id="rId32"/>
    <p:sldId id="1726" r:id="rId33"/>
    <p:sldId id="1732" r:id="rId34"/>
    <p:sldId id="1733" r:id="rId35"/>
    <p:sldId id="1887" r:id="rId36"/>
    <p:sldId id="1892" r:id="rId37"/>
    <p:sldId id="1735" r:id="rId38"/>
    <p:sldId id="1736" r:id="rId39"/>
    <p:sldId id="1737" r:id="rId40"/>
    <p:sldId id="1738" r:id="rId41"/>
    <p:sldId id="1739" r:id="rId42"/>
    <p:sldId id="1893" r:id="rId43"/>
    <p:sldId id="1749" r:id="rId44"/>
    <p:sldId id="1741" r:id="rId45"/>
    <p:sldId id="1742" r:id="rId46"/>
    <p:sldId id="1743" r:id="rId47"/>
    <p:sldId id="1744" r:id="rId48"/>
    <p:sldId id="1745" r:id="rId49"/>
    <p:sldId id="1894" r:id="rId50"/>
    <p:sldId id="1747" r:id="rId51"/>
    <p:sldId id="1748" r:id="rId52"/>
    <p:sldId id="1922" r:id="rId53"/>
    <p:sldId id="1750" r:id="rId54"/>
    <p:sldId id="1751" r:id="rId55"/>
    <p:sldId id="1932" r:id="rId56"/>
    <p:sldId id="1924" r:id="rId57"/>
    <p:sldId id="1926" r:id="rId58"/>
    <p:sldId id="1928" r:id="rId59"/>
    <p:sldId id="1752" r:id="rId60"/>
    <p:sldId id="1753" r:id="rId61"/>
    <p:sldId id="1754" r:id="rId62"/>
    <p:sldId id="1895" r:id="rId63"/>
    <p:sldId id="1756" r:id="rId64"/>
    <p:sldId id="1757" r:id="rId65"/>
    <p:sldId id="1758" r:id="rId66"/>
    <p:sldId id="1759" r:id="rId67"/>
    <p:sldId id="1760" r:id="rId68"/>
    <p:sldId id="1761" r:id="rId69"/>
    <p:sldId id="1762" r:id="rId70"/>
    <p:sldId id="1763" r:id="rId71"/>
    <p:sldId id="1764" r:id="rId72"/>
    <p:sldId id="1765" r:id="rId73"/>
    <p:sldId id="1768" r:id="rId74"/>
    <p:sldId id="1896" r:id="rId75"/>
    <p:sldId id="1770" r:id="rId76"/>
    <p:sldId id="1771" r:id="rId77"/>
    <p:sldId id="1772" r:id="rId78"/>
    <p:sldId id="1773" r:id="rId79"/>
    <p:sldId id="1774" r:id="rId80"/>
    <p:sldId id="1775" r:id="rId81"/>
    <p:sldId id="1776" r:id="rId82"/>
    <p:sldId id="1897" r:id="rId83"/>
    <p:sldId id="1778" r:id="rId84"/>
    <p:sldId id="1779" r:id="rId85"/>
    <p:sldId id="1780" r:id="rId86"/>
    <p:sldId id="1781" r:id="rId87"/>
    <p:sldId id="1898" r:id="rId88"/>
    <p:sldId id="1783" r:id="rId89"/>
    <p:sldId id="1784" r:id="rId90"/>
    <p:sldId id="1785" r:id="rId91"/>
    <p:sldId id="1786" r:id="rId92"/>
    <p:sldId id="1787" r:id="rId93"/>
    <p:sldId id="1788" r:id="rId94"/>
    <p:sldId id="1899" r:id="rId95"/>
    <p:sldId id="1790" r:id="rId96"/>
    <p:sldId id="1791" r:id="rId97"/>
    <p:sldId id="1792" r:id="rId98"/>
    <p:sldId id="1793" r:id="rId99"/>
    <p:sldId id="1794" r:id="rId100"/>
    <p:sldId id="1795" r:id="rId101"/>
    <p:sldId id="1900" r:id="rId102"/>
    <p:sldId id="1797" r:id="rId103"/>
    <p:sldId id="1798" r:id="rId104"/>
    <p:sldId id="1799" r:id="rId105"/>
    <p:sldId id="1800" r:id="rId106"/>
    <p:sldId id="1901" r:id="rId107"/>
    <p:sldId id="1802" r:id="rId108"/>
    <p:sldId id="1902" r:id="rId109"/>
    <p:sldId id="1804" r:id="rId110"/>
    <p:sldId id="1805" r:id="rId111"/>
    <p:sldId id="1916" r:id="rId112"/>
    <p:sldId id="1888" r:id="rId113"/>
    <p:sldId id="1889" r:id="rId114"/>
    <p:sldId id="1807" r:id="rId115"/>
    <p:sldId id="1808" r:id="rId116"/>
    <p:sldId id="1903" r:id="rId117"/>
    <p:sldId id="1810" r:id="rId118"/>
    <p:sldId id="1811" r:id="rId119"/>
    <p:sldId id="1812" r:id="rId120"/>
    <p:sldId id="1813" r:id="rId121"/>
    <p:sldId id="1814" r:id="rId122"/>
    <p:sldId id="1815" r:id="rId123"/>
    <p:sldId id="1816" r:id="rId124"/>
    <p:sldId id="1817" r:id="rId125"/>
    <p:sldId id="1818" r:id="rId126"/>
    <p:sldId id="1819" r:id="rId127"/>
    <p:sldId id="1820" r:id="rId128"/>
    <p:sldId id="1821" r:id="rId129"/>
    <p:sldId id="1822" r:id="rId130"/>
    <p:sldId id="1904" r:id="rId131"/>
    <p:sldId id="1824" r:id="rId132"/>
    <p:sldId id="1825" r:id="rId133"/>
    <p:sldId id="1826" r:id="rId134"/>
    <p:sldId id="1905" r:id="rId135"/>
    <p:sldId id="1828" r:id="rId136"/>
    <p:sldId id="1829" r:id="rId137"/>
    <p:sldId id="1830" r:id="rId138"/>
    <p:sldId id="1906" r:id="rId139"/>
    <p:sldId id="1832" r:id="rId140"/>
    <p:sldId id="1833" r:id="rId141"/>
    <p:sldId id="1834" r:id="rId142"/>
    <p:sldId id="1835" r:id="rId143"/>
    <p:sldId id="1907" r:id="rId144"/>
    <p:sldId id="1837" r:id="rId145"/>
    <p:sldId id="1838" r:id="rId146"/>
    <p:sldId id="1839" r:id="rId147"/>
    <p:sldId id="1840" r:id="rId148"/>
    <p:sldId id="1908" r:id="rId149"/>
    <p:sldId id="1917" r:id="rId150"/>
    <p:sldId id="1842" r:id="rId151"/>
    <p:sldId id="1843" r:id="rId152"/>
    <p:sldId id="1909" r:id="rId153"/>
    <p:sldId id="1845" r:id="rId154"/>
    <p:sldId id="1846" r:id="rId155"/>
    <p:sldId id="1847" r:id="rId156"/>
    <p:sldId id="1848" r:id="rId157"/>
    <p:sldId id="1910" r:id="rId158"/>
    <p:sldId id="1850" r:id="rId159"/>
    <p:sldId id="1851" r:id="rId160"/>
    <p:sldId id="1918" r:id="rId161"/>
    <p:sldId id="1852" r:id="rId162"/>
    <p:sldId id="1853" r:id="rId163"/>
    <p:sldId id="1913" r:id="rId164"/>
    <p:sldId id="1855" r:id="rId165"/>
    <p:sldId id="1856" r:id="rId166"/>
    <p:sldId id="1857" r:id="rId167"/>
    <p:sldId id="1858" r:id="rId168"/>
    <p:sldId id="1859" r:id="rId169"/>
    <p:sldId id="1860" r:id="rId170"/>
    <p:sldId id="1861" r:id="rId171"/>
    <p:sldId id="1862" r:id="rId172"/>
    <p:sldId id="1863" r:id="rId173"/>
    <p:sldId id="1864" r:id="rId174"/>
    <p:sldId id="1865" r:id="rId175"/>
    <p:sldId id="1866" r:id="rId176"/>
    <p:sldId id="1867" r:id="rId177"/>
    <p:sldId id="1868" r:id="rId178"/>
    <p:sldId id="1869" r:id="rId179"/>
    <p:sldId id="1912" r:id="rId180"/>
    <p:sldId id="1929" r:id="rId181"/>
    <p:sldId id="1871" r:id="rId182"/>
    <p:sldId id="1872" r:id="rId183"/>
    <p:sldId id="1873" r:id="rId184"/>
    <p:sldId id="1874" r:id="rId185"/>
    <p:sldId id="1875" r:id="rId186"/>
    <p:sldId id="1876" r:id="rId187"/>
    <p:sldId id="1877" r:id="rId188"/>
    <p:sldId id="1878" r:id="rId189"/>
    <p:sldId id="1879" r:id="rId190"/>
    <p:sldId id="1880" r:id="rId191"/>
    <p:sldId id="1881" r:id="rId192"/>
    <p:sldId id="1882" r:id="rId193"/>
    <p:sldId id="1883" r:id="rId194"/>
    <p:sldId id="1884" r:id="rId195"/>
    <p:sldId id="1885" r:id="rId196"/>
    <p:sldId id="1911" r:id="rId197"/>
    <p:sldId id="1914" r:id="rId198"/>
  </p:sldIdLst>
  <p:sldSz cx="9144000" cy="6858000" type="screen4x3"/>
  <p:notesSz cx="6858000" cy="9144000"/>
  <p:embeddedFontLst>
    <p:embeddedFont>
      <p:font typeface="Times" panose="02020603050405020304" pitchFamily="18" charset="0"/>
      <p:regular r:id="rId201"/>
      <p:bold r:id="rId202"/>
      <p:italic r:id="rId203"/>
      <p:boldItalic r:id="rId204"/>
    </p:embeddedFont>
    <p:embeddedFont>
      <p:font typeface="ＭＳ Ｐゴシック" panose="020B0600070205080204" pitchFamily="34" charset="-128"/>
      <p:regular r:id="rId205"/>
    </p:embeddedFont>
    <p:embeddedFont>
      <p:font typeface="Calibri" panose="020F0502020204030204" pitchFamily="34" charset="0"/>
      <p:regular r:id="rId206"/>
      <p:bold r:id="rId207"/>
      <p:italic r:id="rId208"/>
      <p:boldItalic r:id="rId209"/>
    </p:embeddedFont>
    <p:embeddedFont>
      <p:font typeface="Verdana" panose="020B0604030504040204" pitchFamily="34" charset="0"/>
      <p:regular r:id="rId210"/>
      <p:bold r:id="rId211"/>
      <p:italic r:id="rId212"/>
      <p:boldItalic r:id="rId2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396" userDrawn="1">
          <p15:clr>
            <a:srgbClr val="A4A3A4"/>
          </p15:clr>
        </p15:guide>
        <p15:guide id="4" pos="5465" userDrawn="1">
          <p15:clr>
            <a:srgbClr val="A4A3A4"/>
          </p15:clr>
        </p15:guide>
        <p15:guide id="5"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Editorial Integra" initials="JDII" lastIdx="11" clrIdx="7"/>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5050"/>
    <a:srgbClr val="D3F42C"/>
    <a:srgbClr val="CC99FF"/>
    <a:srgbClr val="9CBA6C"/>
    <a:srgbClr val="D4EAE4"/>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62" autoAdjust="0"/>
    <p:restoredTop sz="99245" autoAdjust="0"/>
  </p:normalViewPr>
  <p:slideViewPr>
    <p:cSldViewPr snapToGrid="0" snapToObjects="1">
      <p:cViewPr varScale="1">
        <p:scale>
          <a:sx n="62" d="100"/>
          <a:sy n="62" d="100"/>
        </p:scale>
        <p:origin x="1208" y="52"/>
      </p:cViewPr>
      <p:guideLst>
        <p:guide orient="horz" pos="4032"/>
        <p:guide pos="264"/>
        <p:guide orient="horz" pos="396"/>
        <p:guide pos="5465"/>
        <p:guide pos="2880"/>
      </p:guideLst>
    </p:cSldViewPr>
  </p:slideViewPr>
  <p:outlineViewPr>
    <p:cViewPr>
      <p:scale>
        <a:sx n="33" d="100"/>
        <a:sy n="33" d="100"/>
      </p:scale>
      <p:origin x="0" y="-78756"/>
    </p:cViewPr>
  </p:outlineViewPr>
  <p:notesTextViewPr>
    <p:cViewPr>
      <p:scale>
        <a:sx n="3" d="2"/>
        <a:sy n="3" d="2"/>
      </p:scale>
      <p:origin x="0" y="0"/>
    </p:cViewPr>
  </p:notesTextViewPr>
  <p:sorterViewPr>
    <p:cViewPr>
      <p:scale>
        <a:sx n="100" d="100"/>
        <a:sy n="100" d="100"/>
      </p:scale>
      <p:origin x="0" y="-6286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font" Target="fonts/font5.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font" Target="fonts/font6.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theme" Target="theme/theme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font" Target="fonts/font7.fntdata"/><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tableStyles" Target="tableStyle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font" Target="fonts/font8.fntdata"/><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commentAuthors" Target="commentAuthor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font" Target="fonts/font9.fntdata"/><Relationship Id="rId190" Type="http://schemas.openxmlformats.org/officeDocument/2006/relationships/slide" Target="slides/slide188.xml"/><Relationship Id="rId204" Type="http://schemas.openxmlformats.org/officeDocument/2006/relationships/font" Target="fonts/font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font" Target="fonts/font10.fntdata"/><Relationship Id="rId215"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handoutMaster" Target="handoutMasters/handout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font" Target="fonts/font11.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font" Target="fonts/font1.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font" Target="fonts/font12.fntdata"/><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font" Target="fonts/font2.fntdata"/><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notesMaster" Target="notesMasters/notesMaster1.xml"/><Relationship Id="rId203" Type="http://schemas.openxmlformats.org/officeDocument/2006/relationships/font" Target="fonts/font3.fntdata"/><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807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steps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DNA undergoes breakage at T P M 3 and N T R K 1.</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Fragment orients in opposite direction.</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DNA is rejoined where a segment of T P M 3 is joined with N T R K 1 forming T R K oncogene.</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Gene produces fusion protein. A coiled coil from tropomyosin and tyrosine kinase from receptor are shown. Small protrusions of P are shown on the tyrosine kinase.</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data in the table is as follows: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Growth factors: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Oncognene name: v-sis; protein produced: PDGF; Oncognene origin: viral; common cancer type: sarcomas (monkeys)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Oncognene name: COL1A1-PDGFB; protein produced: PDGF; Oncognene origin: translocation; common cancer type: fibrosarcoma</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Receptors: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Oncognene name: v-erb-b; protein produced: epidermal growth factor receptor; Oncognene origin: viral; common cancer type: leukemia (chickens)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Oncognene name: TRK; protein produced: nerve growth factor receptor; Oncognene origin: DNA rearrangement; common cancer type: thyroid</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Oncognene name: ERBB2; protein produced: epidermal growth factor receptor 2; Oncognene origin: amplification; common cancer type: breast</a:t>
            </a:r>
            <a:endParaRPr lang="en-IN" sz="1200" b="0" i="0" u="none" strike="noStrike" kern="1200" cap="none" dirty="0">
              <a:solidFill>
                <a:schemeClr val="dk1"/>
              </a:solidFill>
              <a:effectLst/>
              <a:latin typeface="Arial"/>
              <a:ea typeface="Arial"/>
              <a:cs typeface="Arial"/>
              <a:sym typeface="Arial"/>
            </a:endParaRPr>
          </a:p>
          <a:p>
            <a:pPr marL="17145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Oncognene name: v-mpl; protein produced: thrombopoietin receptor 2; Oncognene origin: viral; common cancer type: leukemia (mice)</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44720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details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Normal receptor. During normal receptor activation, binding of a growth factor to its receptor promotes the clustering of two receptor molecules, thereby causing the tyrosine kinase activity of each receptor to catalyse phosphorylation of the adjacent receptor (autophosphorylation). Binding of growth factor to a disjoint inactive receptor makes the receptor to cluster together to make it active with protrusions labeled as P. </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Mutant receptor. Some oncogenes encode mutant receptors whose tyrosine kinase is permanently activated. Below is a mutant receptor missing its growth factor binding site, which makes the receptor constitutively active, that is, it exhibits tyrosine kinase activity even in the absence of growth factor. The receptor is labeled as constitutively active with protrusions as P.</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Amplified receptor. Amplified oncogenes produce normal receptors but in excessive quantities, which also leads to excessive receptor activity. There are multiple active receptors with P as protrusions and growth factor attached to it.</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24763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84269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Hereditary retinoblastoma: The stages re as below.</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Fusion of an egg and one of the sperms with R B mutant gene. Fertilized egg has 50 percent chance of inheriting R B mutation.</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cell division creates four cells.</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Mutation in one copy of RB gene is inherited in all body cells.</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Mutation in second copy of RB gene occurs in one or more retina cells</a:t>
            </a:r>
          </a:p>
          <a:p>
            <a:pPr marL="228600" lvl="0" indent="-228600">
              <a:buFont typeface="+mj-lt"/>
              <a:buAutoNum type="arabicPeriod" startAt="2"/>
            </a:pPr>
            <a:r>
              <a:rPr lang="en-US" sz="1200" b="0" i="0" u="none" strike="noStrike" kern="1200" cap="none" dirty="0">
                <a:solidFill>
                  <a:schemeClr val="dk1"/>
                </a:solidFill>
                <a:effectLst/>
                <a:latin typeface="Arial"/>
                <a:ea typeface="Arial"/>
                <a:cs typeface="Arial"/>
                <a:sym typeface="Arial"/>
              </a:rPr>
              <a:t>Nonhereditary retinoblastoma</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Fusion of an egg and a sperm without any R B mutant gene. Fertilized egg inherits no R B mutation.</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cell division creates four cells. Mutation in one copy of R B gene occasionally occurs in one of the four cells as cells divide.</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When the cell with the mutated gene further divides, it creates four more cells with R B mutated gene.</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Mutation in second copy of R B gene occurs in one or more retina cells.</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b="0" i="0" u="none" strike="noStrike" kern="1200" cap="none" dirty="0">
                <a:solidFill>
                  <a:schemeClr val="dk1"/>
                </a:solidFill>
                <a:effectLst/>
                <a:latin typeface="Arial"/>
                <a:ea typeface="Arial"/>
                <a:cs typeface="Arial"/>
                <a:sym typeface="Arial"/>
              </a:rPr>
              <a:t>H P V has two proteins, E 6 and E 7.</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Reactions with E 7: E 7 binds to R b and disrupts its ability to bind E 2 F and halt cells at the restriction point.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Reactions with E 6: E 6 stimulates addition of ubiquitin to p53 by an E 3 ubiquitin ligase, promoting p53 destruction. Apoptosis is not activated.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824877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b="0" i="0" u="none" strike="noStrike" kern="1200" cap="none" dirty="0">
                <a:solidFill>
                  <a:schemeClr val="dk1"/>
                </a:solidFill>
                <a:effectLst/>
                <a:latin typeface="Arial"/>
                <a:ea typeface="Arial"/>
                <a:cs typeface="Arial"/>
                <a:sym typeface="Arial"/>
              </a:rPr>
              <a:t>The details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Normal cell without Wnt proteins: </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Beta catenin is targeted for degradation by the APC-axin-GSK3 destruction complex, which catalyzes phosphorylation of beta catenin. Phosphorylated beta catenin is linked to ubiquitin and degraded by proteasomes. The resulting absence of beta catenin maintains pathway in the OFF position.</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parts labeled are </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Frizzled receptor</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L R P 6 core receptor</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Destruction complex of axin, G S k 3, and A P C,</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Beta catenin linked to P and gets degraded as targeted by ubiquitin for degradation</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Nucleus with T C F</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No proliferation.</a:t>
            </a:r>
          </a:p>
          <a:p>
            <a:pPr marL="228600" lvl="0" indent="-228600">
              <a:buFont typeface="+mj-lt"/>
              <a:buAutoNum type="arabicPeriod" startAt="2"/>
            </a:pPr>
            <a:r>
              <a:rPr lang="en-US" sz="1200" b="0" i="0" u="none" strike="noStrike" kern="1200" cap="none" dirty="0">
                <a:solidFill>
                  <a:schemeClr val="dk1"/>
                </a:solidFill>
                <a:effectLst/>
                <a:latin typeface="Arial"/>
                <a:ea typeface="Arial"/>
                <a:cs typeface="Arial"/>
                <a:sym typeface="Arial"/>
              </a:rPr>
              <a:t>Normal cell with Wnt proteins:</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Wnt pathway is turned ON when Wnt proteins activate cell surface Wnt receptors, which bind axin. This prevents assembly of the destruction complex. Beta catenin enters the nucleus and binds to T C F, forming a complex that activates genes that control cell proliferation, including M Y C and C Y C D 1 (a cyclin gene).</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parts labeled are</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Wnt protein attached to axin.</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G S K 3</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 P C</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Beta catenin enters nucleus </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Genes activated: M Y C, C Y C D 1, others.</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Cell proliferation occurs.</a:t>
            </a:r>
          </a:p>
          <a:p>
            <a:pPr marL="228600" lvl="0" indent="-228600">
              <a:buFont typeface="+mj-lt"/>
              <a:buAutoNum type="arabicPeriod" startAt="3"/>
            </a:pPr>
            <a:r>
              <a:rPr lang="en-US" sz="1200" b="0" i="0" u="none" strike="noStrike" kern="1200" cap="none" dirty="0">
                <a:solidFill>
                  <a:schemeClr val="dk1"/>
                </a:solidFill>
                <a:effectLst/>
                <a:latin typeface="Arial"/>
                <a:ea typeface="Arial"/>
                <a:cs typeface="Arial"/>
                <a:sym typeface="Arial"/>
              </a:rPr>
              <a:t>Cancer cell (with or without Wnt proteins):</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Some cancer cells have loss-of-function mutations in the APC gene. In the absence of functional APC protein, the destruction complex cannot form, b-catenin accumulates, enters the nucleus, and locks the Wnt pathway in the ON position.</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parts labeled are</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G S K 3</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Axin</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Beta catenin enters nucleus</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Genes activated: M Y C, C Y C D 1, and others</a:t>
            </a:r>
          </a:p>
          <a:p>
            <a:pPr marL="1085850" lvl="2"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Cell proliferation of cancel cell.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04497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b="0" i="0" u="none" strike="noStrike" kern="1200" cap="none" dirty="0">
                <a:solidFill>
                  <a:schemeClr val="dk1"/>
                </a:solidFill>
                <a:effectLst/>
                <a:latin typeface="Arial"/>
                <a:ea typeface="Arial"/>
                <a:cs typeface="Arial"/>
                <a:sym typeface="Arial"/>
              </a:rPr>
              <a:t>The uncolored micrograph shows fragmented and rearranged pieces of chromosomes of different sizes. The colored micrograph shows the same condition where there are single chromosomes represented in one color. Other chromosomes are represented in two or more colors each.</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12013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tubulin in the cell shows abnormal spindle with three poles. The measurement is marked as 5 micrometers.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0699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b="0" i="0" u="none" strike="noStrike" kern="1200" cap="none" dirty="0">
                <a:solidFill>
                  <a:schemeClr val="dk1"/>
                </a:solidFill>
                <a:effectLst/>
                <a:latin typeface="Arial"/>
                <a:ea typeface="Arial"/>
                <a:cs typeface="Arial"/>
                <a:sym typeface="Arial"/>
              </a:rPr>
              <a:t>The progression of the cancerous cells shows genetic instability, defects in DNA repair or chromosomal sorting. The progression is as below:</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Normal cells to early benign tumor by the process of A P C mutation.</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Early benign tumor to intermediate benign tumor by K R A S mutation.</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Intermediate benign tumor to late benign tumor by S M A D 4 mutation.</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Late benign tumor to localized cancer by p 53 mutation.</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Localized cancer to invasion and metastasis by other mutations and epigenetic changes.</a:t>
            </a:r>
          </a:p>
          <a:p>
            <a:r>
              <a:rPr lang="en-US" sz="1200" b="0" i="0" u="none" strike="noStrike" kern="1200" cap="none" dirty="0">
                <a:solidFill>
                  <a:schemeClr val="dk1"/>
                </a:solidFill>
                <a:effectLst/>
                <a:latin typeface="Arial"/>
                <a:ea typeface="Arial"/>
                <a:cs typeface="Arial"/>
                <a:sym typeface="Arial"/>
              </a:rPr>
              <a:t>Each stage shows more abnormal and increasing number of mutant cells than the previous stage.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528860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b="0" i="0" u="none" strike="noStrike" kern="1200" cap="none" dirty="0">
                <a:solidFill>
                  <a:schemeClr val="dk1"/>
                </a:solidFill>
                <a:effectLst/>
                <a:latin typeface="Arial"/>
                <a:ea typeface="Arial"/>
                <a:cs typeface="Arial"/>
                <a:sym typeface="Arial"/>
              </a:rPr>
              <a:t>The mutations are caused by:</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Replication or repair errors</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Radiation</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Chemicals</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Infectious agents</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Heredity</a:t>
            </a:r>
          </a:p>
          <a:p>
            <a:r>
              <a:rPr lang="en-US" sz="1200" b="0" i="0" u="none" strike="noStrike" kern="1200" cap="none" dirty="0">
                <a:solidFill>
                  <a:schemeClr val="dk1"/>
                </a:solidFill>
                <a:effectLst/>
                <a:latin typeface="Arial"/>
                <a:ea typeface="Arial"/>
                <a:cs typeface="Arial"/>
                <a:sym typeface="Arial"/>
              </a:rPr>
              <a:t>The carcinogenesis process is as below:</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Mutations in genes causes oncogenes. </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Inactivated tumor suppressor genes cause genetic instability and hence mutations. </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This leads to tumor-promoting inflammation.</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There are six characteristic hallmarks of cancer.</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Self-sufficiency in growth signals</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Insensitivity to antigrowth signals</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Evasion of apoptosis</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Limitless replicative potential</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Sustained angiogenesis</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Tissue invasion and metastasis</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Others: Metabolic changes, escaping immune surveillance.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16749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US" sz="1200" b="0" i="0" u="none" strike="noStrike" kern="1200" cap="none" dirty="0">
                <a:solidFill>
                  <a:schemeClr val="dk1"/>
                </a:solidFill>
                <a:effectLst/>
                <a:latin typeface="Arial"/>
                <a:ea typeface="Arial"/>
                <a:cs typeface="Arial"/>
                <a:sym typeface="Arial"/>
              </a:rPr>
              <a:t>The difference in traits for the tumors are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Nuclear size: benign – small; malignant – large</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N/C ratio (ratio of nuclear to cytoplasmic volume): benign – low; malignant – high</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Nuclear shape: benign – regular; malignant – pleomorphic (irregular shape)</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Mitotic index: benign – low; malignant – high</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Tissue organization: benign – normal; malignant – disorganized</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Differentiation: benign – well differentiated; malignant – poorly differentiated</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Tumor boundary: benign – well defined; malignant – poorly defined</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An illustration shows a well-defined benign tumor that is circular in shape and a poorly defined malignant tumor that has an irregular shape.</a:t>
            </a:r>
            <a:endParaRPr lang="en-IN" sz="1200" b="0" i="0" u="none" strike="noStrike" kern="1200" cap="none" dirty="0">
              <a:solidFill>
                <a:schemeClr val="dk1"/>
              </a:solidFill>
              <a:effectLst/>
              <a:latin typeface="Arial"/>
              <a:ea typeface="Arial"/>
              <a:cs typeface="Arial"/>
              <a:sym typeface="Arial"/>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904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7409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b="0" i="0" u="none" strike="noStrike" kern="1200" cap="none" dirty="0">
                <a:solidFill>
                  <a:schemeClr val="dk1"/>
                </a:solidFill>
                <a:effectLst/>
                <a:latin typeface="Arial"/>
                <a:ea typeface="Arial"/>
                <a:cs typeface="Arial"/>
                <a:sym typeface="Arial"/>
              </a:rPr>
              <a:t>The parts labeled are as below:</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Antigen on tumor cell in the extracellular space.</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Chimeric antigen receptor or C A R binding to the target.</a:t>
            </a: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C A R consists of antigen binding domain in the extracellular space, co-stimulation domains, and T-cell stimulation domains in the cytosol part of the cell.</a:t>
            </a:r>
          </a:p>
          <a:p>
            <a:pPr marL="17145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T cell stimulation domain causes T cell activation.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309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513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rPr>
              <a:t>Figure 12.19 Density-dependent inhibition and anchorage dependence of cell division</a:t>
            </a:r>
          </a:p>
          <a:p>
            <a:endParaRPr lang="en-US">
              <a:latin typeface="Arial"/>
            </a:endParaRPr>
          </a:p>
        </p:txBody>
      </p:sp>
    </p:spTree>
    <p:extLst>
      <p:ext uri="{BB962C8B-B14F-4D97-AF65-F5344CB8AC3E}">
        <p14:creationId xmlns:p14="http://schemas.microsoft.com/office/powerpoint/2010/main" val="1584488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561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8478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148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7501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9951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2953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7753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details of the line graphs are as below:</a:t>
            </a:r>
          </a:p>
          <a:p>
            <a:r>
              <a:rPr lang="en-US" sz="1200" b="0" i="0" u="none" strike="noStrike" kern="1200" cap="none" dirty="0">
                <a:solidFill>
                  <a:schemeClr val="dk1"/>
                </a:solidFill>
                <a:effectLst/>
                <a:latin typeface="Arial"/>
                <a:ea typeface="Arial"/>
                <a:cs typeface="Arial"/>
                <a:sym typeface="Arial"/>
              </a:rPr>
              <a:t>The X axis shows weeks from 0 to 30, in increments of 10. The Y axis shows percent of animals forming tumors from 0 to 50.</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Only DMBA: When DMDA was administered, the percent of animals forming tumors increased slightly from 0 to about 10 and remained same through the weeks.</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DMBA and croton oil: When DMBA was administered for 0 to 18 weeks, the percent of animals forming tumors increased slightly from 0 to about 10 and remained same through the weeks. When croton oil was applied from almost week 18, there was a steep increase in the percent of animals growing tumor from 10 to 100 as the number of weeks increased.</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Only croton oil: When only croton oil was administered, the number of animals forming tumor remained constant just above 0 through the weeks.</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3077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176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7759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4825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9766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182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different stages are as below indicated in different color shades of cells:</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Initiation: There are four light shaded cells. Mutation occurs in one of the cells and is in darker shade.</a:t>
            </a:r>
          </a:p>
          <a:p>
            <a:pPr marL="228600" lvl="0" indent="-228600">
              <a:buFont typeface="+mj-lt"/>
              <a:buAutoNum type="arabicPeriod" startAt="2"/>
            </a:pPr>
            <a:r>
              <a:rPr lang="en-US" sz="1200" b="0" i="0" u="none" strike="noStrike" kern="1200" cap="none" dirty="0">
                <a:solidFill>
                  <a:schemeClr val="dk1"/>
                </a:solidFill>
                <a:effectLst/>
                <a:latin typeface="Arial"/>
                <a:ea typeface="Arial"/>
                <a:cs typeface="Arial"/>
                <a:sym typeface="Arial"/>
              </a:rPr>
              <a:t>Promotion:  </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one mutated cell undergoes cell proliferation and become six cells in the same shade of color. </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Mutation or epigenetic change occurs in the six cells that give rise to 7 cells where one cell is in deep red shade.</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Proliferation and selection happens and the red cell gives rise to multiple such cells.</a:t>
            </a:r>
          </a:p>
          <a:p>
            <a:pPr marL="228600" lvl="0" indent="-228600">
              <a:buFont typeface="+mj-lt"/>
              <a:buAutoNum type="arabicPeriod" startAt="3"/>
            </a:pPr>
            <a:r>
              <a:rPr lang="en-US" sz="1200" b="0" i="0" u="none" strike="noStrike" kern="1200" cap="none" dirty="0">
                <a:solidFill>
                  <a:schemeClr val="dk1"/>
                </a:solidFill>
                <a:effectLst/>
                <a:latin typeface="Arial"/>
                <a:ea typeface="Arial"/>
                <a:cs typeface="Arial"/>
                <a:sym typeface="Arial"/>
              </a:rPr>
              <a:t>Tumor progression: </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Mutation or epigenetic change occurs where a red cell gives rise to purple cell as well.</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Proliferation and selection of such purple cells gives rise to multiple such purple cells.</a:t>
            </a:r>
          </a:p>
          <a:p>
            <a:r>
              <a:rPr lang="en-US" sz="1200" b="0" i="0" u="none" strike="noStrike" kern="1200" cap="none" dirty="0">
                <a:solidFill>
                  <a:schemeClr val="dk1"/>
                </a:solidFill>
                <a:effectLst/>
                <a:latin typeface="Arial"/>
                <a:ea typeface="Arial"/>
                <a:cs typeface="Arial"/>
                <a:sym typeface="Arial"/>
              </a:rPr>
              <a:t>The initial light colored cells are almost spherical in shape. The darker ones are slightly disoriented in shape. The red ones show protrusions as stages develop. The purple ones are highly disoriented in shape with multiple protrusions on the cells.</a:t>
            </a:r>
            <a:endParaRPr lang="en-US" sz="14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0572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4697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4231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2893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8733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4192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details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Cancer cells grown in an isolated thyroid gland: The apparatus shows a vertical transparent flask with thyroid gland at the bottom. A nutrient solution is infused from the top into the blood vessel of the thyroid gland. Injected cancer cells stop growing due to lack of blood supply as mass reaches 1 to 2 millimeters in diameter.</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Cancer cells grown on the iris or in the anterior chamber of the eye: The eye’s parts that are labeled are lens, iris, and cornea. Tumor cells are suspended in the anterior chamber where there are no blood vessels. This stopped growing after a certain stage. However, tumor cells suspended on the iris with rich blood supply are growing well on the iris.</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The graph shows number of days on the X axis from 0 to 10, in increments of 5 and tumor volume in millimeter cubed on the Y axis. The tumor cells growing on iris show a steep increase in number beyond 5 days to about 100 millimeter cubed. The tumor cells suspended in the anterior chamber do not grow as time increases.</a:t>
            </a: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9524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0820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1901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133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9547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9737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2729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9521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The details of the steps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Cancer cells invade surrounding tissues and vessels. </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Cancer cells are transported by the circulatory system to distant sites.</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Cancer cells reinvade and grow at new location.</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3414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454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2583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rPr>
              <a:t>Figure 12.UN04 Test your understanding, question 14 (HeLa cancer cells)</a:t>
            </a:r>
          </a:p>
          <a:p>
            <a:endParaRPr lang="en-US">
              <a:latin typeface="Arial"/>
            </a:endParaRPr>
          </a:p>
        </p:txBody>
      </p:sp>
    </p:spTree>
    <p:extLst>
      <p:ext uri="{BB962C8B-B14F-4D97-AF65-F5344CB8AC3E}">
        <p14:creationId xmlns:p14="http://schemas.microsoft.com/office/powerpoint/2010/main" val="3124337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8496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420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2860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80751-FD6B-4723-8164-82B58F2F6C7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515520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actin cytoskele­ton in a liv­ing fish fibrob­last (CAR cell line) transfected with a cDNA con­struct of actin tagged with green flu­o­res­cent pro­tein (actin-GFP) allow­ing visu­al­iza­tion of actin in the flu­o­res­cent chan­nel. In this cell type the pro­trud­ing cell front fea­tures seg­ments of lamel­lipo­dia between filopodia.</a:t>
            </a:r>
            <a:endParaRPr lang="en-US" dirty="0"/>
          </a:p>
        </p:txBody>
      </p:sp>
      <p:sp>
        <p:nvSpPr>
          <p:cNvPr id="4" name="Slide Number Placeholder 3"/>
          <p:cNvSpPr>
            <a:spLocks noGrp="1"/>
          </p:cNvSpPr>
          <p:nvPr>
            <p:ph type="sldNum" sz="quarter" idx="10"/>
          </p:nvPr>
        </p:nvSpPr>
        <p:spPr/>
        <p:txBody>
          <a:bodyPr/>
          <a:lstStyle/>
          <a:p>
            <a:fld id="{B9F80751-FD6B-4723-8164-82B58F2F6C7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723770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80751-FD6B-4723-8164-82B58F2F6C7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6340888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3567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7344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6400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different stages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Injecting melanoma cells into a mouse.</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 few metastases form in the lungs.</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Remove lung metastases and inject into another mouse number 2.</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Remove lung metastases from mouse number 2 and inject into another mouse number 3.</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Repeat cycle of removing lung metastases and injecting the cells into new mice until 10 cycles are completed.</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Multiple melanoma cells that form many lung metastases are isolated. </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The number of metastases increases in every cycle.</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6727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38942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2466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637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6142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68105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1837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details of the graphs are as below:</a:t>
            </a:r>
          </a:p>
          <a:p>
            <a:r>
              <a:rPr lang="en-US" sz="1200" b="0" i="0" u="none" strike="noStrike" kern="1200" cap="none" dirty="0">
                <a:solidFill>
                  <a:schemeClr val="dk1"/>
                </a:solidFill>
                <a:effectLst/>
                <a:latin typeface="Arial"/>
                <a:ea typeface="Arial"/>
                <a:cs typeface="Arial"/>
                <a:sym typeface="Arial"/>
              </a:rPr>
              <a:t>Line graph:</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 multi-line graph shows years on the X axis from 1925 to 2020, in increments of 25 years. The Y axis shows cigarette consumption per person per year of age more than 18 from 0 to 4000, in increments of 2000.</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The approximate data points are as below for cigarette consumption per person per year of 18 plus age:</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Cigarette consumption: (1925, 750); (1950, 2000); (1975, 4000); (2000, 2500); </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Male lung cancer deaths: (1925, 0); (1950, 1000); (1975, 3000); (2000, 4000).</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Female lung cancer deaths: (1925, 0); (1950, 50); (1975, 500); (2000, 2000).</a:t>
            </a:r>
          </a:p>
          <a:p>
            <a:pPr marL="228600" lvl="0" indent="-228600">
              <a:buFont typeface="+mj-lt"/>
              <a:buAutoNum type="arabicPeriod" startAt="3"/>
            </a:pPr>
            <a:r>
              <a:rPr lang="en-US" sz="1200" b="0" i="0" u="none" strike="noStrike" kern="1200" cap="none" dirty="0">
                <a:solidFill>
                  <a:schemeClr val="dk1"/>
                </a:solidFill>
                <a:effectLst/>
                <a:latin typeface="Arial"/>
                <a:ea typeface="Arial"/>
                <a:cs typeface="Arial"/>
                <a:sym typeface="Arial"/>
              </a:rPr>
              <a:t>The approximate data points are as below for age adjusted lung cancer death rate per 1,00,000 people:</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Cigarette consumption: (1925, 15); (1950, 40); (1975, 80), (2000, 40).</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Male lung cancer deaths: (1925, 0); (1950, 20); (1975, 45); (2000, 80).</a:t>
            </a:r>
          </a:p>
          <a:p>
            <a:pPr marL="685800" lvl="1" indent="-228600">
              <a:buFont typeface="+mj-lt"/>
              <a:buAutoNum type="alphaLcPeriod"/>
            </a:pPr>
            <a:r>
              <a:rPr lang="en-US" sz="1200" b="0" i="0" u="none" strike="noStrike" kern="1200" cap="none" dirty="0">
                <a:solidFill>
                  <a:schemeClr val="dk1"/>
                </a:solidFill>
                <a:effectLst/>
                <a:latin typeface="Arial"/>
                <a:ea typeface="Arial"/>
                <a:cs typeface="Arial"/>
                <a:sym typeface="Arial"/>
              </a:rPr>
              <a:t>Female lung cancer deaths: (1925, 0);  (1950, 5); (1975, 15); (2000, 38).</a:t>
            </a:r>
          </a:p>
          <a:p>
            <a:r>
              <a:rPr lang="en-US" sz="1200" b="0" i="0" u="none" strike="noStrike" kern="1200" cap="none" dirty="0">
                <a:solidFill>
                  <a:schemeClr val="dk1"/>
                </a:solidFill>
                <a:effectLst/>
                <a:latin typeface="Arial"/>
                <a:ea typeface="Arial"/>
                <a:cs typeface="Arial"/>
                <a:sym typeface="Arial"/>
              </a:rPr>
              <a:t>Bar graphs:</a:t>
            </a:r>
          </a:p>
          <a:p>
            <a:r>
              <a:rPr lang="en-US" sz="1200" b="0" i="0" u="none" strike="noStrike" kern="1200" cap="none" dirty="0">
                <a:solidFill>
                  <a:schemeClr val="dk1"/>
                </a:solidFill>
                <a:effectLst/>
                <a:latin typeface="Arial"/>
                <a:ea typeface="Arial"/>
                <a:cs typeface="Arial"/>
                <a:sym typeface="Arial"/>
              </a:rPr>
              <a:t>The approximate data points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Cigarettes per day on X axis versus relative risk of dying of lung cancer on Y axis: (0, 1); (1 to 14 years, 9); (15 to 24 years, 14); (25 plus years, over 25). As cigarettes per day increases, risk increases.</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Age started smoking on the X axis versus relative risk of dying of lung cancer on Y axis: (Never, 1); (25 plus, 5); (20 to 24, 10); (15 to 19, 15); (less than 15, 18). If smoking was started at a lesser age, risk increases.</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 Years after quitting smoking on the X axis versus relative risk of dying of lung cancer on Y axis: (0, 14); (1 to 4, 13); (5 to 9, 8); (10 to 19, 2); (20 plus, 2).</a:t>
            </a:r>
            <a:endParaRPr lang="en-US" sz="14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details of the illustration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The parts that are labeled are test tubes with solutions containing bacteria that require histidine to grow, substance being tested, liver homogenate, and incubate.</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Incubate the test substance with liver homogenate and add the mixture to one culture dish.</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Add bacteria to growth medium lacking histidine.</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Let bacteria grow.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More colonies grow if test substance is a mutagen (because some cells acquire mutations that allow them to make histidine).</a:t>
            </a:r>
          </a:p>
          <a:p>
            <a:r>
              <a:rPr lang="en-US" sz="1200" b="0" i="0" u="none" strike="noStrike" kern="1200" cap="none" dirty="0">
                <a:solidFill>
                  <a:schemeClr val="dk1"/>
                </a:solidFill>
                <a:effectLst/>
                <a:latin typeface="Arial"/>
                <a:ea typeface="Arial"/>
                <a:cs typeface="Arial"/>
                <a:sym typeface="Arial"/>
              </a:rPr>
              <a:t>Bar graph: The X axis shows increasing mutagenic potency from 100 to 10 power negative 2 in microgram required to produce 100 colonies per plate. The Y axis shows increasing carcinogenic potency in milligram per day giving 50 percent of animals a tumor within 2 years. The approximate values of increasing mutagenic potency and increasing carcinogenic property in the below order are:</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Benzidine: mutagenic potency: 20; carcinogenic potency: 10.</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Dibenz[a,h]anthracene: mutagenic potency: 5; carcinogenic potency: 1.</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Propane sultone: mutagenic potency: 3; carcinogenic potency: greater than 1.</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Benzo[a]pyrene: mutagenic potency: 10 power negative 1; carcinogenic potency: 10 power negative 1.</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Sterigmatocystin: mutagenic potency: 10 power negative 2; carcinogenic potency: 10 power negative 2.</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Aflatoxin: mutagenic potency: greater than 10 power negative 2; carcinogenic potency: 10 power negative 3.</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The X axis shows the frequency of C C to T T mutation and C to T not at dipyrimidine site. The Y axis shows excess mutations percentage from 0 to 40, in increments of 20.</a:t>
            </a:r>
          </a:p>
          <a:p>
            <a:r>
              <a:rPr lang="en-US" sz="1200" b="0" i="0" u="none" strike="noStrike" kern="1200" cap="none" dirty="0">
                <a:solidFill>
                  <a:schemeClr val="dk1"/>
                </a:solidFill>
                <a:effectLst/>
                <a:latin typeface="Arial"/>
                <a:ea typeface="Arial"/>
                <a:cs typeface="Arial"/>
                <a:sym typeface="Arial"/>
              </a:rPr>
              <a:t>The approximate data points are as below:</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C C to T T mutation</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Skin cancer: 22 percent; Internal cancers: Negligible.</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C to T not at dipyrimidine site</a:t>
            </a:r>
          </a:p>
          <a:p>
            <a:pPr marL="685800" lvl="1" indent="-228600">
              <a:buFont typeface="+mj-lt"/>
              <a:buAutoNum type="arabicPeriod"/>
            </a:pPr>
            <a:r>
              <a:rPr lang="en-US" sz="1200" b="0" i="0" u="none" strike="noStrike" kern="1200" cap="none" dirty="0">
                <a:solidFill>
                  <a:schemeClr val="dk1"/>
                </a:solidFill>
                <a:effectLst/>
                <a:latin typeface="Arial"/>
                <a:ea typeface="Arial"/>
                <a:cs typeface="Arial"/>
                <a:sym typeface="Arial"/>
              </a:rPr>
              <a:t>Skin cancer: Negligible; Internal cancers: 19 percent.</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details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Normal </a:t>
            </a:r>
            <a:r>
              <a:rPr lang="en-IN" dirty="0"/>
              <a:t>growth</a:t>
            </a:r>
            <a:endParaRPr lang="en-US" sz="1200" b="0" i="0" u="none" strike="noStrike" kern="1200" cap="none" dirty="0">
              <a:solidFill>
                <a:schemeClr val="dk1"/>
              </a:solidFill>
              <a:effectLst/>
              <a:latin typeface="Arial"/>
              <a:ea typeface="Arial"/>
              <a:cs typeface="Arial"/>
              <a:sym typeface="Arial"/>
            </a:endParaRPr>
          </a:p>
          <a:p>
            <a:pPr marL="685800" lvl="1" indent="-22860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Shedding of dead cells happens just below the outer skin surface.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Below the outer skin surface are squamous cells, a basal layer of </a:t>
            </a:r>
            <a:r>
              <a:rPr lang="en-US" sz="1200" b="0" i="0" u="none" strike="noStrike" kern="1200" cap="none" dirty="0" err="1">
                <a:solidFill>
                  <a:schemeClr val="dk1"/>
                </a:solidFill>
                <a:effectLst/>
                <a:latin typeface="Arial"/>
                <a:ea typeface="Arial"/>
                <a:cs typeface="Arial"/>
                <a:sym typeface="Arial"/>
              </a:rPr>
              <a:t>undividing</a:t>
            </a:r>
            <a:r>
              <a:rPr lang="en-US" sz="1200" b="0" i="0" u="none" strike="noStrike" kern="1200" cap="none" dirty="0">
                <a:solidFill>
                  <a:schemeClr val="dk1"/>
                </a:solidFill>
                <a:effectLst/>
                <a:latin typeface="Arial"/>
                <a:ea typeface="Arial"/>
                <a:cs typeface="Arial"/>
                <a:sym typeface="Arial"/>
              </a:rPr>
              <a:t> cells, basal lamina, and underlying tissue in this sequence.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cells below the surface are arranged neatly in rows and columns, one above the other.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Cell division in basal layer gives rise to one cell above.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Cell migration and differentiation happen from the basal layer to the surface.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Only the cells in the basal layer with the capacity to divide are shaded in light color and look elongated in the illustration.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cells above it are in dark and shorter as they go higher </a:t>
            </a:r>
            <a:r>
              <a:rPr lang="en-US" sz="1200" b="0" i="0" u="none" strike="noStrike" kern="1200" cap="none" dirty="0" err="1">
                <a:solidFill>
                  <a:schemeClr val="dk1"/>
                </a:solidFill>
                <a:effectLst/>
                <a:latin typeface="Arial"/>
                <a:ea typeface="Arial"/>
                <a:cs typeface="Arial"/>
                <a:sym typeface="Arial"/>
              </a:rPr>
              <a:t>thawth</a:t>
            </a:r>
            <a:r>
              <a:rPr lang="en-US" sz="1200" b="0" i="0" u="none" strike="noStrike" kern="1200" cap="none" dirty="0">
                <a:solidFill>
                  <a:schemeClr val="dk1"/>
                </a:solidFill>
                <a:effectLst/>
                <a:latin typeface="Arial"/>
                <a:ea typeface="Arial"/>
                <a:cs typeface="Arial"/>
                <a:sym typeface="Arial"/>
              </a:rPr>
              <a:t>: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 do not divide.</a:t>
            </a:r>
          </a:p>
          <a:p>
            <a:pPr marL="228600" lvl="0" indent="-228600">
              <a:buFont typeface="+mj-lt"/>
              <a:buAutoNum type="arabicPeriod" startAt="2"/>
            </a:pPr>
            <a:r>
              <a:rPr lang="en-US" sz="1200" b="0" i="0" u="none" strike="noStrike" kern="1200" cap="none" dirty="0">
                <a:solidFill>
                  <a:schemeClr val="dk1"/>
                </a:solidFill>
                <a:effectLst/>
                <a:latin typeface="Arial"/>
                <a:ea typeface="Arial"/>
                <a:cs typeface="Arial"/>
                <a:sym typeface="Arial"/>
              </a:rPr>
              <a:t>Tumor growth: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cell death does not happen appropriately and cells protrude above the outer surface of skin.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cells below the surface are not arranged neatly in rows and columns; they are all over.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Cell division in basal layer gives rise to multiple cells above.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Cell migration and differentiation happen from the basal layer to the surface.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cells in the basal layer and above too with the capacity to divide are shaded in light color and look elongated in the illustration. </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Certain cells in dark shade and shorter do not divide.</a:t>
            </a:r>
            <a:endParaRPr lang="en-US" sz="14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41722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share of HPV subtype from high to low are in the below order:</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HPV 16</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HPV 18</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HPV 45</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HPV 31</a:t>
            </a:r>
          </a:p>
          <a:p>
            <a:pPr marL="628650" lvl="1"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HPV 33, 35, 39, 51, 52, 56, 58, 59, 68</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r>
              <a:rPr lang="en-US" sz="1200" b="0" i="0" u="none" strike="noStrike" kern="1200" cap="none" dirty="0">
                <a:solidFill>
                  <a:schemeClr val="dk1"/>
                </a:solidFill>
                <a:effectLst/>
                <a:latin typeface="Arial"/>
                <a:ea typeface="Arial"/>
                <a:cs typeface="Arial"/>
                <a:sym typeface="Arial"/>
              </a:rPr>
              <a:t>The DNA consists of proto-oncogene. The results of the five mechanisms are as below:</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Point mutation: Abnormal hyperactive protein indicated by a small purple strip within the proto-oncogene.</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Gene amplification: Excess normal protein is synthesized.</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Chromosomal translocation: Translocated chromosome on one side and excess normal protein is synthesized too. The other possibility is translocated chromosome with abnormal hyperactive protein.</a:t>
            </a: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Local DNA arrangements: Insertion or deletion or inversion or transposition of abnormal hyperactive proteins.</a:t>
            </a:r>
          </a:p>
          <a:p>
            <a:pPr marL="228600" indent="-228600">
              <a:buFont typeface="+mj-lt"/>
              <a:buAutoNum type="arabicPeriod"/>
            </a:pPr>
            <a:r>
              <a:rPr lang="en-US" sz="1200" b="0" i="0" u="none" strike="noStrike" kern="1200" cap="none" dirty="0">
                <a:solidFill>
                  <a:schemeClr val="dk1"/>
                </a:solidFill>
                <a:effectLst/>
                <a:latin typeface="Arial"/>
                <a:ea typeface="Arial"/>
                <a:cs typeface="Arial"/>
                <a:sym typeface="Arial"/>
              </a:rPr>
              <a:t>Insertional mutagenesis: Viral DNA stimulating excess normal protein.</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Long Description:</a:t>
            </a:r>
          </a:p>
          <a:p>
            <a:pPr marL="228600" lvl="0" indent="-228600">
              <a:buFont typeface="+mj-lt"/>
              <a:buAutoNum type="alphaLcPeriod"/>
            </a:pPr>
            <a:r>
              <a:rPr lang="en-US" sz="1200" b="0" i="0" u="none" strike="noStrike" kern="1200" cap="none" dirty="0">
                <a:solidFill>
                  <a:schemeClr val="dk1"/>
                </a:solidFill>
                <a:effectLst/>
                <a:latin typeface="Arial"/>
                <a:ea typeface="Arial"/>
                <a:cs typeface="Arial"/>
                <a:sym typeface="Arial"/>
              </a:rPr>
              <a:t>Overexpression of Myc in Burkitt lymphoma: Chromosome number 8 with MYC segment and chromosome number 14 with an active region are labeled in the illustration. The reciprocal translocation process places normal MYC and other portion from chromosome number 8 to an adjacent location to the active region of chromosome number 14. This consists of mRNA that causes excess Myc protein. Also, the removed portion of chromosome 8 is compensated with portion from chromosome number 14.</a:t>
            </a:r>
          </a:p>
          <a:p>
            <a:pPr marL="228600" lvl="0" indent="-228600">
              <a:buFont typeface="+mj-lt"/>
              <a:buAutoNum type="alphaLcPeriod"/>
            </a:pPr>
            <a:r>
              <a:rPr lang="en-US" sz="1200" b="0" i="0" u="none" strike="noStrike" kern="1200" cap="none" dirty="0">
                <a:solidFill>
                  <a:schemeClr val="dk1"/>
                </a:solidFill>
                <a:effectLst/>
                <a:latin typeface="Arial"/>
                <a:ea typeface="Arial"/>
                <a:cs typeface="Arial"/>
                <a:sym typeface="Arial"/>
              </a:rPr>
              <a:t>The Philadelphia chromosome and the BCR-ABL kinase: Abnormally long chromosome number 9 consists of an A B L segment. Abnormally short chromosome number 22 consists of a B C R segment. By reciprocal translocation, the A B L segment along with some other portion from chromosome number 9 is placed adjacent to B C R of chromosome number 22. This mRNA encodes new fusion protein producing BCR-ABL protein. The resultant fusion chromosome is termed as Philadelphia chromosome. Also, the removed portion of chromosome 9 is compensated with portion from chromosome number 22.</a:t>
            </a: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80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12/23/2024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Picture Placeholder 4"/>
          <p:cNvSpPr>
            <a:spLocks noGrp="1"/>
          </p:cNvSpPr>
          <p:nvPr>
            <p:ph type="pic" sz="quarter" idx="14"/>
          </p:nvPr>
        </p:nvSpPr>
        <p:spPr>
          <a:xfrm>
            <a:off x="457200" y="5181600"/>
            <a:ext cx="8229600" cy="1066800"/>
          </a:xfrm>
        </p:spPr>
        <p:txBody>
          <a:bodyPr/>
          <a:lstStyle/>
          <a:p>
            <a:endParaRPr lang="en-IN" dirty="0"/>
          </a:p>
        </p:txBody>
      </p:sp>
    </p:spTree>
    <p:extLst>
      <p:ext uri="{BB962C8B-B14F-4D97-AF65-F5344CB8AC3E}">
        <p14:creationId xmlns:p14="http://schemas.microsoft.com/office/powerpoint/2010/main" val="2724207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129026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42EEDD-801C-4EAA-9AFC-0161A9C24E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104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redi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9"/>
            <a:ext cx="3657600" cy="1088476"/>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9349B39A-AC01-4073-85EF-922E8DBA6C0A}"/>
              </a:ext>
            </a:extLst>
          </p:cNvPr>
          <p:cNvSpPr>
            <a:spLocks noGrp="1"/>
          </p:cNvSpPr>
          <p:nvPr>
            <p:ph type="pic" sz="quarter" idx="18"/>
          </p:nvPr>
        </p:nvSpPr>
        <p:spPr>
          <a:xfrm>
            <a:off x="457200" y="1517650"/>
            <a:ext cx="4178300" cy="4608513"/>
          </a:xfrm>
        </p:spPr>
        <p:txBody>
          <a:bodyPr/>
          <a:lstStyle/>
          <a:p>
            <a:endParaRPr lang="en-IN" dirty="0"/>
          </a:p>
        </p:txBody>
      </p:sp>
      <p:pic>
        <p:nvPicPr>
          <p:cNvPr id="11" name="Logo"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4" name="Content Placeholder 3">
            <a:extLst>
              <a:ext uri="{FF2B5EF4-FFF2-40B4-BE49-F238E27FC236}">
                <a16:creationId xmlns:a16="http://schemas.microsoft.com/office/drawing/2014/main" id="{9DBB0BF2-5162-4B6F-B06E-C4298E10EA5D}"/>
              </a:ext>
            </a:extLst>
          </p:cNvPr>
          <p:cNvSpPr>
            <a:spLocks noGrp="1"/>
          </p:cNvSpPr>
          <p:nvPr>
            <p:ph sz="quarter" idx="19"/>
          </p:nvPr>
        </p:nvSpPr>
        <p:spPr>
          <a:xfrm>
            <a:off x="5145088" y="5110163"/>
            <a:ext cx="3541712" cy="674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03258565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p:cNvSpPr>
            <a:spLocks noGrp="1"/>
          </p:cNvSpPr>
          <p:nvPr>
            <p:ph type="pic" sz="quarter" idx="16"/>
          </p:nvPr>
        </p:nvSpPr>
        <p:spPr>
          <a:xfrm>
            <a:off x="1092200" y="2870200"/>
            <a:ext cx="6197600" cy="2108200"/>
          </a:xfrm>
        </p:spPr>
        <p:txBody>
          <a:bodyPr/>
          <a:lstStyle/>
          <a:p>
            <a:endParaRPr lang="en-IN" dirty="0"/>
          </a:p>
        </p:txBody>
      </p:sp>
    </p:spTree>
    <p:extLst>
      <p:ext uri="{BB962C8B-B14F-4D97-AF65-F5344CB8AC3E}">
        <p14:creationId xmlns:p14="http://schemas.microsoft.com/office/powerpoint/2010/main" val="127863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64" r:id="rId2"/>
    <p:sldLayoutId id="214748368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16">
            <a:alphaModFix/>
          </a:blip>
          <a:srcRect/>
          <a:stretch/>
        </p:blipFill>
        <p:spPr>
          <a:xfrm>
            <a:off x="443972" y="6429709"/>
            <a:ext cx="917999" cy="279914"/>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76" r:id="rId2"/>
    <p:sldLayoutId id="2147483677" r:id="rId3"/>
    <p:sldLayoutId id="2147483678" r:id="rId4"/>
    <p:sldLayoutId id="2147483682" r:id="rId5"/>
    <p:sldLayoutId id="2147483679" r:id="rId6"/>
    <p:sldLayoutId id="2147483671" r:id="rId7"/>
    <p:sldLayoutId id="2147483673" r:id="rId8"/>
    <p:sldLayoutId id="2147483670" r:id="rId9"/>
    <p:sldLayoutId id="2147483669" r:id="rId10"/>
    <p:sldLayoutId id="2147483655" r:id="rId11"/>
    <p:sldLayoutId id="2147483681" r:id="rId12"/>
    <p:sldLayoutId id="2147483684"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2.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file:///D:\Manjubharkavi\Production\October\7-Oct\Campbell%2011E%20Ch%2012%20LE\JPEG%20FILES\Unlabeled\12_19_CellDivInhibition-U.jp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www.youtube.com/watch?v=Qo4VyOa069s" TargetMode="External"/><Relationship Id="rId5" Type="http://schemas.openxmlformats.org/officeDocument/2006/relationships/image" Target="../media/image13.png"/><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hyperlink" Target="https://vimeo.com/78976186" TargetMode="External"/><Relationship Id="rId5" Type="http://schemas.openxmlformats.org/officeDocument/2006/relationships/image" Target="../media/image14.png"/><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youtube.com/watch?v=PsYpngBG394" TargetMode="External"/><Relationship Id="rId5" Type="http://schemas.openxmlformats.org/officeDocument/2006/relationships/image" Target="../media/image15.png"/><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6314" y="150055"/>
            <a:ext cx="8229600" cy="622828"/>
          </a:xfrm>
        </p:spPr>
        <p:txBody>
          <a:bodyPr lIns="0" tIns="0" rIns="0" bIns="0" anchor="ctr"/>
          <a:lstStyle/>
          <a:p>
            <a:r>
              <a:rPr lang="en-US" dirty="0"/>
              <a:t>Becker’s World of the Cell</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6314" y="886872"/>
            <a:ext cx="8229600" cy="359857"/>
          </a:xfrm>
        </p:spPr>
        <p:txBody>
          <a:bodyPr lIns="0" tIns="0" rIns="0" bIns="0" anchor="ctr"/>
          <a:lstStyle/>
          <a:p>
            <a:r>
              <a:rPr lang="en-US" dirty="0">
                <a:solidFill>
                  <a:schemeClr val="tx2"/>
                </a:solidFill>
              </a:rPr>
              <a:t>Tenth Edition, Global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4751388" y="2704810"/>
            <a:ext cx="3891870" cy="632859"/>
          </a:xfrm>
        </p:spPr>
        <p:txBody>
          <a:bodyPr lIns="0" tIns="0" rIns="0" bIns="0" anchor="ctr"/>
          <a:lstStyle/>
          <a:p>
            <a:pPr marL="0"/>
            <a:r>
              <a:rPr lang="en-US" dirty="0"/>
              <a:t>Chapter 26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4751388" y="3418277"/>
            <a:ext cx="3891868" cy="530985"/>
          </a:xfrm>
        </p:spPr>
        <p:txBody>
          <a:bodyPr lIns="0" tIns="0" rIns="0" bIns="0" anchor="ctr"/>
          <a:lstStyle/>
          <a:p>
            <a:pPr marL="0">
              <a:defRPr/>
            </a:pPr>
            <a:r>
              <a:rPr lang="en-US" dirty="0"/>
              <a:t>Cancer Cells</a:t>
            </a:r>
          </a:p>
        </p:txBody>
      </p:sp>
      <p:sp>
        <p:nvSpPr>
          <p:cNvPr id="9" name="Content Placeholder 8">
            <a:extLst>
              <a:ext uri="{FF2B5EF4-FFF2-40B4-BE49-F238E27FC236}">
                <a16:creationId xmlns:a16="http://schemas.microsoft.com/office/drawing/2014/main" id="{7D27DE78-5C56-452E-9384-36BEE8BECDFE}"/>
              </a:ext>
            </a:extLst>
          </p:cNvPr>
          <p:cNvSpPr>
            <a:spLocks noGrp="1"/>
          </p:cNvSpPr>
          <p:nvPr>
            <p:ph sz="quarter" idx="19"/>
          </p:nvPr>
        </p:nvSpPr>
        <p:spPr>
          <a:xfrm>
            <a:off x="4882019" y="5549712"/>
            <a:ext cx="3935412" cy="557593"/>
          </a:xfrm>
        </p:spPr>
        <p:txBody>
          <a:bodyPr anchor="ctr"/>
          <a:lstStyle/>
          <a:p>
            <a:pPr marL="0" indent="0">
              <a:buNone/>
            </a:pPr>
            <a:r>
              <a:rPr lang="en-US" sz="1400" dirty="0">
                <a:latin typeface="+mn-lt"/>
              </a:rPr>
              <a:t>Lectures by Anna </a:t>
            </a:r>
            <a:r>
              <a:rPr lang="en-US" sz="1400" dirty="0" err="1">
                <a:latin typeface="+mn-lt"/>
              </a:rPr>
              <a:t>Hegsted</a:t>
            </a:r>
            <a:r>
              <a:rPr lang="en-US" sz="1400" dirty="0">
                <a:latin typeface="+mn-lt"/>
              </a:rPr>
              <a:t>, Simon Fraser University</a:t>
            </a:r>
            <a:endParaRPr lang="en-IN" sz="1400" dirty="0">
              <a:latin typeface="+mn-lt"/>
            </a:endParaRP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17"/>
          </p:nvPr>
        </p:nvSpPr>
        <p:spPr/>
        <p:txBody>
          <a:bodyPr/>
          <a:lstStyle/>
          <a:p>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pic>
        <p:nvPicPr>
          <p:cNvPr id="11" name="Picture 10" descr="Front Cover: Becker's World of the Cell, Tenth Edition, Global Edition, by Jeff Hardin, James P Lodolce">
            <a:extLst>
              <a:ext uri="{FF2B5EF4-FFF2-40B4-BE49-F238E27FC236}">
                <a16:creationId xmlns:a16="http://schemas.microsoft.com/office/drawing/2014/main" id="{5CCC11F6-032F-4DD9-AD68-181ACA2402EB}"/>
              </a:ext>
            </a:extLst>
          </p:cNvPr>
          <p:cNvPicPr>
            <a:picLocks noChangeAspect="1"/>
          </p:cNvPicPr>
          <p:nvPr/>
        </p:nvPicPr>
        <p:blipFill>
          <a:blip r:embed="rId3"/>
          <a:stretch>
            <a:fillRect/>
          </a:stretch>
        </p:blipFill>
        <p:spPr>
          <a:xfrm>
            <a:off x="466432" y="1360717"/>
            <a:ext cx="3926181" cy="4873827"/>
          </a:xfrm>
          <a:prstGeom prst="rect">
            <a:avLst/>
          </a:prstGeom>
        </p:spPr>
      </p:pic>
    </p:spTree>
    <p:extLst>
      <p:ext uri="{BB962C8B-B14F-4D97-AF65-F5344CB8AC3E}">
        <p14:creationId xmlns:p14="http://schemas.microsoft.com/office/powerpoint/2010/main" val="2416709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42686" y="171829"/>
            <a:ext cx="8229600" cy="1090914"/>
          </a:xfrm>
          <a:solidFill>
            <a:srgbClr val="CC99FF"/>
          </a:solidFill>
        </p:spPr>
        <p:txBody>
          <a:bodyPr lIns="0" tIns="0" rIns="0" bIns="0" anchor="ctr"/>
          <a:lstStyle/>
          <a:p>
            <a:r>
              <a:rPr lang="en-US" dirty="0"/>
              <a:t>Balance Between Division and Differentiation</a:t>
            </a:r>
            <a:endParaRPr lang="en-US" sz="3600" dirty="0">
              <a:latin typeface="+mj-lt"/>
            </a:endParaRPr>
          </a:p>
        </p:txBody>
      </p:sp>
      <p:sp>
        <p:nvSpPr>
          <p:cNvPr id="4" name="Content Placeholder 3"/>
          <p:cNvSpPr>
            <a:spLocks noGrp="1"/>
          </p:cNvSpPr>
          <p:nvPr>
            <p:ph sz="quarter" idx="13"/>
          </p:nvPr>
        </p:nvSpPr>
        <p:spPr>
          <a:xfrm>
            <a:off x="457200" y="1441450"/>
            <a:ext cx="8232775" cy="3812938"/>
          </a:xfrm>
        </p:spPr>
        <p:txBody>
          <a:bodyPr lIns="0" tIns="0" rIns="0" bIns="0"/>
          <a:lstStyle/>
          <a:p>
            <a:pPr marL="342000" indent="-342000"/>
            <a:r>
              <a:rPr lang="en-US" sz="2400" dirty="0">
                <a:solidFill>
                  <a:schemeClr val="tx1"/>
                </a:solidFill>
              </a:rPr>
              <a:t>In </a:t>
            </a:r>
            <a:r>
              <a:rPr lang="en-US" sz="2400" dirty="0">
                <a:solidFill>
                  <a:schemeClr val="tx1"/>
                </a:solidFill>
                <a:effectLst>
                  <a:outerShdw blurRad="38100" dist="38100" dir="2700000" algn="tl">
                    <a:srgbClr val="000000">
                      <a:alpha val="43137"/>
                    </a:srgbClr>
                  </a:outerShdw>
                </a:effectLst>
              </a:rPr>
              <a:t>normal</a:t>
            </a:r>
            <a:r>
              <a:rPr lang="en-US" sz="2400" dirty="0">
                <a:solidFill>
                  <a:schemeClr val="tx1"/>
                </a:solidFill>
              </a:rPr>
              <a:t> skin, </a:t>
            </a:r>
            <a:r>
              <a:rPr lang="en-US" sz="2400" dirty="0">
                <a:solidFill>
                  <a:schemeClr val="tx1"/>
                </a:solidFill>
                <a:effectLst>
                  <a:outerShdw blurRad="38100" dist="38100" dir="2700000" algn="tl">
                    <a:srgbClr val="000000">
                      <a:alpha val="43137"/>
                    </a:srgbClr>
                  </a:outerShdw>
                </a:effectLst>
              </a:rPr>
              <a:t>one</a:t>
            </a:r>
            <a:r>
              <a:rPr lang="en-US" sz="2400" dirty="0">
                <a:solidFill>
                  <a:schemeClr val="tx1"/>
                </a:solidFill>
              </a:rPr>
              <a:t> of the two cells produced by each division </a:t>
            </a:r>
            <a:r>
              <a:rPr lang="en-US" sz="2400" dirty="0">
                <a:solidFill>
                  <a:schemeClr val="tx1"/>
                </a:solidFill>
                <a:effectLst>
                  <a:outerShdw blurRad="38100" dist="38100" dir="2700000" algn="tl">
                    <a:srgbClr val="000000">
                      <a:alpha val="43137"/>
                    </a:srgbClr>
                  </a:outerShdw>
                </a:effectLst>
              </a:rPr>
              <a:t>stays</a:t>
            </a:r>
            <a:r>
              <a:rPr lang="en-US" sz="2400" dirty="0">
                <a:solidFill>
                  <a:schemeClr val="tx1"/>
                </a:solidFill>
              </a:rPr>
              <a:t> in the basal </a:t>
            </a:r>
            <a:r>
              <a:rPr lang="en-US" sz="2400" dirty="0">
                <a:solidFill>
                  <a:schemeClr val="tx1"/>
                </a:solidFill>
                <a:effectLst>
                  <a:outerShdw blurRad="38100" dist="38100" dir="2700000" algn="tl">
                    <a:srgbClr val="000000">
                      <a:alpha val="43137"/>
                    </a:srgbClr>
                  </a:outerShdw>
                </a:effectLst>
              </a:rPr>
              <a:t>lamina</a:t>
            </a:r>
            <a:r>
              <a:rPr lang="en-US" sz="2400" dirty="0">
                <a:solidFill>
                  <a:schemeClr val="tx1"/>
                </a:solidFill>
              </a:rPr>
              <a:t> and </a:t>
            </a:r>
            <a:r>
              <a:rPr lang="en-US" sz="2400" dirty="0">
                <a:solidFill>
                  <a:schemeClr val="tx1"/>
                </a:solidFill>
                <a:effectLst>
                  <a:outerShdw blurRad="38100" dist="38100" dir="2700000" algn="tl">
                    <a:srgbClr val="000000">
                      <a:alpha val="43137"/>
                    </a:srgbClr>
                  </a:outerShdw>
                </a:effectLst>
              </a:rPr>
              <a:t>retains</a:t>
            </a:r>
            <a:r>
              <a:rPr lang="en-US" sz="2400" dirty="0">
                <a:solidFill>
                  <a:schemeClr val="tx1"/>
                </a:solidFill>
              </a:rPr>
              <a:t> the ability to </a:t>
            </a:r>
            <a:r>
              <a:rPr lang="en-US" sz="2400" dirty="0">
                <a:solidFill>
                  <a:schemeClr val="tx1"/>
                </a:solidFill>
                <a:effectLst>
                  <a:outerShdw blurRad="38100" dist="38100" dir="2700000" algn="tl">
                    <a:srgbClr val="000000">
                      <a:alpha val="43137"/>
                    </a:srgbClr>
                  </a:outerShdw>
                </a:effectLst>
              </a:rPr>
              <a:t>divide</a:t>
            </a:r>
            <a:r>
              <a:rPr lang="en-US" sz="2400" dirty="0">
                <a:solidFill>
                  <a:schemeClr val="tx1"/>
                </a:solidFill>
              </a:rPr>
              <a:t>. The </a:t>
            </a:r>
            <a:r>
              <a:rPr lang="en-US" sz="2400" dirty="0">
                <a:solidFill>
                  <a:schemeClr val="tx1"/>
                </a:solidFill>
                <a:effectLst>
                  <a:outerShdw blurRad="38100" dist="38100" dir="2700000" algn="tl">
                    <a:srgbClr val="000000">
                      <a:alpha val="43137"/>
                    </a:srgbClr>
                  </a:outerShdw>
                </a:effectLst>
              </a:rPr>
              <a:t>other</a:t>
            </a:r>
            <a:r>
              <a:rPr lang="en-US" sz="2400" dirty="0">
                <a:solidFill>
                  <a:schemeClr val="tx1"/>
                </a:solidFill>
              </a:rPr>
              <a:t> cell </a:t>
            </a:r>
            <a:r>
              <a:rPr lang="en-US" sz="2400" dirty="0">
                <a:solidFill>
                  <a:schemeClr val="tx1"/>
                </a:solidFill>
                <a:effectLst>
                  <a:outerShdw blurRad="38100" dist="38100" dir="2700000" algn="tl">
                    <a:srgbClr val="000000">
                      <a:alpha val="43137"/>
                    </a:srgbClr>
                  </a:outerShdw>
                </a:effectLst>
              </a:rPr>
              <a:t>leaves</a:t>
            </a:r>
            <a:r>
              <a:rPr lang="en-US" sz="2400" dirty="0">
                <a:solidFill>
                  <a:schemeClr val="tx1"/>
                </a:solidFill>
              </a:rPr>
              <a:t> the basal layer, </a:t>
            </a:r>
            <a:r>
              <a:rPr lang="en-US" sz="2400" dirty="0">
                <a:solidFill>
                  <a:schemeClr val="tx1"/>
                </a:solidFill>
                <a:effectLst>
                  <a:outerShdw blurRad="38100" dist="38100" dir="2700000" algn="tl">
                    <a:srgbClr val="000000">
                      <a:alpha val="43137"/>
                    </a:srgbClr>
                  </a:outerShdw>
                </a:effectLst>
              </a:rPr>
              <a:t>loses</a:t>
            </a:r>
            <a:r>
              <a:rPr lang="en-US" sz="2400" dirty="0">
                <a:solidFill>
                  <a:schemeClr val="tx1"/>
                </a:solidFill>
              </a:rPr>
              <a:t> the ability to </a:t>
            </a:r>
            <a:r>
              <a:rPr lang="en-US" sz="2400" dirty="0">
                <a:solidFill>
                  <a:schemeClr val="tx1"/>
                </a:solidFill>
                <a:effectLst>
                  <a:outerShdw blurRad="38100" dist="38100" dir="2700000" algn="tl">
                    <a:srgbClr val="000000">
                      <a:alpha val="43137"/>
                    </a:srgbClr>
                  </a:outerShdw>
                </a:effectLst>
              </a:rPr>
              <a:t>divide</a:t>
            </a:r>
            <a:r>
              <a:rPr lang="en-US" sz="2400" dirty="0">
                <a:solidFill>
                  <a:schemeClr val="tx1"/>
                </a:solidFill>
              </a:rPr>
              <a:t>, and finally </a:t>
            </a:r>
            <a:r>
              <a:rPr lang="en-US" sz="2400" dirty="0">
                <a:solidFill>
                  <a:schemeClr val="tx1"/>
                </a:solidFill>
                <a:effectLst>
                  <a:outerShdw blurRad="38100" dist="38100" dir="2700000" algn="tl">
                    <a:srgbClr val="000000">
                      <a:alpha val="43137"/>
                    </a:srgbClr>
                  </a:outerShdw>
                </a:effectLst>
              </a:rPr>
              <a:t>dies</a:t>
            </a:r>
            <a:r>
              <a:rPr lang="en-US" sz="2400" dirty="0">
                <a:solidFill>
                  <a:schemeClr val="tx1"/>
                </a:solidFill>
              </a:rPr>
              <a:t>.</a:t>
            </a:r>
          </a:p>
          <a:p>
            <a:pPr marL="342000" indent="-342000"/>
            <a:r>
              <a:rPr lang="en-US" sz="2400" u="sng" dirty="0">
                <a:solidFill>
                  <a:schemeClr val="tx1"/>
                </a:solidFill>
                <a:effectLst>
                  <a:glow rad="63500">
                    <a:schemeClr val="accent3">
                      <a:satMod val="175000"/>
                      <a:alpha val="40000"/>
                    </a:schemeClr>
                  </a:glow>
                </a:effectLst>
              </a:rPr>
              <a:t>A similar pattern is seen in the </a:t>
            </a:r>
            <a:r>
              <a:rPr lang="en-US" sz="2400" u="sng" dirty="0">
                <a:solidFill>
                  <a:schemeClr val="tx1"/>
                </a:solidFill>
                <a:effectLst>
                  <a:glow rad="63500">
                    <a:schemeClr val="accent3">
                      <a:satMod val="175000"/>
                      <a:alpha val="40000"/>
                    </a:schemeClr>
                  </a:glow>
                  <a:outerShdw blurRad="38100" dist="38100" dir="2700000" algn="tl">
                    <a:srgbClr val="000000">
                      <a:alpha val="43137"/>
                    </a:srgbClr>
                  </a:outerShdw>
                </a:effectLst>
              </a:rPr>
              <a:t>gastrointestinal</a:t>
            </a:r>
            <a:r>
              <a:rPr lang="en-US" sz="2400" u="sng" dirty="0">
                <a:solidFill>
                  <a:schemeClr val="tx1"/>
                </a:solidFill>
                <a:effectLst>
                  <a:glow rad="63500">
                    <a:schemeClr val="accent3">
                      <a:satMod val="175000"/>
                      <a:alpha val="40000"/>
                    </a:schemeClr>
                  </a:glow>
                </a:effectLst>
              </a:rPr>
              <a:t> tract lining and the </a:t>
            </a:r>
            <a:r>
              <a:rPr lang="en-US" sz="2400" u="sng" dirty="0">
                <a:solidFill>
                  <a:schemeClr val="tx1"/>
                </a:solidFill>
                <a:effectLst>
                  <a:glow rad="63500">
                    <a:schemeClr val="accent3">
                      <a:satMod val="175000"/>
                      <a:alpha val="40000"/>
                    </a:schemeClr>
                  </a:glow>
                  <a:outerShdw blurRad="38100" dist="38100" dir="2700000" algn="tl">
                    <a:srgbClr val="000000">
                      <a:alpha val="43137"/>
                    </a:srgbClr>
                  </a:outerShdw>
                </a:effectLst>
              </a:rPr>
              <a:t>bone</a:t>
            </a:r>
            <a:r>
              <a:rPr lang="en-US" sz="2400" u="sng" dirty="0">
                <a:solidFill>
                  <a:schemeClr val="tx1"/>
                </a:solidFill>
                <a:effectLst>
                  <a:glow rad="63500">
                    <a:schemeClr val="accent3">
                      <a:satMod val="175000"/>
                      <a:alpha val="40000"/>
                    </a:schemeClr>
                  </a:glow>
                </a:effectLst>
              </a:rPr>
              <a:t> marrow. This </a:t>
            </a:r>
            <a:r>
              <a:rPr lang="en-US" sz="2400" u="sng" dirty="0">
                <a:solidFill>
                  <a:schemeClr val="tx1"/>
                </a:solidFill>
                <a:effectLst>
                  <a:glow rad="63500">
                    <a:schemeClr val="accent3">
                      <a:satMod val="175000"/>
                      <a:alpha val="40000"/>
                    </a:schemeClr>
                  </a:glow>
                  <a:outerShdw blurRad="38100" dist="38100" dir="2700000" algn="tl">
                    <a:srgbClr val="000000">
                      <a:alpha val="43137"/>
                    </a:srgbClr>
                  </a:outerShdw>
                </a:effectLst>
              </a:rPr>
              <a:t>ensures</a:t>
            </a:r>
            <a:r>
              <a:rPr lang="en-US" sz="2400" u="sng" dirty="0">
                <a:solidFill>
                  <a:schemeClr val="tx1"/>
                </a:solidFill>
                <a:effectLst>
                  <a:glow rad="63500">
                    <a:schemeClr val="accent3">
                      <a:satMod val="175000"/>
                      <a:alpha val="40000"/>
                    </a:schemeClr>
                  </a:glow>
                </a:effectLst>
              </a:rPr>
              <a:t> no </a:t>
            </a:r>
            <a:r>
              <a:rPr lang="en-US" sz="2400" u="sng" dirty="0">
                <a:solidFill>
                  <a:schemeClr val="tx1"/>
                </a:solidFill>
                <a:effectLst>
                  <a:glow rad="63500">
                    <a:schemeClr val="accent3">
                      <a:satMod val="175000"/>
                      <a:alpha val="40000"/>
                    </a:schemeClr>
                  </a:glow>
                  <a:outerShdw blurRad="38100" dist="38100" dir="2700000" algn="tl">
                    <a:srgbClr val="000000">
                      <a:alpha val="43137"/>
                    </a:srgbClr>
                  </a:outerShdw>
                </a:effectLst>
              </a:rPr>
              <a:t>increase</a:t>
            </a:r>
            <a:r>
              <a:rPr lang="en-US" sz="2400" u="sng" dirty="0">
                <a:solidFill>
                  <a:schemeClr val="tx1"/>
                </a:solidFill>
                <a:effectLst>
                  <a:glow rad="63500">
                    <a:schemeClr val="accent3">
                      <a:satMod val="175000"/>
                      <a:alpha val="40000"/>
                    </a:schemeClr>
                  </a:glow>
                </a:effectLst>
              </a:rPr>
              <a:t> in </a:t>
            </a:r>
            <a:r>
              <a:rPr lang="en-US" sz="2400" u="sng" dirty="0">
                <a:solidFill>
                  <a:schemeClr val="tx1"/>
                </a:solidFill>
                <a:effectLst>
                  <a:glow rad="63500">
                    <a:schemeClr val="accent3">
                      <a:satMod val="175000"/>
                      <a:alpha val="40000"/>
                    </a:schemeClr>
                  </a:glow>
                  <a:outerShdw blurRad="38100" dist="38100" dir="2700000" algn="tl">
                    <a:srgbClr val="000000">
                      <a:alpha val="43137"/>
                    </a:srgbClr>
                  </a:outerShdw>
                </a:effectLst>
              </a:rPr>
              <a:t>number</a:t>
            </a:r>
            <a:r>
              <a:rPr lang="en-US" sz="2400" u="sng" dirty="0">
                <a:solidFill>
                  <a:schemeClr val="tx1"/>
                </a:solidFill>
                <a:effectLst>
                  <a:glow rad="63500">
                    <a:schemeClr val="accent3">
                      <a:satMod val="175000"/>
                      <a:alpha val="40000"/>
                    </a:schemeClr>
                  </a:glow>
                </a:effectLst>
              </a:rPr>
              <a:t> of dividing cells.</a:t>
            </a:r>
          </a:p>
          <a:p>
            <a:pPr marL="342000" indent="-342000"/>
            <a:r>
              <a:rPr lang="en-US" sz="2400" u="sng" dirty="0">
                <a:solidFill>
                  <a:schemeClr val="tx1"/>
                </a:solidFill>
                <a:effectLst>
                  <a:glow rad="101600">
                    <a:schemeClr val="accent4">
                      <a:satMod val="175000"/>
                      <a:alpha val="40000"/>
                    </a:schemeClr>
                  </a:glow>
                </a:effectLst>
              </a:rPr>
              <a:t>Cell </a:t>
            </a:r>
            <a:r>
              <a:rPr lang="en-US" sz="2400" b="1" u="sng" dirty="0">
                <a:ln w="22225">
                  <a:solidFill>
                    <a:schemeClr val="accent2"/>
                  </a:solidFill>
                  <a:prstDash val="solid"/>
                </a:ln>
                <a:solidFill>
                  <a:schemeClr val="accent2">
                    <a:lumMod val="40000"/>
                    <a:lumOff val="60000"/>
                  </a:schemeClr>
                </a:solidFill>
              </a:rPr>
              <a:t>division</a:t>
            </a:r>
            <a:r>
              <a:rPr lang="en-US" sz="2400" u="sng" dirty="0">
                <a:solidFill>
                  <a:schemeClr val="tx1"/>
                </a:solidFill>
                <a:effectLst>
                  <a:glow rad="101600">
                    <a:schemeClr val="accent4">
                      <a:satMod val="175000"/>
                      <a:alpha val="40000"/>
                    </a:schemeClr>
                  </a:glow>
                </a:effectLst>
              </a:rPr>
              <a:t> </a:t>
            </a:r>
            <a:r>
              <a:rPr lang="en-US" sz="2400" dirty="0">
                <a:solidFill>
                  <a:schemeClr val="tx1"/>
                </a:solidFill>
                <a:effectLst>
                  <a:glow rad="101600">
                    <a:schemeClr val="accent4">
                      <a:satMod val="175000"/>
                      <a:alpha val="40000"/>
                    </a:schemeClr>
                  </a:glow>
                </a:effectLst>
              </a:rPr>
              <a:t>is carefully </a:t>
            </a:r>
            <a:r>
              <a:rPr lang="en-US" sz="2400" b="1" dirty="0">
                <a:ln w="22225">
                  <a:solidFill>
                    <a:schemeClr val="accent2"/>
                  </a:solidFill>
                  <a:prstDash val="solid"/>
                </a:ln>
                <a:solidFill>
                  <a:schemeClr val="accent2">
                    <a:lumMod val="40000"/>
                    <a:lumOff val="60000"/>
                  </a:schemeClr>
                </a:solidFill>
              </a:rPr>
              <a:t>balanced</a:t>
            </a:r>
            <a:r>
              <a:rPr lang="en-US" sz="2400" dirty="0">
                <a:solidFill>
                  <a:schemeClr val="tx1"/>
                </a:solidFill>
                <a:effectLst>
                  <a:glow rad="101600">
                    <a:schemeClr val="accent4">
                      <a:satMod val="175000"/>
                      <a:alpha val="40000"/>
                    </a:schemeClr>
                  </a:glow>
                </a:effectLst>
              </a:rPr>
              <a:t> with </a:t>
            </a:r>
            <a:r>
              <a:rPr lang="en-US" sz="2400" u="sng" dirty="0">
                <a:solidFill>
                  <a:schemeClr val="tx1"/>
                </a:solidFill>
                <a:effectLst>
                  <a:glow rad="101600">
                    <a:schemeClr val="accent4">
                      <a:satMod val="175000"/>
                      <a:alpha val="40000"/>
                    </a:schemeClr>
                  </a:glow>
                </a:effectLst>
              </a:rPr>
              <a:t>cell </a:t>
            </a:r>
            <a:r>
              <a:rPr lang="en-US" sz="2400" b="1" u="sng" dirty="0">
                <a:ln w="22225">
                  <a:solidFill>
                    <a:schemeClr val="accent2"/>
                  </a:solidFill>
                  <a:prstDash val="solid"/>
                </a:ln>
                <a:solidFill>
                  <a:schemeClr val="accent2">
                    <a:lumMod val="40000"/>
                    <a:lumOff val="60000"/>
                  </a:schemeClr>
                </a:solidFill>
              </a:rPr>
              <a:t>differentiation</a:t>
            </a:r>
            <a:r>
              <a:rPr lang="en-US" sz="2400" u="sng" dirty="0">
                <a:solidFill>
                  <a:schemeClr val="tx1"/>
                </a:solidFill>
                <a:effectLst>
                  <a:glow rad="101600">
                    <a:schemeClr val="accent4">
                      <a:satMod val="175000"/>
                      <a:alpha val="40000"/>
                    </a:schemeClr>
                  </a:glow>
                </a:effectLst>
              </a:rPr>
              <a:t> and </a:t>
            </a:r>
            <a:r>
              <a:rPr lang="en-US" sz="2400" b="1" u="sng" dirty="0">
                <a:ln w="22225">
                  <a:solidFill>
                    <a:schemeClr val="accent2"/>
                  </a:solidFill>
                  <a:prstDash val="solid"/>
                </a:ln>
                <a:solidFill>
                  <a:schemeClr val="accent2">
                    <a:lumMod val="40000"/>
                    <a:lumOff val="60000"/>
                  </a:schemeClr>
                </a:solidFill>
              </a:rPr>
              <a:t>death</a:t>
            </a:r>
            <a:r>
              <a:rPr lang="en-US" sz="2400" u="sng" dirty="0">
                <a:solidFill>
                  <a:schemeClr val="tx1"/>
                </a:solidFill>
                <a:effectLst>
                  <a:glow rad="101600">
                    <a:schemeClr val="accent4">
                      <a:satMod val="175000"/>
                      <a:alpha val="40000"/>
                    </a:schemeClr>
                  </a:glow>
                </a:effectLst>
              </a:rPr>
              <a:t>.</a:t>
            </a:r>
          </a:p>
        </p:txBody>
      </p:sp>
    </p:spTree>
    <p:extLst>
      <p:ext uri="{BB962C8B-B14F-4D97-AF65-F5344CB8AC3E}">
        <p14:creationId xmlns:p14="http://schemas.microsoft.com/office/powerpoint/2010/main" val="289552643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8075"/>
            <a:ext cx="8229600" cy="1097279"/>
          </a:xfrm>
          <a:solidFill>
            <a:srgbClr val="D3F42C"/>
          </a:solidFill>
        </p:spPr>
        <p:txBody>
          <a:bodyPr lIns="0" tIns="0" rIns="0" bIns="0" anchor="ctr"/>
          <a:lstStyle/>
          <a:p>
            <a:r>
              <a:rPr lang="en-US" dirty="0">
                <a:latin typeface="+mj-lt"/>
              </a:rPr>
              <a:t>Five Mechanisms for Converting Proto-oncogenes into Oncogenes</a:t>
            </a:r>
          </a:p>
        </p:txBody>
      </p:sp>
      <p:sp>
        <p:nvSpPr>
          <p:cNvPr id="4" name="Content Placeholder 3"/>
          <p:cNvSpPr>
            <a:spLocks noGrp="1"/>
          </p:cNvSpPr>
          <p:nvPr>
            <p:ph sz="quarter" idx="14"/>
          </p:nvPr>
        </p:nvSpPr>
        <p:spPr>
          <a:xfrm>
            <a:off x="457201" y="1443391"/>
            <a:ext cx="8400196" cy="753897"/>
          </a:xfrm>
          <a:solidFill>
            <a:srgbClr val="FFFF00"/>
          </a:solidFill>
        </p:spPr>
        <p:txBody>
          <a:bodyPr lIns="0" tIns="0" rIns="0" bIns="0"/>
          <a:lstStyle/>
          <a:p>
            <a:pPr marL="0" indent="0">
              <a:buNone/>
            </a:pPr>
            <a:r>
              <a:rPr lang="en-IN" sz="2400" b="1" dirty="0"/>
              <a:t>Figure 26.11</a:t>
            </a:r>
            <a:r>
              <a:rPr lang="en-IN" sz="2400" dirty="0"/>
              <a:t> Five Mechanisms for Converting Proto-oncogenes into Oncogenes.</a:t>
            </a:r>
          </a:p>
        </p:txBody>
      </p:sp>
      <p:pic>
        <p:nvPicPr>
          <p:cNvPr id="9" name="Content Placeholder 4" descr="An illustration on the five mechanisms for converting proto-oncogenes into oncogenes. The mechanisms are point mutation, gene amplification, chromosomal translocation, local DNA rearrangements, and insertional mutagenesis. "/>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792"/>
          <a:stretch/>
        </p:blipFill>
        <p:spPr>
          <a:xfrm>
            <a:off x="1322500" y="2283450"/>
            <a:ext cx="6915177" cy="3933274"/>
          </a:xfrm>
        </p:spPr>
      </p:pic>
    </p:spTree>
    <p:extLst>
      <p:ext uri="{BB962C8B-B14F-4D97-AF65-F5344CB8AC3E}">
        <p14:creationId xmlns:p14="http://schemas.microsoft.com/office/powerpoint/2010/main" val="42406622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23016" y="111441"/>
            <a:ext cx="8302240" cy="669566"/>
          </a:xfrm>
          <a:solidFill>
            <a:srgbClr val="D3F42C"/>
          </a:solidFill>
        </p:spPr>
        <p:txBody>
          <a:bodyPr lIns="0" tIns="0" rIns="0" bIns="0" anchor="ctr"/>
          <a:lstStyle/>
          <a:p>
            <a:r>
              <a:rPr lang="en-US" sz="3600" dirty="0">
                <a:latin typeface="+mj-lt"/>
              </a:rPr>
              <a:t>Point Mutation</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9716"/>
            <a:ext cx="8302240" cy="3114612"/>
          </a:xfrm>
          <a:prstGeom prst="rect">
            <a:avLst/>
          </a:prstGeom>
        </p:spPr>
        <p:txBody>
          <a:bodyPr lIns="0" tIns="0" rIns="0" bIns="0"/>
          <a:lstStyle/>
          <a:p>
            <a:pPr marL="342000" indent="-342000"/>
            <a:r>
              <a:rPr lang="en-US" sz="2400" dirty="0">
                <a:solidFill>
                  <a:schemeClr val="tx1"/>
                </a:solidFill>
              </a:rPr>
              <a:t>A </a:t>
            </a:r>
            <a:r>
              <a:rPr lang="en-US" sz="2400" i="1" dirty="0">
                <a:solidFill>
                  <a:schemeClr val="tx1"/>
                </a:solidFill>
                <a:effectLst>
                  <a:outerShdw blurRad="38100" dist="38100" dir="2700000" algn="tl">
                    <a:srgbClr val="000000">
                      <a:alpha val="43137"/>
                    </a:srgbClr>
                  </a:outerShdw>
                </a:effectLst>
              </a:rPr>
              <a:t>point</a:t>
            </a:r>
            <a:r>
              <a:rPr lang="en-US" sz="2400" i="1" dirty="0">
                <a:solidFill>
                  <a:schemeClr val="tx1"/>
                </a:solidFill>
              </a:rPr>
              <a:t> </a:t>
            </a:r>
            <a:r>
              <a:rPr lang="en-US" sz="2400" i="1" dirty="0">
                <a:solidFill>
                  <a:schemeClr val="tx1"/>
                </a:solidFill>
                <a:effectLst>
                  <a:outerShdw blurRad="38100" dist="38100" dir="2700000" algn="tl">
                    <a:srgbClr val="000000">
                      <a:alpha val="43137"/>
                    </a:srgbClr>
                  </a:outerShdw>
                </a:effectLst>
              </a:rPr>
              <a:t>mutation</a:t>
            </a:r>
            <a:r>
              <a:rPr lang="en-US" sz="2400" dirty="0">
                <a:solidFill>
                  <a:schemeClr val="tx1"/>
                </a:solidFill>
              </a:rPr>
              <a:t> is a </a:t>
            </a:r>
            <a:r>
              <a:rPr lang="en-US" sz="2400" u="sng" dirty="0">
                <a:solidFill>
                  <a:schemeClr val="tx1"/>
                </a:solidFill>
              </a:rPr>
              <a:t>single nucleotide substitution </a:t>
            </a:r>
            <a:r>
              <a:rPr lang="en-US" sz="2400" dirty="0">
                <a:solidFill>
                  <a:schemeClr val="tx1"/>
                </a:solidFill>
              </a:rPr>
              <a:t>that causes a single </a:t>
            </a:r>
            <a:r>
              <a:rPr lang="en-US" sz="2400" u="sng" dirty="0">
                <a:solidFill>
                  <a:schemeClr val="tx1"/>
                </a:solidFill>
              </a:rPr>
              <a:t>amino acid change </a:t>
            </a:r>
            <a:r>
              <a:rPr lang="en-US" sz="2400" dirty="0">
                <a:solidFill>
                  <a:schemeClr val="tx1"/>
                </a:solidFill>
              </a:rPr>
              <a:t>in the protein product of the gene.</a:t>
            </a:r>
          </a:p>
          <a:p>
            <a:pPr marL="342000" indent="-342000"/>
            <a:r>
              <a:rPr lang="en-US" sz="2400" dirty="0">
                <a:solidFill>
                  <a:schemeClr val="tx1"/>
                </a:solidFill>
              </a:rPr>
              <a:t>The most </a:t>
            </a:r>
            <a:r>
              <a:rPr lang="en-US" sz="2400" dirty="0">
                <a:solidFill>
                  <a:schemeClr val="tx1"/>
                </a:solidFill>
                <a:effectLst>
                  <a:outerShdw blurRad="38100" dist="38100" dir="2700000" algn="tl">
                    <a:srgbClr val="000000">
                      <a:alpha val="43137"/>
                    </a:srgbClr>
                  </a:outerShdw>
                </a:effectLst>
              </a:rPr>
              <a:t>frequently</a:t>
            </a:r>
            <a:r>
              <a:rPr lang="en-US" sz="2400" dirty="0">
                <a:solidFill>
                  <a:schemeClr val="tx1"/>
                </a:solidFill>
              </a:rPr>
              <a:t> encountered </a:t>
            </a:r>
            <a:r>
              <a:rPr lang="en-US" sz="2400" dirty="0">
                <a:solidFill>
                  <a:schemeClr val="tx1"/>
                </a:solidFill>
                <a:effectLst>
                  <a:outerShdw blurRad="38100" dist="38100" dir="2700000" algn="tl">
                    <a:srgbClr val="000000">
                      <a:alpha val="43137"/>
                    </a:srgbClr>
                  </a:outerShdw>
                </a:effectLst>
              </a:rPr>
              <a:t>oncogenes</a:t>
            </a:r>
            <a:r>
              <a:rPr lang="en-US" sz="2400" dirty="0">
                <a:solidFill>
                  <a:schemeClr val="tx1"/>
                </a:solidFill>
              </a:rPr>
              <a:t> of this type are </a:t>
            </a:r>
            <a:r>
              <a:rPr lang="en-US" sz="2400" i="1" spc="-300" dirty="0">
                <a:solidFill>
                  <a:srgbClr val="FF5050"/>
                </a:solidFill>
              </a:rPr>
              <a:t>R A S</a:t>
            </a:r>
            <a:r>
              <a:rPr lang="en-US" sz="2400" dirty="0">
                <a:solidFill>
                  <a:srgbClr val="FF5050"/>
                </a:solidFill>
              </a:rPr>
              <a:t> oncogenes</a:t>
            </a:r>
            <a:r>
              <a:rPr lang="en-US" sz="2400" dirty="0">
                <a:solidFill>
                  <a:schemeClr val="tx1"/>
                </a:solidFill>
              </a:rPr>
              <a:t>.</a:t>
            </a:r>
          </a:p>
          <a:p>
            <a:pPr marL="342000" indent="-342000"/>
            <a:r>
              <a:rPr lang="en-US" sz="2400" dirty="0">
                <a:solidFill>
                  <a:schemeClr val="tx1"/>
                </a:solidFill>
                <a:effectLst>
                  <a:glow rad="101600">
                    <a:schemeClr val="accent4">
                      <a:lumMod val="20000"/>
                      <a:lumOff val="80000"/>
                      <a:alpha val="60000"/>
                    </a:schemeClr>
                  </a:glow>
                </a:effectLst>
              </a:rPr>
              <a:t>The mutations cause the </a:t>
            </a:r>
            <a:r>
              <a:rPr lang="en-US" sz="2400" u="sng" dirty="0">
                <a:solidFill>
                  <a:schemeClr val="tx1"/>
                </a:solidFill>
                <a:effectLst>
                  <a:glow rad="101600">
                    <a:schemeClr val="accent4">
                      <a:lumMod val="20000"/>
                      <a:lumOff val="80000"/>
                      <a:alpha val="60000"/>
                    </a:schemeClr>
                  </a:glow>
                </a:effectLst>
              </a:rPr>
              <a:t>Ras pathway </a:t>
            </a:r>
            <a:r>
              <a:rPr lang="en-US" sz="2400" dirty="0">
                <a:solidFill>
                  <a:schemeClr val="tx1"/>
                </a:solidFill>
                <a:effectLst>
                  <a:glow rad="101600">
                    <a:schemeClr val="accent4">
                      <a:lumMod val="20000"/>
                      <a:lumOff val="80000"/>
                      <a:alpha val="60000"/>
                    </a:schemeClr>
                  </a:glow>
                </a:effectLst>
              </a:rPr>
              <a:t>to be </a:t>
            </a:r>
            <a:r>
              <a:rPr lang="en-US" sz="2400" u="sng" dirty="0">
                <a:solidFill>
                  <a:schemeClr val="tx1"/>
                </a:solidFill>
                <a:effectLst>
                  <a:glow rad="101600">
                    <a:schemeClr val="accent4">
                      <a:lumMod val="20000"/>
                      <a:lumOff val="80000"/>
                      <a:alpha val="60000"/>
                    </a:schemeClr>
                  </a:glow>
                </a:effectLst>
              </a:rPr>
              <a:t>continually</a:t>
            </a:r>
            <a:r>
              <a:rPr lang="en-US" sz="2400" dirty="0">
                <a:solidFill>
                  <a:schemeClr val="tx1"/>
                </a:solidFill>
                <a:effectLst>
                  <a:glow rad="101600">
                    <a:schemeClr val="accent4">
                      <a:lumMod val="20000"/>
                      <a:lumOff val="80000"/>
                      <a:alpha val="60000"/>
                    </a:schemeClr>
                  </a:glow>
                </a:effectLst>
              </a:rPr>
              <a:t> activated, leading to </a:t>
            </a:r>
            <a:r>
              <a:rPr lang="en-US" sz="2400" dirty="0">
                <a:solidFill>
                  <a:srgbClr val="FF5050"/>
                </a:solidFill>
                <a:effectLst>
                  <a:glow rad="101600">
                    <a:schemeClr val="accent4">
                      <a:lumMod val="20000"/>
                      <a:lumOff val="80000"/>
                      <a:alpha val="60000"/>
                    </a:schemeClr>
                  </a:glow>
                </a:effectLst>
              </a:rPr>
              <a:t>excessive cell proliferation</a:t>
            </a:r>
            <a:r>
              <a:rPr lang="en-US" sz="2400" dirty="0">
                <a:solidFill>
                  <a:schemeClr val="tx1"/>
                </a:solidFill>
                <a:effectLst>
                  <a:glow rad="101600">
                    <a:schemeClr val="accent4">
                      <a:lumMod val="20000"/>
                      <a:lumOff val="80000"/>
                      <a:alpha val="60000"/>
                    </a:schemeClr>
                  </a:glow>
                </a:effectLst>
              </a:rPr>
              <a:t>.</a:t>
            </a:r>
          </a:p>
        </p:txBody>
      </p:sp>
    </p:spTree>
    <p:extLst>
      <p:ext uri="{BB962C8B-B14F-4D97-AF65-F5344CB8AC3E}">
        <p14:creationId xmlns:p14="http://schemas.microsoft.com/office/powerpoint/2010/main" val="30810631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19403"/>
            <a:ext cx="8302240" cy="672166"/>
          </a:xfrm>
          <a:solidFill>
            <a:srgbClr val="D3F42C"/>
          </a:solidFill>
        </p:spPr>
        <p:txBody>
          <a:bodyPr lIns="0" tIns="0" rIns="0" bIns="0" anchor="ctr"/>
          <a:lstStyle/>
          <a:p>
            <a:r>
              <a:rPr lang="en-US" sz="3600" dirty="0">
                <a:latin typeface="+mj-lt"/>
              </a:rPr>
              <a:t>Gene Amplification</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77608" y="983438"/>
            <a:ext cx="8302240" cy="3711391"/>
          </a:xfrm>
          <a:prstGeom prst="rect">
            <a:avLst/>
          </a:prstGeom>
        </p:spPr>
        <p:txBody>
          <a:bodyPr lIns="0" tIns="0" rIns="0" bIns="0"/>
          <a:lstStyle/>
          <a:p>
            <a:pPr marL="342000" indent="-342000"/>
            <a:r>
              <a:rPr lang="en-US" sz="2400" i="1" dirty="0">
                <a:solidFill>
                  <a:schemeClr val="tx1"/>
                </a:solidFill>
              </a:rPr>
              <a:t>Gene amplification </a:t>
            </a:r>
            <a:r>
              <a:rPr lang="en-US" sz="2400" u="sng" dirty="0">
                <a:solidFill>
                  <a:srgbClr val="FF5050"/>
                </a:solidFill>
              </a:rPr>
              <a:t>increases</a:t>
            </a:r>
            <a:r>
              <a:rPr lang="en-US" sz="2400" u="sng" dirty="0">
                <a:solidFill>
                  <a:schemeClr val="tx1"/>
                </a:solidFill>
              </a:rPr>
              <a:t> the </a:t>
            </a:r>
            <a:r>
              <a:rPr lang="en-US" sz="2400" u="sng" dirty="0">
                <a:solidFill>
                  <a:schemeClr val="tx1"/>
                </a:solidFill>
                <a:effectLst>
                  <a:outerShdw blurRad="38100" dist="38100" dir="2700000" algn="tl">
                    <a:srgbClr val="000000">
                      <a:alpha val="43137"/>
                    </a:srgbClr>
                  </a:outerShdw>
                </a:effectLst>
              </a:rPr>
              <a:t>number</a:t>
            </a:r>
            <a:r>
              <a:rPr lang="en-US" sz="2400" u="sng" dirty="0">
                <a:solidFill>
                  <a:schemeClr val="tx1"/>
                </a:solidFill>
              </a:rPr>
              <a:t> of </a:t>
            </a:r>
            <a:r>
              <a:rPr lang="en-US" sz="2400" u="sng" dirty="0">
                <a:solidFill>
                  <a:srgbClr val="FF5050"/>
                </a:solidFill>
              </a:rPr>
              <a:t>copies</a:t>
            </a:r>
            <a:r>
              <a:rPr lang="en-US" sz="2400" u="sng" dirty="0">
                <a:solidFill>
                  <a:schemeClr val="tx1"/>
                </a:solidFill>
              </a:rPr>
              <a:t> of a </a:t>
            </a:r>
            <a:r>
              <a:rPr lang="en-US" sz="2400" u="sng" dirty="0">
                <a:solidFill>
                  <a:schemeClr val="tx1"/>
                </a:solidFill>
                <a:effectLst>
                  <a:outerShdw blurRad="38100" dist="38100" dir="2700000" algn="tl">
                    <a:srgbClr val="000000">
                      <a:alpha val="43137"/>
                    </a:srgbClr>
                  </a:outerShdw>
                </a:effectLst>
              </a:rPr>
              <a:t>proto-oncogene</a:t>
            </a:r>
            <a:r>
              <a:rPr lang="en-US" sz="2400" u="sng" dirty="0">
                <a:solidFill>
                  <a:schemeClr val="tx1"/>
                </a:solidFill>
              </a:rPr>
              <a:t>. </a:t>
            </a:r>
          </a:p>
          <a:p>
            <a:pPr marL="342000" indent="-342000"/>
            <a:r>
              <a:rPr lang="en-US" sz="2400" dirty="0">
                <a:solidFill>
                  <a:schemeClr val="tx1"/>
                </a:solidFill>
              </a:rPr>
              <a:t>The </a:t>
            </a:r>
            <a:r>
              <a:rPr lang="en-US" sz="2400" u="sng" dirty="0">
                <a:solidFill>
                  <a:srgbClr val="FF5050"/>
                </a:solidFill>
              </a:rPr>
              <a:t>protein</a:t>
            </a:r>
            <a:r>
              <a:rPr lang="en-US" sz="2400" u="sng" dirty="0">
                <a:solidFill>
                  <a:schemeClr val="tx1"/>
                </a:solidFill>
              </a:rPr>
              <a:t> encoded by the proto-oncogene is </a:t>
            </a:r>
            <a:r>
              <a:rPr lang="en-US" sz="2400" u="sng" dirty="0">
                <a:solidFill>
                  <a:srgbClr val="FF5050"/>
                </a:solidFill>
              </a:rPr>
              <a:t>normal</a:t>
            </a:r>
            <a:r>
              <a:rPr lang="en-US" sz="2400" u="sng" dirty="0">
                <a:solidFill>
                  <a:schemeClr val="tx1"/>
                </a:solidFill>
              </a:rPr>
              <a:t>. It is just </a:t>
            </a:r>
            <a:r>
              <a:rPr lang="en-US" sz="2400" u="sng" dirty="0">
                <a:solidFill>
                  <a:schemeClr val="tx1"/>
                </a:solidFill>
                <a:effectLst>
                  <a:outerShdw blurRad="38100" dist="38100" dir="2700000" algn="tl">
                    <a:srgbClr val="000000">
                      <a:alpha val="43137"/>
                    </a:srgbClr>
                  </a:outerShdw>
                </a:effectLst>
              </a:rPr>
              <a:t>produced</a:t>
            </a:r>
            <a:r>
              <a:rPr lang="en-US" sz="2400" u="sng" dirty="0">
                <a:solidFill>
                  <a:schemeClr val="tx1"/>
                </a:solidFill>
              </a:rPr>
              <a:t> in </a:t>
            </a:r>
            <a:r>
              <a:rPr lang="en-US" sz="2400" u="sng" dirty="0">
                <a:solidFill>
                  <a:srgbClr val="FF5050"/>
                </a:solidFill>
              </a:rPr>
              <a:t>excessive</a:t>
            </a:r>
            <a:r>
              <a:rPr lang="en-US" sz="2400" u="sng" dirty="0">
                <a:solidFill>
                  <a:schemeClr val="tx1"/>
                </a:solidFill>
              </a:rPr>
              <a:t> amounts</a:t>
            </a:r>
            <a:r>
              <a:rPr lang="en-US" sz="2400" dirty="0">
                <a:solidFill>
                  <a:schemeClr val="tx1"/>
                </a:solidFill>
              </a:rPr>
              <a:t>. </a:t>
            </a:r>
          </a:p>
          <a:p>
            <a:pPr marL="342000" indent="-342000"/>
            <a:r>
              <a:rPr lang="en-US" sz="2400" dirty="0">
                <a:solidFill>
                  <a:schemeClr val="tx1"/>
                </a:solidFill>
              </a:rPr>
              <a:t>About </a:t>
            </a:r>
            <a:r>
              <a:rPr lang="en-US" sz="2400" dirty="0">
                <a:solidFill>
                  <a:srgbClr val="FF5050"/>
                </a:solidFill>
              </a:rPr>
              <a:t>25%</a:t>
            </a:r>
            <a:r>
              <a:rPr lang="en-US" sz="2400" dirty="0">
                <a:solidFill>
                  <a:schemeClr val="tx1"/>
                </a:solidFill>
              </a:rPr>
              <a:t> of human </a:t>
            </a:r>
            <a:r>
              <a:rPr lang="en-US" sz="2400" dirty="0">
                <a:solidFill>
                  <a:srgbClr val="FF5050"/>
                </a:solidFill>
              </a:rPr>
              <a:t>breast</a:t>
            </a:r>
            <a:r>
              <a:rPr lang="en-US" sz="2400" dirty="0">
                <a:solidFill>
                  <a:schemeClr val="tx1"/>
                </a:solidFill>
              </a:rPr>
              <a:t> and </a:t>
            </a:r>
            <a:r>
              <a:rPr lang="en-US" sz="2400" dirty="0">
                <a:solidFill>
                  <a:srgbClr val="FF5050"/>
                </a:solidFill>
              </a:rPr>
              <a:t>ovarian</a:t>
            </a:r>
            <a:r>
              <a:rPr lang="en-US" sz="2400" dirty="0">
                <a:solidFill>
                  <a:schemeClr val="tx1"/>
                </a:solidFill>
              </a:rPr>
              <a:t> cancers have </a:t>
            </a:r>
            <a:r>
              <a:rPr lang="en-US" sz="2400" dirty="0">
                <a:solidFill>
                  <a:schemeClr val="tx1"/>
                </a:solidFill>
                <a:effectLst>
                  <a:outerShdw blurRad="38100" dist="38100" dir="2700000" algn="tl">
                    <a:srgbClr val="000000">
                      <a:alpha val="43137"/>
                    </a:srgbClr>
                  </a:outerShdw>
                </a:effectLst>
              </a:rPr>
              <a:t>amplified</a:t>
            </a:r>
            <a:r>
              <a:rPr lang="en-US" sz="2400" dirty="0">
                <a:solidFill>
                  <a:schemeClr val="tx1"/>
                </a:solidFill>
              </a:rPr>
              <a:t> copies of the </a:t>
            </a:r>
            <a:r>
              <a:rPr lang="en-US" sz="2400" i="1" dirty="0">
                <a:solidFill>
                  <a:schemeClr val="tx2"/>
                </a:solidFill>
              </a:rPr>
              <a:t>ERBB2</a:t>
            </a:r>
            <a:r>
              <a:rPr lang="en-US" sz="2400" dirty="0">
                <a:solidFill>
                  <a:schemeClr val="tx2"/>
                </a:solidFill>
              </a:rPr>
              <a:t> gene</a:t>
            </a:r>
            <a:r>
              <a:rPr lang="en-US" sz="2400" dirty="0">
                <a:solidFill>
                  <a:schemeClr val="tx1"/>
                </a:solidFill>
              </a:rPr>
              <a:t>.</a:t>
            </a:r>
          </a:p>
          <a:p>
            <a:pPr marL="342000" indent="-342000"/>
            <a:r>
              <a:rPr lang="en-US" sz="2400" dirty="0">
                <a:solidFill>
                  <a:schemeClr val="tx1"/>
                </a:solidFill>
                <a:effectLst>
                  <a:glow rad="101600">
                    <a:schemeClr val="accent4">
                      <a:lumMod val="20000"/>
                      <a:lumOff val="80000"/>
                      <a:alpha val="60000"/>
                    </a:schemeClr>
                  </a:glow>
                </a:effectLst>
              </a:rPr>
              <a:t>The </a:t>
            </a:r>
            <a:r>
              <a:rPr lang="en-US" sz="2400" u="sng" dirty="0">
                <a:solidFill>
                  <a:schemeClr val="tx2"/>
                </a:solidFill>
                <a:effectLst>
                  <a:glow rad="101600">
                    <a:schemeClr val="accent4">
                      <a:lumMod val="20000"/>
                      <a:lumOff val="80000"/>
                      <a:alpha val="60000"/>
                    </a:schemeClr>
                  </a:glow>
                  <a:outerShdw blurRad="38100" dist="38100" dir="2700000" algn="tl">
                    <a:srgbClr val="000000">
                      <a:alpha val="43137"/>
                    </a:srgbClr>
                  </a:outerShdw>
                </a:effectLst>
              </a:rPr>
              <a:t>extra</a:t>
            </a:r>
            <a:r>
              <a:rPr lang="en-US" sz="2400" u="sng" dirty="0">
                <a:solidFill>
                  <a:schemeClr val="tx2"/>
                </a:solidFill>
                <a:effectLst>
                  <a:glow rad="101600">
                    <a:schemeClr val="accent4">
                      <a:lumMod val="20000"/>
                      <a:lumOff val="80000"/>
                      <a:alpha val="60000"/>
                    </a:schemeClr>
                  </a:glow>
                </a:effectLst>
              </a:rPr>
              <a:t> </a:t>
            </a:r>
            <a:r>
              <a:rPr lang="en-US" sz="2400" u="sng" dirty="0">
                <a:solidFill>
                  <a:schemeClr val="tx2"/>
                </a:solidFill>
                <a:effectLst>
                  <a:glow rad="101600">
                    <a:schemeClr val="accent4">
                      <a:lumMod val="20000"/>
                      <a:lumOff val="80000"/>
                      <a:alpha val="60000"/>
                    </a:schemeClr>
                  </a:glow>
                  <a:outerShdw blurRad="38100" dist="38100" dir="2700000" algn="tl">
                    <a:srgbClr val="000000">
                      <a:alpha val="43137"/>
                    </a:srgbClr>
                  </a:outerShdw>
                </a:effectLst>
              </a:rPr>
              <a:t>copies</a:t>
            </a:r>
            <a:r>
              <a:rPr lang="en-US" sz="2400" u="sng" dirty="0">
                <a:solidFill>
                  <a:schemeClr val="tx2"/>
                </a:solidFill>
                <a:effectLst>
                  <a:glow rad="101600">
                    <a:schemeClr val="accent4">
                      <a:lumMod val="20000"/>
                      <a:lumOff val="80000"/>
                      <a:alpha val="60000"/>
                    </a:schemeClr>
                  </a:glow>
                </a:effectLst>
              </a:rPr>
              <a:t> of this growth factor </a:t>
            </a:r>
            <a:r>
              <a:rPr lang="en-US" sz="2400" u="sng" dirty="0">
                <a:solidFill>
                  <a:schemeClr val="tx2"/>
                </a:solidFill>
                <a:effectLst>
                  <a:glow rad="101600">
                    <a:schemeClr val="accent4">
                      <a:lumMod val="20000"/>
                      <a:lumOff val="80000"/>
                      <a:alpha val="60000"/>
                    </a:schemeClr>
                  </a:glow>
                  <a:outerShdw blurRad="38100" dist="38100" dir="2700000" algn="tl">
                    <a:srgbClr val="000000">
                      <a:alpha val="43137"/>
                    </a:srgbClr>
                  </a:outerShdw>
                </a:effectLst>
              </a:rPr>
              <a:t>receptor</a:t>
            </a:r>
            <a:r>
              <a:rPr lang="en-US" sz="2400" u="sng" dirty="0">
                <a:solidFill>
                  <a:schemeClr val="tx2"/>
                </a:solidFill>
                <a:effectLst>
                  <a:glow rad="101600">
                    <a:schemeClr val="accent4">
                      <a:lumMod val="20000"/>
                      <a:lumOff val="80000"/>
                      <a:alpha val="60000"/>
                    </a:schemeClr>
                  </a:glow>
                </a:effectLst>
              </a:rPr>
              <a:t> cause </a:t>
            </a:r>
            <a:r>
              <a:rPr lang="en-US" sz="2400" u="sng" dirty="0">
                <a:solidFill>
                  <a:schemeClr val="tx2"/>
                </a:solidFill>
                <a:effectLst>
                  <a:glow rad="101600">
                    <a:schemeClr val="accent4">
                      <a:lumMod val="20000"/>
                      <a:lumOff val="80000"/>
                      <a:alpha val="60000"/>
                    </a:schemeClr>
                  </a:glow>
                  <a:outerShdw blurRad="38100" dist="38100" dir="2700000" algn="tl">
                    <a:srgbClr val="000000">
                      <a:alpha val="43137"/>
                    </a:srgbClr>
                  </a:outerShdw>
                </a:effectLst>
              </a:rPr>
              <a:t>excessive</a:t>
            </a:r>
            <a:r>
              <a:rPr lang="en-US" sz="2400" u="sng" dirty="0">
                <a:solidFill>
                  <a:schemeClr val="tx2"/>
                </a:solidFill>
                <a:effectLst>
                  <a:glow rad="101600">
                    <a:schemeClr val="accent4">
                      <a:lumMod val="20000"/>
                      <a:lumOff val="80000"/>
                      <a:alpha val="60000"/>
                    </a:schemeClr>
                  </a:glow>
                </a:effectLst>
              </a:rPr>
              <a:t> cell proliferation</a:t>
            </a:r>
            <a:r>
              <a:rPr lang="en-US" sz="2400" dirty="0">
                <a:solidFill>
                  <a:schemeClr val="tx1"/>
                </a:solidFill>
              </a:rPr>
              <a:t>.</a:t>
            </a:r>
          </a:p>
        </p:txBody>
      </p:sp>
    </p:spTree>
    <p:extLst>
      <p:ext uri="{BB962C8B-B14F-4D97-AF65-F5344CB8AC3E}">
        <p14:creationId xmlns:p14="http://schemas.microsoft.com/office/powerpoint/2010/main" val="28949729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08192"/>
            <a:ext cx="8302240" cy="683375"/>
          </a:xfrm>
          <a:solidFill>
            <a:srgbClr val="D3F42C"/>
          </a:solidFill>
        </p:spPr>
        <p:txBody>
          <a:bodyPr lIns="0" tIns="0" rIns="0" bIns="0" anchor="ctr"/>
          <a:lstStyle/>
          <a:p>
            <a:r>
              <a:rPr lang="en-US" sz="3600" dirty="0">
                <a:latin typeface="+mj-lt"/>
              </a:rPr>
              <a:t>Chromosomal Translocation</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50312" y="955344"/>
            <a:ext cx="8302240" cy="4052247"/>
          </a:xfrm>
          <a:prstGeom prst="rect">
            <a:avLst/>
          </a:prstGeom>
        </p:spPr>
        <p:txBody>
          <a:bodyPr lIns="0" tIns="0" rIns="0" bIns="0"/>
          <a:lstStyle/>
          <a:p>
            <a:pPr marL="342000" indent="-342000"/>
            <a:r>
              <a:rPr lang="en-US" sz="2400" dirty="0">
                <a:solidFill>
                  <a:schemeClr val="tx1"/>
                </a:solidFill>
              </a:rPr>
              <a:t>During </a:t>
            </a:r>
            <a:r>
              <a:rPr lang="en-US" sz="2400" i="1" dirty="0">
                <a:solidFill>
                  <a:schemeClr val="tx1"/>
                </a:solidFill>
              </a:rPr>
              <a:t>chromosomal translocation,</a:t>
            </a:r>
            <a:r>
              <a:rPr lang="en-US" sz="2400" dirty="0">
                <a:solidFill>
                  <a:schemeClr val="tx1"/>
                </a:solidFill>
              </a:rPr>
              <a:t> </a:t>
            </a:r>
            <a:r>
              <a:rPr lang="en-US" sz="2400" u="sng" dirty="0">
                <a:solidFill>
                  <a:schemeClr val="tx1"/>
                </a:solidFill>
              </a:rPr>
              <a:t>part of one chromosome is physically removed </a:t>
            </a:r>
            <a:r>
              <a:rPr lang="en-US" sz="2400" dirty="0">
                <a:solidFill>
                  <a:schemeClr val="tx1"/>
                </a:solidFill>
              </a:rPr>
              <a:t>and </a:t>
            </a:r>
            <a:r>
              <a:rPr lang="en-US" sz="2400" u="sng" dirty="0">
                <a:solidFill>
                  <a:schemeClr val="tx1"/>
                </a:solidFill>
              </a:rPr>
              <a:t>joined to another chromosome.</a:t>
            </a:r>
          </a:p>
          <a:p>
            <a:pPr marL="342000" indent="-342000"/>
            <a:r>
              <a:rPr lang="en-US" sz="2400" dirty="0">
                <a:solidFill>
                  <a:schemeClr val="tx1"/>
                </a:solidFill>
              </a:rPr>
              <a:t>In </a:t>
            </a:r>
            <a:r>
              <a:rPr lang="en-US" sz="2400" dirty="0">
                <a:solidFill>
                  <a:schemeClr val="tx2"/>
                </a:solidFill>
              </a:rPr>
              <a:t>Burkitt lymphoma</a:t>
            </a:r>
            <a:r>
              <a:rPr lang="en-US" sz="2400" dirty="0">
                <a:solidFill>
                  <a:schemeClr val="tx1"/>
                </a:solidFill>
              </a:rPr>
              <a:t>, a </a:t>
            </a:r>
            <a:r>
              <a:rPr lang="en-US" sz="2400" dirty="0">
                <a:solidFill>
                  <a:schemeClr val="tx1"/>
                </a:solidFill>
                <a:effectLst>
                  <a:outerShdw blurRad="38100" dist="38100" dir="2700000" algn="tl">
                    <a:srgbClr val="000000">
                      <a:alpha val="43137"/>
                    </a:srgbClr>
                  </a:outerShdw>
                </a:effectLst>
              </a:rPr>
              <a:t>proto-oncogene</a:t>
            </a:r>
            <a:r>
              <a:rPr lang="en-US" sz="2400" dirty="0">
                <a:solidFill>
                  <a:schemeClr val="tx1"/>
                </a:solidFill>
              </a:rPr>
              <a:t> called </a:t>
            </a:r>
            <a:r>
              <a:rPr lang="en-US" sz="2400" i="1" spc="-300" dirty="0">
                <a:solidFill>
                  <a:schemeClr val="tx2"/>
                </a:solidFill>
              </a:rPr>
              <a:t>M Y C</a:t>
            </a:r>
            <a:r>
              <a:rPr lang="en-US" sz="2400" dirty="0">
                <a:solidFill>
                  <a:schemeClr val="tx2"/>
                </a:solidFill>
              </a:rPr>
              <a:t>  </a:t>
            </a:r>
            <a:r>
              <a:rPr lang="en-US" sz="2400" dirty="0">
                <a:solidFill>
                  <a:schemeClr val="tx1"/>
                </a:solidFill>
              </a:rPr>
              <a:t>is </a:t>
            </a:r>
            <a:r>
              <a:rPr lang="en-US" sz="2400" dirty="0">
                <a:solidFill>
                  <a:schemeClr val="tx1"/>
                </a:solidFill>
                <a:effectLst>
                  <a:outerShdw blurRad="38100" dist="38100" dir="2700000" algn="tl">
                    <a:srgbClr val="000000">
                      <a:alpha val="43137"/>
                    </a:srgbClr>
                  </a:outerShdw>
                </a:effectLst>
              </a:rPr>
              <a:t>moved</a:t>
            </a:r>
            <a:r>
              <a:rPr lang="en-US" sz="2400" dirty="0">
                <a:solidFill>
                  <a:schemeClr val="tx1"/>
                </a:solidFill>
              </a:rPr>
              <a:t> from </a:t>
            </a:r>
            <a:r>
              <a:rPr lang="en-US" sz="2400" dirty="0">
                <a:ln>
                  <a:solidFill>
                    <a:schemeClr val="accent5">
                      <a:lumMod val="60000"/>
                      <a:lumOff val="40000"/>
                    </a:schemeClr>
                  </a:solidFill>
                </a:ln>
                <a:solidFill>
                  <a:srgbClr val="C00000"/>
                </a:solidFill>
              </a:rPr>
              <a:t>chromosome 8</a:t>
            </a:r>
            <a:r>
              <a:rPr lang="en-US" sz="2400" dirty="0">
                <a:solidFill>
                  <a:schemeClr val="tx1"/>
                </a:solidFill>
              </a:rPr>
              <a:t>. It </a:t>
            </a:r>
            <a:r>
              <a:rPr lang="en-US" sz="2400" u="sng" dirty="0">
                <a:solidFill>
                  <a:schemeClr val="tx1"/>
                </a:solidFill>
              </a:rPr>
              <a:t>becomes situated next to a highly active region </a:t>
            </a:r>
            <a:r>
              <a:rPr lang="en-US" sz="2400" dirty="0">
                <a:solidFill>
                  <a:schemeClr val="tx1"/>
                </a:solidFill>
              </a:rPr>
              <a:t>of </a:t>
            </a:r>
            <a:r>
              <a:rPr lang="en-US" sz="2400" dirty="0">
                <a:ln>
                  <a:solidFill>
                    <a:schemeClr val="accent5">
                      <a:lumMod val="60000"/>
                      <a:lumOff val="40000"/>
                    </a:schemeClr>
                  </a:solidFill>
                </a:ln>
                <a:solidFill>
                  <a:srgbClr val="C00000"/>
                </a:solidFill>
              </a:rPr>
              <a:t>chromosome 14</a:t>
            </a:r>
            <a:r>
              <a:rPr lang="en-US" sz="2400" dirty="0">
                <a:solidFill>
                  <a:schemeClr val="tx1"/>
                </a:solidFill>
              </a:rPr>
              <a:t>, causing </a:t>
            </a:r>
            <a:r>
              <a:rPr lang="en-US" sz="2400" i="1" spc="-300" dirty="0">
                <a:solidFill>
                  <a:srgbClr val="FF5050"/>
                </a:solidFill>
              </a:rPr>
              <a:t>M Y C</a:t>
            </a:r>
            <a:r>
              <a:rPr lang="en-US" sz="2400" dirty="0">
                <a:solidFill>
                  <a:srgbClr val="FF5050"/>
                </a:solidFill>
              </a:rPr>
              <a:t> to be </a:t>
            </a:r>
            <a:r>
              <a:rPr lang="en-US" sz="2400" dirty="0">
                <a:solidFill>
                  <a:srgbClr val="FF5050"/>
                </a:solidFill>
                <a:effectLst>
                  <a:outerShdw blurRad="38100" dist="38100" dir="2700000" algn="tl">
                    <a:srgbClr val="000000">
                      <a:alpha val="43137"/>
                    </a:srgbClr>
                  </a:outerShdw>
                </a:effectLst>
              </a:rPr>
              <a:t>highly</a:t>
            </a:r>
            <a:r>
              <a:rPr lang="en-US" sz="2400" dirty="0">
                <a:solidFill>
                  <a:srgbClr val="FF5050"/>
                </a:solidFill>
              </a:rPr>
              <a:t> transcribed. </a:t>
            </a:r>
          </a:p>
          <a:p>
            <a:pPr marL="342000" indent="-342000"/>
            <a:r>
              <a:rPr lang="en-US" sz="2400" dirty="0">
                <a:solidFill>
                  <a:schemeClr val="tx1"/>
                </a:solidFill>
                <a:effectLst>
                  <a:glow rad="101600">
                    <a:schemeClr val="accent4">
                      <a:lumMod val="20000"/>
                      <a:lumOff val="80000"/>
                      <a:alpha val="60000"/>
                    </a:schemeClr>
                  </a:glow>
                </a:effectLst>
              </a:rPr>
              <a:t>This is an example of chromosomal translocation causing a gene to be </a:t>
            </a:r>
            <a:r>
              <a:rPr lang="en-US" sz="2400" dirty="0">
                <a:solidFill>
                  <a:srgbClr val="FF5050"/>
                </a:solidFill>
                <a:effectLst>
                  <a:glow rad="101600">
                    <a:schemeClr val="accent4">
                      <a:lumMod val="20000"/>
                      <a:lumOff val="80000"/>
                      <a:alpha val="60000"/>
                    </a:schemeClr>
                  </a:glow>
                </a:effectLst>
              </a:rPr>
              <a:t>overexpressed</a:t>
            </a:r>
            <a:r>
              <a:rPr lang="en-US" sz="2400" dirty="0">
                <a:solidFill>
                  <a:schemeClr val="tx1"/>
                </a:solidFill>
                <a:effectLst>
                  <a:glow rad="101600">
                    <a:schemeClr val="accent4">
                      <a:lumMod val="20000"/>
                      <a:lumOff val="80000"/>
                      <a:alpha val="60000"/>
                    </a:schemeClr>
                  </a:glow>
                </a:effectLst>
              </a:rPr>
              <a:t>; it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does</a:t>
            </a:r>
            <a:r>
              <a:rPr lang="en-US" sz="2400" u="sng" dirty="0">
                <a:solidFill>
                  <a:schemeClr val="tx1"/>
                </a:solidFill>
                <a:effectLst>
                  <a:glow rad="101600">
                    <a:schemeClr val="accent4">
                      <a:lumMod val="20000"/>
                      <a:lumOff val="80000"/>
                      <a:alpha val="60000"/>
                    </a:schemeClr>
                  </a:glow>
                </a:effectLst>
              </a:rPr>
              <a:t>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not</a:t>
            </a:r>
            <a:r>
              <a:rPr lang="en-US" sz="2400" u="sng" dirty="0">
                <a:solidFill>
                  <a:schemeClr val="tx1"/>
                </a:solidFill>
                <a:effectLst>
                  <a:glow rad="101600">
                    <a:schemeClr val="accent4">
                      <a:lumMod val="20000"/>
                      <a:lumOff val="80000"/>
                      <a:alpha val="60000"/>
                    </a:schemeClr>
                  </a:glow>
                </a:effectLst>
              </a:rPr>
              <a:t> change the gene (or protein) structure</a:t>
            </a:r>
            <a:r>
              <a:rPr lang="en-US" sz="2400" u="sng" dirty="0">
                <a:solidFill>
                  <a:schemeClr val="tx1"/>
                </a:solidFill>
              </a:rPr>
              <a:t>.</a:t>
            </a:r>
          </a:p>
        </p:txBody>
      </p:sp>
    </p:spTree>
    <p:extLst>
      <p:ext uri="{BB962C8B-B14F-4D97-AF65-F5344CB8AC3E}">
        <p14:creationId xmlns:p14="http://schemas.microsoft.com/office/powerpoint/2010/main" val="32549648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74427"/>
            <a:ext cx="8229600" cy="1097279"/>
          </a:xfrm>
          <a:solidFill>
            <a:srgbClr val="D3F42C"/>
          </a:solidFill>
        </p:spPr>
        <p:txBody>
          <a:bodyPr lIns="0" tIns="0" rIns="0" bIns="0" anchor="ctr"/>
          <a:lstStyle/>
          <a:p>
            <a:r>
              <a:rPr lang="en-US" dirty="0"/>
              <a:t>Chromosomal Translocation: The Philadelphia Chromosome</a:t>
            </a:r>
          </a:p>
        </p:txBody>
      </p:sp>
      <p:sp>
        <p:nvSpPr>
          <p:cNvPr id="3" name="Content Placeholder 2"/>
          <p:cNvSpPr>
            <a:spLocks noGrp="1"/>
          </p:cNvSpPr>
          <p:nvPr>
            <p:ph sz="quarter" idx="13"/>
          </p:nvPr>
        </p:nvSpPr>
        <p:spPr>
          <a:xfrm>
            <a:off x="457200" y="1441450"/>
            <a:ext cx="8232775" cy="3734707"/>
          </a:xfrm>
        </p:spPr>
        <p:txBody>
          <a:bodyPr lIns="0" tIns="0" rIns="0" bIns="0"/>
          <a:lstStyle/>
          <a:p>
            <a:pPr marL="342000" indent="-342000"/>
            <a:r>
              <a:rPr lang="en-US" sz="2400" dirty="0">
                <a:solidFill>
                  <a:schemeClr val="tx1"/>
                </a:solidFill>
                <a:effectLst>
                  <a:glow rad="63500">
                    <a:schemeClr val="accent4">
                      <a:satMod val="175000"/>
                      <a:alpha val="40000"/>
                    </a:schemeClr>
                  </a:glow>
                </a:effectLst>
              </a:rPr>
              <a:t>The </a:t>
            </a:r>
            <a:r>
              <a:rPr lang="en-US" sz="2400" i="1" dirty="0">
                <a:solidFill>
                  <a:srgbClr val="FF5050"/>
                </a:solidFill>
                <a:effectLst>
                  <a:glow rad="63500">
                    <a:schemeClr val="accent4">
                      <a:satMod val="175000"/>
                      <a:alpha val="40000"/>
                    </a:schemeClr>
                  </a:glow>
                </a:effectLst>
              </a:rPr>
              <a:t>Philadelphia</a:t>
            </a:r>
            <a:r>
              <a:rPr lang="en-US" sz="2400" i="1" dirty="0">
                <a:solidFill>
                  <a:schemeClr val="tx1"/>
                </a:solidFill>
                <a:effectLst>
                  <a:glow rad="63500">
                    <a:schemeClr val="accent4">
                      <a:satMod val="175000"/>
                      <a:alpha val="40000"/>
                    </a:schemeClr>
                  </a:glow>
                </a:effectLst>
              </a:rPr>
              <a:t> </a:t>
            </a:r>
            <a:r>
              <a:rPr lang="en-US" sz="2400" i="1" dirty="0">
                <a:solidFill>
                  <a:srgbClr val="FF5050"/>
                </a:solidFill>
                <a:effectLst>
                  <a:glow rad="63500">
                    <a:schemeClr val="accent4">
                      <a:satMod val="175000"/>
                      <a:alpha val="40000"/>
                    </a:schemeClr>
                  </a:glow>
                </a:effectLst>
              </a:rPr>
              <a:t>chromosome</a:t>
            </a:r>
            <a:r>
              <a:rPr lang="en-US" sz="2400" i="1"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is a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version</a:t>
            </a:r>
            <a:r>
              <a:rPr lang="en-US" sz="2400" dirty="0">
                <a:solidFill>
                  <a:schemeClr val="tx1"/>
                </a:solidFill>
                <a:effectLst>
                  <a:glow rad="63500">
                    <a:schemeClr val="accent4">
                      <a:satMod val="175000"/>
                      <a:alpha val="40000"/>
                    </a:schemeClr>
                  </a:glow>
                </a:effectLst>
              </a:rPr>
              <a:t> of </a:t>
            </a:r>
            <a:r>
              <a:rPr lang="en-US" sz="2400" u="sng" dirty="0">
                <a:solidFill>
                  <a:schemeClr val="tx1"/>
                </a:solidFill>
                <a:effectLst>
                  <a:glow rad="63500">
                    <a:schemeClr val="accent4">
                      <a:satMod val="175000"/>
                      <a:alpha val="40000"/>
                    </a:schemeClr>
                  </a:glow>
                </a:effectLst>
              </a:rPr>
              <a:t>chromosome 22 </a:t>
            </a:r>
            <a:r>
              <a:rPr lang="en-US" sz="2400" dirty="0">
                <a:solidFill>
                  <a:schemeClr val="tx1"/>
                </a:solidFill>
                <a:effectLst>
                  <a:glow rad="63500">
                    <a:schemeClr val="accent4">
                      <a:satMod val="175000"/>
                      <a:alpha val="40000"/>
                    </a:schemeClr>
                  </a:glow>
                </a:effectLst>
              </a:rPr>
              <a:t>that has undergone a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translocation</a:t>
            </a:r>
            <a:r>
              <a:rPr lang="en-US" sz="2400" dirty="0">
                <a:solidFill>
                  <a:schemeClr val="tx1"/>
                </a:solidFill>
                <a:effectLst>
                  <a:glow rad="63500">
                    <a:schemeClr val="accent4">
                      <a:satMod val="175000"/>
                      <a:alpha val="40000"/>
                    </a:schemeClr>
                  </a:glow>
                </a:effectLst>
              </a:rPr>
              <a:t> with </a:t>
            </a:r>
            <a:r>
              <a:rPr lang="en-US" sz="2400" u="sng" dirty="0">
                <a:solidFill>
                  <a:schemeClr val="tx1"/>
                </a:solidFill>
                <a:effectLst>
                  <a:glow rad="63500">
                    <a:schemeClr val="accent4">
                      <a:satMod val="175000"/>
                      <a:alpha val="40000"/>
                    </a:schemeClr>
                  </a:glow>
                </a:effectLst>
              </a:rPr>
              <a:t>chromosome 9</a:t>
            </a:r>
            <a:r>
              <a:rPr lang="en-US" sz="2400" dirty="0">
                <a:solidFill>
                  <a:schemeClr val="tx1"/>
                </a:solidFill>
                <a:effectLst>
                  <a:glow rad="63500">
                    <a:schemeClr val="accent4">
                      <a:satMod val="175000"/>
                      <a:alpha val="40000"/>
                    </a:schemeClr>
                  </a:glow>
                </a:effectLst>
              </a:rPr>
              <a:t>.</a:t>
            </a:r>
          </a:p>
          <a:p>
            <a:pPr marL="342000" indent="-342000"/>
            <a:r>
              <a:rPr lang="en-US" sz="2400" dirty="0">
                <a:solidFill>
                  <a:schemeClr val="tx1"/>
                </a:solidFill>
              </a:rPr>
              <a:t>The </a:t>
            </a:r>
            <a:r>
              <a:rPr lang="en-US" sz="2400" u="sng" dirty="0">
                <a:solidFill>
                  <a:schemeClr val="tx1"/>
                </a:solidFill>
              </a:rPr>
              <a:t>translocation </a:t>
            </a:r>
            <a:r>
              <a:rPr lang="en-US" sz="2400" u="sng" dirty="0">
                <a:solidFill>
                  <a:schemeClr val="tx1"/>
                </a:solidFill>
                <a:effectLst>
                  <a:outerShdw blurRad="38100" dist="38100" dir="2700000" algn="tl">
                    <a:srgbClr val="000000">
                      <a:alpha val="43137"/>
                    </a:srgbClr>
                  </a:outerShdw>
                </a:effectLst>
              </a:rPr>
              <a:t>creates</a:t>
            </a:r>
            <a:r>
              <a:rPr lang="en-US" sz="2400" u="sng" dirty="0">
                <a:solidFill>
                  <a:schemeClr val="tx1"/>
                </a:solidFill>
              </a:rPr>
              <a:t> </a:t>
            </a:r>
            <a:r>
              <a:rPr lang="en-US" sz="2400" dirty="0">
                <a:solidFill>
                  <a:schemeClr val="tx1"/>
                </a:solidFill>
              </a:rPr>
              <a:t>an </a:t>
            </a:r>
            <a:r>
              <a:rPr lang="en-US" sz="2400" dirty="0">
                <a:solidFill>
                  <a:srgbClr val="FF5050"/>
                </a:solidFill>
              </a:rPr>
              <a:t>oncogene called </a:t>
            </a:r>
            <a:r>
              <a:rPr lang="en-US" sz="2400" i="1" spc="-300" dirty="0">
                <a:solidFill>
                  <a:srgbClr val="FF5050"/>
                </a:solidFill>
              </a:rPr>
              <a:t>B C R </a:t>
            </a:r>
            <a:r>
              <a:rPr lang="en-US" sz="2400" i="1" dirty="0">
                <a:solidFill>
                  <a:srgbClr val="FF5050"/>
                </a:solidFill>
              </a:rPr>
              <a:t>-</a:t>
            </a:r>
            <a:r>
              <a:rPr lang="en-US" sz="2400" i="1" spc="-300" dirty="0">
                <a:solidFill>
                  <a:srgbClr val="FF5050"/>
                </a:solidFill>
              </a:rPr>
              <a:t> A B L</a:t>
            </a:r>
            <a:r>
              <a:rPr lang="en-US" sz="2400" i="1" dirty="0">
                <a:solidFill>
                  <a:schemeClr val="tx1"/>
                </a:solidFill>
              </a:rPr>
              <a:t>,</a:t>
            </a:r>
            <a:r>
              <a:rPr lang="en-US" sz="2400" dirty="0">
                <a:solidFill>
                  <a:schemeClr val="tx1"/>
                </a:solidFill>
              </a:rPr>
              <a:t> </a:t>
            </a:r>
            <a:r>
              <a:rPr lang="en-US" sz="2400" u="sng" dirty="0">
                <a:solidFill>
                  <a:schemeClr val="tx1"/>
                </a:solidFill>
                <a:effectLst>
                  <a:glow rad="63500">
                    <a:schemeClr val="accent4">
                      <a:satMod val="175000"/>
                      <a:alpha val="40000"/>
                    </a:schemeClr>
                  </a:glow>
                </a:effectLst>
              </a:rPr>
              <a:t>which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produces</a:t>
            </a:r>
            <a:r>
              <a:rPr lang="en-US" sz="2400" u="sng" dirty="0">
                <a:solidFill>
                  <a:schemeClr val="tx1"/>
                </a:solidFill>
                <a:effectLst>
                  <a:glow rad="63500">
                    <a:schemeClr val="accent4">
                      <a:satMod val="175000"/>
                      <a:alpha val="40000"/>
                    </a:schemeClr>
                  </a:glow>
                </a:effectLst>
              </a:rPr>
              <a:t> a </a:t>
            </a:r>
            <a:r>
              <a:rPr lang="en-US" sz="2400" u="sng" dirty="0">
                <a:solidFill>
                  <a:srgbClr val="FF0000"/>
                </a:solidFill>
                <a:effectLst>
                  <a:glow rad="63500">
                    <a:schemeClr val="accent4">
                      <a:satMod val="175000"/>
                      <a:alpha val="40000"/>
                    </a:schemeClr>
                  </a:glow>
                </a:effectLst>
              </a:rPr>
              <a:t>fusion protein </a:t>
            </a:r>
            <a:r>
              <a:rPr lang="en-US" sz="2400" u="sng" dirty="0">
                <a:solidFill>
                  <a:schemeClr val="tx1"/>
                </a:solidFill>
              </a:rPr>
              <a:t>of the </a:t>
            </a:r>
            <a:r>
              <a:rPr lang="en-US" sz="2400" i="1" u="sng" spc="-300" dirty="0">
                <a:solidFill>
                  <a:schemeClr val="tx1"/>
                </a:solidFill>
              </a:rPr>
              <a:t>B C R</a:t>
            </a:r>
            <a:r>
              <a:rPr lang="en-US" sz="2400" u="sng" dirty="0">
                <a:solidFill>
                  <a:schemeClr val="tx1"/>
                </a:solidFill>
              </a:rPr>
              <a:t> and </a:t>
            </a:r>
            <a:r>
              <a:rPr lang="en-US" sz="2400" i="1" u="sng" spc="-300" dirty="0">
                <a:solidFill>
                  <a:schemeClr val="tx1"/>
                </a:solidFill>
              </a:rPr>
              <a:t>A B L</a:t>
            </a:r>
            <a:r>
              <a:rPr lang="en-US" sz="2400" u="sng" dirty="0">
                <a:solidFill>
                  <a:schemeClr val="tx1"/>
                </a:solidFill>
              </a:rPr>
              <a:t> genes.</a:t>
            </a:r>
            <a:r>
              <a:rPr lang="en-US" sz="2400" dirty="0">
                <a:solidFill>
                  <a:schemeClr val="tx1"/>
                </a:solidFill>
              </a:rPr>
              <a:t> This is an example of a </a:t>
            </a:r>
            <a:r>
              <a:rPr lang="en-US" sz="2400" dirty="0">
                <a:solidFill>
                  <a:schemeClr val="tx1"/>
                </a:solidFill>
                <a:effectLst>
                  <a:outerShdw blurRad="38100" dist="38100" dir="2700000" algn="tl">
                    <a:srgbClr val="000000">
                      <a:alpha val="43137"/>
                    </a:srgbClr>
                  </a:outerShdw>
                </a:effectLst>
              </a:rPr>
              <a:t>disrupted</a:t>
            </a:r>
            <a:r>
              <a:rPr lang="en-US" sz="2400" dirty="0">
                <a:solidFill>
                  <a:schemeClr val="tx1"/>
                </a:solidFill>
              </a:rPr>
              <a:t> gene structure which </a:t>
            </a:r>
            <a:r>
              <a:rPr lang="en-US" sz="2400" dirty="0">
                <a:solidFill>
                  <a:schemeClr val="tx1"/>
                </a:solidFill>
                <a:effectLst>
                  <a:glow rad="63500">
                    <a:schemeClr val="accent4">
                      <a:satMod val="175000"/>
                      <a:alpha val="40000"/>
                    </a:schemeClr>
                  </a:glow>
                </a:effectLst>
              </a:rPr>
              <a:t>causes an </a:t>
            </a:r>
            <a:r>
              <a:rPr lang="en-US" sz="2400" dirty="0">
                <a:solidFill>
                  <a:srgbClr val="FF0000"/>
                </a:solidFill>
                <a:effectLst>
                  <a:glow rad="63500">
                    <a:schemeClr val="accent4">
                      <a:satMod val="175000"/>
                      <a:alpha val="40000"/>
                    </a:schemeClr>
                  </a:glow>
                </a:effectLst>
              </a:rPr>
              <a:t>abnormal protein</a:t>
            </a:r>
            <a:r>
              <a:rPr lang="en-US" sz="2400" dirty="0">
                <a:solidFill>
                  <a:schemeClr val="tx1"/>
                </a:solidFill>
              </a:rPr>
              <a:t>. </a:t>
            </a:r>
          </a:p>
          <a:p>
            <a:pPr marL="342000" indent="-342000"/>
            <a:r>
              <a:rPr lang="en-US" sz="2400" dirty="0">
                <a:solidFill>
                  <a:schemeClr val="tx1"/>
                </a:solidFill>
              </a:rPr>
              <a:t>It is commonly </a:t>
            </a:r>
            <a:r>
              <a:rPr lang="en-US" sz="2400" dirty="0">
                <a:solidFill>
                  <a:schemeClr val="tx1"/>
                </a:solidFill>
                <a:effectLst>
                  <a:outerShdw blurRad="38100" dist="38100" dir="2700000" algn="tl">
                    <a:srgbClr val="000000">
                      <a:alpha val="43137"/>
                    </a:srgbClr>
                  </a:outerShdw>
                </a:effectLst>
              </a:rPr>
              <a:t>associated</a:t>
            </a:r>
            <a:r>
              <a:rPr lang="en-US" sz="2400" dirty="0">
                <a:solidFill>
                  <a:schemeClr val="tx1"/>
                </a:solidFill>
              </a:rPr>
              <a:t> with </a:t>
            </a:r>
            <a:r>
              <a:rPr lang="en-US" sz="2400" dirty="0">
                <a:solidFill>
                  <a:srgbClr val="FF5050"/>
                </a:solidFill>
              </a:rPr>
              <a:t>chronic myelogenous leukemia. </a:t>
            </a:r>
          </a:p>
        </p:txBody>
      </p:sp>
    </p:spTree>
    <p:extLst>
      <p:ext uri="{BB962C8B-B14F-4D97-AF65-F5344CB8AC3E}">
        <p14:creationId xmlns:p14="http://schemas.microsoft.com/office/powerpoint/2010/main" val="38324408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74427"/>
            <a:ext cx="8229600" cy="1097279"/>
          </a:xfrm>
          <a:solidFill>
            <a:srgbClr val="D3F42C"/>
          </a:solidFill>
        </p:spPr>
        <p:txBody>
          <a:bodyPr lIns="0" tIns="0" rIns="0" bIns="0" anchor="ctr"/>
          <a:lstStyle/>
          <a:p>
            <a:r>
              <a:rPr lang="en-US" sz="3600" dirty="0">
                <a:latin typeface="+mj-lt"/>
              </a:rPr>
              <a:t>Chromosome Translocation</a:t>
            </a:r>
            <a:r>
              <a:rPr lang="en-US" dirty="0"/>
              <a:t>s</a:t>
            </a:r>
            <a:r>
              <a:rPr lang="en-US" sz="3600" dirty="0">
                <a:latin typeface="+mj-lt"/>
              </a:rPr>
              <a:t> and Cancer</a:t>
            </a:r>
          </a:p>
        </p:txBody>
      </p:sp>
      <p:sp>
        <p:nvSpPr>
          <p:cNvPr id="4" name="Content Placeholder 3"/>
          <p:cNvSpPr>
            <a:spLocks noGrp="1"/>
          </p:cNvSpPr>
          <p:nvPr>
            <p:ph sz="quarter" idx="14"/>
          </p:nvPr>
        </p:nvSpPr>
        <p:spPr>
          <a:xfrm>
            <a:off x="457201" y="1443391"/>
            <a:ext cx="8427492" cy="426350"/>
          </a:xfrm>
          <a:solidFill>
            <a:srgbClr val="FFFF00"/>
          </a:solidFill>
        </p:spPr>
        <p:txBody>
          <a:bodyPr lIns="0" tIns="0" rIns="0" bIns="0"/>
          <a:lstStyle/>
          <a:p>
            <a:pPr marL="0" indent="0">
              <a:buNone/>
            </a:pPr>
            <a:r>
              <a:rPr lang="en-IN" sz="2400" b="1" dirty="0"/>
              <a:t>Figure 26.12</a:t>
            </a:r>
            <a:r>
              <a:rPr lang="en-IN" sz="2400" dirty="0"/>
              <a:t> Chromosome Translocations and Cancer.</a:t>
            </a:r>
          </a:p>
        </p:txBody>
      </p:sp>
      <p:pic>
        <p:nvPicPr>
          <p:cNvPr id="10" name="Content Placeholder 4" descr="Illustrations on overexpression of Myc in Burkitt lymphoma and the Philadelphia chromosome and the BCR-ABL kinase by reciprocal translocation.">
            <a:extLst>
              <a:ext uri="{FF2B5EF4-FFF2-40B4-BE49-F238E27FC236}">
                <a16:creationId xmlns:a16="http://schemas.microsoft.com/office/drawing/2014/main" id="{C1C5F532-72D3-46FC-82AC-0913A70374E2}"/>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1515"/>
          <a:stretch/>
        </p:blipFill>
        <p:spPr>
          <a:xfrm>
            <a:off x="1395167" y="1869741"/>
            <a:ext cx="5703217" cy="4757302"/>
          </a:xfrm>
          <a:prstGeom prst="rect">
            <a:avLst/>
          </a:prstGeom>
          <a:noFill/>
          <a:ln>
            <a:noFill/>
          </a:ln>
        </p:spPr>
      </p:pic>
    </p:spTree>
    <p:extLst>
      <p:ext uri="{BB962C8B-B14F-4D97-AF65-F5344CB8AC3E}">
        <p14:creationId xmlns:p14="http://schemas.microsoft.com/office/powerpoint/2010/main" val="41310219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11441"/>
            <a:ext cx="8302240" cy="669566"/>
          </a:xfrm>
          <a:solidFill>
            <a:srgbClr val="D3F42C"/>
          </a:solidFill>
        </p:spPr>
        <p:txBody>
          <a:bodyPr lIns="0" tIns="0" rIns="0" bIns="0" anchor="ctr"/>
          <a:lstStyle/>
          <a:p>
            <a:r>
              <a:rPr lang="en-US" sz="3600" dirty="0">
                <a:latin typeface="+mj-lt"/>
              </a:rPr>
              <a:t>Local </a:t>
            </a:r>
            <a:r>
              <a:rPr lang="en-US" sz="3600" spc="-350" dirty="0">
                <a:latin typeface="+mj-lt"/>
              </a:rPr>
              <a:t>D N A</a:t>
            </a:r>
            <a:r>
              <a:rPr lang="en-US" sz="3600" dirty="0">
                <a:latin typeface="+mj-lt"/>
              </a:rPr>
              <a:t> Rearrangements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9716"/>
            <a:ext cx="8302240" cy="2786741"/>
          </a:xfrm>
          <a:prstGeom prst="rect">
            <a:avLst/>
          </a:prstGeom>
        </p:spPr>
        <p:txBody>
          <a:bodyPr lIns="0" tIns="0" rIns="0" bIns="0"/>
          <a:lstStyle/>
          <a:p>
            <a:pPr marL="342000" indent="-342000"/>
            <a:r>
              <a:rPr lang="en-US" sz="2400" dirty="0">
                <a:solidFill>
                  <a:schemeClr val="tx1"/>
                </a:solidFill>
              </a:rPr>
              <a:t>In </a:t>
            </a:r>
            <a:r>
              <a:rPr lang="en-US" sz="2400" dirty="0">
                <a:solidFill>
                  <a:schemeClr val="tx1"/>
                </a:solidFill>
                <a:effectLst>
                  <a:outerShdw blurRad="38100" dist="38100" dir="2700000" algn="tl">
                    <a:srgbClr val="000000">
                      <a:alpha val="43137"/>
                    </a:srgbClr>
                  </a:outerShdw>
                </a:effectLst>
              </a:rPr>
              <a:t>local</a:t>
            </a:r>
            <a:r>
              <a:rPr lang="en-US" sz="2400" dirty="0">
                <a:solidFill>
                  <a:schemeClr val="tx1"/>
                </a:solidFill>
              </a:rPr>
              <a:t> rearrangements, </a:t>
            </a:r>
            <a:r>
              <a:rPr lang="en-US" sz="2400" dirty="0">
                <a:solidFill>
                  <a:schemeClr val="tx1"/>
                </a:solidFill>
                <a:effectLst>
                  <a:outerShdw blurRad="38100" dist="38100" dir="2700000" algn="tl">
                    <a:srgbClr val="000000">
                      <a:alpha val="43137"/>
                    </a:srgbClr>
                  </a:outerShdw>
                </a:effectLst>
              </a:rPr>
              <a:t>proto-oncogenes</a:t>
            </a:r>
            <a:r>
              <a:rPr lang="en-US" sz="2400" dirty="0">
                <a:solidFill>
                  <a:schemeClr val="tx1"/>
                </a:solidFill>
              </a:rPr>
              <a:t> are </a:t>
            </a:r>
            <a:r>
              <a:rPr lang="en-US" sz="2400" dirty="0">
                <a:solidFill>
                  <a:schemeClr val="tx1"/>
                </a:solidFill>
                <a:effectLst>
                  <a:outerShdw blurRad="38100" dist="38100" dir="2700000" algn="tl">
                    <a:srgbClr val="000000">
                      <a:alpha val="43137"/>
                    </a:srgbClr>
                  </a:outerShdw>
                </a:effectLst>
              </a:rPr>
              <a:t>altered</a:t>
            </a:r>
            <a:r>
              <a:rPr lang="en-US" sz="2400" dirty="0">
                <a:solidFill>
                  <a:schemeClr val="tx1"/>
                </a:solidFill>
              </a:rPr>
              <a:t> by </a:t>
            </a:r>
            <a:r>
              <a:rPr lang="en-US" sz="2400" i="1" dirty="0">
                <a:solidFill>
                  <a:srgbClr val="FF5050"/>
                </a:solidFill>
              </a:rPr>
              <a:t>deletions, insertions, inversions,</a:t>
            </a:r>
            <a:r>
              <a:rPr lang="en-US" sz="2400" dirty="0">
                <a:solidFill>
                  <a:srgbClr val="FF5050"/>
                </a:solidFill>
              </a:rPr>
              <a:t> or </a:t>
            </a:r>
            <a:r>
              <a:rPr lang="en-US" sz="2400" i="1" dirty="0">
                <a:solidFill>
                  <a:srgbClr val="FF5050"/>
                </a:solidFill>
              </a:rPr>
              <a:t>transposition</a:t>
            </a:r>
            <a:r>
              <a:rPr lang="en-US" sz="2400" i="1" dirty="0">
                <a:solidFill>
                  <a:schemeClr val="tx1"/>
                </a:solidFill>
              </a:rPr>
              <a:t>.</a:t>
            </a:r>
          </a:p>
          <a:p>
            <a:pPr marL="342000" indent="-342000"/>
            <a:r>
              <a:rPr lang="en-US" sz="2400" dirty="0">
                <a:solidFill>
                  <a:schemeClr val="tx1"/>
                </a:solidFill>
                <a:effectLst>
                  <a:glow rad="63500">
                    <a:schemeClr val="accent4">
                      <a:satMod val="175000"/>
                      <a:alpha val="40000"/>
                    </a:schemeClr>
                  </a:glow>
                </a:effectLst>
              </a:rPr>
              <a:t>A simple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inversion</a:t>
            </a:r>
            <a:r>
              <a:rPr lang="en-US" sz="2400" dirty="0">
                <a:solidFill>
                  <a:schemeClr val="tx1"/>
                </a:solidFill>
                <a:effectLst>
                  <a:glow rad="63500">
                    <a:schemeClr val="accent4">
                      <a:satMod val="175000"/>
                      <a:alpha val="40000"/>
                    </a:schemeClr>
                  </a:glow>
                </a:effectLst>
              </a:rPr>
              <a:t> involving the </a:t>
            </a:r>
            <a:r>
              <a:rPr lang="en-US" sz="2400" i="1" dirty="0">
                <a:solidFill>
                  <a:srgbClr val="FF5050"/>
                </a:solidFill>
                <a:effectLst>
                  <a:glow rad="63500">
                    <a:schemeClr val="accent4">
                      <a:satMod val="175000"/>
                      <a:alpha val="40000"/>
                    </a:schemeClr>
                  </a:glow>
                </a:effectLst>
              </a:rPr>
              <a:t>NTRK1</a:t>
            </a:r>
            <a:r>
              <a:rPr lang="en-US" sz="2400" dirty="0">
                <a:solidFill>
                  <a:srgbClr val="FF5050"/>
                </a:solidFill>
                <a:effectLst>
                  <a:glow rad="63500">
                    <a:schemeClr val="accent4">
                      <a:satMod val="175000"/>
                      <a:alpha val="40000"/>
                    </a:schemeClr>
                  </a:glow>
                </a:effectLst>
              </a:rPr>
              <a:t> and </a:t>
            </a:r>
            <a:r>
              <a:rPr lang="en-US" sz="2400" i="1" dirty="0">
                <a:solidFill>
                  <a:srgbClr val="FF5050"/>
                </a:solidFill>
                <a:effectLst>
                  <a:glow rad="63500">
                    <a:schemeClr val="accent4">
                      <a:satMod val="175000"/>
                      <a:alpha val="40000"/>
                    </a:schemeClr>
                  </a:glow>
                </a:effectLst>
              </a:rPr>
              <a:t>TPM3 </a:t>
            </a:r>
            <a:r>
              <a:rPr lang="en-US" sz="2400" dirty="0">
                <a:solidFill>
                  <a:srgbClr val="FF5050"/>
                </a:solidFill>
                <a:effectLst>
                  <a:glow rad="63500">
                    <a:schemeClr val="accent4">
                      <a:satMod val="175000"/>
                      <a:alpha val="40000"/>
                    </a:schemeClr>
                  </a:glow>
                </a:effectLst>
              </a:rPr>
              <a:t>genes </a:t>
            </a:r>
            <a:r>
              <a:rPr lang="en-US" sz="2400" dirty="0">
                <a:solidFill>
                  <a:schemeClr val="tx1"/>
                </a:solidFill>
                <a:effectLst>
                  <a:glow rad="63500">
                    <a:schemeClr val="accent4">
                      <a:satMod val="175000"/>
                      <a:alpha val="40000"/>
                    </a:schemeClr>
                  </a:glow>
                </a:effectLst>
              </a:rPr>
              <a:t>results in a </a:t>
            </a:r>
            <a:r>
              <a:rPr lang="en-US" sz="2400" dirty="0">
                <a:solidFill>
                  <a:srgbClr val="FF5050"/>
                </a:solidFill>
                <a:effectLst>
                  <a:glow rad="63500">
                    <a:schemeClr val="accent4">
                      <a:satMod val="175000"/>
                      <a:alpha val="40000"/>
                    </a:schemeClr>
                  </a:glow>
                  <a:outerShdw blurRad="38100" dist="38100" dir="2700000" algn="tl">
                    <a:srgbClr val="000000">
                      <a:alpha val="43137"/>
                    </a:srgbClr>
                  </a:outerShdw>
                </a:effectLst>
              </a:rPr>
              <a:t>fusion</a:t>
            </a:r>
            <a:r>
              <a:rPr lang="en-US" sz="2400" dirty="0">
                <a:solidFill>
                  <a:srgbClr val="FF5050"/>
                </a:solidFill>
                <a:effectLst>
                  <a:glow rad="63500">
                    <a:schemeClr val="accent4">
                      <a:satMod val="175000"/>
                      <a:alpha val="40000"/>
                    </a:schemeClr>
                  </a:glow>
                </a:effectLst>
              </a:rPr>
              <a:t> </a:t>
            </a:r>
            <a:r>
              <a:rPr lang="en-US" sz="2400" dirty="0">
                <a:solidFill>
                  <a:srgbClr val="FF5050"/>
                </a:solidFill>
                <a:effectLst>
                  <a:glow rad="63500">
                    <a:schemeClr val="accent4">
                      <a:satMod val="175000"/>
                      <a:alpha val="40000"/>
                    </a:schemeClr>
                  </a:glow>
                  <a:outerShdw blurRad="38100" dist="38100" dir="2700000" algn="tl">
                    <a:srgbClr val="000000">
                      <a:alpha val="43137"/>
                    </a:srgbClr>
                  </a:outerShdw>
                </a:effectLst>
              </a:rPr>
              <a:t>gene</a:t>
            </a:r>
            <a:r>
              <a:rPr lang="en-US" sz="2400" dirty="0">
                <a:solidFill>
                  <a:srgbClr val="FF5050"/>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called the </a:t>
            </a:r>
            <a:r>
              <a:rPr lang="en-US" sz="2400" i="1" dirty="0">
                <a:solidFill>
                  <a:srgbClr val="FF5050"/>
                </a:solidFill>
                <a:effectLst>
                  <a:glow rad="63500">
                    <a:schemeClr val="accent4">
                      <a:satMod val="175000"/>
                      <a:alpha val="40000"/>
                    </a:schemeClr>
                  </a:glow>
                  <a:outerShdw blurRad="38100" dist="38100" dir="2700000" algn="tl">
                    <a:srgbClr val="000000">
                      <a:alpha val="43137"/>
                    </a:srgbClr>
                  </a:outerShdw>
                </a:effectLst>
              </a:rPr>
              <a:t>TRK oncogene</a:t>
            </a:r>
            <a:r>
              <a:rPr lang="en-US" sz="2400" i="1" dirty="0">
                <a:solidFill>
                  <a:schemeClr val="tx1"/>
                </a:solidFill>
                <a:effectLst>
                  <a:glow rad="63500">
                    <a:schemeClr val="accent4">
                      <a:satMod val="175000"/>
                      <a:alpha val="40000"/>
                    </a:schemeClr>
                  </a:glow>
                </a:effectLst>
              </a:rPr>
              <a:t>.</a:t>
            </a:r>
          </a:p>
          <a:p>
            <a:pPr marL="342000" indent="-342000"/>
            <a:r>
              <a:rPr lang="en-US" sz="2400" dirty="0">
                <a:solidFill>
                  <a:schemeClr val="tx1"/>
                </a:solidFill>
                <a:effectLst>
                  <a:glow rad="63500">
                    <a:schemeClr val="accent4">
                      <a:satMod val="175000"/>
                      <a:alpha val="40000"/>
                    </a:schemeClr>
                  </a:glow>
                </a:effectLst>
              </a:rPr>
              <a:t>This </a:t>
            </a:r>
            <a:r>
              <a:rPr lang="en-US" sz="2400" u="sng" dirty="0">
                <a:solidFill>
                  <a:schemeClr val="tx1"/>
                </a:solidFill>
                <a:effectLst>
                  <a:glow rad="63500">
                    <a:schemeClr val="accent4">
                      <a:satMod val="175000"/>
                      <a:alpha val="40000"/>
                    </a:schemeClr>
                  </a:glow>
                </a:effectLst>
              </a:rPr>
              <a:t>fusion protein </a:t>
            </a:r>
            <a:r>
              <a:rPr lang="en-US" sz="2400" dirty="0">
                <a:solidFill>
                  <a:schemeClr val="tx1"/>
                </a:solidFill>
                <a:effectLst>
                  <a:glow rad="63500">
                    <a:schemeClr val="accent4">
                      <a:satMod val="175000"/>
                      <a:alpha val="40000"/>
                    </a:schemeClr>
                  </a:glow>
                </a:effectLst>
              </a:rPr>
              <a:t>forms a permanent dimer, and the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kinase</a:t>
            </a:r>
            <a:r>
              <a:rPr lang="en-US" sz="2400" u="sng" dirty="0">
                <a:solidFill>
                  <a:schemeClr val="tx1"/>
                </a:solidFill>
                <a:effectLst>
                  <a:glow rad="63500">
                    <a:schemeClr val="accent4">
                      <a:satMod val="175000"/>
                      <a:alpha val="40000"/>
                    </a:schemeClr>
                  </a:glow>
                </a:effectLst>
              </a:rPr>
              <a:t> is </a:t>
            </a:r>
            <a:r>
              <a:rPr lang="en-US" sz="2400" u="sng" dirty="0">
                <a:solidFill>
                  <a:srgbClr val="FF0000"/>
                </a:solidFill>
                <a:effectLst>
                  <a:glow rad="63500">
                    <a:schemeClr val="accent4">
                      <a:satMod val="175000"/>
                      <a:alpha val="40000"/>
                    </a:schemeClr>
                  </a:glow>
                  <a:outerShdw blurRad="38100" dist="38100" dir="2700000" algn="tl">
                    <a:srgbClr val="000000">
                      <a:alpha val="43137"/>
                    </a:srgbClr>
                  </a:outerShdw>
                </a:effectLst>
              </a:rPr>
              <a:t>constantly</a:t>
            </a:r>
            <a:r>
              <a:rPr lang="en-US" sz="2400" u="sng" dirty="0">
                <a:solidFill>
                  <a:schemeClr val="tx1"/>
                </a:solidFill>
                <a:effectLst>
                  <a:glow rad="63500">
                    <a:schemeClr val="accent4">
                      <a:satMod val="175000"/>
                      <a:alpha val="40000"/>
                    </a:schemeClr>
                  </a:glow>
                </a:effectLst>
              </a:rPr>
              <a:t> activated</a:t>
            </a:r>
            <a:r>
              <a:rPr lang="en-US" sz="2400" dirty="0">
                <a:solidFill>
                  <a:schemeClr val="tx1"/>
                </a:solidFill>
              </a:rPr>
              <a:t>.</a:t>
            </a:r>
          </a:p>
        </p:txBody>
      </p:sp>
    </p:spTree>
    <p:extLst>
      <p:ext uri="{BB962C8B-B14F-4D97-AF65-F5344CB8AC3E}">
        <p14:creationId xmlns:p14="http://schemas.microsoft.com/office/powerpoint/2010/main" val="30560564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solidFill>
            <a:srgbClr val="D3F42C"/>
          </a:solidFill>
        </p:spPr>
        <p:txBody>
          <a:bodyPr lIns="0" tIns="0" rIns="0" bIns="0" anchor="ctr"/>
          <a:lstStyle/>
          <a:p>
            <a:r>
              <a:rPr lang="en-US" dirty="0"/>
              <a:t>Origin of the </a:t>
            </a:r>
            <a:r>
              <a:rPr lang="en-US" i="1" spc="-400" dirty="0"/>
              <a:t>T R K</a:t>
            </a:r>
            <a:r>
              <a:rPr lang="en-US" dirty="0">
                <a:solidFill>
                  <a:srgbClr val="FF0000"/>
                </a:solidFill>
              </a:rPr>
              <a:t> </a:t>
            </a:r>
            <a:r>
              <a:rPr lang="en-US" dirty="0"/>
              <a:t>Oncogene</a:t>
            </a:r>
            <a:endParaRPr lang="en-US" sz="3600" dirty="0">
              <a:latin typeface="+mj-lt"/>
            </a:endParaRPr>
          </a:p>
        </p:txBody>
      </p:sp>
      <p:sp>
        <p:nvSpPr>
          <p:cNvPr id="5" name="Content Placeholder 4"/>
          <p:cNvSpPr>
            <a:spLocks noGrp="1"/>
          </p:cNvSpPr>
          <p:nvPr>
            <p:ph sz="quarter" idx="13"/>
          </p:nvPr>
        </p:nvSpPr>
        <p:spPr/>
        <p:txBody>
          <a:bodyPr lIns="0" tIns="0" rIns="0" bIns="0"/>
          <a:lstStyle/>
          <a:p>
            <a:pPr marL="0" indent="0">
              <a:buNone/>
            </a:pPr>
            <a:r>
              <a:rPr lang="en-IN" sz="2400" b="1" dirty="0" smtClean="0"/>
              <a:t>Figure 26.13</a:t>
            </a:r>
            <a:r>
              <a:rPr lang="en-IN" sz="2400" dirty="0" smtClean="0"/>
              <a:t> Origin of the </a:t>
            </a:r>
            <a:r>
              <a:rPr lang="en-IN" sz="2400" i="1" spc="-250" dirty="0" smtClean="0"/>
              <a:t>T R K</a:t>
            </a:r>
            <a:r>
              <a:rPr lang="en-IN" sz="2400" i="1" dirty="0" smtClean="0"/>
              <a:t> </a:t>
            </a:r>
            <a:r>
              <a:rPr lang="en-IN" sz="2400" dirty="0" smtClean="0"/>
              <a:t>Oncogene.</a:t>
            </a:r>
            <a:endParaRPr lang="en-IN" sz="2400" dirty="0"/>
          </a:p>
        </p:txBody>
      </p:sp>
      <p:pic>
        <p:nvPicPr>
          <p:cNvPr id="9" name="Content Placeholder 3" descr="An illustration on the origin of the TRK oncogene. The parts labeled are T P M 3, N T R k 1, and DNA."/>
          <p:cNvPicPr>
            <a:picLocks noGrp="1" noChangeAspect="1"/>
          </p:cNvPicPr>
          <p:nvPr>
            <p:ph sz="quarter" idx="14"/>
          </p:nvPr>
        </p:nvPicPr>
        <p:blipFill rotWithShape="1">
          <a:blip r:embed="rId3">
            <a:extLst>
              <a:ext uri="{28A0092B-C50C-407E-A947-70E740481C1C}">
                <a14:useLocalDpi xmlns:a14="http://schemas.microsoft.com/office/drawing/2010/main" val="0"/>
              </a:ext>
            </a:extLst>
          </a:blip>
          <a:stretch/>
        </p:blipFill>
        <p:spPr>
          <a:xfrm>
            <a:off x="5027062" y="1552575"/>
            <a:ext cx="3326913" cy="4438650"/>
          </a:xfrm>
        </p:spPr>
      </p:pic>
      <p:sp>
        <p:nvSpPr>
          <p:cNvPr id="4" name="Rectangle 3"/>
          <p:cNvSpPr/>
          <p:nvPr/>
        </p:nvSpPr>
        <p:spPr>
          <a:xfrm>
            <a:off x="546755" y="2384981"/>
            <a:ext cx="3902415" cy="3970318"/>
          </a:xfrm>
          <a:prstGeom prst="rect">
            <a:avLst/>
          </a:prstGeom>
        </p:spPr>
        <p:txBody>
          <a:bodyPr wrap="square">
            <a:spAutoFit/>
          </a:bodyPr>
          <a:lstStyle/>
          <a:p>
            <a:r>
              <a:rPr lang="en-GB" b="1" dirty="0">
                <a:latin typeface="FrutigerLTCom-Bold"/>
              </a:rPr>
              <a:t>Origin of the </a:t>
            </a:r>
            <a:r>
              <a:rPr lang="en-GB" b="1" i="1" dirty="0">
                <a:latin typeface="FrutigerLTCom-BoldItalic"/>
              </a:rPr>
              <a:t>TRK </a:t>
            </a:r>
            <a:r>
              <a:rPr lang="en-GB" b="1" dirty="0">
                <a:latin typeface="FrutigerLTCom-Bold"/>
              </a:rPr>
              <a:t>Oncogene. </a:t>
            </a:r>
            <a:r>
              <a:rPr lang="en-GB" dirty="0">
                <a:latin typeface="FrutigerLTCom-Light"/>
              </a:rPr>
              <a:t>The </a:t>
            </a:r>
            <a:r>
              <a:rPr lang="en-GB" i="1" dirty="0">
                <a:latin typeface="FrutigerLTCom-LightItalic"/>
              </a:rPr>
              <a:t>TRK </a:t>
            </a:r>
            <a:r>
              <a:rPr lang="en-GB" dirty="0">
                <a:latin typeface="FrutigerLTCom-Light"/>
              </a:rPr>
              <a:t>oncogene</a:t>
            </a:r>
          </a:p>
          <a:p>
            <a:r>
              <a:rPr lang="en-GB" dirty="0">
                <a:latin typeface="FrutigerLTCom-Light"/>
              </a:rPr>
              <a:t>is created by a chromosomal inversion that brings together segments</a:t>
            </a:r>
          </a:p>
          <a:p>
            <a:r>
              <a:rPr lang="en-GB" dirty="0">
                <a:latin typeface="FrutigerLTCom-Light"/>
              </a:rPr>
              <a:t>of two genes residing on the same chromosome, </a:t>
            </a:r>
            <a:r>
              <a:rPr lang="en-GB" dirty="0">
                <a:effectLst>
                  <a:glow rad="101600">
                    <a:schemeClr val="accent3">
                      <a:satMod val="175000"/>
                      <a:alpha val="40000"/>
                    </a:schemeClr>
                  </a:glow>
                </a:effectLst>
                <a:latin typeface="FrutigerLTCom-Light"/>
              </a:rPr>
              <a:t>one gene encoding</a:t>
            </a:r>
          </a:p>
          <a:p>
            <a:r>
              <a:rPr lang="en-GB" dirty="0">
                <a:effectLst>
                  <a:glow rad="101600">
                    <a:schemeClr val="accent3">
                      <a:satMod val="175000"/>
                      <a:alpha val="40000"/>
                    </a:schemeClr>
                  </a:glow>
                </a:effectLst>
                <a:latin typeface="FrutigerLTCom-Light"/>
              </a:rPr>
              <a:t>a growth factor receptor with tyrosine kinase activity </a:t>
            </a:r>
            <a:r>
              <a:rPr lang="en-GB" i="1" dirty="0">
                <a:effectLst>
                  <a:glow rad="101600">
                    <a:schemeClr val="accent3">
                      <a:satMod val="175000"/>
                      <a:alpha val="40000"/>
                    </a:schemeClr>
                  </a:glow>
                </a:effectLst>
                <a:latin typeface="FrutigerLTCom-LightItalic"/>
              </a:rPr>
              <a:t>(NTRK1) </a:t>
            </a:r>
            <a:r>
              <a:rPr lang="en-GB" dirty="0">
                <a:latin typeface="FrutigerLTCom-Light"/>
              </a:rPr>
              <a:t>and the</a:t>
            </a:r>
          </a:p>
          <a:p>
            <a:r>
              <a:rPr lang="en-GB" dirty="0">
                <a:latin typeface="FrutigerLTCom-Light"/>
              </a:rPr>
              <a:t>other </a:t>
            </a:r>
            <a:r>
              <a:rPr lang="en-GB" dirty="0">
                <a:effectLst>
                  <a:glow rad="63500">
                    <a:schemeClr val="accent5">
                      <a:satMod val="175000"/>
                      <a:alpha val="40000"/>
                    </a:schemeClr>
                  </a:glow>
                </a:effectLst>
                <a:latin typeface="FrutigerLTCom-Light"/>
              </a:rPr>
              <a:t>gene encoding </a:t>
            </a:r>
            <a:r>
              <a:rPr lang="en-GB" dirty="0" err="1">
                <a:effectLst>
                  <a:glow rad="63500">
                    <a:schemeClr val="accent5">
                      <a:satMod val="175000"/>
                      <a:alpha val="40000"/>
                    </a:schemeClr>
                  </a:glow>
                </a:effectLst>
                <a:latin typeface="FrutigerLTCom-Light"/>
              </a:rPr>
              <a:t>nonmuscle</a:t>
            </a:r>
            <a:r>
              <a:rPr lang="en-GB" dirty="0">
                <a:effectLst>
                  <a:glow rad="63500">
                    <a:schemeClr val="accent5">
                      <a:satMod val="175000"/>
                      <a:alpha val="40000"/>
                    </a:schemeClr>
                  </a:glow>
                </a:effectLst>
                <a:latin typeface="FrutigerLTCom-Light"/>
              </a:rPr>
              <a:t> tropomyosin </a:t>
            </a:r>
            <a:r>
              <a:rPr lang="en-GB" i="1" dirty="0">
                <a:effectLst>
                  <a:glow rad="63500">
                    <a:schemeClr val="accent5">
                      <a:satMod val="175000"/>
                      <a:alpha val="40000"/>
                    </a:schemeClr>
                  </a:glow>
                </a:effectLst>
                <a:latin typeface="FrutigerLTCom-LightItalic"/>
              </a:rPr>
              <a:t>(TPM3)</a:t>
            </a:r>
            <a:r>
              <a:rPr lang="en-GB" dirty="0">
                <a:effectLst>
                  <a:glow rad="63500">
                    <a:schemeClr val="accent5">
                      <a:satMod val="175000"/>
                      <a:alpha val="40000"/>
                    </a:schemeClr>
                  </a:glow>
                </a:effectLst>
                <a:latin typeface="FrutigerLTCom-Light"/>
              </a:rPr>
              <a:t>. </a:t>
            </a:r>
            <a:r>
              <a:rPr lang="en-GB" dirty="0">
                <a:latin typeface="FrutigerLTCom-Light"/>
              </a:rPr>
              <a:t>The inversion</a:t>
            </a:r>
          </a:p>
          <a:p>
            <a:r>
              <a:rPr lang="en-GB" dirty="0">
                <a:latin typeface="FrutigerLTCom-Light"/>
              </a:rPr>
              <a:t>causes one end of the </a:t>
            </a:r>
            <a:r>
              <a:rPr lang="en-GB" i="1" dirty="0">
                <a:latin typeface="FrutigerLTCom-LightItalic"/>
              </a:rPr>
              <a:t>TPM3 </a:t>
            </a:r>
            <a:r>
              <a:rPr lang="en-GB" dirty="0">
                <a:latin typeface="FrutigerLTCom-Light"/>
              </a:rPr>
              <a:t>gene to become fused to the opposite</a:t>
            </a:r>
          </a:p>
          <a:p>
            <a:r>
              <a:rPr lang="en-GB" dirty="0">
                <a:latin typeface="FrutigerLTCom-Light"/>
              </a:rPr>
              <a:t>end of the </a:t>
            </a:r>
            <a:r>
              <a:rPr lang="en-GB" i="1" dirty="0">
                <a:latin typeface="FrutigerLTCom-LightItalic"/>
              </a:rPr>
              <a:t>NTRK1 </a:t>
            </a:r>
            <a:r>
              <a:rPr lang="en-GB" dirty="0">
                <a:latin typeface="FrutigerLTCom-Light"/>
              </a:rPr>
              <a:t>gene. The resulting </a:t>
            </a:r>
            <a:r>
              <a:rPr lang="en-GB" i="1" dirty="0">
                <a:latin typeface="FrutigerLTCom-LightItalic"/>
              </a:rPr>
              <a:t>TRK </a:t>
            </a:r>
            <a:r>
              <a:rPr lang="en-GB" dirty="0">
                <a:latin typeface="FrutigerLTCom-Light"/>
              </a:rPr>
              <a:t>oncogene produces </a:t>
            </a:r>
            <a:r>
              <a:rPr lang="en-GB" dirty="0">
                <a:effectLst>
                  <a:glow rad="63500">
                    <a:schemeClr val="accent2">
                      <a:satMod val="175000"/>
                      <a:alpha val="40000"/>
                    </a:schemeClr>
                  </a:glow>
                </a:effectLst>
                <a:latin typeface="FrutigerLTCom-Light"/>
              </a:rPr>
              <a:t>a fusion</a:t>
            </a:r>
          </a:p>
          <a:p>
            <a:r>
              <a:rPr lang="en-GB" dirty="0">
                <a:effectLst>
                  <a:glow rad="63500">
                    <a:schemeClr val="accent2">
                      <a:satMod val="175000"/>
                      <a:alpha val="40000"/>
                    </a:schemeClr>
                  </a:glow>
                </a:effectLst>
                <a:latin typeface="FrutigerLTCom-Light"/>
              </a:rPr>
              <a:t>protein</a:t>
            </a:r>
            <a:r>
              <a:rPr lang="en-GB" dirty="0">
                <a:latin typeface="FrutigerLTCom-Light"/>
              </a:rPr>
              <a:t> in which the </a:t>
            </a:r>
            <a:r>
              <a:rPr lang="en-GB" dirty="0">
                <a:solidFill>
                  <a:srgbClr val="FF0000"/>
                </a:solidFill>
                <a:effectLst>
                  <a:outerShdw blurRad="38100" dist="38100" dir="2700000" algn="tl">
                    <a:srgbClr val="000000">
                      <a:alpha val="43137"/>
                    </a:srgbClr>
                  </a:outerShdw>
                </a:effectLst>
                <a:latin typeface="FrutigerLTCom-Light"/>
              </a:rPr>
              <a:t>tropomyosin</a:t>
            </a:r>
            <a:r>
              <a:rPr lang="en-GB" dirty="0">
                <a:effectLst>
                  <a:outerShdw blurRad="38100" dist="38100" dir="2700000" algn="tl">
                    <a:srgbClr val="000000">
                      <a:alpha val="43137"/>
                    </a:srgbClr>
                  </a:outerShdw>
                </a:effectLst>
                <a:latin typeface="FrutigerLTCom-Light"/>
              </a:rPr>
              <a:t> segment </a:t>
            </a:r>
            <a:r>
              <a:rPr lang="en-GB" dirty="0">
                <a:solidFill>
                  <a:srgbClr val="FF0000"/>
                </a:solidFill>
                <a:effectLst>
                  <a:outerShdw blurRad="38100" dist="38100" dir="2700000" algn="tl">
                    <a:srgbClr val="000000">
                      <a:alpha val="43137"/>
                    </a:srgbClr>
                  </a:outerShdw>
                </a:effectLst>
                <a:latin typeface="FrutigerLTCom-Light"/>
              </a:rPr>
              <a:t>causes</a:t>
            </a:r>
            <a:r>
              <a:rPr lang="en-GB" dirty="0">
                <a:effectLst>
                  <a:outerShdw blurRad="38100" dist="38100" dir="2700000" algn="tl">
                    <a:srgbClr val="000000">
                      <a:alpha val="43137"/>
                    </a:srgbClr>
                  </a:outerShdw>
                </a:effectLst>
                <a:latin typeface="FrutigerLTCom-Light"/>
              </a:rPr>
              <a:t> the receptor region</a:t>
            </a:r>
          </a:p>
          <a:p>
            <a:r>
              <a:rPr lang="en-GB" dirty="0">
                <a:effectLst>
                  <a:outerShdw blurRad="38100" dist="38100" dir="2700000" algn="tl">
                    <a:srgbClr val="000000">
                      <a:alpha val="43137"/>
                    </a:srgbClr>
                  </a:outerShdw>
                </a:effectLst>
                <a:latin typeface="FrutigerLTCom-Light"/>
              </a:rPr>
              <a:t>to form a </a:t>
            </a:r>
            <a:r>
              <a:rPr lang="en-GB" dirty="0">
                <a:solidFill>
                  <a:srgbClr val="FF0000"/>
                </a:solidFill>
                <a:effectLst>
                  <a:outerShdw blurRad="38100" dist="38100" dir="2700000" algn="tl">
                    <a:srgbClr val="000000">
                      <a:alpha val="43137"/>
                    </a:srgbClr>
                  </a:outerShdw>
                </a:effectLst>
                <a:latin typeface="FrutigerLTCom-Light"/>
              </a:rPr>
              <a:t>dimer</a:t>
            </a:r>
            <a:r>
              <a:rPr lang="en-GB" dirty="0">
                <a:effectLst>
                  <a:outerShdw blurRad="38100" dist="38100" dir="2700000" algn="tl">
                    <a:srgbClr val="000000">
                      <a:alpha val="43137"/>
                    </a:srgbClr>
                  </a:outerShdw>
                </a:effectLst>
                <a:latin typeface="FrutigerLTCom-Light"/>
              </a:rPr>
              <a:t>, thereby </a:t>
            </a:r>
            <a:r>
              <a:rPr lang="en-GB" dirty="0">
                <a:solidFill>
                  <a:srgbClr val="FF0000"/>
                </a:solidFill>
                <a:effectLst>
                  <a:glow rad="101600">
                    <a:schemeClr val="accent4">
                      <a:satMod val="175000"/>
                      <a:alpha val="40000"/>
                    </a:schemeClr>
                  </a:glow>
                  <a:outerShdw blurRad="38100" dist="38100" dir="2700000" algn="tl">
                    <a:srgbClr val="000000">
                      <a:alpha val="43137"/>
                    </a:srgbClr>
                  </a:outerShdw>
                </a:effectLst>
                <a:latin typeface="FrutigerLTCom-Light"/>
              </a:rPr>
              <a:t>permanently</a:t>
            </a:r>
            <a:r>
              <a:rPr lang="en-GB" dirty="0">
                <a:latin typeface="FrutigerLTCom-Light"/>
              </a:rPr>
              <a:t> </a:t>
            </a:r>
            <a:r>
              <a:rPr lang="en-GB" dirty="0">
                <a:effectLst>
                  <a:glow rad="101600">
                    <a:schemeClr val="accent4">
                      <a:satMod val="175000"/>
                      <a:alpha val="40000"/>
                    </a:schemeClr>
                  </a:glow>
                </a:effectLst>
                <a:latin typeface="FrutigerLTCom-Light"/>
              </a:rPr>
              <a:t>activating</a:t>
            </a:r>
            <a:r>
              <a:rPr lang="en-GB" dirty="0">
                <a:latin typeface="FrutigerLTCom-Light"/>
              </a:rPr>
              <a:t> its </a:t>
            </a:r>
            <a:r>
              <a:rPr lang="en-GB" dirty="0">
                <a:effectLst>
                  <a:glow rad="101600">
                    <a:schemeClr val="accent4">
                      <a:satMod val="175000"/>
                      <a:alpha val="40000"/>
                    </a:schemeClr>
                  </a:glow>
                </a:effectLst>
                <a:latin typeface="FrutigerLTCom-Light"/>
              </a:rPr>
              <a:t>tyrosine </a:t>
            </a:r>
            <a:r>
              <a:rPr lang="en-GB" dirty="0">
                <a:solidFill>
                  <a:srgbClr val="FF0000"/>
                </a:solidFill>
                <a:effectLst>
                  <a:glow rad="101600">
                    <a:schemeClr val="accent4">
                      <a:satMod val="175000"/>
                      <a:alpha val="40000"/>
                    </a:schemeClr>
                  </a:glow>
                  <a:outerShdw blurRad="38100" dist="38100" dir="2700000" algn="tl">
                    <a:srgbClr val="000000">
                      <a:alpha val="43137"/>
                    </a:srgbClr>
                  </a:outerShdw>
                </a:effectLst>
                <a:latin typeface="FrutigerLTCom-Light"/>
              </a:rPr>
              <a:t>kinase</a:t>
            </a:r>
            <a:r>
              <a:rPr lang="en-GB" dirty="0">
                <a:effectLst>
                  <a:glow rad="101600">
                    <a:schemeClr val="accent4">
                      <a:satMod val="175000"/>
                      <a:alpha val="40000"/>
                    </a:schemeClr>
                  </a:glow>
                </a:effectLst>
                <a:latin typeface="FrutigerLTCom-Light"/>
              </a:rPr>
              <a:t> site</a:t>
            </a:r>
            <a:r>
              <a:rPr lang="en-GB" dirty="0">
                <a:latin typeface="FrutigerLTCom-Light"/>
              </a:rPr>
              <a:t>.</a:t>
            </a:r>
            <a:endParaRPr lang="en-GB" dirty="0"/>
          </a:p>
        </p:txBody>
      </p:sp>
    </p:spTree>
    <p:extLst>
      <p:ext uri="{BB962C8B-B14F-4D97-AF65-F5344CB8AC3E}">
        <p14:creationId xmlns:p14="http://schemas.microsoft.com/office/powerpoint/2010/main" val="14419843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00393"/>
            <a:ext cx="8302240" cy="704824"/>
          </a:xfrm>
          <a:solidFill>
            <a:srgbClr val="D3F42C"/>
          </a:solidFill>
        </p:spPr>
        <p:txBody>
          <a:bodyPr lIns="0" tIns="0" rIns="0" bIns="0" anchor="ctr"/>
          <a:lstStyle/>
          <a:p>
            <a:r>
              <a:rPr lang="en-US" sz="3600" dirty="0">
                <a:latin typeface="+mj-lt"/>
              </a:rPr>
              <a:t>Insertional Mutagenesis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68991"/>
            <a:ext cx="8302240" cy="3166281"/>
          </a:xfrm>
          <a:prstGeom prst="rect">
            <a:avLst/>
          </a:prstGeom>
        </p:spPr>
        <p:txBody>
          <a:bodyPr lIns="0" tIns="0" rIns="0" bIns="0"/>
          <a:lstStyle/>
          <a:p>
            <a:pPr marL="342000" indent="-342000"/>
            <a:r>
              <a:rPr lang="en-US" sz="2400" dirty="0">
                <a:solidFill>
                  <a:srgbClr val="FF5050"/>
                </a:solidFill>
                <a:effectLst>
                  <a:glow rad="228600">
                    <a:schemeClr val="accent4">
                      <a:satMod val="175000"/>
                      <a:alpha val="40000"/>
                    </a:schemeClr>
                  </a:glow>
                </a:effectLst>
              </a:rPr>
              <a:t>Retroviruses</a:t>
            </a:r>
            <a:r>
              <a:rPr lang="en-US" sz="2400" dirty="0">
                <a:solidFill>
                  <a:schemeClr val="tx1"/>
                </a:solidFill>
                <a:effectLst>
                  <a:glow rad="228600">
                    <a:schemeClr val="accent4">
                      <a:satMod val="175000"/>
                      <a:alpha val="40000"/>
                    </a:schemeClr>
                  </a:glow>
                </a:effectLst>
              </a:rPr>
              <a:t> can sometime cause </a:t>
            </a:r>
            <a:r>
              <a:rPr lang="en-US" sz="2400" u="sng" dirty="0">
                <a:solidFill>
                  <a:schemeClr val="tx1"/>
                </a:solidFill>
                <a:effectLst>
                  <a:glow rad="228600">
                    <a:schemeClr val="accent4">
                      <a:satMod val="175000"/>
                      <a:alpha val="40000"/>
                    </a:schemeClr>
                  </a:glow>
                </a:effectLst>
              </a:rPr>
              <a:t>cancer</a:t>
            </a:r>
            <a:r>
              <a:rPr lang="en-US" sz="2400" dirty="0">
                <a:solidFill>
                  <a:schemeClr val="tx1"/>
                </a:solidFill>
                <a:effectLst>
                  <a:glow rad="228600">
                    <a:schemeClr val="accent4">
                      <a:satMod val="175000"/>
                      <a:alpha val="40000"/>
                    </a:schemeClr>
                  </a:glow>
                </a:effectLst>
              </a:rPr>
              <a:t> </a:t>
            </a:r>
            <a:r>
              <a:rPr lang="en-US" sz="2400" dirty="0">
                <a:solidFill>
                  <a:schemeClr val="tx1"/>
                </a:solidFill>
                <a:effectLst>
                  <a:glow rad="228600">
                    <a:schemeClr val="accent4">
                      <a:satMod val="175000"/>
                      <a:alpha val="40000"/>
                    </a:schemeClr>
                  </a:glow>
                  <a:outerShdw blurRad="38100" dist="38100" dir="2700000" algn="tl">
                    <a:srgbClr val="000000">
                      <a:alpha val="43137"/>
                    </a:srgbClr>
                  </a:outerShdw>
                </a:effectLst>
              </a:rPr>
              <a:t>even</a:t>
            </a:r>
            <a:r>
              <a:rPr lang="en-US" sz="2400" dirty="0">
                <a:solidFill>
                  <a:schemeClr val="tx1"/>
                </a:solidFill>
                <a:effectLst>
                  <a:glow rad="228600">
                    <a:schemeClr val="accent4">
                      <a:satMod val="175000"/>
                      <a:alpha val="40000"/>
                    </a:schemeClr>
                  </a:glow>
                </a:effectLst>
              </a:rPr>
              <a:t> if they </a:t>
            </a:r>
            <a:r>
              <a:rPr lang="en-US" sz="2400" u="sng" dirty="0">
                <a:solidFill>
                  <a:schemeClr val="tx1"/>
                </a:solidFill>
                <a:effectLst>
                  <a:glow rad="228600">
                    <a:schemeClr val="accent4">
                      <a:satMod val="175000"/>
                      <a:alpha val="40000"/>
                    </a:schemeClr>
                  </a:glow>
                  <a:outerShdw blurRad="38100" dist="38100" dir="2700000" algn="tl">
                    <a:srgbClr val="000000">
                      <a:alpha val="43137"/>
                    </a:srgbClr>
                  </a:outerShdw>
                </a:effectLst>
              </a:rPr>
              <a:t>have no oncogene </a:t>
            </a:r>
            <a:r>
              <a:rPr lang="en-US" sz="2400" u="sng" dirty="0">
                <a:solidFill>
                  <a:schemeClr val="tx1"/>
                </a:solidFill>
                <a:effectLst>
                  <a:glow rad="228600">
                    <a:schemeClr val="accent4">
                      <a:satMod val="175000"/>
                      <a:alpha val="40000"/>
                    </a:schemeClr>
                  </a:glow>
                </a:effectLst>
              </a:rPr>
              <a:t>of their own</a:t>
            </a:r>
            <a:r>
              <a:rPr lang="en-US" sz="2400" dirty="0">
                <a:solidFill>
                  <a:schemeClr val="tx1"/>
                </a:solidFill>
                <a:effectLst>
                  <a:glow rad="228600">
                    <a:schemeClr val="accent4">
                      <a:satMod val="175000"/>
                      <a:alpha val="40000"/>
                    </a:schemeClr>
                  </a:glow>
                </a:effectLst>
              </a:rPr>
              <a:t>.</a:t>
            </a:r>
          </a:p>
          <a:p>
            <a:pPr marL="342000" indent="-342000"/>
            <a:r>
              <a:rPr lang="en-US" sz="2400" dirty="0">
                <a:solidFill>
                  <a:schemeClr val="tx1"/>
                </a:solidFill>
              </a:rPr>
              <a:t>They </a:t>
            </a:r>
            <a:r>
              <a:rPr lang="en-US" sz="2400" dirty="0">
                <a:solidFill>
                  <a:schemeClr val="tx1"/>
                </a:solidFill>
                <a:effectLst>
                  <a:outerShdw blurRad="38100" dist="38100" dir="2700000" algn="tl">
                    <a:srgbClr val="000000">
                      <a:alpha val="43137"/>
                    </a:srgbClr>
                  </a:outerShdw>
                </a:effectLst>
              </a:rPr>
              <a:t>do</a:t>
            </a:r>
            <a:r>
              <a:rPr lang="en-US" sz="2400" dirty="0">
                <a:solidFill>
                  <a:schemeClr val="tx1"/>
                </a:solidFill>
              </a:rPr>
              <a:t> this by </a:t>
            </a:r>
            <a:r>
              <a:rPr lang="en-US" sz="2400" u="sng" dirty="0">
                <a:solidFill>
                  <a:schemeClr val="tx1"/>
                </a:solidFill>
                <a:effectLst>
                  <a:outerShdw blurRad="38100" dist="38100" dir="2700000" algn="tl">
                    <a:srgbClr val="000000">
                      <a:alpha val="43137"/>
                    </a:srgbClr>
                  </a:outerShdw>
                </a:effectLst>
              </a:rPr>
              <a:t>integrating</a:t>
            </a:r>
            <a:r>
              <a:rPr lang="en-US" sz="2400" u="sng" dirty="0">
                <a:solidFill>
                  <a:schemeClr val="tx1"/>
                </a:solidFill>
              </a:rPr>
              <a:t> their genes </a:t>
            </a:r>
            <a:r>
              <a:rPr lang="en-US" sz="2400" u="sng" dirty="0">
                <a:solidFill>
                  <a:schemeClr val="tx1"/>
                </a:solidFill>
                <a:effectLst>
                  <a:outerShdw blurRad="38100" dist="38100" dir="2700000" algn="tl">
                    <a:srgbClr val="000000">
                      <a:alpha val="43137"/>
                    </a:srgbClr>
                  </a:outerShdw>
                </a:effectLst>
              </a:rPr>
              <a:t>near</a:t>
            </a:r>
            <a:r>
              <a:rPr lang="en-US" sz="2400" u="sng" dirty="0">
                <a:solidFill>
                  <a:schemeClr val="tx1"/>
                </a:solidFill>
              </a:rPr>
              <a:t> a proto-oncogene on the host </a:t>
            </a:r>
            <a:r>
              <a:rPr lang="en-US" sz="2400" u="sng" dirty="0">
                <a:solidFill>
                  <a:schemeClr val="tx1"/>
                </a:solidFill>
                <a:effectLst>
                  <a:outerShdw blurRad="38100" dist="38100" dir="2700000" algn="tl">
                    <a:srgbClr val="000000">
                      <a:alpha val="43137"/>
                    </a:srgbClr>
                  </a:outerShdw>
                </a:effectLst>
              </a:rPr>
              <a:t>chromosome</a:t>
            </a:r>
            <a:r>
              <a:rPr lang="en-US" sz="2400" dirty="0">
                <a:solidFill>
                  <a:schemeClr val="tx1"/>
                </a:solidFill>
              </a:rPr>
              <a:t>, leading to </a:t>
            </a:r>
            <a:r>
              <a:rPr lang="en-US" sz="2400" dirty="0">
                <a:solidFill>
                  <a:srgbClr val="FF5050"/>
                </a:solidFill>
              </a:rPr>
              <a:t>overexpression of the gene</a:t>
            </a:r>
            <a:r>
              <a:rPr lang="en-US" sz="2400" dirty="0">
                <a:solidFill>
                  <a:schemeClr val="tx1"/>
                </a:solidFill>
              </a:rPr>
              <a:t>.</a:t>
            </a:r>
          </a:p>
          <a:p>
            <a:pPr marL="342000" indent="-342000"/>
            <a:r>
              <a:rPr lang="en-US" sz="2400" dirty="0">
                <a:solidFill>
                  <a:schemeClr val="tx1"/>
                </a:solidFill>
              </a:rPr>
              <a:t>This </a:t>
            </a:r>
            <a:r>
              <a:rPr lang="en-US" sz="2400" b="1" dirty="0">
                <a:solidFill>
                  <a:schemeClr val="tx1"/>
                </a:solidFill>
              </a:rPr>
              <a:t>insertional mutagenesis </a:t>
            </a:r>
            <a:r>
              <a:rPr lang="en-US" sz="2400" dirty="0">
                <a:solidFill>
                  <a:schemeClr val="tx1"/>
                </a:solidFill>
              </a:rPr>
              <a:t>is </a:t>
            </a:r>
            <a:r>
              <a:rPr lang="en-US" sz="2400" dirty="0">
                <a:solidFill>
                  <a:srgbClr val="FF5050"/>
                </a:solidFill>
              </a:rPr>
              <a:t>frequent in </a:t>
            </a:r>
            <a:r>
              <a:rPr lang="en-US" sz="2400" dirty="0">
                <a:solidFill>
                  <a:srgbClr val="FF5050"/>
                </a:solidFill>
                <a:effectLst>
                  <a:outerShdw blurRad="38100" dist="38100" dir="2700000" algn="tl">
                    <a:srgbClr val="000000">
                      <a:alpha val="43137"/>
                    </a:srgbClr>
                  </a:outerShdw>
                </a:effectLst>
              </a:rPr>
              <a:t>animal</a:t>
            </a:r>
            <a:r>
              <a:rPr lang="en-US" sz="2400" dirty="0">
                <a:solidFill>
                  <a:srgbClr val="FF5050"/>
                </a:solidFill>
              </a:rPr>
              <a:t> </a:t>
            </a:r>
            <a:r>
              <a:rPr lang="en-US" sz="2400" u="sng" dirty="0">
                <a:solidFill>
                  <a:schemeClr val="tx1"/>
                </a:solidFill>
              </a:rPr>
              <a:t>cancers but </a:t>
            </a:r>
            <a:r>
              <a:rPr lang="en-US" sz="2400" u="sng" dirty="0">
                <a:solidFill>
                  <a:schemeClr val="tx1"/>
                </a:solidFill>
                <a:effectLst>
                  <a:outerShdw blurRad="38100" dist="38100" dir="2700000" algn="tl">
                    <a:srgbClr val="000000">
                      <a:alpha val="43137"/>
                    </a:srgbClr>
                  </a:outerShdw>
                </a:effectLst>
              </a:rPr>
              <a:t>rare</a:t>
            </a:r>
            <a:r>
              <a:rPr lang="en-US" sz="2400" u="sng" dirty="0">
                <a:solidFill>
                  <a:schemeClr val="tx1"/>
                </a:solidFill>
              </a:rPr>
              <a:t> in humans</a:t>
            </a:r>
            <a:r>
              <a:rPr lang="en-US" sz="2400" dirty="0">
                <a:solidFill>
                  <a:schemeClr val="tx1"/>
                </a:solidFill>
              </a:rPr>
              <a:t>.</a:t>
            </a:r>
          </a:p>
        </p:txBody>
      </p:sp>
    </p:spTree>
    <p:extLst>
      <p:ext uri="{BB962C8B-B14F-4D97-AF65-F5344CB8AC3E}">
        <p14:creationId xmlns:p14="http://schemas.microsoft.com/office/powerpoint/2010/main" val="339912150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2044" y="138736"/>
            <a:ext cx="8302240" cy="1717359"/>
          </a:xfrm>
          <a:solidFill>
            <a:srgbClr val="D3F42C"/>
          </a:solidFill>
        </p:spPr>
        <p:txBody>
          <a:bodyPr lIns="0" tIns="0" rIns="0" bIns="0" anchor="ctr"/>
          <a:lstStyle/>
          <a:p>
            <a:r>
              <a:rPr lang="en-US" sz="3600" dirty="0">
                <a:latin typeface="+mj-lt"/>
              </a:rPr>
              <a:t>Most Oncogenes </a:t>
            </a:r>
            <a:r>
              <a:rPr lang="en-US" sz="3600" dirty="0">
                <a:effectLst>
                  <a:outerShdw blurRad="38100" dist="38100" dir="2700000" algn="tl">
                    <a:srgbClr val="000000">
                      <a:alpha val="43137"/>
                    </a:srgbClr>
                  </a:outerShdw>
                </a:effectLst>
                <a:latin typeface="+mj-lt"/>
              </a:rPr>
              <a:t>Encode</a:t>
            </a:r>
            <a:r>
              <a:rPr lang="en-US" sz="3600" dirty="0">
                <a:latin typeface="+mj-lt"/>
              </a:rPr>
              <a:t> </a:t>
            </a:r>
            <a:r>
              <a:rPr lang="en-US" sz="3600" dirty="0">
                <a:effectLst>
                  <a:outerShdw blurRad="38100" dist="38100" dir="2700000" algn="tl">
                    <a:srgbClr val="000000">
                      <a:alpha val="43137"/>
                    </a:srgbClr>
                  </a:outerShdw>
                </a:effectLst>
                <a:latin typeface="+mj-lt"/>
              </a:rPr>
              <a:t>Components</a:t>
            </a:r>
            <a:r>
              <a:rPr lang="en-US" sz="3600" dirty="0">
                <a:latin typeface="+mj-lt"/>
              </a:rPr>
              <a:t> of Growth-Signaling Pathways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2101755"/>
            <a:ext cx="8302240" cy="3090732"/>
          </a:xfrm>
          <a:prstGeom prst="rect">
            <a:avLst/>
          </a:prstGeom>
        </p:spPr>
        <p:txBody>
          <a:bodyPr lIns="0" tIns="0" rIns="0" bIns="0"/>
          <a:lstStyle/>
          <a:p>
            <a:pPr marL="342000" indent="-342000"/>
            <a:r>
              <a:rPr lang="en-US" sz="2400" u="sng" dirty="0">
                <a:solidFill>
                  <a:srgbClr val="FF5050"/>
                </a:solidFill>
              </a:rPr>
              <a:t>Oncogenes</a:t>
            </a:r>
            <a:r>
              <a:rPr lang="en-US" sz="2400" u="sng" dirty="0">
                <a:solidFill>
                  <a:schemeClr val="tx1"/>
                </a:solidFill>
              </a:rPr>
              <a:t> fall into </a:t>
            </a:r>
            <a:r>
              <a:rPr lang="en-US" sz="2400" u="sng" dirty="0">
                <a:solidFill>
                  <a:srgbClr val="FF5050"/>
                </a:solidFill>
              </a:rPr>
              <a:t>six</a:t>
            </a:r>
            <a:r>
              <a:rPr lang="en-US" sz="2400" u="sng" dirty="0">
                <a:solidFill>
                  <a:schemeClr val="tx1"/>
                </a:solidFill>
              </a:rPr>
              <a:t> categories:</a:t>
            </a:r>
          </a:p>
          <a:p>
            <a:pPr marL="799200" lvl="3" indent="-342000"/>
            <a:r>
              <a:rPr lang="en-US" sz="2400" dirty="0">
                <a:solidFill>
                  <a:srgbClr val="FF5050"/>
                </a:solidFill>
              </a:rPr>
              <a:t>Growth</a:t>
            </a:r>
            <a:r>
              <a:rPr lang="en-US" sz="2400" dirty="0">
                <a:solidFill>
                  <a:schemeClr val="tx1"/>
                </a:solidFill>
              </a:rPr>
              <a:t> factors</a:t>
            </a:r>
          </a:p>
          <a:p>
            <a:pPr marL="799200" lvl="3" indent="-342000"/>
            <a:r>
              <a:rPr lang="en-US" sz="2400" dirty="0">
                <a:solidFill>
                  <a:srgbClr val="FF5050"/>
                </a:solidFill>
              </a:rPr>
              <a:t>Receptors</a:t>
            </a:r>
          </a:p>
          <a:p>
            <a:pPr marL="799200" lvl="3" indent="-342000"/>
            <a:r>
              <a:rPr lang="en-US" sz="2400" dirty="0">
                <a:solidFill>
                  <a:schemeClr val="tx1"/>
                </a:solidFill>
              </a:rPr>
              <a:t>Plasma membrane </a:t>
            </a:r>
            <a:r>
              <a:rPr lang="en-US" sz="2400" dirty="0">
                <a:solidFill>
                  <a:srgbClr val="FF5050"/>
                </a:solidFill>
              </a:rPr>
              <a:t>GTP-binding</a:t>
            </a:r>
            <a:r>
              <a:rPr lang="en-US" sz="2400" dirty="0">
                <a:solidFill>
                  <a:schemeClr val="tx1"/>
                </a:solidFill>
              </a:rPr>
              <a:t> proteins</a:t>
            </a:r>
          </a:p>
          <a:p>
            <a:pPr marL="799200" lvl="3" indent="-342000"/>
            <a:r>
              <a:rPr lang="en-US" sz="2400" dirty="0">
                <a:solidFill>
                  <a:srgbClr val="FF5050"/>
                </a:solidFill>
              </a:rPr>
              <a:t>Nonreceptor</a:t>
            </a:r>
            <a:r>
              <a:rPr lang="en-US" sz="2400" dirty="0">
                <a:solidFill>
                  <a:schemeClr val="tx1"/>
                </a:solidFill>
              </a:rPr>
              <a:t> protein kinases</a:t>
            </a:r>
          </a:p>
          <a:p>
            <a:pPr marL="799200" lvl="3" indent="-342000"/>
            <a:r>
              <a:rPr lang="en-US" sz="2400" dirty="0">
                <a:solidFill>
                  <a:srgbClr val="FF5050"/>
                </a:solidFill>
              </a:rPr>
              <a:t>Transcription</a:t>
            </a:r>
            <a:r>
              <a:rPr lang="en-US" sz="2400" dirty="0">
                <a:solidFill>
                  <a:schemeClr val="tx1"/>
                </a:solidFill>
              </a:rPr>
              <a:t> factors</a:t>
            </a:r>
          </a:p>
          <a:p>
            <a:pPr marL="799200" lvl="3" indent="-342000"/>
            <a:r>
              <a:rPr lang="en-US" sz="2400" dirty="0">
                <a:solidFill>
                  <a:schemeClr val="tx1"/>
                </a:solidFill>
              </a:rPr>
              <a:t>Cell cycle or apoptosis </a:t>
            </a:r>
            <a:r>
              <a:rPr lang="en-US" sz="2400" dirty="0">
                <a:solidFill>
                  <a:srgbClr val="FF5050"/>
                </a:solidFill>
              </a:rPr>
              <a:t>regulators</a:t>
            </a:r>
          </a:p>
        </p:txBody>
      </p:sp>
    </p:spTree>
    <p:extLst>
      <p:ext uri="{BB962C8B-B14F-4D97-AF65-F5344CB8AC3E}">
        <p14:creationId xmlns:p14="http://schemas.microsoft.com/office/powerpoint/2010/main" val="1621469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41065" y="163288"/>
            <a:ext cx="8229600" cy="562427"/>
          </a:xfrm>
          <a:solidFill>
            <a:srgbClr val="CC99FF"/>
          </a:solidFill>
        </p:spPr>
        <p:txBody>
          <a:bodyPr lIns="0" tIns="0" rIns="0" bIns="0" anchor="ctr"/>
          <a:lstStyle/>
          <a:p>
            <a:r>
              <a:rPr lang="en-US" dirty="0"/>
              <a:t>Disruption of Balance</a:t>
            </a:r>
          </a:p>
        </p:txBody>
      </p:sp>
      <p:sp>
        <p:nvSpPr>
          <p:cNvPr id="6" name="Content Placeholder 5"/>
          <p:cNvSpPr>
            <a:spLocks noGrp="1"/>
          </p:cNvSpPr>
          <p:nvPr>
            <p:ph sz="quarter" idx="15"/>
          </p:nvPr>
        </p:nvSpPr>
        <p:spPr>
          <a:xfrm>
            <a:off x="462642" y="972458"/>
            <a:ext cx="8256234" cy="3223986"/>
          </a:xfrm>
        </p:spPr>
        <p:txBody>
          <a:bodyPr lIns="0" tIns="0" rIns="0" bIns="0"/>
          <a:lstStyle/>
          <a:p>
            <a:pPr marL="342000" indent="-342000"/>
            <a:r>
              <a:rPr lang="en-US" sz="2400" dirty="0">
                <a:solidFill>
                  <a:schemeClr val="tx1"/>
                </a:solidFill>
              </a:rPr>
              <a:t>In </a:t>
            </a:r>
            <a:r>
              <a:rPr lang="en-US" sz="2400" dirty="0">
                <a:solidFill>
                  <a:srgbClr val="C00000"/>
                </a:solidFill>
              </a:rPr>
              <a:t>tumors</a:t>
            </a:r>
            <a:r>
              <a:rPr lang="en-US" sz="2400" dirty="0">
                <a:solidFill>
                  <a:schemeClr val="tx1"/>
                </a:solidFill>
              </a:rPr>
              <a:t>, </a:t>
            </a:r>
            <a:r>
              <a:rPr lang="en-US" sz="2400" u="sng" dirty="0">
                <a:solidFill>
                  <a:schemeClr val="tx1"/>
                </a:solidFill>
              </a:rPr>
              <a:t>cell </a:t>
            </a:r>
            <a:r>
              <a:rPr lang="en-US" sz="2400" u="sng" dirty="0">
                <a:solidFill>
                  <a:schemeClr val="tx1"/>
                </a:solidFill>
                <a:effectLst>
                  <a:outerShdw blurRad="38100" dist="38100" dir="2700000" algn="tl">
                    <a:srgbClr val="000000">
                      <a:alpha val="43137"/>
                    </a:srgbClr>
                  </a:outerShdw>
                </a:effectLst>
              </a:rPr>
              <a:t>division</a:t>
            </a:r>
            <a:r>
              <a:rPr lang="en-US" sz="2400" u="sng" dirty="0">
                <a:solidFill>
                  <a:schemeClr val="tx1"/>
                </a:solidFill>
              </a:rPr>
              <a:t> is </a:t>
            </a:r>
            <a:r>
              <a:rPr lang="en-US" sz="2400" u="sng" dirty="0">
                <a:solidFill>
                  <a:schemeClr val="tx1"/>
                </a:solidFill>
                <a:effectLst>
                  <a:outerShdw blurRad="38100" dist="38100" dir="2700000" algn="tl">
                    <a:srgbClr val="000000">
                      <a:alpha val="43137"/>
                    </a:srgbClr>
                  </a:outerShdw>
                </a:effectLst>
              </a:rPr>
              <a:t>uncoupled</a:t>
            </a:r>
            <a:r>
              <a:rPr lang="en-US" sz="2400" u="sng" dirty="0">
                <a:solidFill>
                  <a:schemeClr val="tx1"/>
                </a:solidFill>
              </a:rPr>
              <a:t> from cell </a:t>
            </a:r>
            <a:r>
              <a:rPr lang="en-US" sz="2400" u="sng" dirty="0">
                <a:solidFill>
                  <a:schemeClr val="tx1"/>
                </a:solidFill>
                <a:effectLst>
                  <a:outerShdw blurRad="38100" dist="38100" dir="2700000" algn="tl">
                    <a:srgbClr val="000000">
                      <a:alpha val="43137"/>
                    </a:srgbClr>
                  </a:outerShdw>
                </a:effectLst>
              </a:rPr>
              <a:t>differentiation</a:t>
            </a:r>
            <a:r>
              <a:rPr lang="en-US" sz="2400" u="sng" dirty="0">
                <a:solidFill>
                  <a:schemeClr val="tx1"/>
                </a:solidFill>
              </a:rPr>
              <a:t> and </a:t>
            </a:r>
            <a:r>
              <a:rPr lang="en-US" sz="2400" u="sng" dirty="0">
                <a:solidFill>
                  <a:schemeClr val="tx1"/>
                </a:solidFill>
                <a:effectLst>
                  <a:outerShdw blurRad="38100" dist="38100" dir="2700000" algn="tl">
                    <a:srgbClr val="000000">
                      <a:alpha val="43137"/>
                    </a:srgbClr>
                  </a:outerShdw>
                </a:effectLst>
              </a:rPr>
              <a:t>death</a:t>
            </a:r>
            <a:r>
              <a:rPr lang="en-US" sz="2400" dirty="0">
                <a:solidFill>
                  <a:schemeClr val="tx1"/>
                </a:solidFill>
              </a:rPr>
              <a:t>.</a:t>
            </a:r>
          </a:p>
          <a:p>
            <a:pPr marL="342000" indent="-342000"/>
            <a:r>
              <a:rPr lang="en-US" sz="2400" dirty="0">
                <a:solidFill>
                  <a:schemeClr val="tx1"/>
                </a:solidFill>
              </a:rPr>
              <a:t>Some cell divisions give rise to </a:t>
            </a:r>
            <a:r>
              <a:rPr lang="en-US" sz="2400" dirty="0">
                <a:solidFill>
                  <a:schemeClr val="tx1"/>
                </a:solidFill>
                <a:effectLst>
                  <a:outerShdw blurRad="38100" dist="38100" dir="2700000" algn="tl">
                    <a:srgbClr val="000000">
                      <a:alpha val="43137"/>
                    </a:srgbClr>
                  </a:outerShdw>
                </a:effectLst>
              </a:rPr>
              <a:t>two</a:t>
            </a:r>
            <a:r>
              <a:rPr lang="en-US" sz="2400" dirty="0">
                <a:solidFill>
                  <a:schemeClr val="tx1"/>
                </a:solidFill>
              </a:rPr>
              <a:t> cells that can </a:t>
            </a:r>
            <a:r>
              <a:rPr lang="en-US" sz="2400" dirty="0">
                <a:solidFill>
                  <a:schemeClr val="tx1"/>
                </a:solidFill>
                <a:effectLst>
                  <a:outerShdw blurRad="38100" dist="38100" dir="2700000" algn="tl">
                    <a:srgbClr val="000000">
                      <a:alpha val="43137"/>
                    </a:srgbClr>
                  </a:outerShdw>
                </a:effectLst>
              </a:rPr>
              <a:t>both</a:t>
            </a:r>
            <a:r>
              <a:rPr lang="en-US" sz="2400" dirty="0">
                <a:solidFill>
                  <a:schemeClr val="tx1"/>
                </a:solidFill>
              </a:rPr>
              <a:t> continue to </a:t>
            </a:r>
            <a:r>
              <a:rPr lang="en-US" sz="2400" dirty="0">
                <a:solidFill>
                  <a:schemeClr val="tx1"/>
                </a:solidFill>
                <a:effectLst>
                  <a:outerShdw blurRad="38100" dist="38100" dir="2700000" algn="tl">
                    <a:srgbClr val="000000">
                      <a:alpha val="43137"/>
                    </a:srgbClr>
                  </a:outerShdw>
                </a:effectLst>
              </a:rPr>
              <a:t>divide</a:t>
            </a:r>
            <a:r>
              <a:rPr lang="en-US" sz="2400" dirty="0">
                <a:solidFill>
                  <a:schemeClr val="tx1"/>
                </a:solidFill>
              </a:rPr>
              <a:t>.</a:t>
            </a:r>
          </a:p>
          <a:p>
            <a:pPr marL="342000" indent="-342000"/>
            <a:r>
              <a:rPr lang="en-US" sz="2400" dirty="0">
                <a:solidFill>
                  <a:schemeClr val="tx1"/>
                </a:solidFill>
              </a:rPr>
              <a:t>Regardless of how fast or a slow the cells divide, the </a:t>
            </a:r>
            <a:r>
              <a:rPr lang="en-US" sz="2400" u="sng" dirty="0">
                <a:solidFill>
                  <a:schemeClr val="tx1"/>
                </a:solidFill>
                <a:effectLst>
                  <a:outerShdw blurRad="38100" dist="38100" dir="2700000" algn="tl">
                    <a:srgbClr val="000000">
                      <a:alpha val="43137"/>
                    </a:srgbClr>
                  </a:outerShdw>
                </a:effectLst>
              </a:rPr>
              <a:t>tumor</a:t>
            </a:r>
            <a:r>
              <a:rPr lang="en-US" sz="2400" u="sng" dirty="0">
                <a:solidFill>
                  <a:schemeClr val="tx1"/>
                </a:solidFill>
              </a:rPr>
              <a:t> will continue to </a:t>
            </a:r>
            <a:r>
              <a:rPr lang="en-US" sz="2400" u="sng" dirty="0">
                <a:solidFill>
                  <a:schemeClr val="tx1"/>
                </a:solidFill>
                <a:effectLst>
                  <a:outerShdw blurRad="38100" dist="38100" dir="2700000" algn="tl">
                    <a:srgbClr val="000000">
                      <a:alpha val="43137"/>
                    </a:srgbClr>
                  </a:outerShdw>
                </a:effectLst>
              </a:rPr>
              <a:t>grow</a:t>
            </a:r>
            <a:r>
              <a:rPr lang="en-US" sz="2400" u="sng" dirty="0">
                <a:solidFill>
                  <a:schemeClr val="tx1"/>
                </a:solidFill>
              </a:rPr>
              <a:t> as new cells are </a:t>
            </a:r>
            <a:r>
              <a:rPr lang="en-US" sz="2400" u="sng" dirty="0">
                <a:solidFill>
                  <a:schemeClr val="tx1"/>
                </a:solidFill>
                <a:effectLst>
                  <a:outerShdw blurRad="38100" dist="38100" dir="2700000" algn="tl">
                    <a:srgbClr val="000000">
                      <a:alpha val="43137"/>
                    </a:srgbClr>
                  </a:outerShdw>
                </a:effectLst>
              </a:rPr>
              <a:t>produced</a:t>
            </a:r>
            <a:r>
              <a:rPr lang="en-US" sz="2400" u="sng" dirty="0">
                <a:solidFill>
                  <a:schemeClr val="tx1"/>
                </a:solidFill>
              </a:rPr>
              <a:t> in </a:t>
            </a:r>
            <a:r>
              <a:rPr lang="en-US" sz="2400" u="sng" dirty="0">
                <a:solidFill>
                  <a:srgbClr val="FF0000"/>
                </a:solidFill>
                <a:effectLst>
                  <a:outerShdw blurRad="38100" dist="38100" dir="2700000" algn="tl">
                    <a:srgbClr val="000000">
                      <a:alpha val="43137"/>
                    </a:srgbClr>
                  </a:outerShdw>
                </a:effectLst>
              </a:rPr>
              <a:t>greater numbers than needed</a:t>
            </a:r>
            <a:r>
              <a:rPr lang="en-US" sz="2400" u="sng" dirty="0">
                <a:solidFill>
                  <a:schemeClr val="tx1"/>
                </a:solidFill>
              </a:rPr>
              <a:t>.</a:t>
            </a:r>
          </a:p>
        </p:txBody>
      </p:sp>
    </p:spTree>
    <p:extLst>
      <p:ext uri="{BB962C8B-B14F-4D97-AF65-F5344CB8AC3E}">
        <p14:creationId xmlns:p14="http://schemas.microsoft.com/office/powerpoint/2010/main" val="11991741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58221"/>
            <a:ext cx="8229600" cy="1184804"/>
          </a:xfrm>
          <a:solidFill>
            <a:srgbClr val="D3F42C"/>
          </a:solidFill>
        </p:spPr>
        <p:txBody>
          <a:bodyPr lIns="0" tIns="0" rIns="0" bIns="0" anchor="ctr"/>
          <a:lstStyle/>
          <a:p>
            <a:r>
              <a:rPr lang="en-US" dirty="0"/>
              <a:t>A Few </a:t>
            </a:r>
            <a:r>
              <a:rPr lang="en-US" dirty="0">
                <a:effectLst>
                  <a:outerShdw blurRad="38100" dist="38100" dir="2700000" algn="tl">
                    <a:srgbClr val="000000">
                      <a:alpha val="43137"/>
                    </a:srgbClr>
                  </a:outerShdw>
                </a:effectLst>
              </a:rPr>
              <a:t>Examples</a:t>
            </a:r>
            <a:r>
              <a:rPr lang="en-US" dirty="0"/>
              <a:t> of Oncogenes Grouped by Protein Function </a:t>
            </a:r>
            <a:r>
              <a:rPr lang="en-US" sz="2800" dirty="0"/>
              <a:t>(1 of 3)</a:t>
            </a:r>
          </a:p>
        </p:txBody>
      </p:sp>
      <p:sp>
        <p:nvSpPr>
          <p:cNvPr id="2" name="Content Placeholder 1"/>
          <p:cNvSpPr>
            <a:spLocks noGrp="1"/>
          </p:cNvSpPr>
          <p:nvPr>
            <p:ph sz="quarter" idx="13"/>
          </p:nvPr>
        </p:nvSpPr>
        <p:spPr>
          <a:xfrm>
            <a:off x="466725" y="1409700"/>
            <a:ext cx="8218488" cy="733425"/>
          </a:xfrm>
          <a:solidFill>
            <a:schemeClr val="accent4">
              <a:lumMod val="60000"/>
              <a:lumOff val="40000"/>
            </a:schemeClr>
          </a:solidFill>
        </p:spPr>
        <p:txBody>
          <a:bodyPr lIns="0" tIns="0" rIns="0" bIns="0"/>
          <a:lstStyle/>
          <a:p>
            <a:pPr marL="0" indent="0">
              <a:buNone/>
            </a:pPr>
            <a:r>
              <a:rPr lang="en-US" sz="2400" b="1" dirty="0"/>
              <a:t>Table 26.1 </a:t>
            </a:r>
            <a:r>
              <a:rPr lang="en-US" sz="2400" dirty="0"/>
              <a:t>A Few Examples of Oncogenes Grouped by Protein Function</a:t>
            </a:r>
            <a:endParaRPr lang="en-IN" sz="2400" dirty="0"/>
          </a:p>
        </p:txBody>
      </p:sp>
      <p:graphicFrame>
        <p:nvGraphicFramePr>
          <p:cNvPr id="5" name="Table 6">
            <a:extLst>
              <a:ext uri="{FF2B5EF4-FFF2-40B4-BE49-F238E27FC236}">
                <a16:creationId xmlns:a16="http://schemas.microsoft.com/office/drawing/2014/main" id="{488BE9C2-9411-4592-95E8-0D4C11D9BC2F}"/>
              </a:ext>
            </a:extLst>
          </p:cNvPr>
          <p:cNvGraphicFramePr>
            <a:graphicFrameLocks noGrp="1"/>
          </p:cNvGraphicFramePr>
          <p:nvPr>
            <p:extLst>
              <p:ext uri="{D42A27DB-BD31-4B8C-83A1-F6EECF244321}">
                <p14:modId xmlns:p14="http://schemas.microsoft.com/office/powerpoint/2010/main" val="3475242264"/>
              </p:ext>
            </p:extLst>
          </p:nvPr>
        </p:nvGraphicFramePr>
        <p:xfrm>
          <a:off x="501688" y="2269844"/>
          <a:ext cx="8140624" cy="4085388"/>
        </p:xfrm>
        <a:graphic>
          <a:graphicData uri="http://schemas.openxmlformats.org/drawingml/2006/table">
            <a:tbl>
              <a:tblPr firstRow="1" bandRow="1">
                <a:tableStyleId>{40F9630F-82C1-40B7-BC3A-925EFCFF5E92}</a:tableStyleId>
              </a:tblPr>
              <a:tblGrid>
                <a:gridCol w="1867439">
                  <a:extLst>
                    <a:ext uri="{9D8B030D-6E8A-4147-A177-3AD203B41FA5}">
                      <a16:colId xmlns:a16="http://schemas.microsoft.com/office/drawing/2014/main" val="1714618354"/>
                    </a:ext>
                  </a:extLst>
                </a:gridCol>
                <a:gridCol w="1898073">
                  <a:extLst>
                    <a:ext uri="{9D8B030D-6E8A-4147-A177-3AD203B41FA5}">
                      <a16:colId xmlns:a16="http://schemas.microsoft.com/office/drawing/2014/main" val="2523697616"/>
                    </a:ext>
                  </a:extLst>
                </a:gridCol>
                <a:gridCol w="1856509">
                  <a:extLst>
                    <a:ext uri="{9D8B030D-6E8A-4147-A177-3AD203B41FA5}">
                      <a16:colId xmlns:a16="http://schemas.microsoft.com/office/drawing/2014/main" val="1732703214"/>
                    </a:ext>
                  </a:extLst>
                </a:gridCol>
                <a:gridCol w="2518603">
                  <a:extLst>
                    <a:ext uri="{9D8B030D-6E8A-4147-A177-3AD203B41FA5}">
                      <a16:colId xmlns:a16="http://schemas.microsoft.com/office/drawing/2014/main" val="669138207"/>
                    </a:ext>
                  </a:extLst>
                </a:gridCol>
              </a:tblGrid>
              <a:tr h="381534">
                <a:tc>
                  <a:txBody>
                    <a:bodyPr/>
                    <a:lstStyle/>
                    <a:p>
                      <a:r>
                        <a:rPr lang="en-US" sz="1600" dirty="0">
                          <a:solidFill>
                            <a:schemeClr val="bg1"/>
                          </a:solidFill>
                          <a:latin typeface="+mn-lt"/>
                        </a:rPr>
                        <a:t>Oncogene  Name</a:t>
                      </a:r>
                      <a:endParaRPr lang="en-IN" sz="1600" dirty="0">
                        <a:solidFill>
                          <a:schemeClr val="bg1"/>
                        </a:solidFill>
                        <a:latin typeface="+mn-lt"/>
                      </a:endParaRPr>
                    </a:p>
                  </a:txBody>
                  <a:tcPr marL="93278" marR="93278">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IN" sz="1600" b="1" i="0" u="none" strike="noStrike" cap="none" baseline="0" dirty="0">
                          <a:solidFill>
                            <a:schemeClr val="bg1"/>
                          </a:solidFill>
                          <a:latin typeface="+mn-lt"/>
                          <a:ea typeface="Arial"/>
                          <a:cs typeface="Arial"/>
                          <a:sym typeface="Arial"/>
                        </a:rPr>
                        <a:t>Protein Produced</a:t>
                      </a:r>
                      <a:endParaRPr lang="en-IN" sz="1600" dirty="0">
                        <a:solidFill>
                          <a:schemeClr val="bg1"/>
                        </a:solidFill>
                        <a:latin typeface="+mn-lt"/>
                      </a:endParaRPr>
                    </a:p>
                  </a:txBody>
                  <a:tcPr marL="93278" marR="93278">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IN" sz="1600" b="1" i="0" u="none" strike="noStrike" cap="none" baseline="0" dirty="0">
                          <a:solidFill>
                            <a:schemeClr val="bg1"/>
                          </a:solidFill>
                          <a:latin typeface="+mn-lt"/>
                          <a:ea typeface="Arial"/>
                          <a:cs typeface="Arial"/>
                          <a:sym typeface="Arial"/>
                        </a:rPr>
                        <a:t>Oncogene Origin</a:t>
                      </a:r>
                      <a:endParaRPr lang="en-IN" sz="1600" dirty="0">
                        <a:solidFill>
                          <a:schemeClr val="bg1"/>
                        </a:solidFill>
                        <a:latin typeface="+mn-lt"/>
                      </a:endParaRPr>
                    </a:p>
                  </a:txBody>
                  <a:tcPr marL="93278" marR="93278">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IN" sz="1600" b="1" i="0" u="none" strike="noStrike" cap="none" baseline="0" dirty="0">
                          <a:solidFill>
                            <a:schemeClr val="bg1"/>
                          </a:solidFill>
                          <a:latin typeface="+mn-lt"/>
                          <a:ea typeface="Arial"/>
                          <a:cs typeface="Arial"/>
                          <a:sym typeface="Arial"/>
                        </a:rPr>
                        <a:t>Common Cancer Type*</a:t>
                      </a:r>
                      <a:endParaRPr lang="en-IN" sz="1600" dirty="0">
                        <a:solidFill>
                          <a:schemeClr val="bg1"/>
                        </a:solidFill>
                        <a:latin typeface="+mn-lt"/>
                      </a:endParaRPr>
                    </a:p>
                  </a:txBody>
                  <a:tcPr marL="93278" marR="93278">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07137032"/>
                  </a:ext>
                </a:extLst>
              </a:tr>
              <a:tr h="309119">
                <a:tc>
                  <a:txBody>
                    <a:bodyPr/>
                    <a:lstStyle/>
                    <a:p>
                      <a:r>
                        <a:rPr lang="en-IN" sz="1600" b="1" i="0" u="none" strike="noStrike" cap="none" baseline="0" dirty="0">
                          <a:solidFill>
                            <a:schemeClr val="bg1"/>
                          </a:solidFill>
                          <a:latin typeface="+mn-lt"/>
                          <a:ea typeface="Arial"/>
                          <a:cs typeface="Arial"/>
                          <a:sym typeface="Arial"/>
                        </a:rPr>
                        <a:t>Growth factors</a:t>
                      </a:r>
                      <a:endParaRPr lang="en-IN" sz="1600" dirty="0">
                        <a:solidFill>
                          <a:schemeClr val="bg1"/>
                        </a:solidFill>
                        <a:latin typeface="+mn-lt"/>
                      </a:endParaRPr>
                    </a:p>
                  </a:txBody>
                  <a:tcPr marL="93278" marR="93278">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IN" sz="1600" dirty="0">
                        <a:solidFill>
                          <a:schemeClr val="bg1"/>
                        </a:solidFill>
                        <a:latin typeface="+mn-lt"/>
                      </a:endParaRPr>
                    </a:p>
                  </a:txBody>
                  <a:tcPr marL="93278" marR="93278">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IN" sz="1600" dirty="0">
                        <a:solidFill>
                          <a:schemeClr val="bg1"/>
                        </a:solidFill>
                        <a:latin typeface="+mn-lt"/>
                      </a:endParaRPr>
                    </a:p>
                  </a:txBody>
                  <a:tcPr marL="93278" marR="93278">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IN" sz="1600" dirty="0">
                        <a:solidFill>
                          <a:schemeClr val="bg1"/>
                        </a:solidFill>
                        <a:latin typeface="+mn-lt"/>
                      </a:endParaRPr>
                    </a:p>
                  </a:txBody>
                  <a:tcPr marL="93278" marR="93278">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41138058"/>
                  </a:ext>
                </a:extLst>
              </a:tr>
              <a:tr h="381534">
                <a:tc>
                  <a:txBody>
                    <a:bodyPr/>
                    <a:lstStyle/>
                    <a:p>
                      <a:r>
                        <a:rPr lang="en-IN" sz="1600" b="0" i="1" u="none" strike="noStrike" cap="none" baseline="0" dirty="0">
                          <a:solidFill>
                            <a:schemeClr val="dk1"/>
                          </a:solidFill>
                          <a:latin typeface="+mn-lt"/>
                          <a:ea typeface="Arial"/>
                          <a:cs typeface="Arial"/>
                          <a:sym typeface="Arial"/>
                        </a:rPr>
                        <a:t>v-sis</a:t>
                      </a:r>
                      <a:endParaRPr lang="en-IN" sz="1600" dirty="0">
                        <a:latin typeface="+mn-lt"/>
                      </a:endParaRPr>
                    </a:p>
                  </a:txBody>
                  <a:tcPr marL="93278" marR="93278">
                    <a:lnT w="9525" cap="flat" cmpd="sng">
                      <a:noFill/>
                      <a:prstDash val="solid"/>
                      <a:round/>
                      <a:headEnd type="none" w="med" len="med"/>
                      <a:tailEnd type="none" w="med" len="med"/>
                    </a:lnT>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PDGF</a:t>
                      </a:r>
                      <a:endParaRPr lang="en-IN" sz="1600" dirty="0">
                        <a:latin typeface="+mn-lt"/>
                      </a:endParaRPr>
                    </a:p>
                  </a:txBody>
                  <a:tcPr marL="93278" marR="93278">
                    <a:lnT w="9525" cap="flat" cmpd="sng">
                      <a:noFill/>
                      <a:prstDash val="solid"/>
                      <a:round/>
                      <a:headEnd type="none" w="med" len="med"/>
                      <a:tailEnd type="none" w="med" len="med"/>
                    </a:lnT>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Viral</a:t>
                      </a:r>
                      <a:endParaRPr lang="en-IN" sz="1600" dirty="0">
                        <a:latin typeface="+mn-lt"/>
                      </a:endParaRPr>
                    </a:p>
                  </a:txBody>
                  <a:tcPr marL="93278" marR="93278">
                    <a:lnT w="9525" cap="flat" cmpd="sng">
                      <a:noFill/>
                      <a:prstDash val="solid"/>
                      <a:round/>
                      <a:headEnd type="none" w="med" len="med"/>
                      <a:tailEnd type="none" w="med" len="med"/>
                    </a:lnT>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Sarcomas (monkeys)</a:t>
                      </a:r>
                      <a:endParaRPr lang="en-IN" sz="1600" dirty="0">
                        <a:latin typeface="+mn-lt"/>
                      </a:endParaRPr>
                    </a:p>
                  </a:txBody>
                  <a:tcPr marL="93278" marR="93278">
                    <a:lnT w="9525" cap="flat" cmpd="sng">
                      <a:noFill/>
                      <a:prstDash val="solid"/>
                      <a:round/>
                      <a:headEnd type="none" w="med" len="med"/>
                      <a:tailEnd type="none" w="med" len="med"/>
                    </a:lnT>
                    <a:solidFill>
                      <a:srgbClr val="D4EAE4"/>
                    </a:solidFill>
                  </a:tcPr>
                </a:tc>
                <a:extLst>
                  <a:ext uri="{0D108BD9-81ED-4DB2-BD59-A6C34878D82A}">
                    <a16:rowId xmlns:a16="http://schemas.microsoft.com/office/drawing/2014/main" val="4100195432"/>
                  </a:ext>
                </a:extLst>
              </a:tr>
              <a:tr h="309119">
                <a:tc>
                  <a:txBody>
                    <a:bodyPr/>
                    <a:lstStyle/>
                    <a:p>
                      <a:r>
                        <a:rPr lang="en-IN" sz="1600" b="0" i="1" u="none" strike="noStrike" cap="none" baseline="0" dirty="0">
                          <a:solidFill>
                            <a:schemeClr val="dk1"/>
                          </a:solidFill>
                          <a:latin typeface="+mn-lt"/>
                          <a:ea typeface="Arial"/>
                          <a:cs typeface="Arial"/>
                          <a:sym typeface="Arial"/>
                        </a:rPr>
                        <a:t>COL1A1-PDGFB</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PDGF</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Translocation</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Fibrosarcoma</a:t>
                      </a:r>
                      <a:endParaRPr lang="en-IN" sz="1600" dirty="0">
                        <a:latin typeface="+mn-lt"/>
                      </a:endParaRPr>
                    </a:p>
                  </a:txBody>
                  <a:tcPr marL="93278" marR="93278">
                    <a:solidFill>
                      <a:srgbClr val="D4EAE4"/>
                    </a:solidFill>
                  </a:tcPr>
                </a:tc>
                <a:extLst>
                  <a:ext uri="{0D108BD9-81ED-4DB2-BD59-A6C34878D82A}">
                    <a16:rowId xmlns:a16="http://schemas.microsoft.com/office/drawing/2014/main" val="1869583805"/>
                  </a:ext>
                </a:extLst>
              </a:tr>
              <a:tr h="309119">
                <a:tc>
                  <a:txBody>
                    <a:bodyPr/>
                    <a:lstStyle/>
                    <a:p>
                      <a:r>
                        <a:rPr lang="en-IN" sz="1600" b="1" i="0" u="none" strike="noStrike" cap="none" baseline="0" dirty="0">
                          <a:solidFill>
                            <a:schemeClr val="bg1"/>
                          </a:solidFill>
                          <a:latin typeface="+mn-lt"/>
                          <a:ea typeface="Arial"/>
                          <a:cs typeface="Arial"/>
                          <a:sym typeface="Arial"/>
                        </a:rPr>
                        <a:t>Receptors</a:t>
                      </a:r>
                      <a:endParaRPr lang="en-IN" sz="1600" dirty="0">
                        <a:solidFill>
                          <a:schemeClr val="bg1"/>
                        </a:solidFill>
                        <a:latin typeface="+mn-lt"/>
                      </a:endParaRPr>
                    </a:p>
                  </a:txBody>
                  <a:tcPr marL="93278" marR="93278">
                    <a:solidFill>
                      <a:schemeClr val="tx2"/>
                    </a:solidFill>
                  </a:tcPr>
                </a:tc>
                <a:tc>
                  <a:txBody>
                    <a:bodyPr/>
                    <a:lstStyle/>
                    <a:p>
                      <a:endParaRPr lang="en-IN" sz="1600" dirty="0">
                        <a:solidFill>
                          <a:schemeClr val="bg1"/>
                        </a:solidFill>
                        <a:latin typeface="+mn-lt"/>
                      </a:endParaRPr>
                    </a:p>
                  </a:txBody>
                  <a:tcPr marL="93278" marR="93278">
                    <a:solidFill>
                      <a:schemeClr val="tx2"/>
                    </a:solidFill>
                  </a:tcPr>
                </a:tc>
                <a:tc>
                  <a:txBody>
                    <a:bodyPr/>
                    <a:lstStyle/>
                    <a:p>
                      <a:endParaRPr lang="en-IN" sz="1600" dirty="0">
                        <a:solidFill>
                          <a:schemeClr val="bg1"/>
                        </a:solidFill>
                        <a:latin typeface="+mn-lt"/>
                      </a:endParaRPr>
                    </a:p>
                  </a:txBody>
                  <a:tcPr marL="93278" marR="93278">
                    <a:solidFill>
                      <a:schemeClr val="tx2"/>
                    </a:solidFill>
                  </a:tcPr>
                </a:tc>
                <a:tc>
                  <a:txBody>
                    <a:bodyPr/>
                    <a:lstStyle/>
                    <a:p>
                      <a:endParaRPr lang="en-IN" sz="1600" dirty="0">
                        <a:solidFill>
                          <a:schemeClr val="bg1"/>
                        </a:solidFill>
                        <a:latin typeface="+mn-lt"/>
                      </a:endParaRPr>
                    </a:p>
                  </a:txBody>
                  <a:tcPr marL="93278" marR="93278">
                    <a:solidFill>
                      <a:schemeClr val="tx2"/>
                    </a:solidFill>
                  </a:tcPr>
                </a:tc>
                <a:extLst>
                  <a:ext uri="{0D108BD9-81ED-4DB2-BD59-A6C34878D82A}">
                    <a16:rowId xmlns:a16="http://schemas.microsoft.com/office/drawing/2014/main" val="4183558645"/>
                  </a:ext>
                </a:extLst>
              </a:tr>
              <a:tr h="533933">
                <a:tc>
                  <a:txBody>
                    <a:bodyPr/>
                    <a:lstStyle/>
                    <a:p>
                      <a:r>
                        <a:rPr lang="en-IN" sz="1600" b="0" i="1" u="none" strike="noStrike" cap="none" baseline="0" dirty="0">
                          <a:solidFill>
                            <a:schemeClr val="dk1"/>
                          </a:solidFill>
                          <a:latin typeface="+mn-lt"/>
                          <a:ea typeface="Arial"/>
                          <a:cs typeface="Arial"/>
                          <a:sym typeface="Arial"/>
                        </a:rPr>
                        <a:t>v-</a:t>
                      </a:r>
                      <a:r>
                        <a:rPr lang="en-IN" sz="1600" b="0" i="1" u="none" strike="noStrike" cap="none" baseline="0" dirty="0" err="1">
                          <a:solidFill>
                            <a:schemeClr val="dk1"/>
                          </a:solidFill>
                          <a:latin typeface="+mn-lt"/>
                          <a:ea typeface="Arial"/>
                          <a:cs typeface="Arial"/>
                          <a:sym typeface="Arial"/>
                        </a:rPr>
                        <a:t>erb</a:t>
                      </a:r>
                      <a:r>
                        <a:rPr lang="en-IN" sz="1600" b="0" i="1" u="none" strike="noStrike" cap="none" baseline="0" dirty="0">
                          <a:solidFill>
                            <a:schemeClr val="dk1"/>
                          </a:solidFill>
                          <a:latin typeface="+mn-lt"/>
                          <a:ea typeface="Arial"/>
                          <a:cs typeface="Arial"/>
                          <a:sym typeface="Arial"/>
                        </a:rPr>
                        <a:t>-b</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Epidermal growth factor receptor</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Viral</a:t>
                      </a:r>
                      <a:endParaRPr lang="en-IN" sz="1600" dirty="0">
                        <a:latin typeface="+mn-lt"/>
                      </a:endParaRPr>
                    </a:p>
                  </a:txBody>
                  <a:tcPr marL="93278" marR="93278">
                    <a:solidFill>
                      <a:srgbClr val="D4EAE4"/>
                    </a:solidFill>
                  </a:tcPr>
                </a:tc>
                <a:tc>
                  <a:txBody>
                    <a:bodyPr/>
                    <a:lstStyle/>
                    <a:p>
                      <a:r>
                        <a:rPr lang="en-IN" sz="1600" b="0" i="0" u="none" strike="noStrike" cap="none" baseline="0" dirty="0" err="1">
                          <a:solidFill>
                            <a:schemeClr val="dk1"/>
                          </a:solidFill>
                          <a:latin typeface="+mn-lt"/>
                          <a:ea typeface="Arial"/>
                          <a:cs typeface="Arial"/>
                          <a:sym typeface="Arial"/>
                        </a:rPr>
                        <a:t>Leukemia</a:t>
                      </a:r>
                      <a:r>
                        <a:rPr lang="en-IN" sz="1600" b="0" i="0" u="none" strike="noStrike" cap="none" baseline="0" dirty="0">
                          <a:solidFill>
                            <a:schemeClr val="dk1"/>
                          </a:solidFill>
                          <a:latin typeface="+mn-lt"/>
                          <a:ea typeface="Arial"/>
                          <a:cs typeface="Arial"/>
                          <a:sym typeface="Arial"/>
                        </a:rPr>
                        <a:t> (chickens)</a:t>
                      </a:r>
                      <a:endParaRPr lang="en-IN" sz="1600" dirty="0">
                        <a:latin typeface="+mn-lt"/>
                      </a:endParaRPr>
                    </a:p>
                  </a:txBody>
                  <a:tcPr marL="93278" marR="93278">
                    <a:solidFill>
                      <a:srgbClr val="D4EAE4"/>
                    </a:solidFill>
                  </a:tcPr>
                </a:tc>
                <a:extLst>
                  <a:ext uri="{0D108BD9-81ED-4DB2-BD59-A6C34878D82A}">
                    <a16:rowId xmlns:a16="http://schemas.microsoft.com/office/drawing/2014/main" val="3189629344"/>
                  </a:ext>
                </a:extLst>
              </a:tr>
              <a:tr h="533933">
                <a:tc>
                  <a:txBody>
                    <a:bodyPr/>
                    <a:lstStyle/>
                    <a:p>
                      <a:r>
                        <a:rPr lang="en-IN" sz="1600" b="0" i="1" u="none" strike="noStrike" cap="none" baseline="0" dirty="0">
                          <a:solidFill>
                            <a:schemeClr val="dk1"/>
                          </a:solidFill>
                          <a:latin typeface="+mn-lt"/>
                          <a:ea typeface="Arial"/>
                          <a:cs typeface="Arial"/>
                          <a:sym typeface="Arial"/>
                        </a:rPr>
                        <a:t>TRK</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Nerve growth factor receptor</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DNA rearrangement</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Thyroid</a:t>
                      </a:r>
                      <a:endParaRPr lang="en-IN" sz="1600" dirty="0">
                        <a:latin typeface="+mn-lt"/>
                      </a:endParaRPr>
                    </a:p>
                  </a:txBody>
                  <a:tcPr marL="93278" marR="93278">
                    <a:solidFill>
                      <a:srgbClr val="D4EAE4"/>
                    </a:solidFill>
                  </a:tcPr>
                </a:tc>
                <a:extLst>
                  <a:ext uri="{0D108BD9-81ED-4DB2-BD59-A6C34878D82A}">
                    <a16:rowId xmlns:a16="http://schemas.microsoft.com/office/drawing/2014/main" val="3826649844"/>
                  </a:ext>
                </a:extLst>
              </a:tr>
              <a:tr h="533933">
                <a:tc>
                  <a:txBody>
                    <a:bodyPr/>
                    <a:lstStyle/>
                    <a:p>
                      <a:r>
                        <a:rPr lang="en-IN" sz="1600" b="0" i="1" u="none" strike="noStrike" cap="none" baseline="0" dirty="0">
                          <a:solidFill>
                            <a:schemeClr val="dk1"/>
                          </a:solidFill>
                          <a:latin typeface="+mn-lt"/>
                          <a:ea typeface="Arial"/>
                          <a:cs typeface="Arial"/>
                          <a:sym typeface="Arial"/>
                        </a:rPr>
                        <a:t>ERBB2</a:t>
                      </a:r>
                      <a:endParaRPr lang="en-IN" sz="1600" dirty="0">
                        <a:latin typeface="+mn-lt"/>
                      </a:endParaRPr>
                    </a:p>
                  </a:txBody>
                  <a:tcPr marL="93278" marR="93278">
                    <a:solidFill>
                      <a:srgbClr val="D4EAE4"/>
                    </a:solidFill>
                  </a:tcPr>
                </a:tc>
                <a:tc>
                  <a:txBody>
                    <a:bodyPr/>
                    <a:lstStyle/>
                    <a:p>
                      <a:r>
                        <a:rPr lang="en-US" sz="1600" b="0" i="0" u="none" strike="noStrike" cap="none" baseline="0" dirty="0">
                          <a:solidFill>
                            <a:schemeClr val="dk1"/>
                          </a:solidFill>
                          <a:latin typeface="+mn-lt"/>
                          <a:ea typeface="Arial"/>
                          <a:cs typeface="Arial"/>
                          <a:sym typeface="Arial"/>
                        </a:rPr>
                        <a:t>Epidermal growth factor receptor 2</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Amplification</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Breast</a:t>
                      </a:r>
                      <a:endParaRPr lang="en-IN" sz="1600" dirty="0">
                        <a:latin typeface="+mn-lt"/>
                      </a:endParaRPr>
                    </a:p>
                  </a:txBody>
                  <a:tcPr marL="93278" marR="93278">
                    <a:solidFill>
                      <a:srgbClr val="D4EAE4"/>
                    </a:solidFill>
                  </a:tcPr>
                </a:tc>
                <a:extLst>
                  <a:ext uri="{0D108BD9-81ED-4DB2-BD59-A6C34878D82A}">
                    <a16:rowId xmlns:a16="http://schemas.microsoft.com/office/drawing/2014/main" val="2375663652"/>
                  </a:ext>
                </a:extLst>
              </a:tr>
              <a:tr h="533933">
                <a:tc>
                  <a:txBody>
                    <a:bodyPr/>
                    <a:lstStyle/>
                    <a:p>
                      <a:r>
                        <a:rPr lang="en-IN" sz="1600" b="0" i="1" u="none" strike="noStrike" cap="none" baseline="0" dirty="0">
                          <a:solidFill>
                            <a:schemeClr val="dk1"/>
                          </a:solidFill>
                          <a:latin typeface="+mn-lt"/>
                          <a:ea typeface="Arial"/>
                          <a:cs typeface="Arial"/>
                          <a:sym typeface="Arial"/>
                        </a:rPr>
                        <a:t>v-</a:t>
                      </a:r>
                      <a:r>
                        <a:rPr lang="en-IN" sz="1600" b="0" i="1" u="none" strike="noStrike" cap="none" baseline="0" dirty="0" err="1">
                          <a:solidFill>
                            <a:schemeClr val="dk1"/>
                          </a:solidFill>
                          <a:latin typeface="+mn-lt"/>
                          <a:ea typeface="Arial"/>
                          <a:cs typeface="Arial"/>
                          <a:sym typeface="Arial"/>
                        </a:rPr>
                        <a:t>mpl</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Thrombopoietin receptor</a:t>
                      </a:r>
                      <a:endParaRPr lang="en-IN" sz="1600" dirty="0">
                        <a:latin typeface="+mn-lt"/>
                      </a:endParaRPr>
                    </a:p>
                  </a:txBody>
                  <a:tcPr marL="93278" marR="93278">
                    <a:solidFill>
                      <a:srgbClr val="D4EAE4"/>
                    </a:solidFill>
                  </a:tcPr>
                </a:tc>
                <a:tc>
                  <a:txBody>
                    <a:bodyPr/>
                    <a:lstStyle/>
                    <a:p>
                      <a:r>
                        <a:rPr lang="en-IN" sz="1600" b="0" i="0" u="none" strike="noStrike" cap="none" baseline="0" dirty="0">
                          <a:solidFill>
                            <a:schemeClr val="dk1"/>
                          </a:solidFill>
                          <a:latin typeface="+mn-lt"/>
                          <a:ea typeface="Arial"/>
                          <a:cs typeface="Arial"/>
                          <a:sym typeface="Arial"/>
                        </a:rPr>
                        <a:t>Viral</a:t>
                      </a:r>
                      <a:endParaRPr lang="en-IN" sz="1600" dirty="0">
                        <a:latin typeface="+mn-lt"/>
                      </a:endParaRPr>
                    </a:p>
                  </a:txBody>
                  <a:tcPr marL="93278" marR="93278">
                    <a:solidFill>
                      <a:srgbClr val="D4EAE4"/>
                    </a:solidFill>
                  </a:tcPr>
                </a:tc>
                <a:tc>
                  <a:txBody>
                    <a:bodyPr/>
                    <a:lstStyle/>
                    <a:p>
                      <a:r>
                        <a:rPr lang="en-IN" sz="1600" b="0" i="0" u="none" strike="noStrike" cap="none" baseline="0" dirty="0" err="1">
                          <a:solidFill>
                            <a:schemeClr val="dk1"/>
                          </a:solidFill>
                          <a:latin typeface="+mn-lt"/>
                          <a:ea typeface="Arial"/>
                          <a:cs typeface="Arial"/>
                          <a:sym typeface="Arial"/>
                        </a:rPr>
                        <a:t>Leukemia</a:t>
                      </a:r>
                      <a:r>
                        <a:rPr lang="en-IN" sz="1600" b="0" i="0" u="none" strike="noStrike" cap="none" baseline="0" dirty="0">
                          <a:solidFill>
                            <a:schemeClr val="dk1"/>
                          </a:solidFill>
                          <a:latin typeface="+mn-lt"/>
                          <a:ea typeface="Arial"/>
                          <a:cs typeface="Arial"/>
                          <a:sym typeface="Arial"/>
                        </a:rPr>
                        <a:t> (mice)</a:t>
                      </a:r>
                      <a:endParaRPr lang="en-IN" sz="1600" dirty="0">
                        <a:latin typeface="+mn-lt"/>
                      </a:endParaRPr>
                    </a:p>
                  </a:txBody>
                  <a:tcPr marL="93278" marR="93278">
                    <a:solidFill>
                      <a:srgbClr val="D4EAE4"/>
                    </a:solidFill>
                  </a:tcPr>
                </a:tc>
                <a:extLst>
                  <a:ext uri="{0D108BD9-81ED-4DB2-BD59-A6C34878D82A}">
                    <a16:rowId xmlns:a16="http://schemas.microsoft.com/office/drawing/2014/main" val="3043561113"/>
                  </a:ext>
                </a:extLst>
              </a:tr>
            </a:tbl>
          </a:graphicData>
        </a:graphic>
      </p:graphicFrame>
    </p:spTree>
    <p:extLst>
      <p:ext uri="{BB962C8B-B14F-4D97-AF65-F5344CB8AC3E}">
        <p14:creationId xmlns:p14="http://schemas.microsoft.com/office/powerpoint/2010/main" val="11187958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283612"/>
            <a:ext cx="8458200" cy="849154"/>
          </a:xfrm>
          <a:solidFill>
            <a:srgbClr val="D3F42C"/>
          </a:solidFill>
        </p:spPr>
        <p:txBody>
          <a:bodyPr lIns="0" tIns="0" rIns="0" bIns="0" anchor="ctr"/>
          <a:lstStyle/>
          <a:p>
            <a:r>
              <a:rPr lang="en-US" dirty="0"/>
              <a:t>A Few Examples of Oncogenes Grouped by Protein Function </a:t>
            </a:r>
            <a:r>
              <a:rPr lang="en-US" sz="2800" dirty="0"/>
              <a:t>(2 of 3)</a:t>
            </a:r>
            <a:endParaRPr lang="en-IN" dirty="0"/>
          </a:p>
        </p:txBody>
      </p:sp>
      <p:graphicFrame>
        <p:nvGraphicFramePr>
          <p:cNvPr id="2" name="Table 2">
            <a:extLst>
              <a:ext uri="{FF2B5EF4-FFF2-40B4-BE49-F238E27FC236}">
                <a16:creationId xmlns:a16="http://schemas.microsoft.com/office/drawing/2014/main" id="{DF87851A-EF64-4E36-8BD9-D8F26ED5F886}"/>
              </a:ext>
            </a:extLst>
          </p:cNvPr>
          <p:cNvGraphicFramePr>
            <a:graphicFrameLocks noGrp="1"/>
          </p:cNvGraphicFramePr>
          <p:nvPr>
            <p:extLst>
              <p:ext uri="{D42A27DB-BD31-4B8C-83A1-F6EECF244321}">
                <p14:modId xmlns:p14="http://schemas.microsoft.com/office/powerpoint/2010/main" val="310343745"/>
              </p:ext>
            </p:extLst>
          </p:nvPr>
        </p:nvGraphicFramePr>
        <p:xfrm>
          <a:off x="462756" y="1638300"/>
          <a:ext cx="8218488" cy="4294130"/>
        </p:xfrm>
        <a:graphic>
          <a:graphicData uri="http://schemas.openxmlformats.org/drawingml/2006/table">
            <a:tbl>
              <a:tblPr firstRow="1" bandRow="1">
                <a:tableStyleId>{40F9630F-82C1-40B7-BC3A-925EFCFF5E92}</a:tableStyleId>
              </a:tblPr>
              <a:tblGrid>
                <a:gridCol w="2054622">
                  <a:extLst>
                    <a:ext uri="{9D8B030D-6E8A-4147-A177-3AD203B41FA5}">
                      <a16:colId xmlns:a16="http://schemas.microsoft.com/office/drawing/2014/main" val="1821051730"/>
                    </a:ext>
                  </a:extLst>
                </a:gridCol>
                <a:gridCol w="1431167">
                  <a:extLst>
                    <a:ext uri="{9D8B030D-6E8A-4147-A177-3AD203B41FA5}">
                      <a16:colId xmlns:a16="http://schemas.microsoft.com/office/drawing/2014/main" val="144005432"/>
                    </a:ext>
                  </a:extLst>
                </a:gridCol>
                <a:gridCol w="1690255">
                  <a:extLst>
                    <a:ext uri="{9D8B030D-6E8A-4147-A177-3AD203B41FA5}">
                      <a16:colId xmlns:a16="http://schemas.microsoft.com/office/drawing/2014/main" val="521561421"/>
                    </a:ext>
                  </a:extLst>
                </a:gridCol>
                <a:gridCol w="3042444">
                  <a:extLst>
                    <a:ext uri="{9D8B030D-6E8A-4147-A177-3AD203B41FA5}">
                      <a16:colId xmlns:a16="http://schemas.microsoft.com/office/drawing/2014/main" val="1721505057"/>
                    </a:ext>
                  </a:extLst>
                </a:gridCol>
              </a:tblGrid>
              <a:tr h="559945">
                <a:tc>
                  <a:txBody>
                    <a:bodyPr/>
                    <a:lstStyle/>
                    <a:p>
                      <a:pPr marL="0" marR="0" algn="l">
                        <a:lnSpc>
                          <a:spcPct val="115000"/>
                        </a:lnSpc>
                        <a:spcBef>
                          <a:spcPts val="480"/>
                        </a:spcBef>
                        <a:spcAft>
                          <a:spcPts val="480"/>
                        </a:spcAft>
                      </a:pPr>
                      <a:r>
                        <a:rPr lang="en-IN" sz="1600" dirty="0">
                          <a:solidFill>
                            <a:schemeClr val="bg1"/>
                          </a:solidFill>
                          <a:effectLst/>
                        </a:rPr>
                        <a:t>Plasma membrane GTP-binding proteins</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32129343"/>
                  </a:ext>
                </a:extLst>
              </a:tr>
              <a:tr h="369193">
                <a:tc>
                  <a:txBody>
                    <a:bodyPr/>
                    <a:lstStyle/>
                    <a:p>
                      <a:pPr marL="0" marR="0">
                        <a:lnSpc>
                          <a:spcPct val="115000"/>
                        </a:lnSpc>
                        <a:spcBef>
                          <a:spcPts val="480"/>
                        </a:spcBef>
                        <a:spcAft>
                          <a:spcPts val="480"/>
                        </a:spcAft>
                      </a:pPr>
                      <a:r>
                        <a:rPr lang="en-IN" sz="1600" b="0" i="1" dirty="0">
                          <a:solidFill>
                            <a:schemeClr val="tx1"/>
                          </a:solidFill>
                          <a:effectLst/>
                        </a:rPr>
                        <a:t>KRAS</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Ras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Point mutation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Pancreas, colon, lung, others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263141062"/>
                  </a:ext>
                </a:extLst>
              </a:tr>
              <a:tr h="252262">
                <a:tc>
                  <a:txBody>
                    <a:bodyPr/>
                    <a:lstStyle/>
                    <a:p>
                      <a:pPr marL="0" marR="0">
                        <a:lnSpc>
                          <a:spcPct val="115000"/>
                        </a:lnSpc>
                        <a:spcBef>
                          <a:spcPts val="480"/>
                        </a:spcBef>
                        <a:spcAft>
                          <a:spcPts val="480"/>
                        </a:spcAft>
                      </a:pPr>
                      <a:r>
                        <a:rPr lang="en-IN" sz="1600" b="0" i="1" dirty="0">
                          <a:solidFill>
                            <a:schemeClr val="tx1"/>
                          </a:solidFill>
                          <a:effectLst/>
                        </a:rPr>
                        <a:t>HRAS</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Ras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Point mutation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Bladder</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673821557"/>
                  </a:ext>
                </a:extLst>
              </a:tr>
              <a:tr h="252262">
                <a:tc>
                  <a:txBody>
                    <a:bodyPr/>
                    <a:lstStyle/>
                    <a:p>
                      <a:pPr marL="0" marR="0">
                        <a:lnSpc>
                          <a:spcPct val="115000"/>
                        </a:lnSpc>
                        <a:spcBef>
                          <a:spcPts val="480"/>
                        </a:spcBef>
                        <a:spcAft>
                          <a:spcPts val="480"/>
                        </a:spcAft>
                      </a:pPr>
                      <a:r>
                        <a:rPr lang="en-IN" sz="1600" b="0" i="1" dirty="0">
                          <a:solidFill>
                            <a:schemeClr val="tx1"/>
                          </a:solidFill>
                          <a:effectLst/>
                        </a:rPr>
                        <a:t>NRAS</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Ras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Point mutation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Leukemias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316248315"/>
                  </a:ext>
                </a:extLst>
              </a:tr>
              <a:tr h="369193">
                <a:tc>
                  <a:txBody>
                    <a:bodyPr/>
                    <a:lstStyle/>
                    <a:p>
                      <a:pPr marL="0" marR="0">
                        <a:lnSpc>
                          <a:spcPct val="115000"/>
                        </a:lnSpc>
                        <a:spcBef>
                          <a:spcPts val="480"/>
                        </a:spcBef>
                        <a:spcAft>
                          <a:spcPts val="480"/>
                        </a:spcAft>
                      </a:pPr>
                      <a:r>
                        <a:rPr lang="en-IN" sz="1600" b="1" dirty="0">
                          <a:solidFill>
                            <a:schemeClr val="bg1"/>
                          </a:solidFill>
                          <a:effectLst/>
                        </a:rPr>
                        <a:t>Nonreceptor protein kinases</a:t>
                      </a:r>
                      <a:endParaRPr lang="en-IN" sz="1100" b="1"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00125258"/>
                  </a:ext>
                </a:extLst>
              </a:tr>
              <a:tr h="252262">
                <a:tc>
                  <a:txBody>
                    <a:bodyPr/>
                    <a:lstStyle/>
                    <a:p>
                      <a:pPr marL="0" marR="0">
                        <a:lnSpc>
                          <a:spcPct val="115000"/>
                        </a:lnSpc>
                        <a:spcBef>
                          <a:spcPts val="480"/>
                        </a:spcBef>
                        <a:spcAft>
                          <a:spcPts val="480"/>
                        </a:spcAft>
                      </a:pPr>
                      <a:r>
                        <a:rPr lang="en-IN" sz="1600" b="0" i="1" dirty="0">
                          <a:solidFill>
                            <a:schemeClr val="tx1"/>
                          </a:solidFill>
                          <a:effectLst/>
                        </a:rPr>
                        <a:t>BRAF</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Raf kinase</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Point mutation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Melanoma</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292902554"/>
                  </a:ext>
                </a:extLst>
              </a:tr>
              <a:tr h="252262">
                <a:tc>
                  <a:txBody>
                    <a:bodyPr/>
                    <a:lstStyle/>
                    <a:p>
                      <a:pPr marL="0" marR="0">
                        <a:lnSpc>
                          <a:spcPct val="115000"/>
                        </a:lnSpc>
                        <a:spcBef>
                          <a:spcPts val="480"/>
                        </a:spcBef>
                        <a:spcAft>
                          <a:spcPts val="480"/>
                        </a:spcAft>
                      </a:pPr>
                      <a:r>
                        <a:rPr lang="en-IN" sz="1600" b="0" i="1" dirty="0">
                          <a:solidFill>
                            <a:schemeClr val="tx1"/>
                          </a:solidFill>
                          <a:effectLst/>
                        </a:rPr>
                        <a:t>v-src</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Src kinase</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Viral</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Sarcomas (chickens)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427330177"/>
                  </a:ext>
                </a:extLst>
              </a:tr>
              <a:tr h="252262">
                <a:tc>
                  <a:txBody>
                    <a:bodyPr/>
                    <a:lstStyle/>
                    <a:p>
                      <a:pPr marL="0" marR="0">
                        <a:lnSpc>
                          <a:spcPct val="115000"/>
                        </a:lnSpc>
                        <a:spcBef>
                          <a:spcPts val="480"/>
                        </a:spcBef>
                        <a:spcAft>
                          <a:spcPts val="480"/>
                        </a:spcAft>
                      </a:pPr>
                      <a:r>
                        <a:rPr lang="en-IN" sz="1600" b="0" i="1" dirty="0">
                          <a:solidFill>
                            <a:schemeClr val="tx1"/>
                          </a:solidFill>
                          <a:effectLst/>
                        </a:rPr>
                        <a:t>SRC</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Src kinase</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DNA rearrangement</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Colon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0413036"/>
                  </a:ext>
                </a:extLst>
              </a:tr>
              <a:tr h="252262">
                <a:tc>
                  <a:txBody>
                    <a:bodyPr/>
                    <a:lstStyle/>
                    <a:p>
                      <a:pPr marL="0" marR="0">
                        <a:lnSpc>
                          <a:spcPct val="115000"/>
                        </a:lnSpc>
                        <a:spcBef>
                          <a:spcPts val="480"/>
                        </a:spcBef>
                        <a:spcAft>
                          <a:spcPts val="480"/>
                        </a:spcAft>
                      </a:pPr>
                      <a:r>
                        <a:rPr lang="en-IN" sz="1600" b="0" i="1" dirty="0">
                          <a:solidFill>
                            <a:schemeClr val="tx1"/>
                          </a:solidFill>
                          <a:effectLst/>
                        </a:rPr>
                        <a:t>TEL-JAK2</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Jak kinase</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Translocation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Leukemias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068176274"/>
                  </a:ext>
                </a:extLst>
              </a:tr>
              <a:tr h="559945">
                <a:tc>
                  <a:txBody>
                    <a:bodyPr/>
                    <a:lstStyle/>
                    <a:p>
                      <a:pPr marL="0" marR="0">
                        <a:lnSpc>
                          <a:spcPct val="115000"/>
                        </a:lnSpc>
                        <a:spcBef>
                          <a:spcPts val="480"/>
                        </a:spcBef>
                        <a:spcAft>
                          <a:spcPts val="480"/>
                        </a:spcAft>
                      </a:pPr>
                      <a:r>
                        <a:rPr lang="en-IN" sz="1600" b="0" i="1" dirty="0">
                          <a:solidFill>
                            <a:schemeClr val="tx1"/>
                          </a:solidFill>
                          <a:effectLst/>
                        </a:rPr>
                        <a:t>BCR-ABL</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Abl kinase</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Translocation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Chronic myelogenous leukemia</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902246027"/>
                  </a:ext>
                </a:extLst>
              </a:tr>
            </a:tbl>
          </a:graphicData>
        </a:graphic>
      </p:graphicFrame>
    </p:spTree>
    <p:extLst>
      <p:ext uri="{BB962C8B-B14F-4D97-AF65-F5344CB8AC3E}">
        <p14:creationId xmlns:p14="http://schemas.microsoft.com/office/powerpoint/2010/main" val="34211528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74427"/>
            <a:ext cx="8229600" cy="1097279"/>
          </a:xfrm>
          <a:solidFill>
            <a:srgbClr val="D3F42C"/>
          </a:solidFill>
        </p:spPr>
        <p:txBody>
          <a:bodyPr lIns="0" tIns="0" rIns="0" bIns="0" anchor="ctr"/>
          <a:lstStyle/>
          <a:p>
            <a:r>
              <a:rPr lang="en-US" sz="3200" dirty="0">
                <a:solidFill>
                  <a:schemeClr val="tx2"/>
                </a:solidFill>
              </a:rPr>
              <a:t>A Few Examples of Oncogenes Grouped by Protein Function </a:t>
            </a:r>
            <a:r>
              <a:rPr lang="en-US" sz="2400" dirty="0">
                <a:solidFill>
                  <a:schemeClr val="tx2"/>
                </a:solidFill>
              </a:rPr>
              <a:t>(3 of 3)</a:t>
            </a:r>
            <a:endParaRPr lang="en-IN" sz="2800" dirty="0">
              <a:solidFill>
                <a:schemeClr val="tx2"/>
              </a:solidFill>
            </a:endParaRPr>
          </a:p>
        </p:txBody>
      </p:sp>
      <p:sp>
        <p:nvSpPr>
          <p:cNvPr id="9" name="Content Placeholder 8"/>
          <p:cNvSpPr>
            <a:spLocks noGrp="1"/>
          </p:cNvSpPr>
          <p:nvPr>
            <p:ph sz="quarter" idx="14"/>
          </p:nvPr>
        </p:nvSpPr>
        <p:spPr>
          <a:xfrm>
            <a:off x="636586" y="5609224"/>
            <a:ext cx="8115301" cy="464024"/>
          </a:xfrm>
        </p:spPr>
        <p:txBody>
          <a:bodyPr lIns="0" tIns="0" rIns="0" bIns="0"/>
          <a:lstStyle/>
          <a:p>
            <a:pPr marL="0" indent="0">
              <a:buNone/>
            </a:pPr>
            <a:r>
              <a:rPr lang="en-US" dirty="0"/>
              <a:t>*Cancers are in humans unless otherwise specified. Only the most frequent cancer types are listed.</a:t>
            </a:r>
            <a:endParaRPr lang="en-IN" dirty="0"/>
          </a:p>
        </p:txBody>
      </p:sp>
      <p:graphicFrame>
        <p:nvGraphicFramePr>
          <p:cNvPr id="3" name="Table 3">
            <a:extLst>
              <a:ext uri="{FF2B5EF4-FFF2-40B4-BE49-F238E27FC236}">
                <a16:creationId xmlns:a16="http://schemas.microsoft.com/office/drawing/2014/main" id="{4C0927A2-609D-451D-9284-DC0F83015C44}"/>
              </a:ext>
            </a:extLst>
          </p:cNvPr>
          <p:cNvGraphicFramePr>
            <a:graphicFrameLocks noGrp="1"/>
          </p:cNvGraphicFramePr>
          <p:nvPr>
            <p:extLst>
              <p:ext uri="{D42A27DB-BD31-4B8C-83A1-F6EECF244321}">
                <p14:modId xmlns:p14="http://schemas.microsoft.com/office/powerpoint/2010/main" val="4011589776"/>
              </p:ext>
            </p:extLst>
          </p:nvPr>
        </p:nvGraphicFramePr>
        <p:xfrm>
          <a:off x="419100" y="1423347"/>
          <a:ext cx="8229600" cy="4863291"/>
        </p:xfrm>
        <a:graphic>
          <a:graphicData uri="http://schemas.openxmlformats.org/drawingml/2006/table">
            <a:tbl>
              <a:tblPr firstRow="1" bandRow="1">
                <a:tableStyleId>{40F9630F-82C1-40B7-BC3A-925EFCFF5E92}</a:tableStyleId>
              </a:tblPr>
              <a:tblGrid>
                <a:gridCol w="2615045">
                  <a:extLst>
                    <a:ext uri="{9D8B030D-6E8A-4147-A177-3AD203B41FA5}">
                      <a16:colId xmlns:a16="http://schemas.microsoft.com/office/drawing/2014/main" val="2602245111"/>
                    </a:ext>
                  </a:extLst>
                </a:gridCol>
                <a:gridCol w="1177637">
                  <a:extLst>
                    <a:ext uri="{9D8B030D-6E8A-4147-A177-3AD203B41FA5}">
                      <a16:colId xmlns:a16="http://schemas.microsoft.com/office/drawing/2014/main" val="640608279"/>
                    </a:ext>
                  </a:extLst>
                </a:gridCol>
                <a:gridCol w="2299854">
                  <a:extLst>
                    <a:ext uri="{9D8B030D-6E8A-4147-A177-3AD203B41FA5}">
                      <a16:colId xmlns:a16="http://schemas.microsoft.com/office/drawing/2014/main" val="3813836438"/>
                    </a:ext>
                  </a:extLst>
                </a:gridCol>
                <a:gridCol w="2137064">
                  <a:extLst>
                    <a:ext uri="{9D8B030D-6E8A-4147-A177-3AD203B41FA5}">
                      <a16:colId xmlns:a16="http://schemas.microsoft.com/office/drawing/2014/main" val="3772563990"/>
                    </a:ext>
                  </a:extLst>
                </a:gridCol>
              </a:tblGrid>
              <a:tr h="360377">
                <a:tc>
                  <a:txBody>
                    <a:bodyPr/>
                    <a:lstStyle/>
                    <a:p>
                      <a:pPr marL="0" marR="0">
                        <a:lnSpc>
                          <a:spcPct val="115000"/>
                        </a:lnSpc>
                        <a:spcBef>
                          <a:spcPts val="480"/>
                        </a:spcBef>
                        <a:spcAft>
                          <a:spcPts val="480"/>
                        </a:spcAft>
                      </a:pPr>
                      <a:r>
                        <a:rPr lang="en-IN" sz="1600" dirty="0">
                          <a:solidFill>
                            <a:schemeClr val="bg1"/>
                          </a:solidFill>
                          <a:effectLst/>
                        </a:rPr>
                        <a:t>Transcription factors</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95012227"/>
                  </a:ext>
                </a:extLst>
              </a:tr>
              <a:tr h="207228">
                <a:tc>
                  <a:txBody>
                    <a:bodyPr/>
                    <a:lstStyle/>
                    <a:p>
                      <a:pPr marL="0" marR="0">
                        <a:lnSpc>
                          <a:spcPct val="115000"/>
                        </a:lnSpc>
                        <a:spcBef>
                          <a:spcPts val="480"/>
                        </a:spcBef>
                        <a:spcAft>
                          <a:spcPts val="480"/>
                        </a:spcAft>
                      </a:pPr>
                      <a:r>
                        <a:rPr lang="en-IN" sz="1600" b="0" i="1" dirty="0">
                          <a:solidFill>
                            <a:schemeClr val="tx1"/>
                          </a:solidFill>
                          <a:effectLst/>
                        </a:rPr>
                        <a:t>MYC</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Myc</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Translocation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Burkitt lymphoma</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713320910"/>
                  </a:ext>
                </a:extLst>
              </a:tr>
              <a:tr h="428753">
                <a:tc>
                  <a:txBody>
                    <a:bodyPr/>
                    <a:lstStyle/>
                    <a:p>
                      <a:pPr marL="0" marR="0">
                        <a:lnSpc>
                          <a:spcPct val="115000"/>
                        </a:lnSpc>
                        <a:spcBef>
                          <a:spcPts val="480"/>
                        </a:spcBef>
                        <a:spcAft>
                          <a:spcPts val="480"/>
                        </a:spcAft>
                      </a:pPr>
                      <a:r>
                        <a:rPr lang="en-IN" sz="1600" b="0" i="1" dirty="0">
                          <a:solidFill>
                            <a:schemeClr val="tx1"/>
                          </a:solidFill>
                          <a:effectLst/>
                        </a:rPr>
                        <a:t>MYCL</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Myc</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Amplification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Small cell lung cancer</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43280210"/>
                  </a:ext>
                </a:extLst>
              </a:tr>
              <a:tr h="428753">
                <a:tc>
                  <a:txBody>
                    <a:bodyPr/>
                    <a:lstStyle/>
                    <a:p>
                      <a:pPr marL="0" marR="0">
                        <a:lnSpc>
                          <a:spcPct val="115000"/>
                        </a:lnSpc>
                        <a:spcBef>
                          <a:spcPts val="480"/>
                        </a:spcBef>
                        <a:spcAft>
                          <a:spcPts val="480"/>
                        </a:spcAft>
                      </a:pPr>
                      <a:r>
                        <a:rPr lang="en-IN" sz="1600" b="0" i="1" dirty="0">
                          <a:solidFill>
                            <a:schemeClr val="tx1"/>
                          </a:solidFill>
                          <a:effectLst/>
                        </a:rPr>
                        <a:t>c-myc</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Myc</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Insertional mutagenesis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Leukemia (chickens)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98627461"/>
                  </a:ext>
                </a:extLst>
              </a:tr>
              <a:tr h="207228">
                <a:tc>
                  <a:txBody>
                    <a:bodyPr/>
                    <a:lstStyle/>
                    <a:p>
                      <a:pPr marL="0" marR="0">
                        <a:lnSpc>
                          <a:spcPct val="115000"/>
                        </a:lnSpc>
                        <a:spcBef>
                          <a:spcPts val="480"/>
                        </a:spcBef>
                        <a:spcAft>
                          <a:spcPts val="480"/>
                        </a:spcAft>
                      </a:pPr>
                      <a:r>
                        <a:rPr lang="en-IN" sz="1600" b="0" i="1" dirty="0">
                          <a:solidFill>
                            <a:schemeClr val="tx1"/>
                          </a:solidFill>
                          <a:effectLst/>
                        </a:rPr>
                        <a:t>v-jun</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Jun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Viral</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Sarcomas (chickens)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583894402"/>
                  </a:ext>
                </a:extLst>
              </a:tr>
              <a:tr h="207228">
                <a:tc>
                  <a:txBody>
                    <a:bodyPr/>
                    <a:lstStyle/>
                    <a:p>
                      <a:pPr marL="0" marR="0">
                        <a:lnSpc>
                          <a:spcPct val="115000"/>
                        </a:lnSpc>
                        <a:spcBef>
                          <a:spcPts val="480"/>
                        </a:spcBef>
                        <a:spcAft>
                          <a:spcPts val="480"/>
                        </a:spcAft>
                      </a:pPr>
                      <a:r>
                        <a:rPr lang="en-IN" sz="1600" b="0" i="1" dirty="0">
                          <a:solidFill>
                            <a:schemeClr val="tx1"/>
                          </a:solidFill>
                          <a:effectLst/>
                        </a:rPr>
                        <a:t>v-fos</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Fos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Viral</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Bone (mice)</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873428010"/>
                  </a:ext>
                </a:extLst>
              </a:tr>
              <a:tr h="546573">
                <a:tc>
                  <a:txBody>
                    <a:bodyPr/>
                    <a:lstStyle/>
                    <a:p>
                      <a:pPr marL="0" marR="0">
                        <a:lnSpc>
                          <a:spcPct val="115000"/>
                        </a:lnSpc>
                        <a:spcBef>
                          <a:spcPts val="480"/>
                        </a:spcBef>
                        <a:spcAft>
                          <a:spcPts val="480"/>
                        </a:spcAft>
                      </a:pPr>
                      <a:r>
                        <a:rPr lang="en-IN" sz="1600" b="1" dirty="0">
                          <a:solidFill>
                            <a:schemeClr val="bg1"/>
                          </a:solidFill>
                          <a:effectLst/>
                        </a:rPr>
                        <a:t>Cell cycle or apoptosis regulators</a:t>
                      </a:r>
                      <a:endParaRPr lang="en-IN" sz="1100" b="1"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US"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nSpc>
                          <a:spcPct val="115000"/>
                        </a:lnSpc>
                        <a:spcBef>
                          <a:spcPts val="480"/>
                        </a:spcBef>
                        <a:spcAft>
                          <a:spcPts val="480"/>
                        </a:spcAft>
                      </a:pPr>
                      <a:r>
                        <a:rPr lang="en-IN" sz="1600" dirty="0">
                          <a:solidFill>
                            <a:schemeClr val="bg1"/>
                          </a:solidFill>
                          <a:effectLst/>
                        </a:rPr>
                        <a:t> </a:t>
                      </a:r>
                      <a:endParaRPr lang="en-IN" sz="1100" dirty="0">
                        <a:solidFill>
                          <a:schemeClr val="bg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32710774"/>
                  </a:ext>
                </a:extLst>
              </a:tr>
              <a:tr h="428753">
                <a:tc>
                  <a:txBody>
                    <a:bodyPr/>
                    <a:lstStyle/>
                    <a:p>
                      <a:pPr marL="0" marR="0">
                        <a:lnSpc>
                          <a:spcPct val="115000"/>
                        </a:lnSpc>
                        <a:spcBef>
                          <a:spcPts val="480"/>
                        </a:spcBef>
                        <a:spcAft>
                          <a:spcPts val="480"/>
                        </a:spcAft>
                      </a:pPr>
                      <a:r>
                        <a:rPr lang="en-IN" sz="1600" b="0" i="1" dirty="0">
                          <a:solidFill>
                            <a:schemeClr val="tx1"/>
                          </a:solidFill>
                          <a:effectLst/>
                        </a:rPr>
                        <a:t>CYCD1</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Cyclin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Amplification, translocation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Breast, lymphoma</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673220439"/>
                  </a:ext>
                </a:extLst>
              </a:tr>
              <a:tr h="428753">
                <a:tc>
                  <a:txBody>
                    <a:bodyPr/>
                    <a:lstStyle/>
                    <a:p>
                      <a:pPr marL="0" marR="0">
                        <a:lnSpc>
                          <a:spcPct val="115000"/>
                        </a:lnSpc>
                        <a:spcBef>
                          <a:spcPts val="480"/>
                        </a:spcBef>
                        <a:spcAft>
                          <a:spcPts val="480"/>
                        </a:spcAft>
                      </a:pPr>
                      <a:r>
                        <a:rPr lang="en-IN" sz="1600" b="0" i="1" dirty="0">
                          <a:solidFill>
                            <a:schemeClr val="tx1"/>
                          </a:solidFill>
                          <a:effectLst/>
                        </a:rPr>
                        <a:t>CDK4</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Cdk</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Amplification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Sarcomas, glioblastoma</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12528369"/>
                  </a:ext>
                </a:extLst>
              </a:tr>
              <a:tr h="428753">
                <a:tc>
                  <a:txBody>
                    <a:bodyPr/>
                    <a:lstStyle/>
                    <a:p>
                      <a:pPr marL="0" marR="0">
                        <a:lnSpc>
                          <a:spcPct val="115000"/>
                        </a:lnSpc>
                        <a:spcBef>
                          <a:spcPts val="480"/>
                        </a:spcBef>
                        <a:spcAft>
                          <a:spcPts val="480"/>
                        </a:spcAft>
                      </a:pPr>
                      <a:r>
                        <a:rPr lang="en-IN" sz="1600" b="0" i="1" dirty="0">
                          <a:solidFill>
                            <a:schemeClr val="tx1"/>
                          </a:solidFill>
                          <a:effectLst/>
                        </a:rPr>
                        <a:t>BCL2</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Bcl-2</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Translocation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Non-Hodgkins lymphoma</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9525"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98399908"/>
                  </a:ext>
                </a:extLst>
              </a:tr>
              <a:tr h="428753">
                <a:tc>
                  <a:txBody>
                    <a:bodyPr/>
                    <a:lstStyle/>
                    <a:p>
                      <a:pPr marL="0" marR="0">
                        <a:lnSpc>
                          <a:spcPct val="115000"/>
                        </a:lnSpc>
                        <a:spcBef>
                          <a:spcPts val="480"/>
                        </a:spcBef>
                        <a:spcAft>
                          <a:spcPts val="480"/>
                        </a:spcAft>
                      </a:pPr>
                      <a:r>
                        <a:rPr lang="en-IN" sz="1600" b="0" i="1" dirty="0">
                          <a:solidFill>
                            <a:schemeClr val="tx1"/>
                          </a:solidFill>
                          <a:effectLst/>
                        </a:rPr>
                        <a:t>MDM2</a:t>
                      </a:r>
                      <a:endParaRPr lang="en-IN" sz="1100" b="0" i="1" dirty="0">
                        <a:solidFill>
                          <a:schemeClr val="tx1"/>
                        </a:solidFill>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Mdm2</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Amplification</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15000"/>
                        </a:lnSpc>
                        <a:spcBef>
                          <a:spcPts val="480"/>
                        </a:spcBef>
                        <a:spcAft>
                          <a:spcPts val="480"/>
                        </a:spcAft>
                      </a:pPr>
                      <a:r>
                        <a:rPr lang="en-IN" sz="1600" dirty="0">
                          <a:effectLst/>
                        </a:rPr>
                        <a:t>Sarcomas, lung, breast, others</a:t>
                      </a:r>
                      <a:endParaRPr lang="en-IN" sz="1100" dirty="0">
                        <a:effectLst/>
                        <a:latin typeface="Calibri"/>
                        <a:ea typeface="Times New Roman"/>
                        <a:cs typeface="Times New Roman"/>
                      </a:endParaRPr>
                    </a:p>
                  </a:txBody>
                  <a:tcPr marL="68580" marR="68580" marT="0" marB="0">
                    <a:lnL w="9525" cap="flat" cmpd="sng">
                      <a:noFill/>
                      <a:prstDash val="solid"/>
                      <a:round/>
                      <a:headEnd type="none" w="med" len="med"/>
                      <a:tailEnd type="none" w="med" len="med"/>
                    </a:lnL>
                    <a:lnR w="9525" cap="flat" cmpd="sng">
                      <a:noFill/>
                      <a:prstDash val="solid"/>
                      <a:round/>
                      <a:headEnd type="none" w="med" len="med"/>
                      <a:tailEnd type="none" w="med" len="med"/>
                    </a:lnR>
                    <a:lnT w="9525"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776882721"/>
                  </a:ext>
                </a:extLst>
              </a:tr>
            </a:tbl>
          </a:graphicData>
        </a:graphic>
      </p:graphicFrame>
    </p:spTree>
    <p:extLst>
      <p:ext uri="{BB962C8B-B14F-4D97-AF65-F5344CB8AC3E}">
        <p14:creationId xmlns:p14="http://schemas.microsoft.com/office/powerpoint/2010/main" val="428541276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5716" y="125089"/>
            <a:ext cx="8302240" cy="669566"/>
          </a:xfrm>
          <a:solidFill>
            <a:srgbClr val="D3F42C"/>
          </a:solidFill>
        </p:spPr>
        <p:txBody>
          <a:bodyPr lIns="0" tIns="0" rIns="0" bIns="0" anchor="ctr"/>
          <a:lstStyle/>
          <a:p>
            <a:r>
              <a:rPr lang="en-US" sz="3600" dirty="0" smtClean="0">
                <a:latin typeface="+mj-lt"/>
              </a:rPr>
              <a:t>Growth </a:t>
            </a:r>
            <a:r>
              <a:rPr lang="en-US" sz="3600" dirty="0">
                <a:latin typeface="+mj-lt"/>
              </a:rPr>
              <a:t>Factors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1116" y="979716"/>
            <a:ext cx="8302240" cy="3135084"/>
          </a:xfrm>
          <a:prstGeom prst="rect">
            <a:avLst/>
          </a:prstGeom>
        </p:spPr>
        <p:txBody>
          <a:bodyPr lIns="0" tIns="0" rIns="0" bIns="0"/>
          <a:lstStyle/>
          <a:p>
            <a:pPr marL="342000" indent="-342000"/>
            <a:r>
              <a:rPr lang="en-US" sz="2200" u="sng" dirty="0">
                <a:solidFill>
                  <a:schemeClr val="tx1"/>
                </a:solidFill>
              </a:rPr>
              <a:t>Cells do </a:t>
            </a:r>
            <a:r>
              <a:rPr lang="en-US" sz="2200" u="sng" dirty="0">
                <a:solidFill>
                  <a:schemeClr val="tx1"/>
                </a:solidFill>
                <a:effectLst>
                  <a:outerShdw blurRad="38100" dist="38100" dir="2700000" algn="tl">
                    <a:srgbClr val="000000">
                      <a:alpha val="43137"/>
                    </a:srgbClr>
                  </a:outerShdw>
                </a:effectLst>
              </a:rPr>
              <a:t>not</a:t>
            </a:r>
            <a:r>
              <a:rPr lang="en-US" sz="2200" u="sng" dirty="0">
                <a:solidFill>
                  <a:schemeClr val="tx1"/>
                </a:solidFill>
              </a:rPr>
              <a:t> normally divide </a:t>
            </a:r>
            <a:r>
              <a:rPr lang="en-US" sz="2200" u="sng" dirty="0">
                <a:solidFill>
                  <a:srgbClr val="FF0000"/>
                </a:solidFill>
                <a:effectLst>
                  <a:outerShdw blurRad="38100" dist="38100" dir="2700000" algn="tl">
                    <a:srgbClr val="000000">
                      <a:alpha val="43137"/>
                    </a:srgbClr>
                  </a:outerShdw>
                </a:effectLst>
              </a:rPr>
              <a:t>unless</a:t>
            </a:r>
            <a:r>
              <a:rPr lang="en-US" sz="2200" u="sng" dirty="0">
                <a:solidFill>
                  <a:schemeClr val="tx1"/>
                </a:solidFill>
              </a:rPr>
              <a:t> </a:t>
            </a:r>
            <a:r>
              <a:rPr lang="en-US" sz="2200" u="sng" dirty="0">
                <a:solidFill>
                  <a:schemeClr val="tx1"/>
                </a:solidFill>
                <a:effectLst>
                  <a:outerShdw blurRad="38100" dist="38100" dir="2700000" algn="tl">
                    <a:srgbClr val="000000">
                      <a:alpha val="43137"/>
                    </a:srgbClr>
                  </a:outerShdw>
                </a:effectLst>
              </a:rPr>
              <a:t>stimulated</a:t>
            </a:r>
            <a:r>
              <a:rPr lang="en-US" sz="2200" u="sng" dirty="0">
                <a:solidFill>
                  <a:schemeClr val="tx1"/>
                </a:solidFill>
              </a:rPr>
              <a:t> by an appropriate </a:t>
            </a:r>
            <a:r>
              <a:rPr lang="en-US" sz="2200" u="sng" dirty="0">
                <a:solidFill>
                  <a:schemeClr val="tx1"/>
                </a:solidFill>
                <a:effectLst>
                  <a:outerShdw blurRad="38100" dist="38100" dir="2700000" algn="tl">
                    <a:srgbClr val="000000">
                      <a:alpha val="43137"/>
                    </a:srgbClr>
                  </a:outerShdw>
                </a:effectLst>
              </a:rPr>
              <a:t>growth</a:t>
            </a:r>
            <a:r>
              <a:rPr lang="en-US" sz="2200" u="sng" dirty="0">
                <a:solidFill>
                  <a:schemeClr val="tx1"/>
                </a:solidFill>
              </a:rPr>
              <a:t> </a:t>
            </a:r>
            <a:r>
              <a:rPr lang="en-US" sz="2200" u="sng" dirty="0">
                <a:solidFill>
                  <a:schemeClr val="tx1"/>
                </a:solidFill>
                <a:effectLst>
                  <a:outerShdw blurRad="38100" dist="38100" dir="2700000" algn="tl">
                    <a:srgbClr val="000000">
                      <a:alpha val="43137"/>
                    </a:srgbClr>
                  </a:outerShdw>
                </a:effectLst>
              </a:rPr>
              <a:t>factor</a:t>
            </a:r>
            <a:r>
              <a:rPr lang="en-US" sz="2200" dirty="0">
                <a:solidFill>
                  <a:schemeClr val="tx1"/>
                </a:solidFill>
              </a:rPr>
              <a:t>.</a:t>
            </a:r>
          </a:p>
          <a:p>
            <a:pPr marL="342000" indent="-342000"/>
            <a:r>
              <a:rPr lang="en-US" sz="2200" dirty="0">
                <a:solidFill>
                  <a:srgbClr val="FF5050"/>
                </a:solidFill>
              </a:rPr>
              <a:t>Monkey</a:t>
            </a:r>
            <a:r>
              <a:rPr lang="en-US" sz="2200" dirty="0">
                <a:solidFill>
                  <a:schemeClr val="tx1"/>
                </a:solidFill>
              </a:rPr>
              <a:t> </a:t>
            </a:r>
            <a:r>
              <a:rPr lang="en-US" sz="2200" dirty="0">
                <a:solidFill>
                  <a:srgbClr val="FF5050"/>
                </a:solidFill>
              </a:rPr>
              <a:t>cells</a:t>
            </a:r>
            <a:r>
              <a:rPr lang="en-US" sz="2200" dirty="0">
                <a:solidFill>
                  <a:schemeClr val="tx1"/>
                </a:solidFill>
              </a:rPr>
              <a:t> </a:t>
            </a:r>
            <a:r>
              <a:rPr lang="en-US" sz="2200" u="sng" dirty="0">
                <a:solidFill>
                  <a:schemeClr val="tx1"/>
                </a:solidFill>
              </a:rPr>
              <a:t>infected</a:t>
            </a:r>
            <a:r>
              <a:rPr lang="en-US" sz="2200" dirty="0">
                <a:solidFill>
                  <a:schemeClr val="tx1"/>
                </a:solidFill>
              </a:rPr>
              <a:t> with </a:t>
            </a:r>
            <a:r>
              <a:rPr lang="en-US" sz="2200" u="sng" dirty="0">
                <a:solidFill>
                  <a:schemeClr val="tx1"/>
                </a:solidFill>
              </a:rPr>
              <a:t>the </a:t>
            </a:r>
            <a:r>
              <a:rPr lang="en-US" sz="2200" i="1" u="sng" dirty="0">
                <a:solidFill>
                  <a:srgbClr val="C00000"/>
                </a:solidFill>
              </a:rPr>
              <a:t>simian sarcoma virus</a:t>
            </a:r>
            <a:r>
              <a:rPr lang="en-US" sz="2200" u="sng" dirty="0">
                <a:solidFill>
                  <a:srgbClr val="C00000"/>
                </a:solidFill>
              </a:rPr>
              <a:t> </a:t>
            </a:r>
            <a:r>
              <a:rPr lang="en-US" sz="2200" u="sng" dirty="0">
                <a:solidFill>
                  <a:schemeClr val="tx1"/>
                </a:solidFill>
              </a:rPr>
              <a:t>produce</a:t>
            </a:r>
            <a:r>
              <a:rPr lang="en-US" sz="2200" dirty="0">
                <a:solidFill>
                  <a:schemeClr val="tx1"/>
                </a:solidFill>
              </a:rPr>
              <a:t> a </a:t>
            </a:r>
            <a:r>
              <a:rPr lang="en-US" sz="22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mutant</a:t>
            </a:r>
            <a:r>
              <a:rPr lang="en-US" sz="2200" u="sng" dirty="0">
                <a:solidFill>
                  <a:schemeClr val="tx1"/>
                </a:solidFill>
              </a:rPr>
              <a:t> form of </a:t>
            </a:r>
            <a:r>
              <a:rPr lang="en-US" sz="2200" i="1" u="sng" dirty="0">
                <a:solidFill>
                  <a:schemeClr val="tx1"/>
                </a:solidFill>
                <a:effectLst>
                  <a:outerShdw blurRad="38100" dist="38100" dir="2700000" algn="tl">
                    <a:srgbClr val="000000">
                      <a:alpha val="43137"/>
                    </a:srgbClr>
                  </a:outerShdw>
                </a:effectLst>
              </a:rPr>
              <a:t>platelet-derived growth factor </a:t>
            </a:r>
            <a:r>
              <a:rPr lang="en-US" sz="2200" dirty="0">
                <a:solidFill>
                  <a:schemeClr val="tx1"/>
                </a:solidFill>
                <a:effectLst>
                  <a:outerShdw blurRad="38100" dist="38100" dir="2700000" algn="tl">
                    <a:srgbClr val="000000">
                      <a:alpha val="43137"/>
                    </a:srgbClr>
                  </a:outerShdw>
                </a:effectLst>
              </a:rPr>
              <a:t>(</a:t>
            </a:r>
            <a:r>
              <a:rPr lang="en-US" sz="2200" i="1" spc="-300" dirty="0">
                <a:solidFill>
                  <a:schemeClr val="tx1"/>
                </a:solidFill>
                <a:effectLst>
                  <a:outerShdw blurRad="38100" dist="38100" dir="2700000" algn="tl">
                    <a:srgbClr val="000000">
                      <a:alpha val="43137"/>
                    </a:srgbClr>
                  </a:outerShdw>
                </a:effectLst>
              </a:rPr>
              <a:t>P D G F </a:t>
            </a:r>
            <a:r>
              <a:rPr lang="en-US" sz="2200" dirty="0">
                <a:solidFill>
                  <a:schemeClr val="tx1"/>
                </a:solidFill>
                <a:effectLst>
                  <a:outerShdw blurRad="38100" dist="38100" dir="2700000" algn="tl">
                    <a:srgbClr val="000000">
                      <a:alpha val="43137"/>
                    </a:srgbClr>
                  </a:outerShdw>
                </a:effectLst>
              </a:rPr>
              <a:t>), </a:t>
            </a:r>
            <a:r>
              <a:rPr lang="en-US" sz="2200" dirty="0">
                <a:solidFill>
                  <a:schemeClr val="tx1"/>
                </a:solidFill>
              </a:rPr>
              <a:t>which </a:t>
            </a:r>
            <a:r>
              <a:rPr lang="en-US" sz="2200" dirty="0">
                <a:solidFill>
                  <a:schemeClr val="tx1"/>
                </a:solidFill>
                <a:effectLst>
                  <a:outerShdw blurRad="38100" dist="38100" dir="2700000" algn="tl">
                    <a:srgbClr val="000000">
                      <a:alpha val="43137"/>
                    </a:srgbClr>
                  </a:outerShdw>
                </a:effectLst>
              </a:rPr>
              <a:t>continually</a:t>
            </a:r>
            <a:r>
              <a:rPr lang="en-US" sz="2200" dirty="0">
                <a:solidFill>
                  <a:schemeClr val="tx1"/>
                </a:solidFill>
              </a:rPr>
              <a:t> stimulates the </a:t>
            </a:r>
            <a:r>
              <a:rPr lang="en-US" sz="2200" u="sng" dirty="0">
                <a:solidFill>
                  <a:schemeClr val="tx1"/>
                </a:solidFill>
              </a:rPr>
              <a:t>cell</a:t>
            </a:r>
            <a:r>
              <a:rPr lang="en-US" altLang="en-CA" sz="2200" u="sng" dirty="0">
                <a:solidFill>
                  <a:schemeClr val="tx1"/>
                </a:solidFill>
              </a:rPr>
              <a:t>’</a:t>
            </a:r>
            <a:r>
              <a:rPr lang="en-US" sz="2200" u="sng" dirty="0">
                <a:solidFill>
                  <a:schemeClr val="tx1"/>
                </a:solidFill>
              </a:rPr>
              <a:t>s proliferation</a:t>
            </a:r>
            <a:r>
              <a:rPr lang="en-US" sz="2200" dirty="0">
                <a:solidFill>
                  <a:schemeClr val="tx1"/>
                </a:solidFill>
              </a:rPr>
              <a:t>.</a:t>
            </a:r>
          </a:p>
          <a:p>
            <a:pPr marL="342000" indent="-342000"/>
            <a:r>
              <a:rPr lang="en-US" sz="2200" u="sng" dirty="0">
                <a:solidFill>
                  <a:schemeClr val="tx1"/>
                </a:solidFill>
              </a:rPr>
              <a:t>Some </a:t>
            </a:r>
            <a:r>
              <a:rPr lang="en-US" sz="2200" u="sng" dirty="0">
                <a:solidFill>
                  <a:srgbClr val="C00000"/>
                </a:solidFill>
              </a:rPr>
              <a:t>human</a:t>
            </a:r>
            <a:r>
              <a:rPr lang="en-US" sz="2200" u="sng" dirty="0">
                <a:solidFill>
                  <a:schemeClr val="tx1"/>
                </a:solidFill>
              </a:rPr>
              <a:t> sarcomas contain a </a:t>
            </a:r>
            <a:r>
              <a:rPr lang="en-US" sz="2200" u="sng" spc="-300" dirty="0">
                <a:solidFill>
                  <a:schemeClr val="tx1"/>
                </a:solidFill>
              </a:rPr>
              <a:t>P D G F </a:t>
            </a:r>
            <a:r>
              <a:rPr lang="en-US" sz="2200" u="sng" dirty="0">
                <a:solidFill>
                  <a:schemeClr val="tx1"/>
                </a:solidFill>
              </a:rPr>
              <a:t>-related oncogene </a:t>
            </a:r>
            <a:r>
              <a:rPr lang="en-US" sz="2200" dirty="0">
                <a:solidFill>
                  <a:schemeClr val="tx1"/>
                </a:solidFill>
              </a:rPr>
              <a:t>caused by a </a:t>
            </a:r>
            <a:r>
              <a:rPr lang="en-US" sz="2200" dirty="0">
                <a:solidFill>
                  <a:srgbClr val="FF5050"/>
                </a:solidFill>
              </a:rPr>
              <a:t>chromosomal translocation </a:t>
            </a:r>
            <a:r>
              <a:rPr lang="en-US" sz="2200" dirty="0">
                <a:solidFill>
                  <a:schemeClr val="tx1"/>
                </a:solidFill>
              </a:rPr>
              <a:t>that </a:t>
            </a:r>
            <a:r>
              <a:rPr lang="en-US" sz="2200" u="sng" dirty="0">
                <a:solidFill>
                  <a:schemeClr val="tx1"/>
                </a:solidFill>
              </a:rPr>
              <a:t>creates a gene that is part </a:t>
            </a:r>
            <a:r>
              <a:rPr lang="en-US" sz="2200" u="sng" spc="-300" dirty="0">
                <a:solidFill>
                  <a:schemeClr val="tx1"/>
                </a:solidFill>
              </a:rPr>
              <a:t>P D G F</a:t>
            </a:r>
            <a:r>
              <a:rPr lang="en-US" sz="2200" u="sng" dirty="0">
                <a:solidFill>
                  <a:schemeClr val="tx1"/>
                </a:solidFill>
              </a:rPr>
              <a:t> and part collagen.</a:t>
            </a:r>
          </a:p>
        </p:txBody>
      </p:sp>
    </p:spTree>
    <p:extLst>
      <p:ext uri="{BB962C8B-B14F-4D97-AF65-F5344CB8AC3E}">
        <p14:creationId xmlns:p14="http://schemas.microsoft.com/office/powerpoint/2010/main" val="16484570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1800" y="151871"/>
            <a:ext cx="8229600" cy="635529"/>
          </a:xfrm>
          <a:solidFill>
            <a:srgbClr val="D3F42C"/>
          </a:solidFill>
        </p:spPr>
        <p:txBody>
          <a:bodyPr lIns="0" tIns="0" rIns="0" bIns="0" anchor="ctr"/>
          <a:lstStyle/>
          <a:p>
            <a:r>
              <a:rPr lang="en-US" dirty="0"/>
              <a:t>Receptors</a:t>
            </a:r>
            <a:endParaRPr lang="en-US" dirty="0">
              <a:latin typeface="+mj-lt"/>
            </a:endParaRPr>
          </a:p>
        </p:txBody>
      </p:sp>
      <p:sp>
        <p:nvSpPr>
          <p:cNvPr id="15" name="Content Placeholder 14"/>
          <p:cNvSpPr>
            <a:spLocks noGrp="1"/>
          </p:cNvSpPr>
          <p:nvPr>
            <p:ph sz="quarter" idx="13"/>
          </p:nvPr>
        </p:nvSpPr>
        <p:spPr>
          <a:xfrm>
            <a:off x="457200" y="1028699"/>
            <a:ext cx="8232775" cy="3502357"/>
          </a:xfr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rPr>
              <a:t>Many</a:t>
            </a:r>
            <a:r>
              <a:rPr lang="en-US" sz="2400" dirty="0">
                <a:solidFill>
                  <a:schemeClr val="tx1"/>
                </a:solidFill>
              </a:rPr>
              <a:t> receptors </a:t>
            </a:r>
            <a:r>
              <a:rPr lang="en-US" sz="2400" dirty="0">
                <a:solidFill>
                  <a:schemeClr val="tx1"/>
                </a:solidFill>
                <a:effectLst>
                  <a:outerShdw blurRad="38100" dist="38100" dir="2700000" algn="tl">
                    <a:srgbClr val="000000">
                      <a:alpha val="43137"/>
                    </a:srgbClr>
                  </a:outerShdw>
                </a:effectLst>
              </a:rPr>
              <a:t>exhibit</a:t>
            </a:r>
            <a:r>
              <a:rPr lang="en-US" sz="2400" dirty="0">
                <a:solidFill>
                  <a:schemeClr val="tx1"/>
                </a:solidFill>
              </a:rPr>
              <a:t> </a:t>
            </a:r>
            <a:r>
              <a:rPr lang="en-US" sz="2400" u="sng" dirty="0">
                <a:solidFill>
                  <a:schemeClr val="tx1"/>
                </a:solidFill>
              </a:rPr>
              <a:t>tyrosine kinase activity </a:t>
            </a:r>
            <a:r>
              <a:rPr lang="en-US" sz="2400" dirty="0">
                <a:solidFill>
                  <a:schemeClr val="tx1"/>
                </a:solidFill>
              </a:rPr>
              <a:t>that is </a:t>
            </a:r>
            <a:r>
              <a:rPr lang="en-US" sz="2400" dirty="0">
                <a:solidFill>
                  <a:schemeClr val="tx1"/>
                </a:solidFill>
                <a:effectLst>
                  <a:outerShdw blurRad="38100" dist="38100" dir="2700000" algn="tl">
                    <a:srgbClr val="000000">
                      <a:alpha val="43137"/>
                    </a:srgbClr>
                  </a:outerShdw>
                </a:effectLst>
              </a:rPr>
              <a:t>activated</a:t>
            </a:r>
            <a:r>
              <a:rPr lang="en-US" sz="2400" dirty="0">
                <a:solidFill>
                  <a:schemeClr val="tx1"/>
                </a:solidFill>
              </a:rPr>
              <a:t> when a </a:t>
            </a:r>
            <a:r>
              <a:rPr lang="en-US" sz="2400" u="sng" dirty="0">
                <a:solidFill>
                  <a:schemeClr val="tx1"/>
                </a:solidFill>
              </a:rPr>
              <a:t>growth factor </a:t>
            </a:r>
            <a:r>
              <a:rPr lang="en-US" sz="2400" u="sng" dirty="0">
                <a:solidFill>
                  <a:schemeClr val="tx1"/>
                </a:solidFill>
                <a:effectLst>
                  <a:outerShdw blurRad="38100" dist="38100" dir="2700000" algn="tl">
                    <a:srgbClr val="000000">
                      <a:alpha val="43137"/>
                    </a:srgbClr>
                  </a:outerShdw>
                </a:effectLst>
              </a:rPr>
              <a:t>binds</a:t>
            </a:r>
            <a:r>
              <a:rPr lang="en-US" sz="2400" u="sng" dirty="0">
                <a:solidFill>
                  <a:schemeClr val="tx1"/>
                </a:solidFill>
              </a:rPr>
              <a:t> the receptor</a:t>
            </a:r>
            <a:r>
              <a:rPr lang="en-US" sz="2400" dirty="0">
                <a:solidFill>
                  <a:schemeClr val="tx1"/>
                </a:solidFill>
              </a:rPr>
              <a:t>.</a:t>
            </a:r>
          </a:p>
          <a:p>
            <a:pPr marL="342000" indent="-342000"/>
            <a:r>
              <a:rPr lang="en-US" sz="2400" dirty="0">
                <a:solidFill>
                  <a:srgbClr val="FF5050"/>
                </a:solidFill>
              </a:rPr>
              <a:t>Oncogenes</a:t>
            </a:r>
            <a:r>
              <a:rPr lang="en-US" sz="2400" dirty="0">
                <a:solidFill>
                  <a:schemeClr val="tx1"/>
                </a:solidFill>
              </a:rPr>
              <a:t> sometimes </a:t>
            </a:r>
            <a:r>
              <a:rPr lang="en-US" sz="2400" u="sng" dirty="0">
                <a:solidFill>
                  <a:schemeClr val="tx1"/>
                </a:solidFill>
                <a:effectLst>
                  <a:outerShdw blurRad="38100" dist="38100" dir="2700000" algn="tl">
                    <a:srgbClr val="000000">
                      <a:alpha val="43137"/>
                    </a:srgbClr>
                  </a:outerShdw>
                </a:effectLst>
              </a:rPr>
              <a:t>encode</a:t>
            </a:r>
            <a:r>
              <a:rPr lang="en-US" sz="2400" u="sng" dirty="0">
                <a:solidFill>
                  <a:schemeClr val="tx1"/>
                </a:solidFill>
              </a:rPr>
              <a:t> mutant forms of the </a:t>
            </a:r>
            <a:r>
              <a:rPr lang="en-US" sz="2400" u="sng" dirty="0">
                <a:solidFill>
                  <a:schemeClr val="tx1"/>
                </a:solidFill>
                <a:effectLst>
                  <a:outerShdw blurRad="38100" dist="38100" dir="2700000" algn="tl">
                    <a:srgbClr val="000000">
                      <a:alpha val="43137"/>
                    </a:srgbClr>
                  </a:outerShdw>
                </a:effectLst>
              </a:rPr>
              <a:t>receptors</a:t>
            </a:r>
            <a:r>
              <a:rPr lang="en-US" sz="2400" u="sng" dirty="0">
                <a:solidFill>
                  <a:schemeClr val="tx1"/>
                </a:solidFill>
              </a:rPr>
              <a:t> that are </a:t>
            </a:r>
            <a:r>
              <a:rPr lang="en-US" sz="2400" u="sng" dirty="0">
                <a:solidFill>
                  <a:schemeClr val="tx1"/>
                </a:solidFill>
                <a:effectLst>
                  <a:outerShdw blurRad="38100" dist="38100" dir="2700000" algn="tl">
                    <a:srgbClr val="000000">
                      <a:alpha val="43137"/>
                    </a:srgbClr>
                  </a:outerShdw>
                </a:effectLst>
              </a:rPr>
              <a:t>permanently</a:t>
            </a:r>
            <a:r>
              <a:rPr lang="en-US" sz="2400" u="sng" dirty="0">
                <a:solidFill>
                  <a:schemeClr val="tx1"/>
                </a:solidFill>
              </a:rPr>
              <a:t> activated.</a:t>
            </a:r>
          </a:p>
          <a:p>
            <a:pPr marL="342000" indent="-342000"/>
            <a:r>
              <a:rPr lang="en-US" sz="2400" dirty="0">
                <a:solidFill>
                  <a:schemeClr val="tx1"/>
                </a:solidFill>
                <a:effectLst>
                  <a:glow rad="63500">
                    <a:schemeClr val="accent4">
                      <a:satMod val="175000"/>
                      <a:alpha val="40000"/>
                    </a:schemeClr>
                  </a:glow>
                </a:effectLst>
              </a:rPr>
              <a:t>The </a:t>
            </a:r>
            <a:r>
              <a:rPr lang="en-US" sz="2400" i="1" u="sng" dirty="0">
                <a:solidFill>
                  <a:srgbClr val="FF5050"/>
                </a:solidFill>
                <a:effectLst>
                  <a:glow rad="63500">
                    <a:schemeClr val="accent4">
                      <a:satMod val="175000"/>
                      <a:alpha val="40000"/>
                    </a:schemeClr>
                  </a:glow>
                </a:effectLst>
              </a:rPr>
              <a:t>v-erb-b</a:t>
            </a:r>
            <a:r>
              <a:rPr lang="en-US" sz="2400" u="sng" dirty="0">
                <a:solidFill>
                  <a:srgbClr val="FF5050"/>
                </a:solidFill>
                <a:effectLst>
                  <a:glow rad="63500">
                    <a:schemeClr val="accent4">
                      <a:satMod val="175000"/>
                      <a:alpha val="40000"/>
                    </a:schemeClr>
                  </a:glow>
                </a:effectLst>
              </a:rPr>
              <a:t> oncogene </a:t>
            </a:r>
            <a:r>
              <a:rPr lang="en-US" sz="2400" u="sng" dirty="0">
                <a:solidFill>
                  <a:schemeClr val="tx1"/>
                </a:solidFill>
                <a:effectLst>
                  <a:glow rad="63500">
                    <a:schemeClr val="accent4">
                      <a:satMod val="175000"/>
                      <a:alpha val="40000"/>
                    </a:schemeClr>
                  </a:glow>
                </a:effectLst>
              </a:rPr>
              <a:t>produces an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altered</a:t>
            </a:r>
            <a:r>
              <a:rPr lang="en-US" sz="2400" u="sng" dirty="0">
                <a:solidFill>
                  <a:schemeClr val="tx1"/>
                </a:solidFill>
                <a:effectLst>
                  <a:glow rad="63500">
                    <a:schemeClr val="accent4">
                      <a:satMod val="175000"/>
                      <a:alpha val="40000"/>
                    </a:schemeClr>
                  </a:glow>
                </a:effectLst>
              </a:rPr>
              <a:t> form of the </a:t>
            </a:r>
            <a:r>
              <a:rPr lang="en-US" sz="2400" i="1" u="sng" dirty="0">
                <a:solidFill>
                  <a:schemeClr val="tx1"/>
                </a:solidFill>
                <a:effectLst>
                  <a:glow rad="63500">
                    <a:schemeClr val="accent4">
                      <a:satMod val="175000"/>
                      <a:alpha val="40000"/>
                    </a:schemeClr>
                  </a:glow>
                  <a:outerShdw blurRad="38100" dist="38100" dir="2700000" algn="tl">
                    <a:srgbClr val="000000">
                      <a:alpha val="43137"/>
                    </a:srgbClr>
                  </a:outerShdw>
                </a:effectLst>
              </a:rPr>
              <a:t>epidermal growth factor receptor</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 </a:t>
            </a:r>
            <a:r>
              <a:rPr lang="en-US" sz="2400" dirty="0">
                <a:solidFill>
                  <a:schemeClr val="tx1"/>
                </a:solidFill>
                <a:effectLst>
                  <a:glow rad="63500">
                    <a:schemeClr val="accent4">
                      <a:satMod val="175000"/>
                      <a:alpha val="40000"/>
                    </a:schemeClr>
                  </a:glow>
                </a:effectLst>
              </a:rPr>
              <a:t>that is </a:t>
            </a:r>
            <a:r>
              <a:rPr lang="en-US" sz="2400" i="1" dirty="0">
                <a:solidFill>
                  <a:srgbClr val="C00000"/>
                </a:solidFill>
                <a:effectLst>
                  <a:glow rad="63500">
                    <a:schemeClr val="accent4">
                      <a:satMod val="175000"/>
                      <a:alpha val="40000"/>
                    </a:schemeClr>
                  </a:glow>
                </a:effectLst>
              </a:rPr>
              <a:t>constitutively active </a:t>
            </a:r>
            <a:r>
              <a:rPr lang="en-US" sz="2400" dirty="0">
                <a:solidFill>
                  <a:schemeClr val="tx1"/>
                </a:solidFill>
                <a:effectLst>
                  <a:glow rad="63500">
                    <a:schemeClr val="accent4">
                      <a:satMod val="175000"/>
                      <a:alpha val="40000"/>
                    </a:schemeClr>
                  </a:glow>
                </a:effectLst>
              </a:rPr>
              <a:t>(that is, </a:t>
            </a:r>
            <a:r>
              <a:rPr lang="en-US" sz="2400" u="sng" dirty="0">
                <a:solidFill>
                  <a:schemeClr val="tx1"/>
                </a:solidFill>
                <a:effectLst>
                  <a:glow rad="63500">
                    <a:schemeClr val="accent4">
                      <a:satMod val="175000"/>
                      <a:alpha val="40000"/>
                    </a:schemeClr>
                  </a:glow>
                </a:effectLst>
              </a:rPr>
              <a:t>active with </a:t>
            </a:r>
            <a:r>
              <a:rPr lang="en-US" sz="2400" u="sng" dirty="0">
                <a:solidFill>
                  <a:srgbClr val="FF0000"/>
                </a:solidFill>
                <a:effectLst>
                  <a:glow rad="63500">
                    <a:schemeClr val="accent4">
                      <a:satMod val="175000"/>
                      <a:alpha val="40000"/>
                    </a:schemeClr>
                  </a:glow>
                  <a:outerShdw blurRad="38100" dist="38100" dir="2700000" algn="tl">
                    <a:srgbClr val="000000">
                      <a:alpha val="43137"/>
                    </a:srgbClr>
                  </a:outerShdw>
                </a:effectLst>
              </a:rPr>
              <a:t>or</a:t>
            </a:r>
            <a:r>
              <a:rPr lang="en-US" sz="2400" u="sng" dirty="0">
                <a:solidFill>
                  <a:schemeClr val="tx1"/>
                </a:solidFill>
                <a:effectLst>
                  <a:glow rad="63500">
                    <a:schemeClr val="accent4">
                      <a:satMod val="175000"/>
                      <a:alpha val="40000"/>
                    </a:schemeClr>
                  </a:glow>
                </a:effectLst>
              </a:rPr>
              <a:t> without binding of a growth factor).</a:t>
            </a:r>
          </a:p>
        </p:txBody>
      </p:sp>
    </p:spTree>
    <p:extLst>
      <p:ext uri="{BB962C8B-B14F-4D97-AF65-F5344CB8AC3E}">
        <p14:creationId xmlns:p14="http://schemas.microsoft.com/office/powerpoint/2010/main" val="42560400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solidFill>
            <a:srgbClr val="D3F42C"/>
          </a:solidFill>
        </p:spPr>
        <p:txBody>
          <a:bodyPr lIns="0" tIns="0" rIns="0" bIns="0" anchor="ctr"/>
          <a:lstStyle/>
          <a:p>
            <a:r>
              <a:rPr lang="en-US" sz="3600" dirty="0">
                <a:latin typeface="+mj-lt"/>
              </a:rPr>
              <a:t>Receptor Tyrosine Kinases in </a:t>
            </a:r>
            <a:r>
              <a:rPr lang="en-US" sz="3600" dirty="0">
                <a:effectLst>
                  <a:outerShdw blurRad="38100" dist="38100" dir="2700000" algn="tl">
                    <a:srgbClr val="000000">
                      <a:alpha val="43137"/>
                    </a:srgbClr>
                  </a:outerShdw>
                </a:effectLst>
                <a:latin typeface="+mj-lt"/>
              </a:rPr>
              <a:t>Normal</a:t>
            </a:r>
            <a:r>
              <a:rPr lang="en-US" sz="3600" dirty="0">
                <a:latin typeface="+mj-lt"/>
              </a:rPr>
              <a:t> and </a:t>
            </a:r>
            <a:r>
              <a:rPr lang="en-US" sz="3600" dirty="0">
                <a:effectLst>
                  <a:outerShdw blurRad="38100" dist="38100" dir="2700000" algn="tl">
                    <a:srgbClr val="000000">
                      <a:alpha val="43137"/>
                    </a:srgbClr>
                  </a:outerShdw>
                </a:effectLst>
                <a:latin typeface="+mj-lt"/>
              </a:rPr>
              <a:t>Cancer</a:t>
            </a:r>
            <a:r>
              <a:rPr lang="en-US" sz="3600" dirty="0">
                <a:latin typeface="+mj-lt"/>
              </a:rPr>
              <a:t> Cells</a:t>
            </a:r>
          </a:p>
        </p:txBody>
      </p:sp>
      <p:sp>
        <p:nvSpPr>
          <p:cNvPr id="4" name="Content Placeholder 3"/>
          <p:cNvSpPr>
            <a:spLocks noGrp="1"/>
          </p:cNvSpPr>
          <p:nvPr>
            <p:ph sz="quarter" idx="14"/>
          </p:nvPr>
        </p:nvSpPr>
        <p:spPr>
          <a:xfrm>
            <a:off x="457201" y="1552575"/>
            <a:ext cx="8359253" cy="753897"/>
          </a:xfrm>
          <a:solidFill>
            <a:schemeClr val="accent4">
              <a:lumMod val="40000"/>
              <a:lumOff val="60000"/>
            </a:schemeClr>
          </a:solidFill>
        </p:spPr>
        <p:txBody>
          <a:bodyPr lIns="0" tIns="0" rIns="0" bIns="0"/>
          <a:lstStyle/>
          <a:p>
            <a:pPr marL="0" indent="0">
              <a:buNone/>
            </a:pPr>
            <a:r>
              <a:rPr lang="en-IN" sz="2400" b="1" dirty="0"/>
              <a:t>Figure 26.14 </a:t>
            </a:r>
            <a:r>
              <a:rPr lang="en-IN" sz="2400" dirty="0"/>
              <a:t>Receptor Tyrosine Kinases in Normal and Cancer Cells.</a:t>
            </a:r>
          </a:p>
        </p:txBody>
      </p:sp>
      <p:pic>
        <p:nvPicPr>
          <p:cNvPr id="9" name="Content Placeholder 4" descr="Illustrations of receptor tyrosine kinase on a normal, mutant, and amplified receptor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4079"/>
          <a:stretch/>
        </p:blipFill>
        <p:spPr>
          <a:xfrm>
            <a:off x="924555" y="2550976"/>
            <a:ext cx="7720618" cy="3432921"/>
          </a:xfrm>
        </p:spPr>
      </p:pic>
    </p:spTree>
    <p:extLst>
      <p:ext uri="{BB962C8B-B14F-4D97-AF65-F5344CB8AC3E}">
        <p14:creationId xmlns:p14="http://schemas.microsoft.com/office/powerpoint/2010/main" val="18905963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77608" y="154984"/>
            <a:ext cx="8302240" cy="582481"/>
          </a:xfrm>
          <a:solidFill>
            <a:srgbClr val="D3F42C"/>
          </a:solidFill>
        </p:spPr>
        <p:txBody>
          <a:bodyPr lIns="0" tIns="0" rIns="0" bIns="0" anchor="ctr"/>
          <a:lstStyle/>
          <a:p>
            <a:r>
              <a:rPr lang="en-US" sz="3600" dirty="0">
                <a:effectLst>
                  <a:outerShdw blurRad="38100" dist="38100" dir="2700000" algn="tl">
                    <a:srgbClr val="000000">
                      <a:alpha val="43137"/>
                    </a:srgbClr>
                  </a:outerShdw>
                </a:effectLst>
                <a:latin typeface="+mj-lt"/>
              </a:rPr>
              <a:t>Other</a:t>
            </a:r>
            <a:r>
              <a:rPr lang="en-US" sz="3600" dirty="0">
                <a:latin typeface="+mj-lt"/>
              </a:rPr>
              <a:t> Oncogenic Receptors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77608" y="979716"/>
            <a:ext cx="8302240" cy="3929743"/>
          </a:xfrm>
          <a:prstGeom prst="rect">
            <a:avLst/>
          </a:prstGeom>
        </p:spPr>
        <p:txBody>
          <a:bodyPr lIns="0" tIns="0" rIns="0" bIns="0"/>
          <a:lstStyle/>
          <a:p>
            <a:pPr marL="342000" indent="-342000"/>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Some</a:t>
            </a:r>
            <a:r>
              <a:rPr lang="en-US" sz="2400" dirty="0">
                <a:solidFill>
                  <a:schemeClr val="tx1"/>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effectLst>
              </a:rPr>
              <a:t>oncogenes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produce</a:t>
            </a:r>
            <a:r>
              <a:rPr lang="en-US" sz="2400" u="sng" dirty="0">
                <a:solidFill>
                  <a:schemeClr val="tx1"/>
                </a:solidFill>
                <a:effectLst>
                  <a:glow rad="63500">
                    <a:schemeClr val="accent4">
                      <a:satMod val="175000"/>
                      <a:alpha val="40000"/>
                    </a:schemeClr>
                  </a:glow>
                </a:effectLst>
              </a:rPr>
              <a:t> normal receptors </a:t>
            </a:r>
            <a:r>
              <a:rPr lang="en-US" sz="2400" u="sng" dirty="0">
                <a:solidFill>
                  <a:srgbClr val="FF0000"/>
                </a:solidFill>
                <a:effectLst>
                  <a:glow rad="63500">
                    <a:schemeClr val="accent4">
                      <a:satMod val="175000"/>
                      <a:alpha val="40000"/>
                    </a:schemeClr>
                  </a:glow>
                  <a:outerShdw blurRad="38100" dist="38100" dir="2700000" algn="tl">
                    <a:srgbClr val="000000">
                      <a:alpha val="43137"/>
                    </a:srgbClr>
                  </a:outerShdw>
                </a:effectLst>
              </a:rPr>
              <a:t>but</a:t>
            </a:r>
            <a:r>
              <a:rPr lang="en-US" sz="2400" u="sng" dirty="0">
                <a:solidFill>
                  <a:schemeClr val="tx1"/>
                </a:solidFill>
                <a:effectLst>
                  <a:glow rad="63500">
                    <a:schemeClr val="accent4">
                      <a:satMod val="175000"/>
                      <a:alpha val="40000"/>
                    </a:schemeClr>
                  </a:glow>
                </a:effectLst>
              </a:rPr>
              <a:t> in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excessive</a:t>
            </a:r>
            <a:r>
              <a:rPr lang="en-US" sz="2400" u="sng" dirty="0">
                <a:solidFill>
                  <a:schemeClr val="tx1"/>
                </a:solidFill>
                <a:effectLst>
                  <a:glow rad="63500">
                    <a:schemeClr val="accent4">
                      <a:satMod val="175000"/>
                      <a:alpha val="40000"/>
                    </a:schemeClr>
                  </a:glow>
                </a:effectLst>
              </a:rPr>
              <a:t> quantities, such as </a:t>
            </a:r>
            <a:r>
              <a:rPr lang="en-US" sz="2400" i="1" u="sng" spc="-300" dirty="0">
                <a:solidFill>
                  <a:schemeClr val="tx1"/>
                </a:solidFill>
                <a:effectLst>
                  <a:glow rad="63500">
                    <a:schemeClr val="accent4">
                      <a:satMod val="175000"/>
                      <a:alpha val="40000"/>
                    </a:schemeClr>
                  </a:glow>
                </a:effectLst>
              </a:rPr>
              <a:t>E R B </a:t>
            </a:r>
            <a:r>
              <a:rPr lang="en-US" sz="2400" i="1" u="sng" spc="-300" dirty="0" err="1">
                <a:solidFill>
                  <a:schemeClr val="tx1"/>
                </a:solidFill>
                <a:effectLst>
                  <a:glow rad="63500">
                    <a:schemeClr val="accent4">
                      <a:satMod val="175000"/>
                      <a:alpha val="40000"/>
                    </a:schemeClr>
                  </a:glow>
                </a:effectLst>
              </a:rPr>
              <a:t>B</a:t>
            </a:r>
            <a:r>
              <a:rPr lang="en-US" sz="2400" i="1" u="sng" spc="-300" dirty="0">
                <a:solidFill>
                  <a:schemeClr val="tx1"/>
                </a:solidFill>
                <a:effectLst>
                  <a:glow rad="63500">
                    <a:schemeClr val="accent4">
                      <a:satMod val="175000"/>
                      <a:alpha val="40000"/>
                    </a:schemeClr>
                  </a:glow>
                </a:effectLst>
              </a:rPr>
              <a:t> 2 </a:t>
            </a:r>
            <a:r>
              <a:rPr lang="en-US" sz="2400" i="1" u="sng" dirty="0">
                <a:solidFill>
                  <a:schemeClr val="tx1"/>
                </a:solidFill>
                <a:effectLst>
                  <a:glow rad="63500">
                    <a:schemeClr val="accent4">
                      <a:satMod val="175000"/>
                      <a:alpha val="40000"/>
                    </a:schemeClr>
                  </a:glow>
                </a:effectLst>
              </a:rPr>
              <a:t>.</a:t>
            </a:r>
          </a:p>
          <a:p>
            <a:pPr marL="342000" indent="-342000"/>
            <a:r>
              <a:rPr lang="en-US" sz="2400" dirty="0">
                <a:solidFill>
                  <a:schemeClr val="tx1"/>
                </a:solidFill>
              </a:rPr>
              <a:t>Some signaling pathways use receptors that stimulate activity of independent tyrosine kinases.</a:t>
            </a:r>
          </a:p>
          <a:p>
            <a:pPr marL="342000" indent="-342000"/>
            <a:r>
              <a:rPr lang="en-US" sz="2400" dirty="0">
                <a:solidFill>
                  <a:schemeClr val="tx1"/>
                </a:solidFill>
              </a:rPr>
              <a:t>An oncogene, </a:t>
            </a:r>
            <a:r>
              <a:rPr lang="en-US" sz="2400" i="1" dirty="0">
                <a:solidFill>
                  <a:schemeClr val="tx1"/>
                </a:solidFill>
              </a:rPr>
              <a:t>v-mpl,</a:t>
            </a:r>
            <a:r>
              <a:rPr lang="en-US" sz="2400" dirty="0">
                <a:solidFill>
                  <a:schemeClr val="tx1"/>
                </a:solidFill>
              </a:rPr>
              <a:t> from </a:t>
            </a:r>
            <a:r>
              <a:rPr lang="en-US" sz="2400" i="1" dirty="0">
                <a:solidFill>
                  <a:schemeClr val="tx1"/>
                </a:solidFill>
              </a:rPr>
              <a:t>myeloproliferative leukemia virus,</a:t>
            </a:r>
            <a:r>
              <a:rPr lang="en-US" sz="2400" dirty="0">
                <a:solidFill>
                  <a:schemeClr val="tx1"/>
                </a:solidFill>
              </a:rPr>
              <a:t> encodes a mutant form of </a:t>
            </a:r>
            <a:r>
              <a:rPr lang="en-US" sz="2400" i="1" dirty="0">
                <a:solidFill>
                  <a:schemeClr val="tx1"/>
                </a:solidFill>
              </a:rPr>
              <a:t>thrombopoietin</a:t>
            </a:r>
            <a:r>
              <a:rPr lang="en-US" sz="2400" dirty="0">
                <a:solidFill>
                  <a:schemeClr val="tx1"/>
                </a:solidFill>
              </a:rPr>
              <a:t> that uses the Jak-STAT pathway to stimulate proliferation of platelets.</a:t>
            </a:r>
          </a:p>
        </p:txBody>
      </p:sp>
    </p:spTree>
    <p:extLst>
      <p:ext uri="{BB962C8B-B14F-4D97-AF65-F5344CB8AC3E}">
        <p14:creationId xmlns:p14="http://schemas.microsoft.com/office/powerpoint/2010/main" val="9647081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23016" y="212176"/>
            <a:ext cx="8302240" cy="1039683"/>
          </a:xfrm>
          <a:solidFill>
            <a:srgbClr val="D3F42C"/>
          </a:solidFill>
        </p:spPr>
        <p:txBody>
          <a:bodyPr lIns="0" tIns="0" rIns="0" bIns="0" anchor="ctr"/>
          <a:lstStyle/>
          <a:p>
            <a:r>
              <a:rPr lang="en-US" sz="3600" dirty="0">
                <a:latin typeface="+mj-lt"/>
              </a:rPr>
              <a:t>Plasma Membrane </a:t>
            </a:r>
            <a:r>
              <a:rPr lang="en-US" sz="3600" spc="-400" dirty="0">
                <a:latin typeface="+mj-lt"/>
              </a:rPr>
              <a:t>G T P</a:t>
            </a:r>
            <a:r>
              <a:rPr lang="en-US" sz="3600" dirty="0">
                <a:latin typeface="+mj-lt"/>
              </a:rPr>
              <a:t>-Binding Proteins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1556659"/>
            <a:ext cx="8302240" cy="3984332"/>
          </a:xfrm>
          <a:prstGeom prst="rect">
            <a:avLst/>
          </a:prstGeom>
        </p:spPr>
        <p:txBody>
          <a:bodyPr lIns="0" tIns="0" rIns="0" bIns="0"/>
          <a:lstStyle/>
          <a:p>
            <a:pPr marL="342000" indent="-342000"/>
            <a:r>
              <a:rPr lang="en-US" sz="2400" dirty="0">
                <a:solidFill>
                  <a:schemeClr val="tx1"/>
                </a:solidFill>
              </a:rPr>
              <a:t>In many growth-signaling pathways, growth factor binding of a receptor leads to Ras activation.</a:t>
            </a:r>
          </a:p>
          <a:p>
            <a:pPr marL="342000" indent="-342000"/>
            <a:r>
              <a:rPr lang="en-US" sz="2400" dirty="0">
                <a:ln>
                  <a:solidFill>
                    <a:schemeClr val="accent5">
                      <a:lumMod val="60000"/>
                      <a:lumOff val="40000"/>
                    </a:schemeClr>
                  </a:solidFill>
                </a:ln>
                <a:solidFill>
                  <a:srgbClr val="FF5050"/>
                </a:solidFill>
                <a:effectLst>
                  <a:glow rad="101600">
                    <a:schemeClr val="accent4">
                      <a:lumMod val="20000"/>
                      <a:lumOff val="80000"/>
                      <a:alpha val="60000"/>
                    </a:schemeClr>
                  </a:glow>
                </a:effectLst>
              </a:rPr>
              <a:t>Oncogenes </a:t>
            </a:r>
            <a:r>
              <a:rPr lang="en-US" sz="2400" dirty="0">
                <a:ln>
                  <a:solidFill>
                    <a:schemeClr val="accent5">
                      <a:lumMod val="60000"/>
                      <a:lumOff val="40000"/>
                    </a:schemeClr>
                  </a:solidFill>
                </a:ln>
                <a:solidFill>
                  <a:srgbClr val="FF0000"/>
                </a:solidFill>
                <a:effectLst>
                  <a:glow rad="101600">
                    <a:schemeClr val="accent4">
                      <a:lumMod val="20000"/>
                      <a:lumOff val="80000"/>
                      <a:alpha val="60000"/>
                    </a:schemeClr>
                  </a:glow>
                  <a:outerShdw blurRad="38100" dist="38100" dir="2700000" algn="tl">
                    <a:srgbClr val="000000">
                      <a:alpha val="43137"/>
                    </a:srgbClr>
                  </a:outerShdw>
                </a:effectLst>
              </a:rPr>
              <a:t>encoding</a:t>
            </a:r>
            <a:r>
              <a:rPr lang="en-US" sz="2400" dirty="0">
                <a:ln>
                  <a:solidFill>
                    <a:schemeClr val="accent5">
                      <a:lumMod val="60000"/>
                      <a:lumOff val="40000"/>
                    </a:schemeClr>
                  </a:solidFill>
                </a:ln>
                <a:solidFill>
                  <a:srgbClr val="FF5050"/>
                </a:solidFill>
                <a:effectLst>
                  <a:glow rad="101600">
                    <a:schemeClr val="accent4">
                      <a:lumMod val="20000"/>
                      <a:lumOff val="80000"/>
                      <a:alpha val="60000"/>
                    </a:schemeClr>
                  </a:glow>
                </a:effectLst>
              </a:rPr>
              <a:t> mutant </a:t>
            </a:r>
            <a:r>
              <a:rPr lang="en-US" sz="2400" dirty="0">
                <a:ln>
                  <a:solidFill>
                    <a:schemeClr val="accent5">
                      <a:lumMod val="60000"/>
                      <a:lumOff val="40000"/>
                    </a:schemeClr>
                  </a:solidFill>
                </a:ln>
                <a:solidFill>
                  <a:srgbClr val="FF0000"/>
                </a:solidFill>
                <a:effectLst>
                  <a:glow rad="101600">
                    <a:schemeClr val="accent4">
                      <a:lumMod val="20000"/>
                      <a:lumOff val="80000"/>
                      <a:alpha val="60000"/>
                    </a:schemeClr>
                  </a:glow>
                  <a:outerShdw blurRad="38100" dist="38100" dir="2700000" algn="tl">
                    <a:srgbClr val="000000">
                      <a:alpha val="43137"/>
                    </a:srgbClr>
                  </a:outerShdw>
                </a:effectLst>
              </a:rPr>
              <a:t>Ras</a:t>
            </a:r>
            <a:r>
              <a:rPr lang="en-US" sz="2400" dirty="0">
                <a:ln>
                  <a:solidFill>
                    <a:schemeClr val="accent5">
                      <a:lumMod val="60000"/>
                      <a:lumOff val="40000"/>
                    </a:schemeClr>
                  </a:solidFill>
                </a:ln>
                <a:solidFill>
                  <a:srgbClr val="FF5050"/>
                </a:solidFill>
                <a:effectLst>
                  <a:glow rad="101600">
                    <a:schemeClr val="accent4">
                      <a:lumMod val="20000"/>
                      <a:lumOff val="80000"/>
                      <a:alpha val="60000"/>
                    </a:schemeClr>
                  </a:glow>
                </a:effectLst>
              </a:rPr>
              <a:t> proteins </a:t>
            </a:r>
            <a:r>
              <a:rPr lang="en-US" sz="2400" dirty="0">
                <a:ln>
                  <a:solidFill>
                    <a:schemeClr val="accent5">
                      <a:lumMod val="60000"/>
                      <a:lumOff val="40000"/>
                    </a:schemeClr>
                  </a:solidFill>
                </a:ln>
                <a:solidFill>
                  <a:schemeClr val="tx1"/>
                </a:solidFill>
                <a:effectLst>
                  <a:glow rad="101600">
                    <a:schemeClr val="accent4">
                      <a:lumMod val="20000"/>
                      <a:lumOff val="80000"/>
                      <a:alpha val="60000"/>
                    </a:schemeClr>
                  </a:glow>
                </a:effectLst>
              </a:rPr>
              <a:t>are </a:t>
            </a:r>
            <a:r>
              <a:rPr lang="en-US" sz="2400" u="sng" dirty="0">
                <a:ln>
                  <a:solidFill>
                    <a:schemeClr val="accent5">
                      <a:lumMod val="60000"/>
                      <a:lumOff val="40000"/>
                    </a:schemeClr>
                  </a:solidFill>
                </a:ln>
                <a:solidFill>
                  <a:schemeClr val="tx1"/>
                </a:solidFill>
                <a:effectLst>
                  <a:glow rad="101600">
                    <a:schemeClr val="accent4">
                      <a:lumMod val="20000"/>
                      <a:lumOff val="80000"/>
                      <a:alpha val="60000"/>
                    </a:schemeClr>
                  </a:glow>
                </a:effectLst>
              </a:rPr>
              <a:t>a </a:t>
            </a:r>
            <a:r>
              <a:rPr lang="en-US" sz="2400" u="sng" dirty="0">
                <a:ln>
                  <a:solidFill>
                    <a:schemeClr val="accent5">
                      <a:lumMod val="60000"/>
                      <a:lumOff val="40000"/>
                    </a:schemeClr>
                  </a:solidFill>
                </a:ln>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common</a:t>
            </a:r>
            <a:r>
              <a:rPr lang="en-US" sz="2400" u="sng" dirty="0">
                <a:ln>
                  <a:solidFill>
                    <a:schemeClr val="accent5">
                      <a:lumMod val="60000"/>
                      <a:lumOff val="40000"/>
                    </a:schemeClr>
                  </a:solidFill>
                </a:ln>
                <a:solidFill>
                  <a:schemeClr val="tx1"/>
                </a:solidFill>
                <a:effectLst>
                  <a:glow rad="101600">
                    <a:schemeClr val="accent4">
                      <a:lumMod val="20000"/>
                      <a:lumOff val="80000"/>
                      <a:alpha val="60000"/>
                    </a:schemeClr>
                  </a:glow>
                </a:effectLst>
              </a:rPr>
              <a:t> genetic abnormality in human cancers.</a:t>
            </a:r>
          </a:p>
          <a:p>
            <a:pPr marL="342000" indent="-342000"/>
            <a:r>
              <a:rPr lang="en-US" sz="2400" dirty="0">
                <a:ln>
                  <a:solidFill>
                    <a:schemeClr val="accent5">
                      <a:lumMod val="60000"/>
                      <a:lumOff val="40000"/>
                    </a:schemeClr>
                  </a:solidFill>
                </a:ln>
                <a:solidFill>
                  <a:schemeClr val="tx1"/>
                </a:solidFill>
                <a:effectLst>
                  <a:glow rad="101600">
                    <a:schemeClr val="accent4">
                      <a:lumMod val="20000"/>
                      <a:lumOff val="80000"/>
                      <a:alpha val="60000"/>
                    </a:schemeClr>
                  </a:glow>
                </a:effectLst>
              </a:rPr>
              <a:t>These </a:t>
            </a:r>
            <a:r>
              <a:rPr lang="en-US" sz="2400" u="sng" dirty="0">
                <a:ln>
                  <a:solidFill>
                    <a:schemeClr val="accent5">
                      <a:lumMod val="60000"/>
                      <a:lumOff val="40000"/>
                    </a:schemeClr>
                  </a:solidFill>
                </a:ln>
                <a:solidFill>
                  <a:srgbClr val="FF0000"/>
                </a:solidFill>
                <a:effectLst>
                  <a:glow rad="101600">
                    <a:schemeClr val="accent4">
                      <a:lumMod val="20000"/>
                      <a:lumOff val="80000"/>
                      <a:alpha val="60000"/>
                    </a:schemeClr>
                  </a:glow>
                  <a:outerShdw blurRad="38100" dist="38100" dir="2700000" algn="tl">
                    <a:srgbClr val="000000">
                      <a:alpha val="43137"/>
                    </a:srgbClr>
                  </a:outerShdw>
                </a:effectLst>
              </a:rPr>
              <a:t>hyperactive</a:t>
            </a:r>
            <a:r>
              <a:rPr lang="en-US" sz="2400" u="sng" dirty="0">
                <a:ln>
                  <a:solidFill>
                    <a:schemeClr val="accent5">
                      <a:lumMod val="60000"/>
                      <a:lumOff val="40000"/>
                    </a:schemeClr>
                  </a:solidFill>
                </a:ln>
                <a:solidFill>
                  <a:schemeClr val="tx1"/>
                </a:solidFill>
                <a:effectLst>
                  <a:glow rad="101600">
                    <a:schemeClr val="accent4">
                      <a:lumMod val="20000"/>
                      <a:lumOff val="80000"/>
                      <a:alpha val="60000"/>
                    </a:schemeClr>
                  </a:glow>
                </a:effectLst>
              </a:rPr>
              <a:t> Ras proteins </a:t>
            </a:r>
            <a:r>
              <a:rPr lang="en-US" sz="2400" u="sng" dirty="0">
                <a:ln>
                  <a:solidFill>
                    <a:schemeClr val="accent5">
                      <a:lumMod val="60000"/>
                      <a:lumOff val="40000"/>
                    </a:schemeClr>
                  </a:solidFill>
                </a:ln>
                <a:solidFill>
                  <a:srgbClr val="FF0000"/>
                </a:solidFill>
                <a:effectLst>
                  <a:glow rad="101600">
                    <a:schemeClr val="accent4">
                      <a:lumMod val="20000"/>
                      <a:lumOff val="80000"/>
                      <a:alpha val="60000"/>
                    </a:schemeClr>
                  </a:glow>
                  <a:outerShdw blurRad="38100" dist="38100" dir="2700000" algn="tl">
                    <a:srgbClr val="000000">
                      <a:alpha val="43137"/>
                    </a:srgbClr>
                  </a:outerShdw>
                </a:effectLst>
              </a:rPr>
              <a:t>retain</a:t>
            </a:r>
            <a:r>
              <a:rPr lang="en-US" sz="2400" u="sng" dirty="0">
                <a:ln>
                  <a:solidFill>
                    <a:schemeClr val="accent5">
                      <a:lumMod val="60000"/>
                      <a:lumOff val="40000"/>
                    </a:schemeClr>
                  </a:solidFill>
                </a:ln>
                <a:solidFill>
                  <a:schemeClr val="tx1"/>
                </a:solidFill>
                <a:effectLst>
                  <a:glow rad="101600">
                    <a:schemeClr val="accent4">
                      <a:lumMod val="20000"/>
                      <a:lumOff val="80000"/>
                      <a:alpha val="60000"/>
                    </a:schemeClr>
                  </a:glow>
                </a:effectLst>
              </a:rPr>
              <a:t> bound </a:t>
            </a:r>
            <a:r>
              <a:rPr lang="en-US" sz="2400" u="sng" spc="-300" dirty="0">
                <a:ln>
                  <a:solidFill>
                    <a:schemeClr val="accent5">
                      <a:lumMod val="60000"/>
                      <a:lumOff val="40000"/>
                    </a:schemeClr>
                  </a:solidFill>
                </a:ln>
                <a:solidFill>
                  <a:schemeClr val="tx1"/>
                </a:solidFill>
                <a:effectLst>
                  <a:glow rad="101600">
                    <a:schemeClr val="accent4">
                      <a:lumMod val="20000"/>
                      <a:lumOff val="80000"/>
                      <a:alpha val="60000"/>
                    </a:schemeClr>
                  </a:glow>
                </a:effectLst>
              </a:rPr>
              <a:t>G T P</a:t>
            </a:r>
            <a:r>
              <a:rPr lang="en-US" sz="2400" u="sng" dirty="0">
                <a:ln>
                  <a:solidFill>
                    <a:schemeClr val="accent5">
                      <a:lumMod val="60000"/>
                      <a:lumOff val="40000"/>
                    </a:schemeClr>
                  </a:solidFill>
                </a:ln>
                <a:solidFill>
                  <a:schemeClr val="tx1"/>
                </a:solidFill>
                <a:effectLst>
                  <a:glow rad="101600">
                    <a:schemeClr val="accent4">
                      <a:lumMod val="20000"/>
                      <a:lumOff val="80000"/>
                      <a:alpha val="60000"/>
                    </a:schemeClr>
                  </a:glow>
                </a:effectLst>
              </a:rPr>
              <a:t> instead of hydrolyzing it to </a:t>
            </a:r>
            <a:r>
              <a:rPr lang="en-US" sz="2400" u="sng" spc="-300" dirty="0">
                <a:ln>
                  <a:solidFill>
                    <a:schemeClr val="accent5">
                      <a:lumMod val="60000"/>
                      <a:lumOff val="40000"/>
                    </a:schemeClr>
                  </a:solidFill>
                </a:ln>
                <a:solidFill>
                  <a:schemeClr val="tx1"/>
                </a:solidFill>
                <a:effectLst>
                  <a:glow rad="101600">
                    <a:schemeClr val="accent4">
                      <a:lumMod val="20000"/>
                      <a:lumOff val="80000"/>
                      <a:alpha val="60000"/>
                    </a:schemeClr>
                  </a:glow>
                </a:effectLst>
              </a:rPr>
              <a:t>G D P</a:t>
            </a:r>
            <a:r>
              <a:rPr lang="en-US" sz="2400" u="sng" dirty="0">
                <a:ln>
                  <a:solidFill>
                    <a:schemeClr val="accent5">
                      <a:lumMod val="60000"/>
                      <a:lumOff val="40000"/>
                    </a:schemeClr>
                  </a:solidFill>
                </a:ln>
                <a:solidFill>
                  <a:schemeClr val="tx1"/>
                </a:solidFill>
                <a:effectLst>
                  <a:glow rad="101600">
                    <a:schemeClr val="accent4">
                      <a:lumMod val="20000"/>
                      <a:lumOff val="80000"/>
                      <a:alpha val="60000"/>
                    </a:schemeClr>
                  </a:glow>
                </a:effectLst>
              </a:rPr>
              <a:t>.</a:t>
            </a:r>
          </a:p>
          <a:p>
            <a:pPr marL="342000" indent="-342000"/>
            <a:r>
              <a:rPr lang="en-US" sz="2400" dirty="0">
                <a:solidFill>
                  <a:schemeClr val="tx1"/>
                </a:solidFill>
              </a:rPr>
              <a:t>Keeping the protein in a </a:t>
            </a:r>
            <a:r>
              <a:rPr lang="en-US" sz="2400" dirty="0">
                <a:solidFill>
                  <a:schemeClr val="tx1"/>
                </a:solidFill>
                <a:effectLst>
                  <a:outerShdw blurRad="38100" dist="38100" dir="2700000" algn="tl">
                    <a:srgbClr val="000000">
                      <a:alpha val="43137"/>
                    </a:srgbClr>
                  </a:outerShdw>
                </a:effectLst>
              </a:rPr>
              <a:t>permanently</a:t>
            </a:r>
            <a:r>
              <a:rPr lang="en-US" sz="2400" dirty="0">
                <a:solidFill>
                  <a:schemeClr val="tx1"/>
                </a:solidFill>
              </a:rPr>
              <a:t> activated state, </a:t>
            </a:r>
            <a:r>
              <a:rPr lang="en-US" sz="2400" dirty="0">
                <a:solidFill>
                  <a:schemeClr val="tx1"/>
                </a:solidFill>
                <a:effectLst>
                  <a:outerShdw blurRad="38100" dist="38100" dir="2700000" algn="tl">
                    <a:srgbClr val="000000">
                      <a:alpha val="43137"/>
                    </a:srgbClr>
                  </a:outerShdw>
                </a:effectLst>
              </a:rPr>
              <a:t>continuously</a:t>
            </a:r>
            <a:r>
              <a:rPr lang="en-US" sz="2400" dirty="0">
                <a:solidFill>
                  <a:schemeClr val="tx1"/>
                </a:solidFill>
              </a:rPr>
              <a:t> </a:t>
            </a:r>
            <a:r>
              <a:rPr lang="en-US" sz="2400" u="sng" dirty="0">
                <a:solidFill>
                  <a:schemeClr val="tx1"/>
                </a:solidFill>
              </a:rPr>
              <a:t>sending signal that keeps the </a:t>
            </a:r>
            <a:r>
              <a:rPr lang="en-US" sz="2400" u="sng" dirty="0">
                <a:solidFill>
                  <a:schemeClr val="tx1"/>
                </a:solidFill>
                <a:effectLst>
                  <a:outerShdw blurRad="38100" dist="38100" dir="2700000" algn="tl">
                    <a:srgbClr val="000000">
                      <a:alpha val="43137"/>
                    </a:srgbClr>
                  </a:outerShdw>
                </a:effectLst>
              </a:rPr>
              <a:t>Ras</a:t>
            </a:r>
            <a:r>
              <a:rPr lang="en-US" sz="2400" u="sng" dirty="0">
                <a:solidFill>
                  <a:schemeClr val="tx1"/>
                </a:solidFill>
              </a:rPr>
              <a:t> pathway activated. </a:t>
            </a:r>
          </a:p>
        </p:txBody>
      </p:sp>
    </p:spTree>
    <p:extLst>
      <p:ext uri="{BB962C8B-B14F-4D97-AF65-F5344CB8AC3E}">
        <p14:creationId xmlns:p14="http://schemas.microsoft.com/office/powerpoint/2010/main" val="21239958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40850"/>
            <a:ext cx="8302240" cy="623421"/>
          </a:xfrm>
          <a:solidFill>
            <a:srgbClr val="D3F42C"/>
          </a:solidFill>
        </p:spPr>
        <p:txBody>
          <a:bodyPr lIns="0" tIns="0" rIns="0" bIns="0" anchor="ctr"/>
          <a:lstStyle/>
          <a:p>
            <a:r>
              <a:rPr lang="en-US" sz="3600" dirty="0">
                <a:latin typeface="+mj-lt"/>
              </a:rPr>
              <a:t>Nonreceptor Protein Kinases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1901"/>
            <a:ext cx="8302240" cy="3791154"/>
          </a:xfrm>
          <a:prstGeom prst="rect">
            <a:avLst/>
          </a:prstGeom>
        </p:spPr>
        <p:txBody>
          <a:bodyPr lIns="0" tIns="0" rIns="0" bIns="0"/>
          <a:lstStyle/>
          <a:p>
            <a:pPr marL="342000" indent="-342000"/>
            <a:r>
              <a:rPr lang="en-US" sz="2400" dirty="0">
                <a:solidFill>
                  <a:schemeClr val="tx1"/>
                </a:solidFill>
              </a:rPr>
              <a:t>Protein </a:t>
            </a:r>
            <a:r>
              <a:rPr lang="en-US" sz="2400" dirty="0">
                <a:solidFill>
                  <a:schemeClr val="tx1"/>
                </a:solidFill>
                <a:effectLst>
                  <a:outerShdw blurRad="38100" dist="38100" dir="2700000" algn="tl">
                    <a:srgbClr val="000000">
                      <a:alpha val="43137"/>
                    </a:srgbClr>
                  </a:outerShdw>
                </a:effectLst>
              </a:rPr>
              <a:t>phosphorylation</a:t>
            </a:r>
            <a:r>
              <a:rPr lang="en-US" sz="2400" dirty="0">
                <a:solidFill>
                  <a:schemeClr val="tx1"/>
                </a:solidFill>
              </a:rPr>
              <a:t> reactions are often used to </a:t>
            </a:r>
            <a:r>
              <a:rPr lang="en-US" sz="2400" dirty="0">
                <a:solidFill>
                  <a:srgbClr val="FF0000"/>
                </a:solidFill>
                <a:effectLst>
                  <a:outerShdw blurRad="38100" dist="38100" dir="2700000" algn="tl">
                    <a:srgbClr val="000000">
                      <a:alpha val="43137"/>
                    </a:srgbClr>
                  </a:outerShdw>
                </a:effectLst>
              </a:rPr>
              <a:t>transmit</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signals</a:t>
            </a:r>
            <a:r>
              <a:rPr lang="en-US" sz="2400" dirty="0">
                <a:solidFill>
                  <a:schemeClr val="tx1"/>
                </a:solidFill>
              </a:rPr>
              <a:t> within the cell via </a:t>
            </a:r>
            <a:r>
              <a:rPr lang="en-US" sz="2400" b="1" dirty="0">
                <a:solidFill>
                  <a:schemeClr val="tx1"/>
                </a:solidFill>
              </a:rPr>
              <a:t>nonreceptor protein kinases.</a:t>
            </a:r>
            <a:endParaRPr lang="en-US" sz="2400" dirty="0">
              <a:solidFill>
                <a:schemeClr val="tx1"/>
              </a:solidFill>
            </a:endParaRPr>
          </a:p>
          <a:p>
            <a:pPr marL="342000" indent="-342000"/>
            <a:r>
              <a:rPr lang="en-US" sz="2400" u="sng" dirty="0">
                <a:solidFill>
                  <a:schemeClr val="tx1"/>
                </a:solidFill>
              </a:rPr>
              <a:t>Several oncogenes </a:t>
            </a:r>
            <a:r>
              <a:rPr lang="en-US" sz="2400" u="sng" dirty="0">
                <a:solidFill>
                  <a:schemeClr val="tx1"/>
                </a:solidFill>
                <a:effectLst>
                  <a:outerShdw blurRad="38100" dist="38100" dir="2700000" algn="tl">
                    <a:srgbClr val="000000">
                      <a:alpha val="43137"/>
                    </a:srgbClr>
                  </a:outerShdw>
                </a:effectLst>
              </a:rPr>
              <a:t>encode</a:t>
            </a:r>
            <a:r>
              <a:rPr lang="en-US" sz="2400" u="sng" dirty="0">
                <a:solidFill>
                  <a:schemeClr val="tx1"/>
                </a:solidFill>
              </a:rPr>
              <a:t> proteins involved in the cascade of </a:t>
            </a:r>
            <a:r>
              <a:rPr lang="en-US" sz="2400" u="sng" dirty="0">
                <a:solidFill>
                  <a:schemeClr val="tx1"/>
                </a:solidFill>
                <a:effectLst>
                  <a:outerShdw blurRad="38100" dist="38100" dir="2700000" algn="tl">
                    <a:srgbClr val="000000">
                      <a:alpha val="43137"/>
                    </a:srgbClr>
                  </a:outerShdw>
                </a:effectLst>
              </a:rPr>
              <a:t>phosphorylation</a:t>
            </a:r>
            <a:r>
              <a:rPr lang="en-US" sz="2400" u="sng" dirty="0">
                <a:solidFill>
                  <a:schemeClr val="tx1"/>
                </a:solidFill>
              </a:rPr>
              <a:t> reactions that </a:t>
            </a:r>
            <a:r>
              <a:rPr lang="en-US" sz="2400" u="sng" dirty="0">
                <a:solidFill>
                  <a:srgbClr val="FF5050"/>
                </a:solidFill>
              </a:rPr>
              <a:t>follow </a:t>
            </a:r>
            <a:r>
              <a:rPr lang="en-US" sz="2400" u="sng" dirty="0">
                <a:solidFill>
                  <a:srgbClr val="FF5050"/>
                </a:solidFill>
                <a:effectLst>
                  <a:outerShdw blurRad="38100" dist="38100" dir="2700000" algn="tl">
                    <a:srgbClr val="000000">
                      <a:alpha val="43137"/>
                    </a:srgbClr>
                  </a:outerShdw>
                </a:effectLst>
              </a:rPr>
              <a:t>Ras</a:t>
            </a:r>
            <a:r>
              <a:rPr lang="en-US" sz="2400" u="sng" dirty="0">
                <a:solidFill>
                  <a:srgbClr val="FF5050"/>
                </a:solidFill>
              </a:rPr>
              <a:t> activation. </a:t>
            </a:r>
          </a:p>
          <a:p>
            <a:pPr marL="342000" indent="-342000"/>
            <a:r>
              <a:rPr lang="en-US" sz="2400" u="sng" dirty="0">
                <a:solidFill>
                  <a:schemeClr val="tx1"/>
                </a:solidFill>
                <a:effectLst>
                  <a:outerShdw blurRad="38100" dist="38100" dir="2700000" algn="tl">
                    <a:srgbClr val="000000">
                      <a:alpha val="43137"/>
                    </a:srgbClr>
                  </a:outerShdw>
                </a:effectLst>
              </a:rPr>
              <a:t>Oncogenes</a:t>
            </a:r>
            <a:r>
              <a:rPr lang="en-US" sz="2400" u="sng" dirty="0">
                <a:solidFill>
                  <a:schemeClr val="tx1"/>
                </a:solidFill>
              </a:rPr>
              <a:t> have been found </a:t>
            </a:r>
            <a:r>
              <a:rPr lang="en-US" sz="2400" u="sng" dirty="0">
                <a:solidFill>
                  <a:schemeClr val="tx1"/>
                </a:solidFill>
                <a:effectLst>
                  <a:outerShdw blurRad="38100" dist="38100" dir="2700000" algn="tl">
                    <a:srgbClr val="000000">
                      <a:alpha val="43137"/>
                    </a:srgbClr>
                  </a:outerShdw>
                </a:effectLst>
              </a:rPr>
              <a:t>encoding</a:t>
            </a:r>
            <a:r>
              <a:rPr lang="en-US" sz="2400" u="sng" dirty="0">
                <a:solidFill>
                  <a:schemeClr val="tx1"/>
                </a:solidFill>
              </a:rPr>
              <a:t> other </a:t>
            </a:r>
            <a:r>
              <a:rPr lang="en-US" sz="2400" u="sng" dirty="0">
                <a:solidFill>
                  <a:schemeClr val="tx1"/>
                </a:solidFill>
                <a:effectLst>
                  <a:outerShdw blurRad="38100" dist="38100" dir="2700000" algn="tl">
                    <a:srgbClr val="000000">
                      <a:alpha val="43137"/>
                    </a:srgbClr>
                  </a:outerShdw>
                </a:effectLst>
              </a:rPr>
              <a:t>nonreceptor</a:t>
            </a:r>
            <a:r>
              <a:rPr lang="en-US" sz="2400" u="sng" dirty="0">
                <a:solidFill>
                  <a:schemeClr val="tx1"/>
                </a:solidFill>
              </a:rPr>
              <a:t> protein kinases in </a:t>
            </a:r>
            <a:r>
              <a:rPr lang="en-US" sz="2400" u="sng" dirty="0">
                <a:solidFill>
                  <a:srgbClr val="FF5050"/>
                </a:solidFill>
              </a:rPr>
              <a:t>different signaling cascades</a:t>
            </a:r>
            <a:r>
              <a:rPr lang="en-US" sz="2400" dirty="0">
                <a:solidFill>
                  <a:schemeClr val="tx1"/>
                </a:solidFill>
              </a:rPr>
              <a:t>, including </a:t>
            </a:r>
            <a:r>
              <a:rPr lang="en-US" sz="2400" dirty="0">
                <a:solidFill>
                  <a:srgbClr val="FF5050"/>
                </a:solidFill>
              </a:rPr>
              <a:t>Src</a:t>
            </a:r>
            <a:r>
              <a:rPr lang="en-US" sz="2400" dirty="0">
                <a:solidFill>
                  <a:schemeClr val="tx1"/>
                </a:solidFill>
              </a:rPr>
              <a:t>, </a:t>
            </a:r>
            <a:r>
              <a:rPr lang="en-US" sz="2400" dirty="0">
                <a:solidFill>
                  <a:srgbClr val="FF5050"/>
                </a:solidFill>
              </a:rPr>
              <a:t>Jak</a:t>
            </a:r>
            <a:r>
              <a:rPr lang="en-US" sz="2400" dirty="0">
                <a:solidFill>
                  <a:schemeClr val="tx1"/>
                </a:solidFill>
              </a:rPr>
              <a:t>, and </a:t>
            </a:r>
            <a:r>
              <a:rPr lang="en-US" sz="2400" dirty="0">
                <a:solidFill>
                  <a:srgbClr val="FF5050"/>
                </a:solidFill>
              </a:rPr>
              <a:t>Abl</a:t>
            </a:r>
            <a:r>
              <a:rPr lang="en-US" sz="2400" dirty="0" smtClean="0">
                <a:solidFill>
                  <a:schemeClr val="tx1"/>
                </a:solidFill>
              </a:rPr>
              <a:t>.( besides </a:t>
            </a:r>
            <a:r>
              <a:rPr lang="en-US" sz="2400" dirty="0" err="1" smtClean="0">
                <a:solidFill>
                  <a:schemeClr val="tx1"/>
                </a:solidFill>
              </a:rPr>
              <a:t>Ras</a:t>
            </a:r>
            <a:r>
              <a:rPr lang="en-US" sz="2400"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236407707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57585"/>
            <a:ext cx="8302240" cy="579394"/>
          </a:xfrm>
          <a:solidFill>
            <a:srgbClr val="D3F42C"/>
          </a:solidFill>
        </p:spPr>
        <p:txBody>
          <a:bodyPr lIns="0" tIns="0" rIns="0" bIns="0" anchor="ctr"/>
          <a:lstStyle/>
          <a:p>
            <a:r>
              <a:rPr lang="en-US" sz="3600" dirty="0">
                <a:latin typeface="+mj-lt"/>
              </a:rPr>
              <a:t>Transcription Factors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68991"/>
            <a:ext cx="8302240" cy="3260109"/>
          </a:xfrm>
          <a:prstGeom prst="rect">
            <a:avLst/>
          </a:prstGeom>
        </p:spPr>
        <p:txBody>
          <a:bodyPr lIns="0" tIns="0" rIns="0" bIns="0"/>
          <a:lstStyle/>
          <a:p>
            <a:pPr marL="342000" indent="-342000"/>
            <a:r>
              <a:rPr lang="en-US" sz="2400" dirty="0">
                <a:solidFill>
                  <a:schemeClr val="tx1"/>
                </a:solidFill>
              </a:rPr>
              <a:t>Some </a:t>
            </a:r>
            <a:r>
              <a:rPr lang="en-US" sz="2400" u="sng" dirty="0">
                <a:solidFill>
                  <a:schemeClr val="tx1"/>
                </a:solidFill>
              </a:rPr>
              <a:t>growth-signaling pathways </a:t>
            </a:r>
            <a:r>
              <a:rPr lang="en-US" sz="2400" dirty="0">
                <a:solidFill>
                  <a:schemeClr val="tx1"/>
                </a:solidFill>
              </a:rPr>
              <a:t>trigger </a:t>
            </a:r>
            <a:r>
              <a:rPr lang="en-US" sz="2400" u="sng" dirty="0">
                <a:solidFill>
                  <a:schemeClr val="tx1"/>
                </a:solidFill>
              </a:rPr>
              <a:t>changes in </a:t>
            </a:r>
            <a:r>
              <a:rPr lang="en-US" sz="2400" u="sng" dirty="0">
                <a:solidFill>
                  <a:schemeClr val="tx1"/>
                </a:solidFill>
                <a:effectLst>
                  <a:outerShdw blurRad="38100" dist="38100" dir="2700000" algn="tl">
                    <a:srgbClr val="000000">
                      <a:alpha val="43137"/>
                    </a:srgbClr>
                  </a:outerShdw>
                </a:effectLst>
              </a:rPr>
              <a:t>transcription</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factors</a:t>
            </a:r>
            <a:r>
              <a:rPr lang="en-US" sz="2400" dirty="0">
                <a:solidFill>
                  <a:schemeClr val="tx1"/>
                </a:solidFill>
              </a:rPr>
              <a:t>, thus </a:t>
            </a:r>
            <a:r>
              <a:rPr lang="en-US" sz="2400" u="sng" dirty="0">
                <a:solidFill>
                  <a:srgbClr val="FF0000"/>
                </a:solidFill>
                <a:effectLst>
                  <a:outerShdw blurRad="38100" dist="38100" dir="2700000" algn="tl">
                    <a:srgbClr val="000000">
                      <a:alpha val="43137"/>
                    </a:srgbClr>
                  </a:outerShdw>
                </a:effectLst>
              </a:rPr>
              <a:t>altering</a:t>
            </a:r>
            <a:r>
              <a:rPr lang="en-US" sz="2400" u="sng" dirty="0">
                <a:solidFill>
                  <a:schemeClr val="tx1"/>
                </a:solidFill>
              </a:rPr>
              <a:t> gene expression</a:t>
            </a:r>
            <a:r>
              <a:rPr lang="en-US" sz="2400" dirty="0">
                <a:solidFill>
                  <a:schemeClr val="tx1"/>
                </a:solidFill>
              </a:rPr>
              <a:t>.</a:t>
            </a:r>
          </a:p>
          <a:p>
            <a:pPr marL="342000" indent="-342000"/>
            <a:r>
              <a:rPr lang="en-US" sz="2400" dirty="0">
                <a:solidFill>
                  <a:srgbClr val="FF5050"/>
                </a:solidFill>
              </a:rPr>
              <a:t>Oncogenes</a:t>
            </a:r>
            <a:r>
              <a:rPr lang="en-US" sz="2400" dirty="0">
                <a:solidFill>
                  <a:schemeClr val="tx1"/>
                </a:solidFill>
              </a:rPr>
              <a:t> can </a:t>
            </a:r>
            <a:r>
              <a:rPr lang="en-US" sz="2400" u="sng" dirty="0">
                <a:solidFill>
                  <a:schemeClr val="tx1"/>
                </a:solidFill>
                <a:effectLst>
                  <a:outerShdw blurRad="38100" dist="38100" dir="2700000" algn="tl">
                    <a:srgbClr val="000000">
                      <a:alpha val="43137"/>
                    </a:srgbClr>
                  </a:outerShdw>
                </a:effectLst>
              </a:rPr>
              <a:t>produce</a:t>
            </a:r>
            <a:r>
              <a:rPr lang="en-US" sz="2400" u="sng" dirty="0">
                <a:solidFill>
                  <a:schemeClr val="tx1"/>
                </a:solidFill>
              </a:rPr>
              <a:t> </a:t>
            </a:r>
            <a:r>
              <a:rPr lang="en-US" sz="2400" b="1" u="sng" dirty="0">
                <a:ln w="22225">
                  <a:solidFill>
                    <a:schemeClr val="accent2"/>
                  </a:solidFill>
                  <a:prstDash val="solid"/>
                </a:ln>
                <a:solidFill>
                  <a:schemeClr val="accent2">
                    <a:lumMod val="40000"/>
                    <a:lumOff val="60000"/>
                  </a:schemeClr>
                </a:solidFill>
              </a:rPr>
              <a:t>mutant</a:t>
            </a:r>
            <a:r>
              <a:rPr lang="en-US" sz="2400" u="sng" dirty="0">
                <a:solidFill>
                  <a:schemeClr val="tx1"/>
                </a:solidFill>
              </a:rPr>
              <a:t> </a:t>
            </a:r>
            <a:r>
              <a:rPr lang="en-US" sz="2400" dirty="0">
                <a:solidFill>
                  <a:srgbClr val="FF0000"/>
                </a:solidFill>
                <a:effectLst>
                  <a:outerShdw blurRad="38100" dist="38100" dir="2700000" algn="tl">
                    <a:srgbClr val="000000">
                      <a:alpha val="43137"/>
                    </a:srgbClr>
                  </a:outerShdw>
                </a:effectLst>
              </a:rPr>
              <a:t>or</a:t>
            </a:r>
            <a:r>
              <a:rPr lang="en-US" sz="2400" dirty="0">
                <a:solidFill>
                  <a:schemeClr val="tx1"/>
                </a:solidFill>
              </a:rPr>
              <a:t> </a:t>
            </a:r>
            <a:r>
              <a:rPr lang="en-US" sz="2400" b="1" u="sng" dirty="0">
                <a:ln w="22225">
                  <a:solidFill>
                    <a:schemeClr val="accent2"/>
                  </a:solidFill>
                  <a:prstDash val="solid"/>
                </a:ln>
                <a:solidFill>
                  <a:schemeClr val="accent2">
                    <a:lumMod val="40000"/>
                    <a:lumOff val="60000"/>
                  </a:schemeClr>
                </a:solidFill>
              </a:rPr>
              <a:t>excessive</a:t>
            </a:r>
            <a:r>
              <a:rPr lang="en-US" sz="2400" u="sng" dirty="0">
                <a:solidFill>
                  <a:schemeClr val="tx1"/>
                </a:solidFill>
              </a:rPr>
              <a:t> transcription factors in </a:t>
            </a:r>
            <a:r>
              <a:rPr lang="en-US" sz="2400" u="sng" dirty="0">
                <a:solidFill>
                  <a:schemeClr val="tx1"/>
                </a:solidFill>
                <a:effectLst>
                  <a:outerShdw blurRad="38100" dist="38100" dir="2700000" algn="tl">
                    <a:srgbClr val="000000">
                      <a:alpha val="43137"/>
                    </a:srgbClr>
                  </a:outerShdw>
                </a:effectLst>
              </a:rPr>
              <a:t>many</a:t>
            </a:r>
            <a:r>
              <a:rPr lang="en-US" sz="2400" u="sng" dirty="0">
                <a:solidFill>
                  <a:schemeClr val="tx1"/>
                </a:solidFill>
              </a:rPr>
              <a:t> types of cancer. </a:t>
            </a:r>
          </a:p>
          <a:p>
            <a:pPr marL="342000" indent="-342000"/>
            <a:r>
              <a:rPr lang="en-US" sz="2400" dirty="0">
                <a:solidFill>
                  <a:schemeClr val="tx1"/>
                </a:solidFill>
                <a:effectLst>
                  <a:glow rad="63500">
                    <a:schemeClr val="accent4">
                      <a:satMod val="175000"/>
                      <a:alpha val="40000"/>
                    </a:schemeClr>
                  </a:glow>
                </a:effectLst>
              </a:rPr>
              <a:t>A common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oncogene</a:t>
            </a:r>
            <a:r>
              <a:rPr lang="en-US" sz="2400" dirty="0">
                <a:solidFill>
                  <a:schemeClr val="tx1"/>
                </a:solidFill>
                <a:effectLst>
                  <a:glow rad="63500">
                    <a:schemeClr val="accent4">
                      <a:satMod val="175000"/>
                      <a:alpha val="40000"/>
                    </a:schemeClr>
                  </a:glow>
                </a:effectLst>
              </a:rPr>
              <a:t> encodes the </a:t>
            </a:r>
            <a:r>
              <a:rPr lang="en-US" sz="2400" dirty="0">
                <a:solidFill>
                  <a:srgbClr val="FF5050"/>
                </a:solidFill>
                <a:effectLst>
                  <a:glow rad="63500">
                    <a:schemeClr val="accent4">
                      <a:satMod val="175000"/>
                      <a:alpha val="40000"/>
                    </a:schemeClr>
                  </a:glow>
                </a:effectLst>
              </a:rPr>
              <a:t>Myc transcription factor</a:t>
            </a:r>
            <a:r>
              <a:rPr lang="en-US" sz="2400" dirty="0">
                <a:solidFill>
                  <a:schemeClr val="tx1"/>
                </a:solidFill>
                <a:effectLst>
                  <a:glow rad="63500">
                    <a:schemeClr val="accent4">
                      <a:satMod val="175000"/>
                      <a:alpha val="40000"/>
                    </a:schemeClr>
                  </a:glow>
                </a:effectLst>
              </a:rPr>
              <a:t>.</a:t>
            </a:r>
          </a:p>
          <a:p>
            <a:pPr marL="342000" indent="-342000"/>
            <a:r>
              <a:rPr lang="en-US" sz="2400" dirty="0">
                <a:solidFill>
                  <a:srgbClr val="FF5050"/>
                </a:solidFill>
                <a:effectLst>
                  <a:glow rad="63500">
                    <a:schemeClr val="accent4">
                      <a:satMod val="175000"/>
                      <a:alpha val="40000"/>
                    </a:schemeClr>
                  </a:glow>
                </a:effectLst>
              </a:rPr>
              <a:t>Burkitt lymphoma </a:t>
            </a:r>
            <a:r>
              <a:rPr lang="en-US" sz="2400" dirty="0">
                <a:solidFill>
                  <a:schemeClr val="tx1"/>
                </a:solidFill>
                <a:effectLst>
                  <a:glow rad="63500">
                    <a:schemeClr val="accent4">
                      <a:satMod val="175000"/>
                      <a:alpha val="40000"/>
                    </a:schemeClr>
                  </a:glow>
                </a:effectLst>
              </a:rPr>
              <a:t>is one of several human cancers in which the </a:t>
            </a:r>
            <a:r>
              <a:rPr lang="en-US" sz="2400" dirty="0">
                <a:solidFill>
                  <a:srgbClr val="FF5050"/>
                </a:solidFill>
                <a:effectLst>
                  <a:glow rad="63500">
                    <a:schemeClr val="accent4">
                      <a:satMod val="175000"/>
                      <a:alpha val="40000"/>
                    </a:schemeClr>
                  </a:glow>
                </a:effectLst>
              </a:rPr>
              <a:t>Myc protein is </a:t>
            </a:r>
            <a:r>
              <a:rPr lang="en-US" sz="2400" dirty="0">
                <a:solidFill>
                  <a:srgbClr val="FF5050"/>
                </a:solidFill>
                <a:effectLst>
                  <a:glow rad="63500">
                    <a:schemeClr val="accent4">
                      <a:satMod val="175000"/>
                      <a:alpha val="40000"/>
                    </a:schemeClr>
                  </a:glow>
                  <a:outerShdw blurRad="38100" dist="38100" dir="2700000" algn="tl">
                    <a:srgbClr val="000000">
                      <a:alpha val="43137"/>
                    </a:srgbClr>
                  </a:outerShdw>
                </a:effectLst>
              </a:rPr>
              <a:t>overproduced</a:t>
            </a:r>
            <a:r>
              <a:rPr lang="en-US" sz="2400" dirty="0">
                <a:solidFill>
                  <a:schemeClr val="tx1"/>
                </a:solidFill>
                <a:effectLst>
                  <a:glow rad="63500">
                    <a:schemeClr val="accent4">
                      <a:satMod val="175000"/>
                      <a:alpha val="40000"/>
                    </a:schemeClr>
                  </a:glow>
                </a:effectLst>
              </a:rPr>
              <a:t>.</a:t>
            </a:r>
          </a:p>
        </p:txBody>
      </p:sp>
    </p:spTree>
    <p:extLst>
      <p:ext uri="{BB962C8B-B14F-4D97-AF65-F5344CB8AC3E}">
        <p14:creationId xmlns:p14="http://schemas.microsoft.com/office/powerpoint/2010/main" val="1266256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42801"/>
            <a:ext cx="8229600" cy="597429"/>
          </a:xfrm>
          <a:solidFill>
            <a:srgbClr val="CC99FF"/>
          </a:solidFill>
        </p:spPr>
        <p:txBody>
          <a:bodyPr lIns="0" tIns="0" rIns="0" bIns="0" anchor="ctr"/>
          <a:lstStyle/>
          <a:p>
            <a:r>
              <a:rPr lang="en-US" dirty="0"/>
              <a:t>Types of Tumors</a:t>
            </a:r>
            <a:endParaRPr lang="en-US" sz="3600" dirty="0">
              <a:latin typeface="+mj-lt"/>
            </a:endParaRPr>
          </a:p>
        </p:txBody>
      </p:sp>
      <p:sp>
        <p:nvSpPr>
          <p:cNvPr id="5" name="Content Placeholder 4"/>
          <p:cNvSpPr>
            <a:spLocks noGrp="1"/>
          </p:cNvSpPr>
          <p:nvPr>
            <p:ph sz="quarter" idx="13"/>
          </p:nvPr>
        </p:nvSpPr>
        <p:spPr>
          <a:xfrm>
            <a:off x="457200" y="972458"/>
            <a:ext cx="8232775" cy="2701472"/>
          </a:xfrm>
        </p:spPr>
        <p:txBody>
          <a:bodyPr lIns="0" tIns="0" rIns="0" bIns="0"/>
          <a:lstStyle/>
          <a:p>
            <a:pPr marL="342000" indent="-342000"/>
            <a:r>
              <a:rPr lang="en-US" sz="2400" b="1" dirty="0">
                <a:solidFill>
                  <a:schemeClr val="tx1"/>
                </a:solidFill>
              </a:rPr>
              <a:t>Benign tumors</a:t>
            </a:r>
            <a:r>
              <a:rPr lang="en-US" sz="2400" dirty="0">
                <a:solidFill>
                  <a:schemeClr val="tx1"/>
                </a:solidFill>
              </a:rPr>
              <a:t> </a:t>
            </a:r>
            <a:r>
              <a:rPr lang="en-US" sz="2400" u="sng" dirty="0">
                <a:solidFill>
                  <a:schemeClr val="tx1"/>
                </a:solidFill>
              </a:rPr>
              <a:t>grow in a </a:t>
            </a:r>
            <a:r>
              <a:rPr lang="en-US" sz="2400" u="sng" dirty="0">
                <a:ln w="0">
                  <a:solidFill>
                    <a:srgbClr val="C00000"/>
                  </a:solidFill>
                </a:ln>
                <a:solidFill>
                  <a:srgbClr val="9CBA6C"/>
                </a:solidFill>
                <a:effectLst>
                  <a:outerShdw blurRad="38100" dist="25400" dir="5400000" algn="ctr" rotWithShape="0">
                    <a:srgbClr val="6E747A">
                      <a:alpha val="43000"/>
                    </a:srgbClr>
                  </a:outerShdw>
                </a:effectLst>
              </a:rPr>
              <a:t>confined</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local</a:t>
            </a:r>
            <a:r>
              <a:rPr lang="en-US" sz="2400" u="sng" dirty="0">
                <a:solidFill>
                  <a:schemeClr val="tx1"/>
                </a:solidFill>
              </a:rPr>
              <a:t> area and are </a:t>
            </a:r>
            <a:r>
              <a:rPr lang="en-US" sz="2400" u="sng" dirty="0">
                <a:solidFill>
                  <a:schemeClr val="tx1"/>
                </a:solidFill>
                <a:effectLst>
                  <a:outerShdw blurRad="38100" dist="38100" dir="2700000" algn="tl">
                    <a:srgbClr val="000000">
                      <a:alpha val="43137"/>
                    </a:srgbClr>
                  </a:outerShdw>
                </a:effectLst>
              </a:rPr>
              <a:t>rarely</a:t>
            </a:r>
            <a:r>
              <a:rPr lang="en-US" sz="2400" u="sng" dirty="0">
                <a:solidFill>
                  <a:schemeClr val="tx1"/>
                </a:solidFill>
              </a:rPr>
              <a:t> dangerous</a:t>
            </a:r>
            <a:r>
              <a:rPr lang="en-US" sz="2400" dirty="0">
                <a:solidFill>
                  <a:schemeClr val="tx1"/>
                </a:solidFill>
              </a:rPr>
              <a:t>.</a:t>
            </a:r>
          </a:p>
          <a:p>
            <a:pPr marL="342000" indent="-342000"/>
            <a:r>
              <a:rPr lang="en-US" sz="2400" b="1" dirty="0">
                <a:solidFill>
                  <a:schemeClr val="tx1"/>
                </a:solidFill>
              </a:rPr>
              <a:t>Malignant tumors </a:t>
            </a:r>
            <a:r>
              <a:rPr lang="en-US" sz="2400" dirty="0">
                <a:solidFill>
                  <a:schemeClr val="tx1"/>
                </a:solidFill>
              </a:rPr>
              <a:t>are </a:t>
            </a:r>
            <a:r>
              <a:rPr lang="en-US" sz="2400" u="sng" dirty="0">
                <a:solidFill>
                  <a:schemeClr val="tx1"/>
                </a:solidFill>
                <a:effectLst>
                  <a:outerShdw blurRad="38100" dist="38100" dir="2700000" algn="tl">
                    <a:srgbClr val="000000">
                      <a:alpha val="43137"/>
                    </a:srgbClr>
                  </a:outerShdw>
                </a:effectLst>
              </a:rPr>
              <a:t>capable</a:t>
            </a:r>
            <a:r>
              <a:rPr lang="en-US" sz="2400" u="sng" dirty="0">
                <a:solidFill>
                  <a:schemeClr val="tx1"/>
                </a:solidFill>
              </a:rPr>
              <a:t> of </a:t>
            </a:r>
            <a:r>
              <a:rPr lang="en-US" sz="2400" u="sng" dirty="0">
                <a:ln>
                  <a:solidFill>
                    <a:srgbClr val="C00000"/>
                  </a:solidFill>
                </a:ln>
                <a:solidFill>
                  <a:srgbClr val="9CBA6C"/>
                </a:solidFill>
              </a:rPr>
              <a:t>invading</a:t>
            </a:r>
            <a:r>
              <a:rPr lang="en-US" sz="2400" u="sng" dirty="0">
                <a:solidFill>
                  <a:schemeClr val="tx1"/>
                </a:solidFill>
              </a:rPr>
              <a:t> surrounding tissues and </a:t>
            </a:r>
            <a:r>
              <a:rPr lang="en-US" sz="2400" u="sng" dirty="0">
                <a:ln>
                  <a:solidFill>
                    <a:srgbClr val="C00000"/>
                  </a:solidFill>
                </a:ln>
                <a:solidFill>
                  <a:srgbClr val="9CBA6C"/>
                </a:solidFill>
              </a:rPr>
              <a:t>spreading</a:t>
            </a:r>
            <a:r>
              <a:rPr lang="en-US" sz="2400" u="sng" dirty="0">
                <a:solidFill>
                  <a:schemeClr val="tx1"/>
                </a:solidFill>
              </a:rPr>
              <a:t> to </a:t>
            </a:r>
            <a:r>
              <a:rPr lang="en-US" sz="2400" u="sng" dirty="0">
                <a:solidFill>
                  <a:schemeClr val="tx1"/>
                </a:solidFill>
                <a:effectLst>
                  <a:outerShdw blurRad="38100" dist="38100" dir="2700000" algn="tl">
                    <a:srgbClr val="000000">
                      <a:alpha val="43137"/>
                    </a:srgbClr>
                  </a:outerShdw>
                </a:effectLst>
              </a:rPr>
              <a:t>distant</a:t>
            </a:r>
            <a:r>
              <a:rPr lang="en-US" sz="2400" u="sng" dirty="0">
                <a:solidFill>
                  <a:schemeClr val="tx1"/>
                </a:solidFill>
              </a:rPr>
              <a:t> parts of the body.</a:t>
            </a:r>
          </a:p>
          <a:p>
            <a:pPr marL="342000" indent="-342000"/>
            <a:r>
              <a:rPr lang="en-US" sz="2400" dirty="0">
                <a:solidFill>
                  <a:schemeClr val="accent3"/>
                </a:solidFill>
                <a:effectLst>
                  <a:glow rad="63500">
                    <a:schemeClr val="accent5">
                      <a:satMod val="175000"/>
                      <a:alpha val="40000"/>
                    </a:schemeClr>
                  </a:glow>
                </a:effectLst>
              </a:rPr>
              <a:t>The term </a:t>
            </a:r>
            <a:r>
              <a:rPr lang="en-US" sz="2400" b="1" dirty="0">
                <a:solidFill>
                  <a:schemeClr val="accent3"/>
                </a:solidFill>
                <a:effectLst>
                  <a:glow rad="63500">
                    <a:schemeClr val="accent5">
                      <a:satMod val="175000"/>
                      <a:alpha val="40000"/>
                    </a:schemeClr>
                  </a:glow>
                </a:effectLst>
              </a:rPr>
              <a:t>cancer</a:t>
            </a:r>
            <a:r>
              <a:rPr lang="en-US" sz="2400" dirty="0">
                <a:solidFill>
                  <a:schemeClr val="accent3"/>
                </a:solidFill>
                <a:effectLst>
                  <a:glow rad="63500">
                    <a:schemeClr val="accent5">
                      <a:satMod val="175000"/>
                      <a:alpha val="40000"/>
                    </a:schemeClr>
                  </a:glow>
                </a:effectLst>
              </a:rPr>
              <a:t> </a:t>
            </a:r>
            <a:r>
              <a:rPr lang="en-US" sz="2400" dirty="0">
                <a:solidFill>
                  <a:srgbClr val="FF0000"/>
                </a:solidFill>
                <a:effectLst>
                  <a:glow rad="63500">
                    <a:schemeClr val="accent5">
                      <a:satMod val="175000"/>
                      <a:alpha val="40000"/>
                    </a:schemeClr>
                  </a:glow>
                  <a:outerShdw blurRad="38100" dist="38100" dir="2700000" algn="tl">
                    <a:srgbClr val="000000">
                      <a:alpha val="43137"/>
                    </a:srgbClr>
                  </a:outerShdw>
                </a:effectLst>
              </a:rPr>
              <a:t>refers</a:t>
            </a:r>
            <a:r>
              <a:rPr lang="en-US" sz="2400" dirty="0">
                <a:solidFill>
                  <a:schemeClr val="accent3"/>
                </a:solidFill>
                <a:effectLst>
                  <a:glow rad="63500">
                    <a:schemeClr val="accent5">
                      <a:satMod val="175000"/>
                      <a:alpha val="40000"/>
                    </a:schemeClr>
                  </a:glow>
                </a:effectLst>
              </a:rPr>
              <a:t> to </a:t>
            </a:r>
            <a:r>
              <a:rPr lang="en-US" sz="2400" u="sng" dirty="0">
                <a:solidFill>
                  <a:schemeClr val="accent3"/>
                </a:solidFill>
                <a:effectLst>
                  <a:glow rad="63500">
                    <a:schemeClr val="accent5">
                      <a:satMod val="175000"/>
                      <a:alpha val="40000"/>
                    </a:schemeClr>
                  </a:glow>
                </a:effectLst>
              </a:rPr>
              <a:t>any malignancy, in particular, malignant cells that </a:t>
            </a:r>
            <a:r>
              <a:rPr lang="en-US" sz="2400" u="sng" dirty="0">
                <a:solidFill>
                  <a:srgbClr val="FF0000"/>
                </a:solidFill>
                <a:effectLst>
                  <a:glow rad="63500">
                    <a:schemeClr val="accent5">
                      <a:satMod val="175000"/>
                      <a:alpha val="40000"/>
                    </a:schemeClr>
                  </a:glow>
                </a:effectLst>
              </a:rPr>
              <a:t>can</a:t>
            </a:r>
            <a:r>
              <a:rPr lang="en-US" sz="2400" u="sng" dirty="0">
                <a:solidFill>
                  <a:schemeClr val="accent3"/>
                </a:solidFill>
                <a:effectLst>
                  <a:glow rad="63500">
                    <a:schemeClr val="accent5">
                      <a:satMod val="175000"/>
                      <a:alpha val="40000"/>
                    </a:schemeClr>
                  </a:glow>
                </a:effectLst>
              </a:rPr>
              <a:t> spread to </a:t>
            </a:r>
            <a:r>
              <a:rPr lang="en-US" sz="2400" u="sng" dirty="0">
                <a:solidFill>
                  <a:srgbClr val="FF0000"/>
                </a:solidFill>
                <a:effectLst>
                  <a:glow rad="63500">
                    <a:schemeClr val="accent5">
                      <a:satMod val="175000"/>
                      <a:alpha val="40000"/>
                    </a:schemeClr>
                  </a:glow>
                </a:effectLst>
              </a:rPr>
              <a:t>new</a:t>
            </a:r>
            <a:r>
              <a:rPr lang="en-US" sz="2400" u="sng" dirty="0">
                <a:solidFill>
                  <a:schemeClr val="accent3"/>
                </a:solidFill>
                <a:effectLst>
                  <a:glow rad="63500">
                    <a:schemeClr val="accent5">
                      <a:satMod val="175000"/>
                      <a:alpha val="40000"/>
                    </a:schemeClr>
                  </a:glow>
                </a:effectLst>
              </a:rPr>
              <a:t> locations</a:t>
            </a:r>
            <a:r>
              <a:rPr lang="en-US" sz="2400" dirty="0">
                <a:solidFill>
                  <a:schemeClr val="accent3"/>
                </a:solidFill>
                <a:effectLst>
                  <a:glow rad="63500">
                    <a:schemeClr val="accent5">
                      <a:satMod val="175000"/>
                      <a:alpha val="40000"/>
                    </a:schemeClr>
                  </a:glow>
                </a:effectLst>
              </a:rPr>
              <a:t>.</a:t>
            </a:r>
          </a:p>
        </p:txBody>
      </p:sp>
    </p:spTree>
    <p:extLst>
      <p:ext uri="{BB962C8B-B14F-4D97-AF65-F5344CB8AC3E}">
        <p14:creationId xmlns:p14="http://schemas.microsoft.com/office/powerpoint/2010/main" val="174458445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19835"/>
            <a:ext cx="8229600" cy="658086"/>
          </a:xfrm>
          <a:solidFill>
            <a:srgbClr val="D3F42C"/>
          </a:solidFill>
        </p:spPr>
        <p:txBody>
          <a:bodyPr lIns="0" tIns="0" rIns="0" bIns="0" anchor="ctr"/>
          <a:lstStyle/>
          <a:p>
            <a:r>
              <a:rPr lang="en-US" dirty="0"/>
              <a:t>Cell Cycle and Apoptosis Regulators</a:t>
            </a:r>
          </a:p>
        </p:txBody>
      </p:sp>
      <p:sp>
        <p:nvSpPr>
          <p:cNvPr id="3" name="Content Placeholder 2"/>
          <p:cNvSpPr>
            <a:spLocks noGrp="1"/>
          </p:cNvSpPr>
          <p:nvPr>
            <p:ph sz="quarter" idx="13"/>
          </p:nvPr>
        </p:nvSpPr>
        <p:spPr>
          <a:xfrm>
            <a:off x="457200" y="963770"/>
            <a:ext cx="8232775" cy="2871251"/>
          </a:xfrm>
        </p:spPr>
        <p:txBody>
          <a:bodyPr lIns="0" tIns="0" rIns="0" bIns="0"/>
          <a:lstStyle/>
          <a:p>
            <a:pPr marL="342000" indent="-342000"/>
            <a:r>
              <a:rPr lang="en-US" sz="2400" dirty="0">
                <a:solidFill>
                  <a:schemeClr val="tx1"/>
                </a:solidFill>
              </a:rPr>
              <a:t>In the </a:t>
            </a:r>
            <a:r>
              <a:rPr lang="en-US" sz="2400" dirty="0">
                <a:solidFill>
                  <a:schemeClr val="tx1"/>
                </a:solidFill>
                <a:effectLst>
                  <a:outerShdw blurRad="38100" dist="38100" dir="2700000" algn="tl">
                    <a:srgbClr val="000000">
                      <a:alpha val="43137"/>
                    </a:srgbClr>
                  </a:outerShdw>
                </a:effectLst>
              </a:rPr>
              <a:t>final</a:t>
            </a:r>
            <a:r>
              <a:rPr lang="en-US" sz="2400" dirty="0">
                <a:solidFill>
                  <a:schemeClr val="tx1"/>
                </a:solidFill>
              </a:rPr>
              <a:t> step of </a:t>
            </a:r>
            <a:r>
              <a:rPr lang="en-US" sz="2400" dirty="0">
                <a:solidFill>
                  <a:schemeClr val="tx1"/>
                </a:solidFill>
                <a:effectLst>
                  <a:outerShdw blurRad="38100" dist="38100" dir="2700000" algn="tl">
                    <a:srgbClr val="000000">
                      <a:alpha val="43137"/>
                    </a:srgbClr>
                  </a:outerShdw>
                </a:effectLst>
              </a:rPr>
              <a:t>growth-signaling</a:t>
            </a:r>
            <a:r>
              <a:rPr lang="en-US" sz="2400" dirty="0">
                <a:solidFill>
                  <a:schemeClr val="tx1"/>
                </a:solidFill>
              </a:rPr>
              <a:t> pathways, </a:t>
            </a:r>
            <a:r>
              <a:rPr lang="en-US" sz="2400" u="sng" dirty="0">
                <a:solidFill>
                  <a:schemeClr val="tx1"/>
                </a:solidFill>
              </a:rPr>
              <a:t>transcription factors </a:t>
            </a:r>
            <a:r>
              <a:rPr lang="en-US" sz="2400" u="sng" dirty="0">
                <a:solidFill>
                  <a:schemeClr val="tx1"/>
                </a:solidFill>
                <a:effectLst>
                  <a:outerShdw blurRad="38100" dist="38100" dir="2700000" algn="tl">
                    <a:srgbClr val="000000">
                      <a:alpha val="43137"/>
                    </a:srgbClr>
                  </a:outerShdw>
                </a:effectLst>
              </a:rPr>
              <a:t>activate</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genes</a:t>
            </a:r>
            <a:r>
              <a:rPr lang="en-US" sz="2400" u="sng" dirty="0">
                <a:solidFill>
                  <a:schemeClr val="tx1"/>
                </a:solidFill>
              </a:rPr>
              <a:t> with </a:t>
            </a:r>
            <a:r>
              <a:rPr lang="en-US" sz="2400" u="sng" dirty="0">
                <a:solidFill>
                  <a:schemeClr val="tx1"/>
                </a:solidFill>
                <a:effectLst>
                  <a:outerShdw blurRad="38100" dist="38100" dir="2700000" algn="tl">
                    <a:srgbClr val="000000">
                      <a:alpha val="43137"/>
                    </a:srgbClr>
                  </a:outerShdw>
                </a:effectLst>
              </a:rPr>
              <a:t>products</a:t>
            </a:r>
            <a:r>
              <a:rPr lang="en-US" sz="2400" u="sng" dirty="0">
                <a:solidFill>
                  <a:schemeClr val="tx1"/>
                </a:solidFill>
              </a:rPr>
              <a:t> that </a:t>
            </a:r>
            <a:r>
              <a:rPr lang="en-US" sz="2400" u="sng" dirty="0">
                <a:solidFill>
                  <a:schemeClr val="tx1"/>
                </a:solidFill>
                <a:effectLst>
                  <a:outerShdw blurRad="38100" dist="38100" dir="2700000" algn="tl">
                    <a:srgbClr val="000000">
                      <a:alpha val="43137"/>
                    </a:srgbClr>
                  </a:outerShdw>
                </a:effectLst>
              </a:rPr>
              <a:t>control</a:t>
            </a:r>
            <a:r>
              <a:rPr lang="en-US" sz="2400" u="sng" dirty="0">
                <a:solidFill>
                  <a:schemeClr val="tx1"/>
                </a:solidFill>
              </a:rPr>
              <a:t> </a:t>
            </a:r>
            <a:r>
              <a:rPr lang="en-US" sz="2400" u="sng" dirty="0">
                <a:solidFill>
                  <a:srgbClr val="FF0000"/>
                </a:solidFill>
              </a:rPr>
              <a:t>proliferation</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and</a:t>
            </a:r>
            <a:r>
              <a:rPr lang="en-US" sz="2400" u="sng" dirty="0">
                <a:solidFill>
                  <a:schemeClr val="tx1"/>
                </a:solidFill>
              </a:rPr>
              <a:t> </a:t>
            </a:r>
            <a:r>
              <a:rPr lang="en-US" sz="2400" u="sng" dirty="0">
                <a:solidFill>
                  <a:srgbClr val="FF0000"/>
                </a:solidFill>
              </a:rPr>
              <a:t>survival</a:t>
            </a:r>
            <a:r>
              <a:rPr lang="en-US" sz="2400" u="sng" dirty="0">
                <a:solidFill>
                  <a:schemeClr val="tx1"/>
                </a:solidFill>
              </a:rPr>
              <a:t>.</a:t>
            </a:r>
          </a:p>
          <a:p>
            <a:pPr marL="342000" indent="-342000"/>
            <a:r>
              <a:rPr lang="en-US" sz="2400" dirty="0">
                <a:solidFill>
                  <a:schemeClr val="tx1"/>
                </a:solidFill>
                <a:effectLst>
                  <a:glow rad="63500">
                    <a:schemeClr val="accent4">
                      <a:satMod val="175000"/>
                      <a:alpha val="40000"/>
                    </a:schemeClr>
                  </a:glow>
                </a:effectLst>
              </a:rPr>
              <a:t>The activated genes include those that encode </a:t>
            </a:r>
            <a:r>
              <a:rPr lang="en-US" sz="2400" i="1" dirty="0">
                <a:solidFill>
                  <a:srgbClr val="FF5050"/>
                </a:solidFill>
                <a:effectLst>
                  <a:glow rad="63500">
                    <a:schemeClr val="accent4">
                      <a:satMod val="175000"/>
                      <a:alpha val="40000"/>
                    </a:schemeClr>
                  </a:glow>
                  <a:outerShdw blurRad="38100" dist="38100" dir="2700000" algn="tl">
                    <a:srgbClr val="000000">
                      <a:alpha val="43137"/>
                    </a:srgbClr>
                  </a:outerShdw>
                </a:effectLst>
              </a:rPr>
              <a:t>cyclins</a:t>
            </a:r>
            <a:r>
              <a:rPr lang="en-US" sz="2400" dirty="0">
                <a:solidFill>
                  <a:srgbClr val="FF5050"/>
                </a:solidFill>
                <a:effectLst>
                  <a:glow rad="63500">
                    <a:schemeClr val="accent4">
                      <a:satMod val="175000"/>
                      <a:alpha val="40000"/>
                    </a:schemeClr>
                  </a:glow>
                </a:effectLst>
              </a:rPr>
              <a:t> and </a:t>
            </a:r>
            <a:r>
              <a:rPr lang="en-US" sz="2400" i="1" dirty="0">
                <a:solidFill>
                  <a:srgbClr val="FF5050"/>
                </a:solidFill>
                <a:effectLst>
                  <a:glow rad="63500">
                    <a:schemeClr val="accent4">
                      <a:satMod val="175000"/>
                      <a:alpha val="40000"/>
                    </a:schemeClr>
                  </a:glow>
                  <a:outerShdw blurRad="38100" dist="38100" dir="2700000" algn="tl">
                    <a:srgbClr val="000000">
                      <a:alpha val="43137"/>
                    </a:srgbClr>
                  </a:outerShdw>
                </a:effectLst>
              </a:rPr>
              <a:t>cyclin-dependent</a:t>
            </a:r>
            <a:r>
              <a:rPr lang="en-US" sz="2400" i="1" dirty="0">
                <a:solidFill>
                  <a:srgbClr val="FF5050"/>
                </a:solidFill>
                <a:effectLst>
                  <a:glow rad="63500">
                    <a:schemeClr val="accent4">
                      <a:satMod val="175000"/>
                      <a:alpha val="40000"/>
                    </a:schemeClr>
                  </a:glow>
                </a:effectLst>
              </a:rPr>
              <a:t> kinases </a:t>
            </a:r>
            <a:r>
              <a:rPr lang="en-US" sz="2400" dirty="0">
                <a:solidFill>
                  <a:srgbClr val="FF5050"/>
                </a:solidFill>
                <a:effectLst>
                  <a:glow rad="63500">
                    <a:schemeClr val="accent4">
                      <a:satMod val="175000"/>
                      <a:alpha val="40000"/>
                    </a:schemeClr>
                  </a:glow>
                </a:effectLst>
              </a:rPr>
              <a:t>(</a:t>
            </a:r>
            <a:r>
              <a:rPr lang="en-US" sz="2400" i="1" dirty="0">
                <a:solidFill>
                  <a:srgbClr val="FF5050"/>
                </a:solidFill>
                <a:effectLst>
                  <a:glow rad="63500">
                    <a:schemeClr val="accent4">
                      <a:satMod val="175000"/>
                      <a:alpha val="40000"/>
                    </a:schemeClr>
                  </a:glow>
                </a:effectLst>
              </a:rPr>
              <a:t>Cdks</a:t>
            </a:r>
            <a:r>
              <a:rPr lang="en-US" sz="2400" dirty="0">
                <a:solidFill>
                  <a:srgbClr val="FF5050"/>
                </a:solidFill>
                <a:effectLst>
                  <a:glow rad="63500">
                    <a:schemeClr val="accent4">
                      <a:satMod val="175000"/>
                      <a:alpha val="40000"/>
                    </a:schemeClr>
                  </a:glow>
                </a:effectLst>
              </a:rPr>
              <a:t>).</a:t>
            </a:r>
          </a:p>
          <a:p>
            <a:pPr marL="342000" indent="-342000"/>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Several</a:t>
            </a:r>
            <a:r>
              <a:rPr lang="en-US" sz="2400" dirty="0">
                <a:solidFill>
                  <a:schemeClr val="tx1"/>
                </a:solidFill>
                <a:effectLst>
                  <a:glow rad="63500">
                    <a:schemeClr val="accent4">
                      <a:satMod val="175000"/>
                      <a:alpha val="40000"/>
                    </a:schemeClr>
                  </a:glow>
                </a:effectLst>
              </a:rPr>
              <a:t> human </a:t>
            </a:r>
            <a:r>
              <a:rPr lang="en-US" sz="2400" dirty="0">
                <a:solidFill>
                  <a:srgbClr val="FF5050"/>
                </a:solidFill>
                <a:effectLst>
                  <a:glow rad="63500">
                    <a:schemeClr val="accent4">
                      <a:satMod val="175000"/>
                      <a:alpha val="40000"/>
                    </a:schemeClr>
                  </a:glow>
                </a:effectLst>
              </a:rPr>
              <a:t>oncogenes </a:t>
            </a:r>
            <a:r>
              <a:rPr lang="en-US" sz="2400" dirty="0">
                <a:solidFill>
                  <a:schemeClr val="tx1"/>
                </a:solidFill>
                <a:effectLst>
                  <a:glow rad="63500">
                    <a:schemeClr val="accent4">
                      <a:satMod val="175000"/>
                      <a:alpha val="40000"/>
                    </a:schemeClr>
                  </a:glow>
                </a:effectLst>
              </a:rPr>
              <a:t>encode proteins of this type.</a:t>
            </a:r>
          </a:p>
        </p:txBody>
      </p:sp>
    </p:spTree>
    <p:extLst>
      <p:ext uri="{BB962C8B-B14F-4D97-AF65-F5344CB8AC3E}">
        <p14:creationId xmlns:p14="http://schemas.microsoft.com/office/powerpoint/2010/main" val="4341239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54984"/>
            <a:ext cx="8302240" cy="582481"/>
          </a:xfrm>
          <a:solidFill>
            <a:srgbClr val="D3F42C"/>
          </a:solidFill>
        </p:spPr>
        <p:txBody>
          <a:bodyPr lIns="0" tIns="0" rIns="0" bIns="0" anchor="ctr"/>
          <a:lstStyle/>
          <a:p>
            <a:r>
              <a:rPr lang="en-US" sz="3600" dirty="0">
                <a:latin typeface="+mj-lt"/>
              </a:rPr>
              <a:t>Examples from Human Cancers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77608" y="979717"/>
            <a:ext cx="8302240" cy="2104678"/>
          </a:xfrm>
          <a:prstGeom prst="rect">
            <a:avLst/>
          </a:prstGeom>
        </p:spPr>
        <p:txBody>
          <a:bodyPr lIns="0" tIns="0" rIns="0" bIns="0"/>
          <a:lstStyle/>
          <a:p>
            <a:pPr marL="342000" indent="-342000"/>
            <a:r>
              <a:rPr lang="en-US" sz="2400" dirty="0">
                <a:solidFill>
                  <a:schemeClr val="tx1"/>
                </a:solidFill>
                <a:effectLst>
                  <a:glow rad="101600">
                    <a:schemeClr val="accent4">
                      <a:lumMod val="20000"/>
                      <a:lumOff val="80000"/>
                      <a:alpha val="60000"/>
                    </a:schemeClr>
                  </a:glow>
                </a:effectLst>
              </a:rPr>
              <a:t>The </a:t>
            </a:r>
            <a:r>
              <a:rPr lang="en-US" sz="2400" u="sng" dirty="0">
                <a:solidFill>
                  <a:schemeClr val="tx1"/>
                </a:solidFill>
                <a:effectLst>
                  <a:glow rad="101600">
                    <a:schemeClr val="accent4">
                      <a:lumMod val="20000"/>
                      <a:lumOff val="80000"/>
                      <a:alpha val="60000"/>
                    </a:schemeClr>
                  </a:glow>
                </a:effectLst>
              </a:rPr>
              <a:t>cyclin-dependent kinase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gene</a:t>
            </a:r>
            <a:r>
              <a:rPr lang="en-US" sz="2400" u="sng" dirty="0">
                <a:solidFill>
                  <a:schemeClr val="tx1"/>
                </a:solidFill>
                <a:effectLst>
                  <a:glow rad="101600">
                    <a:schemeClr val="accent4">
                      <a:lumMod val="20000"/>
                      <a:lumOff val="80000"/>
                      <a:alpha val="60000"/>
                    </a:schemeClr>
                  </a:glow>
                </a:effectLst>
              </a:rPr>
              <a:t>, </a:t>
            </a:r>
            <a:r>
              <a:rPr lang="en-US" sz="2400" i="1" u="sng" dirty="0">
                <a:solidFill>
                  <a:schemeClr val="tx1"/>
                </a:solidFill>
                <a:effectLst>
                  <a:glow rad="101600">
                    <a:schemeClr val="accent4">
                      <a:lumMod val="20000"/>
                      <a:lumOff val="80000"/>
                      <a:alpha val="60000"/>
                    </a:schemeClr>
                  </a:glow>
                </a:effectLst>
              </a:rPr>
              <a:t>CDK4</a:t>
            </a:r>
            <a:r>
              <a:rPr lang="en-US" sz="2400" dirty="0">
                <a:solidFill>
                  <a:schemeClr val="tx1"/>
                </a:solidFill>
                <a:effectLst>
                  <a:glow rad="101600">
                    <a:schemeClr val="accent4">
                      <a:lumMod val="20000"/>
                      <a:lumOff val="80000"/>
                      <a:alpha val="60000"/>
                    </a:schemeClr>
                  </a:glow>
                </a:effectLst>
              </a:rPr>
              <a:t>, is </a:t>
            </a:r>
            <a:r>
              <a:rPr lang="en-US" sz="2400" dirty="0">
                <a:solidFill>
                  <a:srgbClr val="FF5050"/>
                </a:solidFill>
                <a:effectLst>
                  <a:glow rad="101600">
                    <a:schemeClr val="accent4">
                      <a:lumMod val="20000"/>
                      <a:lumOff val="80000"/>
                      <a:alpha val="60000"/>
                    </a:schemeClr>
                  </a:glow>
                  <a:outerShdw blurRad="38100" dist="38100" dir="2700000" algn="tl">
                    <a:srgbClr val="000000">
                      <a:alpha val="43137"/>
                    </a:srgbClr>
                  </a:outerShdw>
                </a:effectLst>
              </a:rPr>
              <a:t>amplified</a:t>
            </a:r>
            <a:r>
              <a:rPr lang="en-US" sz="2400" dirty="0">
                <a:solidFill>
                  <a:srgbClr val="FF5050"/>
                </a:solidFill>
                <a:effectLst>
                  <a:glow rad="101600">
                    <a:schemeClr val="accent4">
                      <a:lumMod val="20000"/>
                      <a:lumOff val="80000"/>
                      <a:alpha val="60000"/>
                    </a:schemeClr>
                  </a:glow>
                </a:effectLst>
              </a:rPr>
              <a:t> in some sarcomas.</a:t>
            </a:r>
          </a:p>
          <a:p>
            <a:pPr marL="342000" indent="-342000"/>
            <a:r>
              <a:rPr lang="en-US" sz="2400" u="sng" dirty="0">
                <a:solidFill>
                  <a:schemeClr val="tx1"/>
                </a:solidFill>
                <a:effectLst>
                  <a:glow rad="101600">
                    <a:schemeClr val="accent4">
                      <a:lumMod val="20000"/>
                      <a:lumOff val="80000"/>
                      <a:alpha val="60000"/>
                    </a:schemeClr>
                  </a:glow>
                </a:effectLst>
              </a:rPr>
              <a:t>Cyclin, </a:t>
            </a:r>
            <a:r>
              <a:rPr lang="en-US" sz="2400" i="1" u="sng" dirty="0">
                <a:solidFill>
                  <a:schemeClr val="tx1"/>
                </a:solidFill>
                <a:effectLst>
                  <a:glow rad="101600">
                    <a:schemeClr val="accent4">
                      <a:lumMod val="20000"/>
                      <a:lumOff val="80000"/>
                      <a:alpha val="60000"/>
                    </a:schemeClr>
                  </a:glow>
                </a:effectLst>
              </a:rPr>
              <a:t>CYCD1</a:t>
            </a:r>
            <a:r>
              <a:rPr lang="en-US" sz="2400" u="sng" dirty="0">
                <a:solidFill>
                  <a:schemeClr val="tx1"/>
                </a:solidFill>
                <a:effectLst>
                  <a:glow rad="101600">
                    <a:schemeClr val="accent4">
                      <a:lumMod val="20000"/>
                      <a:lumOff val="80000"/>
                      <a:alpha val="60000"/>
                    </a:schemeClr>
                  </a:glow>
                </a:effectLst>
              </a:rPr>
              <a:t>, </a:t>
            </a:r>
            <a:r>
              <a:rPr lang="en-US" sz="2400" dirty="0">
                <a:solidFill>
                  <a:schemeClr val="tx1"/>
                </a:solidFill>
                <a:effectLst>
                  <a:glow rad="101600">
                    <a:schemeClr val="accent4">
                      <a:lumMod val="20000"/>
                      <a:lumOff val="80000"/>
                      <a:alpha val="60000"/>
                    </a:schemeClr>
                  </a:glow>
                </a:effectLst>
              </a:rPr>
              <a:t>is commonly </a:t>
            </a:r>
            <a:r>
              <a:rPr lang="en-US" sz="2400" dirty="0">
                <a:solidFill>
                  <a:srgbClr val="FF5050"/>
                </a:solidFill>
                <a:effectLst>
                  <a:glow rad="101600">
                    <a:schemeClr val="accent4">
                      <a:lumMod val="20000"/>
                      <a:lumOff val="80000"/>
                      <a:alpha val="60000"/>
                    </a:schemeClr>
                  </a:glow>
                  <a:outerShdw blurRad="38100" dist="38100" dir="2700000" algn="tl">
                    <a:srgbClr val="000000">
                      <a:alpha val="43137"/>
                    </a:srgbClr>
                  </a:outerShdw>
                </a:effectLst>
              </a:rPr>
              <a:t>amplified</a:t>
            </a:r>
            <a:r>
              <a:rPr lang="en-US" sz="2400" dirty="0">
                <a:solidFill>
                  <a:srgbClr val="FF5050"/>
                </a:solidFill>
                <a:effectLst>
                  <a:glow rad="101600">
                    <a:schemeClr val="accent4">
                      <a:lumMod val="20000"/>
                      <a:lumOff val="80000"/>
                      <a:alpha val="60000"/>
                    </a:schemeClr>
                  </a:glow>
                </a:effectLst>
              </a:rPr>
              <a:t> in breast cancers</a:t>
            </a:r>
            <a:r>
              <a:rPr lang="en-US" sz="2400" dirty="0">
                <a:solidFill>
                  <a:schemeClr val="tx1"/>
                </a:solidFill>
                <a:effectLst>
                  <a:glow rad="101600">
                    <a:schemeClr val="accent4">
                      <a:lumMod val="20000"/>
                      <a:lumOff val="80000"/>
                      <a:alpha val="60000"/>
                    </a:schemeClr>
                  </a:glow>
                </a:effectLst>
              </a:rPr>
              <a:t>.</a:t>
            </a:r>
          </a:p>
          <a:p>
            <a:pPr marL="342000" indent="-342000"/>
            <a:r>
              <a:rPr lang="en-US" sz="2400" dirty="0">
                <a:solidFill>
                  <a:schemeClr val="tx1"/>
                </a:solidFill>
                <a:effectLst>
                  <a:glow rad="101600">
                    <a:schemeClr val="accent4">
                      <a:lumMod val="20000"/>
                      <a:lumOff val="80000"/>
                      <a:alpha val="60000"/>
                    </a:schemeClr>
                  </a:glow>
                </a:effectLst>
              </a:rPr>
              <a:t>It is </a:t>
            </a:r>
            <a:r>
              <a:rPr lang="en-US" sz="2400" u="sng" dirty="0">
                <a:solidFill>
                  <a:schemeClr val="tx1"/>
                </a:solidFill>
                <a:effectLst>
                  <a:glow rad="101600">
                    <a:schemeClr val="accent4">
                      <a:lumMod val="20000"/>
                      <a:lumOff val="80000"/>
                      <a:alpha val="60000"/>
                    </a:schemeClr>
                  </a:glow>
                </a:effectLst>
              </a:rPr>
              <a:t>altered by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translocation</a:t>
            </a:r>
            <a:r>
              <a:rPr lang="en-US" sz="2400" dirty="0">
                <a:solidFill>
                  <a:schemeClr val="tx1"/>
                </a:solidFill>
                <a:effectLst>
                  <a:glow rad="101600">
                    <a:schemeClr val="accent4">
                      <a:lumMod val="20000"/>
                      <a:lumOff val="80000"/>
                      <a:alpha val="60000"/>
                    </a:schemeClr>
                  </a:glow>
                </a:effectLst>
              </a:rPr>
              <a:t> in </a:t>
            </a:r>
            <a:r>
              <a:rPr lang="en-US" sz="2400" u="sng" dirty="0">
                <a:solidFill>
                  <a:schemeClr val="tx1"/>
                </a:solidFill>
                <a:effectLst>
                  <a:glow rad="101600">
                    <a:schemeClr val="accent4">
                      <a:lumMod val="20000"/>
                      <a:lumOff val="80000"/>
                      <a:alpha val="60000"/>
                    </a:schemeClr>
                  </a:glow>
                </a:effectLst>
              </a:rPr>
              <a:t>some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lymphomas</a:t>
            </a:r>
            <a:r>
              <a:rPr lang="en-US" sz="2400" dirty="0">
                <a:solidFill>
                  <a:schemeClr val="tx1"/>
                </a:solidFill>
                <a:effectLst>
                  <a:glow rad="101600">
                    <a:schemeClr val="accent4">
                      <a:lumMod val="20000"/>
                      <a:lumOff val="80000"/>
                      <a:alpha val="60000"/>
                    </a:schemeClr>
                  </a:glow>
                </a:effectLst>
              </a:rPr>
              <a:t>.</a:t>
            </a:r>
          </a:p>
        </p:txBody>
      </p:sp>
    </p:spTree>
    <p:extLst>
      <p:ext uri="{BB962C8B-B14F-4D97-AF65-F5344CB8AC3E}">
        <p14:creationId xmlns:p14="http://schemas.microsoft.com/office/powerpoint/2010/main" val="15149489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74428"/>
            <a:ext cx="8229600" cy="548904"/>
          </a:xfrm>
          <a:solidFill>
            <a:srgbClr val="D3F42C"/>
          </a:solidFill>
        </p:spPr>
        <p:txBody>
          <a:bodyPr lIns="0" tIns="0" rIns="0" bIns="0" anchor="ctr"/>
          <a:lstStyle/>
          <a:p>
            <a:r>
              <a:rPr lang="en-US" dirty="0"/>
              <a:t>Oncogenes with Other Functions</a:t>
            </a:r>
          </a:p>
        </p:txBody>
      </p:sp>
      <p:sp>
        <p:nvSpPr>
          <p:cNvPr id="3" name="Content Placeholder 2"/>
          <p:cNvSpPr>
            <a:spLocks noGrp="1"/>
          </p:cNvSpPr>
          <p:nvPr>
            <p:ph sz="quarter" idx="13"/>
          </p:nvPr>
        </p:nvSpPr>
        <p:spPr>
          <a:xfrm>
            <a:off x="457200" y="968989"/>
            <a:ext cx="8232775" cy="2797793"/>
          </a:xfrm>
        </p:spPr>
        <p:txBody>
          <a:bodyPr lIns="0" tIns="0" rIns="0" bIns="0"/>
          <a:lstStyle/>
          <a:p>
            <a:pPr marL="342000" indent="-342000"/>
            <a:r>
              <a:rPr lang="en-US" sz="2400" u="sng" dirty="0">
                <a:solidFill>
                  <a:schemeClr val="tx1"/>
                </a:solidFill>
                <a:effectLst>
                  <a:glow rad="63500">
                    <a:schemeClr val="accent4">
                      <a:satMod val="175000"/>
                      <a:alpha val="40000"/>
                    </a:schemeClr>
                  </a:glow>
                </a:effectLst>
              </a:rPr>
              <a:t>Some </a:t>
            </a:r>
            <a:r>
              <a:rPr lang="en-US" sz="2400" u="sng" dirty="0">
                <a:solidFill>
                  <a:srgbClr val="C00000"/>
                </a:solidFill>
                <a:effectLst>
                  <a:glow rad="63500">
                    <a:schemeClr val="accent4">
                      <a:satMod val="175000"/>
                      <a:alpha val="40000"/>
                    </a:schemeClr>
                  </a:glow>
                </a:effectLst>
              </a:rPr>
              <a:t>oncogenes</a:t>
            </a:r>
            <a:r>
              <a:rPr lang="en-US" sz="2400" u="sng" dirty="0">
                <a:solidFill>
                  <a:schemeClr val="tx1"/>
                </a:solidFill>
                <a:effectLst>
                  <a:glow rad="63500">
                    <a:schemeClr val="accent4">
                      <a:satMod val="175000"/>
                      <a:alpha val="40000"/>
                    </a:schemeClr>
                  </a:glow>
                </a:effectLst>
              </a:rPr>
              <a:t> </a:t>
            </a:r>
            <a:r>
              <a:rPr lang="en-US" sz="2400" u="sng" dirty="0">
                <a:solidFill>
                  <a:srgbClr val="C00000"/>
                </a:solidFill>
                <a:effectLst>
                  <a:glow rad="63500">
                    <a:schemeClr val="accent4">
                      <a:satMod val="175000"/>
                      <a:alpha val="40000"/>
                    </a:schemeClr>
                  </a:glow>
                  <a:outerShdw blurRad="38100" dist="38100" dir="2700000" algn="tl">
                    <a:srgbClr val="000000">
                      <a:alpha val="43137"/>
                    </a:srgbClr>
                  </a:outerShdw>
                </a:effectLst>
              </a:rPr>
              <a:t>inhibit</a:t>
            </a:r>
            <a:r>
              <a:rPr lang="en-US" sz="2400" u="sng" dirty="0">
                <a:solidFill>
                  <a:schemeClr val="tx1"/>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apoptosis</a:t>
            </a:r>
            <a:r>
              <a:rPr lang="en-US" sz="2400" u="sng"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rather</a:t>
            </a:r>
            <a:r>
              <a:rPr lang="en-US" sz="2400"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than</a:t>
            </a:r>
            <a:r>
              <a:rPr lang="en-US" sz="2400" dirty="0">
                <a:solidFill>
                  <a:schemeClr val="tx1"/>
                </a:solidFill>
                <a:effectLst>
                  <a:glow rad="63500">
                    <a:schemeClr val="accent4">
                      <a:satMod val="175000"/>
                      <a:alpha val="40000"/>
                    </a:schemeClr>
                  </a:glow>
                </a:effectLst>
              </a:rPr>
              <a:t> </a:t>
            </a:r>
            <a:r>
              <a:rPr lang="en-US" sz="2400" dirty="0">
                <a:solidFill>
                  <a:srgbClr val="FF0000"/>
                </a:solidFill>
                <a:effectLst>
                  <a:glow rad="63500">
                    <a:schemeClr val="accent4">
                      <a:satMod val="175000"/>
                      <a:alpha val="40000"/>
                    </a:schemeClr>
                  </a:glow>
                  <a:outerShdw blurRad="38100" dist="38100" dir="2700000" algn="tl">
                    <a:srgbClr val="000000">
                      <a:alpha val="43137"/>
                    </a:srgbClr>
                  </a:outerShdw>
                </a:effectLst>
              </a:rPr>
              <a:t>stimulating</a:t>
            </a:r>
            <a:r>
              <a:rPr lang="en-US" sz="2400" dirty="0">
                <a:solidFill>
                  <a:schemeClr val="tx1"/>
                </a:solidFill>
                <a:effectLst>
                  <a:glow rad="63500">
                    <a:schemeClr val="accent4">
                      <a:satMod val="175000"/>
                      <a:alpha val="40000"/>
                    </a:schemeClr>
                  </a:glow>
                </a:effectLst>
              </a:rPr>
              <a:t> cell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division</a:t>
            </a:r>
            <a:r>
              <a:rPr lang="en-US" sz="2400" dirty="0">
                <a:solidFill>
                  <a:schemeClr val="tx1"/>
                </a:solidFill>
              </a:rPr>
              <a:t>.</a:t>
            </a:r>
          </a:p>
          <a:p>
            <a:pPr marL="342000" indent="-342000"/>
            <a:r>
              <a:rPr lang="en-US" sz="2400" dirty="0">
                <a:solidFill>
                  <a:schemeClr val="tx1"/>
                </a:solidFill>
                <a:effectLst>
                  <a:glow rad="228600">
                    <a:schemeClr val="accent4">
                      <a:satMod val="175000"/>
                      <a:alpha val="40000"/>
                    </a:schemeClr>
                  </a:glow>
                </a:effectLst>
              </a:rPr>
              <a:t>The protein </a:t>
            </a:r>
            <a:r>
              <a:rPr lang="en-US" sz="2400" b="1" dirty="0">
                <a:ln w="22225">
                  <a:solidFill>
                    <a:schemeClr val="accent2"/>
                  </a:solidFill>
                  <a:prstDash val="solid"/>
                </a:ln>
                <a:solidFill>
                  <a:schemeClr val="accent2">
                    <a:lumMod val="40000"/>
                    <a:lumOff val="60000"/>
                  </a:schemeClr>
                </a:solidFill>
                <a:effectLst>
                  <a:glow rad="228600">
                    <a:schemeClr val="accent4">
                      <a:satMod val="175000"/>
                      <a:alpha val="40000"/>
                    </a:schemeClr>
                  </a:glow>
                </a:effectLst>
              </a:rPr>
              <a:t>Bcl-2</a:t>
            </a:r>
            <a:r>
              <a:rPr lang="en-US" sz="2400" dirty="0">
                <a:solidFill>
                  <a:srgbClr val="FF5050"/>
                </a:solidFill>
                <a:effectLst>
                  <a:glow rad="228600">
                    <a:schemeClr val="accent4">
                      <a:satMod val="175000"/>
                      <a:alpha val="40000"/>
                    </a:schemeClr>
                  </a:glow>
                </a:effectLst>
              </a:rPr>
              <a:t> inhibits apoptosis</a:t>
            </a:r>
            <a:r>
              <a:rPr lang="en-US" sz="2400" dirty="0">
                <a:solidFill>
                  <a:schemeClr val="tx1"/>
                </a:solidFill>
                <a:effectLst>
                  <a:glow rad="2286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effectLst>
                  <a:glow rad="228600">
                    <a:schemeClr val="accent4">
                      <a:satMod val="175000"/>
                      <a:alpha val="40000"/>
                    </a:schemeClr>
                  </a:glow>
                </a:effectLst>
              </a:rPr>
              <a:t>translocations</a:t>
            </a:r>
            <a:r>
              <a:rPr lang="en-US" sz="2400" dirty="0">
                <a:solidFill>
                  <a:schemeClr val="tx1"/>
                </a:solidFill>
                <a:effectLst>
                  <a:glow rad="228600">
                    <a:schemeClr val="accent4">
                      <a:satMod val="175000"/>
                      <a:alpha val="40000"/>
                    </a:schemeClr>
                  </a:glow>
                </a:effectLst>
              </a:rPr>
              <a:t> involving this gene are seen in some </a:t>
            </a:r>
            <a:r>
              <a:rPr lang="en-US" sz="2400" dirty="0">
                <a:solidFill>
                  <a:srgbClr val="FF5050"/>
                </a:solidFill>
                <a:effectLst>
                  <a:glow rad="228600">
                    <a:schemeClr val="accent4">
                      <a:satMod val="175000"/>
                      <a:alpha val="40000"/>
                    </a:schemeClr>
                  </a:glow>
                </a:effectLst>
              </a:rPr>
              <a:t>lymphomas.</a:t>
            </a:r>
          </a:p>
          <a:p>
            <a:pPr marL="342000" indent="-342000"/>
            <a:r>
              <a:rPr lang="en-US" sz="2400" dirty="0">
                <a:solidFill>
                  <a:schemeClr val="tx1"/>
                </a:solidFill>
                <a:effectLst>
                  <a:glow rad="63500">
                    <a:schemeClr val="accent6">
                      <a:satMod val="175000"/>
                      <a:alpha val="40000"/>
                    </a:schemeClr>
                  </a:glow>
                </a:effectLst>
              </a:rPr>
              <a:t>The </a:t>
            </a:r>
            <a:r>
              <a:rPr lang="en-US" sz="2400" b="1" i="1" dirty="0">
                <a:ln w="22225">
                  <a:solidFill>
                    <a:schemeClr val="accent2"/>
                  </a:solidFill>
                  <a:prstDash val="solid"/>
                </a:ln>
                <a:solidFill>
                  <a:schemeClr val="accent2">
                    <a:lumMod val="40000"/>
                    <a:lumOff val="60000"/>
                  </a:schemeClr>
                </a:solidFill>
                <a:effectLst>
                  <a:glow rad="63500">
                    <a:schemeClr val="accent6">
                      <a:satMod val="175000"/>
                      <a:alpha val="40000"/>
                    </a:schemeClr>
                  </a:glow>
                </a:effectLst>
              </a:rPr>
              <a:t>MDM2</a:t>
            </a:r>
            <a:r>
              <a:rPr lang="en-US" sz="2400" dirty="0">
                <a:solidFill>
                  <a:srgbClr val="FF5050"/>
                </a:solidFill>
                <a:effectLst>
                  <a:glow rad="63500">
                    <a:schemeClr val="accent6">
                      <a:satMod val="175000"/>
                      <a:alpha val="40000"/>
                    </a:schemeClr>
                  </a:glow>
                </a:effectLst>
              </a:rPr>
              <a:t> gene </a:t>
            </a:r>
            <a:r>
              <a:rPr lang="en-US" sz="2400" dirty="0">
                <a:solidFill>
                  <a:schemeClr val="tx1"/>
                </a:solidFill>
                <a:effectLst>
                  <a:glow rad="63500">
                    <a:schemeClr val="accent6">
                      <a:satMod val="175000"/>
                      <a:alpha val="40000"/>
                    </a:schemeClr>
                  </a:glow>
                </a:effectLst>
              </a:rPr>
              <a:t>can cause a </a:t>
            </a:r>
            <a:r>
              <a:rPr lang="en-US" sz="2400" b="1" dirty="0">
                <a:ln w="22225">
                  <a:solidFill>
                    <a:schemeClr val="accent2"/>
                  </a:solidFill>
                  <a:prstDash val="solid"/>
                </a:ln>
                <a:solidFill>
                  <a:schemeClr val="accent2">
                    <a:lumMod val="40000"/>
                    <a:lumOff val="60000"/>
                  </a:schemeClr>
                </a:solidFill>
                <a:effectLst>
                  <a:glow rad="63500">
                    <a:schemeClr val="accent6">
                      <a:satMod val="175000"/>
                      <a:alpha val="40000"/>
                    </a:schemeClr>
                  </a:glow>
                </a:effectLst>
              </a:rPr>
              <a:t>failure</a:t>
            </a:r>
            <a:r>
              <a:rPr lang="en-US" sz="2400" dirty="0">
                <a:solidFill>
                  <a:srgbClr val="FF5050"/>
                </a:solidFill>
                <a:effectLst>
                  <a:glow rad="63500">
                    <a:schemeClr val="accent6">
                      <a:satMod val="175000"/>
                      <a:alpha val="40000"/>
                    </a:schemeClr>
                  </a:glow>
                </a:effectLst>
              </a:rPr>
              <a:t> of </a:t>
            </a:r>
            <a:r>
              <a:rPr lang="en-US" sz="2400" b="1" dirty="0">
                <a:ln w="22225">
                  <a:solidFill>
                    <a:schemeClr val="accent2"/>
                  </a:solidFill>
                  <a:prstDash val="solid"/>
                </a:ln>
                <a:solidFill>
                  <a:schemeClr val="accent2">
                    <a:lumMod val="40000"/>
                    <a:lumOff val="60000"/>
                  </a:schemeClr>
                </a:solidFill>
                <a:effectLst>
                  <a:glow rad="63500">
                    <a:schemeClr val="accent6">
                      <a:satMod val="175000"/>
                      <a:alpha val="40000"/>
                    </a:schemeClr>
                  </a:glow>
                </a:effectLst>
              </a:rPr>
              <a:t>apoptosis</a:t>
            </a:r>
            <a:r>
              <a:rPr lang="en-US" sz="2400" dirty="0">
                <a:solidFill>
                  <a:srgbClr val="FF5050"/>
                </a:solidFill>
                <a:effectLst>
                  <a:glow rad="63500">
                    <a:schemeClr val="accent6">
                      <a:satMod val="175000"/>
                      <a:alpha val="40000"/>
                    </a:schemeClr>
                  </a:glow>
                </a:effectLst>
              </a:rPr>
              <a:t> </a:t>
            </a:r>
            <a:r>
              <a:rPr lang="en-US" sz="2400" dirty="0">
                <a:solidFill>
                  <a:schemeClr val="tx1"/>
                </a:solidFill>
                <a:effectLst>
                  <a:glow rad="63500">
                    <a:schemeClr val="accent6">
                      <a:satMod val="175000"/>
                      <a:alpha val="40000"/>
                    </a:schemeClr>
                  </a:glow>
                  <a:outerShdw blurRad="38100" dist="38100" dir="2700000" algn="tl">
                    <a:srgbClr val="000000">
                      <a:alpha val="43137"/>
                    </a:srgbClr>
                  </a:outerShdw>
                </a:effectLst>
              </a:rPr>
              <a:t>when</a:t>
            </a:r>
            <a:r>
              <a:rPr lang="en-US" sz="2400" dirty="0">
                <a:solidFill>
                  <a:schemeClr val="tx1"/>
                </a:solidFill>
                <a:effectLst>
                  <a:glow rad="63500">
                    <a:schemeClr val="accent6">
                      <a:satMod val="175000"/>
                      <a:alpha val="40000"/>
                    </a:schemeClr>
                  </a:glow>
                </a:effectLst>
              </a:rPr>
              <a:t> the </a:t>
            </a:r>
            <a:r>
              <a:rPr lang="en-US" sz="2400" u="sng" dirty="0">
                <a:solidFill>
                  <a:schemeClr val="tx1"/>
                </a:solidFill>
                <a:effectLst>
                  <a:glow rad="63500">
                    <a:schemeClr val="accent6">
                      <a:satMod val="175000"/>
                      <a:alpha val="40000"/>
                    </a:schemeClr>
                  </a:glow>
                </a:effectLst>
              </a:rPr>
              <a:t>gene is </a:t>
            </a:r>
            <a:r>
              <a:rPr lang="en-US" sz="2400" b="1" u="sng" dirty="0">
                <a:ln w="22225">
                  <a:solidFill>
                    <a:schemeClr val="accent2"/>
                  </a:solidFill>
                  <a:prstDash val="solid"/>
                </a:ln>
                <a:solidFill>
                  <a:schemeClr val="accent2">
                    <a:lumMod val="40000"/>
                    <a:lumOff val="60000"/>
                  </a:schemeClr>
                </a:solidFill>
                <a:effectLst>
                  <a:glow rad="63500">
                    <a:schemeClr val="accent6">
                      <a:satMod val="175000"/>
                      <a:alpha val="40000"/>
                    </a:schemeClr>
                  </a:glow>
                </a:effectLst>
              </a:rPr>
              <a:t>amplified</a:t>
            </a:r>
            <a:r>
              <a:rPr lang="en-US" sz="2400" u="sng" dirty="0">
                <a:solidFill>
                  <a:schemeClr val="tx1"/>
                </a:solidFill>
                <a:effectLst>
                  <a:glow rad="63500">
                    <a:schemeClr val="accent6">
                      <a:satMod val="175000"/>
                      <a:alpha val="40000"/>
                    </a:schemeClr>
                  </a:glow>
                </a:effectLst>
              </a:rPr>
              <a:t> </a:t>
            </a:r>
            <a:r>
              <a:rPr lang="en-US" sz="2400" dirty="0">
                <a:solidFill>
                  <a:srgbClr val="FF0000"/>
                </a:solidFill>
                <a:effectLst>
                  <a:glow rad="63500">
                    <a:schemeClr val="accent6">
                      <a:satMod val="175000"/>
                      <a:alpha val="40000"/>
                    </a:schemeClr>
                  </a:glow>
                  <a:outerShdw blurRad="38100" dist="38100" dir="2700000" algn="tl">
                    <a:srgbClr val="000000">
                      <a:alpha val="43137"/>
                    </a:srgbClr>
                  </a:outerShdw>
                </a:effectLst>
              </a:rPr>
              <a:t>or</a:t>
            </a:r>
            <a:r>
              <a:rPr lang="en-US" sz="2400" dirty="0">
                <a:solidFill>
                  <a:schemeClr val="tx1"/>
                </a:solidFill>
                <a:effectLst>
                  <a:glow rad="63500">
                    <a:schemeClr val="accent6">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effectLst>
                  <a:glow rad="63500">
                    <a:schemeClr val="accent6">
                      <a:satMod val="175000"/>
                      <a:alpha val="40000"/>
                    </a:schemeClr>
                  </a:glow>
                </a:effectLst>
              </a:rPr>
              <a:t>abnormally</a:t>
            </a:r>
            <a:r>
              <a:rPr lang="en-US" sz="2400" u="sng" dirty="0">
                <a:solidFill>
                  <a:schemeClr val="tx1"/>
                </a:solidFill>
                <a:effectLst>
                  <a:glow rad="63500">
                    <a:schemeClr val="accent6">
                      <a:satMod val="175000"/>
                      <a:alpha val="40000"/>
                    </a:schemeClr>
                  </a:glow>
                </a:effectLst>
              </a:rPr>
              <a:t> expressed</a:t>
            </a:r>
            <a:r>
              <a:rPr lang="en-US" sz="2400" dirty="0">
                <a:solidFill>
                  <a:schemeClr val="tx1"/>
                </a:solidFill>
                <a:effectLst>
                  <a:glow rad="63500">
                    <a:schemeClr val="accent6">
                      <a:satMod val="175000"/>
                      <a:alpha val="40000"/>
                    </a:schemeClr>
                  </a:glow>
                </a:effectLst>
              </a:rPr>
              <a:t>.</a:t>
            </a:r>
          </a:p>
        </p:txBody>
      </p:sp>
    </p:spTree>
    <p:extLst>
      <p:ext uri="{BB962C8B-B14F-4D97-AF65-F5344CB8AC3E}">
        <p14:creationId xmlns:p14="http://schemas.microsoft.com/office/powerpoint/2010/main" val="1531906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90404"/>
            <a:ext cx="8302240" cy="1039683"/>
          </a:xfrm>
          <a:solidFill>
            <a:srgbClr val="D3F42C"/>
          </a:solidFill>
        </p:spPr>
        <p:txBody>
          <a:bodyPr lIns="0" tIns="0" rIns="0" bIns="0" anchor="ctr"/>
          <a:lstStyle/>
          <a:p>
            <a:r>
              <a:rPr lang="en-US" sz="2800" dirty="0">
                <a:latin typeface="+mj-lt"/>
              </a:rPr>
              <a:t>Tumor Suppressor Genes Are Genes Whose Loss or Inactivation Can Lead to Cancer</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77608" y="1556659"/>
            <a:ext cx="8302240" cy="2688770"/>
          </a:xfrm>
          <a:prstGeom prst="rect">
            <a:avLst/>
          </a:prstGeom>
        </p:spPr>
        <p:txBody>
          <a:bodyPr lIns="0" tIns="0" rIns="0" bIns="0"/>
          <a:lstStyle/>
          <a:p>
            <a:pPr marL="342000" indent="-342000"/>
            <a:r>
              <a:rPr lang="en-US" sz="2400" dirty="0">
                <a:solidFill>
                  <a:schemeClr val="tx1"/>
                </a:solidFill>
                <a:effectLst>
                  <a:glow rad="101600">
                    <a:schemeClr val="accent5">
                      <a:satMod val="175000"/>
                      <a:alpha val="40000"/>
                    </a:schemeClr>
                  </a:glow>
                </a:effectLst>
              </a:rPr>
              <a:t>The </a:t>
            </a:r>
            <a:r>
              <a:rPr lang="en-US" sz="2400" i="1" dirty="0">
                <a:solidFill>
                  <a:srgbClr val="FF0000"/>
                </a:solidFill>
                <a:effectLst>
                  <a:glow rad="101600">
                    <a:schemeClr val="accent5">
                      <a:satMod val="175000"/>
                      <a:alpha val="40000"/>
                    </a:schemeClr>
                  </a:glow>
                </a:effectLst>
              </a:rPr>
              <a:t>loss</a:t>
            </a:r>
            <a:r>
              <a:rPr lang="en-US" sz="2400" dirty="0">
                <a:solidFill>
                  <a:schemeClr val="tx1"/>
                </a:solidFill>
                <a:effectLst>
                  <a:glow rad="101600">
                    <a:schemeClr val="accent5">
                      <a:satMod val="175000"/>
                      <a:alpha val="40000"/>
                    </a:schemeClr>
                  </a:glow>
                </a:effectLst>
              </a:rPr>
              <a:t> or </a:t>
            </a:r>
            <a:r>
              <a:rPr lang="en-US" sz="2400" i="1" dirty="0">
                <a:solidFill>
                  <a:srgbClr val="FF0000"/>
                </a:solidFill>
                <a:effectLst>
                  <a:glow rad="101600">
                    <a:schemeClr val="accent5">
                      <a:satMod val="175000"/>
                      <a:alpha val="40000"/>
                    </a:schemeClr>
                  </a:glow>
                </a:effectLst>
              </a:rPr>
              <a:t>inactivation</a:t>
            </a:r>
            <a:r>
              <a:rPr lang="en-US" sz="2400" dirty="0">
                <a:solidFill>
                  <a:schemeClr val="tx1"/>
                </a:solidFill>
                <a:effectLst>
                  <a:glow rad="101600">
                    <a:schemeClr val="accent5">
                      <a:satMod val="175000"/>
                      <a:alpha val="40000"/>
                    </a:schemeClr>
                  </a:glow>
                </a:effectLst>
              </a:rPr>
              <a:t> of </a:t>
            </a:r>
            <a:r>
              <a:rPr lang="en-US" sz="2400" b="1" dirty="0">
                <a:solidFill>
                  <a:schemeClr val="tx1"/>
                </a:solidFill>
                <a:effectLst>
                  <a:glow rad="101600">
                    <a:schemeClr val="accent5">
                      <a:satMod val="175000"/>
                      <a:alpha val="40000"/>
                    </a:schemeClr>
                  </a:glow>
                </a:effectLst>
              </a:rPr>
              <a:t>tumor suppressor genes </a:t>
            </a:r>
            <a:r>
              <a:rPr lang="en-US" sz="2400" dirty="0">
                <a:solidFill>
                  <a:schemeClr val="tx1"/>
                </a:solidFill>
                <a:effectLst>
                  <a:glow rad="101600">
                    <a:schemeClr val="accent5">
                      <a:satMod val="175000"/>
                      <a:alpha val="40000"/>
                    </a:schemeClr>
                  </a:glow>
                </a:effectLst>
              </a:rPr>
              <a:t>can </a:t>
            </a:r>
            <a:r>
              <a:rPr lang="en-US" sz="2400" dirty="0">
                <a:solidFill>
                  <a:srgbClr val="FF0000"/>
                </a:solidFill>
                <a:effectLst>
                  <a:glow rad="101600">
                    <a:schemeClr val="accent5">
                      <a:satMod val="175000"/>
                      <a:alpha val="40000"/>
                    </a:schemeClr>
                  </a:glow>
                </a:effectLst>
              </a:rPr>
              <a:t>lead to cancer</a:t>
            </a:r>
            <a:r>
              <a:rPr lang="en-US" sz="2400" dirty="0">
                <a:solidFill>
                  <a:schemeClr val="tx1"/>
                </a:solidFill>
              </a:rPr>
              <a:t>.</a:t>
            </a:r>
          </a:p>
          <a:p>
            <a:pPr marL="342000" indent="-342000"/>
            <a:r>
              <a:rPr lang="en-US" sz="2400" dirty="0">
                <a:solidFill>
                  <a:schemeClr val="tx1"/>
                </a:solidFill>
              </a:rPr>
              <a:t>The </a:t>
            </a:r>
            <a:r>
              <a:rPr lang="en-US" sz="2400" dirty="0">
                <a:solidFill>
                  <a:srgbClr val="FF0000"/>
                </a:solidFill>
              </a:rPr>
              <a:t>normal</a:t>
            </a:r>
            <a:r>
              <a:rPr lang="en-US" sz="2400" dirty="0">
                <a:solidFill>
                  <a:schemeClr val="tx1"/>
                </a:solidFill>
              </a:rPr>
              <a:t> function of such genes </a:t>
            </a:r>
            <a:r>
              <a:rPr lang="en-US" sz="2400" dirty="0">
                <a:solidFill>
                  <a:srgbClr val="FF0000"/>
                </a:solidFill>
                <a:effectLst>
                  <a:outerShdw blurRad="38100" dist="38100" dir="2700000" algn="tl">
                    <a:srgbClr val="000000">
                      <a:alpha val="43137"/>
                    </a:srgbClr>
                  </a:outerShdw>
                </a:effectLst>
              </a:rPr>
              <a:t>is</a:t>
            </a:r>
            <a:r>
              <a:rPr lang="en-US" sz="2400" dirty="0">
                <a:solidFill>
                  <a:schemeClr val="tx1"/>
                </a:solidFill>
              </a:rPr>
              <a:t> to </a:t>
            </a:r>
            <a:r>
              <a:rPr lang="en-US" sz="2400" b="1" u="sng" dirty="0">
                <a:ln w="22225">
                  <a:solidFill>
                    <a:schemeClr val="accent2"/>
                  </a:solidFill>
                  <a:prstDash val="solid"/>
                </a:ln>
                <a:solidFill>
                  <a:schemeClr val="accent2">
                    <a:lumMod val="40000"/>
                    <a:lumOff val="60000"/>
                  </a:schemeClr>
                </a:solidFill>
              </a:rPr>
              <a:t>restrain</a:t>
            </a:r>
            <a:r>
              <a:rPr lang="en-US" sz="2400" u="sng" dirty="0">
                <a:solidFill>
                  <a:schemeClr val="tx1"/>
                </a:solidFill>
              </a:rPr>
              <a:t> cell </a:t>
            </a:r>
            <a:r>
              <a:rPr lang="en-US" sz="2400" b="1" u="sng" dirty="0">
                <a:ln w="22225">
                  <a:solidFill>
                    <a:schemeClr val="accent2"/>
                  </a:solidFill>
                  <a:prstDash val="solid"/>
                </a:ln>
                <a:solidFill>
                  <a:schemeClr val="accent2">
                    <a:lumMod val="40000"/>
                    <a:lumOff val="60000"/>
                  </a:schemeClr>
                </a:solidFill>
              </a:rPr>
              <a:t>proliferation</a:t>
            </a:r>
            <a:r>
              <a:rPr lang="en-US" sz="2400" u="sng" dirty="0">
                <a:solidFill>
                  <a:schemeClr val="tx1"/>
                </a:solidFill>
              </a:rPr>
              <a:t>.</a:t>
            </a:r>
          </a:p>
          <a:p>
            <a:pPr marL="342000" indent="-342000"/>
            <a:r>
              <a:rPr lang="en-US" sz="2400" dirty="0">
                <a:solidFill>
                  <a:schemeClr val="tx1"/>
                </a:solidFill>
              </a:rPr>
              <a:t>A </a:t>
            </a:r>
            <a:r>
              <a:rPr lang="en-US" sz="2400" u="sng" dirty="0">
                <a:solidFill>
                  <a:schemeClr val="tx1"/>
                </a:solidFill>
                <a:effectLst>
                  <a:outerShdw blurRad="38100" dist="38100" dir="2700000" algn="tl">
                    <a:srgbClr val="000000">
                      <a:alpha val="43137"/>
                    </a:srgbClr>
                  </a:outerShdw>
                </a:effectLst>
              </a:rPr>
              <a:t>few</a:t>
            </a:r>
            <a:r>
              <a:rPr lang="en-US" sz="2400" u="sng" dirty="0">
                <a:solidFill>
                  <a:schemeClr val="tx1"/>
                </a:solidFill>
              </a:rPr>
              <a:t> dozen genes </a:t>
            </a:r>
            <a:r>
              <a:rPr lang="en-US" sz="2400" dirty="0">
                <a:solidFill>
                  <a:schemeClr val="tx1"/>
                </a:solidFill>
              </a:rPr>
              <a:t>in human cells </a:t>
            </a:r>
            <a:r>
              <a:rPr lang="en-US" sz="2400" u="sng" dirty="0">
                <a:solidFill>
                  <a:schemeClr val="tx1"/>
                </a:solidFill>
              </a:rPr>
              <a:t>exhibit</a:t>
            </a:r>
            <a:r>
              <a:rPr lang="en-US" sz="2400" dirty="0">
                <a:solidFill>
                  <a:schemeClr val="tx1"/>
                </a:solidFill>
              </a:rPr>
              <a:t> the properties of </a:t>
            </a:r>
            <a:r>
              <a:rPr lang="en-US" sz="2400" u="sng" dirty="0">
                <a:solidFill>
                  <a:schemeClr val="tx1"/>
                </a:solidFill>
              </a:rPr>
              <a:t>tumor suppressors</a:t>
            </a:r>
            <a:r>
              <a:rPr lang="en-US" sz="2400" dirty="0">
                <a:solidFill>
                  <a:schemeClr val="tx1"/>
                </a:solidFill>
              </a:rPr>
              <a:t>.</a:t>
            </a:r>
          </a:p>
        </p:txBody>
      </p:sp>
    </p:spTree>
    <p:extLst>
      <p:ext uri="{BB962C8B-B14F-4D97-AF65-F5344CB8AC3E}">
        <p14:creationId xmlns:p14="http://schemas.microsoft.com/office/powerpoint/2010/main" val="325166755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solidFill>
            <a:srgbClr val="D3F42C"/>
          </a:solidFill>
        </p:spPr>
        <p:txBody>
          <a:bodyPr lIns="0" tIns="0" rIns="0" bIns="0" anchor="ctr"/>
          <a:lstStyle/>
          <a:p>
            <a:r>
              <a:rPr lang="en-US" dirty="0"/>
              <a:t>Cell Fusion Experiments to Indicate Cells Have Tumor Suppressor Genes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sz="quarter" idx="13"/>
          </p:nvPr>
        </p:nvSpPr>
        <p:spPr>
          <a:xfrm>
            <a:off x="457200" y="1441450"/>
            <a:ext cx="8232775" cy="3130550"/>
          </a:xfrm>
          <a:prstGeom prst="rect">
            <a:avLst/>
          </a:prstGeom>
        </p:spPr>
        <p:txBody>
          <a:bodyPr lIns="0" tIns="0" rIns="0" bIns="0"/>
          <a:lstStyle/>
          <a:p>
            <a:pPr marL="342000" indent="-342000"/>
            <a:r>
              <a:rPr lang="en-US" sz="2400" u="sng" dirty="0">
                <a:solidFill>
                  <a:schemeClr val="tx1"/>
                </a:solidFill>
              </a:rPr>
              <a:t>In the 1960s, </a:t>
            </a:r>
            <a:r>
              <a:rPr lang="en-US" sz="2400" u="sng" dirty="0">
                <a:solidFill>
                  <a:schemeClr val="tx1"/>
                </a:solidFill>
                <a:effectLst>
                  <a:outerShdw blurRad="38100" dist="38100" dir="2700000" algn="tl">
                    <a:srgbClr val="000000">
                      <a:alpha val="43137"/>
                    </a:srgbClr>
                  </a:outerShdw>
                </a:effectLst>
              </a:rPr>
              <a:t>normal</a:t>
            </a:r>
            <a:r>
              <a:rPr lang="en-US" sz="2400" u="sng" dirty="0">
                <a:solidFill>
                  <a:schemeClr val="tx1"/>
                </a:solidFill>
              </a:rPr>
              <a:t> cells were experimentally </a:t>
            </a:r>
            <a:r>
              <a:rPr lang="en-US" sz="2400" u="sng" dirty="0">
                <a:solidFill>
                  <a:schemeClr val="tx1"/>
                </a:solidFill>
                <a:effectLst>
                  <a:outerShdw blurRad="38100" dist="38100" dir="2700000" algn="tl">
                    <a:srgbClr val="000000">
                      <a:alpha val="43137"/>
                    </a:srgbClr>
                  </a:outerShdw>
                </a:effectLst>
              </a:rPr>
              <a:t>fused</a:t>
            </a:r>
            <a:r>
              <a:rPr lang="en-US" sz="2400" u="sng" dirty="0">
                <a:solidFill>
                  <a:schemeClr val="tx1"/>
                </a:solidFill>
              </a:rPr>
              <a:t> with </a:t>
            </a:r>
            <a:r>
              <a:rPr lang="en-US" sz="2400" u="sng" dirty="0">
                <a:solidFill>
                  <a:schemeClr val="tx1"/>
                </a:solidFill>
                <a:effectLst>
                  <a:outerShdw blurRad="38100" dist="38100" dir="2700000" algn="tl">
                    <a:srgbClr val="000000">
                      <a:alpha val="43137"/>
                    </a:srgbClr>
                  </a:outerShdw>
                </a:effectLst>
              </a:rPr>
              <a:t>cancer</a:t>
            </a:r>
            <a:r>
              <a:rPr lang="en-US" sz="2400" u="sng" dirty="0">
                <a:solidFill>
                  <a:schemeClr val="tx1"/>
                </a:solidFill>
              </a:rPr>
              <a:t> cells</a:t>
            </a:r>
            <a:r>
              <a:rPr lang="en-US" sz="2400" dirty="0">
                <a:solidFill>
                  <a:schemeClr val="tx1"/>
                </a:solidFill>
              </a:rPr>
              <a:t>.</a:t>
            </a:r>
          </a:p>
          <a:p>
            <a:pPr marL="342000" indent="-342000"/>
            <a:r>
              <a:rPr lang="en-US" sz="2400" dirty="0">
                <a:solidFill>
                  <a:schemeClr val="tx1"/>
                </a:solidFill>
              </a:rPr>
              <a:t>The </a:t>
            </a:r>
            <a:r>
              <a:rPr lang="en-US" sz="2400" u="sng" dirty="0">
                <a:solidFill>
                  <a:schemeClr val="tx1"/>
                </a:solidFill>
              </a:rPr>
              <a:t>hybrid</a:t>
            </a:r>
            <a:r>
              <a:rPr lang="en-US" sz="2400" dirty="0">
                <a:solidFill>
                  <a:schemeClr val="tx1"/>
                </a:solidFill>
              </a:rPr>
              <a:t> cells usually behaved </a:t>
            </a:r>
            <a:r>
              <a:rPr lang="en-US" sz="2400" dirty="0">
                <a:solidFill>
                  <a:schemeClr val="tx1"/>
                </a:solidFill>
                <a:effectLst>
                  <a:outerShdw blurRad="38100" dist="38100" dir="2700000" algn="tl">
                    <a:srgbClr val="000000">
                      <a:alpha val="43137"/>
                    </a:srgbClr>
                  </a:outerShdw>
                </a:effectLst>
              </a:rPr>
              <a:t>normally</a:t>
            </a:r>
            <a:r>
              <a:rPr lang="en-US" sz="2400" dirty="0">
                <a:solidFill>
                  <a:schemeClr val="tx1"/>
                </a:solidFill>
              </a:rPr>
              <a:t> and did </a:t>
            </a:r>
            <a:r>
              <a:rPr lang="en-US" sz="2400" dirty="0">
                <a:solidFill>
                  <a:schemeClr val="tx1"/>
                </a:solidFill>
                <a:effectLst>
                  <a:outerShdw blurRad="38100" dist="38100" dir="2700000" algn="tl">
                    <a:srgbClr val="000000">
                      <a:alpha val="43137"/>
                    </a:srgbClr>
                  </a:outerShdw>
                </a:effectLst>
              </a:rPr>
              <a:t>not</a:t>
            </a:r>
            <a:r>
              <a:rPr lang="en-US" sz="2400" dirty="0">
                <a:solidFill>
                  <a:schemeClr val="tx1"/>
                </a:solidFill>
              </a:rPr>
              <a:t> form tumors.</a:t>
            </a:r>
          </a:p>
          <a:p>
            <a:pPr marL="342000" indent="-342000"/>
            <a:r>
              <a:rPr lang="en-US" sz="2400" dirty="0">
                <a:solidFill>
                  <a:schemeClr val="tx1"/>
                </a:solidFill>
              </a:rPr>
              <a:t>However, </a:t>
            </a:r>
            <a:r>
              <a:rPr lang="en-US" sz="2400" dirty="0">
                <a:solidFill>
                  <a:schemeClr val="tx1"/>
                </a:solidFill>
                <a:effectLst>
                  <a:outerShdw blurRad="38100" dist="38100" dir="2700000" algn="tl">
                    <a:srgbClr val="000000">
                      <a:alpha val="43137"/>
                    </a:srgbClr>
                  </a:outerShdw>
                </a:effectLst>
              </a:rPr>
              <a:t>if</a:t>
            </a:r>
            <a:r>
              <a:rPr lang="en-US" sz="2400" dirty="0">
                <a:solidFill>
                  <a:schemeClr val="tx1"/>
                </a:solidFill>
              </a:rPr>
              <a:t> grown in </a:t>
            </a:r>
            <a:r>
              <a:rPr lang="en-US" sz="2400" dirty="0">
                <a:solidFill>
                  <a:schemeClr val="tx1"/>
                </a:solidFill>
                <a:effectLst>
                  <a:outerShdw blurRad="38100" dist="38100" dir="2700000" algn="tl">
                    <a:srgbClr val="000000">
                      <a:alpha val="43137"/>
                    </a:srgbClr>
                  </a:outerShdw>
                </a:effectLst>
              </a:rPr>
              <a:t>culture</a:t>
            </a:r>
            <a:r>
              <a:rPr lang="en-US" sz="2400" dirty="0">
                <a:solidFill>
                  <a:schemeClr val="tx1"/>
                </a:solidFill>
              </a:rPr>
              <a:t> for </a:t>
            </a:r>
            <a:r>
              <a:rPr lang="en-US" sz="2400" dirty="0">
                <a:solidFill>
                  <a:schemeClr val="tx1"/>
                </a:solidFill>
                <a:effectLst>
                  <a:outerShdw blurRad="38100" dist="38100" dir="2700000" algn="tl">
                    <a:srgbClr val="000000">
                      <a:alpha val="43137"/>
                    </a:srgbClr>
                  </a:outerShdw>
                </a:effectLst>
              </a:rPr>
              <a:t>long</a:t>
            </a:r>
            <a:r>
              <a:rPr lang="en-US" sz="2400" dirty="0">
                <a:solidFill>
                  <a:schemeClr val="tx1"/>
                </a:solidFill>
              </a:rPr>
              <a:t> periods of time, they </a:t>
            </a:r>
            <a:r>
              <a:rPr lang="en-US" sz="2400" dirty="0">
                <a:solidFill>
                  <a:schemeClr val="tx1"/>
                </a:solidFill>
                <a:effectLst>
                  <a:outerShdw blurRad="38100" dist="38100" dir="2700000" algn="tl">
                    <a:srgbClr val="000000">
                      <a:alpha val="43137"/>
                    </a:srgbClr>
                  </a:outerShdw>
                </a:effectLst>
              </a:rPr>
              <a:t>revert</a:t>
            </a:r>
            <a:r>
              <a:rPr lang="en-US" sz="2400" dirty="0">
                <a:solidFill>
                  <a:schemeClr val="tx1"/>
                </a:solidFill>
              </a:rPr>
              <a:t> to malignant, uncontrolled </a:t>
            </a:r>
            <a:r>
              <a:rPr lang="en-US" sz="2400" dirty="0">
                <a:solidFill>
                  <a:schemeClr val="tx1"/>
                </a:solidFill>
                <a:effectLst>
                  <a:outerShdw blurRad="38100" dist="38100" dir="2700000" algn="tl">
                    <a:srgbClr val="000000">
                      <a:alpha val="43137"/>
                    </a:srgbClr>
                  </a:outerShdw>
                </a:effectLst>
              </a:rPr>
              <a:t>behavior</a:t>
            </a:r>
            <a:r>
              <a:rPr lang="en-US" sz="2400" dirty="0">
                <a:solidFill>
                  <a:schemeClr val="tx1"/>
                </a:solidFill>
              </a:rPr>
              <a:t> of the original cancer cells.</a:t>
            </a:r>
          </a:p>
        </p:txBody>
      </p:sp>
    </p:spTree>
    <p:extLst>
      <p:ext uri="{BB962C8B-B14F-4D97-AF65-F5344CB8AC3E}">
        <p14:creationId xmlns:p14="http://schemas.microsoft.com/office/powerpoint/2010/main" val="7402596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06187"/>
            <a:ext cx="8229600" cy="699029"/>
          </a:xfrm>
          <a:solidFill>
            <a:srgbClr val="D3F42C"/>
          </a:solidFill>
        </p:spPr>
        <p:txBody>
          <a:bodyPr lIns="0" tIns="0" rIns="0" bIns="0" anchor="ctr"/>
          <a:lstStyle/>
          <a:p>
            <a:r>
              <a:rPr lang="en-US" dirty="0"/>
              <a:t>Tumor Suppression and Oncogenes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sz="quarter" idx="13"/>
          </p:nvPr>
        </p:nvSpPr>
        <p:spPr>
          <a:xfrm>
            <a:off x="457200" y="950122"/>
            <a:ext cx="8232775" cy="3327964"/>
          </a:xfrm>
          <a:prstGeom prst="rect">
            <a:avLst/>
          </a:prstGeom>
        </p:spPr>
        <p:txBody>
          <a:bodyPr lIns="0" tIns="0" rIns="0" bIns="0"/>
          <a:lstStyle/>
          <a:p>
            <a:pPr marL="342000" indent="-342000"/>
            <a:r>
              <a:rPr lang="en-US" sz="2200" dirty="0">
                <a:solidFill>
                  <a:schemeClr val="tx1"/>
                </a:solidFill>
              </a:rPr>
              <a:t>In the </a:t>
            </a:r>
            <a:r>
              <a:rPr lang="en-US" sz="2200" dirty="0">
                <a:solidFill>
                  <a:schemeClr val="tx1"/>
                </a:solidFill>
                <a:effectLst>
                  <a:outerShdw blurRad="38100" dist="38100" dir="2700000" algn="tl">
                    <a:srgbClr val="000000">
                      <a:alpha val="43137"/>
                    </a:srgbClr>
                  </a:outerShdw>
                </a:effectLst>
              </a:rPr>
              <a:t>hybrid</a:t>
            </a:r>
            <a:r>
              <a:rPr lang="en-US" sz="2200" dirty="0">
                <a:solidFill>
                  <a:schemeClr val="tx1"/>
                </a:solidFill>
              </a:rPr>
              <a:t> cells, tumor </a:t>
            </a:r>
            <a:r>
              <a:rPr lang="en-US" sz="2200" dirty="0">
                <a:solidFill>
                  <a:schemeClr val="tx1"/>
                </a:solidFill>
                <a:effectLst>
                  <a:outerShdw blurRad="38100" dist="38100" dir="2700000" algn="tl">
                    <a:srgbClr val="000000">
                      <a:alpha val="43137"/>
                    </a:srgbClr>
                  </a:outerShdw>
                </a:effectLst>
              </a:rPr>
              <a:t>suppression</a:t>
            </a:r>
            <a:r>
              <a:rPr lang="en-US" sz="2200" dirty="0">
                <a:solidFill>
                  <a:schemeClr val="tx1"/>
                </a:solidFill>
              </a:rPr>
              <a:t> is </a:t>
            </a:r>
            <a:r>
              <a:rPr lang="en-US" sz="2200" dirty="0">
                <a:solidFill>
                  <a:schemeClr val="tx1"/>
                </a:solidFill>
                <a:effectLst>
                  <a:outerShdw blurRad="38100" dist="38100" dir="2700000" algn="tl">
                    <a:srgbClr val="000000">
                      <a:alpha val="43137"/>
                    </a:srgbClr>
                  </a:outerShdw>
                </a:effectLst>
              </a:rPr>
              <a:t>observed</a:t>
            </a:r>
            <a:r>
              <a:rPr lang="en-US" sz="2200" dirty="0">
                <a:solidFill>
                  <a:schemeClr val="tx1"/>
                </a:solidFill>
              </a:rPr>
              <a:t> </a:t>
            </a:r>
            <a:r>
              <a:rPr lang="en-US" sz="2200" dirty="0">
                <a:solidFill>
                  <a:schemeClr val="tx1"/>
                </a:solidFill>
                <a:effectLst>
                  <a:outerShdw blurRad="38100" dist="38100" dir="2700000" algn="tl">
                    <a:srgbClr val="000000">
                      <a:alpha val="43137"/>
                    </a:srgbClr>
                  </a:outerShdw>
                </a:effectLst>
              </a:rPr>
              <a:t>even</a:t>
            </a:r>
            <a:r>
              <a:rPr lang="en-US" sz="2200" dirty="0">
                <a:solidFill>
                  <a:schemeClr val="tx1"/>
                </a:solidFill>
              </a:rPr>
              <a:t> when the original cells possessed an </a:t>
            </a:r>
            <a:r>
              <a:rPr lang="en-US" sz="2200" dirty="0">
                <a:solidFill>
                  <a:schemeClr val="tx1"/>
                </a:solidFill>
                <a:effectLst>
                  <a:outerShdw blurRad="38100" dist="38100" dir="2700000" algn="tl">
                    <a:srgbClr val="000000">
                      <a:alpha val="43137"/>
                    </a:srgbClr>
                  </a:outerShdw>
                </a:effectLst>
              </a:rPr>
              <a:t>oncogene</a:t>
            </a:r>
            <a:r>
              <a:rPr lang="en-US" sz="2200" dirty="0">
                <a:solidFill>
                  <a:schemeClr val="tx1"/>
                </a:solidFill>
              </a:rPr>
              <a:t>, such as </a:t>
            </a:r>
            <a:r>
              <a:rPr lang="en-US" sz="2200" i="1" spc="-300" dirty="0">
                <a:solidFill>
                  <a:schemeClr val="tx1"/>
                </a:solidFill>
              </a:rPr>
              <a:t>R A S </a:t>
            </a:r>
            <a:r>
              <a:rPr lang="en-US" sz="2200" dirty="0">
                <a:solidFill>
                  <a:schemeClr val="tx1"/>
                </a:solidFill>
              </a:rPr>
              <a:t>.</a:t>
            </a:r>
          </a:p>
          <a:p>
            <a:pPr marL="342000" indent="-342000"/>
            <a:r>
              <a:rPr lang="en-US" sz="2200" dirty="0">
                <a:solidFill>
                  <a:schemeClr val="tx1"/>
                </a:solidFill>
              </a:rPr>
              <a:t>The </a:t>
            </a:r>
            <a:r>
              <a:rPr lang="en-US" sz="2200" u="sng" dirty="0">
                <a:solidFill>
                  <a:schemeClr val="tx1"/>
                </a:solidFill>
              </a:rPr>
              <a:t>ability to </a:t>
            </a:r>
            <a:r>
              <a:rPr lang="en-US" sz="2200" u="sng" dirty="0">
                <a:solidFill>
                  <a:srgbClr val="FF0000"/>
                </a:solidFill>
              </a:rPr>
              <a:t>form</a:t>
            </a:r>
            <a:r>
              <a:rPr lang="en-US" sz="2200" u="sng" dirty="0">
                <a:solidFill>
                  <a:schemeClr val="tx1"/>
                </a:solidFill>
              </a:rPr>
              <a:t> tumors does </a:t>
            </a:r>
            <a:r>
              <a:rPr lang="en-US" sz="2200" u="sng" dirty="0">
                <a:solidFill>
                  <a:srgbClr val="FF0000"/>
                </a:solidFill>
              </a:rPr>
              <a:t>not</a:t>
            </a:r>
            <a:r>
              <a:rPr lang="en-US" sz="2200" u="sng" dirty="0">
                <a:solidFill>
                  <a:schemeClr val="tx1"/>
                </a:solidFill>
              </a:rPr>
              <a:t> appear </a:t>
            </a:r>
            <a:r>
              <a:rPr lang="en-US" sz="2200" u="sng" dirty="0">
                <a:solidFill>
                  <a:srgbClr val="FF0000"/>
                </a:solidFill>
                <a:effectLst>
                  <a:outerShdw blurRad="38100" dist="38100" dir="2700000" algn="tl">
                    <a:srgbClr val="000000">
                      <a:alpha val="43137"/>
                    </a:srgbClr>
                  </a:outerShdw>
                </a:effectLst>
              </a:rPr>
              <a:t>until</a:t>
            </a:r>
            <a:r>
              <a:rPr lang="en-US" sz="2200" u="sng" dirty="0">
                <a:solidFill>
                  <a:schemeClr val="tx1"/>
                </a:solidFill>
              </a:rPr>
              <a:t> the hybrid cell </a:t>
            </a:r>
            <a:r>
              <a:rPr lang="en-US" sz="2200" u="sng" dirty="0">
                <a:solidFill>
                  <a:srgbClr val="FF0000"/>
                </a:solidFill>
                <a:effectLst>
                  <a:outerShdw blurRad="38100" dist="38100" dir="2700000" algn="tl">
                    <a:srgbClr val="000000">
                      <a:alpha val="43137"/>
                    </a:srgbClr>
                  </a:outerShdw>
                </a:effectLst>
              </a:rPr>
              <a:t>loses</a:t>
            </a:r>
            <a:r>
              <a:rPr lang="en-US" sz="2200" u="sng" dirty="0">
                <a:solidFill>
                  <a:schemeClr val="tx1"/>
                </a:solidFill>
              </a:rPr>
              <a:t> a </a:t>
            </a:r>
            <a:r>
              <a:rPr lang="en-US" sz="2200" u="sng" dirty="0">
                <a:solidFill>
                  <a:srgbClr val="FF0000"/>
                </a:solidFill>
              </a:rPr>
              <a:t>chromosome</a:t>
            </a:r>
            <a:r>
              <a:rPr lang="en-US" sz="2200" u="sng" dirty="0">
                <a:solidFill>
                  <a:schemeClr val="tx1"/>
                </a:solidFill>
              </a:rPr>
              <a:t> containing a critical </a:t>
            </a:r>
            <a:r>
              <a:rPr lang="en-US" sz="2200" u="sng" dirty="0">
                <a:solidFill>
                  <a:schemeClr val="tx1"/>
                </a:solidFill>
                <a:effectLst>
                  <a:outerShdw blurRad="38100" dist="38100" dir="2700000" algn="tl">
                    <a:srgbClr val="000000">
                      <a:alpha val="43137"/>
                    </a:srgbClr>
                  </a:outerShdw>
                </a:effectLst>
              </a:rPr>
              <a:t>tumor-suppressor</a:t>
            </a:r>
            <a:r>
              <a:rPr lang="en-US" sz="2200" u="sng" dirty="0">
                <a:solidFill>
                  <a:schemeClr val="tx1"/>
                </a:solidFill>
              </a:rPr>
              <a:t> gene.</a:t>
            </a:r>
          </a:p>
          <a:p>
            <a:pPr marL="342000" indent="-342000"/>
            <a:r>
              <a:rPr lang="en-US" sz="2200" u="sng" dirty="0">
                <a:solidFill>
                  <a:schemeClr val="tx1"/>
                </a:solidFill>
                <a:effectLst>
                  <a:glow rad="101600">
                    <a:schemeClr val="accent4">
                      <a:satMod val="175000"/>
                      <a:alpha val="40000"/>
                    </a:schemeClr>
                  </a:glow>
                </a:effectLst>
              </a:rPr>
              <a:t>Tumor suppressor genes </a:t>
            </a:r>
            <a:r>
              <a:rPr lang="en-US" sz="2200" dirty="0">
                <a:solidFill>
                  <a:schemeClr val="tx1"/>
                </a:solidFill>
                <a:effectLst>
                  <a:glow rad="101600">
                    <a:schemeClr val="accent4">
                      <a:satMod val="175000"/>
                      <a:alpha val="40000"/>
                    </a:schemeClr>
                  </a:glow>
                </a:effectLst>
              </a:rPr>
              <a:t>can be </a:t>
            </a:r>
            <a:r>
              <a:rPr lang="en-US" sz="2200" dirty="0">
                <a:solidFill>
                  <a:srgbClr val="FF0000"/>
                </a:solidFill>
                <a:effectLst>
                  <a:glow rad="101600">
                    <a:schemeClr val="accent4">
                      <a:satMod val="175000"/>
                      <a:alpha val="40000"/>
                    </a:schemeClr>
                  </a:glow>
                </a:effectLst>
              </a:rPr>
              <a:t>identified</a:t>
            </a:r>
            <a:r>
              <a:rPr lang="en-US" sz="2200" dirty="0">
                <a:solidFill>
                  <a:schemeClr val="tx1"/>
                </a:solidFill>
                <a:effectLst>
                  <a:glow rad="101600">
                    <a:schemeClr val="accent4">
                      <a:satMod val="175000"/>
                      <a:alpha val="40000"/>
                    </a:schemeClr>
                  </a:glow>
                </a:effectLst>
              </a:rPr>
              <a:t> in families with </a:t>
            </a:r>
            <a:r>
              <a:rPr lang="en-US" sz="2200" u="sng" dirty="0">
                <a:ln>
                  <a:solidFill>
                    <a:srgbClr val="FF6600"/>
                  </a:solidFill>
                </a:ln>
                <a:solidFill>
                  <a:schemeClr val="accent3">
                    <a:lumMod val="75000"/>
                  </a:schemeClr>
                </a:solidFill>
                <a:effectLst>
                  <a:glow rad="101600">
                    <a:schemeClr val="accent4">
                      <a:satMod val="175000"/>
                      <a:alpha val="40000"/>
                    </a:schemeClr>
                  </a:glow>
                </a:effectLst>
              </a:rPr>
              <a:t>heritable</a:t>
            </a:r>
            <a:r>
              <a:rPr lang="en-US" sz="2200" u="sng" dirty="0">
                <a:solidFill>
                  <a:schemeClr val="tx1"/>
                </a:solidFill>
                <a:effectLst>
                  <a:glow rad="101600">
                    <a:schemeClr val="accent4">
                      <a:satMod val="175000"/>
                      <a:alpha val="40000"/>
                    </a:schemeClr>
                  </a:glow>
                </a:effectLst>
              </a:rPr>
              <a:t> forms of cancer; they have </a:t>
            </a:r>
            <a:r>
              <a:rPr lang="en-US" sz="2200" u="sng" dirty="0">
                <a:ln>
                  <a:solidFill>
                    <a:srgbClr val="FF6600"/>
                  </a:solidFill>
                </a:ln>
                <a:solidFill>
                  <a:schemeClr val="accent3">
                    <a:lumMod val="75000"/>
                  </a:schemeClr>
                </a:solidFill>
                <a:effectLst>
                  <a:glow rad="101600">
                    <a:schemeClr val="accent4">
                      <a:satMod val="175000"/>
                      <a:alpha val="40000"/>
                    </a:schemeClr>
                  </a:glow>
                </a:effectLst>
              </a:rPr>
              <a:t>increased</a:t>
            </a:r>
            <a:r>
              <a:rPr lang="en-US" sz="2200" u="sng" dirty="0">
                <a:solidFill>
                  <a:schemeClr val="tx1"/>
                </a:solidFill>
                <a:effectLst>
                  <a:glow rad="101600">
                    <a:schemeClr val="accent4">
                      <a:satMod val="175000"/>
                      <a:alpha val="40000"/>
                    </a:schemeClr>
                  </a:glow>
                </a:effectLst>
              </a:rPr>
              <a:t> </a:t>
            </a:r>
            <a:r>
              <a:rPr lang="en-US" sz="2200" i="1" u="sng" dirty="0">
                <a:ln>
                  <a:solidFill>
                    <a:srgbClr val="CC99FF"/>
                  </a:solidFill>
                </a:ln>
                <a:solidFill>
                  <a:schemeClr val="accent3">
                    <a:lumMod val="75000"/>
                  </a:schemeClr>
                </a:solidFill>
                <a:effectLst>
                  <a:glow rad="101600">
                    <a:schemeClr val="accent4">
                      <a:satMod val="175000"/>
                      <a:alpha val="40000"/>
                    </a:schemeClr>
                  </a:glow>
                </a:effectLst>
              </a:rPr>
              <a:t>susceptibility</a:t>
            </a:r>
            <a:r>
              <a:rPr lang="en-US" sz="2200" u="sng" dirty="0">
                <a:solidFill>
                  <a:schemeClr val="tx1"/>
                </a:solidFill>
                <a:effectLst>
                  <a:glow rad="101600">
                    <a:schemeClr val="accent4">
                      <a:satMod val="175000"/>
                      <a:alpha val="40000"/>
                    </a:schemeClr>
                  </a:glow>
                </a:effectLst>
              </a:rPr>
              <a:t> to cancer</a:t>
            </a:r>
            <a:r>
              <a:rPr lang="en-US" sz="2200" dirty="0">
                <a:solidFill>
                  <a:schemeClr val="tx1"/>
                </a:solidFill>
                <a:effectLst>
                  <a:glow rad="101600">
                    <a:schemeClr val="accent4">
                      <a:satMod val="175000"/>
                      <a:alpha val="40000"/>
                    </a:schemeClr>
                  </a:glow>
                </a:effectLst>
              </a:rPr>
              <a:t>.</a:t>
            </a:r>
          </a:p>
        </p:txBody>
      </p:sp>
    </p:spTree>
    <p:extLst>
      <p:ext uri="{BB962C8B-B14F-4D97-AF65-F5344CB8AC3E}">
        <p14:creationId xmlns:p14="http://schemas.microsoft.com/office/powerpoint/2010/main" val="25811111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33484"/>
            <a:ext cx="8229600" cy="644438"/>
          </a:xfrm>
          <a:solidFill>
            <a:srgbClr val="D3F42C"/>
          </a:solidFill>
        </p:spPr>
        <p:txBody>
          <a:bodyPr lIns="0" tIns="0" rIns="0" bIns="0" anchor="ctr"/>
          <a:lstStyle/>
          <a:p>
            <a:r>
              <a:rPr lang="en-US" dirty="0"/>
              <a:t>The Two-Hit Hypothesis</a:t>
            </a:r>
          </a:p>
        </p:txBody>
      </p:sp>
      <p:sp>
        <p:nvSpPr>
          <p:cNvPr id="4" name="Content Placeholder 3"/>
          <p:cNvSpPr>
            <a:spLocks noGrp="1"/>
          </p:cNvSpPr>
          <p:nvPr>
            <p:ph sz="quarter" idx="13"/>
          </p:nvPr>
        </p:nvSpPr>
        <p:spPr>
          <a:xfrm>
            <a:off x="457200" y="963770"/>
            <a:ext cx="8232775" cy="3608230"/>
          </a:xfrm>
        </p:spPr>
        <p:txBody>
          <a:bodyPr lIns="0" tIns="0" rIns="0" bIns="0"/>
          <a:lstStyle/>
          <a:p>
            <a:pPr marL="342000" indent="-342000"/>
            <a:r>
              <a:rPr lang="en-US" sz="2400" u="sng" dirty="0">
                <a:solidFill>
                  <a:schemeClr val="accent4">
                    <a:lumMod val="75000"/>
                  </a:schemeClr>
                </a:solidFill>
                <a:effectLst>
                  <a:outerShdw blurRad="38100" dist="38100" dir="2700000" algn="tl">
                    <a:srgbClr val="000000">
                      <a:alpha val="43137"/>
                    </a:srgbClr>
                  </a:outerShdw>
                </a:effectLst>
              </a:rPr>
              <a:t>Increased</a:t>
            </a:r>
            <a:r>
              <a:rPr lang="en-US" sz="2400" u="sng" dirty="0">
                <a:solidFill>
                  <a:schemeClr val="accent4">
                    <a:lumMod val="75000"/>
                  </a:schemeClr>
                </a:solidFill>
              </a:rPr>
              <a:t> cancer </a:t>
            </a:r>
            <a:r>
              <a:rPr lang="en-US" sz="2400" u="sng" dirty="0">
                <a:ln>
                  <a:solidFill>
                    <a:srgbClr val="CC99FF"/>
                  </a:solidFill>
                </a:ln>
                <a:solidFill>
                  <a:schemeClr val="accent3">
                    <a:lumMod val="75000"/>
                  </a:schemeClr>
                </a:solidFill>
                <a:effectLst>
                  <a:outerShdw blurRad="38100" dist="38100" dir="2700000" algn="tl">
                    <a:srgbClr val="000000">
                      <a:alpha val="43137"/>
                    </a:srgbClr>
                  </a:outerShdw>
                </a:effectLst>
              </a:rPr>
              <a:t>susceptibility</a:t>
            </a:r>
            <a:r>
              <a:rPr lang="en-US" sz="2400" u="sng" dirty="0">
                <a:solidFill>
                  <a:schemeClr val="accent4">
                    <a:lumMod val="75000"/>
                  </a:schemeClr>
                </a:solidFill>
              </a:rPr>
              <a:t> is usually an </a:t>
            </a:r>
            <a:r>
              <a:rPr lang="en-US" sz="2400" u="sng" dirty="0">
                <a:ln>
                  <a:solidFill>
                    <a:srgbClr val="CC99FF"/>
                  </a:solidFill>
                </a:ln>
                <a:solidFill>
                  <a:schemeClr val="accent3">
                    <a:lumMod val="75000"/>
                  </a:schemeClr>
                </a:solidFill>
                <a:effectLst>
                  <a:outerShdw blurRad="38100" dist="38100" dir="2700000" algn="tl">
                    <a:srgbClr val="000000">
                      <a:alpha val="43137"/>
                    </a:srgbClr>
                  </a:outerShdw>
                </a:effectLst>
              </a:rPr>
              <a:t>inherited</a:t>
            </a:r>
            <a:r>
              <a:rPr lang="en-US" sz="2400" u="sng" dirty="0">
                <a:solidFill>
                  <a:schemeClr val="accent4">
                    <a:lumMod val="75000"/>
                  </a:schemeClr>
                </a:solidFill>
              </a:rPr>
              <a:t> </a:t>
            </a:r>
            <a:r>
              <a:rPr lang="en-US" sz="2400" u="sng" dirty="0">
                <a:solidFill>
                  <a:schemeClr val="accent4">
                    <a:lumMod val="75000"/>
                  </a:schemeClr>
                </a:solidFill>
                <a:effectLst>
                  <a:outerShdw blurRad="38100" dist="38100" dir="2700000" algn="tl">
                    <a:srgbClr val="000000">
                      <a:alpha val="43137"/>
                    </a:srgbClr>
                  </a:outerShdw>
                </a:effectLst>
              </a:rPr>
              <a:t>defect</a:t>
            </a:r>
            <a:r>
              <a:rPr lang="en-US" sz="2400" u="sng" dirty="0">
                <a:solidFill>
                  <a:schemeClr val="accent4">
                    <a:lumMod val="75000"/>
                  </a:schemeClr>
                </a:solidFill>
              </a:rPr>
              <a:t> in a </a:t>
            </a:r>
            <a:r>
              <a:rPr lang="en-US" sz="2400" u="sng" dirty="0">
                <a:solidFill>
                  <a:schemeClr val="accent4">
                    <a:lumMod val="75000"/>
                  </a:schemeClr>
                </a:solidFill>
                <a:effectLst>
                  <a:outerShdw blurRad="38100" dist="38100" dir="2700000" algn="tl">
                    <a:srgbClr val="000000">
                      <a:alpha val="43137"/>
                    </a:srgbClr>
                  </a:outerShdw>
                </a:effectLst>
              </a:rPr>
              <a:t>tumor</a:t>
            </a:r>
            <a:r>
              <a:rPr lang="en-US" sz="2400" u="sng" dirty="0">
                <a:solidFill>
                  <a:schemeClr val="accent4">
                    <a:lumMod val="75000"/>
                  </a:schemeClr>
                </a:solidFill>
              </a:rPr>
              <a:t> </a:t>
            </a:r>
            <a:r>
              <a:rPr lang="en-US" sz="2400" u="sng" dirty="0">
                <a:solidFill>
                  <a:schemeClr val="accent4">
                    <a:lumMod val="75000"/>
                  </a:schemeClr>
                </a:solidFill>
                <a:effectLst>
                  <a:outerShdw blurRad="38100" dist="38100" dir="2700000" algn="tl">
                    <a:srgbClr val="000000">
                      <a:alpha val="43137"/>
                    </a:srgbClr>
                  </a:outerShdw>
                </a:effectLst>
              </a:rPr>
              <a:t>suppressor</a:t>
            </a:r>
            <a:r>
              <a:rPr lang="en-US" sz="2400" u="sng" dirty="0">
                <a:solidFill>
                  <a:schemeClr val="accent4">
                    <a:lumMod val="75000"/>
                  </a:schemeClr>
                </a:solidFill>
              </a:rPr>
              <a:t> </a:t>
            </a:r>
            <a:r>
              <a:rPr lang="en-US" sz="2400" u="sng" dirty="0">
                <a:solidFill>
                  <a:schemeClr val="accent4">
                    <a:lumMod val="75000"/>
                  </a:schemeClr>
                </a:solidFill>
                <a:effectLst>
                  <a:outerShdw blurRad="38100" dist="38100" dir="2700000" algn="tl">
                    <a:srgbClr val="000000">
                      <a:alpha val="43137"/>
                    </a:srgbClr>
                  </a:outerShdw>
                </a:effectLst>
              </a:rPr>
              <a:t>gene</a:t>
            </a:r>
            <a:r>
              <a:rPr lang="en-US" sz="2400" u="sng" dirty="0">
                <a:solidFill>
                  <a:schemeClr val="accent4">
                    <a:lumMod val="75000"/>
                  </a:schemeClr>
                </a:solidFill>
              </a:rPr>
              <a:t>.</a:t>
            </a:r>
          </a:p>
          <a:p>
            <a:pPr marL="342000" indent="-342000"/>
            <a:r>
              <a:rPr lang="en-US" sz="2400" u="sng" dirty="0">
                <a:ln>
                  <a:solidFill>
                    <a:srgbClr val="CC99FF"/>
                  </a:solidFill>
                </a:ln>
                <a:solidFill>
                  <a:schemeClr val="accent3">
                    <a:lumMod val="75000"/>
                  </a:schemeClr>
                </a:solidFill>
                <a:effectLst>
                  <a:outerShdw blurRad="38100" dist="38100" dir="2700000" algn="tl">
                    <a:srgbClr val="000000">
                      <a:alpha val="43137"/>
                    </a:srgbClr>
                  </a:outerShdw>
                </a:effectLst>
              </a:rPr>
              <a:t>Two</a:t>
            </a:r>
            <a:r>
              <a:rPr lang="en-US" sz="2400" u="sng" dirty="0">
                <a:solidFill>
                  <a:schemeClr val="tx1"/>
                </a:solidFill>
              </a:rPr>
              <a:t> </a:t>
            </a:r>
            <a:r>
              <a:rPr lang="en-US" sz="2400" u="sng" dirty="0">
                <a:ln>
                  <a:solidFill>
                    <a:srgbClr val="CC99FF"/>
                  </a:solidFill>
                </a:ln>
                <a:solidFill>
                  <a:schemeClr val="accent3">
                    <a:lumMod val="75000"/>
                  </a:schemeClr>
                </a:solidFill>
              </a:rPr>
              <a:t>successive</a:t>
            </a:r>
            <a:r>
              <a:rPr lang="en-US" sz="2400" u="sng" dirty="0">
                <a:solidFill>
                  <a:schemeClr val="tx1"/>
                </a:solidFill>
              </a:rPr>
              <a:t> </a:t>
            </a:r>
            <a:r>
              <a:rPr lang="en-US" sz="2400" u="sng" dirty="0">
                <a:ln>
                  <a:solidFill>
                    <a:srgbClr val="CC99FF"/>
                  </a:solidFill>
                </a:ln>
                <a:solidFill>
                  <a:schemeClr val="accent3">
                    <a:lumMod val="75000"/>
                  </a:schemeClr>
                </a:solidFill>
              </a:rPr>
              <a:t>mutations</a:t>
            </a:r>
            <a:r>
              <a:rPr lang="en-US" sz="2400" u="sng" dirty="0">
                <a:solidFill>
                  <a:schemeClr val="tx1"/>
                </a:solidFill>
              </a:rPr>
              <a:t> in the </a:t>
            </a:r>
            <a:r>
              <a:rPr lang="en-US" sz="2400" u="sng" dirty="0">
                <a:solidFill>
                  <a:schemeClr val="tx1"/>
                </a:solidFill>
                <a:effectLst>
                  <a:outerShdw blurRad="38100" dist="38100" dir="2700000" algn="tl">
                    <a:srgbClr val="000000">
                      <a:alpha val="43137"/>
                    </a:srgbClr>
                  </a:outerShdw>
                </a:effectLst>
              </a:rPr>
              <a:t>same</a:t>
            </a:r>
            <a:r>
              <a:rPr lang="en-US" sz="2400" u="sng" dirty="0">
                <a:solidFill>
                  <a:schemeClr val="tx1"/>
                </a:solidFill>
              </a:rPr>
              <a:t> gene </a:t>
            </a:r>
            <a:r>
              <a:rPr lang="en-US" sz="2400" dirty="0">
                <a:solidFill>
                  <a:schemeClr val="tx1"/>
                </a:solidFill>
              </a:rPr>
              <a:t>would be </a:t>
            </a:r>
            <a:r>
              <a:rPr lang="en-US" sz="2400" dirty="0">
                <a:solidFill>
                  <a:srgbClr val="FF0000"/>
                </a:solidFill>
                <a:effectLst>
                  <a:outerShdw blurRad="38100" dist="38100" dir="2700000" algn="tl">
                    <a:srgbClr val="000000">
                      <a:alpha val="43137"/>
                    </a:srgbClr>
                  </a:outerShdw>
                </a:effectLst>
              </a:rPr>
              <a:t>required</a:t>
            </a:r>
            <a:r>
              <a:rPr lang="en-US" sz="2400" dirty="0">
                <a:solidFill>
                  <a:schemeClr val="tx1"/>
                </a:solidFill>
              </a:rPr>
              <a:t> to </a:t>
            </a:r>
            <a:r>
              <a:rPr lang="en-US" sz="2400" dirty="0">
                <a:ln>
                  <a:solidFill>
                    <a:schemeClr val="accent5">
                      <a:lumMod val="60000"/>
                      <a:lumOff val="40000"/>
                    </a:schemeClr>
                  </a:solidFill>
                </a:ln>
                <a:solidFill>
                  <a:schemeClr val="accent3">
                    <a:lumMod val="75000"/>
                  </a:schemeClr>
                </a:solidFill>
                <a:effectLst>
                  <a:outerShdw blurRad="38100" dist="38100" dir="2700000" algn="tl">
                    <a:srgbClr val="000000">
                      <a:alpha val="43137"/>
                    </a:srgbClr>
                  </a:outerShdw>
                </a:effectLst>
              </a:rPr>
              <a:t>produce</a:t>
            </a:r>
            <a:r>
              <a:rPr lang="en-US" sz="2400" dirty="0">
                <a:solidFill>
                  <a:schemeClr val="tx1"/>
                </a:solidFill>
              </a:rPr>
              <a:t> a </a:t>
            </a:r>
            <a:r>
              <a:rPr lang="en-US" sz="2400" u="sng" dirty="0">
                <a:solidFill>
                  <a:schemeClr val="tx1"/>
                </a:solidFill>
                <a:effectLst>
                  <a:outerShdw blurRad="38100" dist="38100" dir="2700000" algn="tl">
                    <a:srgbClr val="000000">
                      <a:alpha val="43137"/>
                    </a:srgbClr>
                  </a:outerShdw>
                </a:effectLst>
              </a:rPr>
              <a:t>loss</a:t>
            </a:r>
            <a:r>
              <a:rPr lang="en-US" sz="2400" u="sng" dirty="0">
                <a:solidFill>
                  <a:schemeClr val="tx1"/>
                </a:solidFill>
              </a:rPr>
              <a:t> of </a:t>
            </a:r>
            <a:r>
              <a:rPr lang="en-US" sz="2400" u="sng" dirty="0">
                <a:solidFill>
                  <a:schemeClr val="tx1"/>
                </a:solidFill>
                <a:effectLst>
                  <a:outerShdw blurRad="38100" dist="38100" dir="2700000" algn="tl">
                    <a:srgbClr val="000000">
                      <a:alpha val="43137"/>
                    </a:srgbClr>
                  </a:outerShdw>
                </a:effectLst>
              </a:rPr>
              <a:t>function</a:t>
            </a:r>
            <a:r>
              <a:rPr lang="en-US" sz="2400" u="sng" dirty="0">
                <a:solidFill>
                  <a:schemeClr val="tx1"/>
                </a:solidFill>
              </a:rPr>
              <a:t> in a tumor </a:t>
            </a:r>
            <a:r>
              <a:rPr lang="en-US" sz="2400" u="sng" dirty="0">
                <a:solidFill>
                  <a:schemeClr val="tx1"/>
                </a:solidFill>
                <a:effectLst>
                  <a:outerShdw blurRad="38100" dist="38100" dir="2700000" algn="tl">
                    <a:srgbClr val="000000">
                      <a:alpha val="43137"/>
                    </a:srgbClr>
                  </a:outerShdw>
                </a:effectLst>
              </a:rPr>
              <a:t>suppressor</a:t>
            </a:r>
            <a:r>
              <a:rPr lang="en-US" sz="2400" u="sng" dirty="0">
                <a:solidFill>
                  <a:schemeClr val="tx1"/>
                </a:solidFill>
              </a:rPr>
              <a:t> gene.</a:t>
            </a:r>
          </a:p>
          <a:p>
            <a:pPr marL="342000" indent="-342000"/>
            <a:r>
              <a:rPr lang="en-US" sz="2400" dirty="0">
                <a:solidFill>
                  <a:srgbClr val="FF0000"/>
                </a:solidFill>
                <a:effectLst>
                  <a:glow rad="101600">
                    <a:schemeClr val="accent2">
                      <a:satMod val="175000"/>
                      <a:alpha val="40000"/>
                    </a:schemeClr>
                  </a:glow>
                </a:effectLst>
              </a:rPr>
              <a:t>If</a:t>
            </a:r>
            <a:r>
              <a:rPr lang="en-US" sz="2400" dirty="0">
                <a:solidFill>
                  <a:schemeClr val="tx1"/>
                </a:solidFill>
                <a:effectLst>
                  <a:glow rad="101600">
                    <a:schemeClr val="accent2">
                      <a:satMod val="175000"/>
                      <a:alpha val="40000"/>
                    </a:schemeClr>
                  </a:glow>
                </a:effectLst>
              </a:rPr>
              <a:t> people </a:t>
            </a:r>
            <a:r>
              <a:rPr lang="en-US" sz="2400" dirty="0">
                <a:solidFill>
                  <a:srgbClr val="FF0000"/>
                </a:solidFill>
                <a:effectLst>
                  <a:glow rad="101600">
                    <a:schemeClr val="accent2">
                      <a:satMod val="175000"/>
                      <a:alpha val="40000"/>
                    </a:schemeClr>
                  </a:glow>
                </a:effectLst>
              </a:rPr>
              <a:t>inherit</a:t>
            </a:r>
            <a:r>
              <a:rPr lang="en-US" sz="2400" dirty="0">
                <a:solidFill>
                  <a:schemeClr val="tx1"/>
                </a:solidFill>
                <a:effectLst>
                  <a:glow rad="101600">
                    <a:schemeClr val="accent2">
                      <a:satMod val="175000"/>
                      <a:alpha val="40000"/>
                    </a:schemeClr>
                  </a:glow>
                </a:effectLst>
              </a:rPr>
              <a:t> a mutation in </a:t>
            </a:r>
            <a:r>
              <a:rPr lang="en-US" sz="2400" dirty="0">
                <a:solidFill>
                  <a:srgbClr val="FF0000"/>
                </a:solidFill>
                <a:effectLst>
                  <a:glow rad="101600">
                    <a:schemeClr val="accent2">
                      <a:satMod val="175000"/>
                      <a:alpha val="40000"/>
                    </a:schemeClr>
                  </a:glow>
                </a:effectLst>
              </a:rPr>
              <a:t>one</a:t>
            </a:r>
            <a:r>
              <a:rPr lang="en-US" sz="2400" dirty="0">
                <a:solidFill>
                  <a:schemeClr val="tx1"/>
                </a:solidFill>
                <a:effectLst>
                  <a:glow rad="101600">
                    <a:schemeClr val="accent2">
                      <a:satMod val="175000"/>
                      <a:alpha val="40000"/>
                    </a:schemeClr>
                  </a:glow>
                </a:effectLst>
              </a:rPr>
              <a:t> copy of the gene, there is a greater chance of sustaining a </a:t>
            </a:r>
            <a:r>
              <a:rPr lang="en-US" sz="2400" dirty="0">
                <a:solidFill>
                  <a:srgbClr val="FF0000"/>
                </a:solidFill>
                <a:effectLst>
                  <a:glow rad="101600">
                    <a:schemeClr val="accent2">
                      <a:satMod val="175000"/>
                      <a:alpha val="40000"/>
                    </a:schemeClr>
                  </a:glow>
                </a:effectLst>
              </a:rPr>
              <a:t>second</a:t>
            </a:r>
            <a:r>
              <a:rPr lang="en-US" sz="2400" dirty="0">
                <a:solidFill>
                  <a:schemeClr val="tx1"/>
                </a:solidFill>
                <a:effectLst>
                  <a:glow rad="101600">
                    <a:schemeClr val="accent2">
                      <a:satMod val="175000"/>
                      <a:alpha val="40000"/>
                    </a:schemeClr>
                  </a:glow>
                </a:effectLst>
              </a:rPr>
              <a:t> mutation in the gene: the </a:t>
            </a:r>
            <a:r>
              <a:rPr lang="en-US" sz="2400" b="1" dirty="0">
                <a:solidFill>
                  <a:schemeClr val="tx1"/>
                </a:solidFill>
                <a:effectLst>
                  <a:glow rad="101600">
                    <a:schemeClr val="accent2">
                      <a:satMod val="175000"/>
                      <a:alpha val="40000"/>
                    </a:schemeClr>
                  </a:glow>
                </a:effectLst>
              </a:rPr>
              <a:t>two-hit hypothesis.</a:t>
            </a:r>
          </a:p>
        </p:txBody>
      </p:sp>
    </p:spTree>
    <p:extLst>
      <p:ext uri="{BB962C8B-B14F-4D97-AF65-F5344CB8AC3E}">
        <p14:creationId xmlns:p14="http://schemas.microsoft.com/office/powerpoint/2010/main" val="20000943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54984"/>
            <a:ext cx="8302240" cy="582481"/>
          </a:xfrm>
          <a:solidFill>
            <a:srgbClr val="D3F42C"/>
          </a:solidFill>
        </p:spPr>
        <p:txBody>
          <a:bodyPr lIns="0" tIns="0" rIns="0" bIns="0" anchor="ctr"/>
          <a:lstStyle/>
          <a:p>
            <a:r>
              <a:rPr lang="en-US" sz="3600" dirty="0">
                <a:latin typeface="+mj-lt"/>
              </a:rPr>
              <a:t>Loss of Heterozygosity</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77608" y="979716"/>
            <a:ext cx="8302240" cy="3510641"/>
          </a:xfrm>
          <a:prstGeom prst="rect">
            <a:avLst/>
          </a:prstGeom>
        </p:spPr>
        <p:txBody>
          <a:bodyPr lIns="0" tIns="0" rIns="0" bIns="0"/>
          <a:lstStyle/>
          <a:p>
            <a:pPr marL="342000" indent="-342000"/>
            <a:r>
              <a:rPr lang="en-US" sz="2400" u="sng" dirty="0">
                <a:solidFill>
                  <a:schemeClr val="tx1"/>
                </a:solidFill>
              </a:rPr>
              <a:t>An </a:t>
            </a:r>
            <a:r>
              <a:rPr lang="en-US" sz="2400" u="sng" dirty="0">
                <a:solidFill>
                  <a:schemeClr val="tx1"/>
                </a:solidFill>
                <a:effectLst>
                  <a:outerShdw blurRad="38100" dist="38100" dir="2700000" algn="tl">
                    <a:srgbClr val="000000">
                      <a:alpha val="43137"/>
                    </a:srgbClr>
                  </a:outerShdw>
                </a:effectLst>
              </a:rPr>
              <a:t>inactivating</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mutation</a:t>
            </a:r>
            <a:r>
              <a:rPr lang="en-US" sz="2400" u="sng" dirty="0">
                <a:solidFill>
                  <a:schemeClr val="tx1"/>
                </a:solidFill>
              </a:rPr>
              <a:t> in the </a:t>
            </a:r>
            <a:r>
              <a:rPr lang="en-US" sz="2400" u="sng" dirty="0">
                <a:solidFill>
                  <a:schemeClr val="tx1"/>
                </a:solidFill>
                <a:effectLst>
                  <a:outerShdw blurRad="38100" dist="38100" dir="2700000" algn="tl">
                    <a:srgbClr val="000000">
                      <a:alpha val="43137"/>
                    </a:srgbClr>
                  </a:outerShdw>
                </a:effectLst>
              </a:rPr>
              <a:t>second</a:t>
            </a:r>
            <a:r>
              <a:rPr lang="en-US" sz="2400" u="sng" dirty="0">
                <a:solidFill>
                  <a:schemeClr val="tx1"/>
                </a:solidFill>
              </a:rPr>
              <a:t> copy of a </a:t>
            </a:r>
            <a:r>
              <a:rPr lang="en-US" sz="2400" u="sng" dirty="0">
                <a:solidFill>
                  <a:schemeClr val="tx1"/>
                </a:solidFill>
                <a:effectLst>
                  <a:outerShdw blurRad="38100" dist="38100" dir="2700000" algn="tl">
                    <a:srgbClr val="000000">
                      <a:alpha val="43137"/>
                    </a:srgbClr>
                  </a:outerShdw>
                </a:effectLst>
              </a:rPr>
              <a:t>tumor</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suppressor</a:t>
            </a:r>
            <a:r>
              <a:rPr lang="en-US" sz="2400" u="sng" dirty="0">
                <a:solidFill>
                  <a:schemeClr val="tx1"/>
                </a:solidFill>
              </a:rPr>
              <a:t> gene can </a:t>
            </a:r>
            <a:r>
              <a:rPr lang="en-US" sz="2400" u="sng" dirty="0">
                <a:solidFill>
                  <a:schemeClr val="tx1"/>
                </a:solidFill>
                <a:effectLst>
                  <a:outerShdw blurRad="38100" dist="38100" dir="2700000" algn="tl">
                    <a:srgbClr val="000000">
                      <a:alpha val="43137"/>
                    </a:srgbClr>
                  </a:outerShdw>
                </a:effectLst>
              </a:rPr>
              <a:t>lead</a:t>
            </a:r>
            <a:r>
              <a:rPr lang="en-US" sz="2400" u="sng" dirty="0">
                <a:solidFill>
                  <a:schemeClr val="tx1"/>
                </a:solidFill>
              </a:rPr>
              <a:t> to cancer</a:t>
            </a:r>
            <a:r>
              <a:rPr lang="en-US" sz="2400" dirty="0">
                <a:solidFill>
                  <a:schemeClr val="tx1"/>
                </a:solidFill>
              </a:rPr>
              <a:t>.</a:t>
            </a:r>
          </a:p>
          <a:p>
            <a:pPr marL="342000" indent="-342000"/>
            <a:r>
              <a:rPr lang="en-US" sz="2400" u="sng" dirty="0">
                <a:solidFill>
                  <a:schemeClr val="tx1"/>
                </a:solidFill>
              </a:rPr>
              <a:t>When </a:t>
            </a:r>
            <a:r>
              <a:rPr lang="en-US" sz="2400" u="sng" dirty="0">
                <a:solidFill>
                  <a:srgbClr val="FF0000"/>
                </a:solidFill>
              </a:rPr>
              <a:t>all</a:t>
            </a:r>
            <a:r>
              <a:rPr lang="en-US" sz="2400" u="sng" dirty="0">
                <a:solidFill>
                  <a:schemeClr val="tx1"/>
                </a:solidFill>
              </a:rPr>
              <a:t> or </a:t>
            </a:r>
            <a:r>
              <a:rPr lang="en-US" sz="2400" u="sng" dirty="0">
                <a:solidFill>
                  <a:srgbClr val="FF0000"/>
                </a:solidFill>
              </a:rPr>
              <a:t>part</a:t>
            </a:r>
            <a:r>
              <a:rPr lang="en-US" sz="2400" u="sng" dirty="0">
                <a:solidFill>
                  <a:schemeClr val="tx1"/>
                </a:solidFill>
              </a:rPr>
              <a:t> of a </a:t>
            </a:r>
            <a:r>
              <a:rPr lang="en-US" sz="2400" u="sng" dirty="0">
                <a:solidFill>
                  <a:schemeClr val="tx1"/>
                </a:solidFill>
                <a:effectLst>
                  <a:outerShdw blurRad="38100" dist="38100" dir="2700000" algn="tl">
                    <a:srgbClr val="000000">
                      <a:alpha val="43137"/>
                    </a:srgbClr>
                  </a:outerShdw>
                </a:effectLst>
              </a:rPr>
              <a:t>chromosome</a:t>
            </a:r>
            <a:r>
              <a:rPr lang="en-US" sz="2400" u="sng" dirty="0">
                <a:solidFill>
                  <a:schemeClr val="tx1"/>
                </a:solidFill>
              </a:rPr>
              <a:t> containing the normal allele of the gene is </a:t>
            </a:r>
            <a:r>
              <a:rPr lang="en-US" sz="2400" u="sng" dirty="0">
                <a:solidFill>
                  <a:srgbClr val="FF0000"/>
                </a:solidFill>
              </a:rPr>
              <a:t>deleted</a:t>
            </a:r>
            <a:r>
              <a:rPr lang="en-US" sz="2400" u="sng" dirty="0">
                <a:solidFill>
                  <a:schemeClr val="tx1"/>
                </a:solidFill>
              </a:rPr>
              <a:t>, this is called </a:t>
            </a:r>
            <a:r>
              <a:rPr lang="en-US" sz="2400" b="1" dirty="0">
                <a:solidFill>
                  <a:schemeClr val="tx1"/>
                </a:solidFill>
              </a:rPr>
              <a:t>loss of heterozygosity (</a:t>
            </a:r>
            <a:r>
              <a:rPr lang="en-US" sz="2400" b="1" spc="-350" dirty="0">
                <a:solidFill>
                  <a:schemeClr val="tx1"/>
                </a:solidFill>
              </a:rPr>
              <a:t>L O H </a:t>
            </a:r>
            <a:r>
              <a:rPr lang="en-US" sz="2400" b="1" dirty="0" smtClean="0">
                <a:solidFill>
                  <a:schemeClr val="tx1"/>
                </a:solidFill>
              </a:rPr>
              <a:t>)</a:t>
            </a:r>
            <a:r>
              <a:rPr lang="en-US" sz="2400" dirty="0" smtClean="0">
                <a:solidFill>
                  <a:schemeClr val="tx1"/>
                </a:solidFill>
              </a:rPr>
              <a:t>.This </a:t>
            </a:r>
            <a:r>
              <a:rPr lang="en-US" sz="2400" dirty="0" smtClean="0">
                <a:solidFill>
                  <a:schemeClr val="tx1"/>
                </a:solidFill>
                <a:effectLst>
                  <a:outerShdw blurRad="38100" dist="38100" dir="2700000" algn="tl">
                    <a:srgbClr val="000000">
                      <a:alpha val="43137"/>
                    </a:srgbClr>
                  </a:outerShdw>
                </a:effectLst>
              </a:rPr>
              <a:t>increases</a:t>
            </a:r>
            <a:r>
              <a:rPr lang="en-US" sz="2400" dirty="0" smtClean="0">
                <a:solidFill>
                  <a:schemeClr val="tx1"/>
                </a:solidFill>
              </a:rPr>
              <a:t> the chance for </a:t>
            </a:r>
            <a:r>
              <a:rPr lang="en-US" sz="2400" dirty="0" smtClean="0">
                <a:solidFill>
                  <a:schemeClr val="tx1"/>
                </a:solidFill>
                <a:effectLst>
                  <a:outerShdw blurRad="38100" dist="38100" dir="2700000" algn="tl">
                    <a:srgbClr val="000000">
                      <a:alpha val="43137"/>
                    </a:srgbClr>
                  </a:outerShdw>
                </a:effectLst>
              </a:rPr>
              <a:t>cancer</a:t>
            </a:r>
            <a:r>
              <a:rPr lang="en-US" sz="2400" dirty="0" smtClean="0">
                <a:solidFill>
                  <a:schemeClr val="tx1"/>
                </a:solidFill>
              </a:rPr>
              <a:t> development.</a:t>
            </a:r>
            <a:endParaRPr lang="en-US" sz="2400" dirty="0">
              <a:solidFill>
                <a:schemeClr val="tx1"/>
              </a:solidFill>
            </a:endParaRPr>
          </a:p>
          <a:p>
            <a:pPr marL="342000" indent="-342000"/>
            <a:r>
              <a:rPr lang="en-US" sz="2400" u="sng" spc="-350" dirty="0">
                <a:solidFill>
                  <a:srgbClr val="FF0000"/>
                </a:solidFill>
                <a:effectLst>
                  <a:outerShdw blurRad="38100" dist="38100" dir="2700000" algn="tl">
                    <a:srgbClr val="000000">
                      <a:alpha val="43137"/>
                    </a:srgbClr>
                  </a:outerShdw>
                </a:effectLst>
              </a:rPr>
              <a:t>L O H</a:t>
            </a:r>
            <a:r>
              <a:rPr lang="en-US" sz="2400" u="sng" dirty="0">
                <a:solidFill>
                  <a:srgbClr val="FF0000"/>
                </a:solidFill>
                <a:effectLst>
                  <a:outerShdw blurRad="38100" dist="38100" dir="2700000" algn="tl">
                    <a:srgbClr val="000000">
                      <a:alpha val="43137"/>
                    </a:srgbClr>
                  </a:outerShdw>
                </a:effectLst>
              </a:rPr>
              <a:t> </a:t>
            </a:r>
            <a:r>
              <a:rPr lang="en-US" sz="2400" u="sng" dirty="0">
                <a:solidFill>
                  <a:schemeClr val="tx1"/>
                </a:solidFill>
              </a:rPr>
              <a:t>can be </a:t>
            </a:r>
            <a:r>
              <a:rPr lang="en-US" sz="2400" u="sng" dirty="0">
                <a:solidFill>
                  <a:srgbClr val="FF0000"/>
                </a:solidFill>
              </a:rPr>
              <a:t>confirmed</a:t>
            </a:r>
            <a:r>
              <a:rPr lang="en-US" sz="2400" u="sng" dirty="0">
                <a:solidFill>
                  <a:schemeClr val="tx1"/>
                </a:solidFill>
              </a:rPr>
              <a:t> by looking for </a:t>
            </a:r>
            <a:r>
              <a:rPr lang="en-US" sz="2400" u="sng" dirty="0">
                <a:solidFill>
                  <a:srgbClr val="FF0000"/>
                </a:solidFill>
              </a:rPr>
              <a:t>deletion</a:t>
            </a:r>
            <a:r>
              <a:rPr lang="en-US" sz="2400" u="sng" dirty="0">
                <a:solidFill>
                  <a:schemeClr val="tx1"/>
                </a:solidFill>
              </a:rPr>
              <a:t> of </a:t>
            </a:r>
            <a:r>
              <a:rPr lang="en-US" sz="2400" b="1" i="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microsatellite</a:t>
            </a:r>
            <a:r>
              <a:rPr lang="en-US" sz="2400" u="sng" dirty="0">
                <a:solidFill>
                  <a:schemeClr val="tx1"/>
                </a:solidFill>
              </a:rPr>
              <a:t> or </a:t>
            </a:r>
            <a:r>
              <a:rPr lang="en-US" sz="2400" b="1" i="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short tandem repeat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r>
              <a:rPr lang="en-US" sz="2400" b="1" i="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 T R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markers </a:t>
            </a:r>
            <a:r>
              <a:rPr lang="en-US" sz="2400" u="sng" dirty="0">
                <a:solidFill>
                  <a:schemeClr val="tx1"/>
                </a:solidFill>
              </a:rPr>
              <a:t>on the chromosome</a:t>
            </a:r>
            <a:r>
              <a:rPr lang="en-US" sz="2400" u="sng" dirty="0" smtClean="0">
                <a:solidFill>
                  <a:schemeClr val="tx1"/>
                </a:solidFill>
              </a:rPr>
              <a:t>.( molecular tests).</a:t>
            </a:r>
          </a:p>
          <a:p>
            <a:pPr marL="342000" indent="-342000"/>
            <a:r>
              <a:rPr lang="en-US" sz="2400" u="sng" dirty="0" smtClean="0">
                <a:solidFill>
                  <a:schemeClr val="tx1"/>
                </a:solidFill>
              </a:rPr>
              <a:t>Microsatellite:</a:t>
            </a:r>
            <a:r>
              <a:rPr lang="en-GB" dirty="0">
                <a:solidFill>
                  <a:srgbClr val="FF0000"/>
                </a:solidFill>
              </a:rPr>
              <a:t>Repetitive</a:t>
            </a:r>
            <a:r>
              <a:rPr lang="en-GB" dirty="0"/>
              <a:t> segments of DNA </a:t>
            </a:r>
            <a:r>
              <a:rPr lang="en-GB" dirty="0">
                <a:solidFill>
                  <a:srgbClr val="FF0000"/>
                </a:solidFill>
              </a:rPr>
              <a:t>scattered</a:t>
            </a:r>
            <a:r>
              <a:rPr lang="en-GB" dirty="0"/>
              <a:t> throughout the genome in </a:t>
            </a:r>
            <a:r>
              <a:rPr lang="en-GB" dirty="0">
                <a:solidFill>
                  <a:srgbClr val="FF0000"/>
                </a:solidFill>
              </a:rPr>
              <a:t>noncoding</a:t>
            </a:r>
            <a:r>
              <a:rPr lang="en-GB" dirty="0"/>
              <a:t> regions between genes or within genes (introns). They are often used as </a:t>
            </a:r>
            <a:r>
              <a:rPr lang="en-GB" dirty="0">
                <a:effectLst>
                  <a:outerShdw blurRad="38100" dist="38100" dir="2700000" algn="tl">
                    <a:srgbClr val="000000">
                      <a:alpha val="43137"/>
                    </a:srgbClr>
                  </a:outerShdw>
                </a:effectLst>
              </a:rPr>
              <a:t>markers</a:t>
            </a:r>
            <a:r>
              <a:rPr lang="en-GB" dirty="0"/>
              <a:t> for linkage </a:t>
            </a:r>
            <a:r>
              <a:rPr lang="en-GB" dirty="0">
                <a:effectLst>
                  <a:outerShdw blurRad="38100" dist="38100" dir="2700000" algn="tl">
                    <a:srgbClr val="000000">
                      <a:alpha val="43137"/>
                    </a:srgbClr>
                  </a:outerShdw>
                </a:effectLst>
              </a:rPr>
              <a:t>analysis</a:t>
            </a:r>
            <a:r>
              <a:rPr lang="en-GB" dirty="0"/>
              <a:t> because of their naturally occurring </a:t>
            </a:r>
            <a:r>
              <a:rPr lang="en-GB" dirty="0">
                <a:effectLst>
                  <a:outerShdw blurRad="38100" dist="38100" dir="2700000" algn="tl">
                    <a:srgbClr val="000000">
                      <a:alpha val="43137"/>
                    </a:srgbClr>
                  </a:outerShdw>
                </a:effectLst>
              </a:rPr>
              <a:t>high</a:t>
            </a:r>
            <a:r>
              <a:rPr lang="en-GB" dirty="0"/>
              <a:t> </a:t>
            </a:r>
            <a:r>
              <a:rPr lang="en-GB" dirty="0">
                <a:effectLst>
                  <a:outerShdw blurRad="38100" dist="38100" dir="2700000" algn="tl">
                    <a:srgbClr val="000000">
                      <a:alpha val="43137"/>
                    </a:srgbClr>
                  </a:outerShdw>
                </a:effectLst>
              </a:rPr>
              <a:t>variability</a:t>
            </a:r>
            <a:r>
              <a:rPr lang="en-GB" dirty="0"/>
              <a:t> in </a:t>
            </a:r>
            <a:r>
              <a:rPr lang="en-GB" dirty="0">
                <a:effectLst>
                  <a:outerShdw blurRad="38100" dist="38100" dir="2700000" algn="tl">
                    <a:srgbClr val="000000">
                      <a:alpha val="43137"/>
                    </a:srgbClr>
                  </a:outerShdw>
                </a:effectLst>
              </a:rPr>
              <a:t>repeat</a:t>
            </a:r>
            <a:r>
              <a:rPr lang="en-GB" dirty="0"/>
              <a:t> number </a:t>
            </a:r>
            <a:r>
              <a:rPr lang="en-GB" dirty="0">
                <a:effectLst>
                  <a:outerShdw blurRad="38100" dist="38100" dir="2700000" algn="tl">
                    <a:srgbClr val="000000">
                      <a:alpha val="43137"/>
                    </a:srgbClr>
                  </a:outerShdw>
                </a:effectLst>
              </a:rPr>
              <a:t>between</a:t>
            </a:r>
            <a:r>
              <a:rPr lang="en-GB" dirty="0"/>
              <a:t> individuals.</a:t>
            </a:r>
            <a:endParaRPr lang="en-US" sz="2400" u="sng" dirty="0">
              <a:solidFill>
                <a:schemeClr val="tx1"/>
              </a:solidFill>
            </a:endParaRPr>
          </a:p>
        </p:txBody>
      </p:sp>
    </p:spTree>
    <p:extLst>
      <p:ext uri="{BB962C8B-B14F-4D97-AF65-F5344CB8AC3E}">
        <p14:creationId xmlns:p14="http://schemas.microsoft.com/office/powerpoint/2010/main" val="180682858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217700"/>
            <a:ext cx="8302240" cy="1501918"/>
          </a:xfrm>
          <a:solidFill>
            <a:srgbClr val="D3F42C"/>
          </a:solidFill>
        </p:spPr>
        <p:txBody>
          <a:bodyPr lIns="0" tIns="0" rIns="0" bIns="0" anchor="ctr"/>
          <a:lstStyle/>
          <a:p>
            <a:r>
              <a:rPr lang="en-US" sz="3200" dirty="0">
                <a:latin typeface="+mj-lt"/>
              </a:rPr>
              <a:t>The </a:t>
            </a:r>
            <a:r>
              <a:rPr lang="en-US" sz="3200" i="1" dirty="0">
                <a:latin typeface="+mj-lt"/>
              </a:rPr>
              <a:t>RB</a:t>
            </a:r>
            <a:r>
              <a:rPr lang="en-US" sz="3200" dirty="0">
                <a:latin typeface="+mj-lt"/>
              </a:rPr>
              <a:t> Tumor Suppressor Gene Was Discovered by Studying Families with Hereditary Retinoblastoma</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2060813"/>
            <a:ext cx="8302240" cy="943644"/>
          </a:xfrm>
          <a:prstGeom prst="rect">
            <a:avLst/>
          </a:prstGeom>
        </p:spPr>
        <p:txBody>
          <a:bodyPr lIns="0" tIns="0" rIns="0" bIns="0"/>
          <a:lstStyle/>
          <a:p>
            <a:pPr marL="331200" indent="-342000"/>
            <a:r>
              <a:rPr lang="en-US" sz="2400" i="1" u="sng" dirty="0">
                <a:solidFill>
                  <a:schemeClr val="tx1"/>
                </a:solidFill>
              </a:rPr>
              <a:t>Hereditary</a:t>
            </a:r>
            <a:r>
              <a:rPr lang="en-US" sz="2400" u="sng" dirty="0">
                <a:solidFill>
                  <a:schemeClr val="tx1"/>
                </a:solidFill>
              </a:rPr>
              <a:t> </a:t>
            </a:r>
            <a:r>
              <a:rPr lang="en-US" sz="2400" i="1" u="sng" dirty="0">
                <a:solidFill>
                  <a:schemeClr val="tx1"/>
                </a:solidFill>
              </a:rPr>
              <a:t>retinoblastoma</a:t>
            </a:r>
            <a:r>
              <a:rPr lang="en-US" sz="2400" u="sng" dirty="0">
                <a:solidFill>
                  <a:schemeClr val="tx1"/>
                </a:solidFill>
              </a:rPr>
              <a:t> </a:t>
            </a:r>
            <a:r>
              <a:rPr lang="en-US" sz="2400" dirty="0">
                <a:solidFill>
                  <a:schemeClr val="tx1"/>
                </a:solidFill>
              </a:rPr>
              <a:t>is a </a:t>
            </a:r>
            <a:r>
              <a:rPr lang="en-US" sz="2400" dirty="0">
                <a:solidFill>
                  <a:srgbClr val="FF0000"/>
                </a:solidFill>
              </a:rPr>
              <a:t>rare</a:t>
            </a:r>
            <a:r>
              <a:rPr lang="en-US" sz="2400" dirty="0">
                <a:solidFill>
                  <a:schemeClr val="tx1"/>
                </a:solidFill>
              </a:rPr>
              <a:t> </a:t>
            </a:r>
            <a:r>
              <a:rPr lang="en-US" sz="2400" dirty="0">
                <a:solidFill>
                  <a:srgbClr val="FF0000"/>
                </a:solidFill>
              </a:rPr>
              <a:t>inherited</a:t>
            </a:r>
            <a:r>
              <a:rPr lang="en-US" sz="2400" dirty="0">
                <a:solidFill>
                  <a:schemeClr val="tx1"/>
                </a:solidFill>
              </a:rPr>
              <a:t> eye cancer that develops in </a:t>
            </a:r>
            <a:r>
              <a:rPr lang="en-US" sz="2400" dirty="0">
                <a:solidFill>
                  <a:schemeClr val="tx1"/>
                </a:solidFill>
                <a:effectLst>
                  <a:outerShdw blurRad="38100" dist="38100" dir="2700000" algn="tl">
                    <a:srgbClr val="000000">
                      <a:alpha val="43137"/>
                    </a:srgbClr>
                  </a:outerShdw>
                </a:effectLst>
              </a:rPr>
              <a:t>young</a:t>
            </a:r>
            <a:r>
              <a:rPr lang="en-US" sz="2400" dirty="0">
                <a:solidFill>
                  <a:schemeClr val="tx1"/>
                </a:solidFill>
              </a:rPr>
              <a:t> children.</a:t>
            </a:r>
          </a:p>
        </p:txBody>
      </p:sp>
    </p:spTree>
    <p:extLst>
      <p:ext uri="{BB962C8B-B14F-4D97-AF65-F5344CB8AC3E}">
        <p14:creationId xmlns:p14="http://schemas.microsoft.com/office/powerpoint/2010/main" val="219372544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74427"/>
            <a:ext cx="8229600" cy="1097279"/>
          </a:xfrm>
          <a:solidFill>
            <a:srgbClr val="D3F42C"/>
          </a:solidFill>
        </p:spPr>
        <p:txBody>
          <a:bodyPr lIns="0" tIns="0" rIns="0" bIns="0" anchor="ctr"/>
          <a:lstStyle/>
          <a:p>
            <a:r>
              <a:rPr lang="en-US" sz="3200" dirty="0">
                <a:effectLst>
                  <a:outerShdw blurRad="38100" dist="38100" dir="2700000" algn="tl">
                    <a:srgbClr val="000000">
                      <a:alpha val="43137"/>
                    </a:srgbClr>
                  </a:outerShdw>
                </a:effectLst>
                <a:latin typeface="+mj-lt"/>
              </a:rPr>
              <a:t>Behavior</a:t>
            </a:r>
            <a:r>
              <a:rPr lang="en-US" sz="3200" dirty="0">
                <a:latin typeface="+mj-lt"/>
              </a:rPr>
              <a:t> of Tumor </a:t>
            </a:r>
            <a:r>
              <a:rPr lang="en-US" sz="3200" dirty="0">
                <a:effectLst>
                  <a:outerShdw blurRad="38100" dist="38100" dir="2700000" algn="tl">
                    <a:srgbClr val="000000">
                      <a:alpha val="43137"/>
                    </a:srgbClr>
                  </a:outerShdw>
                </a:effectLst>
                <a:latin typeface="+mj-lt"/>
              </a:rPr>
              <a:t>Suppressor</a:t>
            </a:r>
            <a:r>
              <a:rPr lang="en-US" sz="3200" dirty="0">
                <a:latin typeface="+mj-lt"/>
              </a:rPr>
              <a:t> Gene</a:t>
            </a:r>
            <a:r>
              <a:rPr lang="en-US" sz="3200" dirty="0"/>
              <a:t>s</a:t>
            </a:r>
            <a:r>
              <a:rPr lang="en-US" sz="3200" dirty="0">
                <a:latin typeface="+mj-lt"/>
              </a:rPr>
              <a:t> </a:t>
            </a:r>
            <a:r>
              <a:rPr lang="en-US" sz="3200" dirty="0">
                <a:effectLst>
                  <a:outerShdw blurRad="38100" dist="38100" dir="2700000" algn="tl">
                    <a:srgbClr val="000000">
                      <a:alpha val="43137"/>
                    </a:srgbClr>
                  </a:outerShdw>
                </a:effectLst>
                <a:latin typeface="+mj-lt"/>
              </a:rPr>
              <a:t>in</a:t>
            </a:r>
            <a:r>
              <a:rPr lang="en-US" sz="3200" dirty="0">
                <a:latin typeface="+mj-lt"/>
              </a:rPr>
              <a:t> Hereditary </a:t>
            </a:r>
            <a:r>
              <a:rPr lang="en-US" sz="3200" dirty="0">
                <a:effectLst>
                  <a:outerShdw blurRad="38100" dist="38100" dir="2700000" algn="tl">
                    <a:srgbClr val="000000">
                      <a:alpha val="43137"/>
                    </a:srgbClr>
                  </a:outerShdw>
                </a:effectLst>
                <a:latin typeface="+mj-lt"/>
              </a:rPr>
              <a:t>and</a:t>
            </a:r>
            <a:r>
              <a:rPr lang="en-US" sz="3200" dirty="0">
                <a:latin typeface="+mj-lt"/>
              </a:rPr>
              <a:t> Nonhereditary Cancers </a:t>
            </a:r>
          </a:p>
        </p:txBody>
      </p:sp>
      <p:sp>
        <p:nvSpPr>
          <p:cNvPr id="3" name="Content Placeholder 2"/>
          <p:cNvSpPr>
            <a:spLocks noGrp="1"/>
          </p:cNvSpPr>
          <p:nvPr>
            <p:ph sz="quarter" idx="14"/>
          </p:nvPr>
        </p:nvSpPr>
        <p:spPr>
          <a:xfrm>
            <a:off x="457201" y="1429743"/>
            <a:ext cx="8229599" cy="781192"/>
          </a:xfrm>
          <a:solidFill>
            <a:srgbClr val="FFFF00"/>
          </a:solidFill>
        </p:spPr>
        <p:txBody>
          <a:bodyPr lIns="0" tIns="0" rIns="0" bIns="0"/>
          <a:lstStyle/>
          <a:p>
            <a:pPr marL="0" indent="0">
              <a:buNone/>
            </a:pPr>
            <a:r>
              <a:rPr lang="en-IN" sz="2400" b="1" dirty="0"/>
              <a:t>Figure 26.15 </a:t>
            </a:r>
            <a:r>
              <a:rPr lang="en-IN" sz="2400" dirty="0"/>
              <a:t>Behavior of Tumor Suppressor Genes in Hereditary and Nonhereditary Cancers.</a:t>
            </a:r>
          </a:p>
        </p:txBody>
      </p:sp>
      <p:pic>
        <p:nvPicPr>
          <p:cNvPr id="9" name="Content Placeholder 6" descr="Illustration of hereditary retinoblastoma shows fusion of an egg and a sperm with R B gene. In nonhereditary retinoblastoma, fusion is between an egg and a sperm, both without the R B gene, but occasionally occurs during cell division. "/>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23"/>
          <a:stretch/>
        </p:blipFill>
        <p:spPr>
          <a:xfrm>
            <a:off x="2187470" y="2370995"/>
            <a:ext cx="5218901" cy="3842260"/>
          </a:xfrm>
        </p:spPr>
      </p:pic>
    </p:spTree>
    <p:extLst>
      <p:ext uri="{BB962C8B-B14F-4D97-AF65-F5344CB8AC3E}">
        <p14:creationId xmlns:p14="http://schemas.microsoft.com/office/powerpoint/2010/main" val="1882084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6558" y="136321"/>
            <a:ext cx="8263784" cy="1706991"/>
          </a:xfrm>
          <a:solidFill>
            <a:srgbClr val="CC99FF"/>
          </a:solidFill>
        </p:spPr>
        <p:txBody>
          <a:bodyPr lIns="0" tIns="0" rIns="0" bIns="0" anchor="ctr"/>
          <a:lstStyle/>
          <a:p>
            <a:r>
              <a:rPr lang="en-US" sz="3600" dirty="0">
                <a:latin typeface="+mj-lt"/>
              </a:rPr>
              <a:t>Cancer Cell Proliferation Is Anchorage Independent and Insensitive to Population Density</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2075551"/>
            <a:ext cx="8263784" cy="2772228"/>
          </a:xfr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rPr>
              <a:t>Cancer</a:t>
            </a:r>
            <a:r>
              <a:rPr lang="en-US" sz="2400" dirty="0">
                <a:solidFill>
                  <a:schemeClr val="tx1"/>
                </a:solidFill>
              </a:rPr>
              <a:t> cells have particular </a:t>
            </a:r>
            <a:r>
              <a:rPr lang="en-US" sz="2400" dirty="0">
                <a:solidFill>
                  <a:srgbClr val="C00000"/>
                </a:solidFill>
              </a:rPr>
              <a:t>traits</a:t>
            </a:r>
            <a:r>
              <a:rPr lang="en-US" sz="2400" dirty="0">
                <a:solidFill>
                  <a:schemeClr val="tx1"/>
                </a:solidFill>
              </a:rPr>
              <a:t>, such as the </a:t>
            </a:r>
            <a:r>
              <a:rPr lang="en-US" sz="2400" u="sng" dirty="0">
                <a:solidFill>
                  <a:schemeClr val="tx1"/>
                </a:solidFill>
                <a:effectLst>
                  <a:outerShdw blurRad="38100" dist="38100" dir="2700000" algn="tl">
                    <a:srgbClr val="000000">
                      <a:alpha val="43137"/>
                    </a:srgbClr>
                  </a:outerShdw>
                </a:effectLst>
              </a:rPr>
              <a:t>ability</a:t>
            </a:r>
            <a:r>
              <a:rPr lang="en-US" sz="2400" u="sng" dirty="0">
                <a:solidFill>
                  <a:schemeClr val="tx1"/>
                </a:solidFill>
              </a:rPr>
              <a:t> to form tumors.</a:t>
            </a:r>
          </a:p>
          <a:p>
            <a:pPr marL="342000" indent="-342000"/>
            <a:r>
              <a:rPr lang="en-US" sz="2400" dirty="0">
                <a:solidFill>
                  <a:schemeClr val="tx1"/>
                </a:solidFill>
                <a:effectLst>
                  <a:glow rad="63500">
                    <a:schemeClr val="accent4">
                      <a:satMod val="175000"/>
                      <a:alpha val="40000"/>
                    </a:schemeClr>
                  </a:glow>
                </a:effectLst>
              </a:rPr>
              <a:t>This can be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demonstrated</a:t>
            </a:r>
            <a:r>
              <a:rPr lang="en-US" sz="2400" dirty="0">
                <a:solidFill>
                  <a:schemeClr val="tx1"/>
                </a:solidFill>
                <a:effectLst>
                  <a:glow rad="63500">
                    <a:schemeClr val="accent4">
                      <a:satMod val="175000"/>
                      <a:alpha val="40000"/>
                    </a:schemeClr>
                  </a:glow>
                </a:effectLst>
              </a:rPr>
              <a:t> by injecting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cells</a:t>
            </a:r>
            <a:r>
              <a:rPr lang="en-US" sz="2400" dirty="0">
                <a:solidFill>
                  <a:schemeClr val="tx1"/>
                </a:solidFill>
                <a:effectLst>
                  <a:glow rad="63500">
                    <a:schemeClr val="accent4">
                      <a:satMod val="175000"/>
                      <a:alpha val="40000"/>
                    </a:schemeClr>
                  </a:glow>
                </a:effectLst>
              </a:rPr>
              <a:t> into </a:t>
            </a:r>
            <a:r>
              <a:rPr lang="en-US" sz="2400" i="1" u="sng" dirty="0">
                <a:solidFill>
                  <a:schemeClr val="tx1"/>
                </a:solidFill>
                <a:effectLst>
                  <a:glow rad="63500">
                    <a:schemeClr val="accent4">
                      <a:satMod val="175000"/>
                      <a:alpha val="40000"/>
                    </a:schemeClr>
                  </a:glow>
                </a:effectLst>
              </a:rPr>
              <a:t>nude mice,</a:t>
            </a:r>
            <a:r>
              <a:rPr lang="en-US" sz="2400" u="sng" dirty="0">
                <a:solidFill>
                  <a:schemeClr val="tx1"/>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which</a:t>
            </a:r>
            <a:r>
              <a:rPr lang="en-US" sz="2400" u="sng" dirty="0">
                <a:solidFill>
                  <a:schemeClr val="tx1"/>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lack</a:t>
            </a:r>
            <a:r>
              <a:rPr lang="en-US" sz="2400" u="sng" dirty="0">
                <a:solidFill>
                  <a:schemeClr val="tx1"/>
                </a:solidFill>
                <a:effectLst>
                  <a:glow rad="63500">
                    <a:schemeClr val="accent4">
                      <a:satMod val="175000"/>
                      <a:alpha val="40000"/>
                    </a:schemeClr>
                  </a:glow>
                </a:effectLst>
              </a:rPr>
              <a:t> an immune system</a:t>
            </a:r>
            <a:r>
              <a:rPr lang="en-US" sz="2400" u="sng" dirty="0">
                <a:solidFill>
                  <a:schemeClr val="tx1"/>
                </a:solidFill>
              </a:rPr>
              <a:t>.</a:t>
            </a:r>
            <a:endParaRPr lang="en-US" sz="2400" i="1" u="sng" dirty="0">
              <a:solidFill>
                <a:schemeClr val="tx1"/>
              </a:solidFill>
            </a:endParaRPr>
          </a:p>
          <a:p>
            <a:pPr marL="342000" indent="-342000"/>
            <a:r>
              <a:rPr lang="en-US" sz="2400" u="sng" dirty="0">
                <a:solidFill>
                  <a:schemeClr val="tx1"/>
                </a:solidFill>
                <a:effectLst>
                  <a:outerShdw blurRad="38100" dist="38100" dir="2700000" algn="tl">
                    <a:srgbClr val="000000">
                      <a:alpha val="43137"/>
                    </a:srgbClr>
                  </a:outerShdw>
                </a:effectLst>
              </a:rPr>
              <a:t>Normal</a:t>
            </a:r>
            <a:r>
              <a:rPr lang="en-US" sz="2400" u="sng" dirty="0">
                <a:solidFill>
                  <a:schemeClr val="tx1"/>
                </a:solidFill>
              </a:rPr>
              <a:t> human cells </a:t>
            </a:r>
            <a:r>
              <a:rPr lang="en-US" sz="2400" u="sng" dirty="0">
                <a:solidFill>
                  <a:schemeClr val="tx1"/>
                </a:solidFill>
                <a:effectLst>
                  <a:outerShdw blurRad="38100" dist="38100" dir="2700000" algn="tl">
                    <a:srgbClr val="000000">
                      <a:alpha val="43137"/>
                    </a:srgbClr>
                  </a:outerShdw>
                </a:effectLst>
              </a:rPr>
              <a:t>injected</a:t>
            </a:r>
            <a:r>
              <a:rPr lang="en-US" sz="2400" u="sng" dirty="0">
                <a:solidFill>
                  <a:schemeClr val="tx1"/>
                </a:solidFill>
              </a:rPr>
              <a:t> into these </a:t>
            </a:r>
            <a:r>
              <a:rPr lang="en-US" sz="2400" u="sng" dirty="0">
                <a:solidFill>
                  <a:schemeClr val="tx1"/>
                </a:solidFill>
                <a:effectLst>
                  <a:outerShdw blurRad="38100" dist="38100" dir="2700000" algn="tl">
                    <a:srgbClr val="000000">
                      <a:alpha val="43137"/>
                    </a:srgbClr>
                  </a:outerShdw>
                </a:effectLst>
              </a:rPr>
              <a:t>won</a:t>
            </a:r>
            <a:r>
              <a:rPr lang="en-US" altLang="en-CA" sz="2400" u="sng" dirty="0">
                <a:solidFill>
                  <a:schemeClr val="tx1"/>
                </a:solidFill>
                <a:effectLst>
                  <a:outerShdw blurRad="38100" dist="38100" dir="2700000" algn="tl">
                    <a:srgbClr val="000000">
                      <a:alpha val="43137"/>
                    </a:srgbClr>
                  </a:outerShdw>
                </a:effectLst>
              </a:rPr>
              <a:t>’</a:t>
            </a:r>
            <a:r>
              <a:rPr lang="en-US" sz="2400" u="sng" dirty="0">
                <a:solidFill>
                  <a:schemeClr val="tx1"/>
                </a:solidFill>
                <a:effectLst>
                  <a:outerShdw blurRad="38100" dist="38100" dir="2700000" algn="tl">
                    <a:srgbClr val="000000">
                      <a:alpha val="43137"/>
                    </a:srgbClr>
                  </a:outerShdw>
                </a:effectLst>
              </a:rPr>
              <a:t>t</a:t>
            </a:r>
            <a:r>
              <a:rPr lang="en-US" sz="2400" u="sng" dirty="0">
                <a:solidFill>
                  <a:schemeClr val="tx1"/>
                </a:solidFill>
              </a:rPr>
              <a:t> grow, whereas </a:t>
            </a:r>
            <a:r>
              <a:rPr lang="en-US" sz="2400" u="sng" dirty="0">
                <a:solidFill>
                  <a:schemeClr val="tx1"/>
                </a:solidFill>
                <a:effectLst>
                  <a:outerShdw blurRad="38100" dist="38100" dir="2700000" algn="tl">
                    <a:srgbClr val="000000">
                      <a:alpha val="43137"/>
                    </a:srgbClr>
                  </a:outerShdw>
                </a:effectLst>
              </a:rPr>
              <a:t>cancer</a:t>
            </a:r>
            <a:r>
              <a:rPr lang="en-US" sz="2400" u="sng" dirty="0">
                <a:solidFill>
                  <a:schemeClr val="tx1"/>
                </a:solidFill>
              </a:rPr>
              <a:t> cells will </a:t>
            </a:r>
            <a:r>
              <a:rPr lang="en-US" sz="2400" u="sng" dirty="0">
                <a:solidFill>
                  <a:schemeClr val="tx1"/>
                </a:solidFill>
                <a:effectLst>
                  <a:outerShdw blurRad="38100" dist="38100" dir="2700000" algn="tl">
                    <a:srgbClr val="000000">
                      <a:alpha val="43137"/>
                    </a:srgbClr>
                  </a:outerShdw>
                </a:effectLst>
              </a:rPr>
              <a:t>proliferate</a:t>
            </a:r>
            <a:r>
              <a:rPr lang="en-US" sz="2400" u="sng" dirty="0">
                <a:solidFill>
                  <a:schemeClr val="tx1"/>
                </a:solidFill>
              </a:rPr>
              <a:t> and form tumors</a:t>
            </a:r>
            <a:r>
              <a:rPr lang="en-US" sz="2400" dirty="0">
                <a:solidFill>
                  <a:schemeClr val="tx1"/>
                </a:solidFill>
              </a:rPr>
              <a:t>.</a:t>
            </a:r>
          </a:p>
        </p:txBody>
      </p:sp>
    </p:spTree>
    <p:extLst>
      <p:ext uri="{BB962C8B-B14F-4D97-AF65-F5344CB8AC3E}">
        <p14:creationId xmlns:p14="http://schemas.microsoft.com/office/powerpoint/2010/main" val="23594583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23016" y="154984"/>
            <a:ext cx="8302240" cy="582481"/>
          </a:xfrm>
          <a:solidFill>
            <a:srgbClr val="FFFF00"/>
          </a:solidFill>
        </p:spPr>
        <p:txBody>
          <a:bodyPr lIns="0" tIns="0" rIns="0" bIns="0" anchor="ctr"/>
          <a:lstStyle/>
          <a:p>
            <a:r>
              <a:rPr lang="en-US" sz="3600" dirty="0">
                <a:latin typeface="+mj-lt"/>
              </a:rPr>
              <a:t>Retinoblastoma</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9717"/>
            <a:ext cx="8302240" cy="2841170"/>
          </a:xfrm>
          <a:prstGeom prst="rect">
            <a:avLst/>
          </a:prstGeo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rPr>
              <a:t>Children</a:t>
            </a:r>
            <a:r>
              <a:rPr lang="en-US" sz="2400" dirty="0">
                <a:solidFill>
                  <a:schemeClr val="tx1"/>
                </a:solidFill>
              </a:rPr>
              <a:t> with </a:t>
            </a:r>
            <a:r>
              <a:rPr lang="en-US" sz="2400" dirty="0">
                <a:solidFill>
                  <a:srgbClr val="FF0000"/>
                </a:solidFill>
                <a:effectLst>
                  <a:outerShdw blurRad="38100" dist="38100" dir="2700000" algn="tl">
                    <a:srgbClr val="000000">
                      <a:alpha val="43137"/>
                    </a:srgbClr>
                  </a:outerShdw>
                </a:effectLst>
              </a:rPr>
              <a:t>retinoblastoma</a:t>
            </a:r>
            <a:r>
              <a:rPr lang="en-US" sz="2400" dirty="0">
                <a:solidFill>
                  <a:schemeClr val="tx1"/>
                </a:solidFill>
              </a:rPr>
              <a:t> </a:t>
            </a:r>
            <a:r>
              <a:rPr lang="en-US" sz="2400" dirty="0">
                <a:solidFill>
                  <a:srgbClr val="FF0000"/>
                </a:solidFill>
              </a:rPr>
              <a:t>inherit</a:t>
            </a:r>
            <a:r>
              <a:rPr lang="en-US" sz="2400" dirty="0">
                <a:solidFill>
                  <a:schemeClr val="tx1"/>
                </a:solidFill>
              </a:rPr>
              <a:t> a </a:t>
            </a:r>
            <a:r>
              <a:rPr lang="en-US" sz="2400" dirty="0">
                <a:solidFill>
                  <a:srgbClr val="FF0000"/>
                </a:solidFill>
              </a:rPr>
              <a:t>deletion</a:t>
            </a:r>
            <a:r>
              <a:rPr lang="en-US" sz="2400" dirty="0">
                <a:solidFill>
                  <a:schemeClr val="tx1"/>
                </a:solidFill>
              </a:rPr>
              <a:t> of </a:t>
            </a:r>
            <a:r>
              <a:rPr lang="en-US" sz="2400" dirty="0">
                <a:solidFill>
                  <a:schemeClr val="tx1"/>
                </a:solidFill>
                <a:effectLst>
                  <a:outerShdw blurRad="38100" dist="38100" dir="2700000" algn="tl">
                    <a:srgbClr val="000000">
                      <a:alpha val="43137"/>
                    </a:srgbClr>
                  </a:outerShdw>
                </a:effectLst>
              </a:rPr>
              <a:t>part</a:t>
            </a:r>
            <a:r>
              <a:rPr lang="en-US" sz="2400" dirty="0">
                <a:solidFill>
                  <a:schemeClr val="tx1"/>
                </a:solidFill>
              </a:rPr>
              <a:t> of </a:t>
            </a:r>
            <a:r>
              <a:rPr lang="en-US" sz="2400" u="sng" dirty="0">
                <a:solidFill>
                  <a:schemeClr val="tx1"/>
                </a:solidFill>
                <a:effectLst>
                  <a:outerShdw blurRad="38100" dist="38100" dir="2700000" algn="tl">
                    <a:srgbClr val="000000">
                      <a:alpha val="43137"/>
                    </a:srgbClr>
                  </a:outerShdw>
                </a:effectLst>
              </a:rPr>
              <a:t>chromosome 13.</a:t>
            </a:r>
          </a:p>
          <a:p>
            <a:pPr marL="342000" indent="-342000"/>
            <a:r>
              <a:rPr lang="en-US" sz="2400" u="sng" dirty="0">
                <a:solidFill>
                  <a:schemeClr val="tx1"/>
                </a:solidFill>
              </a:rPr>
              <a:t>Individual retinal cells </a:t>
            </a:r>
            <a:r>
              <a:rPr lang="en-US" sz="2400" dirty="0">
                <a:solidFill>
                  <a:schemeClr val="tx1"/>
                </a:solidFill>
              </a:rPr>
              <a:t>may occasionally </a:t>
            </a:r>
            <a:r>
              <a:rPr lang="en-US" sz="2400" u="sng" dirty="0">
                <a:solidFill>
                  <a:schemeClr val="tx1"/>
                </a:solidFill>
              </a:rPr>
              <a:t>acquire a </a:t>
            </a:r>
            <a:r>
              <a:rPr lang="en-US" sz="2400" u="sng" dirty="0">
                <a:solidFill>
                  <a:srgbClr val="FF0000"/>
                </a:solidFill>
                <a:effectLst>
                  <a:outerShdw blurRad="38100" dist="38100" dir="2700000" algn="tl">
                    <a:srgbClr val="000000">
                      <a:alpha val="43137"/>
                    </a:srgbClr>
                  </a:outerShdw>
                </a:effectLst>
              </a:rPr>
              <a:t>deletion</a:t>
            </a:r>
            <a:r>
              <a:rPr lang="en-US" sz="2400" u="sng" dirty="0">
                <a:solidFill>
                  <a:schemeClr val="tx1"/>
                </a:solidFill>
              </a:rPr>
              <a:t> or </a:t>
            </a:r>
            <a:r>
              <a:rPr lang="en-US" sz="2400" u="sng" dirty="0">
                <a:solidFill>
                  <a:srgbClr val="FF0000"/>
                </a:solidFill>
                <a:effectLst>
                  <a:outerShdw blurRad="38100" dist="38100" dir="2700000" algn="tl">
                    <a:srgbClr val="000000">
                      <a:alpha val="43137"/>
                    </a:srgbClr>
                  </a:outerShdw>
                </a:effectLst>
              </a:rPr>
              <a:t>mutation</a:t>
            </a:r>
            <a:r>
              <a:rPr lang="en-US" sz="2400" u="sng" dirty="0">
                <a:solidFill>
                  <a:schemeClr val="tx1"/>
                </a:solidFill>
              </a:rPr>
              <a:t> </a:t>
            </a:r>
            <a:r>
              <a:rPr lang="en-US" sz="2400" dirty="0">
                <a:solidFill>
                  <a:schemeClr val="tx1"/>
                </a:solidFill>
              </a:rPr>
              <a:t>in the </a:t>
            </a:r>
            <a:r>
              <a:rPr lang="en-US" sz="2400" dirty="0">
                <a:solidFill>
                  <a:schemeClr val="tx1"/>
                </a:solidFill>
                <a:effectLst>
                  <a:outerShdw blurRad="38100" dist="38100" dir="2700000" algn="tl">
                    <a:srgbClr val="000000">
                      <a:alpha val="43137"/>
                    </a:srgbClr>
                  </a:outerShdw>
                </a:effectLst>
              </a:rPr>
              <a:t>same</a:t>
            </a:r>
            <a:r>
              <a:rPr lang="en-US" sz="2400" dirty="0">
                <a:solidFill>
                  <a:schemeClr val="tx1"/>
                </a:solidFill>
              </a:rPr>
              <a:t> region of chromosome 13.</a:t>
            </a:r>
          </a:p>
          <a:p>
            <a:pPr marL="342000" indent="-342000"/>
            <a:r>
              <a:rPr lang="en-US" sz="2400" dirty="0">
                <a:solidFill>
                  <a:srgbClr val="FF0000"/>
                </a:solidFill>
                <a:effectLst>
                  <a:outerShdw blurRad="38100" dist="38100" dir="2700000" algn="tl">
                    <a:srgbClr val="000000">
                      <a:alpha val="43137"/>
                    </a:srgbClr>
                  </a:outerShdw>
                </a:effectLst>
              </a:rPr>
              <a:t>Cancers</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arise</a:t>
            </a:r>
            <a:r>
              <a:rPr lang="en-US" sz="2400" dirty="0">
                <a:solidFill>
                  <a:schemeClr val="tx1"/>
                </a:solidFill>
              </a:rPr>
              <a:t> from such cells.</a:t>
            </a:r>
          </a:p>
          <a:p>
            <a:pPr marL="342000" indent="-342000"/>
            <a:r>
              <a:rPr lang="en-US" sz="2400" dirty="0">
                <a:solidFill>
                  <a:schemeClr val="tx1"/>
                </a:solidFill>
              </a:rPr>
              <a:t>The </a:t>
            </a:r>
            <a:r>
              <a:rPr lang="en-US" sz="2400" i="1" u="sng" dirty="0">
                <a:solidFill>
                  <a:schemeClr val="tx1"/>
                </a:solidFill>
              </a:rPr>
              <a:t>RB</a:t>
            </a:r>
            <a:r>
              <a:rPr lang="en-US" sz="2400" u="sng" dirty="0">
                <a:solidFill>
                  <a:schemeClr val="tx1"/>
                </a:solidFill>
              </a:rPr>
              <a:t> </a:t>
            </a:r>
            <a:r>
              <a:rPr lang="en-US" sz="2400" i="1" u="sng" dirty="0">
                <a:solidFill>
                  <a:schemeClr val="tx1"/>
                </a:solidFill>
              </a:rPr>
              <a:t>gene</a:t>
            </a:r>
            <a:r>
              <a:rPr lang="en-US" sz="2400" u="sng" dirty="0">
                <a:solidFill>
                  <a:schemeClr val="tx1"/>
                </a:solidFill>
              </a:rPr>
              <a:t> was identified as responsible for this</a:t>
            </a:r>
            <a:r>
              <a:rPr lang="en-US" sz="2400" dirty="0">
                <a:solidFill>
                  <a:schemeClr val="tx1"/>
                </a:solidFill>
              </a:rPr>
              <a:t>.</a:t>
            </a:r>
          </a:p>
        </p:txBody>
      </p:sp>
    </p:spTree>
    <p:extLst>
      <p:ext uri="{BB962C8B-B14F-4D97-AF65-F5344CB8AC3E}">
        <p14:creationId xmlns:p14="http://schemas.microsoft.com/office/powerpoint/2010/main" val="308552414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60779"/>
            <a:ext cx="8229600" cy="576199"/>
          </a:xfrm>
          <a:solidFill>
            <a:srgbClr val="D3F42C"/>
          </a:solidFill>
        </p:spPr>
        <p:txBody>
          <a:bodyPr lIns="0" tIns="0" rIns="0" bIns="0" anchor="ctr"/>
          <a:lstStyle/>
          <a:p>
            <a:r>
              <a:rPr lang="en-US" spc="-400" dirty="0"/>
              <a:t>R b</a:t>
            </a:r>
            <a:endParaRPr lang="en-US" sz="3600" spc="-400" dirty="0"/>
          </a:p>
        </p:txBody>
      </p:sp>
      <p:sp>
        <p:nvSpPr>
          <p:cNvPr id="4" name="Content Placeholder 3"/>
          <p:cNvSpPr>
            <a:spLocks noGrp="1"/>
          </p:cNvSpPr>
          <p:nvPr>
            <p:ph sz="quarter" idx="13"/>
          </p:nvPr>
        </p:nvSpPr>
        <p:spPr>
          <a:xfrm>
            <a:off x="457200" y="955342"/>
            <a:ext cx="8232775" cy="3486029"/>
          </a:xfrm>
        </p:spPr>
        <p:txBody>
          <a:bodyPr lIns="0" tIns="0" rIns="0" bIns="0"/>
          <a:lstStyle/>
          <a:p>
            <a:pPr marL="342000" indent="-342000"/>
            <a:r>
              <a:rPr lang="en-US" sz="2400" dirty="0">
                <a:solidFill>
                  <a:schemeClr val="tx1"/>
                </a:solidFill>
              </a:rPr>
              <a:t>The </a:t>
            </a:r>
            <a:r>
              <a:rPr lang="en-US" sz="2400" b="1" i="1" u="sng" dirty="0">
                <a:ln w="22225">
                  <a:solidFill>
                    <a:schemeClr val="accent2"/>
                  </a:solidFill>
                  <a:prstDash val="solid"/>
                </a:ln>
                <a:solidFill>
                  <a:schemeClr val="accent2">
                    <a:lumMod val="40000"/>
                    <a:lumOff val="60000"/>
                  </a:schemeClr>
                </a:solidFill>
              </a:rPr>
              <a:t>R</a:t>
            </a:r>
            <a:r>
              <a:rPr lang="en-US" sz="2400" i="1" u="sng" spc="-300" dirty="0">
                <a:solidFill>
                  <a:schemeClr val="tx1"/>
                </a:solidFill>
              </a:rPr>
              <a:t> </a:t>
            </a:r>
            <a:r>
              <a:rPr lang="en-US" sz="2400" b="1" i="1" u="sng" dirty="0">
                <a:ln w="22225">
                  <a:solidFill>
                    <a:schemeClr val="accent2"/>
                  </a:solidFill>
                  <a:prstDash val="solid"/>
                </a:ln>
                <a:solidFill>
                  <a:schemeClr val="accent2">
                    <a:lumMod val="40000"/>
                    <a:lumOff val="60000"/>
                  </a:schemeClr>
                </a:solidFill>
              </a:rPr>
              <a:t>B</a:t>
            </a:r>
            <a:r>
              <a:rPr lang="en-US" sz="2400" u="sng" dirty="0">
                <a:solidFill>
                  <a:schemeClr val="tx1"/>
                </a:solidFill>
              </a:rPr>
              <a:t> </a:t>
            </a:r>
            <a:r>
              <a:rPr lang="en-US" sz="2400" b="1" u="sng" dirty="0">
                <a:ln w="22225">
                  <a:solidFill>
                    <a:schemeClr val="accent2"/>
                  </a:solidFill>
                  <a:prstDash val="solid"/>
                </a:ln>
                <a:solidFill>
                  <a:schemeClr val="accent2">
                    <a:lumMod val="40000"/>
                    <a:lumOff val="60000"/>
                  </a:schemeClr>
                </a:solidFill>
              </a:rPr>
              <a:t>gene</a:t>
            </a:r>
            <a:r>
              <a:rPr lang="en-US" sz="2400" u="sng" dirty="0">
                <a:solidFill>
                  <a:schemeClr val="tx1"/>
                </a:solidFill>
              </a:rPr>
              <a:t> </a:t>
            </a:r>
            <a:r>
              <a:rPr lang="en-US" sz="2400" b="1" u="sng" dirty="0">
                <a:ln w="22225">
                  <a:solidFill>
                    <a:schemeClr val="accent2"/>
                  </a:solidFill>
                  <a:prstDash val="solid"/>
                </a:ln>
                <a:solidFill>
                  <a:schemeClr val="accent2">
                    <a:lumMod val="40000"/>
                    <a:lumOff val="60000"/>
                  </a:schemeClr>
                </a:solidFill>
              </a:rPr>
              <a:t>product</a:t>
            </a:r>
            <a:r>
              <a:rPr lang="en-US" sz="2400" u="sng" dirty="0">
                <a:solidFill>
                  <a:schemeClr val="tx1"/>
                </a:solidFill>
              </a:rPr>
              <a:t> </a:t>
            </a:r>
            <a:r>
              <a:rPr lang="en-US" sz="2400" dirty="0">
                <a:solidFill>
                  <a:schemeClr val="tx1"/>
                </a:solidFill>
              </a:rPr>
              <a:t>is </a:t>
            </a:r>
            <a:r>
              <a:rPr lang="en-US" sz="2400" u="sng" dirty="0">
                <a:solidFill>
                  <a:schemeClr val="tx1"/>
                </a:solidFill>
                <a:effectLst>
                  <a:outerShdw blurRad="38100" dist="38100" dir="2700000" algn="tl">
                    <a:srgbClr val="000000">
                      <a:alpha val="43137"/>
                    </a:srgbClr>
                  </a:outerShdw>
                </a:effectLst>
              </a:rPr>
              <a:t>required</a:t>
            </a:r>
            <a:r>
              <a:rPr lang="en-US" sz="2400" dirty="0">
                <a:solidFill>
                  <a:schemeClr val="tx1"/>
                </a:solidFill>
              </a:rPr>
              <a:t> to </a:t>
            </a:r>
            <a:r>
              <a:rPr lang="en-US" sz="2400" b="1" u="sng" dirty="0">
                <a:ln w="22225">
                  <a:solidFill>
                    <a:schemeClr val="accent2"/>
                  </a:solidFill>
                  <a:prstDash val="solid"/>
                </a:ln>
                <a:solidFill>
                  <a:schemeClr val="accent2">
                    <a:lumMod val="40000"/>
                    <a:lumOff val="60000"/>
                  </a:schemeClr>
                </a:solidFill>
              </a:rPr>
              <a:t>prevent</a:t>
            </a:r>
            <a:r>
              <a:rPr lang="en-US" sz="2400" u="sng" dirty="0">
                <a:solidFill>
                  <a:schemeClr val="tx1"/>
                </a:solidFill>
              </a:rPr>
              <a:t> cells from </a:t>
            </a:r>
            <a:r>
              <a:rPr lang="en-US" sz="2400" b="1" u="sng" dirty="0">
                <a:ln w="22225">
                  <a:solidFill>
                    <a:schemeClr val="accent2"/>
                  </a:solidFill>
                  <a:prstDash val="solid"/>
                </a:ln>
                <a:solidFill>
                  <a:schemeClr val="accent2">
                    <a:lumMod val="40000"/>
                    <a:lumOff val="60000"/>
                  </a:schemeClr>
                </a:solidFill>
              </a:rPr>
              <a:t>passing</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through</a:t>
            </a:r>
            <a:r>
              <a:rPr lang="en-US" sz="2400" u="sng" dirty="0">
                <a:solidFill>
                  <a:schemeClr val="tx1"/>
                </a:solidFill>
              </a:rPr>
              <a:t> the </a:t>
            </a:r>
            <a:r>
              <a:rPr lang="en-US" sz="2400" b="1" u="sng" dirty="0">
                <a:ln w="22225">
                  <a:solidFill>
                    <a:schemeClr val="accent2"/>
                  </a:solidFill>
                  <a:prstDash val="solid"/>
                </a:ln>
                <a:solidFill>
                  <a:schemeClr val="accent2">
                    <a:lumMod val="40000"/>
                    <a:lumOff val="60000"/>
                  </a:schemeClr>
                </a:solidFill>
              </a:rPr>
              <a:t>G1</a:t>
            </a:r>
            <a:r>
              <a:rPr lang="en-US" sz="2400" u="sng" dirty="0">
                <a:solidFill>
                  <a:schemeClr val="tx1"/>
                </a:solidFill>
              </a:rPr>
              <a:t> restriction point </a:t>
            </a:r>
            <a:r>
              <a:rPr lang="en-US" sz="2400" dirty="0">
                <a:solidFill>
                  <a:schemeClr val="tx1"/>
                </a:solidFill>
                <a:effectLst>
                  <a:outerShdw blurRad="38100" dist="38100" dir="2700000" algn="tl">
                    <a:srgbClr val="000000">
                      <a:alpha val="43137"/>
                    </a:srgbClr>
                  </a:outerShdw>
                </a:effectLst>
              </a:rPr>
              <a:t>without</a:t>
            </a:r>
            <a:r>
              <a:rPr lang="en-US" sz="2400" dirty="0">
                <a:solidFill>
                  <a:schemeClr val="tx1"/>
                </a:solidFill>
              </a:rPr>
              <a:t> an </a:t>
            </a:r>
            <a:r>
              <a:rPr lang="en-US" sz="2400" dirty="0">
                <a:solidFill>
                  <a:schemeClr val="tx1"/>
                </a:solidFill>
                <a:effectLst>
                  <a:outerShdw blurRad="38100" dist="38100" dir="2700000" algn="tl">
                    <a:srgbClr val="000000">
                      <a:alpha val="43137"/>
                    </a:srgbClr>
                  </a:outerShdw>
                </a:effectLst>
              </a:rPr>
              <a:t>appropriate</a:t>
            </a:r>
            <a:r>
              <a:rPr lang="en-US" sz="2400" dirty="0">
                <a:solidFill>
                  <a:schemeClr val="tx1"/>
                </a:solidFill>
              </a:rPr>
              <a:t> </a:t>
            </a:r>
            <a:r>
              <a:rPr lang="en-US" sz="2400" b="1" dirty="0">
                <a:ln w="22225">
                  <a:solidFill>
                    <a:schemeClr val="accent2"/>
                  </a:solidFill>
                  <a:prstDash val="solid"/>
                </a:ln>
                <a:solidFill>
                  <a:schemeClr val="accent2">
                    <a:lumMod val="40000"/>
                    <a:lumOff val="60000"/>
                  </a:schemeClr>
                </a:solidFill>
              </a:rPr>
              <a:t>signal</a:t>
            </a:r>
            <a:r>
              <a:rPr lang="en-US" sz="2400" dirty="0">
                <a:solidFill>
                  <a:schemeClr val="tx1"/>
                </a:solidFill>
              </a:rPr>
              <a:t> from a growth factor.</a:t>
            </a:r>
          </a:p>
          <a:p>
            <a:pPr marL="342000" indent="-342000"/>
            <a:r>
              <a:rPr lang="en-US" sz="2400" u="sng" dirty="0">
                <a:solidFill>
                  <a:schemeClr val="tx1"/>
                </a:solidFill>
                <a:effectLst>
                  <a:outerShdw blurRad="38100" dist="38100" dir="2700000" algn="tl">
                    <a:srgbClr val="000000">
                      <a:alpha val="43137"/>
                    </a:srgbClr>
                  </a:outerShdw>
                </a:effectLst>
              </a:rPr>
              <a:t>Mutations</a:t>
            </a:r>
            <a:r>
              <a:rPr lang="en-US" sz="2400" u="sng" dirty="0">
                <a:solidFill>
                  <a:schemeClr val="tx1"/>
                </a:solidFill>
              </a:rPr>
              <a:t> in the gene </a:t>
            </a:r>
            <a:r>
              <a:rPr lang="en-US" sz="2400" u="sng" dirty="0">
                <a:solidFill>
                  <a:schemeClr val="tx1"/>
                </a:solidFill>
                <a:effectLst>
                  <a:outerShdw blurRad="38100" dist="38100" dir="2700000" algn="tl">
                    <a:srgbClr val="000000">
                      <a:alpha val="43137"/>
                    </a:srgbClr>
                  </a:outerShdw>
                </a:effectLst>
              </a:rPr>
              <a:t>disrupt</a:t>
            </a:r>
            <a:r>
              <a:rPr lang="en-US" sz="2400" u="sng" dirty="0">
                <a:solidFill>
                  <a:schemeClr val="tx1"/>
                </a:solidFill>
              </a:rPr>
              <a:t> the </a:t>
            </a:r>
            <a:r>
              <a:rPr lang="en-US" sz="2400" u="sng" dirty="0">
                <a:ln w="0"/>
                <a:solidFill>
                  <a:schemeClr val="tx1"/>
                </a:solidFill>
                <a:effectLst>
                  <a:outerShdw blurRad="38100" dist="19050" dir="2700000" algn="tl" rotWithShape="0">
                    <a:schemeClr val="dk1">
                      <a:alpha val="40000"/>
                    </a:schemeClr>
                  </a:outerShdw>
                </a:effectLst>
              </a:rPr>
              <a:t>normal</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controls</a:t>
            </a:r>
            <a:r>
              <a:rPr lang="en-US" sz="2400" u="sng" dirty="0">
                <a:solidFill>
                  <a:schemeClr val="tx1"/>
                </a:solidFill>
              </a:rPr>
              <a:t> on cell proliferation</a:t>
            </a:r>
            <a:r>
              <a:rPr lang="en-US" sz="2400" dirty="0">
                <a:solidFill>
                  <a:schemeClr val="tx1"/>
                </a:solidFill>
              </a:rPr>
              <a:t>; this effect is also seen in other types of cancers.</a:t>
            </a:r>
          </a:p>
          <a:p>
            <a:pPr marL="342000" indent="-342000"/>
            <a:r>
              <a:rPr lang="en-US" sz="2400" u="sng" dirty="0">
                <a:solidFill>
                  <a:schemeClr val="tx1"/>
                </a:solidFill>
              </a:rPr>
              <a:t>Mutations in </a:t>
            </a:r>
            <a:r>
              <a:rPr lang="en-US" sz="2400" i="1" u="sng" spc="-300" dirty="0">
                <a:solidFill>
                  <a:schemeClr val="tx1"/>
                </a:solidFill>
              </a:rPr>
              <a:t>R B</a:t>
            </a:r>
            <a:r>
              <a:rPr lang="en-US" sz="2400" u="sng" dirty="0">
                <a:solidFill>
                  <a:schemeClr val="tx1"/>
                </a:solidFill>
              </a:rPr>
              <a:t> </a:t>
            </a:r>
            <a:r>
              <a:rPr lang="en-US" sz="2400" dirty="0">
                <a:solidFill>
                  <a:schemeClr val="tx1"/>
                </a:solidFill>
              </a:rPr>
              <a:t>are </a:t>
            </a:r>
            <a:r>
              <a:rPr lang="en-US" sz="2400" u="sng" dirty="0">
                <a:solidFill>
                  <a:schemeClr val="tx1"/>
                </a:solidFill>
                <a:effectLst>
                  <a:outerShdw blurRad="38100" dist="38100" dir="2700000" algn="tl">
                    <a:srgbClr val="000000">
                      <a:alpha val="43137"/>
                    </a:srgbClr>
                  </a:outerShdw>
                </a:effectLst>
              </a:rPr>
              <a:t>detected</a:t>
            </a:r>
            <a:r>
              <a:rPr lang="en-US" sz="2400" u="sng" dirty="0">
                <a:solidFill>
                  <a:schemeClr val="tx1"/>
                </a:solidFill>
              </a:rPr>
              <a:t> in </a:t>
            </a:r>
            <a:r>
              <a:rPr lang="en-US" sz="2400" i="1" u="sng" dirty="0">
                <a:solidFill>
                  <a:schemeClr val="accent4">
                    <a:lumMod val="75000"/>
                  </a:schemeClr>
                </a:solidFill>
              </a:rPr>
              <a:t>nonhereditary retinoblastomas</a:t>
            </a:r>
            <a:r>
              <a:rPr lang="en-US" sz="2400" u="sng" dirty="0">
                <a:solidFill>
                  <a:schemeClr val="tx1"/>
                </a:solidFill>
              </a:rPr>
              <a:t> and </a:t>
            </a:r>
            <a:r>
              <a:rPr lang="en-US" sz="2400" u="sng" dirty="0">
                <a:solidFill>
                  <a:srgbClr val="FF0000"/>
                </a:solidFill>
              </a:rPr>
              <a:t>other</a:t>
            </a:r>
            <a:r>
              <a:rPr lang="en-US" sz="2400" u="sng" dirty="0">
                <a:solidFill>
                  <a:schemeClr val="tx1"/>
                </a:solidFill>
              </a:rPr>
              <a:t> </a:t>
            </a:r>
            <a:r>
              <a:rPr lang="en-US" sz="2400" u="sng" dirty="0">
                <a:solidFill>
                  <a:schemeClr val="accent4">
                    <a:lumMod val="75000"/>
                  </a:schemeClr>
                </a:solidFill>
              </a:rPr>
              <a:t>nonhereditary cancers</a:t>
            </a:r>
            <a:r>
              <a:rPr lang="en-US" sz="2400" u="sng" dirty="0">
                <a:solidFill>
                  <a:schemeClr val="tx1"/>
                </a:solidFill>
              </a:rPr>
              <a:t>.</a:t>
            </a:r>
          </a:p>
        </p:txBody>
      </p:sp>
    </p:spTree>
    <p:extLst>
      <p:ext uri="{BB962C8B-B14F-4D97-AF65-F5344CB8AC3E}">
        <p14:creationId xmlns:p14="http://schemas.microsoft.com/office/powerpoint/2010/main" val="32601479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63108"/>
            <a:ext cx="8302240" cy="582481"/>
          </a:xfrm>
          <a:solidFill>
            <a:srgbClr val="D3F42C"/>
          </a:solidFill>
        </p:spPr>
        <p:txBody>
          <a:bodyPr lIns="0" tIns="0" rIns="0" bIns="0" anchor="ctr"/>
          <a:lstStyle/>
          <a:p>
            <a:r>
              <a:rPr lang="en-US" sz="3600" spc="-400" dirty="0">
                <a:latin typeface="+mj-lt"/>
              </a:rPr>
              <a:t>R b</a:t>
            </a:r>
            <a:r>
              <a:rPr lang="en-US" sz="3600" dirty="0">
                <a:latin typeface="+mj-lt"/>
              </a:rPr>
              <a:t> and </a:t>
            </a:r>
            <a:r>
              <a:rPr lang="en-US" sz="3600" spc="-400" dirty="0">
                <a:latin typeface="+mj-lt"/>
              </a:rPr>
              <a:t>H P V</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91291"/>
            <a:ext cx="8302240" cy="3249383"/>
          </a:xfrm>
          <a:prstGeom prst="rect">
            <a:avLst/>
          </a:prstGeom>
        </p:spPr>
        <p:txBody>
          <a:bodyPr lIns="0" tIns="0" rIns="0" bIns="0"/>
          <a:lstStyle/>
          <a:p>
            <a:pPr marL="342000" indent="-342000"/>
            <a:r>
              <a:rPr lang="en-US" sz="2400" dirty="0">
                <a:solidFill>
                  <a:schemeClr val="tx1"/>
                </a:solidFill>
              </a:rPr>
              <a:t>The </a:t>
            </a:r>
            <a:r>
              <a:rPr lang="en-US" sz="2400" u="sng" spc="-350" dirty="0">
                <a:solidFill>
                  <a:schemeClr val="tx1"/>
                </a:solidFill>
                <a:effectLst>
                  <a:outerShdw blurRad="38100" dist="38100" dir="2700000" algn="tl">
                    <a:srgbClr val="000000">
                      <a:alpha val="43137"/>
                    </a:srgbClr>
                  </a:outerShdw>
                </a:effectLst>
              </a:rPr>
              <a:t>R b</a:t>
            </a:r>
            <a:r>
              <a:rPr lang="en-US" sz="2400" u="sng" dirty="0">
                <a:solidFill>
                  <a:schemeClr val="tx1"/>
                </a:solidFill>
                <a:effectLst>
                  <a:outerShdw blurRad="38100" dist="38100" dir="2700000" algn="tl">
                    <a:srgbClr val="000000">
                      <a:alpha val="43137"/>
                    </a:srgbClr>
                  </a:outerShdw>
                </a:effectLst>
              </a:rPr>
              <a:t> protein </a:t>
            </a:r>
            <a:r>
              <a:rPr lang="en-US" sz="2400" u="sng" dirty="0">
                <a:solidFill>
                  <a:schemeClr val="tx1"/>
                </a:solidFill>
              </a:rPr>
              <a:t>is a </a:t>
            </a:r>
            <a:r>
              <a:rPr lang="en-US" sz="2400" u="sng" dirty="0">
                <a:solidFill>
                  <a:schemeClr val="tx1"/>
                </a:solidFill>
                <a:effectLst>
                  <a:outerShdw blurRad="38100" dist="38100" dir="2700000" algn="tl">
                    <a:srgbClr val="000000">
                      <a:alpha val="43137"/>
                    </a:srgbClr>
                  </a:outerShdw>
                </a:effectLst>
              </a:rPr>
              <a:t>target</a:t>
            </a:r>
            <a:r>
              <a:rPr lang="en-US" sz="2400" u="sng" dirty="0">
                <a:solidFill>
                  <a:schemeClr val="tx1"/>
                </a:solidFill>
              </a:rPr>
              <a:t> for certain cancer </a:t>
            </a:r>
            <a:r>
              <a:rPr lang="en-US" sz="2400" u="sng" dirty="0">
                <a:solidFill>
                  <a:schemeClr val="tx1"/>
                </a:solidFill>
                <a:effectLst>
                  <a:outerShdw blurRad="38100" dist="38100" dir="2700000" algn="tl">
                    <a:srgbClr val="000000">
                      <a:alpha val="43137"/>
                    </a:srgbClr>
                  </a:outerShdw>
                </a:effectLst>
              </a:rPr>
              <a:t>viruses</a:t>
            </a:r>
            <a:r>
              <a:rPr lang="en-US" sz="2400" dirty="0">
                <a:solidFill>
                  <a:schemeClr val="tx1"/>
                </a:solidFill>
              </a:rPr>
              <a:t>.</a:t>
            </a:r>
          </a:p>
          <a:p>
            <a:pPr marL="342000" indent="-342000"/>
            <a:r>
              <a:rPr lang="en-US" sz="2400" b="1" dirty="0">
                <a:solidFill>
                  <a:schemeClr val="tx1"/>
                </a:solidFill>
              </a:rPr>
              <a:t>Human papillomavirus</a:t>
            </a:r>
            <a:r>
              <a:rPr lang="en-US" sz="2400" dirty="0">
                <a:solidFill>
                  <a:schemeClr val="tx1"/>
                </a:solidFill>
              </a:rPr>
              <a:t> </a:t>
            </a:r>
            <a:r>
              <a:rPr lang="en-US" sz="2400" b="1" dirty="0">
                <a:solidFill>
                  <a:schemeClr val="tx1"/>
                </a:solidFill>
              </a:rPr>
              <a:t>(</a:t>
            </a:r>
            <a:r>
              <a:rPr lang="en-US" sz="2400" b="1" spc="-350" dirty="0">
                <a:solidFill>
                  <a:schemeClr val="tx1"/>
                </a:solidFill>
              </a:rPr>
              <a:t>H P V</a:t>
            </a:r>
            <a:r>
              <a:rPr lang="en-US" sz="2400" b="1" dirty="0">
                <a:solidFill>
                  <a:schemeClr val="tx1"/>
                </a:solidFill>
              </a:rPr>
              <a:t>)</a:t>
            </a:r>
            <a:r>
              <a:rPr lang="en-US" sz="2400" dirty="0">
                <a:solidFill>
                  <a:schemeClr val="tx1"/>
                </a:solidFill>
              </a:rPr>
              <a:t> </a:t>
            </a:r>
            <a:r>
              <a:rPr lang="en-US" sz="2400" u="sng" dirty="0">
                <a:solidFill>
                  <a:schemeClr val="tx1"/>
                </a:solidFill>
                <a:effectLst>
                  <a:outerShdw blurRad="38100" dist="38100" dir="2700000" algn="tl">
                    <a:srgbClr val="000000">
                      <a:alpha val="43137"/>
                    </a:srgbClr>
                  </a:outerShdw>
                </a:effectLst>
              </a:rPr>
              <a:t>contains</a:t>
            </a:r>
            <a:r>
              <a:rPr lang="en-US" sz="2400" u="sng" dirty="0">
                <a:solidFill>
                  <a:schemeClr val="tx1"/>
                </a:solidFill>
              </a:rPr>
              <a:t> an </a:t>
            </a:r>
            <a:r>
              <a:rPr lang="en-US" sz="2400" u="sng" dirty="0">
                <a:solidFill>
                  <a:schemeClr val="tx1"/>
                </a:solidFill>
                <a:effectLst>
                  <a:outerShdw blurRad="38100" dist="38100" dir="2700000" algn="tl">
                    <a:srgbClr val="000000">
                      <a:alpha val="43137"/>
                    </a:srgbClr>
                  </a:outerShdw>
                </a:effectLst>
              </a:rPr>
              <a:t>oncogene</a:t>
            </a:r>
            <a:r>
              <a:rPr lang="en-US" sz="2400" u="sng" dirty="0">
                <a:solidFill>
                  <a:schemeClr val="tx1"/>
                </a:solidFill>
              </a:rPr>
              <a:t> </a:t>
            </a:r>
            <a:r>
              <a:rPr lang="en-US" sz="2400" dirty="0">
                <a:solidFill>
                  <a:schemeClr val="tx1"/>
                </a:solidFill>
              </a:rPr>
              <a:t>that produces the </a:t>
            </a:r>
            <a:r>
              <a:rPr lang="en-US" sz="2400" i="1" u="sng" dirty="0">
                <a:solidFill>
                  <a:schemeClr val="tx1"/>
                </a:solidFill>
                <a:effectLst>
                  <a:outerShdw blurRad="38100" dist="38100" dir="2700000" algn="tl">
                    <a:srgbClr val="000000">
                      <a:alpha val="43137"/>
                    </a:srgbClr>
                  </a:outerShdw>
                </a:effectLst>
              </a:rPr>
              <a:t>E7 protein</a:t>
            </a:r>
            <a:r>
              <a:rPr lang="en-US" sz="2400" i="1" dirty="0">
                <a:solidFill>
                  <a:schemeClr val="tx1"/>
                </a:solidFill>
              </a:rPr>
              <a:t>.</a:t>
            </a:r>
          </a:p>
          <a:p>
            <a:pPr marL="342000" indent="-342000"/>
            <a:r>
              <a:rPr lang="en-US" sz="2400" dirty="0">
                <a:solidFill>
                  <a:schemeClr val="tx1"/>
                </a:solidFill>
              </a:rPr>
              <a:t>E7 normally </a:t>
            </a:r>
            <a:r>
              <a:rPr lang="en-US" sz="2400" dirty="0">
                <a:solidFill>
                  <a:srgbClr val="FF0000"/>
                </a:solidFill>
                <a:effectLst>
                  <a:outerShdw blurRad="38100" dist="38100" dir="2700000" algn="tl">
                    <a:srgbClr val="000000">
                      <a:alpha val="43137"/>
                    </a:srgbClr>
                  </a:outerShdw>
                </a:effectLst>
              </a:rPr>
              <a:t>binds</a:t>
            </a:r>
            <a:r>
              <a:rPr lang="en-US" sz="2400" dirty="0">
                <a:solidFill>
                  <a:srgbClr val="FF0000"/>
                </a:solidFill>
              </a:rPr>
              <a:t> Rb in infected cells </a:t>
            </a:r>
            <a:r>
              <a:rPr lang="en-US" sz="2400" dirty="0">
                <a:solidFill>
                  <a:schemeClr val="tx1"/>
                </a:solidFill>
              </a:rPr>
              <a:t>to </a:t>
            </a:r>
            <a:r>
              <a:rPr lang="en-US" sz="2400" dirty="0">
                <a:solidFill>
                  <a:srgbClr val="FF0000"/>
                </a:solidFill>
                <a:effectLst>
                  <a:outerShdw blurRad="38100" dist="38100" dir="2700000" algn="tl">
                    <a:srgbClr val="000000">
                      <a:alpha val="43137"/>
                    </a:srgbClr>
                  </a:outerShdw>
                </a:effectLst>
              </a:rPr>
              <a:t>prevent</a:t>
            </a:r>
            <a:r>
              <a:rPr lang="en-US" sz="2400" dirty="0">
                <a:solidFill>
                  <a:schemeClr val="tx1"/>
                </a:solidFill>
              </a:rPr>
              <a:t> it from </a:t>
            </a:r>
            <a:r>
              <a:rPr lang="en-US" sz="2400" dirty="0">
                <a:solidFill>
                  <a:srgbClr val="FF0000"/>
                </a:solidFill>
              </a:rPr>
              <a:t>halting</a:t>
            </a:r>
            <a:r>
              <a:rPr lang="en-US" sz="2400" dirty="0">
                <a:solidFill>
                  <a:schemeClr val="tx1"/>
                </a:solidFill>
              </a:rPr>
              <a:t> cell proliferation.</a:t>
            </a:r>
          </a:p>
          <a:p>
            <a:pPr marL="342000" indent="-342000"/>
            <a:r>
              <a:rPr lang="en-US" sz="2400" u="sng" dirty="0">
                <a:solidFill>
                  <a:schemeClr val="tx1"/>
                </a:solidFill>
              </a:rPr>
              <a:t>So, </a:t>
            </a:r>
            <a:r>
              <a:rPr lang="en-US"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cancer</a:t>
            </a:r>
            <a:r>
              <a:rPr lang="en-US" sz="2400" u="sng" dirty="0">
                <a:solidFill>
                  <a:schemeClr val="tx1"/>
                </a:solidFill>
              </a:rPr>
              <a:t> is triggered by </a:t>
            </a:r>
            <a:r>
              <a:rPr lang="en-US"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loss</a:t>
            </a:r>
            <a:r>
              <a:rPr lang="en-US" sz="2400" u="sng" dirty="0">
                <a:solidFill>
                  <a:schemeClr val="tx1"/>
                </a:solidFill>
              </a:rPr>
              <a:t> of Rb </a:t>
            </a:r>
            <a:r>
              <a:rPr lang="en-US"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function</a:t>
            </a:r>
            <a:r>
              <a:rPr lang="en-US" sz="2400" u="sng" dirty="0">
                <a:solidFill>
                  <a:schemeClr val="tx1"/>
                </a:solidFill>
              </a:rPr>
              <a:t>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or</a:t>
            </a:r>
            <a:r>
              <a:rPr lang="en-US" sz="2400" u="sng" dirty="0">
                <a:solidFill>
                  <a:schemeClr val="tx1"/>
                </a:solidFill>
              </a:rPr>
              <a:t> via </a:t>
            </a:r>
            <a:r>
              <a:rPr lang="en-US"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inhibition</a:t>
            </a:r>
            <a:r>
              <a:rPr lang="en-US" sz="2400" u="sng" dirty="0">
                <a:solidFill>
                  <a:schemeClr val="tx1"/>
                </a:solidFill>
              </a:rPr>
              <a:t> of its function </a:t>
            </a:r>
            <a:r>
              <a:rPr lang="en-US"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through</a:t>
            </a:r>
            <a:r>
              <a:rPr lang="en-US" sz="2400" u="sng" dirty="0">
                <a:solidFill>
                  <a:schemeClr val="tx1"/>
                </a:solidFill>
              </a:rPr>
              <a:t> viral proteins.</a:t>
            </a:r>
          </a:p>
        </p:txBody>
      </p:sp>
    </p:spTree>
    <p:extLst>
      <p:ext uri="{BB962C8B-B14F-4D97-AF65-F5344CB8AC3E}">
        <p14:creationId xmlns:p14="http://schemas.microsoft.com/office/powerpoint/2010/main" val="5773157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1158"/>
            <a:ext cx="8229600" cy="1097279"/>
          </a:xfrm>
          <a:solidFill>
            <a:srgbClr val="D3F42C"/>
          </a:solidFill>
        </p:spPr>
        <p:txBody>
          <a:bodyPr/>
          <a:lstStyle/>
          <a:p>
            <a:r>
              <a:rPr lang="en-US" dirty="0"/>
              <a:t>Oncogenes of the Human Papillomavirus (</a:t>
            </a:r>
            <a:r>
              <a:rPr lang="en-US" spc="-400" dirty="0"/>
              <a:t>H P V</a:t>
            </a:r>
            <a:r>
              <a:rPr lang="en-US" dirty="0"/>
              <a:t>)</a:t>
            </a:r>
            <a:endParaRPr lang="en-IN" dirty="0"/>
          </a:p>
        </p:txBody>
      </p:sp>
      <p:sp>
        <p:nvSpPr>
          <p:cNvPr id="3" name="Content Placeholder 2"/>
          <p:cNvSpPr>
            <a:spLocks noGrp="1"/>
          </p:cNvSpPr>
          <p:nvPr>
            <p:ph sz="quarter" idx="14"/>
          </p:nvPr>
        </p:nvSpPr>
        <p:spPr>
          <a:xfrm>
            <a:off x="457201" y="1552575"/>
            <a:ext cx="8229599" cy="426350"/>
          </a:xfrm>
        </p:spPr>
        <p:txBody>
          <a:bodyPr lIns="0" tIns="0" rIns="0" bIns="0"/>
          <a:lstStyle/>
          <a:p>
            <a:pPr marL="0" indent="0">
              <a:buNone/>
            </a:pPr>
            <a:r>
              <a:rPr lang="en-IN" sz="2200" b="1" dirty="0"/>
              <a:t>Figure 26.16 </a:t>
            </a:r>
            <a:r>
              <a:rPr lang="en-IN" sz="2200" dirty="0"/>
              <a:t>Oncogenes of the Human Papillomavirus (</a:t>
            </a:r>
            <a:r>
              <a:rPr lang="en-IN" sz="2200" spc="-300" dirty="0"/>
              <a:t>H P V</a:t>
            </a:r>
            <a:r>
              <a:rPr lang="en-IN" sz="2200" dirty="0"/>
              <a:t>).</a:t>
            </a:r>
          </a:p>
        </p:txBody>
      </p:sp>
      <p:pic>
        <p:nvPicPr>
          <p:cNvPr id="9" name="Content Placeholder 10" descr="Illustration shows oncogenes of the Human Papillomavirus (HPV) with E 6 and E 7. E 7 binds to Rb and E 6 stimulates addition of uniquitin."/>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225"/>
          <a:stretch/>
        </p:blipFill>
        <p:spPr>
          <a:xfrm>
            <a:off x="2281003" y="2104899"/>
            <a:ext cx="5272410" cy="4162554"/>
          </a:xfrm>
        </p:spPr>
      </p:pic>
    </p:spTree>
    <p:extLst>
      <p:ext uri="{BB962C8B-B14F-4D97-AF65-F5344CB8AC3E}">
        <p14:creationId xmlns:p14="http://schemas.microsoft.com/office/powerpoint/2010/main" val="194527985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0848" y="174427"/>
            <a:ext cx="8229600" cy="1654372"/>
          </a:xfrm>
          <a:solidFill>
            <a:srgbClr val="D3F42C"/>
          </a:solidFill>
        </p:spPr>
        <p:txBody>
          <a:bodyPr lIns="0" tIns="0" rIns="0" bIns="0"/>
          <a:lstStyle/>
          <a:p>
            <a:r>
              <a:rPr lang="en-US" dirty="0"/>
              <a:t>The </a:t>
            </a:r>
            <a:r>
              <a:rPr lang="en-US" i="1" dirty="0"/>
              <a:t>p53</a:t>
            </a:r>
            <a:r>
              <a:rPr lang="en-US" dirty="0"/>
              <a:t> Tumor Suppressor Gene Is the Most Frequently Mutated Gene in Human Cancers</a:t>
            </a:r>
            <a:endParaRPr lang="en-IN" dirty="0"/>
          </a:p>
        </p:txBody>
      </p:sp>
      <p:sp>
        <p:nvSpPr>
          <p:cNvPr id="8" name="Content Placeholder 7"/>
          <p:cNvSpPr>
            <a:spLocks noGrp="1"/>
          </p:cNvSpPr>
          <p:nvPr>
            <p:ph sz="quarter" idx="13"/>
          </p:nvPr>
        </p:nvSpPr>
        <p:spPr>
          <a:xfrm>
            <a:off x="457200" y="1951631"/>
            <a:ext cx="8232775" cy="2620370"/>
          </a:xfrm>
        </p:spPr>
        <p:txBody>
          <a:bodyPr lIns="0" tIns="0" rIns="0" bIns="0"/>
          <a:lstStyle/>
          <a:p>
            <a:pPr marL="342000" indent="-342000"/>
            <a:r>
              <a:rPr lang="en-US" sz="2400" dirty="0">
                <a:solidFill>
                  <a:srgbClr val="FF0000"/>
                </a:solidFill>
                <a:effectLst>
                  <a:glow rad="63500">
                    <a:schemeClr val="accent4">
                      <a:satMod val="175000"/>
                      <a:alpha val="40000"/>
                    </a:schemeClr>
                  </a:glow>
                </a:effectLst>
              </a:rPr>
              <a:t>The </a:t>
            </a:r>
            <a:r>
              <a:rPr lang="en-US" sz="2400" b="1" i="1" dirty="0">
                <a:solidFill>
                  <a:srgbClr val="FF0000"/>
                </a:solidFill>
                <a:effectLst>
                  <a:glow rad="63500">
                    <a:schemeClr val="accent4">
                      <a:satMod val="175000"/>
                      <a:alpha val="40000"/>
                    </a:schemeClr>
                  </a:glow>
                </a:effectLst>
              </a:rPr>
              <a:t>p53</a:t>
            </a:r>
            <a:r>
              <a:rPr lang="en-US" sz="2400" b="1" dirty="0">
                <a:solidFill>
                  <a:srgbClr val="FF0000"/>
                </a:solidFill>
                <a:effectLst>
                  <a:glow rad="63500">
                    <a:schemeClr val="accent4">
                      <a:satMod val="175000"/>
                      <a:alpha val="40000"/>
                    </a:schemeClr>
                  </a:glow>
                </a:effectLst>
              </a:rPr>
              <a:t> gene </a:t>
            </a:r>
            <a:r>
              <a:rPr lang="en-US" sz="2400" dirty="0">
                <a:solidFill>
                  <a:srgbClr val="FF0000"/>
                </a:solidFill>
                <a:effectLst>
                  <a:glow rad="63500">
                    <a:schemeClr val="accent4">
                      <a:satMod val="175000"/>
                      <a:alpha val="40000"/>
                    </a:schemeClr>
                  </a:glow>
                </a:effectLst>
              </a:rPr>
              <a:t>is </a:t>
            </a:r>
            <a:r>
              <a:rPr lang="en-US" sz="2400" dirty="0">
                <a:solidFill>
                  <a:srgbClr val="FF0000"/>
                </a:solidFill>
                <a:effectLst>
                  <a:glow rad="63500">
                    <a:schemeClr val="accent4">
                      <a:satMod val="175000"/>
                      <a:alpha val="40000"/>
                    </a:schemeClr>
                  </a:glow>
                  <a:outerShdw blurRad="38100" dist="38100" dir="2700000" algn="tl">
                    <a:srgbClr val="000000">
                      <a:alpha val="43137"/>
                    </a:srgbClr>
                  </a:outerShdw>
                </a:effectLst>
              </a:rPr>
              <a:t>mutated</a:t>
            </a:r>
            <a:r>
              <a:rPr lang="en-US" sz="2400" dirty="0">
                <a:solidFill>
                  <a:srgbClr val="FF0000"/>
                </a:solidFill>
                <a:effectLst>
                  <a:glow rad="63500">
                    <a:schemeClr val="accent4">
                      <a:satMod val="175000"/>
                      <a:alpha val="40000"/>
                    </a:schemeClr>
                  </a:glow>
                </a:effectLst>
              </a:rPr>
              <a:t> in almost </a:t>
            </a:r>
            <a:r>
              <a:rPr lang="en-US" sz="2400" dirty="0">
                <a:solidFill>
                  <a:srgbClr val="FF0000"/>
                </a:solidFill>
                <a:effectLst>
                  <a:glow rad="63500">
                    <a:schemeClr val="accent4">
                      <a:satMod val="175000"/>
                      <a:alpha val="40000"/>
                    </a:schemeClr>
                  </a:glow>
                  <a:outerShdw blurRad="38100" dist="38100" dir="2700000" algn="tl">
                    <a:srgbClr val="000000">
                      <a:alpha val="43137"/>
                    </a:srgbClr>
                  </a:outerShdw>
                </a:effectLst>
              </a:rPr>
              <a:t>half</a:t>
            </a:r>
            <a:r>
              <a:rPr lang="en-US" sz="2400" dirty="0">
                <a:solidFill>
                  <a:srgbClr val="FF0000"/>
                </a:solidFill>
                <a:effectLst>
                  <a:glow rad="63500">
                    <a:schemeClr val="accent4">
                      <a:satMod val="175000"/>
                      <a:alpha val="40000"/>
                    </a:schemeClr>
                  </a:glow>
                </a:effectLst>
              </a:rPr>
              <a:t> of cancers</a:t>
            </a:r>
            <a:r>
              <a:rPr lang="en-US" sz="2400" dirty="0">
                <a:solidFill>
                  <a:schemeClr val="tx1"/>
                </a:solidFill>
                <a:effectLst>
                  <a:glow rad="63500">
                    <a:schemeClr val="accent4">
                      <a:satMod val="175000"/>
                      <a:alpha val="40000"/>
                    </a:schemeClr>
                  </a:glow>
                </a:effectLst>
              </a:rPr>
              <a:t>.</a:t>
            </a:r>
          </a:p>
          <a:p>
            <a:pPr marL="342000" indent="-342000"/>
            <a:r>
              <a:rPr lang="en-US" sz="2400" u="sng" spc="-350" dirty="0">
                <a:solidFill>
                  <a:schemeClr val="tx1"/>
                </a:solidFill>
              </a:rPr>
              <a:t>D N A</a:t>
            </a:r>
            <a:r>
              <a:rPr lang="en-US" sz="2400" u="sng" dirty="0">
                <a:solidFill>
                  <a:schemeClr val="tx1"/>
                </a:solidFill>
              </a:rPr>
              <a:t> damage </a:t>
            </a:r>
            <a:r>
              <a:rPr lang="en-US" sz="2400" dirty="0">
                <a:solidFill>
                  <a:schemeClr val="tx1"/>
                </a:solidFill>
                <a:effectLst>
                  <a:outerShdw blurRad="38100" dist="38100" dir="2700000" algn="tl">
                    <a:srgbClr val="000000">
                      <a:alpha val="43137"/>
                    </a:srgbClr>
                  </a:outerShdw>
                </a:effectLst>
              </a:rPr>
              <a:t>stimulates</a:t>
            </a:r>
            <a:r>
              <a:rPr lang="en-US" sz="2400" dirty="0">
                <a:solidFill>
                  <a:schemeClr val="tx1"/>
                </a:solidFill>
              </a:rPr>
              <a:t> the </a:t>
            </a:r>
            <a:r>
              <a:rPr lang="en-US" sz="2400" u="sng" dirty="0">
                <a:solidFill>
                  <a:schemeClr val="tx1"/>
                </a:solidFill>
              </a:rPr>
              <a:t>p53 pathway</a:t>
            </a:r>
            <a:r>
              <a:rPr lang="en-US" sz="2400" dirty="0">
                <a:solidFill>
                  <a:schemeClr val="tx1"/>
                </a:solidFill>
              </a:rPr>
              <a:t>, which </a:t>
            </a:r>
            <a:r>
              <a:rPr lang="en-US" sz="2400" u="sng" dirty="0">
                <a:solidFill>
                  <a:schemeClr val="tx1"/>
                </a:solidFill>
              </a:rPr>
              <a:t>triggers cell cycle </a:t>
            </a:r>
            <a:r>
              <a:rPr lang="en-US" sz="2400" u="sng" dirty="0">
                <a:solidFill>
                  <a:srgbClr val="FF0000"/>
                </a:solidFill>
                <a:effectLst>
                  <a:outerShdw blurRad="38100" dist="38100" dir="2700000" algn="tl">
                    <a:srgbClr val="000000">
                      <a:alpha val="43137"/>
                    </a:srgbClr>
                  </a:outerShdw>
                </a:effectLst>
              </a:rPr>
              <a:t>arrest</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and</a:t>
            </a:r>
            <a:r>
              <a:rPr lang="en-US" sz="2400" u="sng" dirty="0">
                <a:solidFill>
                  <a:schemeClr val="tx1"/>
                </a:solidFill>
              </a:rPr>
              <a:t> </a:t>
            </a:r>
            <a:r>
              <a:rPr lang="en-US" sz="2400" u="sng" dirty="0">
                <a:solidFill>
                  <a:srgbClr val="FF0000"/>
                </a:solidFill>
                <a:effectLst>
                  <a:outerShdw blurRad="38100" dist="38100" dir="2700000" algn="tl">
                    <a:srgbClr val="000000">
                      <a:alpha val="43137"/>
                    </a:srgbClr>
                  </a:outerShdw>
                </a:effectLst>
              </a:rPr>
              <a:t>apoptosis</a:t>
            </a:r>
            <a:r>
              <a:rPr lang="en-US" sz="2400" u="sng" dirty="0">
                <a:solidFill>
                  <a:schemeClr val="tx1"/>
                </a:solidFill>
              </a:rPr>
              <a:t>.</a:t>
            </a:r>
          </a:p>
          <a:p>
            <a:pPr marL="342000" indent="-342000"/>
            <a:r>
              <a:rPr lang="en-US" sz="2400" dirty="0">
                <a:solidFill>
                  <a:schemeClr val="tx1"/>
                </a:solidFill>
                <a:effectLst>
                  <a:glow rad="63500">
                    <a:schemeClr val="accent4">
                      <a:satMod val="175000"/>
                      <a:alpha val="40000"/>
                    </a:schemeClr>
                  </a:glow>
                </a:effectLst>
              </a:rPr>
              <a:t>p53 gene </a:t>
            </a:r>
            <a:r>
              <a:rPr lang="en-US" sz="2400" dirty="0">
                <a:solidFill>
                  <a:srgbClr val="FF0000"/>
                </a:solidFill>
                <a:effectLst>
                  <a:glow rad="63500">
                    <a:schemeClr val="accent4">
                      <a:satMod val="175000"/>
                      <a:alpha val="40000"/>
                    </a:schemeClr>
                  </a:glow>
                </a:effectLst>
              </a:rPr>
              <a:t>disruption</a:t>
            </a:r>
            <a:r>
              <a:rPr lang="en-US" sz="2400" dirty="0">
                <a:solidFill>
                  <a:schemeClr val="tx1"/>
                </a:solidFill>
                <a:effectLst>
                  <a:glow rad="63500">
                    <a:schemeClr val="accent4">
                      <a:satMod val="175000"/>
                      <a:alpha val="40000"/>
                    </a:schemeClr>
                  </a:glow>
                </a:effectLst>
              </a:rPr>
              <a:t> causes </a:t>
            </a:r>
            <a:r>
              <a:rPr lang="en-US" sz="2400" i="1" dirty="0">
                <a:solidFill>
                  <a:srgbClr val="FF0000"/>
                </a:solidFill>
                <a:effectLst>
                  <a:glow rad="63500">
                    <a:schemeClr val="accent4">
                      <a:satMod val="175000"/>
                      <a:alpha val="40000"/>
                    </a:schemeClr>
                  </a:glow>
                </a:effectLst>
              </a:rPr>
              <a:t>failure</a:t>
            </a:r>
            <a:r>
              <a:rPr lang="en-US" sz="2400" i="1" dirty="0">
                <a:solidFill>
                  <a:schemeClr val="tx1"/>
                </a:solidFill>
                <a:effectLst>
                  <a:glow rad="63500">
                    <a:schemeClr val="accent4">
                      <a:satMod val="175000"/>
                      <a:alpha val="40000"/>
                    </a:schemeClr>
                  </a:glow>
                </a:effectLst>
              </a:rPr>
              <a:t> of </a:t>
            </a:r>
            <a:r>
              <a:rPr lang="en-US" sz="24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apoptosis</a:t>
            </a:r>
            <a:r>
              <a:rPr lang="en-US" sz="2400" i="1"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that </a:t>
            </a: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contributes</a:t>
            </a:r>
            <a:r>
              <a:rPr lang="en-US" sz="2400" dirty="0">
                <a:solidFill>
                  <a:schemeClr val="tx1"/>
                </a:solidFill>
                <a:effectLst>
                  <a:glow rad="63500">
                    <a:schemeClr val="accent4">
                      <a:satMod val="175000"/>
                      <a:alpha val="40000"/>
                    </a:schemeClr>
                  </a:glow>
                </a:effectLst>
              </a:rPr>
              <a:t> to cancer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development</a:t>
            </a:r>
            <a:r>
              <a:rPr lang="en-US" sz="2400" dirty="0">
                <a:solidFill>
                  <a:schemeClr val="tx1"/>
                </a:solidFill>
                <a:effectLst>
                  <a:glow rad="63500">
                    <a:schemeClr val="accent4">
                      <a:satMod val="175000"/>
                      <a:alpha val="40000"/>
                    </a:schemeClr>
                  </a:glow>
                </a:effectLst>
              </a:rPr>
              <a:t> by allowing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survival</a:t>
            </a:r>
            <a:r>
              <a:rPr lang="en-US" sz="2400" dirty="0">
                <a:solidFill>
                  <a:schemeClr val="tx1"/>
                </a:solidFill>
                <a:effectLst>
                  <a:glow rad="63500">
                    <a:schemeClr val="accent4">
                      <a:satMod val="175000"/>
                      <a:alpha val="40000"/>
                    </a:schemeClr>
                  </a:glow>
                </a:effectLst>
              </a:rPr>
              <a:t> and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reproduction</a:t>
            </a:r>
            <a:r>
              <a:rPr lang="en-US" sz="2400" dirty="0">
                <a:solidFill>
                  <a:schemeClr val="tx1"/>
                </a:solidFill>
                <a:effectLst>
                  <a:glow rad="63500">
                    <a:schemeClr val="accent4">
                      <a:satMod val="175000"/>
                      <a:alpha val="40000"/>
                    </a:schemeClr>
                  </a:glow>
                </a:effectLst>
              </a:rPr>
              <a:t> of cells with </a:t>
            </a:r>
            <a:r>
              <a:rPr lang="en-US" sz="2400" spc="-350" dirty="0">
                <a:solidFill>
                  <a:schemeClr val="tx1"/>
                </a:solidFill>
                <a:effectLst>
                  <a:glow rad="63500">
                    <a:schemeClr val="accent4">
                      <a:satMod val="175000"/>
                      <a:alpha val="40000"/>
                    </a:schemeClr>
                  </a:glow>
                </a:effectLst>
              </a:rPr>
              <a:t>D N A</a:t>
            </a:r>
            <a:r>
              <a:rPr lang="en-US" sz="2400" dirty="0">
                <a:solidFill>
                  <a:schemeClr val="tx1"/>
                </a:solidFill>
                <a:effectLst>
                  <a:glow rad="63500">
                    <a:schemeClr val="accent4">
                      <a:satMod val="175000"/>
                      <a:alpha val="40000"/>
                    </a:schemeClr>
                  </a:glow>
                </a:effectLst>
              </a:rPr>
              <a:t> damage.</a:t>
            </a:r>
          </a:p>
        </p:txBody>
      </p:sp>
    </p:spTree>
    <p:extLst>
      <p:ext uri="{BB962C8B-B14F-4D97-AF65-F5344CB8AC3E}">
        <p14:creationId xmlns:p14="http://schemas.microsoft.com/office/powerpoint/2010/main" val="138003860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0848" y="78892"/>
            <a:ext cx="8229600" cy="644438"/>
          </a:xfrm>
          <a:solidFill>
            <a:srgbClr val="D3F42C"/>
          </a:solidFill>
        </p:spPr>
        <p:txBody>
          <a:bodyPr lIns="0" tIns="0" rIns="0" bIns="0"/>
          <a:lstStyle/>
          <a:p>
            <a:r>
              <a:rPr lang="en-US" i="1" dirty="0"/>
              <a:t>p53</a:t>
            </a:r>
            <a:r>
              <a:rPr lang="en-US" dirty="0"/>
              <a:t> and Inherited Cancers</a:t>
            </a:r>
            <a:endParaRPr lang="en-IN" dirty="0"/>
          </a:p>
        </p:txBody>
      </p:sp>
      <p:sp>
        <p:nvSpPr>
          <p:cNvPr id="7" name="Content Placeholder 6"/>
          <p:cNvSpPr>
            <a:spLocks noGrp="1"/>
          </p:cNvSpPr>
          <p:nvPr>
            <p:ph sz="quarter" idx="13"/>
          </p:nvPr>
        </p:nvSpPr>
        <p:spPr>
          <a:xfrm>
            <a:off x="457200" y="968990"/>
            <a:ext cx="8232775" cy="3456053"/>
          </a:xfrm>
        </p:spPr>
        <p:txBody>
          <a:bodyPr lIns="0" tIns="0" rIns="0" bIns="0"/>
          <a:lstStyle/>
          <a:p>
            <a:pPr marL="342000" indent="-342000"/>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Individuals</a:t>
            </a:r>
            <a:r>
              <a:rPr lang="en-US" sz="2400" u="sng" dirty="0">
                <a:solidFill>
                  <a:schemeClr val="tx1"/>
                </a:solidFill>
                <a:effectLst>
                  <a:glow rad="63500">
                    <a:schemeClr val="accent4">
                      <a:satMod val="175000"/>
                      <a:alpha val="40000"/>
                    </a:schemeClr>
                  </a:glow>
                </a:effectLst>
              </a:rPr>
              <a:t> who </a:t>
            </a:r>
            <a:r>
              <a:rPr lang="en-US" sz="2400" u="sng" dirty="0">
                <a:solidFill>
                  <a:srgbClr val="FF0000"/>
                </a:solidFill>
                <a:effectLst>
                  <a:glow rad="63500">
                    <a:schemeClr val="accent4">
                      <a:satMod val="175000"/>
                      <a:alpha val="40000"/>
                    </a:schemeClr>
                  </a:glow>
                </a:effectLst>
              </a:rPr>
              <a:t>inherited</a:t>
            </a:r>
            <a:r>
              <a:rPr lang="en-US" sz="2400" u="sng" dirty="0">
                <a:solidFill>
                  <a:schemeClr val="tx1"/>
                </a:solidFill>
                <a:effectLst>
                  <a:glow rad="63500">
                    <a:schemeClr val="accent4">
                      <a:satMod val="175000"/>
                      <a:alpha val="40000"/>
                    </a:schemeClr>
                  </a:glow>
                </a:effectLst>
              </a:rPr>
              <a:t> a defective </a:t>
            </a:r>
            <a:r>
              <a:rPr lang="en-US" sz="2400" u="sng" dirty="0">
                <a:solidFill>
                  <a:srgbClr val="FF0000"/>
                </a:solidFill>
                <a:effectLst>
                  <a:glow rad="63500">
                    <a:schemeClr val="accent4">
                      <a:satMod val="175000"/>
                      <a:alpha val="40000"/>
                    </a:schemeClr>
                  </a:glow>
                </a:effectLst>
              </a:rPr>
              <a:t>copy</a:t>
            </a:r>
            <a:r>
              <a:rPr lang="en-US" sz="2400" u="sng" dirty="0">
                <a:solidFill>
                  <a:schemeClr val="tx1"/>
                </a:solidFill>
                <a:effectLst>
                  <a:glow rad="63500">
                    <a:schemeClr val="accent4">
                      <a:satMod val="175000"/>
                      <a:alpha val="40000"/>
                    </a:schemeClr>
                  </a:glow>
                </a:effectLst>
              </a:rPr>
              <a:t> of the p53 gene exhibit an </a:t>
            </a:r>
            <a:r>
              <a:rPr lang="en-US" sz="2400" u="sng" dirty="0">
                <a:solidFill>
                  <a:srgbClr val="FF0000"/>
                </a:solidFill>
                <a:effectLst>
                  <a:glow rad="63500">
                    <a:schemeClr val="accent4">
                      <a:satMod val="175000"/>
                      <a:alpha val="40000"/>
                    </a:schemeClr>
                  </a:glow>
                </a:effectLst>
              </a:rPr>
              <a:t>increased</a:t>
            </a:r>
            <a:r>
              <a:rPr lang="en-US" sz="2400" u="sng" dirty="0">
                <a:solidFill>
                  <a:schemeClr val="tx1"/>
                </a:solidFill>
                <a:effectLst>
                  <a:glow rad="63500">
                    <a:schemeClr val="accent4">
                      <a:satMod val="175000"/>
                      <a:alpha val="40000"/>
                    </a:schemeClr>
                  </a:glow>
                </a:effectLst>
              </a:rPr>
              <a:t> cancer risk.</a:t>
            </a:r>
          </a:p>
          <a:p>
            <a:pPr marL="342000" indent="-342000"/>
            <a:r>
              <a:rPr lang="en-US" sz="2400" dirty="0">
                <a:solidFill>
                  <a:schemeClr val="tx1"/>
                </a:solidFill>
              </a:rPr>
              <a:t>In </a:t>
            </a:r>
            <a:r>
              <a:rPr lang="en-US" sz="2400" i="1" dirty="0">
                <a:solidFill>
                  <a:schemeClr val="tx1"/>
                </a:solidFill>
              </a:rPr>
              <a:t>Li-Fraumeni syndrome,</a:t>
            </a:r>
            <a:r>
              <a:rPr lang="en-US" sz="2400" dirty="0">
                <a:solidFill>
                  <a:schemeClr val="tx1"/>
                </a:solidFill>
              </a:rPr>
              <a:t> </a:t>
            </a:r>
            <a:r>
              <a:rPr lang="en-US" sz="2400" u="sng" dirty="0">
                <a:solidFill>
                  <a:schemeClr val="tx1"/>
                </a:solidFill>
                <a:effectLst>
                  <a:glow rad="63500">
                    <a:schemeClr val="accent3">
                      <a:satMod val="175000"/>
                      <a:alpha val="40000"/>
                    </a:schemeClr>
                  </a:glow>
                  <a:outerShdw blurRad="38100" dist="38100" dir="2700000" algn="tl">
                    <a:srgbClr val="000000">
                      <a:alpha val="43137"/>
                    </a:srgbClr>
                  </a:outerShdw>
                </a:effectLst>
              </a:rPr>
              <a:t>various</a:t>
            </a:r>
            <a:r>
              <a:rPr lang="en-US" sz="2400" u="sng" dirty="0">
                <a:solidFill>
                  <a:schemeClr val="tx1"/>
                </a:solidFill>
                <a:effectLst>
                  <a:glow rad="63500">
                    <a:schemeClr val="accent3">
                      <a:satMod val="175000"/>
                      <a:alpha val="40000"/>
                    </a:schemeClr>
                  </a:glow>
                </a:effectLst>
              </a:rPr>
              <a:t> types of cancer </a:t>
            </a:r>
            <a:r>
              <a:rPr lang="en-US" sz="2400" u="sng" dirty="0">
                <a:solidFill>
                  <a:schemeClr val="tx1"/>
                </a:solidFill>
                <a:effectLst>
                  <a:glow rad="63500">
                    <a:schemeClr val="accent3">
                      <a:satMod val="175000"/>
                      <a:alpha val="40000"/>
                    </a:schemeClr>
                  </a:glow>
                  <a:outerShdw blurRad="38100" dist="38100" dir="2700000" algn="tl">
                    <a:srgbClr val="000000">
                      <a:alpha val="43137"/>
                    </a:srgbClr>
                  </a:outerShdw>
                </a:effectLst>
              </a:rPr>
              <a:t>arise</a:t>
            </a:r>
            <a:r>
              <a:rPr lang="en-US" sz="2400" u="sng" dirty="0">
                <a:solidFill>
                  <a:schemeClr val="tx1"/>
                </a:solidFill>
                <a:effectLst>
                  <a:glow rad="63500">
                    <a:schemeClr val="accent3">
                      <a:satMod val="175000"/>
                      <a:alpha val="40000"/>
                    </a:schemeClr>
                  </a:glow>
                </a:effectLst>
              </a:rPr>
              <a:t> by </a:t>
            </a:r>
            <a:r>
              <a:rPr lang="en-US" sz="2400" u="sng" dirty="0">
                <a:solidFill>
                  <a:schemeClr val="tx2"/>
                </a:solidFill>
                <a:effectLst>
                  <a:glow rad="63500">
                    <a:schemeClr val="accent3">
                      <a:satMod val="175000"/>
                      <a:alpha val="40000"/>
                    </a:schemeClr>
                  </a:glow>
                </a:effectLst>
              </a:rPr>
              <a:t>early</a:t>
            </a:r>
            <a:r>
              <a:rPr lang="en-US" sz="2400" u="sng" dirty="0">
                <a:solidFill>
                  <a:schemeClr val="tx1"/>
                </a:solidFill>
                <a:effectLst>
                  <a:glow rad="63500">
                    <a:schemeClr val="accent3">
                      <a:satMod val="175000"/>
                      <a:alpha val="40000"/>
                    </a:schemeClr>
                  </a:glow>
                </a:effectLst>
              </a:rPr>
              <a:t> adulthood due to </a:t>
            </a:r>
            <a:r>
              <a:rPr lang="en-US" sz="2400" u="sng" dirty="0">
                <a:solidFill>
                  <a:schemeClr val="tx2"/>
                </a:solidFill>
                <a:effectLst>
                  <a:glow rad="63500">
                    <a:schemeClr val="accent3">
                      <a:satMod val="175000"/>
                      <a:alpha val="40000"/>
                    </a:schemeClr>
                  </a:glow>
                </a:effectLst>
              </a:rPr>
              <a:t>mutations</a:t>
            </a:r>
            <a:r>
              <a:rPr lang="en-US" sz="2400" u="sng" dirty="0">
                <a:solidFill>
                  <a:schemeClr val="tx1"/>
                </a:solidFill>
                <a:effectLst>
                  <a:glow rad="63500">
                    <a:schemeClr val="accent3">
                      <a:satMod val="175000"/>
                      <a:alpha val="40000"/>
                    </a:schemeClr>
                  </a:glow>
                </a:effectLst>
              </a:rPr>
              <a:t> that </a:t>
            </a:r>
            <a:r>
              <a:rPr lang="en-US" sz="2400" u="sng" dirty="0">
                <a:solidFill>
                  <a:schemeClr val="tx2"/>
                </a:solidFill>
                <a:effectLst>
                  <a:glow rad="63500">
                    <a:schemeClr val="accent3">
                      <a:satMod val="175000"/>
                      <a:alpha val="40000"/>
                    </a:schemeClr>
                  </a:glow>
                </a:effectLst>
              </a:rPr>
              <a:t>inactivate</a:t>
            </a:r>
            <a:r>
              <a:rPr lang="en-US" sz="2400" u="sng" dirty="0">
                <a:solidFill>
                  <a:schemeClr val="tx1"/>
                </a:solidFill>
                <a:effectLst>
                  <a:glow rad="63500">
                    <a:schemeClr val="accent3">
                      <a:satMod val="175000"/>
                      <a:alpha val="40000"/>
                    </a:schemeClr>
                  </a:glow>
                </a:effectLst>
              </a:rPr>
              <a:t> the </a:t>
            </a:r>
            <a:r>
              <a:rPr lang="en-US" sz="2400" u="sng" dirty="0">
                <a:solidFill>
                  <a:schemeClr val="tx1"/>
                </a:solidFill>
                <a:effectLst>
                  <a:glow rad="63500">
                    <a:schemeClr val="accent3">
                      <a:satMod val="175000"/>
                      <a:alpha val="40000"/>
                    </a:schemeClr>
                  </a:glow>
                  <a:outerShdw blurRad="38100" dist="38100" dir="2700000" algn="tl">
                    <a:srgbClr val="000000">
                      <a:alpha val="43137"/>
                    </a:srgbClr>
                  </a:outerShdw>
                </a:effectLst>
              </a:rPr>
              <a:t>second</a:t>
            </a:r>
            <a:r>
              <a:rPr lang="en-US" sz="2400" u="sng" dirty="0">
                <a:solidFill>
                  <a:schemeClr val="tx1"/>
                </a:solidFill>
                <a:effectLst>
                  <a:glow rad="63500">
                    <a:schemeClr val="accent3">
                      <a:satMod val="175000"/>
                      <a:alpha val="40000"/>
                    </a:schemeClr>
                  </a:glow>
                </a:effectLst>
              </a:rPr>
              <a:t> copy of the gene.</a:t>
            </a:r>
          </a:p>
          <a:p>
            <a:pPr marL="342000" indent="-342000"/>
            <a:r>
              <a:rPr lang="en-US" sz="2400" i="1" u="sng" dirty="0">
                <a:solidFill>
                  <a:schemeClr val="tx1"/>
                </a:solidFill>
                <a:effectLst>
                  <a:glow rad="101600">
                    <a:schemeClr val="accent5">
                      <a:lumMod val="20000"/>
                      <a:lumOff val="80000"/>
                      <a:alpha val="60000"/>
                    </a:schemeClr>
                  </a:glow>
                </a:effectLst>
              </a:rPr>
              <a:t>p53</a:t>
            </a:r>
            <a:r>
              <a:rPr lang="en-US" sz="2400" u="sng" dirty="0">
                <a:solidFill>
                  <a:schemeClr val="tx1"/>
                </a:solidFill>
                <a:effectLst>
                  <a:glow rad="101600">
                    <a:schemeClr val="accent5">
                      <a:lumMod val="20000"/>
                      <a:lumOff val="80000"/>
                      <a:alpha val="60000"/>
                    </a:schemeClr>
                  </a:glow>
                </a:effectLst>
              </a:rPr>
              <a:t> is </a:t>
            </a:r>
            <a:r>
              <a:rPr lang="en-US" sz="2400" u="sng"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targeted</a:t>
            </a:r>
            <a:r>
              <a:rPr lang="en-US" sz="2400" u="sng" dirty="0">
                <a:solidFill>
                  <a:schemeClr val="tx1"/>
                </a:solidFill>
                <a:effectLst>
                  <a:glow rad="101600">
                    <a:schemeClr val="accent5">
                      <a:lumMod val="20000"/>
                      <a:lumOff val="80000"/>
                      <a:alpha val="60000"/>
                    </a:schemeClr>
                  </a:glow>
                </a:effectLst>
              </a:rPr>
              <a:t> by cancer </a:t>
            </a:r>
            <a:r>
              <a:rPr lang="en-US" sz="2400" u="sng"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viruses</a:t>
            </a:r>
            <a:r>
              <a:rPr lang="en-US" sz="2400" dirty="0">
                <a:solidFill>
                  <a:schemeClr val="tx1"/>
                </a:solidFill>
                <a:effectLst>
                  <a:glow rad="101600">
                    <a:schemeClr val="accent5">
                      <a:lumMod val="20000"/>
                      <a:lumOff val="80000"/>
                      <a:alpha val="60000"/>
                    </a:schemeClr>
                  </a:glow>
                </a:effectLst>
              </a:rPr>
              <a:t>; </a:t>
            </a:r>
            <a:r>
              <a:rPr lang="en-US" sz="2400" dirty="0">
                <a:solidFill>
                  <a:srgbClr val="FF0000"/>
                </a:solidFill>
                <a:effectLst>
                  <a:glow rad="101600">
                    <a:schemeClr val="accent5">
                      <a:lumMod val="20000"/>
                      <a:lumOff val="80000"/>
                      <a:alpha val="60000"/>
                    </a:schemeClr>
                  </a:glow>
                </a:effectLst>
              </a:rPr>
              <a:t>HPV</a:t>
            </a:r>
            <a:r>
              <a:rPr lang="en-US" sz="2400" dirty="0">
                <a:solidFill>
                  <a:schemeClr val="tx1"/>
                </a:solidFill>
                <a:effectLst>
                  <a:glow rad="101600">
                    <a:schemeClr val="accent5">
                      <a:lumMod val="20000"/>
                      <a:lumOff val="80000"/>
                      <a:alpha val="60000"/>
                    </a:schemeClr>
                  </a:glow>
                </a:effectLst>
              </a:rPr>
              <a:t> has an </a:t>
            </a:r>
            <a:r>
              <a:rPr lang="en-US" sz="2400"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oncogene</a:t>
            </a:r>
            <a:r>
              <a:rPr lang="en-US" sz="2400" dirty="0">
                <a:solidFill>
                  <a:schemeClr val="tx1"/>
                </a:solidFill>
                <a:effectLst>
                  <a:glow rad="101600">
                    <a:schemeClr val="accent5">
                      <a:lumMod val="20000"/>
                      <a:lumOff val="80000"/>
                      <a:alpha val="60000"/>
                    </a:schemeClr>
                  </a:glow>
                </a:effectLst>
              </a:rPr>
              <a:t> that produces </a:t>
            </a:r>
            <a:r>
              <a:rPr lang="en-US" sz="2400" i="1" dirty="0">
                <a:solidFill>
                  <a:srgbClr val="FF0000"/>
                </a:solidFill>
                <a:effectLst>
                  <a:glow rad="101600">
                    <a:schemeClr val="accent5">
                      <a:lumMod val="20000"/>
                      <a:lumOff val="80000"/>
                      <a:alpha val="60000"/>
                    </a:schemeClr>
                  </a:glow>
                </a:effectLst>
              </a:rPr>
              <a:t>E6 protein</a:t>
            </a:r>
            <a:r>
              <a:rPr lang="en-US" sz="2400" dirty="0">
                <a:solidFill>
                  <a:schemeClr val="tx1"/>
                </a:solidFill>
                <a:effectLst>
                  <a:glow rad="101600">
                    <a:schemeClr val="accent5">
                      <a:lumMod val="20000"/>
                      <a:lumOff val="80000"/>
                      <a:alpha val="60000"/>
                    </a:schemeClr>
                  </a:glow>
                </a:effectLst>
              </a:rPr>
              <a:t>, which </a:t>
            </a:r>
            <a:r>
              <a:rPr lang="en-US" sz="2400"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targets</a:t>
            </a:r>
            <a:r>
              <a:rPr lang="en-US" sz="2400" dirty="0">
                <a:solidFill>
                  <a:schemeClr val="tx1"/>
                </a:solidFill>
                <a:effectLst>
                  <a:glow rad="101600">
                    <a:schemeClr val="accent5">
                      <a:lumMod val="20000"/>
                      <a:lumOff val="80000"/>
                      <a:alpha val="60000"/>
                    </a:schemeClr>
                  </a:glow>
                </a:effectLst>
              </a:rPr>
              <a:t> p53 protein for </a:t>
            </a:r>
            <a:r>
              <a:rPr lang="en-US" sz="2400" dirty="0">
                <a:solidFill>
                  <a:srgbClr val="FF0000"/>
                </a:solidFill>
                <a:effectLst>
                  <a:glow rad="101600">
                    <a:schemeClr val="accent5">
                      <a:lumMod val="20000"/>
                      <a:lumOff val="80000"/>
                      <a:alpha val="60000"/>
                    </a:schemeClr>
                  </a:glow>
                </a:effectLst>
              </a:rPr>
              <a:t>destruction</a:t>
            </a:r>
            <a:r>
              <a:rPr lang="en-US" sz="2400" dirty="0">
                <a:solidFill>
                  <a:srgbClr val="FF0000"/>
                </a:solidFill>
              </a:rPr>
              <a:t>.</a:t>
            </a:r>
          </a:p>
        </p:txBody>
      </p:sp>
    </p:spTree>
    <p:extLst>
      <p:ext uri="{BB962C8B-B14F-4D97-AF65-F5344CB8AC3E}">
        <p14:creationId xmlns:p14="http://schemas.microsoft.com/office/powerpoint/2010/main" val="13230973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0848" y="92540"/>
            <a:ext cx="8229600" cy="1722612"/>
          </a:xfrm>
          <a:solidFill>
            <a:srgbClr val="D3F42C"/>
          </a:solidFill>
        </p:spPr>
        <p:txBody>
          <a:bodyPr lIns="0" tIns="0" rIns="0" bIns="0"/>
          <a:lstStyle/>
          <a:p>
            <a:r>
              <a:rPr lang="en-US" dirty="0"/>
              <a:t>The </a:t>
            </a:r>
            <a:r>
              <a:rPr lang="en-US" i="1" dirty="0"/>
              <a:t>APC</a:t>
            </a:r>
            <a:r>
              <a:rPr lang="en-US" dirty="0"/>
              <a:t> Tumor Suppressor Gene Encodes a Protein That Inhibits the Wnt Signaling Pathway</a:t>
            </a:r>
            <a:endParaRPr lang="en-IN" dirty="0"/>
          </a:p>
        </p:txBody>
      </p:sp>
      <p:sp>
        <p:nvSpPr>
          <p:cNvPr id="7" name="Content Placeholder 6"/>
          <p:cNvSpPr>
            <a:spLocks noGrp="1"/>
          </p:cNvSpPr>
          <p:nvPr>
            <p:ph sz="quarter" idx="13"/>
          </p:nvPr>
        </p:nvSpPr>
        <p:spPr>
          <a:xfrm>
            <a:off x="457200" y="1951630"/>
            <a:ext cx="8243248" cy="2691315"/>
          </a:xfrm>
        </p:spPr>
        <p:txBody>
          <a:bodyPr lIns="0" tIns="0" rIns="0" bIns="0"/>
          <a:lstStyle/>
          <a:p>
            <a:pPr marL="342000" indent="-342000"/>
            <a:r>
              <a:rPr lang="en-US" sz="2400" dirty="0">
                <a:ln>
                  <a:solidFill>
                    <a:schemeClr val="accent3">
                      <a:lumMod val="75000"/>
                    </a:schemeClr>
                  </a:solidFill>
                </a:ln>
                <a:solidFill>
                  <a:schemeClr val="accent5">
                    <a:lumMod val="75000"/>
                  </a:schemeClr>
                </a:solidFill>
                <a:effectLst>
                  <a:outerShdw blurRad="38100" dist="38100" dir="2700000" algn="tl">
                    <a:srgbClr val="000000">
                      <a:alpha val="43137"/>
                    </a:srgbClr>
                  </a:outerShdw>
                </a:effectLst>
              </a:rPr>
              <a:t>Mutations</a:t>
            </a:r>
            <a:r>
              <a:rPr lang="en-US" sz="2400" dirty="0">
                <a:ln>
                  <a:solidFill>
                    <a:schemeClr val="accent3">
                      <a:lumMod val="75000"/>
                    </a:schemeClr>
                  </a:solidFill>
                </a:ln>
                <a:solidFill>
                  <a:schemeClr val="accent5">
                    <a:lumMod val="75000"/>
                  </a:schemeClr>
                </a:solidFill>
              </a:rPr>
              <a:t> in the </a:t>
            </a:r>
            <a:r>
              <a:rPr lang="en-US" sz="2400" b="1" i="1" dirty="0">
                <a:ln>
                  <a:solidFill>
                    <a:schemeClr val="accent3">
                      <a:lumMod val="75000"/>
                    </a:schemeClr>
                  </a:solidFill>
                </a:ln>
                <a:solidFill>
                  <a:schemeClr val="accent5">
                    <a:lumMod val="75000"/>
                  </a:schemeClr>
                </a:solidFill>
              </a:rPr>
              <a:t>APC gene </a:t>
            </a:r>
            <a:r>
              <a:rPr lang="en-US" sz="2400" dirty="0">
                <a:ln>
                  <a:solidFill>
                    <a:schemeClr val="accent3">
                      <a:lumMod val="75000"/>
                    </a:schemeClr>
                  </a:solidFill>
                </a:ln>
                <a:solidFill>
                  <a:schemeClr val="accent5">
                    <a:lumMod val="75000"/>
                  </a:schemeClr>
                </a:solidFill>
              </a:rPr>
              <a:t>are </a:t>
            </a:r>
            <a:r>
              <a:rPr lang="en-US" sz="2400" dirty="0">
                <a:ln>
                  <a:solidFill>
                    <a:schemeClr val="accent3">
                      <a:lumMod val="75000"/>
                    </a:schemeClr>
                  </a:solidFill>
                </a:ln>
                <a:solidFill>
                  <a:schemeClr val="accent5">
                    <a:lumMod val="75000"/>
                  </a:schemeClr>
                </a:solidFill>
                <a:effectLst>
                  <a:outerShdw blurRad="38100" dist="38100" dir="2700000" algn="tl">
                    <a:srgbClr val="000000">
                      <a:alpha val="43137"/>
                    </a:srgbClr>
                  </a:outerShdw>
                </a:effectLst>
              </a:rPr>
              <a:t>associated</a:t>
            </a:r>
            <a:r>
              <a:rPr lang="en-US" sz="2400" dirty="0">
                <a:ln>
                  <a:solidFill>
                    <a:schemeClr val="accent3">
                      <a:lumMod val="75000"/>
                    </a:schemeClr>
                  </a:solidFill>
                </a:ln>
                <a:solidFill>
                  <a:schemeClr val="accent5">
                    <a:lumMod val="75000"/>
                  </a:schemeClr>
                </a:solidFill>
              </a:rPr>
              <a:t> with </a:t>
            </a:r>
            <a:r>
              <a:rPr lang="en-US" sz="2400" i="1" u="sng" dirty="0">
                <a:ln>
                  <a:solidFill>
                    <a:schemeClr val="accent3">
                      <a:lumMod val="75000"/>
                    </a:schemeClr>
                  </a:solidFill>
                </a:ln>
                <a:solidFill>
                  <a:schemeClr val="accent5">
                    <a:lumMod val="75000"/>
                  </a:schemeClr>
                </a:solidFill>
              </a:rPr>
              <a:t>familial adenomatous polyposis</a:t>
            </a:r>
            <a:r>
              <a:rPr lang="en-US" sz="2400" i="1" u="sng" dirty="0">
                <a:solidFill>
                  <a:schemeClr val="tx1"/>
                </a:solidFill>
              </a:rPr>
              <a:t>.</a:t>
            </a:r>
          </a:p>
          <a:p>
            <a:pPr marL="342000" indent="-342000"/>
            <a:r>
              <a:rPr lang="en-US" sz="2400" dirty="0">
                <a:solidFill>
                  <a:schemeClr val="tx1"/>
                </a:solidFill>
                <a:effectLst>
                  <a:glow rad="63500">
                    <a:schemeClr val="accent4">
                      <a:satMod val="175000"/>
                      <a:alpha val="40000"/>
                    </a:schemeClr>
                  </a:glow>
                </a:effectLst>
              </a:rPr>
              <a:t>Individuals with a </a:t>
            </a:r>
            <a:r>
              <a:rPr lang="en-US" sz="2400" dirty="0">
                <a:solidFill>
                  <a:srgbClr val="FF0000"/>
                </a:solidFill>
                <a:effectLst>
                  <a:glow rad="63500">
                    <a:schemeClr val="accent4">
                      <a:satMod val="175000"/>
                      <a:alpha val="40000"/>
                    </a:schemeClr>
                  </a:glow>
                </a:effectLst>
              </a:rPr>
              <a:t>defective copy </a:t>
            </a:r>
            <a:r>
              <a:rPr lang="en-US" sz="2400" dirty="0">
                <a:solidFill>
                  <a:schemeClr val="tx1"/>
                </a:solidFill>
                <a:effectLst>
                  <a:glow rad="63500">
                    <a:schemeClr val="accent4">
                      <a:satMod val="175000"/>
                      <a:alpha val="40000"/>
                    </a:schemeClr>
                  </a:glow>
                </a:effectLst>
              </a:rPr>
              <a:t>of this are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susceptible</a:t>
            </a:r>
            <a:r>
              <a:rPr lang="en-US" sz="2400" dirty="0">
                <a:solidFill>
                  <a:schemeClr val="tx1"/>
                </a:solidFill>
                <a:effectLst>
                  <a:glow rad="63500">
                    <a:schemeClr val="accent4">
                      <a:satMod val="175000"/>
                      <a:alpha val="40000"/>
                    </a:schemeClr>
                  </a:glow>
                </a:effectLst>
              </a:rPr>
              <a:t> to </a:t>
            </a:r>
            <a:r>
              <a:rPr lang="en-US" sz="2400" u="sng" dirty="0">
                <a:solidFill>
                  <a:schemeClr val="tx1"/>
                </a:solidFill>
                <a:effectLst>
                  <a:glow rad="63500">
                    <a:schemeClr val="accent4">
                      <a:satMod val="175000"/>
                      <a:alpha val="40000"/>
                    </a:schemeClr>
                  </a:glow>
                </a:effectLst>
              </a:rPr>
              <a:t>developing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thousands</a:t>
            </a:r>
            <a:r>
              <a:rPr lang="en-US" sz="2400" u="sng" dirty="0">
                <a:solidFill>
                  <a:schemeClr val="tx1"/>
                </a:solidFill>
                <a:effectLst>
                  <a:glow rad="63500">
                    <a:schemeClr val="accent4">
                      <a:satMod val="175000"/>
                      <a:alpha val="40000"/>
                    </a:schemeClr>
                  </a:glow>
                </a:effectLst>
              </a:rPr>
              <a:t> of </a:t>
            </a:r>
            <a:r>
              <a:rPr lang="en-US" sz="2400" i="1" u="sng" dirty="0">
                <a:solidFill>
                  <a:schemeClr val="tx1"/>
                </a:solidFill>
                <a:effectLst>
                  <a:glow rad="63500">
                    <a:schemeClr val="accent4">
                      <a:satMod val="175000"/>
                      <a:alpha val="40000"/>
                    </a:schemeClr>
                  </a:glow>
                </a:effectLst>
              </a:rPr>
              <a:t>polyps</a:t>
            </a:r>
            <a:r>
              <a:rPr lang="en-US" sz="2400" u="sng"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a:t>
            </a:r>
            <a:r>
              <a:rPr lang="en-US" sz="2400" dirty="0">
                <a:solidFill>
                  <a:srgbClr val="FF0000"/>
                </a:solidFill>
                <a:effectLst>
                  <a:glow rad="63500">
                    <a:schemeClr val="accent4">
                      <a:satMod val="175000"/>
                      <a:alpha val="40000"/>
                    </a:schemeClr>
                  </a:glow>
                </a:effectLst>
              </a:rPr>
              <a:t>benign tumors</a:t>
            </a:r>
            <a:r>
              <a:rPr lang="en-US" sz="2400" dirty="0">
                <a:solidFill>
                  <a:schemeClr val="tx1"/>
                </a:solidFill>
                <a:effectLst>
                  <a:glow rad="63500">
                    <a:schemeClr val="accent4">
                      <a:satMod val="175000"/>
                      <a:alpha val="40000"/>
                    </a:schemeClr>
                  </a:glow>
                </a:effectLst>
              </a:rPr>
              <a:t>) in the </a:t>
            </a:r>
            <a:r>
              <a:rPr lang="en-US" sz="2400" u="sng" dirty="0">
                <a:solidFill>
                  <a:schemeClr val="tx1"/>
                </a:solidFill>
                <a:effectLst>
                  <a:glow rad="63500">
                    <a:schemeClr val="accent4">
                      <a:satMod val="175000"/>
                      <a:alpha val="40000"/>
                    </a:schemeClr>
                  </a:glow>
                </a:effectLst>
              </a:rPr>
              <a:t>colon</a:t>
            </a:r>
            <a:r>
              <a:rPr lang="en-US" sz="2400" dirty="0">
                <a:solidFill>
                  <a:schemeClr val="tx1"/>
                </a:solidFill>
                <a:effectLst>
                  <a:glow rad="63500">
                    <a:schemeClr val="accent4">
                      <a:satMod val="175000"/>
                      <a:alpha val="40000"/>
                    </a:schemeClr>
                  </a:glow>
                </a:effectLst>
              </a:rPr>
              <a:t> </a:t>
            </a: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if</a:t>
            </a:r>
            <a:r>
              <a:rPr lang="en-US" sz="2400" dirty="0">
                <a:solidFill>
                  <a:schemeClr val="tx1"/>
                </a:solidFill>
                <a:effectLst>
                  <a:glow rad="63500">
                    <a:schemeClr val="accent4">
                      <a:satMod val="175000"/>
                      <a:alpha val="40000"/>
                    </a:schemeClr>
                  </a:glow>
                </a:effectLst>
              </a:rPr>
              <a:t> the </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second</a:t>
            </a:r>
            <a:r>
              <a:rPr lang="en-US" sz="2400" dirty="0">
                <a:solidFill>
                  <a:schemeClr val="tx1"/>
                </a:solidFill>
                <a:effectLst>
                  <a:glow rad="63500">
                    <a:schemeClr val="accent4">
                      <a:satMod val="175000"/>
                      <a:alpha val="40000"/>
                    </a:schemeClr>
                  </a:glow>
                </a:effectLst>
              </a:rPr>
              <a:t> copy of the gene is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mutated</a:t>
            </a:r>
            <a:r>
              <a:rPr lang="en-US" sz="2400" dirty="0">
                <a:solidFill>
                  <a:schemeClr val="tx1"/>
                </a:solidFill>
              </a:rPr>
              <a:t>.</a:t>
            </a:r>
          </a:p>
          <a:p>
            <a:pPr marL="342000" indent="-342000"/>
            <a:r>
              <a:rPr lang="en-US" sz="2400" dirty="0">
                <a:solidFill>
                  <a:schemeClr val="tx1"/>
                </a:solidFill>
              </a:rPr>
              <a:t>This leads to an </a:t>
            </a:r>
            <a:r>
              <a:rPr lang="en-US" sz="2400" u="sng" dirty="0">
                <a:solidFill>
                  <a:schemeClr val="tx1"/>
                </a:solidFill>
                <a:effectLst>
                  <a:outerShdw blurRad="38100" dist="38100" dir="2700000" algn="tl">
                    <a:srgbClr val="000000">
                      <a:alpha val="43137"/>
                    </a:srgbClr>
                  </a:outerShdw>
                </a:effectLst>
              </a:rPr>
              <a:t>increased</a:t>
            </a:r>
            <a:r>
              <a:rPr lang="en-US" sz="2400" u="sng" dirty="0">
                <a:solidFill>
                  <a:schemeClr val="tx1"/>
                </a:solidFill>
              </a:rPr>
              <a:t> risk of colon cancer. </a:t>
            </a:r>
          </a:p>
        </p:txBody>
      </p:sp>
    </p:spTree>
    <p:extLst>
      <p:ext uri="{BB962C8B-B14F-4D97-AF65-F5344CB8AC3E}">
        <p14:creationId xmlns:p14="http://schemas.microsoft.com/office/powerpoint/2010/main" val="302136757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0779"/>
            <a:ext cx="8229600" cy="576199"/>
          </a:xfrm>
          <a:solidFill>
            <a:srgbClr val="D3F42C"/>
          </a:solidFill>
        </p:spPr>
        <p:txBody>
          <a:bodyPr lIns="0" tIns="0" rIns="0" bIns="0"/>
          <a:lstStyle/>
          <a:p>
            <a:r>
              <a:rPr lang="en-US" dirty="0"/>
              <a:t>A Colon Polyp</a:t>
            </a:r>
            <a:endParaRPr lang="en-IN" dirty="0"/>
          </a:p>
        </p:txBody>
      </p:sp>
      <p:sp>
        <p:nvSpPr>
          <p:cNvPr id="3" name="Content Placeholder 2"/>
          <p:cNvSpPr>
            <a:spLocks noGrp="1"/>
          </p:cNvSpPr>
          <p:nvPr>
            <p:ph sz="quarter" idx="14"/>
          </p:nvPr>
        </p:nvSpPr>
        <p:spPr>
          <a:xfrm>
            <a:off x="457201" y="1023583"/>
            <a:ext cx="8441139" cy="450376"/>
          </a:xfrm>
        </p:spPr>
        <p:txBody>
          <a:bodyPr lIns="0" tIns="0" rIns="0" bIns="0"/>
          <a:lstStyle/>
          <a:p>
            <a:pPr marL="0" indent="0">
              <a:buNone/>
            </a:pPr>
            <a:r>
              <a:rPr lang="en-IN" sz="2400" b="1" dirty="0"/>
              <a:t>Figure 26.17</a:t>
            </a:r>
            <a:r>
              <a:rPr lang="en-IN" sz="2400" dirty="0"/>
              <a:t> A Colon Polyp.</a:t>
            </a:r>
          </a:p>
        </p:txBody>
      </p:sp>
      <p:pic>
        <p:nvPicPr>
          <p:cNvPr id="9" name="Content Placeholder 10" descr="A micrograph shows a polyp beside the lumen of colon. The polyp is an extra protrusion of tissues."/>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b="2315"/>
          <a:stretch/>
        </p:blipFill>
        <p:spPr>
          <a:xfrm>
            <a:off x="2413066" y="1622623"/>
            <a:ext cx="4663564" cy="4568312"/>
          </a:xfrm>
        </p:spPr>
      </p:pic>
    </p:spTree>
    <p:extLst>
      <p:ext uri="{BB962C8B-B14F-4D97-AF65-F5344CB8AC3E}">
        <p14:creationId xmlns:p14="http://schemas.microsoft.com/office/powerpoint/2010/main" val="247050373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835"/>
            <a:ext cx="8229600" cy="603495"/>
          </a:xfrm>
          <a:solidFill>
            <a:srgbClr val="D3F42C"/>
          </a:solidFill>
        </p:spPr>
        <p:txBody>
          <a:bodyPr lIns="0" tIns="0" rIns="0" bIns="0"/>
          <a:lstStyle/>
          <a:p>
            <a:r>
              <a:rPr lang="en-US" i="1" spc="-400" dirty="0"/>
              <a:t>A P C</a:t>
            </a:r>
            <a:r>
              <a:rPr lang="en-US" dirty="0"/>
              <a:t> and Wnt Signaling</a:t>
            </a:r>
            <a:endParaRPr lang="en-IN" dirty="0"/>
          </a:p>
        </p:txBody>
      </p:sp>
      <p:sp>
        <p:nvSpPr>
          <p:cNvPr id="8" name="Content Placeholder 7"/>
          <p:cNvSpPr>
            <a:spLocks noGrp="1"/>
          </p:cNvSpPr>
          <p:nvPr>
            <p:ph sz="quarter" idx="13"/>
          </p:nvPr>
        </p:nvSpPr>
        <p:spPr>
          <a:xfrm>
            <a:off x="457200" y="968991"/>
            <a:ext cx="8232775" cy="5182427"/>
          </a:xfrm>
        </p:spPr>
        <p:txBody>
          <a:bodyPr lIns="0" tIns="0" rIns="0" bIns="0"/>
          <a:lstStyle/>
          <a:p>
            <a:pPr marL="342000" indent="-342000"/>
            <a:r>
              <a:rPr lang="en-US" sz="2400" u="sng" dirty="0">
                <a:ln>
                  <a:solidFill>
                    <a:schemeClr val="accent3">
                      <a:lumMod val="75000"/>
                    </a:schemeClr>
                  </a:solidFill>
                </a:ln>
                <a:solidFill>
                  <a:schemeClr val="tx1"/>
                </a:solidFill>
                <a:effectLst>
                  <a:glow rad="101600">
                    <a:schemeClr val="accent4">
                      <a:lumMod val="20000"/>
                      <a:lumOff val="80000"/>
                      <a:alpha val="60000"/>
                    </a:schemeClr>
                  </a:glow>
                </a:effectLst>
                <a:latin typeface="+mn-lt"/>
              </a:rPr>
              <a:t>The </a:t>
            </a:r>
            <a:r>
              <a:rPr lang="en-US" sz="2400" i="1" u="sng" spc="-350" dirty="0">
                <a:ln>
                  <a:solidFill>
                    <a:schemeClr val="accent3">
                      <a:lumMod val="75000"/>
                    </a:schemeClr>
                  </a:solidFill>
                </a:ln>
                <a:solidFill>
                  <a:schemeClr val="tx1"/>
                </a:solidFill>
                <a:effectLst>
                  <a:glow rad="101600">
                    <a:schemeClr val="accent4">
                      <a:lumMod val="20000"/>
                      <a:lumOff val="80000"/>
                      <a:alpha val="60000"/>
                    </a:schemeClr>
                  </a:glow>
                </a:effectLst>
                <a:latin typeface="+mn-lt"/>
              </a:rPr>
              <a:t>A P C</a:t>
            </a:r>
            <a:r>
              <a:rPr lang="en-US" sz="2400" u="sng" dirty="0">
                <a:ln>
                  <a:solidFill>
                    <a:schemeClr val="accent3">
                      <a:lumMod val="75000"/>
                    </a:schemeClr>
                  </a:solidFill>
                </a:ln>
                <a:solidFill>
                  <a:schemeClr val="tx1"/>
                </a:solidFill>
                <a:effectLst>
                  <a:glow rad="101600">
                    <a:schemeClr val="accent4">
                      <a:lumMod val="20000"/>
                      <a:lumOff val="80000"/>
                      <a:alpha val="60000"/>
                    </a:schemeClr>
                  </a:glow>
                </a:effectLst>
                <a:latin typeface="+mn-lt"/>
              </a:rPr>
              <a:t> gene </a:t>
            </a:r>
            <a:r>
              <a:rPr lang="en-US" sz="2400" u="sng" dirty="0">
                <a:ln>
                  <a:solidFill>
                    <a:schemeClr val="accent3">
                      <a:lumMod val="75000"/>
                    </a:schemeClr>
                  </a:solidFill>
                </a:ln>
                <a:solidFill>
                  <a:schemeClr val="tx1"/>
                </a:solidFill>
                <a:effectLst>
                  <a:glow rad="101600">
                    <a:schemeClr val="accent4">
                      <a:lumMod val="20000"/>
                      <a:lumOff val="80000"/>
                      <a:alpha val="60000"/>
                    </a:schemeClr>
                  </a:glow>
                  <a:outerShdw blurRad="38100" dist="38100" dir="2700000" algn="tl">
                    <a:srgbClr val="000000">
                      <a:alpha val="43137"/>
                    </a:srgbClr>
                  </a:outerShdw>
                </a:effectLst>
                <a:latin typeface="+mn-lt"/>
              </a:rPr>
              <a:t>encodes</a:t>
            </a:r>
            <a:r>
              <a:rPr lang="en-US" sz="2400" u="sng" dirty="0">
                <a:ln>
                  <a:solidFill>
                    <a:schemeClr val="accent3">
                      <a:lumMod val="75000"/>
                    </a:schemeClr>
                  </a:solidFill>
                </a:ln>
                <a:solidFill>
                  <a:schemeClr val="tx1"/>
                </a:solidFill>
                <a:effectLst>
                  <a:glow rad="101600">
                    <a:schemeClr val="accent4">
                      <a:lumMod val="20000"/>
                      <a:lumOff val="80000"/>
                      <a:alpha val="60000"/>
                    </a:schemeClr>
                  </a:glow>
                </a:effectLst>
                <a:latin typeface="+mn-lt"/>
              </a:rPr>
              <a:t> a protein </a:t>
            </a:r>
            <a:r>
              <a:rPr lang="en-US" sz="2400" u="sng" dirty="0">
                <a:ln>
                  <a:solidFill>
                    <a:schemeClr val="accent3">
                      <a:lumMod val="75000"/>
                    </a:schemeClr>
                  </a:solidFill>
                </a:ln>
                <a:solidFill>
                  <a:schemeClr val="tx1"/>
                </a:solidFill>
                <a:effectLst>
                  <a:glow rad="101600">
                    <a:schemeClr val="accent4">
                      <a:lumMod val="20000"/>
                      <a:lumOff val="80000"/>
                      <a:alpha val="60000"/>
                    </a:schemeClr>
                  </a:glow>
                  <a:outerShdw blurRad="38100" dist="38100" dir="2700000" algn="tl">
                    <a:srgbClr val="000000">
                      <a:alpha val="43137"/>
                    </a:srgbClr>
                  </a:outerShdw>
                </a:effectLst>
                <a:latin typeface="+mn-lt"/>
              </a:rPr>
              <a:t>involved</a:t>
            </a:r>
            <a:r>
              <a:rPr lang="en-US" sz="2400" u="sng" dirty="0">
                <a:ln>
                  <a:solidFill>
                    <a:schemeClr val="accent3">
                      <a:lumMod val="75000"/>
                    </a:schemeClr>
                  </a:solidFill>
                </a:ln>
                <a:solidFill>
                  <a:schemeClr val="tx1"/>
                </a:solidFill>
                <a:effectLst>
                  <a:glow rad="101600">
                    <a:schemeClr val="accent4">
                      <a:lumMod val="20000"/>
                      <a:lumOff val="80000"/>
                      <a:alpha val="60000"/>
                    </a:schemeClr>
                  </a:glow>
                </a:effectLst>
                <a:latin typeface="+mn-lt"/>
              </a:rPr>
              <a:t> in the </a:t>
            </a:r>
            <a:r>
              <a:rPr lang="en-US" sz="2400" b="1" u="sng" dirty="0">
                <a:ln>
                  <a:solidFill>
                    <a:schemeClr val="accent3">
                      <a:lumMod val="75000"/>
                    </a:schemeClr>
                  </a:solidFill>
                </a:ln>
                <a:solidFill>
                  <a:schemeClr val="tx1"/>
                </a:solidFill>
                <a:effectLst>
                  <a:glow rad="101600">
                    <a:schemeClr val="accent4">
                      <a:lumMod val="20000"/>
                      <a:lumOff val="80000"/>
                      <a:alpha val="60000"/>
                    </a:schemeClr>
                  </a:glow>
                </a:effectLst>
                <a:latin typeface="+mn-lt"/>
              </a:rPr>
              <a:t>Wnt pathway</a:t>
            </a:r>
            <a:r>
              <a:rPr lang="en-US" sz="2400" b="1" dirty="0">
                <a:ln>
                  <a:solidFill>
                    <a:schemeClr val="accent3">
                      <a:lumMod val="75000"/>
                    </a:schemeClr>
                  </a:solidFill>
                </a:ln>
                <a:solidFill>
                  <a:schemeClr val="tx1"/>
                </a:solidFill>
                <a:effectLst>
                  <a:glow rad="101600">
                    <a:schemeClr val="accent4">
                      <a:lumMod val="20000"/>
                      <a:lumOff val="80000"/>
                      <a:alpha val="60000"/>
                    </a:schemeClr>
                  </a:glow>
                </a:effectLst>
                <a:latin typeface="+mn-lt"/>
              </a:rPr>
              <a:t>.</a:t>
            </a:r>
          </a:p>
          <a:p>
            <a:pPr marL="342000" indent="-342000"/>
            <a:r>
              <a:rPr lang="en-US" sz="2400" u="sng" dirty="0">
                <a:solidFill>
                  <a:schemeClr val="accent5">
                    <a:lumMod val="75000"/>
                  </a:schemeClr>
                </a:solidFill>
                <a:effectLst>
                  <a:glow rad="63500">
                    <a:schemeClr val="accent4">
                      <a:satMod val="175000"/>
                      <a:alpha val="40000"/>
                    </a:schemeClr>
                  </a:glow>
                </a:effectLst>
                <a:latin typeface="+mn-lt"/>
              </a:rPr>
              <a:t>The </a:t>
            </a:r>
            <a:r>
              <a:rPr lang="en-US" sz="2400" u="sng" dirty="0">
                <a:solidFill>
                  <a:srgbClr val="FF0000"/>
                </a:solidFill>
                <a:effectLst>
                  <a:glow rad="63500">
                    <a:schemeClr val="accent4">
                      <a:satMod val="175000"/>
                      <a:alpha val="40000"/>
                    </a:schemeClr>
                  </a:glow>
                  <a:outerShdw blurRad="38100" dist="38100" dir="2700000" algn="tl">
                    <a:srgbClr val="000000">
                      <a:alpha val="43137"/>
                    </a:srgbClr>
                  </a:outerShdw>
                </a:effectLst>
                <a:latin typeface="+mn-lt"/>
              </a:rPr>
              <a:t>central</a:t>
            </a:r>
            <a:r>
              <a:rPr lang="en-US" sz="2400" u="sng" dirty="0">
                <a:solidFill>
                  <a:schemeClr val="accent5">
                    <a:lumMod val="75000"/>
                  </a:schemeClr>
                </a:solidFill>
                <a:effectLst>
                  <a:glow rad="63500">
                    <a:schemeClr val="accent4">
                      <a:satMod val="175000"/>
                      <a:alpha val="40000"/>
                    </a:schemeClr>
                  </a:glow>
                </a:effectLst>
                <a:latin typeface="+mn-lt"/>
              </a:rPr>
              <a:t> component is </a:t>
            </a:r>
            <a:r>
              <a:rPr lang="en-US" sz="2400" i="1" u="sng" dirty="0">
                <a:solidFill>
                  <a:srgbClr val="FF0000"/>
                </a:solidFill>
                <a:effectLst>
                  <a:glow rad="63500">
                    <a:schemeClr val="accent4">
                      <a:satMod val="175000"/>
                      <a:alpha val="40000"/>
                    </a:schemeClr>
                  </a:glow>
                  <a:outerShdw blurRad="38100" dist="38100" dir="2700000" algn="tl">
                    <a:srgbClr val="000000">
                      <a:alpha val="43137"/>
                    </a:srgbClr>
                  </a:outerShdw>
                </a:effectLst>
                <a:latin typeface="+mn-lt"/>
                <a:cs typeface="Times New Roman" panose="02020603050405020304" pitchFamily="18" charset="0"/>
                <a:sym typeface="Symbol"/>
              </a:rPr>
              <a:t>β</a:t>
            </a:r>
            <a:r>
              <a:rPr lang="en-US" sz="2400" i="1" u="sng" dirty="0">
                <a:solidFill>
                  <a:srgbClr val="FF0000"/>
                </a:solidFill>
                <a:effectLst>
                  <a:glow rad="63500">
                    <a:schemeClr val="accent4">
                      <a:satMod val="175000"/>
                      <a:alpha val="40000"/>
                    </a:schemeClr>
                  </a:glow>
                  <a:outerShdw blurRad="38100" dist="38100" dir="2700000" algn="tl">
                    <a:srgbClr val="000000">
                      <a:alpha val="43137"/>
                    </a:srgbClr>
                  </a:outerShdw>
                </a:effectLst>
                <a:latin typeface="+mn-lt"/>
              </a:rPr>
              <a:t>-catenin</a:t>
            </a:r>
            <a:r>
              <a:rPr lang="en-US" sz="2400" i="1" dirty="0">
                <a:solidFill>
                  <a:schemeClr val="accent5">
                    <a:lumMod val="75000"/>
                  </a:schemeClr>
                </a:solidFill>
                <a:effectLst>
                  <a:glow rad="63500">
                    <a:schemeClr val="accent4">
                      <a:satMod val="175000"/>
                      <a:alpha val="40000"/>
                    </a:schemeClr>
                  </a:glow>
                </a:effectLst>
                <a:latin typeface="+mn-lt"/>
              </a:rPr>
              <a:t>, </a:t>
            </a:r>
            <a:r>
              <a:rPr lang="en-US" sz="2400" dirty="0">
                <a:solidFill>
                  <a:schemeClr val="accent5">
                    <a:lumMod val="75000"/>
                  </a:schemeClr>
                </a:solidFill>
                <a:effectLst>
                  <a:glow rad="63500">
                    <a:schemeClr val="accent4">
                      <a:satMod val="175000"/>
                      <a:alpha val="40000"/>
                    </a:schemeClr>
                  </a:glow>
                </a:effectLst>
                <a:latin typeface="+mn-lt"/>
              </a:rPr>
              <a:t>which is </a:t>
            </a:r>
            <a:r>
              <a:rPr lang="en-US" sz="2400" u="sng" dirty="0">
                <a:solidFill>
                  <a:schemeClr val="accent5">
                    <a:lumMod val="75000"/>
                  </a:schemeClr>
                </a:solidFill>
                <a:effectLst>
                  <a:glow rad="63500">
                    <a:schemeClr val="accent4">
                      <a:satMod val="175000"/>
                      <a:alpha val="40000"/>
                    </a:schemeClr>
                  </a:glow>
                </a:effectLst>
                <a:latin typeface="+mn-lt"/>
              </a:rPr>
              <a:t>normally </a:t>
            </a:r>
            <a:r>
              <a:rPr lang="en-US" sz="2400" u="sng"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regulated</a:t>
            </a:r>
            <a:r>
              <a:rPr lang="en-US" sz="2400" u="sng" dirty="0">
                <a:solidFill>
                  <a:schemeClr val="accent5">
                    <a:lumMod val="75000"/>
                  </a:schemeClr>
                </a:solidFill>
                <a:effectLst>
                  <a:glow rad="63500">
                    <a:schemeClr val="accent4">
                      <a:satMod val="175000"/>
                      <a:alpha val="40000"/>
                    </a:schemeClr>
                  </a:glow>
                </a:effectLst>
                <a:latin typeface="+mn-lt"/>
              </a:rPr>
              <a:t> </a:t>
            </a:r>
            <a:r>
              <a:rPr lang="en-US" sz="2400" u="sng" dirty="0">
                <a:solidFill>
                  <a:srgbClr val="FF0000"/>
                </a:solidFill>
                <a:effectLst>
                  <a:glow rad="63500">
                    <a:schemeClr val="accent4">
                      <a:satMod val="175000"/>
                      <a:alpha val="40000"/>
                    </a:schemeClr>
                  </a:glow>
                </a:effectLst>
                <a:latin typeface="+mn-lt"/>
              </a:rPr>
              <a:t>by</a:t>
            </a:r>
            <a:r>
              <a:rPr lang="en-US" sz="2400" u="sng" dirty="0">
                <a:solidFill>
                  <a:schemeClr val="accent5">
                    <a:lumMod val="75000"/>
                  </a:schemeClr>
                </a:solidFill>
                <a:effectLst>
                  <a:glow rad="63500">
                    <a:schemeClr val="accent4">
                      <a:satMod val="175000"/>
                      <a:alpha val="40000"/>
                    </a:schemeClr>
                  </a:glow>
                </a:effectLst>
                <a:latin typeface="+mn-lt"/>
              </a:rPr>
              <a:t> a multiprotein </a:t>
            </a:r>
            <a:r>
              <a:rPr lang="en-US" sz="2400" i="1" u="sng" dirty="0">
                <a:solidFill>
                  <a:schemeClr val="accent5">
                    <a:lumMod val="75000"/>
                  </a:schemeClr>
                </a:solidFill>
                <a:effectLst>
                  <a:glow rad="63500">
                    <a:schemeClr val="accent4">
                      <a:satMod val="175000"/>
                      <a:alpha val="40000"/>
                    </a:schemeClr>
                  </a:glow>
                </a:effectLst>
                <a:latin typeface="+mn-lt"/>
              </a:rPr>
              <a:t>destruction complex</a:t>
            </a:r>
            <a:r>
              <a:rPr lang="en-US" sz="2400" i="1" dirty="0">
                <a:solidFill>
                  <a:schemeClr val="accent5">
                    <a:lumMod val="75000"/>
                  </a:schemeClr>
                </a:solidFill>
                <a:effectLst>
                  <a:glow rad="63500">
                    <a:schemeClr val="accent4">
                      <a:satMod val="175000"/>
                      <a:alpha val="40000"/>
                    </a:schemeClr>
                  </a:glow>
                </a:effectLst>
                <a:latin typeface="+mn-lt"/>
              </a:rPr>
              <a:t>.</a:t>
            </a:r>
          </a:p>
          <a:p>
            <a:pPr marL="342000" indent="-342000"/>
            <a:r>
              <a:rPr lang="en-US" sz="2400" dirty="0">
                <a:solidFill>
                  <a:schemeClr val="tx1"/>
                </a:solidFill>
                <a:effectLst>
                  <a:glow rad="63500">
                    <a:schemeClr val="accent4">
                      <a:satMod val="175000"/>
                      <a:alpha val="40000"/>
                    </a:schemeClr>
                  </a:glow>
                </a:effectLst>
                <a:latin typeface="+mn-lt"/>
              </a:rPr>
              <a:t>The </a:t>
            </a:r>
            <a:r>
              <a:rPr lang="en-US" sz="2400" dirty="0">
                <a:solidFill>
                  <a:srgbClr val="C00000"/>
                </a:solidFill>
                <a:effectLst>
                  <a:glow rad="63500">
                    <a:schemeClr val="accent4">
                      <a:satMod val="175000"/>
                      <a:alpha val="40000"/>
                    </a:schemeClr>
                  </a:glow>
                </a:effectLst>
                <a:latin typeface="+mn-lt"/>
              </a:rPr>
              <a:t>destruction complex consists </a:t>
            </a:r>
            <a:r>
              <a:rPr lang="en-US" sz="2400" dirty="0">
                <a:solidFill>
                  <a:schemeClr val="tx1"/>
                </a:solidFill>
                <a:effectLst>
                  <a:glow rad="63500">
                    <a:schemeClr val="accent4">
                      <a:satMod val="175000"/>
                      <a:alpha val="40000"/>
                    </a:schemeClr>
                  </a:glow>
                </a:effectLst>
                <a:latin typeface="+mn-lt"/>
              </a:rPr>
              <a:t>of </a:t>
            </a:r>
            <a:r>
              <a:rPr lang="en-US" sz="2400" spc="-350" dirty="0">
                <a:solidFill>
                  <a:schemeClr val="tx2"/>
                </a:solidFill>
                <a:effectLst>
                  <a:glow rad="63500">
                    <a:schemeClr val="accent4">
                      <a:satMod val="175000"/>
                      <a:alpha val="40000"/>
                    </a:schemeClr>
                  </a:glow>
                </a:effectLst>
                <a:latin typeface="+mn-lt"/>
              </a:rPr>
              <a:t>A P C</a:t>
            </a:r>
            <a:r>
              <a:rPr lang="en-US" sz="2400" dirty="0">
                <a:solidFill>
                  <a:schemeClr val="tx2"/>
                </a:solidFill>
                <a:effectLst>
                  <a:glow rad="63500">
                    <a:schemeClr val="accent4">
                      <a:satMod val="175000"/>
                      <a:alpha val="40000"/>
                    </a:schemeClr>
                  </a:glow>
                </a:effectLst>
                <a:latin typeface="+mn-lt"/>
              </a:rPr>
              <a:t> protein</a:t>
            </a:r>
            <a:r>
              <a:rPr lang="en-US" sz="2400" dirty="0">
                <a:solidFill>
                  <a:schemeClr val="tx1"/>
                </a:solidFill>
                <a:effectLst>
                  <a:glow rad="63500">
                    <a:schemeClr val="accent4">
                      <a:satMod val="175000"/>
                      <a:alpha val="40000"/>
                    </a:schemeClr>
                  </a:glow>
                </a:effectLst>
                <a:latin typeface="+mn-lt"/>
              </a:rPr>
              <a:t>, combined with </a:t>
            </a:r>
            <a:r>
              <a:rPr lang="en-US" sz="2400" i="1" dirty="0">
                <a:solidFill>
                  <a:schemeClr val="tx2"/>
                </a:solidFill>
                <a:effectLst>
                  <a:glow rad="63500">
                    <a:schemeClr val="accent4">
                      <a:satMod val="175000"/>
                      <a:alpha val="40000"/>
                    </a:schemeClr>
                  </a:glow>
                </a:effectLst>
                <a:latin typeface="+mn-lt"/>
              </a:rPr>
              <a:t>axin</a:t>
            </a:r>
            <a:r>
              <a:rPr lang="en-US" sz="2400" dirty="0">
                <a:solidFill>
                  <a:schemeClr val="tx1"/>
                </a:solidFill>
                <a:effectLst>
                  <a:glow rad="63500">
                    <a:schemeClr val="accent4">
                      <a:satMod val="175000"/>
                      <a:alpha val="40000"/>
                    </a:schemeClr>
                  </a:glow>
                </a:effectLst>
                <a:latin typeface="+mn-lt"/>
              </a:rPr>
              <a:t> and </a:t>
            </a:r>
            <a:r>
              <a:rPr lang="en-US" sz="2400" i="1" dirty="0">
                <a:solidFill>
                  <a:schemeClr val="tx2"/>
                </a:solidFill>
                <a:effectLst>
                  <a:glow rad="63500">
                    <a:schemeClr val="accent4">
                      <a:satMod val="175000"/>
                      <a:alpha val="40000"/>
                    </a:schemeClr>
                  </a:glow>
                </a:effectLst>
                <a:latin typeface="+mn-lt"/>
              </a:rPr>
              <a:t>glycogen synthase kinase 3 </a:t>
            </a:r>
            <a:r>
              <a:rPr lang="en-US" sz="2400" dirty="0">
                <a:solidFill>
                  <a:schemeClr val="tx1"/>
                </a:solidFill>
                <a:effectLst>
                  <a:glow rad="63500">
                    <a:schemeClr val="accent4">
                      <a:satMod val="175000"/>
                      <a:alpha val="40000"/>
                    </a:schemeClr>
                  </a:glow>
                </a:effectLst>
                <a:latin typeface="+mn-lt"/>
              </a:rPr>
              <a:t>(</a:t>
            </a:r>
            <a:r>
              <a:rPr lang="en-US" sz="2400" i="1" dirty="0">
                <a:solidFill>
                  <a:schemeClr val="tx1"/>
                </a:solidFill>
                <a:effectLst>
                  <a:glow rad="63500">
                    <a:schemeClr val="accent4">
                      <a:satMod val="175000"/>
                      <a:alpha val="40000"/>
                    </a:schemeClr>
                  </a:glow>
                </a:effectLst>
                <a:latin typeface="+mn-lt"/>
              </a:rPr>
              <a:t>GSK3</a:t>
            </a:r>
            <a:r>
              <a:rPr lang="en-US" sz="2400" dirty="0">
                <a:solidFill>
                  <a:schemeClr val="tx1"/>
                </a:solidFill>
                <a:effectLst>
                  <a:glow rad="63500">
                    <a:schemeClr val="accent4">
                      <a:satMod val="175000"/>
                      <a:alpha val="40000"/>
                    </a:schemeClr>
                  </a:glow>
                </a:effectLst>
                <a:latin typeface="+mn-lt"/>
              </a:rPr>
              <a:t>),</a:t>
            </a:r>
            <a:r>
              <a:rPr lang="en-US" sz="2400" i="1" dirty="0">
                <a:solidFill>
                  <a:schemeClr val="tx1"/>
                </a:solidFill>
                <a:effectLst>
                  <a:glow rad="63500">
                    <a:schemeClr val="accent4">
                      <a:satMod val="175000"/>
                      <a:alpha val="40000"/>
                    </a:schemeClr>
                  </a:glow>
                </a:effectLst>
                <a:latin typeface="+mn-lt"/>
              </a:rPr>
              <a:t> </a:t>
            </a:r>
            <a:r>
              <a:rPr lang="en-US" sz="2400" dirty="0">
                <a:solidFill>
                  <a:schemeClr val="tx1"/>
                </a:solidFill>
                <a:effectLst>
                  <a:glow rad="63500">
                    <a:schemeClr val="accent4">
                      <a:satMod val="175000"/>
                      <a:alpha val="40000"/>
                    </a:schemeClr>
                  </a:glow>
                </a:effectLst>
                <a:latin typeface="+mn-lt"/>
              </a:rPr>
              <a:t>that </a:t>
            </a:r>
            <a:r>
              <a:rPr lang="en-US" sz="2400" dirty="0">
                <a:solidFill>
                  <a:schemeClr val="tx2"/>
                </a:solidFill>
                <a:effectLst>
                  <a:glow rad="63500">
                    <a:schemeClr val="accent4">
                      <a:satMod val="175000"/>
                      <a:alpha val="40000"/>
                    </a:schemeClr>
                  </a:glow>
                </a:effectLst>
                <a:latin typeface="+mn-lt"/>
              </a:rPr>
              <a:t>together </a:t>
            </a:r>
            <a:r>
              <a:rPr lang="en-US" sz="2400" dirty="0">
                <a:solidFill>
                  <a:schemeClr val="tx2"/>
                </a:solidFill>
                <a:effectLst>
                  <a:glow rad="63500">
                    <a:schemeClr val="accent4">
                      <a:satMod val="175000"/>
                      <a:alpha val="40000"/>
                    </a:schemeClr>
                  </a:glow>
                  <a:outerShdw blurRad="38100" dist="38100" dir="2700000" algn="tl">
                    <a:srgbClr val="000000">
                      <a:alpha val="43137"/>
                    </a:srgbClr>
                  </a:outerShdw>
                </a:effectLst>
                <a:latin typeface="+mn-lt"/>
              </a:rPr>
              <a:t>phosphorylate </a:t>
            </a:r>
            <a:r>
              <a:rPr lang="en-US" sz="2400" i="1" dirty="0">
                <a:solidFill>
                  <a:schemeClr val="tx2"/>
                </a:solidFill>
                <a:effectLst>
                  <a:glow rad="63500">
                    <a:schemeClr val="accent4">
                      <a:satMod val="175000"/>
                      <a:alpha val="40000"/>
                    </a:schemeClr>
                  </a:glow>
                  <a:outerShdw blurRad="38100" dist="38100" dir="2700000" algn="tl">
                    <a:srgbClr val="000000">
                      <a:alpha val="43137"/>
                    </a:srgbClr>
                  </a:outerShdw>
                </a:effectLst>
                <a:latin typeface="+mn-lt"/>
                <a:cs typeface="Times New Roman" panose="02020603050405020304" pitchFamily="18" charset="0"/>
                <a:sym typeface="Symbol"/>
              </a:rPr>
              <a:t>β</a:t>
            </a:r>
            <a:r>
              <a:rPr lang="en-US" sz="2400" i="1" dirty="0">
                <a:solidFill>
                  <a:schemeClr val="tx2"/>
                </a:solidFill>
                <a:effectLst>
                  <a:glow rad="63500">
                    <a:schemeClr val="accent4">
                      <a:satMod val="175000"/>
                      <a:alpha val="40000"/>
                    </a:schemeClr>
                  </a:glow>
                  <a:outerShdw blurRad="38100" dist="38100" dir="2700000" algn="tl">
                    <a:srgbClr val="000000">
                      <a:alpha val="43137"/>
                    </a:srgbClr>
                  </a:outerShdw>
                </a:effectLst>
                <a:latin typeface="+mn-lt"/>
              </a:rPr>
              <a:t>-</a:t>
            </a:r>
            <a:r>
              <a:rPr lang="en-US" sz="2400" dirty="0">
                <a:solidFill>
                  <a:schemeClr val="tx2"/>
                </a:solidFill>
                <a:effectLst>
                  <a:glow rad="63500">
                    <a:schemeClr val="accent4">
                      <a:satMod val="175000"/>
                      <a:alpha val="40000"/>
                    </a:schemeClr>
                  </a:glow>
                  <a:outerShdw blurRad="38100" dist="38100" dir="2700000" algn="tl">
                    <a:srgbClr val="000000">
                      <a:alpha val="43137"/>
                    </a:srgbClr>
                  </a:outerShdw>
                </a:effectLst>
                <a:latin typeface="+mn-lt"/>
              </a:rPr>
              <a:t>catenin</a:t>
            </a:r>
            <a:r>
              <a:rPr lang="en-US" sz="2400" dirty="0">
                <a:solidFill>
                  <a:schemeClr val="tx1"/>
                </a:solidFill>
                <a:effectLst>
                  <a:glow rad="63500">
                    <a:schemeClr val="accent4">
                      <a:satMod val="175000"/>
                      <a:alpha val="40000"/>
                    </a:schemeClr>
                  </a:glow>
                </a:effectLst>
                <a:latin typeface="+mn-lt"/>
              </a:rPr>
              <a:t>.</a:t>
            </a:r>
          </a:p>
        </p:txBody>
      </p:sp>
    </p:spTree>
    <p:extLst>
      <p:ext uri="{BB962C8B-B14F-4D97-AF65-F5344CB8AC3E}">
        <p14:creationId xmlns:p14="http://schemas.microsoft.com/office/powerpoint/2010/main" val="19157191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835"/>
            <a:ext cx="8229600" cy="603495"/>
          </a:xfrm>
          <a:solidFill>
            <a:srgbClr val="D3F42C"/>
          </a:solidFill>
        </p:spPr>
        <p:txBody>
          <a:bodyPr lIns="0" tIns="0" rIns="0" bIns="0"/>
          <a:lstStyle/>
          <a:p>
            <a:r>
              <a:rPr lang="en-US" dirty="0"/>
              <a:t>Wnt Signaling </a:t>
            </a:r>
            <a:r>
              <a:rPr lang="en-US" sz="2800" dirty="0"/>
              <a:t>(1 of 3)</a:t>
            </a:r>
            <a:endParaRPr lang="en-IN" sz="2800" dirty="0"/>
          </a:p>
        </p:txBody>
      </p:sp>
      <p:sp>
        <p:nvSpPr>
          <p:cNvPr id="8" name="Content Placeholder 7"/>
          <p:cNvSpPr>
            <a:spLocks noGrp="1"/>
          </p:cNvSpPr>
          <p:nvPr>
            <p:ph sz="quarter" idx="13"/>
          </p:nvPr>
        </p:nvSpPr>
        <p:spPr>
          <a:xfrm>
            <a:off x="457200" y="968991"/>
            <a:ext cx="8232775" cy="5182427"/>
          </a:xfrm>
        </p:spPr>
        <p:txBody>
          <a:bodyPr lIns="0" tIns="0" rIns="0" bIns="0"/>
          <a:lstStyle/>
          <a:p>
            <a:pPr marL="342000" indent="-342000"/>
            <a:r>
              <a:rPr lang="en-US" sz="240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Phosphorylated</a:t>
            </a:r>
            <a:r>
              <a:rPr lang="en-US" sz="2400" dirty="0">
                <a:solidFill>
                  <a:schemeClr val="accent5">
                    <a:lumMod val="75000"/>
                  </a:schemeClr>
                </a:solidFill>
                <a:effectLst>
                  <a:glow rad="63500">
                    <a:schemeClr val="accent4">
                      <a:satMod val="175000"/>
                      <a:alpha val="40000"/>
                    </a:schemeClr>
                  </a:glow>
                </a:effectLst>
                <a:latin typeface="+mn-lt"/>
              </a:rPr>
              <a:t> </a:t>
            </a:r>
            <a:r>
              <a:rPr lang="en-US" sz="2400" i="1" dirty="0">
                <a:solidFill>
                  <a:schemeClr val="accent5">
                    <a:lumMod val="75000"/>
                  </a:schemeClr>
                </a:solidFill>
                <a:effectLst>
                  <a:glow rad="63500">
                    <a:schemeClr val="accent4">
                      <a:satMod val="175000"/>
                      <a:alpha val="40000"/>
                    </a:schemeClr>
                  </a:glow>
                </a:effectLst>
                <a:latin typeface="+mn-lt"/>
                <a:cs typeface="Times New Roman" panose="02020603050405020304" pitchFamily="18" charset="0"/>
                <a:sym typeface="Symbol"/>
              </a:rPr>
              <a:t>β</a:t>
            </a:r>
            <a:r>
              <a:rPr lang="en-US" sz="2400" dirty="0">
                <a:solidFill>
                  <a:schemeClr val="accent5">
                    <a:lumMod val="75000"/>
                  </a:schemeClr>
                </a:solidFill>
                <a:effectLst>
                  <a:glow rad="63500">
                    <a:schemeClr val="accent4">
                      <a:satMod val="175000"/>
                      <a:alpha val="40000"/>
                    </a:schemeClr>
                  </a:glow>
                </a:effectLst>
                <a:latin typeface="+mn-lt"/>
              </a:rPr>
              <a:t>-catenin is </a:t>
            </a:r>
            <a:r>
              <a:rPr lang="en-US" sz="240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linked</a:t>
            </a:r>
            <a:r>
              <a:rPr lang="en-US" sz="2400" dirty="0">
                <a:solidFill>
                  <a:schemeClr val="accent5">
                    <a:lumMod val="75000"/>
                  </a:schemeClr>
                </a:solidFill>
                <a:effectLst>
                  <a:glow rad="63500">
                    <a:schemeClr val="accent4">
                      <a:satMod val="175000"/>
                      <a:alpha val="40000"/>
                    </a:schemeClr>
                  </a:glow>
                </a:effectLst>
                <a:latin typeface="+mn-lt"/>
              </a:rPr>
              <a:t> to </a:t>
            </a:r>
            <a:r>
              <a:rPr lang="en-US" sz="240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ubiquitin</a:t>
            </a:r>
            <a:r>
              <a:rPr lang="en-US" sz="2400" dirty="0">
                <a:solidFill>
                  <a:schemeClr val="accent5">
                    <a:lumMod val="75000"/>
                  </a:schemeClr>
                </a:solidFill>
                <a:effectLst>
                  <a:glow rad="63500">
                    <a:schemeClr val="accent4">
                      <a:satMod val="175000"/>
                      <a:alpha val="40000"/>
                    </a:schemeClr>
                  </a:glow>
                </a:effectLst>
                <a:latin typeface="+mn-lt"/>
              </a:rPr>
              <a:t> and thus </a:t>
            </a:r>
            <a:r>
              <a:rPr lang="en-US" sz="240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targeted</a:t>
            </a:r>
            <a:r>
              <a:rPr lang="en-US" sz="2400" dirty="0">
                <a:solidFill>
                  <a:schemeClr val="accent5">
                    <a:lumMod val="75000"/>
                  </a:schemeClr>
                </a:solidFill>
                <a:effectLst>
                  <a:glow rad="63500">
                    <a:schemeClr val="accent4">
                      <a:satMod val="175000"/>
                      <a:alpha val="40000"/>
                    </a:schemeClr>
                  </a:glow>
                </a:effectLst>
                <a:latin typeface="+mn-lt"/>
              </a:rPr>
              <a:t> for destruction</a:t>
            </a:r>
            <a:r>
              <a:rPr lang="en-US" sz="2400" dirty="0">
                <a:solidFill>
                  <a:schemeClr val="tx1"/>
                </a:solidFill>
                <a:latin typeface="+mn-lt"/>
              </a:rPr>
              <a:t>.</a:t>
            </a:r>
          </a:p>
          <a:p>
            <a:pPr marL="342000" indent="-342000"/>
            <a:r>
              <a:rPr lang="en-US" sz="2400" u="sng" dirty="0">
                <a:solidFill>
                  <a:schemeClr val="tx1"/>
                </a:solidFill>
                <a:latin typeface="+mn-lt"/>
              </a:rPr>
              <a:t>The </a:t>
            </a:r>
            <a:r>
              <a:rPr lang="en-US" sz="2400" u="sng" dirty="0">
                <a:solidFill>
                  <a:schemeClr val="tx1"/>
                </a:solidFill>
                <a:effectLst>
                  <a:outerShdw blurRad="38100" dist="38100" dir="2700000" algn="tl">
                    <a:srgbClr val="000000">
                      <a:alpha val="43137"/>
                    </a:srgbClr>
                  </a:outerShdw>
                </a:effectLst>
                <a:latin typeface="+mn-lt"/>
              </a:rPr>
              <a:t>lack</a:t>
            </a:r>
            <a:r>
              <a:rPr lang="en-US" sz="2400" u="sng" dirty="0">
                <a:solidFill>
                  <a:schemeClr val="tx1"/>
                </a:solidFill>
                <a:latin typeface="+mn-lt"/>
              </a:rPr>
              <a:t> of </a:t>
            </a:r>
            <a:r>
              <a:rPr lang="en-US" sz="2400" i="1" u="sng" dirty="0">
                <a:solidFill>
                  <a:srgbClr val="FF0000"/>
                </a:solidFill>
                <a:effectLst>
                  <a:outerShdw blurRad="38100" dist="38100" dir="2700000" algn="tl">
                    <a:srgbClr val="000000">
                      <a:alpha val="43137"/>
                    </a:srgbClr>
                  </a:outerShdw>
                </a:effectLst>
                <a:latin typeface="+mn-lt"/>
                <a:cs typeface="Times New Roman" panose="02020603050405020304" pitchFamily="18" charset="0"/>
                <a:sym typeface="Symbol"/>
              </a:rPr>
              <a:t>β</a:t>
            </a:r>
            <a:r>
              <a:rPr lang="en-US" sz="2400" u="sng" dirty="0">
                <a:solidFill>
                  <a:srgbClr val="FF0000"/>
                </a:solidFill>
                <a:effectLst>
                  <a:outerShdw blurRad="38100" dist="38100" dir="2700000" algn="tl">
                    <a:srgbClr val="000000">
                      <a:alpha val="43137"/>
                    </a:srgbClr>
                  </a:outerShdw>
                </a:effectLst>
                <a:latin typeface="+mn-lt"/>
              </a:rPr>
              <a:t>-catenin</a:t>
            </a:r>
            <a:r>
              <a:rPr lang="en-US" sz="2400" u="sng" dirty="0">
                <a:solidFill>
                  <a:schemeClr val="tx1"/>
                </a:solidFill>
                <a:latin typeface="+mn-lt"/>
              </a:rPr>
              <a:t> </a:t>
            </a:r>
            <a:r>
              <a:rPr lang="en-US" sz="2400" u="sng" dirty="0">
                <a:solidFill>
                  <a:schemeClr val="tx1"/>
                </a:solidFill>
                <a:effectLst>
                  <a:outerShdw blurRad="38100" dist="38100" dir="2700000" algn="tl">
                    <a:srgbClr val="000000">
                      <a:alpha val="43137"/>
                    </a:srgbClr>
                  </a:outerShdw>
                </a:effectLst>
                <a:latin typeface="+mn-lt"/>
              </a:rPr>
              <a:t>makes</a:t>
            </a:r>
            <a:r>
              <a:rPr lang="en-US" sz="2400" u="sng" dirty="0">
                <a:solidFill>
                  <a:schemeClr val="tx1"/>
                </a:solidFill>
                <a:latin typeface="+mn-lt"/>
              </a:rPr>
              <a:t> the Wnt pathway </a:t>
            </a:r>
            <a:r>
              <a:rPr lang="en-US" sz="2400" u="sng" dirty="0">
                <a:solidFill>
                  <a:schemeClr val="tx1"/>
                </a:solidFill>
                <a:effectLst>
                  <a:outerShdw blurRad="38100" dist="38100" dir="2700000" algn="tl">
                    <a:srgbClr val="000000">
                      <a:alpha val="43137"/>
                    </a:srgbClr>
                  </a:outerShdw>
                </a:effectLst>
                <a:latin typeface="+mn-lt"/>
              </a:rPr>
              <a:t>inactive</a:t>
            </a:r>
            <a:r>
              <a:rPr lang="en-US" sz="2400" u="sng" dirty="0">
                <a:solidFill>
                  <a:schemeClr val="tx1"/>
                </a:solidFill>
                <a:latin typeface="+mn-lt"/>
              </a:rPr>
              <a:t> and </a:t>
            </a:r>
            <a:r>
              <a:rPr lang="en-US" sz="2400" u="sng" dirty="0">
                <a:solidFill>
                  <a:schemeClr val="tx1"/>
                </a:solidFill>
                <a:effectLst>
                  <a:outerShdw blurRad="38100" dist="38100" dir="2700000" algn="tl">
                    <a:srgbClr val="000000">
                      <a:alpha val="43137"/>
                    </a:srgbClr>
                  </a:outerShdw>
                </a:effectLst>
                <a:latin typeface="+mn-lt"/>
              </a:rPr>
              <a:t>genes</a:t>
            </a:r>
            <a:r>
              <a:rPr lang="en-US" sz="2400" u="sng" dirty="0">
                <a:solidFill>
                  <a:schemeClr val="tx1"/>
                </a:solidFill>
                <a:latin typeface="+mn-lt"/>
              </a:rPr>
              <a:t> sensitive to the Wnt pathway are </a:t>
            </a:r>
            <a:r>
              <a:rPr lang="en-US" sz="2400" u="sng" dirty="0">
                <a:solidFill>
                  <a:schemeClr val="tx1"/>
                </a:solidFill>
                <a:effectLst>
                  <a:outerShdw blurRad="38100" dist="38100" dir="2700000" algn="tl">
                    <a:srgbClr val="000000">
                      <a:alpha val="43137"/>
                    </a:srgbClr>
                  </a:outerShdw>
                </a:effectLst>
                <a:latin typeface="+mn-lt"/>
              </a:rPr>
              <a:t>not</a:t>
            </a:r>
            <a:r>
              <a:rPr lang="en-US" sz="2400" u="sng" dirty="0">
                <a:solidFill>
                  <a:schemeClr val="tx1"/>
                </a:solidFill>
                <a:latin typeface="+mn-lt"/>
              </a:rPr>
              <a:t> transcribed</a:t>
            </a:r>
            <a:r>
              <a:rPr lang="en-US" sz="2400" dirty="0">
                <a:solidFill>
                  <a:schemeClr val="tx1"/>
                </a:solidFill>
                <a:latin typeface="+mn-lt"/>
              </a:rPr>
              <a:t>. </a:t>
            </a:r>
          </a:p>
          <a:p>
            <a:pPr marL="342000" indent="-342000"/>
            <a:r>
              <a:rPr lang="en-US" sz="2400" i="1" u="sng" dirty="0">
                <a:ln w="0"/>
                <a:solidFill>
                  <a:schemeClr val="accent5">
                    <a:lumMod val="75000"/>
                  </a:schemeClr>
                </a:solidFill>
                <a:effectLst>
                  <a:glow rad="63500">
                    <a:schemeClr val="accent4">
                      <a:satMod val="175000"/>
                      <a:alpha val="40000"/>
                    </a:schemeClr>
                  </a:glow>
                </a:effectLst>
                <a:latin typeface="+mn-lt"/>
              </a:rPr>
              <a:t>Wnt proteins </a:t>
            </a:r>
            <a:r>
              <a:rPr lang="en-US" sz="2400" u="sng" dirty="0">
                <a:ln w="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turn on </a:t>
            </a:r>
            <a:r>
              <a:rPr lang="en-US" sz="2400" u="sng" dirty="0">
                <a:ln w="0"/>
                <a:solidFill>
                  <a:schemeClr val="accent5">
                    <a:lumMod val="75000"/>
                  </a:schemeClr>
                </a:solidFill>
                <a:effectLst>
                  <a:glow rad="63500">
                    <a:schemeClr val="accent4">
                      <a:satMod val="175000"/>
                      <a:alpha val="40000"/>
                    </a:schemeClr>
                  </a:glow>
                </a:effectLst>
                <a:latin typeface="+mn-lt"/>
              </a:rPr>
              <a:t>the pathway </a:t>
            </a:r>
            <a:r>
              <a:rPr lang="en-US" sz="2400" u="sng" dirty="0">
                <a:ln w="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by</a:t>
            </a:r>
            <a:r>
              <a:rPr lang="en-US" sz="2400" u="sng" dirty="0">
                <a:ln w="0"/>
                <a:solidFill>
                  <a:schemeClr val="accent5">
                    <a:lumMod val="75000"/>
                  </a:schemeClr>
                </a:solidFill>
                <a:effectLst>
                  <a:glow rad="63500">
                    <a:schemeClr val="accent4">
                      <a:satMod val="175000"/>
                      <a:alpha val="40000"/>
                    </a:schemeClr>
                  </a:glow>
                </a:effectLst>
                <a:latin typeface="+mn-lt"/>
              </a:rPr>
              <a:t> binding to </a:t>
            </a:r>
            <a:r>
              <a:rPr lang="en-US" sz="2400" u="sng" dirty="0">
                <a:ln w="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and</a:t>
            </a:r>
            <a:r>
              <a:rPr lang="en-US" sz="2400" u="sng" dirty="0">
                <a:ln w="0"/>
                <a:solidFill>
                  <a:schemeClr val="accent5">
                    <a:lumMod val="75000"/>
                  </a:schemeClr>
                </a:solidFill>
                <a:effectLst>
                  <a:glow rad="63500">
                    <a:schemeClr val="accent4">
                      <a:satMod val="175000"/>
                      <a:alpha val="40000"/>
                    </a:schemeClr>
                  </a:glow>
                </a:effectLst>
                <a:latin typeface="+mn-lt"/>
              </a:rPr>
              <a:t> activating cell surface </a:t>
            </a:r>
            <a:r>
              <a:rPr lang="en-US" sz="2400" u="sng" dirty="0">
                <a:ln w="0"/>
                <a:solidFill>
                  <a:srgbClr val="FF0000"/>
                </a:solidFill>
                <a:effectLst>
                  <a:glow rad="63500">
                    <a:schemeClr val="accent4">
                      <a:satMod val="175000"/>
                      <a:alpha val="40000"/>
                    </a:schemeClr>
                  </a:glow>
                </a:effectLst>
                <a:latin typeface="+mn-lt"/>
              </a:rPr>
              <a:t>Wnt receptors</a:t>
            </a:r>
            <a:r>
              <a:rPr lang="en-US" sz="2400" u="sng" dirty="0">
                <a:ln w="0"/>
                <a:solidFill>
                  <a:schemeClr val="accent5">
                    <a:lumMod val="75000"/>
                  </a:schemeClr>
                </a:solidFill>
                <a:effectLst>
                  <a:glow rad="63500">
                    <a:schemeClr val="accent4">
                      <a:satMod val="175000"/>
                      <a:alpha val="40000"/>
                    </a:schemeClr>
                  </a:glow>
                </a:effectLst>
                <a:latin typeface="+mn-lt"/>
              </a:rPr>
              <a:t>, known </a:t>
            </a:r>
            <a:r>
              <a:rPr lang="en-US" sz="2400" u="sng" dirty="0">
                <a:ln w="0">
                  <a:solidFill>
                    <a:schemeClr val="accent3">
                      <a:lumMod val="75000"/>
                    </a:schemeClr>
                  </a:solidFill>
                </a:ln>
                <a:solidFill>
                  <a:schemeClr val="accent5">
                    <a:lumMod val="75000"/>
                  </a:schemeClr>
                </a:solidFill>
                <a:effectLst>
                  <a:glow rad="63500">
                    <a:schemeClr val="accent4">
                      <a:satMod val="175000"/>
                      <a:alpha val="40000"/>
                    </a:schemeClr>
                  </a:glow>
                </a:effectLst>
                <a:latin typeface="+mn-lt"/>
              </a:rPr>
              <a:t>as </a:t>
            </a:r>
            <a:r>
              <a:rPr lang="en-US" sz="2400" i="1" u="sng" dirty="0">
                <a:ln w="0">
                  <a:solidFill>
                    <a:schemeClr val="accent3">
                      <a:lumMod val="75000"/>
                    </a:schemeClr>
                  </a:solidFill>
                </a:ln>
                <a:solidFill>
                  <a:schemeClr val="accent5">
                    <a:lumMod val="75000"/>
                  </a:schemeClr>
                </a:solidFill>
                <a:effectLst>
                  <a:glow rad="63500">
                    <a:schemeClr val="accent4">
                      <a:satMod val="175000"/>
                      <a:alpha val="40000"/>
                    </a:schemeClr>
                  </a:glow>
                </a:effectLst>
                <a:latin typeface="+mn-lt"/>
              </a:rPr>
              <a:t>Frizzleds</a:t>
            </a:r>
            <a:r>
              <a:rPr lang="en-US" sz="2400" b="1" i="1" dirty="0">
                <a:ln w="9525">
                  <a:solidFill>
                    <a:schemeClr val="bg1"/>
                  </a:solidFill>
                  <a:prstDash val="solid"/>
                </a:ln>
                <a:solidFill>
                  <a:schemeClr val="accent5">
                    <a:lumMod val="75000"/>
                  </a:schemeClr>
                </a:solidFill>
                <a:effectLst>
                  <a:glow rad="63500">
                    <a:schemeClr val="accent4">
                      <a:satMod val="175000"/>
                      <a:alpha val="40000"/>
                    </a:schemeClr>
                  </a:glow>
                  <a:outerShdw blurRad="12700" dist="38100" dir="2700000" algn="tl" rotWithShape="0">
                    <a:schemeClr val="bg1">
                      <a:lumMod val="50000"/>
                    </a:schemeClr>
                  </a:outerShdw>
                </a:effectLst>
                <a:latin typeface="+mn-lt"/>
              </a:rPr>
              <a:t>.</a:t>
            </a:r>
          </a:p>
        </p:txBody>
      </p:sp>
    </p:spTree>
    <p:extLst>
      <p:ext uri="{BB962C8B-B14F-4D97-AF65-F5344CB8AC3E}">
        <p14:creationId xmlns:p14="http://schemas.microsoft.com/office/powerpoint/2010/main" val="3798259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108" y="139671"/>
            <a:ext cx="8229600" cy="629587"/>
          </a:xfrm>
          <a:solidFill>
            <a:srgbClr val="CC99FF"/>
          </a:solidFill>
        </p:spPr>
        <p:txBody>
          <a:bodyPr lIns="0" tIns="0" rIns="0" bIns="0" anchor="ctr"/>
          <a:lstStyle/>
          <a:p>
            <a:r>
              <a:rPr lang="en-US" dirty="0"/>
              <a:t>Anchorage-Independent Growth</a:t>
            </a:r>
          </a:p>
        </p:txBody>
      </p:sp>
      <p:sp>
        <p:nvSpPr>
          <p:cNvPr id="6" name="Content Placeholder 5"/>
          <p:cNvSpPr>
            <a:spLocks noGrp="1"/>
          </p:cNvSpPr>
          <p:nvPr>
            <p:ph sz="quarter" idx="15"/>
          </p:nvPr>
        </p:nvSpPr>
        <p:spPr>
          <a:xfrm>
            <a:off x="461988" y="972456"/>
            <a:ext cx="8256234" cy="3272974"/>
          </a:xfrm>
        </p:spPr>
        <p:txBody>
          <a:bodyPr lIns="0" tIns="0" rIns="0" bIns="0"/>
          <a:lstStyle/>
          <a:p>
            <a:pPr marL="342000" indent="-342000"/>
            <a:r>
              <a:rPr lang="en-CA" sz="2400" dirty="0">
                <a:solidFill>
                  <a:srgbClr val="C00000"/>
                </a:solidFill>
              </a:rPr>
              <a:t>Normal</a:t>
            </a:r>
            <a:r>
              <a:rPr lang="en-CA" sz="2400" dirty="0">
                <a:solidFill>
                  <a:schemeClr val="tx1"/>
                </a:solidFill>
              </a:rPr>
              <a:t> cells </a:t>
            </a:r>
            <a:r>
              <a:rPr lang="en-CA" sz="2400" u="sng" dirty="0">
                <a:solidFill>
                  <a:schemeClr val="tx1"/>
                </a:solidFill>
              </a:rPr>
              <a:t>do </a:t>
            </a:r>
            <a:r>
              <a:rPr lang="en-CA" sz="2400" u="sng" dirty="0">
                <a:solidFill>
                  <a:schemeClr val="tx1"/>
                </a:solidFill>
                <a:effectLst>
                  <a:outerShdw blurRad="38100" dist="38100" dir="2700000" algn="tl">
                    <a:srgbClr val="000000">
                      <a:alpha val="43137"/>
                    </a:srgbClr>
                  </a:outerShdw>
                </a:effectLst>
              </a:rPr>
              <a:t>not</a:t>
            </a:r>
            <a:r>
              <a:rPr lang="en-CA" sz="2400" u="sng" dirty="0">
                <a:solidFill>
                  <a:schemeClr val="tx1"/>
                </a:solidFill>
              </a:rPr>
              <a:t> grow well </a:t>
            </a:r>
            <a:r>
              <a:rPr lang="en-CA" sz="2400" u="sng" dirty="0">
                <a:solidFill>
                  <a:schemeClr val="tx1"/>
                </a:solidFill>
                <a:effectLst>
                  <a:outerShdw blurRad="38100" dist="38100" dir="2700000" algn="tl">
                    <a:srgbClr val="000000">
                      <a:alpha val="43137"/>
                    </a:srgbClr>
                  </a:outerShdw>
                </a:effectLst>
              </a:rPr>
              <a:t>in</a:t>
            </a:r>
            <a:r>
              <a:rPr lang="en-CA" sz="2400" u="sng" dirty="0">
                <a:solidFill>
                  <a:schemeClr val="tx1"/>
                </a:solidFill>
              </a:rPr>
              <a:t> culture </a:t>
            </a:r>
            <a:r>
              <a:rPr lang="en-CA" sz="2400" u="sng" dirty="0">
                <a:solidFill>
                  <a:schemeClr val="tx1"/>
                </a:solidFill>
                <a:effectLst>
                  <a:outerShdw blurRad="38100" dist="38100" dir="2700000" algn="tl">
                    <a:srgbClr val="000000">
                      <a:alpha val="43137"/>
                    </a:srgbClr>
                  </a:outerShdw>
                </a:effectLst>
              </a:rPr>
              <a:t>unless</a:t>
            </a:r>
            <a:r>
              <a:rPr lang="en-CA" sz="2400" u="sng" dirty="0">
                <a:solidFill>
                  <a:schemeClr val="tx1"/>
                </a:solidFill>
              </a:rPr>
              <a:t> provided with a </a:t>
            </a:r>
            <a:r>
              <a:rPr lang="en-CA" sz="2400" u="sng" dirty="0">
                <a:solidFill>
                  <a:schemeClr val="tx1"/>
                </a:solidFill>
                <a:effectLst>
                  <a:outerShdw blurRad="38100" dist="38100" dir="2700000" algn="tl">
                    <a:srgbClr val="000000">
                      <a:alpha val="43137"/>
                    </a:srgbClr>
                  </a:outerShdw>
                </a:effectLst>
              </a:rPr>
              <a:t>solid</a:t>
            </a:r>
            <a:r>
              <a:rPr lang="en-CA" sz="2400" u="sng" dirty="0">
                <a:solidFill>
                  <a:schemeClr val="tx1"/>
                </a:solidFill>
              </a:rPr>
              <a:t> </a:t>
            </a:r>
            <a:r>
              <a:rPr lang="en-CA" sz="2400" u="sng" dirty="0">
                <a:solidFill>
                  <a:schemeClr val="tx1"/>
                </a:solidFill>
                <a:effectLst>
                  <a:outerShdw blurRad="38100" dist="38100" dir="2700000" algn="tl">
                    <a:srgbClr val="000000">
                      <a:alpha val="43137"/>
                    </a:srgbClr>
                  </a:outerShdw>
                </a:effectLst>
              </a:rPr>
              <a:t>surface</a:t>
            </a:r>
            <a:r>
              <a:rPr lang="en-CA" sz="2400" u="sng" dirty="0">
                <a:solidFill>
                  <a:schemeClr val="tx1"/>
                </a:solidFill>
              </a:rPr>
              <a:t> they can </a:t>
            </a:r>
            <a:r>
              <a:rPr lang="en-CA" sz="2400" u="sng" dirty="0">
                <a:solidFill>
                  <a:schemeClr val="tx1"/>
                </a:solidFill>
                <a:effectLst>
                  <a:outerShdw blurRad="38100" dist="38100" dir="2700000" algn="tl">
                    <a:srgbClr val="000000">
                      <a:alpha val="43137"/>
                    </a:srgbClr>
                  </a:outerShdw>
                </a:effectLst>
              </a:rPr>
              <a:t>attach</a:t>
            </a:r>
            <a:r>
              <a:rPr lang="en-CA" sz="2400" u="sng" dirty="0">
                <a:solidFill>
                  <a:schemeClr val="tx1"/>
                </a:solidFill>
              </a:rPr>
              <a:t> to</a:t>
            </a:r>
            <a:r>
              <a:rPr lang="en-CA" sz="2400" dirty="0">
                <a:solidFill>
                  <a:schemeClr val="tx1"/>
                </a:solidFill>
              </a:rPr>
              <a:t>.</a:t>
            </a:r>
          </a:p>
          <a:p>
            <a:pPr marL="342000" indent="-342000"/>
            <a:r>
              <a:rPr lang="en-CA" sz="2400" dirty="0">
                <a:solidFill>
                  <a:schemeClr val="tx1"/>
                </a:solidFill>
              </a:rPr>
              <a:t>In contrast, </a:t>
            </a:r>
            <a:r>
              <a:rPr lang="en-CA" sz="2400" b="1" dirty="0">
                <a:ln w="22225">
                  <a:solidFill>
                    <a:schemeClr val="accent2"/>
                  </a:solidFill>
                  <a:prstDash val="solid"/>
                </a:ln>
                <a:solidFill>
                  <a:schemeClr val="accent2">
                    <a:lumMod val="40000"/>
                    <a:lumOff val="60000"/>
                  </a:schemeClr>
                </a:solidFill>
              </a:rPr>
              <a:t>cancer cells </a:t>
            </a:r>
            <a:r>
              <a:rPr lang="en-CA" sz="2400" u="sng" dirty="0">
                <a:solidFill>
                  <a:schemeClr val="tx1"/>
                </a:solidFill>
              </a:rPr>
              <a:t>grow </a:t>
            </a:r>
            <a:r>
              <a:rPr lang="en-CA" sz="2400" u="sng" dirty="0">
                <a:solidFill>
                  <a:schemeClr val="tx1"/>
                </a:solidFill>
                <a:effectLst>
                  <a:outerShdw blurRad="38100" dist="38100" dir="2700000" algn="tl">
                    <a:srgbClr val="000000">
                      <a:alpha val="43137"/>
                    </a:srgbClr>
                  </a:outerShdw>
                </a:effectLst>
              </a:rPr>
              <a:t>well</a:t>
            </a:r>
            <a:r>
              <a:rPr lang="en-CA" sz="2400" u="sng" dirty="0">
                <a:solidFill>
                  <a:schemeClr val="tx1"/>
                </a:solidFill>
              </a:rPr>
              <a:t> not only when </a:t>
            </a:r>
            <a:r>
              <a:rPr lang="en-CA" sz="2400" u="sng" dirty="0">
                <a:ln>
                  <a:solidFill>
                    <a:srgbClr val="FF5050"/>
                  </a:solidFill>
                </a:ln>
                <a:solidFill>
                  <a:schemeClr val="accent1">
                    <a:lumMod val="60000"/>
                    <a:lumOff val="40000"/>
                  </a:schemeClr>
                </a:solidFill>
                <a:effectLst>
                  <a:outerShdw blurRad="38100" dist="38100" dir="2700000" algn="tl">
                    <a:srgbClr val="000000">
                      <a:alpha val="43137"/>
                    </a:srgbClr>
                  </a:outerShdw>
                </a:effectLst>
              </a:rPr>
              <a:t>anchored</a:t>
            </a:r>
            <a:r>
              <a:rPr lang="en-CA" sz="2400" u="sng" dirty="0">
                <a:solidFill>
                  <a:schemeClr val="tx1"/>
                </a:solidFill>
              </a:rPr>
              <a:t> to a </a:t>
            </a:r>
            <a:r>
              <a:rPr lang="en-CA" sz="2400" u="sng" dirty="0">
                <a:solidFill>
                  <a:schemeClr val="tx1"/>
                </a:solidFill>
                <a:effectLst>
                  <a:outerShdw blurRad="38100" dist="38100" dir="2700000" algn="tl">
                    <a:srgbClr val="000000">
                      <a:alpha val="43137"/>
                    </a:srgbClr>
                  </a:outerShdw>
                </a:effectLst>
              </a:rPr>
              <a:t>solid</a:t>
            </a:r>
            <a:r>
              <a:rPr lang="en-CA" sz="2400" u="sng" dirty="0">
                <a:solidFill>
                  <a:schemeClr val="tx1"/>
                </a:solidFill>
              </a:rPr>
              <a:t> surface but also </a:t>
            </a:r>
            <a:r>
              <a:rPr lang="en-US" sz="2400" u="sng" dirty="0">
                <a:solidFill>
                  <a:schemeClr val="tx1"/>
                </a:solidFill>
              </a:rPr>
              <a:t>when</a:t>
            </a:r>
            <a:r>
              <a:rPr lang="en-CA" sz="2400" u="sng" dirty="0">
                <a:solidFill>
                  <a:schemeClr val="tx1"/>
                </a:solidFill>
              </a:rPr>
              <a:t> </a:t>
            </a:r>
            <a:r>
              <a:rPr lang="en-CA" sz="2400" u="sng" dirty="0">
                <a:ln>
                  <a:solidFill>
                    <a:srgbClr val="FF5050"/>
                  </a:solidFill>
                </a:ln>
                <a:solidFill>
                  <a:schemeClr val="accent1">
                    <a:lumMod val="60000"/>
                    <a:lumOff val="40000"/>
                  </a:schemeClr>
                </a:solidFill>
                <a:effectLst>
                  <a:outerShdw blurRad="38100" dist="38100" dir="2700000" algn="tl">
                    <a:srgbClr val="000000">
                      <a:alpha val="43137"/>
                    </a:srgbClr>
                  </a:outerShdw>
                </a:effectLst>
              </a:rPr>
              <a:t>suspended</a:t>
            </a:r>
            <a:r>
              <a:rPr lang="en-CA" sz="2400" u="sng" dirty="0">
                <a:solidFill>
                  <a:schemeClr val="tx1"/>
                </a:solidFill>
              </a:rPr>
              <a:t> in </a:t>
            </a:r>
            <a:r>
              <a:rPr lang="en-CA" sz="2400" u="sng" dirty="0">
                <a:solidFill>
                  <a:schemeClr val="tx1"/>
                </a:solidFill>
                <a:effectLst>
                  <a:outerShdw blurRad="38100" dist="38100" dir="2700000" algn="tl">
                    <a:srgbClr val="000000">
                      <a:alpha val="43137"/>
                    </a:srgbClr>
                  </a:outerShdw>
                </a:effectLst>
              </a:rPr>
              <a:t>liquid</a:t>
            </a:r>
            <a:r>
              <a:rPr lang="en-CA" sz="2400" u="sng" dirty="0">
                <a:solidFill>
                  <a:schemeClr val="tx1"/>
                </a:solidFill>
              </a:rPr>
              <a:t> or </a:t>
            </a:r>
            <a:r>
              <a:rPr lang="en-CA" sz="2400" u="sng" dirty="0">
                <a:solidFill>
                  <a:schemeClr val="tx1"/>
                </a:solidFill>
                <a:effectLst>
                  <a:outerShdw blurRad="38100" dist="38100" dir="2700000" algn="tl">
                    <a:srgbClr val="000000">
                      <a:alpha val="43137"/>
                    </a:srgbClr>
                  </a:outerShdw>
                </a:effectLst>
              </a:rPr>
              <a:t>semisolid</a:t>
            </a:r>
            <a:r>
              <a:rPr lang="en-CA" sz="2400" u="sng" dirty="0">
                <a:solidFill>
                  <a:schemeClr val="tx1"/>
                </a:solidFill>
              </a:rPr>
              <a:t> medium.</a:t>
            </a:r>
          </a:p>
          <a:p>
            <a:pPr marL="342000" indent="-342000"/>
            <a:r>
              <a:rPr lang="en-CA" sz="2400" dirty="0">
                <a:ln>
                  <a:solidFill>
                    <a:schemeClr val="accent4">
                      <a:lumMod val="75000"/>
                    </a:schemeClr>
                  </a:solidFill>
                </a:ln>
                <a:solidFill>
                  <a:schemeClr val="tx1"/>
                </a:solidFill>
                <a:effectLst>
                  <a:glow rad="101600">
                    <a:schemeClr val="accent5">
                      <a:lumMod val="20000"/>
                      <a:lumOff val="80000"/>
                      <a:alpha val="60000"/>
                    </a:schemeClr>
                  </a:glow>
                </a:effectLst>
              </a:rPr>
              <a:t>Cancer cells are thus said </a:t>
            </a:r>
            <a:r>
              <a:rPr lang="en-CA" sz="2400" u="sng" dirty="0">
                <a:ln>
                  <a:solidFill>
                    <a:schemeClr val="accent4">
                      <a:lumMod val="75000"/>
                    </a:schemeClr>
                  </a:solidFill>
                </a:ln>
                <a:solidFill>
                  <a:schemeClr val="tx1"/>
                </a:solidFill>
                <a:effectLst>
                  <a:glow rad="101600">
                    <a:schemeClr val="accent5">
                      <a:lumMod val="20000"/>
                      <a:lumOff val="80000"/>
                      <a:alpha val="60000"/>
                    </a:schemeClr>
                  </a:glow>
                </a:effectLst>
              </a:rPr>
              <a:t>to </a:t>
            </a:r>
            <a:r>
              <a:rPr lang="en-CA" sz="2400" u="sng" dirty="0">
                <a:ln>
                  <a:solidFill>
                    <a:schemeClr val="accent4">
                      <a:lumMod val="75000"/>
                    </a:schemeClr>
                  </a:solidFill>
                </a:ln>
                <a:solidFill>
                  <a:srgbClr val="FF0000"/>
                </a:solidFill>
                <a:effectLst>
                  <a:glow rad="101600">
                    <a:schemeClr val="accent5">
                      <a:lumMod val="20000"/>
                      <a:lumOff val="80000"/>
                      <a:alpha val="60000"/>
                    </a:schemeClr>
                  </a:glow>
                  <a:outerShdw blurRad="38100" dist="38100" dir="2700000" algn="tl">
                    <a:srgbClr val="000000">
                      <a:alpha val="43137"/>
                    </a:srgbClr>
                  </a:outerShdw>
                </a:effectLst>
              </a:rPr>
              <a:t>exhibit</a:t>
            </a:r>
            <a:r>
              <a:rPr lang="en-CA" sz="2400" u="sng" dirty="0">
                <a:ln>
                  <a:solidFill>
                    <a:schemeClr val="accent4">
                      <a:lumMod val="75000"/>
                    </a:schemeClr>
                  </a:solidFill>
                </a:ln>
                <a:solidFill>
                  <a:schemeClr val="tx1"/>
                </a:solidFill>
                <a:effectLst>
                  <a:glow rad="101600">
                    <a:schemeClr val="accent5">
                      <a:lumMod val="20000"/>
                      <a:lumOff val="80000"/>
                      <a:alpha val="60000"/>
                    </a:schemeClr>
                  </a:glow>
                </a:effectLst>
              </a:rPr>
              <a:t> </a:t>
            </a:r>
            <a:r>
              <a:rPr lang="en-CA" sz="2400" b="1" u="sng" dirty="0">
                <a:ln w="22225">
                  <a:solidFill>
                    <a:schemeClr val="accent2"/>
                  </a:solidFill>
                  <a:prstDash val="solid"/>
                </a:ln>
                <a:solidFill>
                  <a:schemeClr val="accent2">
                    <a:lumMod val="40000"/>
                    <a:lumOff val="60000"/>
                  </a:schemeClr>
                </a:solidFill>
              </a:rPr>
              <a:t>anchorage-independent growth.</a:t>
            </a:r>
            <a:endParaRPr lang="en-US" sz="2400" b="1" u="sng" dirty="0">
              <a:solidFill>
                <a:schemeClr val="tx1"/>
              </a:solidFill>
            </a:endParaRPr>
          </a:p>
        </p:txBody>
      </p:sp>
    </p:spTree>
    <p:extLst>
      <p:ext uri="{BB962C8B-B14F-4D97-AF65-F5344CB8AC3E}">
        <p14:creationId xmlns:p14="http://schemas.microsoft.com/office/powerpoint/2010/main" val="176136399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835"/>
            <a:ext cx="8229600" cy="603495"/>
          </a:xfrm>
          <a:solidFill>
            <a:srgbClr val="D3F42C"/>
          </a:solidFill>
        </p:spPr>
        <p:txBody>
          <a:bodyPr lIns="0" tIns="0" rIns="0" bIns="0"/>
          <a:lstStyle/>
          <a:p>
            <a:r>
              <a:rPr lang="en-US" dirty="0"/>
              <a:t>Wnt Signaling </a:t>
            </a:r>
            <a:r>
              <a:rPr lang="en-US" sz="2800" dirty="0"/>
              <a:t>(2 of 3)</a:t>
            </a:r>
            <a:endParaRPr lang="en-IN" sz="2800" dirty="0"/>
          </a:p>
        </p:txBody>
      </p:sp>
      <p:sp>
        <p:nvSpPr>
          <p:cNvPr id="8" name="Content Placeholder 7"/>
          <p:cNvSpPr>
            <a:spLocks noGrp="1"/>
          </p:cNvSpPr>
          <p:nvPr>
            <p:ph sz="quarter" idx="13"/>
          </p:nvPr>
        </p:nvSpPr>
        <p:spPr>
          <a:xfrm>
            <a:off x="457200" y="968992"/>
            <a:ext cx="8232775" cy="3534770"/>
          </a:xfrm>
        </p:spPr>
        <p:txBody>
          <a:bodyPr lIns="0" tIns="0" rIns="0" bIns="0"/>
          <a:lstStyle/>
          <a:p>
            <a:pPr marL="342000" indent="-342000"/>
            <a:r>
              <a:rPr lang="en-US" sz="2400" dirty="0">
                <a:solidFill>
                  <a:schemeClr val="tx1"/>
                </a:solidFill>
                <a:latin typeface="+mn-lt"/>
              </a:rPr>
              <a:t>Activated Wnt receptor complexes bind to axin, preventing assembly of the destruction complex.</a:t>
            </a:r>
          </a:p>
          <a:p>
            <a:pPr marL="342000" indent="-342000"/>
            <a:r>
              <a:rPr lang="en-US" sz="2400" i="1" dirty="0">
                <a:solidFill>
                  <a:schemeClr val="tx1"/>
                </a:solidFill>
                <a:latin typeface="+mn-lt"/>
                <a:cs typeface="Times New Roman" panose="02020603050405020304" pitchFamily="18" charset="0"/>
                <a:sym typeface="Symbol"/>
              </a:rPr>
              <a:t>β</a:t>
            </a:r>
            <a:r>
              <a:rPr lang="en-US" sz="2400" dirty="0">
                <a:solidFill>
                  <a:schemeClr val="tx1"/>
                </a:solidFill>
                <a:latin typeface="+mn-lt"/>
              </a:rPr>
              <a:t>-catenin is not degraded; instead, it enters the nucleus and binds </a:t>
            </a:r>
            <a:r>
              <a:rPr lang="en-US" sz="2400" i="1" spc="-350" dirty="0">
                <a:solidFill>
                  <a:srgbClr val="FF0000"/>
                </a:solidFill>
                <a:latin typeface="+mn-lt"/>
              </a:rPr>
              <a:t>T C F</a:t>
            </a:r>
            <a:r>
              <a:rPr lang="en-US" sz="2400" i="1" dirty="0">
                <a:solidFill>
                  <a:srgbClr val="FF0000"/>
                </a:solidFill>
                <a:latin typeface="+mn-lt"/>
              </a:rPr>
              <a:t> transcription factor </a:t>
            </a:r>
            <a:r>
              <a:rPr lang="en-US" sz="2400" dirty="0">
                <a:solidFill>
                  <a:schemeClr val="tx1"/>
                </a:solidFill>
                <a:latin typeface="+mn-lt"/>
              </a:rPr>
              <a:t>which activates many target proteins.</a:t>
            </a:r>
          </a:p>
          <a:p>
            <a:pPr marL="342000" indent="-342000"/>
            <a:r>
              <a:rPr lang="en-US" sz="2400" dirty="0">
                <a:solidFill>
                  <a:schemeClr val="tx1"/>
                </a:solidFill>
                <a:effectLst>
                  <a:glow rad="63500">
                    <a:schemeClr val="accent4">
                      <a:satMod val="175000"/>
                      <a:alpha val="40000"/>
                    </a:schemeClr>
                  </a:glow>
                </a:effectLst>
                <a:latin typeface="+mn-lt"/>
              </a:rPr>
              <a:t>They </a:t>
            </a:r>
            <a:r>
              <a:rPr lang="en-US" sz="2400" u="sng" dirty="0">
                <a:solidFill>
                  <a:schemeClr val="tx1"/>
                </a:solidFill>
                <a:effectLst>
                  <a:glow rad="63500">
                    <a:schemeClr val="accent4">
                      <a:satMod val="175000"/>
                      <a:alpha val="40000"/>
                    </a:schemeClr>
                  </a:glow>
                </a:effectLst>
                <a:latin typeface="+mn-lt"/>
              </a:rPr>
              <a:t>form a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latin typeface="+mn-lt"/>
              </a:rPr>
              <a:t>complex</a:t>
            </a:r>
            <a:r>
              <a:rPr lang="en-US" sz="2400" u="sng" dirty="0">
                <a:solidFill>
                  <a:schemeClr val="tx1"/>
                </a:solidFill>
                <a:effectLst>
                  <a:glow rad="63500">
                    <a:schemeClr val="accent4">
                      <a:satMod val="175000"/>
                      <a:alpha val="40000"/>
                    </a:schemeClr>
                  </a:glow>
                </a:effectLst>
                <a:latin typeface="+mn-lt"/>
              </a:rPr>
              <a:t> that activates a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latin typeface="+mn-lt"/>
              </a:rPr>
              <a:t>variety</a:t>
            </a:r>
            <a:r>
              <a:rPr lang="en-US" sz="2400" u="sng" dirty="0">
                <a:solidFill>
                  <a:schemeClr val="tx1"/>
                </a:solidFill>
                <a:effectLst>
                  <a:glow rad="63500">
                    <a:schemeClr val="accent4">
                      <a:satMod val="175000"/>
                      <a:alpha val="40000"/>
                    </a:schemeClr>
                  </a:glow>
                </a:effectLst>
                <a:latin typeface="+mn-lt"/>
              </a:rPr>
              <a:t> of target </a:t>
            </a:r>
            <a:r>
              <a:rPr lang="en-US" sz="2400" u="sng" dirty="0">
                <a:ln>
                  <a:solidFill>
                    <a:schemeClr val="accent3">
                      <a:lumMod val="75000"/>
                    </a:schemeClr>
                  </a:solidFill>
                </a:ln>
                <a:solidFill>
                  <a:schemeClr val="tx1"/>
                </a:solidFill>
                <a:effectLst>
                  <a:glow rad="63500">
                    <a:schemeClr val="accent4">
                      <a:satMod val="175000"/>
                      <a:alpha val="40000"/>
                    </a:schemeClr>
                  </a:glow>
                </a:effectLst>
                <a:latin typeface="+mn-lt"/>
              </a:rPr>
              <a:t>genes</a:t>
            </a:r>
            <a:r>
              <a:rPr lang="en-US" sz="2400" u="sng" dirty="0">
                <a:solidFill>
                  <a:schemeClr val="tx1"/>
                </a:solidFill>
                <a:effectLst>
                  <a:glow rad="63500">
                    <a:schemeClr val="accent4">
                      <a:satMod val="175000"/>
                      <a:alpha val="40000"/>
                    </a:schemeClr>
                  </a:glow>
                </a:effectLst>
                <a:latin typeface="+mn-lt"/>
              </a:rPr>
              <a:t>, including some that stimulate cell proliferation like </a:t>
            </a:r>
            <a:r>
              <a:rPr lang="en-US" sz="2400" i="1" u="sng" spc="-350" dirty="0">
                <a:ln>
                  <a:solidFill>
                    <a:schemeClr val="accent3">
                      <a:lumMod val="75000"/>
                    </a:schemeClr>
                  </a:solidFill>
                </a:ln>
                <a:solidFill>
                  <a:schemeClr val="tx1"/>
                </a:solidFill>
                <a:effectLst>
                  <a:glow rad="63500">
                    <a:schemeClr val="accent4">
                      <a:satMod val="175000"/>
                      <a:alpha val="40000"/>
                    </a:schemeClr>
                  </a:glow>
                </a:effectLst>
                <a:latin typeface="+mn-lt"/>
              </a:rPr>
              <a:t>M Y C</a:t>
            </a:r>
            <a:r>
              <a:rPr lang="en-US" sz="2400" u="sng" dirty="0">
                <a:ln>
                  <a:solidFill>
                    <a:schemeClr val="accent3">
                      <a:lumMod val="75000"/>
                    </a:schemeClr>
                  </a:solidFill>
                </a:ln>
                <a:solidFill>
                  <a:schemeClr val="tx1"/>
                </a:solidFill>
                <a:effectLst>
                  <a:glow rad="63500">
                    <a:schemeClr val="accent4">
                      <a:satMod val="175000"/>
                      <a:alpha val="40000"/>
                    </a:schemeClr>
                  </a:glow>
                </a:effectLst>
                <a:latin typeface="+mn-lt"/>
              </a:rPr>
              <a:t> and cyclin </a:t>
            </a:r>
            <a:r>
              <a:rPr lang="en-US" sz="2400" i="1" u="sng" dirty="0">
                <a:ln>
                  <a:solidFill>
                    <a:schemeClr val="accent3">
                      <a:lumMod val="75000"/>
                    </a:schemeClr>
                  </a:solidFill>
                </a:ln>
                <a:solidFill>
                  <a:schemeClr val="tx1"/>
                </a:solidFill>
                <a:effectLst>
                  <a:glow rad="63500">
                    <a:schemeClr val="accent4">
                      <a:satMod val="175000"/>
                      <a:alpha val="40000"/>
                    </a:schemeClr>
                  </a:glow>
                </a:effectLst>
                <a:latin typeface="+mn-lt"/>
              </a:rPr>
              <a:t>CYCD1</a:t>
            </a:r>
            <a:r>
              <a:rPr lang="en-US" sz="2400" u="sng" dirty="0">
                <a:solidFill>
                  <a:schemeClr val="tx1"/>
                </a:solidFill>
                <a:effectLst>
                  <a:glow rad="63500">
                    <a:schemeClr val="accent4">
                      <a:satMod val="175000"/>
                      <a:alpha val="40000"/>
                    </a:schemeClr>
                  </a:glow>
                </a:effectLst>
                <a:latin typeface="+mn-lt"/>
              </a:rPr>
              <a:t>.</a:t>
            </a:r>
            <a:endParaRPr lang="en-US" sz="2400" i="1" u="sng" dirty="0">
              <a:solidFill>
                <a:schemeClr val="tx1"/>
              </a:solidFill>
              <a:effectLst>
                <a:glow rad="63500">
                  <a:schemeClr val="accent4">
                    <a:satMod val="175000"/>
                    <a:alpha val="40000"/>
                  </a:schemeClr>
                </a:glow>
              </a:effectLst>
              <a:latin typeface="+mn-lt"/>
            </a:endParaRPr>
          </a:p>
        </p:txBody>
      </p:sp>
    </p:spTree>
    <p:extLst>
      <p:ext uri="{BB962C8B-B14F-4D97-AF65-F5344CB8AC3E}">
        <p14:creationId xmlns:p14="http://schemas.microsoft.com/office/powerpoint/2010/main" val="308544423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835"/>
            <a:ext cx="8229600" cy="603495"/>
          </a:xfrm>
          <a:solidFill>
            <a:srgbClr val="D3F42C"/>
          </a:solidFill>
        </p:spPr>
        <p:txBody>
          <a:bodyPr lIns="0" tIns="0" rIns="0" bIns="0"/>
          <a:lstStyle/>
          <a:p>
            <a:r>
              <a:rPr lang="en-US" dirty="0"/>
              <a:t>Wnt Signaling </a:t>
            </a:r>
            <a:r>
              <a:rPr lang="en-US" sz="2800" dirty="0"/>
              <a:t>(3 of 3)</a:t>
            </a:r>
            <a:endParaRPr lang="en-IN" sz="2800" dirty="0"/>
          </a:p>
        </p:txBody>
      </p:sp>
      <p:sp>
        <p:nvSpPr>
          <p:cNvPr id="8" name="Content Placeholder 7"/>
          <p:cNvSpPr>
            <a:spLocks noGrp="1"/>
          </p:cNvSpPr>
          <p:nvPr>
            <p:ph sz="quarter" idx="13"/>
          </p:nvPr>
        </p:nvSpPr>
        <p:spPr>
          <a:xfrm>
            <a:off x="457200" y="968992"/>
            <a:ext cx="8232775" cy="2770495"/>
          </a:xfrm>
        </p:spPr>
        <p:txBody>
          <a:bodyPr lIns="0" tIns="0" rIns="0" bIns="0"/>
          <a:lstStyle/>
          <a:p>
            <a:pPr marL="342000" indent="-342000"/>
            <a:r>
              <a:rPr lang="en-US" sz="2400" u="sng"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Genes</a:t>
            </a:r>
            <a:r>
              <a:rPr lang="en-US" sz="2400" u="sng" dirty="0">
                <a:solidFill>
                  <a:schemeClr val="accent5">
                    <a:lumMod val="75000"/>
                  </a:schemeClr>
                </a:solidFill>
                <a:effectLst>
                  <a:glow rad="63500">
                    <a:schemeClr val="accent4">
                      <a:satMod val="175000"/>
                      <a:alpha val="40000"/>
                    </a:schemeClr>
                  </a:glow>
                </a:effectLst>
                <a:latin typeface="+mn-lt"/>
              </a:rPr>
              <a:t> activated </a:t>
            </a:r>
            <a:r>
              <a:rPr lang="en-US" sz="2400" u="sng"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by</a:t>
            </a:r>
            <a:r>
              <a:rPr lang="en-US" sz="2400" u="sng" dirty="0">
                <a:solidFill>
                  <a:schemeClr val="accent5">
                    <a:lumMod val="75000"/>
                  </a:schemeClr>
                </a:solidFill>
                <a:effectLst>
                  <a:glow rad="63500">
                    <a:schemeClr val="accent4">
                      <a:satMod val="175000"/>
                      <a:alpha val="40000"/>
                    </a:schemeClr>
                  </a:glow>
                </a:effectLst>
                <a:latin typeface="+mn-lt"/>
              </a:rPr>
              <a:t> Wnt signaling </a:t>
            </a:r>
            <a:r>
              <a:rPr lang="en-US" sz="2400" u="sng"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include</a:t>
            </a:r>
            <a:r>
              <a:rPr lang="en-US" sz="2400" u="sng" dirty="0">
                <a:solidFill>
                  <a:schemeClr val="accent5">
                    <a:lumMod val="75000"/>
                  </a:schemeClr>
                </a:solidFill>
                <a:effectLst>
                  <a:glow rad="63500">
                    <a:schemeClr val="accent4">
                      <a:satMod val="175000"/>
                      <a:alpha val="40000"/>
                    </a:schemeClr>
                  </a:glow>
                </a:effectLst>
                <a:latin typeface="+mn-lt"/>
              </a:rPr>
              <a:t> some that </a:t>
            </a:r>
            <a:r>
              <a:rPr lang="en-US" sz="2400" u="sng"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latin typeface="+mn-lt"/>
              </a:rPr>
              <a:t>stimulate</a:t>
            </a:r>
            <a:r>
              <a:rPr lang="en-US" sz="2400" u="sng" dirty="0">
                <a:solidFill>
                  <a:schemeClr val="accent5">
                    <a:lumMod val="75000"/>
                  </a:schemeClr>
                </a:solidFill>
                <a:effectLst>
                  <a:glow rad="63500">
                    <a:schemeClr val="accent4">
                      <a:satMod val="175000"/>
                      <a:alpha val="40000"/>
                    </a:schemeClr>
                  </a:glow>
                </a:effectLst>
                <a:latin typeface="+mn-lt"/>
              </a:rPr>
              <a:t> cell proliferation</a:t>
            </a:r>
            <a:r>
              <a:rPr lang="en-US" sz="2400" dirty="0">
                <a:solidFill>
                  <a:schemeClr val="accent5">
                    <a:lumMod val="75000"/>
                  </a:schemeClr>
                </a:solidFill>
                <a:effectLst>
                  <a:glow rad="63500">
                    <a:schemeClr val="accent4">
                      <a:satMod val="175000"/>
                      <a:alpha val="40000"/>
                    </a:schemeClr>
                  </a:glow>
                </a:effectLst>
                <a:latin typeface="+mn-lt"/>
              </a:rPr>
              <a:t>.</a:t>
            </a:r>
          </a:p>
          <a:p>
            <a:pPr marL="342000" indent="-342000"/>
            <a:r>
              <a:rPr lang="en-US" sz="2400" dirty="0">
                <a:solidFill>
                  <a:schemeClr val="tx1"/>
                </a:solidFill>
                <a:effectLst>
                  <a:glow rad="101600">
                    <a:schemeClr val="accent1">
                      <a:lumMod val="20000"/>
                      <a:lumOff val="80000"/>
                      <a:alpha val="60000"/>
                    </a:schemeClr>
                  </a:glow>
                </a:effectLst>
                <a:latin typeface="+mn-lt"/>
              </a:rPr>
              <a:t>The </a:t>
            </a:r>
            <a:r>
              <a:rPr lang="en-US" sz="2400" u="sng" dirty="0">
                <a:solidFill>
                  <a:schemeClr val="tx1"/>
                </a:solidFill>
                <a:effectLst>
                  <a:glow rad="101600">
                    <a:schemeClr val="accent1">
                      <a:lumMod val="20000"/>
                      <a:lumOff val="80000"/>
                      <a:alpha val="60000"/>
                    </a:schemeClr>
                  </a:glow>
                  <a:outerShdw blurRad="38100" dist="38100" dir="2700000" algn="tl">
                    <a:srgbClr val="000000">
                      <a:alpha val="43137"/>
                    </a:srgbClr>
                  </a:outerShdw>
                </a:effectLst>
                <a:latin typeface="+mn-lt"/>
              </a:rPr>
              <a:t>loss</a:t>
            </a:r>
            <a:r>
              <a:rPr lang="en-US" sz="2400" u="sng" dirty="0">
                <a:solidFill>
                  <a:schemeClr val="tx1"/>
                </a:solidFill>
                <a:effectLst>
                  <a:glow rad="101600">
                    <a:schemeClr val="accent1">
                      <a:lumMod val="20000"/>
                      <a:lumOff val="80000"/>
                      <a:alpha val="60000"/>
                    </a:schemeClr>
                  </a:glow>
                </a:effectLst>
                <a:latin typeface="+mn-lt"/>
              </a:rPr>
              <a:t> of function of </a:t>
            </a:r>
            <a:r>
              <a:rPr lang="en-US" sz="2400" u="sng" spc="-350" dirty="0">
                <a:solidFill>
                  <a:schemeClr val="tx1"/>
                </a:solidFill>
                <a:effectLst>
                  <a:glow rad="101600">
                    <a:schemeClr val="accent1">
                      <a:lumMod val="20000"/>
                      <a:lumOff val="80000"/>
                      <a:alpha val="60000"/>
                    </a:schemeClr>
                  </a:glow>
                </a:effectLst>
                <a:latin typeface="+mn-lt"/>
              </a:rPr>
              <a:t>A P C</a:t>
            </a:r>
            <a:r>
              <a:rPr lang="en-US" sz="2400" u="sng" dirty="0">
                <a:solidFill>
                  <a:schemeClr val="tx1"/>
                </a:solidFill>
                <a:effectLst>
                  <a:glow rad="101600">
                    <a:schemeClr val="accent1">
                      <a:lumMod val="20000"/>
                      <a:lumOff val="80000"/>
                      <a:alpha val="60000"/>
                    </a:schemeClr>
                  </a:glow>
                </a:effectLst>
                <a:latin typeface="+mn-lt"/>
              </a:rPr>
              <a:t> protein </a:t>
            </a:r>
            <a:r>
              <a:rPr lang="en-US" sz="2400" u="sng" dirty="0">
                <a:solidFill>
                  <a:schemeClr val="tx1"/>
                </a:solidFill>
                <a:effectLst>
                  <a:glow rad="101600">
                    <a:schemeClr val="accent1">
                      <a:lumMod val="20000"/>
                      <a:lumOff val="80000"/>
                      <a:alpha val="60000"/>
                    </a:schemeClr>
                  </a:glow>
                  <a:outerShdw blurRad="38100" dist="38100" dir="2700000" algn="tl">
                    <a:srgbClr val="000000">
                      <a:alpha val="43137"/>
                    </a:srgbClr>
                  </a:outerShdw>
                </a:effectLst>
                <a:latin typeface="+mn-lt"/>
              </a:rPr>
              <a:t>prevents</a:t>
            </a:r>
            <a:r>
              <a:rPr lang="en-US" sz="2400" u="sng" dirty="0">
                <a:solidFill>
                  <a:schemeClr val="tx1"/>
                </a:solidFill>
                <a:effectLst>
                  <a:glow rad="101600">
                    <a:schemeClr val="accent1">
                      <a:lumMod val="20000"/>
                      <a:lumOff val="80000"/>
                      <a:alpha val="60000"/>
                    </a:schemeClr>
                  </a:glow>
                </a:effectLst>
                <a:latin typeface="+mn-lt"/>
              </a:rPr>
              <a:t> destruction of </a:t>
            </a:r>
            <a:r>
              <a:rPr lang="en-US" sz="2400" i="1" u="sng" dirty="0">
                <a:solidFill>
                  <a:schemeClr val="tx1"/>
                </a:solidFill>
                <a:effectLst>
                  <a:glow rad="101600">
                    <a:schemeClr val="accent1">
                      <a:lumMod val="20000"/>
                      <a:lumOff val="80000"/>
                      <a:alpha val="60000"/>
                    </a:schemeClr>
                  </a:glow>
                </a:effectLst>
                <a:latin typeface="+mn-lt"/>
                <a:cs typeface="Times New Roman" panose="02020603050405020304" pitchFamily="18" charset="0"/>
                <a:sym typeface="Symbol"/>
              </a:rPr>
              <a:t>β</a:t>
            </a:r>
            <a:r>
              <a:rPr lang="en-US" sz="2400" u="sng" dirty="0">
                <a:solidFill>
                  <a:schemeClr val="tx1"/>
                </a:solidFill>
                <a:effectLst>
                  <a:glow rad="101600">
                    <a:schemeClr val="accent1">
                      <a:lumMod val="20000"/>
                      <a:lumOff val="80000"/>
                      <a:alpha val="60000"/>
                    </a:schemeClr>
                  </a:glow>
                </a:effectLst>
                <a:latin typeface="+mn-lt"/>
              </a:rPr>
              <a:t>-catenin</a:t>
            </a:r>
            <a:r>
              <a:rPr lang="en-US" sz="2400" dirty="0">
                <a:solidFill>
                  <a:schemeClr val="tx1"/>
                </a:solidFill>
                <a:effectLst>
                  <a:glow rad="101600">
                    <a:schemeClr val="accent1">
                      <a:lumMod val="20000"/>
                      <a:lumOff val="80000"/>
                      <a:alpha val="60000"/>
                    </a:schemeClr>
                  </a:glow>
                </a:effectLst>
                <a:latin typeface="+mn-lt"/>
              </a:rPr>
              <a:t>, thereby </a:t>
            </a:r>
            <a:r>
              <a:rPr lang="en-US" sz="2400" u="sng" dirty="0">
                <a:solidFill>
                  <a:schemeClr val="tx1"/>
                </a:solidFill>
                <a:effectLst>
                  <a:glow rad="101600">
                    <a:schemeClr val="accent1">
                      <a:lumMod val="20000"/>
                      <a:lumOff val="80000"/>
                      <a:alpha val="60000"/>
                    </a:schemeClr>
                  </a:glow>
                  <a:outerShdw blurRad="38100" dist="38100" dir="2700000" algn="tl">
                    <a:srgbClr val="000000">
                      <a:alpha val="43137"/>
                    </a:srgbClr>
                  </a:outerShdw>
                </a:effectLst>
                <a:latin typeface="+mn-lt"/>
              </a:rPr>
              <a:t>locking</a:t>
            </a:r>
            <a:r>
              <a:rPr lang="en-US" sz="2400" u="sng" dirty="0">
                <a:solidFill>
                  <a:schemeClr val="tx1"/>
                </a:solidFill>
                <a:effectLst>
                  <a:glow rad="101600">
                    <a:schemeClr val="accent1">
                      <a:lumMod val="20000"/>
                      <a:lumOff val="80000"/>
                      <a:alpha val="60000"/>
                    </a:schemeClr>
                  </a:glow>
                </a:effectLst>
                <a:latin typeface="+mn-lt"/>
              </a:rPr>
              <a:t> the Wnt pathway in the </a:t>
            </a:r>
            <a:r>
              <a:rPr lang="en-US" altLang="en-CA" sz="2400" u="sng" dirty="0">
                <a:solidFill>
                  <a:schemeClr val="tx1"/>
                </a:solidFill>
                <a:effectLst>
                  <a:glow rad="101600">
                    <a:schemeClr val="accent1">
                      <a:lumMod val="20000"/>
                      <a:lumOff val="80000"/>
                      <a:alpha val="60000"/>
                    </a:schemeClr>
                  </a:glow>
                </a:effectLst>
                <a:latin typeface="+mn-lt"/>
              </a:rPr>
              <a:t>“</a:t>
            </a:r>
            <a:r>
              <a:rPr lang="en-US" sz="2400" u="sng" dirty="0">
                <a:solidFill>
                  <a:schemeClr val="tx1"/>
                </a:solidFill>
                <a:effectLst>
                  <a:glow rad="101600">
                    <a:schemeClr val="accent1">
                      <a:lumMod val="20000"/>
                      <a:lumOff val="80000"/>
                      <a:alpha val="60000"/>
                    </a:schemeClr>
                  </a:glow>
                  <a:outerShdw blurRad="38100" dist="38100" dir="2700000" algn="tl">
                    <a:srgbClr val="000000">
                      <a:alpha val="43137"/>
                    </a:srgbClr>
                  </a:outerShdw>
                </a:effectLst>
                <a:latin typeface="+mn-lt"/>
              </a:rPr>
              <a:t>on</a:t>
            </a:r>
            <a:r>
              <a:rPr lang="en-US" altLang="en-CA" sz="2400" u="sng" dirty="0">
                <a:solidFill>
                  <a:schemeClr val="tx1"/>
                </a:solidFill>
                <a:effectLst>
                  <a:glow rad="101600">
                    <a:schemeClr val="accent1">
                      <a:lumMod val="20000"/>
                      <a:lumOff val="80000"/>
                      <a:alpha val="60000"/>
                    </a:schemeClr>
                  </a:glow>
                </a:effectLst>
                <a:latin typeface="+mn-lt"/>
              </a:rPr>
              <a:t>”</a:t>
            </a:r>
            <a:r>
              <a:rPr lang="en-US" sz="2400" u="sng" dirty="0">
                <a:solidFill>
                  <a:schemeClr val="tx1"/>
                </a:solidFill>
                <a:effectLst>
                  <a:glow rad="101600">
                    <a:schemeClr val="accent1">
                      <a:lumMod val="20000"/>
                      <a:lumOff val="80000"/>
                      <a:alpha val="60000"/>
                    </a:schemeClr>
                  </a:glow>
                </a:effectLst>
                <a:latin typeface="+mn-lt"/>
              </a:rPr>
              <a:t> position.</a:t>
            </a:r>
          </a:p>
          <a:p>
            <a:pPr marL="342000" indent="-342000"/>
            <a:r>
              <a:rPr lang="en-US" sz="2400" dirty="0">
                <a:solidFill>
                  <a:schemeClr val="tx1"/>
                </a:solidFill>
                <a:effectLst>
                  <a:glow rad="101600">
                    <a:schemeClr val="accent1">
                      <a:lumMod val="20000"/>
                      <a:lumOff val="80000"/>
                      <a:alpha val="60000"/>
                    </a:schemeClr>
                  </a:glow>
                </a:effectLst>
                <a:latin typeface="+mn-lt"/>
              </a:rPr>
              <a:t>The result is a </a:t>
            </a:r>
            <a:r>
              <a:rPr lang="en-US" sz="2400" dirty="0">
                <a:solidFill>
                  <a:srgbClr val="FF0000"/>
                </a:solidFill>
                <a:effectLst>
                  <a:glow rad="101600">
                    <a:schemeClr val="accent1">
                      <a:lumMod val="20000"/>
                      <a:lumOff val="80000"/>
                      <a:alpha val="60000"/>
                    </a:schemeClr>
                  </a:glow>
                  <a:outerShdw blurRad="38100" dist="38100" dir="2700000" algn="tl">
                    <a:srgbClr val="000000">
                      <a:alpha val="43137"/>
                    </a:srgbClr>
                  </a:outerShdw>
                </a:effectLst>
                <a:latin typeface="+mn-lt"/>
              </a:rPr>
              <a:t>continuous</a:t>
            </a:r>
            <a:r>
              <a:rPr lang="en-US" sz="2400" dirty="0">
                <a:solidFill>
                  <a:srgbClr val="FF0000"/>
                </a:solidFill>
                <a:effectLst>
                  <a:glow rad="101600">
                    <a:schemeClr val="accent1">
                      <a:lumMod val="20000"/>
                      <a:lumOff val="80000"/>
                      <a:alpha val="60000"/>
                    </a:schemeClr>
                  </a:glow>
                </a:effectLst>
                <a:latin typeface="+mn-lt"/>
              </a:rPr>
              <a:t> signal to divide</a:t>
            </a:r>
            <a:r>
              <a:rPr lang="en-US" sz="2400" dirty="0">
                <a:solidFill>
                  <a:schemeClr val="tx1"/>
                </a:solidFill>
                <a:effectLst>
                  <a:glow rad="101600">
                    <a:schemeClr val="accent1">
                      <a:lumMod val="20000"/>
                      <a:lumOff val="80000"/>
                      <a:alpha val="60000"/>
                    </a:schemeClr>
                  </a:glow>
                </a:effectLst>
                <a:latin typeface="+mn-lt"/>
              </a:rPr>
              <a:t>.</a:t>
            </a:r>
          </a:p>
        </p:txBody>
      </p:sp>
    </p:spTree>
    <p:extLst>
      <p:ext uri="{BB962C8B-B14F-4D97-AF65-F5344CB8AC3E}">
        <p14:creationId xmlns:p14="http://schemas.microsoft.com/office/powerpoint/2010/main" val="250819643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15372"/>
            <a:ext cx="8229600" cy="521608"/>
          </a:xfrm>
          <a:solidFill>
            <a:srgbClr val="D3F42C"/>
          </a:solidFill>
        </p:spPr>
        <p:txBody>
          <a:bodyPr lIns="0" tIns="0" rIns="0" bIns="0"/>
          <a:lstStyle/>
          <a:p>
            <a:r>
              <a:rPr lang="en-US" dirty="0"/>
              <a:t>The Wnt Signaling Pathway </a:t>
            </a:r>
            <a:endParaRPr lang="en-IN" sz="2800" dirty="0"/>
          </a:p>
        </p:txBody>
      </p:sp>
      <p:sp>
        <p:nvSpPr>
          <p:cNvPr id="4" name="Content Placeholder 3"/>
          <p:cNvSpPr>
            <a:spLocks noGrp="1"/>
          </p:cNvSpPr>
          <p:nvPr>
            <p:ph sz="quarter" idx="14"/>
          </p:nvPr>
        </p:nvSpPr>
        <p:spPr>
          <a:xfrm>
            <a:off x="457201" y="938415"/>
            <a:ext cx="8229599" cy="412703"/>
          </a:xfrm>
          <a:solidFill>
            <a:schemeClr val="accent4">
              <a:lumMod val="40000"/>
              <a:lumOff val="60000"/>
            </a:schemeClr>
          </a:solidFill>
        </p:spPr>
        <p:txBody>
          <a:bodyPr lIns="0" tIns="0" rIns="0" bIns="0"/>
          <a:lstStyle/>
          <a:p>
            <a:pPr marL="0" indent="0">
              <a:buNone/>
            </a:pPr>
            <a:r>
              <a:rPr lang="en-IN" sz="2400" b="1" dirty="0"/>
              <a:t>Figure 26.18 </a:t>
            </a:r>
            <a:r>
              <a:rPr lang="en-IN" sz="2400" dirty="0"/>
              <a:t>The Wnt Signaling Pathway.</a:t>
            </a:r>
          </a:p>
        </p:txBody>
      </p:sp>
      <p:pic>
        <p:nvPicPr>
          <p:cNvPr id="9" name="Content Placeholder 4" descr="Illustrations on Wnt signaling pathway of normal cell without Wnt proteins, normal cell with Wnt proteins, and cancer cells with or without Wnt protein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536"/>
          <a:stretch/>
        </p:blipFill>
        <p:spPr>
          <a:xfrm>
            <a:off x="1319984" y="1669440"/>
            <a:ext cx="6880992" cy="4434426"/>
          </a:xfrm>
        </p:spPr>
      </p:pic>
    </p:spTree>
    <p:extLst>
      <p:ext uri="{BB962C8B-B14F-4D97-AF65-F5344CB8AC3E}">
        <p14:creationId xmlns:p14="http://schemas.microsoft.com/office/powerpoint/2010/main" val="116565677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834"/>
            <a:ext cx="8229600" cy="1722614"/>
          </a:xfrm>
          <a:solidFill>
            <a:srgbClr val="D3F42C"/>
          </a:solidFill>
        </p:spPr>
        <p:txBody>
          <a:bodyPr lIns="0" tIns="0" rIns="0" bIns="0"/>
          <a:lstStyle/>
          <a:p>
            <a:r>
              <a:rPr lang="en-US" dirty="0">
                <a:effectLst>
                  <a:outerShdw blurRad="38100" dist="38100" dir="2700000" algn="tl">
                    <a:srgbClr val="000000">
                      <a:alpha val="43137"/>
                    </a:srgbClr>
                  </a:outerShdw>
                </a:effectLst>
              </a:rPr>
              <a:t>Inactivation</a:t>
            </a:r>
            <a:r>
              <a:rPr lang="en-US" dirty="0"/>
              <a:t> of Some </a:t>
            </a:r>
            <a:r>
              <a:rPr lang="en-US" dirty="0">
                <a:effectLst>
                  <a:outerShdw blurRad="38100" dist="38100" dir="2700000" algn="tl">
                    <a:srgbClr val="000000">
                      <a:alpha val="43137"/>
                    </a:srgbClr>
                  </a:outerShdw>
                </a:effectLst>
              </a:rPr>
              <a:t>Tumor</a:t>
            </a:r>
            <a:r>
              <a:rPr lang="en-US" dirty="0"/>
              <a:t> </a:t>
            </a:r>
            <a:r>
              <a:rPr lang="en-US" dirty="0">
                <a:effectLst>
                  <a:outerShdw blurRad="38100" dist="38100" dir="2700000" algn="tl">
                    <a:srgbClr val="000000">
                      <a:alpha val="43137"/>
                    </a:srgbClr>
                  </a:outerShdw>
                </a:effectLst>
              </a:rPr>
              <a:t>Suppressor</a:t>
            </a:r>
            <a:r>
              <a:rPr lang="en-US" dirty="0"/>
              <a:t> </a:t>
            </a:r>
            <a:r>
              <a:rPr lang="en-US" dirty="0">
                <a:effectLst>
                  <a:outerShdw blurRad="38100" dist="38100" dir="2700000" algn="tl">
                    <a:srgbClr val="000000">
                      <a:alpha val="43137"/>
                    </a:srgbClr>
                  </a:outerShdw>
                </a:effectLst>
              </a:rPr>
              <a:t>Genes</a:t>
            </a:r>
            <a:r>
              <a:rPr lang="en-US" dirty="0"/>
              <a:t> </a:t>
            </a:r>
            <a:r>
              <a:rPr lang="en-US" dirty="0">
                <a:effectLst>
                  <a:outerShdw blurRad="38100" dist="38100" dir="2700000" algn="tl">
                    <a:srgbClr val="000000">
                      <a:alpha val="43137"/>
                    </a:srgbClr>
                  </a:outerShdw>
                </a:effectLst>
              </a:rPr>
              <a:t>Leads</a:t>
            </a:r>
            <a:r>
              <a:rPr lang="en-US" dirty="0"/>
              <a:t> to Genetic Instability</a:t>
            </a:r>
            <a:endParaRPr lang="en-IN" sz="2800" dirty="0"/>
          </a:p>
        </p:txBody>
      </p:sp>
      <p:sp>
        <p:nvSpPr>
          <p:cNvPr id="8" name="Content Placeholder 7"/>
          <p:cNvSpPr>
            <a:spLocks noGrp="1"/>
          </p:cNvSpPr>
          <p:nvPr>
            <p:ph sz="quarter" idx="13"/>
          </p:nvPr>
        </p:nvSpPr>
        <p:spPr>
          <a:xfrm>
            <a:off x="457200" y="2115402"/>
            <a:ext cx="8232775" cy="2606723"/>
          </a:xfrm>
        </p:spPr>
        <p:txBody>
          <a:bodyPr lIns="0" tIns="0" rIns="0" bIns="0"/>
          <a:lstStyle/>
          <a:p>
            <a:pPr marL="342000" indent="-342000"/>
            <a:r>
              <a:rPr lang="en-US" sz="2400" u="sng" dirty="0">
                <a:solidFill>
                  <a:schemeClr val="tx1"/>
                </a:solidFill>
                <a:effectLst>
                  <a:glow rad="139700">
                    <a:schemeClr val="accent4">
                      <a:satMod val="175000"/>
                      <a:alpha val="40000"/>
                    </a:schemeClr>
                  </a:glow>
                  <a:outerShdw blurRad="38100" dist="38100" dir="2700000" algn="tl">
                    <a:srgbClr val="000000">
                      <a:alpha val="43137"/>
                    </a:srgbClr>
                  </a:outerShdw>
                </a:effectLst>
              </a:rPr>
              <a:t>Cancers</a:t>
            </a:r>
            <a:r>
              <a:rPr lang="en-US" sz="2400" u="sng" dirty="0">
                <a:solidFill>
                  <a:schemeClr val="tx1"/>
                </a:solidFill>
                <a:effectLst>
                  <a:glow rad="139700">
                    <a:schemeClr val="accent4">
                      <a:satMod val="175000"/>
                      <a:alpha val="40000"/>
                    </a:schemeClr>
                  </a:glow>
                </a:effectLst>
              </a:rPr>
              <a:t> almost </a:t>
            </a:r>
            <a:r>
              <a:rPr lang="en-US" sz="2400" u="sng" dirty="0">
                <a:solidFill>
                  <a:schemeClr val="tx1"/>
                </a:solidFill>
                <a:effectLst>
                  <a:glow rad="139700">
                    <a:schemeClr val="accent4">
                      <a:satMod val="175000"/>
                      <a:alpha val="40000"/>
                    </a:schemeClr>
                  </a:glow>
                  <a:outerShdw blurRad="38100" dist="38100" dir="2700000" algn="tl">
                    <a:srgbClr val="000000">
                      <a:alpha val="43137"/>
                    </a:srgbClr>
                  </a:outerShdw>
                </a:effectLst>
              </a:rPr>
              <a:t>always</a:t>
            </a:r>
            <a:r>
              <a:rPr lang="en-US" sz="2400" u="sng" dirty="0">
                <a:solidFill>
                  <a:schemeClr val="tx1"/>
                </a:solidFill>
                <a:effectLst>
                  <a:glow rad="139700">
                    <a:schemeClr val="accent4">
                      <a:satMod val="175000"/>
                      <a:alpha val="40000"/>
                    </a:schemeClr>
                  </a:glow>
                </a:effectLst>
              </a:rPr>
              <a:t> </a:t>
            </a:r>
            <a:r>
              <a:rPr lang="en-US" sz="2400" u="sng" dirty="0">
                <a:solidFill>
                  <a:srgbClr val="FF0000"/>
                </a:solidFill>
                <a:effectLst>
                  <a:glow rad="139700">
                    <a:schemeClr val="accent4">
                      <a:satMod val="175000"/>
                      <a:alpha val="40000"/>
                    </a:schemeClr>
                  </a:glow>
                </a:effectLst>
              </a:rPr>
              <a:t>exhibit </a:t>
            </a:r>
            <a:r>
              <a:rPr lang="en-US" sz="2400" u="sng" dirty="0">
                <a:solidFill>
                  <a:srgbClr val="FF0000"/>
                </a:solidFill>
                <a:effectLst>
                  <a:glow rad="139700">
                    <a:schemeClr val="accent4">
                      <a:satMod val="175000"/>
                      <a:alpha val="40000"/>
                    </a:schemeClr>
                  </a:glow>
                  <a:outerShdw blurRad="38100" dist="38100" dir="2700000" algn="tl">
                    <a:srgbClr val="000000">
                      <a:alpha val="43137"/>
                    </a:srgbClr>
                  </a:outerShdw>
                </a:effectLst>
              </a:rPr>
              <a:t>mutations</a:t>
            </a:r>
            <a:r>
              <a:rPr lang="en-US" sz="2400" u="sng" dirty="0">
                <a:solidFill>
                  <a:srgbClr val="FF0000"/>
                </a:solidFill>
                <a:effectLst>
                  <a:glow rad="139700">
                    <a:schemeClr val="accent4">
                      <a:satMod val="175000"/>
                      <a:alpha val="40000"/>
                    </a:schemeClr>
                  </a:glow>
                </a:effectLst>
              </a:rPr>
              <a:t> </a:t>
            </a:r>
            <a:r>
              <a:rPr lang="en-US" sz="2400" u="sng" dirty="0">
                <a:solidFill>
                  <a:srgbClr val="FF0000"/>
                </a:solidFill>
                <a:effectLst>
                  <a:glow rad="139700">
                    <a:schemeClr val="accent4">
                      <a:satMod val="175000"/>
                      <a:alpha val="40000"/>
                    </a:schemeClr>
                  </a:glow>
                  <a:outerShdw blurRad="38100" dist="38100" dir="2700000" algn="tl">
                    <a:srgbClr val="000000">
                      <a:alpha val="43137"/>
                    </a:srgbClr>
                  </a:outerShdw>
                </a:effectLst>
              </a:rPr>
              <a:t>in</a:t>
            </a:r>
            <a:r>
              <a:rPr lang="en-US" sz="2400" u="sng" dirty="0">
                <a:solidFill>
                  <a:srgbClr val="FF0000"/>
                </a:solidFill>
                <a:effectLst>
                  <a:glow rad="139700">
                    <a:schemeClr val="accent4">
                      <a:satMod val="175000"/>
                      <a:alpha val="40000"/>
                    </a:schemeClr>
                  </a:glow>
                </a:effectLst>
              </a:rPr>
              <a:t> multiple genes</a:t>
            </a:r>
            <a:r>
              <a:rPr lang="en-US" sz="2400" dirty="0">
                <a:solidFill>
                  <a:srgbClr val="FF0000"/>
                </a:solidFill>
                <a:effectLst>
                  <a:glow rad="139700">
                    <a:schemeClr val="accent4">
                      <a:satMod val="175000"/>
                      <a:alpha val="40000"/>
                    </a:schemeClr>
                  </a:glow>
                </a:effectLst>
              </a:rPr>
              <a:t>.</a:t>
            </a:r>
          </a:p>
          <a:p>
            <a:pPr marL="342000" indent="-342000"/>
            <a:r>
              <a:rPr lang="en-US" sz="2400" i="1" u="sng" dirty="0">
                <a:solidFill>
                  <a:schemeClr val="tx1"/>
                </a:solidFill>
                <a:effectLst>
                  <a:glow rad="101600">
                    <a:schemeClr val="accent4">
                      <a:lumMod val="20000"/>
                      <a:lumOff val="80000"/>
                      <a:alpha val="60000"/>
                    </a:schemeClr>
                  </a:glow>
                </a:effectLst>
              </a:rPr>
              <a:t>Mutation </a:t>
            </a:r>
            <a:r>
              <a:rPr lang="en-US" sz="2400" i="1" u="sng" dirty="0">
                <a:solidFill>
                  <a:srgbClr val="FF0000"/>
                </a:solidFill>
                <a:effectLst>
                  <a:glow rad="101600">
                    <a:schemeClr val="accent4">
                      <a:lumMod val="20000"/>
                      <a:lumOff val="80000"/>
                      <a:alpha val="60000"/>
                    </a:schemeClr>
                  </a:glow>
                </a:effectLst>
              </a:rPr>
              <a:t>rates</a:t>
            </a:r>
            <a:r>
              <a:rPr lang="en-US" sz="2400" i="1" u="sng" dirty="0">
                <a:solidFill>
                  <a:schemeClr val="tx1"/>
                </a:solidFill>
                <a:effectLst>
                  <a:glow rad="101600">
                    <a:schemeClr val="accent4">
                      <a:lumMod val="20000"/>
                      <a:lumOff val="80000"/>
                      <a:alpha val="60000"/>
                    </a:schemeClr>
                  </a:glow>
                </a:effectLst>
              </a:rPr>
              <a:t> in cancer cells </a:t>
            </a:r>
            <a:r>
              <a:rPr lang="en-US" sz="2400" i="1"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are</a:t>
            </a:r>
            <a:r>
              <a:rPr lang="en-US" sz="2400" i="1" u="sng" dirty="0">
                <a:solidFill>
                  <a:schemeClr val="tx1"/>
                </a:solidFill>
                <a:effectLst>
                  <a:glow rad="101600">
                    <a:schemeClr val="accent4">
                      <a:lumMod val="20000"/>
                      <a:lumOff val="80000"/>
                      <a:alpha val="60000"/>
                    </a:schemeClr>
                  </a:glow>
                </a:effectLst>
              </a:rPr>
              <a:t> hundreds or thousands of times </a:t>
            </a:r>
            <a:r>
              <a:rPr lang="en-US" sz="2400" i="1" u="sng" dirty="0">
                <a:solidFill>
                  <a:srgbClr val="FF0000"/>
                </a:solidFill>
                <a:effectLst>
                  <a:glow rad="101600">
                    <a:schemeClr val="accent4">
                      <a:lumMod val="20000"/>
                      <a:lumOff val="80000"/>
                      <a:alpha val="60000"/>
                    </a:schemeClr>
                  </a:glow>
                </a:effectLst>
              </a:rPr>
              <a:t>higher</a:t>
            </a:r>
            <a:r>
              <a:rPr lang="en-US" sz="2400" i="1" u="sng" dirty="0">
                <a:solidFill>
                  <a:schemeClr val="tx1"/>
                </a:solidFill>
                <a:effectLst>
                  <a:glow rad="101600">
                    <a:schemeClr val="accent4">
                      <a:lumMod val="20000"/>
                      <a:lumOff val="80000"/>
                      <a:alpha val="60000"/>
                    </a:schemeClr>
                  </a:glow>
                </a:effectLst>
              </a:rPr>
              <a:t> than normal.</a:t>
            </a:r>
          </a:p>
          <a:p>
            <a:pPr marL="342000" indent="-342000"/>
            <a:r>
              <a:rPr lang="en-US" sz="2400" dirty="0">
                <a:solidFill>
                  <a:schemeClr val="tx1"/>
                </a:solidFill>
              </a:rPr>
              <a:t>This state, </a:t>
            </a:r>
            <a:r>
              <a:rPr lang="en-US" sz="2400" dirty="0">
                <a:solidFill>
                  <a:schemeClr val="tx1"/>
                </a:solidFill>
                <a:effectLst>
                  <a:glow rad="63500">
                    <a:schemeClr val="accent5">
                      <a:satMod val="175000"/>
                      <a:alpha val="40000"/>
                    </a:schemeClr>
                  </a:glow>
                </a:effectLst>
              </a:rPr>
              <a:t>called </a:t>
            </a:r>
            <a:r>
              <a:rPr lang="en-US" sz="2400" b="1" dirty="0">
                <a:solidFill>
                  <a:schemeClr val="tx1"/>
                </a:solidFill>
                <a:effectLst>
                  <a:glow rad="63500">
                    <a:schemeClr val="accent5">
                      <a:satMod val="175000"/>
                      <a:alpha val="40000"/>
                    </a:schemeClr>
                  </a:glow>
                </a:effectLst>
              </a:rPr>
              <a:t>genetic instability, </a:t>
            </a:r>
            <a:r>
              <a:rPr lang="en-US" sz="2400" u="sng" dirty="0">
                <a:solidFill>
                  <a:srgbClr val="FF0000"/>
                </a:solidFill>
                <a:effectLst>
                  <a:glow rad="63500">
                    <a:schemeClr val="accent5">
                      <a:satMod val="175000"/>
                      <a:alpha val="40000"/>
                    </a:schemeClr>
                  </a:glow>
                </a:effectLst>
              </a:rPr>
              <a:t>arises</a:t>
            </a:r>
            <a:r>
              <a:rPr lang="en-US" sz="2400" u="sng" dirty="0">
                <a:solidFill>
                  <a:schemeClr val="tx1"/>
                </a:solidFill>
                <a:effectLst>
                  <a:glow rad="63500">
                    <a:schemeClr val="accent5">
                      <a:satMod val="175000"/>
                      <a:alpha val="40000"/>
                    </a:schemeClr>
                  </a:glow>
                </a:effectLst>
              </a:rPr>
              <a:t> in several ways.</a:t>
            </a:r>
          </a:p>
        </p:txBody>
      </p:sp>
    </p:spTree>
    <p:extLst>
      <p:ext uri="{BB962C8B-B14F-4D97-AF65-F5344CB8AC3E}">
        <p14:creationId xmlns:p14="http://schemas.microsoft.com/office/powerpoint/2010/main" val="287483822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0778"/>
            <a:ext cx="8229600" cy="1108465"/>
          </a:xfrm>
          <a:solidFill>
            <a:srgbClr val="D3F42C"/>
          </a:solidFill>
        </p:spPr>
        <p:txBody>
          <a:bodyPr lIns="0" tIns="0" rIns="0" bIns="0"/>
          <a:lstStyle/>
          <a:p>
            <a:r>
              <a:rPr lang="en-US" dirty="0"/>
              <a:t>Genetic Instability and Disruptions in </a:t>
            </a:r>
            <a:r>
              <a:rPr lang="en-US" spc="-400" dirty="0"/>
              <a:t>D N A</a:t>
            </a:r>
            <a:r>
              <a:rPr lang="en-US" dirty="0"/>
              <a:t> Repair </a:t>
            </a:r>
            <a:r>
              <a:rPr lang="en-US" sz="2800" dirty="0"/>
              <a:t>(1 of 2)</a:t>
            </a:r>
            <a:endParaRPr lang="en-IN" sz="2800" dirty="0"/>
          </a:p>
        </p:txBody>
      </p:sp>
      <p:sp>
        <p:nvSpPr>
          <p:cNvPr id="8" name="Content Placeholder 7"/>
          <p:cNvSpPr>
            <a:spLocks noGrp="1"/>
          </p:cNvSpPr>
          <p:nvPr>
            <p:ph sz="quarter" idx="13"/>
          </p:nvPr>
        </p:nvSpPr>
        <p:spPr>
          <a:xfrm>
            <a:off x="457200" y="1596788"/>
            <a:ext cx="8232775" cy="2251881"/>
          </a:xfrm>
        </p:spPr>
        <p:txBody>
          <a:bodyPr lIns="0" tIns="0" rIns="0" bIns="0"/>
          <a:lstStyle/>
          <a:p>
            <a:pPr marL="342000" indent="-342000"/>
            <a:r>
              <a:rPr lang="en-US" sz="22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Inherited</a:t>
            </a:r>
            <a:r>
              <a:rPr lang="en-US" sz="2200" u="sng" dirty="0">
                <a:solidFill>
                  <a:schemeClr val="tx1"/>
                </a:solidFill>
                <a:effectLst>
                  <a:glow rad="63500">
                    <a:schemeClr val="accent4">
                      <a:satMod val="175000"/>
                      <a:alpha val="40000"/>
                    </a:schemeClr>
                  </a:glow>
                </a:effectLst>
              </a:rPr>
              <a:t> </a:t>
            </a:r>
            <a:r>
              <a:rPr lang="en-US" sz="2200" u="sng" dirty="0">
                <a:solidFill>
                  <a:schemeClr val="tx1"/>
                </a:solidFill>
                <a:effectLst>
                  <a:glow rad="63500">
                    <a:schemeClr val="accent4">
                      <a:satMod val="175000"/>
                      <a:alpha val="40000"/>
                    </a:schemeClr>
                  </a:glow>
                  <a:outerShdw blurRad="38100" dist="38100" dir="2700000" algn="tl">
                    <a:srgbClr val="000000">
                      <a:alpha val="43137"/>
                    </a:srgbClr>
                  </a:outerShdw>
                </a:effectLst>
              </a:rPr>
              <a:t>defects</a:t>
            </a:r>
            <a:r>
              <a:rPr lang="en-US" sz="2200" u="sng" dirty="0">
                <a:solidFill>
                  <a:schemeClr val="tx1"/>
                </a:solidFill>
                <a:effectLst>
                  <a:glow rad="63500">
                    <a:schemeClr val="accent4">
                      <a:satMod val="175000"/>
                      <a:alpha val="40000"/>
                    </a:schemeClr>
                  </a:glow>
                </a:effectLst>
              </a:rPr>
              <a:t> in </a:t>
            </a:r>
            <a:r>
              <a:rPr lang="en-US" sz="2200" u="sng" dirty="0">
                <a:solidFill>
                  <a:schemeClr val="tx1"/>
                </a:solidFill>
                <a:effectLst>
                  <a:glow rad="63500">
                    <a:schemeClr val="accent4">
                      <a:satMod val="175000"/>
                      <a:alpha val="40000"/>
                    </a:schemeClr>
                  </a:glow>
                  <a:outerShdw blurRad="38100" dist="38100" dir="2700000" algn="tl">
                    <a:srgbClr val="000000">
                      <a:alpha val="43137"/>
                    </a:srgbClr>
                  </a:outerShdw>
                </a:effectLst>
              </a:rPr>
              <a:t>genes</a:t>
            </a:r>
            <a:r>
              <a:rPr lang="en-US" sz="2200" u="sng" dirty="0">
                <a:solidFill>
                  <a:schemeClr val="tx1"/>
                </a:solidFill>
                <a:effectLst>
                  <a:glow rad="63500">
                    <a:schemeClr val="accent4">
                      <a:satMod val="175000"/>
                      <a:alpha val="40000"/>
                    </a:schemeClr>
                  </a:glow>
                </a:effectLst>
              </a:rPr>
              <a:t> needed for </a:t>
            </a:r>
            <a:r>
              <a:rPr lang="en-US" sz="2200" i="1" u="sng" dirty="0">
                <a:solidFill>
                  <a:srgbClr val="FF0000"/>
                </a:solidFill>
                <a:effectLst>
                  <a:glow rad="63500">
                    <a:schemeClr val="accent4">
                      <a:satMod val="175000"/>
                      <a:alpha val="40000"/>
                    </a:schemeClr>
                  </a:glow>
                  <a:outerShdw blurRad="38100" dist="38100" dir="2700000" algn="tl">
                    <a:srgbClr val="000000">
                      <a:alpha val="43137"/>
                    </a:srgbClr>
                  </a:outerShdw>
                </a:effectLst>
              </a:rPr>
              <a:t>mismatch</a:t>
            </a:r>
            <a:r>
              <a:rPr lang="en-US" sz="2200" i="1" u="sng" dirty="0">
                <a:solidFill>
                  <a:srgbClr val="00B0F0"/>
                </a:solidFill>
                <a:effectLst>
                  <a:glow rad="63500">
                    <a:schemeClr val="accent4">
                      <a:satMod val="175000"/>
                      <a:alpha val="40000"/>
                    </a:schemeClr>
                  </a:glow>
                </a:effectLst>
              </a:rPr>
              <a:t> </a:t>
            </a:r>
            <a:r>
              <a:rPr lang="en-US" sz="2200" i="1" u="sng" dirty="0">
                <a:solidFill>
                  <a:srgbClr val="FF0000"/>
                </a:solidFill>
                <a:effectLst>
                  <a:glow rad="63500">
                    <a:schemeClr val="accent4">
                      <a:satMod val="175000"/>
                      <a:alpha val="40000"/>
                    </a:schemeClr>
                  </a:glow>
                  <a:outerShdw blurRad="38100" dist="38100" dir="2700000" algn="tl">
                    <a:srgbClr val="000000">
                      <a:alpha val="43137"/>
                    </a:srgbClr>
                  </a:outerShdw>
                </a:effectLst>
              </a:rPr>
              <a:t>repair</a:t>
            </a:r>
            <a:r>
              <a:rPr lang="en-US" sz="2200" u="sng" dirty="0">
                <a:solidFill>
                  <a:srgbClr val="00B0F0"/>
                </a:solidFill>
                <a:effectLst>
                  <a:glow rad="63500">
                    <a:schemeClr val="accent4">
                      <a:satMod val="175000"/>
                      <a:alpha val="40000"/>
                    </a:schemeClr>
                  </a:glow>
                </a:effectLst>
              </a:rPr>
              <a:t> </a:t>
            </a:r>
            <a:r>
              <a:rPr lang="en-US" sz="2200" dirty="0">
                <a:solidFill>
                  <a:schemeClr val="tx1"/>
                </a:solidFill>
                <a:effectLst>
                  <a:glow rad="63500">
                    <a:schemeClr val="accent4">
                      <a:satMod val="175000"/>
                      <a:alpha val="40000"/>
                    </a:schemeClr>
                  </a:glow>
                </a:effectLst>
              </a:rPr>
              <a:t>are responsible for </a:t>
            </a:r>
            <a:r>
              <a:rPr lang="en-US" sz="2200" i="1" dirty="0">
                <a:solidFill>
                  <a:srgbClr val="00B050"/>
                </a:solidFill>
                <a:effectLst>
                  <a:glow rad="63500">
                    <a:schemeClr val="accent4">
                      <a:satMod val="175000"/>
                      <a:alpha val="40000"/>
                    </a:schemeClr>
                  </a:glow>
                  <a:outerShdw blurRad="38100" dist="38100" dir="2700000" algn="tl">
                    <a:srgbClr val="000000">
                      <a:alpha val="43137"/>
                    </a:srgbClr>
                  </a:outerShdw>
                </a:effectLst>
              </a:rPr>
              <a:t>hereditary nonpolyposis colon cancer</a:t>
            </a:r>
            <a:r>
              <a:rPr lang="en-US" sz="2200" dirty="0">
                <a:solidFill>
                  <a:srgbClr val="00B050"/>
                </a:solidFill>
                <a:effectLst>
                  <a:glow rad="63500">
                    <a:schemeClr val="accent4">
                      <a:satMod val="175000"/>
                      <a:alpha val="40000"/>
                    </a:schemeClr>
                  </a:glow>
                  <a:outerShdw blurRad="38100" dist="38100" dir="2700000" algn="tl">
                    <a:srgbClr val="000000">
                      <a:alpha val="43137"/>
                    </a:srgbClr>
                  </a:outerShdw>
                </a:effectLst>
              </a:rPr>
              <a:t> (</a:t>
            </a:r>
            <a:r>
              <a:rPr lang="en-US" sz="2200" i="1" spc="-350" dirty="0">
                <a:solidFill>
                  <a:srgbClr val="00B050"/>
                </a:solidFill>
                <a:effectLst>
                  <a:glow rad="63500">
                    <a:schemeClr val="accent4">
                      <a:satMod val="175000"/>
                      <a:alpha val="40000"/>
                    </a:schemeClr>
                  </a:glow>
                  <a:outerShdw blurRad="38100" dist="38100" dir="2700000" algn="tl">
                    <a:srgbClr val="000000">
                      <a:alpha val="43137"/>
                    </a:srgbClr>
                  </a:outerShdw>
                </a:effectLst>
              </a:rPr>
              <a:t>H N P C </a:t>
            </a:r>
            <a:r>
              <a:rPr lang="en-US" sz="2200" i="1" spc="-350" dirty="0" err="1">
                <a:solidFill>
                  <a:srgbClr val="00B050"/>
                </a:solidFill>
                <a:effectLst>
                  <a:glow rad="63500">
                    <a:schemeClr val="accent4">
                      <a:satMod val="175000"/>
                      <a:alpha val="40000"/>
                    </a:schemeClr>
                  </a:glow>
                  <a:outerShdw blurRad="38100" dist="38100" dir="2700000" algn="tl">
                    <a:srgbClr val="000000">
                      <a:alpha val="43137"/>
                    </a:srgbClr>
                  </a:outerShdw>
                </a:effectLst>
              </a:rPr>
              <a:t>C</a:t>
            </a:r>
            <a:r>
              <a:rPr lang="en-US" sz="2200" i="1" spc="-350" dirty="0">
                <a:solidFill>
                  <a:srgbClr val="00B050"/>
                </a:solidFill>
                <a:effectLst>
                  <a:glow rad="63500">
                    <a:schemeClr val="accent4">
                      <a:satMod val="175000"/>
                      <a:alpha val="40000"/>
                    </a:schemeClr>
                  </a:glow>
                  <a:outerShdw blurRad="38100" dist="38100" dir="2700000" algn="tl">
                    <a:srgbClr val="000000">
                      <a:alpha val="43137"/>
                    </a:srgbClr>
                  </a:outerShdw>
                </a:effectLst>
              </a:rPr>
              <a:t> </a:t>
            </a:r>
            <a:r>
              <a:rPr lang="en-US" sz="2200" dirty="0">
                <a:solidFill>
                  <a:srgbClr val="00B050"/>
                </a:solidFill>
                <a:effectLst>
                  <a:glow rad="63500">
                    <a:schemeClr val="accent4">
                      <a:satMod val="175000"/>
                      <a:alpha val="40000"/>
                    </a:schemeClr>
                  </a:glow>
                  <a:outerShdw blurRad="38100" dist="38100" dir="2700000" algn="tl">
                    <a:srgbClr val="000000">
                      <a:alpha val="43137"/>
                    </a:srgbClr>
                  </a:outerShdw>
                </a:effectLst>
              </a:rPr>
              <a:t>).</a:t>
            </a:r>
          </a:p>
          <a:p>
            <a:pPr marL="342000" indent="-342000"/>
            <a:r>
              <a:rPr lang="en-US" sz="2200" i="1" dirty="0">
                <a:ln>
                  <a:solidFill>
                    <a:schemeClr val="accent3">
                      <a:lumMod val="75000"/>
                    </a:schemeClr>
                  </a:solidFill>
                </a:ln>
                <a:solidFill>
                  <a:srgbClr val="00B050"/>
                </a:solidFill>
                <a:effectLst>
                  <a:glow rad="63500">
                    <a:schemeClr val="accent4">
                      <a:satMod val="175000"/>
                      <a:alpha val="40000"/>
                    </a:schemeClr>
                  </a:glow>
                  <a:outerShdw blurRad="38100" dist="38100" dir="2700000" algn="tl">
                    <a:srgbClr val="000000">
                      <a:alpha val="43137"/>
                    </a:srgbClr>
                  </a:outerShdw>
                </a:effectLst>
              </a:rPr>
              <a:t>Xeroderma pigmentosum </a:t>
            </a:r>
            <a:r>
              <a:rPr lang="en-US" sz="2200" dirty="0">
                <a:ln>
                  <a:solidFill>
                    <a:schemeClr val="accent3">
                      <a:lumMod val="75000"/>
                    </a:schemeClr>
                  </a:solidFill>
                </a:ln>
                <a:solidFill>
                  <a:schemeClr val="tx1"/>
                </a:solidFill>
                <a:effectLst>
                  <a:glow rad="63500">
                    <a:schemeClr val="accent4">
                      <a:satMod val="175000"/>
                      <a:alpha val="40000"/>
                    </a:schemeClr>
                  </a:glow>
                </a:effectLst>
              </a:rPr>
              <a:t>is </a:t>
            </a:r>
            <a:r>
              <a:rPr lang="en-US" sz="2200" u="sng" dirty="0">
                <a:ln>
                  <a:solidFill>
                    <a:schemeClr val="accent3">
                      <a:lumMod val="75000"/>
                    </a:schemeClr>
                  </a:solidFill>
                </a:ln>
                <a:solidFill>
                  <a:schemeClr val="tx1"/>
                </a:solidFill>
                <a:effectLst>
                  <a:glow rad="63500">
                    <a:schemeClr val="accent4">
                      <a:satMod val="175000"/>
                      <a:alpha val="40000"/>
                    </a:schemeClr>
                  </a:glow>
                </a:effectLst>
              </a:rPr>
              <a:t>caused by </a:t>
            </a:r>
            <a:r>
              <a:rPr lang="en-US" sz="2200" u="sng" dirty="0">
                <a:ln>
                  <a:solidFill>
                    <a:schemeClr val="accent3">
                      <a:lumMod val="75000"/>
                    </a:schemeClr>
                  </a:solidFill>
                </a:ln>
                <a:solidFill>
                  <a:schemeClr val="tx1"/>
                </a:solidFill>
                <a:effectLst>
                  <a:glow rad="63500">
                    <a:schemeClr val="accent4">
                      <a:satMod val="175000"/>
                      <a:alpha val="40000"/>
                    </a:schemeClr>
                  </a:glow>
                  <a:outerShdw blurRad="38100" dist="38100" dir="2700000" algn="tl">
                    <a:srgbClr val="000000">
                      <a:alpha val="43137"/>
                    </a:srgbClr>
                  </a:outerShdw>
                </a:effectLst>
              </a:rPr>
              <a:t>defects</a:t>
            </a:r>
            <a:r>
              <a:rPr lang="en-US" sz="2200" u="sng" dirty="0">
                <a:ln>
                  <a:solidFill>
                    <a:schemeClr val="accent3">
                      <a:lumMod val="75000"/>
                    </a:schemeClr>
                  </a:solidFill>
                </a:ln>
                <a:solidFill>
                  <a:schemeClr val="tx1"/>
                </a:solidFill>
                <a:effectLst>
                  <a:glow rad="63500">
                    <a:schemeClr val="accent4">
                      <a:satMod val="175000"/>
                      <a:alpha val="40000"/>
                    </a:schemeClr>
                  </a:glow>
                </a:effectLst>
              </a:rPr>
              <a:t> in </a:t>
            </a:r>
            <a:r>
              <a:rPr lang="en-US" sz="2200" u="sng" dirty="0">
                <a:ln>
                  <a:solidFill>
                    <a:schemeClr val="accent3">
                      <a:lumMod val="75000"/>
                    </a:schemeClr>
                  </a:solidFill>
                </a:ln>
                <a:solidFill>
                  <a:schemeClr val="tx1"/>
                </a:solidFill>
                <a:effectLst>
                  <a:glow rad="63500">
                    <a:schemeClr val="accent4">
                      <a:satMod val="175000"/>
                      <a:alpha val="40000"/>
                    </a:schemeClr>
                  </a:glow>
                  <a:outerShdw blurRad="38100" dist="38100" dir="2700000" algn="tl">
                    <a:srgbClr val="000000">
                      <a:alpha val="43137"/>
                    </a:srgbClr>
                  </a:outerShdw>
                </a:effectLst>
              </a:rPr>
              <a:t>genes</a:t>
            </a:r>
            <a:r>
              <a:rPr lang="en-US" sz="2200" u="sng" dirty="0">
                <a:ln>
                  <a:solidFill>
                    <a:schemeClr val="accent3">
                      <a:lumMod val="75000"/>
                    </a:schemeClr>
                  </a:solidFill>
                </a:ln>
                <a:solidFill>
                  <a:schemeClr val="tx1"/>
                </a:solidFill>
                <a:effectLst>
                  <a:glow rad="63500">
                    <a:schemeClr val="accent4">
                      <a:satMod val="175000"/>
                      <a:alpha val="40000"/>
                    </a:schemeClr>
                  </a:glow>
                </a:effectLst>
              </a:rPr>
              <a:t> needed for </a:t>
            </a:r>
            <a:r>
              <a:rPr lang="en-US" sz="2200" i="1" u="sng" dirty="0">
                <a:ln>
                  <a:solidFill>
                    <a:schemeClr val="accent3">
                      <a:lumMod val="75000"/>
                    </a:schemeClr>
                  </a:solidFill>
                </a:ln>
                <a:solidFill>
                  <a:srgbClr val="FF0000"/>
                </a:solidFill>
                <a:effectLst>
                  <a:glow rad="63500">
                    <a:schemeClr val="accent4">
                      <a:satMod val="175000"/>
                      <a:alpha val="40000"/>
                    </a:schemeClr>
                  </a:glow>
                  <a:outerShdw blurRad="38100" dist="38100" dir="2700000" algn="tl">
                    <a:srgbClr val="000000">
                      <a:alpha val="43137"/>
                    </a:srgbClr>
                  </a:outerShdw>
                </a:effectLst>
              </a:rPr>
              <a:t>excision</a:t>
            </a:r>
            <a:r>
              <a:rPr lang="en-US" sz="2200" i="1" u="sng" dirty="0">
                <a:ln>
                  <a:solidFill>
                    <a:schemeClr val="accent3">
                      <a:lumMod val="75000"/>
                    </a:schemeClr>
                  </a:solidFill>
                </a:ln>
                <a:solidFill>
                  <a:srgbClr val="00B0F0"/>
                </a:solidFill>
                <a:effectLst>
                  <a:glow rad="63500">
                    <a:schemeClr val="accent4">
                      <a:satMod val="175000"/>
                      <a:alpha val="40000"/>
                    </a:schemeClr>
                  </a:glow>
                </a:effectLst>
              </a:rPr>
              <a:t> </a:t>
            </a:r>
            <a:r>
              <a:rPr lang="en-US" sz="2200" i="1" u="sng" dirty="0">
                <a:ln>
                  <a:solidFill>
                    <a:schemeClr val="accent3">
                      <a:lumMod val="75000"/>
                    </a:schemeClr>
                  </a:solidFill>
                </a:ln>
                <a:solidFill>
                  <a:srgbClr val="FF0000"/>
                </a:solidFill>
                <a:effectLst>
                  <a:glow rad="63500">
                    <a:schemeClr val="accent4">
                      <a:satMod val="175000"/>
                      <a:alpha val="40000"/>
                    </a:schemeClr>
                  </a:glow>
                  <a:outerShdw blurRad="38100" dist="38100" dir="2700000" algn="tl">
                    <a:srgbClr val="000000">
                      <a:alpha val="43137"/>
                    </a:srgbClr>
                  </a:outerShdw>
                </a:effectLst>
              </a:rPr>
              <a:t>repair</a:t>
            </a:r>
            <a:r>
              <a:rPr lang="en-US" sz="2200" u="sng" dirty="0">
                <a:solidFill>
                  <a:schemeClr val="tx1"/>
                </a:solidFill>
              </a:rPr>
              <a:t>.</a:t>
            </a:r>
          </a:p>
        </p:txBody>
      </p:sp>
    </p:spTree>
    <p:extLst>
      <p:ext uri="{BB962C8B-B14F-4D97-AF65-F5344CB8AC3E}">
        <p14:creationId xmlns:p14="http://schemas.microsoft.com/office/powerpoint/2010/main" val="14778659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0778"/>
            <a:ext cx="8229600" cy="1108465"/>
          </a:xfrm>
          <a:solidFill>
            <a:srgbClr val="D3F42C"/>
          </a:solidFill>
        </p:spPr>
        <p:txBody>
          <a:bodyPr lIns="0" tIns="0" rIns="0" bIns="0"/>
          <a:lstStyle/>
          <a:p>
            <a:r>
              <a:rPr lang="en-US" dirty="0"/>
              <a:t>Genetic Instability and Disruptions in </a:t>
            </a:r>
            <a:r>
              <a:rPr lang="en-US" spc="-400" dirty="0"/>
              <a:t>D N A</a:t>
            </a:r>
            <a:r>
              <a:rPr lang="en-US" dirty="0"/>
              <a:t> Repair </a:t>
            </a:r>
            <a:r>
              <a:rPr lang="en-US" sz="2800" dirty="0"/>
              <a:t>(2 of 2)</a:t>
            </a:r>
            <a:endParaRPr lang="en-IN" sz="2800" dirty="0"/>
          </a:p>
        </p:txBody>
      </p:sp>
      <p:sp>
        <p:nvSpPr>
          <p:cNvPr id="8" name="Content Placeholder 7"/>
          <p:cNvSpPr>
            <a:spLocks noGrp="1"/>
          </p:cNvSpPr>
          <p:nvPr>
            <p:ph sz="quarter" idx="13"/>
          </p:nvPr>
        </p:nvSpPr>
        <p:spPr>
          <a:xfrm>
            <a:off x="457200" y="1596788"/>
            <a:ext cx="8232775" cy="2251881"/>
          </a:xfrm>
        </p:spPr>
        <p:txBody>
          <a:bodyPr lIns="0" tIns="0" rIns="0" bIns="0"/>
          <a:lstStyle/>
          <a:p>
            <a:pPr marL="342000" indent="-342000"/>
            <a:r>
              <a:rPr lang="en-US" sz="2400" u="sng" dirty="0">
                <a:solidFill>
                  <a:schemeClr val="accent5">
                    <a:lumMod val="75000"/>
                  </a:schemeClr>
                </a:solidFill>
                <a:effectLst>
                  <a:glow rad="63500">
                    <a:schemeClr val="accent4">
                      <a:satMod val="175000"/>
                      <a:alpha val="40000"/>
                    </a:schemeClr>
                  </a:glow>
                </a:effectLst>
              </a:rPr>
              <a:t>Most </a:t>
            </a:r>
            <a:r>
              <a:rPr lang="en-US" sz="2400" u="sng"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rPr>
              <a:t>hereditary</a:t>
            </a:r>
            <a:r>
              <a:rPr lang="en-US" sz="2400" u="sng" dirty="0">
                <a:solidFill>
                  <a:schemeClr val="accent5">
                    <a:lumMod val="75000"/>
                  </a:schemeClr>
                </a:solidFill>
                <a:effectLst>
                  <a:glow rad="63500">
                    <a:schemeClr val="accent4">
                      <a:satMod val="175000"/>
                      <a:alpha val="40000"/>
                    </a:schemeClr>
                  </a:glow>
                </a:effectLst>
              </a:rPr>
              <a:t> forms of breast (and ovarian) cancers </a:t>
            </a:r>
            <a:r>
              <a:rPr lang="en-US" sz="2400" dirty="0">
                <a:solidFill>
                  <a:schemeClr val="accent5">
                    <a:lumMod val="75000"/>
                  </a:schemeClr>
                </a:solidFill>
                <a:effectLst>
                  <a:glow rad="63500">
                    <a:schemeClr val="accent4">
                      <a:satMod val="175000"/>
                      <a:alpha val="40000"/>
                    </a:schemeClr>
                  </a:glow>
                </a:effectLst>
              </a:rPr>
              <a:t>are </a:t>
            </a:r>
            <a:r>
              <a:rPr lang="en-US" sz="240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rPr>
              <a:t>related</a:t>
            </a:r>
            <a:r>
              <a:rPr lang="en-US" sz="2400" dirty="0">
                <a:solidFill>
                  <a:schemeClr val="accent5">
                    <a:lumMod val="75000"/>
                  </a:schemeClr>
                </a:solidFill>
                <a:effectLst>
                  <a:glow rad="63500">
                    <a:schemeClr val="accent4">
                      <a:satMod val="175000"/>
                      <a:alpha val="40000"/>
                    </a:schemeClr>
                  </a:glow>
                </a:effectLst>
              </a:rPr>
              <a:t> to mutations of either </a:t>
            </a:r>
            <a:r>
              <a:rPr lang="en-US" sz="2400" b="1" i="1" dirty="0">
                <a:solidFill>
                  <a:schemeClr val="accent5">
                    <a:lumMod val="75000"/>
                  </a:schemeClr>
                </a:solidFill>
                <a:effectLst>
                  <a:glow rad="63500">
                    <a:schemeClr val="accent4">
                      <a:satMod val="175000"/>
                      <a:alpha val="40000"/>
                    </a:schemeClr>
                  </a:glow>
                </a:effectLst>
              </a:rPr>
              <a:t>BRCA1</a:t>
            </a:r>
            <a:r>
              <a:rPr lang="en-US" sz="2400" i="1" dirty="0">
                <a:solidFill>
                  <a:schemeClr val="accent5">
                    <a:lumMod val="75000"/>
                  </a:schemeClr>
                </a:solidFill>
                <a:effectLst>
                  <a:glow rad="63500">
                    <a:schemeClr val="accent4">
                      <a:satMod val="175000"/>
                      <a:alpha val="40000"/>
                    </a:schemeClr>
                  </a:glow>
                </a:effectLst>
              </a:rPr>
              <a:t> </a:t>
            </a:r>
            <a:r>
              <a:rPr lang="en-US" sz="2400" dirty="0">
                <a:solidFill>
                  <a:schemeClr val="accent5">
                    <a:lumMod val="75000"/>
                  </a:schemeClr>
                </a:solidFill>
                <a:effectLst>
                  <a:glow rad="63500">
                    <a:schemeClr val="accent4">
                      <a:satMod val="175000"/>
                      <a:alpha val="40000"/>
                    </a:schemeClr>
                  </a:glow>
                </a:effectLst>
              </a:rPr>
              <a:t>or </a:t>
            </a:r>
            <a:r>
              <a:rPr lang="en-US" sz="2400" b="1" i="1" dirty="0">
                <a:solidFill>
                  <a:schemeClr val="accent5">
                    <a:lumMod val="75000"/>
                  </a:schemeClr>
                </a:solidFill>
                <a:effectLst>
                  <a:glow rad="63500">
                    <a:schemeClr val="accent4">
                      <a:satMod val="175000"/>
                      <a:alpha val="40000"/>
                    </a:schemeClr>
                  </a:glow>
                </a:effectLst>
              </a:rPr>
              <a:t>BRCA2.</a:t>
            </a:r>
          </a:p>
          <a:p>
            <a:pPr marL="342000" indent="-342000"/>
            <a:r>
              <a:rPr lang="en-US" sz="2400" dirty="0">
                <a:solidFill>
                  <a:schemeClr val="tx1"/>
                </a:solidFill>
                <a:effectLst>
                  <a:glow rad="101600">
                    <a:schemeClr val="accent4">
                      <a:lumMod val="20000"/>
                      <a:lumOff val="80000"/>
                      <a:alpha val="60000"/>
                    </a:schemeClr>
                  </a:glow>
                </a:effectLst>
              </a:rPr>
              <a:t>These </a:t>
            </a:r>
            <a:r>
              <a:rPr lang="en-US" sz="2400"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two</a:t>
            </a:r>
            <a:r>
              <a:rPr lang="en-US" sz="2400" dirty="0">
                <a:solidFill>
                  <a:schemeClr val="tx1"/>
                </a:solidFill>
                <a:effectLst>
                  <a:glow rad="101600">
                    <a:schemeClr val="accent4">
                      <a:lumMod val="20000"/>
                      <a:lumOff val="80000"/>
                      <a:alpha val="60000"/>
                    </a:schemeClr>
                  </a:glow>
                </a:effectLst>
              </a:rPr>
              <a:t> genes </a:t>
            </a:r>
            <a:r>
              <a:rPr lang="en-US" sz="2400" dirty="0">
                <a:solidFill>
                  <a:srgbClr val="C00000"/>
                </a:solidFill>
                <a:effectLst>
                  <a:glow rad="101600">
                    <a:schemeClr val="accent4">
                      <a:lumMod val="20000"/>
                      <a:lumOff val="80000"/>
                      <a:alpha val="60000"/>
                    </a:schemeClr>
                  </a:glow>
                </a:effectLst>
              </a:rPr>
              <a:t>encode</a:t>
            </a:r>
            <a:r>
              <a:rPr lang="en-US" sz="2400" dirty="0">
                <a:solidFill>
                  <a:schemeClr val="tx1"/>
                </a:solidFill>
                <a:effectLst>
                  <a:glow rad="101600">
                    <a:schemeClr val="accent4">
                      <a:lumMod val="20000"/>
                      <a:lumOff val="80000"/>
                      <a:alpha val="60000"/>
                    </a:schemeClr>
                  </a:glow>
                </a:effectLst>
              </a:rPr>
              <a:t> proteins </a:t>
            </a:r>
            <a:r>
              <a:rPr lang="en-US" sz="2400"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involved</a:t>
            </a:r>
            <a:r>
              <a:rPr lang="en-US" sz="2400" dirty="0">
                <a:solidFill>
                  <a:schemeClr val="tx1"/>
                </a:solidFill>
                <a:effectLst>
                  <a:glow rad="101600">
                    <a:schemeClr val="accent4">
                      <a:lumMod val="20000"/>
                      <a:lumOff val="80000"/>
                      <a:alpha val="60000"/>
                    </a:schemeClr>
                  </a:glow>
                </a:effectLst>
              </a:rPr>
              <a:t> in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repair</a:t>
            </a:r>
            <a:r>
              <a:rPr lang="en-US" sz="2400" u="sng" dirty="0">
                <a:solidFill>
                  <a:schemeClr val="tx1"/>
                </a:solidFill>
                <a:effectLst>
                  <a:glow rad="101600">
                    <a:schemeClr val="accent4">
                      <a:lumMod val="20000"/>
                      <a:lumOff val="80000"/>
                      <a:alpha val="60000"/>
                    </a:schemeClr>
                  </a:glow>
                </a:effectLst>
              </a:rPr>
              <a:t> of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double-strand</a:t>
            </a:r>
            <a:r>
              <a:rPr lang="en-US" sz="2400" u="sng" dirty="0">
                <a:solidFill>
                  <a:schemeClr val="tx1"/>
                </a:solidFill>
                <a:effectLst>
                  <a:glow rad="101600">
                    <a:schemeClr val="accent4">
                      <a:lumMod val="20000"/>
                      <a:lumOff val="80000"/>
                      <a:alpha val="60000"/>
                    </a:schemeClr>
                  </a:glow>
                </a:effectLst>
              </a:rPr>
              <a:t> breaks</a:t>
            </a:r>
            <a:r>
              <a:rPr lang="en-US" sz="2400" u="sng" dirty="0">
                <a:solidFill>
                  <a:schemeClr val="tx1"/>
                </a:solidFill>
              </a:rPr>
              <a:t>.</a:t>
            </a:r>
          </a:p>
        </p:txBody>
      </p:sp>
    </p:spTree>
    <p:extLst>
      <p:ext uri="{BB962C8B-B14F-4D97-AF65-F5344CB8AC3E}">
        <p14:creationId xmlns:p14="http://schemas.microsoft.com/office/powerpoint/2010/main" val="78133450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187"/>
            <a:ext cx="8229600" cy="617144"/>
          </a:xfrm>
          <a:solidFill>
            <a:srgbClr val="D3F42C"/>
          </a:solidFill>
        </p:spPr>
        <p:txBody>
          <a:bodyPr lIns="0" tIns="0" rIns="0" bIns="0"/>
          <a:lstStyle/>
          <a:p>
            <a:r>
              <a:rPr lang="en-US" dirty="0"/>
              <a:t>Genetic Instability and p53</a:t>
            </a:r>
            <a:endParaRPr lang="en-IN" sz="2800" dirty="0"/>
          </a:p>
        </p:txBody>
      </p:sp>
      <p:sp>
        <p:nvSpPr>
          <p:cNvPr id="8" name="Content Placeholder 7"/>
          <p:cNvSpPr>
            <a:spLocks noGrp="1"/>
          </p:cNvSpPr>
          <p:nvPr>
            <p:ph sz="quarter" idx="13"/>
          </p:nvPr>
        </p:nvSpPr>
        <p:spPr>
          <a:xfrm>
            <a:off x="457200" y="955344"/>
            <a:ext cx="8232775" cy="2893326"/>
          </a:xfrm>
        </p:spPr>
        <p:txBody>
          <a:bodyPr lIns="0" tIns="0" rIns="0" bIns="0"/>
          <a:lstStyle/>
          <a:p>
            <a:pPr marL="342000" indent="-342000"/>
            <a:r>
              <a:rPr lang="en-US" sz="2400" dirty="0">
                <a:solidFill>
                  <a:schemeClr val="tx1"/>
                </a:solidFill>
                <a:effectLst>
                  <a:glow rad="101600">
                    <a:schemeClr val="accent4">
                      <a:lumMod val="20000"/>
                      <a:lumOff val="80000"/>
                      <a:alpha val="60000"/>
                    </a:schemeClr>
                  </a:glow>
                </a:effectLst>
              </a:rPr>
              <a:t>The </a:t>
            </a:r>
            <a:r>
              <a:rPr lang="en-US" sz="2400" u="sng" dirty="0">
                <a:solidFill>
                  <a:schemeClr val="tx1"/>
                </a:solidFill>
                <a:effectLst>
                  <a:glow rad="101600">
                    <a:schemeClr val="accent4">
                      <a:lumMod val="20000"/>
                      <a:lumOff val="80000"/>
                      <a:alpha val="60000"/>
                    </a:schemeClr>
                  </a:glow>
                </a:effectLst>
              </a:rPr>
              <a:t>p53 pathway is </a:t>
            </a:r>
            <a:r>
              <a:rPr lang="en-US" sz="2400" u="sng" dirty="0">
                <a:solidFill>
                  <a:srgbClr val="00B050"/>
                </a:solidFill>
                <a:effectLst>
                  <a:glow rad="101600">
                    <a:schemeClr val="accent4">
                      <a:lumMod val="20000"/>
                      <a:lumOff val="80000"/>
                      <a:alpha val="60000"/>
                    </a:schemeClr>
                  </a:glow>
                  <a:outerShdw blurRad="38100" dist="38100" dir="2700000" algn="tl">
                    <a:srgbClr val="000000">
                      <a:alpha val="43137"/>
                    </a:srgbClr>
                  </a:outerShdw>
                </a:effectLst>
              </a:rPr>
              <a:t>defective</a:t>
            </a:r>
            <a:r>
              <a:rPr lang="en-US" sz="2400" u="sng" dirty="0">
                <a:solidFill>
                  <a:schemeClr val="tx1"/>
                </a:solidFill>
                <a:effectLst>
                  <a:glow rad="101600">
                    <a:schemeClr val="accent4">
                      <a:lumMod val="20000"/>
                      <a:lumOff val="80000"/>
                      <a:alpha val="60000"/>
                    </a:schemeClr>
                  </a:glow>
                </a:effectLst>
              </a:rPr>
              <a:t> in most cancer cells</a:t>
            </a:r>
            <a:r>
              <a:rPr lang="en-US" sz="2400" dirty="0">
                <a:solidFill>
                  <a:schemeClr val="tx1"/>
                </a:solidFill>
                <a:effectLst>
                  <a:glow rad="101600">
                    <a:schemeClr val="accent4">
                      <a:lumMod val="20000"/>
                      <a:lumOff val="80000"/>
                      <a:alpha val="60000"/>
                    </a:schemeClr>
                  </a:glow>
                </a:effectLst>
              </a:rPr>
              <a:t>.</a:t>
            </a:r>
          </a:p>
          <a:p>
            <a:pPr marL="342000" indent="-342000"/>
            <a:r>
              <a:rPr lang="en-US" sz="2400" dirty="0">
                <a:solidFill>
                  <a:schemeClr val="accent5">
                    <a:lumMod val="75000"/>
                  </a:schemeClr>
                </a:solidFill>
                <a:effectLst>
                  <a:glow rad="63500">
                    <a:schemeClr val="accent4">
                      <a:satMod val="175000"/>
                      <a:alpha val="40000"/>
                    </a:schemeClr>
                  </a:glow>
                </a:effectLst>
              </a:rPr>
              <a:t>This defect </a:t>
            </a:r>
            <a:r>
              <a:rPr lang="en-US" sz="240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rPr>
              <a:t>removes</a:t>
            </a:r>
            <a:r>
              <a:rPr lang="en-US" sz="2400" dirty="0">
                <a:solidFill>
                  <a:schemeClr val="accent5">
                    <a:lumMod val="75000"/>
                  </a:schemeClr>
                </a:solidFill>
                <a:effectLst>
                  <a:glow rad="63500">
                    <a:schemeClr val="accent4">
                      <a:satMod val="175000"/>
                      <a:alpha val="40000"/>
                    </a:schemeClr>
                  </a:glow>
                </a:effectLst>
              </a:rPr>
              <a:t> a protective mechanism </a:t>
            </a:r>
            <a:r>
              <a:rPr lang="en-US" sz="2400" dirty="0">
                <a:solidFill>
                  <a:schemeClr val="tx1"/>
                </a:solidFill>
              </a:rPr>
              <a:t>that prevents cells with damaged </a:t>
            </a:r>
            <a:r>
              <a:rPr lang="en-US" sz="2400" spc="-350" dirty="0">
                <a:solidFill>
                  <a:schemeClr val="tx1"/>
                </a:solidFill>
              </a:rPr>
              <a:t>D N A</a:t>
            </a:r>
            <a:r>
              <a:rPr lang="en-US" sz="2400" dirty="0">
                <a:solidFill>
                  <a:schemeClr val="tx1"/>
                </a:solidFill>
              </a:rPr>
              <a:t> from proliferating.</a:t>
            </a:r>
          </a:p>
          <a:p>
            <a:pPr marL="342000" indent="-342000"/>
            <a:r>
              <a:rPr lang="en-US" sz="2400" dirty="0">
                <a:solidFill>
                  <a:schemeClr val="tx1"/>
                </a:solidFill>
              </a:rPr>
              <a:t>The </a:t>
            </a:r>
            <a:r>
              <a:rPr lang="en-US" sz="2400" dirty="0">
                <a:solidFill>
                  <a:srgbClr val="00B050"/>
                </a:solidFill>
                <a:effectLst>
                  <a:outerShdw blurRad="38100" dist="38100" dir="2700000" algn="tl">
                    <a:srgbClr val="000000">
                      <a:alpha val="43137"/>
                    </a:srgbClr>
                  </a:outerShdw>
                </a:effectLst>
              </a:rPr>
              <a:t>result</a:t>
            </a:r>
            <a:r>
              <a:rPr lang="en-US" sz="2400" dirty="0">
                <a:solidFill>
                  <a:schemeClr val="tx1"/>
                </a:solidFill>
              </a:rPr>
              <a:t> of this defect is wholesale </a:t>
            </a:r>
            <a:r>
              <a:rPr lang="en-US" sz="2400" u="sng" dirty="0">
                <a:solidFill>
                  <a:srgbClr val="C00000"/>
                </a:solidFill>
                <a:effectLst>
                  <a:outerShdw blurRad="38100" dist="38100" dir="2700000" algn="tl">
                    <a:srgbClr val="000000">
                      <a:alpha val="43137"/>
                    </a:srgbClr>
                  </a:outerShdw>
                </a:effectLst>
              </a:rPr>
              <a:t>damage</a:t>
            </a:r>
            <a:r>
              <a:rPr lang="en-US" sz="2400" u="sng" dirty="0">
                <a:solidFill>
                  <a:schemeClr val="tx1"/>
                </a:solidFill>
              </a:rPr>
              <a:t> to </a:t>
            </a:r>
            <a:r>
              <a:rPr lang="en-US" sz="2400" u="sng" spc="-350" dirty="0">
                <a:solidFill>
                  <a:schemeClr val="tx1"/>
                </a:solidFill>
              </a:rPr>
              <a:t>D N A</a:t>
            </a:r>
            <a:r>
              <a:rPr lang="en-US" sz="2400" dirty="0">
                <a:solidFill>
                  <a:schemeClr val="tx1"/>
                </a:solidFill>
              </a:rPr>
              <a:t>, </a:t>
            </a:r>
            <a:r>
              <a:rPr lang="en-US" sz="2400" u="sng" dirty="0">
                <a:solidFill>
                  <a:srgbClr val="C00000"/>
                </a:solidFill>
                <a:effectLst>
                  <a:outerShdw blurRad="38100" dist="38100" dir="2700000" algn="tl">
                    <a:srgbClr val="000000">
                      <a:alpha val="43137"/>
                    </a:srgbClr>
                  </a:outerShdw>
                </a:effectLst>
              </a:rPr>
              <a:t>including</a:t>
            </a:r>
            <a:r>
              <a:rPr lang="en-US" sz="2400" u="sng" dirty="0">
                <a:solidFill>
                  <a:schemeClr val="tx1"/>
                </a:solidFill>
              </a:rPr>
              <a:t> large-scale chromosome </a:t>
            </a:r>
            <a:r>
              <a:rPr lang="en-US" sz="2400" u="sng" dirty="0">
                <a:solidFill>
                  <a:srgbClr val="C00000"/>
                </a:solidFill>
                <a:effectLst>
                  <a:outerShdw blurRad="38100" dist="38100" dir="2700000" algn="tl">
                    <a:srgbClr val="000000">
                      <a:alpha val="43137"/>
                    </a:srgbClr>
                  </a:outerShdw>
                </a:effectLst>
              </a:rPr>
              <a:t>rearrangements</a:t>
            </a:r>
            <a:r>
              <a:rPr lang="en-US" sz="2400" dirty="0">
                <a:solidFill>
                  <a:schemeClr val="tx1"/>
                </a:solidFill>
              </a:rPr>
              <a:t>.</a:t>
            </a:r>
          </a:p>
        </p:txBody>
      </p:sp>
    </p:spTree>
    <p:extLst>
      <p:ext uri="{BB962C8B-B14F-4D97-AF65-F5344CB8AC3E}">
        <p14:creationId xmlns:p14="http://schemas.microsoft.com/office/powerpoint/2010/main" val="428311125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rgbClr val="D3F42C"/>
          </a:solidFill>
        </p:spPr>
        <p:txBody>
          <a:bodyPr lIns="0" tIns="0" rIns="0" bIns="0"/>
          <a:lstStyle/>
          <a:p>
            <a:r>
              <a:rPr lang="en-US" dirty="0"/>
              <a:t>Chromosome Instability in a Cancer Cell</a:t>
            </a:r>
            <a:endParaRPr lang="en-IN" dirty="0"/>
          </a:p>
        </p:txBody>
      </p:sp>
      <p:sp>
        <p:nvSpPr>
          <p:cNvPr id="4" name="Content Placeholder 3"/>
          <p:cNvSpPr>
            <a:spLocks noGrp="1"/>
          </p:cNvSpPr>
          <p:nvPr>
            <p:ph sz="quarter" idx="14"/>
          </p:nvPr>
        </p:nvSpPr>
        <p:spPr>
          <a:xfrm>
            <a:off x="457201" y="1497984"/>
            <a:ext cx="8229599" cy="426350"/>
          </a:xfrm>
          <a:solidFill>
            <a:schemeClr val="accent4">
              <a:lumMod val="40000"/>
              <a:lumOff val="60000"/>
            </a:schemeClr>
          </a:solidFill>
        </p:spPr>
        <p:txBody>
          <a:bodyPr lIns="0" tIns="0" rIns="0" bIns="0"/>
          <a:lstStyle/>
          <a:p>
            <a:pPr marL="0" indent="0">
              <a:buNone/>
            </a:pPr>
            <a:r>
              <a:rPr lang="en-IN" sz="2400" b="1" dirty="0"/>
              <a:t>Figure 26.19</a:t>
            </a:r>
            <a:r>
              <a:rPr lang="en-IN" sz="2400" dirty="0"/>
              <a:t> Chromosomal Instability in a Cancer Cell.</a:t>
            </a:r>
          </a:p>
        </p:txBody>
      </p:sp>
      <p:pic>
        <p:nvPicPr>
          <p:cNvPr id="9" name="Content Placeholder 4" descr="A micrograph of chromosomal instability in a cancer cell. There are uncolored and colored micrograph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994"/>
          <a:stretch/>
        </p:blipFill>
        <p:spPr>
          <a:xfrm>
            <a:off x="1228788" y="2124767"/>
            <a:ext cx="7192600" cy="3982277"/>
          </a:xfrm>
        </p:spPr>
      </p:pic>
    </p:spTree>
    <p:extLst>
      <p:ext uri="{BB962C8B-B14F-4D97-AF65-F5344CB8AC3E}">
        <p14:creationId xmlns:p14="http://schemas.microsoft.com/office/powerpoint/2010/main" val="393889177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Normal Human Chromosomes</a:t>
            </a:r>
            <a:endParaRPr lang="en-GB"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06279" y="1441450"/>
            <a:ext cx="7534616" cy="4710113"/>
          </a:xfrm>
        </p:spPr>
      </p:pic>
    </p:spTree>
    <p:extLst>
      <p:ext uri="{BB962C8B-B14F-4D97-AF65-F5344CB8AC3E}">
        <p14:creationId xmlns:p14="http://schemas.microsoft.com/office/powerpoint/2010/main" val="60262990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0778"/>
            <a:ext cx="8229600" cy="1108465"/>
          </a:xfrm>
          <a:solidFill>
            <a:srgbClr val="D3F42C"/>
          </a:solidFill>
        </p:spPr>
        <p:txBody>
          <a:bodyPr lIns="0" tIns="0" rIns="0" bIns="0"/>
          <a:lstStyle/>
          <a:p>
            <a:r>
              <a:rPr lang="en-US" dirty="0"/>
              <a:t>Genetic Instability and Defects in Mitosis </a:t>
            </a:r>
            <a:r>
              <a:rPr lang="en-US" sz="2800" dirty="0"/>
              <a:t>(1 of 2)</a:t>
            </a:r>
            <a:endParaRPr lang="en-IN" sz="2800" dirty="0"/>
          </a:p>
        </p:txBody>
      </p:sp>
      <p:sp>
        <p:nvSpPr>
          <p:cNvPr id="8" name="Content Placeholder 7"/>
          <p:cNvSpPr>
            <a:spLocks noGrp="1"/>
          </p:cNvSpPr>
          <p:nvPr>
            <p:ph sz="quarter" idx="13"/>
          </p:nvPr>
        </p:nvSpPr>
        <p:spPr>
          <a:xfrm>
            <a:off x="457200" y="1596788"/>
            <a:ext cx="8232775" cy="2825087"/>
          </a:xfrm>
        </p:spPr>
        <p:txBody>
          <a:bodyPr lIns="0" tIns="0" rIns="0" bIns="0"/>
          <a:lstStyle/>
          <a:p>
            <a:pPr marL="342000" indent="-342000"/>
            <a:r>
              <a:rPr lang="en-US" sz="2400" i="1" dirty="0">
                <a:solidFill>
                  <a:srgbClr val="C00000"/>
                </a:solidFill>
                <a:effectLst>
                  <a:glow rad="63500">
                    <a:schemeClr val="accent4">
                      <a:satMod val="175000"/>
                      <a:alpha val="40000"/>
                    </a:schemeClr>
                  </a:glow>
                  <a:outerShdw blurRad="38100" dist="38100" dir="2700000" algn="tl">
                    <a:srgbClr val="000000">
                      <a:alpha val="43137"/>
                    </a:srgbClr>
                  </a:outerShdw>
                </a:effectLst>
              </a:rPr>
              <a:t>Disruptions</a:t>
            </a:r>
            <a:r>
              <a:rPr lang="en-US" sz="2400" i="1" dirty="0">
                <a:solidFill>
                  <a:srgbClr val="C00000"/>
                </a:solidFill>
                <a:effectLst>
                  <a:glow rad="63500">
                    <a:schemeClr val="accent4">
                      <a:satMod val="175000"/>
                      <a:alpha val="40000"/>
                    </a:schemeClr>
                  </a:glow>
                </a:effectLst>
              </a:rPr>
              <a:t> in chromosome </a:t>
            </a:r>
            <a:r>
              <a:rPr lang="en-US" sz="2400" i="1" dirty="0">
                <a:solidFill>
                  <a:srgbClr val="C00000"/>
                </a:solidFill>
                <a:effectLst>
                  <a:glow rad="63500">
                    <a:schemeClr val="accent4">
                      <a:satMod val="175000"/>
                      <a:alpha val="40000"/>
                    </a:schemeClr>
                  </a:glow>
                  <a:outerShdw blurRad="38100" dist="38100" dir="2700000" algn="tl">
                    <a:srgbClr val="000000">
                      <a:alpha val="43137"/>
                    </a:srgbClr>
                  </a:outerShdw>
                </a:effectLst>
              </a:rPr>
              <a:t>sorting</a:t>
            </a:r>
            <a:r>
              <a:rPr lang="en-US" sz="2400" i="1" dirty="0">
                <a:solidFill>
                  <a:srgbClr val="C00000"/>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during </a:t>
            </a:r>
            <a:r>
              <a:rPr lang="en-US" sz="2400" u="sng" dirty="0">
                <a:solidFill>
                  <a:schemeClr val="tx1"/>
                </a:solidFill>
                <a:effectLst>
                  <a:glow rad="63500">
                    <a:schemeClr val="accent4">
                      <a:satMod val="175000"/>
                      <a:alpha val="40000"/>
                    </a:schemeClr>
                  </a:glow>
                </a:effectLst>
              </a:rPr>
              <a:t>mitosis</a:t>
            </a:r>
            <a:r>
              <a:rPr lang="en-US" sz="2400" dirty="0">
                <a:solidFill>
                  <a:schemeClr val="tx1"/>
                </a:solidFill>
                <a:effectLst>
                  <a:glow rad="63500">
                    <a:schemeClr val="accent4">
                      <a:satMod val="175000"/>
                      <a:alpha val="40000"/>
                    </a:schemeClr>
                  </a:glow>
                </a:effectLst>
              </a:rPr>
              <a:t> can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result</a:t>
            </a:r>
            <a:r>
              <a:rPr lang="en-US" sz="2400" u="sng" dirty="0">
                <a:solidFill>
                  <a:schemeClr val="tx1"/>
                </a:solidFill>
                <a:effectLst>
                  <a:glow rad="63500">
                    <a:schemeClr val="accent4">
                      <a:satMod val="175000"/>
                      <a:alpha val="40000"/>
                    </a:schemeClr>
                  </a:glow>
                </a:effectLst>
              </a:rPr>
              <a:t> in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broken</a:t>
            </a:r>
            <a:r>
              <a:rPr lang="en-US" sz="2400" u="sng" dirty="0">
                <a:solidFill>
                  <a:schemeClr val="tx1"/>
                </a:solidFill>
                <a:effectLst>
                  <a:glow rad="63500">
                    <a:schemeClr val="accent4">
                      <a:satMod val="175000"/>
                      <a:alpha val="40000"/>
                    </a:schemeClr>
                  </a:glow>
                </a:effectLst>
              </a:rPr>
              <a:t> chromosomes</a:t>
            </a:r>
            <a:r>
              <a:rPr lang="en-US" sz="2400" dirty="0">
                <a:solidFill>
                  <a:schemeClr val="tx1"/>
                </a:solidFill>
                <a:effectLst>
                  <a:glow rad="63500">
                    <a:schemeClr val="accent4">
                      <a:satMod val="175000"/>
                      <a:alpha val="40000"/>
                    </a:schemeClr>
                  </a:glow>
                </a:effectLst>
              </a:rPr>
              <a:t>. </a:t>
            </a:r>
          </a:p>
          <a:p>
            <a:pPr marL="342000" indent="-342000"/>
            <a:r>
              <a:rPr lang="en-US" sz="2400" dirty="0">
                <a:solidFill>
                  <a:schemeClr val="tx1"/>
                </a:solidFill>
              </a:rPr>
              <a:t>The result is </a:t>
            </a:r>
            <a:r>
              <a:rPr lang="en-US" sz="2400" i="1" dirty="0">
                <a:ln>
                  <a:solidFill>
                    <a:schemeClr val="accent3">
                      <a:lumMod val="75000"/>
                    </a:schemeClr>
                  </a:solidFill>
                </a:ln>
                <a:solidFill>
                  <a:srgbClr val="C00000"/>
                </a:solidFill>
                <a:effectLst>
                  <a:glow rad="63500">
                    <a:schemeClr val="accent4">
                      <a:satMod val="175000"/>
                      <a:alpha val="40000"/>
                    </a:schemeClr>
                  </a:glow>
                </a:effectLst>
              </a:rPr>
              <a:t>aneuploidy</a:t>
            </a:r>
            <a:r>
              <a:rPr lang="en-US" sz="2400" i="1" dirty="0">
                <a:ln>
                  <a:solidFill>
                    <a:schemeClr val="accent3">
                      <a:lumMod val="75000"/>
                    </a:schemeClr>
                  </a:solidFill>
                </a:ln>
                <a:solidFill>
                  <a:schemeClr val="tx1"/>
                </a:solidFill>
                <a:effectLst>
                  <a:glow rad="63500">
                    <a:schemeClr val="accent4">
                      <a:satMod val="175000"/>
                      <a:alpha val="40000"/>
                    </a:schemeClr>
                  </a:glow>
                </a:effectLst>
              </a:rPr>
              <a:t>,</a:t>
            </a:r>
            <a:r>
              <a:rPr lang="en-US" sz="2400" dirty="0">
                <a:solidFill>
                  <a:schemeClr val="tx1"/>
                </a:solidFill>
              </a:rPr>
              <a:t> an abnormal </a:t>
            </a:r>
            <a:r>
              <a:rPr lang="en-US" sz="2400" dirty="0">
                <a:solidFill>
                  <a:schemeClr val="tx1"/>
                </a:solidFill>
                <a:effectLst>
                  <a:outerShdw blurRad="38100" dist="38100" dir="2700000" algn="tl">
                    <a:srgbClr val="000000">
                      <a:alpha val="43137"/>
                    </a:srgbClr>
                  </a:outerShdw>
                </a:effectLst>
              </a:rPr>
              <a:t>number</a:t>
            </a:r>
            <a:r>
              <a:rPr lang="en-US" sz="2400" dirty="0">
                <a:solidFill>
                  <a:schemeClr val="tx1"/>
                </a:solidFill>
              </a:rPr>
              <a:t> of chromosomes.</a:t>
            </a:r>
          </a:p>
          <a:p>
            <a:pPr marL="342000" indent="-342000"/>
            <a:r>
              <a:rPr lang="en-US" sz="2400" dirty="0">
                <a:solidFill>
                  <a:srgbClr val="C00000"/>
                </a:solidFill>
                <a:effectLst>
                  <a:glow rad="63500">
                    <a:schemeClr val="accent4">
                      <a:satMod val="175000"/>
                      <a:alpha val="40000"/>
                    </a:schemeClr>
                  </a:glow>
                </a:effectLst>
              </a:rPr>
              <a:t>One </a:t>
            </a:r>
            <a:r>
              <a:rPr lang="en-US" sz="2400" dirty="0">
                <a:solidFill>
                  <a:srgbClr val="C00000"/>
                </a:solidFill>
                <a:effectLst>
                  <a:glow rad="63500">
                    <a:schemeClr val="accent4">
                      <a:satMod val="175000"/>
                      <a:alpha val="40000"/>
                    </a:schemeClr>
                  </a:glow>
                  <a:outerShdw blurRad="38100" dist="38100" dir="2700000" algn="tl">
                    <a:srgbClr val="000000">
                      <a:alpha val="43137"/>
                    </a:srgbClr>
                  </a:outerShdw>
                </a:effectLst>
              </a:rPr>
              <a:t>reason</a:t>
            </a:r>
            <a:r>
              <a:rPr lang="en-US" sz="2400" dirty="0">
                <a:solidFill>
                  <a:srgbClr val="C00000"/>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for the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improper</a:t>
            </a:r>
            <a:r>
              <a:rPr lang="en-US" sz="2400"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sorting</a:t>
            </a:r>
            <a:r>
              <a:rPr lang="en-US" sz="2400" dirty="0">
                <a:solidFill>
                  <a:schemeClr val="tx1"/>
                </a:solidFill>
                <a:effectLst>
                  <a:glow rad="63500">
                    <a:schemeClr val="accent4">
                      <a:satMod val="175000"/>
                      <a:alpha val="40000"/>
                    </a:schemeClr>
                  </a:glow>
                </a:effectLst>
              </a:rPr>
              <a:t> of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chromosomes</a:t>
            </a:r>
            <a:r>
              <a:rPr lang="en-US" sz="2400" dirty="0">
                <a:solidFill>
                  <a:schemeClr val="tx1"/>
                </a:solidFill>
                <a:effectLst>
                  <a:glow rad="63500">
                    <a:schemeClr val="accent4">
                      <a:satMod val="175000"/>
                      <a:alpha val="40000"/>
                    </a:schemeClr>
                  </a:glow>
                </a:effectLst>
              </a:rPr>
              <a:t> is the </a:t>
            </a:r>
            <a:r>
              <a:rPr lang="en-US" sz="2400" u="sng" dirty="0">
                <a:solidFill>
                  <a:srgbClr val="00B0F0"/>
                </a:solidFill>
                <a:effectLst>
                  <a:glow rad="63500">
                    <a:schemeClr val="accent4">
                      <a:satMod val="175000"/>
                      <a:alpha val="40000"/>
                    </a:schemeClr>
                  </a:glow>
                </a:effectLst>
              </a:rPr>
              <a:t>presence of extra </a:t>
            </a:r>
            <a:r>
              <a:rPr lang="en-US" sz="2400" i="1" u="sng" dirty="0">
                <a:solidFill>
                  <a:srgbClr val="FF0000"/>
                </a:solidFill>
                <a:effectLst>
                  <a:glow rad="63500">
                    <a:schemeClr val="accent4">
                      <a:satMod val="175000"/>
                      <a:alpha val="40000"/>
                    </a:schemeClr>
                  </a:glow>
                  <a:outerShdw blurRad="38100" dist="38100" dir="2700000" algn="tl">
                    <a:srgbClr val="000000">
                      <a:alpha val="43137"/>
                    </a:srgbClr>
                  </a:outerShdw>
                </a:effectLst>
              </a:rPr>
              <a:t>centrosomes</a:t>
            </a:r>
            <a:r>
              <a:rPr lang="en-US" sz="2400" dirty="0">
                <a:solidFill>
                  <a:schemeClr val="tx1"/>
                </a:solidFill>
                <a:effectLst>
                  <a:glow rad="63500">
                    <a:schemeClr val="accent4">
                      <a:satMod val="175000"/>
                      <a:alpha val="40000"/>
                    </a:schemeClr>
                  </a:glow>
                </a:effectLst>
              </a:rPr>
              <a:t>.</a:t>
            </a:r>
          </a:p>
        </p:txBody>
      </p:sp>
    </p:spTree>
    <p:extLst>
      <p:ext uri="{BB962C8B-B14F-4D97-AF65-F5344CB8AC3E}">
        <p14:creationId xmlns:p14="http://schemas.microsoft.com/office/powerpoint/2010/main" val="3211926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1072" y="121808"/>
            <a:ext cx="8263784" cy="1198991"/>
          </a:xfrm>
          <a:solidFill>
            <a:srgbClr val="CC99FF"/>
          </a:solidFill>
        </p:spPr>
        <p:txBody>
          <a:bodyPr lIns="0" tIns="0" rIns="0" bIns="0" anchor="ctr"/>
          <a:lstStyle/>
          <a:p>
            <a:r>
              <a:rPr lang="en-US" sz="3600" dirty="0">
                <a:latin typeface="+mj-lt"/>
              </a:rPr>
              <a:t>Anchorage-Independent Growth and Integrins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1596570"/>
            <a:ext cx="8263784" cy="3294743"/>
          </a:xfrm>
        </p:spPr>
        <p:txBody>
          <a:bodyPr lIns="0" tIns="0" rIns="0" bIns="0"/>
          <a:lstStyle/>
          <a:p>
            <a:pPr marL="342000" indent="-342000"/>
            <a:r>
              <a:rPr lang="en-CA" sz="2400" dirty="0">
                <a:solidFill>
                  <a:schemeClr val="tx1"/>
                </a:solidFill>
                <a:effectLst>
                  <a:outerShdw blurRad="38100" dist="38100" dir="2700000" algn="tl">
                    <a:srgbClr val="000000">
                      <a:alpha val="43137"/>
                    </a:srgbClr>
                  </a:outerShdw>
                </a:effectLst>
              </a:rPr>
              <a:t>In the body</a:t>
            </a:r>
            <a:r>
              <a:rPr lang="en-CA" sz="2400" dirty="0">
                <a:solidFill>
                  <a:srgbClr val="C00000"/>
                </a:solidFill>
                <a:effectLst>
                  <a:outerShdw blurRad="38100" dist="38100" dir="2700000" algn="tl">
                    <a:srgbClr val="000000">
                      <a:alpha val="43137"/>
                    </a:srgbClr>
                  </a:outerShdw>
                </a:effectLst>
              </a:rPr>
              <a:t>, </a:t>
            </a:r>
            <a:r>
              <a:rPr lang="en-CA"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normal</a:t>
            </a:r>
            <a:r>
              <a:rPr lang="en-CA" sz="2400" dirty="0">
                <a:solidFill>
                  <a:srgbClr val="C00000"/>
                </a:solidFill>
                <a:effectLst>
                  <a:outerShdw blurRad="38100" dist="38100" dir="2700000" algn="tl">
                    <a:srgbClr val="000000">
                      <a:alpha val="43137"/>
                    </a:srgbClr>
                  </a:outerShdw>
                </a:effectLst>
              </a:rPr>
              <a:t> </a:t>
            </a:r>
            <a:r>
              <a:rPr lang="en-CA"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cells</a:t>
            </a:r>
            <a:r>
              <a:rPr lang="en-CA" sz="2400" dirty="0">
                <a:solidFill>
                  <a:srgbClr val="C00000"/>
                </a:solidFill>
                <a:effectLst>
                  <a:outerShdw blurRad="38100" dist="38100" dir="2700000" algn="tl">
                    <a:srgbClr val="000000">
                      <a:alpha val="43137"/>
                    </a:srgbClr>
                  </a:outerShdw>
                </a:effectLst>
              </a:rPr>
              <a:t> </a:t>
            </a:r>
            <a:r>
              <a:rPr lang="en-CA" sz="2400" dirty="0">
                <a:solidFill>
                  <a:schemeClr val="tx1"/>
                </a:solidFill>
                <a:effectLst>
                  <a:outerShdw blurRad="38100" dist="38100" dir="2700000" algn="tl">
                    <a:srgbClr val="000000">
                      <a:alpha val="43137"/>
                    </a:srgbClr>
                  </a:outerShdw>
                </a:effectLst>
              </a:rPr>
              <a:t>meet the anchorage requirement by </a:t>
            </a:r>
            <a:r>
              <a:rPr lang="en-CA" sz="2400" u="sng" dirty="0">
                <a:solidFill>
                  <a:schemeClr val="tx1"/>
                </a:solidFill>
                <a:effectLst>
                  <a:outerShdw blurRad="38100" dist="38100" dir="2700000" algn="tl">
                    <a:srgbClr val="000000">
                      <a:alpha val="43137"/>
                    </a:srgbClr>
                  </a:outerShdw>
                </a:effectLst>
              </a:rPr>
              <a:t>binding </a:t>
            </a:r>
            <a:r>
              <a:rPr lang="en-CA" sz="2400" u="sng" dirty="0">
                <a:solidFill>
                  <a:schemeClr val="tx1"/>
                </a:solidFill>
              </a:rPr>
              <a:t>to the extracellular matrix via </a:t>
            </a:r>
            <a:r>
              <a:rPr lang="en-CA" sz="2400" b="1" i="1" u="sng" dirty="0">
                <a:ln w="9525">
                  <a:solidFill>
                    <a:schemeClr val="accent6">
                      <a:lumMod val="75000"/>
                    </a:schemeClr>
                  </a:solidFill>
                  <a:prstDash val="solid"/>
                </a:ln>
                <a:solidFill>
                  <a:schemeClr val="accent5">
                    <a:lumMod val="60000"/>
                    <a:lumOff val="40000"/>
                  </a:schemeClr>
                </a:solidFill>
                <a:effectLst>
                  <a:outerShdw blurRad="12700" dist="38100" dir="2700000" algn="tl" rotWithShape="0">
                    <a:schemeClr val="accent5">
                      <a:lumMod val="60000"/>
                      <a:lumOff val="40000"/>
                    </a:schemeClr>
                  </a:outerShdw>
                </a:effectLst>
              </a:rPr>
              <a:t>integrins</a:t>
            </a:r>
            <a:r>
              <a:rPr lang="en-CA" sz="2400" i="1" dirty="0">
                <a:solidFill>
                  <a:schemeClr val="tx1"/>
                </a:solidFill>
              </a:rPr>
              <a:t>.</a:t>
            </a:r>
          </a:p>
          <a:p>
            <a:pPr marL="342000" indent="-342000"/>
            <a:r>
              <a:rPr lang="en-CA" sz="2400" u="sng" dirty="0">
                <a:solidFill>
                  <a:schemeClr val="accent3"/>
                </a:solidFill>
                <a:effectLst>
                  <a:glow rad="63500">
                    <a:schemeClr val="accent5">
                      <a:satMod val="175000"/>
                      <a:alpha val="40000"/>
                    </a:schemeClr>
                  </a:glow>
                  <a:outerShdw blurRad="38100" dist="38100" dir="2700000" algn="tl">
                    <a:srgbClr val="000000">
                      <a:alpha val="43137"/>
                    </a:srgbClr>
                  </a:outerShdw>
                </a:effectLst>
              </a:rPr>
              <a:t>Attachment</a:t>
            </a:r>
            <a:r>
              <a:rPr lang="en-CA" sz="2400" u="sng" dirty="0">
                <a:solidFill>
                  <a:schemeClr val="accent3"/>
                </a:solidFill>
                <a:effectLst>
                  <a:glow rad="63500">
                    <a:schemeClr val="accent5">
                      <a:satMod val="175000"/>
                      <a:alpha val="40000"/>
                    </a:schemeClr>
                  </a:glow>
                </a:effectLst>
              </a:rPr>
              <a:t> to the </a:t>
            </a:r>
            <a:r>
              <a:rPr lang="en-CA" sz="2400" u="sng" dirty="0">
                <a:solidFill>
                  <a:schemeClr val="accent3"/>
                </a:solidFill>
                <a:effectLst>
                  <a:glow rad="63500">
                    <a:schemeClr val="accent5">
                      <a:satMod val="175000"/>
                      <a:alpha val="40000"/>
                    </a:schemeClr>
                  </a:glow>
                  <a:outerShdw blurRad="38100" dist="38100" dir="2700000" algn="tl">
                    <a:srgbClr val="000000">
                      <a:alpha val="43137"/>
                    </a:srgbClr>
                  </a:outerShdw>
                </a:effectLst>
              </a:rPr>
              <a:t>matrix</a:t>
            </a:r>
            <a:r>
              <a:rPr lang="en-CA" sz="2400" u="sng" dirty="0">
                <a:solidFill>
                  <a:schemeClr val="accent3"/>
                </a:solidFill>
                <a:effectLst>
                  <a:glow rad="63500">
                    <a:schemeClr val="accent5">
                      <a:satMod val="175000"/>
                      <a:alpha val="40000"/>
                    </a:schemeClr>
                  </a:glow>
                </a:effectLst>
              </a:rPr>
              <a:t> can be </a:t>
            </a:r>
            <a:r>
              <a:rPr lang="en-CA"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prevented</a:t>
            </a:r>
            <a:r>
              <a:rPr lang="en-CA" sz="2400" u="sng" dirty="0">
                <a:solidFill>
                  <a:schemeClr val="accent3"/>
                </a:solidFill>
                <a:effectLst>
                  <a:glow rad="63500">
                    <a:schemeClr val="accent5">
                      <a:satMod val="175000"/>
                      <a:alpha val="40000"/>
                    </a:schemeClr>
                  </a:glow>
                </a:effectLst>
              </a:rPr>
              <a:t> by </a:t>
            </a:r>
            <a:r>
              <a:rPr lang="en-CA" sz="2400" u="sng" dirty="0">
                <a:solidFill>
                  <a:schemeClr val="accent3"/>
                </a:solidFill>
                <a:effectLst>
                  <a:glow rad="101600">
                    <a:schemeClr val="accent4">
                      <a:satMod val="175000"/>
                      <a:alpha val="40000"/>
                    </a:schemeClr>
                  </a:glow>
                </a:effectLst>
              </a:rPr>
              <a:t>blocking</a:t>
            </a:r>
            <a:r>
              <a:rPr lang="en-CA" sz="2400" u="sng" dirty="0">
                <a:solidFill>
                  <a:schemeClr val="accent3"/>
                </a:solidFill>
                <a:effectLst>
                  <a:glow rad="63500">
                    <a:schemeClr val="accent5">
                      <a:satMod val="175000"/>
                      <a:alpha val="40000"/>
                    </a:schemeClr>
                  </a:glow>
                </a:effectLst>
              </a:rPr>
              <a:t> the </a:t>
            </a:r>
            <a:r>
              <a:rPr lang="en-CA" sz="2400" u="sng" dirty="0">
                <a:solidFill>
                  <a:schemeClr val="accent3"/>
                </a:solidFill>
                <a:effectLst>
                  <a:glow rad="101600">
                    <a:schemeClr val="accent4">
                      <a:satMod val="175000"/>
                      <a:alpha val="40000"/>
                    </a:schemeClr>
                  </a:glow>
                </a:effectLst>
              </a:rPr>
              <a:t>binding</a:t>
            </a:r>
            <a:r>
              <a:rPr lang="en-CA" sz="2400" u="sng" dirty="0">
                <a:solidFill>
                  <a:schemeClr val="accent3"/>
                </a:solidFill>
                <a:effectLst>
                  <a:glow rad="63500">
                    <a:schemeClr val="accent5">
                      <a:satMod val="175000"/>
                      <a:alpha val="40000"/>
                    </a:schemeClr>
                  </a:glow>
                </a:effectLst>
              </a:rPr>
              <a:t> of </a:t>
            </a:r>
            <a:r>
              <a:rPr lang="en-CA" sz="2400" u="sng" dirty="0">
                <a:solidFill>
                  <a:schemeClr val="accent3"/>
                </a:solidFill>
                <a:effectLst>
                  <a:glow rad="101600">
                    <a:schemeClr val="accent4">
                      <a:satMod val="175000"/>
                      <a:alpha val="40000"/>
                    </a:schemeClr>
                  </a:glow>
                </a:effectLst>
              </a:rPr>
              <a:t>integrins</a:t>
            </a:r>
            <a:r>
              <a:rPr lang="en-CA" sz="2400" u="sng" dirty="0">
                <a:solidFill>
                  <a:schemeClr val="accent3"/>
                </a:solidFill>
                <a:effectLst>
                  <a:glow rad="63500">
                    <a:schemeClr val="accent5">
                      <a:satMod val="175000"/>
                      <a:alpha val="40000"/>
                    </a:schemeClr>
                  </a:glow>
                </a:effectLst>
              </a:rPr>
              <a:t> to the matrix.</a:t>
            </a:r>
          </a:p>
          <a:p>
            <a:pPr marL="342000" indent="-342000"/>
            <a:r>
              <a:rPr lang="en-CA" sz="2400" dirty="0">
                <a:solidFill>
                  <a:schemeClr val="accent3"/>
                </a:solidFill>
                <a:effectLst>
                  <a:glow rad="63500">
                    <a:schemeClr val="accent5">
                      <a:satMod val="175000"/>
                      <a:alpha val="40000"/>
                    </a:schemeClr>
                  </a:glow>
                </a:effectLst>
              </a:rPr>
              <a:t>In this case, </a:t>
            </a:r>
            <a:r>
              <a:rPr lang="en-CA" sz="2400" dirty="0">
                <a:solidFill>
                  <a:schemeClr val="accent3"/>
                </a:solidFill>
                <a:effectLst>
                  <a:glow rad="63500">
                    <a:schemeClr val="accent5">
                      <a:satMod val="175000"/>
                      <a:alpha val="40000"/>
                    </a:schemeClr>
                  </a:glow>
                  <a:outerShdw blurRad="38100" dist="38100" dir="2700000" algn="tl">
                    <a:srgbClr val="000000">
                      <a:alpha val="43137"/>
                    </a:srgbClr>
                  </a:outerShdw>
                </a:effectLst>
              </a:rPr>
              <a:t>normal</a:t>
            </a:r>
            <a:r>
              <a:rPr lang="en-CA" sz="2400" dirty="0">
                <a:solidFill>
                  <a:schemeClr val="accent3"/>
                </a:solidFill>
                <a:effectLst>
                  <a:glow rad="63500">
                    <a:schemeClr val="accent5">
                      <a:satMod val="175000"/>
                      <a:alpha val="40000"/>
                    </a:schemeClr>
                  </a:glow>
                </a:effectLst>
              </a:rPr>
              <a:t> cells </a:t>
            </a:r>
            <a:r>
              <a:rPr lang="en-CA"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lose</a:t>
            </a:r>
            <a:r>
              <a:rPr lang="en-CA" sz="2400" u="sng" dirty="0">
                <a:solidFill>
                  <a:schemeClr val="accent3"/>
                </a:solidFill>
                <a:effectLst>
                  <a:glow rad="63500">
                    <a:schemeClr val="accent5">
                      <a:satMod val="175000"/>
                      <a:alpha val="40000"/>
                    </a:schemeClr>
                  </a:glow>
                </a:effectLst>
              </a:rPr>
              <a:t> the ability to </a:t>
            </a:r>
            <a:r>
              <a:rPr lang="en-CA"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divide</a:t>
            </a:r>
            <a:r>
              <a:rPr lang="en-CA" sz="2400" u="sng" dirty="0">
                <a:solidFill>
                  <a:schemeClr val="accent3"/>
                </a:solidFill>
                <a:effectLst>
                  <a:glow rad="63500">
                    <a:schemeClr val="accent5">
                      <a:satMod val="175000"/>
                      <a:alpha val="40000"/>
                    </a:schemeClr>
                  </a:glow>
                </a:effectLst>
              </a:rPr>
              <a:t> and often self-destruct by </a:t>
            </a:r>
            <a:r>
              <a:rPr lang="en-CA" sz="2400" b="1" i="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apoptosis</a:t>
            </a:r>
            <a:r>
              <a:rPr lang="en-CA" sz="2400" i="1" dirty="0">
                <a:solidFill>
                  <a:schemeClr val="tx1"/>
                </a:solidFill>
              </a:rPr>
              <a:t>.</a:t>
            </a:r>
          </a:p>
          <a:p>
            <a:pPr marL="342000" indent="-342000"/>
            <a:r>
              <a:rPr lang="en-CA" sz="2400" dirty="0">
                <a:ln>
                  <a:solidFill>
                    <a:srgbClr val="C00000"/>
                  </a:solidFill>
                </a:ln>
                <a:solidFill>
                  <a:schemeClr val="accent3"/>
                </a:solidFill>
                <a:effectLst>
                  <a:outerShdw blurRad="38100" dist="38100" dir="2700000" algn="tl">
                    <a:srgbClr val="000000">
                      <a:alpha val="43137"/>
                    </a:srgbClr>
                  </a:outerShdw>
                </a:effectLst>
              </a:rPr>
              <a:t>Cancer</a:t>
            </a:r>
            <a:r>
              <a:rPr lang="en-CA" sz="2400" dirty="0">
                <a:solidFill>
                  <a:schemeClr val="tx1"/>
                </a:solidFill>
              </a:rPr>
              <a:t> cells circumvent this safeguard.</a:t>
            </a:r>
            <a:endParaRPr lang="en-US" sz="2400" dirty="0">
              <a:solidFill>
                <a:schemeClr val="tx1"/>
              </a:solidFill>
            </a:endParaRPr>
          </a:p>
        </p:txBody>
      </p:sp>
    </p:spTree>
    <p:extLst>
      <p:ext uri="{BB962C8B-B14F-4D97-AF65-F5344CB8AC3E}">
        <p14:creationId xmlns:p14="http://schemas.microsoft.com/office/powerpoint/2010/main" val="74755845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0778"/>
            <a:ext cx="8229600" cy="1108465"/>
          </a:xfrm>
          <a:solidFill>
            <a:srgbClr val="D3F42C"/>
          </a:solidFill>
        </p:spPr>
        <p:txBody>
          <a:bodyPr lIns="0" tIns="0" rIns="0" bIns="0"/>
          <a:lstStyle/>
          <a:p>
            <a:r>
              <a:rPr lang="en-US" dirty="0"/>
              <a:t>Genetic Instability and Defects in Mitosis </a:t>
            </a:r>
            <a:r>
              <a:rPr lang="en-US" sz="2800" dirty="0"/>
              <a:t>(2 of 2)</a:t>
            </a:r>
            <a:endParaRPr lang="en-IN" sz="2800" dirty="0"/>
          </a:p>
        </p:txBody>
      </p:sp>
      <p:sp>
        <p:nvSpPr>
          <p:cNvPr id="8" name="Content Placeholder 7"/>
          <p:cNvSpPr>
            <a:spLocks noGrp="1"/>
          </p:cNvSpPr>
          <p:nvPr>
            <p:ph sz="quarter" idx="13"/>
          </p:nvPr>
        </p:nvSpPr>
        <p:spPr>
          <a:xfrm>
            <a:off x="457200" y="1596788"/>
            <a:ext cx="8232775" cy="2825087"/>
          </a:xfrm>
        </p:spPr>
        <p:txBody>
          <a:bodyPr lIns="0" tIns="0" rIns="0" bIns="0"/>
          <a:lstStyle/>
          <a:p>
            <a:pPr marL="342000" indent="-342000"/>
            <a:r>
              <a:rPr lang="en-US" sz="2400" dirty="0">
                <a:solidFill>
                  <a:schemeClr val="tx1"/>
                </a:solidFill>
                <a:effectLst>
                  <a:glow rad="63500">
                    <a:schemeClr val="accent4">
                      <a:satMod val="175000"/>
                      <a:alpha val="40000"/>
                    </a:schemeClr>
                  </a:glow>
                </a:effectLst>
              </a:rPr>
              <a:t>Cancer cells may also </a:t>
            </a:r>
            <a:r>
              <a:rPr lang="en-US" sz="2400" u="sng" dirty="0">
                <a:solidFill>
                  <a:schemeClr val="tx1"/>
                </a:solidFill>
                <a:effectLst>
                  <a:glow rad="63500">
                    <a:schemeClr val="accent4">
                      <a:satMod val="175000"/>
                      <a:alpha val="40000"/>
                    </a:schemeClr>
                  </a:glow>
                </a:effectLst>
              </a:rPr>
              <a:t>exhibit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defects</a:t>
            </a:r>
            <a:r>
              <a:rPr lang="en-US" sz="2400" u="sng" dirty="0">
                <a:solidFill>
                  <a:schemeClr val="tx1"/>
                </a:solidFill>
                <a:effectLst>
                  <a:glow rad="63500">
                    <a:schemeClr val="accent4">
                      <a:satMod val="175000"/>
                      <a:alpha val="40000"/>
                    </a:schemeClr>
                  </a:glow>
                </a:effectLst>
              </a:rPr>
              <a:t> in proteins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involved</a:t>
            </a:r>
            <a:r>
              <a:rPr lang="en-US" sz="2400" u="sng" dirty="0">
                <a:solidFill>
                  <a:schemeClr val="tx1"/>
                </a:solidFill>
                <a:effectLst>
                  <a:glow rad="63500">
                    <a:schemeClr val="accent4">
                      <a:satMod val="175000"/>
                      <a:alpha val="40000"/>
                    </a:schemeClr>
                  </a:glow>
                </a:effectLst>
              </a:rPr>
              <a:t> in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attaching</a:t>
            </a:r>
            <a:r>
              <a:rPr lang="en-US" sz="2400" u="sng" dirty="0">
                <a:solidFill>
                  <a:schemeClr val="tx1"/>
                </a:solidFill>
                <a:effectLst>
                  <a:glow rad="63500">
                    <a:schemeClr val="accent4">
                      <a:satMod val="175000"/>
                      <a:alpha val="40000"/>
                    </a:schemeClr>
                  </a:glow>
                </a:effectLst>
              </a:rPr>
              <a:t> chromosomes to the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spindle</a:t>
            </a:r>
            <a:r>
              <a:rPr lang="en-US" sz="2400" dirty="0">
                <a:solidFill>
                  <a:schemeClr val="tx1"/>
                </a:solidFill>
                <a:effectLst>
                  <a:glow rad="63500">
                    <a:schemeClr val="accent4">
                      <a:satMod val="175000"/>
                      <a:alpha val="40000"/>
                    </a:schemeClr>
                  </a:glow>
                </a:effectLst>
              </a:rPr>
              <a:t>.</a:t>
            </a:r>
          </a:p>
          <a:p>
            <a:pPr marL="342000" indent="-342000"/>
            <a:r>
              <a:rPr lang="en-US" sz="2400" dirty="0">
                <a:solidFill>
                  <a:schemeClr val="tx1"/>
                </a:solidFill>
              </a:rPr>
              <a:t>Also, </a:t>
            </a:r>
            <a:r>
              <a:rPr lang="en-US" sz="2400" dirty="0">
                <a:solidFill>
                  <a:schemeClr val="tx1"/>
                </a:solidFill>
                <a:effectLst>
                  <a:glow rad="101600">
                    <a:schemeClr val="accent5">
                      <a:lumMod val="20000"/>
                      <a:lumOff val="80000"/>
                      <a:alpha val="60000"/>
                    </a:schemeClr>
                  </a:glow>
                </a:effectLst>
              </a:rPr>
              <a:t>the </a:t>
            </a:r>
            <a:r>
              <a:rPr lang="en-US" sz="2400" i="1" u="sng" dirty="0">
                <a:ln>
                  <a:solidFill>
                    <a:schemeClr val="accent3">
                      <a:lumMod val="75000"/>
                    </a:schemeClr>
                  </a:solidFill>
                </a:ln>
                <a:solidFill>
                  <a:schemeClr val="tx1"/>
                </a:solidFill>
                <a:effectLst>
                  <a:glow rad="101600">
                    <a:schemeClr val="accent5">
                      <a:lumMod val="20000"/>
                      <a:lumOff val="80000"/>
                      <a:alpha val="60000"/>
                    </a:schemeClr>
                  </a:glow>
                </a:effectLst>
              </a:rPr>
              <a:t>mitotic assembly checkpoint </a:t>
            </a:r>
            <a:r>
              <a:rPr lang="en-US" sz="2400" u="sng" dirty="0">
                <a:solidFill>
                  <a:schemeClr val="tx1"/>
                </a:solidFill>
                <a:effectLst>
                  <a:glow rad="101600">
                    <a:schemeClr val="accent5">
                      <a:lumMod val="20000"/>
                      <a:lumOff val="80000"/>
                      <a:alpha val="60000"/>
                    </a:schemeClr>
                  </a:glow>
                </a:effectLst>
              </a:rPr>
              <a:t>may </a:t>
            </a:r>
            <a:r>
              <a:rPr lang="en-US" sz="2400" u="sng"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not</a:t>
            </a:r>
            <a:r>
              <a:rPr lang="en-US" sz="2400" u="sng" dirty="0">
                <a:solidFill>
                  <a:schemeClr val="tx1"/>
                </a:solidFill>
                <a:effectLst>
                  <a:glow rad="101600">
                    <a:schemeClr val="accent5">
                      <a:lumMod val="20000"/>
                      <a:lumOff val="80000"/>
                      <a:alpha val="60000"/>
                    </a:schemeClr>
                  </a:glow>
                </a:effectLst>
              </a:rPr>
              <a:t> operate </a:t>
            </a:r>
            <a:r>
              <a:rPr lang="en-US" sz="2400" u="sng"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correctly</a:t>
            </a:r>
            <a:r>
              <a:rPr lang="en-US" sz="2400" u="sng" dirty="0">
                <a:solidFill>
                  <a:schemeClr val="tx1"/>
                </a:solidFill>
                <a:effectLst>
                  <a:glow rad="101600">
                    <a:schemeClr val="accent5">
                      <a:lumMod val="20000"/>
                      <a:lumOff val="80000"/>
                      <a:alpha val="60000"/>
                    </a:schemeClr>
                  </a:glow>
                </a:effectLst>
              </a:rPr>
              <a:t>.</a:t>
            </a:r>
          </a:p>
          <a:p>
            <a:pPr marL="342000" indent="-342000"/>
            <a:r>
              <a:rPr lang="en-US" sz="2400" dirty="0">
                <a:solidFill>
                  <a:schemeClr val="tx1"/>
                </a:solidFill>
              </a:rPr>
              <a:t>In both cases, </a:t>
            </a:r>
            <a:r>
              <a:rPr lang="en-US" sz="2400" dirty="0">
                <a:solidFill>
                  <a:srgbClr val="C00000"/>
                </a:solidFill>
              </a:rPr>
              <a:t>aneuploidy may result.</a:t>
            </a:r>
          </a:p>
        </p:txBody>
      </p:sp>
    </p:spTree>
    <p:extLst>
      <p:ext uri="{BB962C8B-B14F-4D97-AF65-F5344CB8AC3E}">
        <p14:creationId xmlns:p14="http://schemas.microsoft.com/office/powerpoint/2010/main" val="206306404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06187"/>
            <a:ext cx="8229600" cy="589847"/>
          </a:xfrm>
          <a:solidFill>
            <a:srgbClr val="D3F42C"/>
          </a:solidFill>
        </p:spPr>
        <p:txBody>
          <a:bodyPr lIns="0" tIns="0" rIns="0" bIns="0"/>
          <a:lstStyle/>
          <a:p>
            <a:r>
              <a:rPr lang="en-US" dirty="0"/>
              <a:t>Abnormal Mitosis in a Cancer Cell</a:t>
            </a:r>
            <a:endParaRPr lang="en-IN" sz="2800" dirty="0"/>
          </a:p>
        </p:txBody>
      </p:sp>
      <p:sp>
        <p:nvSpPr>
          <p:cNvPr id="4" name="Content Placeholder 3"/>
          <p:cNvSpPr>
            <a:spLocks noGrp="1"/>
          </p:cNvSpPr>
          <p:nvPr>
            <p:ph sz="quarter" idx="14"/>
          </p:nvPr>
        </p:nvSpPr>
        <p:spPr>
          <a:xfrm>
            <a:off x="457201" y="815583"/>
            <a:ext cx="8229599" cy="426350"/>
          </a:xfrm>
        </p:spPr>
        <p:txBody>
          <a:bodyPr lIns="0" tIns="0" rIns="0" bIns="0"/>
          <a:lstStyle/>
          <a:p>
            <a:pPr marL="0" indent="0">
              <a:buNone/>
            </a:pPr>
            <a:r>
              <a:rPr lang="en-IN" sz="2400" b="1" dirty="0"/>
              <a:t>Figure 26.20 </a:t>
            </a:r>
            <a:r>
              <a:rPr lang="en-IN" sz="2400" dirty="0"/>
              <a:t>Abnormal Mitosis in a Cancer Cell.</a:t>
            </a:r>
          </a:p>
        </p:txBody>
      </p:sp>
      <p:pic>
        <p:nvPicPr>
          <p:cNvPr id="9" name="Content Placeholder 4" descr="A micrograph shows abnormal mitosis in a cancer cell. The DNA are shown as three adjacent strands with a common point stained in blue. Tubulin are marked in red around the DNA."/>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743"/>
          <a:stretch/>
        </p:blipFill>
        <p:spPr>
          <a:xfrm>
            <a:off x="2176345" y="1519671"/>
            <a:ext cx="4279758" cy="4554398"/>
          </a:xfrm>
        </p:spPr>
      </p:pic>
    </p:spTree>
    <p:extLst>
      <p:ext uri="{BB962C8B-B14F-4D97-AF65-F5344CB8AC3E}">
        <p14:creationId xmlns:p14="http://schemas.microsoft.com/office/powerpoint/2010/main" val="242327194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0778"/>
            <a:ext cx="8229600" cy="1108465"/>
          </a:xfrm>
          <a:solidFill>
            <a:srgbClr val="D3F42C"/>
          </a:solidFill>
        </p:spPr>
        <p:txBody>
          <a:bodyPr lIns="0" tIns="0" rIns="0" bIns="0"/>
          <a:lstStyle/>
          <a:p>
            <a:r>
              <a:rPr lang="en-US" dirty="0">
                <a:effectLst>
                  <a:outerShdw blurRad="38100" dist="38100" dir="2700000" algn="tl">
                    <a:srgbClr val="000000">
                      <a:alpha val="43137"/>
                    </a:srgbClr>
                  </a:outerShdw>
                </a:effectLst>
              </a:rPr>
              <a:t>Categories</a:t>
            </a:r>
            <a:r>
              <a:rPr lang="en-US" dirty="0"/>
              <a:t> of Tumor Suppressor Genes</a:t>
            </a:r>
            <a:endParaRPr lang="en-IN" sz="2800" dirty="0"/>
          </a:p>
        </p:txBody>
      </p:sp>
      <p:sp>
        <p:nvSpPr>
          <p:cNvPr id="8" name="Content Placeholder 7"/>
          <p:cNvSpPr>
            <a:spLocks noGrp="1"/>
          </p:cNvSpPr>
          <p:nvPr>
            <p:ph sz="quarter" idx="13"/>
          </p:nvPr>
        </p:nvSpPr>
        <p:spPr>
          <a:xfrm>
            <a:off x="457200" y="1596788"/>
            <a:ext cx="8232775" cy="2825087"/>
          </a:xfrm>
        </p:spPr>
        <p:txBody>
          <a:bodyPr lIns="0" tIns="0" rIns="0" bIns="0"/>
          <a:lstStyle/>
          <a:p>
            <a:pPr marL="342000" indent="-342000"/>
            <a:r>
              <a:rPr lang="en-US" sz="2400" dirty="0">
                <a:solidFill>
                  <a:schemeClr val="tx1"/>
                </a:solidFill>
              </a:rPr>
              <a:t>Genes like </a:t>
            </a:r>
            <a:r>
              <a:rPr lang="en-US" sz="2400" i="1" dirty="0">
                <a:solidFill>
                  <a:srgbClr val="C00000"/>
                </a:solidFill>
              </a:rPr>
              <a:t>RB, p53, </a:t>
            </a:r>
            <a:r>
              <a:rPr lang="en-US" sz="2400" dirty="0">
                <a:solidFill>
                  <a:srgbClr val="C00000"/>
                </a:solidFill>
              </a:rPr>
              <a:t>and </a:t>
            </a:r>
            <a:r>
              <a:rPr lang="en-US" sz="2400" i="1" spc="-350" dirty="0">
                <a:solidFill>
                  <a:srgbClr val="C00000"/>
                </a:solidFill>
              </a:rPr>
              <a:t>A P C</a:t>
            </a:r>
            <a:r>
              <a:rPr lang="en-US" sz="2400" dirty="0">
                <a:solidFill>
                  <a:srgbClr val="C00000"/>
                </a:solidFill>
              </a:rPr>
              <a:t> </a:t>
            </a:r>
            <a:r>
              <a:rPr lang="en-US" sz="2400" dirty="0">
                <a:solidFill>
                  <a:schemeClr val="tx1"/>
                </a:solidFill>
              </a:rPr>
              <a:t>are called </a:t>
            </a:r>
            <a:r>
              <a:rPr lang="en-US" sz="2400" b="1" dirty="0">
                <a:solidFill>
                  <a:schemeClr val="tx1"/>
                </a:solidFill>
              </a:rPr>
              <a:t>gatekeeper genes.</a:t>
            </a:r>
            <a:endParaRPr lang="en-US" sz="2400" b="1" dirty="0">
              <a:solidFill>
                <a:schemeClr val="tx1"/>
              </a:solidFill>
              <a:effectLst>
                <a:glow rad="63500">
                  <a:schemeClr val="accent4">
                    <a:satMod val="175000"/>
                    <a:alpha val="40000"/>
                  </a:schemeClr>
                </a:glow>
              </a:effectLst>
            </a:endParaRPr>
          </a:p>
          <a:p>
            <a:pPr marL="342000" indent="-342000"/>
            <a:r>
              <a:rPr lang="en-US" sz="2400" u="sng" dirty="0">
                <a:solidFill>
                  <a:schemeClr val="tx1"/>
                </a:solidFill>
                <a:effectLst>
                  <a:glow rad="63500">
                    <a:schemeClr val="accent4">
                      <a:satMod val="175000"/>
                      <a:alpha val="40000"/>
                    </a:schemeClr>
                  </a:glow>
                </a:effectLst>
              </a:rPr>
              <a:t>Their </a:t>
            </a:r>
            <a:r>
              <a:rPr lang="en-US" sz="2400" b="1" u="sng" dirty="0">
                <a:ln w="22225">
                  <a:solidFill>
                    <a:schemeClr val="accent2"/>
                  </a:solidFill>
                  <a:prstDash val="solid"/>
                </a:ln>
                <a:solidFill>
                  <a:schemeClr val="accent2">
                    <a:lumMod val="40000"/>
                    <a:lumOff val="60000"/>
                  </a:schemeClr>
                </a:solidFill>
              </a:rPr>
              <a:t>loss</a:t>
            </a:r>
            <a:r>
              <a:rPr lang="en-US" sz="2400" u="sng" dirty="0">
                <a:solidFill>
                  <a:schemeClr val="tx1"/>
                </a:solidFill>
                <a:effectLst>
                  <a:glow rad="63500">
                    <a:schemeClr val="accent4">
                      <a:satMod val="175000"/>
                      <a:alpha val="40000"/>
                    </a:schemeClr>
                  </a:glow>
                </a:effectLst>
              </a:rPr>
              <a:t> opens the gates to </a:t>
            </a:r>
            <a:r>
              <a:rPr lang="en-US" sz="2400" b="1" u="sng" dirty="0">
                <a:ln w="22225">
                  <a:solidFill>
                    <a:schemeClr val="accent2"/>
                  </a:solidFill>
                  <a:prstDash val="solid"/>
                </a:ln>
                <a:solidFill>
                  <a:schemeClr val="accent2">
                    <a:lumMod val="40000"/>
                    <a:lumOff val="60000"/>
                  </a:schemeClr>
                </a:solidFill>
              </a:rPr>
              <a:t>excessive</a:t>
            </a:r>
            <a:r>
              <a:rPr lang="en-US" sz="2400" u="sng" dirty="0">
                <a:solidFill>
                  <a:schemeClr val="tx1"/>
                </a:solidFill>
                <a:effectLst>
                  <a:glow rad="63500">
                    <a:schemeClr val="accent4">
                      <a:satMod val="175000"/>
                      <a:alpha val="40000"/>
                    </a:schemeClr>
                  </a:glow>
                </a:effectLst>
              </a:rPr>
              <a:t> cell </a:t>
            </a:r>
            <a:r>
              <a:rPr lang="en-US" sz="2400" b="1" u="sng" dirty="0">
                <a:ln w="22225">
                  <a:solidFill>
                    <a:schemeClr val="accent2"/>
                  </a:solidFill>
                  <a:prstDash val="solid"/>
                </a:ln>
                <a:solidFill>
                  <a:schemeClr val="accent2">
                    <a:lumMod val="40000"/>
                    <a:lumOff val="60000"/>
                  </a:schemeClr>
                </a:solidFill>
              </a:rPr>
              <a:t>proliferation</a:t>
            </a:r>
            <a:r>
              <a:rPr lang="en-US" sz="2400" dirty="0">
                <a:solidFill>
                  <a:schemeClr val="tx1"/>
                </a:solidFill>
                <a:effectLst>
                  <a:glow rad="63500">
                    <a:schemeClr val="accent4">
                      <a:satMod val="175000"/>
                      <a:alpha val="40000"/>
                    </a:schemeClr>
                  </a:glow>
                </a:effectLst>
              </a:rPr>
              <a:t>.</a:t>
            </a:r>
          </a:p>
          <a:p>
            <a:pPr marL="342000" indent="-342000"/>
            <a:r>
              <a:rPr lang="en-US" sz="2400" b="1" u="sng" dirty="0">
                <a:ln w="22225">
                  <a:solidFill>
                    <a:schemeClr val="accent2"/>
                  </a:solidFill>
                  <a:prstDash val="solid"/>
                </a:ln>
                <a:solidFill>
                  <a:schemeClr val="accent2">
                    <a:lumMod val="40000"/>
                    <a:lumOff val="60000"/>
                  </a:schemeClr>
                </a:solidFill>
              </a:rPr>
              <a:t>Genes</a:t>
            </a:r>
            <a:r>
              <a:rPr lang="en-US" sz="2400" u="sng" dirty="0">
                <a:solidFill>
                  <a:schemeClr val="tx1"/>
                </a:solidFill>
              </a:rPr>
              <a:t> involved in </a:t>
            </a:r>
            <a:r>
              <a:rPr lang="en-US" sz="2400" u="sng" spc="-350" dirty="0">
                <a:solidFill>
                  <a:schemeClr val="tx1"/>
                </a:solidFill>
              </a:rPr>
              <a:t>D N A</a:t>
            </a:r>
            <a:r>
              <a:rPr lang="en-US" sz="2400" u="sng" dirty="0">
                <a:solidFill>
                  <a:schemeClr val="tx1"/>
                </a:solidFill>
              </a:rPr>
              <a:t> </a:t>
            </a:r>
            <a:r>
              <a:rPr lang="en-US" sz="2400" b="1" u="sng" dirty="0">
                <a:ln w="22225">
                  <a:solidFill>
                    <a:schemeClr val="accent2"/>
                  </a:solidFill>
                  <a:prstDash val="solid"/>
                </a:ln>
                <a:solidFill>
                  <a:schemeClr val="accent2">
                    <a:lumMod val="40000"/>
                    <a:lumOff val="60000"/>
                  </a:schemeClr>
                </a:solidFill>
              </a:rPr>
              <a:t>repair</a:t>
            </a:r>
            <a:r>
              <a:rPr lang="en-US" sz="2400" u="sng" dirty="0">
                <a:solidFill>
                  <a:schemeClr val="tx1"/>
                </a:solidFill>
              </a:rPr>
              <a:t> and chromosome </a:t>
            </a:r>
            <a:r>
              <a:rPr lang="en-US" sz="2400" b="1" u="sng" dirty="0">
                <a:ln w="22225">
                  <a:solidFill>
                    <a:schemeClr val="accent2"/>
                  </a:solidFill>
                  <a:prstDash val="solid"/>
                </a:ln>
                <a:solidFill>
                  <a:schemeClr val="accent2">
                    <a:lumMod val="40000"/>
                    <a:lumOff val="60000"/>
                  </a:schemeClr>
                </a:solidFill>
              </a:rPr>
              <a:t>sorting</a:t>
            </a:r>
            <a:r>
              <a:rPr lang="en-US" sz="2400" u="sng" dirty="0">
                <a:solidFill>
                  <a:schemeClr val="tx1"/>
                </a:solidFill>
              </a:rPr>
              <a:t> are called </a:t>
            </a:r>
            <a:r>
              <a:rPr lang="en-US" sz="2400" b="1" dirty="0">
                <a:solidFill>
                  <a:schemeClr val="tx1"/>
                </a:solidFill>
                <a:effectLst>
                  <a:glow rad="63500">
                    <a:schemeClr val="accent4">
                      <a:satMod val="175000"/>
                      <a:alpha val="40000"/>
                    </a:schemeClr>
                  </a:glow>
                </a:effectLst>
              </a:rPr>
              <a:t>caretaker genes </a:t>
            </a:r>
            <a:r>
              <a:rPr lang="en-US" sz="2400" dirty="0">
                <a:solidFill>
                  <a:schemeClr val="tx1"/>
                </a:solidFill>
                <a:effectLst>
                  <a:glow rad="63500">
                    <a:schemeClr val="accent4">
                      <a:satMod val="175000"/>
                      <a:alpha val="40000"/>
                    </a:schemeClr>
                  </a:glow>
                </a:effectLst>
              </a:rPr>
              <a:t>because they </a:t>
            </a:r>
            <a:r>
              <a:rPr lang="en-US" sz="2400" dirty="0">
                <a:solidFill>
                  <a:srgbClr val="C00000"/>
                </a:solidFill>
                <a:effectLst>
                  <a:glow rad="63500">
                    <a:schemeClr val="accent4">
                      <a:satMod val="175000"/>
                      <a:alpha val="40000"/>
                    </a:schemeClr>
                  </a:glow>
                </a:effectLst>
              </a:rPr>
              <a:t>maintain genetic stability</a:t>
            </a:r>
            <a:r>
              <a:rPr lang="en-US" sz="2400" dirty="0">
                <a:solidFill>
                  <a:srgbClr val="C00000"/>
                </a:solidFill>
              </a:rPr>
              <a:t>.</a:t>
            </a:r>
          </a:p>
        </p:txBody>
      </p:sp>
    </p:spTree>
    <p:extLst>
      <p:ext uri="{BB962C8B-B14F-4D97-AF65-F5344CB8AC3E}">
        <p14:creationId xmlns:p14="http://schemas.microsoft.com/office/powerpoint/2010/main" val="191769894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7131"/>
            <a:ext cx="8229600" cy="576199"/>
          </a:xfrm>
          <a:solidFill>
            <a:srgbClr val="D3F42C"/>
          </a:solidFill>
        </p:spPr>
        <p:txBody>
          <a:bodyPr lIns="0" tIns="0" rIns="0" bIns="0"/>
          <a:lstStyle/>
          <a:p>
            <a:r>
              <a:rPr lang="en-US" sz="3200" dirty="0"/>
              <a:t>Examples of Tumor Suppressor Genes</a:t>
            </a:r>
            <a:endParaRPr lang="en-IN" sz="3200" dirty="0"/>
          </a:p>
        </p:txBody>
      </p:sp>
      <p:sp>
        <p:nvSpPr>
          <p:cNvPr id="2" name="Content Placeholder 1"/>
          <p:cNvSpPr>
            <a:spLocks noGrp="1"/>
          </p:cNvSpPr>
          <p:nvPr>
            <p:ph sz="quarter" idx="13"/>
          </p:nvPr>
        </p:nvSpPr>
        <p:spPr>
          <a:xfrm>
            <a:off x="457199" y="873457"/>
            <a:ext cx="8413846" cy="395786"/>
          </a:xfrm>
        </p:spPr>
        <p:txBody>
          <a:bodyPr lIns="0" tIns="0" rIns="0" bIns="0"/>
          <a:lstStyle/>
          <a:p>
            <a:pPr marL="0" indent="0">
              <a:buNone/>
            </a:pPr>
            <a:r>
              <a:rPr lang="en-US" sz="2400" b="1" dirty="0"/>
              <a:t>Table 26.2 </a:t>
            </a:r>
            <a:r>
              <a:rPr lang="en-US" sz="2400" dirty="0">
                <a:solidFill>
                  <a:schemeClr val="tx1"/>
                </a:solidFill>
              </a:rPr>
              <a:t>Examples of Tumor Suppressor Genes</a:t>
            </a:r>
            <a:endParaRPr lang="en-IN" sz="2400" dirty="0">
              <a:solidFill>
                <a:schemeClr val="tx1"/>
              </a:solidFill>
            </a:endParaRPr>
          </a:p>
        </p:txBody>
      </p:sp>
      <p:graphicFrame>
        <p:nvGraphicFramePr>
          <p:cNvPr id="4" name="Content Placeholder 3"/>
          <p:cNvGraphicFramePr>
            <a:graphicFrameLocks noGrp="1"/>
          </p:cNvGraphicFramePr>
          <p:nvPr>
            <p:ph sz="quarter" idx="14"/>
            <p:extLst>
              <p:ext uri="{D42A27DB-BD31-4B8C-83A1-F6EECF244321}">
                <p14:modId xmlns:p14="http://schemas.microsoft.com/office/powerpoint/2010/main" val="914054091"/>
              </p:ext>
            </p:extLst>
          </p:nvPr>
        </p:nvGraphicFramePr>
        <p:xfrm>
          <a:off x="955350" y="1473961"/>
          <a:ext cx="7724632" cy="4746511"/>
        </p:xfrm>
        <a:graphic>
          <a:graphicData uri="http://schemas.openxmlformats.org/drawingml/2006/table">
            <a:tbl>
              <a:tblPr firstRow="1" firstCol="1" bandRow="1">
                <a:tableStyleId>{40F9630F-82C1-40B7-BC3A-925EFCFF5E92}</a:tableStyleId>
              </a:tblPr>
              <a:tblGrid>
                <a:gridCol w="4033902">
                  <a:extLst>
                    <a:ext uri="{9D8B030D-6E8A-4147-A177-3AD203B41FA5}">
                      <a16:colId xmlns:a16="http://schemas.microsoft.com/office/drawing/2014/main" val="20000"/>
                    </a:ext>
                  </a:extLst>
                </a:gridCol>
                <a:gridCol w="3690730">
                  <a:extLst>
                    <a:ext uri="{9D8B030D-6E8A-4147-A177-3AD203B41FA5}">
                      <a16:colId xmlns:a16="http://schemas.microsoft.com/office/drawing/2014/main" val="20001"/>
                    </a:ext>
                  </a:extLst>
                </a:gridCol>
              </a:tblGrid>
              <a:tr h="406925">
                <a:tc>
                  <a:txBody>
                    <a:bodyPr/>
                    <a:lstStyle/>
                    <a:p>
                      <a:pPr marL="0" marR="0">
                        <a:lnSpc>
                          <a:spcPct val="107000"/>
                        </a:lnSpc>
                        <a:spcBef>
                          <a:spcPts val="0"/>
                        </a:spcBef>
                        <a:spcAft>
                          <a:spcPts val="0"/>
                        </a:spcAft>
                      </a:pPr>
                      <a:r>
                        <a:rPr lang="en-IN" sz="1600" dirty="0">
                          <a:solidFill>
                            <a:schemeClr val="bg1"/>
                          </a:solidFill>
                          <a:effectLst/>
                          <a:latin typeface="+mn-lt"/>
                        </a:rPr>
                        <a:t>Gene</a:t>
                      </a:r>
                      <a:endParaRPr lang="en-IN" sz="1600" dirty="0">
                        <a:solidFill>
                          <a:schemeClr val="bg1"/>
                        </a:solidFill>
                        <a:effectLst/>
                        <a:latin typeface="+mn-lt"/>
                        <a:ea typeface="Calibri"/>
                        <a:cs typeface="Times New Roman"/>
                      </a:endParaRPr>
                    </a:p>
                  </a:txBody>
                  <a:tcPr marL="49393" marR="49393"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nSpc>
                          <a:spcPct val="107000"/>
                        </a:lnSpc>
                        <a:spcBef>
                          <a:spcPts val="0"/>
                        </a:spcBef>
                        <a:spcAft>
                          <a:spcPts val="0"/>
                        </a:spcAft>
                      </a:pPr>
                      <a:r>
                        <a:rPr lang="en-IN" sz="1600" dirty="0">
                          <a:solidFill>
                            <a:schemeClr val="bg1"/>
                          </a:solidFill>
                          <a:effectLst/>
                          <a:latin typeface="+mn-lt"/>
                        </a:rPr>
                        <a:t>Pathway Affected</a:t>
                      </a:r>
                      <a:endParaRPr lang="en-IN" sz="1600" dirty="0">
                        <a:solidFill>
                          <a:schemeClr val="bg1"/>
                        </a:solidFill>
                        <a:effectLst/>
                        <a:latin typeface="+mn-lt"/>
                        <a:ea typeface="Calibri"/>
                        <a:cs typeface="Times New Roman"/>
                      </a:endParaRPr>
                    </a:p>
                  </a:txBody>
                  <a:tcPr marL="49393" marR="49393" marT="0" marB="0">
                    <a:lnL w="9525" cap="flat" cmpd="sng">
                      <a:noFill/>
                      <a:prstDash val="solid"/>
                      <a:round/>
                      <a:headEnd type="none" w="med" len="med"/>
                      <a:tailEnd type="none" w="med" len="med"/>
                    </a:lnL>
                    <a:lnR w="9525"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04959">
                <a:tc>
                  <a:txBody>
                    <a:bodyPr/>
                    <a:lstStyle/>
                    <a:p>
                      <a:pPr marL="0" marR="0">
                        <a:lnSpc>
                          <a:spcPct val="107000"/>
                        </a:lnSpc>
                        <a:spcBef>
                          <a:spcPts val="0"/>
                        </a:spcBef>
                        <a:spcAft>
                          <a:spcPts val="0"/>
                        </a:spcAft>
                      </a:pPr>
                      <a:r>
                        <a:rPr lang="en-IN" sz="1600" b="1" dirty="0">
                          <a:solidFill>
                            <a:schemeClr val="bg1"/>
                          </a:solidFill>
                          <a:effectLst/>
                          <a:latin typeface="+mn-lt"/>
                        </a:rPr>
                        <a:t>Gatekeeper Genes</a:t>
                      </a:r>
                      <a:endParaRPr lang="en-IN" sz="1600" b="1" dirty="0">
                        <a:solidFill>
                          <a:schemeClr val="bg1"/>
                        </a:solidFill>
                        <a:effectLst/>
                        <a:latin typeface="+mn-lt"/>
                        <a:ea typeface="Calibri"/>
                        <a:cs typeface="Times New Roman"/>
                      </a:endParaRPr>
                    </a:p>
                  </a:txBody>
                  <a:tcPr marL="49393" marR="49393" marT="0" marB="0">
                    <a:lnT w="12700" cap="flat" cmpd="sng">
                      <a:noFill/>
                      <a:prstDash val="solid"/>
                      <a:round/>
                      <a:headEnd type="none" w="med" len="med"/>
                      <a:tailEnd type="none" w="med" len="med"/>
                    </a:lnT>
                    <a:solidFill>
                      <a:srgbClr val="007FA3"/>
                    </a:solidFill>
                  </a:tcPr>
                </a:tc>
                <a:tc>
                  <a:txBody>
                    <a:bodyPr/>
                    <a:lstStyle/>
                    <a:p>
                      <a:pPr marL="0" marR="0">
                        <a:lnSpc>
                          <a:spcPct val="107000"/>
                        </a:lnSpc>
                        <a:spcBef>
                          <a:spcPts val="0"/>
                        </a:spcBef>
                        <a:spcAft>
                          <a:spcPts val="0"/>
                        </a:spcAft>
                      </a:pPr>
                      <a:endParaRPr lang="en-IN" sz="1600" b="1" dirty="0">
                        <a:effectLst/>
                        <a:latin typeface="+mn-lt"/>
                        <a:ea typeface="Calibri"/>
                        <a:cs typeface="Times New Roman"/>
                      </a:endParaRPr>
                    </a:p>
                  </a:txBody>
                  <a:tcPr marL="49393" marR="49393" marT="0" marB="0">
                    <a:lnT w="12700" cap="flat" cmpd="sng">
                      <a:noFill/>
                      <a:prstDash val="solid"/>
                      <a:round/>
                      <a:headEnd type="none" w="med" len="med"/>
                      <a:tailEnd type="none" w="med" len="med"/>
                    </a:lnT>
                    <a:solidFill>
                      <a:srgbClr val="007FA3"/>
                    </a:solidFill>
                  </a:tcPr>
                </a:tc>
                <a:extLst>
                  <a:ext uri="{0D108BD9-81ED-4DB2-BD59-A6C34878D82A}">
                    <a16:rowId xmlns:a16="http://schemas.microsoft.com/office/drawing/2014/main" val="10001"/>
                  </a:ext>
                </a:extLst>
              </a:tr>
              <a:tr h="303018">
                <a:tc>
                  <a:txBody>
                    <a:bodyPr/>
                    <a:lstStyle/>
                    <a:p>
                      <a:pPr marL="0" marR="0">
                        <a:lnSpc>
                          <a:spcPct val="107000"/>
                        </a:lnSpc>
                        <a:spcBef>
                          <a:spcPts val="0"/>
                        </a:spcBef>
                        <a:spcAft>
                          <a:spcPts val="0"/>
                        </a:spcAft>
                      </a:pPr>
                      <a:r>
                        <a:rPr lang="en-IN" sz="1600" b="0" i="1" spc="-200" baseline="0" dirty="0">
                          <a:solidFill>
                            <a:schemeClr val="tx1"/>
                          </a:solidFill>
                          <a:effectLst/>
                          <a:latin typeface="+mn-lt"/>
                        </a:rPr>
                        <a:t>A P C</a:t>
                      </a:r>
                      <a:endParaRPr lang="en-IN" sz="1600" b="0" i="1"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dirty="0">
                          <a:effectLst/>
                          <a:latin typeface="+mn-lt"/>
                        </a:rPr>
                        <a:t>Wnt signaling</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02"/>
                  </a:ext>
                </a:extLst>
              </a:tr>
              <a:tr h="323740">
                <a:tc>
                  <a:txBody>
                    <a:bodyPr/>
                    <a:lstStyle/>
                    <a:p>
                      <a:pPr marL="0" marR="0">
                        <a:lnSpc>
                          <a:spcPct val="107000"/>
                        </a:lnSpc>
                        <a:spcBef>
                          <a:spcPts val="0"/>
                        </a:spcBef>
                        <a:spcAft>
                          <a:spcPts val="0"/>
                        </a:spcAft>
                      </a:pPr>
                      <a:r>
                        <a:rPr lang="en-IN" sz="1600" b="0" i="1" dirty="0">
                          <a:solidFill>
                            <a:schemeClr val="tx1"/>
                          </a:solidFill>
                          <a:effectLst/>
                          <a:latin typeface="+mn-lt"/>
                        </a:rPr>
                        <a:t>CDKN2A</a:t>
                      </a:r>
                      <a:endParaRPr lang="en-IN" sz="1600" b="0" i="1"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dirty="0">
                          <a:effectLst/>
                          <a:latin typeface="+mn-lt"/>
                        </a:rPr>
                        <a:t>Rb and p53 signaling</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03"/>
                  </a:ext>
                </a:extLst>
              </a:tr>
              <a:tr h="315882">
                <a:tc>
                  <a:txBody>
                    <a:bodyPr/>
                    <a:lstStyle/>
                    <a:p>
                      <a:pPr marL="0" marR="0">
                        <a:lnSpc>
                          <a:spcPct val="107000"/>
                        </a:lnSpc>
                        <a:spcBef>
                          <a:spcPts val="0"/>
                        </a:spcBef>
                        <a:spcAft>
                          <a:spcPts val="0"/>
                        </a:spcAft>
                      </a:pPr>
                      <a:r>
                        <a:rPr lang="en-IN" sz="1600" b="0" i="1" spc="-200" baseline="0" dirty="0">
                          <a:solidFill>
                            <a:schemeClr val="tx1"/>
                          </a:solidFill>
                          <a:effectLst/>
                          <a:latin typeface="+mn-lt"/>
                        </a:rPr>
                        <a:t>P T E N</a:t>
                      </a:r>
                      <a:endParaRPr lang="en-IN" sz="1600" b="0" i="1"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spc="-200" baseline="0" dirty="0">
                          <a:effectLst/>
                          <a:latin typeface="+mn-lt"/>
                        </a:rPr>
                        <a:t>P </a:t>
                      </a:r>
                      <a:r>
                        <a:rPr lang="en-IN" sz="1600" b="0" dirty="0">
                          <a:effectLst/>
                          <a:latin typeface="+mn-lt"/>
                        </a:rPr>
                        <a:t>I 3-kinase–Akt signaling</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04"/>
                  </a:ext>
                </a:extLst>
              </a:tr>
              <a:tr h="303018">
                <a:tc>
                  <a:txBody>
                    <a:bodyPr/>
                    <a:lstStyle/>
                    <a:p>
                      <a:pPr marL="0" marR="0">
                        <a:lnSpc>
                          <a:spcPct val="107000"/>
                        </a:lnSpc>
                        <a:spcBef>
                          <a:spcPts val="0"/>
                        </a:spcBef>
                        <a:spcAft>
                          <a:spcPts val="0"/>
                        </a:spcAft>
                      </a:pPr>
                      <a:r>
                        <a:rPr lang="en-IN" sz="1600" b="0" i="1" spc="-200" baseline="0" dirty="0">
                          <a:solidFill>
                            <a:schemeClr val="tx1"/>
                          </a:solidFill>
                          <a:effectLst/>
                          <a:latin typeface="+mn-lt"/>
                        </a:rPr>
                        <a:t>R B</a:t>
                      </a:r>
                      <a:endParaRPr lang="en-IN" sz="1600" b="0" i="1"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dirty="0">
                          <a:effectLst/>
                          <a:latin typeface="+mn-lt"/>
                        </a:rPr>
                        <a:t>Restriction point control</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05"/>
                  </a:ext>
                </a:extLst>
              </a:tr>
              <a:tr h="328746">
                <a:tc>
                  <a:txBody>
                    <a:bodyPr/>
                    <a:lstStyle/>
                    <a:p>
                      <a:pPr marL="0" marR="0">
                        <a:lnSpc>
                          <a:spcPct val="107000"/>
                        </a:lnSpc>
                        <a:spcBef>
                          <a:spcPts val="0"/>
                        </a:spcBef>
                        <a:spcAft>
                          <a:spcPts val="0"/>
                        </a:spcAft>
                      </a:pPr>
                      <a:r>
                        <a:rPr lang="en-IN" sz="1600" b="0" i="1" spc="-200" baseline="0" dirty="0">
                          <a:solidFill>
                            <a:schemeClr val="tx1"/>
                          </a:solidFill>
                          <a:effectLst/>
                          <a:latin typeface="+mn-lt"/>
                        </a:rPr>
                        <a:t>S M A D4</a:t>
                      </a:r>
                      <a:endParaRPr lang="en-IN" sz="1600" b="0" i="1"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spc="-200" baseline="0" dirty="0">
                          <a:solidFill>
                            <a:schemeClr val="tx1"/>
                          </a:solidFill>
                          <a:effectLst/>
                          <a:latin typeface="+mn-lt"/>
                        </a:rPr>
                        <a:t>T G F</a:t>
                      </a:r>
                      <a:r>
                        <a:rPr lang="en-IN" sz="1600" b="0" dirty="0">
                          <a:solidFill>
                            <a:schemeClr val="tx1"/>
                          </a:solidFill>
                          <a:effectLst/>
                          <a:latin typeface="+mn-lt"/>
                        </a:rPr>
                        <a:t> </a:t>
                      </a:r>
                      <a:r>
                        <a:rPr lang="el-GR" sz="1600" b="0" i="1" u="none" strike="noStrike" cap="none" dirty="0">
                          <a:solidFill>
                            <a:schemeClr val="tx1"/>
                          </a:solidFill>
                          <a:effectLst/>
                          <a:latin typeface="Arial"/>
                          <a:ea typeface="Arial"/>
                          <a:cs typeface="Arial"/>
                          <a:sym typeface="Arial"/>
                        </a:rPr>
                        <a:t>β</a:t>
                      </a:r>
                      <a:r>
                        <a:rPr lang="en-IN" sz="1600" b="0" dirty="0">
                          <a:solidFill>
                            <a:schemeClr val="tx1"/>
                          </a:solidFill>
                          <a:effectLst/>
                          <a:latin typeface="+mn-lt"/>
                        </a:rPr>
                        <a:t>-Smad signaling</a:t>
                      </a:r>
                      <a:endParaRPr lang="en-IN" sz="1600" b="0" dirty="0">
                        <a:solidFill>
                          <a:schemeClr val="tx1"/>
                        </a:solidFill>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06"/>
                  </a:ext>
                </a:extLst>
              </a:tr>
              <a:tr h="223987">
                <a:tc>
                  <a:txBody>
                    <a:bodyPr/>
                    <a:lstStyle/>
                    <a:p>
                      <a:pPr marL="0" marR="0">
                        <a:lnSpc>
                          <a:spcPct val="107000"/>
                        </a:lnSpc>
                        <a:spcBef>
                          <a:spcPts val="0"/>
                        </a:spcBef>
                        <a:spcAft>
                          <a:spcPts val="0"/>
                        </a:spcAft>
                      </a:pPr>
                      <a:r>
                        <a:rPr lang="en-IN" sz="1600" b="0" i="1" spc="-200" baseline="0" dirty="0">
                          <a:solidFill>
                            <a:schemeClr val="tx1"/>
                          </a:solidFill>
                          <a:effectLst/>
                          <a:latin typeface="+mn-lt"/>
                        </a:rPr>
                        <a:t>T G F</a:t>
                      </a:r>
                      <a:r>
                        <a:rPr lang="en-IN" sz="1600" b="0" i="1" dirty="0">
                          <a:solidFill>
                            <a:schemeClr val="tx1"/>
                          </a:solidFill>
                          <a:effectLst/>
                          <a:latin typeface="+mn-lt"/>
                        </a:rPr>
                        <a:t> </a:t>
                      </a:r>
                      <a:r>
                        <a:rPr lang="el-GR" sz="1600" b="0" i="1" dirty="0">
                          <a:solidFill>
                            <a:schemeClr val="tx1"/>
                          </a:solidFill>
                          <a:effectLst/>
                          <a:latin typeface="+mn-lt"/>
                        </a:rPr>
                        <a:t>β</a:t>
                      </a:r>
                      <a:r>
                        <a:rPr lang="en-IN" sz="1600" b="0" i="1" dirty="0">
                          <a:solidFill>
                            <a:schemeClr val="tx1"/>
                          </a:solidFill>
                          <a:effectLst/>
                          <a:latin typeface="+mn-lt"/>
                        </a:rPr>
                        <a:t> receptor</a:t>
                      </a:r>
                      <a:endParaRPr lang="en-IN" sz="1600" b="0" i="1"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spc="-200" baseline="0" dirty="0">
                          <a:solidFill>
                            <a:schemeClr val="tx1"/>
                          </a:solidFill>
                          <a:effectLst/>
                          <a:latin typeface="+mn-lt"/>
                        </a:rPr>
                        <a:t>T G F</a:t>
                      </a:r>
                      <a:r>
                        <a:rPr lang="en-IN" sz="1600" b="0" dirty="0">
                          <a:solidFill>
                            <a:schemeClr val="tx1"/>
                          </a:solidFill>
                          <a:effectLst/>
                          <a:latin typeface="+mn-lt"/>
                        </a:rPr>
                        <a:t> </a:t>
                      </a:r>
                      <a:r>
                        <a:rPr lang="el-GR" sz="1600" b="0" i="1" u="none" strike="noStrike" cap="none" dirty="0">
                          <a:solidFill>
                            <a:schemeClr val="tx1"/>
                          </a:solidFill>
                          <a:effectLst/>
                          <a:latin typeface="Arial"/>
                          <a:ea typeface="Arial"/>
                          <a:cs typeface="Arial"/>
                          <a:sym typeface="Arial"/>
                        </a:rPr>
                        <a:t>β</a:t>
                      </a:r>
                      <a:r>
                        <a:rPr lang="en-IN" sz="1600" b="0" dirty="0">
                          <a:solidFill>
                            <a:schemeClr val="tx1"/>
                          </a:solidFill>
                          <a:effectLst/>
                          <a:latin typeface="+mn-lt"/>
                        </a:rPr>
                        <a:t>-Smad signaling</a:t>
                      </a:r>
                      <a:endParaRPr lang="en-IN" sz="1600" b="0" dirty="0">
                        <a:solidFill>
                          <a:schemeClr val="tx1"/>
                        </a:solidFill>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07"/>
                  </a:ext>
                </a:extLst>
              </a:tr>
              <a:tr h="303018">
                <a:tc>
                  <a:txBody>
                    <a:bodyPr/>
                    <a:lstStyle/>
                    <a:p>
                      <a:pPr marL="0" marR="0">
                        <a:lnSpc>
                          <a:spcPct val="107000"/>
                        </a:lnSpc>
                        <a:spcBef>
                          <a:spcPts val="0"/>
                        </a:spcBef>
                        <a:spcAft>
                          <a:spcPts val="0"/>
                        </a:spcAft>
                      </a:pPr>
                      <a:r>
                        <a:rPr lang="en-IN" sz="1600" b="0" i="1" dirty="0">
                          <a:solidFill>
                            <a:schemeClr val="tx1"/>
                          </a:solidFill>
                          <a:effectLst/>
                          <a:latin typeface="+mn-lt"/>
                        </a:rPr>
                        <a:t>p53</a:t>
                      </a:r>
                      <a:endParaRPr lang="en-IN" sz="1600" b="0" i="1"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spc="-200" baseline="0" dirty="0">
                          <a:effectLst/>
                          <a:latin typeface="+mn-lt"/>
                        </a:rPr>
                        <a:t>D N A</a:t>
                      </a:r>
                      <a:r>
                        <a:rPr lang="en-IN" sz="1600" b="0" dirty="0">
                          <a:effectLst/>
                          <a:latin typeface="+mn-lt"/>
                        </a:rPr>
                        <a:t> damage response</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08"/>
                  </a:ext>
                </a:extLst>
              </a:tr>
              <a:tr h="319176">
                <a:tc>
                  <a:txBody>
                    <a:bodyPr/>
                    <a:lstStyle/>
                    <a:p>
                      <a:pPr marL="0" marR="0">
                        <a:lnSpc>
                          <a:spcPct val="107000"/>
                        </a:lnSpc>
                        <a:spcBef>
                          <a:spcPts val="0"/>
                        </a:spcBef>
                        <a:spcAft>
                          <a:spcPts val="0"/>
                        </a:spcAft>
                      </a:pPr>
                      <a:r>
                        <a:rPr lang="en-IN" sz="1600" dirty="0">
                          <a:solidFill>
                            <a:schemeClr val="bg1"/>
                          </a:solidFill>
                          <a:effectLst/>
                          <a:latin typeface="+mn-lt"/>
                        </a:rPr>
                        <a:t>Caretaker Genes</a:t>
                      </a:r>
                      <a:endParaRPr lang="en-IN" sz="1600" dirty="0">
                        <a:solidFill>
                          <a:schemeClr val="bg1"/>
                        </a:solidFill>
                        <a:effectLst/>
                        <a:latin typeface="+mn-lt"/>
                        <a:ea typeface="Calibri"/>
                        <a:cs typeface="Times New Roman"/>
                      </a:endParaRPr>
                    </a:p>
                  </a:txBody>
                  <a:tcPr marL="49393" marR="49393" marT="0" marB="0">
                    <a:solidFill>
                      <a:srgbClr val="007FA3"/>
                    </a:solidFill>
                  </a:tcPr>
                </a:tc>
                <a:tc>
                  <a:txBody>
                    <a:bodyPr/>
                    <a:lstStyle/>
                    <a:p>
                      <a:pPr marL="0" marR="0">
                        <a:lnSpc>
                          <a:spcPct val="107000"/>
                        </a:lnSpc>
                        <a:spcBef>
                          <a:spcPts val="0"/>
                        </a:spcBef>
                        <a:spcAft>
                          <a:spcPts val="0"/>
                        </a:spcAft>
                      </a:pPr>
                      <a:endParaRPr lang="en-IN" sz="1600" dirty="0">
                        <a:effectLst/>
                        <a:latin typeface="+mn-lt"/>
                        <a:ea typeface="Calibri"/>
                        <a:cs typeface="Times New Roman"/>
                      </a:endParaRPr>
                    </a:p>
                  </a:txBody>
                  <a:tcPr marL="49393" marR="49393" marT="0" marB="0">
                    <a:solidFill>
                      <a:srgbClr val="007FA3"/>
                    </a:solidFill>
                  </a:tcPr>
                </a:tc>
                <a:extLst>
                  <a:ext uri="{0D108BD9-81ED-4DB2-BD59-A6C34878D82A}">
                    <a16:rowId xmlns:a16="http://schemas.microsoft.com/office/drawing/2014/main" val="10009"/>
                  </a:ext>
                </a:extLst>
              </a:tr>
              <a:tr h="326660">
                <a:tc>
                  <a:txBody>
                    <a:bodyPr/>
                    <a:lstStyle/>
                    <a:p>
                      <a:pPr marL="0" marR="0">
                        <a:lnSpc>
                          <a:spcPct val="107000"/>
                        </a:lnSpc>
                        <a:spcBef>
                          <a:spcPts val="0"/>
                        </a:spcBef>
                        <a:spcAft>
                          <a:spcPts val="0"/>
                        </a:spcAft>
                      </a:pPr>
                      <a:r>
                        <a:rPr lang="en-IN" sz="1600" b="0" i="1" dirty="0">
                          <a:solidFill>
                            <a:schemeClr val="tx1"/>
                          </a:solidFill>
                          <a:effectLst/>
                          <a:latin typeface="+mn-lt"/>
                        </a:rPr>
                        <a:t>BRCA1, BRCA2</a:t>
                      </a:r>
                      <a:endParaRPr lang="en-IN" sz="1600" b="0" i="1"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IN" sz="1600" b="0" spc="-200" baseline="0" dirty="0">
                          <a:effectLst/>
                          <a:latin typeface="+mn-lt"/>
                        </a:rPr>
                        <a:t>D N A</a:t>
                      </a:r>
                      <a:r>
                        <a:rPr lang="en-IN" sz="1600" b="0" dirty="0">
                          <a:effectLst/>
                          <a:latin typeface="+mn-lt"/>
                        </a:rPr>
                        <a:t> double-strand break repair</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10"/>
                  </a:ext>
                </a:extLst>
              </a:tr>
              <a:tr h="451501">
                <a:tc>
                  <a:txBody>
                    <a:bodyPr/>
                    <a:lstStyle/>
                    <a:p>
                      <a:r>
                        <a:rPr lang="en-US" sz="1600" b="0" i="1" u="none" strike="noStrike" cap="none" baseline="0" dirty="0">
                          <a:solidFill>
                            <a:schemeClr val="dk1"/>
                          </a:solidFill>
                          <a:latin typeface="+mn-lt"/>
                          <a:ea typeface="Arial"/>
                          <a:cs typeface="Arial"/>
                          <a:sym typeface="Arial"/>
                        </a:rPr>
                        <a:t>MSH2, MSH3, MSH4, MSH5, MSH6,</a:t>
                      </a:r>
                    </a:p>
                    <a:p>
                      <a:r>
                        <a:rPr lang="en-IN" sz="1600" b="0" i="1" u="none" strike="noStrike" cap="none" baseline="0" dirty="0">
                          <a:solidFill>
                            <a:schemeClr val="dk1"/>
                          </a:solidFill>
                          <a:latin typeface="+mn-lt"/>
                          <a:ea typeface="Arial"/>
                          <a:cs typeface="Arial"/>
                          <a:sym typeface="Arial"/>
                        </a:rPr>
                        <a:t>PMS1, PMS2, MLH1</a:t>
                      </a:r>
                      <a:endParaRPr lang="en-IN" sz="1600" b="0" dirty="0">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i="0" u="none" strike="noStrike" cap="none" baseline="0" dirty="0">
                          <a:solidFill>
                            <a:schemeClr val="dk1"/>
                          </a:solidFill>
                          <a:latin typeface="+mn-lt"/>
                          <a:ea typeface="Arial"/>
                          <a:cs typeface="Arial"/>
                          <a:sym typeface="Arial"/>
                        </a:rPr>
                        <a:t>DNA mismatch repair</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11"/>
                  </a:ext>
                </a:extLst>
              </a:tr>
              <a:tr h="459749">
                <a:tc>
                  <a:txBody>
                    <a:bodyPr/>
                    <a:lstStyle/>
                    <a:p>
                      <a:pPr marL="0" marR="0">
                        <a:lnSpc>
                          <a:spcPct val="107000"/>
                        </a:lnSpc>
                        <a:spcBef>
                          <a:spcPts val="0"/>
                        </a:spcBef>
                        <a:spcAft>
                          <a:spcPts val="0"/>
                        </a:spcAft>
                      </a:pPr>
                      <a:r>
                        <a:rPr lang="en-IN" sz="1600" b="0" i="1" u="none" strike="noStrike" cap="none" baseline="0" dirty="0">
                          <a:solidFill>
                            <a:schemeClr val="dk1"/>
                          </a:solidFill>
                          <a:latin typeface="+mn-lt"/>
                          <a:ea typeface="Arial"/>
                          <a:cs typeface="Arial"/>
                          <a:sym typeface="Arial"/>
                        </a:rPr>
                        <a:t>XPA, XPB, XPC, XPD, XPE, XPF, XPG</a:t>
                      </a:r>
                      <a:endParaRPr lang="en-IN" sz="1600" b="0" dirty="0">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i="0" u="none" strike="noStrike" cap="none" baseline="0" dirty="0">
                          <a:solidFill>
                            <a:schemeClr val="dk1"/>
                          </a:solidFill>
                          <a:latin typeface="+mn-lt"/>
                          <a:ea typeface="Arial"/>
                          <a:cs typeface="Arial"/>
                          <a:sym typeface="Arial"/>
                        </a:rPr>
                        <a:t>DNA excision repair</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12"/>
                  </a:ext>
                </a:extLst>
              </a:tr>
              <a:tr h="303018">
                <a:tc>
                  <a:txBody>
                    <a:bodyPr/>
                    <a:lstStyle/>
                    <a:p>
                      <a:pPr marL="0" marR="0">
                        <a:lnSpc>
                          <a:spcPct val="107000"/>
                        </a:lnSpc>
                        <a:spcBef>
                          <a:spcPts val="0"/>
                        </a:spcBef>
                        <a:spcAft>
                          <a:spcPts val="0"/>
                        </a:spcAft>
                      </a:pPr>
                      <a:r>
                        <a:rPr lang="en-IN" sz="1600" b="0" i="1" u="none" strike="noStrike" cap="none" baseline="0" dirty="0">
                          <a:solidFill>
                            <a:schemeClr val="dk1"/>
                          </a:solidFill>
                          <a:latin typeface="+mn-lt"/>
                          <a:ea typeface="Arial"/>
                          <a:cs typeface="Arial"/>
                          <a:sym typeface="Arial"/>
                        </a:rPr>
                        <a:t>XPV (</a:t>
                      </a:r>
                      <a:r>
                        <a:rPr lang="en-IN" sz="1600" b="0" i="1" u="none" strike="noStrike" cap="none" baseline="0" dirty="0">
                          <a:solidFill>
                            <a:schemeClr val="tx1"/>
                          </a:solidFill>
                          <a:latin typeface="+mn-lt"/>
                          <a:ea typeface="Arial"/>
                          <a:cs typeface="Arial"/>
                          <a:sym typeface="Arial"/>
                        </a:rPr>
                        <a:t>POL</a:t>
                      </a:r>
                      <a:r>
                        <a:rPr lang="el-GR" sz="1600" b="0" i="1" u="none" strike="noStrike" cap="none" baseline="0" dirty="0">
                          <a:solidFill>
                            <a:schemeClr val="tx1"/>
                          </a:solidFill>
                          <a:latin typeface="+mn-lt"/>
                          <a:ea typeface="Arial"/>
                          <a:cs typeface="Arial"/>
                          <a:sym typeface="Arial"/>
                        </a:rPr>
                        <a:t>η</a:t>
                      </a:r>
                      <a:r>
                        <a:rPr lang="en-IN" sz="1600" b="0" i="1" u="none" strike="noStrike" cap="none" baseline="0" dirty="0">
                          <a:solidFill>
                            <a:schemeClr val="tx1"/>
                          </a:solidFill>
                          <a:latin typeface="+mn-lt"/>
                          <a:ea typeface="Arial"/>
                          <a:cs typeface="Arial"/>
                          <a:sym typeface="Arial"/>
                        </a:rPr>
                        <a:t>)</a:t>
                      </a:r>
                      <a:endParaRPr lang="en-IN" sz="1600" b="0" dirty="0">
                        <a:solidFill>
                          <a:schemeClr val="tx1"/>
                        </a:solidFill>
                        <a:effectLst/>
                        <a:latin typeface="+mn-lt"/>
                        <a:ea typeface="Calibri"/>
                        <a:cs typeface="Times New Roman"/>
                      </a:endParaRPr>
                    </a:p>
                  </a:txBody>
                  <a:tcPr marL="49393" marR="49393" marT="0" marB="0">
                    <a:solidFill>
                      <a:srgbClr val="D4EAE4"/>
                    </a:solidFill>
                  </a:tcPr>
                </a:tc>
                <a:tc>
                  <a:txBody>
                    <a:bodyPr/>
                    <a:lstStyle/>
                    <a:p>
                      <a:pPr marL="0" marR="0">
                        <a:lnSpc>
                          <a:spcPct val="107000"/>
                        </a:lnSpc>
                        <a:spcBef>
                          <a:spcPts val="0"/>
                        </a:spcBef>
                        <a:spcAft>
                          <a:spcPts val="0"/>
                        </a:spcAft>
                      </a:pPr>
                      <a:r>
                        <a:rPr lang="en-IN" sz="1600" b="0" i="0" u="none" strike="noStrike" cap="none" baseline="0" dirty="0">
                          <a:solidFill>
                            <a:schemeClr val="dk1"/>
                          </a:solidFill>
                          <a:latin typeface="+mn-lt"/>
                          <a:ea typeface="Arial"/>
                          <a:cs typeface="Arial"/>
                          <a:sym typeface="Arial"/>
                        </a:rPr>
                        <a:t>DNA translesion synthesis</a:t>
                      </a:r>
                      <a:endParaRPr lang="en-IN" sz="1600" b="0" dirty="0">
                        <a:effectLst/>
                        <a:latin typeface="+mn-lt"/>
                        <a:ea typeface="Calibri"/>
                        <a:cs typeface="Times New Roman"/>
                      </a:endParaRPr>
                    </a:p>
                  </a:txBody>
                  <a:tcPr marL="49393" marR="49393" marT="0" marB="0">
                    <a:solidFill>
                      <a:srgbClr val="D4EAE4"/>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07653151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0778"/>
            <a:ext cx="8229600" cy="1531544"/>
          </a:xfrm>
          <a:solidFill>
            <a:srgbClr val="D3F42C"/>
          </a:solidFill>
        </p:spPr>
        <p:txBody>
          <a:bodyPr lIns="0" tIns="0" rIns="0" bIns="0"/>
          <a:lstStyle/>
          <a:p>
            <a:r>
              <a:rPr lang="en-US" sz="3200" dirty="0"/>
              <a:t>Cancers Develop by the Stepwise Accumulation of Mutations Involving Oncogenes and Tumor Suppressor Genes</a:t>
            </a:r>
            <a:endParaRPr lang="en-IN" sz="3200" dirty="0"/>
          </a:p>
        </p:txBody>
      </p:sp>
      <p:sp>
        <p:nvSpPr>
          <p:cNvPr id="8" name="Content Placeholder 7"/>
          <p:cNvSpPr>
            <a:spLocks noGrp="1"/>
          </p:cNvSpPr>
          <p:nvPr>
            <p:ph sz="quarter" idx="13"/>
          </p:nvPr>
        </p:nvSpPr>
        <p:spPr>
          <a:xfrm>
            <a:off x="457200" y="1951630"/>
            <a:ext cx="8232775" cy="3357349"/>
          </a:xfrm>
        </p:spPr>
        <p:txBody>
          <a:bodyPr lIns="0" tIns="0" rIns="0" bIns="0"/>
          <a:lstStyle/>
          <a:p>
            <a:pPr marL="342000" indent="-342000"/>
            <a:r>
              <a:rPr lang="en-US" sz="2400" u="sng" dirty="0">
                <a:solidFill>
                  <a:schemeClr val="tx1"/>
                </a:solidFill>
              </a:rPr>
              <a:t>For a given type of cancer, there are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typically mutations in 50−75 different protein-coding genes.</a:t>
            </a:r>
            <a:endParaRPr lang="en-US" sz="2400" u="sng" dirty="0">
              <a:solidFill>
                <a:schemeClr val="tx1"/>
              </a:solidFill>
            </a:endParaRPr>
          </a:p>
          <a:p>
            <a:pPr marL="342000" indent="-342000"/>
            <a:r>
              <a:rPr lang="en-US" sz="2400" dirty="0">
                <a:solidFill>
                  <a:schemeClr val="tx1"/>
                </a:solidFill>
              </a:rPr>
              <a:t>A small number are mutated frequently in the same types of cancers of many different patients, whereas the rest are infrequently mutated.</a:t>
            </a:r>
          </a:p>
          <a:p>
            <a:pPr marL="342000" indent="-342000"/>
            <a:r>
              <a:rPr lang="en-US" sz="2400" u="sng" dirty="0">
                <a:solidFill>
                  <a:schemeClr val="tx1"/>
                </a:solidFill>
              </a:rPr>
              <a:t>The commonly mutated genes affect about a dozen different pathways.</a:t>
            </a:r>
          </a:p>
        </p:txBody>
      </p:sp>
    </p:spTree>
    <p:extLst>
      <p:ext uri="{BB962C8B-B14F-4D97-AF65-F5344CB8AC3E}">
        <p14:creationId xmlns:p14="http://schemas.microsoft.com/office/powerpoint/2010/main" val="255351636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834"/>
            <a:ext cx="8229600" cy="603497"/>
          </a:xfrm>
          <a:solidFill>
            <a:srgbClr val="D3F42C"/>
          </a:solidFill>
        </p:spPr>
        <p:txBody>
          <a:bodyPr lIns="0" tIns="0" rIns="0" bIns="0"/>
          <a:lstStyle/>
          <a:p>
            <a:r>
              <a:rPr lang="en-US" dirty="0"/>
              <a:t>Common Mutations in Cancer</a:t>
            </a:r>
            <a:endParaRPr lang="en-IN" dirty="0"/>
          </a:p>
        </p:txBody>
      </p:sp>
      <p:sp>
        <p:nvSpPr>
          <p:cNvPr id="8" name="Content Placeholder 7"/>
          <p:cNvSpPr>
            <a:spLocks noGrp="1"/>
          </p:cNvSpPr>
          <p:nvPr>
            <p:ph sz="quarter" idx="13"/>
          </p:nvPr>
        </p:nvSpPr>
        <p:spPr>
          <a:xfrm>
            <a:off x="457200" y="968992"/>
            <a:ext cx="8232775" cy="4312692"/>
          </a:xfrm>
        </p:spPr>
        <p:txBody>
          <a:bodyPr lIns="0" tIns="0" rIns="0" bIns="0"/>
          <a:lstStyle/>
          <a:p>
            <a:pPr marL="342000" indent="-342000"/>
            <a:r>
              <a:rPr lang="en-US" sz="2400" dirty="0">
                <a:solidFill>
                  <a:srgbClr val="C00000"/>
                </a:solidFill>
                <a:effectLst>
                  <a:glow rad="139700">
                    <a:schemeClr val="accent4">
                      <a:satMod val="175000"/>
                      <a:alpha val="40000"/>
                    </a:schemeClr>
                  </a:glow>
                  <a:outerShdw blurRad="38100" dist="38100" dir="2700000" algn="tl">
                    <a:srgbClr val="000000">
                      <a:alpha val="43137"/>
                    </a:srgbClr>
                  </a:outerShdw>
                </a:effectLst>
              </a:rPr>
              <a:t>Common</a:t>
            </a:r>
            <a:r>
              <a:rPr lang="en-US" sz="2400" dirty="0">
                <a:solidFill>
                  <a:srgbClr val="C00000"/>
                </a:solidFill>
                <a:effectLst>
                  <a:glow rad="139700">
                    <a:schemeClr val="accent4">
                      <a:satMod val="175000"/>
                      <a:alpha val="40000"/>
                    </a:schemeClr>
                  </a:glow>
                </a:effectLst>
              </a:rPr>
              <a:t> </a:t>
            </a:r>
            <a:r>
              <a:rPr lang="en-US" sz="2400" dirty="0">
                <a:solidFill>
                  <a:srgbClr val="C00000"/>
                </a:solidFill>
                <a:effectLst>
                  <a:glow rad="139700">
                    <a:schemeClr val="accent4">
                      <a:satMod val="175000"/>
                      <a:alpha val="40000"/>
                    </a:schemeClr>
                  </a:glow>
                  <a:outerShdw blurRad="38100" dist="38100" dir="2700000" algn="tl">
                    <a:srgbClr val="000000">
                      <a:alpha val="43137"/>
                    </a:srgbClr>
                  </a:outerShdw>
                </a:effectLst>
              </a:rPr>
              <a:t>mutations</a:t>
            </a:r>
            <a:r>
              <a:rPr lang="en-US" sz="2400" dirty="0">
                <a:solidFill>
                  <a:srgbClr val="C00000"/>
                </a:solidFill>
                <a:effectLst>
                  <a:glow rad="139700">
                    <a:schemeClr val="accent4">
                      <a:satMod val="175000"/>
                      <a:alpha val="40000"/>
                    </a:schemeClr>
                  </a:glow>
                </a:effectLst>
              </a:rPr>
              <a:t> </a:t>
            </a:r>
            <a:r>
              <a:rPr lang="en-US" sz="2400" dirty="0">
                <a:solidFill>
                  <a:schemeClr val="tx1"/>
                </a:solidFill>
                <a:effectLst>
                  <a:glow rad="139700">
                    <a:schemeClr val="accent4">
                      <a:satMod val="175000"/>
                      <a:alpha val="40000"/>
                    </a:schemeClr>
                  </a:glow>
                </a:effectLst>
              </a:rPr>
              <a:t>involve </a:t>
            </a:r>
            <a:r>
              <a:rPr lang="en-US" sz="2400" u="sng" dirty="0">
                <a:solidFill>
                  <a:schemeClr val="tx1"/>
                </a:solidFill>
                <a:effectLst>
                  <a:glow rad="139700">
                    <a:schemeClr val="accent4">
                      <a:satMod val="175000"/>
                      <a:alpha val="40000"/>
                    </a:schemeClr>
                  </a:glow>
                  <a:outerShdw blurRad="38100" dist="38100" dir="2700000" algn="tl">
                    <a:srgbClr val="000000">
                      <a:alpha val="43137"/>
                    </a:srgbClr>
                  </a:outerShdw>
                </a:effectLst>
              </a:rPr>
              <a:t>inactivation</a:t>
            </a:r>
            <a:r>
              <a:rPr lang="en-US" sz="2400" u="sng" dirty="0">
                <a:solidFill>
                  <a:schemeClr val="tx1"/>
                </a:solidFill>
                <a:effectLst>
                  <a:glow rad="139700">
                    <a:schemeClr val="accent4">
                      <a:satMod val="175000"/>
                      <a:alpha val="40000"/>
                    </a:schemeClr>
                  </a:glow>
                </a:effectLst>
              </a:rPr>
              <a:t> of tumor suppressor genes</a:t>
            </a:r>
            <a:r>
              <a:rPr lang="en-US" sz="2400" dirty="0">
                <a:solidFill>
                  <a:schemeClr val="tx1"/>
                </a:solidFill>
                <a:effectLst>
                  <a:glow rad="139700">
                    <a:schemeClr val="accent4">
                      <a:satMod val="175000"/>
                      <a:alpha val="40000"/>
                    </a:schemeClr>
                  </a:glow>
                </a:effectLst>
              </a:rPr>
              <a:t> and the </a:t>
            </a:r>
            <a:r>
              <a:rPr lang="en-US" sz="2400" u="sng" dirty="0">
                <a:solidFill>
                  <a:schemeClr val="tx1"/>
                </a:solidFill>
                <a:effectLst>
                  <a:glow rad="139700">
                    <a:schemeClr val="accent4">
                      <a:satMod val="175000"/>
                      <a:alpha val="40000"/>
                    </a:schemeClr>
                  </a:glow>
                  <a:outerShdw blurRad="38100" dist="38100" dir="2700000" algn="tl">
                    <a:srgbClr val="000000">
                      <a:alpha val="43137"/>
                    </a:srgbClr>
                  </a:outerShdw>
                </a:effectLst>
              </a:rPr>
              <a:t>conversion</a:t>
            </a:r>
            <a:r>
              <a:rPr lang="en-US" sz="2400" u="sng" dirty="0">
                <a:solidFill>
                  <a:schemeClr val="tx1"/>
                </a:solidFill>
                <a:effectLst>
                  <a:glow rad="139700">
                    <a:schemeClr val="accent4">
                      <a:satMod val="175000"/>
                      <a:alpha val="40000"/>
                    </a:schemeClr>
                  </a:glow>
                </a:effectLst>
              </a:rPr>
              <a:t> of proto-oncogenes to oncogenes</a:t>
            </a:r>
            <a:r>
              <a:rPr lang="en-US" sz="2400" u="sng" dirty="0">
                <a:solidFill>
                  <a:schemeClr val="tx1"/>
                </a:solidFill>
                <a:effectLst>
                  <a:glow rad="63500">
                    <a:schemeClr val="accent4">
                      <a:satMod val="175000"/>
                      <a:alpha val="40000"/>
                    </a:schemeClr>
                  </a:glow>
                </a:effectLst>
              </a:rPr>
              <a:t>.</a:t>
            </a:r>
          </a:p>
          <a:p>
            <a:pPr marL="342000" indent="-342000"/>
            <a:r>
              <a:rPr lang="en-US" sz="2400" dirty="0">
                <a:solidFill>
                  <a:schemeClr val="tx1"/>
                </a:solidFill>
              </a:rPr>
              <a:t>In </a:t>
            </a:r>
            <a:r>
              <a:rPr lang="en-US" sz="2400" dirty="0">
                <a:solidFill>
                  <a:srgbClr val="C00000"/>
                </a:solidFill>
              </a:rPr>
              <a:t>colon cancer</a:t>
            </a:r>
            <a:r>
              <a:rPr lang="en-US" sz="2400" dirty="0">
                <a:solidFill>
                  <a:schemeClr val="tx1"/>
                </a:solidFill>
              </a:rPr>
              <a:t>, the most common pattern is presence of a </a:t>
            </a:r>
            <a:r>
              <a:rPr lang="en-US" sz="2400" i="1" spc="-350" dirty="0">
                <a:solidFill>
                  <a:srgbClr val="C00000"/>
                </a:solidFill>
                <a:effectLst>
                  <a:glow rad="63500">
                    <a:schemeClr val="accent4">
                      <a:satMod val="175000"/>
                      <a:alpha val="40000"/>
                    </a:schemeClr>
                  </a:glow>
                </a:effectLst>
              </a:rPr>
              <a:t>K R A S</a:t>
            </a:r>
            <a:r>
              <a:rPr lang="en-US" sz="2400" dirty="0">
                <a:solidFill>
                  <a:srgbClr val="C00000"/>
                </a:solidFill>
                <a:effectLst>
                  <a:glow rad="63500">
                    <a:schemeClr val="accent4">
                      <a:satMod val="175000"/>
                      <a:alpha val="40000"/>
                    </a:schemeClr>
                  </a:glow>
                </a:effectLst>
              </a:rPr>
              <a:t>  oncogene </a:t>
            </a:r>
            <a:r>
              <a:rPr lang="en-US" sz="2400" dirty="0">
                <a:solidFill>
                  <a:schemeClr val="tx1"/>
                </a:solidFill>
              </a:rPr>
              <a:t>(member of the </a:t>
            </a:r>
            <a:r>
              <a:rPr lang="en-US" sz="2400" i="1" spc="-350" dirty="0">
                <a:solidFill>
                  <a:schemeClr val="tx1"/>
                </a:solidFill>
              </a:rPr>
              <a:t>R A S</a:t>
            </a:r>
            <a:r>
              <a:rPr lang="en-US" sz="2400" dirty="0">
                <a:solidFill>
                  <a:schemeClr val="tx1"/>
                </a:solidFill>
              </a:rPr>
              <a:t> gene family).</a:t>
            </a:r>
          </a:p>
          <a:p>
            <a:pPr marL="342000" indent="-342000"/>
            <a:r>
              <a:rPr lang="en-US" sz="2400" dirty="0">
                <a:solidFill>
                  <a:schemeClr val="tx1"/>
                </a:solidFill>
              </a:rPr>
              <a:t>This is </a:t>
            </a:r>
            <a:r>
              <a:rPr lang="en-US" sz="2400" u="sng" dirty="0">
                <a:solidFill>
                  <a:schemeClr val="tx1"/>
                </a:solidFill>
              </a:rPr>
              <a:t>accompanied</a:t>
            </a:r>
            <a:r>
              <a:rPr lang="en-US" sz="2400" dirty="0">
                <a:solidFill>
                  <a:schemeClr val="tx1"/>
                </a:solidFill>
              </a:rPr>
              <a:t> by mutations in </a:t>
            </a:r>
            <a:r>
              <a:rPr lang="en-US" sz="2400" dirty="0">
                <a:solidFill>
                  <a:schemeClr val="tx1"/>
                </a:solidFill>
                <a:effectLst>
                  <a:glow rad="63500">
                    <a:schemeClr val="accent4">
                      <a:satMod val="175000"/>
                      <a:alpha val="40000"/>
                    </a:schemeClr>
                  </a:glow>
                </a:effectLst>
              </a:rPr>
              <a:t>the </a:t>
            </a:r>
            <a:r>
              <a:rPr lang="en-US" sz="2400" i="1" spc="-350" dirty="0">
                <a:solidFill>
                  <a:srgbClr val="C00000"/>
                </a:solidFill>
                <a:effectLst>
                  <a:glow rad="63500">
                    <a:schemeClr val="accent4">
                      <a:satMod val="175000"/>
                      <a:alpha val="40000"/>
                    </a:schemeClr>
                  </a:glow>
                </a:effectLst>
              </a:rPr>
              <a:t>A P C</a:t>
            </a:r>
            <a:r>
              <a:rPr lang="en-US" sz="2400" i="1" dirty="0">
                <a:solidFill>
                  <a:srgbClr val="C00000"/>
                </a:solidFill>
                <a:effectLst>
                  <a:glow rad="63500">
                    <a:schemeClr val="accent4">
                      <a:satMod val="175000"/>
                      <a:alpha val="40000"/>
                    </a:schemeClr>
                  </a:glow>
                </a:effectLst>
              </a:rPr>
              <a:t>, SMAD4,</a:t>
            </a:r>
            <a:r>
              <a:rPr lang="en-US" sz="2400" dirty="0">
                <a:solidFill>
                  <a:srgbClr val="C00000"/>
                </a:solidFill>
                <a:effectLst>
                  <a:glow rad="63500">
                    <a:schemeClr val="accent4">
                      <a:satMod val="175000"/>
                      <a:alpha val="40000"/>
                    </a:schemeClr>
                  </a:glow>
                </a:effectLst>
              </a:rPr>
              <a:t> and </a:t>
            </a:r>
            <a:r>
              <a:rPr lang="en-US" sz="2400" i="1" dirty="0">
                <a:solidFill>
                  <a:srgbClr val="C00000"/>
                </a:solidFill>
                <a:effectLst>
                  <a:glow rad="63500">
                    <a:schemeClr val="accent4">
                      <a:satMod val="175000"/>
                      <a:alpha val="40000"/>
                    </a:schemeClr>
                  </a:glow>
                </a:effectLst>
              </a:rPr>
              <a:t>p53</a:t>
            </a:r>
            <a:r>
              <a:rPr lang="en-US" sz="2400" dirty="0">
                <a:solidFill>
                  <a:srgbClr val="C00000"/>
                </a:solidFill>
                <a:effectLst>
                  <a:glow rad="63500">
                    <a:schemeClr val="accent4">
                      <a:satMod val="175000"/>
                      <a:alpha val="40000"/>
                    </a:schemeClr>
                  </a:glow>
                </a:effectLst>
              </a:rPr>
              <a:t> genes.</a:t>
            </a:r>
          </a:p>
        </p:txBody>
      </p:sp>
    </p:spTree>
    <p:extLst>
      <p:ext uri="{BB962C8B-B14F-4D97-AF65-F5344CB8AC3E}">
        <p14:creationId xmlns:p14="http://schemas.microsoft.com/office/powerpoint/2010/main" val="53384344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rgbClr val="D3F42C"/>
          </a:solidFill>
        </p:spPr>
        <p:txBody>
          <a:bodyPr lIns="0" tIns="0" rIns="0" bIns="0"/>
          <a:lstStyle/>
          <a:p>
            <a:r>
              <a:rPr lang="en-US" dirty="0"/>
              <a:t>Stepwise Model for the Development of Colon Cancer</a:t>
            </a:r>
            <a:endParaRPr lang="en-IN" dirty="0"/>
          </a:p>
        </p:txBody>
      </p:sp>
      <p:sp>
        <p:nvSpPr>
          <p:cNvPr id="4" name="Content Placeholder 3"/>
          <p:cNvSpPr>
            <a:spLocks noGrp="1"/>
          </p:cNvSpPr>
          <p:nvPr>
            <p:ph sz="quarter" idx="14"/>
          </p:nvPr>
        </p:nvSpPr>
        <p:spPr>
          <a:xfrm>
            <a:off x="457201" y="1552575"/>
            <a:ext cx="8345605" cy="740249"/>
          </a:xfrm>
          <a:solidFill>
            <a:schemeClr val="accent4">
              <a:lumMod val="40000"/>
              <a:lumOff val="60000"/>
            </a:schemeClr>
          </a:solidFill>
        </p:spPr>
        <p:txBody>
          <a:bodyPr lIns="0" tIns="0" rIns="0" bIns="0"/>
          <a:lstStyle/>
          <a:p>
            <a:pPr marL="0" indent="0">
              <a:buNone/>
            </a:pPr>
            <a:r>
              <a:rPr lang="en-IN" sz="2400" b="1" dirty="0"/>
              <a:t>Figure 26.21 </a:t>
            </a:r>
            <a:r>
              <a:rPr lang="en-IN" sz="2400" dirty="0"/>
              <a:t>Stepwise Model for the Development of Colon Cancer.</a:t>
            </a:r>
          </a:p>
        </p:txBody>
      </p:sp>
      <p:pic>
        <p:nvPicPr>
          <p:cNvPr id="9" name="Content Placeholder 4" descr="A stepwise model shows the following stages of colon cancer: normal cells, early benign tumor, intermediate benign tumor, late benign tumor, localized cancer, and invasion and metastasi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4637"/>
          <a:stretch/>
        </p:blipFill>
        <p:spPr>
          <a:xfrm>
            <a:off x="750661" y="2914899"/>
            <a:ext cx="7898263" cy="2678883"/>
          </a:xfrm>
        </p:spPr>
      </p:pic>
    </p:spTree>
    <p:extLst>
      <p:ext uri="{BB962C8B-B14F-4D97-AF65-F5344CB8AC3E}">
        <p14:creationId xmlns:p14="http://schemas.microsoft.com/office/powerpoint/2010/main" val="256044002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2538"/>
            <a:ext cx="8229600" cy="1176703"/>
          </a:xfrm>
          <a:solidFill>
            <a:srgbClr val="D3F42C"/>
          </a:solidFill>
        </p:spPr>
        <p:txBody>
          <a:bodyPr lIns="0" tIns="0" rIns="0" bIns="0"/>
          <a:lstStyle/>
          <a:p>
            <a:r>
              <a:rPr lang="en-US" dirty="0">
                <a:effectLst>
                  <a:outerShdw blurRad="38100" dist="38100" dir="2700000" algn="tl">
                    <a:srgbClr val="000000">
                      <a:alpha val="43137"/>
                    </a:srgbClr>
                  </a:outerShdw>
                </a:effectLst>
              </a:rPr>
              <a:t>Identifying</a:t>
            </a:r>
            <a:r>
              <a:rPr lang="en-US" dirty="0"/>
              <a:t> </a:t>
            </a:r>
            <a:r>
              <a:rPr lang="en-US" dirty="0">
                <a:effectLst>
                  <a:outerShdw blurRad="38100" dist="38100" dir="2700000" algn="tl">
                    <a:srgbClr val="000000">
                      <a:alpha val="43137"/>
                    </a:srgbClr>
                  </a:outerShdw>
                </a:effectLst>
              </a:rPr>
              <a:t>Mutations</a:t>
            </a:r>
            <a:r>
              <a:rPr lang="en-US" dirty="0"/>
              <a:t> Associated with Cancer</a:t>
            </a:r>
            <a:endParaRPr lang="en-IN" dirty="0"/>
          </a:p>
        </p:txBody>
      </p:sp>
      <p:sp>
        <p:nvSpPr>
          <p:cNvPr id="8" name="Content Placeholder 7"/>
          <p:cNvSpPr>
            <a:spLocks noGrp="1"/>
          </p:cNvSpPr>
          <p:nvPr>
            <p:ph sz="quarter" idx="13"/>
          </p:nvPr>
        </p:nvSpPr>
        <p:spPr>
          <a:xfrm>
            <a:off x="457200" y="1501254"/>
            <a:ext cx="8232775" cy="3780430"/>
          </a:xfrm>
        </p:spPr>
        <p:txBody>
          <a:bodyPr lIns="0" tIns="0" rIns="0" bIns="0"/>
          <a:lstStyle/>
          <a:p>
            <a:pPr marL="342000" indent="-342000"/>
            <a:r>
              <a:rPr lang="en-US" sz="2400" b="1" u="sng" dirty="0">
                <a:ln w="22225">
                  <a:solidFill>
                    <a:schemeClr val="accent2"/>
                  </a:solidFill>
                  <a:prstDash val="solid"/>
                </a:ln>
                <a:solidFill>
                  <a:schemeClr val="accent2">
                    <a:lumMod val="40000"/>
                    <a:lumOff val="60000"/>
                  </a:schemeClr>
                </a:solidFill>
              </a:rPr>
              <a:t>Genome-wide association studies (G W A S) </a:t>
            </a:r>
            <a:r>
              <a:rPr lang="en-US" sz="2400" u="sng" dirty="0">
                <a:solidFill>
                  <a:schemeClr val="tx1"/>
                </a:solidFill>
              </a:rPr>
              <a:t>involve </a:t>
            </a:r>
            <a:r>
              <a:rPr lang="en-US" sz="2400" u="sng" dirty="0">
                <a:solidFill>
                  <a:srgbClr val="C00000"/>
                </a:solidFill>
              </a:rPr>
              <a:t>sequencing the entire genomes of many cancers</a:t>
            </a:r>
            <a:r>
              <a:rPr lang="en-US" sz="2400" u="sng" dirty="0">
                <a:solidFill>
                  <a:schemeClr val="tx1"/>
                </a:solidFill>
              </a:rPr>
              <a:t>.</a:t>
            </a:r>
          </a:p>
          <a:p>
            <a:pPr marL="342000" indent="-342000"/>
            <a:r>
              <a:rPr lang="en-US" sz="2400" dirty="0">
                <a:solidFill>
                  <a:schemeClr val="tx1"/>
                </a:solidFill>
              </a:rPr>
              <a:t>The </a:t>
            </a:r>
            <a:r>
              <a:rPr lang="en-US" sz="2400" dirty="0">
                <a:solidFill>
                  <a:srgbClr val="C00000"/>
                </a:solidFill>
              </a:rPr>
              <a:t>aim is </a:t>
            </a:r>
            <a:r>
              <a:rPr lang="en-US" sz="2400" dirty="0">
                <a:solidFill>
                  <a:schemeClr val="tx1"/>
                </a:solidFill>
              </a:rPr>
              <a:t>to </a:t>
            </a:r>
            <a:r>
              <a:rPr lang="en-US" sz="2400" u="sng" dirty="0">
                <a:solidFill>
                  <a:schemeClr val="tx1"/>
                </a:solidFill>
                <a:effectLst>
                  <a:glow rad="63500">
                    <a:schemeClr val="accent4">
                      <a:satMod val="175000"/>
                      <a:alpha val="40000"/>
                    </a:schemeClr>
                  </a:glow>
                </a:effectLst>
              </a:rPr>
              <a:t>correlate </a:t>
            </a:r>
            <a:r>
              <a:rPr lang="en-US" sz="2400" u="sng" dirty="0">
                <a:solidFill>
                  <a:schemeClr val="tx2"/>
                </a:solidFill>
                <a:effectLst>
                  <a:glow rad="63500">
                    <a:schemeClr val="accent4">
                      <a:satMod val="175000"/>
                      <a:alpha val="40000"/>
                    </a:schemeClr>
                  </a:glow>
                </a:effectLst>
              </a:rPr>
              <a:t>specific mutations common </a:t>
            </a:r>
            <a:r>
              <a:rPr lang="en-US" sz="2400" u="sng" dirty="0">
                <a:solidFill>
                  <a:schemeClr val="tx1"/>
                </a:solidFill>
                <a:effectLst>
                  <a:glow rad="63500">
                    <a:schemeClr val="accent4">
                      <a:satMod val="175000"/>
                      <a:alpha val="40000"/>
                    </a:schemeClr>
                  </a:glow>
                </a:effectLst>
              </a:rPr>
              <a:t>to particular diseases, including cancer</a:t>
            </a:r>
            <a:r>
              <a:rPr lang="en-US" sz="2400" dirty="0">
                <a:solidFill>
                  <a:schemeClr val="tx1"/>
                </a:solidFill>
                <a:effectLst>
                  <a:glow rad="63500">
                    <a:schemeClr val="accent4">
                      <a:satMod val="175000"/>
                      <a:alpha val="40000"/>
                    </a:schemeClr>
                  </a:glow>
                </a:effectLst>
              </a:rPr>
              <a:t>. </a:t>
            </a:r>
          </a:p>
          <a:p>
            <a:pPr marL="342000" indent="-342000"/>
            <a:r>
              <a:rPr lang="en-US" sz="2400" dirty="0">
                <a:solidFill>
                  <a:schemeClr val="tx1"/>
                </a:solidFill>
              </a:rPr>
              <a:t>One coordinating effort to </a:t>
            </a:r>
            <a:r>
              <a:rPr lang="en-US" sz="2400" u="sng" dirty="0">
                <a:solidFill>
                  <a:schemeClr val="tx1"/>
                </a:solidFill>
              </a:rPr>
              <a:t>create a comprehensive analysis of mutant genomes in common types of cancers is the </a:t>
            </a:r>
            <a:r>
              <a:rPr lang="en-US" sz="2400" b="1" i="1" u="sng" dirty="0">
                <a:ln w="22225">
                  <a:solidFill>
                    <a:schemeClr val="accent2"/>
                  </a:solidFill>
                  <a:prstDash val="solid"/>
                </a:ln>
                <a:solidFill>
                  <a:schemeClr val="accent2">
                    <a:lumMod val="40000"/>
                    <a:lumOff val="60000"/>
                  </a:schemeClr>
                </a:solidFill>
              </a:rPr>
              <a:t>Cancer Genome Atlas</a:t>
            </a:r>
            <a:r>
              <a:rPr lang="en-US" sz="2400" b="1" u="sng" dirty="0">
                <a:ln w="22225">
                  <a:solidFill>
                    <a:schemeClr val="accent2"/>
                  </a:solidFill>
                  <a:prstDash val="solid"/>
                </a:ln>
                <a:solidFill>
                  <a:schemeClr val="accent2">
                    <a:lumMod val="40000"/>
                    <a:lumOff val="60000"/>
                  </a:schemeClr>
                </a:solidFill>
              </a:rPr>
              <a:t> </a:t>
            </a:r>
            <a:r>
              <a:rPr lang="en-US" sz="2400" dirty="0">
                <a:solidFill>
                  <a:schemeClr val="tx1"/>
                </a:solidFill>
              </a:rPr>
              <a:t>managed by the U.S. National Institutes of Health (</a:t>
            </a:r>
            <a:r>
              <a:rPr lang="en-US" sz="2400" spc="-350" dirty="0">
                <a:solidFill>
                  <a:schemeClr val="tx1"/>
                </a:solidFill>
              </a:rPr>
              <a:t>N I H</a:t>
            </a:r>
            <a:r>
              <a:rPr lang="en-US" sz="2400" dirty="0">
                <a:solidFill>
                  <a:schemeClr val="tx1"/>
                </a:solidFill>
              </a:rPr>
              <a:t>). </a:t>
            </a:r>
          </a:p>
        </p:txBody>
      </p:sp>
    </p:spTree>
    <p:extLst>
      <p:ext uri="{BB962C8B-B14F-4D97-AF65-F5344CB8AC3E}">
        <p14:creationId xmlns:p14="http://schemas.microsoft.com/office/powerpoint/2010/main" val="188056346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47130"/>
            <a:ext cx="8229600" cy="1681671"/>
          </a:xfrm>
          <a:solidFill>
            <a:srgbClr val="D3F42C"/>
          </a:solidFill>
        </p:spPr>
        <p:txBody>
          <a:bodyPr lIns="0" tIns="0" rIns="0" bIns="0"/>
          <a:lstStyle/>
          <a:p>
            <a:r>
              <a:rPr lang="en-US" dirty="0"/>
              <a:t>Epigenetic Changes in Gene Expression </a:t>
            </a:r>
            <a:r>
              <a:rPr lang="en-US" dirty="0">
                <a:effectLst>
                  <a:outerShdw blurRad="38100" dist="38100" dir="2700000" algn="tl">
                    <a:srgbClr val="000000">
                      <a:alpha val="43137"/>
                    </a:srgbClr>
                  </a:outerShdw>
                </a:effectLst>
              </a:rPr>
              <a:t>Influence</a:t>
            </a:r>
            <a:r>
              <a:rPr lang="en-US" dirty="0"/>
              <a:t> the Properties of Cancer Cells</a:t>
            </a:r>
            <a:endParaRPr lang="en-IN" dirty="0"/>
          </a:p>
        </p:txBody>
      </p:sp>
      <p:sp>
        <p:nvSpPr>
          <p:cNvPr id="8" name="Content Placeholder 7"/>
          <p:cNvSpPr>
            <a:spLocks noGrp="1"/>
          </p:cNvSpPr>
          <p:nvPr>
            <p:ph sz="quarter" idx="13"/>
          </p:nvPr>
        </p:nvSpPr>
        <p:spPr>
          <a:xfrm>
            <a:off x="457200" y="2006220"/>
            <a:ext cx="8232775" cy="4309739"/>
          </a:xfrm>
        </p:spPr>
        <p:txBody>
          <a:bodyPr lIns="0" tIns="0" rIns="0" bIns="0"/>
          <a:lstStyle/>
          <a:p>
            <a:pPr marL="342000" indent="-342000"/>
            <a:r>
              <a:rPr lang="en-US" sz="2400" i="1" dirty="0">
                <a:solidFill>
                  <a:srgbClr val="C00000"/>
                </a:solidFill>
              </a:rPr>
              <a:t>Epigenetic changes </a:t>
            </a:r>
            <a:r>
              <a:rPr lang="en-US" sz="2400" dirty="0">
                <a:solidFill>
                  <a:schemeClr val="tx1"/>
                </a:solidFill>
              </a:rPr>
              <a:t>are </a:t>
            </a:r>
            <a:r>
              <a:rPr lang="en-US" sz="2400" u="sng" dirty="0">
                <a:solidFill>
                  <a:schemeClr val="tx1"/>
                </a:solidFill>
              </a:rPr>
              <a:t>alterations in gene expression that do not involve sequence changes</a:t>
            </a:r>
            <a:r>
              <a:rPr lang="en-US" sz="2400" dirty="0">
                <a:solidFill>
                  <a:schemeClr val="tx1"/>
                </a:solidFill>
              </a:rPr>
              <a:t>.</a:t>
            </a:r>
          </a:p>
          <a:p>
            <a:pPr marL="342000" indent="-342000"/>
            <a:r>
              <a:rPr lang="en-US" sz="2400" b="1" i="1" u="sng" dirty="0">
                <a:ln w="22225">
                  <a:solidFill>
                    <a:schemeClr val="accent2"/>
                  </a:solidFill>
                  <a:prstDash val="solid"/>
                </a:ln>
                <a:solidFill>
                  <a:schemeClr val="accent2">
                    <a:lumMod val="40000"/>
                    <a:lumOff val="60000"/>
                  </a:schemeClr>
                </a:solidFill>
              </a:rPr>
              <a:t>D N A methylation </a:t>
            </a:r>
            <a:r>
              <a:rPr lang="en-US" sz="2400" b="1" u="sng" dirty="0">
                <a:ln w="22225">
                  <a:solidFill>
                    <a:schemeClr val="accent2"/>
                  </a:solidFill>
                  <a:prstDash val="solid"/>
                </a:ln>
                <a:solidFill>
                  <a:schemeClr val="accent2">
                    <a:lumMod val="40000"/>
                    <a:lumOff val="60000"/>
                  </a:schemeClr>
                </a:solidFill>
              </a:rPr>
              <a:t>at –CG</a:t>
            </a:r>
            <a:r>
              <a:rPr lang="en-US" sz="2400" u="sng" dirty="0">
                <a:solidFill>
                  <a:schemeClr val="tx1"/>
                </a:solidFill>
                <a:effectLst>
                  <a:glow rad="63500">
                    <a:schemeClr val="accent4">
                      <a:satMod val="175000"/>
                      <a:alpha val="40000"/>
                    </a:schemeClr>
                  </a:glow>
                </a:effectLst>
              </a:rPr>
              <a:t>– sites </a:t>
            </a:r>
            <a:r>
              <a:rPr lang="en-US" sz="2400" b="1" u="sng" dirty="0">
                <a:ln w="22225">
                  <a:solidFill>
                    <a:schemeClr val="accent2"/>
                  </a:solidFill>
                  <a:prstDash val="solid"/>
                </a:ln>
                <a:solidFill>
                  <a:schemeClr val="accent2">
                    <a:lumMod val="40000"/>
                    <a:lumOff val="60000"/>
                  </a:schemeClr>
                </a:solidFill>
              </a:rPr>
              <a:t>near</a:t>
            </a:r>
            <a:r>
              <a:rPr lang="en-US" sz="2400" u="sng" dirty="0">
                <a:solidFill>
                  <a:schemeClr val="tx1"/>
                </a:solidFill>
                <a:effectLst>
                  <a:glow rad="63500">
                    <a:schemeClr val="accent4">
                      <a:satMod val="175000"/>
                      <a:alpha val="40000"/>
                    </a:schemeClr>
                  </a:glow>
                </a:effectLst>
              </a:rPr>
              <a:t> gene </a:t>
            </a:r>
            <a:r>
              <a:rPr lang="en-US" sz="2400" b="1" u="sng" dirty="0">
                <a:ln w="22225">
                  <a:solidFill>
                    <a:schemeClr val="accent2"/>
                  </a:solidFill>
                  <a:prstDash val="solid"/>
                </a:ln>
                <a:solidFill>
                  <a:schemeClr val="accent2">
                    <a:lumMod val="40000"/>
                    <a:lumOff val="60000"/>
                  </a:schemeClr>
                </a:solidFill>
              </a:rPr>
              <a:t>promoters</a:t>
            </a:r>
            <a:r>
              <a:rPr lang="en-US" sz="2400" u="sng" dirty="0">
                <a:solidFill>
                  <a:schemeClr val="tx1"/>
                </a:solidFill>
                <a:effectLst>
                  <a:glow rad="63500">
                    <a:schemeClr val="accent4">
                      <a:satMod val="175000"/>
                      <a:alpha val="40000"/>
                    </a:schemeClr>
                  </a:glow>
                </a:effectLst>
              </a:rPr>
              <a:t> lead to </a:t>
            </a:r>
            <a:r>
              <a:rPr lang="en-US" sz="2400" b="1" i="1" u="sng" dirty="0">
                <a:ln w="22225">
                  <a:solidFill>
                    <a:schemeClr val="accent2"/>
                  </a:solidFill>
                  <a:prstDash val="solid"/>
                </a:ln>
                <a:solidFill>
                  <a:schemeClr val="accent2">
                    <a:lumMod val="40000"/>
                    <a:lumOff val="60000"/>
                  </a:schemeClr>
                </a:solidFill>
              </a:rPr>
              <a:t>epigenetic</a:t>
            </a:r>
            <a:r>
              <a:rPr lang="en-US" sz="2400" i="1" u="sng" dirty="0">
                <a:solidFill>
                  <a:srgbClr val="C00000"/>
                </a:solidFill>
                <a:effectLst>
                  <a:glow rad="63500">
                    <a:schemeClr val="accent4">
                      <a:satMod val="175000"/>
                      <a:alpha val="40000"/>
                    </a:schemeClr>
                  </a:glow>
                </a:effectLst>
              </a:rPr>
              <a:t> </a:t>
            </a:r>
            <a:r>
              <a:rPr lang="en-US" sz="2400" b="1" i="1" u="sng" dirty="0">
                <a:ln w="22225">
                  <a:solidFill>
                    <a:schemeClr val="accent2"/>
                  </a:solidFill>
                  <a:prstDash val="solid"/>
                </a:ln>
                <a:solidFill>
                  <a:schemeClr val="accent2">
                    <a:lumMod val="40000"/>
                    <a:lumOff val="60000"/>
                  </a:schemeClr>
                </a:solidFill>
              </a:rPr>
              <a:t>silencing</a:t>
            </a:r>
            <a:r>
              <a:rPr lang="en-US" sz="2400" i="1" u="sng" dirty="0">
                <a:solidFill>
                  <a:srgbClr val="C00000"/>
                </a:solidFill>
                <a:effectLst>
                  <a:glow rad="63500">
                    <a:schemeClr val="accent4">
                      <a:satMod val="175000"/>
                      <a:alpha val="40000"/>
                    </a:schemeClr>
                  </a:glow>
                </a:effectLst>
              </a:rPr>
              <a:t> </a:t>
            </a:r>
            <a:r>
              <a:rPr lang="en-US" sz="2400" u="sng" dirty="0">
                <a:solidFill>
                  <a:srgbClr val="C00000"/>
                </a:solidFill>
                <a:effectLst>
                  <a:glow rad="63500">
                    <a:schemeClr val="accent4">
                      <a:satMod val="175000"/>
                      <a:alpha val="40000"/>
                    </a:schemeClr>
                  </a:glow>
                </a:effectLst>
              </a:rPr>
              <a:t>of </a:t>
            </a:r>
            <a:r>
              <a:rPr lang="en-US" sz="2400" b="1" u="sng" dirty="0">
                <a:ln w="22225">
                  <a:solidFill>
                    <a:schemeClr val="accent2"/>
                  </a:solidFill>
                  <a:prstDash val="solid"/>
                </a:ln>
                <a:solidFill>
                  <a:schemeClr val="accent2">
                    <a:lumMod val="40000"/>
                    <a:lumOff val="60000"/>
                  </a:schemeClr>
                </a:solidFill>
              </a:rPr>
              <a:t>genes</a:t>
            </a:r>
            <a:r>
              <a:rPr lang="en-US" sz="2400" u="sng" dirty="0">
                <a:solidFill>
                  <a:schemeClr val="tx1"/>
                </a:solidFill>
                <a:effectLst>
                  <a:glow rad="63500">
                    <a:schemeClr val="accent4">
                      <a:satMod val="175000"/>
                      <a:alpha val="40000"/>
                    </a:schemeClr>
                  </a:glow>
                </a:effectLst>
              </a:rPr>
              <a:t>.</a:t>
            </a:r>
          </a:p>
          <a:p>
            <a:pPr marL="342000" indent="-342000"/>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Tumor suppressor genes </a:t>
            </a:r>
            <a:r>
              <a:rPr lang="en-US" sz="2400" u="sng" dirty="0">
                <a:solidFill>
                  <a:schemeClr val="tx1"/>
                </a:solidFill>
              </a:rPr>
              <a:t>of cancer cells </a:t>
            </a:r>
            <a:r>
              <a:rPr lang="en-US" sz="2400" dirty="0">
                <a:solidFill>
                  <a:schemeClr val="tx1"/>
                </a:solidFill>
              </a:rPr>
              <a:t>are </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inactivated</a:t>
            </a:r>
            <a:r>
              <a:rPr lang="en-US" sz="2400" dirty="0">
                <a:solidFill>
                  <a:srgbClr val="C00000"/>
                </a:solidFill>
              </a:rPr>
              <a:t> by </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 N A methylation</a:t>
            </a:r>
            <a:r>
              <a:rPr lang="en-US" sz="2400" dirty="0">
                <a:solidFill>
                  <a:schemeClr val="tx1"/>
                </a:solidFill>
              </a:rPr>
              <a:t>, an initiating event on the road to cancer</a:t>
            </a:r>
            <a:r>
              <a:rPr lang="en-US" sz="2400" dirty="0" smtClean="0">
                <a:solidFill>
                  <a:schemeClr val="tx1"/>
                </a:solidFill>
              </a:rPr>
              <a:t>.</a:t>
            </a:r>
          </a:p>
          <a:p>
            <a:pPr marL="342000" indent="-342000"/>
            <a:r>
              <a:rPr lang="en-GB" sz="2400" dirty="0"/>
              <a:t>The </a:t>
            </a:r>
            <a:r>
              <a:rPr lang="en-GB"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three</a:t>
            </a:r>
            <a:r>
              <a:rPr lang="en-GB" sz="2400" dirty="0"/>
              <a:t> types of epigenetic </a:t>
            </a:r>
            <a:r>
              <a:rPr lang="en-GB" sz="2400" dirty="0" smtClean="0"/>
              <a:t>modifications,</a:t>
            </a:r>
            <a:r>
              <a:rPr lang="en-GB" sz="2400" dirty="0"/>
              <a:t> </a:t>
            </a:r>
            <a:r>
              <a:rPr lang="en-GB"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DNA methylation</a:t>
            </a:r>
            <a:r>
              <a:rPr lang="en-GB" sz="2400" dirty="0"/>
              <a:t>, </a:t>
            </a:r>
            <a:r>
              <a:rPr lang="en-GB"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histone modification </a:t>
            </a:r>
            <a:r>
              <a:rPr lang="en-GB" sz="2400" dirty="0"/>
              <a:t>and </a:t>
            </a:r>
            <a:r>
              <a:rPr lang="en-GB"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RNA silencing</a:t>
            </a:r>
            <a:r>
              <a:rPr lang="en-GB" sz="2400" dirty="0"/>
              <a:t> </a:t>
            </a:r>
            <a:endParaRPr lang="en-US" sz="2400" dirty="0">
              <a:solidFill>
                <a:schemeClr val="tx1"/>
              </a:solidFill>
            </a:endParaRPr>
          </a:p>
        </p:txBody>
      </p:sp>
    </p:spTree>
    <p:extLst>
      <p:ext uri="{BB962C8B-B14F-4D97-AF65-F5344CB8AC3E}">
        <p14:creationId xmlns:p14="http://schemas.microsoft.com/office/powerpoint/2010/main" val="126282884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3F42C"/>
          </a:solidFill>
        </p:spPr>
        <p:txBody>
          <a:bodyPr/>
          <a:lstStyle/>
          <a:p>
            <a:r>
              <a:rPr lang="en-GB" dirty="0" smtClean="0"/>
              <a:t>Epigenetics and Heredity</a:t>
            </a:r>
            <a:endParaRPr lang="en-GB" dirty="0"/>
          </a:p>
        </p:txBody>
      </p:sp>
      <p:sp>
        <p:nvSpPr>
          <p:cNvPr id="3" name="Content Placeholder 2"/>
          <p:cNvSpPr>
            <a:spLocks noGrp="1"/>
          </p:cNvSpPr>
          <p:nvPr>
            <p:ph sz="quarter" idx="13"/>
          </p:nvPr>
        </p:nvSpPr>
        <p:spPr/>
        <p:txBody>
          <a:bodyPr/>
          <a:lstStyle/>
          <a:p>
            <a:r>
              <a:rPr lang="en-GB" sz="2800" u="sng" dirty="0"/>
              <a:t>Epigenetic modifications</a:t>
            </a:r>
            <a:r>
              <a:rPr lang="en-GB" sz="2800" dirty="0"/>
              <a:t>, such as </a:t>
            </a:r>
            <a:r>
              <a:rPr lang="en-GB" sz="2800" b="1" dirty="0">
                <a:ln w="22225">
                  <a:solidFill>
                    <a:schemeClr val="accent2"/>
                  </a:solidFill>
                  <a:prstDash val="solid"/>
                </a:ln>
                <a:solidFill>
                  <a:schemeClr val="accent2">
                    <a:lumMod val="40000"/>
                    <a:lumOff val="60000"/>
                  </a:schemeClr>
                </a:solidFill>
              </a:rPr>
              <a:t>DNA</a:t>
            </a:r>
            <a:r>
              <a:rPr lang="en-GB" sz="2800" dirty="0"/>
              <a:t> </a:t>
            </a:r>
            <a:r>
              <a:rPr lang="en-GB" sz="2800" b="1" dirty="0">
                <a:ln w="22225">
                  <a:solidFill>
                    <a:schemeClr val="accent2"/>
                  </a:solidFill>
                  <a:prstDash val="solid"/>
                </a:ln>
                <a:solidFill>
                  <a:schemeClr val="accent2">
                    <a:lumMod val="40000"/>
                    <a:lumOff val="60000"/>
                  </a:schemeClr>
                </a:solidFill>
              </a:rPr>
              <a:t>methylation</a:t>
            </a:r>
            <a:r>
              <a:rPr lang="en-GB" sz="2800" dirty="0"/>
              <a:t>, can contribute to </a:t>
            </a:r>
            <a:r>
              <a:rPr lang="en-GB"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alter gene expression</a:t>
            </a:r>
            <a:r>
              <a:rPr lang="en-GB" sz="2800" dirty="0"/>
              <a:t> in heritable manner </a:t>
            </a:r>
            <a:r>
              <a:rPr lang="en-GB" sz="28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without</a:t>
            </a:r>
            <a:r>
              <a:rPr lang="en-GB" sz="2800" dirty="0"/>
              <a:t> </a:t>
            </a:r>
            <a:r>
              <a:rPr lang="en-GB" sz="28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affecting</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the underlying genomic </a:t>
            </a:r>
            <a:r>
              <a:rPr lang="en-GB" sz="28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sequences</a:t>
            </a:r>
            <a:r>
              <a:rPr lang="en-GB" sz="2800" dirty="0" smtClean="0"/>
              <a:t>.</a:t>
            </a:r>
          </a:p>
          <a:p>
            <a:r>
              <a:rPr lang="en-GB" sz="2800" dirty="0"/>
              <a:t>Several </a:t>
            </a:r>
            <a:r>
              <a:rPr lang="en-GB"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lifestyle factors </a:t>
            </a:r>
            <a:r>
              <a:rPr lang="en-GB" sz="2800" dirty="0"/>
              <a:t>have been identified that might </a:t>
            </a:r>
            <a:r>
              <a:rPr lang="en-GB"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modify epigenetic patterns</a:t>
            </a:r>
            <a:r>
              <a:rPr lang="en-GB" sz="2800" dirty="0"/>
              <a:t>, such as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diet</a:t>
            </a:r>
            <a:r>
              <a:rPr lang="en-GB" sz="2800" dirty="0"/>
              <a:t>,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obesity</a:t>
            </a:r>
            <a:r>
              <a:rPr lang="en-GB" sz="2800" dirty="0"/>
              <a:t>,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physical activity</a:t>
            </a:r>
            <a:r>
              <a:rPr lang="en-GB" sz="2800" dirty="0"/>
              <a:t>,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tobacco smoking</a:t>
            </a:r>
            <a:r>
              <a:rPr lang="en-GB" sz="2800" dirty="0"/>
              <a:t>,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alcohol consumption</a:t>
            </a:r>
            <a:r>
              <a:rPr lang="en-GB" sz="2800" dirty="0"/>
              <a:t>,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environmental pollutants,</a:t>
            </a:r>
            <a:r>
              <a:rPr lang="en-GB" sz="2800" dirty="0"/>
              <a:t>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psychological stress</a:t>
            </a:r>
            <a:r>
              <a:rPr lang="en-GB" sz="2800" dirty="0"/>
              <a:t>, and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working on night shifts</a:t>
            </a:r>
            <a:r>
              <a:rPr lang="en-GB" sz="2800" dirty="0"/>
              <a:t>.</a:t>
            </a:r>
          </a:p>
        </p:txBody>
      </p:sp>
    </p:spTree>
    <p:extLst>
      <p:ext uri="{BB962C8B-B14F-4D97-AF65-F5344CB8AC3E}">
        <p14:creationId xmlns:p14="http://schemas.microsoft.com/office/powerpoint/2010/main" val="4058187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044" y="132695"/>
            <a:ext cx="8263784" cy="1169963"/>
          </a:xfrm>
          <a:solidFill>
            <a:srgbClr val="CC99FF"/>
          </a:solidFill>
        </p:spPr>
        <p:txBody>
          <a:bodyPr lIns="0" tIns="0" rIns="0" bIns="0" anchor="ctr"/>
          <a:lstStyle/>
          <a:p>
            <a:r>
              <a:rPr lang="en-US" sz="3600" dirty="0">
                <a:latin typeface="+mj-lt"/>
              </a:rPr>
              <a:t>Density-Dependent Inhibition of Growth</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1524000"/>
            <a:ext cx="8263784" cy="2672443"/>
          </a:xfrm>
        </p:spPr>
        <p:txBody>
          <a:bodyPr lIns="0" tIns="0" rIns="0" bIns="0"/>
          <a:lstStyle/>
          <a:p>
            <a:pPr marL="342000" indent="-342000"/>
            <a:r>
              <a:rPr lang="en-US" sz="2400" b="1" dirty="0">
                <a:ln w="22225">
                  <a:solidFill>
                    <a:schemeClr val="accent2"/>
                  </a:solidFill>
                  <a:prstDash val="solid"/>
                </a:ln>
                <a:solidFill>
                  <a:schemeClr val="accent2">
                    <a:lumMod val="40000"/>
                    <a:lumOff val="60000"/>
                  </a:schemeClr>
                </a:solidFill>
              </a:rPr>
              <a:t>Normal</a:t>
            </a:r>
            <a:r>
              <a:rPr lang="en-US" sz="2400" dirty="0">
                <a:solidFill>
                  <a:schemeClr val="tx1"/>
                </a:solidFill>
              </a:rPr>
              <a:t> cells </a:t>
            </a:r>
            <a:r>
              <a:rPr lang="en-US" sz="2400" dirty="0">
                <a:solidFill>
                  <a:schemeClr val="tx1"/>
                </a:solidFill>
                <a:effectLst>
                  <a:outerShdw blurRad="38100" dist="38100" dir="2700000" algn="tl">
                    <a:srgbClr val="000000">
                      <a:alpha val="43137"/>
                    </a:srgbClr>
                  </a:outerShdw>
                </a:effectLst>
              </a:rPr>
              <a:t>grown</a:t>
            </a:r>
            <a:r>
              <a:rPr lang="en-US" sz="2400" dirty="0">
                <a:solidFill>
                  <a:schemeClr val="tx1"/>
                </a:solidFill>
              </a:rPr>
              <a:t> in </a:t>
            </a:r>
            <a:r>
              <a:rPr lang="en-US" sz="2400" dirty="0">
                <a:solidFill>
                  <a:schemeClr val="tx1"/>
                </a:solidFill>
                <a:effectLst>
                  <a:outerShdw blurRad="38100" dist="38100" dir="2700000" algn="tl">
                    <a:srgbClr val="000000">
                      <a:alpha val="43137"/>
                    </a:srgbClr>
                  </a:outerShdw>
                </a:effectLst>
              </a:rPr>
              <a:t>culture</a:t>
            </a:r>
            <a:r>
              <a:rPr lang="en-US" sz="2400" dirty="0">
                <a:solidFill>
                  <a:schemeClr val="tx1"/>
                </a:solidFill>
              </a:rPr>
              <a:t> </a:t>
            </a:r>
            <a:r>
              <a:rPr lang="en-US" sz="2400" u="sng" dirty="0">
                <a:solidFill>
                  <a:schemeClr val="tx1"/>
                </a:solidFill>
              </a:rPr>
              <a:t>divide until</a:t>
            </a:r>
            <a:r>
              <a:rPr lang="en-US" sz="2400" dirty="0">
                <a:solidFill>
                  <a:schemeClr val="tx1"/>
                </a:solidFill>
              </a:rPr>
              <a:t> the </a:t>
            </a:r>
            <a:r>
              <a:rPr lang="en-US" sz="2400" dirty="0">
                <a:solidFill>
                  <a:schemeClr val="tx1"/>
                </a:solidFill>
                <a:effectLst>
                  <a:outerShdw blurRad="38100" dist="38100" dir="2700000" algn="tl">
                    <a:srgbClr val="000000">
                      <a:alpha val="43137"/>
                    </a:srgbClr>
                  </a:outerShdw>
                </a:effectLst>
              </a:rPr>
              <a:t>surface</a:t>
            </a:r>
            <a:r>
              <a:rPr lang="en-US" sz="2400" dirty="0">
                <a:solidFill>
                  <a:schemeClr val="tx1"/>
                </a:solidFill>
              </a:rPr>
              <a:t> of the vessel is covered by a </a:t>
            </a:r>
            <a:r>
              <a:rPr lang="en-US" sz="2400" u="sng" dirty="0">
                <a:solidFill>
                  <a:schemeClr val="tx1"/>
                </a:solidFill>
              </a:rPr>
              <a:t>single layer of cells.</a:t>
            </a:r>
          </a:p>
          <a:p>
            <a:pPr marL="342000" indent="-342000"/>
            <a:r>
              <a:rPr lang="en-US" sz="2400" dirty="0">
                <a:solidFill>
                  <a:schemeClr val="tx1"/>
                </a:solidFill>
              </a:rPr>
              <a:t>Once this </a:t>
            </a:r>
            <a:r>
              <a:rPr lang="en-US" sz="2400" i="1" dirty="0">
                <a:solidFill>
                  <a:srgbClr val="C00000"/>
                </a:solidFill>
              </a:rPr>
              <a:t>monolayer stage </a:t>
            </a:r>
            <a:r>
              <a:rPr lang="en-US" sz="2400" dirty="0">
                <a:solidFill>
                  <a:schemeClr val="tx1"/>
                </a:solidFill>
              </a:rPr>
              <a:t>is reached, </a:t>
            </a:r>
            <a:r>
              <a:rPr lang="en-US" sz="2400" u="sng" dirty="0">
                <a:solidFill>
                  <a:schemeClr val="tx1"/>
                </a:solidFill>
              </a:rPr>
              <a:t>cell division </a:t>
            </a:r>
            <a:r>
              <a:rPr lang="en-US" sz="2400" u="sng" dirty="0">
                <a:solidFill>
                  <a:schemeClr val="tx1"/>
                </a:solidFill>
                <a:effectLst>
                  <a:outerShdw blurRad="38100" dist="38100" dir="2700000" algn="tl">
                    <a:srgbClr val="000000">
                      <a:alpha val="43137"/>
                    </a:srgbClr>
                  </a:outerShdw>
                </a:effectLst>
              </a:rPr>
              <a:t>stops</a:t>
            </a:r>
            <a:r>
              <a:rPr lang="en-US" sz="2400" dirty="0">
                <a:solidFill>
                  <a:schemeClr val="tx1"/>
                </a:solidFill>
              </a:rPr>
              <a:t>, called </a:t>
            </a:r>
            <a:r>
              <a:rPr lang="en-US" sz="2400" b="1" dirty="0">
                <a:ln w="22225">
                  <a:solidFill>
                    <a:schemeClr val="accent2"/>
                  </a:solidFill>
                  <a:prstDash val="solid"/>
                </a:ln>
                <a:solidFill>
                  <a:schemeClr val="accent2">
                    <a:lumMod val="40000"/>
                    <a:lumOff val="60000"/>
                  </a:schemeClr>
                </a:solidFill>
              </a:rPr>
              <a:t>density-dependent inhibition of growth</a:t>
            </a:r>
            <a:r>
              <a:rPr lang="en-US" sz="2400" b="1" dirty="0">
                <a:solidFill>
                  <a:schemeClr val="tx1"/>
                </a:solidFill>
              </a:rPr>
              <a:t>.</a:t>
            </a:r>
          </a:p>
          <a:p>
            <a:pPr marL="342000" indent="-342000"/>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Cancer</a:t>
            </a:r>
            <a:r>
              <a:rPr lang="en-US" sz="2400" dirty="0">
                <a:solidFill>
                  <a:schemeClr val="tx1"/>
                </a:solidFill>
              </a:rPr>
              <a:t> cells will </a:t>
            </a:r>
            <a:r>
              <a:rPr lang="en-US" sz="2400" u="sng" dirty="0">
                <a:ln>
                  <a:solidFill>
                    <a:srgbClr val="C00000"/>
                  </a:solidFill>
                </a:ln>
                <a:solidFill>
                  <a:schemeClr val="accent1">
                    <a:lumMod val="60000"/>
                    <a:lumOff val="40000"/>
                  </a:schemeClr>
                </a:solidFill>
              </a:rPr>
              <a:t>continue</a:t>
            </a:r>
            <a:r>
              <a:rPr lang="en-US" sz="2400" u="sng" dirty="0">
                <a:solidFill>
                  <a:schemeClr val="tx1"/>
                </a:solidFill>
              </a:rPr>
              <a:t> to divide </a:t>
            </a:r>
            <a:r>
              <a:rPr lang="en-US" sz="2400" dirty="0">
                <a:solidFill>
                  <a:schemeClr val="tx1"/>
                </a:solidFill>
              </a:rPr>
              <a:t>and </a:t>
            </a:r>
            <a:r>
              <a:rPr lang="en-US" sz="2400" u="sng" dirty="0">
                <a:solidFill>
                  <a:schemeClr val="tx1"/>
                </a:solidFill>
              </a:rPr>
              <a:t>pile up </a:t>
            </a:r>
            <a:r>
              <a:rPr lang="en-US" sz="2400" dirty="0">
                <a:solidFill>
                  <a:schemeClr val="tx1"/>
                </a:solidFill>
              </a:rPr>
              <a:t>upon one another, </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lacking</a:t>
            </a:r>
            <a:r>
              <a:rPr lang="en-US" sz="2400" dirty="0">
                <a:solidFill>
                  <a:schemeClr val="tx1"/>
                </a:solidFill>
              </a:rPr>
              <a:t> sensitivity to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density-dependent inhibition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2400" dirty="0">
              <a:solidFill>
                <a:srgbClr val="FF0000"/>
              </a:solidFill>
            </a:endParaRPr>
          </a:p>
        </p:txBody>
      </p:sp>
    </p:spTree>
    <p:extLst>
      <p:ext uri="{BB962C8B-B14F-4D97-AF65-F5344CB8AC3E}">
        <p14:creationId xmlns:p14="http://schemas.microsoft.com/office/powerpoint/2010/main" val="269495394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65243"/>
            <a:ext cx="8229600" cy="658088"/>
          </a:xfrm>
          <a:solidFill>
            <a:srgbClr val="D3F42C"/>
          </a:solidFill>
        </p:spPr>
        <p:txBody>
          <a:bodyPr lIns="0" tIns="0" rIns="0" bIns="0"/>
          <a:lstStyle/>
          <a:p>
            <a:r>
              <a:rPr lang="en-US" dirty="0"/>
              <a:t>MicroRNAs</a:t>
            </a:r>
            <a:endParaRPr lang="en-IN" dirty="0"/>
          </a:p>
        </p:txBody>
      </p:sp>
      <p:sp>
        <p:nvSpPr>
          <p:cNvPr id="8" name="Content Placeholder 7"/>
          <p:cNvSpPr>
            <a:spLocks noGrp="1"/>
          </p:cNvSpPr>
          <p:nvPr>
            <p:ph sz="quarter" idx="13"/>
          </p:nvPr>
        </p:nvSpPr>
        <p:spPr>
          <a:xfrm>
            <a:off x="457200" y="955344"/>
            <a:ext cx="8232775" cy="3797959"/>
          </a:xfrm>
        </p:spPr>
        <p:txBody>
          <a:bodyPr lIns="0" tIns="0" rIns="0" bIns="0"/>
          <a:lstStyle/>
          <a:p>
            <a:pPr marL="342000" indent="-342000"/>
            <a:r>
              <a:rPr lang="en-US" sz="2400" i="1" dirty="0">
                <a:solidFill>
                  <a:srgbClr val="C00000"/>
                </a:solidFill>
                <a:effectLst>
                  <a:glow rad="63500">
                    <a:schemeClr val="accent5">
                      <a:satMod val="175000"/>
                      <a:alpha val="40000"/>
                    </a:schemeClr>
                  </a:glow>
                </a:effectLst>
              </a:rPr>
              <a:t>MicroRNAs</a:t>
            </a:r>
            <a:r>
              <a:rPr lang="en-US" sz="2400" dirty="0">
                <a:solidFill>
                  <a:schemeClr val="tx1"/>
                </a:solidFill>
                <a:effectLst>
                  <a:glow rad="63500">
                    <a:schemeClr val="accent5">
                      <a:satMod val="175000"/>
                      <a:alpha val="40000"/>
                    </a:schemeClr>
                  </a:glow>
                </a:effectLst>
              </a:rPr>
              <a:t> </a:t>
            </a:r>
            <a:r>
              <a:rPr lang="en-US" sz="2400" u="sng" dirty="0">
                <a:solidFill>
                  <a:schemeClr val="tx1"/>
                </a:solidFill>
                <a:effectLst>
                  <a:glow rad="63500">
                    <a:schemeClr val="accent5">
                      <a:satMod val="175000"/>
                      <a:alpha val="40000"/>
                    </a:schemeClr>
                  </a:glow>
                </a:effectLst>
              </a:rPr>
              <a:t>bind to </a:t>
            </a:r>
            <a:r>
              <a:rPr lang="en-US" sz="2400" dirty="0">
                <a:solidFill>
                  <a:schemeClr val="tx1"/>
                </a:solidFill>
                <a:effectLst>
                  <a:glow rad="63500">
                    <a:schemeClr val="accent5">
                      <a:satMod val="175000"/>
                      <a:alpha val="40000"/>
                    </a:schemeClr>
                  </a:glow>
                </a:effectLst>
              </a:rPr>
              <a:t>and </a:t>
            </a:r>
            <a:r>
              <a:rPr lang="en-US" sz="2400" u="sng" dirty="0">
                <a:solidFill>
                  <a:schemeClr val="tx1"/>
                </a:solidFill>
                <a:effectLst>
                  <a:glow rad="63500">
                    <a:schemeClr val="accent5">
                      <a:satMod val="175000"/>
                      <a:alpha val="40000"/>
                    </a:schemeClr>
                  </a:glow>
                </a:effectLst>
              </a:rPr>
              <a:t>silence translation of mRNAs</a:t>
            </a:r>
            <a:r>
              <a:rPr lang="en-US" sz="2400" dirty="0">
                <a:solidFill>
                  <a:schemeClr val="tx1"/>
                </a:solidFill>
              </a:rPr>
              <a:t>. </a:t>
            </a:r>
            <a:r>
              <a:rPr lang="en-US" sz="2400" u="sng" dirty="0">
                <a:ln>
                  <a:solidFill>
                    <a:schemeClr val="accent3">
                      <a:lumMod val="75000"/>
                    </a:schemeClr>
                  </a:solidFill>
                </a:ln>
                <a:solidFill>
                  <a:schemeClr val="tx1"/>
                </a:solidFill>
                <a:effectLst>
                  <a:glow rad="101600">
                    <a:schemeClr val="accent4">
                      <a:lumMod val="20000"/>
                      <a:lumOff val="80000"/>
                      <a:alpha val="60000"/>
                    </a:schemeClr>
                  </a:glow>
                </a:effectLst>
              </a:rPr>
              <a:t>Cancer cells </a:t>
            </a:r>
            <a:r>
              <a:rPr lang="en-US" sz="2400" dirty="0">
                <a:ln>
                  <a:solidFill>
                    <a:schemeClr val="accent3">
                      <a:lumMod val="75000"/>
                    </a:schemeClr>
                  </a:solidFill>
                </a:ln>
                <a:solidFill>
                  <a:schemeClr val="tx1"/>
                </a:solidFill>
                <a:effectLst>
                  <a:glow rad="101600">
                    <a:schemeClr val="accent4">
                      <a:lumMod val="20000"/>
                      <a:lumOff val="80000"/>
                      <a:alpha val="60000"/>
                    </a:schemeClr>
                  </a:glow>
                </a:effectLst>
              </a:rPr>
              <a:t>can </a:t>
            </a:r>
            <a:r>
              <a:rPr lang="en-US" sz="2400" dirty="0">
                <a:ln>
                  <a:solidFill>
                    <a:schemeClr val="accent3">
                      <a:lumMod val="75000"/>
                    </a:schemeClr>
                  </a:solidFill>
                </a:ln>
                <a:solidFill>
                  <a:srgbClr val="C00000"/>
                </a:solidFill>
                <a:effectLst>
                  <a:glow rad="101600">
                    <a:schemeClr val="accent4">
                      <a:lumMod val="20000"/>
                      <a:lumOff val="80000"/>
                      <a:alpha val="60000"/>
                    </a:schemeClr>
                  </a:glow>
                </a:effectLst>
              </a:rPr>
              <a:t>produce</a:t>
            </a:r>
            <a:r>
              <a:rPr lang="en-US" sz="2400" dirty="0">
                <a:ln>
                  <a:solidFill>
                    <a:schemeClr val="accent3">
                      <a:lumMod val="75000"/>
                    </a:schemeClr>
                  </a:solidFill>
                </a:ln>
                <a:solidFill>
                  <a:schemeClr val="tx1"/>
                </a:solidFill>
                <a:effectLst>
                  <a:glow rad="101600">
                    <a:schemeClr val="accent4">
                      <a:lumMod val="20000"/>
                      <a:lumOff val="80000"/>
                      <a:alpha val="60000"/>
                    </a:schemeClr>
                  </a:glow>
                </a:effectLst>
              </a:rPr>
              <a:t> </a:t>
            </a:r>
            <a:r>
              <a:rPr lang="en-US" sz="2400" u="sng" dirty="0">
                <a:ln>
                  <a:solidFill>
                    <a:schemeClr val="accent3">
                      <a:lumMod val="75000"/>
                    </a:schemeClr>
                  </a:solidFill>
                </a:ln>
                <a:solidFill>
                  <a:schemeClr val="tx1"/>
                </a:solidFill>
                <a:effectLst>
                  <a:glow rad="101600">
                    <a:schemeClr val="accent4">
                      <a:lumMod val="20000"/>
                      <a:lumOff val="80000"/>
                      <a:alpha val="60000"/>
                    </a:schemeClr>
                  </a:glow>
                </a:effectLst>
              </a:rPr>
              <a:t>either</a:t>
            </a:r>
            <a:r>
              <a:rPr lang="en-US" sz="2400" dirty="0">
                <a:ln>
                  <a:solidFill>
                    <a:schemeClr val="accent3">
                      <a:lumMod val="75000"/>
                    </a:schemeClr>
                  </a:solidFill>
                </a:ln>
                <a:solidFill>
                  <a:schemeClr val="tx1"/>
                </a:solidFill>
                <a:effectLst>
                  <a:glow rad="101600">
                    <a:schemeClr val="accent4">
                      <a:lumMod val="20000"/>
                      <a:lumOff val="80000"/>
                      <a:alpha val="60000"/>
                    </a:schemeClr>
                  </a:glow>
                </a:effectLst>
              </a:rPr>
              <a:t> </a:t>
            </a:r>
            <a:r>
              <a:rPr lang="en-US" sz="2400" u="sng" dirty="0">
                <a:ln>
                  <a:solidFill>
                    <a:schemeClr val="accent3">
                      <a:lumMod val="75000"/>
                    </a:schemeClr>
                  </a:solidFill>
                </a:ln>
                <a:solidFill>
                  <a:schemeClr val="tx1"/>
                </a:solidFill>
                <a:effectLst>
                  <a:glow rad="101600">
                    <a:schemeClr val="accent4">
                      <a:lumMod val="20000"/>
                      <a:lumOff val="80000"/>
                      <a:alpha val="60000"/>
                    </a:schemeClr>
                  </a:glow>
                </a:effectLst>
              </a:rPr>
              <a:t>too many or too few microRNAs. </a:t>
            </a:r>
          </a:p>
          <a:p>
            <a:pPr marL="342000" indent="-342000"/>
            <a:r>
              <a:rPr lang="en-US" sz="2400" u="sng" dirty="0">
                <a:solidFill>
                  <a:srgbClr val="FF0000"/>
                </a:solidFill>
                <a:effectLst>
                  <a:glow rad="63500">
                    <a:schemeClr val="accent4">
                      <a:satMod val="175000"/>
                      <a:alpha val="40000"/>
                    </a:schemeClr>
                  </a:glow>
                  <a:outerShdw blurRad="38100" dist="38100" dir="2700000" algn="tl">
                    <a:srgbClr val="000000">
                      <a:alpha val="43137"/>
                    </a:srgbClr>
                  </a:outerShdw>
                </a:effectLst>
              </a:rPr>
              <a:t>Amplification</a:t>
            </a:r>
            <a:r>
              <a:rPr lang="en-US" sz="2400" u="sng" dirty="0">
                <a:solidFill>
                  <a:schemeClr val="tx1"/>
                </a:solidFill>
              </a:rPr>
              <a:t> of </a:t>
            </a:r>
            <a:r>
              <a:rPr lang="en-US" sz="2400" i="1" u="sng" dirty="0">
                <a:solidFill>
                  <a:schemeClr val="tx1"/>
                </a:solidFill>
              </a:rPr>
              <a:t>miR-17-92</a:t>
            </a:r>
            <a:r>
              <a:rPr lang="en-US" sz="2400" u="sng" dirty="0">
                <a:solidFill>
                  <a:schemeClr val="tx1"/>
                </a:solidFill>
              </a:rPr>
              <a:t> </a:t>
            </a:r>
            <a:r>
              <a:rPr lang="en-US" sz="2400" dirty="0">
                <a:solidFill>
                  <a:schemeClr val="tx1"/>
                </a:solidFill>
              </a:rPr>
              <a:t>results in </a:t>
            </a:r>
            <a:r>
              <a:rPr lang="en-US" sz="240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rPr>
              <a:t>inhibiting </a:t>
            </a:r>
            <a:r>
              <a:rPr lang="en-US" sz="2400" spc="-35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rPr>
              <a:t>P T E N</a:t>
            </a:r>
            <a:r>
              <a:rPr lang="en-US" sz="2400" dirty="0">
                <a:solidFill>
                  <a:schemeClr val="accent5">
                    <a:lumMod val="75000"/>
                  </a:schemeClr>
                </a:solidFill>
                <a:effectLst>
                  <a:glow rad="63500">
                    <a:schemeClr val="accent4">
                      <a:satMod val="175000"/>
                      <a:alpha val="40000"/>
                    </a:schemeClr>
                  </a:glow>
                  <a:outerShdw blurRad="38100" dist="38100" dir="2700000" algn="tl">
                    <a:srgbClr val="000000">
                      <a:alpha val="43137"/>
                    </a:srgbClr>
                  </a:outerShdw>
                </a:effectLst>
              </a:rPr>
              <a:t>. </a:t>
            </a:r>
            <a:r>
              <a:rPr lang="en-US" sz="2400" dirty="0">
                <a:solidFill>
                  <a:schemeClr val="tx1"/>
                </a:solidFill>
              </a:rPr>
              <a:t>This </a:t>
            </a:r>
            <a:r>
              <a:rPr lang="en-US" sz="2400" u="sng" dirty="0">
                <a:solidFill>
                  <a:schemeClr val="tx1"/>
                </a:solidFill>
              </a:rPr>
              <a:t>allows the </a:t>
            </a:r>
            <a:r>
              <a:rPr lang="en-US" sz="2400" u="sng" dirty="0">
                <a:solidFill>
                  <a:srgbClr val="FF0000"/>
                </a:solidFill>
                <a:effectLst>
                  <a:outerShdw blurRad="38100" dist="38100" dir="2700000" algn="tl">
                    <a:srgbClr val="000000">
                      <a:alpha val="43137"/>
                    </a:srgbClr>
                  </a:outerShdw>
                </a:effectLst>
              </a:rPr>
              <a:t>PI 3-kinase-Akt pathway to be continually activated, </a:t>
            </a:r>
            <a:r>
              <a:rPr lang="en-US" sz="2400" u="sng" dirty="0">
                <a:solidFill>
                  <a:schemeClr val="tx1"/>
                </a:solidFill>
              </a:rPr>
              <a:t>leading </a:t>
            </a:r>
            <a:r>
              <a:rPr lang="en-US" sz="2400" u="sng" dirty="0">
                <a:solidFill>
                  <a:schemeClr val="tx1"/>
                </a:solidFill>
                <a:effectLst>
                  <a:glow rad="101600">
                    <a:schemeClr val="accent4">
                      <a:lumMod val="20000"/>
                      <a:lumOff val="80000"/>
                      <a:alpha val="60000"/>
                    </a:schemeClr>
                  </a:glow>
                </a:effectLst>
              </a:rPr>
              <a:t>to </a:t>
            </a:r>
            <a:r>
              <a:rPr lang="en-US" sz="2400" u="sng" dirty="0">
                <a:solidFill>
                  <a:srgbClr val="FF0000"/>
                </a:solidFill>
                <a:effectLst>
                  <a:glow rad="101600">
                    <a:schemeClr val="accent4">
                      <a:lumMod val="20000"/>
                      <a:lumOff val="80000"/>
                      <a:alpha val="60000"/>
                    </a:schemeClr>
                  </a:glow>
                  <a:outerShdw blurRad="38100" dist="38100" dir="2700000" algn="tl">
                    <a:srgbClr val="000000">
                      <a:alpha val="43137"/>
                    </a:srgbClr>
                  </a:outerShdw>
                </a:effectLst>
              </a:rPr>
              <a:t>enhanced cell proliferation</a:t>
            </a:r>
            <a:r>
              <a:rPr lang="en-US" sz="2400" dirty="0">
                <a:solidFill>
                  <a:schemeClr val="tx1"/>
                </a:solidFill>
              </a:rPr>
              <a:t>. </a:t>
            </a:r>
          </a:p>
          <a:p>
            <a:pPr marL="342000" indent="-342000"/>
            <a:r>
              <a:rPr lang="en-US" sz="2400" dirty="0">
                <a:solidFill>
                  <a:srgbClr val="FF0000"/>
                </a:solidFill>
                <a:effectLst>
                  <a:glow rad="63500">
                    <a:schemeClr val="accent4">
                      <a:satMod val="175000"/>
                      <a:alpha val="40000"/>
                    </a:schemeClr>
                  </a:glow>
                  <a:outerShdw blurRad="38100" dist="38100" dir="2700000" algn="tl">
                    <a:srgbClr val="000000">
                      <a:alpha val="43137"/>
                    </a:srgbClr>
                  </a:outerShdw>
                </a:effectLst>
              </a:rPr>
              <a:t>Deletion</a:t>
            </a:r>
            <a:r>
              <a:rPr lang="en-US" sz="2400" dirty="0">
                <a:solidFill>
                  <a:schemeClr val="accent5">
                    <a:lumMod val="75000"/>
                  </a:schemeClr>
                </a:solidFill>
                <a:effectLst>
                  <a:glow rad="63500">
                    <a:schemeClr val="accent4">
                      <a:satMod val="175000"/>
                      <a:alpha val="40000"/>
                    </a:schemeClr>
                  </a:glow>
                </a:effectLst>
              </a:rPr>
              <a:t> </a:t>
            </a:r>
            <a:r>
              <a:rPr lang="en-US" sz="2400" dirty="0">
                <a:solidFill>
                  <a:schemeClr val="tx1"/>
                </a:solidFill>
              </a:rPr>
              <a:t>of </a:t>
            </a:r>
            <a:r>
              <a:rPr lang="en-US" sz="2400" i="1" u="sng" dirty="0">
                <a:solidFill>
                  <a:schemeClr val="tx1"/>
                </a:solidFill>
              </a:rPr>
              <a:t>miR-15a/miR-16-1</a:t>
            </a:r>
            <a:r>
              <a:rPr lang="en-US" sz="2400" u="sng" dirty="0">
                <a:solidFill>
                  <a:schemeClr val="tx1"/>
                </a:solidFill>
              </a:rPr>
              <a:t> </a:t>
            </a:r>
            <a:r>
              <a:rPr lang="en-US" sz="2400" dirty="0">
                <a:solidFill>
                  <a:schemeClr val="tx1"/>
                </a:solidFill>
              </a:rPr>
              <a:t>leads to </a:t>
            </a:r>
            <a:r>
              <a:rPr lang="en-US" sz="2400" dirty="0">
                <a:solidFill>
                  <a:srgbClr val="C00000"/>
                </a:solidFill>
                <a:effectLst>
                  <a:glow rad="63500">
                    <a:schemeClr val="accent4">
                      <a:satMod val="175000"/>
                      <a:alpha val="40000"/>
                    </a:schemeClr>
                  </a:glow>
                  <a:outerShdw blurRad="38100" dist="38100" dir="2700000" algn="tl">
                    <a:srgbClr val="000000">
                      <a:alpha val="43137"/>
                    </a:srgbClr>
                  </a:outerShdw>
                </a:effectLst>
              </a:rPr>
              <a:t>excessive production of Bcl-2,</a:t>
            </a:r>
            <a:r>
              <a:rPr lang="en-US" sz="2400" dirty="0">
                <a:solidFill>
                  <a:schemeClr val="tx1"/>
                </a:solidFill>
              </a:rPr>
              <a:t> which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interferes with the ability to undergo apoptosis. </a:t>
            </a:r>
            <a:endParaRPr lang="en-US" sz="2400" u="sng" dirty="0" smtClean="0">
              <a:solidFill>
                <a:schemeClr val="tx1"/>
              </a:solidFill>
              <a:effectLst>
                <a:glow rad="101600">
                  <a:schemeClr val="accent4">
                    <a:lumMod val="20000"/>
                    <a:lumOff val="80000"/>
                    <a:alpha val="60000"/>
                  </a:schemeClr>
                </a:glow>
                <a:outerShdw blurRad="38100" dist="38100" dir="2700000" algn="tl">
                  <a:srgbClr val="000000">
                    <a:alpha val="43137"/>
                  </a:srgbClr>
                </a:outerShdw>
              </a:effectLst>
            </a:endParaRPr>
          </a:p>
          <a:p>
            <a:pPr marL="342000" indent="-342000"/>
            <a:r>
              <a:rPr lang="en-US" sz="2400" u="sng" dirty="0" smtClean="0">
                <a:solidFill>
                  <a:schemeClr val="tx1"/>
                </a:solidFill>
                <a:effectLst>
                  <a:glow rad="101600">
                    <a:schemeClr val="accent4">
                      <a:lumMod val="20000"/>
                      <a:lumOff val="80000"/>
                      <a:alpha val="60000"/>
                    </a:schemeClr>
                  </a:glow>
                </a:effectLst>
              </a:rPr>
              <a:t>PTEN: inhibits proliferation</a:t>
            </a:r>
          </a:p>
          <a:p>
            <a:pPr marL="342000" indent="-342000"/>
            <a:r>
              <a:rPr lang="en-US" sz="2400" u="sng" dirty="0" smtClean="0">
                <a:solidFill>
                  <a:schemeClr val="tx1"/>
                </a:solidFill>
                <a:effectLst>
                  <a:glow rad="101600">
                    <a:schemeClr val="accent4">
                      <a:lumMod val="20000"/>
                      <a:lumOff val="80000"/>
                      <a:alpha val="60000"/>
                    </a:schemeClr>
                  </a:glow>
                </a:effectLst>
              </a:rPr>
              <a:t>Bci-2: anti-apoptotic</a:t>
            </a:r>
            <a:endParaRPr lang="en-US" sz="2400" u="sng" dirty="0">
              <a:solidFill>
                <a:schemeClr val="tx1"/>
              </a:solidFill>
              <a:effectLst>
                <a:glow rad="101600">
                  <a:schemeClr val="accent4">
                    <a:lumMod val="20000"/>
                    <a:lumOff val="80000"/>
                    <a:alpha val="60000"/>
                  </a:schemeClr>
                </a:glow>
              </a:effectLst>
            </a:endParaRPr>
          </a:p>
        </p:txBody>
      </p:sp>
    </p:spTree>
    <p:extLst>
      <p:ext uri="{BB962C8B-B14F-4D97-AF65-F5344CB8AC3E}">
        <p14:creationId xmlns:p14="http://schemas.microsoft.com/office/powerpoint/2010/main" val="12531677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60778"/>
            <a:ext cx="8229600" cy="1108465"/>
          </a:xfrm>
          <a:solidFill>
            <a:srgbClr val="D3F42C"/>
          </a:solidFill>
        </p:spPr>
        <p:txBody>
          <a:bodyPr lIns="0" tIns="0" rIns="0" bIns="0"/>
          <a:lstStyle/>
          <a:p>
            <a:r>
              <a:rPr lang="en-US" dirty="0"/>
              <a:t>Summing Up: Carcinogenesis and the Hallmarks of Cancer</a:t>
            </a:r>
            <a:endParaRPr lang="en-IN" dirty="0"/>
          </a:p>
        </p:txBody>
      </p:sp>
      <p:sp>
        <p:nvSpPr>
          <p:cNvPr id="8" name="Content Placeholder 7"/>
          <p:cNvSpPr>
            <a:spLocks noGrp="1"/>
          </p:cNvSpPr>
          <p:nvPr>
            <p:ph sz="quarter" idx="13"/>
          </p:nvPr>
        </p:nvSpPr>
        <p:spPr>
          <a:xfrm>
            <a:off x="457200" y="1569493"/>
            <a:ext cx="8232775" cy="4230806"/>
          </a:xfrm>
        </p:spPr>
        <p:txBody>
          <a:bodyPr lIns="0" tIns="0" rIns="0" bIns="0"/>
          <a:lstStyle/>
          <a:p>
            <a:pPr marL="342000" indent="-342000"/>
            <a:r>
              <a:rPr lang="en-US" sz="24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Carcinogenesis</a:t>
            </a:r>
            <a:r>
              <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2400" u="sng" dirty="0">
                <a:ln>
                  <a:solidFill>
                    <a:schemeClr val="accent3">
                      <a:lumMod val="75000"/>
                    </a:schemeClr>
                  </a:solidFill>
                </a:ln>
                <a:solidFill>
                  <a:srgbClr val="C00000"/>
                </a:solidFill>
                <a:effectLst>
                  <a:glow rad="63500">
                    <a:schemeClr val="accent4">
                      <a:satMod val="175000"/>
                      <a:alpha val="40000"/>
                    </a:schemeClr>
                  </a:glow>
                </a:effectLst>
              </a:rPr>
              <a:t>is the multistep process that converts normal cells into cancer cells.</a:t>
            </a:r>
          </a:p>
          <a:p>
            <a:pPr marL="342000" indent="-342000"/>
            <a:r>
              <a:rPr lang="en-US" sz="2400" u="sng" dirty="0">
                <a:solidFill>
                  <a:schemeClr val="tx1"/>
                </a:solidFill>
              </a:rPr>
              <a:t>Cancer cells develop a group of </a:t>
            </a:r>
            <a:r>
              <a:rPr lang="en-US" sz="2400" b="1" dirty="0">
                <a:ln w="22225">
                  <a:solidFill>
                    <a:schemeClr val="accent2"/>
                  </a:solidFill>
                  <a:prstDash val="solid"/>
                </a:ln>
                <a:solidFill>
                  <a:schemeClr val="accent2">
                    <a:lumMod val="40000"/>
                    <a:lumOff val="60000"/>
                  </a:schemeClr>
                </a:solidFill>
              </a:rPr>
              <a:t>six traits</a:t>
            </a:r>
            <a:r>
              <a:rPr lang="en-US" sz="2400" dirty="0">
                <a:solidFill>
                  <a:schemeClr val="tx1"/>
                </a:solidFill>
              </a:rPr>
              <a:t>, called the </a:t>
            </a:r>
            <a:r>
              <a:rPr lang="en-US" sz="2400" b="1" i="1" dirty="0">
                <a:ln w="22225">
                  <a:solidFill>
                    <a:schemeClr val="accent2"/>
                  </a:solidFill>
                  <a:prstDash val="solid"/>
                </a:ln>
                <a:solidFill>
                  <a:schemeClr val="accent2">
                    <a:lumMod val="40000"/>
                    <a:lumOff val="60000"/>
                  </a:schemeClr>
                </a:solidFill>
              </a:rPr>
              <a:t>hallmarks of cancer</a:t>
            </a:r>
            <a:r>
              <a:rPr lang="en-US" sz="2400" i="1" dirty="0">
                <a:solidFill>
                  <a:schemeClr val="tx1"/>
                </a:solidFill>
              </a:rPr>
              <a:t>.</a:t>
            </a:r>
          </a:p>
          <a:p>
            <a:pPr marL="342000" indent="-342000"/>
            <a:r>
              <a:rPr lang="en-US" sz="2400" dirty="0">
                <a:solidFill>
                  <a:schemeClr val="tx1"/>
                </a:solidFill>
              </a:rPr>
              <a:t>These traits are common to all forms of cancer, but each trait can be acquired differently. </a:t>
            </a:r>
          </a:p>
        </p:txBody>
      </p:sp>
    </p:spTree>
    <p:extLst>
      <p:ext uri="{BB962C8B-B14F-4D97-AF65-F5344CB8AC3E}">
        <p14:creationId xmlns:p14="http://schemas.microsoft.com/office/powerpoint/2010/main" val="10244424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3483"/>
            <a:ext cx="8229600" cy="603495"/>
          </a:xfrm>
          <a:solidFill>
            <a:srgbClr val="D3F42C"/>
          </a:solidFill>
        </p:spPr>
        <p:txBody>
          <a:bodyPr lIns="0" tIns="0" rIns="0" bIns="0"/>
          <a:lstStyle/>
          <a:p>
            <a:r>
              <a:rPr lang="en-US" dirty="0"/>
              <a:t>Overview of Carcinogenesis </a:t>
            </a:r>
            <a:endParaRPr lang="en-IN" dirty="0"/>
          </a:p>
        </p:txBody>
      </p:sp>
      <p:sp>
        <p:nvSpPr>
          <p:cNvPr id="7" name="Content Placeholder 6"/>
          <p:cNvSpPr>
            <a:spLocks noGrp="1"/>
          </p:cNvSpPr>
          <p:nvPr>
            <p:ph sz="quarter" idx="14"/>
          </p:nvPr>
        </p:nvSpPr>
        <p:spPr>
          <a:xfrm>
            <a:off x="457201" y="938415"/>
            <a:ext cx="8229599" cy="371759"/>
          </a:xfrm>
        </p:spPr>
        <p:txBody>
          <a:bodyPr lIns="0" tIns="0" rIns="0" bIns="0"/>
          <a:lstStyle/>
          <a:p>
            <a:pPr marL="0" indent="0">
              <a:buNone/>
            </a:pPr>
            <a:r>
              <a:rPr lang="en-IN" sz="2400" b="1" dirty="0"/>
              <a:t>Figure 26.22 </a:t>
            </a:r>
            <a:r>
              <a:rPr lang="en-IN" sz="2400" dirty="0"/>
              <a:t>Overview of Carcinogenesis.</a:t>
            </a:r>
          </a:p>
        </p:txBody>
      </p:sp>
      <p:pic>
        <p:nvPicPr>
          <p:cNvPr id="10" name="Content Placeholder 4" descr="An illustration on the process of carcinogenesis lists the hallmarks of cancer and the causes of mutation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4099"/>
          <a:stretch/>
        </p:blipFill>
        <p:spPr>
          <a:xfrm>
            <a:off x="1046124" y="2293640"/>
            <a:ext cx="7698761" cy="3185919"/>
          </a:xfrm>
        </p:spPr>
      </p:pic>
    </p:spTree>
    <p:extLst>
      <p:ext uri="{BB962C8B-B14F-4D97-AF65-F5344CB8AC3E}">
        <p14:creationId xmlns:p14="http://schemas.microsoft.com/office/powerpoint/2010/main" val="34629924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65243"/>
            <a:ext cx="8229600" cy="658088"/>
          </a:xfrm>
          <a:solidFill>
            <a:srgbClr val="D3F42C"/>
          </a:solidFill>
        </p:spPr>
        <p:txBody>
          <a:bodyPr lIns="0" tIns="0" rIns="0" bIns="0"/>
          <a:lstStyle/>
          <a:p>
            <a:r>
              <a:rPr lang="en-US" dirty="0">
                <a:cs typeface="Times New Roman" panose="02020603050405020304" pitchFamily="18" charset="0"/>
              </a:rPr>
              <a:t>1.</a:t>
            </a:r>
            <a:r>
              <a:rPr lang="en-US" dirty="0"/>
              <a:t> Self-Sufficiency in Growth Signals</a:t>
            </a:r>
            <a:endParaRPr lang="en-IN" dirty="0"/>
          </a:p>
        </p:txBody>
      </p:sp>
      <p:sp>
        <p:nvSpPr>
          <p:cNvPr id="8" name="Content Placeholder 7"/>
          <p:cNvSpPr>
            <a:spLocks noGrp="1"/>
          </p:cNvSpPr>
          <p:nvPr>
            <p:ph sz="quarter" idx="13"/>
          </p:nvPr>
        </p:nvSpPr>
        <p:spPr>
          <a:xfrm>
            <a:off x="457200" y="955344"/>
            <a:ext cx="8232775" cy="4844955"/>
          </a:xfrm>
        </p:spPr>
        <p:txBody>
          <a:bodyPr lIns="0" tIns="0" rIns="0" bIns="0"/>
          <a:lstStyle/>
          <a:p>
            <a:pPr marL="342000" indent="-342000"/>
            <a:r>
              <a:rPr lang="en-US" sz="2400" dirty="0">
                <a:solidFill>
                  <a:schemeClr val="tx1"/>
                </a:solidFill>
              </a:rPr>
              <a:t>Cells do not normally proliferate unless stimulated by a growth factor.</a:t>
            </a:r>
          </a:p>
          <a:p>
            <a:pPr marL="342000" indent="-342000"/>
            <a:r>
              <a:rPr lang="en-US" sz="2400" dirty="0">
                <a:solidFill>
                  <a:schemeClr val="tx1"/>
                </a:solidFill>
              </a:rPr>
              <a:t>Cancer cells escape this requirement through action of oncogenes.</a:t>
            </a:r>
          </a:p>
          <a:p>
            <a:pPr marL="342000" indent="-342000"/>
            <a:r>
              <a:rPr lang="en-US" sz="2400" dirty="0">
                <a:solidFill>
                  <a:schemeClr val="tx1"/>
                </a:solidFill>
              </a:rPr>
              <a:t>For example, about </a:t>
            </a:r>
            <a:r>
              <a:rPr lang="en-US" sz="2400" u="sng" dirty="0">
                <a:solidFill>
                  <a:schemeClr val="tx1"/>
                </a:solidFill>
                <a:effectLst>
                  <a:glow rad="101600">
                    <a:schemeClr val="accent5">
                      <a:satMod val="175000"/>
                      <a:alpha val="40000"/>
                    </a:schemeClr>
                  </a:glow>
                </a:effectLst>
              </a:rPr>
              <a:t>25–30% of all human cancers have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mutant</a:t>
            </a:r>
            <a:r>
              <a:rPr lang="en-US" sz="2400" u="sng" dirty="0">
                <a:solidFill>
                  <a:schemeClr val="tx1"/>
                </a:solidFill>
                <a:effectLst>
                  <a:glow rad="101600">
                    <a:schemeClr val="accent5">
                      <a:satMod val="175000"/>
                      <a:alpha val="40000"/>
                    </a:schemeClr>
                  </a:glow>
                </a:effectLst>
              </a:rPr>
              <a:t>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Ras</a:t>
            </a:r>
            <a:r>
              <a:rPr lang="en-US" sz="2400" u="sng" dirty="0">
                <a:solidFill>
                  <a:schemeClr val="tx1"/>
                </a:solidFill>
                <a:effectLst>
                  <a:glow rad="101600">
                    <a:schemeClr val="accent5">
                      <a:satMod val="175000"/>
                      <a:alpha val="40000"/>
                    </a:schemeClr>
                  </a:glow>
                </a:effectLst>
              </a:rPr>
              <a:t> proteins that promote division independently of growth factors.</a:t>
            </a:r>
          </a:p>
        </p:txBody>
      </p:sp>
    </p:spTree>
    <p:extLst>
      <p:ext uri="{BB962C8B-B14F-4D97-AF65-F5344CB8AC3E}">
        <p14:creationId xmlns:p14="http://schemas.microsoft.com/office/powerpoint/2010/main" val="25539350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65243"/>
            <a:ext cx="8229600" cy="658088"/>
          </a:xfrm>
          <a:solidFill>
            <a:srgbClr val="D3F42C"/>
          </a:solidFill>
        </p:spPr>
        <p:txBody>
          <a:bodyPr lIns="0" tIns="0" rIns="0" bIns="0"/>
          <a:lstStyle/>
          <a:p>
            <a:r>
              <a:rPr lang="en-US" dirty="0">
                <a:cs typeface="Times New Roman" panose="02020603050405020304" pitchFamily="18" charset="0"/>
              </a:rPr>
              <a:t>2.</a:t>
            </a:r>
            <a:r>
              <a:rPr lang="en-US" dirty="0"/>
              <a:t> Insensitivity to Antigrowth Signals</a:t>
            </a:r>
            <a:endParaRPr lang="en-IN" dirty="0"/>
          </a:p>
        </p:txBody>
      </p:sp>
      <p:sp>
        <p:nvSpPr>
          <p:cNvPr id="8" name="Content Placeholder 7"/>
          <p:cNvSpPr>
            <a:spLocks noGrp="1"/>
          </p:cNvSpPr>
          <p:nvPr>
            <p:ph sz="quarter" idx="13"/>
          </p:nvPr>
        </p:nvSpPr>
        <p:spPr>
          <a:xfrm>
            <a:off x="457200" y="955344"/>
            <a:ext cx="8232775" cy="4844955"/>
          </a:xfrm>
        </p:spPr>
        <p:txBody>
          <a:bodyPr lIns="0" tIns="0" rIns="0" bIns="0"/>
          <a:lstStyle/>
          <a:p>
            <a:pPr marL="342000" indent="-342000"/>
            <a:r>
              <a:rPr lang="en-US" sz="2400" dirty="0">
                <a:solidFill>
                  <a:schemeClr val="tx1"/>
                </a:solidFill>
              </a:rPr>
              <a:t>Normal tissues are protected from excess proliferation by growth-inhibiting mechanisms.</a:t>
            </a:r>
          </a:p>
          <a:p>
            <a:pPr marL="342000" indent="-342000"/>
            <a:r>
              <a:rPr lang="en-US" sz="2400" dirty="0">
                <a:solidFill>
                  <a:schemeClr val="tx1"/>
                </a:solidFill>
              </a:rPr>
              <a:t>Cancer cells evade such antigrowth signals.</a:t>
            </a:r>
          </a:p>
          <a:p>
            <a:pPr marL="342000" indent="-342000"/>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Most inhibiting signals work through the Rb protein</a:t>
            </a: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a:p>
            <a:pPr marL="342000" indent="-342000"/>
            <a:r>
              <a:rPr lang="en-US" sz="2400" b="1" u="sng" dirty="0">
                <a:ln w="22225">
                  <a:solidFill>
                    <a:schemeClr val="accent2"/>
                  </a:solidFill>
                  <a:prstDash val="solid"/>
                </a:ln>
                <a:solidFill>
                  <a:schemeClr val="accent2">
                    <a:lumMod val="40000"/>
                    <a:lumOff val="60000"/>
                  </a:schemeClr>
                </a:solidFill>
              </a:rPr>
              <a:t>Mutation</a:t>
            </a:r>
            <a:r>
              <a:rPr lang="en-US" sz="2400" u="sng" dirty="0">
                <a:solidFill>
                  <a:schemeClr val="tx1"/>
                </a:solidFill>
              </a:rPr>
              <a:t> in the </a:t>
            </a:r>
            <a:r>
              <a:rPr lang="en-US" sz="2400" b="1" i="1" u="sng" dirty="0">
                <a:ln w="22225">
                  <a:solidFill>
                    <a:schemeClr val="accent2"/>
                  </a:solidFill>
                  <a:prstDash val="solid"/>
                </a:ln>
                <a:solidFill>
                  <a:schemeClr val="accent2">
                    <a:lumMod val="40000"/>
                    <a:lumOff val="60000"/>
                  </a:schemeClr>
                </a:solidFill>
              </a:rPr>
              <a:t>RB</a:t>
            </a:r>
            <a:r>
              <a:rPr lang="en-US" sz="2400" b="1" u="sng" dirty="0">
                <a:ln w="22225">
                  <a:solidFill>
                    <a:schemeClr val="accent2"/>
                  </a:solidFill>
                  <a:prstDash val="solid"/>
                </a:ln>
                <a:solidFill>
                  <a:schemeClr val="accent2">
                    <a:lumMod val="40000"/>
                    <a:lumOff val="60000"/>
                  </a:schemeClr>
                </a:solidFill>
              </a:rPr>
              <a:t> gene </a:t>
            </a:r>
            <a:r>
              <a:rPr lang="en-US" sz="2400" u="sng" dirty="0">
                <a:solidFill>
                  <a:schemeClr val="tx1"/>
                </a:solidFill>
              </a:rPr>
              <a:t>make the cells </a:t>
            </a:r>
            <a:r>
              <a:rPr lang="en-US" sz="2400" b="1" u="sng" dirty="0">
                <a:ln w="22225">
                  <a:solidFill>
                    <a:schemeClr val="accent2"/>
                  </a:solidFill>
                  <a:prstDash val="solid"/>
                </a:ln>
                <a:solidFill>
                  <a:schemeClr val="accent2">
                    <a:lumMod val="40000"/>
                    <a:lumOff val="60000"/>
                  </a:schemeClr>
                </a:solidFill>
              </a:rPr>
              <a:t>insensitive</a:t>
            </a:r>
            <a:r>
              <a:rPr lang="en-US" sz="2400" u="sng" dirty="0">
                <a:solidFill>
                  <a:schemeClr val="tx1"/>
                </a:solidFill>
              </a:rPr>
              <a:t> to any </a:t>
            </a:r>
            <a:r>
              <a:rPr lang="en-US" sz="2400" b="1" u="sng" dirty="0">
                <a:ln w="22225">
                  <a:solidFill>
                    <a:schemeClr val="accent2"/>
                  </a:solidFill>
                  <a:prstDash val="solid"/>
                </a:ln>
                <a:solidFill>
                  <a:schemeClr val="accent2">
                    <a:lumMod val="40000"/>
                    <a:lumOff val="60000"/>
                  </a:schemeClr>
                </a:solidFill>
              </a:rPr>
              <a:t>antigrowth signals </a:t>
            </a:r>
            <a:r>
              <a:rPr lang="en-US" sz="2400" u="sng" dirty="0">
                <a:solidFill>
                  <a:schemeClr val="tx1"/>
                </a:solidFill>
              </a:rPr>
              <a:t>that exert their effect through the Rb protein.</a:t>
            </a:r>
          </a:p>
        </p:txBody>
      </p:sp>
    </p:spTree>
    <p:extLst>
      <p:ext uri="{BB962C8B-B14F-4D97-AF65-F5344CB8AC3E}">
        <p14:creationId xmlns:p14="http://schemas.microsoft.com/office/powerpoint/2010/main" val="20036362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65243"/>
            <a:ext cx="8229600" cy="658088"/>
          </a:xfrm>
          <a:solidFill>
            <a:srgbClr val="D3F42C"/>
          </a:solidFill>
        </p:spPr>
        <p:txBody>
          <a:bodyPr lIns="0" tIns="0" rIns="0" bIns="0"/>
          <a:lstStyle/>
          <a:p>
            <a:r>
              <a:rPr lang="en-US" dirty="0">
                <a:cs typeface="Times New Roman" panose="02020603050405020304" pitchFamily="18" charset="0"/>
              </a:rPr>
              <a:t>3.</a:t>
            </a:r>
            <a:r>
              <a:rPr lang="en-US" dirty="0"/>
              <a:t> Evasion of Apoptosis</a:t>
            </a:r>
            <a:endParaRPr lang="en-IN" dirty="0"/>
          </a:p>
        </p:txBody>
      </p:sp>
      <p:sp>
        <p:nvSpPr>
          <p:cNvPr id="8" name="Content Placeholder 7"/>
          <p:cNvSpPr>
            <a:spLocks noGrp="1"/>
          </p:cNvSpPr>
          <p:nvPr>
            <p:ph sz="quarter" idx="13"/>
          </p:nvPr>
        </p:nvSpPr>
        <p:spPr>
          <a:xfrm>
            <a:off x="457200" y="955344"/>
            <a:ext cx="8232775" cy="4844955"/>
          </a:xfrm>
        </p:spPr>
        <p:txBody>
          <a:bodyPr lIns="0" tIns="0" rIns="0" bIns="0"/>
          <a:lstStyle/>
          <a:p>
            <a:pPr marL="342000" indent="-342000"/>
            <a:r>
              <a:rPr lang="en-US" sz="2400" dirty="0">
                <a:solidFill>
                  <a:schemeClr val="tx1"/>
                </a:solidFill>
              </a:rPr>
              <a:t>Cancer cells evade apoptosis, which normally destroys cells with genetic damage.</a:t>
            </a:r>
          </a:p>
          <a:p>
            <a:pPr marL="342000" indent="-342000"/>
            <a:r>
              <a:rPr lang="en-US" sz="2400" dirty="0">
                <a:solidFill>
                  <a:schemeClr val="tx1"/>
                </a:solidFill>
              </a:rPr>
              <a:t>This is often brought about by </a:t>
            </a:r>
            <a:r>
              <a:rPr lang="en-US" sz="2400" b="1" u="sng" dirty="0">
                <a:ln w="22225">
                  <a:solidFill>
                    <a:schemeClr val="accent2"/>
                  </a:solidFill>
                  <a:prstDash val="solid"/>
                </a:ln>
                <a:solidFill>
                  <a:schemeClr val="accent2">
                    <a:lumMod val="40000"/>
                    <a:lumOff val="60000"/>
                  </a:schemeClr>
                </a:solidFill>
              </a:rPr>
              <a:t>mutations</a:t>
            </a:r>
            <a:r>
              <a:rPr lang="en-US" sz="2400" u="sng" dirty="0">
                <a:solidFill>
                  <a:schemeClr val="tx1"/>
                </a:solidFill>
              </a:rPr>
              <a:t> in the </a:t>
            </a:r>
            <a:r>
              <a:rPr lang="en-US" sz="2400" b="1" i="1" u="sng" dirty="0">
                <a:ln w="22225">
                  <a:solidFill>
                    <a:schemeClr val="accent2"/>
                  </a:solidFill>
                  <a:prstDash val="solid"/>
                </a:ln>
                <a:solidFill>
                  <a:schemeClr val="accent2">
                    <a:lumMod val="40000"/>
                    <a:lumOff val="60000"/>
                  </a:schemeClr>
                </a:solidFill>
              </a:rPr>
              <a:t>p53</a:t>
            </a:r>
            <a:r>
              <a:rPr lang="en-US" sz="2400" b="1" u="sng" dirty="0">
                <a:ln w="22225">
                  <a:solidFill>
                    <a:schemeClr val="accent2"/>
                  </a:solidFill>
                  <a:prstDash val="solid"/>
                </a:ln>
                <a:solidFill>
                  <a:schemeClr val="accent2">
                    <a:lumMod val="40000"/>
                    <a:lumOff val="60000"/>
                  </a:schemeClr>
                </a:solidFill>
              </a:rPr>
              <a:t> gene</a:t>
            </a:r>
            <a:r>
              <a:rPr lang="en-US" sz="2400" dirty="0">
                <a:solidFill>
                  <a:schemeClr val="tx1"/>
                </a:solidFill>
              </a:rPr>
              <a:t>.</a:t>
            </a:r>
          </a:p>
          <a:p>
            <a:pPr marL="342000" indent="-342000"/>
            <a:r>
              <a:rPr lang="en-US" sz="2400" dirty="0">
                <a:solidFill>
                  <a:schemeClr val="tx1"/>
                </a:solidFill>
              </a:rPr>
              <a:t>The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p53</a:t>
            </a:r>
            <a:r>
              <a:rPr lang="en-US" sz="2400" u="sng" dirty="0">
                <a:solidFill>
                  <a:schemeClr val="tx1"/>
                </a:solidFill>
              </a:rPr>
              <a:t> pathway is also </a:t>
            </a:r>
            <a:r>
              <a:rPr lang="en-US" sz="2400" b="1" u="sng" dirty="0">
                <a:ln w="22225">
                  <a:solidFill>
                    <a:schemeClr val="accent2"/>
                  </a:solidFill>
                  <a:prstDash val="solid"/>
                </a:ln>
                <a:solidFill>
                  <a:schemeClr val="accent2">
                    <a:lumMod val="40000"/>
                    <a:lumOff val="60000"/>
                  </a:schemeClr>
                </a:solidFill>
              </a:rPr>
              <a:t>disrupted</a:t>
            </a:r>
            <a:r>
              <a:rPr lang="en-US" sz="2400" u="sng" dirty="0">
                <a:solidFill>
                  <a:schemeClr val="tx1"/>
                </a:solidFill>
              </a:rPr>
              <a:t> by </a:t>
            </a:r>
            <a:r>
              <a:rPr lang="en-US" sz="2400" b="1" u="sng" dirty="0">
                <a:ln w="22225">
                  <a:solidFill>
                    <a:schemeClr val="accent2"/>
                  </a:solidFill>
                  <a:prstDash val="solid"/>
                </a:ln>
                <a:solidFill>
                  <a:schemeClr val="accent2">
                    <a:lumMod val="40000"/>
                    <a:lumOff val="60000"/>
                  </a:schemeClr>
                </a:solidFill>
              </a:rPr>
              <a:t>mutations</a:t>
            </a:r>
            <a:r>
              <a:rPr lang="en-US" sz="2400" u="sng" dirty="0">
                <a:solidFill>
                  <a:schemeClr val="tx1"/>
                </a:solidFill>
              </a:rPr>
              <a:t> </a:t>
            </a:r>
            <a:r>
              <a:rPr lang="en-US" sz="2400" b="1" u="sng" dirty="0">
                <a:ln w="22225">
                  <a:solidFill>
                    <a:schemeClr val="accent2"/>
                  </a:solidFill>
                  <a:prstDash val="solid"/>
                </a:ln>
                <a:solidFill>
                  <a:schemeClr val="accent2">
                    <a:lumMod val="40000"/>
                    <a:lumOff val="60000"/>
                  </a:schemeClr>
                </a:solidFill>
              </a:rPr>
              <a:t>affecting</a:t>
            </a:r>
            <a:r>
              <a:rPr lang="en-US" sz="2400" u="sng" dirty="0">
                <a:solidFill>
                  <a:schemeClr val="tx1"/>
                </a:solidFill>
              </a:rPr>
              <a:t> the </a:t>
            </a:r>
            <a:r>
              <a:rPr lang="en-US" sz="2400" b="1" i="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MDMD2</a:t>
            </a:r>
            <a:r>
              <a:rPr lang="en-US" sz="2400" u="sng" dirty="0">
                <a:solidFill>
                  <a:schemeClr val="tx1"/>
                </a:solidFill>
              </a:rPr>
              <a:t> gene or the </a:t>
            </a:r>
            <a:r>
              <a:rPr lang="en-US" sz="2400" b="1" i="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BCL2</a:t>
            </a:r>
            <a:r>
              <a:rPr lang="en-US" sz="2400" u="sng" dirty="0">
                <a:solidFill>
                  <a:schemeClr val="tx1"/>
                </a:solidFill>
              </a:rPr>
              <a:t> gene.</a:t>
            </a:r>
          </a:p>
        </p:txBody>
      </p:sp>
    </p:spTree>
    <p:extLst>
      <p:ext uri="{BB962C8B-B14F-4D97-AF65-F5344CB8AC3E}">
        <p14:creationId xmlns:p14="http://schemas.microsoft.com/office/powerpoint/2010/main" val="4541822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53668"/>
            <a:ext cx="8229600" cy="658088"/>
          </a:xfrm>
          <a:solidFill>
            <a:srgbClr val="D3F42C"/>
          </a:solidFill>
        </p:spPr>
        <p:txBody>
          <a:bodyPr lIns="0" tIns="0" rIns="0" bIns="0"/>
          <a:lstStyle/>
          <a:p>
            <a:r>
              <a:rPr lang="en-US" dirty="0">
                <a:cs typeface="Times New Roman" panose="02020603050405020304" pitchFamily="18" charset="0"/>
              </a:rPr>
              <a:t>4.</a:t>
            </a:r>
            <a:r>
              <a:rPr lang="en-US" dirty="0"/>
              <a:t> Limitless Replicative Potential</a:t>
            </a:r>
            <a:endParaRPr lang="en-IN" dirty="0"/>
          </a:p>
        </p:txBody>
      </p:sp>
      <p:sp>
        <p:nvSpPr>
          <p:cNvPr id="8" name="Content Placeholder 7"/>
          <p:cNvSpPr>
            <a:spLocks noGrp="1"/>
          </p:cNvSpPr>
          <p:nvPr>
            <p:ph sz="quarter" idx="13"/>
          </p:nvPr>
        </p:nvSpPr>
        <p:spPr>
          <a:xfrm>
            <a:off x="457200" y="955344"/>
            <a:ext cx="8232775" cy="4844955"/>
          </a:xfrm>
        </p:spPr>
        <p:txBody>
          <a:bodyPr lIns="0" tIns="0" rIns="0" bIns="0"/>
          <a:lstStyle/>
          <a:p>
            <a:pPr marL="342000" indent="-342000"/>
            <a:r>
              <a:rPr lang="en-US" sz="2400" dirty="0">
                <a:solidFill>
                  <a:srgbClr val="C00000"/>
                </a:solidFill>
              </a:rPr>
              <a:t>Telomere maintenance </a:t>
            </a:r>
            <a:r>
              <a:rPr lang="en-US" sz="2400" dirty="0">
                <a:solidFill>
                  <a:schemeClr val="tx1"/>
                </a:solidFill>
              </a:rPr>
              <a:t>is usually </a:t>
            </a:r>
            <a:r>
              <a:rPr lang="en-US" sz="2400" dirty="0">
                <a:solidFill>
                  <a:schemeClr val="tx1"/>
                </a:solidFill>
                <a:effectLst>
                  <a:outerShdw blurRad="38100" dist="38100" dir="2700000" algn="tl">
                    <a:srgbClr val="000000">
                      <a:alpha val="43137"/>
                    </a:srgbClr>
                  </a:outerShdw>
                </a:effectLst>
              </a:rPr>
              <a:t>accomplished</a:t>
            </a:r>
            <a:r>
              <a:rPr lang="en-US" sz="2400" dirty="0">
                <a:solidFill>
                  <a:schemeClr val="tx1"/>
                </a:solidFill>
              </a:rPr>
              <a:t> by </a:t>
            </a:r>
            <a:r>
              <a:rPr lang="en-US" sz="2400" u="sng" dirty="0">
                <a:solidFill>
                  <a:schemeClr val="tx1"/>
                </a:solidFill>
              </a:rPr>
              <a:t>activating the gene encoding telomerase</a:t>
            </a:r>
            <a:r>
              <a:rPr lang="en-US" sz="2400" dirty="0">
                <a:solidFill>
                  <a:schemeClr val="tx1"/>
                </a:solidFill>
              </a:rPr>
              <a:t>.</a:t>
            </a:r>
          </a:p>
          <a:p>
            <a:pPr marL="342000" indent="-342000"/>
            <a:r>
              <a:rPr lang="en-US" sz="2400" dirty="0">
                <a:solidFill>
                  <a:schemeClr val="tx1"/>
                </a:solidFill>
              </a:rPr>
              <a:t>Cancer cells </a:t>
            </a:r>
            <a:r>
              <a:rPr lang="en-US" sz="2400" dirty="0">
                <a:solidFill>
                  <a:srgbClr val="C00000"/>
                </a:solidFill>
              </a:rPr>
              <a:t>maintain telomere length </a:t>
            </a:r>
            <a:r>
              <a:rPr lang="en-US" sz="2400" dirty="0">
                <a:solidFill>
                  <a:schemeClr val="tx1"/>
                </a:solidFill>
              </a:rPr>
              <a:t>above a critical threshold. </a:t>
            </a:r>
          </a:p>
          <a:p>
            <a:pPr marL="342000" indent="-342000"/>
            <a:r>
              <a:rPr lang="en-US" sz="2400" dirty="0">
                <a:solidFill>
                  <a:schemeClr val="tx1"/>
                </a:solidFill>
              </a:rPr>
              <a:t>Thus, they are able to </a:t>
            </a:r>
            <a:r>
              <a:rPr lang="en-US" sz="2400" u="sng" dirty="0">
                <a:solidFill>
                  <a:schemeClr val="tx1"/>
                </a:solidFill>
              </a:rPr>
              <a:t>divide indefinitely</a:t>
            </a:r>
            <a:r>
              <a:rPr lang="en-US" sz="2400" dirty="0">
                <a:solidFill>
                  <a:schemeClr val="tx1"/>
                </a:solidFill>
              </a:rPr>
              <a:t>.</a:t>
            </a:r>
          </a:p>
        </p:txBody>
      </p:sp>
    </p:spTree>
    <p:extLst>
      <p:ext uri="{BB962C8B-B14F-4D97-AF65-F5344CB8AC3E}">
        <p14:creationId xmlns:p14="http://schemas.microsoft.com/office/powerpoint/2010/main" val="245625107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65243"/>
            <a:ext cx="8229600" cy="658088"/>
          </a:xfrm>
          <a:solidFill>
            <a:srgbClr val="D3F42C"/>
          </a:solidFill>
        </p:spPr>
        <p:txBody>
          <a:bodyPr lIns="0" tIns="0" rIns="0" bIns="0"/>
          <a:lstStyle/>
          <a:p>
            <a:r>
              <a:rPr lang="en-US" dirty="0">
                <a:cs typeface="Times New Roman" panose="02020603050405020304" pitchFamily="18" charset="0"/>
              </a:rPr>
              <a:t>5.</a:t>
            </a:r>
            <a:r>
              <a:rPr lang="en-US" dirty="0"/>
              <a:t> Sustained Angiogenesis</a:t>
            </a:r>
            <a:endParaRPr lang="en-IN" dirty="0"/>
          </a:p>
        </p:txBody>
      </p:sp>
      <p:sp>
        <p:nvSpPr>
          <p:cNvPr id="8" name="Content Placeholder 7"/>
          <p:cNvSpPr>
            <a:spLocks noGrp="1"/>
          </p:cNvSpPr>
          <p:nvPr>
            <p:ph sz="quarter" idx="13"/>
          </p:nvPr>
        </p:nvSpPr>
        <p:spPr>
          <a:xfrm>
            <a:off x="457200" y="955345"/>
            <a:ext cx="8232775" cy="2499056"/>
          </a:xfrm>
        </p:spPr>
        <p:txBody>
          <a:bodyPr lIns="0" tIns="0" rIns="0" bIns="0"/>
          <a:lstStyle/>
          <a:p>
            <a:pPr marL="342000" indent="-342000"/>
            <a:r>
              <a:rPr lang="en-US" sz="2400" dirty="0">
                <a:solidFill>
                  <a:schemeClr val="tx1"/>
                </a:solidFill>
              </a:rPr>
              <a:t>A </a:t>
            </a:r>
            <a:r>
              <a:rPr lang="en-US" sz="2400" u="sng" dirty="0">
                <a:solidFill>
                  <a:schemeClr val="tx1"/>
                </a:solidFill>
              </a:rPr>
              <a:t>blood supply is needed for cancer cells to grow beyond a few millimeters.</a:t>
            </a:r>
          </a:p>
          <a:p>
            <a:pPr marL="342000" indent="-342000"/>
            <a:r>
              <a:rPr lang="en-US" sz="2400" dirty="0">
                <a:ln>
                  <a:solidFill>
                    <a:schemeClr val="accent5"/>
                  </a:solidFill>
                </a:ln>
                <a:solidFill>
                  <a:srgbClr val="FF0000"/>
                </a:solidFill>
                <a:effectLst>
                  <a:glow rad="63500">
                    <a:schemeClr val="accent4">
                      <a:satMod val="175000"/>
                      <a:alpha val="40000"/>
                    </a:schemeClr>
                  </a:glow>
                </a:effectLst>
              </a:rPr>
              <a:t>Cancer</a:t>
            </a:r>
            <a:r>
              <a:rPr lang="en-US" sz="2400" dirty="0">
                <a:ln>
                  <a:solidFill>
                    <a:schemeClr val="accent5"/>
                  </a:solidFill>
                </a:ln>
                <a:solidFill>
                  <a:schemeClr val="tx1"/>
                </a:solidFill>
                <a:effectLst>
                  <a:glow rad="63500">
                    <a:schemeClr val="accent4">
                      <a:satMod val="175000"/>
                      <a:alpha val="40000"/>
                    </a:schemeClr>
                  </a:glow>
                </a:effectLst>
              </a:rPr>
              <a:t> cells commonly </a:t>
            </a:r>
            <a:r>
              <a:rPr lang="en-US" sz="2400" b="1" u="sng" dirty="0">
                <a:ln w="22225">
                  <a:solidFill>
                    <a:schemeClr val="accent2"/>
                  </a:solidFill>
                  <a:prstDash val="solid"/>
                </a:ln>
                <a:solidFill>
                  <a:schemeClr val="accent2">
                    <a:lumMod val="40000"/>
                    <a:lumOff val="60000"/>
                  </a:schemeClr>
                </a:solidFill>
              </a:rPr>
              <a:t>activate</a:t>
            </a:r>
            <a:r>
              <a:rPr lang="en-US" sz="2400" u="sng" dirty="0">
                <a:ln>
                  <a:solidFill>
                    <a:schemeClr val="accent5"/>
                  </a:solidFill>
                </a:ln>
                <a:solidFill>
                  <a:schemeClr val="tx1"/>
                </a:solidFill>
                <a:effectLst>
                  <a:glow rad="63500">
                    <a:schemeClr val="accent4">
                      <a:satMod val="175000"/>
                      <a:alpha val="40000"/>
                    </a:schemeClr>
                  </a:glow>
                </a:effectLst>
              </a:rPr>
              <a:t> </a:t>
            </a:r>
            <a:r>
              <a:rPr lang="en-US" sz="2400" u="sng" dirty="0">
                <a:ln>
                  <a:solidFill>
                    <a:schemeClr val="accent5"/>
                  </a:solidFill>
                </a:ln>
                <a:solidFill>
                  <a:srgbClr val="FF0000"/>
                </a:solidFill>
                <a:effectLst>
                  <a:glow rad="63500">
                    <a:schemeClr val="accent4">
                      <a:satMod val="175000"/>
                      <a:alpha val="40000"/>
                    </a:schemeClr>
                  </a:glow>
                  <a:outerShdw blurRad="38100" dist="38100" dir="2700000" algn="tl">
                    <a:srgbClr val="000000">
                      <a:alpha val="43137"/>
                    </a:srgbClr>
                  </a:outerShdw>
                </a:effectLst>
              </a:rPr>
              <a:t>genes</a:t>
            </a:r>
            <a:r>
              <a:rPr lang="en-US" sz="2400" u="sng" dirty="0">
                <a:ln>
                  <a:solidFill>
                    <a:schemeClr val="accent5"/>
                  </a:solidFill>
                </a:ln>
                <a:solidFill>
                  <a:schemeClr val="tx1"/>
                </a:solidFill>
                <a:effectLst>
                  <a:glow rad="63500">
                    <a:schemeClr val="accent4">
                      <a:satMod val="175000"/>
                      <a:alpha val="40000"/>
                    </a:schemeClr>
                  </a:glow>
                </a:effectLst>
              </a:rPr>
              <a:t> encoding </a:t>
            </a:r>
            <a:r>
              <a:rPr lang="en-US" sz="2400" b="1" u="sng" dirty="0">
                <a:ln w="22225">
                  <a:solidFill>
                    <a:schemeClr val="accent2"/>
                  </a:solidFill>
                  <a:prstDash val="solid"/>
                </a:ln>
                <a:solidFill>
                  <a:schemeClr val="accent2">
                    <a:lumMod val="40000"/>
                    <a:lumOff val="60000"/>
                  </a:schemeClr>
                </a:solidFill>
              </a:rPr>
              <a:t>angiogenesis</a:t>
            </a:r>
            <a:r>
              <a:rPr lang="en-US" sz="2400" u="sng" dirty="0">
                <a:ln>
                  <a:solidFill>
                    <a:schemeClr val="accent5"/>
                  </a:solidFill>
                </a:ln>
                <a:solidFill>
                  <a:schemeClr val="tx1"/>
                </a:solidFill>
                <a:effectLst>
                  <a:glow rad="635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rPr>
              <a:t>stimulators</a:t>
            </a:r>
            <a:r>
              <a:rPr lang="en-US" sz="2400" dirty="0">
                <a:solidFill>
                  <a:schemeClr val="tx1"/>
                </a:solidFill>
              </a:rPr>
              <a:t>.</a:t>
            </a:r>
          </a:p>
          <a:p>
            <a:pPr marL="342000" indent="-342000"/>
            <a:r>
              <a:rPr lang="en-US" sz="2400" u="sng" dirty="0">
                <a:ln>
                  <a:solidFill>
                    <a:schemeClr val="accent5"/>
                  </a:solidFill>
                </a:ln>
                <a:solidFill>
                  <a:srgbClr val="C00000"/>
                </a:solidFill>
                <a:effectLst>
                  <a:glow rad="63500">
                    <a:schemeClr val="accent4">
                      <a:satMod val="175000"/>
                      <a:alpha val="40000"/>
                    </a:schemeClr>
                  </a:glow>
                </a:effectLst>
              </a:rPr>
              <a:t>They also </a:t>
            </a:r>
            <a:r>
              <a:rPr lang="en-US" sz="2400" b="1" u="sng" dirty="0">
                <a:ln w="22225">
                  <a:solidFill>
                    <a:schemeClr val="accent2"/>
                  </a:solidFill>
                  <a:prstDash val="solid"/>
                </a:ln>
                <a:solidFill>
                  <a:schemeClr val="accent2">
                    <a:lumMod val="40000"/>
                    <a:lumOff val="60000"/>
                  </a:schemeClr>
                </a:solidFill>
              </a:rPr>
              <a:t>inhibit</a:t>
            </a:r>
            <a:r>
              <a:rPr lang="en-US" sz="2400" u="sng" dirty="0">
                <a:ln>
                  <a:solidFill>
                    <a:schemeClr val="accent5"/>
                  </a:solidFill>
                </a:ln>
                <a:solidFill>
                  <a:srgbClr val="C00000"/>
                </a:solidFill>
                <a:effectLst>
                  <a:glow rad="63500">
                    <a:schemeClr val="accent4">
                      <a:satMod val="175000"/>
                      <a:alpha val="40000"/>
                    </a:schemeClr>
                  </a:glow>
                </a:effectLst>
              </a:rPr>
              <a:t> genes </a:t>
            </a:r>
            <a:r>
              <a:rPr lang="en-US" sz="2400" u="sng" dirty="0">
                <a:ln>
                  <a:solidFill>
                    <a:schemeClr val="accent5"/>
                  </a:solidFill>
                </a:ln>
                <a:solidFill>
                  <a:srgbClr val="FF0000"/>
                </a:solidFill>
                <a:effectLst>
                  <a:glow rad="63500">
                    <a:schemeClr val="accent4">
                      <a:satMod val="175000"/>
                      <a:alpha val="40000"/>
                    </a:schemeClr>
                  </a:glow>
                </a:effectLst>
              </a:rPr>
              <a:t>encoding</a:t>
            </a:r>
            <a:r>
              <a:rPr lang="en-US" sz="2400" u="sng" dirty="0">
                <a:ln>
                  <a:solidFill>
                    <a:schemeClr val="accent5"/>
                  </a:solidFill>
                </a:ln>
                <a:solidFill>
                  <a:srgbClr val="C00000"/>
                </a:solidFill>
                <a:effectLst>
                  <a:glow rad="635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rPr>
              <a:t>angiogenesis</a:t>
            </a:r>
            <a:r>
              <a:rPr lang="en-US" sz="2400" u="sng" dirty="0">
                <a:ln>
                  <a:solidFill>
                    <a:schemeClr val="accent5"/>
                  </a:solidFill>
                </a:ln>
                <a:solidFill>
                  <a:srgbClr val="C00000"/>
                </a:solidFill>
                <a:effectLst>
                  <a:glow rad="635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rPr>
              <a:t>inhibitors</a:t>
            </a:r>
            <a:r>
              <a:rPr lang="en-US" sz="2400" dirty="0">
                <a:solidFill>
                  <a:schemeClr val="tx1"/>
                </a:solidFill>
              </a:rPr>
              <a:t>.</a:t>
            </a:r>
          </a:p>
        </p:txBody>
      </p:sp>
    </p:spTree>
    <p:extLst>
      <p:ext uri="{BB962C8B-B14F-4D97-AF65-F5344CB8AC3E}">
        <p14:creationId xmlns:p14="http://schemas.microsoft.com/office/powerpoint/2010/main" val="19252730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65243"/>
            <a:ext cx="8229600" cy="658088"/>
          </a:xfrm>
          <a:solidFill>
            <a:srgbClr val="D3F42C"/>
          </a:solidFill>
        </p:spPr>
        <p:txBody>
          <a:bodyPr lIns="0" tIns="0" rIns="0" bIns="0"/>
          <a:lstStyle/>
          <a:p>
            <a:r>
              <a:rPr lang="en-US" dirty="0">
                <a:cs typeface="Times New Roman" panose="02020603050405020304" pitchFamily="18" charset="0"/>
              </a:rPr>
              <a:t>6.</a:t>
            </a:r>
            <a:r>
              <a:rPr lang="en-US" dirty="0"/>
              <a:t> Tissue Invasion and Metastasis</a:t>
            </a:r>
            <a:endParaRPr lang="en-IN" dirty="0"/>
          </a:p>
        </p:txBody>
      </p:sp>
      <p:sp>
        <p:nvSpPr>
          <p:cNvPr id="8" name="Content Placeholder 7"/>
          <p:cNvSpPr>
            <a:spLocks noGrp="1"/>
          </p:cNvSpPr>
          <p:nvPr>
            <p:ph sz="quarter" idx="13"/>
          </p:nvPr>
        </p:nvSpPr>
        <p:spPr>
          <a:xfrm>
            <a:off x="457200" y="955344"/>
            <a:ext cx="8232775" cy="2956255"/>
          </a:xfrm>
        </p:spPr>
        <p:txBody>
          <a:bodyPr lIns="0" tIns="0" rIns="0" bIns="0"/>
          <a:lstStyle/>
          <a:p>
            <a:pPr marL="342000" indent="-342000"/>
            <a:r>
              <a:rPr lang="en-US" sz="2400" u="sng" dirty="0">
                <a:effectLst>
                  <a:outerShdw blurRad="38100" dist="38100" dir="2700000" algn="tl">
                    <a:srgbClr val="000000">
                      <a:alpha val="43137"/>
                    </a:srgbClr>
                  </a:outerShdw>
                </a:effectLst>
              </a:rPr>
              <a:t>Three</a:t>
            </a:r>
            <a:r>
              <a:rPr lang="en-US" sz="2400" u="sng" dirty="0"/>
              <a:t> properties of cancer cells play a crucial role in </a:t>
            </a:r>
            <a:r>
              <a:rPr lang="en-US" sz="2400" u="sng" dirty="0">
                <a:effectLst>
                  <a:outerShdw blurRad="38100" dist="38100" dir="2700000" algn="tl">
                    <a:srgbClr val="000000">
                      <a:alpha val="43137"/>
                    </a:srgbClr>
                  </a:outerShdw>
                </a:effectLst>
              </a:rPr>
              <a:t>invasion</a:t>
            </a:r>
            <a:r>
              <a:rPr lang="en-US" sz="2400" u="sng" dirty="0"/>
              <a:t> and </a:t>
            </a:r>
            <a:r>
              <a:rPr lang="en-US" sz="2400" u="sng" dirty="0">
                <a:effectLst>
                  <a:outerShdw blurRad="38100" dist="38100" dir="2700000" algn="tl">
                    <a:srgbClr val="000000">
                      <a:alpha val="43137"/>
                    </a:srgbClr>
                  </a:outerShdw>
                </a:effectLst>
              </a:rPr>
              <a:t>metastasis</a:t>
            </a:r>
            <a:r>
              <a:rPr lang="en-US" sz="2400" u="sng" dirty="0"/>
              <a:t>:</a:t>
            </a:r>
          </a:p>
          <a:p>
            <a:pPr marL="799200" lvl="3" indent="-342000"/>
            <a:r>
              <a:rPr lang="en-US" sz="2400" dirty="0">
                <a:solidFill>
                  <a:srgbClr val="C00000"/>
                </a:solidFill>
                <a:effectLst>
                  <a:glow rad="63500">
                    <a:schemeClr val="accent4">
                      <a:satMod val="175000"/>
                      <a:alpha val="40000"/>
                    </a:schemeClr>
                  </a:glow>
                </a:effectLst>
              </a:rPr>
              <a:t>Decreased</a:t>
            </a:r>
            <a:r>
              <a:rPr lang="en-US" sz="2400" dirty="0">
                <a:effectLst>
                  <a:glow rad="63500">
                    <a:schemeClr val="accent4">
                      <a:satMod val="175000"/>
                      <a:alpha val="40000"/>
                    </a:schemeClr>
                  </a:glow>
                </a:effectLst>
              </a:rPr>
              <a:t> cell-cell adhesion</a:t>
            </a:r>
          </a:p>
          <a:p>
            <a:pPr marL="799200" lvl="3" indent="-342000"/>
            <a:r>
              <a:rPr lang="en-US" sz="2400" dirty="0">
                <a:solidFill>
                  <a:srgbClr val="C00000"/>
                </a:solidFill>
                <a:effectLst>
                  <a:glow rad="63500">
                    <a:schemeClr val="accent4">
                      <a:satMod val="175000"/>
                      <a:alpha val="40000"/>
                    </a:schemeClr>
                  </a:glow>
                </a:effectLst>
              </a:rPr>
              <a:t>Increased</a:t>
            </a:r>
            <a:r>
              <a:rPr lang="en-US" sz="2400" dirty="0">
                <a:effectLst>
                  <a:glow rad="63500">
                    <a:schemeClr val="accent4">
                      <a:satMod val="175000"/>
                      <a:alpha val="40000"/>
                    </a:schemeClr>
                  </a:glow>
                </a:effectLst>
              </a:rPr>
              <a:t> motility</a:t>
            </a:r>
          </a:p>
          <a:p>
            <a:pPr marL="799200" lvl="3" indent="-342000"/>
            <a:r>
              <a:rPr lang="en-US" sz="2400" dirty="0">
                <a:effectLst>
                  <a:glow rad="63500">
                    <a:schemeClr val="accent4">
                      <a:satMod val="175000"/>
                      <a:alpha val="40000"/>
                    </a:schemeClr>
                  </a:glow>
                </a:effectLst>
              </a:rPr>
              <a:t>Production of </a:t>
            </a:r>
            <a:r>
              <a:rPr lang="en-US" sz="2400" dirty="0">
                <a:solidFill>
                  <a:srgbClr val="C00000"/>
                </a:solidFill>
                <a:effectLst>
                  <a:glow rad="63500">
                    <a:schemeClr val="accent4">
                      <a:satMod val="175000"/>
                      <a:alpha val="40000"/>
                    </a:schemeClr>
                  </a:glow>
                </a:effectLst>
              </a:rPr>
              <a:t>proteases</a:t>
            </a:r>
            <a:r>
              <a:rPr lang="en-US" sz="2400" dirty="0"/>
              <a:t> that degrade the basal lamina and extracellular matrix</a:t>
            </a:r>
          </a:p>
        </p:txBody>
      </p:sp>
    </p:spTree>
    <p:extLst>
      <p:ext uri="{BB962C8B-B14F-4D97-AF65-F5344CB8AC3E}">
        <p14:creationId xmlns:p14="http://schemas.microsoft.com/office/powerpoint/2010/main" val="7739930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65243"/>
            <a:ext cx="8229600" cy="658088"/>
          </a:xfrm>
          <a:solidFill>
            <a:srgbClr val="D3F42C"/>
          </a:solidFill>
        </p:spPr>
        <p:txBody>
          <a:bodyPr lIns="0" tIns="0" rIns="0" bIns="0"/>
          <a:lstStyle/>
          <a:p>
            <a:r>
              <a:rPr lang="en-US" dirty="0"/>
              <a:t>Other Hallmarks </a:t>
            </a:r>
            <a:endParaRPr lang="en-IN" dirty="0"/>
          </a:p>
        </p:txBody>
      </p:sp>
      <p:sp>
        <p:nvSpPr>
          <p:cNvPr id="8" name="Content Placeholder 7"/>
          <p:cNvSpPr>
            <a:spLocks noGrp="1"/>
          </p:cNvSpPr>
          <p:nvPr>
            <p:ph sz="quarter" idx="13"/>
          </p:nvPr>
        </p:nvSpPr>
        <p:spPr>
          <a:xfrm>
            <a:off x="457200" y="955344"/>
            <a:ext cx="8232775" cy="2956255"/>
          </a:xfrm>
        </p:spPr>
        <p:txBody>
          <a:bodyPr lIns="0" tIns="0" rIns="0" bIns="0"/>
          <a:lstStyle/>
          <a:p>
            <a:pPr marL="342000" indent="-342000"/>
            <a:r>
              <a:rPr lang="en-US" sz="2400" dirty="0">
                <a:ln>
                  <a:solidFill>
                    <a:schemeClr val="accent5"/>
                  </a:solidFill>
                </a:ln>
                <a:effectLst>
                  <a:glow rad="63500">
                    <a:schemeClr val="accent4">
                      <a:satMod val="175000"/>
                      <a:alpha val="40000"/>
                    </a:schemeClr>
                  </a:glow>
                </a:effectLst>
              </a:rPr>
              <a:t>Cancer cells often </a:t>
            </a:r>
            <a:r>
              <a:rPr lang="en-US" sz="2400" dirty="0">
                <a:ln>
                  <a:solidFill>
                    <a:schemeClr val="accent5"/>
                  </a:solidFill>
                </a:ln>
                <a:solidFill>
                  <a:srgbClr val="FF0000"/>
                </a:solidFill>
                <a:effectLst>
                  <a:glow rad="63500">
                    <a:schemeClr val="accent4">
                      <a:satMod val="175000"/>
                      <a:alpha val="40000"/>
                    </a:schemeClr>
                  </a:glow>
                  <a:outerShdw blurRad="38100" dist="38100" dir="2700000" algn="tl">
                    <a:srgbClr val="000000">
                      <a:alpha val="43137"/>
                    </a:srgbClr>
                  </a:outerShdw>
                </a:effectLst>
              </a:rPr>
              <a:t>use </a:t>
            </a:r>
            <a:r>
              <a:rPr lang="en-US" sz="2400" i="1" dirty="0">
                <a:ln>
                  <a:solidFill>
                    <a:schemeClr val="accent5"/>
                  </a:solidFill>
                </a:ln>
                <a:solidFill>
                  <a:srgbClr val="FF0000"/>
                </a:solidFill>
                <a:effectLst>
                  <a:glow rad="63500">
                    <a:schemeClr val="accent4">
                      <a:satMod val="175000"/>
                      <a:alpha val="40000"/>
                    </a:schemeClr>
                  </a:glow>
                  <a:outerShdw blurRad="38100" dist="38100" dir="2700000" algn="tl">
                    <a:srgbClr val="000000">
                      <a:alpha val="43137"/>
                    </a:srgbClr>
                  </a:outerShdw>
                </a:effectLst>
              </a:rPr>
              <a:t>aerobic glycolysis</a:t>
            </a:r>
            <a:r>
              <a:rPr lang="en-US" sz="2400" dirty="0">
                <a:ln>
                  <a:solidFill>
                    <a:schemeClr val="accent5"/>
                  </a:solidFill>
                </a:ln>
                <a:effectLst>
                  <a:glow rad="63500">
                    <a:schemeClr val="accent4">
                      <a:satMod val="175000"/>
                      <a:alpha val="40000"/>
                    </a:schemeClr>
                  </a:glow>
                </a:effectLst>
              </a:rPr>
              <a:t>, a </a:t>
            </a:r>
            <a:r>
              <a:rPr lang="en-US" sz="2400" u="sng" dirty="0">
                <a:ln>
                  <a:solidFill>
                    <a:schemeClr val="accent5"/>
                  </a:solidFill>
                </a:ln>
                <a:effectLst>
                  <a:glow rad="63500">
                    <a:schemeClr val="accent4">
                      <a:satMod val="175000"/>
                      <a:alpha val="40000"/>
                    </a:schemeClr>
                  </a:glow>
                </a:effectLst>
              </a:rPr>
              <a:t>process that </a:t>
            </a:r>
            <a:r>
              <a:rPr lang="en-US" sz="2400" u="sng" dirty="0">
                <a:ln>
                  <a:solidFill>
                    <a:schemeClr val="accent5"/>
                  </a:solidFill>
                </a:ln>
                <a:solidFill>
                  <a:srgbClr val="FF0000"/>
                </a:solidFill>
                <a:effectLst>
                  <a:glow rad="63500">
                    <a:schemeClr val="accent4">
                      <a:satMod val="175000"/>
                      <a:alpha val="40000"/>
                    </a:schemeClr>
                  </a:glow>
                  <a:outerShdw blurRad="38100" dist="38100" dir="2700000" algn="tl">
                    <a:srgbClr val="000000">
                      <a:alpha val="43137"/>
                    </a:srgbClr>
                  </a:outerShdw>
                </a:effectLst>
              </a:rPr>
              <a:t>bypasses</a:t>
            </a:r>
            <a:r>
              <a:rPr lang="en-US" sz="2400" u="sng" dirty="0">
                <a:ln>
                  <a:solidFill>
                    <a:schemeClr val="accent5"/>
                  </a:solidFill>
                </a:ln>
                <a:effectLst>
                  <a:glow rad="63500">
                    <a:schemeClr val="accent4">
                      <a:satMod val="175000"/>
                      <a:alpha val="40000"/>
                    </a:schemeClr>
                  </a:glow>
                </a:effectLst>
              </a:rPr>
              <a:t> aerobic metabolism even when </a:t>
            </a:r>
            <a:r>
              <a:rPr lang="en-US" sz="2400" u="sng" dirty="0">
                <a:ln>
                  <a:solidFill>
                    <a:schemeClr val="accent5"/>
                  </a:solidFill>
                </a:ln>
                <a:solidFill>
                  <a:srgbClr val="FF0000"/>
                </a:solidFill>
                <a:effectLst>
                  <a:glow rad="63500">
                    <a:schemeClr val="accent4">
                      <a:satMod val="175000"/>
                      <a:alpha val="40000"/>
                    </a:schemeClr>
                  </a:glow>
                  <a:outerShdw blurRad="38100" dist="38100" dir="2700000" algn="tl">
                    <a:srgbClr val="000000">
                      <a:alpha val="43137"/>
                    </a:srgbClr>
                  </a:outerShdw>
                </a:effectLst>
              </a:rPr>
              <a:t>oxygen</a:t>
            </a:r>
            <a:r>
              <a:rPr lang="en-US" sz="2400" u="sng" dirty="0">
                <a:ln>
                  <a:solidFill>
                    <a:schemeClr val="accent5"/>
                  </a:solidFill>
                </a:ln>
                <a:effectLst>
                  <a:glow rad="63500">
                    <a:schemeClr val="accent4">
                      <a:satMod val="175000"/>
                      <a:alpha val="40000"/>
                    </a:schemeClr>
                  </a:glow>
                </a:effectLst>
              </a:rPr>
              <a:t> is present. </a:t>
            </a:r>
          </a:p>
          <a:p>
            <a:pPr marL="342000" indent="-342000"/>
            <a:r>
              <a:rPr lang="en-US" sz="2400" dirty="0"/>
              <a:t>Cancer cells </a:t>
            </a:r>
            <a:r>
              <a:rPr lang="en-US" sz="2400" dirty="0">
                <a:effectLst>
                  <a:glow rad="63500">
                    <a:schemeClr val="accent4">
                      <a:satMod val="175000"/>
                      <a:alpha val="40000"/>
                    </a:schemeClr>
                  </a:glow>
                </a:effectLst>
              </a:rPr>
              <a:t>have </a:t>
            </a:r>
            <a:r>
              <a:rPr lang="en-US" sz="2400" u="sng" dirty="0">
                <a:effectLst>
                  <a:glow rad="63500">
                    <a:schemeClr val="accent4">
                      <a:satMod val="175000"/>
                      <a:alpha val="40000"/>
                    </a:schemeClr>
                  </a:glow>
                </a:effectLst>
              </a:rPr>
              <a:t>mechanisms to </a:t>
            </a:r>
            <a:r>
              <a:rPr lang="en-US" sz="2400" u="sng" dirty="0">
                <a:solidFill>
                  <a:srgbClr val="FF0000"/>
                </a:solidFill>
                <a:effectLst>
                  <a:glow rad="63500">
                    <a:schemeClr val="accent4">
                      <a:satMod val="175000"/>
                      <a:alpha val="40000"/>
                    </a:schemeClr>
                  </a:glow>
                  <a:outerShdw blurRad="38100" dist="38100" dir="2700000" algn="tl">
                    <a:srgbClr val="000000">
                      <a:alpha val="43137"/>
                    </a:srgbClr>
                  </a:outerShdw>
                </a:effectLst>
              </a:rPr>
              <a:t>evade</a:t>
            </a:r>
            <a:r>
              <a:rPr lang="en-US" sz="2400" u="sng" dirty="0">
                <a:effectLst>
                  <a:glow rad="63500">
                    <a:schemeClr val="accent4">
                      <a:satMod val="175000"/>
                      <a:alpha val="40000"/>
                    </a:schemeClr>
                  </a:glow>
                </a:effectLst>
              </a:rPr>
              <a:t> the immune system.</a:t>
            </a:r>
          </a:p>
        </p:txBody>
      </p:sp>
    </p:spTree>
    <p:extLst>
      <p:ext uri="{BB962C8B-B14F-4D97-AF65-F5344CB8AC3E}">
        <p14:creationId xmlns:p14="http://schemas.microsoft.com/office/powerpoint/2010/main" val="280539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1112075"/>
            <a:ext cx="6117336" cy="4590288"/>
          </a:xfrm>
          <a:prstGeom prst="rect">
            <a:avLst/>
          </a:prstGeom>
        </p:spPr>
      </p:pic>
      <p:sp>
        <p:nvSpPr>
          <p:cNvPr id="2" name="Title 1"/>
          <p:cNvSpPr>
            <a:spLocks noGrp="1"/>
          </p:cNvSpPr>
          <p:nvPr>
            <p:ph type="title"/>
          </p:nvPr>
        </p:nvSpPr>
        <p:spPr>
          <a:xfrm>
            <a:off x="-1" y="0"/>
            <a:ext cx="5167901" cy="904126"/>
          </a:xfrm>
          <a:solidFill>
            <a:schemeClr val="accent4">
              <a:lumMod val="60000"/>
              <a:lumOff val="40000"/>
            </a:schemeClr>
          </a:solidFill>
        </p:spPr>
        <p:txBody>
          <a:bodyPr/>
          <a:lstStyle/>
          <a:p>
            <a:r>
              <a:rPr lang="en-GB" sz="2400" dirty="0" smtClean="0"/>
              <a:t>Density dependent inhibition</a:t>
            </a:r>
            <a:endParaRPr lang="en-GB" sz="2400" dirty="0"/>
          </a:p>
        </p:txBody>
      </p:sp>
    </p:spTree>
    <p:extLst>
      <p:ext uri="{BB962C8B-B14F-4D97-AF65-F5344CB8AC3E}">
        <p14:creationId xmlns:p14="http://schemas.microsoft.com/office/powerpoint/2010/main" val="378168482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16042"/>
            <a:ext cx="8229600" cy="1712758"/>
          </a:xfrm>
          <a:solidFill>
            <a:srgbClr val="D3F42C"/>
          </a:solidFill>
        </p:spPr>
        <p:txBody>
          <a:bodyPr lIns="0" tIns="0" rIns="0" bIns="0"/>
          <a:lstStyle/>
          <a:p>
            <a:r>
              <a:rPr lang="en-US" u="sng" dirty="0"/>
              <a:t>Enabling Characteristics</a:t>
            </a:r>
            <a:r>
              <a:rPr lang="en-US" dirty="0"/>
              <a:t>: Genetic Instability and Tumor-Promoting Inflammation </a:t>
            </a:r>
            <a:endParaRPr lang="en-IN" dirty="0"/>
          </a:p>
        </p:txBody>
      </p:sp>
      <p:sp>
        <p:nvSpPr>
          <p:cNvPr id="8" name="Content Placeholder 7"/>
          <p:cNvSpPr>
            <a:spLocks noGrp="1"/>
          </p:cNvSpPr>
          <p:nvPr>
            <p:ph sz="quarter" idx="13"/>
          </p:nvPr>
        </p:nvSpPr>
        <p:spPr>
          <a:xfrm>
            <a:off x="457200" y="2095500"/>
            <a:ext cx="8232775" cy="3594100"/>
          </a:xfrm>
        </p:spPr>
        <p:txBody>
          <a:bodyPr lIns="0" tIns="0" rIns="0" bIns="0"/>
          <a:lstStyle/>
          <a:p>
            <a:pPr marL="342000" indent="-342000"/>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Aggressive</a:t>
            </a:r>
            <a:r>
              <a:rPr lang="en-US" sz="2400" u="sng" dirty="0">
                <a:effectLst>
                  <a:glow rad="63500">
                    <a:schemeClr val="accent4">
                      <a:satMod val="175000"/>
                      <a:alpha val="40000"/>
                    </a:schemeClr>
                  </a:glow>
                </a:effectLst>
              </a:rPr>
              <a:t> cancers have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two</a:t>
            </a:r>
            <a:r>
              <a:rPr lang="en-US" sz="2400" u="sng" dirty="0">
                <a:effectLst>
                  <a:glow rad="63500">
                    <a:schemeClr val="accent4">
                      <a:satMod val="175000"/>
                      <a:alpha val="40000"/>
                    </a:schemeClr>
                  </a:glow>
                </a:effectLst>
              </a:rPr>
              <a:t> </a:t>
            </a:r>
            <a:r>
              <a:rPr lang="en-US" sz="2400" i="1" u="sng" dirty="0">
                <a:effectLst>
                  <a:glow rad="63500">
                    <a:schemeClr val="accent4">
                      <a:satMod val="175000"/>
                      <a:alpha val="40000"/>
                    </a:schemeClr>
                  </a:glow>
                </a:effectLst>
              </a:rPr>
              <a:t>enabling characteristics</a:t>
            </a:r>
            <a:r>
              <a:rPr lang="en-US" sz="2400" i="1" dirty="0">
                <a:effectLst>
                  <a:glow rad="63500">
                    <a:schemeClr val="accent4">
                      <a:satMod val="175000"/>
                      <a:alpha val="40000"/>
                    </a:schemeClr>
                  </a:glow>
                </a:effectLst>
              </a:rPr>
              <a:t>: </a:t>
            </a:r>
            <a:r>
              <a:rPr lang="en-US" sz="2400" i="1" dirty="0">
                <a:solidFill>
                  <a:srgbClr val="C00000"/>
                </a:solidFill>
                <a:effectLst>
                  <a:glow rad="63500">
                    <a:schemeClr val="accent4">
                      <a:satMod val="175000"/>
                      <a:alpha val="40000"/>
                    </a:schemeClr>
                  </a:glow>
                </a:effectLst>
              </a:rPr>
              <a:t>genetic instability </a:t>
            </a:r>
            <a:r>
              <a:rPr lang="en-US" sz="2400" dirty="0">
                <a:effectLst>
                  <a:glow rad="63500">
                    <a:schemeClr val="accent4">
                      <a:satMod val="175000"/>
                      <a:alpha val="40000"/>
                    </a:schemeClr>
                  </a:glow>
                </a:effectLst>
              </a:rPr>
              <a:t>and</a:t>
            </a:r>
            <a:r>
              <a:rPr lang="en-US" sz="2400" i="1" dirty="0">
                <a:effectLst>
                  <a:glow rad="63500">
                    <a:schemeClr val="accent4">
                      <a:satMod val="175000"/>
                      <a:alpha val="40000"/>
                    </a:schemeClr>
                  </a:glow>
                </a:effectLst>
              </a:rPr>
              <a:t> </a:t>
            </a:r>
            <a:r>
              <a:rPr lang="en-US" sz="2400" i="1" dirty="0">
                <a:solidFill>
                  <a:srgbClr val="C00000"/>
                </a:solidFill>
                <a:effectLst>
                  <a:glow rad="63500">
                    <a:schemeClr val="accent4">
                      <a:satMod val="175000"/>
                      <a:alpha val="40000"/>
                    </a:schemeClr>
                  </a:glow>
                </a:effectLst>
              </a:rPr>
              <a:t>tumor-promoting inflammation</a:t>
            </a:r>
            <a:r>
              <a:rPr lang="en-US" sz="2400" i="1" dirty="0"/>
              <a:t>. </a:t>
            </a:r>
          </a:p>
          <a:p>
            <a:pPr marL="342000" indent="-342000"/>
            <a:r>
              <a:rPr lang="en-US" sz="2400" u="sng" dirty="0">
                <a:effectLst>
                  <a:glow rad="101600">
                    <a:schemeClr val="accent5">
                      <a:lumMod val="20000"/>
                      <a:lumOff val="80000"/>
                      <a:alpha val="60000"/>
                    </a:schemeClr>
                  </a:glow>
                </a:effectLst>
              </a:rPr>
              <a:t>Genetic instability </a:t>
            </a:r>
            <a:r>
              <a:rPr lang="en-US" sz="2400" dirty="0">
                <a:effectLst>
                  <a:glow rad="101600">
                    <a:schemeClr val="accent5">
                      <a:lumMod val="20000"/>
                      <a:lumOff val="80000"/>
                      <a:alpha val="60000"/>
                    </a:schemeClr>
                  </a:glow>
                  <a:outerShdw blurRad="38100" dist="38100" dir="2700000" algn="tl">
                    <a:srgbClr val="000000">
                      <a:alpha val="43137"/>
                    </a:srgbClr>
                  </a:outerShdw>
                </a:effectLst>
              </a:rPr>
              <a:t>permits</a:t>
            </a:r>
            <a:r>
              <a:rPr lang="en-US" sz="2400" dirty="0">
                <a:effectLst>
                  <a:glow rad="101600">
                    <a:schemeClr val="accent5">
                      <a:lumMod val="20000"/>
                      <a:lumOff val="80000"/>
                      <a:alpha val="60000"/>
                    </a:schemeClr>
                  </a:glow>
                </a:effectLst>
              </a:rPr>
              <a:t> cells </a:t>
            </a:r>
            <a:r>
              <a:rPr lang="en-US" sz="2400" u="sng" dirty="0">
                <a:effectLst>
                  <a:glow rad="101600">
                    <a:schemeClr val="accent5">
                      <a:lumMod val="20000"/>
                      <a:lumOff val="80000"/>
                      <a:alpha val="60000"/>
                    </a:schemeClr>
                  </a:glow>
                </a:effectLst>
              </a:rPr>
              <a:t>to accumulate mutations that </a:t>
            </a:r>
            <a:r>
              <a:rPr lang="en-US" sz="2400" u="sng" dirty="0">
                <a:effectLst>
                  <a:glow rad="101600">
                    <a:schemeClr val="accent5">
                      <a:lumMod val="20000"/>
                      <a:lumOff val="80000"/>
                      <a:alpha val="60000"/>
                    </a:schemeClr>
                  </a:glow>
                  <a:outerShdw blurRad="38100" dist="38100" dir="2700000" algn="tl">
                    <a:srgbClr val="000000">
                      <a:alpha val="43137"/>
                    </a:srgbClr>
                  </a:outerShdw>
                </a:effectLst>
              </a:rPr>
              <a:t>lead</a:t>
            </a:r>
            <a:r>
              <a:rPr lang="en-US" sz="2400" u="sng" dirty="0">
                <a:effectLst>
                  <a:glow rad="101600">
                    <a:schemeClr val="accent5">
                      <a:lumMod val="20000"/>
                      <a:lumOff val="80000"/>
                      <a:alpha val="60000"/>
                    </a:schemeClr>
                  </a:glow>
                </a:effectLst>
              </a:rPr>
              <a:t> to the hallmarks of cancer</a:t>
            </a:r>
            <a:r>
              <a:rPr lang="en-US" sz="2400" u="sng" dirty="0"/>
              <a:t>.</a:t>
            </a:r>
          </a:p>
          <a:p>
            <a:pPr marL="342000" indent="-342000"/>
            <a:r>
              <a:rPr lang="en-US" sz="2400" u="sng" dirty="0">
                <a:effectLst>
                  <a:outerShdw blurRad="38100" dist="38100" dir="2700000" algn="tl">
                    <a:srgbClr val="000000">
                      <a:alpha val="43137"/>
                    </a:srgbClr>
                  </a:outerShdw>
                </a:effectLst>
              </a:rPr>
              <a:t>Tumors</a:t>
            </a:r>
            <a:r>
              <a:rPr lang="en-US" sz="2400" u="sng" dirty="0"/>
              <a:t> are </a:t>
            </a:r>
            <a:r>
              <a:rPr lang="en-US" sz="2400" u="sng" dirty="0">
                <a:effectLst>
                  <a:outerShdw blurRad="38100" dist="38100" dir="2700000" algn="tl">
                    <a:srgbClr val="000000">
                      <a:alpha val="43137"/>
                    </a:srgbClr>
                  </a:outerShdw>
                </a:effectLst>
              </a:rPr>
              <a:t>infiltrated</a:t>
            </a:r>
            <a:r>
              <a:rPr lang="en-US" sz="2400" u="sng" dirty="0"/>
              <a:t> with </a:t>
            </a:r>
            <a:r>
              <a:rPr lang="en-US" sz="2400" u="sng" dirty="0">
                <a:effectLst>
                  <a:outerShdw blurRad="38100" dist="38100" dir="2700000" algn="tl">
                    <a:srgbClr val="000000">
                      <a:alpha val="43137"/>
                    </a:srgbClr>
                  </a:outerShdw>
                </a:effectLst>
              </a:rPr>
              <a:t>immune</a:t>
            </a:r>
            <a:r>
              <a:rPr lang="en-US" sz="2400" u="sng" dirty="0"/>
              <a:t> system cells</a:t>
            </a:r>
            <a:r>
              <a:rPr lang="en-US" sz="2400" dirty="0"/>
              <a:t>, possibly </a:t>
            </a:r>
            <a:r>
              <a:rPr lang="en-US" sz="2400" u="sng" dirty="0"/>
              <a:t>to </a:t>
            </a:r>
            <a:r>
              <a:rPr lang="en-US" sz="2400" u="sng" dirty="0">
                <a:effectLst>
                  <a:outerShdw blurRad="38100" dist="38100" dir="2700000" algn="tl">
                    <a:srgbClr val="000000">
                      <a:alpha val="43137"/>
                    </a:srgbClr>
                  </a:outerShdw>
                </a:effectLst>
              </a:rPr>
              <a:t>attack</a:t>
            </a:r>
            <a:r>
              <a:rPr lang="en-US" sz="2400" u="sng" dirty="0"/>
              <a:t> the tumor</a:t>
            </a:r>
            <a:r>
              <a:rPr lang="en-US" sz="2400" dirty="0"/>
              <a:t>. </a:t>
            </a:r>
            <a:r>
              <a:rPr lang="en-US" sz="2400" dirty="0">
                <a:solidFill>
                  <a:srgbClr val="FF0000"/>
                </a:solidFill>
              </a:rPr>
              <a:t>However</a:t>
            </a:r>
            <a:r>
              <a:rPr lang="en-US" sz="2400" dirty="0"/>
              <a:t>, </a:t>
            </a:r>
            <a:r>
              <a:rPr lang="en-US" sz="2400" dirty="0">
                <a:effectLst>
                  <a:glow rad="101600">
                    <a:schemeClr val="accent3">
                      <a:lumMod val="20000"/>
                      <a:lumOff val="80000"/>
                      <a:alpha val="60000"/>
                    </a:schemeClr>
                  </a:glow>
                </a:effectLst>
              </a:rPr>
              <a:t>the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inflammatory effect enhances tumor growth.</a:t>
            </a:r>
            <a:r>
              <a:rPr lang="en-US" sz="2400" u="sng" dirty="0">
                <a:effectLst>
                  <a:glow rad="101600">
                    <a:schemeClr val="accent3">
                      <a:lumMod val="20000"/>
                      <a:lumOff val="80000"/>
                      <a:alpha val="60000"/>
                    </a:schemeClr>
                  </a:glow>
                </a:effectLst>
              </a:rPr>
              <a:t> </a:t>
            </a:r>
            <a:r>
              <a:rPr lang="en-US" sz="2400" dirty="0">
                <a:effectLst>
                  <a:glow rad="101600">
                    <a:schemeClr val="accent3">
                      <a:lumMod val="20000"/>
                      <a:lumOff val="80000"/>
                      <a:alpha val="60000"/>
                    </a:schemeClr>
                  </a:glow>
                </a:effectLst>
              </a:rPr>
              <a:t>This allows </a:t>
            </a:r>
            <a:r>
              <a:rPr lang="en-US" sz="2400" u="sng" dirty="0">
                <a:effectLst>
                  <a:glow rad="101600">
                    <a:schemeClr val="accent3">
                      <a:lumMod val="20000"/>
                      <a:lumOff val="80000"/>
                      <a:alpha val="60000"/>
                    </a:schemeClr>
                  </a:glow>
                </a:effectLst>
              </a:rPr>
              <a:t>the tumor to acquire the hallmarks of cancer.</a:t>
            </a:r>
          </a:p>
        </p:txBody>
      </p:sp>
    </p:spTree>
    <p:extLst>
      <p:ext uri="{BB962C8B-B14F-4D97-AF65-F5344CB8AC3E}">
        <p14:creationId xmlns:p14="http://schemas.microsoft.com/office/powerpoint/2010/main" val="22917289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92242"/>
            <a:ext cx="8229600" cy="1090458"/>
          </a:xfrm>
          <a:solidFill>
            <a:schemeClr val="accent5">
              <a:lumMod val="20000"/>
              <a:lumOff val="80000"/>
            </a:schemeClr>
          </a:solidFill>
        </p:spPr>
        <p:txBody>
          <a:bodyPr lIns="0" tIns="0" rIns="0" bIns="0"/>
          <a:lstStyle/>
          <a:p>
            <a:r>
              <a:rPr lang="en-US" dirty="0"/>
              <a:t>26.5 Diagnosis, Screening, and Treatment</a:t>
            </a:r>
            <a:endParaRPr lang="en-IN" dirty="0"/>
          </a:p>
        </p:txBody>
      </p:sp>
      <p:sp>
        <p:nvSpPr>
          <p:cNvPr id="8" name="Content Placeholder 7"/>
          <p:cNvSpPr>
            <a:spLocks noGrp="1"/>
          </p:cNvSpPr>
          <p:nvPr>
            <p:ph sz="quarter" idx="13"/>
          </p:nvPr>
        </p:nvSpPr>
        <p:spPr>
          <a:xfrm>
            <a:off x="457200" y="1663700"/>
            <a:ext cx="8232775" cy="4025900"/>
          </a:xfrm>
        </p:spPr>
        <p:txBody>
          <a:bodyPr lIns="0" tIns="0" rIns="0" bIns="0"/>
          <a:lstStyle/>
          <a:p>
            <a:pPr marL="342000" indent="-342000"/>
            <a:r>
              <a:rPr lang="en-US" sz="2400" dirty="0">
                <a:solidFill>
                  <a:schemeClr val="tx1"/>
                </a:solidFill>
              </a:rPr>
              <a:t>The </a:t>
            </a:r>
            <a:r>
              <a:rPr lang="en-US" sz="2400" dirty="0">
                <a:solidFill>
                  <a:schemeClr val="tx1"/>
                </a:solidFill>
                <a:effectLst>
                  <a:outerShdw blurRad="38100" dist="38100" dir="2700000" algn="tl">
                    <a:srgbClr val="000000">
                      <a:alpha val="43137"/>
                    </a:srgbClr>
                  </a:outerShdw>
                </a:effectLst>
              </a:rPr>
              <a:t>hope</a:t>
            </a:r>
            <a:r>
              <a:rPr lang="en-US" sz="2400" dirty="0">
                <a:solidFill>
                  <a:schemeClr val="tx1"/>
                </a:solidFill>
              </a:rPr>
              <a:t> is that </a:t>
            </a:r>
            <a:r>
              <a:rPr lang="en-US" sz="2400" u="sng" dirty="0">
                <a:solidFill>
                  <a:srgbClr val="FF0000"/>
                </a:solidFill>
              </a:rPr>
              <a:t>understanding</a:t>
            </a:r>
            <a:r>
              <a:rPr lang="en-US" sz="2400" u="sng" dirty="0">
                <a:solidFill>
                  <a:schemeClr val="tx1"/>
                </a:solidFill>
              </a:rPr>
              <a:t> of the </a:t>
            </a:r>
            <a:r>
              <a:rPr lang="en-US" sz="2400" b="1" u="sng" dirty="0">
                <a:ln w="22225">
                  <a:solidFill>
                    <a:schemeClr val="accent2"/>
                  </a:solidFill>
                  <a:prstDash val="solid"/>
                </a:ln>
                <a:solidFill>
                  <a:schemeClr val="accent2">
                    <a:lumMod val="40000"/>
                    <a:lumOff val="60000"/>
                  </a:schemeClr>
                </a:solidFill>
              </a:rPr>
              <a:t>molecular alterations in cancer cells </a:t>
            </a:r>
            <a:r>
              <a:rPr lang="en-US" sz="2400" u="sng" dirty="0">
                <a:solidFill>
                  <a:srgbClr val="FF0000"/>
                </a:solidFill>
                <a:effectLst>
                  <a:outerShdw blurRad="38100" dist="38100" dir="2700000" algn="tl">
                    <a:srgbClr val="000000">
                      <a:alpha val="43137"/>
                    </a:srgbClr>
                  </a:outerShdw>
                </a:effectLst>
              </a:rPr>
              <a:t>will</a:t>
            </a:r>
            <a:r>
              <a:rPr lang="en-US" sz="2400" u="sng" dirty="0">
                <a:solidFill>
                  <a:srgbClr val="FF0000"/>
                </a:solidFill>
              </a:rPr>
              <a:t> lead to </a:t>
            </a:r>
            <a:r>
              <a:rPr lang="en-US" sz="2400" b="1" u="sng" dirty="0">
                <a:ln w="22225">
                  <a:solidFill>
                    <a:schemeClr val="accent2"/>
                  </a:solidFill>
                  <a:prstDash val="solid"/>
                </a:ln>
                <a:solidFill>
                  <a:schemeClr val="accent2">
                    <a:lumMod val="40000"/>
                    <a:lumOff val="60000"/>
                  </a:schemeClr>
                </a:solidFill>
              </a:rPr>
              <a:t>improved</a:t>
            </a:r>
            <a:r>
              <a:rPr lang="en-US" sz="2400" u="sng" dirty="0">
                <a:solidFill>
                  <a:schemeClr val="tx1"/>
                </a:solidFill>
              </a:rPr>
              <a:t> </a:t>
            </a:r>
            <a:r>
              <a:rPr lang="en-US" sz="2400" u="sng" dirty="0">
                <a:solidFill>
                  <a:srgbClr val="FF0000"/>
                </a:solidFill>
                <a:effectLst>
                  <a:outerShdw blurRad="38100" dist="38100" dir="2700000" algn="tl">
                    <a:srgbClr val="000000">
                      <a:alpha val="43137"/>
                    </a:srgbClr>
                  </a:outerShdw>
                </a:effectLst>
              </a:rPr>
              <a:t>strategies</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for</a:t>
            </a:r>
            <a:r>
              <a:rPr lang="en-US" sz="2400" u="sng" dirty="0">
                <a:solidFill>
                  <a:schemeClr val="tx1"/>
                </a:solidFill>
              </a:rPr>
              <a:t> </a:t>
            </a:r>
            <a:r>
              <a:rPr lang="en-US" sz="2400" b="1" u="sng" dirty="0">
                <a:ln w="22225">
                  <a:solidFill>
                    <a:schemeClr val="accent2"/>
                  </a:solidFill>
                  <a:prstDash val="solid"/>
                </a:ln>
                <a:solidFill>
                  <a:schemeClr val="accent2">
                    <a:lumMod val="40000"/>
                    <a:lumOff val="60000"/>
                  </a:schemeClr>
                </a:solidFill>
              </a:rPr>
              <a:t>diagnosis</a:t>
            </a:r>
            <a:r>
              <a:rPr lang="en-US" sz="2400" u="sng" dirty="0">
                <a:solidFill>
                  <a:schemeClr val="tx1"/>
                </a:solidFill>
              </a:rPr>
              <a:t> </a:t>
            </a:r>
            <a:r>
              <a:rPr lang="en-US" sz="2400" u="sng" dirty="0">
                <a:solidFill>
                  <a:srgbClr val="FF0000"/>
                </a:solidFill>
              </a:rPr>
              <a:t>and</a:t>
            </a:r>
            <a:r>
              <a:rPr lang="en-US" sz="2400" u="sng" dirty="0">
                <a:solidFill>
                  <a:schemeClr val="tx1"/>
                </a:solidFill>
              </a:rPr>
              <a:t> </a:t>
            </a:r>
            <a:r>
              <a:rPr lang="en-US" sz="2400" b="1" u="sng" dirty="0">
                <a:ln w="22225">
                  <a:solidFill>
                    <a:schemeClr val="accent2"/>
                  </a:solidFill>
                  <a:prstDash val="solid"/>
                </a:ln>
                <a:solidFill>
                  <a:schemeClr val="accent2">
                    <a:lumMod val="40000"/>
                    <a:lumOff val="60000"/>
                  </a:schemeClr>
                </a:solidFill>
              </a:rPr>
              <a:t>treatment</a:t>
            </a:r>
            <a:r>
              <a:rPr lang="en-US" sz="2400" dirty="0">
                <a:solidFill>
                  <a:schemeClr val="tx1"/>
                </a:solidFill>
              </a:rPr>
              <a:t>.</a:t>
            </a:r>
          </a:p>
        </p:txBody>
      </p:sp>
    </p:spTree>
    <p:extLst>
      <p:ext uri="{BB962C8B-B14F-4D97-AF65-F5344CB8AC3E}">
        <p14:creationId xmlns:p14="http://schemas.microsoft.com/office/powerpoint/2010/main" val="41519336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79542"/>
            <a:ext cx="8229600" cy="1661958"/>
          </a:xfrm>
          <a:solidFill>
            <a:schemeClr val="accent5">
              <a:lumMod val="20000"/>
              <a:lumOff val="80000"/>
            </a:schemeClr>
          </a:solidFill>
        </p:spPr>
        <p:txBody>
          <a:bodyPr lIns="0" tIns="0" rIns="0" bIns="0"/>
          <a:lstStyle/>
          <a:p>
            <a:r>
              <a:rPr lang="en-US" dirty="0"/>
              <a:t>Cancer Is Diagnosed by Microscopic Molecular Examination of Tissue Specimens</a:t>
            </a:r>
            <a:endParaRPr lang="en-IN" dirty="0"/>
          </a:p>
        </p:txBody>
      </p:sp>
      <p:sp>
        <p:nvSpPr>
          <p:cNvPr id="8" name="Content Placeholder 7"/>
          <p:cNvSpPr>
            <a:spLocks noGrp="1"/>
          </p:cNvSpPr>
          <p:nvPr>
            <p:ph sz="quarter" idx="13"/>
          </p:nvPr>
        </p:nvSpPr>
        <p:spPr>
          <a:xfrm>
            <a:off x="457200" y="2006600"/>
            <a:ext cx="8232775" cy="2286000"/>
          </a:xfrm>
        </p:spPr>
        <p:txBody>
          <a:bodyPr lIns="0" tIns="0" rIns="0" bIns="0"/>
          <a:lstStyle/>
          <a:p>
            <a:pPr marL="342000" indent="-342000"/>
            <a:r>
              <a:rPr lang="en-US" sz="2400" dirty="0">
                <a:solidFill>
                  <a:schemeClr val="tx1"/>
                </a:solidFill>
              </a:rPr>
              <a:t>A definitive cancer </a:t>
            </a:r>
            <a:r>
              <a:rPr lang="en-US" sz="2400" dirty="0">
                <a:solidFill>
                  <a:schemeClr val="tx1"/>
                </a:solidFill>
                <a:effectLst>
                  <a:glow rad="63500">
                    <a:schemeClr val="accent4">
                      <a:satMod val="175000"/>
                      <a:alpha val="40000"/>
                    </a:schemeClr>
                  </a:glow>
                </a:effectLst>
              </a:rPr>
              <a:t>diagnosis requires a </a:t>
            </a:r>
            <a:r>
              <a:rPr lang="en-US" sz="2400" i="1" u="sng" dirty="0">
                <a:solidFill>
                  <a:srgbClr val="C00000"/>
                </a:solidFill>
                <a:effectLst>
                  <a:glow rad="63500">
                    <a:schemeClr val="accent4">
                      <a:satMod val="175000"/>
                      <a:alpha val="40000"/>
                    </a:schemeClr>
                  </a:glow>
                </a:effectLst>
              </a:rPr>
              <a:t>biopsy</a:t>
            </a:r>
            <a:r>
              <a:rPr lang="en-US" sz="2400" i="1" u="sng" dirty="0">
                <a:solidFill>
                  <a:schemeClr val="tx1"/>
                </a:solidFill>
                <a:effectLst>
                  <a:glow rad="63500">
                    <a:schemeClr val="accent4">
                      <a:satMod val="175000"/>
                      <a:alpha val="40000"/>
                    </a:schemeClr>
                  </a:glow>
                </a:effectLst>
              </a:rPr>
              <a:t>,</a:t>
            </a:r>
            <a:r>
              <a:rPr lang="en-US" sz="2400" u="sng" dirty="0">
                <a:solidFill>
                  <a:schemeClr val="tx1"/>
                </a:solidFill>
                <a:effectLst>
                  <a:glow rad="63500">
                    <a:schemeClr val="accent4">
                      <a:satMod val="175000"/>
                      <a:alpha val="40000"/>
                    </a:schemeClr>
                  </a:glow>
                </a:effectLst>
              </a:rPr>
              <a:t> surgical removal of a tiny tissue sample for microscopic examination.</a:t>
            </a:r>
          </a:p>
          <a:p>
            <a:pPr marL="342000" indent="-342000"/>
            <a:r>
              <a:rPr lang="en-US" sz="2400" dirty="0">
                <a:solidFill>
                  <a:schemeClr val="tx1"/>
                </a:solidFill>
              </a:rPr>
              <a:t>Cancer cells usually display </a:t>
            </a:r>
            <a:r>
              <a:rPr lang="en-US" sz="2400" u="sng" dirty="0">
                <a:solidFill>
                  <a:schemeClr val="tx1"/>
                </a:solidFill>
              </a:rPr>
              <a:t>several features </a:t>
            </a:r>
            <a:r>
              <a:rPr lang="en-US" sz="2400" dirty="0">
                <a:solidFill>
                  <a:schemeClr val="tx1"/>
                </a:solidFill>
              </a:rPr>
              <a:t>that together indicate the presence of cancer.</a:t>
            </a:r>
          </a:p>
        </p:txBody>
      </p:sp>
    </p:spTree>
    <p:extLst>
      <p:ext uri="{BB962C8B-B14F-4D97-AF65-F5344CB8AC3E}">
        <p14:creationId xmlns:p14="http://schemas.microsoft.com/office/powerpoint/2010/main" val="38596207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16042"/>
            <a:ext cx="8229600" cy="620558"/>
          </a:xfrm>
          <a:solidFill>
            <a:schemeClr val="accent5">
              <a:lumMod val="20000"/>
              <a:lumOff val="80000"/>
            </a:schemeClr>
          </a:solidFill>
        </p:spPr>
        <p:txBody>
          <a:bodyPr lIns="0" tIns="0" rIns="0" bIns="0"/>
          <a:lstStyle/>
          <a:p>
            <a:r>
              <a:rPr lang="en-US" dirty="0"/>
              <a:t>Features of Cancer Cells</a:t>
            </a:r>
            <a:endParaRPr lang="en-IN" dirty="0"/>
          </a:p>
        </p:txBody>
      </p:sp>
      <p:sp>
        <p:nvSpPr>
          <p:cNvPr id="8" name="Content Placeholder 7"/>
          <p:cNvSpPr>
            <a:spLocks noGrp="1"/>
          </p:cNvSpPr>
          <p:nvPr>
            <p:ph sz="quarter" idx="13"/>
          </p:nvPr>
        </p:nvSpPr>
        <p:spPr>
          <a:xfrm>
            <a:off x="457200" y="977900"/>
            <a:ext cx="8232775" cy="3200400"/>
          </a:xfrm>
        </p:spPr>
        <p:txBody>
          <a:bodyPr lIns="0" tIns="0" rIns="0" bIns="0"/>
          <a:lstStyle/>
          <a:p>
            <a:pPr marL="342000" indent="-342000"/>
            <a:r>
              <a:rPr lang="en-US" sz="2400" dirty="0">
                <a:effectLst>
                  <a:glow rad="63500">
                    <a:schemeClr val="accent4">
                      <a:satMod val="175000"/>
                      <a:alpha val="40000"/>
                    </a:schemeClr>
                  </a:glow>
                </a:effectLst>
              </a:rPr>
              <a:t>Cancer cells often </a:t>
            </a:r>
            <a:r>
              <a:rPr lang="en-US" sz="2400" dirty="0">
                <a:effectLst>
                  <a:glow rad="63500">
                    <a:schemeClr val="accent4">
                      <a:satMod val="175000"/>
                      <a:alpha val="40000"/>
                    </a:schemeClr>
                  </a:glow>
                  <a:outerShdw blurRad="38100" dist="38100" dir="2700000" algn="tl">
                    <a:srgbClr val="000000">
                      <a:alpha val="43137"/>
                    </a:srgbClr>
                  </a:outerShdw>
                </a:effectLst>
              </a:rPr>
              <a:t>have</a:t>
            </a:r>
          </a:p>
          <a:p>
            <a:pPr marL="799200" lvl="3" indent="-342000"/>
            <a:r>
              <a:rPr lang="en-US" sz="2400" dirty="0">
                <a:solidFill>
                  <a:srgbClr val="C00000"/>
                </a:solidFill>
              </a:rPr>
              <a:t>Large</a:t>
            </a:r>
            <a:r>
              <a:rPr lang="en-US" sz="2400" dirty="0"/>
              <a:t>, </a:t>
            </a:r>
            <a:r>
              <a:rPr lang="en-US" sz="2400" dirty="0">
                <a:effectLst>
                  <a:outerShdw blurRad="38100" dist="38100" dir="2700000" algn="tl">
                    <a:srgbClr val="000000">
                      <a:alpha val="43137"/>
                    </a:srgbClr>
                  </a:outerShdw>
                </a:effectLst>
              </a:rPr>
              <a:t>irregularly</a:t>
            </a:r>
            <a:r>
              <a:rPr lang="en-US" sz="2400" dirty="0"/>
              <a:t> shaped </a:t>
            </a:r>
            <a:r>
              <a:rPr lang="en-US" sz="2400" dirty="0">
                <a:effectLst>
                  <a:outerShdw blurRad="38100" dist="38100" dir="2700000" algn="tl">
                    <a:srgbClr val="000000">
                      <a:alpha val="43137"/>
                    </a:srgbClr>
                  </a:outerShdw>
                </a:effectLst>
              </a:rPr>
              <a:t>nuclei</a:t>
            </a:r>
          </a:p>
          <a:p>
            <a:pPr marL="799200" lvl="3" indent="-342000"/>
            <a:r>
              <a:rPr lang="en-US" sz="2400" dirty="0">
                <a:solidFill>
                  <a:srgbClr val="C00000"/>
                </a:solidFill>
              </a:rPr>
              <a:t>Prominent</a:t>
            </a:r>
            <a:r>
              <a:rPr lang="en-US" sz="2400" dirty="0"/>
              <a:t> </a:t>
            </a:r>
            <a:r>
              <a:rPr lang="en-US" sz="2400" dirty="0">
                <a:effectLst>
                  <a:outerShdw blurRad="38100" dist="38100" dir="2700000" algn="tl">
                    <a:srgbClr val="000000">
                      <a:alpha val="43137"/>
                    </a:srgbClr>
                  </a:outerShdw>
                </a:effectLst>
              </a:rPr>
              <a:t>nucleoli</a:t>
            </a:r>
          </a:p>
          <a:p>
            <a:pPr marL="799200" lvl="3" indent="-342000"/>
            <a:r>
              <a:rPr lang="en-US" sz="2400" dirty="0">
                <a:solidFill>
                  <a:srgbClr val="C00000"/>
                </a:solidFill>
              </a:rPr>
              <a:t>High</a:t>
            </a:r>
            <a:r>
              <a:rPr lang="en-US" sz="2400" dirty="0"/>
              <a:t> ratio of nuclear-to-cytoplasmic volume</a:t>
            </a:r>
          </a:p>
          <a:p>
            <a:pPr marL="799200" lvl="3" indent="-342000"/>
            <a:r>
              <a:rPr lang="en-US" sz="2400" dirty="0"/>
              <a:t>Significant </a:t>
            </a:r>
            <a:r>
              <a:rPr lang="en-US" sz="2400" dirty="0">
                <a:solidFill>
                  <a:srgbClr val="C00000"/>
                </a:solidFill>
              </a:rPr>
              <a:t>variations</a:t>
            </a:r>
            <a:r>
              <a:rPr lang="en-US" sz="2400" dirty="0"/>
              <a:t> in cell </a:t>
            </a:r>
            <a:r>
              <a:rPr lang="en-US" sz="2400" dirty="0">
                <a:effectLst>
                  <a:outerShdw blurRad="38100" dist="38100" dir="2700000" algn="tl">
                    <a:srgbClr val="000000">
                      <a:alpha val="43137"/>
                    </a:srgbClr>
                  </a:outerShdw>
                </a:effectLst>
              </a:rPr>
              <a:t>size</a:t>
            </a:r>
            <a:r>
              <a:rPr lang="en-US" sz="2400" dirty="0"/>
              <a:t> and </a:t>
            </a:r>
            <a:r>
              <a:rPr lang="en-US" sz="2400" dirty="0">
                <a:effectLst>
                  <a:outerShdw blurRad="38100" dist="38100" dir="2700000" algn="tl">
                    <a:srgbClr val="000000">
                      <a:alpha val="43137"/>
                    </a:srgbClr>
                  </a:outerShdw>
                </a:effectLst>
              </a:rPr>
              <a:t>shape</a:t>
            </a:r>
          </a:p>
          <a:p>
            <a:pPr marL="799200" lvl="3" indent="-342000"/>
            <a:r>
              <a:rPr lang="en-US" sz="2400" dirty="0">
                <a:solidFill>
                  <a:srgbClr val="C00000"/>
                </a:solidFill>
              </a:rPr>
              <a:t>Loss</a:t>
            </a:r>
            <a:r>
              <a:rPr lang="en-US" sz="2400" dirty="0"/>
              <a:t> of normal tissue </a:t>
            </a:r>
            <a:r>
              <a:rPr lang="en-US" sz="2400" dirty="0">
                <a:effectLst>
                  <a:outerShdw blurRad="38100" dist="38100" dir="2700000" algn="tl">
                    <a:srgbClr val="000000">
                      <a:alpha val="43137"/>
                    </a:srgbClr>
                  </a:outerShdw>
                </a:effectLst>
              </a:rPr>
              <a:t>organization</a:t>
            </a:r>
          </a:p>
        </p:txBody>
      </p:sp>
    </p:spTree>
    <p:extLst>
      <p:ext uri="{BB962C8B-B14F-4D97-AF65-F5344CB8AC3E}">
        <p14:creationId xmlns:p14="http://schemas.microsoft.com/office/powerpoint/2010/main" val="25436798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9100" y="167747"/>
            <a:ext cx="8267700" cy="1041928"/>
          </a:xfrm>
          <a:solidFill>
            <a:srgbClr val="D3F42C"/>
          </a:solidFill>
        </p:spPr>
        <p:txBody>
          <a:bodyPr lIns="0" tIns="0" rIns="0" bIns="0"/>
          <a:lstStyle/>
          <a:p>
            <a:r>
              <a:rPr lang="en-US" sz="3200" dirty="0"/>
              <a:t>Some Differences in the Microscopic Traits of Benign and Malignant Tumors </a:t>
            </a:r>
            <a:endParaRPr lang="en-IN" sz="3200" dirty="0"/>
          </a:p>
        </p:txBody>
      </p:sp>
      <p:sp>
        <p:nvSpPr>
          <p:cNvPr id="2" name="Content Placeholder 1">
            <a:extLst>
              <a:ext uri="{FF2B5EF4-FFF2-40B4-BE49-F238E27FC236}">
                <a16:creationId xmlns:a16="http://schemas.microsoft.com/office/drawing/2014/main" id="{FE2CE2EC-C6C5-43F6-8F0B-BF8D960A5D07}"/>
              </a:ext>
            </a:extLst>
          </p:cNvPr>
          <p:cNvSpPr>
            <a:spLocks noGrp="1"/>
          </p:cNvSpPr>
          <p:nvPr>
            <p:ph sz="quarter" idx="14"/>
          </p:nvPr>
        </p:nvSpPr>
        <p:spPr>
          <a:xfrm>
            <a:off x="419101" y="1352550"/>
            <a:ext cx="8267700" cy="771525"/>
          </a:xfrm>
        </p:spPr>
        <p:txBody>
          <a:bodyPr lIns="0" tIns="0" rIns="0" bIns="0"/>
          <a:lstStyle/>
          <a:p>
            <a:pPr marL="0" indent="0">
              <a:buNone/>
              <a:tabLst>
                <a:tab pos="0" algn="l"/>
              </a:tabLst>
            </a:pPr>
            <a:r>
              <a:rPr lang="en-US" sz="2400" b="1" dirty="0"/>
              <a:t>Table 26.3</a:t>
            </a:r>
            <a:r>
              <a:rPr lang="en-US" sz="2400" dirty="0"/>
              <a:t> Some Differences in the Microscopic Traits of Benign and Malignant Tumors</a:t>
            </a:r>
            <a:endParaRPr lang="en-IN" sz="2400" dirty="0"/>
          </a:p>
        </p:txBody>
      </p:sp>
      <p:pic>
        <p:nvPicPr>
          <p:cNvPr id="13" name="Picture Placeholder 12" descr="A table that lists some differences in the microscopic traits of benign and malignant tumors.&#10;Long description is available in notes, Press F6">
            <a:extLst>
              <a:ext uri="{FF2B5EF4-FFF2-40B4-BE49-F238E27FC236}">
                <a16:creationId xmlns:a16="http://schemas.microsoft.com/office/drawing/2014/main" id="{FE5FE3E6-EA5D-499D-A88D-7A80FFA7DE35}"/>
              </a:ext>
            </a:extLst>
          </p:cNvPr>
          <p:cNvPicPr>
            <a:picLocks noGrp="1" noChangeAspect="1"/>
          </p:cNvPicPr>
          <p:nvPr>
            <p:ph type="pic" sz="quarter" idx="16"/>
          </p:nvPr>
        </p:nvPicPr>
        <p:blipFill>
          <a:blip r:embed="rId3"/>
          <a:stretch>
            <a:fillRect/>
          </a:stretch>
        </p:blipFill>
        <p:spPr>
          <a:xfrm>
            <a:off x="2527913" y="2479013"/>
            <a:ext cx="4088174" cy="3802688"/>
          </a:xfrm>
          <a:prstGeom prst="rect">
            <a:avLst/>
          </a:prstGeom>
        </p:spPr>
      </p:pic>
    </p:spTree>
    <p:extLst>
      <p:ext uri="{BB962C8B-B14F-4D97-AF65-F5344CB8AC3E}">
        <p14:creationId xmlns:p14="http://schemas.microsoft.com/office/powerpoint/2010/main" val="25855956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16042"/>
            <a:ext cx="8229600" cy="620558"/>
          </a:xfrm>
          <a:solidFill>
            <a:schemeClr val="accent5">
              <a:lumMod val="20000"/>
              <a:lumOff val="80000"/>
            </a:schemeClr>
          </a:solidFill>
        </p:spPr>
        <p:txBody>
          <a:bodyPr lIns="0" tIns="0" rIns="0" bIns="0"/>
          <a:lstStyle/>
          <a:p>
            <a:r>
              <a:rPr lang="en-US" dirty="0"/>
              <a:t>Tumor Grading </a:t>
            </a:r>
            <a:r>
              <a:rPr lang="en-US" sz="2800" dirty="0"/>
              <a:t>(1 of 2)</a:t>
            </a:r>
            <a:endParaRPr lang="en-IN" sz="2800" dirty="0"/>
          </a:p>
        </p:txBody>
      </p:sp>
      <p:sp>
        <p:nvSpPr>
          <p:cNvPr id="8" name="Content Placeholder 7"/>
          <p:cNvSpPr>
            <a:spLocks noGrp="1"/>
          </p:cNvSpPr>
          <p:nvPr>
            <p:ph sz="quarter" idx="13"/>
          </p:nvPr>
        </p:nvSpPr>
        <p:spPr>
          <a:xfrm>
            <a:off x="457200" y="977900"/>
            <a:ext cx="8232775" cy="3200400"/>
          </a:xfrm>
        </p:spPr>
        <p:txBody>
          <a:bodyPr lIns="0" tIns="0" rIns="0" bIns="0"/>
          <a:lstStyle/>
          <a:p>
            <a:pPr marL="342000" indent="-342000"/>
            <a:r>
              <a:rPr lang="en-US" sz="2400" dirty="0">
                <a:solidFill>
                  <a:schemeClr val="tx1"/>
                </a:solidFill>
              </a:rPr>
              <a:t>A sufficient number of abnormal traits allow diagnosis of cancer, </a:t>
            </a:r>
            <a:r>
              <a:rPr lang="en-US" sz="2400" i="1" dirty="0">
                <a:solidFill>
                  <a:schemeClr val="tx1"/>
                </a:solidFill>
              </a:rPr>
              <a:t>even in the absence of invasion and metastasis.</a:t>
            </a:r>
          </a:p>
          <a:p>
            <a:pPr marL="342000" indent="-342000"/>
            <a:r>
              <a:rPr lang="en-US" sz="2400" dirty="0">
                <a:solidFill>
                  <a:schemeClr val="tx1"/>
                </a:solidFill>
              </a:rPr>
              <a:t>The </a:t>
            </a:r>
            <a:r>
              <a:rPr lang="en-US" sz="2400" u="sng" dirty="0">
                <a:solidFill>
                  <a:schemeClr val="tx1"/>
                </a:solidFill>
              </a:rPr>
              <a:t>severity of abnormal traits varies among cancers</a:t>
            </a:r>
            <a:r>
              <a:rPr lang="en-US" sz="2400" dirty="0">
                <a:solidFill>
                  <a:schemeClr val="tx1"/>
                </a:solidFill>
              </a:rPr>
              <a:t>.</a:t>
            </a:r>
          </a:p>
          <a:p>
            <a:pPr marL="342000" indent="-342000"/>
            <a:r>
              <a:rPr lang="en-US" sz="2400" i="1" dirty="0">
                <a:solidFill>
                  <a:srgbClr val="C00000"/>
                </a:solidFill>
              </a:rPr>
              <a:t>Tumor grading </a:t>
            </a:r>
            <a:r>
              <a:rPr lang="en-US" sz="2400" dirty="0">
                <a:solidFill>
                  <a:schemeClr val="tx1"/>
                </a:solidFill>
              </a:rPr>
              <a:t>is the assignment of </a:t>
            </a:r>
            <a:r>
              <a:rPr lang="en-US" sz="2400" u="sng" dirty="0">
                <a:solidFill>
                  <a:schemeClr val="tx1"/>
                </a:solidFill>
              </a:rPr>
              <a:t>numbered grades to tumors </a:t>
            </a:r>
            <a:r>
              <a:rPr lang="en-US" sz="2400" u="sng" dirty="0">
                <a:solidFill>
                  <a:schemeClr val="tx1"/>
                </a:solidFill>
                <a:effectLst>
                  <a:outerShdw blurRad="38100" dist="38100" dir="2700000" algn="tl">
                    <a:srgbClr val="000000">
                      <a:alpha val="43137"/>
                    </a:srgbClr>
                  </a:outerShdw>
                </a:effectLst>
              </a:rPr>
              <a:t>based</a:t>
            </a:r>
            <a:r>
              <a:rPr lang="en-US" sz="2400" u="sng" dirty="0">
                <a:solidFill>
                  <a:schemeClr val="tx1"/>
                </a:solidFill>
              </a:rPr>
              <a:t> on microscopic </a:t>
            </a:r>
            <a:r>
              <a:rPr lang="en-US" sz="2400" u="sng" dirty="0">
                <a:solidFill>
                  <a:schemeClr val="tx1"/>
                </a:solidFill>
                <a:effectLst>
                  <a:outerShdw blurRad="38100" dist="38100" dir="2700000" algn="tl">
                    <a:srgbClr val="000000">
                      <a:alpha val="43137"/>
                    </a:srgbClr>
                  </a:outerShdw>
                </a:effectLst>
              </a:rPr>
              <a:t>appearance</a:t>
            </a:r>
            <a:r>
              <a:rPr lang="en-US" sz="2400" dirty="0">
                <a:solidFill>
                  <a:schemeClr val="tx1"/>
                </a:solidFill>
              </a:rPr>
              <a:t>.</a:t>
            </a:r>
          </a:p>
        </p:txBody>
      </p:sp>
    </p:spTree>
    <p:extLst>
      <p:ext uri="{BB962C8B-B14F-4D97-AF65-F5344CB8AC3E}">
        <p14:creationId xmlns:p14="http://schemas.microsoft.com/office/powerpoint/2010/main" val="17358904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16042"/>
            <a:ext cx="8229600" cy="620558"/>
          </a:xfrm>
          <a:solidFill>
            <a:schemeClr val="accent5">
              <a:lumMod val="20000"/>
              <a:lumOff val="80000"/>
            </a:schemeClr>
          </a:solidFill>
        </p:spPr>
        <p:txBody>
          <a:bodyPr lIns="0" tIns="0" rIns="0" bIns="0"/>
          <a:lstStyle/>
          <a:p>
            <a:r>
              <a:rPr lang="en-US" dirty="0"/>
              <a:t>Tumor Grading </a:t>
            </a:r>
            <a:r>
              <a:rPr lang="en-US" sz="2800" dirty="0"/>
              <a:t>(2 of 2)</a:t>
            </a:r>
            <a:endParaRPr lang="en-IN" sz="2800" dirty="0"/>
          </a:p>
        </p:txBody>
      </p:sp>
      <p:sp>
        <p:nvSpPr>
          <p:cNvPr id="8" name="Content Placeholder 7"/>
          <p:cNvSpPr>
            <a:spLocks noGrp="1"/>
          </p:cNvSpPr>
          <p:nvPr>
            <p:ph sz="quarter" idx="13"/>
          </p:nvPr>
        </p:nvSpPr>
        <p:spPr>
          <a:xfrm>
            <a:off x="457200" y="977900"/>
            <a:ext cx="8232775" cy="3568700"/>
          </a:xfrm>
        </p:spPr>
        <p:txBody>
          <a:bodyPr lIns="0" tIns="0" rIns="0" bIns="0"/>
          <a:lstStyle/>
          <a:p>
            <a:pPr marL="342000" indent="-342000"/>
            <a:r>
              <a:rPr lang="en-US" sz="2400" dirty="0">
                <a:solidFill>
                  <a:srgbClr val="C00000"/>
                </a:solidFill>
              </a:rPr>
              <a:t>Lower numbers </a:t>
            </a:r>
            <a:r>
              <a:rPr lang="en-US" sz="2400" dirty="0">
                <a:solidFill>
                  <a:schemeClr val="tx1"/>
                </a:solidFill>
              </a:rPr>
              <a:t>are assigned to tumors whose </a:t>
            </a:r>
            <a:r>
              <a:rPr lang="en-US" sz="2400" u="sng" dirty="0">
                <a:solidFill>
                  <a:schemeClr val="tx1"/>
                </a:solidFill>
              </a:rPr>
              <a:t>cells show normal, differentiated features, divide </a:t>
            </a:r>
            <a:r>
              <a:rPr lang="en-US" sz="2400" u="sng" dirty="0">
                <a:solidFill>
                  <a:schemeClr val="tx1"/>
                </a:solidFill>
                <a:effectLst>
                  <a:outerShdw blurRad="38100" dist="38100" dir="2700000" algn="tl">
                    <a:srgbClr val="000000">
                      <a:alpha val="43137"/>
                    </a:srgbClr>
                  </a:outerShdw>
                </a:effectLst>
              </a:rPr>
              <a:t>slowly</a:t>
            </a:r>
            <a:r>
              <a:rPr lang="en-US" sz="2400" u="sng" dirty="0">
                <a:solidFill>
                  <a:schemeClr val="tx1"/>
                </a:solidFill>
              </a:rPr>
              <a:t>, and have only modest abnormalities.</a:t>
            </a:r>
          </a:p>
          <a:p>
            <a:pPr marL="342000" indent="-342000"/>
            <a:r>
              <a:rPr lang="en-US" sz="2400" dirty="0">
                <a:solidFill>
                  <a:srgbClr val="C00000"/>
                </a:solidFill>
              </a:rPr>
              <a:t>Higher numbers </a:t>
            </a:r>
            <a:r>
              <a:rPr lang="en-US" sz="2400" dirty="0">
                <a:solidFill>
                  <a:schemeClr val="tx1"/>
                </a:solidFill>
              </a:rPr>
              <a:t>are </a:t>
            </a:r>
            <a:r>
              <a:rPr lang="en-US" sz="2400" u="sng" dirty="0">
                <a:solidFill>
                  <a:schemeClr val="tx1"/>
                </a:solidFill>
              </a:rPr>
              <a:t>assigned to tumors with </a:t>
            </a:r>
            <a:r>
              <a:rPr lang="en-US" sz="2400" u="sng" dirty="0">
                <a:solidFill>
                  <a:schemeClr val="tx1"/>
                </a:solidFill>
                <a:effectLst>
                  <a:outerShdw blurRad="38100" dist="38100" dir="2700000" algn="tl">
                    <a:srgbClr val="000000">
                      <a:alpha val="43137"/>
                    </a:srgbClr>
                  </a:outerShdw>
                </a:effectLst>
              </a:rPr>
              <a:t>rapidly</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dividing</a:t>
            </a:r>
            <a:r>
              <a:rPr lang="en-US" sz="2400" u="sng" dirty="0">
                <a:solidFill>
                  <a:schemeClr val="tx1"/>
                </a:solidFill>
              </a:rPr>
              <a:t>, poorly differentiated cells with severe abnormalities.</a:t>
            </a:r>
          </a:p>
          <a:p>
            <a:pPr marL="342000" indent="-342000"/>
            <a:r>
              <a:rPr lang="en-US" sz="2400" dirty="0">
                <a:solidFill>
                  <a:srgbClr val="C00000"/>
                </a:solidFill>
              </a:rPr>
              <a:t>Higher-grade tumors </a:t>
            </a:r>
            <a:r>
              <a:rPr lang="en-US" sz="2400" dirty="0">
                <a:solidFill>
                  <a:schemeClr val="tx1"/>
                </a:solidFill>
              </a:rPr>
              <a:t>grow and </a:t>
            </a:r>
            <a:r>
              <a:rPr lang="en-US" sz="2400" u="sng" dirty="0">
                <a:solidFill>
                  <a:schemeClr val="tx1"/>
                </a:solidFill>
              </a:rPr>
              <a:t>spread</a:t>
            </a:r>
            <a:r>
              <a:rPr lang="en-US" sz="2400" dirty="0">
                <a:solidFill>
                  <a:schemeClr val="tx1"/>
                </a:solidFill>
              </a:rPr>
              <a:t> more </a:t>
            </a:r>
            <a:r>
              <a:rPr lang="en-US" sz="2400" u="sng" dirty="0">
                <a:solidFill>
                  <a:schemeClr val="tx1"/>
                </a:solidFill>
                <a:effectLst>
                  <a:outerShdw blurRad="38100" dist="38100" dir="2700000" algn="tl">
                    <a:srgbClr val="000000">
                      <a:alpha val="43137"/>
                    </a:srgbClr>
                  </a:outerShdw>
                </a:effectLst>
              </a:rPr>
              <a:t>aggressively</a:t>
            </a:r>
            <a:r>
              <a:rPr lang="en-US" sz="2400" dirty="0">
                <a:solidFill>
                  <a:schemeClr val="tx1"/>
                </a:solidFill>
              </a:rPr>
              <a:t> and </a:t>
            </a:r>
            <a:r>
              <a:rPr lang="en-US" sz="2400" u="sng" dirty="0">
                <a:solidFill>
                  <a:schemeClr val="tx1"/>
                </a:solidFill>
              </a:rPr>
              <a:t>respond less </a:t>
            </a:r>
            <a:r>
              <a:rPr lang="en-US" sz="2400" dirty="0">
                <a:solidFill>
                  <a:schemeClr val="tx1"/>
                </a:solidFill>
              </a:rPr>
              <a:t>to </a:t>
            </a:r>
            <a:r>
              <a:rPr lang="en-US" sz="2400" u="sng" dirty="0">
                <a:solidFill>
                  <a:schemeClr val="tx1"/>
                </a:solidFill>
              </a:rPr>
              <a:t>therapy</a:t>
            </a:r>
            <a:r>
              <a:rPr lang="en-US" sz="2400" dirty="0">
                <a:solidFill>
                  <a:schemeClr val="tx1"/>
                </a:solidFill>
              </a:rPr>
              <a:t> than lower-grade tumors.</a:t>
            </a:r>
          </a:p>
        </p:txBody>
      </p:sp>
    </p:spTree>
    <p:extLst>
      <p:ext uri="{BB962C8B-B14F-4D97-AF65-F5344CB8AC3E}">
        <p14:creationId xmlns:p14="http://schemas.microsoft.com/office/powerpoint/2010/main" val="39376239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243042"/>
            <a:ext cx="8229600" cy="1039658"/>
          </a:xfrm>
          <a:solidFill>
            <a:schemeClr val="accent5">
              <a:lumMod val="20000"/>
              <a:lumOff val="80000"/>
            </a:schemeClr>
          </a:solidFill>
        </p:spPr>
        <p:txBody>
          <a:bodyPr lIns="0" tIns="0" rIns="0" bIns="0"/>
          <a:lstStyle/>
          <a:p>
            <a:r>
              <a:rPr lang="en-US" dirty="0"/>
              <a:t>Screening Techniques for Early Detection Can Prevent Cancer Deaths</a:t>
            </a:r>
            <a:endParaRPr lang="en-IN" sz="2800" dirty="0"/>
          </a:p>
        </p:txBody>
      </p:sp>
      <p:sp>
        <p:nvSpPr>
          <p:cNvPr id="8" name="Content Placeholder 7"/>
          <p:cNvSpPr>
            <a:spLocks noGrp="1"/>
          </p:cNvSpPr>
          <p:nvPr>
            <p:ph sz="quarter" idx="13"/>
          </p:nvPr>
        </p:nvSpPr>
        <p:spPr>
          <a:xfrm>
            <a:off x="457200" y="1600200"/>
            <a:ext cx="8232775" cy="2946400"/>
          </a:xfrm>
        </p:spPr>
        <p:txBody>
          <a:bodyPr lIns="0" tIns="0" rIns="0" bIns="0"/>
          <a:lstStyle/>
          <a:p>
            <a:pPr marL="342000" indent="-342000"/>
            <a:r>
              <a:rPr lang="en-US" sz="2400" dirty="0">
                <a:solidFill>
                  <a:schemeClr val="tx1"/>
                </a:solidFill>
              </a:rPr>
              <a:t>When cancer is detected before it has spread, cure rates are relatively high.</a:t>
            </a:r>
          </a:p>
          <a:p>
            <a:pPr marL="342000" indent="-342000"/>
            <a:r>
              <a:rPr lang="en-US" sz="2400" dirty="0">
                <a:solidFill>
                  <a:schemeClr val="tx1"/>
                </a:solidFill>
                <a:effectLst>
                  <a:glow rad="63500">
                    <a:schemeClr val="accent4">
                      <a:satMod val="175000"/>
                      <a:alpha val="40000"/>
                    </a:schemeClr>
                  </a:glow>
                </a:effectLst>
              </a:rPr>
              <a:t>One of the most </a:t>
            </a:r>
            <a:r>
              <a:rPr lang="en-US" sz="2400" dirty="0">
                <a:solidFill>
                  <a:srgbClr val="C00000"/>
                </a:solidFill>
                <a:effectLst>
                  <a:glow rad="63500">
                    <a:schemeClr val="accent4">
                      <a:satMod val="175000"/>
                      <a:alpha val="40000"/>
                    </a:schemeClr>
                  </a:glow>
                </a:effectLst>
              </a:rPr>
              <a:t>successful screening procedures </a:t>
            </a:r>
            <a:r>
              <a:rPr lang="en-US" sz="2400" dirty="0">
                <a:solidFill>
                  <a:schemeClr val="tx1"/>
                </a:solidFill>
                <a:effectLst>
                  <a:glow rad="63500">
                    <a:schemeClr val="accent4">
                      <a:satMod val="175000"/>
                      <a:alpha val="40000"/>
                    </a:schemeClr>
                  </a:glow>
                </a:effectLst>
              </a:rPr>
              <a:t>is the </a:t>
            </a:r>
            <a:r>
              <a:rPr lang="en-US" sz="2400" dirty="0">
                <a:solidFill>
                  <a:srgbClr val="C00000"/>
                </a:solidFill>
                <a:effectLst>
                  <a:glow rad="63500">
                    <a:schemeClr val="accent4">
                      <a:satMod val="175000"/>
                      <a:alpha val="40000"/>
                    </a:schemeClr>
                  </a:glow>
                </a:effectLst>
              </a:rPr>
              <a:t>Pap smear</a:t>
            </a:r>
            <a:r>
              <a:rPr lang="en-US" sz="2400" dirty="0">
                <a:solidFill>
                  <a:schemeClr val="tx1"/>
                </a:solidFill>
                <a:effectLst>
                  <a:glow rad="63500">
                    <a:schemeClr val="accent4">
                      <a:satMod val="175000"/>
                      <a:alpha val="40000"/>
                    </a:schemeClr>
                  </a:glow>
                </a:effectLst>
              </a:rPr>
              <a:t>, used for early detection of </a:t>
            </a:r>
            <a:r>
              <a:rPr lang="en-US" sz="2400" dirty="0">
                <a:solidFill>
                  <a:srgbClr val="C00000"/>
                </a:solidFill>
                <a:effectLst>
                  <a:glow rad="63500">
                    <a:schemeClr val="accent4">
                      <a:satMod val="175000"/>
                      <a:alpha val="40000"/>
                    </a:schemeClr>
                  </a:glow>
                </a:effectLst>
              </a:rPr>
              <a:t>cervical cancer</a:t>
            </a:r>
            <a:r>
              <a:rPr lang="en-US" sz="2400" dirty="0">
                <a:solidFill>
                  <a:schemeClr val="tx1"/>
                </a:solidFill>
                <a:effectLst>
                  <a:glow rad="63500">
                    <a:schemeClr val="accent4">
                      <a:satMod val="175000"/>
                      <a:alpha val="40000"/>
                    </a:schemeClr>
                  </a:glow>
                </a:effectLst>
              </a:rPr>
              <a:t>:</a:t>
            </a:r>
          </a:p>
          <a:p>
            <a:pPr marL="799200" lvl="3" indent="-342000"/>
            <a:r>
              <a:rPr lang="en-US" sz="2400" dirty="0">
                <a:solidFill>
                  <a:schemeClr val="tx1"/>
                </a:solidFill>
              </a:rPr>
              <a:t>This procedure has prevented hundreds of thousands of cancer deaths</a:t>
            </a:r>
          </a:p>
        </p:txBody>
      </p:sp>
    </p:spTree>
    <p:extLst>
      <p:ext uri="{BB962C8B-B14F-4D97-AF65-F5344CB8AC3E}">
        <p14:creationId xmlns:p14="http://schemas.microsoft.com/office/powerpoint/2010/main" val="33777946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accent5">
              <a:lumMod val="20000"/>
              <a:lumOff val="80000"/>
            </a:schemeClr>
          </a:solidFill>
        </p:spPr>
        <p:txBody>
          <a:bodyPr lIns="0" tIns="0" rIns="0" bIns="0"/>
          <a:lstStyle/>
          <a:p>
            <a:r>
              <a:rPr lang="en-US" dirty="0"/>
              <a:t>A Pap Smear Showing Endometrial Cancer</a:t>
            </a:r>
            <a:endParaRPr lang="en-IN" sz="2800" dirty="0"/>
          </a:p>
        </p:txBody>
      </p:sp>
      <p:sp>
        <p:nvSpPr>
          <p:cNvPr id="7" name="Content Placeholder 6"/>
          <p:cNvSpPr>
            <a:spLocks noGrp="1"/>
          </p:cNvSpPr>
          <p:nvPr>
            <p:ph sz="quarter" idx="14"/>
          </p:nvPr>
        </p:nvSpPr>
        <p:spPr>
          <a:xfrm>
            <a:off x="457201" y="1552575"/>
            <a:ext cx="8229599" cy="494589"/>
          </a:xfrm>
        </p:spPr>
        <p:txBody>
          <a:bodyPr lIns="0" tIns="0" rIns="0" bIns="0"/>
          <a:lstStyle/>
          <a:p>
            <a:pPr marL="0" indent="0">
              <a:buNone/>
            </a:pPr>
            <a:r>
              <a:rPr lang="en-IN" sz="2400" b="1" dirty="0"/>
              <a:t>Figure 26.23 </a:t>
            </a:r>
            <a:r>
              <a:rPr lang="en-IN" sz="2400" dirty="0"/>
              <a:t>A Pap Smear Showing Endometrial Cancer.</a:t>
            </a:r>
          </a:p>
        </p:txBody>
      </p:sp>
      <p:pic>
        <p:nvPicPr>
          <p:cNvPr id="10" name="Content Placeholder 4" descr="A colored micrograph shows endometrial cancer cells with enlarged nuclei stained in purple. The cells are irregular and disorganized. The normal cells are in lighter shade. The scale is 30 micrometer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865"/>
          <a:stretch/>
        </p:blipFill>
        <p:spPr>
          <a:xfrm>
            <a:off x="1664332" y="2128291"/>
            <a:ext cx="5793992" cy="4223082"/>
          </a:xfrm>
        </p:spPr>
      </p:pic>
    </p:spTree>
    <p:extLst>
      <p:ext uri="{BB962C8B-B14F-4D97-AF65-F5344CB8AC3E}">
        <p14:creationId xmlns:p14="http://schemas.microsoft.com/office/powerpoint/2010/main" val="2328480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pic>
        <p:nvPicPr>
          <p:cNvPr id="7" name="Picture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8536" y="122548"/>
            <a:ext cx="8776355" cy="6029015"/>
          </a:xfrm>
        </p:spPr>
      </p:pic>
    </p:spTree>
    <p:extLst>
      <p:ext uri="{BB962C8B-B14F-4D97-AF65-F5344CB8AC3E}">
        <p14:creationId xmlns:p14="http://schemas.microsoft.com/office/powerpoint/2010/main" val="872988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0432" y="1271561"/>
            <a:ext cx="6912864" cy="3995383"/>
          </a:xfrm>
          <a:prstGeom prst="rect">
            <a:avLst/>
          </a:prstGeom>
        </p:spPr>
      </p:pic>
    </p:spTree>
    <p:extLst>
      <p:ext uri="{BB962C8B-B14F-4D97-AF65-F5344CB8AC3E}">
        <p14:creationId xmlns:p14="http://schemas.microsoft.com/office/powerpoint/2010/main" val="222085745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16042"/>
            <a:ext cx="8229600" cy="620558"/>
          </a:xfrm>
          <a:solidFill>
            <a:schemeClr val="accent5">
              <a:lumMod val="20000"/>
              <a:lumOff val="80000"/>
            </a:schemeClr>
          </a:solidFill>
        </p:spPr>
        <p:txBody>
          <a:bodyPr lIns="0" tIns="0" rIns="0" bIns="0"/>
          <a:lstStyle/>
          <a:p>
            <a:r>
              <a:rPr lang="en-US" dirty="0"/>
              <a:t>Other Screening Techniques</a:t>
            </a:r>
            <a:endParaRPr lang="en-IN" sz="2800" dirty="0"/>
          </a:p>
        </p:txBody>
      </p:sp>
      <p:sp>
        <p:nvSpPr>
          <p:cNvPr id="8" name="Content Placeholder 7"/>
          <p:cNvSpPr>
            <a:spLocks noGrp="1"/>
          </p:cNvSpPr>
          <p:nvPr>
            <p:ph sz="quarter" idx="13"/>
          </p:nvPr>
        </p:nvSpPr>
        <p:spPr>
          <a:xfrm>
            <a:off x="457200" y="977900"/>
            <a:ext cx="8232775" cy="3026541"/>
          </a:xfrm>
        </p:spPr>
        <p:txBody>
          <a:bodyPr lIns="0" tIns="0" rIns="0" bIns="0"/>
          <a:lstStyle/>
          <a:p>
            <a:pPr marL="342000" indent="-342000"/>
            <a:r>
              <a:rPr lang="en-US" sz="2400" i="1" dirty="0">
                <a:solidFill>
                  <a:srgbClr val="C00000"/>
                </a:solidFill>
              </a:rPr>
              <a:t>Mammography</a:t>
            </a:r>
            <a:r>
              <a:rPr lang="en-US" sz="2400" dirty="0">
                <a:solidFill>
                  <a:srgbClr val="C00000"/>
                </a:solidFill>
              </a:rPr>
              <a:t> </a:t>
            </a:r>
            <a:r>
              <a:rPr lang="en-US" sz="2400" dirty="0">
                <a:solidFill>
                  <a:schemeClr val="tx1"/>
                </a:solidFill>
              </a:rPr>
              <a:t>uses a </a:t>
            </a:r>
            <a:r>
              <a:rPr lang="en-US" sz="2400" u="sng" dirty="0">
                <a:solidFill>
                  <a:schemeClr val="tx1"/>
                </a:solidFill>
              </a:rPr>
              <a:t>special X-ray technique to look for early signs of breast cancer.</a:t>
            </a:r>
          </a:p>
          <a:p>
            <a:pPr marL="342000" indent="-342000"/>
            <a:r>
              <a:rPr lang="en-US" sz="2400" i="1" dirty="0">
                <a:solidFill>
                  <a:srgbClr val="C00000"/>
                </a:solidFill>
              </a:rPr>
              <a:t>Colonoscopy</a:t>
            </a:r>
            <a:r>
              <a:rPr lang="en-US" sz="2400" dirty="0">
                <a:solidFill>
                  <a:srgbClr val="C00000"/>
                </a:solidFill>
              </a:rPr>
              <a:t> </a:t>
            </a:r>
            <a:r>
              <a:rPr lang="en-US" sz="2400" dirty="0">
                <a:solidFill>
                  <a:schemeClr val="tx1"/>
                </a:solidFill>
              </a:rPr>
              <a:t>examines the </a:t>
            </a:r>
            <a:r>
              <a:rPr lang="en-US" sz="2400" u="sng" dirty="0">
                <a:solidFill>
                  <a:schemeClr val="tx1"/>
                </a:solidFill>
              </a:rPr>
              <a:t>colon for early signs of colon cancer.</a:t>
            </a:r>
          </a:p>
          <a:p>
            <a:pPr marL="342000" indent="-342000"/>
            <a:r>
              <a:rPr lang="en-US" sz="2400" dirty="0">
                <a:solidFill>
                  <a:schemeClr val="tx1"/>
                </a:solidFill>
              </a:rPr>
              <a:t>The </a:t>
            </a:r>
            <a:r>
              <a:rPr lang="en-US" sz="2400" b="1" spc="-350" dirty="0">
                <a:solidFill>
                  <a:srgbClr val="C00000"/>
                </a:solidFill>
              </a:rPr>
              <a:t>P S A</a:t>
            </a:r>
            <a:r>
              <a:rPr lang="en-US" sz="2400" b="1" dirty="0">
                <a:solidFill>
                  <a:srgbClr val="C00000"/>
                </a:solidFill>
              </a:rPr>
              <a:t> test</a:t>
            </a:r>
            <a:r>
              <a:rPr lang="en-US" sz="2400" dirty="0">
                <a:solidFill>
                  <a:srgbClr val="C00000"/>
                </a:solidFill>
              </a:rPr>
              <a:t> </a:t>
            </a:r>
            <a:r>
              <a:rPr lang="en-US" sz="2400" dirty="0">
                <a:solidFill>
                  <a:schemeClr val="tx1"/>
                </a:solidFill>
              </a:rPr>
              <a:t>measures </a:t>
            </a:r>
            <a:r>
              <a:rPr lang="en-US" sz="2400" u="sng" dirty="0">
                <a:solidFill>
                  <a:schemeClr val="tx1"/>
                </a:solidFill>
              </a:rPr>
              <a:t>how much </a:t>
            </a:r>
            <a:r>
              <a:rPr lang="en-US" sz="2400" i="1" u="sng" dirty="0">
                <a:solidFill>
                  <a:schemeClr val="tx1"/>
                </a:solidFill>
                <a:effectLst>
                  <a:outerShdw blurRad="38100" dist="38100" dir="2700000" algn="tl">
                    <a:srgbClr val="000000">
                      <a:alpha val="43137"/>
                    </a:srgbClr>
                  </a:outerShdw>
                </a:effectLst>
              </a:rPr>
              <a:t>prostate-specific</a:t>
            </a:r>
            <a:r>
              <a:rPr lang="en-US" sz="2400" i="1" u="sng" dirty="0">
                <a:solidFill>
                  <a:schemeClr val="tx1"/>
                </a:solidFill>
              </a:rPr>
              <a:t> </a:t>
            </a:r>
            <a:r>
              <a:rPr lang="en-US" sz="2400" i="1" u="sng" dirty="0">
                <a:solidFill>
                  <a:schemeClr val="tx1"/>
                </a:solidFill>
                <a:effectLst>
                  <a:outerShdw blurRad="38100" dist="38100" dir="2700000" algn="tl">
                    <a:srgbClr val="000000">
                      <a:alpha val="43137"/>
                    </a:srgbClr>
                  </a:outerShdw>
                </a:effectLst>
              </a:rPr>
              <a:t>antigen</a:t>
            </a:r>
            <a:r>
              <a:rPr lang="en-US" sz="2400" u="sng" dirty="0">
                <a:solidFill>
                  <a:schemeClr val="tx1"/>
                </a:solidFill>
              </a:rPr>
              <a:t> is present in the bloodstream and is used to </a:t>
            </a:r>
            <a:r>
              <a:rPr lang="en-US" sz="2400" u="sng" dirty="0">
                <a:solidFill>
                  <a:schemeClr val="tx1"/>
                </a:solidFill>
                <a:effectLst>
                  <a:outerShdw blurRad="38100" dist="38100" dir="2700000" algn="tl">
                    <a:srgbClr val="000000">
                      <a:alpha val="43137"/>
                    </a:srgbClr>
                  </a:outerShdw>
                </a:effectLst>
              </a:rPr>
              <a:t>screen</a:t>
            </a:r>
            <a:r>
              <a:rPr lang="en-US" sz="2400" u="sng" dirty="0">
                <a:solidFill>
                  <a:schemeClr val="tx1"/>
                </a:solidFill>
              </a:rPr>
              <a:t> for prostate cancer.</a:t>
            </a:r>
          </a:p>
        </p:txBody>
      </p:sp>
    </p:spTree>
    <p:extLst>
      <p:ext uri="{BB962C8B-B14F-4D97-AF65-F5344CB8AC3E}">
        <p14:creationId xmlns:p14="http://schemas.microsoft.com/office/powerpoint/2010/main" val="190720059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43338"/>
            <a:ext cx="8229600" cy="1685462"/>
          </a:xfrm>
          <a:solidFill>
            <a:schemeClr val="accent5">
              <a:lumMod val="20000"/>
              <a:lumOff val="80000"/>
            </a:schemeClr>
          </a:solidFill>
        </p:spPr>
        <p:txBody>
          <a:bodyPr lIns="0" tIns="0" rIns="0" bIns="0"/>
          <a:lstStyle/>
          <a:p>
            <a:r>
              <a:rPr lang="en-US" dirty="0"/>
              <a:t>Surgery, Radiation, and Chemotherapy Are Standard Treatments for Cancer</a:t>
            </a:r>
            <a:endParaRPr lang="en-IN" sz="2800" dirty="0"/>
          </a:p>
        </p:txBody>
      </p:sp>
      <p:sp>
        <p:nvSpPr>
          <p:cNvPr id="8" name="Content Placeholder 7"/>
          <p:cNvSpPr>
            <a:spLocks noGrp="1"/>
          </p:cNvSpPr>
          <p:nvPr>
            <p:ph sz="quarter" idx="13"/>
          </p:nvPr>
        </p:nvSpPr>
        <p:spPr>
          <a:xfrm>
            <a:off x="457200" y="1978924"/>
            <a:ext cx="8232775" cy="2567675"/>
          </a:xfrm>
        </p:spPr>
        <p:txBody>
          <a:bodyPr lIns="0" tIns="0" rIns="0" bIns="0"/>
          <a:lstStyle/>
          <a:p>
            <a:pPr marL="342000" indent="-342000"/>
            <a:r>
              <a:rPr lang="en-US" sz="2400" b="1" dirty="0">
                <a:ln w="22225">
                  <a:solidFill>
                    <a:schemeClr val="accent2"/>
                  </a:solidFill>
                  <a:prstDash val="solid"/>
                </a:ln>
                <a:solidFill>
                  <a:schemeClr val="accent2">
                    <a:lumMod val="40000"/>
                    <a:lumOff val="60000"/>
                  </a:schemeClr>
                </a:solidFill>
              </a:rPr>
              <a:t>Strategies</a:t>
            </a:r>
            <a:r>
              <a:rPr lang="en-US" sz="2400" dirty="0">
                <a:solidFill>
                  <a:schemeClr val="tx1"/>
                </a:solidFill>
                <a:effectLst>
                  <a:glow rad="63500">
                    <a:schemeClr val="accent4">
                      <a:satMod val="175000"/>
                      <a:alpha val="40000"/>
                    </a:schemeClr>
                  </a:glow>
                </a:effectLst>
              </a:rPr>
              <a:t> for </a:t>
            </a:r>
            <a:r>
              <a:rPr lang="en-US" sz="2400" b="1" dirty="0">
                <a:ln w="22225">
                  <a:solidFill>
                    <a:schemeClr val="accent2"/>
                  </a:solidFill>
                  <a:prstDash val="solid"/>
                </a:ln>
                <a:solidFill>
                  <a:schemeClr val="accent2">
                    <a:lumMod val="40000"/>
                    <a:lumOff val="60000"/>
                  </a:schemeClr>
                </a:solidFill>
              </a:rPr>
              <a:t>treating</a:t>
            </a:r>
            <a:r>
              <a:rPr lang="en-US" sz="2400" dirty="0">
                <a:solidFill>
                  <a:schemeClr val="tx1"/>
                </a:solidFill>
                <a:effectLst>
                  <a:glow rad="63500">
                    <a:schemeClr val="accent4">
                      <a:satMod val="175000"/>
                      <a:alpha val="40000"/>
                    </a:schemeClr>
                  </a:glow>
                </a:effectLst>
              </a:rPr>
              <a:t> cancer </a:t>
            </a:r>
            <a:r>
              <a:rPr lang="en-US" sz="2400" b="1" u="sng" dirty="0">
                <a:ln w="22225">
                  <a:solidFill>
                    <a:schemeClr val="accent2"/>
                  </a:solidFill>
                  <a:prstDash val="solid"/>
                </a:ln>
                <a:solidFill>
                  <a:schemeClr val="accent2">
                    <a:lumMod val="40000"/>
                    <a:lumOff val="60000"/>
                  </a:schemeClr>
                </a:solidFill>
              </a:rPr>
              <a:t>depend</a:t>
            </a:r>
            <a:r>
              <a:rPr lang="en-US" sz="2400" dirty="0">
                <a:solidFill>
                  <a:schemeClr val="tx1"/>
                </a:solidFill>
                <a:effectLst>
                  <a:glow rad="63500">
                    <a:schemeClr val="accent4">
                      <a:satMod val="175000"/>
                      <a:alpha val="40000"/>
                    </a:schemeClr>
                  </a:glow>
                </a:effectLst>
              </a:rPr>
              <a:t> on the </a:t>
            </a:r>
            <a:r>
              <a:rPr lang="en-US" sz="2400" b="1" dirty="0">
                <a:ln w="22225">
                  <a:solidFill>
                    <a:schemeClr val="accent2"/>
                  </a:solidFill>
                  <a:prstDash val="solid"/>
                </a:ln>
                <a:solidFill>
                  <a:schemeClr val="accent2">
                    <a:lumMod val="40000"/>
                    <a:lumOff val="60000"/>
                  </a:schemeClr>
                </a:solidFill>
              </a:rPr>
              <a:t>type</a:t>
            </a:r>
            <a:r>
              <a:rPr lang="en-US" sz="2400" dirty="0">
                <a:solidFill>
                  <a:schemeClr val="tx1"/>
                </a:solidFill>
                <a:effectLst>
                  <a:glow rad="63500">
                    <a:schemeClr val="accent4">
                      <a:satMod val="175000"/>
                      <a:alpha val="40000"/>
                    </a:schemeClr>
                  </a:glow>
                </a:effectLst>
              </a:rPr>
              <a:t> of cancer </a:t>
            </a:r>
            <a:r>
              <a:rPr lang="en-US" sz="2400" u="sng" dirty="0">
                <a:solidFill>
                  <a:schemeClr val="tx1"/>
                </a:solidFill>
                <a:effectLst>
                  <a:glow rad="63500">
                    <a:schemeClr val="accent4">
                      <a:satMod val="175000"/>
                      <a:alpha val="40000"/>
                    </a:schemeClr>
                  </a:glow>
                </a:effectLst>
              </a:rPr>
              <a:t>and</a:t>
            </a:r>
            <a:r>
              <a:rPr lang="en-US" sz="2400" dirty="0">
                <a:solidFill>
                  <a:schemeClr val="tx1"/>
                </a:solidFill>
                <a:effectLst>
                  <a:glow rad="63500">
                    <a:schemeClr val="accent4">
                      <a:satMod val="175000"/>
                      <a:alpha val="40000"/>
                    </a:schemeClr>
                  </a:glow>
                </a:effectLst>
              </a:rPr>
              <a:t> </a:t>
            </a:r>
            <a:r>
              <a:rPr lang="en-US" sz="2400" b="1" dirty="0">
                <a:ln w="22225">
                  <a:solidFill>
                    <a:schemeClr val="accent2"/>
                  </a:solidFill>
                  <a:prstDash val="solid"/>
                </a:ln>
                <a:solidFill>
                  <a:schemeClr val="accent2">
                    <a:lumMod val="40000"/>
                    <a:lumOff val="60000"/>
                  </a:schemeClr>
                </a:solidFill>
              </a:rPr>
              <a:t>how</a:t>
            </a:r>
            <a:r>
              <a:rPr lang="en-US" sz="2400" dirty="0">
                <a:solidFill>
                  <a:srgbClr val="C00000"/>
                </a:solidFill>
                <a:effectLst>
                  <a:glow rad="63500">
                    <a:schemeClr val="accent4">
                      <a:satMod val="175000"/>
                      <a:alpha val="40000"/>
                    </a:schemeClr>
                  </a:glow>
                </a:effectLst>
              </a:rPr>
              <a:t> </a:t>
            </a:r>
            <a:r>
              <a:rPr lang="en-US" sz="2400" b="1" dirty="0">
                <a:ln w="22225">
                  <a:solidFill>
                    <a:schemeClr val="accent2"/>
                  </a:solidFill>
                  <a:prstDash val="solid"/>
                </a:ln>
                <a:solidFill>
                  <a:schemeClr val="accent2">
                    <a:lumMod val="40000"/>
                    <a:lumOff val="60000"/>
                  </a:schemeClr>
                </a:solidFill>
              </a:rPr>
              <a:t>far</a:t>
            </a:r>
            <a:r>
              <a:rPr lang="en-US" sz="2400" dirty="0">
                <a:solidFill>
                  <a:schemeClr val="tx1"/>
                </a:solidFill>
                <a:effectLst>
                  <a:glow rad="63500">
                    <a:schemeClr val="accent4">
                      <a:satMod val="175000"/>
                      <a:alpha val="40000"/>
                    </a:schemeClr>
                  </a:glow>
                </a:effectLst>
              </a:rPr>
              <a:t> it has spread.</a:t>
            </a:r>
          </a:p>
          <a:p>
            <a:pPr marL="342000" indent="-342000"/>
            <a:r>
              <a:rPr lang="en-US" sz="2400" dirty="0">
                <a:solidFill>
                  <a:schemeClr val="tx1"/>
                </a:solidFill>
              </a:rPr>
              <a:t>Most commonly, </a:t>
            </a:r>
            <a:r>
              <a:rPr lang="en-US" sz="2400" u="sng" dirty="0">
                <a:solidFill>
                  <a:srgbClr val="C00000"/>
                </a:solidFill>
              </a:rPr>
              <a:t>surgical</a:t>
            </a:r>
            <a:r>
              <a:rPr lang="en-US" sz="2400" u="sng" dirty="0">
                <a:solidFill>
                  <a:schemeClr val="tx1"/>
                </a:solidFill>
              </a:rPr>
              <a:t> removal of the primary tumor </a:t>
            </a:r>
            <a:r>
              <a:rPr lang="en-US" sz="2400" dirty="0">
                <a:solidFill>
                  <a:schemeClr val="tx1"/>
                </a:solidFill>
              </a:rPr>
              <a:t>is </a:t>
            </a:r>
            <a:r>
              <a:rPr lang="en-US" sz="2400" u="sng" dirty="0">
                <a:solidFill>
                  <a:schemeClr val="tx1"/>
                </a:solidFill>
              </a:rPr>
              <a:t>followed—if</a:t>
            </a:r>
            <a:r>
              <a:rPr lang="en-US" sz="2400" dirty="0">
                <a:solidFill>
                  <a:schemeClr val="tx1"/>
                </a:solidFill>
              </a:rPr>
              <a:t> necessary—by </a:t>
            </a:r>
            <a:r>
              <a:rPr lang="en-US" sz="2400" u="sng" dirty="0">
                <a:solidFill>
                  <a:schemeClr val="tx1"/>
                </a:solidFill>
              </a:rPr>
              <a:t>radiation and/or chemotherapy.</a:t>
            </a:r>
          </a:p>
        </p:txBody>
      </p:sp>
    </p:spTree>
    <p:extLst>
      <p:ext uri="{BB962C8B-B14F-4D97-AF65-F5344CB8AC3E}">
        <p14:creationId xmlns:p14="http://schemas.microsoft.com/office/powerpoint/2010/main" val="30171302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02394"/>
            <a:ext cx="8229600" cy="620937"/>
          </a:xfrm>
          <a:solidFill>
            <a:schemeClr val="accent5">
              <a:lumMod val="20000"/>
              <a:lumOff val="80000"/>
            </a:schemeClr>
          </a:solidFill>
        </p:spPr>
        <p:txBody>
          <a:bodyPr lIns="0" tIns="0" rIns="0" bIns="0"/>
          <a:lstStyle/>
          <a:p>
            <a:r>
              <a:rPr lang="en-US" dirty="0"/>
              <a:t>Radiation Therapy</a:t>
            </a:r>
            <a:endParaRPr lang="en-IN" sz="2800" dirty="0"/>
          </a:p>
        </p:txBody>
      </p:sp>
      <p:sp>
        <p:nvSpPr>
          <p:cNvPr id="8" name="Content Placeholder 7"/>
          <p:cNvSpPr>
            <a:spLocks noGrp="1"/>
          </p:cNvSpPr>
          <p:nvPr>
            <p:ph sz="quarter" idx="13"/>
          </p:nvPr>
        </p:nvSpPr>
        <p:spPr>
          <a:xfrm>
            <a:off x="457200" y="982638"/>
            <a:ext cx="8232775" cy="3766783"/>
          </a:xfrm>
        </p:spPr>
        <p:txBody>
          <a:bodyPr lIns="0" tIns="0" rIns="0" bIns="0"/>
          <a:lstStyle/>
          <a:p>
            <a:pPr marL="342000" indent="-342000"/>
            <a:r>
              <a:rPr lang="en-US" sz="2400" i="1" u="sng" dirty="0">
                <a:solidFill>
                  <a:schemeClr val="tx1"/>
                </a:solidFill>
              </a:rPr>
              <a:t>Radiation therapy </a:t>
            </a:r>
            <a:r>
              <a:rPr lang="en-US" sz="2400" u="sng" dirty="0">
                <a:solidFill>
                  <a:schemeClr val="tx1"/>
                </a:solidFill>
                <a:effectLst>
                  <a:outerShdw blurRad="38100" dist="38100" dir="2700000" algn="tl">
                    <a:srgbClr val="000000">
                      <a:alpha val="43137"/>
                    </a:srgbClr>
                  </a:outerShdw>
                </a:effectLst>
              </a:rPr>
              <a:t>uses</a:t>
            </a:r>
            <a:r>
              <a:rPr lang="en-US" sz="2400" u="sng" dirty="0">
                <a:solidFill>
                  <a:schemeClr val="tx1"/>
                </a:solidFill>
              </a:rPr>
              <a:t> high</a:t>
            </a:r>
            <a:r>
              <a:rPr lang="en-US" sz="2400" u="sng" dirty="0">
                <a:solidFill>
                  <a:srgbClr val="FF0000"/>
                </a:solidFill>
              </a:rPr>
              <a:t>-</a:t>
            </a:r>
            <a:r>
              <a:rPr lang="en-US" sz="2400" u="sng" dirty="0">
                <a:solidFill>
                  <a:schemeClr val="tx1"/>
                </a:solidFill>
              </a:rPr>
              <a:t>energy X-rays </a:t>
            </a:r>
            <a:r>
              <a:rPr lang="en-US" sz="2400" u="sng" dirty="0">
                <a:solidFill>
                  <a:schemeClr val="tx1"/>
                </a:solidFill>
                <a:effectLst>
                  <a:outerShdw blurRad="38100" dist="38100" dir="2700000" algn="tl">
                    <a:srgbClr val="000000">
                      <a:alpha val="43137"/>
                    </a:srgbClr>
                  </a:outerShdw>
                </a:effectLst>
              </a:rPr>
              <a:t>or</a:t>
            </a:r>
            <a:r>
              <a:rPr lang="en-US" sz="2400" u="sng" dirty="0">
                <a:solidFill>
                  <a:schemeClr val="tx1"/>
                </a:solidFill>
              </a:rPr>
              <a:t> other </a:t>
            </a:r>
            <a:r>
              <a:rPr lang="en-US" sz="2400" u="sng" dirty="0">
                <a:solidFill>
                  <a:schemeClr val="tx1"/>
                </a:solidFill>
                <a:effectLst>
                  <a:outerShdw blurRad="38100" dist="38100" dir="2700000" algn="tl">
                    <a:srgbClr val="000000">
                      <a:alpha val="43137"/>
                    </a:srgbClr>
                  </a:outerShdw>
                </a:effectLst>
              </a:rPr>
              <a:t>forms</a:t>
            </a:r>
            <a:r>
              <a:rPr lang="en-US" sz="2400" u="sng" dirty="0">
                <a:solidFill>
                  <a:schemeClr val="tx1"/>
                </a:solidFill>
              </a:rPr>
              <a:t> of ionizing radiation to </a:t>
            </a:r>
            <a:r>
              <a:rPr lang="en-US" sz="2400" u="sng" dirty="0">
                <a:solidFill>
                  <a:schemeClr val="tx1"/>
                </a:solidFill>
                <a:effectLst>
                  <a:outerShdw blurRad="38100" dist="38100" dir="2700000" algn="tl">
                    <a:srgbClr val="000000">
                      <a:alpha val="43137"/>
                    </a:srgbClr>
                  </a:outerShdw>
                </a:effectLst>
              </a:rPr>
              <a:t>kill</a:t>
            </a:r>
            <a:r>
              <a:rPr lang="en-US" sz="2400" u="sng" dirty="0">
                <a:solidFill>
                  <a:schemeClr val="tx1"/>
                </a:solidFill>
              </a:rPr>
              <a:t> cancer cells</a:t>
            </a:r>
            <a:r>
              <a:rPr lang="en-US" sz="2400" dirty="0">
                <a:solidFill>
                  <a:schemeClr val="tx1"/>
                </a:solidFill>
              </a:rPr>
              <a:t>.</a:t>
            </a:r>
          </a:p>
          <a:p>
            <a:pPr marL="342000" indent="-342000"/>
            <a:r>
              <a:rPr lang="en-US" sz="2400" spc="-350" dirty="0">
                <a:solidFill>
                  <a:srgbClr val="C00000"/>
                </a:solidFill>
              </a:rPr>
              <a:t>D N A</a:t>
            </a:r>
            <a:r>
              <a:rPr lang="en-US" sz="2400" dirty="0">
                <a:solidFill>
                  <a:srgbClr val="C00000"/>
                </a:solidFill>
              </a:rPr>
              <a:t> damage </a:t>
            </a:r>
            <a:r>
              <a:rPr lang="en-US" sz="2400" dirty="0">
                <a:solidFill>
                  <a:schemeClr val="tx1"/>
                </a:solidFill>
              </a:rPr>
              <a:t>caused by </a:t>
            </a:r>
            <a:r>
              <a:rPr lang="en-US" sz="2400" dirty="0">
                <a:solidFill>
                  <a:srgbClr val="C00000"/>
                </a:solidFill>
              </a:rPr>
              <a:t>radiation activates the p53 pathway, </a:t>
            </a:r>
            <a:r>
              <a:rPr lang="en-US" sz="2400" dirty="0">
                <a:solidFill>
                  <a:schemeClr val="tx1"/>
                </a:solidFill>
              </a:rPr>
              <a:t>which then </a:t>
            </a:r>
            <a:r>
              <a:rPr lang="en-US" sz="2400" dirty="0">
                <a:solidFill>
                  <a:schemeClr val="tx1"/>
                </a:solidFill>
                <a:effectLst>
                  <a:outerShdw blurRad="38100" dist="38100" dir="2700000" algn="tl">
                    <a:srgbClr val="000000">
                      <a:alpha val="43137"/>
                    </a:srgbClr>
                  </a:outerShdw>
                </a:effectLst>
              </a:rPr>
              <a:t>triggers</a:t>
            </a:r>
            <a:r>
              <a:rPr lang="en-US" sz="2400" dirty="0">
                <a:solidFill>
                  <a:schemeClr val="tx1"/>
                </a:solidFill>
              </a:rPr>
              <a:t> </a:t>
            </a:r>
            <a:r>
              <a:rPr lang="en-US" sz="2400" dirty="0">
                <a:solidFill>
                  <a:srgbClr val="C00000"/>
                </a:solidFill>
              </a:rPr>
              <a:t>apoptosis</a:t>
            </a:r>
            <a:r>
              <a:rPr lang="en-US" sz="2400" dirty="0">
                <a:solidFill>
                  <a:schemeClr val="tx1"/>
                </a:solidFill>
              </a:rPr>
              <a:t>. However, because p53 is frequently mutated in cancer, this pathway is not how most of the cells die. </a:t>
            </a:r>
          </a:p>
          <a:p>
            <a:pPr marL="342000" indent="-342000"/>
            <a:r>
              <a:rPr lang="en-US" sz="2400" dirty="0">
                <a:solidFill>
                  <a:schemeClr val="tx1"/>
                </a:solidFill>
                <a:effectLst>
                  <a:glow rad="63500">
                    <a:schemeClr val="accent4">
                      <a:satMod val="175000"/>
                      <a:alpha val="40000"/>
                    </a:schemeClr>
                  </a:glow>
                </a:effectLst>
              </a:rPr>
              <a:t>Radiation also </a:t>
            </a:r>
            <a:r>
              <a:rPr lang="en-US" sz="2400" dirty="0">
                <a:solidFill>
                  <a:srgbClr val="C00000"/>
                </a:solidFill>
                <a:effectLst>
                  <a:glow rad="63500">
                    <a:schemeClr val="accent4">
                      <a:satMod val="175000"/>
                      <a:alpha val="40000"/>
                    </a:schemeClr>
                  </a:glow>
                </a:effectLst>
              </a:rPr>
              <a:t>causes so much chromosome </a:t>
            </a:r>
            <a:r>
              <a:rPr lang="en-US" sz="2400" dirty="0">
                <a:solidFill>
                  <a:srgbClr val="C00000"/>
                </a:solidFill>
                <a:effectLst>
                  <a:glow rad="63500">
                    <a:schemeClr val="accent4">
                      <a:satMod val="175000"/>
                      <a:alpha val="40000"/>
                    </a:schemeClr>
                  </a:glow>
                  <a:outerShdw blurRad="38100" dist="38100" dir="2700000" algn="tl">
                    <a:srgbClr val="000000">
                      <a:alpha val="43137"/>
                    </a:srgbClr>
                  </a:outerShdw>
                </a:effectLst>
              </a:rPr>
              <a:t>damage</a:t>
            </a:r>
            <a:r>
              <a:rPr lang="en-US" sz="2400" dirty="0">
                <a:solidFill>
                  <a:srgbClr val="C00000"/>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that </a:t>
            </a:r>
            <a:r>
              <a:rPr lang="en-US" sz="2400" dirty="0">
                <a:solidFill>
                  <a:srgbClr val="C00000"/>
                </a:solidFill>
                <a:effectLst>
                  <a:glow rad="63500">
                    <a:schemeClr val="accent4">
                      <a:satMod val="175000"/>
                      <a:alpha val="40000"/>
                    </a:schemeClr>
                  </a:glow>
                </a:effectLst>
              </a:rPr>
              <a:t>cells </a:t>
            </a:r>
            <a:r>
              <a:rPr lang="en-US" sz="2400" dirty="0">
                <a:solidFill>
                  <a:srgbClr val="C00000"/>
                </a:solidFill>
                <a:effectLst>
                  <a:glow rad="63500">
                    <a:schemeClr val="accent4">
                      <a:satMod val="175000"/>
                      <a:alpha val="40000"/>
                    </a:schemeClr>
                  </a:glow>
                  <a:outerShdw blurRad="38100" dist="38100" dir="2700000" algn="tl">
                    <a:srgbClr val="000000">
                      <a:alpha val="43137"/>
                    </a:srgbClr>
                  </a:outerShdw>
                </a:effectLst>
              </a:rPr>
              <a:t>cannot</a:t>
            </a:r>
            <a:r>
              <a:rPr lang="en-US" sz="2400" dirty="0">
                <a:solidFill>
                  <a:srgbClr val="C00000"/>
                </a:solidFill>
                <a:effectLst>
                  <a:glow rad="63500">
                    <a:schemeClr val="accent4">
                      <a:satMod val="175000"/>
                      <a:alpha val="40000"/>
                    </a:schemeClr>
                  </a:glow>
                </a:effectLst>
              </a:rPr>
              <a:t> progress through mitosis </a:t>
            </a:r>
            <a:r>
              <a:rPr lang="en-US" sz="2400" dirty="0">
                <a:solidFill>
                  <a:schemeClr val="tx1"/>
                </a:solidFill>
                <a:effectLst>
                  <a:glow rad="63500">
                    <a:schemeClr val="accent4">
                      <a:satMod val="175000"/>
                      <a:alpha val="40000"/>
                    </a:schemeClr>
                  </a:glow>
                </a:effectLst>
              </a:rPr>
              <a:t>and will die trying to divide</a:t>
            </a:r>
            <a:r>
              <a:rPr lang="en-US" sz="2400" dirty="0">
                <a:solidFill>
                  <a:schemeClr val="tx1"/>
                </a:solidFill>
              </a:rPr>
              <a:t>.</a:t>
            </a:r>
          </a:p>
        </p:txBody>
      </p:sp>
    </p:spTree>
    <p:extLst>
      <p:ext uri="{BB962C8B-B14F-4D97-AF65-F5344CB8AC3E}">
        <p14:creationId xmlns:p14="http://schemas.microsoft.com/office/powerpoint/2010/main" val="5021051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02394"/>
            <a:ext cx="8229600" cy="620937"/>
          </a:xfrm>
          <a:solidFill>
            <a:schemeClr val="accent5">
              <a:lumMod val="20000"/>
              <a:lumOff val="80000"/>
            </a:schemeClr>
          </a:solidFill>
        </p:spPr>
        <p:txBody>
          <a:bodyPr lIns="0" tIns="0" rIns="0" bIns="0"/>
          <a:lstStyle/>
          <a:p>
            <a:r>
              <a:rPr lang="en-US" dirty="0"/>
              <a:t>Chemotherapy </a:t>
            </a:r>
            <a:r>
              <a:rPr lang="en-US" sz="2800" dirty="0"/>
              <a:t>(1 of 3)</a:t>
            </a:r>
            <a:endParaRPr lang="en-IN" sz="2800" dirty="0"/>
          </a:p>
        </p:txBody>
      </p:sp>
      <p:sp>
        <p:nvSpPr>
          <p:cNvPr id="8" name="Content Placeholder 7"/>
          <p:cNvSpPr>
            <a:spLocks noGrp="1"/>
          </p:cNvSpPr>
          <p:nvPr>
            <p:ph sz="quarter" idx="13"/>
          </p:nvPr>
        </p:nvSpPr>
        <p:spPr>
          <a:xfrm>
            <a:off x="457200" y="982638"/>
            <a:ext cx="8232775" cy="3766783"/>
          </a:xfrm>
        </p:spPr>
        <p:txBody>
          <a:bodyPr lIns="0" tIns="0" rIns="0" bIns="0"/>
          <a:lstStyle/>
          <a:p>
            <a:pPr marL="342000" indent="-342000"/>
            <a:r>
              <a:rPr lang="en-US" sz="2400" i="1" dirty="0">
                <a:solidFill>
                  <a:schemeClr val="tx1"/>
                </a:solidFill>
              </a:rPr>
              <a:t>Chemotherapy </a:t>
            </a:r>
            <a:r>
              <a:rPr lang="en-US" sz="2400" dirty="0">
                <a:solidFill>
                  <a:schemeClr val="tx1"/>
                </a:solidFill>
              </a:rPr>
              <a:t>usually</a:t>
            </a:r>
            <a:r>
              <a:rPr lang="en-US" sz="2400" i="1" dirty="0">
                <a:solidFill>
                  <a:schemeClr val="tx1"/>
                </a:solidFill>
              </a:rPr>
              <a:t> </a:t>
            </a:r>
            <a:r>
              <a:rPr lang="en-US" sz="2400" dirty="0">
                <a:solidFill>
                  <a:schemeClr val="tx1"/>
                </a:solidFill>
              </a:rPr>
              <a:t>uses </a:t>
            </a:r>
            <a:r>
              <a:rPr lang="en-US" sz="2400" dirty="0">
                <a:solidFill>
                  <a:srgbClr val="C00000"/>
                </a:solidFill>
              </a:rPr>
              <a:t>drugs</a:t>
            </a:r>
            <a:r>
              <a:rPr lang="en-US" sz="2400" dirty="0">
                <a:solidFill>
                  <a:schemeClr val="tx1"/>
                </a:solidFill>
              </a:rPr>
              <a:t> that </a:t>
            </a:r>
            <a:r>
              <a:rPr lang="en-US" sz="2400" dirty="0">
                <a:solidFill>
                  <a:srgbClr val="C00000"/>
                </a:solidFill>
              </a:rPr>
              <a:t>kill</a:t>
            </a:r>
            <a:r>
              <a:rPr lang="en-US" sz="2400" dirty="0">
                <a:solidFill>
                  <a:schemeClr val="tx1"/>
                </a:solidFill>
              </a:rPr>
              <a:t> dividing cells.</a:t>
            </a:r>
          </a:p>
          <a:p>
            <a:pPr marL="342000" indent="-342000"/>
            <a:r>
              <a:rPr lang="en-US" sz="2400" dirty="0">
                <a:solidFill>
                  <a:schemeClr val="tx1"/>
                </a:solidFill>
              </a:rPr>
              <a:t>These </a:t>
            </a:r>
            <a:r>
              <a:rPr lang="en-US" sz="2400" u="sng" dirty="0">
                <a:solidFill>
                  <a:schemeClr val="tx1"/>
                </a:solidFill>
              </a:rPr>
              <a:t>fall into four categories</a:t>
            </a:r>
            <a:r>
              <a:rPr lang="en-US" sz="2400" dirty="0">
                <a:solidFill>
                  <a:schemeClr val="tx1"/>
                </a:solidFill>
              </a:rPr>
              <a:t>:</a:t>
            </a:r>
          </a:p>
          <a:p>
            <a:pPr marL="829818" lvl="1" indent="-342900"/>
            <a:r>
              <a:rPr lang="en-US" sz="2400" dirty="0">
                <a:solidFill>
                  <a:srgbClr val="C00000"/>
                </a:solidFill>
              </a:rPr>
              <a:t>Antimetabolites</a:t>
            </a:r>
          </a:p>
          <a:p>
            <a:pPr marL="829818" lvl="1" indent="-342900"/>
            <a:r>
              <a:rPr lang="en-US" sz="2400" dirty="0">
                <a:solidFill>
                  <a:srgbClr val="C00000"/>
                </a:solidFill>
              </a:rPr>
              <a:t>Alkylating</a:t>
            </a:r>
            <a:r>
              <a:rPr lang="en-US" sz="2400" dirty="0">
                <a:solidFill>
                  <a:schemeClr val="tx1"/>
                </a:solidFill>
              </a:rPr>
              <a:t> agents</a:t>
            </a:r>
          </a:p>
          <a:p>
            <a:pPr marL="829818" lvl="1" indent="-342900"/>
            <a:r>
              <a:rPr lang="en-US" sz="2400" dirty="0">
                <a:solidFill>
                  <a:srgbClr val="C00000"/>
                </a:solidFill>
              </a:rPr>
              <a:t>Antibiotics</a:t>
            </a:r>
          </a:p>
          <a:p>
            <a:pPr marL="829818" lvl="1" indent="-342900"/>
            <a:r>
              <a:rPr lang="en-US" sz="2400" dirty="0">
                <a:solidFill>
                  <a:srgbClr val="C00000"/>
                </a:solidFill>
              </a:rPr>
              <a:t>Plant-derived</a:t>
            </a:r>
            <a:r>
              <a:rPr lang="en-US" sz="2400" dirty="0">
                <a:solidFill>
                  <a:schemeClr val="tx1"/>
                </a:solidFill>
              </a:rPr>
              <a:t> drugs</a:t>
            </a:r>
          </a:p>
        </p:txBody>
      </p:sp>
    </p:spTree>
    <p:extLst>
      <p:ext uri="{BB962C8B-B14F-4D97-AF65-F5344CB8AC3E}">
        <p14:creationId xmlns:p14="http://schemas.microsoft.com/office/powerpoint/2010/main" val="34094328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2540"/>
            <a:ext cx="8229600" cy="630790"/>
          </a:xfrm>
          <a:solidFill>
            <a:schemeClr val="accent5">
              <a:lumMod val="20000"/>
              <a:lumOff val="80000"/>
            </a:schemeClr>
          </a:solidFill>
        </p:spPr>
        <p:txBody>
          <a:bodyPr lIns="0" tIns="0" rIns="0" bIns="0"/>
          <a:lstStyle/>
          <a:p>
            <a:r>
              <a:rPr lang="en-US" dirty="0"/>
              <a:t>Chemotherapy </a:t>
            </a:r>
            <a:r>
              <a:rPr lang="en-US" sz="2800" dirty="0"/>
              <a:t>(2 of 3)</a:t>
            </a:r>
            <a:endParaRPr lang="en-IN" sz="2800" dirty="0"/>
          </a:p>
        </p:txBody>
      </p:sp>
      <p:sp>
        <p:nvSpPr>
          <p:cNvPr id="8" name="Content Placeholder 7"/>
          <p:cNvSpPr>
            <a:spLocks noGrp="1"/>
          </p:cNvSpPr>
          <p:nvPr>
            <p:ph sz="quarter" idx="13"/>
          </p:nvPr>
        </p:nvSpPr>
        <p:spPr>
          <a:xfrm>
            <a:off x="457200" y="979359"/>
            <a:ext cx="8232128" cy="849431"/>
          </a:xfrm>
        </p:spPr>
        <p:txBody>
          <a:bodyPr lIns="0" tIns="0" rIns="0" bIns="0"/>
          <a:lstStyle/>
          <a:p>
            <a:pPr marL="342000" indent="-342000">
              <a:buFont typeface="+mj-lt"/>
              <a:buAutoNum type="arabicPeriod"/>
            </a:pPr>
            <a:r>
              <a:rPr lang="en-US" sz="2400" dirty="0">
                <a:solidFill>
                  <a:schemeClr val="tx1"/>
                </a:solidFill>
              </a:rPr>
              <a:t> </a:t>
            </a:r>
            <a:r>
              <a:rPr lang="en-US" sz="2400" i="1" dirty="0">
                <a:solidFill>
                  <a:srgbClr val="C00000"/>
                </a:solidFill>
              </a:rPr>
              <a:t>Antimetabolites </a:t>
            </a:r>
            <a:r>
              <a:rPr lang="en-US" sz="2400" u="sng" dirty="0">
                <a:solidFill>
                  <a:schemeClr val="tx1"/>
                </a:solidFill>
                <a:effectLst>
                  <a:outerShdw blurRad="38100" dist="38100" dir="2700000" algn="tl">
                    <a:srgbClr val="000000">
                      <a:alpha val="43137"/>
                    </a:srgbClr>
                  </a:outerShdw>
                </a:effectLst>
              </a:rPr>
              <a:t>inhibit</a:t>
            </a:r>
            <a:r>
              <a:rPr lang="en-US" sz="2400" u="sng" dirty="0">
                <a:solidFill>
                  <a:schemeClr val="tx1"/>
                </a:solidFill>
              </a:rPr>
              <a:t> metabolic pathways </a:t>
            </a:r>
            <a:r>
              <a:rPr lang="en-US" sz="2400" u="sng" dirty="0">
                <a:solidFill>
                  <a:schemeClr val="tx1"/>
                </a:solidFill>
                <a:effectLst>
                  <a:outerShdw blurRad="38100" dist="38100" dir="2700000" algn="tl">
                    <a:srgbClr val="000000">
                      <a:alpha val="43137"/>
                    </a:srgbClr>
                  </a:outerShdw>
                </a:effectLst>
              </a:rPr>
              <a:t>required</a:t>
            </a:r>
            <a:r>
              <a:rPr lang="en-US" sz="2400" u="sng" dirty="0">
                <a:solidFill>
                  <a:schemeClr val="tx1"/>
                </a:solidFill>
              </a:rPr>
              <a:t> for </a:t>
            </a:r>
            <a:br>
              <a:rPr lang="en-US" sz="2400" u="sng" dirty="0">
                <a:solidFill>
                  <a:schemeClr val="tx1"/>
                </a:solidFill>
              </a:rPr>
            </a:br>
            <a:r>
              <a:rPr lang="en-US" sz="2400" u="sng" dirty="0">
                <a:solidFill>
                  <a:schemeClr val="tx1"/>
                </a:solidFill>
              </a:rPr>
              <a:t> </a:t>
            </a:r>
            <a:r>
              <a:rPr lang="en-US" sz="2400" u="sng" spc="-350" dirty="0">
                <a:solidFill>
                  <a:schemeClr val="tx1"/>
                </a:solidFill>
              </a:rPr>
              <a:t>D N A</a:t>
            </a:r>
            <a:r>
              <a:rPr lang="en-US" sz="2400" u="sng" dirty="0">
                <a:solidFill>
                  <a:schemeClr val="tx1"/>
                </a:solidFill>
              </a:rPr>
              <a:t> synthesis.</a:t>
            </a:r>
          </a:p>
          <a:p>
            <a:pPr marL="342000" indent="-342000"/>
            <a:endParaRPr lang="en-US" sz="2400" dirty="0">
              <a:solidFill>
                <a:schemeClr val="tx1"/>
              </a:solidFill>
            </a:endParaRPr>
          </a:p>
        </p:txBody>
      </p:sp>
      <p:sp>
        <p:nvSpPr>
          <p:cNvPr id="2" name="Content Placeholder 1"/>
          <p:cNvSpPr>
            <a:spLocks noGrp="1"/>
          </p:cNvSpPr>
          <p:nvPr>
            <p:ph sz="quarter" idx="14"/>
          </p:nvPr>
        </p:nvSpPr>
        <p:spPr>
          <a:xfrm>
            <a:off x="457200" y="1848291"/>
            <a:ext cx="8386549" cy="829591"/>
          </a:xfrm>
        </p:spPr>
        <p:txBody>
          <a:bodyPr lIns="0" tIns="0" rIns="0" bIns="0"/>
          <a:lstStyle/>
          <a:p>
            <a:pPr marL="829818" lvl="1" indent="-342900"/>
            <a:r>
              <a:rPr lang="en-US" sz="2400" dirty="0">
                <a:solidFill>
                  <a:schemeClr val="tx1"/>
                </a:solidFill>
              </a:rPr>
              <a:t>Examples include </a:t>
            </a:r>
            <a:r>
              <a:rPr lang="en-US" sz="2400" i="1" dirty="0">
                <a:solidFill>
                  <a:schemeClr val="tx1"/>
                </a:solidFill>
              </a:rPr>
              <a:t>fluorouracil,</a:t>
            </a:r>
            <a:r>
              <a:rPr lang="en-US" sz="2400" dirty="0">
                <a:solidFill>
                  <a:schemeClr val="tx1"/>
                </a:solidFill>
              </a:rPr>
              <a:t> </a:t>
            </a:r>
            <a:r>
              <a:rPr lang="en-US" sz="2400" i="1" dirty="0">
                <a:solidFill>
                  <a:schemeClr val="tx1"/>
                </a:solidFill>
              </a:rPr>
              <a:t>methotrexate,</a:t>
            </a:r>
            <a:r>
              <a:rPr lang="en-US" sz="2400" dirty="0">
                <a:solidFill>
                  <a:schemeClr val="tx1"/>
                </a:solidFill>
              </a:rPr>
              <a:t> </a:t>
            </a:r>
            <a:r>
              <a:rPr lang="en-US" sz="2400" i="1" dirty="0">
                <a:solidFill>
                  <a:schemeClr val="tx1"/>
                </a:solidFill>
              </a:rPr>
              <a:t>fludarabine,</a:t>
            </a:r>
            <a:r>
              <a:rPr lang="en-US" sz="2400" dirty="0">
                <a:solidFill>
                  <a:schemeClr val="tx1"/>
                </a:solidFill>
              </a:rPr>
              <a:t> </a:t>
            </a:r>
            <a:r>
              <a:rPr lang="en-US" sz="2400" i="1" dirty="0">
                <a:solidFill>
                  <a:schemeClr val="tx1"/>
                </a:solidFill>
              </a:rPr>
              <a:t>pemetrexed,</a:t>
            </a:r>
            <a:r>
              <a:rPr lang="en-US" sz="2400" dirty="0">
                <a:solidFill>
                  <a:schemeClr val="tx1"/>
                </a:solidFill>
              </a:rPr>
              <a:t> and </a:t>
            </a:r>
            <a:r>
              <a:rPr lang="en-US" sz="2400" i="1" dirty="0">
                <a:solidFill>
                  <a:schemeClr val="tx1"/>
                </a:solidFill>
              </a:rPr>
              <a:t>gemcitabine</a:t>
            </a:r>
            <a:endParaRPr lang="en-IN" sz="2400" dirty="0">
              <a:solidFill>
                <a:schemeClr val="tx1"/>
              </a:solidFill>
            </a:endParaRPr>
          </a:p>
        </p:txBody>
      </p:sp>
      <p:sp>
        <p:nvSpPr>
          <p:cNvPr id="3" name="Content Placeholder 2"/>
          <p:cNvSpPr>
            <a:spLocks noGrp="1"/>
          </p:cNvSpPr>
          <p:nvPr>
            <p:ph sz="quarter" idx="15"/>
          </p:nvPr>
        </p:nvSpPr>
        <p:spPr>
          <a:xfrm>
            <a:off x="473075" y="2782183"/>
            <a:ext cx="8229600" cy="728453"/>
          </a:xfrm>
        </p:spPr>
        <p:txBody>
          <a:bodyPr lIns="0" tIns="0" rIns="0" bIns="0"/>
          <a:lstStyle/>
          <a:p>
            <a:pPr marL="342000" indent="-342000">
              <a:buFont typeface="+mj-lt"/>
              <a:buAutoNum type="arabicPeriod" startAt="2"/>
            </a:pPr>
            <a:r>
              <a:rPr lang="en-US" sz="2400" dirty="0">
                <a:solidFill>
                  <a:schemeClr val="tx1"/>
                </a:solidFill>
              </a:rPr>
              <a:t> </a:t>
            </a:r>
            <a:r>
              <a:rPr lang="en-US" sz="2400" i="1" dirty="0">
                <a:solidFill>
                  <a:srgbClr val="C00000"/>
                </a:solidFill>
              </a:rPr>
              <a:t>Alkylating agents </a:t>
            </a:r>
            <a:r>
              <a:rPr lang="en-US" sz="2400" u="sng" dirty="0">
                <a:solidFill>
                  <a:schemeClr val="tx1"/>
                </a:solidFill>
              </a:rPr>
              <a:t>chemically </a:t>
            </a:r>
            <a:r>
              <a:rPr lang="en-US" sz="2400" u="sng" dirty="0">
                <a:solidFill>
                  <a:schemeClr val="tx1"/>
                </a:solidFill>
                <a:effectLst>
                  <a:outerShdw blurRad="38100" dist="38100" dir="2700000" algn="tl">
                    <a:srgbClr val="000000">
                      <a:alpha val="43137"/>
                    </a:srgbClr>
                  </a:outerShdw>
                </a:effectLst>
              </a:rPr>
              <a:t>crosslink</a:t>
            </a:r>
            <a:r>
              <a:rPr lang="en-US" sz="2400" u="sng" dirty="0">
                <a:solidFill>
                  <a:schemeClr val="tx1"/>
                </a:solidFill>
              </a:rPr>
              <a:t> the </a:t>
            </a:r>
            <a:r>
              <a:rPr lang="en-US" sz="2400" u="sng" spc="-350" dirty="0">
                <a:solidFill>
                  <a:schemeClr val="tx1"/>
                </a:solidFill>
              </a:rPr>
              <a:t>D N A</a:t>
            </a:r>
            <a:r>
              <a:rPr lang="en-US" sz="2400" u="sng" dirty="0">
                <a:solidFill>
                  <a:schemeClr val="tx1"/>
                </a:solidFill>
              </a:rPr>
              <a:t> double</a:t>
            </a:r>
            <a:br>
              <a:rPr lang="en-US" sz="2400" u="sng" dirty="0">
                <a:solidFill>
                  <a:schemeClr val="tx1"/>
                </a:solidFill>
              </a:rPr>
            </a:br>
            <a:r>
              <a:rPr lang="en-US" sz="2400" u="sng" dirty="0">
                <a:solidFill>
                  <a:schemeClr val="tx1"/>
                </a:solidFill>
              </a:rPr>
              <a:t> helix.</a:t>
            </a:r>
            <a:endParaRPr lang="en-IN" sz="2400" u="sng" dirty="0">
              <a:solidFill>
                <a:schemeClr val="tx1"/>
              </a:solidFill>
            </a:endParaRPr>
          </a:p>
        </p:txBody>
      </p:sp>
      <p:sp>
        <p:nvSpPr>
          <p:cNvPr id="4" name="Content Placeholder 3"/>
          <p:cNvSpPr>
            <a:spLocks noGrp="1"/>
          </p:cNvSpPr>
          <p:nvPr>
            <p:ph sz="quarter" idx="16"/>
          </p:nvPr>
        </p:nvSpPr>
        <p:spPr>
          <a:xfrm>
            <a:off x="457200" y="3658794"/>
            <a:ext cx="8232128" cy="1146270"/>
          </a:xfrm>
        </p:spPr>
        <p:txBody>
          <a:bodyPr lIns="0" tIns="0" rIns="0" bIns="0"/>
          <a:lstStyle/>
          <a:p>
            <a:pPr marL="829818" lvl="1" indent="-342900"/>
            <a:r>
              <a:rPr lang="en-US" sz="2400" dirty="0"/>
              <a:t>Examples include</a:t>
            </a:r>
            <a:r>
              <a:rPr lang="en-US" sz="2400" i="1" dirty="0"/>
              <a:t> cyclophosphamide, chlorambucil, </a:t>
            </a:r>
            <a:r>
              <a:rPr lang="en-US" sz="2400" dirty="0"/>
              <a:t>and</a:t>
            </a:r>
            <a:r>
              <a:rPr lang="en-US" sz="2400" i="1" dirty="0"/>
              <a:t> cisplatin</a:t>
            </a:r>
            <a:endParaRPr lang="en-US" sz="2400" i="1" dirty="0">
              <a:solidFill>
                <a:srgbClr val="FF0000"/>
              </a:solidFill>
            </a:endParaRPr>
          </a:p>
        </p:txBody>
      </p:sp>
    </p:spTree>
    <p:extLst>
      <p:ext uri="{BB962C8B-B14F-4D97-AF65-F5344CB8AC3E}">
        <p14:creationId xmlns:p14="http://schemas.microsoft.com/office/powerpoint/2010/main" val="329054698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2540"/>
            <a:ext cx="8229600" cy="630790"/>
          </a:xfrm>
          <a:solidFill>
            <a:schemeClr val="accent5">
              <a:lumMod val="20000"/>
              <a:lumOff val="80000"/>
            </a:schemeClr>
          </a:solidFill>
        </p:spPr>
        <p:txBody>
          <a:bodyPr lIns="0" tIns="0" rIns="0" bIns="0"/>
          <a:lstStyle/>
          <a:p>
            <a:r>
              <a:rPr lang="en-US" dirty="0"/>
              <a:t>Chemotherapy </a:t>
            </a:r>
            <a:r>
              <a:rPr lang="en-US" sz="2800" dirty="0"/>
              <a:t>(3 of 3)</a:t>
            </a:r>
            <a:endParaRPr lang="en-IN" sz="2800" dirty="0"/>
          </a:p>
        </p:txBody>
      </p:sp>
      <p:sp>
        <p:nvSpPr>
          <p:cNvPr id="8" name="Content Placeholder 7"/>
          <p:cNvSpPr>
            <a:spLocks noGrp="1"/>
          </p:cNvSpPr>
          <p:nvPr>
            <p:ph sz="quarter" idx="13"/>
          </p:nvPr>
        </p:nvSpPr>
        <p:spPr>
          <a:xfrm>
            <a:off x="457200" y="979359"/>
            <a:ext cx="8232128" cy="849431"/>
          </a:xfrm>
        </p:spPr>
        <p:txBody>
          <a:bodyPr lIns="0" tIns="0" rIns="0" bIns="0"/>
          <a:lstStyle/>
          <a:p>
            <a:pPr marL="457200" indent="-457200">
              <a:buFont typeface="+mj-lt"/>
              <a:buAutoNum type="arabicPeriod" startAt="3"/>
            </a:pPr>
            <a:r>
              <a:rPr lang="en-US" sz="2400" dirty="0"/>
              <a:t> </a:t>
            </a:r>
            <a:r>
              <a:rPr lang="en-US" sz="2400" i="1" dirty="0">
                <a:solidFill>
                  <a:srgbClr val="C00000"/>
                </a:solidFill>
              </a:rPr>
              <a:t>Antibiotics</a:t>
            </a:r>
            <a:r>
              <a:rPr lang="en-US" sz="2400" i="1" dirty="0"/>
              <a:t> </a:t>
            </a:r>
            <a:r>
              <a:rPr lang="en-US" sz="2400" u="sng" dirty="0">
                <a:effectLst>
                  <a:outerShdw blurRad="38100" dist="38100" dir="2700000" algn="tl">
                    <a:srgbClr val="000000">
                      <a:alpha val="43137"/>
                    </a:srgbClr>
                  </a:outerShdw>
                </a:effectLst>
              </a:rPr>
              <a:t>inhibit</a:t>
            </a:r>
            <a:r>
              <a:rPr lang="en-US" sz="2400" u="sng" dirty="0"/>
              <a:t> DNA function by </a:t>
            </a:r>
            <a:r>
              <a:rPr lang="en-US" sz="2400" u="sng" dirty="0">
                <a:effectLst>
                  <a:outerShdw blurRad="38100" dist="38100" dir="2700000" algn="tl">
                    <a:srgbClr val="000000">
                      <a:alpha val="43137"/>
                    </a:srgbClr>
                  </a:outerShdw>
                </a:effectLst>
              </a:rPr>
              <a:t>binding</a:t>
            </a:r>
            <a:r>
              <a:rPr lang="en-US" sz="2400" u="sng" dirty="0"/>
              <a:t> the DNA </a:t>
            </a:r>
            <a:r>
              <a:rPr lang="en-US" sz="2400" u="sng" dirty="0">
                <a:solidFill>
                  <a:srgbClr val="FF0000"/>
                </a:solidFill>
              </a:rPr>
              <a:t>or</a:t>
            </a:r>
            <a:r>
              <a:rPr lang="en-US" sz="2400" u="sng" dirty="0"/>
              <a:t/>
            </a:r>
            <a:br>
              <a:rPr lang="en-US" sz="2400" u="sng" dirty="0"/>
            </a:br>
            <a:r>
              <a:rPr lang="en-US" sz="2400" u="sng" dirty="0"/>
              <a:t> </a:t>
            </a:r>
            <a:r>
              <a:rPr lang="en-US" sz="2400" u="sng" dirty="0">
                <a:effectLst>
                  <a:outerShdw blurRad="38100" dist="38100" dir="2700000" algn="tl">
                    <a:srgbClr val="000000">
                      <a:alpha val="43137"/>
                    </a:srgbClr>
                  </a:outerShdw>
                </a:effectLst>
              </a:rPr>
              <a:t>inhibiting</a:t>
            </a:r>
            <a:r>
              <a:rPr lang="en-US" sz="2400" u="sng" dirty="0"/>
              <a:t> </a:t>
            </a:r>
            <a:r>
              <a:rPr lang="en-US" sz="2400" u="sng" dirty="0">
                <a:solidFill>
                  <a:schemeClr val="accent4">
                    <a:lumMod val="75000"/>
                  </a:schemeClr>
                </a:solidFill>
              </a:rPr>
              <a:t>topoisomerases</a:t>
            </a:r>
            <a:r>
              <a:rPr lang="en-US" sz="2400" u="sng" dirty="0"/>
              <a:t> needed for replication</a:t>
            </a:r>
            <a:endParaRPr lang="en-US" sz="2400" u="sng" dirty="0">
              <a:solidFill>
                <a:schemeClr val="tx1"/>
              </a:solidFill>
            </a:endParaRPr>
          </a:p>
        </p:txBody>
      </p:sp>
      <p:sp>
        <p:nvSpPr>
          <p:cNvPr id="2" name="Content Placeholder 1"/>
          <p:cNvSpPr>
            <a:spLocks noGrp="1"/>
          </p:cNvSpPr>
          <p:nvPr>
            <p:ph sz="quarter" idx="14"/>
          </p:nvPr>
        </p:nvSpPr>
        <p:spPr>
          <a:xfrm>
            <a:off x="457200" y="2033515"/>
            <a:ext cx="8386549" cy="450378"/>
          </a:xfrm>
        </p:spPr>
        <p:txBody>
          <a:bodyPr lIns="0" tIns="0" rIns="0" bIns="0"/>
          <a:lstStyle/>
          <a:p>
            <a:pPr marL="829818" lvl="1" indent="-342900">
              <a:tabLst>
                <a:tab pos="568325" algn="l"/>
              </a:tabLst>
            </a:pPr>
            <a:r>
              <a:rPr lang="en-US" sz="2400" dirty="0"/>
              <a:t>Examples include </a:t>
            </a:r>
            <a:r>
              <a:rPr lang="en-US" sz="2400" i="1" dirty="0"/>
              <a:t>doxorubicin</a:t>
            </a:r>
            <a:r>
              <a:rPr lang="en-US" sz="2400" dirty="0"/>
              <a:t> and </a:t>
            </a:r>
            <a:r>
              <a:rPr lang="en-US" sz="2400" i="1" dirty="0"/>
              <a:t>epirubicin</a:t>
            </a:r>
          </a:p>
        </p:txBody>
      </p:sp>
      <p:sp>
        <p:nvSpPr>
          <p:cNvPr id="3" name="Content Placeholder 2"/>
          <p:cNvSpPr>
            <a:spLocks noGrp="1"/>
          </p:cNvSpPr>
          <p:nvPr>
            <p:ph sz="quarter" idx="15"/>
          </p:nvPr>
        </p:nvSpPr>
        <p:spPr>
          <a:xfrm>
            <a:off x="473075" y="2729543"/>
            <a:ext cx="8229600" cy="955344"/>
          </a:xfrm>
        </p:spPr>
        <p:txBody>
          <a:bodyPr lIns="0" tIns="0" rIns="0" bIns="0"/>
          <a:lstStyle/>
          <a:p>
            <a:pPr marL="342000" indent="-342000">
              <a:buFont typeface="+mj-lt"/>
              <a:buAutoNum type="arabicPeriod" startAt="4"/>
              <a:tabLst>
                <a:tab pos="568325" algn="l"/>
              </a:tabLst>
            </a:pPr>
            <a:r>
              <a:rPr lang="en-US" sz="2400" spc="-300" dirty="0">
                <a:solidFill>
                  <a:srgbClr val="C00000"/>
                </a:solidFill>
              </a:rPr>
              <a:t>  </a:t>
            </a:r>
            <a:r>
              <a:rPr lang="en-US" sz="2400" i="1" dirty="0">
                <a:solidFill>
                  <a:srgbClr val="C00000"/>
                </a:solidFill>
              </a:rPr>
              <a:t>Plant-derived </a:t>
            </a:r>
            <a:r>
              <a:rPr lang="en-US" sz="2400" dirty="0">
                <a:solidFill>
                  <a:srgbClr val="C00000"/>
                </a:solidFill>
              </a:rPr>
              <a:t>drugs </a:t>
            </a:r>
            <a:r>
              <a:rPr lang="en-US" sz="2400" u="sng" dirty="0"/>
              <a:t>either</a:t>
            </a:r>
            <a:r>
              <a:rPr lang="en-US" sz="2400" dirty="0"/>
              <a:t> </a:t>
            </a:r>
            <a:r>
              <a:rPr lang="en-US" sz="2400" u="sng" dirty="0">
                <a:effectLst>
                  <a:outerShdw blurRad="38100" dist="38100" dir="2700000" algn="tl">
                    <a:srgbClr val="000000">
                      <a:alpha val="43137"/>
                    </a:srgbClr>
                  </a:outerShdw>
                </a:effectLst>
              </a:rPr>
              <a:t>inhibit</a:t>
            </a:r>
            <a:r>
              <a:rPr lang="en-US" sz="2400" u="sng" dirty="0"/>
              <a:t> </a:t>
            </a:r>
            <a:r>
              <a:rPr lang="en-US" sz="2400" u="sng" dirty="0">
                <a:solidFill>
                  <a:schemeClr val="accent4">
                    <a:lumMod val="75000"/>
                  </a:schemeClr>
                </a:solidFill>
              </a:rPr>
              <a:t>topoisomerases</a:t>
            </a:r>
            <a:r>
              <a:rPr lang="en-US" sz="2400" dirty="0"/>
              <a:t> </a:t>
            </a:r>
            <a:r>
              <a:rPr lang="en-US" sz="2400" dirty="0">
                <a:solidFill>
                  <a:srgbClr val="C00000"/>
                </a:solidFill>
              </a:rPr>
              <a:t>or</a:t>
            </a:r>
            <a:r>
              <a:rPr lang="en-US" sz="2400" dirty="0"/>
              <a:t/>
            </a:r>
            <a:br>
              <a:rPr lang="en-US" sz="2400" dirty="0"/>
            </a:br>
            <a:r>
              <a:rPr lang="en-US" sz="2400" u="sng" dirty="0"/>
              <a:t> </a:t>
            </a:r>
            <a:r>
              <a:rPr lang="en-US" sz="2400" u="sng" dirty="0">
                <a:effectLst>
                  <a:outerShdw blurRad="38100" dist="38100" dir="2700000" algn="tl">
                    <a:srgbClr val="000000">
                      <a:alpha val="43137"/>
                    </a:srgbClr>
                  </a:outerShdw>
                </a:effectLst>
              </a:rPr>
              <a:t>disrupt</a:t>
            </a:r>
            <a:r>
              <a:rPr lang="en-US" sz="2400" u="sng" dirty="0"/>
              <a:t> the </a:t>
            </a:r>
            <a:r>
              <a:rPr lang="en-US" sz="2400" u="sng" dirty="0">
                <a:solidFill>
                  <a:schemeClr val="accent4">
                    <a:lumMod val="75000"/>
                  </a:schemeClr>
                </a:solidFill>
              </a:rPr>
              <a:t>microtubules</a:t>
            </a:r>
            <a:r>
              <a:rPr lang="en-US" sz="2400" u="sng" dirty="0"/>
              <a:t> of the mitotic spindle</a:t>
            </a:r>
            <a:r>
              <a:rPr lang="en-US" sz="2400" dirty="0"/>
              <a:t>.</a:t>
            </a:r>
          </a:p>
        </p:txBody>
      </p:sp>
      <p:sp>
        <p:nvSpPr>
          <p:cNvPr id="4" name="Content Placeholder 3"/>
          <p:cNvSpPr>
            <a:spLocks noGrp="1"/>
          </p:cNvSpPr>
          <p:nvPr>
            <p:ph sz="quarter" idx="16"/>
          </p:nvPr>
        </p:nvSpPr>
        <p:spPr>
          <a:xfrm>
            <a:off x="457200" y="3780411"/>
            <a:ext cx="8232128" cy="586873"/>
          </a:xfrm>
        </p:spPr>
        <p:txBody>
          <a:bodyPr lIns="0" tIns="0" rIns="0" bIns="0"/>
          <a:lstStyle/>
          <a:p>
            <a:pPr marL="829818" lvl="1" indent="-342900"/>
            <a:r>
              <a:rPr lang="en-US" sz="2400" dirty="0">
                <a:solidFill>
                  <a:schemeClr val="tx1"/>
                </a:solidFill>
              </a:rPr>
              <a:t>Examples include </a:t>
            </a:r>
            <a:r>
              <a:rPr lang="en-US" sz="2400" i="1" dirty="0">
                <a:solidFill>
                  <a:schemeClr val="tx1"/>
                </a:solidFill>
              </a:rPr>
              <a:t>etoposide</a:t>
            </a:r>
            <a:r>
              <a:rPr lang="en-US" sz="2400" dirty="0">
                <a:solidFill>
                  <a:schemeClr val="tx1"/>
                </a:solidFill>
              </a:rPr>
              <a:t> and </a:t>
            </a:r>
            <a:r>
              <a:rPr lang="en-US" sz="2400" i="1" dirty="0">
                <a:solidFill>
                  <a:srgbClr val="C00000"/>
                </a:solidFill>
                <a:effectLst>
                  <a:glow rad="63500">
                    <a:schemeClr val="accent4">
                      <a:satMod val="175000"/>
                      <a:alpha val="40000"/>
                    </a:schemeClr>
                  </a:glow>
                </a:effectLst>
              </a:rPr>
              <a:t>Taxol</a:t>
            </a:r>
          </a:p>
        </p:txBody>
      </p:sp>
    </p:spTree>
    <p:extLst>
      <p:ext uri="{BB962C8B-B14F-4D97-AF65-F5344CB8AC3E}">
        <p14:creationId xmlns:p14="http://schemas.microsoft.com/office/powerpoint/2010/main" val="39273415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02394"/>
            <a:ext cx="8229600" cy="620937"/>
          </a:xfrm>
          <a:solidFill>
            <a:schemeClr val="accent5">
              <a:lumMod val="20000"/>
              <a:lumOff val="80000"/>
            </a:schemeClr>
          </a:solidFill>
        </p:spPr>
        <p:txBody>
          <a:bodyPr lIns="0" tIns="0" rIns="0" bIns="0"/>
          <a:lstStyle/>
          <a:p>
            <a:r>
              <a:rPr lang="en-US" dirty="0"/>
              <a:t>More Specific Treatment</a:t>
            </a:r>
            <a:endParaRPr lang="en-IN" sz="2800" dirty="0"/>
          </a:p>
        </p:txBody>
      </p:sp>
      <p:sp>
        <p:nvSpPr>
          <p:cNvPr id="8" name="Content Placeholder 7"/>
          <p:cNvSpPr>
            <a:spLocks noGrp="1"/>
          </p:cNvSpPr>
          <p:nvPr>
            <p:ph sz="quarter" idx="13"/>
          </p:nvPr>
        </p:nvSpPr>
        <p:spPr>
          <a:xfrm>
            <a:off x="457200" y="968990"/>
            <a:ext cx="8232775" cy="3766783"/>
          </a:xfrm>
        </p:spPr>
        <p:txBody>
          <a:bodyPr lIns="0" tIns="0" rIns="0" bIns="0"/>
          <a:lstStyle/>
          <a:p>
            <a:pPr marL="342000" indent="-342000"/>
            <a:r>
              <a:rPr lang="en-US" sz="2400" dirty="0">
                <a:solidFill>
                  <a:srgbClr val="C00000"/>
                </a:solidFill>
              </a:rPr>
              <a:t>Less toxic approaches </a:t>
            </a:r>
            <a:r>
              <a:rPr lang="en-US" sz="2400" dirty="0">
                <a:solidFill>
                  <a:schemeClr val="tx1"/>
                </a:solidFill>
              </a:rPr>
              <a:t>are </a:t>
            </a:r>
            <a:r>
              <a:rPr lang="en-US" sz="2400" u="sng" dirty="0">
                <a:solidFill>
                  <a:schemeClr val="tx1"/>
                </a:solidFill>
              </a:rPr>
              <a:t>possible for cancers that require a specific hormone for growth</a:t>
            </a:r>
            <a:r>
              <a:rPr lang="en-US" sz="2400" dirty="0">
                <a:solidFill>
                  <a:schemeClr val="tx1"/>
                </a:solidFill>
              </a:rPr>
              <a:t>.</a:t>
            </a:r>
          </a:p>
          <a:p>
            <a:pPr marL="342000" indent="-342000"/>
            <a:r>
              <a:rPr lang="en-US" sz="2400" dirty="0">
                <a:solidFill>
                  <a:srgbClr val="C00000"/>
                </a:solidFill>
                <a:effectLst>
                  <a:glow rad="63500">
                    <a:schemeClr val="accent4">
                      <a:satMod val="175000"/>
                      <a:alpha val="40000"/>
                    </a:schemeClr>
                  </a:glow>
                </a:effectLst>
              </a:rPr>
              <a:t>Breast cancers </a:t>
            </a:r>
            <a:r>
              <a:rPr lang="en-US" sz="2400" u="sng" dirty="0">
                <a:solidFill>
                  <a:schemeClr val="tx1"/>
                </a:solidFill>
                <a:effectLst>
                  <a:glow rad="63500">
                    <a:schemeClr val="accent4">
                      <a:satMod val="175000"/>
                      <a:alpha val="40000"/>
                    </a:schemeClr>
                  </a:glow>
                </a:effectLst>
              </a:rPr>
              <a:t>that</a:t>
            </a:r>
            <a:r>
              <a:rPr lang="en-US" sz="2400" dirty="0">
                <a:solidFill>
                  <a:schemeClr val="tx1"/>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require</a:t>
            </a:r>
            <a:r>
              <a:rPr lang="en-US" sz="2400" u="sng" dirty="0">
                <a:solidFill>
                  <a:schemeClr val="tx1"/>
                </a:solidFill>
                <a:effectLst>
                  <a:glow rad="63500">
                    <a:schemeClr val="accent4">
                      <a:satMod val="175000"/>
                      <a:alpha val="40000"/>
                    </a:schemeClr>
                  </a:glow>
                </a:effectLst>
              </a:rPr>
              <a:t> estrogen for their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growth</a:t>
            </a:r>
            <a:r>
              <a:rPr lang="en-US" sz="2400" u="sng"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can be </a:t>
            </a:r>
            <a:r>
              <a:rPr lang="en-US" sz="2400" dirty="0">
                <a:solidFill>
                  <a:srgbClr val="C00000"/>
                </a:solidFill>
                <a:effectLst>
                  <a:glow rad="63500">
                    <a:schemeClr val="accent4">
                      <a:satMod val="175000"/>
                      <a:alpha val="40000"/>
                    </a:schemeClr>
                  </a:glow>
                </a:effectLst>
              </a:rPr>
              <a:t>treated</a:t>
            </a:r>
            <a:r>
              <a:rPr lang="en-US" sz="2400" dirty="0">
                <a:solidFill>
                  <a:schemeClr val="tx1"/>
                </a:solidFill>
                <a:effectLst>
                  <a:glow rad="63500">
                    <a:schemeClr val="accent4">
                      <a:satMod val="175000"/>
                      <a:alpha val="40000"/>
                    </a:schemeClr>
                  </a:glow>
                </a:effectLst>
              </a:rPr>
              <a:t> with </a:t>
            </a:r>
            <a:r>
              <a:rPr lang="en-US" sz="2400" i="1" u="sng" dirty="0">
                <a:solidFill>
                  <a:schemeClr val="accent3">
                    <a:lumMod val="75000"/>
                  </a:schemeClr>
                </a:solidFill>
                <a:effectLst>
                  <a:glow rad="63500">
                    <a:schemeClr val="accent4">
                      <a:satMod val="175000"/>
                      <a:alpha val="40000"/>
                    </a:schemeClr>
                  </a:glow>
                </a:effectLst>
              </a:rPr>
              <a:t>tamoxifen</a:t>
            </a:r>
            <a:r>
              <a:rPr lang="en-US" sz="2400" i="1" u="sng" dirty="0">
                <a:solidFill>
                  <a:schemeClr val="tx1"/>
                </a:solidFill>
                <a:effectLst>
                  <a:glow rad="63500">
                    <a:schemeClr val="accent4">
                      <a:satMod val="175000"/>
                      <a:alpha val="40000"/>
                    </a:schemeClr>
                  </a:glow>
                </a:effectLst>
              </a:rPr>
              <a:t>,</a:t>
            </a:r>
            <a:r>
              <a:rPr lang="en-US" sz="2400" u="sng" dirty="0">
                <a:solidFill>
                  <a:schemeClr val="tx1"/>
                </a:solidFill>
                <a:effectLst>
                  <a:glow rad="63500">
                    <a:schemeClr val="accent4">
                      <a:satMod val="175000"/>
                      <a:alpha val="40000"/>
                    </a:schemeClr>
                  </a:glow>
                </a:effectLst>
              </a:rPr>
              <a:t> which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binds</a:t>
            </a:r>
            <a:r>
              <a:rPr lang="en-US" sz="2400" u="sng" dirty="0">
                <a:solidFill>
                  <a:schemeClr val="tx1"/>
                </a:solidFill>
                <a:effectLst>
                  <a:glow rad="63500">
                    <a:schemeClr val="accent4">
                      <a:satMod val="175000"/>
                      <a:alpha val="40000"/>
                    </a:schemeClr>
                  </a:glow>
                </a:effectLst>
              </a:rPr>
              <a:t> estrogen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receptors</a:t>
            </a:r>
            <a:r>
              <a:rPr lang="en-US" sz="2400" u="sng" dirty="0">
                <a:solidFill>
                  <a:schemeClr val="tx1"/>
                </a:solidFill>
                <a:effectLst>
                  <a:glow rad="63500">
                    <a:schemeClr val="accent4">
                      <a:satMod val="175000"/>
                      <a:alpha val="40000"/>
                    </a:schemeClr>
                  </a:glow>
                </a:effectLst>
              </a:rPr>
              <a:t> and prevents activation</a:t>
            </a:r>
            <a:r>
              <a:rPr lang="en-US" sz="2400" dirty="0">
                <a:solidFill>
                  <a:schemeClr val="tx1"/>
                </a:solidFill>
              </a:rPr>
              <a:t>.</a:t>
            </a:r>
          </a:p>
          <a:p>
            <a:pPr marL="342000" indent="-342000"/>
            <a:r>
              <a:rPr lang="en-US" sz="2400" dirty="0">
                <a:solidFill>
                  <a:schemeClr val="tx1"/>
                </a:solidFill>
              </a:rPr>
              <a:t>Tamoxifen can both treat breast cancers and prevent occurrence in at-risk individuals.</a:t>
            </a:r>
          </a:p>
        </p:txBody>
      </p:sp>
    </p:spTree>
    <p:extLst>
      <p:ext uri="{BB962C8B-B14F-4D97-AF65-F5344CB8AC3E}">
        <p14:creationId xmlns:p14="http://schemas.microsoft.com/office/powerpoint/2010/main" val="388632830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02394"/>
            <a:ext cx="8229600" cy="620937"/>
          </a:xfrm>
          <a:solidFill>
            <a:schemeClr val="accent5">
              <a:lumMod val="20000"/>
              <a:lumOff val="80000"/>
            </a:schemeClr>
          </a:solidFill>
        </p:spPr>
        <p:txBody>
          <a:bodyPr lIns="0" tIns="0" rIns="0" bIns="0"/>
          <a:lstStyle/>
          <a:p>
            <a:r>
              <a:rPr lang="en-US" dirty="0"/>
              <a:t>Complications</a:t>
            </a:r>
            <a:endParaRPr lang="en-IN" sz="2800" dirty="0"/>
          </a:p>
        </p:txBody>
      </p:sp>
      <p:sp>
        <p:nvSpPr>
          <p:cNvPr id="8" name="Content Placeholder 7"/>
          <p:cNvSpPr>
            <a:spLocks noGrp="1"/>
          </p:cNvSpPr>
          <p:nvPr>
            <p:ph sz="quarter" idx="13"/>
          </p:nvPr>
        </p:nvSpPr>
        <p:spPr>
          <a:xfrm>
            <a:off x="457200" y="968990"/>
            <a:ext cx="8232775" cy="3944204"/>
          </a:xfrm>
        </p:spPr>
        <p:txBody>
          <a:bodyPr lIns="0" tIns="0" rIns="0" bIns="0"/>
          <a:lstStyle/>
          <a:p>
            <a:pPr marL="342000" indent="-342000"/>
            <a:r>
              <a:rPr lang="en-US" sz="2400" dirty="0">
                <a:solidFill>
                  <a:srgbClr val="C00000"/>
                </a:solidFill>
                <a:effectLst>
                  <a:glow rad="63500">
                    <a:schemeClr val="accent4">
                      <a:satMod val="175000"/>
                      <a:alpha val="40000"/>
                    </a:schemeClr>
                  </a:glow>
                </a:effectLst>
              </a:rPr>
              <a:t>Tumors</a:t>
            </a:r>
            <a:r>
              <a:rPr lang="en-US" sz="2400" dirty="0">
                <a:solidFill>
                  <a:schemeClr val="tx1"/>
                </a:solidFill>
                <a:effectLst>
                  <a:glow rad="63500">
                    <a:schemeClr val="accent4">
                      <a:satMod val="175000"/>
                      <a:alpha val="40000"/>
                    </a:schemeClr>
                  </a:glow>
                </a:effectLst>
              </a:rPr>
              <a:t> tend to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acquire</a:t>
            </a:r>
            <a:r>
              <a:rPr lang="en-US" sz="2400" dirty="0">
                <a:solidFill>
                  <a:schemeClr val="tx1"/>
                </a:solidFill>
                <a:effectLst>
                  <a:glow rad="63500">
                    <a:schemeClr val="accent4">
                      <a:satMod val="175000"/>
                      <a:alpha val="40000"/>
                    </a:schemeClr>
                  </a:glow>
                </a:effectLst>
              </a:rPr>
              <a:t> mutations that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make</a:t>
            </a:r>
            <a:r>
              <a:rPr lang="en-US" sz="2400" dirty="0">
                <a:solidFill>
                  <a:schemeClr val="tx1"/>
                </a:solidFill>
                <a:effectLst>
                  <a:glow rad="63500">
                    <a:schemeClr val="accent4">
                      <a:satMod val="175000"/>
                      <a:alpha val="40000"/>
                    </a:schemeClr>
                  </a:glow>
                </a:effectLst>
              </a:rPr>
              <a:t> them </a:t>
            </a:r>
            <a:r>
              <a:rPr lang="en-US" sz="2400" dirty="0">
                <a:solidFill>
                  <a:srgbClr val="C00000"/>
                </a:solidFill>
                <a:effectLst>
                  <a:glow rad="63500">
                    <a:schemeClr val="accent4">
                      <a:satMod val="175000"/>
                      <a:alpha val="40000"/>
                    </a:schemeClr>
                  </a:glow>
                </a:effectLst>
              </a:rPr>
              <a:t>resistant</a:t>
            </a:r>
            <a:r>
              <a:rPr lang="en-US" sz="2400" dirty="0">
                <a:solidFill>
                  <a:schemeClr val="tx1"/>
                </a:solidFill>
                <a:effectLst>
                  <a:glow rad="63500">
                    <a:schemeClr val="accent4">
                      <a:satMod val="175000"/>
                      <a:alpha val="40000"/>
                    </a:schemeClr>
                  </a:glow>
                </a:effectLst>
              </a:rPr>
              <a:t> to the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drugs</a:t>
            </a:r>
            <a:r>
              <a:rPr lang="en-US" sz="2400" dirty="0">
                <a:solidFill>
                  <a:schemeClr val="tx1"/>
                </a:solidFill>
                <a:effectLst>
                  <a:glow rad="63500">
                    <a:schemeClr val="accent4">
                      <a:satMod val="175000"/>
                      <a:alpha val="40000"/>
                    </a:schemeClr>
                  </a:glow>
                </a:effectLst>
              </a:rPr>
              <a:t> used for treatment.</a:t>
            </a:r>
          </a:p>
          <a:p>
            <a:pPr marL="342000" indent="-342000"/>
            <a:r>
              <a:rPr lang="en-US" sz="2400" dirty="0">
                <a:solidFill>
                  <a:schemeClr val="tx1"/>
                </a:solidFill>
                <a:effectLst>
                  <a:glow rad="63500">
                    <a:schemeClr val="accent4">
                      <a:satMod val="175000"/>
                      <a:alpha val="40000"/>
                    </a:schemeClr>
                  </a:glow>
                </a:effectLst>
              </a:rPr>
              <a:t>This </a:t>
            </a:r>
            <a:r>
              <a:rPr lang="en-US" sz="2400" dirty="0">
                <a:solidFill>
                  <a:srgbClr val="C00000"/>
                </a:solidFill>
                <a:effectLst>
                  <a:glow rad="63500">
                    <a:schemeClr val="accent4">
                      <a:satMod val="175000"/>
                      <a:alpha val="40000"/>
                    </a:schemeClr>
                  </a:glow>
                </a:effectLst>
              </a:rPr>
              <a:t>multiple drug resistance </a:t>
            </a:r>
            <a:r>
              <a:rPr lang="en-US" sz="2400" dirty="0">
                <a:solidFill>
                  <a:schemeClr val="tx1"/>
                </a:solidFill>
                <a:effectLst>
                  <a:glow rad="63500">
                    <a:schemeClr val="accent4">
                      <a:satMod val="175000"/>
                      <a:alpha val="40000"/>
                    </a:schemeClr>
                  </a:glow>
                </a:effectLst>
              </a:rPr>
              <a:t>occurs because cells start producing </a:t>
            </a:r>
            <a:r>
              <a:rPr lang="en-US" sz="2400" i="1" u="sng" dirty="0">
                <a:solidFill>
                  <a:schemeClr val="tx1"/>
                </a:solidFill>
                <a:effectLst>
                  <a:glow rad="63500">
                    <a:schemeClr val="accent4">
                      <a:satMod val="175000"/>
                      <a:alpha val="40000"/>
                    </a:schemeClr>
                  </a:glow>
                </a:effectLst>
              </a:rPr>
              <a:t>multidrug resistant transport proteins</a:t>
            </a:r>
            <a:r>
              <a:rPr lang="en-US" sz="2400" u="sng" dirty="0">
                <a:solidFill>
                  <a:schemeClr val="tx1"/>
                </a:solidFill>
                <a:effectLst>
                  <a:glow rad="63500">
                    <a:schemeClr val="accent4">
                      <a:satMod val="175000"/>
                      <a:alpha val="40000"/>
                    </a:schemeClr>
                  </a:glow>
                </a:effectLst>
              </a:rPr>
              <a:t> (</a:t>
            </a:r>
            <a:r>
              <a:rPr lang="en-US" sz="2400" i="1" u="sng" dirty="0">
                <a:solidFill>
                  <a:schemeClr val="tx1"/>
                </a:solidFill>
                <a:effectLst>
                  <a:glow rad="63500">
                    <a:schemeClr val="accent4">
                      <a:satMod val="175000"/>
                      <a:alpha val="40000"/>
                    </a:schemeClr>
                  </a:glow>
                </a:effectLst>
              </a:rPr>
              <a:t>ABC transporters</a:t>
            </a:r>
            <a:r>
              <a:rPr lang="en-US" sz="2400" u="sng" dirty="0">
                <a:solidFill>
                  <a:schemeClr val="tx1"/>
                </a:solidFill>
                <a:effectLst>
                  <a:glow rad="63500">
                    <a:schemeClr val="accent4">
                      <a:satMod val="175000"/>
                      <a:alpha val="40000"/>
                    </a:schemeClr>
                  </a:glow>
                </a:effectLst>
              </a:rPr>
              <a:t>).</a:t>
            </a:r>
          </a:p>
          <a:p>
            <a:pPr marL="342000" indent="-342000"/>
            <a:r>
              <a:rPr lang="en-US" sz="2400" dirty="0">
                <a:solidFill>
                  <a:schemeClr val="tx1"/>
                </a:solidFill>
              </a:rPr>
              <a:t>These </a:t>
            </a:r>
            <a:r>
              <a:rPr lang="en-US" sz="2400" u="sng" dirty="0">
                <a:solidFill>
                  <a:schemeClr val="tx1"/>
                </a:solidFill>
                <a:effectLst>
                  <a:outerShdw blurRad="38100" dist="38100" dir="2700000" algn="tl">
                    <a:srgbClr val="000000">
                      <a:alpha val="43137"/>
                    </a:srgbClr>
                  </a:outerShdw>
                </a:effectLst>
              </a:rPr>
              <a:t>pump</a:t>
            </a:r>
            <a:r>
              <a:rPr lang="en-US" sz="2400" u="sng" dirty="0">
                <a:solidFill>
                  <a:schemeClr val="tx1"/>
                </a:solidFill>
              </a:rPr>
              <a:t> a wide range of </a:t>
            </a:r>
            <a:r>
              <a:rPr lang="en-US" sz="2400" u="sng" dirty="0">
                <a:solidFill>
                  <a:schemeClr val="tx1"/>
                </a:solidFill>
                <a:effectLst>
                  <a:outerShdw blurRad="38100" dist="38100" dir="2700000" algn="tl">
                    <a:srgbClr val="000000">
                      <a:alpha val="43137"/>
                    </a:srgbClr>
                  </a:outerShdw>
                </a:effectLst>
              </a:rPr>
              <a:t>hydrophobic</a:t>
            </a:r>
            <a:r>
              <a:rPr lang="en-US" sz="2400" u="sng" dirty="0">
                <a:solidFill>
                  <a:schemeClr val="tx1"/>
                </a:solidFill>
              </a:rPr>
              <a:t> drugs out of the cell.</a:t>
            </a:r>
          </a:p>
          <a:p>
            <a:pPr marL="342000" indent="-342000"/>
            <a:r>
              <a:rPr lang="en-US" sz="2400" dirty="0">
                <a:solidFill>
                  <a:schemeClr val="tx1"/>
                </a:solidFill>
                <a:effectLst>
                  <a:glow rad="228600">
                    <a:schemeClr val="accent4">
                      <a:satMod val="175000"/>
                      <a:alpha val="40000"/>
                    </a:schemeClr>
                  </a:glow>
                  <a:outerShdw blurRad="38100" dist="38100" dir="2700000" algn="tl">
                    <a:srgbClr val="000000">
                      <a:alpha val="43137"/>
                    </a:srgbClr>
                  </a:outerShdw>
                </a:effectLst>
              </a:rPr>
              <a:t>Scientists</a:t>
            </a:r>
            <a:r>
              <a:rPr lang="en-US" sz="2400" dirty="0">
                <a:solidFill>
                  <a:schemeClr val="tx1"/>
                </a:solidFill>
                <a:effectLst>
                  <a:glow rad="228600">
                    <a:schemeClr val="accent4">
                      <a:satMod val="175000"/>
                      <a:alpha val="40000"/>
                    </a:schemeClr>
                  </a:glow>
                </a:effectLst>
              </a:rPr>
              <a:t> are </a:t>
            </a:r>
            <a:r>
              <a:rPr lang="en-US" sz="2400" u="sng" dirty="0">
                <a:solidFill>
                  <a:schemeClr val="tx1"/>
                </a:solidFill>
                <a:effectLst>
                  <a:glow rad="228600">
                    <a:schemeClr val="accent4">
                      <a:satMod val="175000"/>
                      <a:alpha val="40000"/>
                    </a:schemeClr>
                  </a:glow>
                </a:effectLst>
              </a:rPr>
              <a:t>looking for ways to </a:t>
            </a:r>
            <a:r>
              <a:rPr lang="en-US" sz="2400" b="1" u="sng" dirty="0">
                <a:ln w="22225">
                  <a:solidFill>
                    <a:schemeClr val="accent2"/>
                  </a:solidFill>
                  <a:prstDash val="solid"/>
                </a:ln>
                <a:solidFill>
                  <a:schemeClr val="accent2">
                    <a:lumMod val="40000"/>
                    <a:lumOff val="60000"/>
                  </a:schemeClr>
                </a:solidFill>
              </a:rPr>
              <a:t>target</a:t>
            </a:r>
            <a:r>
              <a:rPr lang="en-US" sz="2400" u="sng" dirty="0">
                <a:solidFill>
                  <a:schemeClr val="tx1"/>
                </a:solidFill>
                <a:effectLst>
                  <a:glow rad="228600">
                    <a:schemeClr val="accent4">
                      <a:satMod val="175000"/>
                      <a:alpha val="40000"/>
                    </a:schemeClr>
                  </a:glow>
                </a:effectLst>
              </a:rPr>
              <a:t> cancer </a:t>
            </a:r>
            <a:r>
              <a:rPr lang="en-US" sz="2400" b="1" u="sng" dirty="0">
                <a:ln w="22225">
                  <a:solidFill>
                    <a:schemeClr val="accent2"/>
                  </a:solidFill>
                  <a:prstDash val="solid"/>
                </a:ln>
                <a:solidFill>
                  <a:schemeClr val="accent2">
                    <a:lumMod val="40000"/>
                    <a:lumOff val="60000"/>
                  </a:schemeClr>
                </a:solidFill>
              </a:rPr>
              <a:t>stem</a:t>
            </a:r>
            <a:r>
              <a:rPr lang="en-US" sz="2400" u="sng" dirty="0">
                <a:solidFill>
                  <a:schemeClr val="tx1"/>
                </a:solidFill>
                <a:effectLst>
                  <a:glow rad="228600">
                    <a:schemeClr val="accent4">
                      <a:satMod val="175000"/>
                      <a:alpha val="40000"/>
                    </a:schemeClr>
                  </a:glow>
                </a:effectLst>
              </a:rPr>
              <a:t> cells </a:t>
            </a:r>
            <a:r>
              <a:rPr lang="en-US" sz="2400" b="1" u="sng" dirty="0">
                <a:ln w="22225">
                  <a:solidFill>
                    <a:schemeClr val="accent2"/>
                  </a:solidFill>
                  <a:prstDash val="solid"/>
                </a:ln>
                <a:solidFill>
                  <a:schemeClr val="accent2">
                    <a:lumMod val="40000"/>
                    <a:lumOff val="60000"/>
                  </a:schemeClr>
                </a:solidFill>
              </a:rPr>
              <a:t>specifically</a:t>
            </a:r>
            <a:r>
              <a:rPr lang="en-US" sz="2400" u="sng" dirty="0">
                <a:solidFill>
                  <a:schemeClr val="tx1"/>
                </a:solidFill>
              </a:rPr>
              <a:t>.</a:t>
            </a:r>
          </a:p>
        </p:txBody>
      </p:sp>
    </p:spTree>
    <p:extLst>
      <p:ext uri="{BB962C8B-B14F-4D97-AF65-F5344CB8AC3E}">
        <p14:creationId xmlns:p14="http://schemas.microsoft.com/office/powerpoint/2010/main" val="39841763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9904" y="211578"/>
            <a:ext cx="8229600" cy="1617224"/>
          </a:xfrm>
          <a:solidFill>
            <a:schemeClr val="accent5">
              <a:lumMod val="20000"/>
              <a:lumOff val="80000"/>
            </a:schemeClr>
          </a:solidFill>
        </p:spPr>
        <p:txBody>
          <a:bodyPr lIns="0" tIns="0" rIns="0" bIns="0"/>
          <a:lstStyle/>
          <a:p>
            <a:r>
              <a:rPr lang="en-US" dirty="0"/>
              <a:t>Molecular Targeting Can Attack Cancer Cells More Specifically Than Chemotherapy</a:t>
            </a:r>
            <a:endParaRPr lang="en-IN" sz="2800" dirty="0"/>
          </a:p>
        </p:txBody>
      </p:sp>
      <p:sp>
        <p:nvSpPr>
          <p:cNvPr id="8" name="Content Placeholder 7"/>
          <p:cNvSpPr>
            <a:spLocks noGrp="1"/>
          </p:cNvSpPr>
          <p:nvPr>
            <p:ph sz="quarter" idx="13"/>
          </p:nvPr>
        </p:nvSpPr>
        <p:spPr>
          <a:xfrm>
            <a:off x="457200" y="2019868"/>
            <a:ext cx="8232775" cy="3125338"/>
          </a:xfrm>
        </p:spPr>
        <p:txBody>
          <a:bodyPr lIns="0" tIns="0" rIns="0" bIns="0"/>
          <a:lstStyle/>
          <a:p>
            <a:pPr marL="342000" indent="-342000"/>
            <a:r>
              <a:rPr lang="en-US" sz="2400" dirty="0">
                <a:solidFill>
                  <a:schemeClr val="tx1"/>
                </a:solidFill>
              </a:rPr>
              <a:t>In </a:t>
            </a:r>
            <a:r>
              <a:rPr lang="en-US" sz="2400" i="1" dirty="0">
                <a:solidFill>
                  <a:srgbClr val="C00000"/>
                </a:solidFill>
              </a:rPr>
              <a:t>molecular targeting</a:t>
            </a:r>
            <a:r>
              <a:rPr lang="en-US" sz="2400" dirty="0">
                <a:solidFill>
                  <a:schemeClr val="tx1"/>
                </a:solidFill>
              </a:rPr>
              <a:t>, </a:t>
            </a:r>
            <a:r>
              <a:rPr lang="en-US" sz="2400" u="sng" dirty="0">
                <a:solidFill>
                  <a:schemeClr val="tx1"/>
                </a:solidFill>
                <a:effectLst>
                  <a:outerShdw blurRad="38100" dist="38100" dir="2700000" algn="tl">
                    <a:srgbClr val="000000">
                      <a:alpha val="43137"/>
                    </a:srgbClr>
                  </a:outerShdw>
                </a:effectLst>
              </a:rPr>
              <a:t>drugs</a:t>
            </a:r>
            <a:r>
              <a:rPr lang="en-US" sz="2400" u="sng" dirty="0">
                <a:solidFill>
                  <a:schemeClr val="tx1"/>
                </a:solidFill>
              </a:rPr>
              <a:t> are designed to </a:t>
            </a:r>
            <a:r>
              <a:rPr lang="en-US" sz="2400" u="sng" dirty="0">
                <a:solidFill>
                  <a:schemeClr val="tx1"/>
                </a:solidFill>
                <a:effectLst>
                  <a:outerShdw blurRad="38100" dist="38100" dir="2700000" algn="tl">
                    <a:srgbClr val="000000">
                      <a:alpha val="43137"/>
                    </a:srgbClr>
                  </a:outerShdw>
                </a:effectLst>
              </a:rPr>
              <a:t>specifically</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target</a:t>
            </a:r>
            <a:r>
              <a:rPr lang="en-US" sz="2400" u="sng" dirty="0">
                <a:solidFill>
                  <a:schemeClr val="tx1"/>
                </a:solidFill>
              </a:rPr>
              <a:t> the proteins critical to the cancer cells.</a:t>
            </a:r>
          </a:p>
          <a:p>
            <a:pPr marL="342000" indent="-342000"/>
            <a:r>
              <a:rPr lang="en-US" sz="2400" dirty="0">
                <a:solidFill>
                  <a:schemeClr val="tx1"/>
                </a:solidFill>
              </a:rPr>
              <a:t>A well studied example of this is </a:t>
            </a:r>
            <a:r>
              <a:rPr lang="en-US" sz="2400" dirty="0">
                <a:solidFill>
                  <a:schemeClr val="tx1"/>
                </a:solidFill>
                <a:effectLst>
                  <a:glow rad="63500">
                    <a:schemeClr val="accent4">
                      <a:satMod val="175000"/>
                      <a:alpha val="40000"/>
                    </a:schemeClr>
                  </a:glow>
                </a:effectLst>
              </a:rPr>
              <a:t>the </a:t>
            </a:r>
            <a:r>
              <a:rPr lang="en-US" sz="2400" dirty="0">
                <a:solidFill>
                  <a:srgbClr val="C00000"/>
                </a:solidFill>
                <a:effectLst>
                  <a:glow rad="63500">
                    <a:schemeClr val="accent4">
                      <a:satMod val="175000"/>
                      <a:alpha val="40000"/>
                    </a:schemeClr>
                  </a:glow>
                </a:effectLst>
              </a:rPr>
              <a:t>monoclonal antibody </a:t>
            </a:r>
            <a:r>
              <a:rPr lang="en-US" sz="2400" i="1" u="sng" dirty="0">
                <a:solidFill>
                  <a:srgbClr val="C00000"/>
                </a:solidFill>
                <a:effectLst>
                  <a:glow rad="63500">
                    <a:schemeClr val="accent4">
                      <a:satMod val="175000"/>
                      <a:alpha val="40000"/>
                    </a:schemeClr>
                  </a:glow>
                </a:effectLst>
              </a:rPr>
              <a:t>Herceptin</a:t>
            </a:r>
            <a:r>
              <a:rPr lang="en-US" sz="2400" i="1" dirty="0">
                <a:solidFill>
                  <a:srgbClr val="C00000"/>
                </a:solidFill>
                <a:effectLst>
                  <a:glow rad="63500">
                    <a:schemeClr val="accent4">
                      <a:satMod val="175000"/>
                      <a:alpha val="40000"/>
                    </a:schemeClr>
                  </a:glow>
                </a:effectLst>
              </a:rPr>
              <a:t>.</a:t>
            </a:r>
          </a:p>
          <a:p>
            <a:pPr marL="342000" indent="-342000"/>
            <a:r>
              <a:rPr lang="en-US" sz="2400" dirty="0">
                <a:solidFill>
                  <a:schemeClr val="tx1"/>
                </a:solidFill>
              </a:rPr>
              <a:t>In</a:t>
            </a:r>
            <a:r>
              <a:rPr lang="en-US" sz="2400" i="1" dirty="0">
                <a:solidFill>
                  <a:schemeClr val="tx1"/>
                </a:solidFill>
              </a:rPr>
              <a:t> </a:t>
            </a:r>
            <a:r>
              <a:rPr lang="en-US" sz="2400" i="1" dirty="0">
                <a:solidFill>
                  <a:srgbClr val="C00000"/>
                </a:solidFill>
              </a:rPr>
              <a:t>rational drug design</a:t>
            </a:r>
            <a:r>
              <a:rPr lang="en-US" sz="2400" i="1" dirty="0">
                <a:solidFill>
                  <a:schemeClr val="tx1"/>
                </a:solidFill>
              </a:rPr>
              <a:t>,</a:t>
            </a:r>
            <a:r>
              <a:rPr lang="en-US" sz="2400" dirty="0">
                <a:solidFill>
                  <a:schemeClr val="tx1"/>
                </a:solidFill>
              </a:rPr>
              <a:t> </a:t>
            </a:r>
            <a:r>
              <a:rPr lang="en-US" sz="2400" u="sng" dirty="0">
                <a:solidFill>
                  <a:schemeClr val="tx1"/>
                </a:solidFill>
              </a:rPr>
              <a:t>chemical agents are identified that disrupt particular molecules mutated in cancer cells.</a:t>
            </a:r>
          </a:p>
        </p:txBody>
      </p:sp>
    </p:spTree>
    <p:extLst>
      <p:ext uri="{BB962C8B-B14F-4D97-AF65-F5344CB8AC3E}">
        <p14:creationId xmlns:p14="http://schemas.microsoft.com/office/powerpoint/2010/main" val="1047567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02394"/>
            <a:ext cx="8229600" cy="620937"/>
          </a:xfrm>
          <a:solidFill>
            <a:schemeClr val="accent5">
              <a:lumMod val="20000"/>
              <a:lumOff val="80000"/>
            </a:schemeClr>
          </a:solidFill>
        </p:spPr>
        <p:txBody>
          <a:bodyPr lIns="0" tIns="0" rIns="0" bIns="0"/>
          <a:lstStyle/>
          <a:p>
            <a:r>
              <a:rPr lang="en-US" dirty="0"/>
              <a:t>Anti-angiogenic Therapy</a:t>
            </a:r>
            <a:endParaRPr lang="en-IN" sz="2800" dirty="0"/>
          </a:p>
        </p:txBody>
      </p:sp>
      <p:sp>
        <p:nvSpPr>
          <p:cNvPr id="8" name="Content Placeholder 7"/>
          <p:cNvSpPr>
            <a:spLocks noGrp="1"/>
          </p:cNvSpPr>
          <p:nvPr>
            <p:ph sz="quarter" idx="13"/>
          </p:nvPr>
        </p:nvSpPr>
        <p:spPr>
          <a:xfrm>
            <a:off x="457200" y="968990"/>
            <a:ext cx="8232775" cy="3944204"/>
          </a:xfrm>
        </p:spPr>
        <p:txBody>
          <a:bodyPr lIns="0" tIns="0" rIns="0" bIns="0"/>
          <a:lstStyle/>
          <a:p>
            <a:pPr marL="342000" indent="-342000"/>
            <a:r>
              <a:rPr lang="en-US" sz="2400" dirty="0">
                <a:solidFill>
                  <a:schemeClr val="tx1"/>
                </a:solidFill>
              </a:rPr>
              <a:t>Sustained tumor growth relies on angiogenesis; thus, inhibitors of this process might be expected to be useful in cancer treatment.</a:t>
            </a:r>
          </a:p>
          <a:p>
            <a:pPr marL="342000" indent="-342000"/>
            <a:r>
              <a:rPr lang="en-US" sz="2400" i="1" dirty="0">
                <a:solidFill>
                  <a:schemeClr val="tx1"/>
                </a:solidFill>
              </a:rPr>
              <a:t>Anti-angiogenic therapy </a:t>
            </a:r>
            <a:r>
              <a:rPr lang="en-US" sz="2400" dirty="0">
                <a:solidFill>
                  <a:schemeClr val="tx1"/>
                </a:solidFill>
              </a:rPr>
              <a:t>is based on this idea.</a:t>
            </a:r>
          </a:p>
          <a:p>
            <a:pPr marL="342000" indent="-342000"/>
            <a:r>
              <a:rPr lang="en-US" sz="2400" dirty="0">
                <a:solidFill>
                  <a:schemeClr val="tx1"/>
                </a:solidFill>
                <a:effectLst>
                  <a:glow rad="101600">
                    <a:schemeClr val="accent4">
                      <a:lumMod val="20000"/>
                      <a:lumOff val="80000"/>
                      <a:alpha val="60000"/>
                    </a:schemeClr>
                  </a:glow>
                </a:effectLst>
              </a:rPr>
              <a:t>The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first</a:t>
            </a:r>
            <a:r>
              <a:rPr lang="en-US" sz="2400" u="sng" dirty="0">
                <a:solidFill>
                  <a:schemeClr val="tx1"/>
                </a:solidFill>
                <a:effectLst>
                  <a:glow rad="101600">
                    <a:schemeClr val="accent4">
                      <a:lumMod val="20000"/>
                      <a:lumOff val="80000"/>
                      <a:alpha val="60000"/>
                    </a:schemeClr>
                  </a:glow>
                </a:effectLst>
              </a:rPr>
              <a:t> drug approved for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anti-angiogenic</a:t>
            </a:r>
            <a:r>
              <a:rPr lang="en-US" sz="2400" u="sng" dirty="0">
                <a:solidFill>
                  <a:schemeClr val="tx1"/>
                </a:solidFill>
                <a:effectLst>
                  <a:glow rad="101600">
                    <a:schemeClr val="accent4">
                      <a:lumMod val="20000"/>
                      <a:lumOff val="80000"/>
                      <a:alpha val="60000"/>
                    </a:schemeClr>
                  </a:glow>
                </a:effectLst>
              </a:rPr>
              <a:t> therapy </a:t>
            </a:r>
            <a:r>
              <a:rPr lang="en-US" sz="2400" dirty="0">
                <a:solidFill>
                  <a:schemeClr val="tx1"/>
                </a:solidFill>
                <a:effectLst>
                  <a:glow rad="101600">
                    <a:schemeClr val="accent4">
                      <a:lumMod val="20000"/>
                      <a:lumOff val="80000"/>
                      <a:alpha val="60000"/>
                    </a:schemeClr>
                  </a:glow>
                </a:effectLst>
              </a:rPr>
              <a:t>was </a:t>
            </a:r>
            <a:r>
              <a:rPr lang="en-US" sz="2400" i="1" dirty="0">
                <a:solidFill>
                  <a:srgbClr val="C00000"/>
                </a:solidFill>
                <a:effectLst>
                  <a:glow rad="101600">
                    <a:schemeClr val="accent4">
                      <a:lumMod val="20000"/>
                      <a:lumOff val="80000"/>
                      <a:alpha val="60000"/>
                    </a:schemeClr>
                  </a:glow>
                </a:effectLst>
              </a:rPr>
              <a:t>Avastin</a:t>
            </a:r>
            <a:r>
              <a:rPr lang="en-US" sz="2400" dirty="0">
                <a:solidFill>
                  <a:srgbClr val="C00000"/>
                </a:solidFill>
              </a:rPr>
              <a:t>;</a:t>
            </a:r>
            <a:r>
              <a:rPr lang="en-US" sz="2400" dirty="0">
                <a:solidFill>
                  <a:schemeClr val="tx1"/>
                </a:solidFill>
              </a:rPr>
              <a:t> short-term survival is improved in some types of cancer, but the benefits are usually temporary.</a:t>
            </a:r>
          </a:p>
        </p:txBody>
      </p:sp>
    </p:spTree>
    <p:extLst>
      <p:ext uri="{BB962C8B-B14F-4D97-AF65-F5344CB8AC3E}">
        <p14:creationId xmlns:p14="http://schemas.microsoft.com/office/powerpoint/2010/main" val="80440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8084" y="153685"/>
            <a:ext cx="8229600" cy="1097279"/>
          </a:xfrm>
          <a:solidFill>
            <a:srgbClr val="CC99FF"/>
          </a:solidFill>
        </p:spPr>
        <p:txBody>
          <a:bodyPr lIns="0" tIns="0" rIns="0" bIns="0" anchor="ctr"/>
          <a:lstStyle/>
          <a:p>
            <a:r>
              <a:rPr lang="en-US" sz="3000" dirty="0"/>
              <a:t>Cancer Cells Are Immortalized by Mechanisms That Maintain Telomere Length</a:t>
            </a:r>
          </a:p>
        </p:txBody>
      </p:sp>
      <p:sp>
        <p:nvSpPr>
          <p:cNvPr id="6" name="Content Placeholder 5"/>
          <p:cNvSpPr>
            <a:spLocks noGrp="1"/>
          </p:cNvSpPr>
          <p:nvPr>
            <p:ph sz="quarter" idx="13"/>
          </p:nvPr>
        </p:nvSpPr>
        <p:spPr>
          <a:xfrm>
            <a:off x="468084" y="1523999"/>
            <a:ext cx="8232775" cy="3089566"/>
          </a:xfrm>
        </p:spPr>
        <p:txBody>
          <a:bodyPr lIns="0" tIns="0" rIns="0" bIns="0"/>
          <a:lstStyle/>
          <a:p>
            <a:pPr marL="342000" indent="-342000"/>
            <a:r>
              <a:rPr lang="en-US" sz="2400" dirty="0">
                <a:solidFill>
                  <a:srgbClr val="C00000"/>
                </a:solidFill>
                <a:latin typeface="+mn-lt"/>
              </a:rPr>
              <a:t>Normal</a:t>
            </a:r>
            <a:r>
              <a:rPr lang="en-US" sz="2400" dirty="0">
                <a:solidFill>
                  <a:schemeClr val="tx1"/>
                </a:solidFill>
                <a:latin typeface="+mn-lt"/>
              </a:rPr>
              <a:t> cells grown in culture </a:t>
            </a:r>
            <a:r>
              <a:rPr lang="en-US" sz="2400" u="sng" dirty="0">
                <a:solidFill>
                  <a:schemeClr val="tx1"/>
                </a:solidFill>
                <a:latin typeface="+mn-lt"/>
              </a:rPr>
              <a:t>divide a </a:t>
            </a:r>
            <a:r>
              <a:rPr lang="en-US" sz="2400" u="sng" dirty="0">
                <a:solidFill>
                  <a:schemeClr val="tx1"/>
                </a:solidFill>
                <a:effectLst>
                  <a:outerShdw blurRad="38100" dist="38100" dir="2700000" algn="tl">
                    <a:srgbClr val="000000">
                      <a:alpha val="43137"/>
                    </a:srgbClr>
                  </a:outerShdw>
                </a:effectLst>
                <a:latin typeface="+mn-lt"/>
              </a:rPr>
              <a:t>limited</a:t>
            </a:r>
            <a:r>
              <a:rPr lang="en-US" sz="2400" u="sng" dirty="0">
                <a:solidFill>
                  <a:schemeClr val="tx1"/>
                </a:solidFill>
                <a:latin typeface="+mn-lt"/>
              </a:rPr>
              <a:t> number of times.</a:t>
            </a:r>
          </a:p>
          <a:p>
            <a:pPr marL="342000" indent="-342000"/>
            <a:r>
              <a:rPr lang="en-US" sz="2400" dirty="0">
                <a:solidFill>
                  <a:schemeClr val="tx1"/>
                </a:solidFill>
                <a:effectLst>
                  <a:outerShdw blurRad="38100" dist="38100" dir="2700000" algn="tl">
                    <a:srgbClr val="000000">
                      <a:alpha val="43137"/>
                    </a:srgbClr>
                  </a:outerShdw>
                </a:effectLst>
                <a:latin typeface="+mn-lt"/>
              </a:rPr>
              <a:t>Under similar conditions</a:t>
            </a:r>
            <a:r>
              <a:rPr lang="en-US" sz="2400" dirty="0">
                <a:solidFill>
                  <a:schemeClr val="tx1"/>
                </a:solidFill>
                <a:latin typeface="+mn-lt"/>
              </a:rPr>
              <a:t>, </a:t>
            </a:r>
            <a:r>
              <a:rPr lang="en-US" sz="2400" dirty="0">
                <a:solidFill>
                  <a:srgbClr val="C00000"/>
                </a:solidFill>
                <a:latin typeface="+mn-lt"/>
              </a:rPr>
              <a:t>cancer</a:t>
            </a:r>
            <a:r>
              <a:rPr lang="en-US" sz="2400" dirty="0">
                <a:solidFill>
                  <a:schemeClr val="tx1"/>
                </a:solidFill>
                <a:latin typeface="+mn-lt"/>
              </a:rPr>
              <a:t> cells </a:t>
            </a:r>
            <a:r>
              <a:rPr lang="en-US" sz="2400" u="sng" dirty="0">
                <a:solidFill>
                  <a:schemeClr val="tx1"/>
                </a:solidFill>
                <a:latin typeface="+mn-lt"/>
              </a:rPr>
              <a:t>exhibit </a:t>
            </a:r>
            <a:r>
              <a:rPr lang="en-US" sz="2400" u="sng" dirty="0">
                <a:solidFill>
                  <a:srgbClr val="FF0000"/>
                </a:solidFill>
                <a:effectLst>
                  <a:outerShdw blurRad="38100" dist="38100" dir="2700000" algn="tl">
                    <a:srgbClr val="000000">
                      <a:alpha val="43137"/>
                    </a:srgbClr>
                  </a:outerShdw>
                </a:effectLst>
                <a:latin typeface="+mn-lt"/>
              </a:rPr>
              <a:t>no</a:t>
            </a:r>
            <a:r>
              <a:rPr lang="en-US" sz="2400" u="sng" dirty="0">
                <a:solidFill>
                  <a:schemeClr val="tx1"/>
                </a:solidFill>
                <a:latin typeface="+mn-lt"/>
              </a:rPr>
              <a:t> such limit and </a:t>
            </a:r>
            <a:r>
              <a:rPr lang="en-US" sz="2400" u="sng" dirty="0">
                <a:solidFill>
                  <a:srgbClr val="FF0000"/>
                </a:solidFill>
                <a:effectLst>
                  <a:outerShdw blurRad="38100" dist="38100" dir="2700000" algn="tl">
                    <a:srgbClr val="000000">
                      <a:alpha val="43137"/>
                    </a:srgbClr>
                  </a:outerShdw>
                </a:effectLst>
                <a:latin typeface="+mn-lt"/>
              </a:rPr>
              <a:t>continue</a:t>
            </a:r>
            <a:r>
              <a:rPr lang="en-US" sz="2400" u="sng" dirty="0">
                <a:solidFill>
                  <a:schemeClr val="tx1"/>
                </a:solidFill>
                <a:latin typeface="+mn-lt"/>
              </a:rPr>
              <a:t> dividing indefinitely.</a:t>
            </a:r>
          </a:p>
          <a:p>
            <a:pPr marL="342000" indent="-342000"/>
            <a:r>
              <a:rPr lang="en-US" sz="2400" i="1" dirty="0">
                <a:solidFill>
                  <a:srgbClr val="C00000"/>
                </a:solidFill>
                <a:latin typeface="+mn-lt"/>
              </a:rPr>
              <a:t>HeLa</a:t>
            </a:r>
            <a:r>
              <a:rPr lang="en-US" sz="2400" dirty="0">
                <a:solidFill>
                  <a:srgbClr val="C00000"/>
                </a:solidFill>
                <a:latin typeface="+mn-lt"/>
              </a:rPr>
              <a:t> </a:t>
            </a:r>
            <a:r>
              <a:rPr lang="en-US" sz="2400" i="1" dirty="0">
                <a:solidFill>
                  <a:srgbClr val="C00000"/>
                </a:solidFill>
                <a:latin typeface="+mn-lt"/>
              </a:rPr>
              <a:t>cells</a:t>
            </a:r>
            <a:r>
              <a:rPr lang="en-US" sz="2400" dirty="0">
                <a:solidFill>
                  <a:srgbClr val="C00000"/>
                </a:solidFill>
                <a:latin typeface="+mn-lt"/>
              </a:rPr>
              <a:t> </a:t>
            </a:r>
            <a:r>
              <a:rPr lang="en-US" sz="2400" dirty="0">
                <a:solidFill>
                  <a:schemeClr val="tx1"/>
                </a:solidFill>
                <a:latin typeface="+mn-lt"/>
              </a:rPr>
              <a:t>were </a:t>
            </a:r>
            <a:r>
              <a:rPr lang="en-US" sz="2400" u="sng" dirty="0">
                <a:solidFill>
                  <a:schemeClr val="tx1"/>
                </a:solidFill>
                <a:latin typeface="+mn-lt"/>
              </a:rPr>
              <a:t>collected from </a:t>
            </a:r>
            <a:r>
              <a:rPr lang="en-US" sz="2400" u="sng" dirty="0">
                <a:solidFill>
                  <a:schemeClr val="tx1"/>
                </a:solidFill>
                <a:effectLst>
                  <a:outerShdw blurRad="38100" dist="38100" dir="2700000" algn="tl">
                    <a:srgbClr val="000000">
                      <a:alpha val="43137"/>
                    </a:srgbClr>
                  </a:outerShdw>
                </a:effectLst>
                <a:latin typeface="+mn-lt"/>
              </a:rPr>
              <a:t>Henrietta</a:t>
            </a:r>
            <a:r>
              <a:rPr lang="en-US" sz="2400" u="sng" dirty="0">
                <a:solidFill>
                  <a:schemeClr val="tx1"/>
                </a:solidFill>
                <a:latin typeface="+mn-lt"/>
              </a:rPr>
              <a:t> Lacks </a:t>
            </a:r>
            <a:r>
              <a:rPr lang="en-US" sz="2400" dirty="0">
                <a:solidFill>
                  <a:schemeClr val="tx1"/>
                </a:solidFill>
                <a:latin typeface="+mn-lt"/>
              </a:rPr>
              <a:t>and are a uterine </a:t>
            </a:r>
            <a:r>
              <a:rPr lang="en-US" sz="2400" dirty="0">
                <a:solidFill>
                  <a:schemeClr val="tx1"/>
                </a:solidFill>
                <a:effectLst>
                  <a:outerShdw blurRad="38100" dist="38100" dir="2700000" algn="tl">
                    <a:srgbClr val="000000">
                      <a:alpha val="43137"/>
                    </a:srgbClr>
                  </a:outerShdw>
                </a:effectLst>
                <a:latin typeface="+mn-lt"/>
              </a:rPr>
              <a:t>cervical</a:t>
            </a:r>
            <a:r>
              <a:rPr lang="en-US" sz="2400" dirty="0">
                <a:solidFill>
                  <a:schemeClr val="tx1"/>
                </a:solidFill>
                <a:latin typeface="+mn-lt"/>
              </a:rPr>
              <a:t> cancer cell that were </a:t>
            </a:r>
            <a:r>
              <a:rPr lang="en-US" sz="2400" u="sng" dirty="0">
                <a:solidFill>
                  <a:schemeClr val="tx1"/>
                </a:solidFill>
                <a:effectLst>
                  <a:outerShdw blurRad="38100" dist="38100" dir="2700000" algn="tl">
                    <a:srgbClr val="000000">
                      <a:alpha val="43137"/>
                    </a:srgbClr>
                  </a:outerShdw>
                </a:effectLst>
                <a:latin typeface="+mn-lt"/>
              </a:rPr>
              <a:t>isolated</a:t>
            </a:r>
            <a:r>
              <a:rPr lang="en-US" sz="2400" u="sng" dirty="0">
                <a:solidFill>
                  <a:schemeClr val="tx1"/>
                </a:solidFill>
                <a:latin typeface="+mn-lt"/>
              </a:rPr>
              <a:t> in </a:t>
            </a:r>
            <a:r>
              <a:rPr lang="en-US" sz="2400" u="sng" dirty="0">
                <a:solidFill>
                  <a:schemeClr val="tx1"/>
                </a:solidFill>
                <a:latin typeface="+mn-lt"/>
                <a:cs typeface="Times New Roman" panose="02020603050405020304" pitchFamily="18" charset="0"/>
              </a:rPr>
              <a:t>1951</a:t>
            </a:r>
            <a:r>
              <a:rPr lang="en-US" sz="2400" u="sng" dirty="0">
                <a:solidFill>
                  <a:schemeClr val="tx1"/>
                </a:solidFill>
                <a:latin typeface="+mn-lt"/>
              </a:rPr>
              <a:t> and have been </a:t>
            </a:r>
            <a:r>
              <a:rPr lang="en-US" sz="2400" u="sng" dirty="0">
                <a:solidFill>
                  <a:schemeClr val="tx1"/>
                </a:solidFill>
                <a:effectLst>
                  <a:outerShdw blurRad="38100" dist="38100" dir="2700000" algn="tl">
                    <a:srgbClr val="000000">
                      <a:alpha val="43137"/>
                    </a:srgbClr>
                  </a:outerShdw>
                </a:effectLst>
                <a:latin typeface="+mn-lt"/>
              </a:rPr>
              <a:t>dividing</a:t>
            </a:r>
            <a:r>
              <a:rPr lang="en-US" sz="2400" u="sng" dirty="0">
                <a:solidFill>
                  <a:schemeClr val="tx1"/>
                </a:solidFill>
                <a:latin typeface="+mn-lt"/>
              </a:rPr>
              <a:t> in culture for more than </a:t>
            </a:r>
            <a:r>
              <a:rPr lang="en-US" sz="2400" u="sng" dirty="0">
                <a:solidFill>
                  <a:schemeClr val="tx1"/>
                </a:solidFill>
                <a:latin typeface="+mn-lt"/>
                <a:cs typeface="Times New Roman" panose="02020603050405020304" pitchFamily="18" charset="0"/>
              </a:rPr>
              <a:t>70</a:t>
            </a:r>
            <a:r>
              <a:rPr lang="en-US" sz="2400" u="sng" dirty="0">
                <a:solidFill>
                  <a:schemeClr val="tx1"/>
                </a:solidFill>
                <a:latin typeface="+mn-lt"/>
              </a:rPr>
              <a:t> years</a:t>
            </a:r>
            <a:r>
              <a:rPr lang="en-US" sz="2400" dirty="0">
                <a:solidFill>
                  <a:schemeClr val="tx1"/>
                </a:solidFill>
                <a:latin typeface="+mn-lt"/>
              </a:rPr>
              <a:t>.</a:t>
            </a:r>
          </a:p>
        </p:txBody>
      </p:sp>
    </p:spTree>
    <p:extLst>
      <p:ext uri="{BB962C8B-B14F-4D97-AF65-F5344CB8AC3E}">
        <p14:creationId xmlns:p14="http://schemas.microsoft.com/office/powerpoint/2010/main" val="264034707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84282"/>
            <a:ext cx="8229600" cy="1084961"/>
          </a:xfrm>
          <a:solidFill>
            <a:schemeClr val="accent5">
              <a:lumMod val="20000"/>
              <a:lumOff val="80000"/>
            </a:schemeClr>
          </a:solidFill>
        </p:spPr>
        <p:txBody>
          <a:bodyPr lIns="0" tIns="0" rIns="0" bIns="0"/>
          <a:lstStyle/>
          <a:p>
            <a:r>
              <a:rPr lang="en-US" dirty="0"/>
              <a:t>Using the Immune System to Target Cancer Cells</a:t>
            </a:r>
            <a:endParaRPr lang="en-IN" sz="2800" dirty="0"/>
          </a:p>
        </p:txBody>
      </p:sp>
      <p:sp>
        <p:nvSpPr>
          <p:cNvPr id="8" name="Content Placeholder 7"/>
          <p:cNvSpPr>
            <a:spLocks noGrp="1"/>
          </p:cNvSpPr>
          <p:nvPr>
            <p:ph sz="quarter" idx="13"/>
          </p:nvPr>
        </p:nvSpPr>
        <p:spPr>
          <a:xfrm>
            <a:off x="457200" y="1446662"/>
            <a:ext cx="8232775" cy="4850443"/>
          </a:xfrm>
        </p:spPr>
        <p:txBody>
          <a:bodyPr lIns="0" tIns="0" rIns="0" bIns="0"/>
          <a:lstStyle/>
          <a:p>
            <a:pPr marL="342000" indent="-342000"/>
            <a:r>
              <a:rPr lang="en-US" sz="2000" i="1" dirty="0">
                <a:solidFill>
                  <a:srgbClr val="C00000"/>
                </a:solidFill>
              </a:rPr>
              <a:t>Immunotherapy</a:t>
            </a:r>
            <a:r>
              <a:rPr lang="en-US" sz="2000" dirty="0">
                <a:solidFill>
                  <a:srgbClr val="C00000"/>
                </a:solidFill>
              </a:rPr>
              <a:t> </a:t>
            </a:r>
            <a:r>
              <a:rPr lang="en-US" sz="2000" dirty="0">
                <a:solidFill>
                  <a:schemeClr val="tx1"/>
                </a:solidFill>
              </a:rPr>
              <a:t>exploits the </a:t>
            </a:r>
            <a:r>
              <a:rPr lang="en-US" sz="2000" u="sng" dirty="0">
                <a:solidFill>
                  <a:schemeClr val="tx1"/>
                </a:solidFill>
              </a:rPr>
              <a:t>ability of the immune system to recognize cancer cells.</a:t>
            </a:r>
          </a:p>
          <a:p>
            <a:pPr marL="342000" indent="-342000"/>
            <a:r>
              <a:rPr lang="en-US" sz="2000" u="sng" dirty="0">
                <a:solidFill>
                  <a:schemeClr val="tx1"/>
                </a:solidFill>
              </a:rPr>
              <a:t>Some success </a:t>
            </a:r>
            <a:r>
              <a:rPr lang="en-US" sz="2000" dirty="0">
                <a:solidFill>
                  <a:schemeClr val="tx1"/>
                </a:solidFill>
              </a:rPr>
              <a:t>has been seen using </a:t>
            </a:r>
            <a:r>
              <a:rPr lang="en-US" sz="2000" i="1" u="sng" dirty="0">
                <a:solidFill>
                  <a:schemeClr val="tx1"/>
                </a:solidFill>
              </a:rPr>
              <a:t>bacillus Calmette-Guérin </a:t>
            </a:r>
            <a:r>
              <a:rPr lang="en-US" sz="2000" u="sng" dirty="0">
                <a:solidFill>
                  <a:schemeClr val="tx1"/>
                </a:solidFill>
              </a:rPr>
              <a:t>(</a:t>
            </a:r>
            <a:r>
              <a:rPr lang="en-US" sz="2000" i="1" u="sng" spc="-350" dirty="0">
                <a:solidFill>
                  <a:schemeClr val="tx1"/>
                </a:solidFill>
              </a:rPr>
              <a:t>B C G </a:t>
            </a:r>
            <a:r>
              <a:rPr lang="en-US" sz="2000" u="sng" dirty="0" smtClean="0">
                <a:solidFill>
                  <a:schemeClr val="tx1"/>
                </a:solidFill>
              </a:rPr>
              <a:t>).</a:t>
            </a:r>
          </a:p>
          <a:p>
            <a:r>
              <a:rPr lang="en-GB" sz="2000" u="sng" dirty="0">
                <a:solidFill>
                  <a:srgbClr val="FF0000"/>
                </a:solidFill>
              </a:rPr>
              <a:t>What type of bacteria is BCG?</a:t>
            </a:r>
          </a:p>
          <a:p>
            <a:r>
              <a:rPr lang="en-GB" sz="2000" dirty="0"/>
              <a:t>A </a:t>
            </a:r>
            <a:r>
              <a:rPr lang="en-GB" sz="2000" dirty="0">
                <a:effectLst>
                  <a:outerShdw blurRad="38100" dist="38100" dir="2700000" algn="tl">
                    <a:srgbClr val="000000">
                      <a:alpha val="43137"/>
                    </a:srgbClr>
                  </a:outerShdw>
                </a:effectLst>
              </a:rPr>
              <a:t>weakened</a:t>
            </a:r>
            <a:r>
              <a:rPr lang="en-GB" sz="2000" dirty="0"/>
              <a:t> form of the bacterium </a:t>
            </a:r>
            <a:r>
              <a:rPr lang="en-GB" sz="2000" dirty="0">
                <a:effectLst>
                  <a:outerShdw blurRad="38100" dist="38100" dir="2700000" algn="tl">
                    <a:srgbClr val="000000">
                      <a:alpha val="43137"/>
                    </a:srgbClr>
                  </a:outerShdw>
                </a:effectLst>
              </a:rPr>
              <a:t>Mycobacterium</a:t>
            </a:r>
            <a:r>
              <a:rPr lang="en-GB" sz="2000" dirty="0"/>
              <a:t> </a:t>
            </a:r>
            <a:r>
              <a:rPr lang="en-GB" sz="2000" dirty="0" err="1">
                <a:effectLst>
                  <a:outerShdw blurRad="38100" dist="38100" dir="2700000" algn="tl">
                    <a:srgbClr val="000000">
                      <a:alpha val="43137"/>
                    </a:srgbClr>
                  </a:outerShdw>
                </a:effectLst>
              </a:rPr>
              <a:t>bovis</a:t>
            </a:r>
            <a:r>
              <a:rPr lang="en-GB" sz="2000" dirty="0"/>
              <a:t> (bacillus </a:t>
            </a:r>
            <a:r>
              <a:rPr lang="en-GB" sz="2000" dirty="0" err="1"/>
              <a:t>Calmette-Guérin</a:t>
            </a:r>
            <a:r>
              <a:rPr lang="en-GB" sz="2000" dirty="0"/>
              <a:t>) that does </a:t>
            </a:r>
            <a:r>
              <a:rPr lang="en-GB" sz="2000" dirty="0">
                <a:effectLst>
                  <a:outerShdw blurRad="38100" dist="38100" dir="2700000" algn="tl">
                    <a:srgbClr val="000000">
                      <a:alpha val="43137"/>
                    </a:srgbClr>
                  </a:outerShdw>
                </a:effectLst>
              </a:rPr>
              <a:t>not</a:t>
            </a:r>
            <a:r>
              <a:rPr lang="en-GB" sz="2000" dirty="0"/>
              <a:t> cause disease. BCG is used in a solution to </a:t>
            </a:r>
            <a:r>
              <a:rPr lang="en-GB" sz="2000" dirty="0">
                <a:effectLst>
                  <a:outerShdw blurRad="38100" dist="38100" dir="2700000" algn="tl">
                    <a:srgbClr val="000000">
                      <a:alpha val="43137"/>
                    </a:srgbClr>
                  </a:outerShdw>
                </a:effectLst>
              </a:rPr>
              <a:t>stimulate</a:t>
            </a:r>
            <a:r>
              <a:rPr lang="en-GB" sz="2000" dirty="0"/>
              <a:t> the immune system in the treatment of bladder cancer </a:t>
            </a:r>
            <a:r>
              <a:rPr lang="en-GB" sz="2000" dirty="0">
                <a:effectLst>
                  <a:outerShdw blurRad="38100" dist="38100" dir="2700000" algn="tl">
                    <a:srgbClr val="000000">
                      <a:alpha val="43137"/>
                    </a:srgbClr>
                  </a:outerShdw>
                </a:effectLst>
              </a:rPr>
              <a:t>and</a:t>
            </a:r>
            <a:r>
              <a:rPr lang="en-GB" sz="2000" dirty="0"/>
              <a:t> as a </a:t>
            </a:r>
            <a:r>
              <a:rPr lang="en-GB" sz="2000" dirty="0">
                <a:effectLst>
                  <a:outerShdw blurRad="38100" dist="38100" dir="2700000" algn="tl">
                    <a:srgbClr val="000000">
                      <a:alpha val="43137"/>
                    </a:srgbClr>
                  </a:outerShdw>
                </a:effectLst>
              </a:rPr>
              <a:t>vaccine</a:t>
            </a:r>
            <a:r>
              <a:rPr lang="en-GB" sz="2000" dirty="0"/>
              <a:t> to prevent tuberculosis. Also called bacillus </a:t>
            </a:r>
            <a:r>
              <a:rPr lang="en-GB" sz="2000" dirty="0" err="1" smtClean="0"/>
              <a:t>Calmette-Guérin</a:t>
            </a:r>
            <a:r>
              <a:rPr lang="en-GB" sz="2000" dirty="0" smtClean="0"/>
              <a:t>.</a:t>
            </a:r>
          </a:p>
          <a:p>
            <a:r>
              <a:rPr lang="en-US" sz="2000" u="sng" dirty="0" smtClean="0">
                <a:solidFill>
                  <a:schemeClr val="tx1"/>
                </a:solidFill>
              </a:rPr>
              <a:t>This </a:t>
            </a:r>
            <a:r>
              <a:rPr lang="en-US" sz="2000" u="sng" dirty="0">
                <a:solidFill>
                  <a:schemeClr val="tx1"/>
                </a:solidFill>
              </a:rPr>
              <a:t>strain </a:t>
            </a:r>
            <a:r>
              <a:rPr lang="en-US" sz="2000" u="sng" dirty="0">
                <a:solidFill>
                  <a:schemeClr val="accent3">
                    <a:lumMod val="75000"/>
                  </a:schemeClr>
                </a:solidFill>
              </a:rPr>
              <a:t>elicits a strong immune response </a:t>
            </a:r>
            <a:r>
              <a:rPr lang="en-US" sz="2000" u="sng" dirty="0">
                <a:solidFill>
                  <a:schemeClr val="tx1"/>
                </a:solidFill>
              </a:rPr>
              <a:t>and has been used to </a:t>
            </a:r>
            <a:r>
              <a:rPr lang="en-US" sz="2000" u="sng" dirty="0">
                <a:solidFill>
                  <a:schemeClr val="accent3">
                    <a:lumMod val="75000"/>
                  </a:schemeClr>
                </a:solidFill>
              </a:rPr>
              <a:t>reduce </a:t>
            </a:r>
            <a:r>
              <a:rPr lang="en-US" sz="2000" u="sng" dirty="0">
                <a:solidFill>
                  <a:schemeClr val="tx1"/>
                </a:solidFill>
              </a:rPr>
              <a:t>cancer recurrence in bladder cancer</a:t>
            </a:r>
            <a:r>
              <a:rPr lang="en-US" sz="2400" dirty="0">
                <a:solidFill>
                  <a:schemeClr val="tx1"/>
                </a:solidFill>
              </a:rPr>
              <a:t>.</a:t>
            </a:r>
          </a:p>
        </p:txBody>
      </p:sp>
    </p:spTree>
    <p:extLst>
      <p:ext uri="{BB962C8B-B14F-4D97-AF65-F5344CB8AC3E}">
        <p14:creationId xmlns:p14="http://schemas.microsoft.com/office/powerpoint/2010/main" val="304556163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75098"/>
            <a:ext cx="8229600" cy="648231"/>
          </a:xfrm>
          <a:solidFill>
            <a:schemeClr val="accent5">
              <a:lumMod val="20000"/>
              <a:lumOff val="80000"/>
            </a:schemeClr>
          </a:solidFill>
        </p:spPr>
        <p:txBody>
          <a:bodyPr lIns="0" tIns="0" rIns="0" bIns="0"/>
          <a:lstStyle/>
          <a:p>
            <a:r>
              <a:rPr lang="en-US" dirty="0"/>
              <a:t>Other Treatments</a:t>
            </a:r>
            <a:endParaRPr lang="en-IN" sz="2800" dirty="0"/>
          </a:p>
        </p:txBody>
      </p:sp>
      <p:sp>
        <p:nvSpPr>
          <p:cNvPr id="8" name="Content Placeholder 7"/>
          <p:cNvSpPr>
            <a:spLocks noGrp="1"/>
          </p:cNvSpPr>
          <p:nvPr>
            <p:ph sz="quarter" idx="13"/>
          </p:nvPr>
        </p:nvSpPr>
        <p:spPr>
          <a:xfrm>
            <a:off x="457200" y="955344"/>
            <a:ext cx="8232775" cy="3971497"/>
          </a:xfrm>
        </p:spPr>
        <p:txBody>
          <a:bodyPr lIns="0" tIns="0" rIns="0" bIns="0"/>
          <a:lstStyle/>
          <a:p>
            <a:pPr marL="342000" indent="-342000"/>
            <a:r>
              <a:rPr lang="en-US" sz="2400" i="1" dirty="0">
                <a:solidFill>
                  <a:srgbClr val="C00000"/>
                </a:solidFill>
                <a:effectLst>
                  <a:glow rad="63500">
                    <a:schemeClr val="accent4">
                      <a:satMod val="175000"/>
                      <a:alpha val="40000"/>
                    </a:schemeClr>
                  </a:glow>
                </a:effectLst>
              </a:rPr>
              <a:t>Interferon alpha </a:t>
            </a:r>
            <a:r>
              <a:rPr lang="en-US" sz="2400" dirty="0">
                <a:solidFill>
                  <a:srgbClr val="C00000"/>
                </a:solidFill>
                <a:effectLst>
                  <a:glow rad="63500">
                    <a:schemeClr val="accent4">
                      <a:satMod val="175000"/>
                      <a:alpha val="40000"/>
                    </a:schemeClr>
                  </a:glow>
                </a:effectLst>
              </a:rPr>
              <a:t>and </a:t>
            </a:r>
            <a:r>
              <a:rPr lang="en-US" sz="2400" i="1" dirty="0">
                <a:solidFill>
                  <a:srgbClr val="C00000"/>
                </a:solidFill>
                <a:effectLst>
                  <a:glow rad="63500">
                    <a:schemeClr val="accent4">
                      <a:satMod val="175000"/>
                      <a:alpha val="40000"/>
                    </a:schemeClr>
                  </a:glow>
                </a:effectLst>
              </a:rPr>
              <a:t>interleukin-2</a:t>
            </a:r>
            <a:r>
              <a:rPr lang="en-US" sz="2400" dirty="0">
                <a:solidFill>
                  <a:srgbClr val="C00000"/>
                </a:solidFill>
                <a:effectLst>
                  <a:glow rad="63500">
                    <a:schemeClr val="accent4">
                      <a:satMod val="175000"/>
                      <a:alpha val="40000"/>
                    </a:schemeClr>
                  </a:glow>
                </a:effectLst>
              </a:rPr>
              <a:t> (</a:t>
            </a:r>
            <a:r>
              <a:rPr lang="en-US" sz="2400" i="1" dirty="0">
                <a:solidFill>
                  <a:srgbClr val="C00000"/>
                </a:solidFill>
                <a:effectLst>
                  <a:glow rad="63500">
                    <a:schemeClr val="accent4">
                      <a:satMod val="175000"/>
                      <a:alpha val="40000"/>
                    </a:schemeClr>
                  </a:glow>
                </a:effectLst>
              </a:rPr>
              <a:t>IL-2</a:t>
            </a:r>
            <a:r>
              <a:rPr lang="en-US" sz="2400" dirty="0">
                <a:solidFill>
                  <a:srgbClr val="C00000"/>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effectLst>
              </a:rPr>
              <a:t>two proteins that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stimulate</a:t>
            </a:r>
            <a:r>
              <a:rPr lang="en-US" sz="2400" u="sng" dirty="0">
                <a:solidFill>
                  <a:schemeClr val="tx1"/>
                </a:solidFill>
                <a:effectLst>
                  <a:glow rad="63500">
                    <a:schemeClr val="accent4">
                      <a:satMod val="175000"/>
                      <a:alpha val="40000"/>
                    </a:schemeClr>
                  </a:glow>
                </a:effectLst>
              </a:rPr>
              <a:t> the immune system</a:t>
            </a:r>
            <a:r>
              <a:rPr lang="en-US" sz="2400" dirty="0">
                <a:solidFill>
                  <a:schemeClr val="tx1"/>
                </a:solidFill>
                <a:effectLst>
                  <a:glow rad="63500">
                    <a:schemeClr val="accent4">
                      <a:satMod val="175000"/>
                      <a:alpha val="40000"/>
                    </a:schemeClr>
                  </a:glow>
                </a:effectLst>
              </a:rPr>
              <a:t>, have been used successfully in treating cancer</a:t>
            </a:r>
            <a:r>
              <a:rPr lang="en-US" sz="2400" dirty="0">
                <a:solidFill>
                  <a:schemeClr val="tx1"/>
                </a:solidFill>
              </a:rPr>
              <a:t>.</a:t>
            </a:r>
          </a:p>
          <a:p>
            <a:pPr marL="342000" indent="-342000"/>
            <a:r>
              <a:rPr lang="en-US" sz="2400" dirty="0">
                <a:solidFill>
                  <a:srgbClr val="FF0000"/>
                </a:solidFill>
              </a:rPr>
              <a:t>Therapeutic </a:t>
            </a:r>
            <a:r>
              <a:rPr lang="en-US" sz="2400" i="1" dirty="0">
                <a:solidFill>
                  <a:srgbClr val="FF0000"/>
                </a:solidFill>
              </a:rPr>
              <a:t>vaccines</a:t>
            </a:r>
            <a:r>
              <a:rPr lang="en-US" sz="2400" dirty="0">
                <a:solidFill>
                  <a:srgbClr val="FF0000"/>
                </a:solidFill>
              </a:rPr>
              <a:t> </a:t>
            </a:r>
            <a:r>
              <a:rPr lang="en-US" sz="2400" dirty="0">
                <a:solidFill>
                  <a:schemeClr val="tx1"/>
                </a:solidFill>
              </a:rPr>
              <a:t>that </a:t>
            </a:r>
            <a:r>
              <a:rPr lang="en-US" sz="2400" dirty="0">
                <a:solidFill>
                  <a:schemeClr val="tx1"/>
                </a:solidFill>
                <a:effectLst>
                  <a:glow rad="63500">
                    <a:schemeClr val="accent2">
                      <a:satMod val="175000"/>
                      <a:alpha val="40000"/>
                    </a:schemeClr>
                  </a:glow>
                  <a:outerShdw blurRad="38100" dist="38100" dir="2700000" algn="tl">
                    <a:srgbClr val="000000">
                      <a:alpha val="43137"/>
                    </a:srgbClr>
                  </a:outerShdw>
                </a:effectLst>
              </a:rPr>
              <a:t>introduce</a:t>
            </a:r>
            <a:r>
              <a:rPr lang="en-US" sz="2400" dirty="0">
                <a:solidFill>
                  <a:schemeClr val="tx1"/>
                </a:solidFill>
                <a:effectLst>
                  <a:glow rad="63500">
                    <a:schemeClr val="accent2">
                      <a:satMod val="175000"/>
                      <a:alpha val="40000"/>
                    </a:schemeClr>
                  </a:glow>
                </a:effectLst>
              </a:rPr>
              <a:t> cancer cell </a:t>
            </a:r>
            <a:r>
              <a:rPr lang="en-US" sz="2400" dirty="0">
                <a:solidFill>
                  <a:srgbClr val="FF0000"/>
                </a:solidFill>
                <a:effectLst>
                  <a:glow rad="63500">
                    <a:schemeClr val="accent2">
                      <a:satMod val="175000"/>
                      <a:alpha val="40000"/>
                    </a:schemeClr>
                  </a:glow>
                </a:effectLst>
              </a:rPr>
              <a:t>antigens</a:t>
            </a:r>
            <a:r>
              <a:rPr lang="en-US" sz="2400" dirty="0">
                <a:solidFill>
                  <a:schemeClr val="tx1"/>
                </a:solidFill>
                <a:effectLst>
                  <a:glow rad="63500">
                    <a:schemeClr val="accent2">
                      <a:satMod val="175000"/>
                      <a:alpha val="40000"/>
                    </a:schemeClr>
                  </a:glow>
                </a:effectLst>
              </a:rPr>
              <a:t> </a:t>
            </a:r>
            <a:r>
              <a:rPr lang="en-US" sz="2400" dirty="0">
                <a:solidFill>
                  <a:schemeClr val="tx1"/>
                </a:solidFill>
                <a:effectLst>
                  <a:glow rad="63500">
                    <a:schemeClr val="accent2">
                      <a:satMod val="175000"/>
                      <a:alpha val="40000"/>
                    </a:schemeClr>
                  </a:glow>
                  <a:outerShdw blurRad="38100" dist="38100" dir="2700000" algn="tl">
                    <a:srgbClr val="000000">
                      <a:alpha val="43137"/>
                    </a:srgbClr>
                  </a:outerShdw>
                </a:effectLst>
              </a:rPr>
              <a:t>into</a:t>
            </a:r>
            <a:r>
              <a:rPr lang="en-US" sz="2400" dirty="0">
                <a:solidFill>
                  <a:schemeClr val="tx1"/>
                </a:solidFill>
                <a:effectLst>
                  <a:glow rad="63500">
                    <a:schemeClr val="accent2">
                      <a:satMod val="175000"/>
                      <a:alpha val="40000"/>
                    </a:schemeClr>
                  </a:glow>
                </a:effectLst>
              </a:rPr>
              <a:t> patients </a:t>
            </a:r>
            <a:r>
              <a:rPr lang="en-US" sz="2400" dirty="0">
                <a:solidFill>
                  <a:schemeClr val="tx1"/>
                </a:solidFill>
                <a:effectLst>
                  <a:glow rad="63500">
                    <a:schemeClr val="accent2">
                      <a:satMod val="175000"/>
                      <a:alpha val="40000"/>
                    </a:schemeClr>
                  </a:glow>
                  <a:outerShdw blurRad="38100" dist="38100" dir="2700000" algn="tl">
                    <a:srgbClr val="000000">
                      <a:alpha val="43137"/>
                    </a:srgbClr>
                  </a:outerShdw>
                </a:effectLst>
              </a:rPr>
              <a:t>stimulate</a:t>
            </a:r>
            <a:r>
              <a:rPr lang="en-US" sz="2400" dirty="0">
                <a:solidFill>
                  <a:schemeClr val="tx1"/>
                </a:solidFill>
                <a:effectLst>
                  <a:glow rad="63500">
                    <a:schemeClr val="accent2">
                      <a:satMod val="175000"/>
                      <a:alpha val="40000"/>
                    </a:schemeClr>
                  </a:glow>
                </a:effectLst>
              </a:rPr>
              <a:t> the immune system to </a:t>
            </a:r>
            <a:r>
              <a:rPr lang="en-US" sz="2400" dirty="0">
                <a:solidFill>
                  <a:schemeClr val="tx1"/>
                </a:solidFill>
                <a:effectLst>
                  <a:glow rad="63500">
                    <a:schemeClr val="accent2">
                      <a:satMod val="175000"/>
                      <a:alpha val="40000"/>
                    </a:schemeClr>
                  </a:glow>
                  <a:outerShdw blurRad="38100" dist="38100" dir="2700000" algn="tl">
                    <a:srgbClr val="000000">
                      <a:alpha val="43137"/>
                    </a:srgbClr>
                  </a:outerShdw>
                </a:effectLst>
              </a:rPr>
              <a:t>attack</a:t>
            </a:r>
            <a:r>
              <a:rPr lang="en-US" sz="2400" dirty="0">
                <a:solidFill>
                  <a:schemeClr val="tx1"/>
                </a:solidFill>
                <a:effectLst>
                  <a:glow rad="63500">
                    <a:schemeClr val="accent2">
                      <a:satMod val="175000"/>
                      <a:alpha val="40000"/>
                    </a:schemeClr>
                  </a:glow>
                </a:effectLst>
              </a:rPr>
              <a:t> cancer cells.</a:t>
            </a:r>
          </a:p>
          <a:p>
            <a:pPr marL="342000" indent="-342000"/>
            <a:r>
              <a:rPr lang="en-US" sz="2400" dirty="0">
                <a:solidFill>
                  <a:schemeClr val="tx1"/>
                </a:solidFill>
              </a:rPr>
              <a:t>One, </a:t>
            </a:r>
            <a:r>
              <a:rPr lang="en-US" sz="2400" i="1" u="sng" dirty="0">
                <a:solidFill>
                  <a:schemeClr val="tx1"/>
                </a:solidFill>
                <a:effectLst>
                  <a:glow rad="63500">
                    <a:schemeClr val="accent4">
                      <a:satMod val="175000"/>
                      <a:alpha val="40000"/>
                    </a:schemeClr>
                  </a:glow>
                </a:effectLst>
              </a:rPr>
              <a:t>Provenge</a:t>
            </a:r>
            <a:r>
              <a:rPr lang="en-US" sz="2400" i="1" dirty="0">
                <a:solidFill>
                  <a:schemeClr val="tx1"/>
                </a:solidFill>
                <a:effectLst>
                  <a:glow rad="63500">
                    <a:schemeClr val="accent4">
                      <a:satMod val="175000"/>
                      <a:alpha val="40000"/>
                    </a:schemeClr>
                  </a:glow>
                </a:effectLst>
              </a:rPr>
              <a:t>,</a:t>
            </a:r>
            <a:r>
              <a:rPr lang="en-US" sz="2400" dirty="0">
                <a:solidFill>
                  <a:schemeClr val="tx1"/>
                </a:solidFill>
                <a:effectLst>
                  <a:glow rad="63500">
                    <a:schemeClr val="accent4">
                      <a:satMod val="175000"/>
                      <a:alpha val="40000"/>
                    </a:schemeClr>
                  </a:glow>
                </a:effectLst>
              </a:rPr>
              <a:t> is used to treat </a:t>
            </a:r>
            <a:r>
              <a:rPr lang="en-US" sz="2400" dirty="0">
                <a:solidFill>
                  <a:srgbClr val="FF0000"/>
                </a:solidFill>
                <a:effectLst>
                  <a:glow rad="63500">
                    <a:schemeClr val="accent4">
                      <a:satMod val="175000"/>
                      <a:alpha val="40000"/>
                    </a:schemeClr>
                  </a:glow>
                </a:effectLst>
              </a:rPr>
              <a:t>prostate cancer</a:t>
            </a:r>
            <a:r>
              <a:rPr lang="en-US" sz="2400" dirty="0">
                <a:solidFill>
                  <a:schemeClr val="tx1"/>
                </a:solidFill>
              </a:rPr>
              <a:t>.</a:t>
            </a:r>
          </a:p>
        </p:txBody>
      </p:sp>
    </p:spTree>
    <p:extLst>
      <p:ext uri="{BB962C8B-B14F-4D97-AF65-F5344CB8AC3E}">
        <p14:creationId xmlns:p14="http://schemas.microsoft.com/office/powerpoint/2010/main" val="41801439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75098"/>
            <a:ext cx="8229600" cy="648231"/>
          </a:xfrm>
          <a:solidFill>
            <a:srgbClr val="D4EAE4"/>
          </a:solidFill>
        </p:spPr>
        <p:txBody>
          <a:bodyPr lIns="0" tIns="0" rIns="0" bIns="0"/>
          <a:lstStyle/>
          <a:p>
            <a:r>
              <a:rPr lang="en-US" dirty="0"/>
              <a:t>Boosting Immune Surveillance </a:t>
            </a:r>
            <a:endParaRPr lang="en-IN" sz="2800" dirty="0"/>
          </a:p>
        </p:txBody>
      </p:sp>
      <p:sp>
        <p:nvSpPr>
          <p:cNvPr id="8" name="Content Placeholder 7"/>
          <p:cNvSpPr>
            <a:spLocks noGrp="1"/>
          </p:cNvSpPr>
          <p:nvPr>
            <p:ph sz="quarter" idx="13"/>
          </p:nvPr>
        </p:nvSpPr>
        <p:spPr>
          <a:xfrm>
            <a:off x="457200" y="955344"/>
            <a:ext cx="8232775" cy="3971497"/>
          </a:xfrm>
        </p:spPr>
        <p:txBody>
          <a:bodyPr lIns="0" tIns="0" rIns="0" bIns="0"/>
          <a:lstStyle/>
          <a:p>
            <a:pPr marL="342000" indent="-342000"/>
            <a:r>
              <a:rPr lang="en-US" sz="2400" dirty="0">
                <a:effectLst>
                  <a:glow rad="63500">
                    <a:schemeClr val="accent4">
                      <a:satMod val="175000"/>
                      <a:alpha val="40000"/>
                    </a:schemeClr>
                  </a:glow>
                </a:effectLst>
              </a:rPr>
              <a:t>Generally, because </a:t>
            </a:r>
            <a:r>
              <a:rPr lang="en-US" sz="2400" u="sng" dirty="0">
                <a:effectLst>
                  <a:glow rad="63500">
                    <a:schemeClr val="accent4">
                      <a:satMod val="175000"/>
                      <a:alpha val="40000"/>
                    </a:schemeClr>
                  </a:glow>
                </a:effectLst>
              </a:rPr>
              <a:t>tumors are derived from the host’s cells, they are not highly antigenic </a:t>
            </a:r>
            <a:r>
              <a:rPr lang="en-US" sz="2400" dirty="0">
                <a:effectLst>
                  <a:glow rad="63500">
                    <a:schemeClr val="accent4">
                      <a:satMod val="175000"/>
                      <a:alpha val="40000"/>
                    </a:schemeClr>
                  </a:glow>
                </a:effectLst>
              </a:rPr>
              <a:t>and thus, do not provoke a strong immune response. </a:t>
            </a:r>
          </a:p>
          <a:p>
            <a:pPr marL="342000" indent="-342000"/>
            <a:r>
              <a:rPr lang="en-US" sz="2400" dirty="0"/>
              <a:t>There are </a:t>
            </a:r>
            <a:r>
              <a:rPr lang="en-US" sz="2400" u="sng" dirty="0"/>
              <a:t>several</a:t>
            </a:r>
            <a:r>
              <a:rPr lang="en-US" sz="2400" dirty="0"/>
              <a:t> approaches for </a:t>
            </a:r>
            <a:r>
              <a:rPr lang="en-US" sz="2400" u="sng" dirty="0">
                <a:effectLst>
                  <a:outerShdw blurRad="38100" dist="38100" dir="2700000" algn="tl">
                    <a:srgbClr val="000000">
                      <a:alpha val="43137"/>
                    </a:srgbClr>
                  </a:outerShdw>
                </a:effectLst>
              </a:rPr>
              <a:t>boosting</a:t>
            </a:r>
            <a:r>
              <a:rPr lang="en-US" sz="2400" u="sng" dirty="0"/>
              <a:t> immune </a:t>
            </a:r>
            <a:r>
              <a:rPr lang="en-US" sz="2400" u="sng" dirty="0" smtClean="0"/>
              <a:t>surveillance</a:t>
            </a:r>
            <a:r>
              <a:rPr lang="en-US" sz="2400" u="sng" dirty="0"/>
              <a:t>.</a:t>
            </a:r>
          </a:p>
        </p:txBody>
      </p:sp>
    </p:spTree>
    <p:extLst>
      <p:ext uri="{BB962C8B-B14F-4D97-AF65-F5344CB8AC3E}">
        <p14:creationId xmlns:p14="http://schemas.microsoft.com/office/powerpoint/2010/main" val="306387220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70634"/>
            <a:ext cx="8229600" cy="1098609"/>
          </a:xfrm>
          <a:solidFill>
            <a:srgbClr val="D4EAE4"/>
          </a:solidFill>
        </p:spPr>
        <p:txBody>
          <a:bodyPr lIns="0" tIns="0" rIns="0" bIns="0"/>
          <a:lstStyle/>
          <a:p>
            <a:r>
              <a:rPr lang="en-US" dirty="0"/>
              <a:t>Boosting Immune Surveillance: Immune Checkpoint Theory</a:t>
            </a:r>
            <a:endParaRPr lang="en-IN" sz="2800" dirty="0"/>
          </a:p>
        </p:txBody>
      </p:sp>
      <p:sp>
        <p:nvSpPr>
          <p:cNvPr id="8" name="Content Placeholder 7"/>
          <p:cNvSpPr>
            <a:spLocks noGrp="1"/>
          </p:cNvSpPr>
          <p:nvPr>
            <p:ph sz="quarter" idx="13"/>
          </p:nvPr>
        </p:nvSpPr>
        <p:spPr>
          <a:xfrm>
            <a:off x="457200" y="1542197"/>
            <a:ext cx="8232775" cy="3384644"/>
          </a:xfrm>
        </p:spPr>
        <p:txBody>
          <a:bodyPr lIns="0" tIns="0" rIns="0" bIns="0"/>
          <a:lstStyle/>
          <a:p>
            <a:pPr marL="342000" indent="-342000"/>
            <a:r>
              <a:rPr lang="en-US" sz="2400" u="sng" dirty="0">
                <a:solidFill>
                  <a:schemeClr val="tx1"/>
                </a:solidFill>
                <a:effectLst>
                  <a:glow rad="63500">
                    <a:schemeClr val="accent4">
                      <a:satMod val="175000"/>
                      <a:alpha val="40000"/>
                    </a:schemeClr>
                  </a:glow>
                </a:effectLst>
              </a:rPr>
              <a:t>T cells can be made more “aggressive</a:t>
            </a:r>
            <a:r>
              <a:rPr lang="en-US" sz="2400" dirty="0">
                <a:solidFill>
                  <a:schemeClr val="tx1"/>
                </a:solidFill>
                <a:effectLst>
                  <a:glow rad="63500">
                    <a:schemeClr val="accent4">
                      <a:satMod val="175000"/>
                      <a:alpha val="40000"/>
                    </a:schemeClr>
                  </a:glow>
                </a:effectLst>
              </a:rPr>
              <a:t>” by using </a:t>
            </a:r>
            <a:r>
              <a:rPr lang="en-US" sz="2400" dirty="0">
                <a:solidFill>
                  <a:srgbClr val="FF0000"/>
                </a:solidFill>
                <a:effectLst>
                  <a:glow rad="63500">
                    <a:schemeClr val="accent4">
                      <a:satMod val="175000"/>
                      <a:alpha val="40000"/>
                    </a:schemeClr>
                  </a:glow>
                </a:effectLst>
              </a:rPr>
              <a:t>monoclonal antibodies </a:t>
            </a:r>
            <a:r>
              <a:rPr lang="en-US" sz="2400" dirty="0">
                <a:solidFill>
                  <a:schemeClr val="tx1"/>
                </a:solidFill>
                <a:effectLst>
                  <a:glow rad="63500">
                    <a:schemeClr val="accent4">
                      <a:satMod val="175000"/>
                      <a:alpha val="40000"/>
                    </a:schemeClr>
                  </a:glow>
                </a:effectLst>
              </a:rPr>
              <a:t>that </a:t>
            </a:r>
            <a:r>
              <a:rPr lang="en-US" sz="2400" u="sng" dirty="0">
                <a:solidFill>
                  <a:schemeClr val="tx1"/>
                </a:solidFill>
                <a:effectLst>
                  <a:glow rad="63500">
                    <a:schemeClr val="accent4">
                      <a:satMod val="175000"/>
                      <a:alpha val="40000"/>
                    </a:schemeClr>
                  </a:glow>
                </a:effectLst>
              </a:rPr>
              <a:t>target cell surface proteins on a T cell or a tumor cell. </a:t>
            </a:r>
          </a:p>
          <a:p>
            <a:pPr marL="342000" indent="-342000"/>
            <a:r>
              <a:rPr lang="en-US" sz="2400" u="sng" dirty="0">
                <a:solidFill>
                  <a:schemeClr val="tx1"/>
                </a:solidFill>
              </a:rPr>
              <a:t>Normally, T cells use these cell surface proteins to moderate the immune response to prevent autoimmunity</a:t>
            </a:r>
            <a:r>
              <a:rPr lang="en-US" sz="2400" dirty="0">
                <a:solidFill>
                  <a:schemeClr val="tx1"/>
                </a:solidFill>
              </a:rPr>
              <a:t>. </a:t>
            </a:r>
          </a:p>
          <a:p>
            <a:pPr marL="342000" indent="-342000"/>
            <a:r>
              <a:rPr lang="en-US" sz="2400" dirty="0">
                <a:solidFill>
                  <a:srgbClr val="FF0000"/>
                </a:solidFill>
              </a:rPr>
              <a:t>By blocking </a:t>
            </a:r>
            <a:r>
              <a:rPr lang="en-US" sz="2400" dirty="0">
                <a:solidFill>
                  <a:schemeClr val="tx1"/>
                </a:solidFill>
              </a:rPr>
              <a:t>these cell surface proteins, </a:t>
            </a:r>
            <a:r>
              <a:rPr lang="en-US" sz="2400" u="sng" dirty="0">
                <a:solidFill>
                  <a:schemeClr val="tx1"/>
                </a:solidFill>
              </a:rPr>
              <a:t>T cells can kill the cancer cells. </a:t>
            </a:r>
          </a:p>
        </p:txBody>
      </p:sp>
    </p:spTree>
    <p:extLst>
      <p:ext uri="{BB962C8B-B14F-4D97-AF65-F5344CB8AC3E}">
        <p14:creationId xmlns:p14="http://schemas.microsoft.com/office/powerpoint/2010/main" val="405466108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70634"/>
            <a:ext cx="8229600" cy="1098609"/>
          </a:xfrm>
          <a:solidFill>
            <a:srgbClr val="D4EAE4"/>
          </a:solidFill>
        </p:spPr>
        <p:txBody>
          <a:bodyPr lIns="0" tIns="0" rIns="0" bIns="0"/>
          <a:lstStyle/>
          <a:p>
            <a:r>
              <a:rPr lang="en-US" dirty="0"/>
              <a:t>Boosting Immune Surveillance: Adoptive Cell Transfer (</a:t>
            </a:r>
            <a:r>
              <a:rPr lang="en-US" spc="-450" dirty="0"/>
              <a:t>A C T</a:t>
            </a:r>
            <a:r>
              <a:rPr lang="en-US" dirty="0"/>
              <a:t>)</a:t>
            </a:r>
            <a:endParaRPr lang="en-IN" sz="2800" dirty="0"/>
          </a:p>
        </p:txBody>
      </p:sp>
      <p:sp>
        <p:nvSpPr>
          <p:cNvPr id="8" name="Content Placeholder 7"/>
          <p:cNvSpPr>
            <a:spLocks noGrp="1"/>
          </p:cNvSpPr>
          <p:nvPr>
            <p:ph sz="quarter" idx="13"/>
          </p:nvPr>
        </p:nvSpPr>
        <p:spPr>
          <a:xfrm>
            <a:off x="457200" y="1542197"/>
            <a:ext cx="8232775" cy="3384644"/>
          </a:xfrm>
        </p:spPr>
        <p:txBody>
          <a:bodyPr lIns="0" tIns="0" rIns="0" bIns="0"/>
          <a:lstStyle/>
          <a:p>
            <a:pPr marL="342000" indent="-342000"/>
            <a:r>
              <a:rPr lang="en-US" sz="2400" u="sng" spc="-350" dirty="0">
                <a:effectLst>
                  <a:glow rad="63500">
                    <a:schemeClr val="accent4">
                      <a:satMod val="175000"/>
                      <a:alpha val="40000"/>
                    </a:schemeClr>
                  </a:glow>
                </a:effectLst>
              </a:rPr>
              <a:t>A C T</a:t>
            </a:r>
            <a:r>
              <a:rPr lang="en-US" sz="2400" u="sng" dirty="0">
                <a:effectLst>
                  <a:glow rad="63500">
                    <a:schemeClr val="accent4">
                      <a:satMod val="175000"/>
                      <a:alpha val="40000"/>
                    </a:schemeClr>
                  </a:glow>
                </a:effectLst>
              </a:rPr>
              <a:t> involves </a:t>
            </a:r>
            <a:r>
              <a:rPr lang="en-US" sz="2400" u="sng" dirty="0">
                <a:solidFill>
                  <a:srgbClr val="FF0000"/>
                </a:solidFill>
                <a:effectLst>
                  <a:glow rad="63500">
                    <a:schemeClr val="accent4">
                      <a:satMod val="175000"/>
                      <a:alpha val="40000"/>
                    </a:schemeClr>
                  </a:glow>
                </a:effectLst>
              </a:rPr>
              <a:t>collecting</a:t>
            </a:r>
            <a:r>
              <a:rPr lang="en-US" sz="2400" u="sng" dirty="0">
                <a:effectLst>
                  <a:glow rad="63500">
                    <a:schemeClr val="accent4">
                      <a:satMod val="175000"/>
                      <a:alpha val="40000"/>
                    </a:schemeClr>
                  </a:glow>
                </a:effectLst>
              </a:rPr>
              <a:t> patients’ immune cells, </a:t>
            </a:r>
            <a:r>
              <a:rPr lang="en-US" sz="2400" u="sng" dirty="0">
                <a:solidFill>
                  <a:srgbClr val="FF0000"/>
                </a:solidFill>
                <a:effectLst>
                  <a:glow rad="63500">
                    <a:schemeClr val="accent4">
                      <a:satMod val="175000"/>
                      <a:alpha val="40000"/>
                    </a:schemeClr>
                  </a:glow>
                </a:effectLst>
              </a:rPr>
              <a:t>genetically</a:t>
            </a:r>
            <a:r>
              <a:rPr lang="en-US" sz="2400" u="sng" dirty="0">
                <a:effectLst>
                  <a:glow rad="63500">
                    <a:schemeClr val="accent4">
                      <a:satMod val="175000"/>
                      <a:alpha val="40000"/>
                    </a:schemeClr>
                  </a:glow>
                </a:effectLst>
              </a:rPr>
              <a:t> </a:t>
            </a:r>
            <a:r>
              <a:rPr lang="en-US" sz="2400" u="sng" dirty="0">
                <a:solidFill>
                  <a:srgbClr val="FF0000"/>
                </a:solidFill>
                <a:effectLst>
                  <a:glow rad="63500">
                    <a:schemeClr val="accent4">
                      <a:satMod val="175000"/>
                      <a:alpha val="40000"/>
                    </a:schemeClr>
                  </a:glow>
                </a:effectLst>
              </a:rPr>
              <a:t>engineering</a:t>
            </a:r>
            <a:r>
              <a:rPr lang="en-US" sz="2400" u="sng" dirty="0">
                <a:effectLst>
                  <a:glow rad="63500">
                    <a:schemeClr val="accent4">
                      <a:satMod val="175000"/>
                      <a:alpha val="40000"/>
                    </a:schemeClr>
                  </a:glow>
                </a:effectLst>
              </a:rPr>
              <a:t> them, and </a:t>
            </a:r>
            <a:r>
              <a:rPr lang="en-US" sz="2400" u="sng" dirty="0">
                <a:solidFill>
                  <a:srgbClr val="FF0000"/>
                </a:solidFill>
                <a:effectLst>
                  <a:glow rad="63500">
                    <a:schemeClr val="accent4">
                      <a:satMod val="175000"/>
                      <a:alpha val="40000"/>
                    </a:schemeClr>
                  </a:glow>
                </a:effectLst>
              </a:rPr>
              <a:t>reintroducing</a:t>
            </a:r>
            <a:r>
              <a:rPr lang="en-US" sz="2400" u="sng" dirty="0">
                <a:effectLst>
                  <a:glow rad="63500">
                    <a:schemeClr val="accent4">
                      <a:satMod val="175000"/>
                      <a:alpha val="40000"/>
                    </a:schemeClr>
                  </a:glow>
                </a:effectLst>
              </a:rPr>
              <a:t> them into the patient</a:t>
            </a:r>
            <a:r>
              <a:rPr lang="en-US" sz="2400" dirty="0"/>
              <a:t>. </a:t>
            </a:r>
          </a:p>
          <a:p>
            <a:pPr marL="342000" indent="-342000"/>
            <a:r>
              <a:rPr lang="en-US" sz="2400" u="sng" dirty="0"/>
              <a:t>One type of </a:t>
            </a:r>
            <a:r>
              <a:rPr lang="en-US" sz="2400" u="sng" spc="-350" dirty="0"/>
              <a:t>A C T</a:t>
            </a:r>
            <a:r>
              <a:rPr lang="en-US" sz="2400" u="sng" dirty="0"/>
              <a:t> express</a:t>
            </a:r>
            <a:r>
              <a:rPr lang="en-US" sz="2400" dirty="0"/>
              <a:t> a </a:t>
            </a:r>
            <a:r>
              <a:rPr lang="en-US" sz="2400" dirty="0">
                <a:solidFill>
                  <a:srgbClr val="FF0000"/>
                </a:solidFill>
              </a:rPr>
              <a:t>genetically engineered protein called </a:t>
            </a:r>
            <a:r>
              <a:rPr lang="en-US" sz="2400" b="1" u="sng" dirty="0"/>
              <a:t>chimeric antigen receptor (</a:t>
            </a:r>
            <a:r>
              <a:rPr lang="en-US" sz="2400" b="1" u="sng" spc="-350" dirty="0"/>
              <a:t>C A R </a:t>
            </a:r>
            <a:r>
              <a:rPr lang="en-US" sz="2400" b="1" u="sng" dirty="0"/>
              <a:t>) T cells</a:t>
            </a:r>
            <a:r>
              <a:rPr lang="en-US" sz="2400" u="sng" dirty="0" smtClean="0"/>
              <a:t>.( Artificial T-cell receptors)</a:t>
            </a:r>
            <a:endParaRPr lang="en-US" sz="2400" u="sng" dirty="0"/>
          </a:p>
          <a:p>
            <a:pPr marL="342000" indent="-342000"/>
            <a:r>
              <a:rPr lang="en-US" sz="2400" dirty="0"/>
              <a:t>The </a:t>
            </a:r>
            <a:r>
              <a:rPr lang="en-US" sz="2400" dirty="0">
                <a:effectLst>
                  <a:outerShdw blurRad="38100" dist="38100" dir="2700000" algn="tl">
                    <a:srgbClr val="000000">
                      <a:alpha val="43137"/>
                    </a:srgbClr>
                  </a:outerShdw>
                </a:effectLst>
              </a:rPr>
              <a:t>extracellular</a:t>
            </a:r>
            <a:r>
              <a:rPr lang="en-US" sz="2400" dirty="0"/>
              <a:t> portion is an </a:t>
            </a:r>
            <a:r>
              <a:rPr lang="en-US" sz="2400" dirty="0">
                <a:effectLst>
                  <a:outerShdw blurRad="38100" dist="38100" dir="2700000" algn="tl">
                    <a:srgbClr val="000000">
                      <a:alpha val="43137"/>
                    </a:srgbClr>
                  </a:outerShdw>
                </a:effectLst>
              </a:rPr>
              <a:t>antibody</a:t>
            </a:r>
            <a:r>
              <a:rPr lang="en-US" sz="2400" dirty="0"/>
              <a:t> that </a:t>
            </a:r>
            <a:r>
              <a:rPr lang="en-US" sz="2400" dirty="0">
                <a:effectLst>
                  <a:outerShdw blurRad="38100" dist="38100" dir="2700000" algn="tl">
                    <a:srgbClr val="000000">
                      <a:alpha val="43137"/>
                    </a:srgbClr>
                  </a:outerShdw>
                </a:effectLst>
              </a:rPr>
              <a:t>binds</a:t>
            </a:r>
            <a:r>
              <a:rPr lang="en-US" sz="2400" dirty="0"/>
              <a:t> an </a:t>
            </a:r>
            <a:r>
              <a:rPr lang="en-US" sz="2400" dirty="0">
                <a:effectLst>
                  <a:outerShdw blurRad="38100" dist="38100" dir="2700000" algn="tl">
                    <a:srgbClr val="000000">
                      <a:alpha val="43137"/>
                    </a:srgbClr>
                  </a:outerShdw>
                </a:effectLst>
              </a:rPr>
              <a:t>antigen</a:t>
            </a:r>
            <a:r>
              <a:rPr lang="en-US" sz="2400" dirty="0"/>
              <a:t> on the </a:t>
            </a:r>
            <a:r>
              <a:rPr lang="en-US" sz="2400" dirty="0">
                <a:effectLst>
                  <a:outerShdw blurRad="38100" dist="38100" dir="2700000" algn="tl">
                    <a:srgbClr val="000000">
                      <a:alpha val="43137"/>
                    </a:srgbClr>
                  </a:outerShdw>
                </a:effectLst>
              </a:rPr>
              <a:t>cancer</a:t>
            </a:r>
            <a:r>
              <a:rPr lang="en-US" sz="2400" dirty="0"/>
              <a:t> cell. It is link to a cytoplasmic portion which </a:t>
            </a:r>
            <a:r>
              <a:rPr lang="en-US" sz="2400" dirty="0">
                <a:effectLst>
                  <a:outerShdw blurRad="38100" dist="38100" dir="2700000" algn="tl">
                    <a:srgbClr val="000000">
                      <a:alpha val="43137"/>
                    </a:srgbClr>
                  </a:outerShdw>
                </a:effectLst>
              </a:rPr>
              <a:t>activates</a:t>
            </a:r>
            <a:r>
              <a:rPr lang="en-US" sz="2400" dirty="0"/>
              <a:t> the T cell.</a:t>
            </a:r>
          </a:p>
        </p:txBody>
      </p:sp>
    </p:spTree>
    <p:extLst>
      <p:ext uri="{BB962C8B-B14F-4D97-AF65-F5344CB8AC3E}">
        <p14:creationId xmlns:p14="http://schemas.microsoft.com/office/powerpoint/2010/main" val="967362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3483"/>
            <a:ext cx="8229600" cy="589847"/>
          </a:xfrm>
          <a:solidFill>
            <a:srgbClr val="D4EAE4"/>
          </a:solidFill>
        </p:spPr>
        <p:txBody>
          <a:bodyPr lIns="0" tIns="0" rIns="0" bIns="0"/>
          <a:lstStyle/>
          <a:p>
            <a:r>
              <a:rPr lang="en-US" dirty="0"/>
              <a:t>CAR T Cell Therapy </a:t>
            </a:r>
            <a:endParaRPr lang="en-IN" sz="2800" dirty="0"/>
          </a:p>
        </p:txBody>
      </p:sp>
      <p:sp>
        <p:nvSpPr>
          <p:cNvPr id="5" name="Content Placeholder 4"/>
          <p:cNvSpPr>
            <a:spLocks noGrp="1"/>
          </p:cNvSpPr>
          <p:nvPr>
            <p:ph sz="quarter" idx="14"/>
          </p:nvPr>
        </p:nvSpPr>
        <p:spPr>
          <a:xfrm>
            <a:off x="457201" y="993007"/>
            <a:ext cx="7908877" cy="426350"/>
          </a:xfrm>
        </p:spPr>
        <p:txBody>
          <a:bodyPr lIns="0" tIns="0" rIns="0" bIns="0"/>
          <a:lstStyle/>
          <a:p>
            <a:pPr marL="0" indent="0">
              <a:buNone/>
            </a:pPr>
            <a:r>
              <a:rPr lang="en-IN" sz="2400" b="1" dirty="0">
                <a:solidFill>
                  <a:schemeClr val="tx1"/>
                </a:solidFill>
              </a:rPr>
              <a:t>Figure 26.24</a:t>
            </a:r>
            <a:r>
              <a:rPr lang="en-IN" sz="2400" dirty="0">
                <a:solidFill>
                  <a:schemeClr val="tx1"/>
                </a:solidFill>
              </a:rPr>
              <a:t> </a:t>
            </a:r>
            <a:r>
              <a:rPr lang="en-IN" sz="2400" spc="-200" dirty="0">
                <a:solidFill>
                  <a:schemeClr val="tx1"/>
                </a:solidFill>
              </a:rPr>
              <a:t>CAR</a:t>
            </a:r>
            <a:r>
              <a:rPr lang="en-IN" sz="2400" dirty="0">
                <a:solidFill>
                  <a:schemeClr val="tx1"/>
                </a:solidFill>
              </a:rPr>
              <a:t> T Cell Therapy.</a:t>
            </a:r>
          </a:p>
        </p:txBody>
      </p:sp>
      <p:pic>
        <p:nvPicPr>
          <p:cNvPr id="10" name="Content Placeholder 6" descr="An illustration of C A R T cell therapy shows T cell activation Chimeric antigen receptor binds on tumor cell."/>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211"/>
          <a:stretch/>
        </p:blipFill>
        <p:spPr>
          <a:xfrm>
            <a:off x="1763706" y="1907104"/>
            <a:ext cx="5969165" cy="4247573"/>
          </a:xfrm>
        </p:spPr>
      </p:pic>
    </p:spTree>
    <p:extLst>
      <p:ext uri="{BB962C8B-B14F-4D97-AF65-F5344CB8AC3E}">
        <p14:creationId xmlns:p14="http://schemas.microsoft.com/office/powerpoint/2010/main" val="213191103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74023"/>
            <a:ext cx="8229600" cy="1192802"/>
          </a:xfrm>
          <a:solidFill>
            <a:srgbClr val="D4EAE4"/>
          </a:solidFill>
        </p:spPr>
        <p:txBody>
          <a:bodyPr lIns="0" tIns="0" rIns="0" bIns="0"/>
          <a:lstStyle/>
          <a:p>
            <a:r>
              <a:rPr lang="en-US" dirty="0"/>
              <a:t>Cancer Treatments Can Be Tailored to Individual Patients</a:t>
            </a:r>
            <a:endParaRPr lang="en-IN" sz="2800" dirty="0"/>
          </a:p>
        </p:txBody>
      </p:sp>
      <p:sp>
        <p:nvSpPr>
          <p:cNvPr id="8" name="Content Placeholder 7"/>
          <p:cNvSpPr>
            <a:spLocks noGrp="1"/>
          </p:cNvSpPr>
          <p:nvPr>
            <p:ph sz="quarter" idx="13"/>
          </p:nvPr>
        </p:nvSpPr>
        <p:spPr>
          <a:xfrm>
            <a:off x="457200" y="1428749"/>
            <a:ext cx="8232775" cy="3505201"/>
          </a:xfrm>
        </p:spPr>
        <p:txBody>
          <a:bodyPr lIns="0" tIns="0" rIns="0" bIns="0"/>
          <a:lstStyle/>
          <a:p>
            <a:pPr marL="255588" indent="-255588"/>
            <a:r>
              <a:rPr lang="en-US" sz="2400" i="1" dirty="0">
                <a:solidFill>
                  <a:srgbClr val="FF0000"/>
                </a:solidFill>
              </a:rPr>
              <a:t>Personalized medicine </a:t>
            </a:r>
            <a:r>
              <a:rPr lang="en-US" sz="2400" dirty="0"/>
              <a:t>is an approach in which </a:t>
            </a:r>
            <a:r>
              <a:rPr lang="en-US" sz="2400" u="sng" dirty="0">
                <a:effectLst>
                  <a:outerShdw blurRad="38100" dist="38100" dir="2700000" algn="tl">
                    <a:srgbClr val="000000">
                      <a:alpha val="43137"/>
                    </a:srgbClr>
                  </a:outerShdw>
                </a:effectLst>
              </a:rPr>
              <a:t>treatment</a:t>
            </a:r>
            <a:r>
              <a:rPr lang="en-US" sz="2400" u="sng" dirty="0"/>
              <a:t> options are </a:t>
            </a:r>
            <a:r>
              <a:rPr lang="en-US" sz="2400" u="sng" dirty="0">
                <a:effectLst>
                  <a:outerShdw blurRad="38100" dist="38100" dir="2700000" algn="tl">
                    <a:srgbClr val="000000">
                      <a:alpha val="43137"/>
                    </a:srgbClr>
                  </a:outerShdw>
                </a:effectLst>
              </a:rPr>
              <a:t>based</a:t>
            </a:r>
            <a:r>
              <a:rPr lang="en-US" sz="2400" u="sng" dirty="0"/>
              <a:t> on the </a:t>
            </a:r>
            <a:r>
              <a:rPr lang="en-US" sz="2400" u="sng" dirty="0">
                <a:effectLst>
                  <a:outerShdw blurRad="38100" dist="38100" dir="2700000" algn="tl">
                    <a:srgbClr val="000000">
                      <a:alpha val="43137"/>
                    </a:srgbClr>
                  </a:outerShdw>
                </a:effectLst>
              </a:rPr>
              <a:t>individual</a:t>
            </a:r>
            <a:r>
              <a:rPr lang="en-US" sz="2400" u="sng" dirty="0"/>
              <a:t> characteristics of each patient</a:t>
            </a:r>
            <a:r>
              <a:rPr lang="en-US" sz="2400" u="sng" dirty="0">
                <a:solidFill>
                  <a:srgbClr val="FF0000"/>
                </a:solidFill>
              </a:rPr>
              <a:t>.</a:t>
            </a:r>
          </a:p>
          <a:p>
            <a:pPr marL="255588" indent="-255588"/>
            <a:r>
              <a:rPr lang="en-US" sz="2400" i="1" dirty="0">
                <a:solidFill>
                  <a:srgbClr val="FF0000"/>
                </a:solidFill>
              </a:rPr>
              <a:t>Transcriptome analysis </a:t>
            </a:r>
            <a:r>
              <a:rPr lang="en-US" sz="2400" dirty="0"/>
              <a:t>shows that </a:t>
            </a:r>
            <a:r>
              <a:rPr lang="en-US" sz="2400" u="sng" dirty="0">
                <a:effectLst>
                  <a:outerShdw blurRad="38100" dist="38100" dir="2700000" algn="tl">
                    <a:srgbClr val="000000">
                      <a:alpha val="43137"/>
                    </a:srgbClr>
                  </a:outerShdw>
                </a:effectLst>
              </a:rPr>
              <a:t>cancers</a:t>
            </a:r>
            <a:r>
              <a:rPr lang="en-US" sz="2400" u="sng" dirty="0"/>
              <a:t> of the same cell type may </a:t>
            </a:r>
            <a:r>
              <a:rPr lang="en-US" sz="2400" u="sng" dirty="0">
                <a:effectLst>
                  <a:outerShdw blurRad="38100" dist="38100" dir="2700000" algn="tl">
                    <a:srgbClr val="000000">
                      <a:alpha val="43137"/>
                    </a:srgbClr>
                  </a:outerShdw>
                </a:effectLst>
              </a:rPr>
              <a:t>have</a:t>
            </a:r>
            <a:r>
              <a:rPr lang="en-US" sz="2400" u="sng" dirty="0"/>
              <a:t> differing </a:t>
            </a:r>
            <a:r>
              <a:rPr lang="en-US" sz="2400" u="sng" dirty="0">
                <a:effectLst>
                  <a:outerShdw blurRad="38100" dist="38100" dir="2700000" algn="tl">
                    <a:srgbClr val="000000">
                      <a:alpha val="43137"/>
                    </a:srgbClr>
                  </a:outerShdw>
                </a:effectLst>
              </a:rPr>
              <a:t>patterns</a:t>
            </a:r>
            <a:r>
              <a:rPr lang="en-US" sz="2400" u="sng" dirty="0"/>
              <a:t> of gene expression</a:t>
            </a:r>
            <a:r>
              <a:rPr lang="en-US" sz="2400" dirty="0">
                <a:solidFill>
                  <a:srgbClr val="FF0000"/>
                </a:solidFill>
              </a:rPr>
              <a:t>.</a:t>
            </a:r>
          </a:p>
          <a:p>
            <a:pPr marL="255588" indent="-255588"/>
            <a:r>
              <a:rPr lang="en-US" sz="2400" dirty="0"/>
              <a:t>Thus, one treatment may work better for some patients and not others; </a:t>
            </a:r>
            <a:r>
              <a:rPr lang="en-US" sz="2400" u="sng" dirty="0">
                <a:solidFill>
                  <a:schemeClr val="tx2"/>
                </a:solidFill>
                <a:effectLst>
                  <a:outerShdw blurRad="38100" dist="38100" dir="2700000" algn="tl">
                    <a:srgbClr val="000000">
                      <a:alpha val="43137"/>
                    </a:srgbClr>
                  </a:outerShdw>
                </a:effectLst>
              </a:rPr>
              <a:t>analyzing</a:t>
            </a:r>
            <a:r>
              <a:rPr lang="en-US" sz="2400" u="sng" dirty="0">
                <a:solidFill>
                  <a:schemeClr val="tx2"/>
                </a:solidFill>
              </a:rPr>
              <a:t> gene expression profiles </a:t>
            </a:r>
            <a:r>
              <a:rPr lang="en-US" sz="2400" u="sng" dirty="0">
                <a:solidFill>
                  <a:schemeClr val="tx2"/>
                </a:solidFill>
                <a:effectLst>
                  <a:outerShdw blurRad="38100" dist="38100" dir="2700000" algn="tl">
                    <a:srgbClr val="000000">
                      <a:alpha val="43137"/>
                    </a:srgbClr>
                  </a:outerShdw>
                </a:effectLst>
              </a:rPr>
              <a:t>for</a:t>
            </a:r>
            <a:r>
              <a:rPr lang="en-US" sz="2400" u="sng" dirty="0">
                <a:solidFill>
                  <a:schemeClr val="tx2"/>
                </a:solidFill>
              </a:rPr>
              <a:t> each patient can </a:t>
            </a:r>
            <a:r>
              <a:rPr lang="en-US" sz="2400" u="sng" dirty="0">
                <a:solidFill>
                  <a:schemeClr val="tx2"/>
                </a:solidFill>
                <a:effectLst>
                  <a:outerShdw blurRad="38100" dist="38100" dir="2700000" algn="tl">
                    <a:srgbClr val="000000">
                      <a:alpha val="43137"/>
                    </a:srgbClr>
                  </a:outerShdw>
                </a:effectLst>
              </a:rPr>
              <a:t>guide</a:t>
            </a:r>
            <a:r>
              <a:rPr lang="en-US" sz="2400" u="sng" dirty="0">
                <a:solidFill>
                  <a:schemeClr val="tx2"/>
                </a:solidFill>
              </a:rPr>
              <a:t> </a:t>
            </a:r>
            <a:r>
              <a:rPr lang="en-US" sz="2400" u="sng" dirty="0">
                <a:solidFill>
                  <a:schemeClr val="tx2"/>
                </a:solidFill>
                <a:effectLst>
                  <a:outerShdw blurRad="38100" dist="38100" dir="2700000" algn="tl">
                    <a:srgbClr val="000000">
                      <a:alpha val="43137"/>
                    </a:srgbClr>
                  </a:outerShdw>
                </a:effectLst>
              </a:rPr>
              <a:t>decisions</a:t>
            </a:r>
            <a:r>
              <a:rPr lang="en-US" sz="2400" u="sng" dirty="0">
                <a:solidFill>
                  <a:schemeClr val="tx2"/>
                </a:solidFill>
              </a:rPr>
              <a:t> about treatment</a:t>
            </a:r>
            <a:r>
              <a:rPr lang="en-US" sz="2400" dirty="0">
                <a:solidFill>
                  <a:srgbClr val="FF0000"/>
                </a:solidFill>
              </a:rPr>
              <a:t>.</a:t>
            </a:r>
          </a:p>
        </p:txBody>
      </p:sp>
    </p:spTree>
    <p:extLst>
      <p:ext uri="{BB962C8B-B14F-4D97-AF65-F5344CB8AC3E}">
        <p14:creationId xmlns:p14="http://schemas.microsoft.com/office/powerpoint/2010/main" val="1405926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6558" y="136326"/>
            <a:ext cx="8263784" cy="632932"/>
          </a:xfrm>
          <a:solidFill>
            <a:srgbClr val="CC99FF"/>
          </a:solidFill>
        </p:spPr>
        <p:txBody>
          <a:bodyPr lIns="0" tIns="0" rIns="0" bIns="0" anchor="ctr"/>
          <a:lstStyle/>
          <a:p>
            <a:r>
              <a:rPr lang="en-US" sz="3600" dirty="0">
                <a:latin typeface="+mj-lt"/>
              </a:rPr>
              <a:t>Cancer Cells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61583"/>
            <a:ext cx="8263784" cy="1941274"/>
          </a:xfrm>
        </p:spPr>
        <p:txBody>
          <a:bodyPr lIns="0" tIns="0" rIns="0" bIns="0"/>
          <a:lstStyle/>
          <a:p>
            <a:pPr marL="342000" indent="-342000"/>
            <a:r>
              <a:rPr lang="en-US" sz="2400" dirty="0">
                <a:solidFill>
                  <a:schemeClr val="tx1"/>
                </a:solidFill>
              </a:rPr>
              <a:t>Cancer is a </a:t>
            </a:r>
            <a:r>
              <a:rPr lang="en-US" sz="2400" dirty="0">
                <a:solidFill>
                  <a:schemeClr val="tx1"/>
                </a:solidFill>
                <a:effectLst>
                  <a:outerShdw blurRad="38100" dist="38100" dir="2700000" algn="tl">
                    <a:srgbClr val="000000">
                      <a:alpha val="43137"/>
                    </a:srgbClr>
                  </a:outerShdw>
                </a:effectLst>
              </a:rPr>
              <a:t>disease</a:t>
            </a:r>
            <a:r>
              <a:rPr lang="en-US" sz="2400" dirty="0">
                <a:solidFill>
                  <a:schemeClr val="tx1"/>
                </a:solidFill>
              </a:rPr>
              <a:t> that </a:t>
            </a:r>
            <a:r>
              <a:rPr lang="en-US" sz="2400" dirty="0">
                <a:solidFill>
                  <a:srgbClr val="FF0000"/>
                </a:solidFill>
              </a:rPr>
              <a:t>arises</a:t>
            </a:r>
            <a:r>
              <a:rPr lang="en-US" sz="2400" dirty="0">
                <a:solidFill>
                  <a:schemeClr val="tx1"/>
                </a:solidFill>
              </a:rPr>
              <a:t> from </a:t>
            </a:r>
            <a:r>
              <a:rPr lang="en-US" sz="2400" dirty="0">
                <a:solidFill>
                  <a:srgbClr val="FF0000"/>
                </a:solidFill>
              </a:rPr>
              <a:t>abnormalities</a:t>
            </a:r>
            <a:r>
              <a:rPr lang="en-US" sz="2400" dirty="0">
                <a:solidFill>
                  <a:schemeClr val="tx1"/>
                </a:solidFill>
              </a:rPr>
              <a:t> of cell </a:t>
            </a:r>
            <a:r>
              <a:rPr lang="en-US" sz="2400" dirty="0">
                <a:solidFill>
                  <a:srgbClr val="FF0000"/>
                </a:solidFill>
                <a:effectLst>
                  <a:outerShdw blurRad="38100" dist="38100" dir="2700000" algn="tl">
                    <a:srgbClr val="000000">
                      <a:alpha val="43137"/>
                    </a:srgbClr>
                  </a:outerShdw>
                </a:effectLst>
              </a:rPr>
              <a:t>function</a:t>
            </a:r>
            <a:r>
              <a:rPr lang="en-US" sz="2400" dirty="0">
                <a:solidFill>
                  <a:schemeClr val="tx1"/>
                </a:solidFill>
              </a:rPr>
              <a:t>.</a:t>
            </a:r>
          </a:p>
          <a:p>
            <a:pPr marL="342000" indent="-342000"/>
            <a:r>
              <a:rPr lang="en-US" sz="2400" dirty="0">
                <a:ln>
                  <a:solidFill>
                    <a:schemeClr val="accent4">
                      <a:lumMod val="75000"/>
                    </a:schemeClr>
                  </a:solidFill>
                </a:ln>
                <a:solidFill>
                  <a:schemeClr val="accent2">
                    <a:lumMod val="60000"/>
                    <a:lumOff val="40000"/>
                  </a:schemeClr>
                </a:solidFill>
                <a:effectLst>
                  <a:glow rad="63500">
                    <a:schemeClr val="accent5">
                      <a:satMod val="175000"/>
                      <a:alpha val="40000"/>
                    </a:schemeClr>
                  </a:glow>
                </a:effectLst>
              </a:rPr>
              <a:t>Gene mutations </a:t>
            </a:r>
            <a:r>
              <a:rPr lang="en-US" sz="2400" dirty="0">
                <a:ln>
                  <a:solidFill>
                    <a:schemeClr val="accent4">
                      <a:lumMod val="75000"/>
                    </a:schemeClr>
                  </a:solidFill>
                </a:ln>
                <a:solidFill>
                  <a:schemeClr val="accent3"/>
                </a:solidFill>
                <a:effectLst>
                  <a:glow rad="63500">
                    <a:schemeClr val="accent5">
                      <a:satMod val="175000"/>
                      <a:alpha val="40000"/>
                    </a:schemeClr>
                  </a:glow>
                </a:effectLst>
              </a:rPr>
              <a:t>and </a:t>
            </a:r>
            <a:r>
              <a:rPr lang="en-US" sz="2400" dirty="0">
                <a:ln>
                  <a:solidFill>
                    <a:schemeClr val="accent4">
                      <a:lumMod val="75000"/>
                    </a:schemeClr>
                  </a:solidFill>
                </a:ln>
                <a:solidFill>
                  <a:schemeClr val="accent2">
                    <a:lumMod val="60000"/>
                    <a:lumOff val="40000"/>
                  </a:schemeClr>
                </a:solidFill>
                <a:effectLst>
                  <a:glow rad="63500">
                    <a:schemeClr val="accent5">
                      <a:satMod val="175000"/>
                      <a:alpha val="40000"/>
                    </a:schemeClr>
                  </a:glow>
                </a:effectLst>
              </a:rPr>
              <a:t>changes in gene expression </a:t>
            </a:r>
            <a:r>
              <a:rPr lang="en-US" sz="2400" dirty="0">
                <a:ln>
                  <a:solidFill>
                    <a:schemeClr val="accent4">
                      <a:lumMod val="75000"/>
                    </a:schemeClr>
                  </a:solidFill>
                </a:ln>
                <a:solidFill>
                  <a:schemeClr val="accent3"/>
                </a:solidFill>
                <a:effectLst>
                  <a:glow rad="63500">
                    <a:schemeClr val="accent5">
                      <a:satMod val="175000"/>
                      <a:alpha val="40000"/>
                    </a:schemeClr>
                  </a:glow>
                </a:effectLst>
              </a:rPr>
              <a:t>play a central role in cancer</a:t>
            </a:r>
            <a:r>
              <a:rPr lang="en-US" sz="2400" dirty="0">
                <a:solidFill>
                  <a:schemeClr val="tx1"/>
                </a:solidFill>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r:link="rId4">
            <a:extLst>
              <a:ext uri="{28A0092B-C50C-407E-A947-70E740481C1C}">
                <a14:useLocalDpi xmlns:a14="http://schemas.microsoft.com/office/drawing/2010/main" val="0"/>
              </a:ext>
            </a:extLst>
          </a:blip>
          <a:srcRect b="2948"/>
          <a:stretch>
            <a:fillRect/>
          </a:stretch>
        </p:blipFill>
        <p:spPr>
          <a:xfrm>
            <a:off x="298704" y="920496"/>
            <a:ext cx="8546592" cy="5017008"/>
          </a:xfrm>
          <a:prstGeom prst="rect">
            <a:avLst/>
          </a:prstGeom>
        </p:spPr>
      </p:pic>
      <p:sp>
        <p:nvSpPr>
          <p:cNvPr id="5" name="Title 4"/>
          <p:cNvSpPr>
            <a:spLocks noGrp="1"/>
          </p:cNvSpPr>
          <p:nvPr>
            <p:ph type="title"/>
          </p:nvPr>
        </p:nvSpPr>
        <p:spPr/>
        <p:txBody>
          <a:bodyPr/>
          <a:lstStyle/>
          <a:p>
            <a:r>
              <a:rPr lang="en-US"/>
              <a:t>Figure 12.19</a:t>
            </a:r>
          </a:p>
        </p:txBody>
      </p:sp>
      <p:sp>
        <p:nvSpPr>
          <p:cNvPr id="6" name="TextBox 2"/>
          <p:cNvSpPr txBox="1">
            <a:spLocks noChangeArrowheads="1"/>
          </p:cNvSpPr>
          <p:nvPr/>
        </p:nvSpPr>
        <p:spPr bwMode="auto">
          <a:xfrm>
            <a:off x="2490788" y="1009650"/>
            <a:ext cx="3270126" cy="512961"/>
          </a:xfrm>
          <a:prstGeom prst="rect">
            <a:avLst/>
          </a:prstGeom>
          <a:solidFill>
            <a:srgbClr val="FFFF00"/>
          </a:solidFill>
          <a:ln>
            <a:noFill/>
          </a:ln>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FF0000"/>
                </a:solidFill>
                <a:effectLst>
                  <a:outerShdw blurRad="38100" dist="38100" dir="2700000" algn="tl">
                    <a:srgbClr val="000000">
                      <a:alpha val="43137"/>
                    </a:srgbClr>
                  </a:outerShdw>
                </a:effectLst>
                <a:latin typeface="Arial"/>
                <a:ea typeface="ＭＳ Ｐゴシック" charset="0"/>
              </a:rPr>
              <a:t>Anchorage dependence</a:t>
            </a:r>
            <a:r>
              <a:rPr lang="en-US" sz="1800" b="1" dirty="0">
                <a:solidFill>
                  <a:srgbClr val="000000"/>
                </a:solidFill>
                <a:latin typeface="Arial"/>
                <a:ea typeface="ＭＳ Ｐゴシック" charset="0"/>
              </a:rPr>
              <a:t>: cells</a:t>
            </a:r>
          </a:p>
          <a:p>
            <a:pPr>
              <a:lnSpc>
                <a:spcPts val="2000"/>
              </a:lnSpc>
            </a:pPr>
            <a:r>
              <a:rPr lang="en-US" sz="1800" b="1" dirty="0">
                <a:solidFill>
                  <a:srgbClr val="000000"/>
                </a:solidFill>
                <a:latin typeface="Arial"/>
                <a:ea typeface="ＭＳ Ｐゴシック" charset="0"/>
              </a:rPr>
              <a:t>require a surface for division</a:t>
            </a:r>
          </a:p>
        </p:txBody>
      </p:sp>
      <p:sp>
        <p:nvSpPr>
          <p:cNvPr id="7" name="TextBox 4"/>
          <p:cNvSpPr txBox="1">
            <a:spLocks noChangeArrowheads="1"/>
          </p:cNvSpPr>
          <p:nvPr/>
        </p:nvSpPr>
        <p:spPr bwMode="auto">
          <a:xfrm>
            <a:off x="2490788" y="1951038"/>
            <a:ext cx="3257302" cy="512961"/>
          </a:xfrm>
          <a:prstGeom prst="rect">
            <a:avLst/>
          </a:prstGeom>
          <a:solidFill>
            <a:srgbClr val="FFFF00"/>
          </a:solidFill>
          <a:ln>
            <a:noFill/>
          </a:ln>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FF0000"/>
                </a:solidFill>
                <a:effectLst>
                  <a:outerShdw blurRad="38100" dist="38100" dir="2700000" algn="tl">
                    <a:srgbClr val="000000">
                      <a:alpha val="43137"/>
                    </a:srgbClr>
                  </a:outerShdw>
                </a:effectLst>
                <a:latin typeface="Arial"/>
                <a:ea typeface="ＭＳ Ｐゴシック" charset="0"/>
              </a:rPr>
              <a:t>Density-dependent inhibition</a:t>
            </a:r>
            <a:r>
              <a:rPr lang="en-US" sz="1800" b="1" dirty="0">
                <a:solidFill>
                  <a:srgbClr val="000000"/>
                </a:solidFill>
                <a:latin typeface="Arial"/>
                <a:ea typeface="ＭＳ Ｐゴシック" charset="0"/>
              </a:rPr>
              <a:t>:</a:t>
            </a:r>
          </a:p>
          <a:p>
            <a:pPr>
              <a:lnSpc>
                <a:spcPts val="2000"/>
              </a:lnSpc>
            </a:pPr>
            <a:r>
              <a:rPr lang="en-US" sz="1800" b="1" dirty="0">
                <a:solidFill>
                  <a:srgbClr val="000000"/>
                </a:solidFill>
                <a:latin typeface="Arial"/>
                <a:ea typeface="ＭＳ Ｐゴシック" charset="0"/>
              </a:rPr>
              <a:t>cells form a single layer</a:t>
            </a:r>
          </a:p>
        </p:txBody>
      </p:sp>
      <p:sp>
        <p:nvSpPr>
          <p:cNvPr id="8" name="TextBox 6"/>
          <p:cNvSpPr txBox="1">
            <a:spLocks noChangeArrowheads="1"/>
          </p:cNvSpPr>
          <p:nvPr/>
        </p:nvSpPr>
        <p:spPr bwMode="auto">
          <a:xfrm>
            <a:off x="2490788" y="3108325"/>
            <a:ext cx="3257302" cy="769441"/>
          </a:xfrm>
          <a:prstGeom prst="rect">
            <a:avLst/>
          </a:prstGeom>
          <a:solidFill>
            <a:srgbClr val="FFFF00"/>
          </a:solidFill>
          <a:ln>
            <a:noFill/>
          </a:ln>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Density-dependent inhibition:</a:t>
            </a:r>
          </a:p>
          <a:p>
            <a:pPr>
              <a:lnSpc>
                <a:spcPts val="2000"/>
              </a:lnSpc>
            </a:pPr>
            <a:r>
              <a:rPr lang="en-US" sz="1800" b="1" dirty="0">
                <a:solidFill>
                  <a:srgbClr val="000000"/>
                </a:solidFill>
                <a:latin typeface="Arial"/>
                <a:ea typeface="ＭＳ Ｐゴシック" charset="0"/>
              </a:rPr>
              <a:t>cells divide to </a:t>
            </a:r>
            <a:r>
              <a:rPr lang="en-US" sz="1800" b="1" dirty="0">
                <a:solidFill>
                  <a:srgbClr val="FF0000"/>
                </a:solidFill>
                <a:effectLst>
                  <a:outerShdw blurRad="38100" dist="38100" dir="2700000" algn="tl">
                    <a:srgbClr val="000000">
                      <a:alpha val="43137"/>
                    </a:srgbClr>
                  </a:outerShdw>
                </a:effectLst>
                <a:latin typeface="Arial"/>
                <a:ea typeface="ＭＳ Ｐゴシック" charset="0"/>
              </a:rPr>
              <a:t>fill</a:t>
            </a:r>
            <a:r>
              <a:rPr lang="en-US" sz="1800" b="1" dirty="0">
                <a:solidFill>
                  <a:srgbClr val="000000"/>
                </a:solidFill>
                <a:latin typeface="Arial"/>
                <a:ea typeface="ＭＳ Ｐゴシック" charset="0"/>
              </a:rPr>
              <a:t> a gap and</a:t>
            </a:r>
          </a:p>
          <a:p>
            <a:pPr>
              <a:lnSpc>
                <a:spcPts val="2000"/>
              </a:lnSpc>
            </a:pPr>
            <a:r>
              <a:rPr lang="en-US" sz="1800" b="1" dirty="0">
                <a:solidFill>
                  <a:srgbClr val="000000"/>
                </a:solidFill>
                <a:latin typeface="Arial"/>
                <a:ea typeface="ＭＳ Ｐゴシック" charset="0"/>
              </a:rPr>
              <a:t>then stop</a:t>
            </a:r>
          </a:p>
        </p:txBody>
      </p:sp>
      <p:sp>
        <p:nvSpPr>
          <p:cNvPr id="9" name="TextBox 9"/>
          <p:cNvSpPr txBox="1">
            <a:spLocks noChangeArrowheads="1"/>
          </p:cNvSpPr>
          <p:nvPr/>
        </p:nvSpPr>
        <p:spPr bwMode="auto">
          <a:xfrm>
            <a:off x="1554163" y="5076825"/>
            <a:ext cx="65883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20 </a:t>
            </a:r>
            <a:r>
              <a:rPr lang="en-US" sz="1800" b="1" dirty="0">
                <a:solidFill>
                  <a:srgbClr val="000000"/>
                </a:solidFill>
                <a:latin typeface="Times New Roman" pitchFamily="18" charset="0"/>
                <a:ea typeface="ＭＳ Ｐゴシック" charset="0"/>
                <a:cs typeface="Times New Roman" pitchFamily="18" charset="0"/>
              </a:rPr>
              <a:t>µ</a:t>
            </a:r>
            <a:r>
              <a:rPr lang="en-US" sz="1800" b="1" dirty="0">
                <a:solidFill>
                  <a:srgbClr val="000000"/>
                </a:solidFill>
                <a:latin typeface="Arial"/>
                <a:ea typeface="ＭＳ Ｐゴシック" charset="0"/>
              </a:rPr>
              <a:t>m</a:t>
            </a:r>
          </a:p>
        </p:txBody>
      </p:sp>
      <p:sp>
        <p:nvSpPr>
          <p:cNvPr id="10" name="TextBox 10"/>
          <p:cNvSpPr txBox="1">
            <a:spLocks noChangeArrowheads="1"/>
          </p:cNvSpPr>
          <p:nvPr/>
        </p:nvSpPr>
        <p:spPr bwMode="auto">
          <a:xfrm>
            <a:off x="344488" y="5643563"/>
            <a:ext cx="3052118" cy="256480"/>
          </a:xfrm>
          <a:prstGeom prst="rect">
            <a:avLst/>
          </a:prstGeom>
          <a:solidFill>
            <a:schemeClr val="accent1">
              <a:lumMod val="75000"/>
            </a:schemeClr>
          </a:solidFill>
          <a:ln>
            <a:noFill/>
          </a:ln>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(a) </a:t>
            </a:r>
            <a:r>
              <a:rPr lang="en-US" sz="1800" b="1" dirty="0">
                <a:solidFill>
                  <a:srgbClr val="FF0000"/>
                </a:solidFill>
                <a:latin typeface="Arial"/>
                <a:ea typeface="ＭＳ Ｐゴシック" charset="0"/>
              </a:rPr>
              <a:t>Normal</a:t>
            </a:r>
            <a:r>
              <a:rPr lang="en-US" sz="1800" b="1" dirty="0">
                <a:solidFill>
                  <a:srgbClr val="000000"/>
                </a:solidFill>
                <a:latin typeface="Arial"/>
                <a:ea typeface="ＭＳ Ｐゴシック" charset="0"/>
              </a:rPr>
              <a:t> mammalian cells</a:t>
            </a:r>
          </a:p>
        </p:txBody>
      </p:sp>
      <p:sp>
        <p:nvSpPr>
          <p:cNvPr id="11" name="TextBox 12"/>
          <p:cNvSpPr txBox="1">
            <a:spLocks noChangeArrowheads="1"/>
          </p:cNvSpPr>
          <p:nvPr/>
        </p:nvSpPr>
        <p:spPr bwMode="auto">
          <a:xfrm>
            <a:off x="5927725" y="5105400"/>
            <a:ext cx="65883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20 </a:t>
            </a:r>
            <a:r>
              <a:rPr lang="en-US" sz="1800" b="1" dirty="0">
                <a:solidFill>
                  <a:srgbClr val="000000"/>
                </a:solidFill>
                <a:latin typeface="Times New Roman" pitchFamily="18" charset="0"/>
                <a:ea typeface="ＭＳ Ｐゴシック" charset="0"/>
                <a:cs typeface="Times New Roman" pitchFamily="18" charset="0"/>
              </a:rPr>
              <a:t>µ</a:t>
            </a:r>
            <a:r>
              <a:rPr lang="en-US" sz="1800" b="1" dirty="0">
                <a:solidFill>
                  <a:srgbClr val="000000"/>
                </a:solidFill>
                <a:latin typeface="Arial"/>
                <a:ea typeface="ＭＳ Ｐゴシック" charset="0"/>
              </a:rPr>
              <a:t>m</a:t>
            </a:r>
          </a:p>
        </p:txBody>
      </p:sp>
      <p:sp>
        <p:nvSpPr>
          <p:cNvPr id="12" name="TextBox 13"/>
          <p:cNvSpPr txBox="1">
            <a:spLocks noChangeArrowheads="1"/>
          </p:cNvSpPr>
          <p:nvPr/>
        </p:nvSpPr>
        <p:spPr bwMode="auto">
          <a:xfrm>
            <a:off x="4638675" y="5643563"/>
            <a:ext cx="1718419" cy="256480"/>
          </a:xfrm>
          <a:prstGeom prst="rect">
            <a:avLst/>
          </a:prstGeom>
          <a:solidFill>
            <a:schemeClr val="accent1">
              <a:lumMod val="75000"/>
            </a:schemeClr>
          </a:solidFill>
          <a:ln>
            <a:noFill/>
          </a:ln>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(b) </a:t>
            </a:r>
            <a:r>
              <a:rPr lang="en-US" sz="1800" b="1" dirty="0">
                <a:solidFill>
                  <a:srgbClr val="FF0000"/>
                </a:solidFill>
                <a:latin typeface="Arial"/>
                <a:ea typeface="ＭＳ Ｐゴシック" charset="0"/>
              </a:rPr>
              <a:t>Cancer</a:t>
            </a:r>
            <a:r>
              <a:rPr lang="en-US" sz="1800" b="1" dirty="0">
                <a:solidFill>
                  <a:srgbClr val="000000"/>
                </a:solidFill>
                <a:latin typeface="Arial"/>
                <a:ea typeface="ＭＳ Ｐゴシック" charset="0"/>
              </a:rPr>
              <a:t> cells</a:t>
            </a:r>
          </a:p>
        </p:txBody>
      </p:sp>
      <p:grpSp>
        <p:nvGrpSpPr>
          <p:cNvPr id="13" name="Group 12"/>
          <p:cNvGrpSpPr/>
          <p:nvPr/>
        </p:nvGrpSpPr>
        <p:grpSpPr>
          <a:xfrm>
            <a:off x="6577008" y="4962525"/>
            <a:ext cx="90492" cy="485772"/>
            <a:chOff x="8441531" y="5826919"/>
            <a:chExt cx="126207" cy="504825"/>
          </a:xfrm>
        </p:grpSpPr>
        <p:sp>
          <p:nvSpPr>
            <p:cNvPr id="14" name="Freeform 13"/>
            <p:cNvSpPr/>
            <p:nvPr/>
          </p:nvSpPr>
          <p:spPr>
            <a:xfrm>
              <a:off x="8441531" y="5826919"/>
              <a:ext cx="126207" cy="0"/>
            </a:xfrm>
            <a:custGeom>
              <a:avLst/>
              <a:gdLst>
                <a:gd name="connsiteX0" fmla="*/ 0 w 126207"/>
                <a:gd name="connsiteY0" fmla="*/ 0 h 0"/>
                <a:gd name="connsiteX1" fmla="*/ 126207 w 126207"/>
                <a:gd name="connsiteY1" fmla="*/ 0 h 0"/>
              </a:gdLst>
              <a:ahLst/>
              <a:cxnLst>
                <a:cxn ang="0">
                  <a:pos x="connsiteX0" y="connsiteY0"/>
                </a:cxn>
                <a:cxn ang="0">
                  <a:pos x="connsiteX1" y="connsiteY1"/>
                </a:cxn>
              </a:cxnLst>
              <a:rect l="l" t="t" r="r" b="b"/>
              <a:pathLst>
                <a:path w="126207">
                  <a:moveTo>
                    <a:pt x="0" y="0"/>
                  </a:moveTo>
                  <a:lnTo>
                    <a:pt x="12620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15" name="Freeform 14"/>
            <p:cNvSpPr/>
            <p:nvPr/>
          </p:nvSpPr>
          <p:spPr>
            <a:xfrm>
              <a:off x="8441531" y="6331744"/>
              <a:ext cx="123825" cy="0"/>
            </a:xfrm>
            <a:custGeom>
              <a:avLst/>
              <a:gdLst>
                <a:gd name="connsiteX0" fmla="*/ 0 w 123825"/>
                <a:gd name="connsiteY0" fmla="*/ 0 h 0"/>
                <a:gd name="connsiteX1" fmla="*/ 123825 w 123825"/>
                <a:gd name="connsiteY1" fmla="*/ 0 h 0"/>
              </a:gdLst>
              <a:ahLst/>
              <a:cxnLst>
                <a:cxn ang="0">
                  <a:pos x="connsiteX0" y="connsiteY0"/>
                </a:cxn>
                <a:cxn ang="0">
                  <a:pos x="connsiteX1" y="connsiteY1"/>
                </a:cxn>
              </a:cxnLst>
              <a:rect l="l" t="t" r="r" b="b"/>
              <a:pathLst>
                <a:path w="123825">
                  <a:moveTo>
                    <a:pt x="0" y="0"/>
                  </a:moveTo>
                  <a:lnTo>
                    <a:pt x="1238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16" name="Freeform 15"/>
            <p:cNvSpPr/>
            <p:nvPr/>
          </p:nvSpPr>
          <p:spPr>
            <a:xfrm>
              <a:off x="8505825" y="5831680"/>
              <a:ext cx="0" cy="493776"/>
            </a:xfrm>
            <a:custGeom>
              <a:avLst/>
              <a:gdLst>
                <a:gd name="connsiteX0" fmla="*/ 0 w 0"/>
                <a:gd name="connsiteY0" fmla="*/ 0 h 507207"/>
                <a:gd name="connsiteX1" fmla="*/ 0 w 0"/>
                <a:gd name="connsiteY1" fmla="*/ 507207 h 507207"/>
              </a:gdLst>
              <a:ahLst/>
              <a:cxnLst>
                <a:cxn ang="0">
                  <a:pos x="connsiteX0" y="connsiteY0"/>
                </a:cxn>
                <a:cxn ang="0">
                  <a:pos x="connsiteX1" y="connsiteY1"/>
                </a:cxn>
              </a:cxnLst>
              <a:rect l="l" t="t" r="r" b="b"/>
              <a:pathLst>
                <a:path h="507207">
                  <a:moveTo>
                    <a:pt x="0" y="0"/>
                  </a:moveTo>
                  <a:lnTo>
                    <a:pt x="0" y="50720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grpSp>
      <p:grpSp>
        <p:nvGrpSpPr>
          <p:cNvPr id="17" name="Group 16"/>
          <p:cNvGrpSpPr/>
          <p:nvPr/>
        </p:nvGrpSpPr>
        <p:grpSpPr>
          <a:xfrm>
            <a:off x="2220908" y="4960935"/>
            <a:ext cx="90492" cy="485772"/>
            <a:chOff x="8441531" y="5826919"/>
            <a:chExt cx="126207" cy="504825"/>
          </a:xfrm>
        </p:grpSpPr>
        <p:sp>
          <p:nvSpPr>
            <p:cNvPr id="18" name="Freeform 17"/>
            <p:cNvSpPr/>
            <p:nvPr/>
          </p:nvSpPr>
          <p:spPr>
            <a:xfrm>
              <a:off x="8441531" y="5826919"/>
              <a:ext cx="126207" cy="0"/>
            </a:xfrm>
            <a:custGeom>
              <a:avLst/>
              <a:gdLst>
                <a:gd name="connsiteX0" fmla="*/ 0 w 126207"/>
                <a:gd name="connsiteY0" fmla="*/ 0 h 0"/>
                <a:gd name="connsiteX1" fmla="*/ 126207 w 126207"/>
                <a:gd name="connsiteY1" fmla="*/ 0 h 0"/>
              </a:gdLst>
              <a:ahLst/>
              <a:cxnLst>
                <a:cxn ang="0">
                  <a:pos x="connsiteX0" y="connsiteY0"/>
                </a:cxn>
                <a:cxn ang="0">
                  <a:pos x="connsiteX1" y="connsiteY1"/>
                </a:cxn>
              </a:cxnLst>
              <a:rect l="l" t="t" r="r" b="b"/>
              <a:pathLst>
                <a:path w="126207">
                  <a:moveTo>
                    <a:pt x="0" y="0"/>
                  </a:moveTo>
                  <a:lnTo>
                    <a:pt x="12620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19" name="Freeform 18"/>
            <p:cNvSpPr/>
            <p:nvPr/>
          </p:nvSpPr>
          <p:spPr>
            <a:xfrm>
              <a:off x="8441531" y="6331744"/>
              <a:ext cx="123825" cy="0"/>
            </a:xfrm>
            <a:custGeom>
              <a:avLst/>
              <a:gdLst>
                <a:gd name="connsiteX0" fmla="*/ 0 w 123825"/>
                <a:gd name="connsiteY0" fmla="*/ 0 h 0"/>
                <a:gd name="connsiteX1" fmla="*/ 123825 w 123825"/>
                <a:gd name="connsiteY1" fmla="*/ 0 h 0"/>
              </a:gdLst>
              <a:ahLst/>
              <a:cxnLst>
                <a:cxn ang="0">
                  <a:pos x="connsiteX0" y="connsiteY0"/>
                </a:cxn>
                <a:cxn ang="0">
                  <a:pos x="connsiteX1" y="connsiteY1"/>
                </a:cxn>
              </a:cxnLst>
              <a:rect l="l" t="t" r="r" b="b"/>
              <a:pathLst>
                <a:path w="123825">
                  <a:moveTo>
                    <a:pt x="0" y="0"/>
                  </a:moveTo>
                  <a:lnTo>
                    <a:pt x="1238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20" name="Freeform 19"/>
            <p:cNvSpPr/>
            <p:nvPr/>
          </p:nvSpPr>
          <p:spPr>
            <a:xfrm>
              <a:off x="8505825" y="5831680"/>
              <a:ext cx="0" cy="493776"/>
            </a:xfrm>
            <a:custGeom>
              <a:avLst/>
              <a:gdLst>
                <a:gd name="connsiteX0" fmla="*/ 0 w 0"/>
                <a:gd name="connsiteY0" fmla="*/ 0 h 507207"/>
                <a:gd name="connsiteX1" fmla="*/ 0 w 0"/>
                <a:gd name="connsiteY1" fmla="*/ 507207 h 507207"/>
              </a:gdLst>
              <a:ahLst/>
              <a:cxnLst>
                <a:cxn ang="0">
                  <a:pos x="connsiteX0" y="connsiteY0"/>
                </a:cxn>
                <a:cxn ang="0">
                  <a:pos x="connsiteX1" y="connsiteY1"/>
                </a:cxn>
              </a:cxnLst>
              <a:rect l="l" t="t" r="r" b="b"/>
              <a:pathLst>
                <a:path h="507207">
                  <a:moveTo>
                    <a:pt x="0" y="0"/>
                  </a:moveTo>
                  <a:lnTo>
                    <a:pt x="0" y="50720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grpSp>
    </p:spTree>
    <p:extLst>
      <p:ext uri="{BB962C8B-B14F-4D97-AF65-F5344CB8AC3E}">
        <p14:creationId xmlns:p14="http://schemas.microsoft.com/office/powerpoint/2010/main" val="1108675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71830"/>
            <a:ext cx="8229600" cy="553886"/>
          </a:xfrm>
          <a:solidFill>
            <a:srgbClr val="CC99FF"/>
          </a:solidFill>
        </p:spPr>
        <p:txBody>
          <a:bodyPr lIns="0" tIns="0" rIns="0" bIns="0" anchor="ctr"/>
          <a:lstStyle/>
          <a:p>
            <a:r>
              <a:rPr lang="en-US" dirty="0"/>
              <a:t>Telomeres</a:t>
            </a:r>
            <a:endParaRPr lang="en-US" sz="3600" dirty="0">
              <a:latin typeface="+mj-lt"/>
            </a:endParaRPr>
          </a:p>
        </p:txBody>
      </p:sp>
      <p:sp>
        <p:nvSpPr>
          <p:cNvPr id="5" name="Content Placeholder 4"/>
          <p:cNvSpPr>
            <a:spLocks noGrp="1"/>
          </p:cNvSpPr>
          <p:nvPr>
            <p:ph sz="quarter" idx="13"/>
          </p:nvPr>
        </p:nvSpPr>
        <p:spPr>
          <a:xfrm>
            <a:off x="457200" y="962488"/>
            <a:ext cx="8232775" cy="3805455"/>
          </a:xfrm>
        </p:spPr>
        <p:txBody>
          <a:bodyPr lIns="0" tIns="0" rIns="0" bIns="0"/>
          <a:lstStyle/>
          <a:p>
            <a:pPr marL="342000" indent="-342000"/>
            <a:r>
              <a:rPr lang="en-US" sz="2400" u="sng" dirty="0">
                <a:solidFill>
                  <a:schemeClr val="tx1"/>
                </a:solidFill>
                <a:effectLst>
                  <a:glow rad="101600">
                    <a:schemeClr val="accent4">
                      <a:satMod val="175000"/>
                      <a:alpha val="40000"/>
                    </a:schemeClr>
                  </a:glow>
                </a:effectLst>
              </a:rPr>
              <a:t>Telomere </a:t>
            </a:r>
            <a:r>
              <a:rPr lang="en-US" sz="2400" u="sng" spc="-300" dirty="0">
                <a:solidFill>
                  <a:schemeClr val="tx1"/>
                </a:solidFill>
                <a:effectLst>
                  <a:glow rad="101600">
                    <a:schemeClr val="accent4">
                      <a:satMod val="175000"/>
                      <a:alpha val="40000"/>
                    </a:schemeClr>
                  </a:glow>
                </a:effectLst>
              </a:rPr>
              <a:t>D N A</a:t>
            </a:r>
            <a:r>
              <a:rPr lang="en-US" sz="2400" u="sng" dirty="0">
                <a:solidFill>
                  <a:schemeClr val="tx1"/>
                </a:solidFill>
                <a:effectLst>
                  <a:glow rad="101600">
                    <a:schemeClr val="accent4">
                      <a:satMod val="175000"/>
                      <a:alpha val="40000"/>
                    </a:schemeClr>
                  </a:glow>
                </a:effectLst>
              </a:rPr>
              <a:t> sequences are lost from the ends of each chromosome whenever </a:t>
            </a:r>
            <a:r>
              <a:rPr lang="en-US" sz="2400" u="sng" spc="-300" dirty="0">
                <a:solidFill>
                  <a:schemeClr val="tx1"/>
                </a:solidFill>
                <a:effectLst>
                  <a:glow rad="101600">
                    <a:schemeClr val="accent4">
                      <a:satMod val="175000"/>
                      <a:alpha val="40000"/>
                    </a:schemeClr>
                  </a:glow>
                </a:effectLst>
              </a:rPr>
              <a:t>D N A</a:t>
            </a:r>
            <a:r>
              <a:rPr lang="en-US" sz="2400" u="sng" dirty="0">
                <a:solidFill>
                  <a:schemeClr val="tx1"/>
                </a:solidFill>
                <a:effectLst>
                  <a:glow rad="101600">
                    <a:schemeClr val="accent4">
                      <a:satMod val="175000"/>
                      <a:alpha val="40000"/>
                    </a:schemeClr>
                  </a:glow>
                </a:effectLst>
              </a:rPr>
              <a:t> replicates.</a:t>
            </a:r>
          </a:p>
          <a:p>
            <a:pPr marL="342000" indent="-342000"/>
            <a:r>
              <a:rPr lang="en-US" sz="2400" dirty="0">
                <a:solidFill>
                  <a:srgbClr val="C00000"/>
                </a:solidFill>
              </a:rPr>
              <a:t>If</a:t>
            </a:r>
            <a:r>
              <a:rPr lang="en-US" sz="2400" dirty="0">
                <a:solidFill>
                  <a:schemeClr val="tx1"/>
                </a:solidFill>
              </a:rPr>
              <a:t> a cell divides </a:t>
            </a:r>
            <a:r>
              <a:rPr lang="en-US" sz="2400" dirty="0">
                <a:solidFill>
                  <a:schemeClr val="tx1"/>
                </a:solidFill>
                <a:effectLst>
                  <a:outerShdw blurRad="38100" dist="38100" dir="2700000" algn="tl">
                    <a:srgbClr val="000000">
                      <a:alpha val="43137"/>
                    </a:srgbClr>
                  </a:outerShdw>
                </a:effectLst>
              </a:rPr>
              <a:t>too</a:t>
            </a:r>
            <a:r>
              <a:rPr lang="en-US" sz="2400" dirty="0">
                <a:solidFill>
                  <a:schemeClr val="tx1"/>
                </a:solidFill>
              </a:rPr>
              <a:t> many times, the </a:t>
            </a:r>
            <a:r>
              <a:rPr lang="en-US" sz="2400" dirty="0">
                <a:solidFill>
                  <a:srgbClr val="C00000"/>
                </a:solidFill>
              </a:rPr>
              <a:t>telomeres</a:t>
            </a:r>
            <a:r>
              <a:rPr lang="en-US" sz="2400" dirty="0">
                <a:solidFill>
                  <a:schemeClr val="tx1"/>
                </a:solidFill>
              </a:rPr>
              <a:t> are too </a:t>
            </a:r>
            <a:r>
              <a:rPr lang="en-US" sz="2400" dirty="0">
                <a:solidFill>
                  <a:srgbClr val="C00000"/>
                </a:solidFill>
                <a:effectLst>
                  <a:outerShdw blurRad="38100" dist="38100" dir="2700000" algn="tl">
                    <a:srgbClr val="000000">
                      <a:alpha val="43137"/>
                    </a:srgbClr>
                  </a:outerShdw>
                </a:effectLst>
              </a:rPr>
              <a:t>short</a:t>
            </a:r>
            <a:r>
              <a:rPr lang="en-US" sz="2400" dirty="0">
                <a:solidFill>
                  <a:schemeClr val="tx1"/>
                </a:solidFill>
              </a:rPr>
              <a:t> to </a:t>
            </a:r>
            <a:r>
              <a:rPr lang="en-US" sz="2400" dirty="0">
                <a:solidFill>
                  <a:schemeClr val="tx1"/>
                </a:solidFill>
                <a:effectLst>
                  <a:outerShdw blurRad="38100" dist="38100" dir="2700000" algn="tl">
                    <a:srgbClr val="000000">
                      <a:alpha val="43137"/>
                    </a:srgbClr>
                  </a:outerShdw>
                </a:effectLst>
              </a:rPr>
              <a:t>protect</a:t>
            </a:r>
            <a:r>
              <a:rPr lang="en-US" sz="2400" dirty="0">
                <a:solidFill>
                  <a:schemeClr val="tx1"/>
                </a:solidFill>
              </a:rPr>
              <a:t> the ends of chromosomes and </a:t>
            </a:r>
            <a:r>
              <a:rPr lang="en-US" sz="2400" dirty="0">
                <a:solidFill>
                  <a:srgbClr val="C00000"/>
                </a:solidFill>
                <a:effectLst>
                  <a:outerShdw blurRad="38100" dist="38100" dir="2700000" algn="tl">
                    <a:srgbClr val="000000">
                      <a:alpha val="43137"/>
                    </a:srgbClr>
                  </a:outerShdw>
                </a:effectLst>
              </a:rPr>
              <a:t>apoptosis</a:t>
            </a:r>
            <a:r>
              <a:rPr lang="en-US" sz="2400" dirty="0">
                <a:solidFill>
                  <a:schemeClr val="tx1"/>
                </a:solidFill>
              </a:rPr>
              <a:t> is </a:t>
            </a:r>
            <a:r>
              <a:rPr lang="en-US" sz="2400" dirty="0">
                <a:solidFill>
                  <a:srgbClr val="FF0000"/>
                </a:solidFill>
                <a:effectLst>
                  <a:outerShdw blurRad="38100" dist="38100" dir="2700000" algn="tl">
                    <a:srgbClr val="000000">
                      <a:alpha val="43137"/>
                    </a:srgbClr>
                  </a:outerShdw>
                </a:effectLst>
              </a:rPr>
              <a:t>triggered</a:t>
            </a:r>
            <a:r>
              <a:rPr lang="en-US" sz="2400" dirty="0">
                <a:solidFill>
                  <a:schemeClr val="tx1"/>
                </a:solidFill>
              </a:rPr>
              <a:t>.</a:t>
            </a:r>
          </a:p>
          <a:p>
            <a:pPr marL="342000" indent="-342000"/>
            <a:r>
              <a:rPr lang="en-US" sz="2400" dirty="0">
                <a:solidFill>
                  <a:srgbClr val="C00000"/>
                </a:solidFill>
                <a:effectLst>
                  <a:outerShdw blurRad="38100" dist="38100" dir="2700000" algn="tl">
                    <a:srgbClr val="000000">
                      <a:alpha val="43137"/>
                    </a:srgbClr>
                  </a:outerShdw>
                </a:effectLst>
              </a:rPr>
              <a:t>Most</a:t>
            </a:r>
            <a:r>
              <a:rPr lang="en-US" sz="2400" dirty="0">
                <a:solidFill>
                  <a:srgbClr val="C00000"/>
                </a:solidFill>
              </a:rPr>
              <a:t> </a:t>
            </a:r>
            <a:r>
              <a:rPr lang="en-US" sz="2400" b="1" dirty="0">
                <a:ln w="22225">
                  <a:solidFill>
                    <a:schemeClr val="accent2"/>
                  </a:solidFill>
                  <a:prstDash val="solid"/>
                </a:ln>
                <a:solidFill>
                  <a:schemeClr val="accent2">
                    <a:lumMod val="40000"/>
                    <a:lumOff val="60000"/>
                  </a:schemeClr>
                </a:solidFill>
              </a:rPr>
              <a:t>cancer</a:t>
            </a:r>
            <a:r>
              <a:rPr lang="en-US" sz="2400" dirty="0">
                <a:solidFill>
                  <a:srgbClr val="C00000"/>
                </a:solidFill>
              </a:rPr>
              <a:t> cells </a:t>
            </a:r>
            <a:r>
              <a:rPr lang="en-US" sz="2400" b="1" dirty="0">
                <a:ln w="22225">
                  <a:solidFill>
                    <a:schemeClr val="accent2"/>
                  </a:solidFill>
                  <a:prstDash val="solid"/>
                </a:ln>
                <a:solidFill>
                  <a:schemeClr val="accent2">
                    <a:lumMod val="40000"/>
                    <a:lumOff val="60000"/>
                  </a:schemeClr>
                </a:solidFill>
              </a:rPr>
              <a:t>produce</a:t>
            </a:r>
            <a:r>
              <a:rPr lang="en-US" sz="2400" dirty="0">
                <a:solidFill>
                  <a:srgbClr val="C00000"/>
                </a:solidFill>
              </a:rPr>
              <a:t> </a:t>
            </a:r>
            <a:r>
              <a:rPr lang="en-US" sz="2400" b="1" i="1" dirty="0">
                <a:ln w="22225">
                  <a:solidFill>
                    <a:schemeClr val="accent2"/>
                  </a:solidFill>
                  <a:prstDash val="solid"/>
                </a:ln>
                <a:solidFill>
                  <a:schemeClr val="accent2">
                    <a:lumMod val="40000"/>
                    <a:lumOff val="60000"/>
                  </a:schemeClr>
                </a:solidFill>
              </a:rPr>
              <a:t>telomerase</a:t>
            </a:r>
            <a:r>
              <a:rPr lang="en-US" sz="2400" i="1" dirty="0">
                <a:solidFill>
                  <a:schemeClr val="tx1"/>
                </a:solidFill>
              </a:rPr>
              <a:t>,</a:t>
            </a:r>
            <a:r>
              <a:rPr lang="en-US" sz="2400" dirty="0">
                <a:solidFill>
                  <a:schemeClr val="tx1"/>
                </a:solidFill>
              </a:rPr>
              <a:t> the enzyme that </a:t>
            </a:r>
            <a:r>
              <a:rPr lang="en-US" sz="2400" dirty="0">
                <a:solidFill>
                  <a:schemeClr val="tx1"/>
                </a:solidFill>
                <a:effectLst>
                  <a:outerShdw blurRad="38100" dist="38100" dir="2700000" algn="tl">
                    <a:srgbClr val="000000">
                      <a:alpha val="43137"/>
                    </a:srgbClr>
                  </a:outerShdw>
                </a:effectLst>
              </a:rPr>
              <a:t>adds</a:t>
            </a:r>
            <a:r>
              <a:rPr lang="en-US" sz="2400" dirty="0">
                <a:solidFill>
                  <a:schemeClr val="tx1"/>
                </a:solidFill>
              </a:rPr>
              <a:t> telomere sequences to the </a:t>
            </a:r>
            <a:r>
              <a:rPr lang="en-US" sz="2400" dirty="0">
                <a:solidFill>
                  <a:schemeClr val="tx1"/>
                </a:solidFill>
                <a:effectLst>
                  <a:outerShdw blurRad="38100" dist="38100" dir="2700000" algn="tl">
                    <a:srgbClr val="000000">
                      <a:alpha val="43137"/>
                    </a:srgbClr>
                  </a:outerShdw>
                </a:effectLst>
              </a:rPr>
              <a:t>ends</a:t>
            </a:r>
            <a:r>
              <a:rPr lang="en-US" sz="2400" dirty="0">
                <a:solidFill>
                  <a:schemeClr val="tx1"/>
                </a:solidFill>
              </a:rPr>
              <a:t> of </a:t>
            </a:r>
            <a:r>
              <a:rPr lang="en-US" sz="2400" spc="-300" dirty="0">
                <a:solidFill>
                  <a:schemeClr val="tx1"/>
                </a:solidFill>
              </a:rPr>
              <a:t>D N A</a:t>
            </a:r>
            <a:r>
              <a:rPr lang="en-US" sz="2400" dirty="0">
                <a:solidFill>
                  <a:schemeClr val="tx1"/>
                </a:solidFill>
              </a:rPr>
              <a:t> molecules. </a:t>
            </a:r>
            <a:r>
              <a:rPr lang="en-US" sz="2400" u="sng" dirty="0">
                <a:solidFill>
                  <a:schemeClr val="tx1"/>
                </a:solidFill>
                <a:effectLst>
                  <a:outerShdw blurRad="38100" dist="38100" dir="2700000" algn="tl">
                    <a:srgbClr val="000000">
                      <a:alpha val="43137"/>
                    </a:srgbClr>
                  </a:outerShdw>
                </a:effectLst>
              </a:rPr>
              <a:t>Cancer</a:t>
            </a:r>
            <a:r>
              <a:rPr lang="en-US" sz="2400" u="sng" dirty="0">
                <a:solidFill>
                  <a:schemeClr val="tx1"/>
                </a:solidFill>
              </a:rPr>
              <a:t> cells can </a:t>
            </a:r>
            <a:r>
              <a:rPr lang="en-US" sz="2400" u="sng" dirty="0">
                <a:solidFill>
                  <a:schemeClr val="tx1"/>
                </a:solidFill>
                <a:effectLst>
                  <a:outerShdw blurRad="38100" dist="38100" dir="2700000" algn="tl">
                    <a:srgbClr val="000000">
                      <a:alpha val="43137"/>
                    </a:srgbClr>
                  </a:outerShdw>
                </a:effectLst>
              </a:rPr>
              <a:t>use</a:t>
            </a:r>
            <a:r>
              <a:rPr lang="en-US" sz="2400" u="sng" dirty="0">
                <a:solidFill>
                  <a:schemeClr val="tx1"/>
                </a:solidFill>
              </a:rPr>
              <a:t> other </a:t>
            </a:r>
            <a:r>
              <a:rPr lang="en-US" sz="2400" u="sng" dirty="0">
                <a:solidFill>
                  <a:schemeClr val="tx1"/>
                </a:solidFill>
                <a:effectLst>
                  <a:outerShdw blurRad="38100" dist="38100" dir="2700000" algn="tl">
                    <a:srgbClr val="000000">
                      <a:alpha val="43137"/>
                    </a:srgbClr>
                  </a:outerShdw>
                </a:effectLst>
              </a:rPr>
              <a:t>methods</a:t>
            </a:r>
            <a:r>
              <a:rPr lang="en-US" sz="2400" u="sng" dirty="0">
                <a:solidFill>
                  <a:schemeClr val="tx1"/>
                </a:solidFill>
              </a:rPr>
              <a:t> to </a:t>
            </a:r>
            <a:r>
              <a:rPr lang="en-US" sz="2400" u="sng" dirty="0">
                <a:solidFill>
                  <a:schemeClr val="tx1"/>
                </a:solidFill>
                <a:effectLst>
                  <a:outerShdw blurRad="38100" dist="38100" dir="2700000" algn="tl">
                    <a:srgbClr val="000000">
                      <a:alpha val="43137"/>
                    </a:srgbClr>
                  </a:outerShdw>
                </a:effectLst>
              </a:rPr>
              <a:t>ensure</a:t>
            </a:r>
            <a:r>
              <a:rPr lang="en-US" sz="2400" u="sng" dirty="0">
                <a:solidFill>
                  <a:schemeClr val="tx1"/>
                </a:solidFill>
              </a:rPr>
              <a:t> the telomeres </a:t>
            </a:r>
            <a:r>
              <a:rPr lang="en-US" sz="2400" u="sng" dirty="0">
                <a:solidFill>
                  <a:schemeClr val="tx1"/>
                </a:solidFill>
                <a:effectLst>
                  <a:outerShdw blurRad="38100" dist="38100" dir="2700000" algn="tl">
                    <a:srgbClr val="000000">
                      <a:alpha val="43137"/>
                    </a:srgbClr>
                  </a:outerShdw>
                </a:effectLst>
              </a:rPr>
              <a:t>length</a:t>
            </a:r>
            <a:r>
              <a:rPr lang="en-US" sz="2400" dirty="0">
                <a:solidFill>
                  <a:schemeClr val="tx1"/>
                </a:solidFill>
              </a:rPr>
              <a:t>. </a:t>
            </a:r>
          </a:p>
        </p:txBody>
      </p:sp>
    </p:spTree>
    <p:extLst>
      <p:ext uri="{BB962C8B-B14F-4D97-AF65-F5344CB8AC3E}">
        <p14:creationId xmlns:p14="http://schemas.microsoft.com/office/powerpoint/2010/main" val="1570650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044" y="194378"/>
            <a:ext cx="8263784" cy="1605391"/>
          </a:xfrm>
          <a:solidFill>
            <a:srgbClr val="CC99FF"/>
          </a:solidFill>
        </p:spPr>
        <p:txBody>
          <a:bodyPr lIns="0" tIns="0" rIns="0" bIns="0" anchor="ctr"/>
          <a:lstStyle/>
          <a:p>
            <a:r>
              <a:rPr lang="en-US" sz="3600" dirty="0">
                <a:latin typeface="+mj-lt"/>
              </a:rPr>
              <a:t>Defects in Signaling Pathways, Cell Cycle Controls, and Apoptosis Contribute to Cancer</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2061028"/>
            <a:ext cx="8263784" cy="4034971"/>
          </a:xfr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rPr>
              <a:t>Mechanisms</a:t>
            </a:r>
            <a:r>
              <a:rPr lang="en-US" sz="2400" dirty="0">
                <a:solidFill>
                  <a:schemeClr val="tx1"/>
                </a:solidFill>
              </a:rPr>
              <a:t> to </a:t>
            </a:r>
            <a:r>
              <a:rPr lang="en-US" sz="2400" dirty="0">
                <a:solidFill>
                  <a:schemeClr val="tx1"/>
                </a:solidFill>
                <a:effectLst>
                  <a:outerShdw blurRad="38100" dist="38100" dir="2700000" algn="tl">
                    <a:srgbClr val="000000">
                      <a:alpha val="43137"/>
                    </a:srgbClr>
                  </a:outerShdw>
                </a:effectLst>
              </a:rPr>
              <a:t>maintain</a:t>
            </a:r>
            <a:r>
              <a:rPr lang="en-US" sz="2400" dirty="0">
                <a:solidFill>
                  <a:schemeClr val="tx1"/>
                </a:solidFill>
              </a:rPr>
              <a:t> </a:t>
            </a:r>
            <a:r>
              <a:rPr lang="en-US" sz="2400" dirty="0">
                <a:ln>
                  <a:solidFill>
                    <a:srgbClr val="C00000"/>
                  </a:solidFill>
                </a:ln>
                <a:solidFill>
                  <a:schemeClr val="accent1">
                    <a:lumMod val="75000"/>
                  </a:schemeClr>
                </a:solidFill>
              </a:rPr>
              <a:t>telomere</a:t>
            </a:r>
            <a:r>
              <a:rPr lang="en-US" sz="2400" dirty="0">
                <a:solidFill>
                  <a:schemeClr val="tx1"/>
                </a:solidFill>
              </a:rPr>
              <a:t> </a:t>
            </a:r>
            <a:r>
              <a:rPr lang="en-US" sz="2400" dirty="0">
                <a:ln>
                  <a:solidFill>
                    <a:srgbClr val="C00000"/>
                  </a:solidFill>
                </a:ln>
                <a:solidFill>
                  <a:schemeClr val="accent1">
                    <a:lumMod val="75000"/>
                  </a:schemeClr>
                </a:solidFill>
              </a:rPr>
              <a:t>length</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allow</a:t>
            </a:r>
            <a:r>
              <a:rPr lang="en-US" sz="2400" dirty="0">
                <a:solidFill>
                  <a:schemeClr val="tx1"/>
                </a:solidFill>
              </a:rPr>
              <a:t> </a:t>
            </a:r>
            <a:r>
              <a:rPr lang="en-US" sz="2400" u="sng" dirty="0">
                <a:solidFill>
                  <a:schemeClr val="tx1"/>
                </a:solidFill>
              </a:rPr>
              <a:t>cancer cells to </a:t>
            </a:r>
            <a:r>
              <a:rPr lang="en-US" sz="2400" u="sng" dirty="0">
                <a:solidFill>
                  <a:schemeClr val="tx1"/>
                </a:solidFill>
                <a:effectLst>
                  <a:outerShdw blurRad="38100" dist="38100" dir="2700000" algn="tl">
                    <a:srgbClr val="000000">
                      <a:alpha val="43137"/>
                    </a:srgbClr>
                  </a:outerShdw>
                </a:effectLst>
              </a:rPr>
              <a:t>continue</a:t>
            </a:r>
            <a:r>
              <a:rPr lang="en-US" sz="2400" u="sng" dirty="0">
                <a:solidFill>
                  <a:schemeClr val="tx1"/>
                </a:solidFill>
              </a:rPr>
              <a:t> dividing, but they do </a:t>
            </a:r>
            <a:r>
              <a:rPr lang="en-US" sz="2400" u="sng" dirty="0">
                <a:solidFill>
                  <a:schemeClr val="tx1"/>
                </a:solidFill>
                <a:effectLst>
                  <a:outerShdw blurRad="38100" dist="38100" dir="2700000" algn="tl">
                    <a:srgbClr val="000000">
                      <a:alpha val="43137"/>
                    </a:srgbClr>
                  </a:outerShdw>
                </a:effectLst>
              </a:rPr>
              <a:t>not</a:t>
            </a:r>
            <a:r>
              <a:rPr lang="en-US" sz="2400" u="sng" dirty="0">
                <a:solidFill>
                  <a:schemeClr val="tx1"/>
                </a:solidFill>
              </a:rPr>
              <a:t> cause the cell to </a:t>
            </a:r>
            <a:r>
              <a:rPr lang="en-US" sz="2400" u="sng" dirty="0" smtClean="0">
                <a:solidFill>
                  <a:schemeClr val="tx1"/>
                </a:solidFill>
              </a:rPr>
              <a:t>stop division. </a:t>
            </a:r>
            <a:endParaRPr lang="en-US" sz="2400" u="sng" dirty="0">
              <a:solidFill>
                <a:schemeClr val="tx1"/>
              </a:solidFill>
            </a:endParaRPr>
          </a:p>
          <a:p>
            <a:pPr marL="342000" indent="-342000"/>
            <a:r>
              <a:rPr lang="en-US" sz="2400" dirty="0">
                <a:solidFill>
                  <a:schemeClr val="tx1"/>
                </a:solidFill>
              </a:rPr>
              <a:t>Cells do </a:t>
            </a:r>
            <a:r>
              <a:rPr lang="en-US" sz="2400" dirty="0">
                <a:solidFill>
                  <a:schemeClr val="tx1"/>
                </a:solidFill>
                <a:effectLst>
                  <a:outerShdw blurRad="38100" dist="38100" dir="2700000" algn="tl">
                    <a:srgbClr val="000000">
                      <a:alpha val="43137"/>
                    </a:srgbClr>
                  </a:outerShdw>
                </a:effectLst>
              </a:rPr>
              <a:t>not</a:t>
            </a:r>
            <a:r>
              <a:rPr lang="en-US" sz="2400" dirty="0">
                <a:solidFill>
                  <a:schemeClr val="tx1"/>
                </a:solidFill>
              </a:rPr>
              <a:t> usually </a:t>
            </a:r>
            <a:r>
              <a:rPr lang="en-US" sz="2400" dirty="0">
                <a:solidFill>
                  <a:schemeClr val="tx1"/>
                </a:solidFill>
                <a:effectLst>
                  <a:outerShdw blurRad="38100" dist="38100" dir="2700000" algn="tl">
                    <a:srgbClr val="000000">
                      <a:alpha val="43137"/>
                    </a:srgbClr>
                  </a:outerShdw>
                </a:effectLst>
              </a:rPr>
              <a:t>divide</a:t>
            </a:r>
            <a:r>
              <a:rPr lang="en-US" sz="2400" dirty="0">
                <a:solidFill>
                  <a:schemeClr val="tx1"/>
                </a:solidFill>
              </a:rPr>
              <a:t> unless </a:t>
            </a:r>
            <a:r>
              <a:rPr lang="en-US" sz="2400" dirty="0">
                <a:solidFill>
                  <a:schemeClr val="tx1"/>
                </a:solidFill>
                <a:effectLst>
                  <a:outerShdw blurRad="38100" dist="38100" dir="2700000" algn="tl">
                    <a:srgbClr val="000000">
                      <a:alpha val="43137"/>
                    </a:srgbClr>
                  </a:outerShdw>
                </a:effectLst>
              </a:rPr>
              <a:t>stimulated</a:t>
            </a:r>
            <a:r>
              <a:rPr lang="en-US" sz="2400" dirty="0">
                <a:solidFill>
                  <a:schemeClr val="tx1"/>
                </a:solidFill>
              </a:rPr>
              <a:t> by the proper </a:t>
            </a:r>
            <a:r>
              <a:rPr lang="en-US" sz="2400" i="1" dirty="0">
                <a:solidFill>
                  <a:schemeClr val="tx1"/>
                </a:solidFill>
                <a:effectLst>
                  <a:outerShdw blurRad="38100" dist="38100" dir="2700000" algn="tl">
                    <a:srgbClr val="000000">
                      <a:alpha val="43137"/>
                    </a:srgbClr>
                  </a:outerShdw>
                </a:effectLst>
              </a:rPr>
              <a:t>growth</a:t>
            </a:r>
            <a:r>
              <a:rPr lang="en-US" sz="2400" i="1" dirty="0">
                <a:solidFill>
                  <a:schemeClr val="tx1"/>
                </a:solidFill>
              </a:rPr>
              <a:t> factor</a:t>
            </a:r>
            <a:r>
              <a:rPr lang="en-US" sz="2400" dirty="0">
                <a:solidFill>
                  <a:schemeClr val="tx1"/>
                </a:solidFill>
              </a:rPr>
              <a:t>.</a:t>
            </a:r>
            <a:endParaRPr lang="en-US" sz="2400" i="1" dirty="0">
              <a:solidFill>
                <a:schemeClr val="tx1"/>
              </a:solidFill>
            </a:endParaRPr>
          </a:p>
          <a:p>
            <a:pPr marL="342000" indent="-342000"/>
            <a:r>
              <a:rPr lang="en-US" sz="2400" u="sng" dirty="0">
                <a:solidFill>
                  <a:schemeClr val="tx1"/>
                </a:solidFill>
                <a:effectLst>
                  <a:outerShdw blurRad="38100" dist="38100" dir="2700000" algn="tl">
                    <a:srgbClr val="000000">
                      <a:alpha val="43137"/>
                    </a:srgbClr>
                  </a:outerShdw>
                </a:effectLst>
              </a:rPr>
              <a:t>Cancer</a:t>
            </a:r>
            <a:r>
              <a:rPr lang="en-US" sz="2400" u="sng" dirty="0">
                <a:solidFill>
                  <a:schemeClr val="tx1"/>
                </a:solidFill>
              </a:rPr>
              <a:t> cells circumvent this by </a:t>
            </a:r>
            <a:r>
              <a:rPr lang="en-US" sz="2400" u="sng" dirty="0">
                <a:solidFill>
                  <a:schemeClr val="tx1"/>
                </a:solidFill>
                <a:effectLst>
                  <a:outerShdw blurRad="38100" dist="38100" dir="2700000" algn="tl">
                    <a:srgbClr val="000000">
                      <a:alpha val="43137"/>
                    </a:srgbClr>
                  </a:outerShdw>
                </a:effectLst>
              </a:rPr>
              <a:t>altering</a:t>
            </a:r>
            <a:r>
              <a:rPr lang="en-US" sz="2400" u="sng" dirty="0">
                <a:solidFill>
                  <a:schemeClr val="tx1"/>
                </a:solidFill>
              </a:rPr>
              <a:t> signaling pathways, </a:t>
            </a:r>
            <a:r>
              <a:rPr lang="en-US" sz="2400" u="sng" dirty="0">
                <a:solidFill>
                  <a:schemeClr val="tx1"/>
                </a:solidFill>
                <a:effectLst>
                  <a:outerShdw blurRad="38100" dist="38100" dir="2700000" algn="tl">
                    <a:srgbClr val="000000">
                      <a:alpha val="43137"/>
                    </a:srgbClr>
                  </a:outerShdw>
                </a:effectLst>
              </a:rPr>
              <a:t>creating</a:t>
            </a:r>
            <a:r>
              <a:rPr lang="en-US" sz="2400" u="sng" dirty="0">
                <a:solidFill>
                  <a:schemeClr val="tx1"/>
                </a:solidFill>
              </a:rPr>
              <a:t> a constant </a:t>
            </a:r>
            <a:r>
              <a:rPr lang="en-US" sz="2400" u="sng" dirty="0">
                <a:solidFill>
                  <a:schemeClr val="tx1"/>
                </a:solidFill>
                <a:effectLst>
                  <a:outerShdw blurRad="38100" dist="38100" dir="2700000" algn="tl">
                    <a:srgbClr val="000000">
                      <a:alpha val="43137"/>
                    </a:srgbClr>
                  </a:outerShdw>
                </a:effectLst>
              </a:rPr>
              <a:t>signal</a:t>
            </a:r>
            <a:r>
              <a:rPr lang="en-US" sz="2400" u="sng" dirty="0">
                <a:solidFill>
                  <a:schemeClr val="tx1"/>
                </a:solidFill>
              </a:rPr>
              <a:t> to divide</a:t>
            </a:r>
            <a:r>
              <a:rPr lang="en-US" sz="2400" dirty="0">
                <a:solidFill>
                  <a:schemeClr val="tx1"/>
                </a:solidFill>
              </a:rPr>
              <a:t>.</a:t>
            </a:r>
          </a:p>
          <a:p>
            <a:pPr marL="342000" indent="-342000"/>
            <a:r>
              <a:rPr lang="en-US" sz="2400" b="1" dirty="0">
                <a:ln w="22225">
                  <a:solidFill>
                    <a:schemeClr val="accent2"/>
                  </a:solidFill>
                  <a:prstDash val="solid"/>
                </a:ln>
                <a:solidFill>
                  <a:schemeClr val="accent2">
                    <a:lumMod val="40000"/>
                    <a:lumOff val="60000"/>
                  </a:schemeClr>
                </a:solidFill>
              </a:rPr>
              <a:t>Disruption</a:t>
            </a:r>
            <a:r>
              <a:rPr lang="en-US" sz="2400" dirty="0">
                <a:solidFill>
                  <a:schemeClr val="tx1"/>
                </a:solidFill>
              </a:rPr>
              <a:t> of cell </a:t>
            </a:r>
            <a:r>
              <a:rPr lang="en-US" sz="2400" dirty="0">
                <a:solidFill>
                  <a:schemeClr val="tx1"/>
                </a:solidFill>
                <a:effectLst>
                  <a:outerShdw blurRad="38100" dist="38100" dir="2700000" algn="tl">
                    <a:srgbClr val="000000">
                      <a:alpha val="43137"/>
                    </a:srgbClr>
                  </a:outerShdw>
                </a:effectLst>
              </a:rPr>
              <a:t>cycle</a:t>
            </a:r>
            <a:r>
              <a:rPr lang="en-US" sz="2400" dirty="0">
                <a:solidFill>
                  <a:schemeClr val="tx1"/>
                </a:solidFill>
              </a:rPr>
              <a:t> </a:t>
            </a:r>
            <a:r>
              <a:rPr lang="en-US" sz="2400" b="1" dirty="0">
                <a:ln w="22225">
                  <a:solidFill>
                    <a:schemeClr val="accent2"/>
                  </a:solidFill>
                  <a:prstDash val="solid"/>
                </a:ln>
                <a:solidFill>
                  <a:schemeClr val="accent2">
                    <a:lumMod val="40000"/>
                    <a:lumOff val="60000"/>
                  </a:schemeClr>
                </a:solidFill>
              </a:rPr>
              <a:t>control</a:t>
            </a:r>
            <a:r>
              <a:rPr lang="en-US" sz="2400" dirty="0">
                <a:solidFill>
                  <a:schemeClr val="tx1"/>
                </a:solidFill>
              </a:rPr>
              <a:t> also </a:t>
            </a:r>
            <a:r>
              <a:rPr lang="en-US" sz="2400" b="1" dirty="0">
                <a:ln w="22225">
                  <a:solidFill>
                    <a:schemeClr val="accent2"/>
                  </a:solidFill>
                  <a:prstDash val="solid"/>
                </a:ln>
                <a:solidFill>
                  <a:schemeClr val="accent2">
                    <a:lumMod val="40000"/>
                    <a:lumOff val="60000"/>
                  </a:schemeClr>
                </a:solidFill>
              </a:rPr>
              <a:t>contributes</a:t>
            </a:r>
            <a:r>
              <a:rPr lang="en-US" sz="2400" dirty="0">
                <a:solidFill>
                  <a:schemeClr val="tx1"/>
                </a:solidFill>
              </a:rPr>
              <a:t> to cancer cell </a:t>
            </a:r>
            <a:r>
              <a:rPr lang="en-US" sz="2400" b="1" dirty="0">
                <a:ln w="22225">
                  <a:solidFill>
                    <a:schemeClr val="accent2"/>
                  </a:solidFill>
                  <a:prstDash val="solid"/>
                </a:ln>
                <a:solidFill>
                  <a:schemeClr val="accent2">
                    <a:lumMod val="40000"/>
                    <a:lumOff val="60000"/>
                  </a:schemeClr>
                </a:solidFill>
              </a:rPr>
              <a:t>proliferation</a:t>
            </a:r>
            <a:r>
              <a:rPr lang="en-US" sz="2400" dirty="0">
                <a:solidFill>
                  <a:schemeClr val="tx1"/>
                </a:solidFill>
              </a:rPr>
              <a:t>.</a:t>
            </a:r>
          </a:p>
        </p:txBody>
      </p:sp>
    </p:spTree>
    <p:extLst>
      <p:ext uri="{BB962C8B-B14F-4D97-AF65-F5344CB8AC3E}">
        <p14:creationId xmlns:p14="http://schemas.microsoft.com/office/powerpoint/2010/main" val="3203676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7530" y="78266"/>
            <a:ext cx="8263784" cy="736989"/>
          </a:xfrm>
          <a:solidFill>
            <a:srgbClr val="CC99FF"/>
          </a:solidFill>
        </p:spPr>
        <p:txBody>
          <a:bodyPr lIns="0" tIns="0" rIns="0" bIns="0" anchor="ctr"/>
          <a:lstStyle/>
          <a:p>
            <a:r>
              <a:rPr lang="en-US" sz="3600" dirty="0">
                <a:latin typeface="+mj-lt"/>
              </a:rPr>
              <a:t>Restriction Point </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84111"/>
            <a:ext cx="8263784" cy="3145743"/>
          </a:xfrm>
        </p:spPr>
        <p:txBody>
          <a:bodyPr lIns="0" tIns="0" rIns="0" bIns="0"/>
          <a:lstStyle/>
          <a:p>
            <a:pPr marL="342000" indent="-342000"/>
            <a:r>
              <a:rPr lang="en-US" sz="2400" dirty="0">
                <a:solidFill>
                  <a:srgbClr val="C00000"/>
                </a:solidFill>
              </a:rPr>
              <a:t>Normal</a:t>
            </a:r>
            <a:r>
              <a:rPr lang="en-US" sz="2400" dirty="0">
                <a:solidFill>
                  <a:schemeClr val="tx1"/>
                </a:solidFill>
              </a:rPr>
              <a:t> </a:t>
            </a:r>
            <a:r>
              <a:rPr lang="en-US" sz="2400" dirty="0">
                <a:ln>
                  <a:solidFill>
                    <a:schemeClr val="accent4">
                      <a:lumMod val="75000"/>
                    </a:schemeClr>
                  </a:solidFill>
                </a:ln>
                <a:solidFill>
                  <a:schemeClr val="accent3"/>
                </a:solidFill>
              </a:rPr>
              <a:t>cells </a:t>
            </a:r>
            <a:r>
              <a:rPr lang="en-US" sz="2400" dirty="0">
                <a:ln>
                  <a:solidFill>
                    <a:schemeClr val="accent4">
                      <a:lumMod val="75000"/>
                    </a:schemeClr>
                  </a:solidFill>
                </a:ln>
                <a:solidFill>
                  <a:schemeClr val="accent3"/>
                </a:solidFill>
                <a:effectLst>
                  <a:outerShdw blurRad="38100" dist="38100" dir="2700000" algn="tl">
                    <a:srgbClr val="000000">
                      <a:alpha val="43137"/>
                    </a:srgbClr>
                  </a:outerShdw>
                </a:effectLst>
              </a:rPr>
              <a:t>grown</a:t>
            </a:r>
            <a:r>
              <a:rPr lang="en-US" sz="2400" dirty="0">
                <a:ln>
                  <a:solidFill>
                    <a:schemeClr val="accent4">
                      <a:lumMod val="75000"/>
                    </a:schemeClr>
                  </a:solidFill>
                </a:ln>
                <a:solidFill>
                  <a:schemeClr val="accent3"/>
                </a:solidFill>
              </a:rPr>
              <a:t> </a:t>
            </a:r>
            <a:r>
              <a:rPr lang="en-US" sz="2400" dirty="0">
                <a:ln>
                  <a:solidFill>
                    <a:schemeClr val="accent4">
                      <a:lumMod val="75000"/>
                    </a:schemeClr>
                  </a:solidFill>
                </a:ln>
                <a:solidFill>
                  <a:schemeClr val="accent3"/>
                </a:solidFill>
                <a:effectLst>
                  <a:outerShdw blurRad="38100" dist="38100" dir="2700000" algn="tl">
                    <a:srgbClr val="000000">
                      <a:alpha val="43137"/>
                    </a:srgbClr>
                  </a:outerShdw>
                </a:effectLst>
              </a:rPr>
              <a:t>under</a:t>
            </a:r>
            <a:r>
              <a:rPr lang="en-US" sz="2400" dirty="0">
                <a:ln>
                  <a:solidFill>
                    <a:schemeClr val="accent4">
                      <a:lumMod val="75000"/>
                    </a:schemeClr>
                  </a:solidFill>
                </a:ln>
                <a:solidFill>
                  <a:schemeClr val="accent3"/>
                </a:solidFill>
              </a:rPr>
              <a:t> suboptimal conditions </a:t>
            </a:r>
            <a:r>
              <a:rPr lang="en-US" sz="2400" dirty="0">
                <a:ln>
                  <a:solidFill>
                    <a:schemeClr val="accent4">
                      <a:lumMod val="75000"/>
                    </a:schemeClr>
                  </a:solidFill>
                </a:ln>
                <a:solidFill>
                  <a:schemeClr val="accent3"/>
                </a:solidFill>
                <a:effectLst>
                  <a:outerShdw blurRad="38100" dist="38100" dir="2700000" algn="tl">
                    <a:srgbClr val="000000">
                      <a:alpha val="43137"/>
                    </a:srgbClr>
                  </a:outerShdw>
                </a:effectLst>
              </a:rPr>
              <a:t>become</a:t>
            </a:r>
            <a:r>
              <a:rPr lang="en-US" sz="2400" dirty="0">
                <a:ln>
                  <a:solidFill>
                    <a:schemeClr val="accent4">
                      <a:lumMod val="75000"/>
                    </a:schemeClr>
                  </a:solidFill>
                </a:ln>
                <a:solidFill>
                  <a:schemeClr val="accent3"/>
                </a:solidFill>
              </a:rPr>
              <a:t> </a:t>
            </a:r>
            <a:r>
              <a:rPr lang="en-US" sz="2400" u="sng" dirty="0">
                <a:ln>
                  <a:solidFill>
                    <a:schemeClr val="accent4">
                      <a:lumMod val="75000"/>
                    </a:schemeClr>
                  </a:solidFill>
                </a:ln>
                <a:solidFill>
                  <a:schemeClr val="accent3"/>
                </a:solidFill>
              </a:rPr>
              <a:t>arrested</a:t>
            </a:r>
            <a:r>
              <a:rPr lang="en-US" sz="2400" dirty="0">
                <a:ln>
                  <a:solidFill>
                    <a:schemeClr val="accent4">
                      <a:lumMod val="75000"/>
                    </a:schemeClr>
                  </a:solidFill>
                </a:ln>
                <a:solidFill>
                  <a:schemeClr val="accent3"/>
                </a:solidFill>
              </a:rPr>
              <a:t> at the </a:t>
            </a:r>
            <a:r>
              <a:rPr lang="en-US" sz="2400" i="1" dirty="0">
                <a:ln>
                  <a:solidFill>
                    <a:schemeClr val="accent4">
                      <a:lumMod val="75000"/>
                    </a:schemeClr>
                  </a:solidFill>
                </a:ln>
                <a:solidFill>
                  <a:schemeClr val="accent3"/>
                </a:solidFill>
                <a:effectLst>
                  <a:outerShdw blurRad="38100" dist="38100" dir="2700000" algn="tl">
                    <a:srgbClr val="000000">
                      <a:alpha val="43137"/>
                    </a:srgbClr>
                  </a:outerShdw>
                </a:effectLst>
              </a:rPr>
              <a:t>restriction</a:t>
            </a:r>
            <a:r>
              <a:rPr lang="en-US" sz="2400" i="1" dirty="0">
                <a:ln>
                  <a:solidFill>
                    <a:schemeClr val="accent4">
                      <a:lumMod val="75000"/>
                    </a:schemeClr>
                  </a:solidFill>
                </a:ln>
                <a:solidFill>
                  <a:schemeClr val="accent3"/>
                </a:solidFill>
              </a:rPr>
              <a:t> point </a:t>
            </a:r>
            <a:r>
              <a:rPr lang="en-US" sz="2400" dirty="0">
                <a:ln>
                  <a:solidFill>
                    <a:schemeClr val="accent4">
                      <a:lumMod val="75000"/>
                    </a:schemeClr>
                  </a:solidFill>
                </a:ln>
                <a:solidFill>
                  <a:schemeClr val="accent3"/>
                </a:solidFill>
              </a:rPr>
              <a:t>and </a:t>
            </a:r>
            <a:r>
              <a:rPr lang="en-US" sz="2400" dirty="0">
                <a:ln>
                  <a:solidFill>
                    <a:schemeClr val="accent4">
                      <a:lumMod val="75000"/>
                    </a:schemeClr>
                  </a:solidFill>
                </a:ln>
                <a:solidFill>
                  <a:schemeClr val="accent3"/>
                </a:solidFill>
                <a:effectLst>
                  <a:outerShdw blurRad="38100" dist="38100" dir="2700000" algn="tl">
                    <a:srgbClr val="000000">
                      <a:alpha val="43137"/>
                    </a:srgbClr>
                  </a:outerShdw>
                </a:effectLst>
              </a:rPr>
              <a:t>stop</a:t>
            </a:r>
            <a:r>
              <a:rPr lang="en-US" sz="2400" dirty="0">
                <a:ln>
                  <a:solidFill>
                    <a:schemeClr val="accent4">
                      <a:lumMod val="75000"/>
                    </a:schemeClr>
                  </a:solidFill>
                </a:ln>
                <a:solidFill>
                  <a:schemeClr val="accent3"/>
                </a:solidFill>
              </a:rPr>
              <a:t> dividing</a:t>
            </a:r>
            <a:r>
              <a:rPr lang="en-US" sz="2400" dirty="0">
                <a:solidFill>
                  <a:schemeClr val="tx1"/>
                </a:solidFill>
              </a:rPr>
              <a:t>.</a:t>
            </a:r>
          </a:p>
          <a:p>
            <a:pPr marL="342000" indent="-342000"/>
            <a:r>
              <a:rPr lang="en-US" sz="2400" dirty="0">
                <a:solidFill>
                  <a:schemeClr val="tx1"/>
                </a:solidFill>
              </a:rPr>
              <a:t>The </a:t>
            </a:r>
            <a:r>
              <a:rPr lang="en-US" sz="2400" u="sng" dirty="0">
                <a:solidFill>
                  <a:schemeClr val="tx1"/>
                </a:solidFill>
              </a:rPr>
              <a:t>restriction point </a:t>
            </a:r>
            <a:r>
              <a:rPr lang="en-US" sz="2400" dirty="0">
                <a:solidFill>
                  <a:srgbClr val="C00000"/>
                </a:solidFill>
              </a:rPr>
              <a:t>controls</a:t>
            </a:r>
            <a:r>
              <a:rPr lang="en-US" sz="2400" dirty="0">
                <a:solidFill>
                  <a:schemeClr val="tx1"/>
                </a:solidFill>
              </a:rPr>
              <a:t> </a:t>
            </a:r>
            <a:r>
              <a:rPr lang="en-US" sz="2400" u="sng" dirty="0">
                <a:solidFill>
                  <a:schemeClr val="tx1"/>
                </a:solidFill>
              </a:rPr>
              <a:t>progression</a:t>
            </a:r>
            <a:r>
              <a:rPr lang="en-US" sz="2400" dirty="0">
                <a:solidFill>
                  <a:schemeClr val="tx1"/>
                </a:solidFill>
              </a:rPr>
              <a:t> from G1 into S phase.</a:t>
            </a:r>
          </a:p>
          <a:p>
            <a:pPr marL="342000" indent="-342000"/>
            <a:r>
              <a:rPr lang="en-US" sz="2400" dirty="0">
                <a:solidFill>
                  <a:srgbClr val="C00000"/>
                </a:solidFill>
              </a:rPr>
              <a:t>Cancer</a:t>
            </a:r>
            <a:r>
              <a:rPr lang="en-US" sz="2400" dirty="0">
                <a:solidFill>
                  <a:schemeClr val="tx1"/>
                </a:solidFill>
              </a:rPr>
              <a:t> cells </a:t>
            </a:r>
            <a:r>
              <a:rPr lang="en-US" sz="2400" dirty="0">
                <a:solidFill>
                  <a:srgbClr val="C00000"/>
                </a:solidFill>
              </a:rPr>
              <a:t>do </a:t>
            </a:r>
            <a:r>
              <a:rPr lang="en-US" sz="2400" dirty="0">
                <a:solidFill>
                  <a:srgbClr val="C00000"/>
                </a:solidFill>
                <a:effectLst>
                  <a:outerShdw blurRad="38100" dist="38100" dir="2700000" algn="tl">
                    <a:srgbClr val="000000">
                      <a:alpha val="43137"/>
                    </a:srgbClr>
                  </a:outerShdw>
                </a:effectLst>
              </a:rPr>
              <a:t>not</a:t>
            </a:r>
            <a:r>
              <a:rPr lang="en-US" sz="2400" dirty="0">
                <a:solidFill>
                  <a:srgbClr val="C00000"/>
                </a:solidFill>
              </a:rPr>
              <a:t> </a:t>
            </a:r>
            <a:r>
              <a:rPr lang="en-US" sz="2400" u="sng" dirty="0">
                <a:solidFill>
                  <a:schemeClr val="tx1"/>
                </a:solidFill>
                <a:effectLst>
                  <a:outerShdw blurRad="38100" dist="38100" dir="2700000" algn="tl">
                    <a:srgbClr val="000000">
                      <a:alpha val="43137"/>
                    </a:srgbClr>
                  </a:outerShdw>
                </a:effectLst>
              </a:rPr>
              <a:t>respond</a:t>
            </a:r>
            <a:r>
              <a:rPr lang="en-US" sz="2400" dirty="0">
                <a:solidFill>
                  <a:schemeClr val="tx1"/>
                </a:solidFill>
              </a:rPr>
              <a:t> appropriately to </a:t>
            </a:r>
            <a:r>
              <a:rPr lang="en-US" sz="2400" u="sng" dirty="0">
                <a:solidFill>
                  <a:schemeClr val="tx1"/>
                </a:solidFill>
                <a:effectLst>
                  <a:outerShdw blurRad="38100" dist="38100" dir="2700000" algn="tl">
                    <a:srgbClr val="000000">
                      <a:alpha val="43137"/>
                    </a:srgbClr>
                  </a:outerShdw>
                </a:effectLst>
              </a:rPr>
              <a:t>external</a:t>
            </a:r>
            <a:r>
              <a:rPr lang="en-US" sz="2400" dirty="0">
                <a:solidFill>
                  <a:schemeClr val="tx1"/>
                </a:solidFill>
              </a:rPr>
              <a:t> </a:t>
            </a:r>
            <a:r>
              <a:rPr lang="en-US" sz="2400" u="sng" dirty="0">
                <a:solidFill>
                  <a:schemeClr val="tx1"/>
                </a:solidFill>
              </a:rPr>
              <a:t>signals</a:t>
            </a:r>
            <a:r>
              <a:rPr lang="en-US" sz="2400" dirty="0">
                <a:solidFill>
                  <a:schemeClr val="tx1"/>
                </a:solidFill>
              </a:rPr>
              <a:t> and to </a:t>
            </a:r>
            <a:r>
              <a:rPr lang="en-US" sz="2400" u="sng" dirty="0">
                <a:solidFill>
                  <a:schemeClr val="tx1"/>
                </a:solidFill>
                <a:effectLst>
                  <a:outerShdw blurRad="38100" dist="38100" dir="2700000" algn="tl">
                    <a:srgbClr val="000000">
                      <a:alpha val="43137"/>
                    </a:srgbClr>
                  </a:outerShdw>
                </a:effectLst>
              </a:rPr>
              <a:t>internal</a:t>
            </a:r>
            <a:r>
              <a:rPr lang="en-US" sz="2400" dirty="0">
                <a:solidFill>
                  <a:schemeClr val="tx1"/>
                </a:solidFill>
              </a:rPr>
              <a:t> </a:t>
            </a:r>
            <a:r>
              <a:rPr lang="en-US" sz="2400" u="sng" dirty="0">
                <a:solidFill>
                  <a:schemeClr val="tx1"/>
                </a:solidFill>
              </a:rPr>
              <a:t>conditions</a:t>
            </a:r>
            <a:r>
              <a:rPr lang="en-US" sz="2400" dirty="0">
                <a:solidFill>
                  <a:schemeClr val="tx1"/>
                </a:solidFill>
              </a:rPr>
              <a:t> that would normally trigger a halt to the cell cycle.</a:t>
            </a:r>
          </a:p>
        </p:txBody>
      </p:sp>
    </p:spTree>
    <p:extLst>
      <p:ext uri="{BB962C8B-B14F-4D97-AF65-F5344CB8AC3E}">
        <p14:creationId xmlns:p14="http://schemas.microsoft.com/office/powerpoint/2010/main" val="3320788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1072" y="176244"/>
            <a:ext cx="8263784" cy="534958"/>
          </a:xfrm>
          <a:solidFill>
            <a:srgbClr val="CC99FF"/>
          </a:solidFill>
        </p:spPr>
        <p:txBody>
          <a:bodyPr lIns="0" tIns="0" rIns="0" bIns="0" anchor="ctr"/>
          <a:lstStyle/>
          <a:p>
            <a:r>
              <a:rPr lang="en-US" sz="3600" dirty="0">
                <a:latin typeface="+mj-lt"/>
              </a:rPr>
              <a:t>Apoptosis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72456"/>
            <a:ext cx="8263784" cy="2351315"/>
          </a:xfrm>
        </p:spPr>
        <p:txBody>
          <a:bodyPr lIns="0" tIns="0" rIns="0" bIns="0"/>
          <a:lstStyle/>
          <a:p>
            <a:pPr marL="342000" indent="-342000"/>
            <a:r>
              <a:rPr lang="en-US" sz="2400" dirty="0">
                <a:solidFill>
                  <a:schemeClr val="tx1"/>
                </a:solidFill>
              </a:rPr>
              <a:t>For </a:t>
            </a:r>
            <a:r>
              <a:rPr lang="en-US" sz="2400" dirty="0">
                <a:solidFill>
                  <a:schemeClr val="tx1"/>
                </a:solidFill>
                <a:effectLst>
                  <a:outerShdw blurRad="38100" dist="38100" dir="2700000" algn="tl">
                    <a:srgbClr val="000000">
                      <a:alpha val="43137"/>
                    </a:srgbClr>
                  </a:outerShdw>
                </a:effectLst>
              </a:rPr>
              <a:t>some</a:t>
            </a:r>
            <a:r>
              <a:rPr lang="en-US" sz="2400" dirty="0">
                <a:solidFill>
                  <a:schemeClr val="tx1"/>
                </a:solidFill>
              </a:rPr>
              <a:t> </a:t>
            </a:r>
            <a:r>
              <a:rPr lang="en-US" sz="2400" dirty="0">
                <a:solidFill>
                  <a:srgbClr val="C00000"/>
                </a:solidFill>
              </a:rPr>
              <a:t>cancers</a:t>
            </a:r>
            <a:r>
              <a:rPr lang="en-US" sz="2400" dirty="0">
                <a:solidFill>
                  <a:schemeClr val="tx1"/>
                </a:solidFill>
              </a:rPr>
              <a:t>, </a:t>
            </a:r>
            <a:r>
              <a:rPr lang="en-US" sz="2400" b="1" u="sng"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uncontrolled growth is due to a </a:t>
            </a:r>
            <a:r>
              <a:rPr lang="en-US"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failure</a:t>
            </a:r>
            <a:r>
              <a:rPr lang="en-US" sz="2400" b="1" u="sng"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 to undergo apoptosis</a:t>
            </a:r>
            <a:r>
              <a:rPr lang="en-US" sz="2400" b="1"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 </a:t>
            </a:r>
            <a:r>
              <a:rPr lang="en-US" sz="2400" b="1" dirty="0">
                <a:ln w="9525">
                  <a:solidFill>
                    <a:schemeClr val="bg1"/>
                  </a:solidFill>
                  <a:prstDash val="solid"/>
                </a:ln>
                <a:solidFill>
                  <a:srgbClr val="FF0000"/>
                </a:solidFill>
                <a:effectLst>
                  <a:glow rad="63500">
                    <a:schemeClr val="accent4">
                      <a:satMod val="175000"/>
                      <a:alpha val="40000"/>
                    </a:schemeClr>
                  </a:glow>
                  <a:outerShdw blurRad="12700" dist="38100" dir="2700000" algn="tl" rotWithShape="0">
                    <a:schemeClr val="accent5">
                      <a:lumMod val="60000"/>
                      <a:lumOff val="40000"/>
                    </a:schemeClr>
                  </a:outerShdw>
                </a:effectLst>
              </a:rPr>
              <a:t>rather</a:t>
            </a:r>
            <a:r>
              <a:rPr lang="en-US" sz="2400" b="1"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 than to </a:t>
            </a:r>
            <a:r>
              <a:rPr lang="en-US" sz="2400" b="1" dirty="0">
                <a:ln w="9525">
                  <a:solidFill>
                    <a:schemeClr val="bg1"/>
                  </a:solidFill>
                  <a:prstDash val="solid"/>
                </a:ln>
                <a:solidFill>
                  <a:srgbClr val="FF0000"/>
                </a:solidFill>
                <a:effectLst>
                  <a:glow rad="63500">
                    <a:schemeClr val="accent4">
                      <a:satMod val="175000"/>
                      <a:alpha val="40000"/>
                    </a:schemeClr>
                  </a:glow>
                </a:effectLst>
              </a:rPr>
              <a:t>increased</a:t>
            </a:r>
            <a:r>
              <a:rPr lang="en-US" sz="2400" b="1"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 cell division.</a:t>
            </a:r>
          </a:p>
          <a:p>
            <a:pPr marL="342000" indent="-342000"/>
            <a:r>
              <a:rPr lang="en-US" sz="2400" dirty="0">
                <a:solidFill>
                  <a:srgbClr val="C00000"/>
                </a:solidFill>
              </a:rPr>
              <a:t>Cancer</a:t>
            </a:r>
            <a:r>
              <a:rPr lang="en-US" sz="2400" dirty="0">
                <a:solidFill>
                  <a:schemeClr val="tx1"/>
                </a:solidFill>
              </a:rPr>
              <a:t> cells are </a:t>
            </a:r>
            <a:r>
              <a:rPr lang="en-US" sz="2400" u="sng" dirty="0">
                <a:solidFill>
                  <a:schemeClr val="tx1"/>
                </a:solidFill>
                <a:effectLst>
                  <a:outerShdw blurRad="38100" dist="38100" dir="2700000" algn="tl">
                    <a:srgbClr val="000000">
                      <a:alpha val="43137"/>
                    </a:srgbClr>
                  </a:outerShdw>
                </a:effectLst>
              </a:rPr>
              <a:t>able</a:t>
            </a:r>
            <a:r>
              <a:rPr lang="en-US" sz="2400" u="sng" dirty="0">
                <a:solidFill>
                  <a:schemeClr val="tx1"/>
                </a:solidFill>
              </a:rPr>
              <a:t> to </a:t>
            </a:r>
            <a:r>
              <a:rPr lang="en-US" sz="2400" u="sng" dirty="0">
                <a:solidFill>
                  <a:schemeClr val="tx1"/>
                </a:solidFill>
                <a:effectLst>
                  <a:outerShdw blurRad="38100" dist="38100" dir="2700000" algn="tl">
                    <a:srgbClr val="000000">
                      <a:alpha val="43137"/>
                    </a:srgbClr>
                  </a:outerShdw>
                </a:effectLst>
              </a:rPr>
              <a:t>block</a:t>
            </a:r>
            <a:r>
              <a:rPr lang="en-US" sz="2400" u="sng" dirty="0">
                <a:solidFill>
                  <a:schemeClr val="tx1"/>
                </a:solidFill>
              </a:rPr>
              <a:t> the pathways that </a:t>
            </a:r>
            <a:r>
              <a:rPr lang="en-US" sz="2400" u="sng" dirty="0">
                <a:solidFill>
                  <a:schemeClr val="tx1"/>
                </a:solidFill>
                <a:effectLst>
                  <a:outerShdw blurRad="38100" dist="38100" dir="2700000" algn="tl">
                    <a:srgbClr val="000000">
                      <a:alpha val="43137"/>
                    </a:srgbClr>
                  </a:outerShdw>
                </a:effectLst>
              </a:rPr>
              <a:t>trigger</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apoptosis</a:t>
            </a:r>
            <a:r>
              <a:rPr lang="en-US" sz="2400" u="sng" dirty="0">
                <a:solidFill>
                  <a:schemeClr val="tx1"/>
                </a:solidFill>
              </a:rPr>
              <a:t> in various ways</a:t>
            </a:r>
            <a:r>
              <a:rPr lang="en-US" sz="2400" dirty="0">
                <a:solidFill>
                  <a:schemeClr val="tx1"/>
                </a:solidFill>
              </a:rPr>
              <a:t>.</a:t>
            </a:r>
          </a:p>
        </p:txBody>
      </p:sp>
    </p:spTree>
    <p:extLst>
      <p:ext uri="{BB962C8B-B14F-4D97-AF65-F5344CB8AC3E}">
        <p14:creationId xmlns:p14="http://schemas.microsoft.com/office/powerpoint/2010/main" val="2569894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6343"/>
            <a:ext cx="8229600" cy="1613429"/>
          </a:xfrm>
          <a:solidFill>
            <a:srgbClr val="CC99FF"/>
          </a:solidFill>
        </p:spPr>
        <p:txBody>
          <a:bodyPr lIns="0" tIns="0" rIns="0" bIns="0" anchor="ctr"/>
          <a:lstStyle/>
          <a:p>
            <a:r>
              <a:rPr lang="en-US" dirty="0"/>
              <a:t>Cancer Arises Through a Multistep Process Involving Initiation, Promotion, and Tumor Progression</a:t>
            </a:r>
            <a:endParaRPr lang="en-US" sz="2800" dirty="0">
              <a:latin typeface="+mj-lt"/>
            </a:endParaRPr>
          </a:p>
        </p:txBody>
      </p:sp>
      <p:sp>
        <p:nvSpPr>
          <p:cNvPr id="5" name="Content Placeholder 4"/>
          <p:cNvSpPr>
            <a:spLocks noGrp="1"/>
          </p:cNvSpPr>
          <p:nvPr>
            <p:ph sz="quarter" idx="13"/>
          </p:nvPr>
        </p:nvSpPr>
        <p:spPr>
          <a:xfrm>
            <a:off x="457200" y="2032000"/>
            <a:ext cx="8327204" cy="4276333"/>
          </a:xfrm>
        </p:spPr>
        <p:txBody>
          <a:bodyPr lIns="0" tIns="0" rIns="0" bIns="0"/>
          <a:lstStyle/>
          <a:p>
            <a:pPr marL="342000" indent="-342000"/>
            <a:r>
              <a:rPr lang="en-US" sz="2400" dirty="0">
                <a:solidFill>
                  <a:schemeClr val="tx1"/>
                </a:solidFill>
              </a:rPr>
              <a:t>Cancer </a:t>
            </a:r>
            <a:r>
              <a:rPr lang="en-US" sz="2400" u="sng" dirty="0">
                <a:solidFill>
                  <a:schemeClr val="tx1"/>
                </a:solidFill>
              </a:rPr>
              <a:t>development</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requires</a:t>
            </a:r>
            <a:r>
              <a:rPr lang="en-US" sz="2400" dirty="0">
                <a:solidFill>
                  <a:schemeClr val="tx1"/>
                </a:solidFill>
              </a:rPr>
              <a:t> </a:t>
            </a:r>
            <a:r>
              <a:rPr lang="en-US" sz="2400" dirty="0">
                <a:solidFill>
                  <a:srgbClr val="FF0000"/>
                </a:solidFill>
              </a:rPr>
              <a:t>multiple</a:t>
            </a:r>
            <a:r>
              <a:rPr lang="en-US" sz="2400" dirty="0">
                <a:solidFill>
                  <a:schemeClr val="tx1"/>
                </a:solidFill>
              </a:rPr>
              <a:t> steps.</a:t>
            </a:r>
          </a:p>
          <a:p>
            <a:pPr marL="342000" indent="-342000"/>
            <a:r>
              <a:rPr lang="en-US" sz="2400" dirty="0">
                <a:solidFill>
                  <a:srgbClr val="FF0000"/>
                </a:solidFill>
              </a:rPr>
              <a:t>Normal</a:t>
            </a:r>
            <a:r>
              <a:rPr lang="en-US" sz="2400" dirty="0">
                <a:solidFill>
                  <a:schemeClr val="tx1"/>
                </a:solidFill>
              </a:rPr>
              <a:t> cells are </a:t>
            </a:r>
            <a:r>
              <a:rPr lang="en-US" sz="2400" dirty="0">
                <a:solidFill>
                  <a:schemeClr val="tx1"/>
                </a:solidFill>
                <a:effectLst>
                  <a:outerShdw blurRad="38100" dist="38100" dir="2700000" algn="tl">
                    <a:srgbClr val="000000">
                      <a:alpha val="43137"/>
                    </a:srgbClr>
                  </a:outerShdw>
                </a:effectLst>
              </a:rPr>
              <a:t>converted</a:t>
            </a:r>
            <a:r>
              <a:rPr lang="en-US" sz="2400" dirty="0">
                <a:solidFill>
                  <a:schemeClr val="tx1"/>
                </a:solidFill>
              </a:rPr>
              <a:t> into a </a:t>
            </a:r>
            <a:r>
              <a:rPr lang="en-US" sz="2400" dirty="0">
                <a:solidFill>
                  <a:srgbClr val="FF0000"/>
                </a:solidFill>
                <a:effectLst>
                  <a:glow rad="101600">
                    <a:schemeClr val="accent4">
                      <a:satMod val="175000"/>
                      <a:alpha val="40000"/>
                    </a:schemeClr>
                  </a:glow>
                </a:effectLst>
              </a:rPr>
              <a:t>precancerous</a:t>
            </a:r>
            <a:r>
              <a:rPr lang="en-US" sz="2400" dirty="0">
                <a:solidFill>
                  <a:schemeClr val="tx1"/>
                </a:solidFill>
              </a:rPr>
              <a:t> </a:t>
            </a:r>
            <a:r>
              <a:rPr lang="en-US" sz="2400" dirty="0">
                <a:solidFill>
                  <a:srgbClr val="FF0000"/>
                </a:solidFill>
              </a:rPr>
              <a:t>state</a:t>
            </a:r>
            <a:r>
              <a:rPr lang="en-US" sz="2400" dirty="0">
                <a:solidFill>
                  <a:schemeClr val="tx1"/>
                </a:solidFill>
              </a:rPr>
              <a:t> and </a:t>
            </a:r>
            <a:r>
              <a:rPr lang="en-US" sz="2400" u="sng" dirty="0">
                <a:solidFill>
                  <a:schemeClr val="tx1"/>
                </a:solidFill>
                <a:effectLst>
                  <a:outerShdw blurRad="38100" dist="38100" dir="2700000" algn="tl">
                    <a:srgbClr val="000000">
                      <a:alpha val="43137"/>
                    </a:srgbClr>
                  </a:outerShdw>
                </a:effectLst>
              </a:rPr>
              <a:t>sensitized</a:t>
            </a:r>
            <a:r>
              <a:rPr lang="en-US" sz="2400" dirty="0">
                <a:solidFill>
                  <a:schemeClr val="tx1"/>
                </a:solidFill>
              </a:rPr>
              <a:t> </a:t>
            </a:r>
            <a:r>
              <a:rPr lang="en-US" sz="2400" u="sng" dirty="0">
                <a:solidFill>
                  <a:schemeClr val="tx1"/>
                </a:solidFill>
              </a:rPr>
              <a:t>to further </a:t>
            </a:r>
            <a:r>
              <a:rPr lang="en-US" sz="2400" u="sng" dirty="0">
                <a:solidFill>
                  <a:schemeClr val="tx1"/>
                </a:solidFill>
                <a:effectLst>
                  <a:outerShdw blurRad="38100" dist="38100" dir="2700000" algn="tl">
                    <a:srgbClr val="000000">
                      <a:alpha val="43137"/>
                    </a:srgbClr>
                  </a:outerShdw>
                </a:effectLst>
              </a:rPr>
              <a:t>change</a:t>
            </a:r>
            <a:r>
              <a:rPr lang="en-US" sz="2400" u="sng" dirty="0">
                <a:solidFill>
                  <a:schemeClr val="tx1"/>
                </a:solidFill>
              </a:rPr>
              <a:t> </a:t>
            </a:r>
            <a:r>
              <a:rPr lang="en-US" sz="2400" dirty="0">
                <a:solidFill>
                  <a:schemeClr val="tx1"/>
                </a:solidFill>
              </a:rPr>
              <a:t>in a process called </a:t>
            </a:r>
            <a:r>
              <a:rPr lang="en-US" sz="2400" b="1" dirty="0">
                <a:solidFill>
                  <a:schemeClr val="tx1"/>
                </a:solidFill>
              </a:rPr>
              <a:t>initiation.</a:t>
            </a:r>
          </a:p>
          <a:p>
            <a:pPr marL="342000" indent="-342000"/>
            <a:r>
              <a:rPr lang="en-US" sz="2400" dirty="0">
                <a:solidFill>
                  <a:schemeClr val="tx1"/>
                </a:solidFill>
                <a:effectLst>
                  <a:outerShdw blurRad="38100" dist="38100" dir="2700000" algn="tl">
                    <a:srgbClr val="000000">
                      <a:alpha val="43137"/>
                    </a:srgbClr>
                  </a:outerShdw>
                </a:effectLst>
              </a:rPr>
              <a:t>During</a:t>
            </a:r>
            <a:r>
              <a:rPr lang="en-US" sz="2400" dirty="0">
                <a:solidFill>
                  <a:schemeClr val="tx1"/>
                </a:solidFill>
              </a:rPr>
              <a:t> the </a:t>
            </a:r>
            <a:r>
              <a:rPr lang="en-US" sz="2400" u="sng" dirty="0">
                <a:solidFill>
                  <a:schemeClr val="tx1"/>
                </a:solidFill>
              </a:rPr>
              <a:t>long, gradual process </a:t>
            </a:r>
            <a:r>
              <a:rPr lang="en-US" sz="2400" dirty="0">
                <a:solidFill>
                  <a:schemeClr val="tx1"/>
                </a:solidFill>
              </a:rPr>
              <a:t>of </a:t>
            </a:r>
            <a:r>
              <a:rPr lang="en-US" sz="2400" b="1" dirty="0">
                <a:solidFill>
                  <a:schemeClr val="tx1"/>
                </a:solidFill>
              </a:rPr>
              <a:t>promotion,</a:t>
            </a:r>
            <a:r>
              <a:rPr lang="en-US" sz="2400" dirty="0">
                <a:solidFill>
                  <a:schemeClr val="tx1"/>
                </a:solidFill>
              </a:rPr>
              <a:t> </a:t>
            </a:r>
            <a:r>
              <a:rPr lang="en-US" sz="2400" u="sng" dirty="0">
                <a:solidFill>
                  <a:schemeClr val="tx1"/>
                </a:solidFill>
                <a:effectLst>
                  <a:outerShdw blurRad="38100" dist="38100" dir="2700000" algn="tl">
                    <a:srgbClr val="000000">
                      <a:alpha val="43137"/>
                    </a:srgbClr>
                  </a:outerShdw>
                </a:effectLst>
              </a:rPr>
              <a:t>sensitized</a:t>
            </a:r>
            <a:r>
              <a:rPr lang="en-US" sz="2400" u="sng" dirty="0">
                <a:solidFill>
                  <a:schemeClr val="tx1"/>
                </a:solidFill>
              </a:rPr>
              <a:t> cells are </a:t>
            </a:r>
            <a:r>
              <a:rPr lang="en-US" sz="2400" u="sng" dirty="0">
                <a:solidFill>
                  <a:schemeClr val="tx1"/>
                </a:solidFill>
                <a:effectLst>
                  <a:outerShdw blurRad="38100" dist="38100" dir="2700000" algn="tl">
                    <a:srgbClr val="000000">
                      <a:alpha val="43137"/>
                    </a:srgbClr>
                  </a:outerShdw>
                </a:effectLst>
              </a:rPr>
              <a:t>repeatedly</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exposed</a:t>
            </a:r>
            <a:r>
              <a:rPr lang="en-US" sz="2400" u="sng" dirty="0">
                <a:solidFill>
                  <a:schemeClr val="tx1"/>
                </a:solidFill>
              </a:rPr>
              <a:t> to cancer-promoting </a:t>
            </a:r>
            <a:r>
              <a:rPr lang="en-US" sz="2400" u="sng" dirty="0">
                <a:solidFill>
                  <a:schemeClr val="tx1"/>
                </a:solidFill>
                <a:effectLst>
                  <a:outerShdw blurRad="38100" dist="38100" dir="2700000" algn="tl">
                    <a:srgbClr val="000000">
                      <a:alpha val="43137"/>
                    </a:srgbClr>
                  </a:outerShdw>
                </a:effectLst>
              </a:rPr>
              <a:t>agents</a:t>
            </a:r>
            <a:r>
              <a:rPr lang="en-US" sz="2400" dirty="0" smtClean="0">
                <a:solidFill>
                  <a:schemeClr val="tx1"/>
                </a:solidFill>
              </a:rPr>
              <a:t>.</a:t>
            </a:r>
          </a:p>
          <a:p>
            <a:pPr marL="342000" indent="-342000"/>
            <a:r>
              <a:rPr lang="en-US" sz="2400" dirty="0" smtClean="0">
                <a:solidFill>
                  <a:schemeClr val="tx1"/>
                </a:solidFill>
                <a:effectLst>
                  <a:glow rad="228600">
                    <a:schemeClr val="accent4">
                      <a:satMod val="175000"/>
                      <a:alpha val="40000"/>
                    </a:schemeClr>
                  </a:glow>
                </a:effectLst>
              </a:rPr>
              <a:t>Normal cells</a:t>
            </a:r>
            <a:r>
              <a:rPr lang="en-US" sz="2400" dirty="0" smtClean="0">
                <a:solidFill>
                  <a:schemeClr val="tx1"/>
                </a:solidFill>
                <a:effectLst>
                  <a:glow rad="228600">
                    <a:schemeClr val="accent4">
                      <a:satMod val="175000"/>
                      <a:alpha val="40000"/>
                    </a:schemeClr>
                  </a:glow>
                </a:effectLst>
                <a:sym typeface="Wingdings" panose="05000000000000000000" pitchFamily="2" charset="2"/>
              </a:rPr>
              <a:t> precancerous state sensitized repeated exposure to cancer-promoting agents  promotion  progression</a:t>
            </a:r>
            <a:endParaRPr lang="en-US" sz="2400" dirty="0">
              <a:solidFill>
                <a:schemeClr val="tx1"/>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4019555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7530" y="78266"/>
            <a:ext cx="8263784" cy="736989"/>
          </a:xfrm>
          <a:solidFill>
            <a:schemeClr val="tx2">
              <a:lumMod val="20000"/>
              <a:lumOff val="80000"/>
            </a:schemeClr>
          </a:solidFill>
        </p:spPr>
        <p:txBody>
          <a:bodyPr lIns="0" tIns="0" rIns="0" bIns="0" anchor="ctr"/>
          <a:lstStyle/>
          <a:p>
            <a:r>
              <a:rPr lang="en-US" sz="3600" dirty="0">
                <a:latin typeface="+mj-lt"/>
              </a:rPr>
              <a:t>Initiation</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77905"/>
            <a:ext cx="8263784" cy="3579581"/>
          </a:xfrm>
        </p:spPr>
        <p:txBody>
          <a:bodyPr lIns="0" tIns="0" rIns="0" bIns="0"/>
          <a:lstStyle/>
          <a:p>
            <a:pPr marL="342000" indent="-342000"/>
            <a:r>
              <a:rPr lang="en-US" sz="2400" u="sng" dirty="0">
                <a:solidFill>
                  <a:schemeClr val="tx1"/>
                </a:solidFill>
                <a:effectLst>
                  <a:outerShdw blurRad="38100" dist="38100" dir="2700000" algn="tl">
                    <a:srgbClr val="000000">
                      <a:alpha val="43137"/>
                    </a:srgbClr>
                  </a:outerShdw>
                </a:effectLst>
              </a:rPr>
              <a:t>Evidence</a:t>
            </a:r>
            <a:r>
              <a:rPr lang="en-US" sz="2400" dirty="0">
                <a:solidFill>
                  <a:schemeClr val="tx1"/>
                </a:solidFill>
              </a:rPr>
              <a:t> for </a:t>
            </a:r>
            <a:r>
              <a:rPr lang="en-US" sz="2400" u="sng" dirty="0">
                <a:solidFill>
                  <a:schemeClr val="tx1"/>
                </a:solidFill>
              </a:rPr>
              <a:t>initiation and promotion </a:t>
            </a:r>
            <a:r>
              <a:rPr lang="en-US" sz="2400" dirty="0">
                <a:solidFill>
                  <a:schemeClr val="tx1"/>
                </a:solidFill>
                <a:effectLst>
                  <a:outerShdw blurRad="38100" dist="38100" dir="2700000" algn="tl">
                    <a:srgbClr val="000000">
                      <a:alpha val="43137"/>
                    </a:srgbClr>
                  </a:outerShdw>
                </a:effectLst>
              </a:rPr>
              <a:t>came</a:t>
            </a:r>
            <a:r>
              <a:rPr lang="en-US" sz="2400" dirty="0">
                <a:solidFill>
                  <a:schemeClr val="tx1"/>
                </a:solidFill>
              </a:rPr>
              <a:t> from studying ability of </a:t>
            </a:r>
            <a:r>
              <a:rPr lang="en-US" sz="2400" i="1" dirty="0">
                <a:solidFill>
                  <a:schemeClr val="tx1"/>
                </a:solidFill>
              </a:rPr>
              <a:t>dimethylbenz[a]anthracene </a:t>
            </a:r>
            <a:r>
              <a:rPr lang="en-US" sz="2400" dirty="0">
                <a:solidFill>
                  <a:schemeClr val="tx1"/>
                </a:solidFill>
              </a:rPr>
              <a:t>(</a:t>
            </a:r>
            <a:r>
              <a:rPr lang="en-US" sz="2400" i="1" u="sng" spc="-300" dirty="0">
                <a:solidFill>
                  <a:schemeClr val="tx1"/>
                </a:solidFill>
              </a:rPr>
              <a:t>D M B A </a:t>
            </a:r>
            <a:r>
              <a:rPr lang="en-US" sz="2400" u="sng" dirty="0">
                <a:solidFill>
                  <a:schemeClr val="tx1"/>
                </a:solidFill>
              </a:rPr>
              <a:t>) to </a:t>
            </a:r>
            <a:r>
              <a:rPr lang="en-US" sz="2400" u="sng" dirty="0">
                <a:solidFill>
                  <a:schemeClr val="tx1"/>
                </a:solidFill>
                <a:effectLst>
                  <a:outerShdw blurRad="38100" dist="38100" dir="2700000" algn="tl">
                    <a:srgbClr val="000000">
                      <a:alpha val="43137"/>
                    </a:srgbClr>
                  </a:outerShdw>
                </a:effectLst>
              </a:rPr>
              <a:t>cause</a:t>
            </a:r>
            <a:r>
              <a:rPr lang="en-US" sz="2400" u="sng" dirty="0">
                <a:solidFill>
                  <a:schemeClr val="tx1"/>
                </a:solidFill>
              </a:rPr>
              <a:t> cancer in </a:t>
            </a:r>
            <a:r>
              <a:rPr lang="en-US" sz="2400" u="sng" dirty="0">
                <a:solidFill>
                  <a:schemeClr val="tx1"/>
                </a:solidFill>
                <a:effectLst>
                  <a:outerShdw blurRad="38100" dist="38100" dir="2700000" algn="tl">
                    <a:srgbClr val="000000">
                      <a:alpha val="43137"/>
                    </a:srgbClr>
                  </a:outerShdw>
                </a:effectLst>
              </a:rPr>
              <a:t>laboratory</a:t>
            </a:r>
            <a:r>
              <a:rPr lang="en-US" sz="2400" u="sng" dirty="0">
                <a:solidFill>
                  <a:schemeClr val="tx1"/>
                </a:solidFill>
              </a:rPr>
              <a:t> animals.</a:t>
            </a:r>
          </a:p>
          <a:p>
            <a:pPr marL="342000" indent="-342000"/>
            <a:r>
              <a:rPr lang="en-US" sz="2400" dirty="0">
                <a:solidFill>
                  <a:schemeClr val="tx1"/>
                </a:solidFill>
              </a:rPr>
              <a:t>A </a:t>
            </a:r>
            <a:r>
              <a:rPr lang="en-US" sz="2400" u="sng" dirty="0">
                <a:ln w="0"/>
                <a:solidFill>
                  <a:schemeClr val="accent1"/>
                </a:solidFill>
                <a:effectLst>
                  <a:outerShdw blurRad="38100" dist="25400" dir="5400000" algn="ctr" rotWithShape="0">
                    <a:srgbClr val="6E747A">
                      <a:alpha val="43000"/>
                    </a:srgbClr>
                  </a:outerShdw>
                </a:effectLst>
              </a:rPr>
              <a:t>single</a:t>
            </a:r>
            <a:r>
              <a:rPr lang="en-US" sz="2400" u="sng" dirty="0">
                <a:solidFill>
                  <a:schemeClr val="tx1"/>
                </a:solidFill>
              </a:rPr>
              <a:t> dose </a:t>
            </a:r>
            <a:r>
              <a:rPr lang="en-US" sz="2400" dirty="0">
                <a:solidFill>
                  <a:schemeClr val="tx1"/>
                </a:solidFill>
              </a:rPr>
              <a:t>of </a:t>
            </a:r>
            <a:r>
              <a:rPr lang="en-US" sz="2400" spc="-300" dirty="0">
                <a:solidFill>
                  <a:schemeClr val="tx1"/>
                </a:solidFill>
              </a:rPr>
              <a:t>D M B A</a:t>
            </a:r>
            <a:r>
              <a:rPr lang="en-US" sz="2400" dirty="0">
                <a:solidFill>
                  <a:schemeClr val="tx1"/>
                </a:solidFill>
              </a:rPr>
              <a:t> </a:t>
            </a:r>
            <a:r>
              <a:rPr lang="en-US" sz="2400" u="sng" dirty="0">
                <a:ln w="0"/>
                <a:solidFill>
                  <a:schemeClr val="accent1"/>
                </a:solidFill>
                <a:effectLst>
                  <a:outerShdw blurRad="38100" dist="25400" dir="5400000" algn="ctr" rotWithShape="0">
                    <a:srgbClr val="6E747A">
                      <a:alpha val="43000"/>
                    </a:srgbClr>
                  </a:outerShdw>
                </a:effectLst>
              </a:rPr>
              <a:t>rarely</a:t>
            </a:r>
            <a:r>
              <a:rPr lang="en-US" sz="2400" u="sng" dirty="0">
                <a:solidFill>
                  <a:schemeClr val="tx1"/>
                </a:solidFill>
              </a:rPr>
              <a:t> causes </a:t>
            </a:r>
            <a:r>
              <a:rPr lang="en-US" sz="2400" u="sng" dirty="0">
                <a:solidFill>
                  <a:schemeClr val="tx1"/>
                </a:solidFill>
                <a:effectLst>
                  <a:outerShdw blurRad="38100" dist="38100" dir="2700000" algn="tl">
                    <a:srgbClr val="000000">
                      <a:alpha val="43137"/>
                    </a:srgbClr>
                  </a:outerShdw>
                </a:effectLst>
              </a:rPr>
              <a:t>tumors</a:t>
            </a:r>
            <a:r>
              <a:rPr lang="en-US" sz="2400" u="sng" dirty="0">
                <a:solidFill>
                  <a:schemeClr val="tx1"/>
                </a:solidFill>
              </a:rPr>
              <a:t> </a:t>
            </a:r>
            <a:r>
              <a:rPr lang="en-US" sz="2400" dirty="0">
                <a:solidFill>
                  <a:schemeClr val="tx1"/>
                </a:solidFill>
              </a:rPr>
              <a:t>to develop in mice.</a:t>
            </a:r>
          </a:p>
          <a:p>
            <a:pPr marL="342000" indent="-342000"/>
            <a:r>
              <a:rPr lang="en-US" sz="2400" u="sng" dirty="0">
                <a:solidFill>
                  <a:srgbClr val="FF0000"/>
                </a:solidFill>
                <a:effectLst>
                  <a:outerShdw blurRad="38100" dist="38100" dir="2700000" algn="tl">
                    <a:srgbClr val="000000">
                      <a:alpha val="43137"/>
                    </a:srgbClr>
                  </a:outerShdw>
                </a:effectLst>
              </a:rPr>
              <a:t>If</a:t>
            </a:r>
            <a:r>
              <a:rPr lang="en-US" sz="2400" u="sng" dirty="0">
                <a:solidFill>
                  <a:schemeClr val="tx1"/>
                </a:solidFill>
              </a:rPr>
              <a:t> a mouse </a:t>
            </a:r>
            <a:r>
              <a:rPr lang="en-US" sz="2400" u="sng" dirty="0">
                <a:solidFill>
                  <a:schemeClr val="tx1"/>
                </a:solidFill>
                <a:effectLst>
                  <a:outerShdw blurRad="38100" dist="38100" dir="2700000" algn="tl">
                    <a:srgbClr val="000000">
                      <a:alpha val="43137"/>
                    </a:srgbClr>
                  </a:outerShdw>
                </a:effectLst>
              </a:rPr>
              <a:t>fed</a:t>
            </a:r>
            <a:r>
              <a:rPr lang="en-US" sz="2400" u="sng" dirty="0">
                <a:solidFill>
                  <a:schemeClr val="tx1"/>
                </a:solidFill>
              </a:rPr>
              <a:t> a single dose is </a:t>
            </a:r>
            <a:r>
              <a:rPr lang="en-US" sz="2400" u="sng" dirty="0">
                <a:solidFill>
                  <a:schemeClr val="tx1"/>
                </a:solidFill>
                <a:effectLst>
                  <a:outerShdw blurRad="38100" dist="38100" dir="2700000" algn="tl">
                    <a:srgbClr val="000000">
                      <a:alpha val="43137"/>
                    </a:srgbClr>
                  </a:outerShdw>
                </a:effectLst>
              </a:rPr>
              <a:t>later</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treated</a:t>
            </a:r>
            <a:r>
              <a:rPr lang="en-US" sz="2400" u="sng" dirty="0">
                <a:solidFill>
                  <a:schemeClr val="tx1"/>
                </a:solidFill>
              </a:rPr>
              <a:t> with a </a:t>
            </a:r>
            <a:r>
              <a:rPr lang="en-US" sz="2400" u="sng" dirty="0">
                <a:solidFill>
                  <a:schemeClr val="tx1"/>
                </a:solidFill>
                <a:effectLst>
                  <a:outerShdw blurRad="38100" dist="38100" dir="2700000" algn="tl">
                    <a:srgbClr val="000000">
                      <a:alpha val="43137"/>
                    </a:srgbClr>
                  </a:outerShdw>
                </a:effectLst>
              </a:rPr>
              <a:t>substance</a:t>
            </a:r>
            <a:r>
              <a:rPr lang="en-US" sz="2400" u="sng" dirty="0">
                <a:solidFill>
                  <a:schemeClr val="tx1"/>
                </a:solidFill>
              </a:rPr>
              <a:t> that causes skin irritation</a:t>
            </a:r>
            <a:r>
              <a:rPr lang="en-US" sz="2400" dirty="0">
                <a:solidFill>
                  <a:schemeClr val="tx1"/>
                </a:solidFill>
              </a:rPr>
              <a:t>, a </a:t>
            </a:r>
            <a:r>
              <a:rPr lang="en-US" sz="2400" dirty="0">
                <a:solidFill>
                  <a:srgbClr val="FF0000"/>
                </a:solidFill>
              </a:rPr>
              <a:t>cancer </a:t>
            </a:r>
            <a:r>
              <a:rPr lang="en-US" sz="2400" dirty="0">
                <a:solidFill>
                  <a:srgbClr val="FF0000"/>
                </a:solidFill>
                <a:effectLst>
                  <a:outerShdw blurRad="38100" dist="38100" dir="2700000" algn="tl">
                    <a:srgbClr val="000000">
                      <a:alpha val="43137"/>
                    </a:srgbClr>
                  </a:outerShdw>
                </a:effectLst>
              </a:rPr>
              <a:t>develops</a:t>
            </a:r>
            <a:r>
              <a:rPr lang="en-US" sz="2400" dirty="0">
                <a:solidFill>
                  <a:srgbClr val="FF0000"/>
                </a:solidFill>
              </a:rPr>
              <a:t> in the treated area.</a:t>
            </a:r>
          </a:p>
        </p:txBody>
      </p:sp>
    </p:spTree>
    <p:extLst>
      <p:ext uri="{BB962C8B-B14F-4D97-AF65-F5344CB8AC3E}">
        <p14:creationId xmlns:p14="http://schemas.microsoft.com/office/powerpoint/2010/main" val="2738626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1048" y="121289"/>
            <a:ext cx="8251961" cy="650407"/>
          </a:xfrm>
          <a:solidFill>
            <a:schemeClr val="tx2">
              <a:lumMod val="20000"/>
              <a:lumOff val="80000"/>
            </a:schemeClr>
          </a:solidFill>
        </p:spPr>
        <p:txBody>
          <a:bodyPr lIns="0" tIns="0" rIns="0" bIns="0" anchor="ctr"/>
          <a:lstStyle/>
          <a:p>
            <a:r>
              <a:rPr lang="en-US" dirty="0"/>
              <a:t>Phorbol Esters</a:t>
            </a:r>
          </a:p>
        </p:txBody>
      </p:sp>
      <p:sp>
        <p:nvSpPr>
          <p:cNvPr id="6" name="Content Placeholder 5"/>
          <p:cNvSpPr>
            <a:spLocks noGrp="1"/>
          </p:cNvSpPr>
          <p:nvPr>
            <p:ph sz="quarter" idx="15"/>
          </p:nvPr>
        </p:nvSpPr>
        <p:spPr>
          <a:xfrm>
            <a:off x="465230" y="979717"/>
            <a:ext cx="8252293" cy="3113311"/>
          </a:xfrm>
        </p:spPr>
        <p:txBody>
          <a:bodyPr lIns="0" tIns="0" rIns="0" bIns="0"/>
          <a:lstStyle/>
          <a:p>
            <a:pPr marL="342000" indent="-342000"/>
            <a:r>
              <a:rPr lang="en-US" sz="2400" dirty="0">
                <a:solidFill>
                  <a:schemeClr val="tx1"/>
                </a:solidFill>
              </a:rPr>
              <a:t>The </a:t>
            </a:r>
            <a:r>
              <a:rPr lang="en-US" sz="2400" dirty="0">
                <a:solidFill>
                  <a:schemeClr val="tx1"/>
                </a:solidFill>
                <a:effectLst>
                  <a:outerShdw blurRad="38100" dist="38100" dir="2700000" algn="tl">
                    <a:srgbClr val="000000">
                      <a:alpha val="43137"/>
                    </a:srgbClr>
                  </a:outerShdw>
                </a:effectLst>
              </a:rPr>
              <a:t>most</a:t>
            </a:r>
            <a:r>
              <a:rPr lang="en-US" sz="2400" dirty="0">
                <a:solidFill>
                  <a:schemeClr val="tx1"/>
                </a:solidFill>
              </a:rPr>
              <a:t> commonly used </a:t>
            </a:r>
            <a:r>
              <a:rPr lang="en-US" sz="2400" dirty="0">
                <a:solidFill>
                  <a:srgbClr val="FF0000"/>
                </a:solidFill>
              </a:rPr>
              <a:t>irritant</a:t>
            </a:r>
            <a:r>
              <a:rPr lang="en-US" sz="2400" dirty="0">
                <a:solidFill>
                  <a:schemeClr val="tx1"/>
                </a:solidFill>
              </a:rPr>
              <a:t> for </a:t>
            </a:r>
            <a:r>
              <a:rPr lang="en-US" sz="2400" u="sng" dirty="0">
                <a:solidFill>
                  <a:schemeClr val="tx1"/>
                </a:solidFill>
              </a:rPr>
              <a:t>triggering</a:t>
            </a:r>
            <a:r>
              <a:rPr lang="en-US" sz="2400" dirty="0">
                <a:solidFill>
                  <a:schemeClr val="tx1"/>
                </a:solidFill>
              </a:rPr>
              <a:t> </a:t>
            </a:r>
            <a:r>
              <a:rPr lang="en-US" sz="2400" dirty="0">
                <a:solidFill>
                  <a:srgbClr val="FF0000"/>
                </a:solidFill>
              </a:rPr>
              <a:t>tumors</a:t>
            </a:r>
            <a:r>
              <a:rPr lang="en-US" sz="2400" dirty="0">
                <a:solidFill>
                  <a:schemeClr val="tx1"/>
                </a:solidFill>
              </a:rPr>
              <a:t> is </a:t>
            </a:r>
            <a:r>
              <a:rPr lang="en-US" sz="2400" i="1" dirty="0">
                <a:solidFill>
                  <a:schemeClr val="accent5">
                    <a:lumMod val="60000"/>
                    <a:lumOff val="40000"/>
                  </a:schemeClr>
                </a:solidFill>
              </a:rPr>
              <a:t>croton oil.</a:t>
            </a:r>
          </a:p>
          <a:p>
            <a:pPr marL="342000" indent="-342000"/>
            <a:r>
              <a:rPr lang="en-US" sz="2400" dirty="0">
                <a:solidFill>
                  <a:schemeClr val="tx1"/>
                </a:solidFill>
              </a:rPr>
              <a:t>This plant derivative is </a:t>
            </a:r>
            <a:r>
              <a:rPr lang="en-US" sz="2400" u="sng" dirty="0">
                <a:solidFill>
                  <a:schemeClr val="tx1"/>
                </a:solidFill>
                <a:effectLst>
                  <a:outerShdw blurRad="38100" dist="38100" dir="2700000" algn="tl">
                    <a:srgbClr val="000000">
                      <a:alpha val="43137"/>
                    </a:srgbClr>
                  </a:outerShdw>
                </a:effectLst>
              </a:rPr>
              <a:t>rich</a:t>
            </a:r>
            <a:r>
              <a:rPr lang="en-US" sz="2400" dirty="0">
                <a:solidFill>
                  <a:schemeClr val="tx1"/>
                </a:solidFill>
              </a:rPr>
              <a:t> in compounds called </a:t>
            </a:r>
            <a:r>
              <a:rPr lang="en-US" sz="2400" i="1" u="sng" dirty="0">
                <a:solidFill>
                  <a:schemeClr val="tx1"/>
                </a:solidFill>
              </a:rPr>
              <a:t>phorbol esters.</a:t>
            </a:r>
          </a:p>
          <a:p>
            <a:pPr marL="342000" indent="-342000"/>
            <a:r>
              <a:rPr lang="en-US" sz="2400" u="sng" dirty="0">
                <a:solidFill>
                  <a:schemeClr val="tx1"/>
                </a:solidFill>
              </a:rPr>
              <a:t>Croton oil </a:t>
            </a:r>
            <a:r>
              <a:rPr lang="en-US" sz="2400" u="sng" dirty="0">
                <a:solidFill>
                  <a:schemeClr val="tx1"/>
                </a:solidFill>
                <a:effectLst>
                  <a:outerShdw blurRad="38100" dist="38100" dir="2700000" algn="tl">
                    <a:srgbClr val="000000">
                      <a:alpha val="43137"/>
                    </a:srgbClr>
                  </a:outerShdw>
                </a:effectLst>
              </a:rPr>
              <a:t>doesn</a:t>
            </a:r>
            <a:r>
              <a:rPr lang="en-US" altLang="en-CA" sz="2400" u="sng" dirty="0">
                <a:solidFill>
                  <a:schemeClr val="tx1"/>
                </a:solidFill>
                <a:effectLst>
                  <a:outerShdw blurRad="38100" dist="38100" dir="2700000" algn="tl">
                    <a:srgbClr val="000000">
                      <a:alpha val="43137"/>
                    </a:srgbClr>
                  </a:outerShdw>
                </a:effectLst>
              </a:rPr>
              <a:t>’</a:t>
            </a:r>
            <a:r>
              <a:rPr lang="en-US" sz="2400" u="sng" dirty="0">
                <a:solidFill>
                  <a:schemeClr val="tx1"/>
                </a:solidFill>
                <a:effectLst>
                  <a:outerShdw blurRad="38100" dist="38100" dir="2700000" algn="tl">
                    <a:srgbClr val="000000">
                      <a:alpha val="43137"/>
                    </a:srgbClr>
                  </a:outerShdw>
                </a:effectLst>
              </a:rPr>
              <a:t>t</a:t>
            </a:r>
            <a:r>
              <a:rPr lang="en-US" sz="2400" u="sng" dirty="0">
                <a:solidFill>
                  <a:schemeClr val="tx1"/>
                </a:solidFill>
              </a:rPr>
              <a:t> cause cancer by </a:t>
            </a:r>
            <a:r>
              <a:rPr lang="en-US" sz="2400" u="sng" dirty="0">
                <a:solidFill>
                  <a:schemeClr val="accent5">
                    <a:lumMod val="60000"/>
                    <a:lumOff val="40000"/>
                  </a:schemeClr>
                </a:solidFill>
                <a:effectLst>
                  <a:outerShdw blurRad="38100" dist="38100" dir="2700000" algn="tl">
                    <a:srgbClr val="000000">
                      <a:alpha val="43137"/>
                    </a:srgbClr>
                  </a:outerShdw>
                </a:effectLst>
              </a:rPr>
              <a:t>itself</a:t>
            </a:r>
            <a:r>
              <a:rPr lang="en-US" sz="2400" dirty="0">
                <a:solidFill>
                  <a:schemeClr val="tx1"/>
                </a:solidFill>
              </a:rPr>
              <a:t>, </a:t>
            </a:r>
            <a:r>
              <a:rPr lang="en-US" sz="2400" u="sng" dirty="0">
                <a:solidFill>
                  <a:schemeClr val="tx1"/>
                </a:solidFill>
                <a:effectLst>
                  <a:outerShdw blurRad="38100" dist="38100" dir="2700000" algn="tl">
                    <a:srgbClr val="000000">
                      <a:alpha val="43137"/>
                    </a:srgbClr>
                  </a:outerShdw>
                </a:effectLst>
              </a:rPr>
              <a:t>nor</a:t>
            </a:r>
            <a:r>
              <a:rPr lang="en-US" sz="2400" u="sng" dirty="0">
                <a:solidFill>
                  <a:schemeClr val="tx1"/>
                </a:solidFill>
              </a:rPr>
              <a:t> does cancer </a:t>
            </a:r>
            <a:r>
              <a:rPr lang="en-US" sz="2400" u="sng" dirty="0">
                <a:solidFill>
                  <a:schemeClr val="tx1"/>
                </a:solidFill>
                <a:effectLst>
                  <a:outerShdw blurRad="38100" dist="38100" dir="2700000" algn="tl">
                    <a:srgbClr val="000000">
                      <a:alpha val="43137"/>
                    </a:srgbClr>
                  </a:outerShdw>
                </a:effectLst>
              </a:rPr>
              <a:t>arise</a:t>
            </a:r>
            <a:r>
              <a:rPr lang="en-US" sz="2400" u="sng" dirty="0">
                <a:solidFill>
                  <a:schemeClr val="tx1"/>
                </a:solidFill>
              </a:rPr>
              <a:t> if the </a:t>
            </a:r>
            <a:r>
              <a:rPr lang="en-US" sz="2400" u="sng" spc="-300" dirty="0">
                <a:solidFill>
                  <a:schemeClr val="tx1"/>
                </a:solidFill>
              </a:rPr>
              <a:t>D M B A</a:t>
            </a:r>
            <a:r>
              <a:rPr lang="en-US" sz="2400" u="sng" dirty="0">
                <a:solidFill>
                  <a:schemeClr val="tx1"/>
                </a:solidFill>
              </a:rPr>
              <a:t> is administered </a:t>
            </a:r>
            <a:r>
              <a:rPr lang="en-US" sz="2400" i="1" u="sng" dirty="0">
                <a:solidFill>
                  <a:schemeClr val="accent5">
                    <a:lumMod val="60000"/>
                    <a:lumOff val="40000"/>
                  </a:schemeClr>
                </a:solidFill>
                <a:effectLst>
                  <a:outerShdw blurRad="38100" dist="38100" dir="2700000" algn="tl">
                    <a:srgbClr val="000000">
                      <a:alpha val="43137"/>
                    </a:srgbClr>
                  </a:outerShdw>
                </a:effectLst>
              </a:rPr>
              <a:t>after</a:t>
            </a:r>
            <a:r>
              <a:rPr lang="en-US" sz="2400" u="sng" dirty="0">
                <a:solidFill>
                  <a:schemeClr val="tx1"/>
                </a:solidFill>
              </a:rPr>
              <a:t> the croton oil</a:t>
            </a:r>
            <a:r>
              <a:rPr lang="en-US" sz="2400" dirty="0">
                <a:solidFill>
                  <a:schemeClr val="tx1"/>
                </a:solidFill>
              </a:rPr>
              <a:t>.</a:t>
            </a:r>
          </a:p>
        </p:txBody>
      </p:sp>
    </p:spTree>
    <p:extLst>
      <p:ext uri="{BB962C8B-B14F-4D97-AF65-F5344CB8AC3E}">
        <p14:creationId xmlns:p14="http://schemas.microsoft.com/office/powerpoint/2010/main" val="3593027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5" name="Title 1">
            <a:extLst>
              <a:ext uri="{FF2B5EF4-FFF2-40B4-BE49-F238E27FC236}">
                <a16:creationId xmlns:a16="http://schemas.microsoft.com/office/drawing/2014/main" id="{505B9C9C-5222-44C2-83C7-063C297830B8}"/>
              </a:ext>
            </a:extLst>
          </p:cNvPr>
          <p:cNvSpPr>
            <a:spLocks noGrp="1"/>
          </p:cNvSpPr>
          <p:nvPr>
            <p:ph type="title"/>
          </p:nvPr>
        </p:nvSpPr>
        <p:spPr>
          <a:solidFill>
            <a:schemeClr val="tx2">
              <a:lumMod val="20000"/>
              <a:lumOff val="80000"/>
            </a:schemeClr>
          </a:solidFill>
        </p:spPr>
        <p:txBody>
          <a:bodyPr lIns="0" tIns="0" rIns="0" bIns="0" anchor="ctr"/>
          <a:lstStyle/>
          <a:p>
            <a:r>
              <a:rPr lang="en-US" sz="3600" dirty="0">
                <a:latin typeface="+mj-lt"/>
              </a:rPr>
              <a:t>Evidence for Initiation and Promotion Stages During Cancer Development</a:t>
            </a:r>
          </a:p>
        </p:txBody>
      </p:sp>
      <p:sp>
        <p:nvSpPr>
          <p:cNvPr id="4" name="Content Placeholder 3"/>
          <p:cNvSpPr>
            <a:spLocks noGrp="1"/>
          </p:cNvSpPr>
          <p:nvPr>
            <p:ph sz="quarter" idx="14"/>
          </p:nvPr>
        </p:nvSpPr>
        <p:spPr>
          <a:xfrm>
            <a:off x="457201" y="1552575"/>
            <a:ext cx="8458199" cy="798739"/>
          </a:xfrm>
        </p:spPr>
        <p:txBody>
          <a:bodyPr lIns="0" tIns="0" rIns="0" bIns="0"/>
          <a:lstStyle/>
          <a:p>
            <a:pPr marL="0" indent="0">
              <a:buNone/>
            </a:pPr>
            <a:r>
              <a:rPr lang="en-IN" sz="2400" b="1" dirty="0"/>
              <a:t>Figure 26.2 </a:t>
            </a:r>
            <a:r>
              <a:rPr lang="en-IN" sz="2400" dirty="0"/>
              <a:t>Evidence for Initiation and Promotion Stages During Cancer Development.</a:t>
            </a:r>
          </a:p>
        </p:txBody>
      </p:sp>
      <p:pic>
        <p:nvPicPr>
          <p:cNvPr id="9" name="Content Placeholder 5" descr="Multiple line graph shows initiation and promotion stages during cancer development. The graphs show the percent of animals forming tumors when administered with DMBA, DMBA and croton oil, and croton oil only."/>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508"/>
          <a:stretch/>
        </p:blipFill>
        <p:spPr>
          <a:xfrm>
            <a:off x="2550727" y="2499079"/>
            <a:ext cx="3822518" cy="3804564"/>
          </a:xfrm>
        </p:spPr>
      </p:pic>
    </p:spTree>
    <p:extLst>
      <p:ext uri="{BB962C8B-B14F-4D97-AF65-F5344CB8AC3E}">
        <p14:creationId xmlns:p14="http://schemas.microsoft.com/office/powerpoint/2010/main" val="881673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6558" y="78266"/>
            <a:ext cx="8263784" cy="736989"/>
          </a:xfrm>
          <a:solidFill>
            <a:schemeClr val="tx2">
              <a:lumMod val="20000"/>
              <a:lumOff val="80000"/>
            </a:schemeClr>
          </a:solidFill>
        </p:spPr>
        <p:txBody>
          <a:bodyPr lIns="0" tIns="0" rIns="0" bIns="0" anchor="ctr"/>
          <a:lstStyle/>
          <a:p>
            <a:r>
              <a:rPr lang="en-US" sz="3600" dirty="0">
                <a:latin typeface="+mj-lt"/>
              </a:rPr>
              <a:t>Promotion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77905"/>
            <a:ext cx="8263784" cy="3071577"/>
          </a:xfrm>
        </p:spPr>
        <p:txBody>
          <a:bodyPr lIns="0" tIns="0" rIns="0" bIns="0"/>
          <a:lstStyle/>
          <a:p>
            <a:pPr marL="342000" indent="-342000"/>
            <a:r>
              <a:rPr lang="en-US" sz="2400" u="sng" dirty="0">
                <a:solidFill>
                  <a:schemeClr val="tx1"/>
                </a:solidFill>
              </a:rPr>
              <a:t>A </a:t>
            </a:r>
            <a:r>
              <a:rPr lang="en-US" sz="2400" u="sng" dirty="0">
                <a:solidFill>
                  <a:schemeClr val="tx1"/>
                </a:solidFill>
                <a:effectLst>
                  <a:outerShdw blurRad="38100" dist="38100" dir="2700000" algn="tl">
                    <a:srgbClr val="000000">
                      <a:alpha val="43137"/>
                    </a:srgbClr>
                  </a:outerShdw>
                </a:effectLst>
              </a:rPr>
              <a:t>year</a:t>
            </a:r>
            <a:r>
              <a:rPr lang="en-US" sz="2400" u="sng" dirty="0">
                <a:solidFill>
                  <a:schemeClr val="tx1"/>
                </a:solidFill>
              </a:rPr>
              <a:t> or </a:t>
            </a:r>
            <a:r>
              <a:rPr lang="en-US" sz="2400" u="sng" dirty="0">
                <a:solidFill>
                  <a:schemeClr val="tx1"/>
                </a:solidFill>
                <a:effectLst>
                  <a:outerShdw blurRad="38100" dist="38100" dir="2700000" algn="tl">
                    <a:srgbClr val="000000">
                      <a:alpha val="43137"/>
                    </a:srgbClr>
                  </a:outerShdw>
                </a:effectLst>
              </a:rPr>
              <a:t>more</a:t>
            </a:r>
            <a:r>
              <a:rPr lang="en-US" sz="2400" u="sng" dirty="0">
                <a:solidFill>
                  <a:schemeClr val="tx1"/>
                </a:solidFill>
              </a:rPr>
              <a:t> may elapse after feeding animals a does of DMBA, and tumors can still develop if the </a:t>
            </a:r>
            <a:r>
              <a:rPr lang="en-US" sz="2400" u="sng" dirty="0">
                <a:solidFill>
                  <a:schemeClr val="tx1"/>
                </a:solidFill>
                <a:effectLst>
                  <a:outerShdw blurRad="38100" dist="38100" dir="2700000" algn="tl">
                    <a:srgbClr val="000000">
                      <a:alpha val="43137"/>
                    </a:srgbClr>
                  </a:outerShdw>
                </a:effectLst>
              </a:rPr>
              <a:t>skin</a:t>
            </a:r>
            <a:r>
              <a:rPr lang="en-US" sz="2400" u="sng" dirty="0">
                <a:solidFill>
                  <a:schemeClr val="tx1"/>
                </a:solidFill>
              </a:rPr>
              <a:t> is </a:t>
            </a:r>
            <a:r>
              <a:rPr lang="en-US" sz="2400" u="sng" dirty="0">
                <a:solidFill>
                  <a:schemeClr val="tx1"/>
                </a:solidFill>
                <a:effectLst>
                  <a:outerShdw blurRad="38100" dist="38100" dir="2700000" algn="tl">
                    <a:srgbClr val="000000">
                      <a:alpha val="43137"/>
                    </a:srgbClr>
                  </a:outerShdw>
                </a:effectLst>
              </a:rPr>
              <a:t>irritated</a:t>
            </a:r>
            <a:r>
              <a:rPr lang="en-US" sz="2400" u="sng" dirty="0">
                <a:solidFill>
                  <a:schemeClr val="tx1"/>
                </a:solidFill>
              </a:rPr>
              <a:t> with </a:t>
            </a:r>
            <a:r>
              <a:rPr lang="en-US" sz="2400" u="sng" dirty="0">
                <a:solidFill>
                  <a:schemeClr val="tx1"/>
                </a:solidFill>
                <a:effectLst>
                  <a:outerShdw blurRad="38100" dist="38100" dir="2700000" algn="tl">
                    <a:srgbClr val="000000">
                      <a:alpha val="43137"/>
                    </a:srgbClr>
                  </a:outerShdw>
                </a:effectLst>
              </a:rPr>
              <a:t>croton</a:t>
            </a:r>
            <a:r>
              <a:rPr lang="en-US" sz="2400" u="sng" dirty="0">
                <a:solidFill>
                  <a:schemeClr val="tx1"/>
                </a:solidFill>
              </a:rPr>
              <a:t> oil.</a:t>
            </a:r>
          </a:p>
          <a:p>
            <a:pPr marL="342000" indent="-342000"/>
            <a:r>
              <a:rPr lang="en-US" sz="2400" dirty="0">
                <a:solidFill>
                  <a:schemeClr val="tx1"/>
                </a:solidFill>
              </a:rPr>
              <a:t>This means the </a:t>
            </a:r>
            <a:r>
              <a:rPr lang="en-US" sz="2400" spc="-300" dirty="0">
                <a:solidFill>
                  <a:schemeClr val="tx1"/>
                </a:solidFill>
              </a:rPr>
              <a:t>D M B A</a:t>
            </a:r>
            <a:r>
              <a:rPr lang="en-US" sz="2400" dirty="0">
                <a:solidFill>
                  <a:schemeClr val="tx1"/>
                </a:solidFill>
              </a:rPr>
              <a:t> creates a </a:t>
            </a:r>
            <a:r>
              <a:rPr lang="en-US" sz="2400" dirty="0">
                <a:solidFill>
                  <a:schemeClr val="accent5">
                    <a:lumMod val="60000"/>
                    <a:lumOff val="40000"/>
                  </a:schemeClr>
                </a:solidFill>
                <a:effectLst>
                  <a:outerShdw blurRad="38100" dist="38100" dir="2700000" algn="tl">
                    <a:srgbClr val="000000">
                      <a:alpha val="43137"/>
                    </a:srgbClr>
                  </a:outerShdw>
                </a:effectLst>
              </a:rPr>
              <a:t>permanently</a:t>
            </a:r>
            <a:r>
              <a:rPr lang="en-US" sz="2400" dirty="0">
                <a:solidFill>
                  <a:schemeClr val="tx1"/>
                </a:solidFill>
              </a:rPr>
              <a:t> altered</a:t>
            </a:r>
            <a:r>
              <a:rPr lang="en-US" sz="2400" dirty="0">
                <a:solidFill>
                  <a:srgbClr val="FF0000"/>
                </a:solidFill>
              </a:rPr>
              <a:t>,</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initiated</a:t>
            </a:r>
            <a:r>
              <a:rPr lang="en-US" sz="2400" dirty="0">
                <a:solidFill>
                  <a:schemeClr val="tx1"/>
                </a:solidFill>
              </a:rPr>
              <a:t> state in cells throughout the body.</a:t>
            </a:r>
          </a:p>
          <a:p>
            <a:pPr marL="342000" indent="-342000"/>
            <a:r>
              <a:rPr lang="en-US" sz="2400" u="sng" dirty="0">
                <a:solidFill>
                  <a:srgbClr val="FF0000"/>
                </a:solidFill>
                <a:effectLst>
                  <a:glow rad="101600">
                    <a:schemeClr val="accent4">
                      <a:satMod val="175000"/>
                      <a:alpha val="40000"/>
                    </a:schemeClr>
                  </a:glow>
                </a:effectLst>
              </a:rPr>
              <a:t>Initiators</a:t>
            </a:r>
            <a:r>
              <a:rPr lang="en-US" sz="2400" u="sng" dirty="0">
                <a:solidFill>
                  <a:schemeClr val="tx1"/>
                </a:solidFill>
                <a:effectLst>
                  <a:glow rad="101600">
                    <a:schemeClr val="accent4">
                      <a:satMod val="175000"/>
                      <a:alpha val="40000"/>
                    </a:schemeClr>
                  </a:glow>
                </a:effectLst>
              </a:rPr>
              <a:t> cause </a:t>
            </a:r>
            <a:r>
              <a:rPr lang="en-US" sz="2400" u="sng" spc="-300" dirty="0">
                <a:solidFill>
                  <a:schemeClr val="tx1"/>
                </a:solidFill>
                <a:effectLst>
                  <a:glow rad="101600">
                    <a:schemeClr val="accent4">
                      <a:satMod val="175000"/>
                      <a:alpha val="40000"/>
                    </a:schemeClr>
                  </a:glow>
                </a:effectLst>
              </a:rPr>
              <a:t>D N A</a:t>
            </a:r>
            <a:r>
              <a:rPr lang="en-US" sz="2400" u="sng" dirty="0">
                <a:solidFill>
                  <a:schemeClr val="tx1"/>
                </a:solidFill>
                <a:effectLst>
                  <a:glow rad="101600">
                    <a:schemeClr val="accent4">
                      <a:satMod val="175000"/>
                      <a:alpha val="40000"/>
                    </a:schemeClr>
                  </a:glow>
                </a:effectLst>
              </a:rPr>
              <a:t> </a:t>
            </a:r>
            <a:r>
              <a:rPr lang="en-US" sz="2400" u="sng" dirty="0">
                <a:solidFill>
                  <a:schemeClr val="tx1"/>
                </a:solidFill>
                <a:effectLst>
                  <a:glow rad="101600">
                    <a:schemeClr val="accent4">
                      <a:satMod val="175000"/>
                      <a:alpha val="40000"/>
                    </a:schemeClr>
                  </a:glow>
                  <a:outerShdw blurRad="38100" dist="38100" dir="2700000" algn="tl">
                    <a:srgbClr val="000000">
                      <a:alpha val="43137"/>
                    </a:srgbClr>
                  </a:outerShdw>
                </a:effectLst>
              </a:rPr>
              <a:t>damage</a:t>
            </a:r>
            <a:r>
              <a:rPr lang="en-US" sz="2400" dirty="0">
                <a:solidFill>
                  <a:schemeClr val="tx1"/>
                </a:solidFill>
                <a:effectLst>
                  <a:glow rad="101600">
                    <a:schemeClr val="accent4">
                      <a:satMod val="175000"/>
                      <a:alpha val="40000"/>
                    </a:schemeClr>
                  </a:glow>
                </a:effectLst>
              </a:rPr>
              <a:t>; the </a:t>
            </a:r>
            <a:r>
              <a:rPr lang="en-US" sz="2400" u="sng" dirty="0">
                <a:solidFill>
                  <a:schemeClr val="tx1"/>
                </a:solidFill>
                <a:effectLst>
                  <a:glow rad="101600">
                    <a:schemeClr val="accent4">
                      <a:satMod val="175000"/>
                      <a:alpha val="40000"/>
                    </a:schemeClr>
                  </a:glow>
                </a:effectLst>
              </a:rPr>
              <a:t>initiated state is </a:t>
            </a:r>
            <a:r>
              <a:rPr lang="en-US" sz="2400" u="sng" dirty="0">
                <a:solidFill>
                  <a:srgbClr val="FF0000"/>
                </a:solidFill>
                <a:effectLst>
                  <a:glow rad="101600">
                    <a:schemeClr val="accent4">
                      <a:satMod val="175000"/>
                      <a:alpha val="40000"/>
                    </a:schemeClr>
                  </a:glow>
                </a:effectLst>
              </a:rPr>
              <a:t>based</a:t>
            </a:r>
            <a:r>
              <a:rPr lang="en-US" sz="2400" u="sng" dirty="0">
                <a:solidFill>
                  <a:schemeClr val="tx1"/>
                </a:solidFill>
                <a:effectLst>
                  <a:glow rad="101600">
                    <a:schemeClr val="accent4">
                      <a:satMod val="175000"/>
                      <a:alpha val="40000"/>
                    </a:schemeClr>
                  </a:glow>
                </a:effectLst>
              </a:rPr>
              <a:t> on the </a:t>
            </a:r>
            <a:r>
              <a:rPr lang="en-US" sz="2400" u="sng" dirty="0">
                <a:solidFill>
                  <a:schemeClr val="tx1"/>
                </a:solidFill>
                <a:effectLst>
                  <a:glow rad="101600">
                    <a:schemeClr val="accent4">
                      <a:satMod val="175000"/>
                      <a:alpha val="40000"/>
                    </a:schemeClr>
                  </a:glow>
                  <a:outerShdw blurRad="38100" dist="38100" dir="2700000" algn="tl">
                    <a:srgbClr val="000000">
                      <a:alpha val="43137"/>
                    </a:srgbClr>
                  </a:outerShdw>
                </a:effectLst>
              </a:rPr>
              <a:t>initiation</a:t>
            </a:r>
            <a:r>
              <a:rPr lang="en-US" sz="2400" u="sng" dirty="0">
                <a:solidFill>
                  <a:schemeClr val="tx1"/>
                </a:solidFill>
                <a:effectLst>
                  <a:glow rad="101600">
                    <a:schemeClr val="accent4">
                      <a:satMod val="175000"/>
                      <a:alpha val="40000"/>
                    </a:schemeClr>
                  </a:glow>
                </a:effectLst>
              </a:rPr>
              <a:t> of </a:t>
            </a:r>
            <a:r>
              <a:rPr lang="en-US" sz="2400" i="1" u="sng" spc="-300" dirty="0">
                <a:solidFill>
                  <a:schemeClr val="accent5">
                    <a:lumMod val="60000"/>
                    <a:lumOff val="40000"/>
                  </a:schemeClr>
                </a:solidFill>
                <a:effectLst>
                  <a:glow rad="101600">
                    <a:schemeClr val="accent4">
                      <a:satMod val="175000"/>
                      <a:alpha val="40000"/>
                    </a:schemeClr>
                  </a:glow>
                </a:effectLst>
              </a:rPr>
              <a:t>D N A</a:t>
            </a:r>
            <a:r>
              <a:rPr lang="en-US" sz="2400" i="1" u="sng" dirty="0">
                <a:solidFill>
                  <a:schemeClr val="accent5">
                    <a:lumMod val="60000"/>
                    <a:lumOff val="40000"/>
                  </a:schemeClr>
                </a:solidFill>
                <a:effectLst>
                  <a:glow rad="101600">
                    <a:schemeClr val="accent4">
                      <a:satMod val="175000"/>
                      <a:alpha val="40000"/>
                    </a:schemeClr>
                  </a:glow>
                </a:effectLst>
              </a:rPr>
              <a:t> mutations</a:t>
            </a:r>
            <a:r>
              <a:rPr lang="en-US" sz="2400" i="1" u="sng" dirty="0">
                <a:solidFill>
                  <a:schemeClr val="tx1"/>
                </a:solidFill>
                <a:effectLst>
                  <a:glow rad="101600">
                    <a:schemeClr val="accent4">
                      <a:satMod val="175000"/>
                      <a:alpha val="40000"/>
                    </a:schemeClr>
                  </a:glow>
                </a:effectLst>
              </a:rPr>
              <a:t>.</a:t>
            </a:r>
          </a:p>
        </p:txBody>
      </p:sp>
    </p:spTree>
    <p:extLst>
      <p:ext uri="{BB962C8B-B14F-4D97-AF65-F5344CB8AC3E}">
        <p14:creationId xmlns:p14="http://schemas.microsoft.com/office/powerpoint/2010/main" val="37524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6558" y="78266"/>
            <a:ext cx="8263784" cy="736989"/>
          </a:xfrm>
          <a:solidFill>
            <a:srgbClr val="CC99FF"/>
          </a:solidFill>
        </p:spPr>
        <p:txBody>
          <a:bodyPr lIns="0" tIns="0" rIns="0" bIns="0" anchor="ctr"/>
          <a:lstStyle/>
          <a:p>
            <a:r>
              <a:rPr lang="en-US" sz="3600" dirty="0">
                <a:latin typeface="+mj-lt"/>
              </a:rPr>
              <a:t>26.1 How Cancers Arise</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77905"/>
            <a:ext cx="8263784" cy="3202209"/>
          </a:xfr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latin typeface="+mn-lt"/>
              </a:rPr>
              <a:t>Cancers</a:t>
            </a:r>
            <a:r>
              <a:rPr lang="en-US" sz="2400" dirty="0">
                <a:solidFill>
                  <a:schemeClr val="tx1"/>
                </a:solidFill>
                <a:latin typeface="+mn-lt"/>
              </a:rPr>
              <a:t> are </a:t>
            </a:r>
            <a:r>
              <a:rPr lang="en-US" sz="2400" dirty="0">
                <a:solidFill>
                  <a:srgbClr val="FF0000"/>
                </a:solidFill>
                <a:latin typeface="+mn-lt"/>
              </a:rPr>
              <a:t>grouped</a:t>
            </a:r>
            <a:r>
              <a:rPr lang="en-US" sz="2400" dirty="0">
                <a:solidFill>
                  <a:schemeClr val="tx1"/>
                </a:solidFill>
                <a:latin typeface="+mn-lt"/>
              </a:rPr>
              <a:t> into several </a:t>
            </a:r>
            <a:r>
              <a:rPr lang="en-US" sz="2400" dirty="0">
                <a:solidFill>
                  <a:srgbClr val="FF0000"/>
                </a:solidFill>
                <a:latin typeface="+mn-lt"/>
              </a:rPr>
              <a:t>categories</a:t>
            </a:r>
            <a:r>
              <a:rPr lang="en-US" sz="2400" dirty="0">
                <a:solidFill>
                  <a:schemeClr val="tx1"/>
                </a:solidFill>
                <a:latin typeface="+mn-lt"/>
              </a:rPr>
              <a:t>.</a:t>
            </a:r>
          </a:p>
          <a:p>
            <a:pPr marL="342000" indent="-342000"/>
            <a:r>
              <a:rPr lang="en-US" sz="2400" b="1" dirty="0">
                <a:solidFill>
                  <a:schemeClr val="tx1"/>
                </a:solidFill>
                <a:latin typeface="+mn-lt"/>
              </a:rPr>
              <a:t>Carcinomas</a:t>
            </a:r>
            <a:r>
              <a:rPr lang="en-US" sz="2400" dirty="0">
                <a:solidFill>
                  <a:schemeClr val="tx1"/>
                </a:solidFill>
                <a:latin typeface="+mn-lt"/>
              </a:rPr>
              <a:t> (about </a:t>
            </a:r>
            <a:r>
              <a:rPr lang="en-US" sz="2400" dirty="0">
                <a:solidFill>
                  <a:srgbClr val="FF0000"/>
                </a:solidFill>
                <a:latin typeface="+mn-lt"/>
                <a:cs typeface="Times New Roman" panose="02020603050405020304" pitchFamily="18" charset="0"/>
              </a:rPr>
              <a:t>90%</a:t>
            </a:r>
            <a:r>
              <a:rPr lang="en-US" sz="2400" dirty="0">
                <a:solidFill>
                  <a:srgbClr val="FF0000"/>
                </a:solidFill>
                <a:latin typeface="+mn-lt"/>
              </a:rPr>
              <a:t> of all cancers</a:t>
            </a:r>
            <a:r>
              <a:rPr lang="en-US" sz="2400" dirty="0">
                <a:solidFill>
                  <a:schemeClr val="tx1"/>
                </a:solidFill>
                <a:latin typeface="+mn-lt"/>
              </a:rPr>
              <a:t>) arise from </a:t>
            </a:r>
            <a:r>
              <a:rPr lang="en-US" sz="2400" i="1" dirty="0">
                <a:solidFill>
                  <a:srgbClr val="FF0000"/>
                </a:solidFill>
                <a:latin typeface="+mn-lt"/>
              </a:rPr>
              <a:t>epithelial cells </a:t>
            </a:r>
            <a:r>
              <a:rPr lang="en-US" sz="2400" dirty="0">
                <a:solidFill>
                  <a:schemeClr val="tx1"/>
                </a:solidFill>
                <a:latin typeface="+mn-lt"/>
              </a:rPr>
              <a:t>covering external and internal body surfaces. Examples include </a:t>
            </a:r>
            <a:r>
              <a:rPr lang="en-US" sz="2400" u="sng" dirty="0">
                <a:solidFill>
                  <a:schemeClr val="tx1"/>
                </a:solidFill>
                <a:latin typeface="+mn-lt"/>
              </a:rPr>
              <a:t>lung</a:t>
            </a:r>
            <a:r>
              <a:rPr lang="en-US" sz="2400" dirty="0">
                <a:solidFill>
                  <a:schemeClr val="tx1"/>
                </a:solidFill>
                <a:latin typeface="+mn-lt"/>
              </a:rPr>
              <a:t>, </a:t>
            </a:r>
            <a:r>
              <a:rPr lang="en-US" sz="2400" u="sng" dirty="0">
                <a:solidFill>
                  <a:schemeClr val="tx1"/>
                </a:solidFill>
                <a:latin typeface="+mn-lt"/>
              </a:rPr>
              <a:t>breast</a:t>
            </a:r>
            <a:r>
              <a:rPr lang="en-US" sz="2400" dirty="0">
                <a:solidFill>
                  <a:schemeClr val="tx1"/>
                </a:solidFill>
                <a:latin typeface="+mn-lt"/>
              </a:rPr>
              <a:t>, and </a:t>
            </a:r>
            <a:r>
              <a:rPr lang="en-US" sz="2400" u="sng" dirty="0">
                <a:solidFill>
                  <a:schemeClr val="tx1"/>
                </a:solidFill>
                <a:latin typeface="+mn-lt"/>
              </a:rPr>
              <a:t>colon cancer. </a:t>
            </a:r>
          </a:p>
          <a:p>
            <a:pPr marL="342000" indent="-342000"/>
            <a:r>
              <a:rPr lang="en-US" sz="2400" b="1" dirty="0">
                <a:solidFill>
                  <a:schemeClr val="tx1"/>
                </a:solidFill>
                <a:latin typeface="+mn-lt"/>
              </a:rPr>
              <a:t>Sarcomas</a:t>
            </a:r>
            <a:r>
              <a:rPr lang="en-US" sz="2400" dirty="0">
                <a:solidFill>
                  <a:schemeClr val="tx1"/>
                </a:solidFill>
                <a:latin typeface="+mn-lt"/>
              </a:rPr>
              <a:t> develop from </a:t>
            </a:r>
            <a:r>
              <a:rPr lang="en-US" sz="2400" u="sng" dirty="0">
                <a:solidFill>
                  <a:schemeClr val="tx1"/>
                </a:solidFill>
                <a:latin typeface="+mn-lt"/>
              </a:rPr>
              <a:t>supporting tissues, bone, cartilage, fat, and muscle.</a:t>
            </a:r>
          </a:p>
        </p:txBody>
      </p:sp>
    </p:spTree>
    <p:extLst>
      <p:ext uri="{BB962C8B-B14F-4D97-AF65-F5344CB8AC3E}">
        <p14:creationId xmlns:p14="http://schemas.microsoft.com/office/powerpoint/2010/main" val="1541142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5B9C9C-5222-44C2-83C7-063C297830B8}"/>
              </a:ext>
            </a:extLst>
          </p:cNvPr>
          <p:cNvSpPr>
            <a:spLocks noGrp="1"/>
          </p:cNvSpPr>
          <p:nvPr>
            <p:ph type="title"/>
          </p:nvPr>
        </p:nvSpPr>
        <p:spPr>
          <a:xfrm>
            <a:off x="428172" y="171829"/>
            <a:ext cx="8229600" cy="553886"/>
          </a:xfrm>
          <a:solidFill>
            <a:schemeClr val="tx2">
              <a:lumMod val="20000"/>
              <a:lumOff val="80000"/>
            </a:schemeClr>
          </a:solidFill>
        </p:spPr>
        <p:txBody>
          <a:bodyPr lIns="0" tIns="0" rIns="0" bIns="0" anchor="ctr"/>
          <a:lstStyle/>
          <a:p>
            <a:r>
              <a:rPr lang="en-US" dirty="0"/>
              <a:t>Promotion </a:t>
            </a:r>
            <a:r>
              <a:rPr lang="en-US" sz="2800" dirty="0"/>
              <a:t>(2 of 2)</a:t>
            </a:r>
          </a:p>
        </p:txBody>
      </p:sp>
      <p:sp>
        <p:nvSpPr>
          <p:cNvPr id="9" name="Content Placeholder 6">
            <a:extLst>
              <a:ext uri="{FF2B5EF4-FFF2-40B4-BE49-F238E27FC236}">
                <a16:creationId xmlns:a16="http://schemas.microsoft.com/office/drawing/2014/main" id="{61CD29A1-E95F-436C-81C6-76B881A53D2A}"/>
              </a:ext>
            </a:extLst>
          </p:cNvPr>
          <p:cNvSpPr>
            <a:spLocks noGrp="1"/>
          </p:cNvSpPr>
          <p:nvPr>
            <p:ph sz="quarter" idx="13"/>
          </p:nvPr>
        </p:nvSpPr>
        <p:spPr>
          <a:xfrm>
            <a:off x="457200" y="972456"/>
            <a:ext cx="8232775" cy="3011716"/>
          </a:xfrm>
          <a:prstGeom prst="rect">
            <a:avLst/>
          </a:prstGeom>
        </p:spPr>
        <p:txBody>
          <a:bodyPr lIns="0" tIns="0" rIns="0" bIns="0"/>
          <a:lstStyle/>
          <a:p>
            <a:pPr marL="342000" indent="-342000"/>
            <a:r>
              <a:rPr lang="en-US" sz="2400" dirty="0">
                <a:ln>
                  <a:solidFill>
                    <a:schemeClr val="accent4">
                      <a:lumMod val="75000"/>
                    </a:schemeClr>
                  </a:solidFill>
                </a:ln>
                <a:solidFill>
                  <a:schemeClr val="tx1"/>
                </a:solidFill>
                <a:effectLst>
                  <a:glow rad="101600">
                    <a:schemeClr val="accent5">
                      <a:lumMod val="20000"/>
                      <a:lumOff val="80000"/>
                      <a:alpha val="60000"/>
                    </a:schemeClr>
                  </a:glow>
                </a:effectLst>
              </a:rPr>
              <a:t>Promotion is a </a:t>
            </a:r>
            <a:r>
              <a:rPr lang="en-US" sz="2400" u="sng" dirty="0">
                <a:ln>
                  <a:solidFill>
                    <a:schemeClr val="accent4">
                      <a:lumMod val="75000"/>
                    </a:schemeClr>
                  </a:solidFill>
                </a:ln>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gradual</a:t>
            </a:r>
            <a:r>
              <a:rPr lang="en-US" sz="2400" u="sng" dirty="0">
                <a:ln>
                  <a:solidFill>
                    <a:schemeClr val="accent4">
                      <a:lumMod val="75000"/>
                    </a:schemeClr>
                  </a:solidFill>
                </a:ln>
                <a:solidFill>
                  <a:schemeClr val="tx1"/>
                </a:solidFill>
                <a:effectLst>
                  <a:glow rad="101600">
                    <a:schemeClr val="accent5">
                      <a:lumMod val="20000"/>
                      <a:lumOff val="80000"/>
                      <a:alpha val="60000"/>
                    </a:schemeClr>
                  </a:glow>
                </a:effectLst>
              </a:rPr>
              <a:t> process requiring </a:t>
            </a:r>
            <a:r>
              <a:rPr lang="en-US" sz="2400" u="sng" dirty="0">
                <a:ln>
                  <a:solidFill>
                    <a:schemeClr val="accent4">
                      <a:lumMod val="75000"/>
                    </a:schemeClr>
                  </a:solidFill>
                </a:ln>
                <a:solidFill>
                  <a:schemeClr val="accent3"/>
                </a:solidFill>
                <a:effectLst>
                  <a:glow rad="101600">
                    <a:schemeClr val="accent5">
                      <a:lumMod val="20000"/>
                      <a:lumOff val="80000"/>
                      <a:alpha val="60000"/>
                    </a:schemeClr>
                  </a:glow>
                  <a:outerShdw blurRad="38100" dist="38100" dir="2700000" algn="tl">
                    <a:srgbClr val="000000">
                      <a:alpha val="43137"/>
                    </a:srgbClr>
                  </a:outerShdw>
                </a:effectLst>
              </a:rPr>
              <a:t>prolonged</a:t>
            </a:r>
            <a:r>
              <a:rPr lang="en-US" sz="2400" u="sng" dirty="0">
                <a:ln>
                  <a:solidFill>
                    <a:schemeClr val="accent4">
                      <a:lumMod val="75000"/>
                    </a:schemeClr>
                  </a:solidFill>
                </a:ln>
                <a:solidFill>
                  <a:schemeClr val="tx1"/>
                </a:solidFill>
                <a:effectLst>
                  <a:glow rad="101600">
                    <a:schemeClr val="accent5">
                      <a:lumMod val="20000"/>
                      <a:lumOff val="80000"/>
                      <a:alpha val="60000"/>
                    </a:schemeClr>
                  </a:glow>
                </a:effectLst>
              </a:rPr>
              <a:t> or </a:t>
            </a:r>
            <a:r>
              <a:rPr lang="en-US" sz="2400" u="sng" dirty="0">
                <a:ln>
                  <a:solidFill>
                    <a:schemeClr val="accent4">
                      <a:lumMod val="75000"/>
                    </a:schemeClr>
                  </a:solidFill>
                </a:ln>
                <a:solidFill>
                  <a:schemeClr val="accent3"/>
                </a:solidFill>
                <a:effectLst>
                  <a:glow rad="101600">
                    <a:schemeClr val="accent5">
                      <a:lumMod val="20000"/>
                      <a:lumOff val="80000"/>
                      <a:alpha val="60000"/>
                    </a:schemeClr>
                  </a:glow>
                  <a:outerShdw blurRad="38100" dist="38100" dir="2700000" algn="tl">
                    <a:srgbClr val="000000">
                      <a:alpha val="43137"/>
                    </a:srgbClr>
                  </a:outerShdw>
                </a:effectLst>
              </a:rPr>
              <a:t>repeated</a:t>
            </a:r>
            <a:r>
              <a:rPr lang="en-US" sz="2400" u="sng" dirty="0">
                <a:ln>
                  <a:solidFill>
                    <a:schemeClr val="accent4">
                      <a:lumMod val="75000"/>
                    </a:schemeClr>
                  </a:solidFill>
                </a:ln>
                <a:solidFill>
                  <a:schemeClr val="tx1"/>
                </a:solidFill>
                <a:effectLst>
                  <a:glow rad="101600">
                    <a:schemeClr val="accent5">
                      <a:lumMod val="20000"/>
                      <a:lumOff val="80000"/>
                      <a:alpha val="60000"/>
                    </a:schemeClr>
                  </a:glow>
                </a:effectLst>
              </a:rPr>
              <a:t> exposure to a promoting agent</a:t>
            </a:r>
            <a:r>
              <a:rPr lang="en-US" sz="2400" dirty="0">
                <a:solidFill>
                  <a:schemeClr val="tx1"/>
                </a:solidFill>
              </a:rPr>
              <a:t>.</a:t>
            </a:r>
          </a:p>
          <a:p>
            <a:pPr marL="342000" indent="-342000"/>
            <a:r>
              <a:rPr lang="en-US" sz="2400" dirty="0">
                <a:solidFill>
                  <a:schemeClr val="tx1"/>
                </a:solidFill>
              </a:rPr>
              <a:t>The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main</a:t>
            </a:r>
            <a:r>
              <a:rPr lang="en-US" sz="2400" u="sng" dirty="0">
                <a:solidFill>
                  <a:schemeClr val="tx1"/>
                </a:solidFill>
              </a:rPr>
              <a:t>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shared</a:t>
            </a:r>
            <a:r>
              <a:rPr lang="en-US" sz="2400" u="sng" dirty="0">
                <a:solidFill>
                  <a:schemeClr val="tx1"/>
                </a:solidFill>
              </a:rPr>
              <a:t>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feature</a:t>
            </a:r>
            <a:r>
              <a:rPr lang="en-US" sz="2400" u="sng" dirty="0">
                <a:solidFill>
                  <a:schemeClr val="tx1"/>
                </a:solidFill>
              </a:rPr>
              <a:t> of </a:t>
            </a:r>
            <a:r>
              <a:rPr lang="en-US" sz="2400" u="sng" dirty="0">
                <a:solidFill>
                  <a:srgbClr val="FF0000"/>
                </a:solidFill>
                <a:effectLst>
                  <a:outerShdw blurRad="38100" dist="38100" dir="2700000" algn="tl">
                    <a:srgbClr val="000000">
                      <a:alpha val="43137"/>
                    </a:srgbClr>
                  </a:outerShdw>
                </a:effectLst>
              </a:rPr>
              <a:t>promoting</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agents</a:t>
            </a:r>
            <a:r>
              <a:rPr lang="en-US" sz="2400" u="sng" dirty="0">
                <a:solidFill>
                  <a:schemeClr val="tx1"/>
                </a:solidFill>
              </a:rPr>
              <a:t> </a:t>
            </a:r>
            <a:r>
              <a:rPr lang="en-US" sz="2400" dirty="0">
                <a:solidFill>
                  <a:schemeClr val="tx1"/>
                </a:solidFill>
              </a:rPr>
              <a:t>is the </a:t>
            </a:r>
            <a:r>
              <a:rPr lang="en-US" sz="2400" u="sng" dirty="0">
                <a:solidFill>
                  <a:schemeClr val="tx1"/>
                </a:solidFill>
              </a:rPr>
              <a:t>ability to </a:t>
            </a:r>
            <a:r>
              <a:rPr lang="en-US" sz="2400" u="sng" dirty="0">
                <a:solidFill>
                  <a:schemeClr val="tx1"/>
                </a:solidFill>
                <a:effectLst>
                  <a:glow rad="101600">
                    <a:schemeClr val="accent4">
                      <a:satMod val="175000"/>
                      <a:alpha val="40000"/>
                    </a:schemeClr>
                  </a:glow>
                </a:effectLst>
              </a:rPr>
              <a:t>stimulate</a:t>
            </a:r>
            <a:r>
              <a:rPr lang="en-US" sz="2400" u="sng" dirty="0">
                <a:solidFill>
                  <a:schemeClr val="tx1"/>
                </a:solidFill>
              </a:rPr>
              <a:t> </a:t>
            </a:r>
            <a:r>
              <a:rPr lang="en-US" sz="2400" i="1" u="sng" dirty="0">
                <a:solidFill>
                  <a:schemeClr val="tx1"/>
                </a:solidFill>
              </a:rPr>
              <a:t>cell </a:t>
            </a:r>
            <a:r>
              <a:rPr lang="en-US" sz="2400" i="1" u="sng" dirty="0">
                <a:solidFill>
                  <a:schemeClr val="tx1"/>
                </a:solidFill>
                <a:effectLst>
                  <a:outerShdw blurRad="38100" dist="38100" dir="2700000" algn="tl">
                    <a:srgbClr val="000000">
                      <a:alpha val="43137"/>
                    </a:srgbClr>
                  </a:outerShdw>
                </a:effectLst>
              </a:rPr>
              <a:t>proliferation</a:t>
            </a:r>
            <a:r>
              <a:rPr lang="en-US" sz="2400" u="sng" dirty="0">
                <a:solidFill>
                  <a:schemeClr val="tx1"/>
                </a:solidFill>
              </a:rPr>
              <a:t>.</a:t>
            </a:r>
          </a:p>
          <a:p>
            <a:pPr marL="342000" indent="-342000"/>
            <a:r>
              <a:rPr lang="en-US" sz="2400" u="sng" dirty="0">
                <a:ln>
                  <a:solidFill>
                    <a:schemeClr val="accent4">
                      <a:lumMod val="75000"/>
                    </a:schemeClr>
                  </a:solidFill>
                </a:ln>
                <a:solidFill>
                  <a:srgbClr val="FF0000"/>
                </a:solidFill>
                <a:effectLst>
                  <a:glow rad="63500">
                    <a:schemeClr val="accent5">
                      <a:satMod val="175000"/>
                      <a:alpha val="40000"/>
                    </a:schemeClr>
                  </a:glow>
                </a:effectLst>
              </a:rPr>
              <a:t>Not</a:t>
            </a:r>
            <a:r>
              <a:rPr lang="en-US" sz="2400" u="sng" dirty="0">
                <a:ln>
                  <a:solidFill>
                    <a:schemeClr val="accent4">
                      <a:lumMod val="75000"/>
                    </a:schemeClr>
                  </a:solidFill>
                </a:ln>
                <a:solidFill>
                  <a:schemeClr val="accent3"/>
                </a:solidFill>
                <a:effectLst>
                  <a:glow rad="63500">
                    <a:schemeClr val="accent5">
                      <a:satMod val="175000"/>
                      <a:alpha val="40000"/>
                    </a:schemeClr>
                  </a:glow>
                </a:effectLst>
              </a:rPr>
              <a:t> all tumor promoters are </a:t>
            </a:r>
            <a:r>
              <a:rPr lang="en-US" sz="2400" u="sng" dirty="0">
                <a:ln>
                  <a:solidFill>
                    <a:schemeClr val="accent4">
                      <a:lumMod val="75000"/>
                    </a:schemeClr>
                  </a:solidFill>
                </a:ln>
                <a:solidFill>
                  <a:srgbClr val="FF0000"/>
                </a:solidFill>
                <a:effectLst>
                  <a:glow rad="63500">
                    <a:schemeClr val="accent5">
                      <a:satMod val="175000"/>
                      <a:alpha val="40000"/>
                    </a:schemeClr>
                  </a:glow>
                </a:effectLst>
              </a:rPr>
              <a:t>foreign</a:t>
            </a:r>
            <a:r>
              <a:rPr lang="en-US" sz="2400" u="sng" dirty="0">
                <a:ln>
                  <a:solidFill>
                    <a:schemeClr val="accent4">
                      <a:lumMod val="75000"/>
                    </a:schemeClr>
                  </a:solidFill>
                </a:ln>
                <a:solidFill>
                  <a:schemeClr val="accent3"/>
                </a:solidFill>
                <a:effectLst>
                  <a:glow rad="63500">
                    <a:schemeClr val="accent5">
                      <a:satMod val="175000"/>
                      <a:alpha val="40000"/>
                    </a:schemeClr>
                  </a:glow>
                </a:effectLst>
              </a:rPr>
              <a:t> substances</a:t>
            </a:r>
            <a:r>
              <a:rPr lang="en-US" sz="2400" dirty="0">
                <a:ln>
                  <a:solidFill>
                    <a:schemeClr val="accent4">
                      <a:lumMod val="75000"/>
                    </a:schemeClr>
                  </a:solidFill>
                </a:ln>
                <a:solidFill>
                  <a:schemeClr val="accent3"/>
                </a:solidFill>
                <a:effectLst>
                  <a:glow rad="63500">
                    <a:schemeClr val="accent5">
                      <a:satMod val="175000"/>
                      <a:alpha val="40000"/>
                    </a:schemeClr>
                  </a:glow>
                </a:effectLst>
              </a:rPr>
              <a:t>; </a:t>
            </a:r>
            <a:r>
              <a:rPr lang="en-US" sz="2400" dirty="0">
                <a:ln>
                  <a:solidFill>
                    <a:schemeClr val="accent4">
                      <a:lumMod val="75000"/>
                    </a:schemeClr>
                  </a:solidFill>
                </a:ln>
                <a:solidFill>
                  <a:schemeClr val="tx2">
                    <a:lumMod val="60000"/>
                    <a:lumOff val="40000"/>
                  </a:schemeClr>
                </a:solidFill>
                <a:effectLst>
                  <a:glow rad="63500">
                    <a:schemeClr val="accent5">
                      <a:satMod val="175000"/>
                      <a:alpha val="40000"/>
                    </a:schemeClr>
                  </a:glow>
                </a:effectLst>
              </a:rPr>
              <a:t>hormones</a:t>
            </a:r>
            <a:r>
              <a:rPr lang="en-US" sz="2400" dirty="0">
                <a:ln>
                  <a:solidFill>
                    <a:schemeClr val="accent4">
                      <a:lumMod val="75000"/>
                    </a:schemeClr>
                  </a:solidFill>
                </a:ln>
                <a:solidFill>
                  <a:schemeClr val="accent3"/>
                </a:solidFill>
                <a:effectLst>
                  <a:glow rad="63500">
                    <a:schemeClr val="accent5">
                      <a:satMod val="175000"/>
                      <a:alpha val="40000"/>
                    </a:schemeClr>
                  </a:glow>
                </a:effectLst>
              </a:rPr>
              <a:t> and </a:t>
            </a:r>
            <a:r>
              <a:rPr lang="en-US" sz="2400" dirty="0">
                <a:ln>
                  <a:solidFill>
                    <a:schemeClr val="accent4">
                      <a:lumMod val="75000"/>
                    </a:schemeClr>
                  </a:solidFill>
                </a:ln>
                <a:solidFill>
                  <a:schemeClr val="tx2">
                    <a:lumMod val="60000"/>
                    <a:lumOff val="40000"/>
                  </a:schemeClr>
                </a:solidFill>
                <a:effectLst>
                  <a:glow rad="63500">
                    <a:schemeClr val="accent5">
                      <a:satMod val="175000"/>
                      <a:alpha val="40000"/>
                    </a:schemeClr>
                  </a:glow>
                </a:effectLst>
              </a:rPr>
              <a:t>growth factors </a:t>
            </a:r>
            <a:r>
              <a:rPr lang="en-US" sz="2400" dirty="0">
                <a:ln>
                  <a:solidFill>
                    <a:schemeClr val="accent4">
                      <a:lumMod val="75000"/>
                    </a:schemeClr>
                  </a:solidFill>
                </a:ln>
                <a:solidFill>
                  <a:schemeClr val="accent3"/>
                </a:solidFill>
                <a:effectLst>
                  <a:glow rad="63500">
                    <a:schemeClr val="accent5">
                      <a:satMod val="175000"/>
                      <a:alpha val="40000"/>
                    </a:schemeClr>
                  </a:glow>
                </a:effectLst>
              </a:rPr>
              <a:t>may inadvertently </a:t>
            </a:r>
            <a:r>
              <a:rPr lang="en-US" sz="2400" u="sng" dirty="0">
                <a:ln>
                  <a:solidFill>
                    <a:schemeClr val="accent4">
                      <a:lumMod val="75000"/>
                    </a:schemeClr>
                  </a:solidFill>
                </a:ln>
                <a:solidFill>
                  <a:schemeClr val="accent3"/>
                </a:solidFill>
                <a:effectLst>
                  <a:glow rad="63500">
                    <a:schemeClr val="accent5">
                      <a:satMod val="175000"/>
                      <a:alpha val="40000"/>
                    </a:schemeClr>
                  </a:glow>
                </a:effectLst>
              </a:rPr>
              <a:t>behave as </a:t>
            </a:r>
            <a:r>
              <a:rPr lang="en-US" sz="2400" u="sng" dirty="0">
                <a:ln>
                  <a:solidFill>
                    <a:schemeClr val="accent4">
                      <a:lumMod val="75000"/>
                    </a:schemeClr>
                  </a:solidFill>
                </a:ln>
                <a:solidFill>
                  <a:schemeClr val="tx2">
                    <a:lumMod val="60000"/>
                    <a:lumOff val="40000"/>
                  </a:schemeClr>
                </a:solidFill>
                <a:effectLst>
                  <a:glow rad="63500">
                    <a:schemeClr val="accent5">
                      <a:satMod val="175000"/>
                      <a:alpha val="40000"/>
                    </a:schemeClr>
                  </a:glow>
                </a:effectLst>
              </a:rPr>
              <a:t>tumor promoters</a:t>
            </a:r>
            <a:r>
              <a:rPr lang="en-US" sz="2400" u="sng" dirty="0">
                <a:solidFill>
                  <a:schemeClr val="tx2">
                    <a:lumMod val="60000"/>
                    <a:lumOff val="40000"/>
                  </a:schemeClr>
                </a:solidFill>
              </a:rPr>
              <a:t>.</a:t>
            </a:r>
          </a:p>
        </p:txBody>
      </p:sp>
    </p:spTree>
    <p:extLst>
      <p:ext uri="{BB962C8B-B14F-4D97-AF65-F5344CB8AC3E}">
        <p14:creationId xmlns:p14="http://schemas.microsoft.com/office/powerpoint/2010/main" val="3185125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044" y="161728"/>
            <a:ext cx="8263784" cy="578502"/>
          </a:xfrm>
          <a:solidFill>
            <a:schemeClr val="tx2">
              <a:lumMod val="20000"/>
              <a:lumOff val="80000"/>
            </a:schemeClr>
          </a:solidFill>
        </p:spPr>
        <p:txBody>
          <a:bodyPr lIns="0" tIns="0" rIns="0" bIns="0" anchor="ctr"/>
          <a:lstStyle/>
          <a:p>
            <a:r>
              <a:rPr lang="en-US" sz="3600" dirty="0">
                <a:latin typeface="+mj-lt"/>
              </a:rPr>
              <a:t>Tumor Progression </a:t>
            </a:r>
            <a:r>
              <a:rPr lang="en-US" sz="2800" dirty="0">
                <a:latin typeface="+mj-lt"/>
              </a:rPr>
              <a:t>(1 of 4)</a:t>
            </a:r>
            <a:endParaRPr lang="en-US" sz="3600" spc="-3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72455"/>
            <a:ext cx="8263784" cy="905331"/>
          </a:xfrm>
        </p:spPr>
        <p:txBody>
          <a:bodyPr lIns="0" tIns="0" rIns="0" bIns="0"/>
          <a:lstStyle/>
          <a:p>
            <a:pPr marL="342000" indent="-342000"/>
            <a:r>
              <a:rPr lang="en-US" sz="2400" u="sng" dirty="0">
                <a:solidFill>
                  <a:schemeClr val="tx1"/>
                </a:solidFill>
                <a:effectLst>
                  <a:glow rad="101600">
                    <a:schemeClr val="accent4">
                      <a:satMod val="175000"/>
                      <a:alpha val="40000"/>
                    </a:schemeClr>
                  </a:glow>
                </a:effectLst>
              </a:rPr>
              <a:t>Once</a:t>
            </a:r>
            <a:r>
              <a:rPr lang="en-US" sz="2400" u="sng" dirty="0">
                <a:solidFill>
                  <a:schemeClr val="tx1"/>
                </a:solidFill>
              </a:rPr>
              <a:t> a tumor has formed, the tumor </a:t>
            </a:r>
            <a:r>
              <a:rPr lang="en-US" sz="2400" u="sng" dirty="0">
                <a:solidFill>
                  <a:srgbClr val="FF0000"/>
                </a:solidFill>
              </a:rPr>
              <a:t>grows</a:t>
            </a:r>
            <a:r>
              <a:rPr lang="en-US" sz="2400" u="sng" dirty="0">
                <a:solidFill>
                  <a:schemeClr val="tx1"/>
                </a:solidFill>
              </a:rPr>
              <a:t> and </a:t>
            </a:r>
            <a:r>
              <a:rPr lang="en-US" sz="2400" u="sng" dirty="0">
                <a:solidFill>
                  <a:srgbClr val="FF0000"/>
                </a:solidFill>
              </a:rPr>
              <a:t>differentiates</a:t>
            </a:r>
            <a:r>
              <a:rPr lang="en-US" sz="2400" u="sng" dirty="0">
                <a:solidFill>
                  <a:schemeClr val="tx1"/>
                </a:solidFill>
              </a:rPr>
              <a:t> in the process of </a:t>
            </a:r>
            <a:r>
              <a:rPr lang="en-US" sz="2400" b="1" dirty="0">
                <a:solidFill>
                  <a:schemeClr val="tx1"/>
                </a:solidFill>
              </a:rPr>
              <a:t>tumor progression.</a:t>
            </a:r>
          </a:p>
        </p:txBody>
      </p:sp>
    </p:spTree>
    <p:extLst>
      <p:ext uri="{BB962C8B-B14F-4D97-AF65-F5344CB8AC3E}">
        <p14:creationId xmlns:p14="http://schemas.microsoft.com/office/powerpoint/2010/main" val="2009192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044" y="101329"/>
            <a:ext cx="8263784" cy="682444"/>
          </a:xfrm>
          <a:solidFill>
            <a:schemeClr val="tx2">
              <a:lumMod val="20000"/>
              <a:lumOff val="80000"/>
            </a:schemeClr>
          </a:solidFill>
        </p:spPr>
        <p:txBody>
          <a:bodyPr lIns="0" tIns="0" rIns="0" bIns="0" anchor="ctr"/>
          <a:lstStyle/>
          <a:p>
            <a:r>
              <a:rPr lang="en-US" sz="3600" dirty="0">
                <a:latin typeface="+mj-lt"/>
              </a:rPr>
              <a:t>Tumor Progression </a:t>
            </a:r>
            <a:r>
              <a:rPr lang="en-US" sz="2800" dirty="0">
                <a:latin typeface="+mj-lt"/>
              </a:rPr>
              <a:t>(2 of 4)</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52044" y="972456"/>
            <a:ext cx="8263784" cy="3628573"/>
          </a:xfr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rPr>
              <a:t>Cancer</a:t>
            </a:r>
            <a:r>
              <a:rPr lang="en-US" sz="2400" dirty="0">
                <a:solidFill>
                  <a:schemeClr val="tx1"/>
                </a:solidFill>
              </a:rPr>
              <a:t> cells have </a:t>
            </a:r>
            <a:r>
              <a:rPr lang="en-US" sz="2400" dirty="0">
                <a:solidFill>
                  <a:schemeClr val="tx1"/>
                </a:solidFill>
                <a:effectLst>
                  <a:outerShdw blurRad="38100" dist="38100" dir="2700000" algn="tl">
                    <a:srgbClr val="000000">
                      <a:alpha val="43137"/>
                    </a:srgbClr>
                  </a:outerShdw>
                </a:effectLst>
              </a:rPr>
              <a:t>lost</a:t>
            </a:r>
            <a:r>
              <a:rPr lang="en-US" sz="2400" dirty="0">
                <a:solidFill>
                  <a:schemeClr val="tx1"/>
                </a:solidFill>
              </a:rPr>
              <a:t> normal </a:t>
            </a:r>
            <a:r>
              <a:rPr lang="en-US" sz="2400" u="sng" dirty="0">
                <a:solidFill>
                  <a:schemeClr val="tx1"/>
                </a:solidFill>
              </a:rPr>
              <a:t>controls</a:t>
            </a:r>
            <a:r>
              <a:rPr lang="en-US" sz="2400" dirty="0">
                <a:solidFill>
                  <a:schemeClr val="tx1"/>
                </a:solidFill>
              </a:rPr>
              <a:t> of cell proliferation. </a:t>
            </a:r>
          </a:p>
          <a:p>
            <a:pPr marL="342000" indent="-342000"/>
            <a:r>
              <a:rPr lang="en-US" sz="2400" b="1" u="sng" dirty="0">
                <a:ln w="22225">
                  <a:solidFill>
                    <a:schemeClr val="accent2"/>
                  </a:solidFill>
                  <a:prstDash val="solid"/>
                </a:ln>
                <a:solidFill>
                  <a:schemeClr val="accent2">
                    <a:lumMod val="40000"/>
                    <a:lumOff val="60000"/>
                  </a:schemeClr>
                </a:solidFill>
              </a:rPr>
              <a:t>Tumors</a:t>
            </a:r>
            <a:r>
              <a:rPr lang="en-US" sz="2400" u="sng" dirty="0">
                <a:solidFill>
                  <a:schemeClr val="tx1"/>
                </a:solidFill>
              </a:rPr>
              <a:t> can have </a:t>
            </a:r>
            <a:r>
              <a:rPr lang="en-US" sz="2400" u="sng" dirty="0">
                <a:solidFill>
                  <a:schemeClr val="tx1"/>
                </a:solidFill>
                <a:effectLst>
                  <a:outerShdw blurRad="38100" dist="38100" dir="2700000" algn="tl">
                    <a:srgbClr val="000000">
                      <a:alpha val="43137"/>
                    </a:srgbClr>
                  </a:outerShdw>
                </a:effectLst>
              </a:rPr>
              <a:t>millions</a:t>
            </a:r>
            <a:r>
              <a:rPr lang="en-US" sz="2400" u="sng" dirty="0">
                <a:solidFill>
                  <a:schemeClr val="tx1"/>
                </a:solidFill>
              </a:rPr>
              <a:t> of cells and include </a:t>
            </a:r>
            <a:r>
              <a:rPr lang="en-US" sz="2400" u="sng" dirty="0">
                <a:ln>
                  <a:solidFill>
                    <a:srgbClr val="FF6600"/>
                  </a:solidFill>
                </a:ln>
                <a:solidFill>
                  <a:schemeClr val="accent3">
                    <a:lumMod val="75000"/>
                  </a:schemeClr>
                </a:solidFill>
              </a:rPr>
              <a:t>different</a:t>
            </a:r>
            <a:r>
              <a:rPr lang="en-US" sz="2400" u="sng" dirty="0">
                <a:solidFill>
                  <a:schemeClr val="tx1"/>
                </a:solidFill>
              </a:rPr>
              <a:t> </a:t>
            </a:r>
            <a:r>
              <a:rPr lang="en-US" sz="2400" u="sng" dirty="0">
                <a:ln>
                  <a:solidFill>
                    <a:srgbClr val="FF6600"/>
                  </a:solidFill>
                </a:ln>
                <a:solidFill>
                  <a:schemeClr val="accent3">
                    <a:lumMod val="75000"/>
                  </a:schemeClr>
                </a:solidFill>
              </a:rPr>
              <a:t>cell</a:t>
            </a:r>
            <a:r>
              <a:rPr lang="en-US" sz="2400" u="sng" dirty="0">
                <a:solidFill>
                  <a:schemeClr val="tx1"/>
                </a:solidFill>
              </a:rPr>
              <a:t> </a:t>
            </a:r>
            <a:r>
              <a:rPr lang="en-US" sz="2400" u="sng" dirty="0">
                <a:ln>
                  <a:solidFill>
                    <a:srgbClr val="FF6600"/>
                  </a:solidFill>
                </a:ln>
                <a:solidFill>
                  <a:schemeClr val="accent3">
                    <a:lumMod val="75000"/>
                  </a:schemeClr>
                </a:solidFill>
              </a:rPr>
              <a:t>types</a:t>
            </a:r>
            <a:r>
              <a:rPr lang="en-US" sz="2400" dirty="0">
                <a:solidFill>
                  <a:schemeClr val="tx1"/>
                </a:solidFill>
              </a:rPr>
              <a:t>. </a:t>
            </a:r>
          </a:p>
          <a:p>
            <a:pPr marL="342000" indent="-342000"/>
            <a:r>
              <a:rPr lang="en-US" sz="2400" dirty="0">
                <a:solidFill>
                  <a:schemeClr val="tx1"/>
                </a:solidFill>
              </a:rPr>
              <a:t>One idea of </a:t>
            </a:r>
            <a:r>
              <a:rPr lang="en-US" sz="2400" dirty="0">
                <a:solidFill>
                  <a:schemeClr val="tx1"/>
                </a:solidFill>
                <a:effectLst>
                  <a:outerShdw blurRad="38100" dist="38100" dir="2700000" algn="tl">
                    <a:srgbClr val="000000">
                      <a:alpha val="43137"/>
                    </a:srgbClr>
                  </a:outerShdw>
                </a:effectLst>
              </a:rPr>
              <a:t>how</a:t>
            </a:r>
            <a:r>
              <a:rPr lang="en-US" sz="2400" dirty="0">
                <a:solidFill>
                  <a:schemeClr val="tx1"/>
                </a:solidFill>
              </a:rPr>
              <a:t> progression </a:t>
            </a:r>
            <a:r>
              <a:rPr lang="en-US" sz="2400" dirty="0">
                <a:solidFill>
                  <a:schemeClr val="tx1"/>
                </a:solidFill>
                <a:effectLst>
                  <a:outerShdw blurRad="38100" dist="38100" dir="2700000" algn="tl">
                    <a:srgbClr val="000000">
                      <a:alpha val="43137"/>
                    </a:srgbClr>
                  </a:outerShdw>
                </a:effectLst>
              </a:rPr>
              <a:t>occurs</a:t>
            </a:r>
            <a:r>
              <a:rPr lang="en-US" sz="2400" dirty="0">
                <a:solidFill>
                  <a:schemeClr val="tx1"/>
                </a:solidFill>
              </a:rPr>
              <a:t> is that cells are like organisms under Darwinian </a:t>
            </a:r>
            <a:r>
              <a:rPr lang="en-US" sz="2400" dirty="0">
                <a:solidFill>
                  <a:schemeClr val="tx1"/>
                </a:solidFill>
                <a:effectLst>
                  <a:outerShdw blurRad="38100" dist="38100" dir="2700000" algn="tl">
                    <a:srgbClr val="000000">
                      <a:alpha val="43137"/>
                    </a:srgbClr>
                  </a:outerShdw>
                </a:effectLst>
              </a:rPr>
              <a:t>selection</a:t>
            </a:r>
            <a:r>
              <a:rPr lang="en-US" sz="2400" dirty="0">
                <a:solidFill>
                  <a:schemeClr val="tx1"/>
                </a:solidFill>
              </a:rPr>
              <a:t>.</a:t>
            </a:r>
          </a:p>
          <a:p>
            <a:pPr marL="342000" indent="-342000"/>
            <a:r>
              <a:rPr lang="en-US" sz="2400" b="1" u="sng" dirty="0">
                <a:ln w="22225">
                  <a:solidFill>
                    <a:schemeClr val="accent2"/>
                  </a:solidFill>
                  <a:prstDash val="solid"/>
                </a:ln>
                <a:solidFill>
                  <a:schemeClr val="accent2">
                    <a:lumMod val="40000"/>
                    <a:lumOff val="60000"/>
                  </a:schemeClr>
                </a:solidFill>
              </a:rPr>
              <a:t>Selection</a:t>
            </a:r>
            <a:r>
              <a:rPr lang="en-US" sz="2400" u="sng" dirty="0">
                <a:solidFill>
                  <a:schemeClr val="tx1"/>
                </a:solidFill>
                <a:effectLst>
                  <a:glow rad="101600">
                    <a:schemeClr val="accent4">
                      <a:lumMod val="40000"/>
                      <a:lumOff val="60000"/>
                      <a:alpha val="60000"/>
                    </a:schemeClr>
                  </a:glow>
                </a:effectLst>
              </a:rPr>
              <a:t> will </a:t>
            </a:r>
            <a:r>
              <a:rPr lang="en-US" sz="2400" b="1" u="sng" dirty="0">
                <a:ln w="22225">
                  <a:solidFill>
                    <a:schemeClr val="accent2"/>
                  </a:solidFill>
                  <a:prstDash val="solid"/>
                </a:ln>
                <a:solidFill>
                  <a:schemeClr val="accent2">
                    <a:lumMod val="40000"/>
                    <a:lumOff val="60000"/>
                  </a:schemeClr>
                </a:solidFill>
              </a:rPr>
              <a:t>favor</a:t>
            </a:r>
            <a:r>
              <a:rPr lang="en-US" sz="2400" u="sng" dirty="0">
                <a:solidFill>
                  <a:schemeClr val="tx1"/>
                </a:solidFill>
                <a:effectLst>
                  <a:glow rad="101600">
                    <a:schemeClr val="accent4">
                      <a:lumMod val="40000"/>
                      <a:lumOff val="60000"/>
                      <a:alpha val="60000"/>
                    </a:schemeClr>
                  </a:glow>
                </a:effectLst>
              </a:rPr>
              <a:t> cells </a:t>
            </a:r>
            <a:r>
              <a:rPr lang="en-US" sz="2400" dirty="0">
                <a:solidFill>
                  <a:schemeClr val="tx1"/>
                </a:solidFill>
                <a:effectLst>
                  <a:glow rad="101600">
                    <a:schemeClr val="accent4">
                      <a:lumMod val="40000"/>
                      <a:lumOff val="60000"/>
                      <a:alpha val="60000"/>
                    </a:schemeClr>
                  </a:glow>
                </a:effectLst>
              </a:rPr>
              <a:t>that exhibit </a:t>
            </a:r>
            <a:r>
              <a:rPr lang="en-US" sz="2400" b="1" u="sng" dirty="0">
                <a:ln w="22225">
                  <a:solidFill>
                    <a:schemeClr val="accent2"/>
                  </a:solidFill>
                  <a:prstDash val="solid"/>
                </a:ln>
                <a:solidFill>
                  <a:schemeClr val="accent2">
                    <a:lumMod val="40000"/>
                    <a:lumOff val="60000"/>
                  </a:schemeClr>
                </a:solidFill>
              </a:rPr>
              <a:t>enhanced</a:t>
            </a:r>
            <a:r>
              <a:rPr lang="en-US" sz="2400" u="sng" dirty="0">
                <a:solidFill>
                  <a:schemeClr val="tx1"/>
                </a:solidFill>
                <a:effectLst>
                  <a:glow rad="101600">
                    <a:schemeClr val="accent4">
                      <a:lumMod val="40000"/>
                      <a:lumOff val="60000"/>
                      <a:alpha val="60000"/>
                    </a:schemeClr>
                  </a:glow>
                </a:effectLst>
              </a:rPr>
              <a:t> </a:t>
            </a:r>
            <a:r>
              <a:rPr lang="en-US" sz="2400" b="1" u="sng" dirty="0">
                <a:ln w="22225">
                  <a:solidFill>
                    <a:schemeClr val="accent2"/>
                  </a:solidFill>
                  <a:prstDash val="solid"/>
                </a:ln>
                <a:solidFill>
                  <a:schemeClr val="accent2">
                    <a:lumMod val="40000"/>
                    <a:lumOff val="60000"/>
                  </a:schemeClr>
                </a:solidFill>
              </a:rPr>
              <a:t>growth</a:t>
            </a:r>
            <a:r>
              <a:rPr lang="en-US" sz="2400" u="sng" dirty="0">
                <a:solidFill>
                  <a:schemeClr val="tx1"/>
                </a:solidFill>
                <a:effectLst>
                  <a:glow rad="101600">
                    <a:schemeClr val="accent4">
                      <a:lumMod val="40000"/>
                      <a:lumOff val="60000"/>
                      <a:alpha val="60000"/>
                    </a:schemeClr>
                  </a:glow>
                </a:effectLst>
              </a:rPr>
              <a:t> </a:t>
            </a:r>
            <a:r>
              <a:rPr lang="en-US" sz="2400" b="1" u="sng" dirty="0">
                <a:ln w="22225">
                  <a:solidFill>
                    <a:schemeClr val="accent2"/>
                  </a:solidFill>
                  <a:prstDash val="solid"/>
                </a:ln>
                <a:solidFill>
                  <a:schemeClr val="accent2">
                    <a:lumMod val="40000"/>
                    <a:lumOff val="60000"/>
                  </a:schemeClr>
                </a:solidFill>
              </a:rPr>
              <a:t>rate</a:t>
            </a:r>
            <a:r>
              <a:rPr lang="en-US" sz="2400" u="sng" dirty="0">
                <a:solidFill>
                  <a:schemeClr val="tx1"/>
                </a:solidFill>
                <a:effectLst>
                  <a:glow rad="101600">
                    <a:schemeClr val="accent4">
                      <a:lumMod val="40000"/>
                      <a:lumOff val="60000"/>
                      <a:alpha val="60000"/>
                    </a:schemeClr>
                  </a:glow>
                </a:effectLst>
              </a:rPr>
              <a:t> </a:t>
            </a:r>
            <a:r>
              <a:rPr lang="en-US" sz="2400" dirty="0">
                <a:solidFill>
                  <a:schemeClr val="tx1"/>
                </a:solidFill>
                <a:effectLst>
                  <a:glow rad="101600">
                    <a:schemeClr val="accent4">
                      <a:lumMod val="40000"/>
                      <a:lumOff val="60000"/>
                      <a:alpha val="60000"/>
                    </a:schemeClr>
                  </a:glow>
                </a:effectLst>
              </a:rPr>
              <a:t>and </a:t>
            </a:r>
            <a:r>
              <a:rPr lang="en-US" sz="2400" b="1" u="sng" dirty="0">
                <a:ln w="22225">
                  <a:solidFill>
                    <a:schemeClr val="accent2"/>
                  </a:solidFill>
                  <a:prstDash val="solid"/>
                </a:ln>
                <a:solidFill>
                  <a:schemeClr val="accent2">
                    <a:lumMod val="40000"/>
                    <a:lumOff val="60000"/>
                  </a:schemeClr>
                </a:solidFill>
              </a:rPr>
              <a:t>invasive</a:t>
            </a:r>
            <a:r>
              <a:rPr lang="en-US" sz="2400" u="sng" dirty="0">
                <a:solidFill>
                  <a:schemeClr val="tx1"/>
                </a:solidFill>
                <a:effectLst>
                  <a:glow rad="101600">
                    <a:schemeClr val="accent4">
                      <a:lumMod val="40000"/>
                      <a:lumOff val="60000"/>
                      <a:alpha val="60000"/>
                    </a:schemeClr>
                  </a:glow>
                </a:effectLst>
              </a:rPr>
              <a:t> </a:t>
            </a:r>
            <a:r>
              <a:rPr lang="en-US" sz="2400" b="1" u="sng" dirty="0">
                <a:ln w="22225">
                  <a:solidFill>
                    <a:schemeClr val="accent2"/>
                  </a:solidFill>
                  <a:prstDash val="solid"/>
                </a:ln>
                <a:solidFill>
                  <a:schemeClr val="accent2">
                    <a:lumMod val="40000"/>
                    <a:lumOff val="60000"/>
                  </a:schemeClr>
                </a:solidFill>
              </a:rPr>
              <a:t>properties</a:t>
            </a:r>
            <a:r>
              <a:rPr lang="en-US" sz="2400" dirty="0">
                <a:solidFill>
                  <a:schemeClr val="tx1"/>
                </a:solidFill>
                <a:effectLst>
                  <a:glow rad="101600">
                    <a:schemeClr val="accent4">
                      <a:lumMod val="40000"/>
                      <a:lumOff val="60000"/>
                      <a:alpha val="60000"/>
                    </a:schemeClr>
                  </a:glow>
                </a:effectLst>
              </a:rPr>
              <a:t>; these form a large population through </a:t>
            </a:r>
            <a:r>
              <a:rPr lang="en-US" sz="2400" i="1" dirty="0">
                <a:solidFill>
                  <a:schemeClr val="tx2">
                    <a:lumMod val="75000"/>
                  </a:schemeClr>
                </a:solidFill>
                <a:effectLst>
                  <a:glow rad="101600">
                    <a:schemeClr val="accent4">
                      <a:lumMod val="40000"/>
                      <a:lumOff val="60000"/>
                      <a:alpha val="60000"/>
                    </a:schemeClr>
                  </a:glow>
                </a:effectLst>
              </a:rPr>
              <a:t>clonal expansion</a:t>
            </a:r>
            <a:r>
              <a:rPr lang="en-US" sz="2400" i="1" dirty="0">
                <a:solidFill>
                  <a:schemeClr val="tx1"/>
                </a:solidFill>
              </a:rPr>
              <a:t>.</a:t>
            </a:r>
          </a:p>
        </p:txBody>
      </p:sp>
    </p:spTree>
    <p:extLst>
      <p:ext uri="{BB962C8B-B14F-4D97-AF65-F5344CB8AC3E}">
        <p14:creationId xmlns:p14="http://schemas.microsoft.com/office/powerpoint/2010/main" val="2201112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15372"/>
            <a:ext cx="8229600" cy="524858"/>
          </a:xfrm>
          <a:solidFill>
            <a:schemeClr val="tx2">
              <a:lumMod val="20000"/>
              <a:lumOff val="80000"/>
            </a:schemeClr>
          </a:solidFill>
        </p:spPr>
        <p:txBody>
          <a:bodyPr lIns="0" tIns="0" rIns="0" bIns="0" anchor="ctr"/>
          <a:lstStyle/>
          <a:p>
            <a:r>
              <a:rPr lang="en-US" dirty="0"/>
              <a:t>Tumor Progression</a:t>
            </a:r>
            <a:r>
              <a:rPr lang="en-US" sz="3200" dirty="0"/>
              <a:t> </a:t>
            </a:r>
            <a:r>
              <a:rPr lang="en-US" sz="2800" dirty="0"/>
              <a:t>(3 of 4)</a:t>
            </a:r>
            <a:endParaRPr lang="en-US" sz="3400" dirty="0">
              <a:latin typeface="+mj-lt"/>
            </a:endParaRPr>
          </a:p>
        </p:txBody>
      </p:sp>
      <p:sp>
        <p:nvSpPr>
          <p:cNvPr id="9" name="Content Placeholder 8"/>
          <p:cNvSpPr>
            <a:spLocks noGrp="1"/>
          </p:cNvSpPr>
          <p:nvPr>
            <p:ph sz="quarter" idx="13"/>
          </p:nvPr>
        </p:nvSpPr>
        <p:spPr>
          <a:xfrm>
            <a:off x="457200" y="972458"/>
            <a:ext cx="8232775" cy="3149600"/>
          </a:xfrm>
        </p:spPr>
        <p:txBody>
          <a:bodyPr lIns="0" tIns="0" rIns="0" bIns="0"/>
          <a:lstStyle/>
          <a:p>
            <a:pPr marL="342000" indent="-342000"/>
            <a:r>
              <a:rPr lang="en-US" sz="2400" b="1" dirty="0">
                <a:ln w="22225">
                  <a:solidFill>
                    <a:schemeClr val="accent2"/>
                  </a:solidFill>
                  <a:prstDash val="solid"/>
                </a:ln>
                <a:solidFill>
                  <a:schemeClr val="accent2">
                    <a:lumMod val="40000"/>
                    <a:lumOff val="60000"/>
                  </a:schemeClr>
                </a:solidFill>
              </a:rPr>
              <a:t>Not</a:t>
            </a:r>
            <a:r>
              <a:rPr lang="en-US" sz="2400" dirty="0">
                <a:solidFill>
                  <a:schemeClr val="tx1"/>
                </a:solidFill>
              </a:rPr>
              <a:t> </a:t>
            </a:r>
            <a:r>
              <a:rPr lang="en-US" sz="2400" b="1" dirty="0">
                <a:ln w="22225">
                  <a:solidFill>
                    <a:schemeClr val="accent2"/>
                  </a:solidFill>
                  <a:prstDash val="solid"/>
                </a:ln>
                <a:solidFill>
                  <a:schemeClr val="accent2">
                    <a:lumMod val="40000"/>
                    <a:lumOff val="60000"/>
                  </a:schemeClr>
                </a:solidFill>
              </a:rPr>
              <a:t>all</a:t>
            </a:r>
            <a:r>
              <a:rPr lang="en-US" sz="2400" dirty="0">
                <a:solidFill>
                  <a:schemeClr val="tx1"/>
                </a:solidFill>
              </a:rPr>
              <a:t> cells in a tumor are </a:t>
            </a:r>
            <a:r>
              <a:rPr lang="en-US" sz="2400" b="1" dirty="0">
                <a:ln w="22225">
                  <a:solidFill>
                    <a:schemeClr val="accent2"/>
                  </a:solidFill>
                  <a:prstDash val="solid"/>
                </a:ln>
                <a:solidFill>
                  <a:schemeClr val="accent2">
                    <a:lumMod val="40000"/>
                    <a:lumOff val="60000"/>
                  </a:schemeClr>
                </a:solidFill>
              </a:rPr>
              <a:t>equally</a:t>
            </a:r>
            <a:r>
              <a:rPr lang="en-US" sz="2400" dirty="0">
                <a:solidFill>
                  <a:schemeClr val="tx1"/>
                </a:solidFill>
              </a:rPr>
              <a:t> </a:t>
            </a:r>
            <a:r>
              <a:rPr lang="en-US" sz="2400" b="1" dirty="0">
                <a:ln w="22225">
                  <a:solidFill>
                    <a:schemeClr val="accent2"/>
                  </a:solidFill>
                  <a:prstDash val="solid"/>
                </a:ln>
                <a:solidFill>
                  <a:schemeClr val="accent2">
                    <a:lumMod val="40000"/>
                    <a:lumOff val="60000"/>
                  </a:schemeClr>
                </a:solidFill>
              </a:rPr>
              <a:t>capable</a:t>
            </a:r>
            <a:r>
              <a:rPr lang="en-US" sz="2400" dirty="0">
                <a:solidFill>
                  <a:schemeClr val="tx1"/>
                </a:solidFill>
              </a:rPr>
              <a:t> of </a:t>
            </a:r>
            <a:r>
              <a:rPr lang="en-US" sz="2400" dirty="0">
                <a:solidFill>
                  <a:schemeClr val="tx1"/>
                </a:solidFill>
                <a:effectLst>
                  <a:outerShdw blurRad="38100" dist="38100" dir="2700000" algn="tl">
                    <a:srgbClr val="000000">
                      <a:alpha val="43137"/>
                    </a:srgbClr>
                  </a:outerShdw>
                </a:effectLst>
              </a:rPr>
              <a:t>rapid</a:t>
            </a:r>
            <a:r>
              <a:rPr lang="en-US" sz="2400" dirty="0">
                <a:solidFill>
                  <a:schemeClr val="tx1"/>
                </a:solidFill>
              </a:rPr>
              <a:t> proliferation.</a:t>
            </a:r>
          </a:p>
          <a:p>
            <a:pPr marL="342000" indent="-342000"/>
            <a:r>
              <a:rPr lang="en-US" sz="2400" dirty="0">
                <a:solidFill>
                  <a:schemeClr val="tx1"/>
                </a:solidFill>
                <a:effectLst>
                  <a:outerShdw blurRad="38100" dist="38100" dir="2700000" algn="tl">
                    <a:srgbClr val="000000">
                      <a:alpha val="43137"/>
                    </a:srgbClr>
                  </a:outerShdw>
                </a:effectLst>
              </a:rPr>
              <a:t>Tumors</a:t>
            </a:r>
            <a:r>
              <a:rPr lang="en-US" sz="2400" dirty="0">
                <a:solidFill>
                  <a:schemeClr val="tx1"/>
                </a:solidFill>
              </a:rPr>
              <a:t> may </a:t>
            </a:r>
            <a:r>
              <a:rPr lang="en-US" sz="2400" u="sng" dirty="0">
                <a:solidFill>
                  <a:schemeClr val="tx1"/>
                </a:solidFill>
              </a:rPr>
              <a:t>contain</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small</a:t>
            </a:r>
            <a:r>
              <a:rPr lang="en-US" sz="2400" dirty="0">
                <a:solidFill>
                  <a:schemeClr val="tx1"/>
                </a:solidFill>
              </a:rPr>
              <a:t> groups of cells that </a:t>
            </a:r>
            <a:r>
              <a:rPr lang="en-US" sz="2400" dirty="0">
                <a:solidFill>
                  <a:schemeClr val="tx1"/>
                </a:solidFill>
                <a:effectLst>
                  <a:outerShdw blurRad="38100" dist="38100" dir="2700000" algn="tl">
                    <a:srgbClr val="000000">
                      <a:alpha val="43137"/>
                    </a:srgbClr>
                  </a:outerShdw>
                </a:effectLst>
              </a:rPr>
              <a:t>act</a:t>
            </a:r>
            <a:r>
              <a:rPr lang="en-US" sz="2400" dirty="0">
                <a:solidFill>
                  <a:schemeClr val="tx1"/>
                </a:solidFill>
              </a:rPr>
              <a:t> like </a:t>
            </a:r>
            <a:r>
              <a:rPr lang="en-US" sz="2400" i="1" u="sng" dirty="0">
                <a:solidFill>
                  <a:schemeClr val="tx1"/>
                </a:solidFill>
              </a:rPr>
              <a:t>cancer stem cells </a:t>
            </a:r>
            <a:r>
              <a:rPr lang="en-US" sz="2400" dirty="0">
                <a:solidFill>
                  <a:schemeClr val="tx1"/>
                </a:solidFill>
              </a:rPr>
              <a:t>to </a:t>
            </a:r>
            <a:r>
              <a:rPr lang="en-US" sz="2400" dirty="0">
                <a:solidFill>
                  <a:schemeClr val="tx1"/>
                </a:solidFill>
                <a:effectLst>
                  <a:outerShdw blurRad="38100" dist="38100" dir="2700000" algn="tl">
                    <a:srgbClr val="000000">
                      <a:alpha val="43137"/>
                    </a:srgbClr>
                  </a:outerShdw>
                </a:effectLst>
              </a:rPr>
              <a:t>generate</a:t>
            </a:r>
            <a:r>
              <a:rPr lang="en-US" sz="2400" dirty="0">
                <a:solidFill>
                  <a:schemeClr val="tx1"/>
                </a:solidFill>
              </a:rPr>
              <a:t> large numbers of descendants.</a:t>
            </a:r>
          </a:p>
          <a:p>
            <a:pPr marL="342000" indent="-342000"/>
            <a:r>
              <a:rPr lang="en-US" sz="2400" b="1" i="1" u="sng" dirty="0">
                <a:ln w="22225">
                  <a:solidFill>
                    <a:schemeClr val="accent2"/>
                  </a:solidFill>
                  <a:prstDash val="solid"/>
                </a:ln>
                <a:solidFill>
                  <a:schemeClr val="accent2">
                    <a:lumMod val="40000"/>
                    <a:lumOff val="60000"/>
                  </a:schemeClr>
                </a:solidFill>
              </a:rPr>
              <a:t>Intratumor</a:t>
            </a:r>
            <a:r>
              <a:rPr lang="en-US" sz="2400" i="1" u="sng" dirty="0">
                <a:solidFill>
                  <a:srgbClr val="FF0000"/>
                </a:solidFill>
              </a:rPr>
              <a:t> </a:t>
            </a:r>
            <a:r>
              <a:rPr lang="en-US" sz="2400" b="1" i="1" u="sng" dirty="0">
                <a:ln w="22225">
                  <a:solidFill>
                    <a:schemeClr val="accent2"/>
                  </a:solidFill>
                  <a:prstDash val="solid"/>
                </a:ln>
                <a:solidFill>
                  <a:schemeClr val="accent2">
                    <a:lumMod val="40000"/>
                    <a:lumOff val="60000"/>
                  </a:schemeClr>
                </a:solidFill>
              </a:rPr>
              <a:t>heterogeneity</a:t>
            </a:r>
            <a:r>
              <a:rPr lang="en-US" sz="2400" i="1" u="sng" dirty="0">
                <a:solidFill>
                  <a:srgbClr val="FF0000"/>
                </a:solidFill>
              </a:rPr>
              <a:t> </a:t>
            </a:r>
            <a:r>
              <a:rPr lang="en-US" sz="2400" u="sng" dirty="0">
                <a:solidFill>
                  <a:srgbClr val="FF0000"/>
                </a:solidFill>
              </a:rPr>
              <a:t>is the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mixture</a:t>
            </a:r>
            <a:r>
              <a:rPr lang="en-US" sz="2400" u="sng" dirty="0">
                <a:solidFill>
                  <a:srgbClr val="FF0000"/>
                </a:solidFill>
              </a:rPr>
              <a:t> of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genetically</a:t>
            </a:r>
            <a:r>
              <a:rPr lang="en-US" sz="2400" u="sng" dirty="0">
                <a:solidFill>
                  <a:srgbClr val="FF0000"/>
                </a:solidFill>
              </a:rPr>
              <a:t>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distinct</a:t>
            </a:r>
            <a:r>
              <a:rPr lang="en-US" sz="2400" u="sng" dirty="0">
                <a:solidFill>
                  <a:srgbClr val="FF0000"/>
                </a:solidFill>
              </a:rPr>
              <a:t> regions in a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single</a:t>
            </a:r>
            <a:r>
              <a:rPr lang="en-US" sz="2400" u="sng" dirty="0">
                <a:solidFill>
                  <a:srgbClr val="FF0000"/>
                </a:solidFill>
              </a:rPr>
              <a:t> tumor.</a:t>
            </a:r>
          </a:p>
        </p:txBody>
      </p:sp>
    </p:spTree>
    <p:extLst>
      <p:ext uri="{BB962C8B-B14F-4D97-AF65-F5344CB8AC3E}">
        <p14:creationId xmlns:p14="http://schemas.microsoft.com/office/powerpoint/2010/main" val="26720049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3552" y="121648"/>
            <a:ext cx="8229600" cy="642166"/>
          </a:xfrm>
          <a:solidFill>
            <a:srgbClr val="D4EAE4"/>
          </a:solidFill>
        </p:spPr>
        <p:txBody>
          <a:bodyPr lIns="0" tIns="0" rIns="0" bIns="0"/>
          <a:lstStyle/>
          <a:p>
            <a:r>
              <a:rPr lang="en-US" dirty="0"/>
              <a:t>Tumor </a:t>
            </a:r>
            <a:r>
              <a:rPr lang="en-CA" dirty="0"/>
              <a:t>Progression </a:t>
            </a:r>
            <a:r>
              <a:rPr lang="en-CA" sz="2800" dirty="0"/>
              <a:t>(4 of 4)</a:t>
            </a:r>
            <a:endParaRPr lang="en-IN" sz="2800" dirty="0"/>
          </a:p>
        </p:txBody>
      </p:sp>
      <p:sp>
        <p:nvSpPr>
          <p:cNvPr id="8" name="Content Placeholder 7"/>
          <p:cNvSpPr>
            <a:spLocks noGrp="1"/>
          </p:cNvSpPr>
          <p:nvPr>
            <p:ph sz="quarter" idx="13"/>
          </p:nvPr>
        </p:nvSpPr>
        <p:spPr>
          <a:xfrm>
            <a:off x="457200" y="1012372"/>
            <a:ext cx="8232775" cy="4228368"/>
          </a:xfrm>
        </p:spPr>
        <p:txBody>
          <a:bodyPr lIns="0" tIns="0" rIns="0" bIns="0"/>
          <a:lstStyle/>
          <a:p>
            <a:pPr marL="342000" indent="-342000"/>
            <a:r>
              <a:rPr lang="en-US" sz="2400" dirty="0">
                <a:solidFill>
                  <a:schemeClr val="tx1"/>
                </a:solidFill>
                <a:effectLst>
                  <a:glow rad="63500">
                    <a:schemeClr val="accent4">
                      <a:satMod val="175000"/>
                      <a:alpha val="40000"/>
                    </a:schemeClr>
                  </a:glow>
                </a:effectLst>
              </a:rPr>
              <a:t>It is not clear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how</a:t>
            </a:r>
            <a:r>
              <a:rPr lang="en-US" sz="2400" dirty="0">
                <a:solidFill>
                  <a:schemeClr val="tx1"/>
                </a:solidFill>
                <a:effectLst>
                  <a:glow rad="63500">
                    <a:schemeClr val="accent4">
                      <a:satMod val="175000"/>
                      <a:alpha val="40000"/>
                    </a:schemeClr>
                  </a:glow>
                </a:effectLst>
              </a:rPr>
              <a:t> </a:t>
            </a:r>
            <a:r>
              <a:rPr lang="en-US" sz="2400" dirty="0">
                <a:ln>
                  <a:solidFill>
                    <a:srgbClr val="FF6600"/>
                  </a:solidFill>
                </a:ln>
                <a:solidFill>
                  <a:schemeClr val="accent3">
                    <a:lumMod val="75000"/>
                  </a:schemeClr>
                </a:solidFill>
                <a:effectLst>
                  <a:glow rad="63500">
                    <a:schemeClr val="accent4">
                      <a:satMod val="175000"/>
                      <a:alpha val="40000"/>
                    </a:schemeClr>
                  </a:glow>
                </a:effectLst>
              </a:rPr>
              <a:t>aberrant</a:t>
            </a:r>
            <a:r>
              <a:rPr lang="en-US" sz="2400" dirty="0">
                <a:solidFill>
                  <a:schemeClr val="tx1"/>
                </a:solidFill>
                <a:effectLst>
                  <a:glow rad="63500">
                    <a:schemeClr val="accent4">
                      <a:satMod val="175000"/>
                      <a:alpha val="40000"/>
                    </a:schemeClr>
                  </a:glow>
                </a:effectLst>
              </a:rPr>
              <a:t> </a:t>
            </a:r>
            <a:r>
              <a:rPr lang="en-US" sz="2400" dirty="0">
                <a:ln>
                  <a:solidFill>
                    <a:srgbClr val="FF6600"/>
                  </a:solidFill>
                </a:ln>
                <a:solidFill>
                  <a:schemeClr val="accent3">
                    <a:lumMod val="75000"/>
                  </a:schemeClr>
                </a:solidFill>
                <a:effectLst>
                  <a:glow rad="63500">
                    <a:schemeClr val="accent4">
                      <a:satMod val="175000"/>
                      <a:alpha val="40000"/>
                    </a:schemeClr>
                  </a:glow>
                </a:effectLst>
              </a:rPr>
              <a:t>traits</a:t>
            </a:r>
            <a:r>
              <a:rPr lang="en-US" sz="2400"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arise</a:t>
            </a:r>
            <a:r>
              <a:rPr lang="en-US" sz="2400" dirty="0">
                <a:solidFill>
                  <a:schemeClr val="tx1"/>
                </a:solidFill>
                <a:effectLst>
                  <a:glow rad="63500">
                    <a:schemeClr val="accent4">
                      <a:satMod val="175000"/>
                      <a:alpha val="40000"/>
                    </a:schemeClr>
                  </a:glow>
                </a:effectLst>
              </a:rPr>
              <a:t> in the first place</a:t>
            </a:r>
            <a:r>
              <a:rPr lang="en-US" sz="2400" dirty="0">
                <a:solidFill>
                  <a:schemeClr val="tx1"/>
                </a:solidFill>
              </a:rPr>
              <a:t>.</a:t>
            </a:r>
          </a:p>
          <a:p>
            <a:pPr marL="342000" indent="-342000"/>
            <a:r>
              <a:rPr lang="en-US" sz="2400" dirty="0">
                <a:solidFill>
                  <a:schemeClr val="tx2">
                    <a:lumMod val="75000"/>
                  </a:schemeClr>
                </a:solidFill>
              </a:rPr>
              <a:t>One way </a:t>
            </a:r>
            <a:r>
              <a:rPr lang="en-US" sz="2400" dirty="0">
                <a:solidFill>
                  <a:schemeClr val="tx1"/>
                </a:solidFill>
              </a:rPr>
              <a:t>is </a:t>
            </a:r>
            <a:r>
              <a:rPr lang="en-US" sz="2400" b="1" dirty="0">
                <a:ln w="22225">
                  <a:solidFill>
                    <a:schemeClr val="accent2"/>
                  </a:solidFill>
                  <a:prstDash val="solid"/>
                </a:ln>
                <a:solidFill>
                  <a:schemeClr val="accent2">
                    <a:lumMod val="40000"/>
                    <a:lumOff val="60000"/>
                  </a:schemeClr>
                </a:solidFill>
              </a:rPr>
              <a:t>through</a:t>
            </a:r>
            <a:r>
              <a:rPr lang="en-US" sz="2400" dirty="0">
                <a:solidFill>
                  <a:srgbClr val="FF0000"/>
                </a:solidFill>
              </a:rPr>
              <a:t> </a:t>
            </a:r>
            <a:r>
              <a:rPr lang="en-US" sz="2400" b="1" dirty="0">
                <a:ln w="22225">
                  <a:solidFill>
                    <a:schemeClr val="accent2"/>
                  </a:solidFill>
                  <a:prstDash val="solid"/>
                </a:ln>
                <a:solidFill>
                  <a:schemeClr val="accent2">
                    <a:lumMod val="40000"/>
                    <a:lumOff val="60000"/>
                  </a:schemeClr>
                </a:solidFill>
              </a:rPr>
              <a:t>additional</a:t>
            </a:r>
            <a:r>
              <a:rPr lang="en-US" sz="2400" dirty="0">
                <a:solidFill>
                  <a:srgbClr val="FF0000"/>
                </a:solidFill>
              </a:rPr>
              <a:t> </a:t>
            </a:r>
            <a:r>
              <a:rPr lang="en-US" sz="2400" spc="-350" dirty="0">
                <a:solidFill>
                  <a:srgbClr val="FF0000"/>
                </a:solidFill>
              </a:rPr>
              <a:t>D N A</a:t>
            </a:r>
            <a:r>
              <a:rPr lang="en-US" sz="2400" dirty="0">
                <a:solidFill>
                  <a:srgbClr val="FF0000"/>
                </a:solidFill>
              </a:rPr>
              <a:t> mutations </a:t>
            </a:r>
            <a:r>
              <a:rPr lang="en-US" sz="2400" dirty="0">
                <a:solidFill>
                  <a:schemeClr val="tx1"/>
                </a:solidFill>
              </a:rPr>
              <a:t>that occur after the original, initiating mutation.</a:t>
            </a:r>
          </a:p>
          <a:p>
            <a:pPr marL="342000" indent="-342000"/>
            <a:r>
              <a:rPr lang="en-US" sz="2400" b="1" dirty="0">
                <a:ln w="22225">
                  <a:solidFill>
                    <a:schemeClr val="accent2"/>
                  </a:solidFill>
                  <a:prstDash val="solid"/>
                </a:ln>
                <a:solidFill>
                  <a:schemeClr val="accent2">
                    <a:lumMod val="40000"/>
                    <a:lumOff val="60000"/>
                  </a:schemeClr>
                </a:solidFill>
              </a:rPr>
              <a:t>New</a:t>
            </a:r>
            <a:r>
              <a:rPr lang="en-US" sz="2400" dirty="0">
                <a:solidFill>
                  <a:srgbClr val="FF0000"/>
                </a:solidFill>
              </a:rPr>
              <a:t> traits </a:t>
            </a:r>
            <a:r>
              <a:rPr lang="en-US" sz="2400" dirty="0">
                <a:solidFill>
                  <a:schemeClr val="tx1"/>
                </a:solidFill>
              </a:rPr>
              <a:t>may </a:t>
            </a:r>
            <a:r>
              <a:rPr lang="en-US" sz="2400" dirty="0">
                <a:solidFill>
                  <a:schemeClr val="tx2">
                    <a:lumMod val="75000"/>
                  </a:schemeClr>
                </a:solidFill>
              </a:rPr>
              <a:t>also </a:t>
            </a:r>
            <a:r>
              <a:rPr lang="en-US" sz="2400" b="1" dirty="0">
                <a:ln w="22225">
                  <a:solidFill>
                    <a:schemeClr val="accent2"/>
                  </a:solidFill>
                  <a:prstDash val="solid"/>
                </a:ln>
                <a:solidFill>
                  <a:schemeClr val="accent2">
                    <a:lumMod val="40000"/>
                    <a:lumOff val="60000"/>
                  </a:schemeClr>
                </a:solidFill>
              </a:rPr>
              <a:t>arise</a:t>
            </a:r>
            <a:r>
              <a:rPr lang="en-US" sz="2400" dirty="0">
                <a:solidFill>
                  <a:schemeClr val="tx2">
                    <a:lumMod val="75000"/>
                  </a:schemeClr>
                </a:solidFill>
              </a:rPr>
              <a:t> </a:t>
            </a:r>
            <a:r>
              <a:rPr lang="en-US" sz="2400" dirty="0">
                <a:solidFill>
                  <a:schemeClr val="tx1"/>
                </a:solidFill>
              </a:rPr>
              <a:t>by </a:t>
            </a:r>
            <a:r>
              <a:rPr lang="en-US" sz="2400" b="1" dirty="0">
                <a:ln w="22225">
                  <a:solidFill>
                    <a:schemeClr val="accent2"/>
                  </a:solidFill>
                  <a:prstDash val="solid"/>
                </a:ln>
                <a:solidFill>
                  <a:schemeClr val="accent2">
                    <a:lumMod val="40000"/>
                    <a:lumOff val="60000"/>
                  </a:schemeClr>
                </a:solidFill>
              </a:rPr>
              <a:t>changes</a:t>
            </a:r>
            <a:r>
              <a:rPr lang="en-US" sz="2400" dirty="0">
                <a:solidFill>
                  <a:schemeClr val="tx1"/>
                </a:solidFill>
              </a:rPr>
              <a:t> in </a:t>
            </a:r>
            <a:r>
              <a:rPr lang="en-US" sz="2400" dirty="0">
                <a:solidFill>
                  <a:schemeClr val="tx1"/>
                </a:solidFill>
                <a:effectLst>
                  <a:outerShdw blurRad="38100" dist="38100" dir="2700000" algn="tl">
                    <a:srgbClr val="000000">
                      <a:alpha val="43137"/>
                    </a:srgbClr>
                  </a:outerShdw>
                </a:effectLst>
              </a:rPr>
              <a:t>expression</a:t>
            </a:r>
            <a:r>
              <a:rPr lang="en-US" sz="2400" dirty="0">
                <a:solidFill>
                  <a:schemeClr val="tx1"/>
                </a:solidFill>
              </a:rPr>
              <a:t> of normal genes.</a:t>
            </a:r>
          </a:p>
          <a:p>
            <a:pPr marL="342000" indent="-342000"/>
            <a:r>
              <a:rPr lang="en-US" sz="2400" u="sng" dirty="0">
                <a:solidFill>
                  <a:schemeClr val="tx1"/>
                </a:solidFill>
                <a:effectLst>
                  <a:outerShdw blurRad="38100" dist="38100" dir="2700000" algn="tl">
                    <a:srgbClr val="000000">
                      <a:alpha val="43137"/>
                    </a:srgbClr>
                  </a:outerShdw>
                </a:effectLst>
              </a:rPr>
              <a:t>Numerous</a:t>
            </a:r>
            <a:r>
              <a:rPr lang="en-US" sz="2400" u="sng" dirty="0">
                <a:solidFill>
                  <a:schemeClr val="tx1"/>
                </a:solidFill>
              </a:rPr>
              <a:t> </a:t>
            </a:r>
            <a:r>
              <a:rPr lang="en-US" sz="2400" b="1" i="1" u="sng" dirty="0">
                <a:ln w="22225">
                  <a:solidFill>
                    <a:schemeClr val="accent2"/>
                  </a:solidFill>
                  <a:prstDash val="solid"/>
                </a:ln>
                <a:solidFill>
                  <a:schemeClr val="accent2">
                    <a:lumMod val="40000"/>
                    <a:lumOff val="60000"/>
                  </a:schemeClr>
                </a:solidFill>
              </a:rPr>
              <a:t>epigenetic</a:t>
            </a:r>
            <a:r>
              <a:rPr lang="en-US" sz="2400" i="1" u="sng" dirty="0">
                <a:solidFill>
                  <a:srgbClr val="FF0000"/>
                </a:solidFill>
              </a:rPr>
              <a:t> mechanisms </a:t>
            </a:r>
            <a:r>
              <a:rPr lang="en-US" sz="2400" u="sng" dirty="0">
                <a:solidFill>
                  <a:schemeClr val="tx1"/>
                </a:solidFill>
              </a:rPr>
              <a:t>can </a:t>
            </a:r>
            <a:r>
              <a:rPr lang="en-US" sz="2400" u="sng" dirty="0">
                <a:solidFill>
                  <a:schemeClr val="tx2">
                    <a:lumMod val="75000"/>
                  </a:schemeClr>
                </a:solidFill>
              </a:rPr>
              <a:t>alter gene </a:t>
            </a:r>
            <a:r>
              <a:rPr lang="en-US" sz="2400" u="sng" dirty="0">
                <a:solidFill>
                  <a:schemeClr val="tx2">
                    <a:lumMod val="75000"/>
                  </a:schemeClr>
                </a:solidFill>
                <a:effectLst>
                  <a:outerShdw blurRad="38100" dist="38100" dir="2700000" algn="tl">
                    <a:srgbClr val="000000">
                      <a:alpha val="43137"/>
                    </a:srgbClr>
                  </a:outerShdw>
                </a:effectLst>
              </a:rPr>
              <a:t>activity</a:t>
            </a:r>
            <a:r>
              <a:rPr lang="en-US" sz="2400" u="sng" dirty="0">
                <a:solidFill>
                  <a:schemeClr val="tx2">
                    <a:lumMod val="75000"/>
                  </a:schemeClr>
                </a:solidFill>
              </a:rPr>
              <a:t> </a:t>
            </a:r>
            <a:r>
              <a:rPr lang="en-US" sz="2400" u="sng" dirty="0">
                <a:solidFill>
                  <a:schemeClr val="tx1"/>
                </a:solidFill>
                <a:effectLst>
                  <a:outerShdw blurRad="38100" dist="38100" dir="2700000" algn="tl">
                    <a:srgbClr val="000000">
                      <a:alpha val="43137"/>
                    </a:srgbClr>
                  </a:outerShdw>
                </a:effectLst>
              </a:rPr>
              <a:t>without</a:t>
            </a:r>
            <a:r>
              <a:rPr lang="en-US" sz="2400" u="sng" dirty="0">
                <a:solidFill>
                  <a:schemeClr val="tx1"/>
                </a:solidFill>
              </a:rPr>
              <a:t> mutating them.</a:t>
            </a:r>
          </a:p>
        </p:txBody>
      </p:sp>
    </p:spTree>
    <p:extLst>
      <p:ext uri="{BB962C8B-B14F-4D97-AF65-F5344CB8AC3E}">
        <p14:creationId xmlns:p14="http://schemas.microsoft.com/office/powerpoint/2010/main" val="3836647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33726"/>
            <a:ext cx="8229600" cy="633715"/>
          </a:xfrm>
          <a:solidFill>
            <a:schemeClr val="tx2">
              <a:lumMod val="20000"/>
              <a:lumOff val="80000"/>
            </a:schemeClr>
          </a:solidFill>
        </p:spPr>
        <p:txBody>
          <a:bodyPr lIns="0" tIns="0" rIns="0" bIns="0" anchor="ctr"/>
          <a:lstStyle/>
          <a:p>
            <a:r>
              <a:rPr lang="en-US" dirty="0"/>
              <a:t>Main Stages in Cancer Development</a:t>
            </a:r>
            <a:endParaRPr lang="en-US" sz="2800" dirty="0"/>
          </a:p>
        </p:txBody>
      </p:sp>
      <p:sp>
        <p:nvSpPr>
          <p:cNvPr id="6" name="Content Placeholder 5"/>
          <p:cNvSpPr>
            <a:spLocks noGrp="1"/>
          </p:cNvSpPr>
          <p:nvPr>
            <p:ph sz="quarter" idx="14"/>
          </p:nvPr>
        </p:nvSpPr>
        <p:spPr>
          <a:xfrm>
            <a:off x="451758" y="1096055"/>
            <a:ext cx="4980213" cy="913039"/>
          </a:xfrm>
        </p:spPr>
        <p:txBody>
          <a:bodyPr lIns="0" tIns="0" rIns="0" bIns="0"/>
          <a:lstStyle/>
          <a:p>
            <a:pPr marL="0" indent="0">
              <a:buNone/>
            </a:pPr>
            <a:r>
              <a:rPr lang="en-IN" sz="2400" b="1" dirty="0"/>
              <a:t>Figure 26.3 </a:t>
            </a:r>
            <a:r>
              <a:rPr lang="en-IN" sz="2400" dirty="0"/>
              <a:t>Main Stages in Cancer Development.</a:t>
            </a:r>
          </a:p>
        </p:txBody>
      </p:sp>
      <p:pic>
        <p:nvPicPr>
          <p:cNvPr id="9" name="Content Placeholder 3" descr="An illustration on the initiation, promotion, and tumor progression stages in cancel development."/>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860"/>
          <a:stretch/>
        </p:blipFill>
        <p:spPr>
          <a:xfrm>
            <a:off x="5659779" y="1137692"/>
            <a:ext cx="3147010" cy="5058882"/>
          </a:xfrm>
        </p:spPr>
      </p:pic>
    </p:spTree>
    <p:extLst>
      <p:ext uri="{BB962C8B-B14F-4D97-AF65-F5344CB8AC3E}">
        <p14:creationId xmlns:p14="http://schemas.microsoft.com/office/powerpoint/2010/main" val="2387511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9594" y="125059"/>
            <a:ext cx="8251961" cy="658715"/>
          </a:xfrm>
          <a:solidFill>
            <a:schemeClr val="tx2">
              <a:lumMod val="20000"/>
              <a:lumOff val="80000"/>
            </a:schemeClr>
          </a:solidFill>
        </p:spPr>
        <p:txBody>
          <a:bodyPr lIns="0" tIns="0" rIns="0" bIns="0" anchor="ctr"/>
          <a:lstStyle/>
          <a:p>
            <a:r>
              <a:rPr lang="en-US" dirty="0"/>
              <a:t>26.2 How Cancers Spread</a:t>
            </a:r>
          </a:p>
        </p:txBody>
      </p:sp>
      <p:sp>
        <p:nvSpPr>
          <p:cNvPr id="6" name="Content Placeholder 5"/>
          <p:cNvSpPr>
            <a:spLocks noGrp="1"/>
          </p:cNvSpPr>
          <p:nvPr>
            <p:ph sz="quarter" idx="15"/>
          </p:nvPr>
        </p:nvSpPr>
        <p:spPr>
          <a:xfrm>
            <a:off x="465230" y="956358"/>
            <a:ext cx="8260839" cy="3209242"/>
          </a:xfrm>
        </p:spPr>
        <p:txBody>
          <a:bodyPr lIns="0" tIns="0" rIns="0" bIns="0"/>
          <a:lstStyle/>
          <a:p>
            <a:pPr marL="342000" indent="-342000"/>
            <a:r>
              <a:rPr lang="en-US" sz="2400" u="sng" dirty="0">
                <a:ln>
                  <a:solidFill>
                    <a:schemeClr val="accent4">
                      <a:lumMod val="75000"/>
                    </a:schemeClr>
                  </a:solidFill>
                </a:ln>
                <a:solidFill>
                  <a:schemeClr val="accent4">
                    <a:lumMod val="75000"/>
                  </a:schemeClr>
                </a:solidFill>
                <a:effectLst>
                  <a:glow rad="63500">
                    <a:schemeClr val="accent4">
                      <a:satMod val="175000"/>
                      <a:alpha val="40000"/>
                    </a:schemeClr>
                  </a:glow>
                </a:effectLst>
              </a:rPr>
              <a:t>Benign</a:t>
            </a:r>
            <a:r>
              <a:rPr lang="en-US" sz="2400" dirty="0">
                <a:solidFill>
                  <a:schemeClr val="tx1"/>
                </a:solidFill>
              </a:rPr>
              <a:t> tumors </a:t>
            </a:r>
            <a:r>
              <a:rPr lang="en-US" sz="2400" u="sng" dirty="0">
                <a:solidFill>
                  <a:schemeClr val="tx1"/>
                </a:solidFill>
                <a:effectLst>
                  <a:outerShdw blurRad="38100" dist="38100" dir="2700000" algn="tl">
                    <a:srgbClr val="000000">
                      <a:alpha val="43137"/>
                    </a:srgbClr>
                  </a:outerShdw>
                </a:effectLst>
              </a:rPr>
              <a:t>remain</a:t>
            </a:r>
            <a:r>
              <a:rPr lang="en-US" sz="2400" dirty="0">
                <a:solidFill>
                  <a:schemeClr val="tx1"/>
                </a:solidFill>
              </a:rPr>
              <a:t> in their </a:t>
            </a:r>
            <a:r>
              <a:rPr lang="en-US" sz="2400" dirty="0">
                <a:solidFill>
                  <a:schemeClr val="tx1"/>
                </a:solidFill>
                <a:effectLst>
                  <a:outerShdw blurRad="38100" dist="38100" dir="2700000" algn="tl">
                    <a:srgbClr val="000000">
                      <a:alpha val="43137"/>
                    </a:srgbClr>
                  </a:outerShdw>
                </a:effectLst>
              </a:rPr>
              <a:t>original</a:t>
            </a:r>
            <a:r>
              <a:rPr lang="en-US" sz="2400" dirty="0">
                <a:solidFill>
                  <a:schemeClr val="tx1"/>
                </a:solidFill>
              </a:rPr>
              <a:t> location and are usually </a:t>
            </a:r>
            <a:r>
              <a:rPr lang="en-US" sz="2400" u="sng" dirty="0">
                <a:solidFill>
                  <a:schemeClr val="tx1"/>
                </a:solidFill>
              </a:rPr>
              <a:t>easy</a:t>
            </a:r>
            <a:r>
              <a:rPr lang="en-US" sz="2400" dirty="0">
                <a:solidFill>
                  <a:schemeClr val="tx1"/>
                </a:solidFill>
              </a:rPr>
              <a:t> to remove.</a:t>
            </a:r>
          </a:p>
          <a:p>
            <a:pPr marL="342000" indent="-342000"/>
            <a:r>
              <a:rPr lang="en-US" sz="2400" dirty="0">
                <a:solidFill>
                  <a:schemeClr val="tx1"/>
                </a:solidFill>
                <a:sym typeface="Wingdings" pitchFamily="2" charset="2"/>
              </a:rPr>
              <a:t>The </a:t>
            </a:r>
            <a:r>
              <a:rPr lang="en-US" sz="2400" dirty="0">
                <a:ln>
                  <a:solidFill>
                    <a:schemeClr val="accent4">
                      <a:lumMod val="75000"/>
                    </a:schemeClr>
                  </a:solidFill>
                </a:ln>
                <a:solidFill>
                  <a:schemeClr val="tx1"/>
                </a:solidFill>
                <a:effectLst>
                  <a:outerShdw blurRad="38100" dist="38100" dir="2700000" algn="tl">
                    <a:srgbClr val="000000">
                      <a:alpha val="43137"/>
                    </a:srgbClr>
                  </a:outerShdw>
                </a:effectLst>
                <a:sym typeface="Wingdings" pitchFamily="2" charset="2"/>
              </a:rPr>
              <a:t>hazards</a:t>
            </a:r>
            <a:r>
              <a:rPr lang="en-US" sz="2400" dirty="0">
                <a:ln>
                  <a:solidFill>
                    <a:schemeClr val="accent4">
                      <a:lumMod val="75000"/>
                    </a:schemeClr>
                  </a:solidFill>
                </a:ln>
                <a:solidFill>
                  <a:schemeClr val="tx1"/>
                </a:solidFill>
                <a:sym typeface="Wingdings" pitchFamily="2" charset="2"/>
              </a:rPr>
              <a:t> of cancer </a:t>
            </a:r>
            <a:r>
              <a:rPr lang="en-US" sz="2400" dirty="0">
                <a:ln>
                  <a:solidFill>
                    <a:schemeClr val="accent4">
                      <a:lumMod val="75000"/>
                    </a:schemeClr>
                  </a:solidFill>
                </a:ln>
                <a:solidFill>
                  <a:schemeClr val="tx1"/>
                </a:solidFill>
                <a:effectLst>
                  <a:outerShdw blurRad="38100" dist="38100" dir="2700000" algn="tl">
                    <a:srgbClr val="000000">
                      <a:alpha val="43137"/>
                    </a:srgbClr>
                  </a:outerShdw>
                </a:effectLst>
                <a:sym typeface="Wingdings" pitchFamily="2" charset="2"/>
              </a:rPr>
              <a:t>come</a:t>
            </a:r>
            <a:r>
              <a:rPr lang="en-US" sz="2400" dirty="0">
                <a:ln>
                  <a:solidFill>
                    <a:schemeClr val="accent4">
                      <a:lumMod val="75000"/>
                    </a:schemeClr>
                  </a:solidFill>
                </a:ln>
                <a:solidFill>
                  <a:schemeClr val="tx1"/>
                </a:solidFill>
                <a:sym typeface="Wingdings" pitchFamily="2" charset="2"/>
              </a:rPr>
              <a:t> from </a:t>
            </a:r>
            <a:r>
              <a:rPr lang="en-US" sz="2400" i="1" u="sng" dirty="0">
                <a:ln>
                  <a:solidFill>
                    <a:schemeClr val="accent4">
                      <a:lumMod val="75000"/>
                    </a:schemeClr>
                  </a:solidFill>
                </a:ln>
                <a:solidFill>
                  <a:schemeClr val="tx1"/>
                </a:solidFill>
                <a:sym typeface="Wingdings" pitchFamily="2" charset="2"/>
              </a:rPr>
              <a:t>uncontrolled</a:t>
            </a:r>
            <a:r>
              <a:rPr lang="en-US" sz="2400" i="1" dirty="0">
                <a:ln>
                  <a:solidFill>
                    <a:schemeClr val="accent4">
                      <a:lumMod val="75000"/>
                    </a:schemeClr>
                  </a:solidFill>
                </a:ln>
                <a:solidFill>
                  <a:schemeClr val="tx1"/>
                </a:solidFill>
                <a:sym typeface="Wingdings" pitchFamily="2" charset="2"/>
              </a:rPr>
              <a:t> </a:t>
            </a:r>
            <a:r>
              <a:rPr lang="en-US" sz="2400" u="sng" dirty="0">
                <a:ln>
                  <a:solidFill>
                    <a:schemeClr val="accent4">
                      <a:lumMod val="75000"/>
                    </a:schemeClr>
                  </a:solidFill>
                </a:ln>
                <a:solidFill>
                  <a:schemeClr val="tx1"/>
                </a:solidFill>
                <a:sym typeface="Wingdings" pitchFamily="2" charset="2"/>
              </a:rPr>
              <a:t>proliferation</a:t>
            </a:r>
            <a:r>
              <a:rPr lang="en-US" sz="2400" dirty="0">
                <a:ln>
                  <a:solidFill>
                    <a:schemeClr val="accent4">
                      <a:lumMod val="75000"/>
                    </a:schemeClr>
                  </a:solidFill>
                </a:ln>
                <a:solidFill>
                  <a:schemeClr val="tx1"/>
                </a:solidFill>
                <a:sym typeface="Wingdings" pitchFamily="2" charset="2"/>
              </a:rPr>
              <a:t> </a:t>
            </a:r>
            <a:r>
              <a:rPr lang="en-US" sz="2400" dirty="0">
                <a:ln>
                  <a:solidFill>
                    <a:schemeClr val="accent4">
                      <a:lumMod val="75000"/>
                    </a:schemeClr>
                  </a:solidFill>
                </a:ln>
                <a:solidFill>
                  <a:srgbClr val="FF0000"/>
                </a:solidFill>
                <a:sym typeface="Wingdings" pitchFamily="2" charset="2"/>
              </a:rPr>
              <a:t>combined</a:t>
            </a:r>
            <a:r>
              <a:rPr lang="en-US" sz="2400" dirty="0">
                <a:ln>
                  <a:solidFill>
                    <a:schemeClr val="accent4">
                      <a:lumMod val="75000"/>
                    </a:schemeClr>
                  </a:solidFill>
                </a:ln>
                <a:solidFill>
                  <a:schemeClr val="tx1"/>
                </a:solidFill>
                <a:sym typeface="Wingdings" pitchFamily="2" charset="2"/>
              </a:rPr>
              <a:t> with the </a:t>
            </a:r>
            <a:r>
              <a:rPr lang="en-US" sz="2400" u="sng" dirty="0">
                <a:ln>
                  <a:solidFill>
                    <a:schemeClr val="accent4">
                      <a:lumMod val="75000"/>
                    </a:schemeClr>
                  </a:solidFill>
                </a:ln>
                <a:solidFill>
                  <a:schemeClr val="tx1"/>
                </a:solidFill>
                <a:sym typeface="Wingdings" pitchFamily="2" charset="2"/>
              </a:rPr>
              <a:t>ability to spread throughout the body.</a:t>
            </a:r>
          </a:p>
          <a:p>
            <a:pPr marL="342000" indent="-342000"/>
            <a:r>
              <a:rPr lang="en-US" sz="2400" dirty="0">
                <a:solidFill>
                  <a:schemeClr val="tx1"/>
                </a:solidFill>
                <a:sym typeface="Wingdings" pitchFamily="2" charset="2"/>
              </a:rPr>
              <a:t>Roughly </a:t>
            </a:r>
            <a:r>
              <a:rPr lang="en-US" sz="2400" u="sng" dirty="0">
                <a:solidFill>
                  <a:schemeClr val="accent4">
                    <a:lumMod val="75000"/>
                  </a:schemeClr>
                </a:solidFill>
                <a:effectLst>
                  <a:outerShdw blurRad="38100" dist="38100" dir="2700000" algn="tl">
                    <a:srgbClr val="000000">
                      <a:alpha val="43137"/>
                    </a:srgbClr>
                  </a:outerShdw>
                </a:effectLst>
                <a:sym typeface="Wingdings" pitchFamily="2" charset="2"/>
              </a:rPr>
              <a:t>90</a:t>
            </a:r>
            <a:r>
              <a:rPr lang="en-US" sz="2400" u="sng" dirty="0">
                <a:solidFill>
                  <a:schemeClr val="accent4">
                    <a:lumMod val="75000"/>
                  </a:schemeClr>
                </a:solidFill>
                <a:sym typeface="Wingdings" pitchFamily="2" charset="2"/>
              </a:rPr>
              <a:t>% of cancer deaths </a:t>
            </a:r>
            <a:r>
              <a:rPr lang="en-US" sz="2400" dirty="0">
                <a:solidFill>
                  <a:schemeClr val="tx1"/>
                </a:solidFill>
                <a:sym typeface="Wingdings" pitchFamily="2" charset="2"/>
              </a:rPr>
              <a:t>are </a:t>
            </a:r>
            <a:r>
              <a:rPr lang="en-US" sz="2400" dirty="0">
                <a:solidFill>
                  <a:schemeClr val="tx1"/>
                </a:solidFill>
                <a:effectLst>
                  <a:outerShdw blurRad="38100" dist="38100" dir="2700000" algn="tl">
                    <a:srgbClr val="000000">
                      <a:alpha val="43137"/>
                    </a:srgbClr>
                  </a:outerShdw>
                </a:effectLst>
                <a:sym typeface="Wingdings" pitchFamily="2" charset="2"/>
              </a:rPr>
              <a:t>caused</a:t>
            </a:r>
            <a:r>
              <a:rPr lang="en-US" sz="2400" dirty="0">
                <a:solidFill>
                  <a:schemeClr val="tx1"/>
                </a:solidFill>
                <a:sym typeface="Wingdings" pitchFamily="2" charset="2"/>
              </a:rPr>
              <a:t> by the </a:t>
            </a:r>
            <a:r>
              <a:rPr lang="en-US" sz="2400" dirty="0">
                <a:solidFill>
                  <a:srgbClr val="FF0000"/>
                </a:solidFill>
                <a:sym typeface="Wingdings" pitchFamily="2" charset="2"/>
              </a:rPr>
              <a:t>spread</a:t>
            </a:r>
            <a:r>
              <a:rPr lang="en-US" sz="2400" dirty="0">
                <a:solidFill>
                  <a:schemeClr val="tx1"/>
                </a:solidFill>
                <a:sym typeface="Wingdings" pitchFamily="2" charset="2"/>
              </a:rPr>
              <a:t> of the cancer rather than the primary tumor.</a:t>
            </a:r>
          </a:p>
        </p:txBody>
      </p:sp>
    </p:spTree>
    <p:extLst>
      <p:ext uri="{BB962C8B-B14F-4D97-AF65-F5344CB8AC3E}">
        <p14:creationId xmlns:p14="http://schemas.microsoft.com/office/powerpoint/2010/main" val="3088160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1714" y="229885"/>
            <a:ext cx="8229600" cy="1497315"/>
          </a:xfrm>
          <a:solidFill>
            <a:schemeClr val="tx2">
              <a:lumMod val="20000"/>
              <a:lumOff val="80000"/>
            </a:schemeClr>
          </a:solidFill>
        </p:spPr>
        <p:txBody>
          <a:bodyPr lIns="0" tIns="0" rIns="0" bIns="0" anchor="ctr"/>
          <a:lstStyle/>
          <a:p>
            <a:r>
              <a:rPr lang="en-US" dirty="0"/>
              <a:t>Angiogenesis Is Required for Tumors to Grow Beyond a Few Millimeters in Diameter</a:t>
            </a:r>
            <a:endParaRPr lang="en-US" sz="3600" dirty="0">
              <a:latin typeface="+mj-lt"/>
            </a:endParaRPr>
          </a:p>
        </p:txBody>
      </p:sp>
      <p:sp>
        <p:nvSpPr>
          <p:cNvPr id="5" name="Content Placeholder 4"/>
          <p:cNvSpPr>
            <a:spLocks noGrp="1"/>
          </p:cNvSpPr>
          <p:nvPr>
            <p:ph sz="quarter" idx="13"/>
          </p:nvPr>
        </p:nvSpPr>
        <p:spPr>
          <a:xfrm>
            <a:off x="457200" y="2017487"/>
            <a:ext cx="8232775" cy="1857828"/>
          </a:xfrm>
        </p:spPr>
        <p:txBody>
          <a:bodyPr lIns="0" tIns="0" rIns="0" bIns="0"/>
          <a:lstStyle/>
          <a:p>
            <a:pPr marL="342000" indent="-342000"/>
            <a:r>
              <a:rPr lang="en-US" sz="2400" dirty="0">
                <a:solidFill>
                  <a:schemeClr val="tx1"/>
                </a:solidFill>
              </a:rPr>
              <a:t>In 1971, Judah Folkman </a:t>
            </a:r>
            <a:r>
              <a:rPr lang="en-US" sz="2400" u="sng" dirty="0">
                <a:solidFill>
                  <a:schemeClr val="accent4">
                    <a:lumMod val="75000"/>
                  </a:schemeClr>
                </a:solidFill>
                <a:effectLst>
                  <a:glow rad="63500">
                    <a:schemeClr val="accent4">
                      <a:satMod val="175000"/>
                      <a:alpha val="40000"/>
                    </a:schemeClr>
                  </a:glow>
                </a:effectLst>
              </a:rPr>
              <a:t>suggested that tumors </a:t>
            </a:r>
            <a:r>
              <a:rPr lang="en-US" sz="2400" u="sng"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release</a:t>
            </a:r>
            <a:r>
              <a:rPr lang="en-US" sz="2400" u="sng" dirty="0">
                <a:solidFill>
                  <a:schemeClr val="accent4">
                    <a:lumMod val="75000"/>
                  </a:schemeClr>
                </a:solidFill>
                <a:effectLst>
                  <a:glow rad="63500">
                    <a:schemeClr val="accent4">
                      <a:satMod val="175000"/>
                      <a:alpha val="40000"/>
                    </a:schemeClr>
                  </a:glow>
                </a:effectLst>
              </a:rPr>
              <a:t> signaling molecules that </a:t>
            </a:r>
            <a:r>
              <a:rPr lang="en-US" sz="2400" u="sng"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trigger</a:t>
            </a:r>
            <a:r>
              <a:rPr lang="en-US" sz="2400" u="sng" dirty="0">
                <a:solidFill>
                  <a:schemeClr val="accent4">
                    <a:lumMod val="75000"/>
                  </a:schemeClr>
                </a:solidFill>
                <a:effectLst>
                  <a:glow rad="63500">
                    <a:schemeClr val="accent4">
                      <a:satMod val="175000"/>
                      <a:alpha val="40000"/>
                    </a:schemeClr>
                  </a:glow>
                </a:effectLst>
              </a:rPr>
              <a:t> </a:t>
            </a:r>
            <a:r>
              <a:rPr lang="en-US" sz="2400" b="1" dirty="0">
                <a:solidFill>
                  <a:schemeClr val="accent4">
                    <a:lumMod val="75000"/>
                  </a:schemeClr>
                </a:solidFill>
                <a:effectLst>
                  <a:glow rad="63500">
                    <a:schemeClr val="accent4">
                      <a:satMod val="175000"/>
                      <a:alpha val="40000"/>
                    </a:schemeClr>
                  </a:glow>
                </a:effectLst>
              </a:rPr>
              <a:t>angiogenesis,</a:t>
            </a:r>
            <a:r>
              <a:rPr lang="en-US" sz="2400" dirty="0">
                <a:solidFill>
                  <a:schemeClr val="accent4">
                    <a:lumMod val="75000"/>
                  </a:schemeClr>
                </a:solidFill>
                <a:effectLst>
                  <a:glow rad="63500">
                    <a:schemeClr val="accent4">
                      <a:satMod val="175000"/>
                      <a:alpha val="40000"/>
                    </a:schemeClr>
                  </a:glow>
                </a:effectLst>
              </a:rPr>
              <a:t> and the </a:t>
            </a:r>
            <a:r>
              <a:rPr lang="en-US" sz="2400" u="sng"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new</a:t>
            </a:r>
            <a:r>
              <a:rPr lang="en-US" sz="2400" u="sng" dirty="0">
                <a:solidFill>
                  <a:schemeClr val="accent4">
                    <a:lumMod val="75000"/>
                  </a:schemeClr>
                </a:solidFill>
                <a:effectLst>
                  <a:glow rad="63500">
                    <a:schemeClr val="accent4">
                      <a:satMod val="175000"/>
                      <a:alpha val="40000"/>
                    </a:schemeClr>
                  </a:glow>
                </a:effectLst>
              </a:rPr>
              <a:t> blood vessels are needed for tumors to grow</a:t>
            </a:r>
            <a:r>
              <a:rPr lang="en-US" sz="2400" dirty="0">
                <a:solidFill>
                  <a:schemeClr val="tx1"/>
                </a:solidFill>
              </a:rPr>
              <a:t>.</a:t>
            </a:r>
            <a:endParaRPr lang="en-US" sz="2400" b="1" dirty="0">
              <a:solidFill>
                <a:schemeClr val="tx1"/>
              </a:solidFill>
            </a:endParaRPr>
          </a:p>
          <a:p>
            <a:pPr marL="342000" indent="-342000"/>
            <a:r>
              <a:rPr lang="en-US" sz="2400" u="sng" dirty="0">
                <a:solidFill>
                  <a:schemeClr val="tx1"/>
                </a:solidFill>
              </a:rPr>
              <a:t>Laboratory experiments confirmed this</a:t>
            </a:r>
            <a:r>
              <a:rPr lang="en-US" sz="2400" dirty="0">
                <a:solidFill>
                  <a:schemeClr val="tx1"/>
                </a:solidFill>
              </a:rPr>
              <a:t>.</a:t>
            </a:r>
          </a:p>
        </p:txBody>
      </p:sp>
    </p:spTree>
    <p:extLst>
      <p:ext uri="{BB962C8B-B14F-4D97-AF65-F5344CB8AC3E}">
        <p14:creationId xmlns:p14="http://schemas.microsoft.com/office/powerpoint/2010/main" val="643645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1072" y="145318"/>
            <a:ext cx="8263784" cy="1639941"/>
          </a:xfrm>
          <a:solidFill>
            <a:schemeClr val="tx2">
              <a:lumMod val="20000"/>
              <a:lumOff val="80000"/>
            </a:schemeClr>
          </a:solidFill>
        </p:spPr>
        <p:txBody>
          <a:bodyPr lIns="0" tIns="0" rIns="0" bIns="0" anchor="ctr"/>
          <a:lstStyle/>
          <a:p>
            <a:r>
              <a:rPr lang="en-US" sz="3200" dirty="0">
                <a:latin typeface="+mj-lt"/>
              </a:rPr>
              <a:t>Angiogenesis Is Required for Tumors to Grow Beyond a Few Millimeters in Diameter: Experimental Evidence </a:t>
            </a:r>
            <a:r>
              <a:rPr lang="en-US" sz="2800" dirty="0">
                <a:latin typeface="+mj-lt"/>
              </a:rPr>
              <a:t>(1 of 3)</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1973949"/>
            <a:ext cx="8263784" cy="3018972"/>
          </a:xfrm>
        </p:spPr>
        <p:txBody>
          <a:bodyPr lIns="0" tIns="0" rIns="0" bIns="0"/>
          <a:lstStyle/>
          <a:p>
            <a:pPr marL="342000" indent="-342000"/>
            <a:r>
              <a:rPr lang="en-US" sz="2400" u="sng" dirty="0">
                <a:solidFill>
                  <a:schemeClr val="tx1"/>
                </a:solidFill>
                <a:latin typeface="+mn-lt"/>
              </a:rPr>
              <a:t>A </a:t>
            </a:r>
            <a:r>
              <a:rPr lang="en-US" sz="2400" u="sng" dirty="0">
                <a:solidFill>
                  <a:schemeClr val="tx1"/>
                </a:solidFill>
                <a:effectLst>
                  <a:outerShdw blurRad="38100" dist="38100" dir="2700000" algn="tl">
                    <a:srgbClr val="000000">
                      <a:alpha val="43137"/>
                    </a:srgbClr>
                  </a:outerShdw>
                </a:effectLst>
                <a:latin typeface="+mn-lt"/>
              </a:rPr>
              <a:t>normal</a:t>
            </a:r>
            <a:r>
              <a:rPr lang="en-US" sz="2400" u="sng" dirty="0">
                <a:solidFill>
                  <a:schemeClr val="tx1"/>
                </a:solidFill>
                <a:latin typeface="+mn-lt"/>
              </a:rPr>
              <a:t> </a:t>
            </a:r>
            <a:r>
              <a:rPr lang="en-US" sz="2400" u="sng" dirty="0">
                <a:solidFill>
                  <a:srgbClr val="FF0000"/>
                </a:solidFill>
                <a:latin typeface="+mn-lt"/>
              </a:rPr>
              <a:t>thyroid</a:t>
            </a:r>
            <a:r>
              <a:rPr lang="en-US" sz="2400" u="sng" dirty="0">
                <a:solidFill>
                  <a:schemeClr val="tx1"/>
                </a:solidFill>
                <a:latin typeface="+mn-lt"/>
              </a:rPr>
              <a:t> from a </a:t>
            </a:r>
            <a:r>
              <a:rPr lang="en-US" sz="2400" u="sng" dirty="0">
                <a:solidFill>
                  <a:srgbClr val="FF0000"/>
                </a:solidFill>
                <a:latin typeface="+mn-lt"/>
              </a:rPr>
              <a:t>rabbit</a:t>
            </a:r>
            <a:r>
              <a:rPr lang="en-US" sz="2400" u="sng" dirty="0">
                <a:solidFill>
                  <a:schemeClr val="tx1"/>
                </a:solidFill>
                <a:latin typeface="+mn-lt"/>
              </a:rPr>
              <a:t> was </a:t>
            </a:r>
            <a:r>
              <a:rPr lang="en-US" sz="2400" u="sng" dirty="0">
                <a:solidFill>
                  <a:schemeClr val="tx1"/>
                </a:solidFill>
                <a:effectLst>
                  <a:outerShdw blurRad="38100" dist="38100" dir="2700000" algn="tl">
                    <a:srgbClr val="000000">
                      <a:alpha val="43137"/>
                    </a:srgbClr>
                  </a:outerShdw>
                </a:effectLst>
                <a:latin typeface="+mn-lt"/>
              </a:rPr>
              <a:t>grown</a:t>
            </a:r>
            <a:r>
              <a:rPr lang="en-US" sz="2400" u="sng" dirty="0">
                <a:solidFill>
                  <a:schemeClr val="tx1"/>
                </a:solidFill>
                <a:latin typeface="+mn-lt"/>
              </a:rPr>
              <a:t> in a glass chamber</a:t>
            </a:r>
            <a:r>
              <a:rPr lang="en-US" sz="2400" dirty="0">
                <a:solidFill>
                  <a:schemeClr val="tx1"/>
                </a:solidFill>
                <a:latin typeface="+mn-lt"/>
              </a:rPr>
              <a:t>.</a:t>
            </a:r>
          </a:p>
          <a:p>
            <a:pPr marL="342000" indent="-342000"/>
            <a:r>
              <a:rPr lang="en-US" sz="2400" dirty="0">
                <a:solidFill>
                  <a:schemeClr val="tx1"/>
                </a:solidFill>
                <a:latin typeface="+mn-lt"/>
              </a:rPr>
              <a:t>A </a:t>
            </a:r>
            <a:r>
              <a:rPr lang="en-US" sz="2400" u="sng" dirty="0">
                <a:solidFill>
                  <a:schemeClr val="tx1"/>
                </a:solidFill>
                <a:effectLst>
                  <a:outerShdw blurRad="38100" dist="38100" dir="2700000" algn="tl">
                    <a:srgbClr val="000000">
                      <a:alpha val="43137"/>
                    </a:srgbClr>
                  </a:outerShdw>
                </a:effectLst>
                <a:latin typeface="+mn-lt"/>
              </a:rPr>
              <a:t>small</a:t>
            </a:r>
            <a:r>
              <a:rPr lang="en-US" sz="2400" u="sng" dirty="0">
                <a:solidFill>
                  <a:schemeClr val="tx1"/>
                </a:solidFill>
                <a:latin typeface="+mn-lt"/>
              </a:rPr>
              <a:t> number of </a:t>
            </a:r>
            <a:r>
              <a:rPr lang="en-US" sz="2400" u="sng" dirty="0">
                <a:solidFill>
                  <a:schemeClr val="tx1"/>
                </a:solidFill>
                <a:effectLst>
                  <a:outerShdw blurRad="38100" dist="38100" dir="2700000" algn="tl">
                    <a:srgbClr val="000000">
                      <a:alpha val="43137"/>
                    </a:srgbClr>
                  </a:outerShdw>
                </a:effectLst>
                <a:latin typeface="+mn-lt"/>
              </a:rPr>
              <a:t>cancer</a:t>
            </a:r>
            <a:r>
              <a:rPr lang="en-US" sz="2400" u="sng" dirty="0">
                <a:solidFill>
                  <a:schemeClr val="tx1"/>
                </a:solidFill>
                <a:latin typeface="+mn-lt"/>
              </a:rPr>
              <a:t> cells were </a:t>
            </a:r>
            <a:r>
              <a:rPr lang="en-US" sz="2400" u="sng" dirty="0">
                <a:solidFill>
                  <a:schemeClr val="tx1"/>
                </a:solidFill>
                <a:effectLst>
                  <a:outerShdw blurRad="38100" dist="38100" dir="2700000" algn="tl">
                    <a:srgbClr val="000000">
                      <a:alpha val="43137"/>
                    </a:srgbClr>
                  </a:outerShdw>
                </a:effectLst>
                <a:latin typeface="+mn-lt"/>
              </a:rPr>
              <a:t>injected</a:t>
            </a:r>
            <a:r>
              <a:rPr lang="en-US" sz="2400" u="sng" dirty="0">
                <a:solidFill>
                  <a:schemeClr val="tx1"/>
                </a:solidFill>
                <a:latin typeface="+mn-lt"/>
              </a:rPr>
              <a:t> into the </a:t>
            </a:r>
            <a:r>
              <a:rPr lang="en-US" sz="2400" u="sng" dirty="0">
                <a:solidFill>
                  <a:schemeClr val="tx1"/>
                </a:solidFill>
                <a:effectLst>
                  <a:outerShdw blurRad="38100" dist="38100" dir="2700000" algn="tl">
                    <a:srgbClr val="000000">
                      <a:alpha val="43137"/>
                    </a:srgbClr>
                  </a:outerShdw>
                </a:effectLst>
                <a:latin typeface="+mn-lt"/>
              </a:rPr>
              <a:t>gland</a:t>
            </a:r>
            <a:r>
              <a:rPr lang="en-US" sz="2400" u="sng" dirty="0">
                <a:solidFill>
                  <a:schemeClr val="tx1"/>
                </a:solidFill>
                <a:latin typeface="+mn-lt"/>
              </a:rPr>
              <a:t>, and </a:t>
            </a:r>
            <a:r>
              <a:rPr lang="en-US" sz="2400" u="sng" dirty="0">
                <a:solidFill>
                  <a:schemeClr val="tx1"/>
                </a:solidFill>
                <a:effectLst>
                  <a:outerShdw blurRad="38100" dist="38100" dir="2700000" algn="tl">
                    <a:srgbClr val="000000">
                      <a:alpha val="43137"/>
                    </a:srgbClr>
                  </a:outerShdw>
                </a:effectLst>
                <a:latin typeface="+mn-lt"/>
              </a:rPr>
              <a:t>nutrients</a:t>
            </a:r>
            <a:r>
              <a:rPr lang="en-US" sz="2400" u="sng" dirty="0">
                <a:solidFill>
                  <a:schemeClr val="tx1"/>
                </a:solidFill>
                <a:latin typeface="+mn-lt"/>
              </a:rPr>
              <a:t> were </a:t>
            </a:r>
            <a:r>
              <a:rPr lang="en-US" sz="2400" u="sng" dirty="0">
                <a:solidFill>
                  <a:schemeClr val="tx1"/>
                </a:solidFill>
                <a:effectLst>
                  <a:outerShdw blurRad="38100" dist="38100" dir="2700000" algn="tl">
                    <a:srgbClr val="000000">
                      <a:alpha val="43137"/>
                    </a:srgbClr>
                  </a:outerShdw>
                </a:effectLst>
                <a:latin typeface="+mn-lt"/>
              </a:rPr>
              <a:t>added</a:t>
            </a:r>
            <a:r>
              <a:rPr lang="en-US" sz="2400" u="sng" dirty="0">
                <a:solidFill>
                  <a:schemeClr val="tx1"/>
                </a:solidFill>
                <a:latin typeface="+mn-lt"/>
              </a:rPr>
              <a:t> to keep the gland </a:t>
            </a:r>
            <a:r>
              <a:rPr lang="en-US" sz="2400" u="sng" dirty="0">
                <a:solidFill>
                  <a:schemeClr val="tx1"/>
                </a:solidFill>
                <a:effectLst>
                  <a:outerShdw blurRad="38100" dist="38100" dir="2700000" algn="tl">
                    <a:srgbClr val="000000">
                      <a:alpha val="43137"/>
                    </a:srgbClr>
                  </a:outerShdw>
                </a:effectLst>
                <a:latin typeface="+mn-lt"/>
              </a:rPr>
              <a:t>alive</a:t>
            </a:r>
            <a:r>
              <a:rPr lang="en-US" sz="2400" dirty="0">
                <a:solidFill>
                  <a:schemeClr val="tx1"/>
                </a:solidFill>
                <a:latin typeface="+mn-lt"/>
              </a:rPr>
              <a:t>.</a:t>
            </a:r>
          </a:p>
          <a:p>
            <a:pPr marL="342000" indent="-342000"/>
            <a:r>
              <a:rPr lang="en-US" sz="2400" dirty="0">
                <a:solidFill>
                  <a:schemeClr val="tx1"/>
                </a:solidFill>
                <a:latin typeface="+mn-lt"/>
              </a:rPr>
              <a:t>The </a:t>
            </a:r>
            <a:r>
              <a:rPr lang="en-US" sz="2400" u="sng" dirty="0">
                <a:solidFill>
                  <a:schemeClr val="tx1"/>
                </a:solidFill>
                <a:effectLst>
                  <a:outerShdw blurRad="38100" dist="38100" dir="2700000" algn="tl">
                    <a:srgbClr val="000000">
                      <a:alpha val="43137"/>
                    </a:srgbClr>
                  </a:outerShdw>
                </a:effectLst>
                <a:latin typeface="+mn-lt"/>
              </a:rPr>
              <a:t>cancer</a:t>
            </a:r>
            <a:r>
              <a:rPr lang="en-US" sz="2400" u="sng" dirty="0">
                <a:solidFill>
                  <a:schemeClr val="tx1"/>
                </a:solidFill>
                <a:latin typeface="+mn-lt"/>
              </a:rPr>
              <a:t> cells </a:t>
            </a:r>
            <a:r>
              <a:rPr lang="en-US" sz="2400" u="sng" dirty="0">
                <a:solidFill>
                  <a:schemeClr val="tx1"/>
                </a:solidFill>
                <a:effectLst>
                  <a:outerShdw blurRad="38100" dist="38100" dir="2700000" algn="tl">
                    <a:srgbClr val="000000">
                      <a:alpha val="43137"/>
                    </a:srgbClr>
                  </a:outerShdw>
                </a:effectLst>
                <a:latin typeface="+mn-lt"/>
              </a:rPr>
              <a:t>divided</a:t>
            </a:r>
            <a:r>
              <a:rPr lang="en-US" sz="2400" u="sng" dirty="0">
                <a:solidFill>
                  <a:schemeClr val="tx1"/>
                </a:solidFill>
                <a:latin typeface="+mn-lt"/>
              </a:rPr>
              <a:t> </a:t>
            </a:r>
            <a:r>
              <a:rPr lang="en-US" sz="2400" dirty="0">
                <a:solidFill>
                  <a:schemeClr val="tx1"/>
                </a:solidFill>
                <a:latin typeface="+mn-lt"/>
              </a:rPr>
              <a:t>for a </a:t>
            </a:r>
            <a:r>
              <a:rPr lang="en-US" sz="2400" dirty="0">
                <a:solidFill>
                  <a:schemeClr val="tx1"/>
                </a:solidFill>
                <a:effectLst>
                  <a:outerShdw blurRad="38100" dist="38100" dir="2700000" algn="tl">
                    <a:srgbClr val="000000">
                      <a:alpha val="43137"/>
                    </a:srgbClr>
                  </a:outerShdw>
                </a:effectLst>
                <a:latin typeface="+mn-lt"/>
              </a:rPr>
              <a:t>few</a:t>
            </a:r>
            <a:r>
              <a:rPr lang="en-US" sz="2400" dirty="0">
                <a:solidFill>
                  <a:schemeClr val="tx1"/>
                </a:solidFill>
                <a:latin typeface="+mn-lt"/>
              </a:rPr>
              <a:t> days but </a:t>
            </a:r>
            <a:r>
              <a:rPr lang="en-US" sz="2400" dirty="0">
                <a:solidFill>
                  <a:schemeClr val="tx1"/>
                </a:solidFill>
                <a:effectLst>
                  <a:outerShdw blurRad="38100" dist="38100" dir="2700000" algn="tl">
                    <a:srgbClr val="000000">
                      <a:alpha val="43137"/>
                    </a:srgbClr>
                  </a:outerShdw>
                </a:effectLst>
                <a:latin typeface="+mn-lt"/>
              </a:rPr>
              <a:t>stopped</a:t>
            </a:r>
            <a:r>
              <a:rPr lang="en-US" sz="2400" dirty="0">
                <a:solidFill>
                  <a:schemeClr val="tx1"/>
                </a:solidFill>
                <a:latin typeface="+mn-lt"/>
              </a:rPr>
              <a:t> when the tumor reached </a:t>
            </a:r>
            <a:r>
              <a:rPr lang="en-US" sz="2400" dirty="0">
                <a:solidFill>
                  <a:schemeClr val="tx1"/>
                </a:solidFill>
                <a:latin typeface="+mn-lt"/>
                <a:cs typeface="Times New Roman" panose="02020603050405020304" pitchFamily="18" charset="0"/>
              </a:rPr>
              <a:t>1−2</a:t>
            </a:r>
            <a:r>
              <a:rPr lang="en-US" sz="2400" dirty="0">
                <a:solidFill>
                  <a:schemeClr val="tx1"/>
                </a:solidFill>
                <a:latin typeface="+mn-lt"/>
              </a:rPr>
              <a:t> mm in diameter.</a:t>
            </a:r>
          </a:p>
        </p:txBody>
      </p:sp>
    </p:spTree>
    <p:extLst>
      <p:ext uri="{BB962C8B-B14F-4D97-AF65-F5344CB8AC3E}">
        <p14:creationId xmlns:p14="http://schemas.microsoft.com/office/powerpoint/2010/main" val="2153489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1714" y="171829"/>
            <a:ext cx="8229600" cy="1569886"/>
          </a:xfrm>
          <a:solidFill>
            <a:schemeClr val="tx2">
              <a:lumMod val="20000"/>
              <a:lumOff val="80000"/>
            </a:schemeClr>
          </a:solidFill>
        </p:spPr>
        <p:txBody>
          <a:bodyPr lIns="0" tIns="0" rIns="0" bIns="0" anchor="ctr"/>
          <a:lstStyle/>
          <a:p>
            <a:r>
              <a:rPr lang="en-US" sz="3200" dirty="0"/>
              <a:t>Angiogenesis Is Required for Tumors to Grow Beyond a Few Millimeters in Diameter: Experimental Evidence </a:t>
            </a:r>
            <a:r>
              <a:rPr lang="en-US" sz="2800" dirty="0"/>
              <a:t>(2 of 3)</a:t>
            </a:r>
          </a:p>
        </p:txBody>
      </p:sp>
      <p:sp>
        <p:nvSpPr>
          <p:cNvPr id="5" name="Content Placeholder 4"/>
          <p:cNvSpPr>
            <a:spLocks noGrp="1"/>
          </p:cNvSpPr>
          <p:nvPr>
            <p:ph sz="quarter" idx="13"/>
          </p:nvPr>
        </p:nvSpPr>
        <p:spPr>
          <a:xfrm>
            <a:off x="457200" y="1973948"/>
            <a:ext cx="8232775" cy="3212201"/>
          </a:xfrm>
        </p:spPr>
        <p:txBody>
          <a:bodyPr lIns="0" tIns="0" rIns="0" bIns="0"/>
          <a:lstStyle/>
          <a:p>
            <a:pPr marL="342000" indent="-342000"/>
            <a:r>
              <a:rPr lang="en-US" sz="2400" dirty="0">
                <a:solidFill>
                  <a:schemeClr val="tx1"/>
                </a:solidFill>
              </a:rPr>
              <a:t>When </a:t>
            </a:r>
            <a:r>
              <a:rPr lang="en-US" sz="2400" u="sng" dirty="0">
                <a:solidFill>
                  <a:schemeClr val="tx1"/>
                </a:solidFill>
                <a:effectLst>
                  <a:outerShdw blurRad="38100" dist="38100" dir="2700000" algn="tl">
                    <a:srgbClr val="000000">
                      <a:alpha val="43137"/>
                    </a:srgbClr>
                  </a:outerShdw>
                </a:effectLst>
              </a:rPr>
              <a:t>tumor</a:t>
            </a:r>
            <a:r>
              <a:rPr lang="en-US" sz="2400" u="sng" dirty="0">
                <a:solidFill>
                  <a:schemeClr val="tx1"/>
                </a:solidFill>
              </a:rPr>
              <a:t> cells were </a:t>
            </a:r>
            <a:r>
              <a:rPr lang="en-US" sz="2400" u="sng" dirty="0">
                <a:solidFill>
                  <a:schemeClr val="tx1"/>
                </a:solidFill>
                <a:effectLst>
                  <a:outerShdw blurRad="38100" dist="38100" dir="2700000" algn="tl">
                    <a:srgbClr val="000000">
                      <a:alpha val="43137"/>
                    </a:srgbClr>
                  </a:outerShdw>
                </a:effectLst>
              </a:rPr>
              <a:t>removed</a:t>
            </a:r>
            <a:r>
              <a:rPr lang="en-US" sz="2400" u="sng" dirty="0">
                <a:solidFill>
                  <a:schemeClr val="tx1"/>
                </a:solidFill>
              </a:rPr>
              <a:t> from the </a:t>
            </a:r>
            <a:r>
              <a:rPr lang="en-US" sz="2400" u="sng" dirty="0">
                <a:solidFill>
                  <a:schemeClr val="tx1"/>
                </a:solidFill>
                <a:effectLst>
                  <a:outerShdw blurRad="38100" dist="38100" dir="2700000" algn="tl">
                    <a:srgbClr val="000000">
                      <a:alpha val="43137"/>
                    </a:srgbClr>
                  </a:outerShdw>
                </a:effectLst>
              </a:rPr>
              <a:t>thyroid</a:t>
            </a:r>
            <a:r>
              <a:rPr lang="en-US" sz="2400" u="sng" dirty="0">
                <a:solidFill>
                  <a:schemeClr val="tx1"/>
                </a:solidFill>
              </a:rPr>
              <a:t> gland and </a:t>
            </a:r>
            <a:r>
              <a:rPr lang="en-US" sz="2400" u="sng" dirty="0">
                <a:solidFill>
                  <a:schemeClr val="tx1"/>
                </a:solidFill>
                <a:effectLst>
                  <a:outerShdw blurRad="38100" dist="38100" dir="2700000" algn="tl">
                    <a:srgbClr val="000000">
                      <a:alpha val="43137"/>
                    </a:srgbClr>
                  </a:outerShdw>
                </a:effectLst>
              </a:rPr>
              <a:t>injected</a:t>
            </a:r>
            <a:r>
              <a:rPr lang="en-US" sz="2400" u="sng" dirty="0">
                <a:solidFill>
                  <a:schemeClr val="tx1"/>
                </a:solidFill>
              </a:rPr>
              <a:t> into </a:t>
            </a:r>
            <a:r>
              <a:rPr lang="en-US" sz="2400" u="sng" dirty="0">
                <a:solidFill>
                  <a:schemeClr val="tx1"/>
                </a:solidFill>
                <a:effectLst>
                  <a:outerShdw blurRad="38100" dist="38100" dir="2700000" algn="tl">
                    <a:srgbClr val="000000">
                      <a:alpha val="43137"/>
                    </a:srgbClr>
                  </a:outerShdw>
                </a:effectLst>
              </a:rPr>
              <a:t>animals</a:t>
            </a:r>
            <a:r>
              <a:rPr lang="en-US" sz="2400" dirty="0">
                <a:solidFill>
                  <a:schemeClr val="tx1"/>
                </a:solidFill>
              </a:rPr>
              <a:t>, </a:t>
            </a:r>
            <a:r>
              <a:rPr lang="en-US" sz="2400" dirty="0">
                <a:solidFill>
                  <a:srgbClr val="FF0000"/>
                </a:solidFill>
              </a:rPr>
              <a:t>cell division </a:t>
            </a:r>
            <a:r>
              <a:rPr lang="en-US" sz="2400" dirty="0">
                <a:solidFill>
                  <a:srgbClr val="FF0000"/>
                </a:solidFill>
                <a:effectLst>
                  <a:outerShdw blurRad="38100" dist="38100" dir="2700000" algn="tl">
                    <a:srgbClr val="000000">
                      <a:alpha val="43137"/>
                    </a:srgbClr>
                  </a:outerShdw>
                </a:effectLst>
              </a:rPr>
              <a:t>resumed</a:t>
            </a:r>
            <a:r>
              <a:rPr lang="en-US" sz="2400" dirty="0">
                <a:solidFill>
                  <a:srgbClr val="FF0000"/>
                </a:solidFill>
              </a:rPr>
              <a:t>, and </a:t>
            </a:r>
            <a:r>
              <a:rPr lang="en-US" sz="2400" dirty="0">
                <a:solidFill>
                  <a:srgbClr val="FF0000"/>
                </a:solidFill>
                <a:effectLst>
                  <a:outerShdw blurRad="38100" dist="38100" dir="2700000" algn="tl">
                    <a:srgbClr val="000000">
                      <a:alpha val="43137"/>
                    </a:srgbClr>
                  </a:outerShdw>
                </a:effectLst>
              </a:rPr>
              <a:t>large</a:t>
            </a:r>
            <a:r>
              <a:rPr lang="en-US" sz="2400" dirty="0">
                <a:solidFill>
                  <a:srgbClr val="FF0000"/>
                </a:solidFill>
              </a:rPr>
              <a:t> tumors </a:t>
            </a:r>
            <a:r>
              <a:rPr lang="en-US" sz="2400" dirty="0">
                <a:solidFill>
                  <a:srgbClr val="FF0000"/>
                </a:solidFill>
                <a:effectLst>
                  <a:outerShdw blurRad="38100" dist="38100" dir="2700000" algn="tl">
                    <a:srgbClr val="000000">
                      <a:alpha val="43137"/>
                    </a:srgbClr>
                  </a:outerShdw>
                </a:effectLst>
              </a:rPr>
              <a:t>developed</a:t>
            </a:r>
            <a:r>
              <a:rPr lang="en-US" sz="2400" dirty="0">
                <a:solidFill>
                  <a:srgbClr val="FF0000"/>
                </a:solidFill>
              </a:rPr>
              <a:t>.</a:t>
            </a:r>
          </a:p>
          <a:p>
            <a:pPr marL="342000" indent="-342000"/>
            <a:r>
              <a:rPr lang="en-US" sz="2400" dirty="0">
                <a:ln>
                  <a:solidFill>
                    <a:schemeClr val="accent4">
                      <a:lumMod val="75000"/>
                    </a:schemeClr>
                  </a:solidFill>
                </a:ln>
                <a:solidFill>
                  <a:schemeClr val="tx1"/>
                </a:solidFill>
                <a:effectLst>
                  <a:glow rad="101600">
                    <a:schemeClr val="accent3">
                      <a:lumMod val="20000"/>
                      <a:lumOff val="80000"/>
                      <a:alpha val="60000"/>
                    </a:schemeClr>
                  </a:glow>
                </a:effectLst>
              </a:rPr>
              <a:t>In the </a:t>
            </a:r>
            <a:r>
              <a:rPr lang="en-US" sz="2400" dirty="0">
                <a:ln>
                  <a:solidFill>
                    <a:schemeClr val="accent4">
                      <a:lumMod val="75000"/>
                    </a:schemeClr>
                  </a:solidFill>
                </a:ln>
                <a:solidFill>
                  <a:schemeClr val="tx1"/>
                </a:solidFill>
                <a:effectLst>
                  <a:glow rad="101600">
                    <a:schemeClr val="accent3">
                      <a:lumMod val="20000"/>
                      <a:lumOff val="80000"/>
                      <a:alpha val="60000"/>
                    </a:schemeClr>
                  </a:glow>
                  <a:outerShdw blurRad="38100" dist="38100" dir="2700000" algn="tl">
                    <a:srgbClr val="000000">
                      <a:alpha val="43137"/>
                    </a:srgbClr>
                  </a:outerShdw>
                </a:effectLst>
              </a:rPr>
              <a:t>isolated</a:t>
            </a:r>
            <a:r>
              <a:rPr lang="en-US" sz="2400" dirty="0">
                <a:ln>
                  <a:solidFill>
                    <a:schemeClr val="accent4">
                      <a:lumMod val="75000"/>
                    </a:schemeClr>
                  </a:solidFill>
                </a:ln>
                <a:solidFill>
                  <a:schemeClr val="tx1"/>
                </a:solidFill>
                <a:effectLst>
                  <a:glow rad="101600">
                    <a:schemeClr val="accent3">
                      <a:lumMod val="20000"/>
                      <a:lumOff val="80000"/>
                      <a:alpha val="60000"/>
                    </a:schemeClr>
                  </a:glow>
                </a:effectLst>
              </a:rPr>
              <a:t> gland, </a:t>
            </a:r>
            <a:r>
              <a:rPr lang="en-US" sz="2400" u="sng" dirty="0">
                <a:ln>
                  <a:solidFill>
                    <a:schemeClr val="accent4">
                      <a:lumMod val="75000"/>
                    </a:schemeClr>
                  </a:solidFill>
                </a:ln>
                <a:solidFill>
                  <a:schemeClr val="tx1"/>
                </a:solidFill>
                <a:effectLst>
                  <a:glow rad="101600">
                    <a:schemeClr val="accent3">
                      <a:lumMod val="20000"/>
                      <a:lumOff val="80000"/>
                      <a:alpha val="60000"/>
                    </a:schemeClr>
                  </a:glow>
                </a:effectLst>
              </a:rPr>
              <a:t>the tumors </a:t>
            </a:r>
            <a:r>
              <a:rPr lang="en-US" sz="2400" u="sng" dirty="0">
                <a:ln>
                  <a:solidFill>
                    <a:schemeClr val="accent4">
                      <a:lumMod val="75000"/>
                    </a:schemeClr>
                  </a:solidFill>
                </a:ln>
                <a:solidFill>
                  <a:schemeClr val="tx1"/>
                </a:solidFill>
                <a:effectLst>
                  <a:glow rad="101600">
                    <a:schemeClr val="accent3">
                      <a:lumMod val="20000"/>
                      <a:lumOff val="80000"/>
                      <a:alpha val="60000"/>
                    </a:schemeClr>
                  </a:glow>
                  <a:outerShdw blurRad="38100" dist="38100" dir="2700000" algn="tl">
                    <a:srgbClr val="000000">
                      <a:alpha val="43137"/>
                    </a:srgbClr>
                  </a:outerShdw>
                </a:effectLst>
              </a:rPr>
              <a:t>failed</a:t>
            </a:r>
            <a:r>
              <a:rPr lang="en-US" sz="2400" u="sng" dirty="0">
                <a:ln>
                  <a:solidFill>
                    <a:schemeClr val="accent4">
                      <a:lumMod val="75000"/>
                    </a:schemeClr>
                  </a:solidFill>
                </a:ln>
                <a:solidFill>
                  <a:schemeClr val="tx1"/>
                </a:solidFill>
                <a:effectLst>
                  <a:glow rad="101600">
                    <a:schemeClr val="accent3">
                      <a:lumMod val="20000"/>
                      <a:lumOff val="80000"/>
                      <a:alpha val="60000"/>
                    </a:schemeClr>
                  </a:glow>
                </a:effectLst>
              </a:rPr>
              <a:t> to </a:t>
            </a:r>
            <a:r>
              <a:rPr lang="en-US" sz="2400" u="sng" dirty="0">
                <a:ln>
                  <a:solidFill>
                    <a:schemeClr val="accent4">
                      <a:lumMod val="75000"/>
                    </a:schemeClr>
                  </a:solidFill>
                </a:ln>
                <a:solidFill>
                  <a:schemeClr val="tx1"/>
                </a:solidFill>
                <a:effectLst>
                  <a:glow rad="101600">
                    <a:schemeClr val="accent3">
                      <a:lumMod val="20000"/>
                      <a:lumOff val="80000"/>
                      <a:alpha val="60000"/>
                    </a:schemeClr>
                  </a:glow>
                  <a:outerShdw blurRad="38100" dist="38100" dir="2700000" algn="tl">
                    <a:srgbClr val="000000">
                      <a:alpha val="43137"/>
                    </a:srgbClr>
                  </a:outerShdw>
                </a:effectLst>
              </a:rPr>
              <a:t>link</a:t>
            </a:r>
            <a:r>
              <a:rPr lang="en-US" sz="2400" u="sng" dirty="0">
                <a:ln>
                  <a:solidFill>
                    <a:schemeClr val="accent4">
                      <a:lumMod val="75000"/>
                    </a:schemeClr>
                  </a:solidFill>
                </a:ln>
                <a:solidFill>
                  <a:schemeClr val="tx1"/>
                </a:solidFill>
                <a:effectLst>
                  <a:glow rad="101600">
                    <a:schemeClr val="accent3">
                      <a:lumMod val="20000"/>
                      <a:lumOff val="80000"/>
                      <a:alpha val="60000"/>
                    </a:schemeClr>
                  </a:glow>
                </a:effectLst>
              </a:rPr>
              <a:t> up with the </a:t>
            </a:r>
            <a:r>
              <a:rPr lang="en-US" sz="2400" u="sng" dirty="0">
                <a:ln>
                  <a:solidFill>
                    <a:schemeClr val="accent4">
                      <a:lumMod val="75000"/>
                    </a:schemeClr>
                  </a:solidFill>
                </a:ln>
                <a:solidFill>
                  <a:schemeClr val="tx1"/>
                </a:solidFill>
                <a:effectLst>
                  <a:glow rad="101600">
                    <a:schemeClr val="accent3">
                      <a:lumMod val="20000"/>
                      <a:lumOff val="80000"/>
                      <a:alpha val="60000"/>
                    </a:schemeClr>
                  </a:glow>
                  <a:outerShdw blurRad="38100" dist="38100" dir="2700000" algn="tl">
                    <a:srgbClr val="000000">
                      <a:alpha val="43137"/>
                    </a:srgbClr>
                  </a:outerShdw>
                </a:effectLst>
              </a:rPr>
              <a:t>blood</a:t>
            </a:r>
            <a:r>
              <a:rPr lang="en-US" sz="2400" u="sng" dirty="0">
                <a:ln>
                  <a:solidFill>
                    <a:schemeClr val="accent4">
                      <a:lumMod val="75000"/>
                    </a:schemeClr>
                  </a:solidFill>
                </a:ln>
                <a:solidFill>
                  <a:schemeClr val="tx1"/>
                </a:solidFill>
                <a:effectLst>
                  <a:glow rad="101600">
                    <a:schemeClr val="accent3">
                      <a:lumMod val="20000"/>
                      <a:lumOff val="80000"/>
                      <a:alpha val="60000"/>
                    </a:schemeClr>
                  </a:glow>
                </a:effectLst>
              </a:rPr>
              <a:t> vessels, and so they didn</a:t>
            </a:r>
            <a:r>
              <a:rPr lang="en-US" altLang="en-CA" sz="2400" u="sng" dirty="0">
                <a:ln>
                  <a:solidFill>
                    <a:schemeClr val="accent4">
                      <a:lumMod val="75000"/>
                    </a:schemeClr>
                  </a:solidFill>
                </a:ln>
                <a:solidFill>
                  <a:schemeClr val="tx1"/>
                </a:solidFill>
                <a:effectLst>
                  <a:glow rad="101600">
                    <a:schemeClr val="accent3">
                      <a:lumMod val="20000"/>
                      <a:lumOff val="80000"/>
                      <a:alpha val="60000"/>
                    </a:schemeClr>
                  </a:glow>
                </a:effectLst>
              </a:rPr>
              <a:t>’</a:t>
            </a:r>
            <a:r>
              <a:rPr lang="en-US" sz="2400" u="sng" dirty="0">
                <a:ln>
                  <a:solidFill>
                    <a:schemeClr val="accent4">
                      <a:lumMod val="75000"/>
                    </a:schemeClr>
                  </a:solidFill>
                </a:ln>
                <a:solidFill>
                  <a:schemeClr val="tx1"/>
                </a:solidFill>
                <a:effectLst>
                  <a:glow rad="101600">
                    <a:schemeClr val="accent3">
                      <a:lumMod val="20000"/>
                      <a:lumOff val="80000"/>
                      <a:alpha val="60000"/>
                    </a:schemeClr>
                  </a:glow>
                </a:effectLst>
              </a:rPr>
              <a:t>t grow</a:t>
            </a:r>
            <a:r>
              <a:rPr lang="en-US" sz="2400" dirty="0">
                <a:solidFill>
                  <a:schemeClr val="tx1"/>
                </a:solidFill>
              </a:rPr>
              <a:t>.</a:t>
            </a:r>
          </a:p>
          <a:p>
            <a:pPr marL="342000" indent="-342000"/>
            <a:r>
              <a:rPr lang="en-US" sz="2400" dirty="0">
                <a:solidFill>
                  <a:schemeClr val="tx1"/>
                </a:solidFill>
              </a:rPr>
              <a:t>In the animals, </a:t>
            </a:r>
            <a:r>
              <a:rPr lang="en-US" sz="2400" u="sng" dirty="0">
                <a:solidFill>
                  <a:schemeClr val="tx1"/>
                </a:solidFill>
              </a:rPr>
              <a:t>the </a:t>
            </a:r>
            <a:r>
              <a:rPr lang="en-US" sz="2400" u="sng" dirty="0">
                <a:solidFill>
                  <a:schemeClr val="tx1"/>
                </a:solidFill>
                <a:effectLst>
                  <a:outerShdw blurRad="38100" dist="38100" dir="2700000" algn="tl">
                    <a:srgbClr val="000000">
                      <a:alpha val="43137"/>
                    </a:srgbClr>
                  </a:outerShdw>
                </a:effectLst>
              </a:rPr>
              <a:t>tumors</a:t>
            </a:r>
            <a:r>
              <a:rPr lang="en-US" sz="2400" u="sng" dirty="0">
                <a:solidFill>
                  <a:schemeClr val="tx1"/>
                </a:solidFill>
              </a:rPr>
              <a:t> were </a:t>
            </a:r>
            <a:r>
              <a:rPr lang="en-US" sz="2400" u="sng" dirty="0">
                <a:solidFill>
                  <a:schemeClr val="tx1"/>
                </a:solidFill>
                <a:effectLst>
                  <a:outerShdw blurRad="38100" dist="38100" dir="2700000" algn="tl">
                    <a:srgbClr val="000000">
                      <a:alpha val="43137"/>
                    </a:srgbClr>
                  </a:outerShdw>
                </a:effectLst>
              </a:rPr>
              <a:t>infiltrated</a:t>
            </a:r>
            <a:r>
              <a:rPr lang="en-US" sz="2400" u="sng" dirty="0">
                <a:solidFill>
                  <a:schemeClr val="tx1"/>
                </a:solidFill>
              </a:rPr>
              <a:t> with blood </a:t>
            </a:r>
            <a:r>
              <a:rPr lang="en-US" sz="2400" u="sng" dirty="0">
                <a:solidFill>
                  <a:schemeClr val="tx1"/>
                </a:solidFill>
                <a:effectLst>
                  <a:outerShdw blurRad="38100" dist="38100" dir="2700000" algn="tl">
                    <a:srgbClr val="000000">
                      <a:alpha val="43137"/>
                    </a:srgbClr>
                  </a:outerShdw>
                </a:effectLst>
              </a:rPr>
              <a:t>vessels</a:t>
            </a:r>
            <a:r>
              <a:rPr lang="en-US" sz="2400" u="sng" dirty="0">
                <a:solidFill>
                  <a:schemeClr val="tx1"/>
                </a:solidFill>
              </a:rPr>
              <a:t> and grew </a:t>
            </a:r>
            <a:r>
              <a:rPr lang="en-US" sz="2400" u="sng" dirty="0">
                <a:solidFill>
                  <a:schemeClr val="tx1"/>
                </a:solidFill>
                <a:effectLst>
                  <a:outerShdw blurRad="38100" dist="38100" dir="2700000" algn="tl">
                    <a:srgbClr val="000000">
                      <a:alpha val="43137"/>
                    </a:srgbClr>
                  </a:outerShdw>
                </a:effectLst>
              </a:rPr>
              <a:t>larger</a:t>
            </a:r>
            <a:r>
              <a:rPr lang="en-US" sz="2400" dirty="0">
                <a:solidFill>
                  <a:schemeClr val="tx1"/>
                </a:solidFill>
              </a:rPr>
              <a:t>.</a:t>
            </a:r>
          </a:p>
        </p:txBody>
      </p:sp>
    </p:spTree>
    <p:extLst>
      <p:ext uri="{BB962C8B-B14F-4D97-AF65-F5344CB8AC3E}">
        <p14:creationId xmlns:p14="http://schemas.microsoft.com/office/powerpoint/2010/main" val="3387051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3569" y="226257"/>
            <a:ext cx="8265433" cy="572029"/>
          </a:xfrm>
          <a:solidFill>
            <a:srgbClr val="CC99FF"/>
          </a:solidFill>
        </p:spPr>
        <p:txBody>
          <a:bodyPr lIns="0" tIns="0" rIns="0" bIns="0" anchor="t"/>
          <a:lstStyle/>
          <a:p>
            <a:r>
              <a:rPr lang="en-US" sz="3200" dirty="0"/>
              <a:t>Types of Cancers</a:t>
            </a:r>
            <a:endParaRPr lang="en-US" sz="3000" dirty="0"/>
          </a:p>
        </p:txBody>
      </p:sp>
      <p:sp>
        <p:nvSpPr>
          <p:cNvPr id="5" name="Content Placeholder 4"/>
          <p:cNvSpPr>
            <a:spLocks noGrp="1"/>
          </p:cNvSpPr>
          <p:nvPr>
            <p:ph sz="quarter" idx="13"/>
          </p:nvPr>
        </p:nvSpPr>
        <p:spPr>
          <a:xfrm>
            <a:off x="468084" y="962488"/>
            <a:ext cx="8265433" cy="2435805"/>
          </a:xfrm>
        </p:spPr>
        <p:txBody>
          <a:bodyPr lIns="0" tIns="0" rIns="0" bIns="0"/>
          <a:lstStyle/>
          <a:p>
            <a:pPr marL="342000" indent="-342000"/>
            <a:r>
              <a:rPr lang="en-US" sz="2400" b="1" dirty="0">
                <a:solidFill>
                  <a:schemeClr val="tx1"/>
                </a:solidFill>
              </a:rPr>
              <a:t>Lymphomas</a:t>
            </a:r>
            <a:r>
              <a:rPr lang="en-US" sz="2400" dirty="0">
                <a:solidFill>
                  <a:schemeClr val="tx1"/>
                </a:solidFill>
              </a:rPr>
              <a:t> and </a:t>
            </a:r>
            <a:r>
              <a:rPr lang="en-US" sz="2400" b="1" dirty="0">
                <a:solidFill>
                  <a:schemeClr val="tx1"/>
                </a:solidFill>
              </a:rPr>
              <a:t>leukemias</a:t>
            </a:r>
            <a:r>
              <a:rPr lang="en-US" sz="2400" dirty="0">
                <a:solidFill>
                  <a:schemeClr val="tx1"/>
                </a:solidFill>
              </a:rPr>
              <a:t> arise from </a:t>
            </a:r>
            <a:r>
              <a:rPr lang="en-US" sz="2400" u="sng" dirty="0">
                <a:solidFill>
                  <a:schemeClr val="tx1"/>
                </a:solidFill>
              </a:rPr>
              <a:t>cells of blood and lymphatic origin.</a:t>
            </a:r>
          </a:p>
          <a:p>
            <a:pPr marL="342000" indent="-342000"/>
            <a:r>
              <a:rPr lang="en-US" sz="2400" i="1" dirty="0">
                <a:solidFill>
                  <a:schemeClr val="accent2">
                    <a:lumMod val="60000"/>
                    <a:lumOff val="40000"/>
                  </a:schemeClr>
                </a:solidFill>
              </a:rPr>
              <a:t>Lymphomas</a:t>
            </a:r>
            <a:r>
              <a:rPr lang="en-US" sz="2400" dirty="0">
                <a:solidFill>
                  <a:schemeClr val="tx1"/>
                </a:solidFill>
              </a:rPr>
              <a:t> are </a:t>
            </a:r>
            <a:r>
              <a:rPr lang="en-US" sz="2400" u="sng" dirty="0">
                <a:solidFill>
                  <a:schemeClr val="tx1"/>
                </a:solidFill>
              </a:rPr>
              <a:t>tumors that grow as a </a:t>
            </a:r>
            <a:r>
              <a:rPr lang="en-US" sz="2400" u="sng" dirty="0">
                <a:ln>
                  <a:solidFill>
                    <a:srgbClr val="FF6600"/>
                  </a:solidFill>
                </a:ln>
                <a:solidFill>
                  <a:schemeClr val="accent1">
                    <a:lumMod val="60000"/>
                    <a:lumOff val="40000"/>
                  </a:schemeClr>
                </a:solidFill>
              </a:rPr>
              <a:t>solid</a:t>
            </a:r>
            <a:r>
              <a:rPr lang="en-US" sz="2400" u="sng" dirty="0">
                <a:solidFill>
                  <a:schemeClr val="tx1"/>
                </a:solidFill>
              </a:rPr>
              <a:t> </a:t>
            </a:r>
            <a:r>
              <a:rPr lang="en-US" sz="2400" u="sng" dirty="0">
                <a:ln>
                  <a:solidFill>
                    <a:schemeClr val="accent5">
                      <a:lumMod val="75000"/>
                    </a:schemeClr>
                  </a:solidFill>
                </a:ln>
                <a:solidFill>
                  <a:schemeClr val="accent1">
                    <a:lumMod val="60000"/>
                    <a:lumOff val="40000"/>
                  </a:schemeClr>
                </a:solidFill>
              </a:rPr>
              <a:t>mass</a:t>
            </a:r>
            <a:r>
              <a:rPr lang="en-US" sz="2400" dirty="0">
                <a:solidFill>
                  <a:schemeClr val="tx1"/>
                </a:solidFill>
              </a:rPr>
              <a:t>.</a:t>
            </a:r>
          </a:p>
          <a:p>
            <a:pPr marL="342000" indent="-342000"/>
            <a:r>
              <a:rPr lang="en-US" sz="2400" i="1" dirty="0">
                <a:solidFill>
                  <a:schemeClr val="accent2">
                    <a:lumMod val="60000"/>
                    <a:lumOff val="40000"/>
                  </a:schemeClr>
                </a:solidFill>
              </a:rPr>
              <a:t>Leukemias</a:t>
            </a:r>
            <a:r>
              <a:rPr lang="en-US" sz="2400" dirty="0">
                <a:solidFill>
                  <a:schemeClr val="tx1"/>
                </a:solidFill>
              </a:rPr>
              <a:t> proliferate </a:t>
            </a:r>
            <a:r>
              <a:rPr lang="en-US" sz="2400" u="sng" dirty="0">
                <a:solidFill>
                  <a:schemeClr val="tx1"/>
                </a:solidFill>
              </a:rPr>
              <a:t>mainly in the bloodstream</a:t>
            </a:r>
            <a:r>
              <a:rPr lang="en-US" sz="2400" dirty="0">
                <a:solidFill>
                  <a:schemeClr val="tx1"/>
                </a:solidFill>
              </a:rPr>
              <a:t>.</a:t>
            </a:r>
          </a:p>
        </p:txBody>
      </p:sp>
    </p:spTree>
    <p:extLst>
      <p:ext uri="{BB962C8B-B14F-4D97-AF65-F5344CB8AC3E}">
        <p14:creationId xmlns:p14="http://schemas.microsoft.com/office/powerpoint/2010/main" val="3288742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1072" y="223405"/>
            <a:ext cx="8263784" cy="1474763"/>
          </a:xfrm>
          <a:solidFill>
            <a:schemeClr val="tx2">
              <a:lumMod val="20000"/>
              <a:lumOff val="80000"/>
            </a:schemeClr>
          </a:solidFill>
        </p:spPr>
        <p:txBody>
          <a:bodyPr lIns="0" tIns="0" rIns="0" bIns="0" anchor="ctr"/>
          <a:lstStyle/>
          <a:p>
            <a:r>
              <a:rPr lang="en-US" sz="3200" dirty="0">
                <a:latin typeface="+mj-lt"/>
              </a:rPr>
              <a:t>Angiogenesis Is Required for Tumors to Grow Beyond a Few Millimeters in Diameter: Experimental Evidence </a:t>
            </a:r>
            <a:r>
              <a:rPr lang="en-US" sz="2800" dirty="0">
                <a:latin typeface="+mj-lt"/>
              </a:rPr>
              <a:t>(3 of 3)</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81072" y="1930401"/>
            <a:ext cx="8263784" cy="2931886"/>
          </a:xfrm>
        </p:spPr>
        <p:txBody>
          <a:bodyPr lIns="0" tIns="0" rIns="0" bIns="0"/>
          <a:lstStyle/>
          <a:p>
            <a:pPr marL="342000" indent="-342000"/>
            <a:r>
              <a:rPr lang="en-US" sz="2400" u="sng" dirty="0">
                <a:solidFill>
                  <a:schemeClr val="tx1"/>
                </a:solidFill>
                <a:effectLst>
                  <a:outerShdw blurRad="38100" dist="38100" dir="2700000" algn="tl">
                    <a:srgbClr val="000000">
                      <a:alpha val="43137"/>
                    </a:srgbClr>
                  </a:outerShdw>
                </a:effectLst>
              </a:rPr>
              <a:t>Tumor</a:t>
            </a:r>
            <a:r>
              <a:rPr lang="en-US" sz="2400" u="sng" dirty="0">
                <a:solidFill>
                  <a:schemeClr val="tx1"/>
                </a:solidFill>
              </a:rPr>
              <a:t> cells </a:t>
            </a:r>
            <a:r>
              <a:rPr lang="en-US" sz="2400" u="sng" dirty="0">
                <a:solidFill>
                  <a:schemeClr val="tx1"/>
                </a:solidFill>
                <a:effectLst>
                  <a:outerShdw blurRad="38100" dist="38100" dir="2700000" algn="tl">
                    <a:srgbClr val="000000">
                      <a:alpha val="43137"/>
                    </a:srgbClr>
                  </a:outerShdw>
                </a:effectLst>
              </a:rPr>
              <a:t>transplanted</a:t>
            </a:r>
            <a:r>
              <a:rPr lang="en-US" sz="2400" u="sng" dirty="0">
                <a:solidFill>
                  <a:schemeClr val="tx1"/>
                </a:solidFill>
              </a:rPr>
              <a:t> to the </a:t>
            </a:r>
            <a:r>
              <a:rPr lang="en-US" sz="2400" u="sng" dirty="0">
                <a:solidFill>
                  <a:srgbClr val="FF0000"/>
                </a:solidFill>
              </a:rPr>
              <a:t>anterior chamber </a:t>
            </a:r>
            <a:r>
              <a:rPr lang="en-US" sz="2400" u="sng" dirty="0">
                <a:solidFill>
                  <a:schemeClr val="tx1"/>
                </a:solidFill>
              </a:rPr>
              <a:t>of the </a:t>
            </a:r>
            <a:r>
              <a:rPr lang="en-US" sz="2400" u="sng" dirty="0">
                <a:solidFill>
                  <a:schemeClr val="tx1"/>
                </a:solidFill>
                <a:effectLst>
                  <a:outerShdw blurRad="38100" dist="38100" dir="2700000" algn="tl">
                    <a:srgbClr val="000000">
                      <a:alpha val="43137"/>
                    </a:srgbClr>
                  </a:outerShdw>
                </a:effectLst>
              </a:rPr>
              <a:t>eye</a:t>
            </a:r>
            <a:r>
              <a:rPr lang="en-US" sz="2400" u="sng" dirty="0">
                <a:solidFill>
                  <a:schemeClr val="tx1"/>
                </a:solidFill>
              </a:rPr>
              <a:t> (no blood flow) of a </a:t>
            </a:r>
            <a:r>
              <a:rPr lang="en-US" sz="2400" u="sng" dirty="0">
                <a:solidFill>
                  <a:schemeClr val="tx1"/>
                </a:solidFill>
                <a:effectLst>
                  <a:outerShdw blurRad="38100" dist="38100" dir="2700000" algn="tl">
                    <a:srgbClr val="000000">
                      <a:alpha val="43137"/>
                    </a:srgbClr>
                  </a:outerShdw>
                </a:effectLst>
              </a:rPr>
              <a:t>rabbit</a:t>
            </a:r>
            <a:r>
              <a:rPr lang="en-US" sz="2400" u="sng" dirty="0">
                <a:solidFill>
                  <a:schemeClr val="tx1"/>
                </a:solidFill>
              </a:rPr>
              <a:t> form tiny </a:t>
            </a:r>
            <a:r>
              <a:rPr lang="en-US" sz="2400" u="sng" dirty="0">
                <a:solidFill>
                  <a:schemeClr val="tx1"/>
                </a:solidFill>
                <a:effectLst>
                  <a:outerShdw blurRad="38100" dist="38100" dir="2700000" algn="tl">
                    <a:srgbClr val="000000">
                      <a:alpha val="43137"/>
                    </a:srgbClr>
                  </a:outerShdw>
                </a:effectLst>
              </a:rPr>
              <a:t>tumors</a:t>
            </a:r>
            <a:r>
              <a:rPr lang="en-US" sz="2400" u="sng" dirty="0">
                <a:solidFill>
                  <a:schemeClr val="tx1"/>
                </a:solidFill>
              </a:rPr>
              <a:t> that soon </a:t>
            </a:r>
            <a:r>
              <a:rPr lang="en-US" sz="2400" u="sng" dirty="0">
                <a:solidFill>
                  <a:schemeClr val="tx1"/>
                </a:solidFill>
                <a:effectLst>
                  <a:outerShdw blurRad="38100" dist="38100" dir="2700000" algn="tl">
                    <a:srgbClr val="000000">
                      <a:alpha val="43137"/>
                    </a:srgbClr>
                  </a:outerShdw>
                </a:effectLst>
              </a:rPr>
              <a:t>stop</a:t>
            </a:r>
            <a:r>
              <a:rPr lang="en-US" sz="2400" u="sng" dirty="0">
                <a:solidFill>
                  <a:schemeClr val="tx1"/>
                </a:solidFill>
              </a:rPr>
              <a:t> growing</a:t>
            </a:r>
            <a:r>
              <a:rPr lang="en-US" sz="2400" dirty="0">
                <a:solidFill>
                  <a:schemeClr val="tx1"/>
                </a:solidFill>
              </a:rPr>
              <a:t>.</a:t>
            </a:r>
          </a:p>
          <a:p>
            <a:pPr marL="342000" indent="-342000"/>
            <a:r>
              <a:rPr lang="en-US" sz="2400" u="sng" dirty="0">
                <a:solidFill>
                  <a:schemeClr val="tx1"/>
                </a:solidFill>
                <a:effectLst>
                  <a:outerShdw blurRad="38100" dist="38100" dir="2700000" algn="tl">
                    <a:srgbClr val="000000">
                      <a:alpha val="43137"/>
                    </a:srgbClr>
                  </a:outerShdw>
                </a:effectLst>
              </a:rPr>
              <a:t>When</a:t>
            </a:r>
            <a:r>
              <a:rPr lang="en-US" sz="2400" u="sng" dirty="0">
                <a:solidFill>
                  <a:schemeClr val="tx1"/>
                </a:solidFill>
              </a:rPr>
              <a:t> the cells are </a:t>
            </a:r>
            <a:r>
              <a:rPr lang="en-US" sz="2400" u="sng" dirty="0">
                <a:solidFill>
                  <a:schemeClr val="tx1"/>
                </a:solidFill>
                <a:effectLst>
                  <a:outerShdw blurRad="38100" dist="38100" dir="2700000" algn="tl">
                    <a:srgbClr val="000000">
                      <a:alpha val="43137"/>
                    </a:srgbClr>
                  </a:outerShdw>
                </a:effectLst>
              </a:rPr>
              <a:t>transplanted</a:t>
            </a:r>
            <a:r>
              <a:rPr lang="en-US" sz="2400" u="sng" dirty="0">
                <a:solidFill>
                  <a:schemeClr val="tx1"/>
                </a:solidFill>
              </a:rPr>
              <a:t> to the </a:t>
            </a:r>
            <a:r>
              <a:rPr lang="en-US" sz="2400" u="sng" dirty="0">
                <a:solidFill>
                  <a:srgbClr val="FF0000"/>
                </a:solidFill>
              </a:rPr>
              <a:t>iris area</a:t>
            </a:r>
            <a:r>
              <a:rPr lang="en-US" sz="2400" u="sng" dirty="0">
                <a:solidFill>
                  <a:schemeClr val="tx1"/>
                </a:solidFill>
              </a:rPr>
              <a:t>, which </a:t>
            </a:r>
            <a:r>
              <a:rPr lang="en-US" sz="2400" u="sng" dirty="0">
                <a:solidFill>
                  <a:schemeClr val="tx1"/>
                </a:solidFill>
                <a:effectLst>
                  <a:outerShdw blurRad="38100" dist="38100" dir="2700000" algn="tl">
                    <a:srgbClr val="000000">
                      <a:alpha val="43137"/>
                    </a:srgbClr>
                  </a:outerShdw>
                </a:effectLst>
              </a:rPr>
              <a:t>has</a:t>
            </a:r>
            <a:r>
              <a:rPr lang="en-US" sz="2400" u="sng" dirty="0">
                <a:solidFill>
                  <a:schemeClr val="tx1"/>
                </a:solidFill>
              </a:rPr>
              <a:t> a blood </a:t>
            </a:r>
            <a:r>
              <a:rPr lang="en-US" sz="2400" u="sng" dirty="0">
                <a:solidFill>
                  <a:schemeClr val="tx1"/>
                </a:solidFill>
                <a:effectLst>
                  <a:outerShdw blurRad="38100" dist="38100" dir="2700000" algn="tl">
                    <a:srgbClr val="000000">
                      <a:alpha val="43137"/>
                    </a:srgbClr>
                  </a:outerShdw>
                </a:effectLst>
              </a:rPr>
              <a:t>supply</a:t>
            </a:r>
            <a:r>
              <a:rPr lang="en-US" sz="2400" u="sng" dirty="0">
                <a:solidFill>
                  <a:schemeClr val="tx1"/>
                </a:solidFill>
              </a:rPr>
              <a:t>, the </a:t>
            </a:r>
            <a:r>
              <a:rPr lang="en-US" sz="2400" u="sng" dirty="0">
                <a:solidFill>
                  <a:schemeClr val="tx1"/>
                </a:solidFill>
                <a:effectLst>
                  <a:outerShdw blurRad="38100" dist="38100" dir="2700000" algn="tl">
                    <a:srgbClr val="000000">
                      <a:alpha val="43137"/>
                    </a:srgbClr>
                  </a:outerShdw>
                </a:effectLst>
              </a:rPr>
              <a:t>tumors</a:t>
            </a:r>
            <a:r>
              <a:rPr lang="en-US" sz="2400" u="sng" dirty="0">
                <a:solidFill>
                  <a:schemeClr val="tx1"/>
                </a:solidFill>
              </a:rPr>
              <a:t> are </a:t>
            </a:r>
            <a:r>
              <a:rPr lang="en-US" sz="2400" u="sng" dirty="0">
                <a:solidFill>
                  <a:schemeClr val="tx1"/>
                </a:solidFill>
                <a:effectLst>
                  <a:outerShdw blurRad="38100" dist="38100" dir="2700000" algn="tl">
                    <a:srgbClr val="000000">
                      <a:alpha val="43137"/>
                    </a:srgbClr>
                  </a:outerShdw>
                </a:effectLst>
              </a:rPr>
              <a:t>infiltrated</a:t>
            </a:r>
            <a:r>
              <a:rPr lang="en-US" sz="2400" u="sng" dirty="0">
                <a:solidFill>
                  <a:schemeClr val="tx1"/>
                </a:solidFill>
              </a:rPr>
              <a:t> by blood </a:t>
            </a:r>
            <a:r>
              <a:rPr lang="en-US" sz="2400" u="sng" dirty="0">
                <a:solidFill>
                  <a:schemeClr val="tx1"/>
                </a:solidFill>
                <a:effectLst>
                  <a:outerShdw blurRad="38100" dist="38100" dir="2700000" algn="tl">
                    <a:srgbClr val="000000">
                      <a:alpha val="43137"/>
                    </a:srgbClr>
                  </a:outerShdw>
                </a:effectLst>
              </a:rPr>
              <a:t>vessels</a:t>
            </a:r>
            <a:r>
              <a:rPr lang="en-US" sz="2400" dirty="0">
                <a:solidFill>
                  <a:schemeClr val="tx1"/>
                </a:solidFill>
              </a:rPr>
              <a:t>.</a:t>
            </a:r>
          </a:p>
          <a:p>
            <a:pPr marL="342000" indent="-342000"/>
            <a:r>
              <a:rPr lang="en-US" sz="2400" dirty="0">
                <a:solidFill>
                  <a:schemeClr val="tx1"/>
                </a:solidFill>
              </a:rPr>
              <a:t>The </a:t>
            </a:r>
            <a:r>
              <a:rPr lang="en-US" sz="2400" dirty="0">
                <a:solidFill>
                  <a:srgbClr val="FF0000"/>
                </a:solidFill>
              </a:rPr>
              <a:t>tumors grow </a:t>
            </a:r>
            <a:r>
              <a:rPr lang="en-US" sz="2400" dirty="0">
                <a:solidFill>
                  <a:schemeClr val="tx1"/>
                </a:solidFill>
              </a:rPr>
              <a:t>to </a:t>
            </a:r>
            <a:r>
              <a:rPr lang="en-US" sz="2400" dirty="0">
                <a:solidFill>
                  <a:schemeClr val="tx1"/>
                </a:solidFill>
                <a:effectLst>
                  <a:outerShdw blurRad="38100" dist="38100" dir="2700000" algn="tl">
                    <a:srgbClr val="000000">
                      <a:alpha val="43137"/>
                    </a:srgbClr>
                  </a:outerShdw>
                </a:effectLst>
              </a:rPr>
              <a:t>thousands</a:t>
            </a:r>
            <a:r>
              <a:rPr lang="en-US" sz="2400" dirty="0">
                <a:solidFill>
                  <a:schemeClr val="tx1"/>
                </a:solidFill>
              </a:rPr>
              <a:t> of times the </a:t>
            </a:r>
            <a:r>
              <a:rPr lang="en-US" sz="2400" dirty="0">
                <a:solidFill>
                  <a:schemeClr val="tx1"/>
                </a:solidFill>
                <a:effectLst>
                  <a:outerShdw blurRad="38100" dist="38100" dir="2700000" algn="tl">
                    <a:srgbClr val="000000">
                      <a:alpha val="43137"/>
                    </a:srgbClr>
                  </a:outerShdw>
                </a:effectLst>
              </a:rPr>
              <a:t>original</a:t>
            </a:r>
            <a:r>
              <a:rPr lang="en-US" sz="2400" dirty="0">
                <a:solidFill>
                  <a:schemeClr val="tx1"/>
                </a:solidFill>
              </a:rPr>
              <a:t> size.</a:t>
            </a:r>
          </a:p>
        </p:txBody>
      </p:sp>
    </p:spTree>
    <p:extLst>
      <p:ext uri="{BB962C8B-B14F-4D97-AF65-F5344CB8AC3E}">
        <p14:creationId xmlns:p14="http://schemas.microsoft.com/office/powerpoint/2010/main" val="2976016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solidFill>
            <a:schemeClr val="tx2">
              <a:lumMod val="20000"/>
              <a:lumOff val="80000"/>
            </a:schemeClr>
          </a:solidFill>
        </p:spPr>
        <p:txBody>
          <a:bodyPr lIns="0" tIns="0" rIns="0" bIns="0" anchor="ctr"/>
          <a:lstStyle/>
          <a:p>
            <a:r>
              <a:rPr lang="en-US" dirty="0"/>
              <a:t>Two Experiments Showing the Requirement for Angiogenesis</a:t>
            </a:r>
            <a:endParaRPr lang="en-US" sz="2800" dirty="0">
              <a:latin typeface="+mj-lt"/>
            </a:endParaRPr>
          </a:p>
        </p:txBody>
      </p:sp>
      <p:sp>
        <p:nvSpPr>
          <p:cNvPr id="5" name="Content Placeholder 4"/>
          <p:cNvSpPr>
            <a:spLocks noGrp="1"/>
          </p:cNvSpPr>
          <p:nvPr>
            <p:ph sz="quarter" idx="14"/>
          </p:nvPr>
        </p:nvSpPr>
        <p:spPr>
          <a:xfrm>
            <a:off x="457200" y="1552575"/>
            <a:ext cx="8229599" cy="717096"/>
          </a:xfrm>
        </p:spPr>
        <p:txBody>
          <a:bodyPr lIns="0" tIns="0" rIns="0" bIns="0"/>
          <a:lstStyle/>
          <a:p>
            <a:pPr marL="0" indent="0">
              <a:buNone/>
            </a:pPr>
            <a:r>
              <a:rPr lang="en-IN" sz="2400" b="1" dirty="0">
                <a:solidFill>
                  <a:schemeClr val="tx1"/>
                </a:solidFill>
              </a:rPr>
              <a:t>Figure 26.4</a:t>
            </a:r>
            <a:r>
              <a:rPr lang="en-IN" sz="2400" dirty="0">
                <a:solidFill>
                  <a:schemeClr val="tx1"/>
                </a:solidFill>
              </a:rPr>
              <a:t> Two Experiments Showing the Requirement for Angiogenesis.</a:t>
            </a:r>
          </a:p>
        </p:txBody>
      </p:sp>
      <p:pic>
        <p:nvPicPr>
          <p:cNvPr id="9" name="Content Placeholder 7" descr="An illustration on two experiments where cancer cells are grown in an isolated thyroid gland and cancer cells grown on the iris or in the anterior chamber of the eye. A double line graph shows the results of the eye experiment."/>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1878"/>
          <a:stretch/>
        </p:blipFill>
        <p:spPr>
          <a:xfrm>
            <a:off x="2623463" y="2433277"/>
            <a:ext cx="4534393" cy="3781693"/>
          </a:xfrm>
        </p:spPr>
      </p:pic>
    </p:spTree>
    <p:extLst>
      <p:ext uri="{BB962C8B-B14F-4D97-AF65-F5344CB8AC3E}">
        <p14:creationId xmlns:p14="http://schemas.microsoft.com/office/powerpoint/2010/main" val="2752293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15371"/>
            <a:ext cx="8229600" cy="1569886"/>
          </a:xfrm>
          <a:solidFill>
            <a:schemeClr val="tx2">
              <a:lumMod val="20000"/>
              <a:lumOff val="80000"/>
            </a:schemeClr>
          </a:solidFill>
        </p:spPr>
        <p:txBody>
          <a:bodyPr lIns="0" tIns="0" rIns="0" bIns="0" anchor="ctr"/>
          <a:lstStyle/>
          <a:p>
            <a:r>
              <a:rPr lang="en-US" dirty="0"/>
              <a:t>Blood Vessel Growth Is Controlled by a Balance Between Angiogenesis Activators and Inhibitors</a:t>
            </a:r>
            <a:endParaRPr lang="en-US" sz="2800" dirty="0">
              <a:latin typeface="+mj-lt"/>
            </a:endParaRPr>
          </a:p>
        </p:txBody>
      </p:sp>
      <p:sp>
        <p:nvSpPr>
          <p:cNvPr id="5" name="Content Placeholder 4"/>
          <p:cNvSpPr>
            <a:spLocks noGrp="1"/>
          </p:cNvSpPr>
          <p:nvPr>
            <p:ph sz="quarter" idx="13"/>
          </p:nvPr>
        </p:nvSpPr>
        <p:spPr>
          <a:xfrm>
            <a:off x="457200" y="2119087"/>
            <a:ext cx="8232775" cy="2569028"/>
          </a:xfrm>
        </p:spPr>
        <p:txBody>
          <a:bodyPr lIns="0" tIns="0" rIns="0" bIns="0"/>
          <a:lstStyle/>
          <a:p>
            <a:pPr marL="342000" indent="-342000"/>
            <a:r>
              <a:rPr lang="en-US" sz="2400" dirty="0">
                <a:solidFill>
                  <a:schemeClr val="tx1"/>
                </a:solidFill>
              </a:rPr>
              <a:t>Experimental </a:t>
            </a:r>
            <a:r>
              <a:rPr lang="en-US" sz="2400" dirty="0">
                <a:solidFill>
                  <a:schemeClr val="tx1"/>
                </a:solidFill>
                <a:effectLst>
                  <a:outerShdw blurRad="38100" dist="38100" dir="2700000" algn="tl">
                    <a:srgbClr val="000000">
                      <a:alpha val="43137"/>
                    </a:srgbClr>
                  </a:outerShdw>
                </a:effectLst>
              </a:rPr>
              <a:t>evidence</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suggests</a:t>
            </a:r>
            <a:r>
              <a:rPr lang="en-US" sz="2400" dirty="0">
                <a:solidFill>
                  <a:schemeClr val="tx1"/>
                </a:solidFill>
              </a:rPr>
              <a:t> </a:t>
            </a:r>
            <a:r>
              <a:rPr lang="en-US" sz="2400" u="sng" dirty="0">
                <a:solidFill>
                  <a:schemeClr val="tx1"/>
                </a:solidFill>
              </a:rPr>
              <a:t>that cancer cells </a:t>
            </a:r>
            <a:r>
              <a:rPr lang="en-US" sz="2400" u="sng" dirty="0">
                <a:solidFill>
                  <a:schemeClr val="tx1"/>
                </a:solidFill>
                <a:effectLst>
                  <a:outerShdw blurRad="38100" dist="38100" dir="2700000" algn="tl">
                    <a:srgbClr val="000000">
                      <a:alpha val="43137"/>
                    </a:srgbClr>
                  </a:outerShdw>
                </a:effectLst>
              </a:rPr>
              <a:t>produce</a:t>
            </a:r>
            <a:r>
              <a:rPr lang="en-US" sz="2400" u="sng" dirty="0">
                <a:solidFill>
                  <a:schemeClr val="tx1"/>
                </a:solidFill>
              </a:rPr>
              <a:t> molecules that </a:t>
            </a:r>
            <a:r>
              <a:rPr lang="en-US" sz="2400" u="sng" dirty="0">
                <a:solidFill>
                  <a:schemeClr val="tx1"/>
                </a:solidFill>
                <a:effectLst>
                  <a:outerShdw blurRad="38100" dist="38100" dir="2700000" algn="tl">
                    <a:srgbClr val="000000">
                      <a:alpha val="43137"/>
                    </a:srgbClr>
                  </a:outerShdw>
                </a:effectLst>
              </a:rPr>
              <a:t>activate</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angiogenesis</a:t>
            </a:r>
            <a:r>
              <a:rPr lang="en-US" sz="2400" u="sng" dirty="0">
                <a:solidFill>
                  <a:schemeClr val="tx1"/>
                </a:solidFill>
              </a:rPr>
              <a:t> in the </a:t>
            </a:r>
            <a:r>
              <a:rPr lang="en-US" sz="2400" u="sng" dirty="0">
                <a:solidFill>
                  <a:schemeClr val="tx1"/>
                </a:solidFill>
                <a:effectLst>
                  <a:outerShdw blurRad="38100" dist="38100" dir="2700000" algn="tl">
                    <a:srgbClr val="000000">
                      <a:alpha val="43137"/>
                    </a:srgbClr>
                  </a:outerShdw>
                </a:effectLst>
              </a:rPr>
              <a:t>surrounding</a:t>
            </a:r>
            <a:r>
              <a:rPr lang="en-US" sz="2400" u="sng" dirty="0">
                <a:solidFill>
                  <a:schemeClr val="tx1"/>
                </a:solidFill>
              </a:rPr>
              <a:t> tissues.</a:t>
            </a:r>
          </a:p>
          <a:p>
            <a:pPr marL="342000" indent="-342000"/>
            <a:r>
              <a:rPr lang="en-US" sz="2400" dirty="0">
                <a:solidFill>
                  <a:schemeClr val="accent4">
                    <a:lumMod val="75000"/>
                  </a:schemeClr>
                </a:solidFill>
                <a:effectLst>
                  <a:glow rad="63500">
                    <a:schemeClr val="accent4">
                      <a:satMod val="175000"/>
                      <a:alpha val="40000"/>
                    </a:schemeClr>
                  </a:glow>
                </a:effectLst>
              </a:rPr>
              <a:t>The </a:t>
            </a:r>
            <a:r>
              <a:rPr lang="en-US" sz="2400" b="1" dirty="0">
                <a:ln w="22225">
                  <a:solidFill>
                    <a:schemeClr val="accent2"/>
                  </a:solidFill>
                  <a:prstDash val="solid"/>
                </a:ln>
                <a:solidFill>
                  <a:schemeClr val="accent2">
                    <a:lumMod val="40000"/>
                    <a:lumOff val="60000"/>
                  </a:schemeClr>
                </a:solidFill>
              </a:rPr>
              <a:t>main</a:t>
            </a:r>
            <a:r>
              <a:rPr lang="en-US" sz="2400" dirty="0">
                <a:solidFill>
                  <a:schemeClr val="accent4">
                    <a:lumMod val="75000"/>
                  </a:schemeClr>
                </a:solidFill>
                <a:effectLst>
                  <a:glow rad="63500">
                    <a:schemeClr val="accent4">
                      <a:satMod val="175000"/>
                      <a:alpha val="40000"/>
                    </a:schemeClr>
                  </a:glow>
                </a:effectLst>
              </a:rPr>
              <a:t> </a:t>
            </a:r>
            <a:r>
              <a:rPr lang="en-US" sz="2400" b="1" dirty="0">
                <a:ln w="22225">
                  <a:solidFill>
                    <a:schemeClr val="accent2"/>
                  </a:solidFill>
                  <a:prstDash val="solid"/>
                </a:ln>
                <a:solidFill>
                  <a:schemeClr val="accent2">
                    <a:lumMod val="40000"/>
                    <a:lumOff val="60000"/>
                  </a:schemeClr>
                </a:solidFill>
              </a:rPr>
              <a:t>angiogenesis-activating molecules </a:t>
            </a:r>
            <a:r>
              <a:rPr lang="en-US" sz="2400" dirty="0">
                <a:solidFill>
                  <a:schemeClr val="accent4">
                    <a:lumMod val="75000"/>
                  </a:schemeClr>
                </a:solidFill>
                <a:effectLst>
                  <a:glow rad="63500">
                    <a:schemeClr val="accent4">
                      <a:satMod val="175000"/>
                      <a:alpha val="40000"/>
                    </a:schemeClr>
                  </a:glow>
                </a:effectLst>
              </a:rPr>
              <a:t>are </a:t>
            </a:r>
            <a:r>
              <a:rPr lang="en-US" sz="2400" i="1" dirty="0">
                <a:solidFill>
                  <a:schemeClr val="tx2">
                    <a:lumMod val="75000"/>
                  </a:schemeClr>
                </a:solidFill>
                <a:effectLst>
                  <a:glow rad="63500">
                    <a:schemeClr val="accent4">
                      <a:satMod val="175000"/>
                      <a:alpha val="40000"/>
                    </a:schemeClr>
                  </a:glow>
                </a:effectLst>
              </a:rPr>
              <a:t>vascular endothelial growth factor </a:t>
            </a:r>
            <a:r>
              <a:rPr lang="en-US" sz="2400" dirty="0">
                <a:solidFill>
                  <a:schemeClr val="tx2">
                    <a:lumMod val="75000"/>
                  </a:schemeClr>
                </a:solidFill>
                <a:effectLst>
                  <a:glow rad="63500">
                    <a:schemeClr val="accent4">
                      <a:satMod val="175000"/>
                      <a:alpha val="40000"/>
                    </a:schemeClr>
                  </a:glow>
                </a:effectLst>
              </a:rPr>
              <a:t>(</a:t>
            </a:r>
            <a:r>
              <a:rPr lang="en-US" sz="2400" b="1" i="1" dirty="0">
                <a:ln w="22225">
                  <a:solidFill>
                    <a:schemeClr val="accent2"/>
                  </a:solidFill>
                  <a:prstDash val="solid"/>
                </a:ln>
                <a:solidFill>
                  <a:schemeClr val="accent2">
                    <a:lumMod val="40000"/>
                    <a:lumOff val="60000"/>
                  </a:schemeClr>
                </a:solidFill>
              </a:rPr>
              <a:t>V E G F </a:t>
            </a:r>
            <a:r>
              <a:rPr lang="en-US" sz="2400" dirty="0">
                <a:solidFill>
                  <a:schemeClr val="tx2">
                    <a:lumMod val="75000"/>
                  </a:schemeClr>
                </a:solidFill>
                <a:effectLst>
                  <a:glow rad="63500">
                    <a:schemeClr val="accent4">
                      <a:satMod val="175000"/>
                      <a:alpha val="40000"/>
                    </a:schemeClr>
                  </a:glow>
                </a:effectLst>
              </a:rPr>
              <a:t>)</a:t>
            </a:r>
            <a:r>
              <a:rPr lang="en-US" sz="2400" i="1" dirty="0">
                <a:solidFill>
                  <a:schemeClr val="tx2">
                    <a:lumMod val="75000"/>
                  </a:schemeClr>
                </a:solidFill>
                <a:effectLst>
                  <a:glow rad="63500">
                    <a:schemeClr val="accent4">
                      <a:satMod val="175000"/>
                      <a:alpha val="40000"/>
                    </a:schemeClr>
                  </a:glow>
                </a:effectLst>
              </a:rPr>
              <a:t> </a:t>
            </a:r>
            <a:r>
              <a:rPr lang="en-US" sz="2400" dirty="0">
                <a:solidFill>
                  <a:schemeClr val="accent4">
                    <a:lumMod val="75000"/>
                  </a:schemeClr>
                </a:solidFill>
                <a:effectLst>
                  <a:glow rad="63500">
                    <a:schemeClr val="accent4">
                      <a:satMod val="175000"/>
                      <a:alpha val="40000"/>
                    </a:schemeClr>
                  </a:glow>
                </a:effectLst>
              </a:rPr>
              <a:t>and </a:t>
            </a:r>
            <a:r>
              <a:rPr lang="en-US" sz="2400" i="1" dirty="0">
                <a:solidFill>
                  <a:schemeClr val="tx2">
                    <a:lumMod val="75000"/>
                  </a:schemeClr>
                </a:solidFill>
                <a:effectLst>
                  <a:glow rad="63500">
                    <a:schemeClr val="accent4">
                      <a:satMod val="175000"/>
                      <a:alpha val="40000"/>
                    </a:schemeClr>
                  </a:glow>
                </a:effectLst>
              </a:rPr>
              <a:t>fibroblast growth factor</a:t>
            </a:r>
            <a:r>
              <a:rPr lang="en-US" sz="2400" dirty="0">
                <a:solidFill>
                  <a:schemeClr val="tx2">
                    <a:lumMod val="75000"/>
                  </a:schemeClr>
                </a:solidFill>
                <a:effectLst>
                  <a:glow rad="63500">
                    <a:schemeClr val="accent4">
                      <a:satMod val="175000"/>
                      <a:alpha val="40000"/>
                    </a:schemeClr>
                  </a:glow>
                </a:effectLst>
              </a:rPr>
              <a:t> (</a:t>
            </a:r>
            <a:r>
              <a:rPr lang="en-US" sz="2400" b="1" i="1" dirty="0">
                <a:ln w="22225">
                  <a:solidFill>
                    <a:schemeClr val="accent2"/>
                  </a:solidFill>
                  <a:prstDash val="solid"/>
                </a:ln>
                <a:solidFill>
                  <a:schemeClr val="accent2">
                    <a:lumMod val="40000"/>
                    <a:lumOff val="60000"/>
                  </a:schemeClr>
                </a:solidFill>
              </a:rPr>
              <a:t>F G F </a:t>
            </a:r>
            <a:r>
              <a:rPr lang="en-US" sz="2400" dirty="0">
                <a:solidFill>
                  <a:schemeClr val="tx2">
                    <a:lumMod val="75000"/>
                  </a:schemeClr>
                </a:solidFill>
                <a:effectLst>
                  <a:glow rad="63500">
                    <a:schemeClr val="accent4">
                      <a:satMod val="175000"/>
                      <a:alpha val="40000"/>
                    </a:schemeClr>
                  </a:glow>
                </a:effectLst>
              </a:rPr>
              <a:t>).</a:t>
            </a:r>
          </a:p>
        </p:txBody>
      </p:sp>
    </p:spTree>
    <p:extLst>
      <p:ext uri="{BB962C8B-B14F-4D97-AF65-F5344CB8AC3E}">
        <p14:creationId xmlns:p14="http://schemas.microsoft.com/office/powerpoint/2010/main" val="2162463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9594" y="118951"/>
            <a:ext cx="8229600" cy="650307"/>
          </a:xfrm>
          <a:solidFill>
            <a:schemeClr val="tx2">
              <a:lumMod val="20000"/>
              <a:lumOff val="80000"/>
            </a:schemeClr>
          </a:solidFill>
        </p:spPr>
        <p:txBody>
          <a:bodyPr lIns="0" tIns="0" rIns="0" bIns="0" anchor="ctr"/>
          <a:lstStyle/>
          <a:p>
            <a:r>
              <a:rPr lang="en-US" spc="-350" dirty="0"/>
              <a:t>V E G F</a:t>
            </a:r>
            <a:r>
              <a:rPr lang="en-US" dirty="0"/>
              <a:t> and </a:t>
            </a:r>
            <a:r>
              <a:rPr lang="en-US" spc="-350" dirty="0"/>
              <a:t>F G F</a:t>
            </a:r>
          </a:p>
        </p:txBody>
      </p:sp>
      <p:sp>
        <p:nvSpPr>
          <p:cNvPr id="6" name="Content Placeholder 5"/>
          <p:cNvSpPr>
            <a:spLocks noGrp="1"/>
          </p:cNvSpPr>
          <p:nvPr>
            <p:ph sz="quarter" idx="15"/>
          </p:nvPr>
        </p:nvSpPr>
        <p:spPr>
          <a:xfrm>
            <a:off x="479745" y="914401"/>
            <a:ext cx="8256234" cy="4659086"/>
          </a:xfrm>
        </p:spPr>
        <p:txBody>
          <a:bodyPr lIns="0" tIns="0" rIns="0" bIns="0"/>
          <a:lstStyle/>
          <a:p>
            <a:pPr marL="342000" indent="-342000"/>
            <a:r>
              <a:rPr lang="en-US" sz="2400" dirty="0">
                <a:solidFill>
                  <a:schemeClr val="tx1"/>
                </a:solidFill>
              </a:rPr>
              <a:t>When </a:t>
            </a:r>
            <a:r>
              <a:rPr lang="en-US" sz="2400" dirty="0">
                <a:solidFill>
                  <a:schemeClr val="tx1"/>
                </a:solidFill>
                <a:effectLst>
                  <a:outerShdw blurRad="38100" dist="38100" dir="2700000" algn="tl">
                    <a:srgbClr val="000000">
                      <a:alpha val="43137"/>
                    </a:srgbClr>
                  </a:outerShdw>
                </a:effectLst>
              </a:rPr>
              <a:t>cancer</a:t>
            </a:r>
            <a:r>
              <a:rPr lang="en-US" sz="2400" dirty="0">
                <a:solidFill>
                  <a:schemeClr val="tx1"/>
                </a:solidFill>
              </a:rPr>
              <a:t> cells </a:t>
            </a:r>
            <a:r>
              <a:rPr lang="en-US" sz="2400" dirty="0">
                <a:solidFill>
                  <a:srgbClr val="FF0000"/>
                </a:solidFill>
              </a:rPr>
              <a:t>release</a:t>
            </a:r>
            <a:r>
              <a:rPr lang="en-US" sz="2400" dirty="0">
                <a:solidFill>
                  <a:schemeClr val="tx1"/>
                </a:solidFill>
              </a:rPr>
              <a:t> </a:t>
            </a:r>
            <a:r>
              <a:rPr lang="en-US" sz="2400" spc="-300" dirty="0">
                <a:solidFill>
                  <a:schemeClr val="tx1"/>
                </a:solidFill>
              </a:rPr>
              <a:t>V E G F</a:t>
            </a:r>
            <a:r>
              <a:rPr lang="en-US" sz="2400" dirty="0">
                <a:solidFill>
                  <a:schemeClr val="tx1"/>
                </a:solidFill>
              </a:rPr>
              <a:t> and </a:t>
            </a:r>
            <a:r>
              <a:rPr lang="en-US" sz="2400" spc="-300" dirty="0">
                <a:solidFill>
                  <a:schemeClr val="tx1"/>
                </a:solidFill>
              </a:rPr>
              <a:t>F G F</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into</a:t>
            </a:r>
            <a:r>
              <a:rPr lang="en-US" sz="2400" dirty="0">
                <a:solidFill>
                  <a:schemeClr val="tx1"/>
                </a:solidFill>
              </a:rPr>
              <a:t> the </a:t>
            </a:r>
            <a:r>
              <a:rPr lang="en-US" sz="2400" dirty="0">
                <a:solidFill>
                  <a:schemeClr val="tx1"/>
                </a:solidFill>
                <a:effectLst>
                  <a:outerShdw blurRad="38100" dist="38100" dir="2700000" algn="tl">
                    <a:srgbClr val="000000">
                      <a:alpha val="43137"/>
                    </a:srgbClr>
                  </a:outerShdw>
                </a:effectLst>
              </a:rPr>
              <a:t>surrounding</a:t>
            </a:r>
            <a:r>
              <a:rPr lang="en-US" sz="2400" dirty="0">
                <a:solidFill>
                  <a:schemeClr val="tx1"/>
                </a:solidFill>
              </a:rPr>
              <a:t> tissue, they </a:t>
            </a:r>
            <a:r>
              <a:rPr lang="en-US" sz="2400" u="sng" dirty="0">
                <a:solidFill>
                  <a:schemeClr val="tx1"/>
                </a:solidFill>
                <a:effectLst>
                  <a:outerShdw blurRad="38100" dist="38100" dir="2700000" algn="tl">
                    <a:srgbClr val="000000">
                      <a:alpha val="43137"/>
                    </a:srgbClr>
                  </a:outerShdw>
                </a:effectLst>
              </a:rPr>
              <a:t>bind</a:t>
            </a:r>
            <a:r>
              <a:rPr lang="en-US" sz="2400" dirty="0">
                <a:solidFill>
                  <a:schemeClr val="tx1"/>
                </a:solidFill>
              </a:rPr>
              <a:t> receptors on </a:t>
            </a:r>
            <a:r>
              <a:rPr lang="en-US" sz="2400" i="1" u="sng" dirty="0">
                <a:solidFill>
                  <a:schemeClr val="tx1"/>
                </a:solidFill>
                <a:effectLst>
                  <a:outerShdw blurRad="38100" dist="38100" dir="2700000" algn="tl">
                    <a:srgbClr val="000000">
                      <a:alpha val="43137"/>
                    </a:srgbClr>
                  </a:outerShdw>
                </a:effectLst>
              </a:rPr>
              <a:t>endothelial</a:t>
            </a:r>
            <a:r>
              <a:rPr lang="en-US" sz="2400" i="1" u="sng" dirty="0">
                <a:solidFill>
                  <a:schemeClr val="tx1"/>
                </a:solidFill>
              </a:rPr>
              <a:t> cells </a:t>
            </a:r>
            <a:r>
              <a:rPr lang="en-US" sz="2400" u="sng" dirty="0">
                <a:solidFill>
                  <a:schemeClr val="tx1"/>
                </a:solidFill>
                <a:effectLst>
                  <a:outerShdw blurRad="38100" dist="38100" dir="2700000" algn="tl">
                    <a:srgbClr val="000000">
                      <a:alpha val="43137"/>
                    </a:srgbClr>
                  </a:outerShdw>
                </a:effectLst>
              </a:rPr>
              <a:t>lining</a:t>
            </a:r>
            <a:r>
              <a:rPr lang="en-US" sz="2400" u="sng" dirty="0">
                <a:solidFill>
                  <a:schemeClr val="tx1"/>
                </a:solidFill>
              </a:rPr>
              <a:t> blood vessels.</a:t>
            </a:r>
          </a:p>
          <a:p>
            <a:pPr marL="342000" indent="-342000"/>
            <a:r>
              <a:rPr lang="en-US" sz="2400" dirty="0">
                <a:solidFill>
                  <a:schemeClr val="tx1"/>
                </a:solidFill>
              </a:rPr>
              <a:t>The </a:t>
            </a:r>
            <a:r>
              <a:rPr lang="en-US" sz="2400" u="sng" dirty="0">
                <a:solidFill>
                  <a:schemeClr val="accent4">
                    <a:lumMod val="75000"/>
                  </a:schemeClr>
                </a:solidFill>
                <a:effectLst>
                  <a:glow rad="63500">
                    <a:schemeClr val="accent4">
                      <a:satMod val="175000"/>
                      <a:alpha val="40000"/>
                    </a:schemeClr>
                  </a:glow>
                </a:effectLst>
              </a:rPr>
              <a:t>binding </a:t>
            </a:r>
            <a:r>
              <a:rPr lang="en-US" sz="2400" u="sng"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activates</a:t>
            </a:r>
            <a:r>
              <a:rPr lang="en-US" sz="2400" u="sng" dirty="0">
                <a:solidFill>
                  <a:schemeClr val="accent4">
                    <a:lumMod val="75000"/>
                  </a:schemeClr>
                </a:solidFill>
                <a:effectLst>
                  <a:glow rad="63500">
                    <a:schemeClr val="accent4">
                      <a:satMod val="175000"/>
                      <a:alpha val="40000"/>
                    </a:schemeClr>
                  </a:glow>
                </a:effectLst>
              </a:rPr>
              <a:t> a signaling </a:t>
            </a:r>
            <a:r>
              <a:rPr lang="en-US" sz="2400" u="sng"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pathway</a:t>
            </a:r>
            <a:r>
              <a:rPr lang="en-US" sz="2400" dirty="0">
                <a:solidFill>
                  <a:schemeClr val="accent4">
                    <a:lumMod val="75000"/>
                  </a:schemeClr>
                </a:solidFill>
                <a:effectLst>
                  <a:glow rad="63500">
                    <a:schemeClr val="accent4">
                      <a:satMod val="175000"/>
                      <a:alpha val="40000"/>
                    </a:schemeClr>
                  </a:glow>
                </a:effectLst>
              </a:rPr>
              <a:t>; in response, the </a:t>
            </a:r>
            <a:r>
              <a:rPr lang="en-US" sz="2400" u="sng" dirty="0">
                <a:solidFill>
                  <a:schemeClr val="accent4">
                    <a:lumMod val="75000"/>
                  </a:schemeClr>
                </a:solidFill>
                <a:effectLst>
                  <a:glow rad="63500">
                    <a:schemeClr val="accent4">
                      <a:satMod val="175000"/>
                      <a:alpha val="40000"/>
                    </a:schemeClr>
                  </a:glow>
                </a:effectLst>
              </a:rPr>
              <a:t>endothelial cells </a:t>
            </a:r>
            <a:r>
              <a:rPr lang="en-US" sz="2400" u="sng" dirty="0">
                <a:solidFill>
                  <a:srgbClr val="FF0000"/>
                </a:solidFill>
                <a:effectLst>
                  <a:glow rad="63500">
                    <a:schemeClr val="accent4">
                      <a:satMod val="175000"/>
                      <a:alpha val="40000"/>
                    </a:schemeClr>
                  </a:glow>
                  <a:outerShdw blurRad="38100" dist="38100" dir="2700000" algn="tl">
                    <a:srgbClr val="000000">
                      <a:alpha val="43137"/>
                    </a:srgbClr>
                  </a:outerShdw>
                </a:effectLst>
              </a:rPr>
              <a:t>divide</a:t>
            </a:r>
            <a:r>
              <a:rPr lang="en-US" sz="2400" u="sng" dirty="0">
                <a:solidFill>
                  <a:schemeClr val="accent4">
                    <a:lumMod val="75000"/>
                  </a:schemeClr>
                </a:solidFill>
                <a:effectLst>
                  <a:glow rad="63500">
                    <a:schemeClr val="accent4">
                      <a:satMod val="175000"/>
                      <a:alpha val="40000"/>
                    </a:schemeClr>
                  </a:glow>
                </a:effectLst>
              </a:rPr>
              <a:t> and </a:t>
            </a:r>
            <a:r>
              <a:rPr lang="en-US" sz="2400" u="sng" dirty="0">
                <a:solidFill>
                  <a:srgbClr val="FF0000"/>
                </a:solidFill>
                <a:effectLst>
                  <a:glow rad="63500">
                    <a:schemeClr val="accent4">
                      <a:satMod val="175000"/>
                      <a:alpha val="40000"/>
                    </a:schemeClr>
                  </a:glow>
                  <a:outerShdw blurRad="38100" dist="38100" dir="2700000" algn="tl">
                    <a:srgbClr val="000000">
                      <a:alpha val="43137"/>
                    </a:srgbClr>
                  </a:outerShdw>
                </a:effectLst>
              </a:rPr>
              <a:t>secrete</a:t>
            </a:r>
            <a:r>
              <a:rPr lang="en-US" sz="2400" u="sng" dirty="0">
                <a:solidFill>
                  <a:schemeClr val="accent4">
                    <a:lumMod val="75000"/>
                  </a:schemeClr>
                </a:solidFill>
                <a:effectLst>
                  <a:glow rad="63500">
                    <a:schemeClr val="accent4">
                      <a:satMod val="175000"/>
                      <a:alpha val="40000"/>
                    </a:schemeClr>
                  </a:glow>
                </a:effectLst>
              </a:rPr>
              <a:t> </a:t>
            </a:r>
            <a:r>
              <a:rPr lang="en-US" sz="2400" i="1" u="sng" dirty="0">
                <a:solidFill>
                  <a:schemeClr val="accent4">
                    <a:lumMod val="75000"/>
                  </a:schemeClr>
                </a:solidFill>
                <a:effectLst>
                  <a:glow rad="63500">
                    <a:schemeClr val="accent4">
                      <a:satMod val="175000"/>
                      <a:alpha val="40000"/>
                    </a:schemeClr>
                  </a:glow>
                </a:effectLst>
              </a:rPr>
              <a:t>matrix metalloproteinases </a:t>
            </a:r>
            <a:r>
              <a:rPr lang="en-US" sz="2400" u="sng" dirty="0">
                <a:solidFill>
                  <a:schemeClr val="accent4">
                    <a:lumMod val="75000"/>
                  </a:schemeClr>
                </a:solidFill>
                <a:effectLst>
                  <a:glow rad="63500">
                    <a:schemeClr val="accent4">
                      <a:satMod val="175000"/>
                      <a:alpha val="40000"/>
                    </a:schemeClr>
                  </a:glow>
                </a:effectLst>
              </a:rPr>
              <a:t>(</a:t>
            </a:r>
            <a:r>
              <a:rPr lang="en-US" sz="2400" i="1" u="sng" spc="-250" dirty="0">
                <a:solidFill>
                  <a:schemeClr val="accent4">
                    <a:lumMod val="75000"/>
                  </a:schemeClr>
                </a:solidFill>
                <a:effectLst>
                  <a:glow rad="63500">
                    <a:schemeClr val="accent4">
                      <a:satMod val="175000"/>
                      <a:alpha val="40000"/>
                    </a:schemeClr>
                  </a:glow>
                </a:effectLst>
              </a:rPr>
              <a:t>M </a:t>
            </a:r>
            <a:r>
              <a:rPr lang="en-US" sz="2400" i="1" u="sng" spc="-250" dirty="0" err="1">
                <a:solidFill>
                  <a:schemeClr val="accent4">
                    <a:lumMod val="75000"/>
                  </a:schemeClr>
                </a:solidFill>
                <a:effectLst>
                  <a:glow rad="63500">
                    <a:schemeClr val="accent4">
                      <a:satMod val="175000"/>
                      <a:alpha val="40000"/>
                    </a:schemeClr>
                  </a:glow>
                </a:effectLst>
              </a:rPr>
              <a:t>M</a:t>
            </a:r>
            <a:r>
              <a:rPr lang="en-US" sz="2400" i="1" u="sng" spc="-250" dirty="0">
                <a:solidFill>
                  <a:schemeClr val="accent4">
                    <a:lumMod val="75000"/>
                  </a:schemeClr>
                </a:solidFill>
                <a:effectLst>
                  <a:glow rad="63500">
                    <a:schemeClr val="accent4">
                      <a:satMod val="175000"/>
                      <a:alpha val="40000"/>
                    </a:schemeClr>
                  </a:glow>
                </a:effectLst>
              </a:rPr>
              <a:t> Ps</a:t>
            </a:r>
            <a:r>
              <a:rPr lang="en-US" sz="2400" u="sng" dirty="0">
                <a:solidFill>
                  <a:schemeClr val="accent4">
                    <a:lumMod val="75000"/>
                  </a:schemeClr>
                </a:solidFill>
                <a:effectLst>
                  <a:glow rad="63500">
                    <a:schemeClr val="accent4">
                      <a:satMod val="175000"/>
                      <a:alpha val="40000"/>
                    </a:schemeClr>
                  </a:glow>
                </a:effectLst>
              </a:rPr>
              <a:t>).</a:t>
            </a:r>
          </a:p>
          <a:p>
            <a:pPr marL="342000" indent="-342000"/>
            <a:r>
              <a:rPr lang="en-US" sz="2400" dirty="0">
                <a:solidFill>
                  <a:schemeClr val="tx1"/>
                </a:solidFill>
              </a:rPr>
              <a:t>The </a:t>
            </a:r>
            <a:r>
              <a:rPr lang="en-US" sz="2400" u="sng" spc="-250" dirty="0">
                <a:solidFill>
                  <a:schemeClr val="tx1"/>
                </a:solidFill>
              </a:rPr>
              <a:t>M M Ps</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break</a:t>
            </a:r>
            <a:r>
              <a:rPr lang="en-US" sz="2400" u="sng" dirty="0">
                <a:solidFill>
                  <a:schemeClr val="tx1"/>
                </a:solidFill>
              </a:rPr>
              <a:t> down the extracellular </a:t>
            </a:r>
            <a:r>
              <a:rPr lang="en-US" sz="2400" u="sng" dirty="0">
                <a:solidFill>
                  <a:schemeClr val="tx1"/>
                </a:solidFill>
                <a:effectLst>
                  <a:outerShdw blurRad="38100" dist="38100" dir="2700000" algn="tl">
                    <a:srgbClr val="000000">
                      <a:alpha val="43137"/>
                    </a:srgbClr>
                  </a:outerShdw>
                </a:effectLst>
              </a:rPr>
              <a:t>matrix</a:t>
            </a:r>
            <a:r>
              <a:rPr lang="en-US" sz="2400" dirty="0">
                <a:solidFill>
                  <a:schemeClr val="tx1"/>
                </a:solidFill>
              </a:rPr>
              <a:t>.</a:t>
            </a:r>
          </a:p>
        </p:txBody>
      </p:sp>
    </p:spTree>
    <p:extLst>
      <p:ext uri="{BB962C8B-B14F-4D97-AF65-F5344CB8AC3E}">
        <p14:creationId xmlns:p14="http://schemas.microsoft.com/office/powerpoint/2010/main" val="2417275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1714" y="142801"/>
            <a:ext cx="8229600" cy="597429"/>
          </a:xfrm>
          <a:solidFill>
            <a:schemeClr val="tx2">
              <a:lumMod val="20000"/>
              <a:lumOff val="80000"/>
            </a:schemeClr>
          </a:solidFill>
        </p:spPr>
        <p:txBody>
          <a:bodyPr lIns="0" tIns="0" rIns="0" bIns="0" anchor="ctr"/>
          <a:lstStyle/>
          <a:p>
            <a:r>
              <a:rPr lang="en-US" dirty="0"/>
              <a:t>Angiogenesis</a:t>
            </a:r>
            <a:endParaRPr lang="en-US" sz="2800" dirty="0">
              <a:latin typeface="+mj-lt"/>
            </a:endParaRPr>
          </a:p>
        </p:txBody>
      </p:sp>
      <p:sp>
        <p:nvSpPr>
          <p:cNvPr id="5" name="Content Placeholder 4"/>
          <p:cNvSpPr>
            <a:spLocks noGrp="1"/>
          </p:cNvSpPr>
          <p:nvPr>
            <p:ph sz="quarter" idx="14"/>
          </p:nvPr>
        </p:nvSpPr>
        <p:spPr>
          <a:xfrm>
            <a:off x="457201" y="972457"/>
            <a:ext cx="8229599" cy="2717800"/>
          </a:xfrm>
        </p:spPr>
        <p:txBody>
          <a:bodyPr lIns="0" tIns="0" rIns="0" bIns="0"/>
          <a:lstStyle/>
          <a:p>
            <a:pPr marL="342000" indent="-342000"/>
            <a:r>
              <a:rPr lang="en-US" sz="2400" dirty="0">
                <a:solidFill>
                  <a:schemeClr val="tx1"/>
                </a:solidFill>
              </a:rPr>
              <a:t>The </a:t>
            </a:r>
            <a:r>
              <a:rPr lang="en-US" sz="2400" dirty="0">
                <a:solidFill>
                  <a:srgbClr val="FF0000"/>
                </a:solidFill>
                <a:effectLst>
                  <a:outerShdw blurRad="38100" dist="38100" dir="2700000" algn="tl">
                    <a:srgbClr val="000000">
                      <a:alpha val="43137"/>
                    </a:srgbClr>
                  </a:outerShdw>
                </a:effectLst>
              </a:rPr>
              <a:t>action of </a:t>
            </a:r>
            <a:r>
              <a:rPr lang="en-US" sz="2400" spc="-300" dirty="0">
                <a:solidFill>
                  <a:srgbClr val="FF0000"/>
                </a:solidFill>
                <a:effectLst>
                  <a:outerShdw blurRad="38100" dist="38100" dir="2700000" algn="tl">
                    <a:srgbClr val="000000">
                      <a:alpha val="43137"/>
                    </a:srgbClr>
                  </a:outerShdw>
                </a:effectLst>
              </a:rPr>
              <a:t>M </a:t>
            </a:r>
            <a:r>
              <a:rPr lang="en-US" sz="2400" spc="-300" dirty="0" err="1">
                <a:solidFill>
                  <a:srgbClr val="FF0000"/>
                </a:solidFill>
                <a:effectLst>
                  <a:outerShdw blurRad="38100" dist="38100" dir="2700000" algn="tl">
                    <a:srgbClr val="000000">
                      <a:alpha val="43137"/>
                    </a:srgbClr>
                  </a:outerShdw>
                </a:effectLst>
              </a:rPr>
              <a:t>M</a:t>
            </a:r>
            <a:r>
              <a:rPr lang="en-US" sz="2400" spc="-300" dirty="0">
                <a:solidFill>
                  <a:srgbClr val="FF0000"/>
                </a:solidFill>
                <a:effectLst>
                  <a:outerShdw blurRad="38100" dist="38100" dir="2700000" algn="tl">
                    <a:srgbClr val="000000">
                      <a:alpha val="43137"/>
                    </a:srgbClr>
                  </a:outerShdw>
                </a:effectLst>
              </a:rPr>
              <a:t> Ps</a:t>
            </a:r>
            <a:r>
              <a:rPr lang="en-US" sz="2400" dirty="0">
                <a:solidFill>
                  <a:srgbClr val="FF0000"/>
                </a:solidFill>
                <a:effectLst>
                  <a:outerShdw blurRad="38100" dist="38100" dir="2700000" algn="tl">
                    <a:srgbClr val="000000">
                      <a:alpha val="43137"/>
                    </a:srgbClr>
                  </a:outerShdw>
                </a:effectLst>
              </a:rPr>
              <a:t> allows </a:t>
            </a:r>
            <a:r>
              <a:rPr lang="en-US" sz="2400" dirty="0">
                <a:solidFill>
                  <a:schemeClr val="tx1"/>
                </a:solidFill>
              </a:rPr>
              <a:t>endothelial cells to </a:t>
            </a:r>
            <a:r>
              <a:rPr lang="en-US" sz="2400" u="sng" dirty="0">
                <a:solidFill>
                  <a:srgbClr val="FF0000"/>
                </a:solidFill>
                <a:effectLst>
                  <a:outerShdw blurRad="38100" dist="38100" dir="2700000" algn="tl">
                    <a:srgbClr val="000000">
                      <a:alpha val="43137"/>
                    </a:srgbClr>
                  </a:outerShdw>
                </a:effectLst>
              </a:rPr>
              <a:t>migrate</a:t>
            </a:r>
            <a:r>
              <a:rPr lang="en-US" sz="2400" u="sng" dirty="0">
                <a:solidFill>
                  <a:schemeClr val="tx1"/>
                </a:solidFill>
              </a:rPr>
              <a:t> into the </a:t>
            </a:r>
            <a:r>
              <a:rPr lang="en-US" sz="2400" u="sng" dirty="0">
                <a:solidFill>
                  <a:schemeClr val="tx1"/>
                </a:solidFill>
                <a:effectLst>
                  <a:outerShdw blurRad="38100" dist="38100" dir="2700000" algn="tl">
                    <a:srgbClr val="000000">
                      <a:alpha val="43137"/>
                    </a:srgbClr>
                  </a:outerShdw>
                </a:effectLst>
              </a:rPr>
              <a:t>surrounding</a:t>
            </a:r>
            <a:r>
              <a:rPr lang="en-US" sz="2400" u="sng" dirty="0">
                <a:solidFill>
                  <a:schemeClr val="tx1"/>
                </a:solidFill>
              </a:rPr>
              <a:t> tissues.</a:t>
            </a:r>
          </a:p>
          <a:p>
            <a:pPr marL="342000" indent="-342000"/>
            <a:r>
              <a:rPr lang="en-US" sz="2400" dirty="0">
                <a:solidFill>
                  <a:schemeClr val="tx1"/>
                </a:solidFill>
              </a:rPr>
              <a:t>They </a:t>
            </a:r>
            <a:r>
              <a:rPr lang="en-US" sz="2400" dirty="0">
                <a:solidFill>
                  <a:schemeClr val="tx1"/>
                </a:solidFill>
                <a:effectLst>
                  <a:outerShdw blurRad="38100" dist="38100" dir="2700000" algn="tl">
                    <a:srgbClr val="000000">
                      <a:alpha val="43137"/>
                    </a:srgbClr>
                  </a:outerShdw>
                </a:effectLst>
              </a:rPr>
              <a:t>become</a:t>
            </a:r>
            <a:r>
              <a:rPr lang="en-US" sz="2400" dirty="0">
                <a:solidFill>
                  <a:schemeClr val="tx1"/>
                </a:solidFill>
              </a:rPr>
              <a:t> </a:t>
            </a:r>
            <a:r>
              <a:rPr lang="en-US" sz="2400" u="sng" dirty="0">
                <a:solidFill>
                  <a:srgbClr val="FF0000"/>
                </a:solidFill>
              </a:rPr>
              <a:t>organized</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into</a:t>
            </a:r>
            <a:r>
              <a:rPr lang="en-US" sz="2400" u="sng" dirty="0">
                <a:solidFill>
                  <a:schemeClr val="tx1"/>
                </a:solidFill>
              </a:rPr>
              <a:t> hollow tubes </a:t>
            </a:r>
            <a:r>
              <a:rPr lang="en-US" sz="2400" dirty="0">
                <a:solidFill>
                  <a:schemeClr val="tx1"/>
                </a:solidFill>
              </a:rPr>
              <a:t>and </a:t>
            </a:r>
            <a:r>
              <a:rPr lang="en-US" sz="2400" u="sng" dirty="0">
                <a:solidFill>
                  <a:schemeClr val="tx1"/>
                </a:solidFill>
                <a:effectLst>
                  <a:outerShdw blurRad="38100" dist="38100" dir="2700000" algn="tl">
                    <a:srgbClr val="000000">
                      <a:alpha val="43137"/>
                    </a:srgbClr>
                  </a:outerShdw>
                </a:effectLst>
              </a:rPr>
              <a:t>develop</a:t>
            </a:r>
            <a:r>
              <a:rPr lang="en-US" sz="2400" u="sng" dirty="0">
                <a:solidFill>
                  <a:schemeClr val="tx1"/>
                </a:solidFill>
              </a:rPr>
              <a:t> into new </a:t>
            </a:r>
            <a:r>
              <a:rPr lang="en-US" sz="2400" u="sng" dirty="0">
                <a:solidFill>
                  <a:schemeClr val="tx1"/>
                </a:solidFill>
                <a:effectLst>
                  <a:outerShdw blurRad="38100" dist="38100" dir="2700000" algn="tl">
                    <a:srgbClr val="000000">
                      <a:alpha val="43137"/>
                    </a:srgbClr>
                  </a:outerShdw>
                </a:effectLst>
              </a:rPr>
              <a:t>blood</a:t>
            </a:r>
            <a:r>
              <a:rPr lang="en-US" sz="2400" u="sng" dirty="0">
                <a:solidFill>
                  <a:schemeClr val="tx1"/>
                </a:solidFill>
              </a:rPr>
              <a:t> vessels.</a:t>
            </a:r>
          </a:p>
          <a:p>
            <a:pPr marL="342000" indent="-342000"/>
            <a:r>
              <a:rPr lang="en-US" sz="2400" u="sng" spc="-300" dirty="0">
                <a:solidFill>
                  <a:schemeClr val="tx1"/>
                </a:solidFill>
                <a:effectLst>
                  <a:glow rad="63500">
                    <a:schemeClr val="accent4">
                      <a:satMod val="175000"/>
                      <a:alpha val="40000"/>
                    </a:schemeClr>
                  </a:glow>
                </a:effectLst>
              </a:rPr>
              <a:t>V E G F</a:t>
            </a:r>
            <a:r>
              <a:rPr lang="en-US" sz="2400" u="sng" dirty="0">
                <a:solidFill>
                  <a:schemeClr val="tx1"/>
                </a:solidFill>
                <a:effectLst>
                  <a:glow rad="63500">
                    <a:schemeClr val="accent4">
                      <a:satMod val="175000"/>
                      <a:alpha val="40000"/>
                    </a:schemeClr>
                  </a:glow>
                </a:effectLst>
              </a:rPr>
              <a:t> and </a:t>
            </a:r>
            <a:r>
              <a:rPr lang="en-US" sz="2400" u="sng" spc="-300" dirty="0">
                <a:solidFill>
                  <a:schemeClr val="tx1"/>
                </a:solidFill>
                <a:effectLst>
                  <a:glow rad="63500">
                    <a:schemeClr val="accent4">
                      <a:satMod val="175000"/>
                      <a:alpha val="40000"/>
                    </a:schemeClr>
                  </a:glow>
                </a:effectLst>
              </a:rPr>
              <a:t>F G F</a:t>
            </a:r>
            <a:r>
              <a:rPr lang="en-US" sz="2400" u="sng" dirty="0">
                <a:solidFill>
                  <a:schemeClr val="tx1"/>
                </a:solidFill>
                <a:effectLst>
                  <a:glow rad="635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rPr>
              <a:t>must</a:t>
            </a:r>
            <a:r>
              <a:rPr lang="en-US" sz="2400" u="sng" dirty="0">
                <a:solidFill>
                  <a:schemeClr val="tx1"/>
                </a:solidFill>
                <a:effectLst>
                  <a:glow rad="63500">
                    <a:schemeClr val="accent4">
                      <a:satMod val="175000"/>
                      <a:alpha val="40000"/>
                    </a:schemeClr>
                  </a:glow>
                </a:effectLst>
              </a:rPr>
              <a:t> </a:t>
            </a:r>
            <a:r>
              <a:rPr lang="en-US" sz="2400" u="sng" dirty="0">
                <a:solidFill>
                  <a:srgbClr val="FF0000"/>
                </a:solidFill>
                <a:effectLst>
                  <a:glow rad="63500">
                    <a:schemeClr val="accent4">
                      <a:satMod val="175000"/>
                      <a:alpha val="40000"/>
                    </a:schemeClr>
                  </a:glow>
                </a:effectLst>
              </a:rPr>
              <a:t>overcome</a:t>
            </a:r>
            <a:r>
              <a:rPr lang="en-US" sz="2400" u="sng" dirty="0">
                <a:solidFill>
                  <a:schemeClr val="tx1"/>
                </a:solidFill>
                <a:effectLst>
                  <a:glow rad="635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rPr>
              <a:t>angiogenesis </a:t>
            </a:r>
            <a:r>
              <a:rPr lang="en-US" sz="2400" b="1" i="1" u="sng" dirty="0">
                <a:ln w="22225">
                  <a:solidFill>
                    <a:schemeClr val="accent2"/>
                  </a:solidFill>
                  <a:prstDash val="solid"/>
                </a:ln>
                <a:solidFill>
                  <a:schemeClr val="accent2">
                    <a:lumMod val="40000"/>
                    <a:lumOff val="60000"/>
                  </a:schemeClr>
                </a:solidFill>
              </a:rPr>
              <a:t>inhibitors</a:t>
            </a:r>
            <a:r>
              <a:rPr lang="en-US" sz="2400" b="1" u="sng" dirty="0">
                <a:ln w="22225">
                  <a:solidFill>
                    <a:schemeClr val="accent2"/>
                  </a:solidFill>
                  <a:prstDash val="solid"/>
                </a:ln>
                <a:solidFill>
                  <a:schemeClr val="accent2">
                    <a:lumMod val="40000"/>
                    <a:lumOff val="60000"/>
                  </a:schemeClr>
                </a:solidFill>
              </a:rPr>
              <a:t> </a:t>
            </a:r>
            <a:r>
              <a:rPr lang="en-US" sz="2400" u="sng" dirty="0">
                <a:solidFill>
                  <a:schemeClr val="tx1"/>
                </a:solidFill>
                <a:effectLst>
                  <a:glow rad="63500">
                    <a:schemeClr val="accent4">
                      <a:satMod val="175000"/>
                      <a:alpha val="40000"/>
                    </a:schemeClr>
                  </a:glow>
                </a:effectLst>
              </a:rPr>
              <a:t>in order to </a:t>
            </a:r>
            <a:r>
              <a:rPr lang="en-US" sz="2400" u="sng" dirty="0">
                <a:solidFill>
                  <a:srgbClr val="FF0000"/>
                </a:solidFill>
                <a:effectLst>
                  <a:glow rad="63500">
                    <a:schemeClr val="accent4">
                      <a:satMod val="175000"/>
                      <a:alpha val="40000"/>
                    </a:schemeClr>
                  </a:glow>
                </a:effectLst>
              </a:rPr>
              <a:t>promote</a:t>
            </a:r>
            <a:r>
              <a:rPr lang="en-US" sz="2400" u="sng" dirty="0">
                <a:solidFill>
                  <a:schemeClr val="tx1"/>
                </a:solidFill>
                <a:effectLst>
                  <a:glow rad="63500">
                    <a:schemeClr val="accent4">
                      <a:satMod val="175000"/>
                      <a:alpha val="40000"/>
                    </a:schemeClr>
                  </a:glow>
                </a:effectLst>
              </a:rPr>
              <a:t> blood vessel </a:t>
            </a:r>
            <a:r>
              <a:rPr lang="en-US" sz="2400" b="1" u="sng" dirty="0">
                <a:ln w="22225">
                  <a:solidFill>
                    <a:schemeClr val="accent2"/>
                  </a:solidFill>
                  <a:prstDash val="solid"/>
                </a:ln>
                <a:solidFill>
                  <a:schemeClr val="accent2">
                    <a:lumMod val="40000"/>
                    <a:lumOff val="60000"/>
                  </a:schemeClr>
                </a:solidFill>
              </a:rPr>
              <a:t>formation.</a:t>
            </a:r>
            <a:endParaRPr lang="en-US" sz="2400" u="sng" dirty="0">
              <a:solidFill>
                <a:schemeClr val="tx1"/>
              </a:solidFill>
              <a:effectLst>
                <a:glow rad="63500">
                  <a:schemeClr val="accent4">
                    <a:satMod val="175000"/>
                    <a:alpha val="40000"/>
                  </a:schemeClr>
                </a:glow>
              </a:effectLst>
            </a:endParaRPr>
          </a:p>
        </p:txBody>
      </p:sp>
    </p:spTree>
    <p:extLst>
      <p:ext uri="{BB962C8B-B14F-4D97-AF65-F5344CB8AC3E}">
        <p14:creationId xmlns:p14="http://schemas.microsoft.com/office/powerpoint/2010/main" val="23593343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7156" y="156931"/>
            <a:ext cx="8251961" cy="580535"/>
          </a:xfrm>
          <a:solidFill>
            <a:schemeClr val="tx2">
              <a:lumMod val="20000"/>
              <a:lumOff val="80000"/>
            </a:schemeClr>
          </a:solidFill>
        </p:spPr>
        <p:txBody>
          <a:bodyPr lIns="0" tIns="0" rIns="0" bIns="0" anchor="ctr"/>
          <a:lstStyle/>
          <a:p>
            <a:r>
              <a:rPr lang="en-US" dirty="0"/>
              <a:t>Angiogenesis Inhibitors</a:t>
            </a:r>
          </a:p>
        </p:txBody>
      </p:sp>
      <p:sp>
        <p:nvSpPr>
          <p:cNvPr id="6" name="Content Placeholder 5"/>
          <p:cNvSpPr>
            <a:spLocks noGrp="1"/>
          </p:cNvSpPr>
          <p:nvPr>
            <p:ph sz="quarter" idx="15"/>
          </p:nvPr>
        </p:nvSpPr>
        <p:spPr>
          <a:xfrm>
            <a:off x="465231" y="1039808"/>
            <a:ext cx="8260838" cy="3107649"/>
          </a:xfrm>
        </p:spPr>
        <p:txBody>
          <a:bodyPr lIns="0" tIns="0" rIns="0" bIns="0"/>
          <a:lstStyle/>
          <a:p>
            <a:pPr marL="342000" indent="-342000"/>
            <a:r>
              <a:rPr lang="en-US" sz="2400" u="sng" dirty="0">
                <a:solidFill>
                  <a:schemeClr val="tx1"/>
                </a:solidFill>
                <a:effectLst>
                  <a:outerShdw blurRad="38100" dist="38100" dir="2700000" algn="tl">
                    <a:srgbClr val="000000">
                      <a:alpha val="43137"/>
                    </a:srgbClr>
                  </a:outerShdw>
                </a:effectLst>
              </a:rPr>
              <a:t>Many</a:t>
            </a:r>
            <a:r>
              <a:rPr lang="en-US" sz="2400" u="sng" dirty="0">
                <a:solidFill>
                  <a:schemeClr val="tx1"/>
                </a:solidFill>
              </a:rPr>
              <a:t> naturally occurring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inhibitors</a:t>
            </a:r>
            <a:r>
              <a:rPr lang="en-US" sz="2400" u="sng" dirty="0">
                <a:solidFill>
                  <a:schemeClr val="accent4">
                    <a:lumMod val="75000"/>
                  </a:schemeClr>
                </a:solidFill>
              </a:rPr>
              <a:t> of angiogenesis </a:t>
            </a:r>
            <a:r>
              <a:rPr lang="en-US" sz="2400" u="sng" dirty="0">
                <a:solidFill>
                  <a:schemeClr val="tx1"/>
                </a:solidFill>
              </a:rPr>
              <a:t>are known</a:t>
            </a:r>
            <a:r>
              <a:rPr lang="en-US" sz="2400" dirty="0">
                <a:solidFill>
                  <a:schemeClr val="tx1"/>
                </a:solidFill>
              </a:rPr>
              <a:t>.</a:t>
            </a:r>
          </a:p>
          <a:p>
            <a:pPr marL="342000" indent="-342000"/>
            <a:r>
              <a:rPr lang="en-US" sz="2400" dirty="0">
                <a:solidFill>
                  <a:schemeClr val="tx1"/>
                </a:solidFill>
                <a:effectLst>
                  <a:glow rad="101600">
                    <a:srgbClr val="D3F42C">
                      <a:alpha val="60000"/>
                    </a:srgbClr>
                  </a:glow>
                </a:effectLst>
              </a:rPr>
              <a:t>These include </a:t>
            </a:r>
            <a:r>
              <a:rPr lang="en-US" sz="2400" b="1" i="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angiostatin</a:t>
            </a:r>
            <a:r>
              <a:rPr lang="en-US" sz="2400" i="1" u="sng" dirty="0">
                <a:solidFill>
                  <a:schemeClr val="tx1"/>
                </a:solidFill>
                <a:effectLst>
                  <a:glow rad="101600">
                    <a:srgbClr val="D3F42C">
                      <a:alpha val="60000"/>
                    </a:srgbClr>
                  </a:glow>
                </a:effectLst>
              </a:rPr>
              <a:t>, </a:t>
            </a:r>
            <a:r>
              <a:rPr lang="en-US" sz="2400" b="1" i="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endostatin</a:t>
            </a:r>
            <a:r>
              <a:rPr lang="en-US" sz="2400" i="1" u="sng" dirty="0">
                <a:solidFill>
                  <a:schemeClr val="tx1"/>
                </a:solidFill>
                <a:effectLst>
                  <a:glow rad="101600">
                    <a:srgbClr val="D3F42C">
                      <a:alpha val="60000"/>
                    </a:srgbClr>
                  </a:glow>
                </a:effectLst>
              </a:rPr>
              <a:t>, </a:t>
            </a:r>
            <a:r>
              <a:rPr lang="en-US" sz="2400" u="sng" dirty="0">
                <a:solidFill>
                  <a:schemeClr val="tx1"/>
                </a:solidFill>
                <a:effectLst>
                  <a:glow rad="101600">
                    <a:srgbClr val="D3F42C">
                      <a:alpha val="60000"/>
                    </a:srgbClr>
                  </a:glow>
                </a:effectLst>
              </a:rPr>
              <a:t>and </a:t>
            </a:r>
            <a:r>
              <a:rPr lang="en-US" sz="2400" b="1" i="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thrombospondin</a:t>
            </a:r>
            <a:r>
              <a:rPr lang="en-US" sz="2400" i="1" dirty="0">
                <a:solidFill>
                  <a:schemeClr val="tx1"/>
                </a:solidFill>
              </a:rPr>
              <a:t>.</a:t>
            </a:r>
          </a:p>
          <a:p>
            <a:pPr marL="342000" indent="-342000"/>
            <a:r>
              <a:rPr lang="en-US" sz="2400" dirty="0">
                <a:solidFill>
                  <a:schemeClr val="tx1"/>
                </a:solidFill>
                <a:effectLst>
                  <a:outerShdw blurRad="38100" dist="38100" dir="2700000" algn="tl">
                    <a:srgbClr val="000000">
                      <a:alpha val="43137"/>
                    </a:srgbClr>
                  </a:outerShdw>
                </a:effectLst>
              </a:rPr>
              <a:t>When</a:t>
            </a:r>
            <a:r>
              <a:rPr lang="en-US" sz="2400" dirty="0">
                <a:solidFill>
                  <a:schemeClr val="tx1"/>
                </a:solidFill>
              </a:rPr>
              <a:t> tumors </a:t>
            </a:r>
            <a:r>
              <a:rPr lang="en-US" sz="2400" dirty="0">
                <a:solidFill>
                  <a:schemeClr val="tx1"/>
                </a:solidFill>
                <a:effectLst>
                  <a:outerShdw blurRad="38100" dist="38100" dir="2700000" algn="tl">
                    <a:srgbClr val="000000">
                      <a:alpha val="43137"/>
                    </a:srgbClr>
                  </a:outerShdw>
                </a:effectLst>
              </a:rPr>
              <a:t>trigger</a:t>
            </a:r>
            <a:r>
              <a:rPr lang="en-US" sz="2400" dirty="0">
                <a:solidFill>
                  <a:schemeClr val="tx1"/>
                </a:solidFill>
              </a:rPr>
              <a:t> angiogenesis, it is </a:t>
            </a:r>
            <a:r>
              <a:rPr lang="en-US" sz="2400" dirty="0">
                <a:solidFill>
                  <a:schemeClr val="accent4">
                    <a:lumMod val="75000"/>
                  </a:schemeClr>
                </a:solidFill>
                <a:effectLst>
                  <a:glow rad="63500">
                    <a:schemeClr val="accent5">
                      <a:satMod val="175000"/>
                      <a:alpha val="40000"/>
                    </a:schemeClr>
                  </a:glow>
                </a:effectLst>
              </a:rPr>
              <a:t>accomplished </a:t>
            </a:r>
            <a:r>
              <a:rPr lang="en-US" sz="2400" dirty="0">
                <a:solidFill>
                  <a:schemeClr val="accent4">
                    <a:lumMod val="75000"/>
                  </a:schemeClr>
                </a:solidFill>
                <a:effectLst>
                  <a:glow rad="63500">
                    <a:schemeClr val="accent5">
                      <a:satMod val="175000"/>
                      <a:alpha val="40000"/>
                    </a:schemeClr>
                  </a:glow>
                  <a:outerShdw blurRad="38100" dist="38100" dir="2700000" algn="tl">
                    <a:srgbClr val="000000">
                      <a:alpha val="43137"/>
                    </a:srgbClr>
                  </a:outerShdw>
                </a:effectLst>
              </a:rPr>
              <a:t>by</a:t>
            </a:r>
            <a:r>
              <a:rPr lang="en-US" sz="2400" dirty="0">
                <a:solidFill>
                  <a:schemeClr val="accent4">
                    <a:lumMod val="75000"/>
                  </a:schemeClr>
                </a:solidFill>
                <a:effectLst>
                  <a:glow rad="63500">
                    <a:schemeClr val="accent5">
                      <a:satMod val="175000"/>
                      <a:alpha val="40000"/>
                    </a:schemeClr>
                  </a:glow>
                </a:effectLst>
              </a:rPr>
              <a:t> </a:t>
            </a:r>
            <a:r>
              <a:rPr lang="en-US" sz="2400" u="sng" dirty="0">
                <a:solidFill>
                  <a:schemeClr val="accent4">
                    <a:lumMod val="75000"/>
                  </a:schemeClr>
                </a:solidFill>
                <a:effectLst>
                  <a:glow rad="63500">
                    <a:schemeClr val="accent5">
                      <a:satMod val="175000"/>
                      <a:alpha val="40000"/>
                    </a:schemeClr>
                  </a:glow>
                  <a:outerShdw blurRad="38100" dist="38100" dir="2700000" algn="tl">
                    <a:srgbClr val="000000">
                      <a:alpha val="43137"/>
                    </a:srgbClr>
                  </a:outerShdw>
                </a:effectLst>
              </a:rPr>
              <a:t>increasing</a:t>
            </a:r>
            <a:r>
              <a:rPr lang="en-US" sz="2400" u="sng" dirty="0">
                <a:solidFill>
                  <a:schemeClr val="accent4">
                    <a:lumMod val="75000"/>
                  </a:schemeClr>
                </a:solidFill>
                <a:effectLst>
                  <a:glow rad="63500">
                    <a:schemeClr val="accent5">
                      <a:satMod val="175000"/>
                      <a:alpha val="40000"/>
                    </a:schemeClr>
                  </a:glow>
                </a:effectLst>
              </a:rPr>
              <a:t> angiogenesis </a:t>
            </a:r>
            <a:r>
              <a:rPr lang="en-US" sz="2400" u="sng" dirty="0">
                <a:solidFill>
                  <a:schemeClr val="accent4">
                    <a:lumMod val="75000"/>
                  </a:schemeClr>
                </a:solidFill>
                <a:effectLst>
                  <a:glow rad="63500">
                    <a:schemeClr val="accent5">
                      <a:satMod val="175000"/>
                      <a:alpha val="40000"/>
                    </a:schemeClr>
                  </a:glow>
                  <a:outerShdw blurRad="38100" dist="38100" dir="2700000" algn="tl">
                    <a:srgbClr val="000000">
                      <a:alpha val="43137"/>
                    </a:srgbClr>
                  </a:outerShdw>
                </a:effectLst>
              </a:rPr>
              <a:t>activators</a:t>
            </a:r>
            <a:r>
              <a:rPr lang="en-US" sz="2400" u="sng" dirty="0">
                <a:solidFill>
                  <a:schemeClr val="accent4">
                    <a:lumMod val="75000"/>
                  </a:schemeClr>
                </a:solidFill>
                <a:effectLst>
                  <a:glow rad="63500">
                    <a:schemeClr val="accent5">
                      <a:satMod val="175000"/>
                      <a:alpha val="40000"/>
                    </a:schemeClr>
                  </a:glow>
                </a:effectLst>
              </a:rPr>
              <a:t> </a:t>
            </a:r>
            <a:r>
              <a:rPr lang="en-US" sz="2400" dirty="0">
                <a:solidFill>
                  <a:schemeClr val="accent4">
                    <a:lumMod val="75000"/>
                  </a:schemeClr>
                </a:solidFill>
                <a:effectLst>
                  <a:glow rad="63500">
                    <a:schemeClr val="accent5">
                      <a:satMod val="175000"/>
                      <a:alpha val="40000"/>
                    </a:schemeClr>
                  </a:glow>
                </a:effectLst>
              </a:rPr>
              <a:t>and </a:t>
            </a:r>
            <a:r>
              <a:rPr lang="en-US" sz="2400" u="sng" dirty="0">
                <a:solidFill>
                  <a:schemeClr val="accent4">
                    <a:lumMod val="75000"/>
                  </a:schemeClr>
                </a:solidFill>
                <a:effectLst>
                  <a:glow rad="63500">
                    <a:schemeClr val="accent5">
                      <a:satMod val="175000"/>
                      <a:alpha val="40000"/>
                    </a:schemeClr>
                  </a:glow>
                  <a:outerShdw blurRad="38100" dist="38100" dir="2700000" algn="tl">
                    <a:srgbClr val="000000">
                      <a:alpha val="43137"/>
                    </a:srgbClr>
                  </a:outerShdw>
                </a:effectLst>
              </a:rPr>
              <a:t>decreasing</a:t>
            </a:r>
            <a:r>
              <a:rPr lang="en-US" sz="2400" u="sng" dirty="0">
                <a:solidFill>
                  <a:schemeClr val="accent4">
                    <a:lumMod val="75000"/>
                  </a:schemeClr>
                </a:solidFill>
                <a:effectLst>
                  <a:glow rad="63500">
                    <a:schemeClr val="accent5">
                      <a:satMod val="175000"/>
                      <a:alpha val="40000"/>
                    </a:schemeClr>
                  </a:glow>
                </a:effectLst>
              </a:rPr>
              <a:t> angiogenesis </a:t>
            </a:r>
            <a:r>
              <a:rPr lang="en-US" sz="2400" u="sng" dirty="0">
                <a:solidFill>
                  <a:schemeClr val="accent4">
                    <a:lumMod val="75000"/>
                  </a:schemeClr>
                </a:solidFill>
                <a:effectLst>
                  <a:glow rad="63500">
                    <a:schemeClr val="accent5">
                      <a:satMod val="175000"/>
                      <a:alpha val="40000"/>
                    </a:schemeClr>
                  </a:glow>
                  <a:outerShdw blurRad="38100" dist="38100" dir="2700000" algn="tl">
                    <a:srgbClr val="000000">
                      <a:alpha val="43137"/>
                    </a:srgbClr>
                  </a:outerShdw>
                </a:effectLst>
              </a:rPr>
              <a:t>inhibitors</a:t>
            </a:r>
            <a:r>
              <a:rPr lang="en-US" sz="2400" u="sng" dirty="0">
                <a:solidFill>
                  <a:schemeClr val="accent4">
                    <a:lumMod val="75000"/>
                  </a:schemeClr>
                </a:solidFill>
                <a:effectLst>
                  <a:glow rad="63500">
                    <a:schemeClr val="accent5">
                      <a:satMod val="175000"/>
                      <a:alpha val="40000"/>
                    </a:schemeClr>
                  </a:glow>
                </a:effectLst>
              </a:rPr>
              <a:t>.</a:t>
            </a:r>
          </a:p>
        </p:txBody>
      </p:sp>
    </p:spTree>
    <p:extLst>
      <p:ext uri="{BB962C8B-B14F-4D97-AF65-F5344CB8AC3E}">
        <p14:creationId xmlns:p14="http://schemas.microsoft.com/office/powerpoint/2010/main" val="2391662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6558" y="165350"/>
            <a:ext cx="8263784" cy="1111906"/>
          </a:xfrm>
          <a:solidFill>
            <a:schemeClr val="tx2">
              <a:lumMod val="20000"/>
              <a:lumOff val="80000"/>
            </a:schemeClr>
          </a:solidFill>
        </p:spPr>
        <p:txBody>
          <a:bodyPr lIns="0" tIns="0" rIns="0" bIns="0" anchor="ctr"/>
          <a:lstStyle/>
          <a:p>
            <a:r>
              <a:rPr lang="en-US" sz="3600" dirty="0">
                <a:latin typeface="+mj-lt"/>
              </a:rPr>
              <a:t>Cancer Cells Spread by Invasion and Metastasis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1640114"/>
            <a:ext cx="8263784" cy="2365829"/>
          </a:xfrm>
        </p:spPr>
        <p:txBody>
          <a:bodyPr lIns="0" tIns="0" rIns="0" bIns="0"/>
          <a:lstStyle/>
          <a:p>
            <a:pPr marL="342000" indent="-342000"/>
            <a:r>
              <a:rPr lang="en-US" sz="2400" b="1" dirty="0">
                <a:solidFill>
                  <a:schemeClr val="tx1"/>
                </a:solidFill>
              </a:rPr>
              <a:t>Invasion</a:t>
            </a:r>
            <a:r>
              <a:rPr lang="en-US" sz="2400" dirty="0">
                <a:solidFill>
                  <a:schemeClr val="tx1"/>
                </a:solidFill>
              </a:rPr>
              <a:t> is the </a:t>
            </a:r>
            <a:r>
              <a:rPr lang="en-US" sz="2400" u="sng" dirty="0">
                <a:solidFill>
                  <a:schemeClr val="tx1"/>
                </a:solidFill>
                <a:effectLst>
                  <a:outerShdw blurRad="38100" dist="38100" dir="2700000" algn="tl">
                    <a:srgbClr val="000000">
                      <a:alpha val="43137"/>
                    </a:srgbClr>
                  </a:outerShdw>
                </a:effectLst>
              </a:rPr>
              <a:t>direct</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migration</a:t>
            </a:r>
            <a:r>
              <a:rPr lang="en-US" sz="2400" u="sng" dirty="0">
                <a:solidFill>
                  <a:schemeClr val="tx1"/>
                </a:solidFill>
              </a:rPr>
              <a:t> and </a:t>
            </a:r>
            <a:r>
              <a:rPr lang="en-US" sz="2400" u="sng" dirty="0">
                <a:solidFill>
                  <a:schemeClr val="tx1"/>
                </a:solidFill>
                <a:effectLst>
                  <a:outerShdw blurRad="38100" dist="38100" dir="2700000" algn="tl">
                    <a:srgbClr val="000000">
                      <a:alpha val="43137"/>
                    </a:srgbClr>
                  </a:outerShdw>
                </a:effectLst>
              </a:rPr>
              <a:t>penetration</a:t>
            </a:r>
            <a:r>
              <a:rPr lang="en-US" sz="2400" u="sng" dirty="0">
                <a:solidFill>
                  <a:schemeClr val="tx1"/>
                </a:solidFill>
              </a:rPr>
              <a:t> of cancer cells </a:t>
            </a:r>
            <a:r>
              <a:rPr lang="en-US" sz="2400" u="sng" dirty="0">
                <a:solidFill>
                  <a:schemeClr val="tx1"/>
                </a:solidFill>
                <a:effectLst>
                  <a:outerShdw blurRad="38100" dist="38100" dir="2700000" algn="tl">
                    <a:srgbClr val="000000">
                      <a:alpha val="43137"/>
                    </a:srgbClr>
                  </a:outerShdw>
                </a:effectLst>
              </a:rPr>
              <a:t>into</a:t>
            </a:r>
            <a:r>
              <a:rPr lang="en-US" sz="2400" u="sng" dirty="0">
                <a:solidFill>
                  <a:schemeClr val="tx1"/>
                </a:solidFill>
              </a:rPr>
              <a:t> neighboring tissues.</a:t>
            </a:r>
          </a:p>
          <a:p>
            <a:pPr marL="342000" indent="-342000"/>
            <a:r>
              <a:rPr lang="en-US" sz="2400" b="1" dirty="0">
                <a:solidFill>
                  <a:srgbClr val="FF0000"/>
                </a:solidFill>
              </a:rPr>
              <a:t>Metastasis</a:t>
            </a:r>
            <a:r>
              <a:rPr lang="en-US" sz="2400" dirty="0">
                <a:solidFill>
                  <a:schemeClr val="tx1"/>
                </a:solidFill>
              </a:rPr>
              <a:t> involves the </a:t>
            </a:r>
            <a:r>
              <a:rPr lang="en-US" sz="2400" u="sng" dirty="0">
                <a:solidFill>
                  <a:schemeClr val="tx1"/>
                </a:solidFill>
                <a:effectLst>
                  <a:outerShdw blurRad="38100" dist="38100" dir="2700000" algn="tl">
                    <a:srgbClr val="000000">
                      <a:alpha val="43137"/>
                    </a:srgbClr>
                  </a:outerShdw>
                </a:effectLst>
              </a:rPr>
              <a:t>ability</a:t>
            </a:r>
            <a:r>
              <a:rPr lang="en-US" sz="2400" u="sng" dirty="0">
                <a:solidFill>
                  <a:schemeClr val="tx1"/>
                </a:solidFill>
              </a:rPr>
              <a:t> of cancer cells to </a:t>
            </a:r>
            <a:r>
              <a:rPr lang="en-US" sz="2400" u="sng" dirty="0">
                <a:solidFill>
                  <a:schemeClr val="tx1"/>
                </a:solidFill>
                <a:effectLst>
                  <a:outerShdw blurRad="38100" dist="38100" dir="2700000" algn="tl">
                    <a:srgbClr val="000000">
                      <a:alpha val="43137"/>
                    </a:srgbClr>
                  </a:outerShdw>
                </a:effectLst>
              </a:rPr>
              <a:t>enter</a:t>
            </a:r>
            <a:r>
              <a:rPr lang="en-US" sz="2400" u="sng" dirty="0">
                <a:solidFill>
                  <a:schemeClr val="tx1"/>
                </a:solidFill>
              </a:rPr>
              <a:t> the bloodstream </a:t>
            </a:r>
            <a:r>
              <a:rPr lang="en-US" sz="2400" u="sng" dirty="0">
                <a:solidFill>
                  <a:schemeClr val="tx1"/>
                </a:solidFill>
                <a:effectLst>
                  <a:outerShdw blurRad="38100" dist="38100" dir="2700000" algn="tl">
                    <a:srgbClr val="000000">
                      <a:alpha val="43137"/>
                    </a:srgbClr>
                  </a:outerShdw>
                </a:effectLst>
              </a:rPr>
              <a:t>and</a:t>
            </a:r>
            <a:r>
              <a:rPr lang="en-US" sz="2400" u="sng" dirty="0">
                <a:solidFill>
                  <a:schemeClr val="tx1"/>
                </a:solidFill>
              </a:rPr>
              <a:t> travel to </a:t>
            </a:r>
            <a:r>
              <a:rPr lang="en-US" sz="2400" u="sng" dirty="0">
                <a:solidFill>
                  <a:schemeClr val="tx1"/>
                </a:solidFill>
                <a:effectLst>
                  <a:outerShdw blurRad="38100" dist="38100" dir="2700000" algn="tl">
                    <a:srgbClr val="000000">
                      <a:alpha val="43137"/>
                    </a:srgbClr>
                  </a:outerShdw>
                </a:effectLst>
              </a:rPr>
              <a:t>distant</a:t>
            </a:r>
            <a:r>
              <a:rPr lang="en-US" sz="2400" u="sng" dirty="0">
                <a:solidFill>
                  <a:schemeClr val="tx1"/>
                </a:solidFill>
              </a:rPr>
              <a:t> sites</a:t>
            </a:r>
            <a:r>
              <a:rPr lang="en-US" sz="2400" dirty="0">
                <a:solidFill>
                  <a:schemeClr val="tx1"/>
                </a:solidFill>
              </a:rPr>
              <a:t>.</a:t>
            </a:r>
          </a:p>
          <a:p>
            <a:pPr marL="342000" indent="-342000"/>
            <a:r>
              <a:rPr lang="en-US" sz="2400" u="sng" dirty="0">
                <a:solidFill>
                  <a:schemeClr val="tx1"/>
                </a:solidFill>
                <a:effectLst>
                  <a:outerShdw blurRad="38100" dist="38100" dir="2700000" algn="tl">
                    <a:srgbClr val="000000">
                      <a:alpha val="43137"/>
                    </a:srgbClr>
                  </a:outerShdw>
                </a:effectLst>
              </a:rPr>
              <a:t>Tumors</a:t>
            </a:r>
            <a:r>
              <a:rPr lang="en-US" sz="2400" u="sng" dirty="0">
                <a:solidFill>
                  <a:schemeClr val="tx1"/>
                </a:solidFill>
              </a:rPr>
              <a:t> formed in </a:t>
            </a:r>
            <a:r>
              <a:rPr lang="en-US" sz="2400" u="sng" dirty="0">
                <a:solidFill>
                  <a:schemeClr val="tx1"/>
                </a:solidFill>
                <a:effectLst>
                  <a:outerShdw blurRad="38100" dist="38100" dir="2700000" algn="tl">
                    <a:srgbClr val="000000">
                      <a:alpha val="43137"/>
                    </a:srgbClr>
                  </a:outerShdw>
                </a:effectLst>
              </a:rPr>
              <a:t>new</a:t>
            </a:r>
            <a:r>
              <a:rPr lang="en-US" sz="2400" u="sng" dirty="0">
                <a:solidFill>
                  <a:schemeClr val="tx1"/>
                </a:solidFill>
              </a:rPr>
              <a:t> locations </a:t>
            </a:r>
            <a:r>
              <a:rPr lang="en-US" sz="2400" dirty="0">
                <a:solidFill>
                  <a:schemeClr val="tx1"/>
                </a:solidFill>
              </a:rPr>
              <a:t>are called </a:t>
            </a:r>
            <a:r>
              <a:rPr lang="en-US" sz="2400" i="1" dirty="0">
                <a:solidFill>
                  <a:srgbClr val="FF0000"/>
                </a:solidFill>
              </a:rPr>
              <a:t>metastases.</a:t>
            </a:r>
          </a:p>
        </p:txBody>
      </p:sp>
    </p:spTree>
    <p:extLst>
      <p:ext uri="{BB962C8B-B14F-4D97-AF65-F5344CB8AC3E}">
        <p14:creationId xmlns:p14="http://schemas.microsoft.com/office/powerpoint/2010/main" val="35091470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044" y="85524"/>
            <a:ext cx="8263784" cy="736989"/>
          </a:xfrm>
          <a:solidFill>
            <a:schemeClr val="tx2">
              <a:lumMod val="20000"/>
              <a:lumOff val="80000"/>
            </a:schemeClr>
          </a:solidFill>
        </p:spPr>
        <p:txBody>
          <a:bodyPr lIns="0" tIns="0" rIns="0" bIns="0" anchor="ctr"/>
          <a:lstStyle/>
          <a:p>
            <a:r>
              <a:rPr lang="en-US" sz="3600" dirty="0">
                <a:latin typeface="+mj-lt"/>
              </a:rPr>
              <a:t>Metastasis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81072" y="984110"/>
            <a:ext cx="8263784" cy="3424604"/>
          </a:xfrm>
        </p:spPr>
        <p:txBody>
          <a:bodyPr lIns="0" tIns="0" rIns="0" bIns="0"/>
          <a:lstStyle/>
          <a:p>
            <a:pPr marL="342000" indent="-342000"/>
            <a:r>
              <a:rPr lang="en-US" sz="2400" dirty="0">
                <a:solidFill>
                  <a:schemeClr val="accent4">
                    <a:lumMod val="75000"/>
                  </a:schemeClr>
                </a:solidFill>
                <a:effectLst>
                  <a:glow rad="101600">
                    <a:schemeClr val="accent5">
                      <a:lumMod val="20000"/>
                      <a:lumOff val="80000"/>
                      <a:alpha val="60000"/>
                    </a:schemeClr>
                  </a:glow>
                </a:effectLst>
              </a:rPr>
              <a:t>A </a:t>
            </a:r>
            <a:r>
              <a:rPr lang="en-US" sz="2400" u="sng" dirty="0">
                <a:solidFill>
                  <a:schemeClr val="accent4">
                    <a:lumMod val="75000"/>
                  </a:schemeClr>
                </a:solidFill>
                <a:effectLst>
                  <a:glow rad="101600">
                    <a:schemeClr val="accent5">
                      <a:lumMod val="20000"/>
                      <a:lumOff val="80000"/>
                      <a:alpha val="60000"/>
                    </a:schemeClr>
                  </a:glow>
                  <a:outerShdw blurRad="38100" dist="38100" dir="2700000" algn="tl">
                    <a:srgbClr val="000000">
                      <a:alpha val="43137"/>
                    </a:srgbClr>
                  </a:outerShdw>
                </a:effectLst>
              </a:rPr>
              <a:t>cascade</a:t>
            </a:r>
            <a:r>
              <a:rPr lang="en-US" sz="2400" u="sng" dirty="0">
                <a:solidFill>
                  <a:schemeClr val="accent4">
                    <a:lumMod val="75000"/>
                  </a:schemeClr>
                </a:solidFill>
                <a:effectLst>
                  <a:glow rad="101600">
                    <a:schemeClr val="accent5">
                      <a:lumMod val="20000"/>
                      <a:lumOff val="80000"/>
                      <a:alpha val="60000"/>
                    </a:schemeClr>
                  </a:glow>
                </a:effectLst>
              </a:rPr>
              <a:t> of events is required for a tumor to </a:t>
            </a:r>
            <a:r>
              <a:rPr lang="en-US" sz="2400" u="sng" dirty="0">
                <a:solidFill>
                  <a:schemeClr val="accent4">
                    <a:lumMod val="75000"/>
                  </a:schemeClr>
                </a:solidFill>
                <a:effectLst>
                  <a:glow rad="101600">
                    <a:schemeClr val="accent5">
                      <a:lumMod val="20000"/>
                      <a:lumOff val="80000"/>
                      <a:alpha val="60000"/>
                    </a:schemeClr>
                  </a:glow>
                  <a:outerShdw blurRad="38100" dist="38100" dir="2700000" algn="tl">
                    <a:srgbClr val="000000">
                      <a:alpha val="43137"/>
                    </a:srgbClr>
                  </a:outerShdw>
                </a:effectLst>
              </a:rPr>
              <a:t>metastasize</a:t>
            </a:r>
            <a:r>
              <a:rPr lang="en-US" sz="2400" u="sng" dirty="0">
                <a:solidFill>
                  <a:schemeClr val="accent4">
                    <a:lumMod val="75000"/>
                  </a:schemeClr>
                </a:solidFill>
                <a:effectLst>
                  <a:glow rad="101600">
                    <a:schemeClr val="accent5">
                      <a:lumMod val="20000"/>
                      <a:lumOff val="80000"/>
                      <a:alpha val="60000"/>
                    </a:schemeClr>
                  </a:glow>
                </a:effectLst>
              </a:rPr>
              <a:t>, </a:t>
            </a:r>
            <a:r>
              <a:rPr lang="en-US" sz="2400" u="sng" dirty="0">
                <a:solidFill>
                  <a:schemeClr val="accent4">
                    <a:lumMod val="75000"/>
                  </a:schemeClr>
                </a:solidFill>
                <a:effectLst>
                  <a:glow rad="101600">
                    <a:schemeClr val="accent5">
                      <a:lumMod val="20000"/>
                      <a:lumOff val="80000"/>
                      <a:alpha val="60000"/>
                    </a:schemeClr>
                  </a:glow>
                  <a:outerShdw blurRad="38100" dist="38100" dir="2700000" algn="tl">
                    <a:srgbClr val="000000">
                      <a:alpha val="43137"/>
                    </a:srgbClr>
                  </a:outerShdw>
                </a:effectLst>
              </a:rPr>
              <a:t>beginning</a:t>
            </a:r>
            <a:r>
              <a:rPr lang="en-US" sz="2400" u="sng" dirty="0">
                <a:solidFill>
                  <a:schemeClr val="accent4">
                    <a:lumMod val="75000"/>
                  </a:schemeClr>
                </a:solidFill>
                <a:effectLst>
                  <a:glow rad="101600">
                    <a:schemeClr val="accent5">
                      <a:lumMod val="20000"/>
                      <a:lumOff val="80000"/>
                      <a:alpha val="60000"/>
                    </a:schemeClr>
                  </a:glow>
                </a:effectLst>
              </a:rPr>
              <a:t> with angiogenesis</a:t>
            </a:r>
            <a:r>
              <a:rPr lang="en-US" sz="2400" dirty="0">
                <a:solidFill>
                  <a:schemeClr val="accent4">
                    <a:lumMod val="75000"/>
                  </a:schemeClr>
                </a:solidFill>
                <a:effectLst>
                  <a:glow rad="101600">
                    <a:schemeClr val="accent5">
                      <a:lumMod val="20000"/>
                      <a:lumOff val="80000"/>
                      <a:alpha val="60000"/>
                    </a:schemeClr>
                  </a:glow>
                </a:effectLst>
              </a:rPr>
              <a:t>.</a:t>
            </a:r>
          </a:p>
          <a:p>
            <a:pPr marL="342000" indent="-342000"/>
            <a:r>
              <a:rPr lang="en-US" sz="2400" dirty="0">
                <a:solidFill>
                  <a:srgbClr val="FF0000"/>
                </a:solidFill>
              </a:rPr>
              <a:t>First</a:t>
            </a:r>
            <a:r>
              <a:rPr lang="en-US" sz="2400" dirty="0">
                <a:solidFill>
                  <a:schemeClr val="tx1"/>
                </a:solidFill>
              </a:rPr>
              <a:t>, cancer</a:t>
            </a:r>
            <a:r>
              <a:rPr lang="en-US" sz="2400" dirty="0">
                <a:solidFill>
                  <a:schemeClr val="tx1"/>
                </a:solidFill>
                <a:sym typeface="Wingdings" pitchFamily="2" charset="2"/>
              </a:rPr>
              <a:t> cells </a:t>
            </a:r>
            <a:r>
              <a:rPr lang="en-US" sz="2400" dirty="0">
                <a:solidFill>
                  <a:srgbClr val="FF0000"/>
                </a:solidFill>
                <a:effectLst>
                  <a:outerShdw blurRad="38100" dist="38100" dir="2700000" algn="tl">
                    <a:srgbClr val="000000">
                      <a:alpha val="43137"/>
                    </a:srgbClr>
                  </a:outerShdw>
                </a:effectLst>
                <a:sym typeface="Wingdings" pitchFamily="2" charset="2"/>
              </a:rPr>
              <a:t>invade</a:t>
            </a:r>
            <a:r>
              <a:rPr lang="en-US" sz="2400" dirty="0">
                <a:solidFill>
                  <a:schemeClr val="tx1"/>
                </a:solidFill>
                <a:sym typeface="Wingdings" pitchFamily="2" charset="2"/>
              </a:rPr>
              <a:t> </a:t>
            </a:r>
            <a:r>
              <a:rPr lang="en-US" sz="2400" dirty="0">
                <a:solidFill>
                  <a:schemeClr val="tx1"/>
                </a:solidFill>
                <a:effectLst>
                  <a:outerShdw blurRad="38100" dist="38100" dir="2700000" algn="tl">
                    <a:srgbClr val="000000">
                      <a:alpha val="43137"/>
                    </a:srgbClr>
                  </a:outerShdw>
                </a:effectLst>
                <a:sym typeface="Wingdings" pitchFamily="2" charset="2"/>
              </a:rPr>
              <a:t>surrounding</a:t>
            </a:r>
            <a:r>
              <a:rPr lang="en-US" sz="2400" dirty="0">
                <a:solidFill>
                  <a:schemeClr val="tx1"/>
                </a:solidFill>
                <a:sym typeface="Wingdings" pitchFamily="2" charset="2"/>
              </a:rPr>
              <a:t> tissues and </a:t>
            </a:r>
            <a:r>
              <a:rPr lang="en-US" sz="2400" dirty="0">
                <a:solidFill>
                  <a:srgbClr val="FF0000"/>
                </a:solidFill>
                <a:effectLst>
                  <a:outerShdw blurRad="38100" dist="38100" dir="2700000" algn="tl">
                    <a:srgbClr val="000000">
                      <a:alpha val="43137"/>
                    </a:srgbClr>
                  </a:outerShdw>
                </a:effectLst>
                <a:sym typeface="Wingdings" pitchFamily="2" charset="2"/>
              </a:rPr>
              <a:t>gain</a:t>
            </a:r>
            <a:r>
              <a:rPr lang="en-US" sz="2400" dirty="0">
                <a:solidFill>
                  <a:schemeClr val="tx1"/>
                </a:solidFill>
                <a:sym typeface="Wingdings" pitchFamily="2" charset="2"/>
              </a:rPr>
              <a:t> </a:t>
            </a:r>
            <a:r>
              <a:rPr lang="en-US" sz="2400" dirty="0">
                <a:solidFill>
                  <a:srgbClr val="FF0000"/>
                </a:solidFill>
                <a:effectLst>
                  <a:outerShdw blurRad="38100" dist="38100" dir="2700000" algn="tl">
                    <a:srgbClr val="000000">
                      <a:alpha val="43137"/>
                    </a:srgbClr>
                  </a:outerShdw>
                </a:effectLst>
                <a:sym typeface="Wingdings" pitchFamily="2" charset="2"/>
              </a:rPr>
              <a:t>access</a:t>
            </a:r>
            <a:r>
              <a:rPr lang="en-US" sz="2400" dirty="0">
                <a:solidFill>
                  <a:schemeClr val="tx1"/>
                </a:solidFill>
                <a:sym typeface="Wingdings" pitchFamily="2" charset="2"/>
              </a:rPr>
              <a:t> to the bloodstream.</a:t>
            </a:r>
          </a:p>
          <a:p>
            <a:pPr marL="342000" indent="-342000"/>
            <a:r>
              <a:rPr lang="en-US" sz="2400" dirty="0">
                <a:solidFill>
                  <a:srgbClr val="FF0000"/>
                </a:solidFill>
              </a:rPr>
              <a:t>Second</a:t>
            </a:r>
            <a:r>
              <a:rPr lang="en-US" sz="2400" dirty="0">
                <a:solidFill>
                  <a:schemeClr val="tx1"/>
                </a:solidFill>
              </a:rPr>
              <a:t>,</a:t>
            </a:r>
            <a:r>
              <a:rPr lang="en-US" sz="2400" dirty="0">
                <a:solidFill>
                  <a:schemeClr val="tx1"/>
                </a:solidFill>
                <a:sym typeface="Wingdings" pitchFamily="2" charset="2"/>
              </a:rPr>
              <a:t> they are </a:t>
            </a:r>
            <a:r>
              <a:rPr lang="en-US" sz="2400" dirty="0">
                <a:solidFill>
                  <a:srgbClr val="FF0000"/>
                </a:solidFill>
                <a:effectLst>
                  <a:outerShdw blurRad="38100" dist="38100" dir="2700000" algn="tl">
                    <a:srgbClr val="000000">
                      <a:alpha val="43137"/>
                    </a:srgbClr>
                  </a:outerShdw>
                </a:effectLst>
                <a:sym typeface="Wingdings" pitchFamily="2" charset="2"/>
              </a:rPr>
              <a:t>transported</a:t>
            </a:r>
            <a:r>
              <a:rPr lang="en-US" sz="2400" dirty="0">
                <a:solidFill>
                  <a:schemeClr val="tx1"/>
                </a:solidFill>
                <a:sym typeface="Wingdings" pitchFamily="2" charset="2"/>
              </a:rPr>
              <a:t> throughout the body.</a:t>
            </a:r>
          </a:p>
          <a:p>
            <a:pPr marL="342000" indent="-342000"/>
            <a:r>
              <a:rPr lang="en-US" sz="2400" dirty="0">
                <a:solidFill>
                  <a:srgbClr val="FF0000"/>
                </a:solidFill>
                <a:sym typeface="Wingdings" pitchFamily="2" charset="2"/>
              </a:rPr>
              <a:t>Third</a:t>
            </a:r>
            <a:r>
              <a:rPr lang="en-US" sz="2400" dirty="0">
                <a:solidFill>
                  <a:schemeClr val="tx1"/>
                </a:solidFill>
                <a:sym typeface="Wingdings" pitchFamily="2" charset="2"/>
              </a:rPr>
              <a:t>, they </a:t>
            </a:r>
            <a:r>
              <a:rPr lang="en-US" sz="2400" dirty="0">
                <a:solidFill>
                  <a:srgbClr val="FF0000"/>
                </a:solidFill>
                <a:effectLst>
                  <a:outerShdw blurRad="38100" dist="38100" dir="2700000" algn="tl">
                    <a:srgbClr val="000000">
                      <a:alpha val="43137"/>
                    </a:srgbClr>
                  </a:outerShdw>
                </a:effectLst>
                <a:sym typeface="Wingdings" pitchFamily="2" charset="2"/>
              </a:rPr>
              <a:t>leave</a:t>
            </a:r>
            <a:r>
              <a:rPr lang="en-US" sz="2400" dirty="0">
                <a:solidFill>
                  <a:schemeClr val="tx1"/>
                </a:solidFill>
                <a:sym typeface="Wingdings" pitchFamily="2" charset="2"/>
              </a:rPr>
              <a:t> the bloodstream and </a:t>
            </a:r>
            <a:r>
              <a:rPr lang="en-US" sz="2400" dirty="0">
                <a:solidFill>
                  <a:srgbClr val="FF0000"/>
                </a:solidFill>
                <a:sym typeface="Wingdings" pitchFamily="2" charset="2"/>
              </a:rPr>
              <a:t>establish</a:t>
            </a:r>
            <a:r>
              <a:rPr lang="en-US" sz="2400" dirty="0">
                <a:solidFill>
                  <a:schemeClr val="tx1"/>
                </a:solidFill>
                <a:sym typeface="Wingdings" pitchFamily="2" charset="2"/>
              </a:rPr>
              <a:t> new </a:t>
            </a:r>
            <a:r>
              <a:rPr lang="en-US" sz="2400" dirty="0">
                <a:solidFill>
                  <a:srgbClr val="FF0000"/>
                </a:solidFill>
                <a:sym typeface="Wingdings" pitchFamily="2" charset="2"/>
              </a:rPr>
              <a:t>metastatic</a:t>
            </a:r>
            <a:r>
              <a:rPr lang="en-US" sz="2400" dirty="0">
                <a:solidFill>
                  <a:schemeClr val="tx1"/>
                </a:solidFill>
                <a:sym typeface="Wingdings" pitchFamily="2" charset="2"/>
              </a:rPr>
              <a:t> </a:t>
            </a:r>
            <a:r>
              <a:rPr lang="en-US" sz="2400" dirty="0">
                <a:solidFill>
                  <a:schemeClr val="tx1"/>
                </a:solidFill>
                <a:effectLst>
                  <a:outerShdw blurRad="38100" dist="38100" dir="2700000" algn="tl">
                    <a:srgbClr val="000000">
                      <a:alpha val="43137"/>
                    </a:srgbClr>
                  </a:outerShdw>
                </a:effectLst>
                <a:sym typeface="Wingdings" pitchFamily="2" charset="2"/>
              </a:rPr>
              <a:t>tumors</a:t>
            </a:r>
            <a:r>
              <a:rPr lang="en-US" sz="2400" dirty="0">
                <a:solidFill>
                  <a:schemeClr val="tx1"/>
                </a:solidFill>
                <a:sym typeface="Wingdings" pitchFamily="2" charset="2"/>
              </a:rPr>
              <a:t> in various organs.</a:t>
            </a:r>
          </a:p>
        </p:txBody>
      </p:sp>
    </p:spTree>
    <p:extLst>
      <p:ext uri="{BB962C8B-B14F-4D97-AF65-F5344CB8AC3E}">
        <p14:creationId xmlns:p14="http://schemas.microsoft.com/office/powerpoint/2010/main" val="31017637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2714"/>
            <a:ext cx="8229600" cy="568400"/>
          </a:xfrm>
          <a:solidFill>
            <a:schemeClr val="tx2">
              <a:lumMod val="20000"/>
              <a:lumOff val="80000"/>
            </a:schemeClr>
          </a:solidFill>
        </p:spPr>
        <p:txBody>
          <a:bodyPr lIns="0" tIns="0" rIns="0" bIns="0" anchor="ctr"/>
          <a:lstStyle/>
          <a:p>
            <a:r>
              <a:rPr lang="en-US" dirty="0"/>
              <a:t>Stages in the Process of Metastasis </a:t>
            </a:r>
            <a:endParaRPr lang="en-US" sz="2800" dirty="0">
              <a:latin typeface="+mj-lt"/>
            </a:endParaRPr>
          </a:p>
        </p:txBody>
      </p:sp>
      <p:sp>
        <p:nvSpPr>
          <p:cNvPr id="6" name="Content Placeholder 5"/>
          <p:cNvSpPr>
            <a:spLocks noGrp="1"/>
          </p:cNvSpPr>
          <p:nvPr>
            <p:ph sz="quarter" idx="14"/>
          </p:nvPr>
        </p:nvSpPr>
        <p:spPr>
          <a:xfrm>
            <a:off x="457202" y="1046376"/>
            <a:ext cx="3837212" cy="879406"/>
          </a:xfrm>
          <a:solidFill>
            <a:srgbClr val="FFFF00"/>
          </a:solidFill>
        </p:spPr>
        <p:txBody>
          <a:bodyPr lIns="0" tIns="0" rIns="0" bIns="0"/>
          <a:lstStyle/>
          <a:p>
            <a:pPr marL="0" indent="0">
              <a:buNone/>
            </a:pPr>
            <a:r>
              <a:rPr lang="en-IN" sz="2400" b="1" dirty="0"/>
              <a:t>Figure 26.5 </a:t>
            </a:r>
            <a:r>
              <a:rPr lang="en-IN" sz="2400" dirty="0"/>
              <a:t>Stages in the Process of Metastasis.</a:t>
            </a:r>
          </a:p>
        </p:txBody>
      </p:sp>
      <p:pic>
        <p:nvPicPr>
          <p:cNvPr id="9" name="Content Placeholder 3" descr="An illustration on the stages in the process of metastasis. The parts labeled on a tissue are primary tumor on the top, extracellular matrix, basal lamina, and blood vessel."/>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1588"/>
          <a:stretch/>
        </p:blipFill>
        <p:spPr>
          <a:xfrm>
            <a:off x="4691668" y="1079553"/>
            <a:ext cx="3917615" cy="5223295"/>
          </a:xfrm>
        </p:spPr>
      </p:pic>
    </p:spTree>
    <p:extLst>
      <p:ext uri="{BB962C8B-B14F-4D97-AF65-F5344CB8AC3E}">
        <p14:creationId xmlns:p14="http://schemas.microsoft.com/office/powerpoint/2010/main" val="18152373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044" y="179864"/>
            <a:ext cx="8263784" cy="1619906"/>
          </a:xfrm>
          <a:solidFill>
            <a:schemeClr val="accent3">
              <a:lumMod val="20000"/>
              <a:lumOff val="80000"/>
            </a:schemeClr>
          </a:solidFill>
        </p:spPr>
        <p:txBody>
          <a:bodyPr lIns="0" tIns="0" rIns="0" bIns="0" anchor="ctr"/>
          <a:lstStyle/>
          <a:p>
            <a:r>
              <a:rPr lang="en-US" sz="3600" dirty="0">
                <a:effectLst>
                  <a:outerShdw blurRad="38100" dist="38100" dir="2700000" algn="tl">
                    <a:srgbClr val="000000">
                      <a:alpha val="43137"/>
                    </a:srgbClr>
                  </a:outerShdw>
                </a:effectLst>
                <a:latin typeface="+mj-lt"/>
              </a:rPr>
              <a:t>Changes</a:t>
            </a:r>
            <a:r>
              <a:rPr lang="en-US" sz="3600" dirty="0">
                <a:latin typeface="+mj-lt"/>
              </a:rPr>
              <a:t> in </a:t>
            </a:r>
            <a:r>
              <a:rPr lang="en-US" sz="3600" u="sng" dirty="0">
                <a:latin typeface="+mj-lt"/>
              </a:rPr>
              <a:t>Cell Adhesion</a:t>
            </a:r>
            <a:r>
              <a:rPr lang="en-US" sz="3600" dirty="0">
                <a:latin typeface="+mj-lt"/>
              </a:rPr>
              <a:t>, </a:t>
            </a:r>
            <a:r>
              <a:rPr lang="en-US" sz="3600" u="sng" dirty="0">
                <a:latin typeface="+mj-lt"/>
              </a:rPr>
              <a:t>Motility</a:t>
            </a:r>
            <a:r>
              <a:rPr lang="en-US" sz="3600" dirty="0">
                <a:latin typeface="+mj-lt"/>
              </a:rPr>
              <a:t>, and </a:t>
            </a:r>
            <a:r>
              <a:rPr lang="en-US" sz="3600" u="sng" dirty="0">
                <a:latin typeface="+mj-lt"/>
              </a:rPr>
              <a:t>Protease Production </a:t>
            </a:r>
            <a:r>
              <a:rPr lang="en-US" sz="3600" dirty="0">
                <a:effectLst>
                  <a:outerShdw blurRad="38100" dist="38100" dir="2700000" algn="tl">
                    <a:srgbClr val="000000">
                      <a:alpha val="43137"/>
                    </a:srgbClr>
                  </a:outerShdw>
                </a:effectLst>
                <a:latin typeface="+mj-lt"/>
              </a:rPr>
              <a:t>Promote</a:t>
            </a:r>
            <a:r>
              <a:rPr lang="en-US" sz="3600" dirty="0">
                <a:latin typeface="+mj-lt"/>
              </a:rPr>
              <a:t> Metastasis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2012399"/>
            <a:ext cx="8263784" cy="3759199"/>
          </a:xfrm>
        </p:spPr>
        <p:txBody>
          <a:bodyPr lIns="0" tIns="0" rIns="0" bIns="0"/>
          <a:lstStyle/>
          <a:p>
            <a:pPr marL="342000" indent="-342000"/>
            <a:r>
              <a:rPr lang="en-US" sz="2400" dirty="0">
                <a:solidFill>
                  <a:schemeClr val="tx1"/>
                </a:solidFill>
              </a:rPr>
              <a:t>The </a:t>
            </a:r>
            <a:r>
              <a:rPr lang="en-US" sz="2400" dirty="0">
                <a:solidFill>
                  <a:srgbClr val="FF0000"/>
                </a:solidFill>
              </a:rPr>
              <a:t>first</a:t>
            </a:r>
            <a:r>
              <a:rPr lang="en-US" sz="2400" dirty="0">
                <a:solidFill>
                  <a:schemeClr val="tx1"/>
                </a:solidFill>
              </a:rPr>
              <a:t> step in metastasis involves </a:t>
            </a:r>
            <a:r>
              <a:rPr lang="en-US" sz="2400" dirty="0">
                <a:solidFill>
                  <a:srgbClr val="FF0000"/>
                </a:solidFill>
              </a:rPr>
              <a:t>invasion</a:t>
            </a:r>
            <a:r>
              <a:rPr lang="en-US" sz="2400" dirty="0">
                <a:solidFill>
                  <a:schemeClr val="tx1"/>
                </a:solidFill>
              </a:rPr>
              <a:t> of </a:t>
            </a:r>
            <a:r>
              <a:rPr lang="en-US" sz="2400" dirty="0">
                <a:solidFill>
                  <a:schemeClr val="tx1"/>
                </a:solidFill>
                <a:effectLst>
                  <a:outerShdw blurRad="38100" dist="38100" dir="2700000" algn="tl">
                    <a:srgbClr val="000000">
                      <a:alpha val="43137"/>
                    </a:srgbClr>
                  </a:outerShdw>
                </a:effectLst>
              </a:rPr>
              <a:t>surrounding</a:t>
            </a:r>
            <a:r>
              <a:rPr lang="en-US" sz="2400" dirty="0">
                <a:solidFill>
                  <a:schemeClr val="tx1"/>
                </a:solidFill>
              </a:rPr>
              <a:t> tissues </a:t>
            </a:r>
            <a:r>
              <a:rPr lang="en-US" sz="2400" dirty="0">
                <a:solidFill>
                  <a:schemeClr val="tx1"/>
                </a:solidFill>
                <a:effectLst>
                  <a:outerShdw blurRad="38100" dist="38100" dir="2700000" algn="tl">
                    <a:srgbClr val="000000">
                      <a:alpha val="43137"/>
                    </a:srgbClr>
                  </a:outerShdw>
                </a:effectLst>
              </a:rPr>
              <a:t>and</a:t>
            </a:r>
            <a:r>
              <a:rPr lang="en-US" sz="2400" dirty="0">
                <a:solidFill>
                  <a:schemeClr val="tx1"/>
                </a:solidFill>
              </a:rPr>
              <a:t> vessels.</a:t>
            </a:r>
          </a:p>
          <a:p>
            <a:pPr marL="342000" indent="-342000"/>
            <a:r>
              <a:rPr lang="en-US" sz="2400" u="sng" dirty="0">
                <a:solidFill>
                  <a:schemeClr val="tx1"/>
                </a:solidFill>
                <a:effectLst>
                  <a:glow rad="101600">
                    <a:schemeClr val="accent4">
                      <a:lumMod val="20000"/>
                      <a:lumOff val="80000"/>
                      <a:alpha val="60000"/>
                    </a:schemeClr>
                  </a:glow>
                </a:effectLst>
              </a:rPr>
              <a:t>Cell-cell adhesion </a:t>
            </a:r>
            <a:r>
              <a:rPr lang="en-US" sz="2400" u="sng"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proteins</a:t>
            </a:r>
            <a:r>
              <a:rPr lang="en-US" sz="2400" u="sng" dirty="0">
                <a:solidFill>
                  <a:schemeClr val="tx1"/>
                </a:solidFill>
                <a:effectLst>
                  <a:glow rad="101600">
                    <a:schemeClr val="accent4">
                      <a:lumMod val="20000"/>
                      <a:lumOff val="80000"/>
                      <a:alpha val="60000"/>
                    </a:schemeClr>
                  </a:glow>
                </a:effectLst>
              </a:rPr>
              <a:t> </a:t>
            </a:r>
            <a:r>
              <a:rPr lang="en-US" sz="2400" dirty="0">
                <a:solidFill>
                  <a:schemeClr val="tx1"/>
                </a:solidFill>
                <a:effectLst>
                  <a:glow rad="101600">
                    <a:schemeClr val="accent4">
                      <a:lumMod val="20000"/>
                      <a:lumOff val="80000"/>
                      <a:alpha val="60000"/>
                    </a:schemeClr>
                  </a:glow>
                </a:effectLst>
              </a:rPr>
              <a:t>that cause cells to adhere to one another are often </a:t>
            </a:r>
            <a:r>
              <a:rPr lang="en-US" sz="2400" dirty="0">
                <a:solidFill>
                  <a:srgbClr val="FF0000"/>
                </a:solidFill>
                <a:effectLst>
                  <a:glow rad="101600">
                    <a:schemeClr val="accent4">
                      <a:lumMod val="20000"/>
                      <a:lumOff val="80000"/>
                      <a:alpha val="60000"/>
                    </a:schemeClr>
                  </a:glow>
                </a:effectLst>
              </a:rPr>
              <a:t>missing </a:t>
            </a:r>
            <a:r>
              <a:rPr lang="en-US" sz="2400" dirty="0">
                <a:solidFill>
                  <a:srgbClr val="FF0000"/>
                </a:solidFill>
                <a:effectLst>
                  <a:glow rad="101600">
                    <a:schemeClr val="accent4">
                      <a:lumMod val="20000"/>
                      <a:lumOff val="80000"/>
                      <a:alpha val="60000"/>
                    </a:schemeClr>
                  </a:glow>
                  <a:outerShdw blurRad="38100" dist="38100" dir="2700000" algn="tl">
                    <a:srgbClr val="000000">
                      <a:alpha val="43137"/>
                    </a:srgbClr>
                  </a:outerShdw>
                </a:effectLst>
              </a:rPr>
              <a:t>or</a:t>
            </a:r>
            <a:r>
              <a:rPr lang="en-US" sz="2400" dirty="0">
                <a:solidFill>
                  <a:srgbClr val="FF0000"/>
                </a:solidFill>
                <a:effectLst>
                  <a:glow rad="101600">
                    <a:schemeClr val="accent4">
                      <a:lumMod val="20000"/>
                      <a:lumOff val="80000"/>
                      <a:alpha val="60000"/>
                    </a:schemeClr>
                  </a:glow>
                </a:effectLst>
              </a:rPr>
              <a:t> defective </a:t>
            </a:r>
            <a:r>
              <a:rPr lang="en-US" sz="2400" dirty="0">
                <a:solidFill>
                  <a:schemeClr val="tx1"/>
                </a:solidFill>
                <a:effectLst>
                  <a:glow rad="101600">
                    <a:schemeClr val="accent4">
                      <a:lumMod val="20000"/>
                      <a:lumOff val="80000"/>
                      <a:alpha val="60000"/>
                    </a:schemeClr>
                  </a:glow>
                </a:effectLst>
              </a:rPr>
              <a:t>in cancer cells.</a:t>
            </a:r>
          </a:p>
          <a:p>
            <a:pPr marL="342000" indent="-342000"/>
            <a:r>
              <a:rPr lang="en-US" sz="2400" dirty="0">
                <a:solidFill>
                  <a:schemeClr val="tx1"/>
                </a:solidFill>
              </a:rPr>
              <a:t>One </a:t>
            </a:r>
            <a:r>
              <a:rPr lang="en-US" sz="2400" dirty="0">
                <a:solidFill>
                  <a:schemeClr val="tx1"/>
                </a:solidFill>
                <a:effectLst>
                  <a:outerShdw blurRad="38100" dist="38100" dir="2700000" algn="tl">
                    <a:srgbClr val="000000">
                      <a:alpha val="43137"/>
                    </a:srgbClr>
                  </a:outerShdw>
                </a:effectLst>
              </a:rPr>
              <a:t>crucial</a:t>
            </a:r>
            <a:r>
              <a:rPr lang="en-US" sz="2400" dirty="0">
                <a:solidFill>
                  <a:schemeClr val="tx1"/>
                </a:solidFill>
              </a:rPr>
              <a:t> molecule is </a:t>
            </a:r>
            <a:r>
              <a:rPr lang="en-US" sz="2400" i="1" dirty="0">
                <a:solidFill>
                  <a:schemeClr val="tx2"/>
                </a:solidFill>
                <a:effectLst>
                  <a:outerShdw blurRad="38100" dist="38100" dir="2700000" algn="tl">
                    <a:srgbClr val="000000">
                      <a:alpha val="43137"/>
                    </a:srgbClr>
                  </a:outerShdw>
                </a:effectLst>
              </a:rPr>
              <a:t>E-cadherin</a:t>
            </a:r>
            <a:r>
              <a:rPr lang="en-US" sz="2400" i="1" dirty="0">
                <a:solidFill>
                  <a:schemeClr val="tx2"/>
                </a:solidFill>
              </a:rPr>
              <a:t>.</a:t>
            </a:r>
          </a:p>
          <a:p>
            <a:pPr marL="342000" indent="-342000"/>
            <a:r>
              <a:rPr lang="en-US" sz="2400" dirty="0">
                <a:solidFill>
                  <a:schemeClr val="tx2"/>
                </a:solidFill>
              </a:rPr>
              <a:t>Experimentally</a:t>
            </a:r>
            <a:r>
              <a:rPr lang="en-US" sz="2400" dirty="0">
                <a:solidFill>
                  <a:schemeClr val="tx1"/>
                </a:solidFill>
              </a:rPr>
              <a:t>, </a:t>
            </a:r>
            <a:r>
              <a:rPr lang="en-US" sz="2400" u="sng" dirty="0">
                <a:solidFill>
                  <a:schemeClr val="tx1"/>
                </a:solidFill>
                <a:effectLst>
                  <a:outerShdw blurRad="38100" dist="38100" dir="2700000" algn="tl">
                    <a:srgbClr val="000000">
                      <a:alpha val="43137"/>
                    </a:srgbClr>
                  </a:outerShdw>
                </a:effectLst>
              </a:rPr>
              <a:t>restoring</a:t>
            </a:r>
            <a:r>
              <a:rPr lang="en-US" sz="2400" u="sng" dirty="0">
                <a:solidFill>
                  <a:schemeClr val="tx1"/>
                </a:solidFill>
              </a:rPr>
              <a:t> E-cadherin to isolated </a:t>
            </a:r>
            <a:r>
              <a:rPr lang="en-US" sz="2400" u="sng" dirty="0">
                <a:solidFill>
                  <a:schemeClr val="tx1"/>
                </a:solidFill>
                <a:effectLst>
                  <a:outerShdw blurRad="38100" dist="38100" dir="2700000" algn="tl">
                    <a:srgbClr val="000000">
                      <a:alpha val="43137"/>
                    </a:srgbClr>
                  </a:outerShdw>
                </a:effectLst>
              </a:rPr>
              <a:t>cancer</a:t>
            </a:r>
            <a:r>
              <a:rPr lang="en-US" sz="2400" u="sng" dirty="0">
                <a:solidFill>
                  <a:schemeClr val="tx1"/>
                </a:solidFill>
              </a:rPr>
              <a:t> cells lacking it </a:t>
            </a:r>
            <a:r>
              <a:rPr lang="en-US" sz="2400" u="sng" dirty="0">
                <a:solidFill>
                  <a:schemeClr val="tx2">
                    <a:lumMod val="75000"/>
                  </a:schemeClr>
                </a:solidFill>
                <a:effectLst>
                  <a:glow rad="63500">
                    <a:schemeClr val="accent4">
                      <a:satMod val="175000"/>
                      <a:alpha val="40000"/>
                    </a:schemeClr>
                  </a:glow>
                </a:effectLst>
              </a:rPr>
              <a:t>has been shown to </a:t>
            </a:r>
            <a:r>
              <a:rPr lang="en-US" sz="2400" u="sng" dirty="0">
                <a:solidFill>
                  <a:schemeClr val="tx2">
                    <a:lumMod val="75000"/>
                  </a:schemeClr>
                </a:solidFill>
                <a:effectLst>
                  <a:glow rad="63500">
                    <a:schemeClr val="accent4">
                      <a:satMod val="175000"/>
                      <a:alpha val="40000"/>
                    </a:schemeClr>
                  </a:glow>
                  <a:outerShdw blurRad="38100" dist="38100" dir="2700000" algn="tl">
                    <a:srgbClr val="000000">
                      <a:alpha val="43137"/>
                    </a:srgbClr>
                  </a:outerShdw>
                </a:effectLst>
              </a:rPr>
              <a:t>inhibit</a:t>
            </a:r>
            <a:r>
              <a:rPr lang="en-US" sz="2400" u="sng" dirty="0">
                <a:solidFill>
                  <a:schemeClr val="tx2">
                    <a:lumMod val="75000"/>
                  </a:schemeClr>
                </a:solidFill>
                <a:effectLst>
                  <a:glow rad="63500">
                    <a:schemeClr val="accent4">
                      <a:satMod val="175000"/>
                      <a:alpha val="40000"/>
                    </a:schemeClr>
                  </a:glow>
                </a:effectLst>
              </a:rPr>
              <a:t> </a:t>
            </a:r>
            <a:r>
              <a:rPr lang="en-US" sz="2400" u="sng" dirty="0">
                <a:solidFill>
                  <a:schemeClr val="tx1"/>
                </a:solidFill>
              </a:rPr>
              <a:t>the </a:t>
            </a:r>
            <a:r>
              <a:rPr lang="en-US" sz="2400" u="sng" dirty="0">
                <a:solidFill>
                  <a:schemeClr val="tx1"/>
                </a:solidFill>
                <a:effectLst>
                  <a:outerShdw blurRad="38100" dist="38100" dir="2700000" algn="tl">
                    <a:srgbClr val="000000">
                      <a:alpha val="43137"/>
                    </a:srgbClr>
                  </a:outerShdw>
                </a:effectLst>
              </a:rPr>
              <a:t>formation</a:t>
            </a:r>
            <a:r>
              <a:rPr lang="en-US" sz="2400" u="sng" dirty="0">
                <a:solidFill>
                  <a:schemeClr val="tx1"/>
                </a:solidFill>
              </a:rPr>
              <a:t> of invasive </a:t>
            </a:r>
            <a:r>
              <a:rPr lang="en-US" sz="2400" u="sng" dirty="0">
                <a:solidFill>
                  <a:schemeClr val="tx1"/>
                </a:solidFill>
                <a:effectLst>
                  <a:outerShdw blurRad="38100" dist="38100" dir="2700000" algn="tl">
                    <a:srgbClr val="000000">
                      <a:alpha val="43137"/>
                    </a:srgbClr>
                  </a:outerShdw>
                </a:effectLst>
              </a:rPr>
              <a:t>tumors</a:t>
            </a:r>
            <a:r>
              <a:rPr lang="en-US" sz="2400" u="sng" dirty="0">
                <a:solidFill>
                  <a:schemeClr val="tx1"/>
                </a:solidFill>
              </a:rPr>
              <a:t>. </a:t>
            </a:r>
          </a:p>
        </p:txBody>
      </p:sp>
    </p:spTree>
    <p:extLst>
      <p:ext uri="{BB962C8B-B14F-4D97-AF65-F5344CB8AC3E}">
        <p14:creationId xmlns:p14="http://schemas.microsoft.com/office/powerpoint/2010/main" val="3135103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2044" y="194033"/>
            <a:ext cx="8302240" cy="1591224"/>
          </a:xfrm>
          <a:solidFill>
            <a:srgbClr val="CC99FF"/>
          </a:solidFill>
        </p:spPr>
        <p:txBody>
          <a:bodyPr lIns="0" tIns="0" rIns="0" bIns="0" anchor="ctr"/>
          <a:lstStyle/>
          <a:p>
            <a:r>
              <a:rPr lang="en-US" sz="3600" dirty="0">
                <a:latin typeface="+mj-lt"/>
              </a:rPr>
              <a:t>Tumors Arise When the Balance Between Cell Division and Cell Differentiation or Death Is Disrupted</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2191657"/>
            <a:ext cx="8302240" cy="3396343"/>
          </a:xfrm>
        </p:spPr>
        <p:txBody>
          <a:bodyPr lIns="0" tIns="0" rIns="0" bIns="0"/>
          <a:lstStyle/>
          <a:p>
            <a:pPr marL="342000" indent="-342000"/>
            <a:r>
              <a:rPr lang="en-US" sz="2400" dirty="0">
                <a:solidFill>
                  <a:schemeClr val="tx1"/>
                </a:solidFill>
              </a:rPr>
              <a:t>A cancer is a </a:t>
            </a:r>
            <a:r>
              <a:rPr lang="en-US" sz="2400" u="sng" dirty="0">
                <a:solidFill>
                  <a:schemeClr val="tx1"/>
                </a:solidFill>
              </a:rPr>
              <a:t>type of </a:t>
            </a:r>
            <a:r>
              <a:rPr lang="en-US" sz="2400" u="sng" dirty="0">
                <a:ln>
                  <a:solidFill>
                    <a:schemeClr val="accent3">
                      <a:lumMod val="60000"/>
                      <a:lumOff val="40000"/>
                    </a:schemeClr>
                  </a:solidFill>
                </a:ln>
                <a:solidFill>
                  <a:schemeClr val="accent3">
                    <a:lumMod val="75000"/>
                  </a:schemeClr>
                </a:solidFill>
              </a:rPr>
              <a:t>growth</a:t>
            </a:r>
            <a:r>
              <a:rPr lang="en-US" sz="2400" u="sng" dirty="0">
                <a:solidFill>
                  <a:schemeClr val="tx1"/>
                </a:solidFill>
              </a:rPr>
              <a:t> </a:t>
            </a:r>
            <a:r>
              <a:rPr lang="en-US" sz="2400" dirty="0">
                <a:solidFill>
                  <a:schemeClr val="tx1"/>
                </a:solidFill>
              </a:rPr>
              <a:t>in which some cells </a:t>
            </a:r>
            <a:r>
              <a:rPr lang="en-US" sz="2400" u="sng" dirty="0">
                <a:solidFill>
                  <a:schemeClr val="tx1"/>
                </a:solidFill>
              </a:rPr>
              <a:t>divide</a:t>
            </a:r>
            <a:r>
              <a:rPr lang="en-US" sz="2400" dirty="0">
                <a:solidFill>
                  <a:schemeClr val="tx1"/>
                </a:solidFill>
              </a:rPr>
              <a:t> and </a:t>
            </a:r>
            <a:r>
              <a:rPr lang="en-US" sz="2400" u="sng" dirty="0">
                <a:solidFill>
                  <a:schemeClr val="tx1"/>
                </a:solidFill>
              </a:rPr>
              <a:t>accumulate</a:t>
            </a:r>
            <a:r>
              <a:rPr lang="en-US" sz="2400" dirty="0">
                <a:solidFill>
                  <a:schemeClr val="tx1"/>
                </a:solidFill>
              </a:rPr>
              <a:t> in an </a:t>
            </a:r>
            <a:r>
              <a:rPr lang="en-US" sz="2400" u="sng" dirty="0">
                <a:solidFill>
                  <a:schemeClr val="tx1"/>
                </a:solidFill>
                <a:effectLst>
                  <a:outerShdw blurRad="38100" dist="38100" dir="2700000" algn="tl">
                    <a:srgbClr val="000000">
                      <a:alpha val="43137"/>
                    </a:srgbClr>
                  </a:outerShdw>
                </a:effectLst>
              </a:rPr>
              <a:t>uncontrolled</a:t>
            </a:r>
            <a:r>
              <a:rPr lang="en-US" sz="2400" dirty="0">
                <a:solidFill>
                  <a:schemeClr val="tx1"/>
                </a:solidFill>
              </a:rPr>
              <a:t> way.</a:t>
            </a:r>
          </a:p>
          <a:p>
            <a:pPr marL="342000" indent="-342000"/>
            <a:r>
              <a:rPr lang="en-US" sz="2400" dirty="0">
                <a:solidFill>
                  <a:schemeClr val="tx1"/>
                </a:solidFill>
              </a:rPr>
              <a:t>The </a:t>
            </a:r>
            <a:r>
              <a:rPr lang="en-US" sz="2400" u="sng" dirty="0">
                <a:solidFill>
                  <a:schemeClr val="tx1"/>
                </a:solidFill>
                <a:effectLst>
                  <a:outerShdw blurRad="38100" dist="38100" dir="2700000" algn="tl">
                    <a:srgbClr val="000000">
                      <a:alpha val="43137"/>
                    </a:srgbClr>
                  </a:outerShdw>
                </a:effectLst>
              </a:rPr>
              <a:t>resulting</a:t>
            </a:r>
            <a:r>
              <a:rPr lang="en-US" sz="2400" dirty="0">
                <a:solidFill>
                  <a:schemeClr val="tx1"/>
                </a:solidFill>
              </a:rPr>
              <a:t> </a:t>
            </a:r>
            <a:r>
              <a:rPr lang="en-US" sz="2400" dirty="0">
                <a:solidFill>
                  <a:srgbClr val="FF0000"/>
                </a:solidFill>
              </a:rPr>
              <a:t>mass</a:t>
            </a:r>
            <a:r>
              <a:rPr lang="en-US" sz="2400" dirty="0">
                <a:solidFill>
                  <a:schemeClr val="tx1"/>
                </a:solidFill>
              </a:rPr>
              <a:t> of tissues is called a </a:t>
            </a:r>
            <a:r>
              <a:rPr lang="en-US" sz="2400" b="1" dirty="0">
                <a:solidFill>
                  <a:schemeClr val="tx1"/>
                </a:solidFill>
              </a:rPr>
              <a:t>tumor</a:t>
            </a:r>
            <a:r>
              <a:rPr lang="en-US" sz="2400" dirty="0">
                <a:solidFill>
                  <a:schemeClr val="tx1"/>
                </a:solidFill>
              </a:rPr>
              <a:t> (or </a:t>
            </a:r>
            <a:r>
              <a:rPr lang="en-US" sz="2400" i="1" dirty="0">
                <a:solidFill>
                  <a:srgbClr val="FF0000"/>
                </a:solidFill>
              </a:rPr>
              <a:t>neoplasm</a:t>
            </a:r>
            <a:r>
              <a:rPr lang="en-US" sz="2400" dirty="0">
                <a:solidFill>
                  <a:schemeClr val="tx1"/>
                </a:solidFill>
              </a:rPr>
              <a:t>).</a:t>
            </a:r>
          </a:p>
          <a:p>
            <a:pPr marL="342000" indent="-342000"/>
            <a:r>
              <a:rPr lang="en-US" sz="2400" dirty="0">
                <a:solidFill>
                  <a:schemeClr val="tx1"/>
                </a:solidFill>
              </a:rPr>
              <a:t>The </a:t>
            </a:r>
            <a:r>
              <a:rPr lang="en-US" sz="2400" u="sng" dirty="0">
                <a:solidFill>
                  <a:schemeClr val="tx1"/>
                </a:solidFill>
                <a:effectLst>
                  <a:outerShdw blurRad="38100" dist="38100" dir="2700000" algn="tl">
                    <a:srgbClr val="000000">
                      <a:alpha val="43137"/>
                    </a:srgbClr>
                  </a:outerShdw>
                </a:effectLst>
              </a:rPr>
              <a:t>crucial</a:t>
            </a:r>
            <a:r>
              <a:rPr lang="en-US" sz="2400" u="sng" dirty="0">
                <a:solidFill>
                  <a:schemeClr val="tx1"/>
                </a:solidFill>
              </a:rPr>
              <a:t> issue is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not</a:t>
            </a:r>
            <a:r>
              <a:rPr lang="en-US" sz="2400" u="sng" dirty="0">
                <a:solidFill>
                  <a:schemeClr val="tx1"/>
                </a:solidFill>
                <a:effectLst>
                  <a:glow rad="63500">
                    <a:schemeClr val="accent4">
                      <a:satMod val="175000"/>
                      <a:alpha val="40000"/>
                    </a:schemeClr>
                  </a:glow>
                </a:effectLst>
              </a:rPr>
              <a:t> the rate of division </a:t>
            </a:r>
            <a:r>
              <a:rPr lang="en-US" sz="2400" u="sng" dirty="0">
                <a:solidFill>
                  <a:schemeClr val="accent3"/>
                </a:solidFill>
              </a:rPr>
              <a:t>but</a:t>
            </a:r>
            <a:r>
              <a:rPr lang="en-US" sz="2400" u="sng" dirty="0">
                <a:solidFill>
                  <a:schemeClr val="tx1"/>
                </a:solidFill>
              </a:rPr>
              <a:t> rather the </a:t>
            </a:r>
            <a:r>
              <a:rPr lang="en-US" sz="2400" u="sng" dirty="0">
                <a:solidFill>
                  <a:schemeClr val="accent3"/>
                </a:solidFill>
                <a:effectLst>
                  <a:glow rad="63500">
                    <a:schemeClr val="accent5">
                      <a:satMod val="175000"/>
                      <a:alpha val="40000"/>
                    </a:schemeClr>
                  </a:glow>
                </a:effectLst>
              </a:rPr>
              <a:t>balance between cell </a:t>
            </a:r>
            <a:r>
              <a:rPr lang="en-US" sz="2400" u="sng" dirty="0">
                <a:solidFill>
                  <a:schemeClr val="accent2">
                    <a:lumMod val="60000"/>
                    <a:lumOff val="40000"/>
                  </a:schemeClr>
                </a:solidFill>
                <a:effectLst>
                  <a:glow rad="63500">
                    <a:schemeClr val="accent5">
                      <a:satMod val="175000"/>
                      <a:alpha val="40000"/>
                    </a:schemeClr>
                  </a:glow>
                </a:effectLst>
              </a:rPr>
              <a:t>division</a:t>
            </a:r>
            <a:r>
              <a:rPr lang="en-US" sz="2400" u="sng" dirty="0">
                <a:solidFill>
                  <a:schemeClr val="accent3"/>
                </a:solidFill>
                <a:effectLst>
                  <a:glow rad="63500">
                    <a:schemeClr val="accent5">
                      <a:satMod val="175000"/>
                      <a:alpha val="40000"/>
                    </a:schemeClr>
                  </a:glow>
                </a:effectLst>
              </a:rPr>
              <a:t> and cell </a:t>
            </a:r>
            <a:r>
              <a:rPr lang="en-US" sz="2400" u="sng" dirty="0">
                <a:solidFill>
                  <a:schemeClr val="accent2">
                    <a:lumMod val="60000"/>
                    <a:lumOff val="40000"/>
                  </a:schemeClr>
                </a:solidFill>
                <a:effectLst>
                  <a:glow rad="63500">
                    <a:schemeClr val="accent5">
                      <a:satMod val="175000"/>
                      <a:alpha val="40000"/>
                    </a:schemeClr>
                  </a:glow>
                </a:effectLst>
              </a:rPr>
              <a:t>differentiation</a:t>
            </a:r>
            <a:r>
              <a:rPr lang="en-US" sz="2400" u="sng" dirty="0">
                <a:solidFill>
                  <a:schemeClr val="accent3"/>
                </a:solidFill>
                <a:effectLst>
                  <a:glow rad="63500">
                    <a:schemeClr val="accent5">
                      <a:satMod val="175000"/>
                      <a:alpha val="40000"/>
                    </a:schemeClr>
                  </a:glow>
                </a:effectLst>
              </a:rPr>
              <a:t> or cell </a:t>
            </a:r>
            <a:r>
              <a:rPr lang="en-US" sz="2400" u="sng" dirty="0">
                <a:solidFill>
                  <a:schemeClr val="accent2">
                    <a:lumMod val="60000"/>
                    <a:lumOff val="40000"/>
                  </a:schemeClr>
                </a:solidFill>
                <a:effectLst>
                  <a:glow rad="63500">
                    <a:schemeClr val="accent5">
                      <a:satMod val="175000"/>
                      <a:alpha val="40000"/>
                    </a:schemeClr>
                  </a:glow>
                </a:effectLst>
              </a:rPr>
              <a:t>death</a:t>
            </a:r>
            <a:r>
              <a:rPr lang="en-US" sz="2400" u="sng" dirty="0">
                <a:solidFill>
                  <a:schemeClr val="accent3"/>
                </a:solidFill>
                <a:effectLst>
                  <a:glow rad="63500">
                    <a:schemeClr val="accent5">
                      <a:satMod val="175000"/>
                      <a:alpha val="40000"/>
                    </a:schemeClr>
                  </a:glow>
                </a:effectLst>
              </a:rPr>
              <a:t>.</a:t>
            </a:r>
          </a:p>
        </p:txBody>
      </p:sp>
    </p:spTree>
    <p:extLst>
      <p:ext uri="{BB962C8B-B14F-4D97-AF65-F5344CB8AC3E}">
        <p14:creationId xmlns:p14="http://schemas.microsoft.com/office/powerpoint/2010/main" val="941839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6558" y="78266"/>
            <a:ext cx="8263784" cy="736989"/>
          </a:xfrm>
          <a:solidFill>
            <a:schemeClr val="accent3">
              <a:lumMod val="20000"/>
              <a:lumOff val="80000"/>
            </a:schemeClr>
          </a:solidFill>
        </p:spPr>
        <p:txBody>
          <a:bodyPr lIns="0" tIns="0" rIns="0" bIns="0" anchor="ctr"/>
          <a:lstStyle/>
          <a:p>
            <a:r>
              <a:rPr lang="en-US" sz="3600" dirty="0">
                <a:latin typeface="+mj-lt"/>
              </a:rPr>
              <a:t>Cancer Cell Motility</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77903"/>
            <a:ext cx="8263784" cy="4923276"/>
          </a:xfr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rPr>
              <a:t>Another</a:t>
            </a:r>
            <a:r>
              <a:rPr lang="en-US" sz="2400" dirty="0">
                <a:solidFill>
                  <a:schemeClr val="tx1"/>
                </a:solidFill>
              </a:rPr>
              <a:t> </a:t>
            </a:r>
            <a:r>
              <a:rPr lang="en-US" sz="2400" dirty="0">
                <a:solidFill>
                  <a:srgbClr val="C00000"/>
                </a:solidFill>
              </a:rPr>
              <a:t>factor</a:t>
            </a:r>
            <a:r>
              <a:rPr lang="en-US" sz="2400" dirty="0">
                <a:solidFill>
                  <a:schemeClr val="tx1"/>
                </a:solidFill>
              </a:rPr>
              <a:t> underlying </a:t>
            </a:r>
            <a:r>
              <a:rPr lang="en-US" sz="2400" dirty="0">
                <a:solidFill>
                  <a:schemeClr val="tx1"/>
                </a:solidFill>
                <a:effectLst>
                  <a:outerShdw blurRad="38100" dist="38100" dir="2700000" algn="tl">
                    <a:srgbClr val="000000">
                      <a:alpha val="43137"/>
                    </a:srgbClr>
                  </a:outerShdw>
                </a:effectLst>
              </a:rPr>
              <a:t>invasive</a:t>
            </a:r>
            <a:r>
              <a:rPr lang="en-US" sz="2400" dirty="0">
                <a:solidFill>
                  <a:schemeClr val="tx1"/>
                </a:solidFill>
              </a:rPr>
              <a:t> behavior is the </a:t>
            </a:r>
            <a:r>
              <a:rPr lang="en-US" sz="2400" dirty="0">
                <a:solidFill>
                  <a:srgbClr val="C00000"/>
                </a:solidFill>
                <a:effectLst>
                  <a:glow rad="63500">
                    <a:schemeClr val="accent4">
                      <a:satMod val="175000"/>
                      <a:alpha val="40000"/>
                    </a:schemeClr>
                  </a:glow>
                  <a:outerShdw blurRad="38100" dist="38100" dir="2700000" algn="tl">
                    <a:srgbClr val="000000">
                      <a:alpha val="43137"/>
                    </a:srgbClr>
                  </a:outerShdw>
                </a:effectLst>
              </a:rPr>
              <a:t>increased</a:t>
            </a:r>
            <a:r>
              <a:rPr lang="en-US" sz="2400" dirty="0">
                <a:solidFill>
                  <a:srgbClr val="C00000"/>
                </a:solidFill>
                <a:effectLst>
                  <a:glow rad="63500">
                    <a:schemeClr val="accent4">
                      <a:satMod val="175000"/>
                      <a:alpha val="40000"/>
                    </a:schemeClr>
                  </a:glow>
                </a:effectLst>
              </a:rPr>
              <a:t> </a:t>
            </a:r>
            <a:r>
              <a:rPr lang="en-US" sz="2400" i="1" dirty="0">
                <a:solidFill>
                  <a:srgbClr val="C00000"/>
                </a:solidFill>
                <a:effectLst>
                  <a:glow rad="63500">
                    <a:schemeClr val="accent4">
                      <a:satMod val="175000"/>
                      <a:alpha val="40000"/>
                    </a:schemeClr>
                  </a:glow>
                  <a:outerShdw blurRad="38100" dist="38100" dir="2700000" algn="tl">
                    <a:srgbClr val="000000">
                      <a:alpha val="43137"/>
                    </a:srgbClr>
                  </a:outerShdw>
                </a:effectLst>
              </a:rPr>
              <a:t>motility</a:t>
            </a:r>
            <a:r>
              <a:rPr lang="en-US" sz="2400" dirty="0">
                <a:solidFill>
                  <a:srgbClr val="C00000"/>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of cancer cells</a:t>
            </a:r>
            <a:r>
              <a:rPr lang="en-US" sz="2400" dirty="0">
                <a:solidFill>
                  <a:schemeClr val="tx1"/>
                </a:solidFill>
              </a:rPr>
              <a:t>.</a:t>
            </a:r>
          </a:p>
          <a:p>
            <a:pPr marL="342000" indent="-342000"/>
            <a:r>
              <a:rPr lang="en-US" sz="2400" dirty="0">
                <a:solidFill>
                  <a:schemeClr val="tx1"/>
                </a:solidFill>
              </a:rPr>
              <a:t>It is </a:t>
            </a:r>
            <a:r>
              <a:rPr lang="en-US" sz="2400" dirty="0">
                <a:solidFill>
                  <a:srgbClr val="C00000"/>
                </a:solidFill>
              </a:rPr>
              <a:t>stimulated</a:t>
            </a:r>
            <a:r>
              <a:rPr lang="en-US" sz="2400" dirty="0">
                <a:solidFill>
                  <a:schemeClr val="tx1"/>
                </a:solidFill>
              </a:rPr>
              <a:t> by </a:t>
            </a:r>
            <a:r>
              <a:rPr lang="en-US" sz="2400" u="sng" dirty="0">
                <a:solidFill>
                  <a:schemeClr val="tx1"/>
                </a:solidFill>
                <a:effectLst>
                  <a:glow rad="63500">
                    <a:schemeClr val="accent5">
                      <a:satMod val="175000"/>
                      <a:alpha val="40000"/>
                    </a:schemeClr>
                  </a:glow>
                  <a:outerShdw blurRad="38100" dist="38100" dir="2700000" algn="tl">
                    <a:srgbClr val="000000">
                      <a:alpha val="43137"/>
                    </a:srgbClr>
                  </a:outerShdw>
                </a:effectLst>
              </a:rPr>
              <a:t>signaling</a:t>
            </a:r>
            <a:r>
              <a:rPr lang="en-US" sz="2400" u="sng" dirty="0">
                <a:solidFill>
                  <a:schemeClr val="tx1"/>
                </a:solidFill>
                <a:effectLst>
                  <a:glow rad="63500">
                    <a:schemeClr val="accent5">
                      <a:satMod val="175000"/>
                      <a:alpha val="40000"/>
                    </a:schemeClr>
                  </a:glow>
                </a:effectLst>
              </a:rPr>
              <a:t> molecules </a:t>
            </a:r>
            <a:r>
              <a:rPr lang="en-US" sz="2400" u="sng" dirty="0">
                <a:solidFill>
                  <a:schemeClr val="tx1"/>
                </a:solidFill>
                <a:effectLst>
                  <a:glow rad="63500">
                    <a:schemeClr val="accent5">
                      <a:satMod val="175000"/>
                      <a:alpha val="40000"/>
                    </a:schemeClr>
                  </a:glow>
                  <a:outerShdw blurRad="38100" dist="38100" dir="2700000" algn="tl">
                    <a:srgbClr val="000000">
                      <a:alpha val="43137"/>
                    </a:srgbClr>
                  </a:outerShdw>
                </a:effectLst>
              </a:rPr>
              <a:t>from</a:t>
            </a:r>
            <a:r>
              <a:rPr lang="en-US" sz="2400" u="sng" dirty="0">
                <a:solidFill>
                  <a:schemeClr val="tx1"/>
                </a:solidFill>
                <a:effectLst>
                  <a:glow rad="63500">
                    <a:schemeClr val="accent5">
                      <a:satMod val="175000"/>
                      <a:alpha val="40000"/>
                    </a:schemeClr>
                  </a:glow>
                </a:effectLst>
              </a:rPr>
              <a:t> the </a:t>
            </a:r>
            <a:r>
              <a:rPr lang="en-US" sz="2400" u="sng" dirty="0">
                <a:solidFill>
                  <a:schemeClr val="tx1"/>
                </a:solidFill>
                <a:effectLst>
                  <a:glow rad="63500">
                    <a:schemeClr val="accent5">
                      <a:satMod val="175000"/>
                      <a:alpha val="40000"/>
                    </a:schemeClr>
                  </a:glow>
                  <a:outerShdw blurRad="38100" dist="38100" dir="2700000" algn="tl">
                    <a:srgbClr val="000000">
                      <a:alpha val="43137"/>
                    </a:srgbClr>
                  </a:outerShdw>
                </a:effectLst>
              </a:rPr>
              <a:t>surrounding</a:t>
            </a:r>
            <a:r>
              <a:rPr lang="en-US" sz="2400" u="sng" dirty="0">
                <a:solidFill>
                  <a:schemeClr val="tx1"/>
                </a:solidFill>
                <a:effectLst>
                  <a:glow rad="63500">
                    <a:schemeClr val="accent5">
                      <a:satMod val="175000"/>
                      <a:alpha val="40000"/>
                    </a:schemeClr>
                  </a:glow>
                </a:effectLst>
              </a:rPr>
              <a:t> tissues </a:t>
            </a:r>
            <a:r>
              <a:rPr lang="en-US" sz="2400" dirty="0">
                <a:solidFill>
                  <a:schemeClr val="tx1"/>
                </a:solidFill>
                <a:effectLst>
                  <a:glow rad="63500">
                    <a:schemeClr val="accent5">
                      <a:satMod val="175000"/>
                      <a:alpha val="40000"/>
                    </a:schemeClr>
                  </a:glow>
                  <a:outerShdw blurRad="38100" dist="38100" dir="2700000" algn="tl">
                    <a:srgbClr val="000000">
                      <a:alpha val="43137"/>
                    </a:srgbClr>
                  </a:outerShdw>
                </a:effectLst>
              </a:rPr>
              <a:t>or</a:t>
            </a:r>
            <a:r>
              <a:rPr lang="en-US" sz="2400" dirty="0">
                <a:solidFill>
                  <a:schemeClr val="tx1"/>
                </a:solidFill>
                <a:effectLst>
                  <a:glow rad="63500">
                    <a:schemeClr val="accent5">
                      <a:satMod val="175000"/>
                      <a:alpha val="40000"/>
                    </a:schemeClr>
                  </a:glow>
                </a:effectLst>
              </a:rPr>
              <a:t> </a:t>
            </a:r>
            <a:r>
              <a:rPr lang="en-US" sz="2400" u="sng" dirty="0">
                <a:solidFill>
                  <a:schemeClr val="tx1"/>
                </a:solidFill>
                <a:effectLst>
                  <a:glow rad="63500">
                    <a:schemeClr val="accent5">
                      <a:satMod val="175000"/>
                      <a:alpha val="40000"/>
                    </a:schemeClr>
                  </a:glow>
                </a:effectLst>
              </a:rPr>
              <a:t>from the </a:t>
            </a:r>
            <a:r>
              <a:rPr lang="en-US" sz="2400" u="sng" dirty="0">
                <a:solidFill>
                  <a:schemeClr val="tx1"/>
                </a:solidFill>
                <a:effectLst>
                  <a:glow rad="63500">
                    <a:schemeClr val="accent5">
                      <a:satMod val="175000"/>
                      <a:alpha val="40000"/>
                    </a:schemeClr>
                  </a:glow>
                  <a:outerShdw blurRad="38100" dist="38100" dir="2700000" algn="tl">
                    <a:srgbClr val="000000">
                      <a:alpha val="43137"/>
                    </a:srgbClr>
                  </a:outerShdw>
                </a:effectLst>
              </a:rPr>
              <a:t>cancer</a:t>
            </a:r>
            <a:r>
              <a:rPr lang="en-US" sz="2400" u="sng" dirty="0">
                <a:solidFill>
                  <a:schemeClr val="tx1"/>
                </a:solidFill>
                <a:effectLst>
                  <a:glow rad="63500">
                    <a:schemeClr val="accent5">
                      <a:satMod val="175000"/>
                      <a:alpha val="40000"/>
                    </a:schemeClr>
                  </a:glow>
                </a:effectLst>
              </a:rPr>
              <a:t> cells themselves</a:t>
            </a:r>
            <a:r>
              <a:rPr lang="en-US" sz="2400" dirty="0">
                <a:solidFill>
                  <a:schemeClr val="tx1"/>
                </a:solidFill>
              </a:rPr>
              <a:t>.</a:t>
            </a:r>
          </a:p>
          <a:p>
            <a:pPr marL="342000" indent="-342000"/>
            <a:r>
              <a:rPr lang="en-US" sz="2400" dirty="0">
                <a:solidFill>
                  <a:schemeClr val="tx1"/>
                </a:solidFill>
              </a:rPr>
              <a:t>Some of these act as </a:t>
            </a:r>
            <a:r>
              <a:rPr lang="en-US" sz="2400" u="sng" dirty="0">
                <a:ln>
                  <a:solidFill>
                    <a:schemeClr val="accent4">
                      <a:lumMod val="75000"/>
                    </a:schemeClr>
                  </a:solidFill>
                </a:ln>
                <a:solidFill>
                  <a:srgbClr val="FF0000"/>
                </a:solidFill>
                <a:effectLst>
                  <a:outerShdw blurRad="38100" dist="38100" dir="2700000" algn="tl">
                    <a:srgbClr val="000000">
                      <a:alpha val="43137"/>
                    </a:srgbClr>
                  </a:outerShdw>
                </a:effectLst>
              </a:rPr>
              <a:t>chemoattractants</a:t>
            </a:r>
            <a:r>
              <a:rPr lang="en-US" sz="2400" u="sng" dirty="0">
                <a:ln>
                  <a:solidFill>
                    <a:schemeClr val="accent4">
                      <a:lumMod val="75000"/>
                    </a:schemeClr>
                  </a:solidFill>
                </a:ln>
                <a:solidFill>
                  <a:schemeClr val="tx2"/>
                </a:solidFill>
              </a:rPr>
              <a:t>.</a:t>
            </a:r>
          </a:p>
          <a:p>
            <a:pPr marL="342000" indent="-342000"/>
            <a:r>
              <a:rPr lang="en-US" sz="2400" dirty="0">
                <a:solidFill>
                  <a:schemeClr val="tx1"/>
                </a:solidFill>
                <a:effectLst>
                  <a:outerShdw blurRad="38100" dist="38100" dir="2700000" algn="tl">
                    <a:srgbClr val="000000">
                      <a:alpha val="43137"/>
                    </a:srgbClr>
                  </a:outerShdw>
                </a:effectLst>
              </a:rPr>
              <a:t>Activation</a:t>
            </a:r>
            <a:r>
              <a:rPr lang="en-US" sz="2400" dirty="0">
                <a:solidFill>
                  <a:schemeClr val="tx1"/>
                </a:solidFill>
              </a:rPr>
              <a:t> of </a:t>
            </a:r>
            <a:r>
              <a:rPr lang="en-US" sz="2400" dirty="0">
                <a:solidFill>
                  <a:srgbClr val="C00000"/>
                </a:solidFill>
              </a:rPr>
              <a:t>Rho family GTPases also plays a role</a:t>
            </a:r>
            <a:r>
              <a:rPr lang="en-US" sz="2400" dirty="0" smtClean="0">
                <a:solidFill>
                  <a:schemeClr val="tx1"/>
                </a:solidFill>
              </a:rPr>
              <a:t>.</a:t>
            </a:r>
          </a:p>
          <a:p>
            <a:pPr marL="342000" indent="-342000"/>
            <a:r>
              <a:rPr lang="en-US" sz="2400" dirty="0" smtClean="0">
                <a:solidFill>
                  <a:schemeClr val="tx1"/>
                </a:solidFill>
                <a:effectLst>
                  <a:outerShdw blurRad="38100" dist="38100" dir="2700000" algn="tl">
                    <a:srgbClr val="000000">
                      <a:alpha val="43137"/>
                    </a:srgbClr>
                  </a:outerShdw>
                </a:effectLst>
              </a:rPr>
              <a:t>Rho</a:t>
            </a:r>
            <a:r>
              <a:rPr lang="en-US" sz="2400" dirty="0" smtClean="0">
                <a:solidFill>
                  <a:schemeClr val="tx1"/>
                </a:solidFill>
              </a:rPr>
              <a:t> family GTPases are responsible for the formation of </a:t>
            </a:r>
            <a:r>
              <a:rPr lang="en-US" sz="2400" dirty="0" smtClean="0">
                <a:solidFill>
                  <a:schemeClr val="tx1"/>
                </a:solidFill>
                <a:effectLst>
                  <a:outerShdw blurRad="38100" dist="38100" dir="2700000" algn="tl">
                    <a:srgbClr val="000000">
                      <a:alpha val="43137"/>
                    </a:srgbClr>
                  </a:outerShdw>
                </a:effectLst>
              </a:rPr>
              <a:t>filopodia</a:t>
            </a:r>
            <a:r>
              <a:rPr lang="en-US" sz="2400" dirty="0" smtClean="0">
                <a:solidFill>
                  <a:schemeClr val="tx1"/>
                </a:solidFill>
              </a:rPr>
              <a:t> and </a:t>
            </a:r>
            <a:r>
              <a:rPr lang="en-US" sz="2400" dirty="0" smtClean="0">
                <a:solidFill>
                  <a:schemeClr val="tx1"/>
                </a:solidFill>
                <a:effectLst>
                  <a:outerShdw blurRad="38100" dist="38100" dir="2700000" algn="tl">
                    <a:srgbClr val="000000">
                      <a:alpha val="43137"/>
                    </a:srgbClr>
                  </a:outerShdw>
                </a:effectLst>
              </a:rPr>
              <a:t>lamellipodia</a:t>
            </a:r>
            <a:r>
              <a:rPr lang="en-US" sz="2400"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1762245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Figure 12.UN04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088" y="1078992"/>
            <a:ext cx="6211824" cy="4700016"/>
          </a:xfrm>
          <a:prstGeom prst="rect">
            <a:avLst/>
          </a:prstGeom>
        </p:spPr>
      </p:pic>
    </p:spTree>
    <p:extLst>
      <p:ext uri="{BB962C8B-B14F-4D97-AF65-F5344CB8AC3E}">
        <p14:creationId xmlns:p14="http://schemas.microsoft.com/office/powerpoint/2010/main" val="1985022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7530" y="78266"/>
            <a:ext cx="8263784" cy="736989"/>
          </a:xfrm>
          <a:solidFill>
            <a:schemeClr val="accent3">
              <a:lumMod val="20000"/>
              <a:lumOff val="80000"/>
            </a:schemeClr>
          </a:solidFill>
        </p:spPr>
        <p:txBody>
          <a:bodyPr lIns="0" tIns="0" rIns="0" bIns="0" anchor="ctr"/>
          <a:lstStyle/>
          <a:p>
            <a:r>
              <a:rPr lang="en-US" sz="3600" dirty="0">
                <a:latin typeface="+mj-lt"/>
              </a:rPr>
              <a:t>Proteases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77902"/>
            <a:ext cx="8263784" cy="3623127"/>
          </a:xfrm>
        </p:spPr>
        <p:txBody>
          <a:bodyPr lIns="0" tIns="0" rIns="0" bIns="0"/>
          <a:lstStyle/>
          <a:p>
            <a:pPr marL="342000" indent="-342000"/>
            <a:r>
              <a:rPr lang="en-US" sz="2400" dirty="0">
                <a:solidFill>
                  <a:schemeClr val="tx1"/>
                </a:solidFill>
              </a:rPr>
              <a:t>Cancer cells also </a:t>
            </a:r>
            <a:r>
              <a:rPr lang="en-US" sz="2400" dirty="0">
                <a:solidFill>
                  <a:schemeClr val="accent4">
                    <a:lumMod val="75000"/>
                  </a:schemeClr>
                </a:solidFill>
                <a:effectLst>
                  <a:glow rad="63500">
                    <a:schemeClr val="accent5">
                      <a:satMod val="175000"/>
                      <a:alpha val="40000"/>
                    </a:schemeClr>
                  </a:glow>
                </a:effectLst>
              </a:rPr>
              <a:t>produce </a:t>
            </a:r>
            <a:r>
              <a:rPr lang="en-US" sz="2400" i="1" dirty="0">
                <a:solidFill>
                  <a:srgbClr val="FF0000"/>
                </a:solidFill>
                <a:effectLst>
                  <a:glow rad="63500">
                    <a:schemeClr val="accent5">
                      <a:satMod val="175000"/>
                      <a:alpha val="40000"/>
                    </a:schemeClr>
                  </a:glow>
                </a:effectLst>
              </a:rPr>
              <a:t>proteases</a:t>
            </a:r>
            <a:r>
              <a:rPr lang="en-US" sz="2400" i="1" dirty="0">
                <a:solidFill>
                  <a:schemeClr val="accent4">
                    <a:lumMod val="75000"/>
                  </a:schemeClr>
                </a:solidFill>
                <a:effectLst>
                  <a:glow rad="63500">
                    <a:schemeClr val="accent5">
                      <a:satMod val="175000"/>
                      <a:alpha val="40000"/>
                    </a:schemeClr>
                  </a:glow>
                </a:effectLst>
              </a:rPr>
              <a:t> </a:t>
            </a:r>
            <a:r>
              <a:rPr lang="en-US" sz="2400" dirty="0">
                <a:solidFill>
                  <a:schemeClr val="accent4">
                    <a:lumMod val="75000"/>
                  </a:schemeClr>
                </a:solidFill>
                <a:effectLst>
                  <a:glow rad="63500">
                    <a:schemeClr val="accent5">
                      <a:satMod val="175000"/>
                      <a:alpha val="40000"/>
                    </a:schemeClr>
                  </a:glow>
                </a:effectLst>
              </a:rPr>
              <a:t>that degrade protein-containing structures.</a:t>
            </a:r>
          </a:p>
          <a:p>
            <a:pPr marL="342000" indent="-342000"/>
            <a:r>
              <a:rPr lang="en-US" sz="2400" dirty="0">
                <a:solidFill>
                  <a:schemeClr val="tx1"/>
                </a:solidFill>
              </a:rPr>
              <a:t>Such structures would act as </a:t>
            </a:r>
            <a:r>
              <a:rPr lang="en-US" sz="2400" dirty="0">
                <a:solidFill>
                  <a:schemeClr val="tx1"/>
                </a:solidFill>
                <a:effectLst>
                  <a:outerShdw blurRad="38100" dist="38100" dir="2700000" algn="tl">
                    <a:srgbClr val="000000">
                      <a:alpha val="43137"/>
                    </a:srgbClr>
                  </a:outerShdw>
                </a:effectLst>
              </a:rPr>
              <a:t>barriers</a:t>
            </a:r>
            <a:r>
              <a:rPr lang="en-US" sz="2400" dirty="0">
                <a:solidFill>
                  <a:schemeClr val="tx1"/>
                </a:solidFill>
              </a:rPr>
              <a:t> to cancer cell movement.</a:t>
            </a:r>
          </a:p>
          <a:p>
            <a:pPr marL="342000" indent="-342000"/>
            <a:r>
              <a:rPr lang="en-US" sz="2400" dirty="0">
                <a:solidFill>
                  <a:schemeClr val="tx1"/>
                </a:solidFill>
              </a:rPr>
              <a:t>The </a:t>
            </a:r>
            <a:r>
              <a:rPr lang="en-US" sz="2400" i="1" u="sng" dirty="0">
                <a:solidFill>
                  <a:schemeClr val="tx1"/>
                </a:solidFill>
                <a:effectLst>
                  <a:glow rad="101600">
                    <a:schemeClr val="tx2">
                      <a:lumMod val="20000"/>
                      <a:lumOff val="80000"/>
                      <a:alpha val="60000"/>
                    </a:schemeClr>
                  </a:glow>
                  <a:outerShdw blurRad="38100" dist="38100" dir="2700000" algn="tl">
                    <a:srgbClr val="000000">
                      <a:alpha val="43137"/>
                    </a:srgbClr>
                  </a:outerShdw>
                </a:effectLst>
              </a:rPr>
              <a:t>basal</a:t>
            </a:r>
            <a:r>
              <a:rPr lang="en-US" sz="2400" i="1" u="sng" dirty="0">
                <a:solidFill>
                  <a:schemeClr val="tx1"/>
                </a:solidFill>
                <a:effectLst>
                  <a:glow rad="101600">
                    <a:schemeClr val="tx2">
                      <a:lumMod val="20000"/>
                      <a:lumOff val="80000"/>
                      <a:alpha val="60000"/>
                    </a:schemeClr>
                  </a:glow>
                </a:effectLst>
              </a:rPr>
              <a:t> lamina </a:t>
            </a:r>
            <a:r>
              <a:rPr lang="en-US" sz="2400" u="sng" dirty="0">
                <a:solidFill>
                  <a:schemeClr val="tx1"/>
                </a:solidFill>
                <a:effectLst>
                  <a:glow rad="101600">
                    <a:schemeClr val="tx2">
                      <a:lumMod val="20000"/>
                      <a:lumOff val="80000"/>
                      <a:alpha val="60000"/>
                    </a:schemeClr>
                  </a:glow>
                </a:effectLst>
              </a:rPr>
              <a:t>is a critical barrier encountered by most cancers</a:t>
            </a:r>
            <a:r>
              <a:rPr lang="en-US" sz="2400" dirty="0">
                <a:solidFill>
                  <a:schemeClr val="tx1"/>
                </a:solidFill>
                <a:effectLst>
                  <a:glow rad="101600">
                    <a:schemeClr val="tx2">
                      <a:lumMod val="20000"/>
                      <a:lumOff val="80000"/>
                      <a:alpha val="60000"/>
                    </a:schemeClr>
                  </a:glow>
                </a:effectLst>
              </a:rPr>
              <a:t>.</a:t>
            </a:r>
          </a:p>
          <a:p>
            <a:pPr marL="342000" indent="-342000"/>
            <a:r>
              <a:rPr lang="en-US" sz="2400" dirty="0">
                <a:solidFill>
                  <a:schemeClr val="tx1"/>
                </a:solidFill>
                <a:effectLst>
                  <a:glow rad="101600">
                    <a:schemeClr val="accent5">
                      <a:lumMod val="20000"/>
                      <a:lumOff val="80000"/>
                      <a:alpha val="60000"/>
                    </a:schemeClr>
                  </a:glow>
                </a:effectLst>
              </a:rPr>
              <a:t>Cancer cells </a:t>
            </a:r>
            <a:r>
              <a:rPr lang="en-US" sz="2400" u="sng" dirty="0">
                <a:solidFill>
                  <a:srgbClr val="C00000"/>
                </a:solidFill>
                <a:effectLst>
                  <a:glow rad="101600">
                    <a:schemeClr val="accent5">
                      <a:lumMod val="20000"/>
                      <a:lumOff val="80000"/>
                      <a:alpha val="60000"/>
                    </a:schemeClr>
                  </a:glow>
                  <a:outerShdw blurRad="38100" dist="38100" dir="2700000" algn="tl">
                    <a:srgbClr val="000000">
                      <a:alpha val="43137"/>
                    </a:srgbClr>
                  </a:outerShdw>
                </a:effectLst>
              </a:rPr>
              <a:t>secrete</a:t>
            </a:r>
            <a:r>
              <a:rPr lang="en-US" sz="2400" u="sng" dirty="0">
                <a:solidFill>
                  <a:srgbClr val="C00000"/>
                </a:solidFill>
                <a:effectLst>
                  <a:glow rad="101600">
                    <a:schemeClr val="accent5">
                      <a:lumMod val="20000"/>
                      <a:lumOff val="80000"/>
                      <a:alpha val="60000"/>
                    </a:schemeClr>
                  </a:glow>
                </a:effectLst>
              </a:rPr>
              <a:t> proteases that </a:t>
            </a:r>
            <a:r>
              <a:rPr lang="en-US" sz="2400" u="sng" dirty="0">
                <a:solidFill>
                  <a:srgbClr val="C00000"/>
                </a:solidFill>
                <a:effectLst>
                  <a:glow rad="101600">
                    <a:schemeClr val="accent5">
                      <a:lumMod val="20000"/>
                      <a:lumOff val="80000"/>
                      <a:alpha val="60000"/>
                    </a:schemeClr>
                  </a:glow>
                  <a:outerShdw blurRad="38100" dist="38100" dir="2700000" algn="tl">
                    <a:srgbClr val="000000">
                      <a:alpha val="43137"/>
                    </a:srgbClr>
                  </a:outerShdw>
                </a:effectLst>
              </a:rPr>
              <a:t>degrade</a:t>
            </a:r>
            <a:r>
              <a:rPr lang="en-US" sz="2400" u="sng" dirty="0">
                <a:solidFill>
                  <a:srgbClr val="C00000"/>
                </a:solidFill>
                <a:effectLst>
                  <a:glow rad="101600">
                    <a:schemeClr val="accent5">
                      <a:lumMod val="20000"/>
                      <a:lumOff val="80000"/>
                      <a:alpha val="60000"/>
                    </a:schemeClr>
                  </a:glow>
                </a:effectLst>
              </a:rPr>
              <a:t> proteins in the basal lamina</a:t>
            </a:r>
            <a:r>
              <a:rPr lang="en-US" sz="2400" dirty="0">
                <a:solidFill>
                  <a:schemeClr val="tx1"/>
                </a:solidFill>
                <a:effectLst>
                  <a:glow rad="101600">
                    <a:schemeClr val="accent5">
                      <a:lumMod val="20000"/>
                      <a:lumOff val="80000"/>
                      <a:alpha val="60000"/>
                    </a:schemeClr>
                  </a:glow>
                </a:effectLst>
              </a:rPr>
              <a:t>.</a:t>
            </a:r>
          </a:p>
        </p:txBody>
      </p:sp>
    </p:spTree>
    <p:extLst>
      <p:ext uri="{BB962C8B-B14F-4D97-AF65-F5344CB8AC3E}">
        <p14:creationId xmlns:p14="http://schemas.microsoft.com/office/powerpoint/2010/main" val="18157236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7530" y="118184"/>
            <a:ext cx="8263784" cy="651076"/>
          </a:xfrm>
          <a:solidFill>
            <a:schemeClr val="accent3">
              <a:lumMod val="20000"/>
              <a:lumOff val="80000"/>
            </a:schemeClr>
          </a:solidFill>
        </p:spPr>
        <p:txBody>
          <a:bodyPr lIns="0" tIns="0" rIns="0" bIns="0" anchor="ctr"/>
          <a:lstStyle/>
          <a:p>
            <a:r>
              <a:rPr lang="en-US" sz="3600" dirty="0">
                <a:latin typeface="+mj-lt"/>
              </a:rPr>
              <a:t>Proteases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57944"/>
            <a:ext cx="8263784" cy="3149599"/>
          </a:xfrm>
        </p:spPr>
        <p:txBody>
          <a:bodyPr lIns="0" tIns="0" rIns="0" bIns="0"/>
          <a:lstStyle/>
          <a:p>
            <a:pPr marL="342000" indent="-342000"/>
            <a:r>
              <a:rPr lang="en-US" sz="2400" dirty="0">
                <a:solidFill>
                  <a:schemeClr val="tx1"/>
                </a:solidFill>
              </a:rPr>
              <a:t>The </a:t>
            </a:r>
            <a:r>
              <a:rPr lang="en-US" sz="2400" dirty="0">
                <a:solidFill>
                  <a:srgbClr val="C00000"/>
                </a:solidFill>
                <a:effectLst>
                  <a:outerShdw blurRad="38100" dist="38100" dir="2700000" algn="tl">
                    <a:srgbClr val="000000">
                      <a:alpha val="43137"/>
                    </a:srgbClr>
                  </a:outerShdw>
                </a:effectLst>
              </a:rPr>
              <a:t>protease</a:t>
            </a:r>
            <a:r>
              <a:rPr lang="en-US" sz="2400" dirty="0">
                <a:solidFill>
                  <a:srgbClr val="C00000"/>
                </a:solidFill>
              </a:rPr>
              <a:t> </a:t>
            </a:r>
            <a:r>
              <a:rPr lang="en-US" sz="2400" i="1" dirty="0">
                <a:solidFill>
                  <a:srgbClr val="C00000"/>
                </a:solidFill>
                <a:effectLst>
                  <a:outerShdw blurRad="38100" dist="38100" dir="2700000" algn="tl">
                    <a:srgbClr val="000000">
                      <a:alpha val="43137"/>
                    </a:srgbClr>
                  </a:outerShdw>
                </a:effectLst>
              </a:rPr>
              <a:t>plasminogen</a:t>
            </a:r>
            <a:r>
              <a:rPr lang="en-US" sz="2400" i="1" dirty="0">
                <a:solidFill>
                  <a:srgbClr val="C00000"/>
                </a:solidFill>
              </a:rPr>
              <a:t> </a:t>
            </a:r>
            <a:r>
              <a:rPr lang="en-US" sz="2400" i="1" dirty="0">
                <a:solidFill>
                  <a:srgbClr val="C00000"/>
                </a:solidFill>
                <a:effectLst>
                  <a:outerShdw blurRad="38100" dist="38100" dir="2700000" algn="tl">
                    <a:srgbClr val="000000">
                      <a:alpha val="43137"/>
                    </a:srgbClr>
                  </a:outerShdw>
                </a:effectLst>
              </a:rPr>
              <a:t>activator</a:t>
            </a:r>
            <a:r>
              <a:rPr lang="en-US" sz="2400" i="1" dirty="0">
                <a:solidFill>
                  <a:srgbClr val="C00000"/>
                </a:solidFill>
              </a:rPr>
              <a:t> </a:t>
            </a:r>
            <a:r>
              <a:rPr lang="en-US" sz="2400" b="1" u="sng" dirty="0">
                <a:ln w="22225">
                  <a:solidFill>
                    <a:schemeClr val="accent2"/>
                  </a:solidFill>
                  <a:prstDash val="solid"/>
                </a:ln>
                <a:solidFill>
                  <a:schemeClr val="accent2">
                    <a:lumMod val="40000"/>
                    <a:lumOff val="60000"/>
                  </a:schemeClr>
                </a:solidFill>
              </a:rPr>
              <a:t>converts</a:t>
            </a:r>
            <a:r>
              <a:rPr lang="en-US" sz="2400" dirty="0">
                <a:solidFill>
                  <a:schemeClr val="tx1"/>
                </a:solidFill>
              </a:rPr>
              <a:t> </a:t>
            </a:r>
            <a:r>
              <a:rPr lang="en-US" sz="2400" u="sng" dirty="0">
                <a:solidFill>
                  <a:schemeClr val="tx1"/>
                </a:solidFill>
              </a:rPr>
              <a:t>inactive </a:t>
            </a:r>
            <a:r>
              <a:rPr lang="en-US" sz="2400" b="1" i="1" u="sng" dirty="0">
                <a:ln w="22225">
                  <a:solidFill>
                    <a:schemeClr val="accent2"/>
                  </a:solidFill>
                  <a:prstDash val="solid"/>
                </a:ln>
                <a:solidFill>
                  <a:schemeClr val="accent2">
                    <a:lumMod val="40000"/>
                    <a:lumOff val="60000"/>
                  </a:schemeClr>
                </a:solidFill>
              </a:rPr>
              <a:t>plasminogen</a:t>
            </a:r>
            <a:r>
              <a:rPr lang="en-US" sz="2400" u="sng" dirty="0">
                <a:solidFill>
                  <a:schemeClr val="tx1"/>
                </a:solidFill>
              </a:rPr>
              <a:t> into the active </a:t>
            </a:r>
            <a:r>
              <a:rPr lang="en-US" sz="2400" b="1" i="1" u="sng" dirty="0">
                <a:ln w="22225">
                  <a:solidFill>
                    <a:schemeClr val="accent2"/>
                  </a:solidFill>
                  <a:prstDash val="solid"/>
                </a:ln>
                <a:solidFill>
                  <a:schemeClr val="accent2">
                    <a:lumMod val="40000"/>
                    <a:lumOff val="60000"/>
                  </a:schemeClr>
                </a:solidFill>
              </a:rPr>
              <a:t>plasmin</a:t>
            </a:r>
            <a:r>
              <a:rPr lang="en-US" sz="2400" i="1" u="sng" dirty="0">
                <a:solidFill>
                  <a:schemeClr val="tx1"/>
                </a:solidFill>
              </a:rPr>
              <a:t>.</a:t>
            </a:r>
          </a:p>
          <a:p>
            <a:pPr marL="342000" indent="-342000"/>
            <a:r>
              <a:rPr lang="en-US"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Plasmin</a:t>
            </a:r>
            <a:r>
              <a:rPr lang="en-US" sz="2400" dirty="0" smtClean="0">
                <a:solidFill>
                  <a:schemeClr val="tx1"/>
                </a:solidFill>
              </a:rPr>
              <a:t>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degrades</a:t>
            </a:r>
            <a:r>
              <a:rPr lang="en-US" sz="2400" dirty="0">
                <a:solidFill>
                  <a:schemeClr val="tx1"/>
                </a:solidFill>
              </a:rPr>
              <a:t> components of the </a:t>
            </a:r>
            <a:r>
              <a:rPr lang="en-US" sz="2400" u="sng" dirty="0">
                <a:solidFill>
                  <a:schemeClr val="tx1"/>
                </a:solidFill>
              </a:rPr>
              <a:t>basal lamina </a:t>
            </a:r>
            <a:r>
              <a:rPr lang="en-US" sz="2400" u="sng" dirty="0">
                <a:solidFill>
                  <a:schemeClr val="tx1"/>
                </a:solidFill>
                <a:effectLst>
                  <a:outerShdw blurRad="38100" dist="38100" dir="2700000" algn="tl">
                    <a:srgbClr val="000000">
                      <a:alpha val="43137"/>
                    </a:srgbClr>
                  </a:outerShdw>
                </a:effectLst>
              </a:rPr>
              <a:t>and</a:t>
            </a:r>
            <a:r>
              <a:rPr lang="en-US" sz="2400" u="sng" dirty="0">
                <a:solidFill>
                  <a:schemeClr val="tx1"/>
                </a:solidFill>
              </a:rPr>
              <a:t> the extracellular matrix.</a:t>
            </a:r>
          </a:p>
          <a:p>
            <a:pPr marL="342000" indent="-342000"/>
            <a:r>
              <a:rPr lang="en-US" sz="2400" dirty="0">
                <a:solidFill>
                  <a:schemeClr val="tx1"/>
                </a:solidFill>
              </a:rPr>
              <a:t>It also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cleaves</a:t>
            </a:r>
            <a:r>
              <a:rPr lang="en-US" sz="2400" u="sng" dirty="0">
                <a:solidFill>
                  <a:schemeClr val="tx1"/>
                </a:solidFill>
              </a:rPr>
              <a:t> inactive </a:t>
            </a:r>
            <a:r>
              <a:rPr lang="en-US" sz="2400" u="sng" dirty="0">
                <a:solidFill>
                  <a:schemeClr val="tx1"/>
                </a:solidFill>
                <a:effectLst>
                  <a:outerShdw blurRad="38100" dist="38100" dir="2700000" algn="tl">
                    <a:srgbClr val="000000">
                      <a:alpha val="43137"/>
                    </a:srgbClr>
                  </a:outerShdw>
                </a:effectLst>
              </a:rPr>
              <a:t>precursors</a:t>
            </a:r>
            <a:r>
              <a:rPr lang="en-US" sz="2400" u="sng" dirty="0">
                <a:solidFill>
                  <a:schemeClr val="tx1"/>
                </a:solidFill>
              </a:rPr>
              <a:t> of </a:t>
            </a:r>
            <a:r>
              <a:rPr lang="en-US" sz="2400" u="sng" dirty="0">
                <a:solidFill>
                  <a:schemeClr val="accent3"/>
                </a:solidFill>
              </a:rPr>
              <a:t>matrix metalloproteinases</a:t>
            </a:r>
            <a:r>
              <a:rPr lang="en-US" sz="2400" dirty="0">
                <a:solidFill>
                  <a:schemeClr val="tx1"/>
                </a:solidFill>
              </a:rPr>
              <a:t> that are then also </a:t>
            </a:r>
            <a:r>
              <a:rPr lang="en-US" sz="2400" u="sng" dirty="0">
                <a:solidFill>
                  <a:schemeClr val="tx1"/>
                </a:solidFill>
                <a:effectLst>
                  <a:outerShdw blurRad="38100" dist="38100" dir="2700000" algn="tl">
                    <a:srgbClr val="000000">
                      <a:alpha val="43137"/>
                    </a:srgbClr>
                  </a:outerShdw>
                </a:effectLst>
              </a:rPr>
              <a:t>able</a:t>
            </a:r>
            <a:r>
              <a:rPr lang="en-US" sz="2400" u="sng" dirty="0">
                <a:solidFill>
                  <a:schemeClr val="tx1"/>
                </a:solidFill>
              </a:rPr>
              <a:t> to </a:t>
            </a:r>
            <a:r>
              <a:rPr lang="en-US" sz="2400" u="sng" dirty="0">
                <a:solidFill>
                  <a:schemeClr val="tx1"/>
                </a:solidFill>
                <a:effectLst>
                  <a:outerShdw blurRad="38100" dist="38100" dir="2700000" algn="tl">
                    <a:srgbClr val="000000">
                      <a:alpha val="43137"/>
                    </a:srgbClr>
                  </a:outerShdw>
                </a:effectLst>
              </a:rPr>
              <a:t>degrade</a:t>
            </a:r>
            <a:r>
              <a:rPr lang="en-US" sz="2400" u="sng" dirty="0">
                <a:solidFill>
                  <a:schemeClr val="tx1"/>
                </a:solidFill>
              </a:rPr>
              <a:t> the basal lamina </a:t>
            </a:r>
            <a:r>
              <a:rPr lang="en-US" sz="2400" u="sng" dirty="0">
                <a:solidFill>
                  <a:schemeClr val="tx1"/>
                </a:solidFill>
                <a:effectLst>
                  <a:outerShdw blurRad="38100" dist="38100" dir="2700000" algn="tl">
                    <a:srgbClr val="000000">
                      <a:alpha val="43137"/>
                    </a:srgbClr>
                  </a:outerShdw>
                </a:effectLst>
              </a:rPr>
              <a:t>and</a:t>
            </a:r>
            <a:r>
              <a:rPr lang="en-US" sz="2400" u="sng" dirty="0">
                <a:solidFill>
                  <a:schemeClr val="tx1"/>
                </a:solidFill>
              </a:rPr>
              <a:t> extracellular matrix.</a:t>
            </a:r>
          </a:p>
        </p:txBody>
      </p:sp>
    </p:spTree>
    <p:extLst>
      <p:ext uri="{BB962C8B-B14F-4D97-AF65-F5344CB8AC3E}">
        <p14:creationId xmlns:p14="http://schemas.microsoft.com/office/powerpoint/2010/main" val="24884898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9870" y="832207"/>
            <a:ext cx="8301519" cy="5137078"/>
          </a:xfrm>
          <a:prstGeom prst="rect">
            <a:avLst/>
          </a:prstGeom>
        </p:spPr>
      </p:pic>
    </p:spTree>
    <p:extLst>
      <p:ext uri="{BB962C8B-B14F-4D97-AF65-F5344CB8AC3E}">
        <p14:creationId xmlns:p14="http://schemas.microsoft.com/office/powerpoint/2010/main" val="26318571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4294967295"/>
          </p:nvPr>
        </p:nvSpPr>
        <p:spPr>
          <a:xfrm>
            <a:off x="233366" y="457200"/>
            <a:ext cx="8910637" cy="4343400"/>
          </a:xfrm>
        </p:spPr>
        <p:txBody>
          <a:bodyPr/>
          <a:lstStyle/>
          <a:p>
            <a:pPr marL="396875" indent="-396875" defTabSz="457200"/>
            <a:r>
              <a:rPr lang="en-US" altLang="en-US" sz="3200" dirty="0" smtClean="0"/>
              <a:t>Cell migration:</a:t>
            </a:r>
          </a:p>
        </p:txBody>
      </p:sp>
      <p:sp>
        <p:nvSpPr>
          <p:cNvPr id="47108" name="Rectangle 4"/>
          <p:cNvSpPr>
            <a:spLocks noChangeArrowheads="1"/>
          </p:cNvSpPr>
          <p:nvPr/>
        </p:nvSpPr>
        <p:spPr bwMode="auto">
          <a:xfrm>
            <a:off x="0" y="0"/>
            <a:ext cx="9144000" cy="304800"/>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fr-FR" altLang="en-US">
              <a:solidFill>
                <a:srgbClr val="000000"/>
              </a:solidFill>
            </a:endParaRPr>
          </a:p>
        </p:txBody>
      </p:sp>
      <p:pic>
        <p:nvPicPr>
          <p:cNvPr id="2" name="058BF03">
            <a:hlinkClick r:id="" action="ppaction://media"/>
          </p:cNvPr>
          <p:cNvPicPr>
            <a:picLocks noChangeAspect="1"/>
          </p:cNvPicPr>
          <p:nvPr>
            <a:videoFile r:link="rId1"/>
            <p:extLst>
              <p:ext uri="{DAA4B4D4-6D71-4841-9C94-3DE7FCFB9230}">
                <p14:media xmlns:p14="http://schemas.microsoft.com/office/powerpoint/2010/main" r:embed="rId2">
                  <p14:trim st="1847" end="4869.5"/>
                </p14:media>
              </p:ext>
            </p:extLst>
          </p:nvPr>
        </p:nvPicPr>
        <p:blipFill rotWithShape="1">
          <a:blip r:embed="rId5"/>
          <a:srcRect l="20972" r="21528"/>
          <a:stretch/>
        </p:blipFill>
        <p:spPr>
          <a:xfrm>
            <a:off x="1460500" y="1124674"/>
            <a:ext cx="6819900" cy="4625333"/>
          </a:xfrm>
          <a:prstGeom prst="rect">
            <a:avLst/>
          </a:prstGeom>
        </p:spPr>
      </p:pic>
      <p:sp>
        <p:nvSpPr>
          <p:cNvPr id="4" name="Rectangle 3"/>
          <p:cNvSpPr/>
          <p:nvPr/>
        </p:nvSpPr>
        <p:spPr>
          <a:xfrm>
            <a:off x="355600" y="6202258"/>
            <a:ext cx="7924800" cy="400110"/>
          </a:xfrm>
          <a:prstGeom prst="rect">
            <a:avLst/>
          </a:prstGeom>
        </p:spPr>
        <p:txBody>
          <a:bodyPr wrap="square">
            <a:spAutoFit/>
          </a:bodyPr>
          <a:lstStyle/>
          <a:p>
            <a:pPr algn="ctr" defTabSz="457200" eaLnBrk="0" fontAlgn="base" hangingPunct="0">
              <a:spcBef>
                <a:spcPct val="20000"/>
              </a:spcBef>
              <a:spcAft>
                <a:spcPct val="0"/>
              </a:spcAft>
              <a:buClr>
                <a:srgbClr val="A50021"/>
              </a:buClr>
            </a:pPr>
            <a:r>
              <a:rPr lang="en-US" altLang="en-US" sz="2000" kern="0" dirty="0">
                <a:solidFill>
                  <a:srgbClr val="000000"/>
                </a:solidFill>
              </a:rPr>
              <a:t>Migration of mesenchymal stem </a:t>
            </a:r>
            <a:r>
              <a:rPr lang="en-US" altLang="en-US" sz="2000" kern="0" dirty="0" smtClean="0">
                <a:solidFill>
                  <a:srgbClr val="000000"/>
                </a:solidFill>
              </a:rPr>
              <a:t>cells in </a:t>
            </a:r>
            <a:r>
              <a:rPr lang="en-US" altLang="en-US" sz="2000" kern="0" dirty="0">
                <a:solidFill>
                  <a:srgbClr val="000000"/>
                </a:solidFill>
              </a:rPr>
              <a:t>2D culture</a:t>
            </a:r>
          </a:p>
        </p:txBody>
      </p:sp>
      <p:sp>
        <p:nvSpPr>
          <p:cNvPr id="6" name="Rectangle 5"/>
          <p:cNvSpPr/>
          <p:nvPr/>
        </p:nvSpPr>
        <p:spPr>
          <a:xfrm>
            <a:off x="7254875" y="5750007"/>
            <a:ext cx="1809750" cy="1169551"/>
          </a:xfrm>
          <a:prstGeom prst="rect">
            <a:avLst/>
          </a:prstGeom>
        </p:spPr>
        <p:txBody>
          <a:bodyPr wrap="square">
            <a:spAutoFit/>
          </a:bodyPr>
          <a:lstStyle/>
          <a:p>
            <a:r>
              <a:rPr lang="en-US" sz="1400" dirty="0" smtClean="0">
                <a:solidFill>
                  <a:srgbClr val="000000"/>
                </a:solidFill>
                <a:hlinkClick r:id="rId6"/>
              </a:rPr>
              <a:t>https://www.youtube.com/watch?v=Qo4VyOa069s</a:t>
            </a:r>
            <a:endParaRPr lang="en-US" sz="1400" dirty="0" smtClean="0">
              <a:solidFill>
                <a:srgbClr val="000000"/>
              </a:solidFill>
            </a:endParaRPr>
          </a:p>
          <a:p>
            <a:endParaRPr lang="en-US" sz="1400" dirty="0">
              <a:solidFill>
                <a:srgbClr val="000000"/>
              </a:solidFill>
            </a:endParaRPr>
          </a:p>
        </p:txBody>
      </p:sp>
    </p:spTree>
    <p:extLst>
      <p:ext uri="{BB962C8B-B14F-4D97-AF65-F5344CB8AC3E}">
        <p14:creationId xmlns:p14="http://schemas.microsoft.com/office/powerpoint/2010/main" val="105869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4294967295"/>
          </p:nvPr>
        </p:nvSpPr>
        <p:spPr>
          <a:xfrm>
            <a:off x="233366" y="363529"/>
            <a:ext cx="8910637" cy="512777"/>
          </a:xfrm>
        </p:spPr>
        <p:txBody>
          <a:bodyPr/>
          <a:lstStyle/>
          <a:p>
            <a:pPr marL="396875" indent="-396875" defTabSz="457200"/>
            <a:r>
              <a:rPr lang="en-US" altLang="en-US" sz="3200" dirty="0" smtClean="0"/>
              <a:t>Cell migration: lamellipodia and filopodia </a:t>
            </a:r>
          </a:p>
        </p:txBody>
      </p:sp>
      <p:sp>
        <p:nvSpPr>
          <p:cNvPr id="47108" name="Rectangle 4"/>
          <p:cNvSpPr>
            <a:spLocks noChangeArrowheads="1"/>
          </p:cNvSpPr>
          <p:nvPr/>
        </p:nvSpPr>
        <p:spPr bwMode="auto">
          <a:xfrm>
            <a:off x="0" y="0"/>
            <a:ext cx="9144000" cy="304800"/>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fr-FR" altLang="en-US">
              <a:solidFill>
                <a:srgbClr val="000000"/>
              </a:solidFill>
            </a:endParaRPr>
          </a:p>
        </p:txBody>
      </p:sp>
      <p:pic>
        <p:nvPicPr>
          <p:cNvPr id="8" name="5F05333">
            <a:hlinkClick r:id="" action="ppaction://media"/>
          </p:cNvPr>
          <p:cNvPicPr>
            <a:picLocks noChangeAspect="1"/>
          </p:cNvPicPr>
          <p:nvPr>
            <a:videoFile r:link="rId1"/>
            <p:extLst>
              <p:ext uri="{DAA4B4D4-6D71-4841-9C94-3DE7FCFB9230}">
                <p14:media xmlns:p14="http://schemas.microsoft.com/office/powerpoint/2010/main" r:embed="rId2">
                  <p14:trim st="13287" end="3525.3356"/>
                </p14:media>
              </p:ext>
            </p:extLst>
          </p:nvPr>
        </p:nvPicPr>
        <p:blipFill rotWithShape="1">
          <a:blip r:embed="rId5"/>
          <a:srcRect l="898" r="2324"/>
          <a:stretch/>
        </p:blipFill>
        <p:spPr>
          <a:xfrm>
            <a:off x="1555752" y="1007568"/>
            <a:ext cx="6032500" cy="5232790"/>
          </a:xfrm>
          <a:prstGeom prst="rect">
            <a:avLst/>
          </a:prstGeom>
        </p:spPr>
      </p:pic>
      <p:sp>
        <p:nvSpPr>
          <p:cNvPr id="5" name="Rectangle 4"/>
          <p:cNvSpPr/>
          <p:nvPr/>
        </p:nvSpPr>
        <p:spPr>
          <a:xfrm>
            <a:off x="7688662" y="5112377"/>
            <a:ext cx="1455341" cy="954107"/>
          </a:xfrm>
          <a:prstGeom prst="rect">
            <a:avLst/>
          </a:prstGeom>
        </p:spPr>
        <p:txBody>
          <a:bodyPr wrap="square">
            <a:spAutoFit/>
          </a:bodyPr>
          <a:lstStyle/>
          <a:p>
            <a:r>
              <a:rPr lang="en-US" sz="1400" dirty="0" smtClean="0">
                <a:solidFill>
                  <a:srgbClr val="000000"/>
                </a:solidFill>
                <a:hlinkClick r:id="rId6"/>
              </a:rPr>
              <a:t>https://vimeo.com/78976186</a:t>
            </a:r>
            <a:endParaRPr lang="en-US" sz="1400" dirty="0" smtClean="0">
              <a:solidFill>
                <a:srgbClr val="000000"/>
              </a:solidFill>
            </a:endParaRPr>
          </a:p>
          <a:p>
            <a:endParaRPr lang="en-US" sz="1400" dirty="0">
              <a:solidFill>
                <a:srgbClr val="000000"/>
              </a:solidFill>
            </a:endParaRPr>
          </a:p>
        </p:txBody>
      </p:sp>
      <p:sp>
        <p:nvSpPr>
          <p:cNvPr id="6" name="Rectangle 5"/>
          <p:cNvSpPr/>
          <p:nvPr/>
        </p:nvSpPr>
        <p:spPr>
          <a:xfrm>
            <a:off x="2223906" y="6171133"/>
            <a:ext cx="5162553" cy="369332"/>
          </a:xfrm>
          <a:prstGeom prst="rect">
            <a:avLst/>
          </a:prstGeom>
        </p:spPr>
        <p:txBody>
          <a:bodyPr wrap="none">
            <a:spAutoFit/>
          </a:bodyPr>
          <a:lstStyle/>
          <a:p>
            <a:r>
              <a:rPr lang="en-US" dirty="0">
                <a:solidFill>
                  <a:srgbClr val="000000"/>
                </a:solidFill>
              </a:rPr>
              <a:t>The actin cytoskele­ton in a liv­ing fish </a:t>
            </a:r>
            <a:r>
              <a:rPr lang="en-US" dirty="0" smtClean="0">
                <a:solidFill>
                  <a:srgbClr val="000000"/>
                </a:solidFill>
              </a:rPr>
              <a:t>fibrob­last</a:t>
            </a:r>
            <a:endParaRPr lang="en-US" dirty="0">
              <a:solidFill>
                <a:srgbClr val="000000"/>
              </a:solidFill>
            </a:endParaRPr>
          </a:p>
        </p:txBody>
      </p:sp>
    </p:spTree>
    <p:extLst>
      <p:ext uri="{BB962C8B-B14F-4D97-AF65-F5344CB8AC3E}">
        <p14:creationId xmlns:p14="http://schemas.microsoft.com/office/powerpoint/2010/main" val="307298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4294967295"/>
          </p:nvPr>
        </p:nvSpPr>
        <p:spPr>
          <a:xfrm>
            <a:off x="233365" y="414311"/>
            <a:ext cx="8910637" cy="512777"/>
          </a:xfrm>
        </p:spPr>
        <p:txBody>
          <a:bodyPr/>
          <a:lstStyle/>
          <a:p>
            <a:pPr marL="396875" indent="-396875" defTabSz="457200"/>
            <a:r>
              <a:rPr lang="en-US" altLang="en-US" sz="3200" dirty="0" smtClean="0"/>
              <a:t>Amoeboid movement: Amoeba </a:t>
            </a:r>
          </a:p>
        </p:txBody>
      </p:sp>
      <p:sp>
        <p:nvSpPr>
          <p:cNvPr id="47108" name="Rectangle 4"/>
          <p:cNvSpPr>
            <a:spLocks noChangeArrowheads="1"/>
          </p:cNvSpPr>
          <p:nvPr/>
        </p:nvSpPr>
        <p:spPr bwMode="auto">
          <a:xfrm>
            <a:off x="0" y="0"/>
            <a:ext cx="9144000" cy="304800"/>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fr-FR" altLang="en-US">
              <a:solidFill>
                <a:srgbClr val="000000"/>
              </a:solidFill>
            </a:endParaRPr>
          </a:p>
        </p:txBody>
      </p:sp>
      <p:pic>
        <p:nvPicPr>
          <p:cNvPr id="4" name="B2C39D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3068" y="1229390"/>
            <a:ext cx="6717871" cy="4923568"/>
          </a:xfrm>
          <a:prstGeom prst="rect">
            <a:avLst/>
          </a:prstGeom>
        </p:spPr>
      </p:pic>
      <p:sp>
        <p:nvSpPr>
          <p:cNvPr id="7" name="Rectangle 6"/>
          <p:cNvSpPr/>
          <p:nvPr/>
        </p:nvSpPr>
        <p:spPr>
          <a:xfrm>
            <a:off x="1627074" y="6211669"/>
            <a:ext cx="6123214" cy="523220"/>
          </a:xfrm>
          <a:prstGeom prst="rect">
            <a:avLst/>
          </a:prstGeom>
        </p:spPr>
        <p:txBody>
          <a:bodyPr wrap="square">
            <a:spAutoFit/>
          </a:bodyPr>
          <a:lstStyle/>
          <a:p>
            <a:r>
              <a:rPr lang="en-US" sz="1400" dirty="0" smtClean="0">
                <a:solidFill>
                  <a:srgbClr val="000000"/>
                </a:solidFill>
                <a:hlinkClick r:id="rId6"/>
              </a:rPr>
              <a:t>https://www.youtube.com/watch?v=PsYpngBG394</a:t>
            </a:r>
            <a:endParaRPr lang="en-US" sz="1400" dirty="0" smtClean="0">
              <a:solidFill>
                <a:srgbClr val="000000"/>
              </a:solidFill>
            </a:endParaRPr>
          </a:p>
          <a:p>
            <a:endParaRPr lang="en-US" sz="1400" dirty="0">
              <a:solidFill>
                <a:srgbClr val="000000"/>
              </a:solidFill>
            </a:endParaRPr>
          </a:p>
        </p:txBody>
      </p:sp>
    </p:spTree>
    <p:extLst>
      <p:ext uri="{BB962C8B-B14F-4D97-AF65-F5344CB8AC3E}">
        <p14:creationId xmlns:p14="http://schemas.microsoft.com/office/powerpoint/2010/main" val="2992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8172" y="171829"/>
            <a:ext cx="8229600" cy="1097279"/>
          </a:xfrm>
          <a:solidFill>
            <a:schemeClr val="accent3">
              <a:lumMod val="20000"/>
              <a:lumOff val="80000"/>
            </a:schemeClr>
          </a:solidFill>
        </p:spPr>
        <p:txBody>
          <a:bodyPr lIns="0" tIns="0" rIns="0" bIns="0" anchor="ctr"/>
          <a:lstStyle/>
          <a:p>
            <a:r>
              <a:rPr lang="en-US" dirty="0"/>
              <a:t>Relatively Few Cancer Cells Survive the Voyage Through the Bloodstream</a:t>
            </a:r>
            <a:endParaRPr lang="en-US" altLang="en-US" dirty="0"/>
          </a:p>
        </p:txBody>
      </p:sp>
      <p:sp>
        <p:nvSpPr>
          <p:cNvPr id="5" name="Content Placeholder 4"/>
          <p:cNvSpPr>
            <a:spLocks noGrp="1"/>
          </p:cNvSpPr>
          <p:nvPr>
            <p:ph sz="quarter" idx="13"/>
          </p:nvPr>
        </p:nvSpPr>
        <p:spPr>
          <a:xfrm>
            <a:off x="457200" y="1432024"/>
            <a:ext cx="8232775" cy="3016250"/>
          </a:xfr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rPr>
              <a:t>If</a:t>
            </a:r>
            <a:r>
              <a:rPr lang="en-US" sz="2400" dirty="0">
                <a:solidFill>
                  <a:schemeClr val="tx1"/>
                </a:solidFill>
              </a:rPr>
              <a:t> cancer cells </a:t>
            </a:r>
            <a:r>
              <a:rPr lang="en-US" sz="2400" dirty="0">
                <a:solidFill>
                  <a:schemeClr val="tx1"/>
                </a:solidFill>
                <a:effectLst>
                  <a:outerShdw blurRad="38100" dist="38100" dir="2700000" algn="tl">
                    <a:srgbClr val="000000">
                      <a:alpha val="43137"/>
                    </a:srgbClr>
                  </a:outerShdw>
                </a:effectLst>
              </a:rPr>
              <a:t>penetrate</a:t>
            </a:r>
            <a:r>
              <a:rPr lang="en-US" sz="2400" dirty="0">
                <a:solidFill>
                  <a:schemeClr val="tx1"/>
                </a:solidFill>
              </a:rPr>
              <a:t> the walls of blood vessels, they are </a:t>
            </a:r>
            <a:r>
              <a:rPr lang="en-US" sz="2400" dirty="0">
                <a:solidFill>
                  <a:schemeClr val="tx1"/>
                </a:solidFill>
                <a:effectLst>
                  <a:outerShdw blurRad="38100" dist="38100" dir="2700000" algn="tl">
                    <a:srgbClr val="000000">
                      <a:alpha val="43137"/>
                    </a:srgbClr>
                  </a:outerShdw>
                </a:effectLst>
              </a:rPr>
              <a:t>transported</a:t>
            </a:r>
            <a:r>
              <a:rPr lang="en-US" sz="2400" dirty="0">
                <a:solidFill>
                  <a:schemeClr val="tx1"/>
                </a:solidFill>
              </a:rPr>
              <a:t> around the body.</a:t>
            </a:r>
          </a:p>
          <a:p>
            <a:pPr marL="342000" indent="-342000"/>
            <a:r>
              <a:rPr lang="en-US" sz="2400" dirty="0">
                <a:solidFill>
                  <a:schemeClr val="tx1"/>
                </a:solidFill>
                <a:effectLst>
                  <a:outerShdw blurRad="38100" dist="38100" dir="2700000" algn="tl">
                    <a:srgbClr val="000000">
                      <a:alpha val="43137"/>
                    </a:srgbClr>
                  </a:outerShdw>
                </a:effectLst>
              </a:rPr>
              <a:t>Cancer</a:t>
            </a:r>
            <a:r>
              <a:rPr lang="en-US" sz="2400" dirty="0">
                <a:solidFill>
                  <a:schemeClr val="tx1"/>
                </a:solidFill>
              </a:rPr>
              <a:t> cells that </a:t>
            </a:r>
            <a:r>
              <a:rPr lang="en-US" sz="2400" b="1" dirty="0">
                <a:ln w="22225">
                  <a:solidFill>
                    <a:schemeClr val="accent2"/>
                  </a:solidFill>
                  <a:prstDash val="solid"/>
                </a:ln>
                <a:solidFill>
                  <a:schemeClr val="accent2">
                    <a:lumMod val="40000"/>
                    <a:lumOff val="60000"/>
                  </a:schemeClr>
                </a:solidFill>
              </a:rPr>
              <a:t>enter</a:t>
            </a:r>
            <a:r>
              <a:rPr lang="en-US" sz="2400" dirty="0">
                <a:solidFill>
                  <a:schemeClr val="tx1"/>
                </a:solidFill>
              </a:rPr>
              <a:t> the </a:t>
            </a:r>
            <a:r>
              <a:rPr lang="en-US" sz="2400" b="1" dirty="0">
                <a:ln w="22225">
                  <a:solidFill>
                    <a:schemeClr val="accent2"/>
                  </a:solidFill>
                  <a:prstDash val="solid"/>
                </a:ln>
                <a:solidFill>
                  <a:schemeClr val="accent2">
                    <a:lumMod val="40000"/>
                    <a:lumOff val="60000"/>
                  </a:schemeClr>
                </a:solidFill>
              </a:rPr>
              <a:t>lymphatic</a:t>
            </a:r>
            <a:r>
              <a:rPr lang="en-US" sz="2400" dirty="0">
                <a:solidFill>
                  <a:schemeClr val="tx1"/>
                </a:solidFill>
              </a:rPr>
              <a:t> system may become </a:t>
            </a:r>
            <a:r>
              <a:rPr lang="en-US" sz="2400" dirty="0">
                <a:solidFill>
                  <a:schemeClr val="tx1"/>
                </a:solidFill>
                <a:effectLst>
                  <a:outerShdw blurRad="38100" dist="38100" dir="2700000" algn="tl">
                    <a:srgbClr val="000000">
                      <a:alpha val="43137"/>
                    </a:srgbClr>
                  </a:outerShdw>
                </a:effectLst>
              </a:rPr>
              <a:t>lodged</a:t>
            </a:r>
            <a:r>
              <a:rPr lang="en-US" sz="2400" dirty="0">
                <a:solidFill>
                  <a:schemeClr val="tx1"/>
                </a:solidFill>
              </a:rPr>
              <a:t> in lymph </a:t>
            </a:r>
            <a:r>
              <a:rPr lang="en-US" sz="2400" dirty="0">
                <a:solidFill>
                  <a:schemeClr val="tx1"/>
                </a:solidFill>
                <a:effectLst>
                  <a:outerShdw blurRad="38100" dist="38100" dir="2700000" algn="tl">
                    <a:srgbClr val="000000">
                      <a:alpha val="43137"/>
                    </a:srgbClr>
                  </a:outerShdw>
                </a:effectLst>
              </a:rPr>
              <a:t>nodes</a:t>
            </a:r>
            <a:r>
              <a:rPr lang="en-US" sz="2400" dirty="0">
                <a:solidFill>
                  <a:schemeClr val="tx1"/>
                </a:solidFill>
              </a:rPr>
              <a:t> but can also eventually </a:t>
            </a:r>
            <a:r>
              <a:rPr lang="en-US" sz="2400" dirty="0">
                <a:solidFill>
                  <a:schemeClr val="tx1"/>
                </a:solidFill>
                <a:effectLst>
                  <a:outerShdw blurRad="38100" dist="38100" dir="2700000" algn="tl">
                    <a:srgbClr val="000000">
                      <a:alpha val="43137"/>
                    </a:srgbClr>
                  </a:outerShdw>
                </a:effectLst>
              </a:rPr>
              <a:t>enter</a:t>
            </a:r>
            <a:r>
              <a:rPr lang="en-US" sz="2400" dirty="0">
                <a:solidFill>
                  <a:schemeClr val="tx1"/>
                </a:solidFill>
              </a:rPr>
              <a:t> the </a:t>
            </a:r>
            <a:r>
              <a:rPr lang="en-US" sz="2400" b="1" dirty="0">
                <a:ln w="22225">
                  <a:solidFill>
                    <a:schemeClr val="accent2"/>
                  </a:solidFill>
                  <a:prstDash val="solid"/>
                </a:ln>
                <a:solidFill>
                  <a:schemeClr val="accent2">
                    <a:lumMod val="40000"/>
                    <a:lumOff val="60000"/>
                  </a:schemeClr>
                </a:solidFill>
              </a:rPr>
              <a:t>bloodstream</a:t>
            </a:r>
            <a:r>
              <a:rPr lang="en-US" sz="2400" dirty="0">
                <a:solidFill>
                  <a:schemeClr val="tx1"/>
                </a:solidFill>
              </a:rPr>
              <a:t>.</a:t>
            </a:r>
          </a:p>
          <a:p>
            <a:pPr marL="342000" indent="-342000"/>
            <a:r>
              <a:rPr lang="en-US" sz="2400" dirty="0">
                <a:solidFill>
                  <a:schemeClr val="tx1"/>
                </a:solidFill>
                <a:effectLst>
                  <a:glow rad="101600">
                    <a:schemeClr val="accent4">
                      <a:lumMod val="20000"/>
                      <a:lumOff val="80000"/>
                      <a:alpha val="60000"/>
                    </a:schemeClr>
                  </a:glow>
                </a:effectLst>
              </a:rPr>
              <a:t>The </a:t>
            </a:r>
            <a:r>
              <a:rPr lang="en-US" sz="2400" b="1" u="sng" dirty="0">
                <a:ln w="22225">
                  <a:solidFill>
                    <a:schemeClr val="accent2"/>
                  </a:solidFill>
                  <a:prstDash val="solid"/>
                </a:ln>
                <a:solidFill>
                  <a:schemeClr val="accent2">
                    <a:lumMod val="40000"/>
                    <a:lumOff val="60000"/>
                  </a:schemeClr>
                </a:solidFill>
              </a:rPr>
              <a:t>bloodstream</a:t>
            </a:r>
            <a:r>
              <a:rPr lang="en-US" sz="2400" u="sng" dirty="0">
                <a:solidFill>
                  <a:schemeClr val="tx1"/>
                </a:solidFill>
                <a:effectLst>
                  <a:glow rad="101600">
                    <a:schemeClr val="accent4">
                      <a:lumMod val="20000"/>
                      <a:lumOff val="80000"/>
                      <a:alpha val="60000"/>
                    </a:schemeClr>
                  </a:glow>
                </a:effectLst>
              </a:rPr>
              <a:t> is a relatively </a:t>
            </a:r>
            <a:r>
              <a:rPr lang="en-US" sz="2400" b="1" u="sng" dirty="0">
                <a:ln w="22225">
                  <a:solidFill>
                    <a:schemeClr val="accent2"/>
                  </a:solidFill>
                  <a:prstDash val="solid"/>
                </a:ln>
                <a:solidFill>
                  <a:schemeClr val="accent2">
                    <a:lumMod val="40000"/>
                    <a:lumOff val="60000"/>
                  </a:schemeClr>
                </a:solidFill>
              </a:rPr>
              <a:t>inhospitable</a:t>
            </a:r>
            <a:r>
              <a:rPr lang="en-US" sz="2400" u="sng" dirty="0">
                <a:solidFill>
                  <a:schemeClr val="tx1"/>
                </a:solidFill>
                <a:effectLst>
                  <a:glow rad="101600">
                    <a:schemeClr val="accent4">
                      <a:lumMod val="20000"/>
                      <a:lumOff val="80000"/>
                      <a:alpha val="60000"/>
                    </a:schemeClr>
                  </a:glow>
                </a:effectLst>
              </a:rPr>
              <a:t> place for most </a:t>
            </a:r>
            <a:r>
              <a:rPr lang="en-US" sz="2400" b="1" u="sng" dirty="0">
                <a:ln w="22225">
                  <a:solidFill>
                    <a:schemeClr val="accent2"/>
                  </a:solidFill>
                  <a:prstDash val="solid"/>
                </a:ln>
                <a:solidFill>
                  <a:schemeClr val="accent2">
                    <a:lumMod val="40000"/>
                    <a:lumOff val="60000"/>
                  </a:schemeClr>
                </a:solidFill>
              </a:rPr>
              <a:t>cancer</a:t>
            </a:r>
            <a:r>
              <a:rPr lang="en-US" sz="2400" u="sng" dirty="0">
                <a:solidFill>
                  <a:schemeClr val="tx1"/>
                </a:solidFill>
                <a:effectLst>
                  <a:glow rad="101600">
                    <a:schemeClr val="accent4">
                      <a:lumMod val="20000"/>
                      <a:lumOff val="80000"/>
                      <a:alpha val="60000"/>
                    </a:schemeClr>
                  </a:glow>
                </a:effectLst>
              </a:rPr>
              <a:t> cells</a:t>
            </a:r>
            <a:r>
              <a:rPr lang="en-US" sz="2400" dirty="0">
                <a:solidFill>
                  <a:schemeClr val="tx1"/>
                </a:solidFill>
                <a:effectLst>
                  <a:glow rad="101600">
                    <a:schemeClr val="accent4">
                      <a:lumMod val="20000"/>
                      <a:lumOff val="80000"/>
                      <a:alpha val="60000"/>
                    </a:schemeClr>
                  </a:glow>
                </a:effectLst>
              </a:rPr>
              <a:t>.</a:t>
            </a:r>
          </a:p>
        </p:txBody>
      </p:sp>
    </p:spTree>
    <p:extLst>
      <p:ext uri="{BB962C8B-B14F-4D97-AF65-F5344CB8AC3E}">
        <p14:creationId xmlns:p14="http://schemas.microsoft.com/office/powerpoint/2010/main" val="37314697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7530" y="140666"/>
            <a:ext cx="8307326" cy="1151106"/>
          </a:xfrm>
          <a:solidFill>
            <a:schemeClr val="accent3">
              <a:lumMod val="20000"/>
              <a:lumOff val="80000"/>
            </a:schemeClr>
          </a:solidFill>
        </p:spPr>
        <p:txBody>
          <a:bodyPr lIns="0" tIns="0" rIns="0" bIns="0" anchor="ctr"/>
          <a:lstStyle/>
          <a:p>
            <a:r>
              <a:rPr lang="en-US" sz="3600" dirty="0">
                <a:latin typeface="+mj-lt"/>
              </a:rPr>
              <a:t>Experimental Examination of Metastasis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81072" y="1596571"/>
            <a:ext cx="8263784" cy="2697843"/>
          </a:xfrm>
        </p:spPr>
        <p:txBody>
          <a:bodyPr lIns="0" tIns="0" rIns="0" bIns="0"/>
          <a:lstStyle/>
          <a:p>
            <a:pPr marL="342000" indent="-342000"/>
            <a:r>
              <a:rPr lang="en-US" sz="2400" u="sng" dirty="0">
                <a:solidFill>
                  <a:schemeClr val="tx1"/>
                </a:solidFill>
                <a:effectLst>
                  <a:glow rad="101600">
                    <a:schemeClr val="accent4">
                      <a:satMod val="175000"/>
                      <a:alpha val="40000"/>
                    </a:schemeClr>
                  </a:glow>
                </a:effectLst>
              </a:rPr>
              <a:t>Mouse </a:t>
            </a:r>
            <a:r>
              <a:rPr lang="en-US" sz="2400" u="sng" dirty="0">
                <a:solidFill>
                  <a:schemeClr val="tx1"/>
                </a:solidFill>
                <a:effectLst>
                  <a:glow rad="101600">
                    <a:schemeClr val="accent4">
                      <a:satMod val="175000"/>
                      <a:alpha val="40000"/>
                    </a:schemeClr>
                  </a:glow>
                  <a:outerShdw blurRad="38100" dist="38100" dir="2700000" algn="tl">
                    <a:srgbClr val="000000">
                      <a:alpha val="43137"/>
                    </a:srgbClr>
                  </a:outerShdw>
                </a:effectLst>
              </a:rPr>
              <a:t>melanoma</a:t>
            </a:r>
            <a:r>
              <a:rPr lang="en-US" sz="2400" u="sng" dirty="0">
                <a:solidFill>
                  <a:schemeClr val="tx1"/>
                </a:solidFill>
                <a:effectLst>
                  <a:glow rad="101600">
                    <a:schemeClr val="accent4">
                      <a:satMod val="175000"/>
                      <a:alpha val="40000"/>
                    </a:schemeClr>
                  </a:glow>
                </a:effectLst>
              </a:rPr>
              <a:t> cells </a:t>
            </a:r>
            <a:r>
              <a:rPr lang="en-US" sz="2400" dirty="0">
                <a:solidFill>
                  <a:schemeClr val="tx1"/>
                </a:solidFill>
                <a:effectLst>
                  <a:glow rad="101600">
                    <a:schemeClr val="accent4">
                      <a:satMod val="175000"/>
                      <a:alpha val="40000"/>
                    </a:schemeClr>
                  </a:glow>
                </a:effectLst>
              </a:rPr>
              <a:t>were </a:t>
            </a:r>
            <a:r>
              <a:rPr lang="en-US" sz="2400" dirty="0">
                <a:solidFill>
                  <a:schemeClr val="accent3"/>
                </a:solidFill>
                <a:effectLst>
                  <a:glow rad="101600">
                    <a:schemeClr val="accent4">
                      <a:satMod val="175000"/>
                      <a:alpha val="40000"/>
                    </a:schemeClr>
                  </a:glow>
                </a:effectLst>
              </a:rPr>
              <a:t>injected</a:t>
            </a:r>
            <a:r>
              <a:rPr lang="en-US" sz="2400" dirty="0">
                <a:solidFill>
                  <a:schemeClr val="tx1"/>
                </a:solidFill>
                <a:effectLst>
                  <a:glow rad="101600">
                    <a:schemeClr val="accent4">
                      <a:satMod val="175000"/>
                      <a:alpha val="40000"/>
                    </a:schemeClr>
                  </a:glow>
                </a:effectLst>
              </a:rPr>
              <a:t> into the </a:t>
            </a:r>
            <a:r>
              <a:rPr lang="en-US" sz="2400" u="sng" dirty="0">
                <a:solidFill>
                  <a:schemeClr val="tx1"/>
                </a:solidFill>
                <a:effectLst>
                  <a:glow rad="101600">
                    <a:schemeClr val="accent4">
                      <a:satMod val="175000"/>
                      <a:alpha val="40000"/>
                    </a:schemeClr>
                  </a:glow>
                </a:effectLst>
              </a:rPr>
              <a:t>bloodstream of healthy mice</a:t>
            </a:r>
            <a:r>
              <a:rPr lang="en-US" sz="2400" u="sng" dirty="0">
                <a:solidFill>
                  <a:schemeClr val="tx1"/>
                </a:solidFill>
              </a:rPr>
              <a:t>. </a:t>
            </a:r>
          </a:p>
          <a:p>
            <a:pPr marL="342000" indent="-342000"/>
            <a:r>
              <a:rPr lang="en-US" sz="2400" dirty="0">
                <a:solidFill>
                  <a:schemeClr val="tx1"/>
                </a:solidFill>
              </a:rPr>
              <a:t>A few weeks later, </a:t>
            </a:r>
            <a:r>
              <a:rPr lang="en-US" sz="2400" u="sng" dirty="0">
                <a:solidFill>
                  <a:schemeClr val="tx1"/>
                </a:solidFill>
                <a:effectLst>
                  <a:outerShdw blurRad="38100" dist="38100" dir="2700000" algn="tl">
                    <a:srgbClr val="000000">
                      <a:alpha val="43137"/>
                    </a:srgbClr>
                  </a:outerShdw>
                </a:effectLst>
              </a:rPr>
              <a:t>metastases</a:t>
            </a:r>
            <a:r>
              <a:rPr lang="en-US" sz="2400" u="sng" dirty="0">
                <a:solidFill>
                  <a:schemeClr val="tx1"/>
                </a:solidFill>
              </a:rPr>
              <a:t> appeared, mainly in the </a:t>
            </a:r>
            <a:r>
              <a:rPr lang="en-US" sz="2400" u="sng" dirty="0">
                <a:solidFill>
                  <a:schemeClr val="tx1"/>
                </a:solidFill>
                <a:effectLst>
                  <a:outerShdw blurRad="38100" dist="38100" dir="2700000" algn="tl">
                    <a:srgbClr val="000000">
                      <a:alpha val="43137"/>
                    </a:srgbClr>
                  </a:outerShdw>
                </a:effectLst>
              </a:rPr>
              <a:t>lungs</a:t>
            </a:r>
            <a:r>
              <a:rPr lang="en-US" sz="2400" u="sng" dirty="0">
                <a:solidFill>
                  <a:schemeClr val="tx1"/>
                </a:solidFill>
              </a:rPr>
              <a:t>.</a:t>
            </a:r>
          </a:p>
          <a:p>
            <a:pPr marL="342000" indent="-342000"/>
            <a:r>
              <a:rPr lang="en-US" sz="2400" dirty="0">
                <a:solidFill>
                  <a:schemeClr val="tx1"/>
                </a:solidFill>
                <a:effectLst>
                  <a:outerShdw blurRad="38100" dist="38100" dir="2700000" algn="tl">
                    <a:srgbClr val="000000">
                      <a:alpha val="43137"/>
                    </a:srgbClr>
                  </a:outerShdw>
                </a:effectLst>
              </a:rPr>
              <a:t>Cells</a:t>
            </a:r>
            <a:r>
              <a:rPr lang="en-US" sz="2400" dirty="0">
                <a:solidFill>
                  <a:schemeClr val="tx1"/>
                </a:solidFill>
              </a:rPr>
              <a:t> from the </a:t>
            </a:r>
            <a:r>
              <a:rPr lang="en-US" sz="2400" dirty="0">
                <a:solidFill>
                  <a:schemeClr val="tx1"/>
                </a:solidFill>
                <a:effectLst>
                  <a:outerShdw blurRad="38100" dist="38100" dir="2700000" algn="tl">
                    <a:srgbClr val="000000">
                      <a:alpha val="43137"/>
                    </a:srgbClr>
                  </a:outerShdw>
                </a:effectLst>
              </a:rPr>
              <a:t>metastases</a:t>
            </a:r>
            <a:r>
              <a:rPr lang="en-US" sz="2400" dirty="0">
                <a:solidFill>
                  <a:schemeClr val="tx1"/>
                </a:solidFill>
              </a:rPr>
              <a:t> were </a:t>
            </a:r>
            <a:r>
              <a:rPr lang="en-US" sz="2400" u="sng" dirty="0">
                <a:solidFill>
                  <a:schemeClr val="tx1"/>
                </a:solidFill>
              </a:rPr>
              <a:t>injected</a:t>
            </a:r>
            <a:r>
              <a:rPr lang="en-US" sz="2400" dirty="0">
                <a:solidFill>
                  <a:schemeClr val="tx1"/>
                </a:solidFill>
              </a:rPr>
              <a:t> into </a:t>
            </a:r>
            <a:r>
              <a:rPr lang="en-US" sz="2400" u="sng" dirty="0">
                <a:solidFill>
                  <a:schemeClr val="tx1"/>
                </a:solidFill>
                <a:effectLst>
                  <a:outerShdw blurRad="38100" dist="38100" dir="2700000" algn="tl">
                    <a:srgbClr val="000000">
                      <a:alpha val="43137"/>
                    </a:srgbClr>
                  </a:outerShdw>
                </a:effectLst>
              </a:rPr>
              <a:t>another</a:t>
            </a:r>
            <a:r>
              <a:rPr lang="en-US" sz="2400" u="sng" dirty="0">
                <a:solidFill>
                  <a:schemeClr val="tx1"/>
                </a:solidFill>
              </a:rPr>
              <a:t> mouse</a:t>
            </a:r>
            <a:r>
              <a:rPr lang="en-US" sz="2400" dirty="0">
                <a:solidFill>
                  <a:schemeClr val="tx1"/>
                </a:solidFill>
              </a:rPr>
              <a:t>, leading to </a:t>
            </a:r>
            <a:r>
              <a:rPr lang="en-US" sz="2400" u="sng" dirty="0">
                <a:solidFill>
                  <a:schemeClr val="tx1"/>
                </a:solidFill>
                <a:effectLst>
                  <a:outerShdw blurRad="38100" dist="38100" dir="2700000" algn="tl">
                    <a:srgbClr val="000000">
                      <a:alpha val="43137"/>
                    </a:srgbClr>
                  </a:outerShdw>
                </a:effectLst>
              </a:rPr>
              <a:t>production</a:t>
            </a:r>
            <a:r>
              <a:rPr lang="en-US" sz="2400" u="sng" dirty="0">
                <a:solidFill>
                  <a:schemeClr val="tx1"/>
                </a:solidFill>
              </a:rPr>
              <a:t> of more metastases</a:t>
            </a:r>
            <a:r>
              <a:rPr lang="en-US" sz="2400" dirty="0">
                <a:solidFill>
                  <a:schemeClr val="tx1"/>
                </a:solidFill>
              </a:rPr>
              <a:t>.</a:t>
            </a:r>
          </a:p>
        </p:txBody>
      </p:sp>
    </p:spTree>
    <p:extLst>
      <p:ext uri="{BB962C8B-B14F-4D97-AF65-F5344CB8AC3E}">
        <p14:creationId xmlns:p14="http://schemas.microsoft.com/office/powerpoint/2010/main" val="2217946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6558" y="103618"/>
            <a:ext cx="8293694" cy="715314"/>
          </a:xfrm>
          <a:solidFill>
            <a:srgbClr val="CC99FF"/>
          </a:solidFill>
        </p:spPr>
        <p:txBody>
          <a:bodyPr lIns="0" tIns="0" rIns="0" bIns="0" anchor="ctr"/>
          <a:lstStyle/>
          <a:p>
            <a:r>
              <a:rPr lang="en-US" sz="3600" dirty="0">
                <a:latin typeface="+mj-lt"/>
              </a:rPr>
              <a:t>Cell Differentiation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60031"/>
            <a:ext cx="8293694" cy="2087969"/>
          </a:xfrm>
        </p:spPr>
        <p:txBody>
          <a:bodyPr lIns="0" tIns="0" rIns="0" bIns="0"/>
          <a:lstStyle/>
          <a:p>
            <a:pPr marL="342000" indent="-342000"/>
            <a:r>
              <a:rPr lang="en-US" sz="2400" i="1" dirty="0">
                <a:solidFill>
                  <a:schemeClr val="accent3"/>
                </a:solidFill>
              </a:rPr>
              <a:t>Cell differentiation</a:t>
            </a:r>
            <a:r>
              <a:rPr lang="en-US" sz="2400" dirty="0">
                <a:solidFill>
                  <a:schemeClr val="accent3"/>
                </a:solidFill>
              </a:rPr>
              <a:t> </a:t>
            </a:r>
            <a:r>
              <a:rPr lang="en-US" sz="2400" dirty="0">
                <a:solidFill>
                  <a:schemeClr val="tx1"/>
                </a:solidFill>
              </a:rPr>
              <a:t>is the </a:t>
            </a:r>
            <a:r>
              <a:rPr lang="en-US" sz="2400" u="sng" dirty="0">
                <a:solidFill>
                  <a:schemeClr val="tx1"/>
                </a:solidFill>
                <a:effectLst>
                  <a:outerShdw blurRad="38100" dist="38100" dir="2700000" algn="tl">
                    <a:srgbClr val="000000">
                      <a:alpha val="43137"/>
                    </a:srgbClr>
                  </a:outerShdw>
                </a:effectLst>
              </a:rPr>
              <a:t>process</a:t>
            </a:r>
            <a:r>
              <a:rPr lang="en-US" sz="2400" u="sng" dirty="0">
                <a:solidFill>
                  <a:schemeClr val="tx1"/>
                </a:solidFill>
              </a:rPr>
              <a:t> by which cells </a:t>
            </a:r>
            <a:r>
              <a:rPr lang="en-US" sz="2400" u="sng" dirty="0">
                <a:solidFill>
                  <a:schemeClr val="tx1"/>
                </a:solidFill>
                <a:effectLst>
                  <a:outerShdw blurRad="38100" dist="38100" dir="2700000" algn="tl">
                    <a:srgbClr val="000000">
                      <a:alpha val="43137"/>
                    </a:srgbClr>
                  </a:outerShdw>
                </a:effectLst>
              </a:rPr>
              <a:t>acquire</a:t>
            </a:r>
            <a:r>
              <a:rPr lang="en-US" sz="2400" u="sng" dirty="0">
                <a:solidFill>
                  <a:schemeClr val="tx1"/>
                </a:solidFill>
              </a:rPr>
              <a:t> specialized </a:t>
            </a:r>
            <a:r>
              <a:rPr lang="en-US" sz="2400" u="sng" dirty="0">
                <a:solidFill>
                  <a:schemeClr val="tx1"/>
                </a:solidFill>
                <a:effectLst>
                  <a:outerShdw blurRad="38100" dist="38100" dir="2700000" algn="tl">
                    <a:srgbClr val="000000">
                      <a:alpha val="43137"/>
                    </a:srgbClr>
                  </a:outerShdw>
                </a:effectLst>
              </a:rPr>
              <a:t>properties</a:t>
            </a:r>
            <a:r>
              <a:rPr lang="en-US" sz="2400" u="sng" dirty="0">
                <a:solidFill>
                  <a:schemeClr val="tx1"/>
                </a:solidFill>
              </a:rPr>
              <a:t>.</a:t>
            </a:r>
          </a:p>
          <a:p>
            <a:pPr marL="342000" indent="-342000"/>
            <a:r>
              <a:rPr lang="en-US" sz="2400" dirty="0">
                <a:solidFill>
                  <a:schemeClr val="tx1"/>
                </a:solidFill>
                <a:effectLst>
                  <a:outerShdw blurRad="38100" dist="38100" dir="2700000" algn="tl">
                    <a:srgbClr val="000000">
                      <a:alpha val="43137"/>
                    </a:srgbClr>
                  </a:outerShdw>
                </a:effectLst>
              </a:rPr>
              <a:t>As</a:t>
            </a:r>
            <a:r>
              <a:rPr lang="en-US" sz="2400" dirty="0">
                <a:solidFill>
                  <a:schemeClr val="tx1"/>
                </a:solidFill>
              </a:rPr>
              <a:t> cells </a:t>
            </a:r>
            <a:r>
              <a:rPr lang="en-US" sz="2400" dirty="0">
                <a:solidFill>
                  <a:schemeClr val="tx1"/>
                </a:solidFill>
                <a:effectLst>
                  <a:outerShdw blurRad="38100" dist="38100" dir="2700000" algn="tl">
                    <a:srgbClr val="000000">
                      <a:alpha val="43137"/>
                    </a:srgbClr>
                  </a:outerShdw>
                </a:effectLst>
              </a:rPr>
              <a:t>acquire</a:t>
            </a:r>
            <a:r>
              <a:rPr lang="en-US" sz="2400" dirty="0">
                <a:solidFill>
                  <a:schemeClr val="tx1"/>
                </a:solidFill>
              </a:rPr>
              <a:t> these specialized </a:t>
            </a:r>
            <a:r>
              <a:rPr lang="en-US" sz="2400" dirty="0">
                <a:solidFill>
                  <a:schemeClr val="tx1"/>
                </a:solidFill>
                <a:effectLst>
                  <a:outerShdw blurRad="38100" dist="38100" dir="2700000" algn="tl">
                    <a:srgbClr val="000000">
                      <a:alpha val="43137"/>
                    </a:srgbClr>
                  </a:outerShdw>
                </a:effectLst>
              </a:rPr>
              <a:t>traits</a:t>
            </a:r>
            <a:r>
              <a:rPr lang="en-US" sz="2400" dirty="0">
                <a:solidFill>
                  <a:schemeClr val="tx1"/>
                </a:solidFill>
              </a:rPr>
              <a:t>, they often </a:t>
            </a:r>
            <a:r>
              <a:rPr lang="en-US" sz="2400" u="sng" dirty="0">
                <a:ln>
                  <a:solidFill>
                    <a:schemeClr val="accent4">
                      <a:lumMod val="75000"/>
                    </a:schemeClr>
                  </a:solidFill>
                </a:ln>
                <a:solidFill>
                  <a:srgbClr val="C00000"/>
                </a:solidFill>
              </a:rPr>
              <a:t>lose</a:t>
            </a:r>
            <a:r>
              <a:rPr lang="en-US" sz="2400" u="sng" dirty="0">
                <a:solidFill>
                  <a:schemeClr val="tx1"/>
                </a:solidFill>
              </a:rPr>
              <a:t> the capacity to divide.</a:t>
            </a:r>
          </a:p>
        </p:txBody>
      </p:sp>
    </p:spTree>
    <p:extLst>
      <p:ext uri="{BB962C8B-B14F-4D97-AF65-F5344CB8AC3E}">
        <p14:creationId xmlns:p14="http://schemas.microsoft.com/office/powerpoint/2010/main" val="2202205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7530" y="165005"/>
            <a:ext cx="8302240" cy="1108252"/>
          </a:xfrm>
          <a:solidFill>
            <a:schemeClr val="accent3">
              <a:lumMod val="20000"/>
              <a:lumOff val="80000"/>
            </a:schemeClr>
          </a:solidFill>
        </p:spPr>
        <p:txBody>
          <a:bodyPr lIns="0" tIns="0" rIns="0" bIns="0" anchor="ctr"/>
          <a:lstStyle/>
          <a:p>
            <a:r>
              <a:rPr lang="en-US" sz="3600" dirty="0">
                <a:latin typeface="+mj-lt"/>
              </a:rPr>
              <a:t>Experimental Examination of Metastasis </a:t>
            </a:r>
            <a:r>
              <a:rPr lang="en-US" sz="2800" dirty="0">
                <a:latin typeface="+mj-lt"/>
              </a:rPr>
              <a:t>(2 of 2)</a:t>
            </a:r>
            <a:endParaRPr lang="en-US" sz="36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1545715"/>
            <a:ext cx="8302240" cy="2053828"/>
          </a:xfrm>
        </p:spPr>
        <p:txBody>
          <a:bodyPr lIns="0" tIns="0" rIns="0" bIns="0"/>
          <a:lstStyle/>
          <a:p>
            <a:pPr marL="342000" indent="-342000"/>
            <a:r>
              <a:rPr lang="en-US" sz="2400" dirty="0">
                <a:solidFill>
                  <a:schemeClr val="tx1"/>
                </a:solidFill>
              </a:rPr>
              <a:t>Eventually a population of cancer cells was obtained that formed many more metastases than the original cells.</a:t>
            </a:r>
          </a:p>
          <a:p>
            <a:pPr marL="342000" indent="-342000"/>
            <a:r>
              <a:rPr lang="en-US" sz="2400" dirty="0">
                <a:ln>
                  <a:solidFill>
                    <a:schemeClr val="accent4">
                      <a:lumMod val="75000"/>
                    </a:schemeClr>
                  </a:solidFill>
                </a:ln>
                <a:solidFill>
                  <a:schemeClr val="tx1"/>
                </a:solidFill>
                <a:effectLst>
                  <a:glow rad="101600">
                    <a:schemeClr val="accent2">
                      <a:lumMod val="20000"/>
                      <a:lumOff val="80000"/>
                      <a:alpha val="60000"/>
                    </a:schemeClr>
                  </a:glow>
                </a:effectLst>
              </a:rPr>
              <a:t>This suggests that </a:t>
            </a:r>
            <a:r>
              <a:rPr lang="en-US" sz="2400" u="sng" dirty="0">
                <a:ln>
                  <a:solidFill>
                    <a:schemeClr val="accent4">
                      <a:lumMod val="75000"/>
                    </a:schemeClr>
                  </a:solidFill>
                </a:ln>
                <a:solidFill>
                  <a:schemeClr val="accent3"/>
                </a:solidFill>
                <a:effectLst>
                  <a:glow rad="139700">
                    <a:schemeClr val="accent4">
                      <a:satMod val="175000"/>
                      <a:alpha val="40000"/>
                    </a:schemeClr>
                  </a:glow>
                  <a:outerShdw blurRad="38100" dist="38100" dir="2700000" algn="tl">
                    <a:srgbClr val="000000">
                      <a:alpha val="43137"/>
                    </a:srgbClr>
                  </a:outerShdw>
                </a:effectLst>
              </a:rPr>
              <a:t>isolation</a:t>
            </a:r>
            <a:r>
              <a:rPr lang="en-US" sz="2400" u="sng" dirty="0">
                <a:ln>
                  <a:solidFill>
                    <a:schemeClr val="accent4">
                      <a:lumMod val="75000"/>
                    </a:schemeClr>
                  </a:solidFill>
                </a:ln>
                <a:solidFill>
                  <a:schemeClr val="accent3"/>
                </a:solidFill>
                <a:effectLst>
                  <a:glow rad="139700">
                    <a:schemeClr val="accent4">
                      <a:satMod val="175000"/>
                      <a:alpha val="40000"/>
                    </a:schemeClr>
                  </a:glow>
                </a:effectLst>
              </a:rPr>
              <a:t> </a:t>
            </a:r>
            <a:r>
              <a:rPr lang="en-US" sz="2400" u="sng" dirty="0">
                <a:ln>
                  <a:solidFill>
                    <a:schemeClr val="accent4">
                      <a:lumMod val="75000"/>
                    </a:schemeClr>
                  </a:solidFill>
                </a:ln>
                <a:solidFill>
                  <a:srgbClr val="FF0000"/>
                </a:solidFill>
                <a:effectLst>
                  <a:glow rad="139700">
                    <a:schemeClr val="accent4">
                      <a:satMod val="175000"/>
                      <a:alpha val="40000"/>
                    </a:schemeClr>
                  </a:glow>
                </a:effectLst>
              </a:rPr>
              <a:t>and</a:t>
            </a:r>
            <a:r>
              <a:rPr lang="en-US" sz="2400" u="sng" dirty="0">
                <a:ln>
                  <a:solidFill>
                    <a:schemeClr val="accent4">
                      <a:lumMod val="75000"/>
                    </a:schemeClr>
                  </a:solidFill>
                </a:ln>
                <a:solidFill>
                  <a:schemeClr val="accent3"/>
                </a:solidFill>
                <a:effectLst>
                  <a:glow rad="139700">
                    <a:schemeClr val="accent4">
                      <a:satMod val="175000"/>
                      <a:alpha val="40000"/>
                    </a:schemeClr>
                  </a:glow>
                </a:effectLst>
              </a:rPr>
              <a:t> </a:t>
            </a:r>
            <a:r>
              <a:rPr lang="en-US" sz="2400" u="sng" dirty="0">
                <a:ln>
                  <a:solidFill>
                    <a:schemeClr val="accent4">
                      <a:lumMod val="75000"/>
                    </a:schemeClr>
                  </a:solidFill>
                </a:ln>
                <a:solidFill>
                  <a:schemeClr val="accent3"/>
                </a:solidFill>
                <a:effectLst>
                  <a:glow rad="139700">
                    <a:schemeClr val="accent4">
                      <a:satMod val="175000"/>
                      <a:alpha val="40000"/>
                    </a:schemeClr>
                  </a:glow>
                  <a:outerShdw blurRad="38100" dist="38100" dir="2700000" algn="tl">
                    <a:srgbClr val="000000">
                      <a:alpha val="43137"/>
                    </a:srgbClr>
                  </a:outerShdw>
                </a:effectLst>
              </a:rPr>
              <a:t>reinjection</a:t>
            </a:r>
            <a:r>
              <a:rPr lang="en-US" sz="2400" u="sng" dirty="0">
                <a:ln>
                  <a:solidFill>
                    <a:schemeClr val="accent4">
                      <a:lumMod val="75000"/>
                    </a:schemeClr>
                  </a:solidFill>
                </a:ln>
                <a:solidFill>
                  <a:schemeClr val="accent3"/>
                </a:solidFill>
                <a:effectLst>
                  <a:glow rad="139700">
                    <a:schemeClr val="accent4">
                      <a:satMod val="175000"/>
                      <a:alpha val="40000"/>
                    </a:schemeClr>
                  </a:glow>
                </a:effectLst>
              </a:rPr>
              <a:t> of the cells over time </a:t>
            </a:r>
            <a:r>
              <a:rPr lang="en-US" sz="2400" u="sng" dirty="0">
                <a:ln>
                  <a:solidFill>
                    <a:schemeClr val="accent4">
                      <a:lumMod val="75000"/>
                    </a:schemeClr>
                  </a:solidFill>
                </a:ln>
                <a:solidFill>
                  <a:schemeClr val="tx2">
                    <a:lumMod val="75000"/>
                  </a:schemeClr>
                </a:solidFill>
                <a:effectLst>
                  <a:glow rad="139700">
                    <a:schemeClr val="accent4">
                      <a:satMod val="175000"/>
                      <a:alpha val="40000"/>
                    </a:schemeClr>
                  </a:glow>
                </a:effectLst>
              </a:rPr>
              <a:t>selected</a:t>
            </a:r>
            <a:r>
              <a:rPr lang="en-US" sz="2400" u="sng" dirty="0">
                <a:ln>
                  <a:solidFill>
                    <a:schemeClr val="accent4">
                      <a:lumMod val="75000"/>
                    </a:schemeClr>
                  </a:solidFill>
                </a:ln>
                <a:solidFill>
                  <a:schemeClr val="accent3"/>
                </a:solidFill>
                <a:effectLst>
                  <a:glow rad="139700">
                    <a:schemeClr val="accent4">
                      <a:satMod val="175000"/>
                      <a:alpha val="40000"/>
                    </a:schemeClr>
                  </a:glow>
                </a:effectLst>
              </a:rPr>
              <a:t> for those cells </a:t>
            </a:r>
            <a:r>
              <a:rPr lang="en-US" sz="2400" u="sng" dirty="0">
                <a:ln>
                  <a:solidFill>
                    <a:schemeClr val="accent4">
                      <a:lumMod val="75000"/>
                    </a:schemeClr>
                  </a:solidFill>
                </a:ln>
                <a:solidFill>
                  <a:schemeClr val="accent3"/>
                </a:solidFill>
                <a:effectLst>
                  <a:glow rad="139700">
                    <a:schemeClr val="accent4">
                      <a:satMod val="175000"/>
                      <a:alpha val="40000"/>
                    </a:schemeClr>
                  </a:glow>
                  <a:outerShdw blurRad="38100" dist="38100" dir="2700000" algn="tl">
                    <a:srgbClr val="000000">
                      <a:alpha val="43137"/>
                    </a:srgbClr>
                  </a:outerShdw>
                </a:effectLst>
              </a:rPr>
              <a:t>best</a:t>
            </a:r>
            <a:r>
              <a:rPr lang="en-US" sz="2400" u="sng" dirty="0">
                <a:ln>
                  <a:solidFill>
                    <a:schemeClr val="accent4">
                      <a:lumMod val="75000"/>
                    </a:schemeClr>
                  </a:solidFill>
                </a:ln>
                <a:solidFill>
                  <a:schemeClr val="accent3"/>
                </a:solidFill>
                <a:effectLst>
                  <a:glow rad="139700">
                    <a:schemeClr val="accent4">
                      <a:satMod val="175000"/>
                      <a:alpha val="40000"/>
                    </a:schemeClr>
                  </a:glow>
                </a:effectLst>
              </a:rPr>
              <a:t> able to </a:t>
            </a:r>
            <a:r>
              <a:rPr lang="en-US" sz="2400" u="sng" dirty="0">
                <a:ln>
                  <a:solidFill>
                    <a:schemeClr val="accent4">
                      <a:lumMod val="75000"/>
                    </a:schemeClr>
                  </a:solidFill>
                </a:ln>
                <a:solidFill>
                  <a:srgbClr val="FF0000"/>
                </a:solidFill>
                <a:effectLst>
                  <a:glow rad="139700">
                    <a:schemeClr val="accent4">
                      <a:satMod val="175000"/>
                      <a:alpha val="40000"/>
                    </a:schemeClr>
                  </a:glow>
                </a:effectLst>
              </a:rPr>
              <a:t>metastasize</a:t>
            </a:r>
            <a:r>
              <a:rPr lang="en-US" sz="2400" u="sng" dirty="0">
                <a:solidFill>
                  <a:schemeClr val="accent3"/>
                </a:solidFill>
                <a:effectLst>
                  <a:glow rad="139700">
                    <a:schemeClr val="accent4">
                      <a:satMod val="175000"/>
                      <a:alpha val="40000"/>
                    </a:schemeClr>
                  </a:glow>
                </a:effectLst>
              </a:rPr>
              <a:t>.</a:t>
            </a:r>
          </a:p>
        </p:txBody>
      </p:sp>
    </p:spTree>
    <p:extLst>
      <p:ext uri="{BB962C8B-B14F-4D97-AF65-F5344CB8AC3E}">
        <p14:creationId xmlns:p14="http://schemas.microsoft.com/office/powerpoint/2010/main" val="35440614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solidFill>
            <a:schemeClr val="accent3">
              <a:lumMod val="20000"/>
              <a:lumOff val="80000"/>
            </a:schemeClr>
          </a:solidFill>
        </p:spPr>
        <p:txBody>
          <a:bodyPr lIns="0" tIns="0" rIns="0" bIns="0" anchor="ctr"/>
          <a:lstStyle/>
          <a:p>
            <a:r>
              <a:rPr lang="en-US" sz="3200" dirty="0"/>
              <a:t>Selection of Melanoma Cells Exhibiting an Enhanced Ability to Metastasize</a:t>
            </a:r>
          </a:p>
        </p:txBody>
      </p:sp>
      <p:sp>
        <p:nvSpPr>
          <p:cNvPr id="6" name="Content Placeholder 5"/>
          <p:cNvSpPr>
            <a:spLocks noGrp="1"/>
          </p:cNvSpPr>
          <p:nvPr>
            <p:ph sz="quarter" idx="14"/>
          </p:nvPr>
        </p:nvSpPr>
        <p:spPr>
          <a:xfrm>
            <a:off x="457201" y="1552575"/>
            <a:ext cx="3773605" cy="1661680"/>
          </a:xfrm>
          <a:solidFill>
            <a:schemeClr val="accent4">
              <a:lumMod val="40000"/>
              <a:lumOff val="60000"/>
            </a:schemeClr>
          </a:solidFill>
        </p:spPr>
        <p:txBody>
          <a:bodyPr lIns="0" tIns="0" rIns="0" bIns="0"/>
          <a:lstStyle/>
          <a:p>
            <a:pPr marL="0" indent="0">
              <a:buNone/>
            </a:pPr>
            <a:r>
              <a:rPr lang="en-IN" sz="2400" b="1" dirty="0"/>
              <a:t>Figure 26.6 </a:t>
            </a:r>
            <a:r>
              <a:rPr lang="en-IN" sz="2400" dirty="0"/>
              <a:t>Selection of Melanoma Cells Exhibiting an Enhanced Ability to Metastasize.</a:t>
            </a:r>
          </a:p>
        </p:txBody>
      </p:sp>
      <p:pic>
        <p:nvPicPr>
          <p:cNvPr id="9" name="Content Placeholder 3" descr="An illustration on injecting melanoma cells to a mouse shows the ability of the cells to proliferate. "/>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74"/>
          <a:stretch/>
        </p:blipFill>
        <p:spPr>
          <a:xfrm>
            <a:off x="4771960" y="1658406"/>
            <a:ext cx="3483871" cy="4626318"/>
          </a:xfrm>
        </p:spPr>
      </p:pic>
    </p:spTree>
    <p:extLst>
      <p:ext uri="{BB962C8B-B14F-4D97-AF65-F5344CB8AC3E}">
        <p14:creationId xmlns:p14="http://schemas.microsoft.com/office/powerpoint/2010/main" val="749926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347743" y="147210"/>
            <a:ext cx="8263784" cy="1169963"/>
          </a:xfrm>
          <a:solidFill>
            <a:schemeClr val="accent3">
              <a:lumMod val="20000"/>
              <a:lumOff val="80000"/>
            </a:schemeClr>
          </a:solidFill>
        </p:spPr>
        <p:txBody>
          <a:bodyPr lIns="0" tIns="0" rIns="0" bIns="0" anchor="ctr"/>
          <a:lstStyle/>
          <a:p>
            <a:r>
              <a:rPr lang="en-US" sz="3600" dirty="0">
                <a:effectLst>
                  <a:glow rad="63500">
                    <a:schemeClr val="accent5">
                      <a:satMod val="175000"/>
                      <a:alpha val="40000"/>
                    </a:schemeClr>
                  </a:glow>
                </a:effectLst>
                <a:latin typeface="+mj-lt"/>
              </a:rPr>
              <a:t>Blood</a:t>
            </a:r>
            <a:r>
              <a:rPr lang="en-US" sz="3600" dirty="0">
                <a:latin typeface="+mj-lt"/>
              </a:rPr>
              <a:t> </a:t>
            </a:r>
            <a:r>
              <a:rPr lang="en-US" sz="3600" dirty="0">
                <a:effectLst>
                  <a:glow rad="63500">
                    <a:schemeClr val="accent5">
                      <a:satMod val="175000"/>
                      <a:alpha val="40000"/>
                    </a:schemeClr>
                  </a:glow>
                </a:effectLst>
                <a:latin typeface="+mj-lt"/>
              </a:rPr>
              <a:t>Flow</a:t>
            </a:r>
            <a:r>
              <a:rPr lang="en-US" sz="3600" dirty="0">
                <a:latin typeface="+mj-lt"/>
              </a:rPr>
              <a:t> and </a:t>
            </a:r>
            <a:r>
              <a:rPr lang="en-US" sz="3600" dirty="0">
                <a:effectLst>
                  <a:glow rad="63500">
                    <a:schemeClr val="accent5">
                      <a:satMod val="175000"/>
                      <a:alpha val="40000"/>
                    </a:schemeClr>
                  </a:glow>
                </a:effectLst>
                <a:latin typeface="+mj-lt"/>
              </a:rPr>
              <a:t>Organ-Specific Factors</a:t>
            </a:r>
            <a:r>
              <a:rPr lang="en-US" sz="3600" dirty="0">
                <a:latin typeface="+mj-lt"/>
              </a:rPr>
              <a:t> Determine </a:t>
            </a:r>
            <a:r>
              <a:rPr lang="en-US" sz="3600" dirty="0">
                <a:effectLst>
                  <a:glow rad="63500">
                    <a:schemeClr val="accent5">
                      <a:satMod val="175000"/>
                      <a:alpha val="40000"/>
                    </a:schemeClr>
                  </a:glow>
                </a:effectLst>
                <a:latin typeface="+mj-lt"/>
              </a:rPr>
              <a:t>Sites</a:t>
            </a:r>
            <a:r>
              <a:rPr lang="en-US" sz="3600" dirty="0">
                <a:latin typeface="+mj-lt"/>
              </a:rPr>
              <a:t> of Metastasis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3960" y="1534885"/>
            <a:ext cx="8263784" cy="3569377"/>
          </a:xfrm>
        </p:spPr>
        <p:txBody>
          <a:bodyPr lIns="0" tIns="0" rIns="0" bIns="0"/>
          <a:lstStyle/>
          <a:p>
            <a:pPr marL="342000" indent="-342000"/>
            <a:r>
              <a:rPr lang="en-US" sz="2400" dirty="0">
                <a:solidFill>
                  <a:schemeClr val="tx1"/>
                </a:solidFill>
              </a:rPr>
              <a:t>Though the bloodstream </a:t>
            </a:r>
            <a:r>
              <a:rPr lang="en-US" sz="2400" dirty="0">
                <a:solidFill>
                  <a:schemeClr val="tx1"/>
                </a:solidFill>
                <a:effectLst>
                  <a:outerShdw blurRad="38100" dist="38100" dir="2700000" algn="tl">
                    <a:srgbClr val="000000">
                      <a:alpha val="43137"/>
                    </a:srgbClr>
                  </a:outerShdw>
                </a:effectLst>
              </a:rPr>
              <a:t>carries</a:t>
            </a:r>
            <a:r>
              <a:rPr lang="en-US" sz="2400" dirty="0">
                <a:solidFill>
                  <a:schemeClr val="tx1"/>
                </a:solidFill>
              </a:rPr>
              <a:t> cancer cells throughout the </a:t>
            </a:r>
            <a:r>
              <a:rPr lang="en-US" sz="2400" dirty="0">
                <a:solidFill>
                  <a:schemeClr val="tx1"/>
                </a:solidFill>
                <a:effectLst>
                  <a:outerShdw blurRad="38100" dist="38100" dir="2700000" algn="tl">
                    <a:srgbClr val="000000">
                      <a:alpha val="43137"/>
                    </a:srgbClr>
                  </a:outerShdw>
                </a:effectLst>
              </a:rPr>
              <a:t>body</a:t>
            </a:r>
            <a:r>
              <a:rPr lang="en-US" sz="2400" u="sng" dirty="0">
                <a:solidFill>
                  <a:schemeClr val="tx1"/>
                </a:solidFill>
              </a:rPr>
              <a:t>, metastases develop preferentially at certain sites.</a:t>
            </a:r>
          </a:p>
          <a:p>
            <a:pPr marL="342000" indent="-342000"/>
            <a:r>
              <a:rPr lang="en-US" sz="2400" dirty="0">
                <a:solidFill>
                  <a:schemeClr val="tx1"/>
                </a:solidFill>
              </a:rPr>
              <a:t>Cancer cells are </a:t>
            </a:r>
            <a:r>
              <a:rPr lang="en-US" sz="2400" u="sng" dirty="0">
                <a:solidFill>
                  <a:schemeClr val="tx1"/>
                </a:solidFill>
                <a:effectLst>
                  <a:outerShdw blurRad="38100" dist="38100" dir="2700000" algn="tl">
                    <a:srgbClr val="000000">
                      <a:alpha val="43137"/>
                    </a:srgbClr>
                  </a:outerShdw>
                </a:effectLst>
              </a:rPr>
              <a:t>most</a:t>
            </a:r>
            <a:r>
              <a:rPr lang="en-US" sz="2400" u="sng" dirty="0">
                <a:solidFill>
                  <a:schemeClr val="tx1"/>
                </a:solidFill>
              </a:rPr>
              <a:t> likely to become </a:t>
            </a:r>
            <a:r>
              <a:rPr lang="en-US" sz="2400" u="sng" dirty="0">
                <a:solidFill>
                  <a:schemeClr val="tx1"/>
                </a:solidFill>
                <a:effectLst>
                  <a:outerShdw blurRad="38100" dist="38100" dir="2700000" algn="tl">
                    <a:srgbClr val="000000">
                      <a:alpha val="43137"/>
                    </a:srgbClr>
                  </a:outerShdw>
                </a:effectLst>
              </a:rPr>
              <a:t>lodged</a:t>
            </a:r>
            <a:r>
              <a:rPr lang="en-US" sz="2400" u="sng" dirty="0">
                <a:solidFill>
                  <a:schemeClr val="tx1"/>
                </a:solidFill>
              </a:rPr>
              <a:t> in </a:t>
            </a:r>
            <a:r>
              <a:rPr lang="en-US" sz="2400" u="sng" dirty="0">
                <a:solidFill>
                  <a:schemeClr val="tx1"/>
                </a:solidFill>
                <a:effectLst>
                  <a:outerShdw blurRad="38100" dist="38100" dir="2700000" algn="tl">
                    <a:srgbClr val="000000">
                      <a:alpha val="43137"/>
                    </a:srgbClr>
                  </a:outerShdw>
                </a:effectLst>
              </a:rPr>
              <a:t>capillaries</a:t>
            </a:r>
            <a:r>
              <a:rPr lang="en-US" sz="2400" u="sng" dirty="0">
                <a:solidFill>
                  <a:schemeClr val="tx1"/>
                </a:solidFill>
              </a:rPr>
              <a:t>.</a:t>
            </a:r>
          </a:p>
          <a:p>
            <a:pPr marL="342000" indent="-342000"/>
            <a:r>
              <a:rPr lang="en-US" sz="2400" dirty="0">
                <a:solidFill>
                  <a:schemeClr val="tx1"/>
                </a:solidFill>
              </a:rPr>
              <a:t>For </a:t>
            </a:r>
            <a:r>
              <a:rPr lang="en-US" sz="2400" b="1" dirty="0">
                <a:ln w="22225">
                  <a:solidFill>
                    <a:schemeClr val="accent2"/>
                  </a:solidFill>
                  <a:prstDash val="solid"/>
                </a:ln>
                <a:solidFill>
                  <a:schemeClr val="accent2">
                    <a:lumMod val="40000"/>
                    <a:lumOff val="60000"/>
                  </a:schemeClr>
                </a:solidFill>
              </a:rPr>
              <a:t>tumors</a:t>
            </a:r>
            <a:r>
              <a:rPr lang="en-US" sz="2400" dirty="0">
                <a:solidFill>
                  <a:schemeClr val="accent3"/>
                </a:solidFill>
              </a:rPr>
              <a:t> of </a:t>
            </a:r>
            <a:r>
              <a:rPr lang="en-US" sz="2400" b="1" u="sng" dirty="0">
                <a:ln w="22225">
                  <a:solidFill>
                    <a:schemeClr val="accent2"/>
                  </a:solidFill>
                  <a:prstDash val="solid"/>
                </a:ln>
                <a:solidFill>
                  <a:schemeClr val="accent2">
                    <a:lumMod val="40000"/>
                    <a:lumOff val="60000"/>
                  </a:schemeClr>
                </a:solidFill>
              </a:rPr>
              <a:t>most</a:t>
            </a:r>
            <a:r>
              <a:rPr lang="en-US" sz="2400" u="sng" dirty="0">
                <a:solidFill>
                  <a:schemeClr val="accent3"/>
                </a:solidFill>
              </a:rPr>
              <a:t> organs</a:t>
            </a:r>
            <a:r>
              <a:rPr lang="en-US" sz="2400" u="sng" dirty="0">
                <a:solidFill>
                  <a:schemeClr val="tx1"/>
                </a:solidFill>
              </a:rPr>
              <a:t>, the </a:t>
            </a:r>
            <a:r>
              <a:rPr lang="en-US" sz="2400" b="1" u="sng" dirty="0">
                <a:ln w="22225">
                  <a:solidFill>
                    <a:schemeClr val="accent2"/>
                  </a:solidFill>
                  <a:prstDash val="solid"/>
                </a:ln>
                <a:solidFill>
                  <a:schemeClr val="accent2">
                    <a:lumMod val="40000"/>
                    <a:lumOff val="60000"/>
                  </a:schemeClr>
                </a:solidFill>
              </a:rPr>
              <a:t>first</a:t>
            </a:r>
            <a:r>
              <a:rPr lang="en-US" sz="2400" u="sng" dirty="0">
                <a:solidFill>
                  <a:schemeClr val="tx1"/>
                </a:solidFill>
              </a:rPr>
              <a:t> </a:t>
            </a:r>
            <a:r>
              <a:rPr lang="en-US" sz="2400" b="1" u="sng" dirty="0">
                <a:ln w="22225">
                  <a:solidFill>
                    <a:schemeClr val="accent2"/>
                  </a:solidFill>
                  <a:prstDash val="solid"/>
                </a:ln>
                <a:solidFill>
                  <a:schemeClr val="accent2">
                    <a:lumMod val="40000"/>
                    <a:lumOff val="60000"/>
                  </a:schemeClr>
                </a:solidFill>
              </a:rPr>
              <a:t>capillary</a:t>
            </a:r>
            <a:r>
              <a:rPr lang="en-US" sz="2400" u="sng" dirty="0">
                <a:solidFill>
                  <a:schemeClr val="tx1"/>
                </a:solidFill>
              </a:rPr>
              <a:t> bed the cancer cells will </a:t>
            </a:r>
            <a:r>
              <a:rPr lang="en-US" sz="2400" u="sng" dirty="0">
                <a:solidFill>
                  <a:schemeClr val="tx1"/>
                </a:solidFill>
                <a:effectLst>
                  <a:outerShdw blurRad="38100" dist="38100" dir="2700000" algn="tl">
                    <a:srgbClr val="000000">
                      <a:alpha val="43137"/>
                    </a:srgbClr>
                  </a:outerShdw>
                </a:effectLst>
              </a:rPr>
              <a:t>encounter</a:t>
            </a:r>
            <a:r>
              <a:rPr lang="en-US" sz="2400" u="sng" dirty="0">
                <a:solidFill>
                  <a:schemeClr val="tx1"/>
                </a:solidFill>
              </a:rPr>
              <a:t> is in the </a:t>
            </a:r>
            <a:r>
              <a:rPr lang="en-US" sz="2400" b="1" u="sng" dirty="0">
                <a:ln w="22225">
                  <a:solidFill>
                    <a:schemeClr val="accent2"/>
                  </a:solidFill>
                  <a:prstDash val="solid"/>
                </a:ln>
                <a:solidFill>
                  <a:schemeClr val="accent2">
                    <a:lumMod val="40000"/>
                    <a:lumOff val="60000"/>
                  </a:schemeClr>
                </a:solidFill>
              </a:rPr>
              <a:t>lungs</a:t>
            </a:r>
            <a:r>
              <a:rPr lang="en-US" sz="2400" dirty="0">
                <a:solidFill>
                  <a:schemeClr val="tx1"/>
                </a:solidFill>
              </a:rPr>
              <a:t>, but </a:t>
            </a:r>
            <a:r>
              <a:rPr lang="en-US" sz="2400" u="sng" dirty="0">
                <a:solidFill>
                  <a:schemeClr val="tx1"/>
                </a:solidFill>
              </a:rPr>
              <a:t>for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others</a:t>
            </a:r>
            <a:r>
              <a:rPr lang="en-US" sz="2400" u="sng" dirty="0">
                <a:solidFill>
                  <a:schemeClr val="tx1"/>
                </a:solidFill>
              </a:rPr>
              <a:t> (like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stomach and colon cancer</a:t>
            </a:r>
            <a:r>
              <a:rPr lang="en-US" sz="2400" u="sng" dirty="0">
                <a:solidFill>
                  <a:schemeClr val="tx1"/>
                </a:solidFill>
              </a:rPr>
              <a:t>) it is the </a:t>
            </a:r>
            <a:r>
              <a:rPr lang="en-US" sz="24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liver</a:t>
            </a:r>
            <a:r>
              <a:rPr lang="en-US" sz="2400" u="sng" dirty="0">
                <a:solidFill>
                  <a:schemeClr val="tx1"/>
                </a:solidFill>
              </a:rPr>
              <a:t> capillary bed.</a:t>
            </a:r>
          </a:p>
        </p:txBody>
      </p:sp>
    </p:spTree>
    <p:extLst>
      <p:ext uri="{BB962C8B-B14F-4D97-AF65-F5344CB8AC3E}">
        <p14:creationId xmlns:p14="http://schemas.microsoft.com/office/powerpoint/2010/main" val="13583255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43552" y="106187"/>
            <a:ext cx="8229600" cy="685381"/>
          </a:xfrm>
          <a:solidFill>
            <a:schemeClr val="accent3">
              <a:lumMod val="20000"/>
              <a:lumOff val="80000"/>
            </a:schemeClr>
          </a:solidFill>
        </p:spPr>
        <p:txBody>
          <a:bodyPr lIns="0" tIns="0" rIns="0" bIns="0" anchor="ctr"/>
          <a:lstStyle/>
          <a:p>
            <a:r>
              <a:rPr lang="en-US" altLang="en-CA" dirty="0"/>
              <a:t>“</a:t>
            </a:r>
            <a:r>
              <a:rPr lang="en-US" dirty="0"/>
              <a:t>Seed and Soil</a:t>
            </a:r>
            <a:r>
              <a:rPr lang="en-US" altLang="en-CA" dirty="0"/>
              <a:t>”</a:t>
            </a:r>
            <a:r>
              <a:rPr lang="en-US" dirty="0"/>
              <a:t> Hypothesis</a:t>
            </a:r>
            <a:endParaRPr lang="en-US" sz="3600" spc="-350" dirty="0">
              <a:latin typeface="+mj-lt"/>
            </a:endParaRPr>
          </a:p>
        </p:txBody>
      </p:sp>
      <p:sp>
        <p:nvSpPr>
          <p:cNvPr id="5" name="Content Placeholder 4"/>
          <p:cNvSpPr>
            <a:spLocks noGrp="1"/>
          </p:cNvSpPr>
          <p:nvPr>
            <p:ph sz="quarter" idx="13"/>
          </p:nvPr>
        </p:nvSpPr>
        <p:spPr>
          <a:xfrm>
            <a:off x="457200" y="968992"/>
            <a:ext cx="8232775" cy="3289110"/>
          </a:xfrm>
        </p:spPr>
        <p:txBody>
          <a:bodyPr lIns="0" tIns="0" rIns="0" bIns="0"/>
          <a:lstStyle/>
          <a:p>
            <a:pPr marL="342000" indent="-342000"/>
            <a:r>
              <a:rPr lang="en-US" sz="2400" dirty="0">
                <a:ln>
                  <a:solidFill>
                    <a:schemeClr val="accent4">
                      <a:lumMod val="75000"/>
                    </a:schemeClr>
                  </a:solidFill>
                </a:ln>
                <a:solidFill>
                  <a:schemeClr val="tx1"/>
                </a:solidFill>
                <a:effectLst>
                  <a:glow rad="63500">
                    <a:schemeClr val="accent4">
                      <a:satMod val="175000"/>
                      <a:alpha val="40000"/>
                    </a:schemeClr>
                  </a:glow>
                </a:effectLst>
              </a:rPr>
              <a:t>Blood-flow pattern alone does not explain the location of metastases.</a:t>
            </a:r>
          </a:p>
          <a:p>
            <a:pPr marL="342000" indent="-342000"/>
            <a:r>
              <a:rPr lang="en-US" sz="2400" u="sng" dirty="0">
                <a:solidFill>
                  <a:schemeClr val="tx1"/>
                </a:solidFill>
              </a:rPr>
              <a:t>Stephen Paget (1889) proposed </a:t>
            </a:r>
            <a:r>
              <a:rPr lang="en-US" sz="2400" u="sng" dirty="0">
                <a:solidFill>
                  <a:schemeClr val="tx1"/>
                </a:solidFill>
                <a:effectLst>
                  <a:glow rad="101600">
                    <a:schemeClr val="accent5">
                      <a:lumMod val="20000"/>
                      <a:lumOff val="80000"/>
                      <a:alpha val="60000"/>
                    </a:schemeClr>
                  </a:glow>
                </a:effectLst>
              </a:rPr>
              <a:t>the </a:t>
            </a:r>
            <a:r>
              <a:rPr lang="en-US" altLang="en-CA" sz="2400" u="sng" dirty="0">
                <a:solidFill>
                  <a:schemeClr val="tx1"/>
                </a:solidFill>
                <a:effectLst>
                  <a:glow rad="101600">
                    <a:schemeClr val="accent5">
                      <a:lumMod val="20000"/>
                      <a:lumOff val="80000"/>
                      <a:alpha val="60000"/>
                    </a:schemeClr>
                  </a:glow>
                </a:effectLst>
              </a:rPr>
              <a:t>“</a:t>
            </a:r>
            <a:r>
              <a:rPr lang="en-US" sz="2400" u="sng"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seed</a:t>
            </a:r>
            <a:r>
              <a:rPr lang="en-US" sz="2400" u="sng" dirty="0">
                <a:solidFill>
                  <a:schemeClr val="tx1"/>
                </a:solidFill>
                <a:effectLst>
                  <a:glow rad="101600">
                    <a:schemeClr val="accent5">
                      <a:lumMod val="20000"/>
                      <a:lumOff val="80000"/>
                      <a:alpha val="60000"/>
                    </a:schemeClr>
                  </a:glow>
                </a:effectLst>
              </a:rPr>
              <a:t> and </a:t>
            </a:r>
            <a:r>
              <a:rPr lang="en-US" sz="2400" u="sng"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soil</a:t>
            </a:r>
            <a:r>
              <a:rPr lang="en-US" altLang="en-CA" sz="2400" u="sng" dirty="0">
                <a:solidFill>
                  <a:schemeClr val="tx1"/>
                </a:solidFill>
                <a:effectLst>
                  <a:glow rad="101600">
                    <a:schemeClr val="accent5">
                      <a:lumMod val="20000"/>
                      <a:lumOff val="80000"/>
                      <a:alpha val="60000"/>
                    </a:schemeClr>
                  </a:glow>
                </a:effectLst>
              </a:rPr>
              <a:t>”</a:t>
            </a:r>
            <a:r>
              <a:rPr lang="en-US" sz="2400" u="sng" dirty="0">
                <a:solidFill>
                  <a:schemeClr val="tx1"/>
                </a:solidFill>
                <a:effectLst>
                  <a:glow rad="101600">
                    <a:schemeClr val="accent5">
                      <a:lumMod val="20000"/>
                      <a:lumOff val="80000"/>
                      <a:alpha val="60000"/>
                    </a:schemeClr>
                  </a:glow>
                </a:effectLst>
              </a:rPr>
              <a:t> </a:t>
            </a:r>
            <a:r>
              <a:rPr lang="en-US" sz="2400" u="sng" dirty="0">
                <a:solidFill>
                  <a:schemeClr val="tx1"/>
                </a:solidFill>
                <a:effectLst>
                  <a:glow rad="101600">
                    <a:schemeClr val="accent5">
                      <a:lumMod val="20000"/>
                      <a:lumOff val="80000"/>
                      <a:alpha val="60000"/>
                    </a:schemeClr>
                  </a:glow>
                  <a:outerShdw blurRad="38100" dist="38100" dir="2700000" algn="tl">
                    <a:srgbClr val="000000">
                      <a:alpha val="43137"/>
                    </a:srgbClr>
                  </a:outerShdw>
                </a:effectLst>
              </a:rPr>
              <a:t>hypothesis</a:t>
            </a:r>
            <a:r>
              <a:rPr lang="en-US" sz="2400" dirty="0">
                <a:solidFill>
                  <a:schemeClr val="tx1"/>
                </a:solidFill>
                <a:effectLst>
                  <a:glow rad="101600">
                    <a:schemeClr val="accent5">
                      <a:lumMod val="20000"/>
                      <a:lumOff val="80000"/>
                      <a:alpha val="60000"/>
                    </a:schemeClr>
                  </a:glow>
                </a:effectLst>
              </a:rPr>
              <a:t>. </a:t>
            </a:r>
          </a:p>
          <a:p>
            <a:pPr marL="342000" indent="-342000"/>
            <a:r>
              <a:rPr lang="en-US" sz="2400" dirty="0">
                <a:solidFill>
                  <a:schemeClr val="tx1"/>
                </a:solidFill>
              </a:rPr>
              <a:t>It says that cancer cells are carried around the body, but </a:t>
            </a:r>
            <a:r>
              <a:rPr lang="en-US" sz="2400" u="sng" dirty="0">
                <a:solidFill>
                  <a:schemeClr val="tx1"/>
                </a:solidFill>
                <a:effectLst>
                  <a:glow rad="101600">
                    <a:srgbClr val="D3F42C">
                      <a:alpha val="60000"/>
                    </a:srgbClr>
                  </a:glow>
                </a:effectLst>
              </a:rPr>
              <a:t>only a few sites provide an </a:t>
            </a:r>
            <a:r>
              <a:rPr lang="en-US" sz="2400" u="sng" dirty="0">
                <a:solidFill>
                  <a:schemeClr val="tx1"/>
                </a:solidFill>
                <a:effectLst>
                  <a:glow rad="101600">
                    <a:srgbClr val="D3F42C">
                      <a:alpha val="60000"/>
                    </a:srgbClr>
                  </a:glow>
                  <a:outerShdw blurRad="38100" dist="38100" dir="2700000" algn="tl">
                    <a:srgbClr val="000000">
                      <a:alpha val="43137"/>
                    </a:srgbClr>
                  </a:outerShdw>
                </a:effectLst>
              </a:rPr>
              <a:t>optimal</a:t>
            </a:r>
            <a:r>
              <a:rPr lang="en-US" sz="2400" u="sng" dirty="0">
                <a:solidFill>
                  <a:schemeClr val="tx1"/>
                </a:solidFill>
                <a:effectLst>
                  <a:glow rad="101600">
                    <a:srgbClr val="D3F42C">
                      <a:alpha val="60000"/>
                    </a:srgbClr>
                  </a:glow>
                </a:effectLst>
              </a:rPr>
              <a:t> </a:t>
            </a:r>
            <a:r>
              <a:rPr lang="en-US" sz="2400" u="sng" dirty="0">
                <a:solidFill>
                  <a:schemeClr val="tx1"/>
                </a:solidFill>
                <a:effectLst>
                  <a:glow rad="101600">
                    <a:srgbClr val="D3F42C">
                      <a:alpha val="60000"/>
                    </a:srgbClr>
                  </a:glow>
                  <a:outerShdw blurRad="38100" dist="38100" dir="2700000" algn="tl">
                    <a:srgbClr val="000000">
                      <a:alpha val="43137"/>
                    </a:srgbClr>
                  </a:outerShdw>
                </a:effectLst>
              </a:rPr>
              <a:t>growth</a:t>
            </a:r>
            <a:r>
              <a:rPr lang="en-US" sz="2400" u="sng" dirty="0">
                <a:solidFill>
                  <a:schemeClr val="tx1"/>
                </a:solidFill>
                <a:effectLst>
                  <a:glow rad="101600">
                    <a:srgbClr val="D3F42C">
                      <a:alpha val="60000"/>
                    </a:srgbClr>
                  </a:glow>
                </a:effectLst>
              </a:rPr>
              <a:t> </a:t>
            </a:r>
            <a:r>
              <a:rPr lang="en-US" sz="2400" u="sng" dirty="0">
                <a:solidFill>
                  <a:schemeClr val="tx1"/>
                </a:solidFill>
                <a:effectLst>
                  <a:glow rad="101600">
                    <a:srgbClr val="D3F42C">
                      <a:alpha val="60000"/>
                    </a:srgbClr>
                  </a:glow>
                  <a:outerShdw blurRad="38100" dist="38100" dir="2700000" algn="tl">
                    <a:srgbClr val="000000">
                      <a:alpha val="43137"/>
                    </a:srgbClr>
                  </a:outerShdw>
                </a:effectLst>
              </a:rPr>
              <a:t>environment</a:t>
            </a:r>
            <a:r>
              <a:rPr lang="en-US" sz="2400" u="sng" dirty="0">
                <a:solidFill>
                  <a:schemeClr val="tx1"/>
                </a:solidFill>
                <a:effectLst>
                  <a:glow rad="101600">
                    <a:srgbClr val="D3F42C">
                      <a:alpha val="60000"/>
                    </a:srgbClr>
                  </a:glow>
                </a:effectLst>
              </a:rPr>
              <a:t> for each type of cancer.</a:t>
            </a:r>
          </a:p>
        </p:txBody>
      </p:sp>
    </p:spTree>
    <p:extLst>
      <p:ext uri="{BB962C8B-B14F-4D97-AF65-F5344CB8AC3E}">
        <p14:creationId xmlns:p14="http://schemas.microsoft.com/office/powerpoint/2010/main" val="27107955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7608" y="174667"/>
            <a:ext cx="8263784" cy="1094575"/>
          </a:xfrm>
          <a:solidFill>
            <a:schemeClr val="accent3">
              <a:lumMod val="20000"/>
              <a:lumOff val="80000"/>
            </a:schemeClr>
          </a:solidFill>
        </p:spPr>
        <p:txBody>
          <a:bodyPr lIns="0" tIns="0" rIns="0" bIns="0" anchor="ctr"/>
          <a:lstStyle/>
          <a:p>
            <a:r>
              <a:rPr lang="en-US" sz="3600" dirty="0">
                <a:latin typeface="+mj-lt"/>
              </a:rPr>
              <a:t>Why Do Cancer Cells Grow Best at Particular Sites?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3960" y="1473958"/>
            <a:ext cx="8263784" cy="3174242"/>
          </a:xfrm>
        </p:spPr>
        <p:txBody>
          <a:bodyPr lIns="0" tIns="0" rIns="0" bIns="0"/>
          <a:lstStyle/>
          <a:p>
            <a:pPr marL="342000" indent="-342000"/>
            <a:r>
              <a:rPr lang="en-US" sz="2400" u="sng" dirty="0">
                <a:solidFill>
                  <a:schemeClr val="tx1"/>
                </a:solidFill>
                <a:effectLst>
                  <a:glow rad="101600">
                    <a:schemeClr val="accent5">
                      <a:satMod val="175000"/>
                      <a:alpha val="40000"/>
                    </a:schemeClr>
                  </a:glow>
                </a:effectLst>
              </a:rPr>
              <a:t>Interactions between cancer cells and the microenvironment of the new location may be important</a:t>
            </a:r>
            <a:r>
              <a:rPr lang="en-US" sz="2400" dirty="0">
                <a:solidFill>
                  <a:schemeClr val="tx1"/>
                </a:solidFill>
              </a:rPr>
              <a:t>.</a:t>
            </a:r>
          </a:p>
          <a:p>
            <a:pPr marL="342000" indent="-342000"/>
            <a:r>
              <a:rPr lang="en-US" sz="2400" dirty="0">
                <a:solidFill>
                  <a:schemeClr val="tx1"/>
                </a:solidFill>
              </a:rPr>
              <a:t>For instance, </a:t>
            </a:r>
            <a:r>
              <a:rPr lang="en-US" sz="2400" u="sng" dirty="0">
                <a:solidFill>
                  <a:schemeClr val="accent3"/>
                </a:solidFill>
                <a:effectLst>
                  <a:outerShdw blurRad="38100" dist="38100" dir="2700000" algn="tl">
                    <a:srgbClr val="000000">
                      <a:alpha val="43137"/>
                    </a:srgbClr>
                  </a:outerShdw>
                </a:effectLst>
              </a:rPr>
              <a:t>prostate</a:t>
            </a:r>
            <a:r>
              <a:rPr lang="en-US" sz="2400" u="sng" dirty="0">
                <a:solidFill>
                  <a:schemeClr val="tx1"/>
                </a:solidFill>
              </a:rPr>
              <a:t> cancer cells can be </a:t>
            </a:r>
            <a:r>
              <a:rPr lang="en-US" sz="2400" u="sng" dirty="0">
                <a:solidFill>
                  <a:schemeClr val="accent3"/>
                </a:solidFill>
              </a:rPr>
              <a:t>mixed</a:t>
            </a:r>
            <a:r>
              <a:rPr lang="en-US" sz="2400" u="sng" dirty="0">
                <a:solidFill>
                  <a:schemeClr val="tx1"/>
                </a:solidFill>
              </a:rPr>
              <a:t> with </a:t>
            </a:r>
            <a:r>
              <a:rPr lang="en-US" sz="2400" u="sng" dirty="0">
                <a:solidFill>
                  <a:schemeClr val="accent3"/>
                </a:solidFill>
              </a:rPr>
              <a:t>bone</a:t>
            </a:r>
            <a:r>
              <a:rPr lang="en-US" sz="2400" u="sng" dirty="0">
                <a:solidFill>
                  <a:schemeClr val="tx1"/>
                </a:solidFill>
              </a:rPr>
              <a:t>, </a:t>
            </a:r>
            <a:r>
              <a:rPr lang="en-US" sz="2400" u="sng" dirty="0">
                <a:solidFill>
                  <a:schemeClr val="accent3"/>
                </a:solidFill>
              </a:rPr>
              <a:t>lung</a:t>
            </a:r>
            <a:r>
              <a:rPr lang="en-US" sz="2400" u="sng" dirty="0">
                <a:solidFill>
                  <a:schemeClr val="tx1"/>
                </a:solidFill>
              </a:rPr>
              <a:t>, and </a:t>
            </a:r>
            <a:r>
              <a:rPr lang="en-US" sz="2400" u="sng" dirty="0">
                <a:solidFill>
                  <a:schemeClr val="accent3"/>
                </a:solidFill>
              </a:rPr>
              <a:t>kidney</a:t>
            </a:r>
            <a:r>
              <a:rPr lang="en-US" sz="2400" u="sng" dirty="0">
                <a:solidFill>
                  <a:schemeClr val="tx1"/>
                </a:solidFill>
              </a:rPr>
              <a:t> cells and then </a:t>
            </a:r>
            <a:r>
              <a:rPr lang="en-US" sz="2400" u="sng" dirty="0">
                <a:solidFill>
                  <a:schemeClr val="tx1"/>
                </a:solidFill>
                <a:effectLst>
                  <a:outerShdw blurRad="38100" dist="38100" dir="2700000" algn="tl">
                    <a:srgbClr val="000000">
                      <a:alpha val="43137"/>
                    </a:srgbClr>
                  </a:outerShdw>
                </a:effectLst>
              </a:rPr>
              <a:t>injected</a:t>
            </a:r>
            <a:r>
              <a:rPr lang="en-US" sz="2400" u="sng" dirty="0">
                <a:solidFill>
                  <a:schemeClr val="tx1"/>
                </a:solidFill>
              </a:rPr>
              <a:t> into animals.</a:t>
            </a:r>
          </a:p>
          <a:p>
            <a:pPr marL="342000" indent="-342000"/>
            <a:r>
              <a:rPr lang="en-US" sz="2400" u="sng" dirty="0">
                <a:solidFill>
                  <a:schemeClr val="tx1"/>
                </a:solidFill>
              </a:rPr>
              <a:t>Those </a:t>
            </a:r>
            <a:r>
              <a:rPr lang="en-US" sz="2400" u="sng" dirty="0">
                <a:solidFill>
                  <a:schemeClr val="tx1"/>
                </a:solidFill>
                <a:effectLst>
                  <a:outerShdw blurRad="38100" dist="38100" dir="2700000" algn="tl">
                    <a:srgbClr val="000000">
                      <a:alpha val="43137"/>
                    </a:srgbClr>
                  </a:outerShdw>
                </a:effectLst>
              </a:rPr>
              <a:t>mixed</a:t>
            </a:r>
            <a:r>
              <a:rPr lang="en-US" sz="2400" u="sng" dirty="0">
                <a:solidFill>
                  <a:schemeClr val="tx1"/>
                </a:solidFill>
              </a:rPr>
              <a:t> with bone are more </a:t>
            </a:r>
            <a:r>
              <a:rPr lang="en-US" sz="2400" u="sng" dirty="0">
                <a:solidFill>
                  <a:schemeClr val="tx1"/>
                </a:solidFill>
                <a:effectLst>
                  <a:outerShdw blurRad="38100" dist="38100" dir="2700000" algn="tl">
                    <a:srgbClr val="000000">
                      <a:alpha val="43137"/>
                    </a:srgbClr>
                  </a:outerShdw>
                </a:effectLst>
              </a:rPr>
              <a:t>likely</a:t>
            </a:r>
            <a:r>
              <a:rPr lang="en-US" sz="2400" u="sng" dirty="0">
                <a:solidFill>
                  <a:schemeClr val="tx1"/>
                </a:solidFill>
              </a:rPr>
              <a:t> to form </a:t>
            </a:r>
            <a:r>
              <a:rPr lang="en-US" sz="2400" u="sng" dirty="0">
                <a:solidFill>
                  <a:schemeClr val="tx1"/>
                </a:solidFill>
                <a:effectLst>
                  <a:outerShdw blurRad="38100" dist="38100" dir="2700000" algn="tl">
                    <a:srgbClr val="000000">
                      <a:alpha val="43137"/>
                    </a:srgbClr>
                  </a:outerShdw>
                </a:effectLst>
              </a:rPr>
              <a:t>tumors</a:t>
            </a:r>
            <a:r>
              <a:rPr lang="en-US" sz="2400" u="sng" dirty="0">
                <a:solidFill>
                  <a:schemeClr val="tx1"/>
                </a:solidFill>
              </a:rPr>
              <a:t> </a:t>
            </a:r>
            <a:r>
              <a:rPr lang="en-US" sz="2400" u="sng" dirty="0">
                <a:solidFill>
                  <a:srgbClr val="FF0000"/>
                </a:solidFill>
                <a:effectLst>
                  <a:outerShdw blurRad="38100" dist="38100" dir="2700000" algn="tl">
                    <a:srgbClr val="000000">
                      <a:alpha val="43137"/>
                    </a:srgbClr>
                  </a:outerShdw>
                </a:effectLst>
              </a:rPr>
              <a:t>because</a:t>
            </a:r>
            <a:r>
              <a:rPr lang="en-US" sz="2400" u="sng" dirty="0">
                <a:solidFill>
                  <a:schemeClr val="tx1"/>
                </a:solidFill>
              </a:rPr>
              <a:t> of growth factors </a:t>
            </a:r>
            <a:r>
              <a:rPr lang="en-US" sz="2400" u="sng" dirty="0">
                <a:solidFill>
                  <a:schemeClr val="tx1"/>
                </a:solidFill>
                <a:effectLst>
                  <a:outerShdw blurRad="38100" dist="38100" dir="2700000" algn="tl">
                    <a:srgbClr val="000000">
                      <a:alpha val="43137"/>
                    </a:srgbClr>
                  </a:outerShdw>
                </a:effectLst>
              </a:rPr>
              <a:t>produced</a:t>
            </a:r>
            <a:r>
              <a:rPr lang="en-US" sz="2400" u="sng" dirty="0">
                <a:solidFill>
                  <a:schemeClr val="tx1"/>
                </a:solidFill>
              </a:rPr>
              <a:t> by bone cells</a:t>
            </a:r>
            <a:r>
              <a:rPr lang="en-US" sz="2400" dirty="0">
                <a:solidFill>
                  <a:schemeClr val="tx1"/>
                </a:solidFill>
              </a:rPr>
              <a:t>.</a:t>
            </a:r>
          </a:p>
        </p:txBody>
      </p:sp>
    </p:spTree>
    <p:extLst>
      <p:ext uri="{BB962C8B-B14F-4D97-AF65-F5344CB8AC3E}">
        <p14:creationId xmlns:p14="http://schemas.microsoft.com/office/powerpoint/2010/main" val="28799340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43552" y="174427"/>
            <a:ext cx="8229600" cy="1097279"/>
          </a:xfrm>
          <a:solidFill>
            <a:schemeClr val="accent3">
              <a:lumMod val="20000"/>
              <a:lumOff val="80000"/>
            </a:schemeClr>
          </a:solidFill>
        </p:spPr>
        <p:txBody>
          <a:bodyPr lIns="0" tIns="0" rIns="0" bIns="0" anchor="ctr"/>
          <a:lstStyle/>
          <a:p>
            <a:r>
              <a:rPr lang="en-US" dirty="0"/>
              <a:t>The Immune System Influences the Growth and Spread of Cancer Cells</a:t>
            </a:r>
            <a:endParaRPr lang="en-US" sz="2800" dirty="0">
              <a:latin typeface="+mj-lt"/>
            </a:endParaRPr>
          </a:p>
        </p:txBody>
      </p:sp>
      <p:sp>
        <p:nvSpPr>
          <p:cNvPr id="5" name="Content Placeholder 4"/>
          <p:cNvSpPr>
            <a:spLocks noGrp="1"/>
          </p:cNvSpPr>
          <p:nvPr>
            <p:ph sz="quarter" idx="13"/>
          </p:nvPr>
        </p:nvSpPr>
        <p:spPr>
          <a:xfrm>
            <a:off x="457200" y="1441450"/>
            <a:ext cx="8232775" cy="2830299"/>
          </a:xfrm>
        </p:spPr>
        <p:txBody>
          <a:bodyPr lIns="0" tIns="0" rIns="0" bIns="0"/>
          <a:lstStyle/>
          <a:p>
            <a:pPr marL="342000" indent="-342000"/>
            <a:r>
              <a:rPr lang="en-CA" sz="2400" dirty="0">
                <a:solidFill>
                  <a:schemeClr val="accent4">
                    <a:lumMod val="75000"/>
                  </a:schemeClr>
                </a:solidFill>
                <a:effectLst>
                  <a:glow rad="63500">
                    <a:schemeClr val="accent4">
                      <a:satMod val="175000"/>
                      <a:alpha val="40000"/>
                    </a:schemeClr>
                  </a:glow>
                </a:effectLst>
              </a:rPr>
              <a:t>The </a:t>
            </a:r>
            <a:r>
              <a:rPr lang="en-CA" sz="2400" i="1" u="sng" dirty="0">
                <a:solidFill>
                  <a:schemeClr val="accent4">
                    <a:lumMod val="75000"/>
                  </a:schemeClr>
                </a:solidFill>
                <a:effectLst>
                  <a:glow rad="63500">
                    <a:schemeClr val="accent4">
                      <a:satMod val="175000"/>
                      <a:alpha val="40000"/>
                    </a:schemeClr>
                  </a:glow>
                </a:effectLst>
              </a:rPr>
              <a:t>immune surveillance theory </a:t>
            </a:r>
            <a:r>
              <a:rPr lang="ar-SA" sz="2400" i="1" u="sng" dirty="0">
                <a:solidFill>
                  <a:schemeClr val="accent4">
                    <a:lumMod val="75000"/>
                  </a:schemeClr>
                </a:solidFill>
                <a:effectLst>
                  <a:glow rad="63500">
                    <a:schemeClr val="accent4">
                      <a:satMod val="175000"/>
                      <a:alpha val="40000"/>
                    </a:schemeClr>
                  </a:glow>
                </a:effectLst>
              </a:rPr>
              <a:t>نظرية المراقبة المناعية </a:t>
            </a:r>
            <a:r>
              <a:rPr lang="en-CA" sz="2400" dirty="0" smtClean="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postulates</a:t>
            </a:r>
            <a:r>
              <a:rPr lang="en-CA" sz="2400" dirty="0" smtClean="0">
                <a:solidFill>
                  <a:schemeClr val="accent4">
                    <a:lumMod val="75000"/>
                  </a:schemeClr>
                </a:solidFill>
                <a:effectLst>
                  <a:glow rad="63500">
                    <a:schemeClr val="accent4">
                      <a:satMod val="175000"/>
                      <a:alpha val="40000"/>
                    </a:schemeClr>
                  </a:glow>
                </a:effectLst>
              </a:rPr>
              <a:t> </a:t>
            </a:r>
            <a:r>
              <a:rPr lang="en-CA" sz="2400" dirty="0">
                <a:solidFill>
                  <a:schemeClr val="accent4">
                    <a:lumMod val="75000"/>
                  </a:schemeClr>
                </a:solidFill>
                <a:effectLst>
                  <a:glow rad="63500">
                    <a:schemeClr val="accent4">
                      <a:satMod val="175000"/>
                      <a:alpha val="40000"/>
                    </a:schemeClr>
                  </a:glow>
                </a:effectLst>
              </a:rPr>
              <a:t>that </a:t>
            </a:r>
            <a:r>
              <a:rPr lang="en-CA" sz="2400" u="sng" dirty="0">
                <a:solidFill>
                  <a:schemeClr val="accent4">
                    <a:lumMod val="75000"/>
                  </a:schemeClr>
                </a:solidFill>
                <a:effectLst>
                  <a:glow rad="63500">
                    <a:schemeClr val="accent4">
                      <a:satMod val="175000"/>
                      <a:alpha val="40000"/>
                    </a:schemeClr>
                  </a:glow>
                </a:effectLst>
              </a:rPr>
              <a:t>immune destruction of cancer cells is common. </a:t>
            </a:r>
          </a:p>
          <a:p>
            <a:pPr marL="342000" indent="-342000"/>
            <a:r>
              <a:rPr lang="en-CA" sz="2400" b="1" u="sng" dirty="0">
                <a:ln w="22225">
                  <a:solidFill>
                    <a:schemeClr val="accent2"/>
                  </a:solidFill>
                  <a:prstDash val="solid"/>
                </a:ln>
                <a:solidFill>
                  <a:schemeClr val="accent2">
                    <a:lumMod val="40000"/>
                    <a:lumOff val="60000"/>
                  </a:schemeClr>
                </a:solidFill>
              </a:rPr>
              <a:t>Cancer</a:t>
            </a:r>
            <a:r>
              <a:rPr lang="en-CA" sz="2400" u="sng" dirty="0">
                <a:solidFill>
                  <a:schemeClr val="tx1"/>
                </a:solidFill>
                <a:effectLst>
                  <a:glow rad="101600">
                    <a:schemeClr val="accent5">
                      <a:satMod val="175000"/>
                      <a:alpha val="40000"/>
                    </a:schemeClr>
                  </a:glow>
                </a:effectLst>
              </a:rPr>
              <a:t> is an occasional </a:t>
            </a:r>
            <a:r>
              <a:rPr lang="en-CA" sz="2400" b="1" u="sng" dirty="0">
                <a:ln w="22225">
                  <a:solidFill>
                    <a:schemeClr val="accent2"/>
                  </a:solidFill>
                  <a:prstDash val="solid"/>
                </a:ln>
                <a:solidFill>
                  <a:schemeClr val="accent2">
                    <a:lumMod val="40000"/>
                    <a:lumOff val="60000"/>
                  </a:schemeClr>
                </a:solidFill>
              </a:rPr>
              <a:t>failure</a:t>
            </a:r>
            <a:r>
              <a:rPr lang="en-CA" sz="2400" u="sng" dirty="0">
                <a:solidFill>
                  <a:schemeClr val="tx1"/>
                </a:solidFill>
                <a:effectLst>
                  <a:glow rad="101600">
                    <a:schemeClr val="accent5">
                      <a:satMod val="175000"/>
                      <a:alpha val="40000"/>
                    </a:schemeClr>
                  </a:glow>
                </a:effectLst>
              </a:rPr>
              <a:t> of </a:t>
            </a:r>
            <a:r>
              <a:rPr lang="en-CA" sz="2400" b="1" u="sng" dirty="0">
                <a:ln w="22225">
                  <a:solidFill>
                    <a:schemeClr val="accent2"/>
                  </a:solidFill>
                  <a:prstDash val="solid"/>
                </a:ln>
                <a:solidFill>
                  <a:schemeClr val="accent2">
                    <a:lumMod val="40000"/>
                    <a:lumOff val="60000"/>
                  </a:schemeClr>
                </a:solidFill>
              </a:rPr>
              <a:t>immune</a:t>
            </a:r>
            <a:r>
              <a:rPr lang="en-CA" sz="2400" u="sng" dirty="0">
                <a:solidFill>
                  <a:schemeClr val="tx1"/>
                </a:solidFill>
                <a:effectLst>
                  <a:glow rad="101600">
                    <a:schemeClr val="accent5">
                      <a:satMod val="175000"/>
                      <a:alpha val="40000"/>
                    </a:schemeClr>
                  </a:glow>
                </a:effectLst>
              </a:rPr>
              <a:t> </a:t>
            </a:r>
            <a:r>
              <a:rPr lang="en-CA" sz="2400" b="1" u="sng" dirty="0">
                <a:ln w="22225">
                  <a:solidFill>
                    <a:schemeClr val="accent2"/>
                  </a:solidFill>
                  <a:prstDash val="solid"/>
                </a:ln>
                <a:solidFill>
                  <a:schemeClr val="accent2">
                    <a:lumMod val="40000"/>
                    <a:lumOff val="60000"/>
                  </a:schemeClr>
                </a:solidFill>
              </a:rPr>
              <a:t>response</a:t>
            </a:r>
            <a:r>
              <a:rPr lang="en-CA" sz="2400" dirty="0">
                <a:solidFill>
                  <a:schemeClr val="tx1"/>
                </a:solidFill>
                <a:effectLst>
                  <a:glow rad="101600">
                    <a:schemeClr val="accent5">
                      <a:satMod val="175000"/>
                      <a:alpha val="40000"/>
                    </a:schemeClr>
                  </a:glow>
                </a:effectLst>
              </a:rPr>
              <a:t>.</a:t>
            </a:r>
          </a:p>
          <a:p>
            <a:pPr marL="342000" indent="-342000"/>
            <a:r>
              <a:rPr lang="en-CA" sz="2400" dirty="0">
                <a:solidFill>
                  <a:schemeClr val="accent3"/>
                </a:solidFill>
              </a:rPr>
              <a:t>Transplant patients </a:t>
            </a:r>
            <a:r>
              <a:rPr lang="en-CA" sz="2400" dirty="0">
                <a:solidFill>
                  <a:schemeClr val="tx1"/>
                </a:solidFill>
              </a:rPr>
              <a:t>who </a:t>
            </a:r>
            <a:r>
              <a:rPr lang="en-CA" sz="2400" dirty="0">
                <a:solidFill>
                  <a:schemeClr val="accent3"/>
                </a:solidFill>
              </a:rPr>
              <a:t>take immunosuppressive drugs </a:t>
            </a:r>
            <a:r>
              <a:rPr lang="en-CA" sz="2400" u="sng" dirty="0">
                <a:solidFill>
                  <a:schemeClr val="tx1"/>
                </a:solidFill>
                <a:effectLst>
                  <a:outerShdw blurRad="38100" dist="38100" dir="2700000" algn="tl">
                    <a:srgbClr val="000000">
                      <a:alpha val="43137"/>
                    </a:srgbClr>
                  </a:outerShdw>
                </a:effectLst>
              </a:rPr>
              <a:t>develop</a:t>
            </a:r>
            <a:r>
              <a:rPr lang="en-CA" sz="2400" u="sng" dirty="0">
                <a:solidFill>
                  <a:schemeClr val="tx1"/>
                </a:solidFill>
              </a:rPr>
              <a:t> cancers at higher </a:t>
            </a:r>
            <a:r>
              <a:rPr lang="en-CA" sz="2400" u="sng" dirty="0">
                <a:solidFill>
                  <a:schemeClr val="tx1"/>
                </a:solidFill>
                <a:effectLst>
                  <a:outerShdw blurRad="38100" dist="38100" dir="2700000" algn="tl">
                    <a:srgbClr val="000000">
                      <a:alpha val="43137"/>
                    </a:srgbClr>
                  </a:outerShdw>
                </a:effectLst>
              </a:rPr>
              <a:t>rates</a:t>
            </a:r>
            <a:r>
              <a:rPr lang="en-CA" sz="2400" u="sng" dirty="0">
                <a:solidFill>
                  <a:schemeClr val="tx1"/>
                </a:solidFill>
              </a:rPr>
              <a:t> than normal</a:t>
            </a:r>
            <a:r>
              <a:rPr lang="en-CA" sz="2400" dirty="0">
                <a:solidFill>
                  <a:schemeClr val="tx1"/>
                </a:solidFill>
              </a:rPr>
              <a:t>. This evidence supports the theory. </a:t>
            </a:r>
            <a:endParaRPr lang="en-CA" sz="2400" dirty="0" smtClean="0">
              <a:solidFill>
                <a:schemeClr val="tx1"/>
              </a:solidFill>
            </a:endParaRPr>
          </a:p>
        </p:txBody>
      </p:sp>
    </p:spTree>
    <p:extLst>
      <p:ext uri="{BB962C8B-B14F-4D97-AF65-F5344CB8AC3E}">
        <p14:creationId xmlns:p14="http://schemas.microsoft.com/office/powerpoint/2010/main" val="638774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13612"/>
            <a:ext cx="8201805" cy="676045"/>
          </a:xfrm>
          <a:solidFill>
            <a:schemeClr val="accent3">
              <a:lumMod val="20000"/>
              <a:lumOff val="80000"/>
            </a:schemeClr>
          </a:solidFill>
        </p:spPr>
        <p:txBody>
          <a:bodyPr lIns="0" tIns="0" rIns="0" bIns="0" anchor="ctr"/>
          <a:lstStyle/>
          <a:p>
            <a:r>
              <a:rPr lang="en-US" dirty="0"/>
              <a:t>Immune System and Cancer </a:t>
            </a:r>
            <a:r>
              <a:rPr lang="en-US" sz="2800" dirty="0"/>
              <a:t>(1 of 3)</a:t>
            </a:r>
          </a:p>
        </p:txBody>
      </p:sp>
      <p:sp>
        <p:nvSpPr>
          <p:cNvPr id="6" name="Content Placeholder 5"/>
          <p:cNvSpPr>
            <a:spLocks noGrp="1"/>
          </p:cNvSpPr>
          <p:nvPr>
            <p:ph sz="quarter" idx="15"/>
          </p:nvPr>
        </p:nvSpPr>
        <p:spPr>
          <a:xfrm>
            <a:off x="448983" y="899483"/>
            <a:ext cx="8210683" cy="2648935"/>
          </a:xfrm>
        </p:spPr>
        <p:txBody>
          <a:bodyPr lIns="0" tIns="0" rIns="0" bIns="0"/>
          <a:lstStyle/>
          <a:p>
            <a:pPr marL="342000" indent="-342000"/>
            <a:r>
              <a:rPr lang="en-US" sz="2400" dirty="0">
                <a:solidFill>
                  <a:schemeClr val="accent3"/>
                </a:solidFill>
              </a:rPr>
              <a:t>Mutant</a:t>
            </a:r>
            <a:r>
              <a:rPr lang="en-US" sz="2400" dirty="0">
                <a:solidFill>
                  <a:schemeClr val="tx1"/>
                </a:solidFill>
              </a:rPr>
              <a:t> mice, which have </a:t>
            </a:r>
            <a:r>
              <a:rPr lang="en-US" sz="2400" u="sng" dirty="0">
                <a:solidFill>
                  <a:schemeClr val="tx1"/>
                </a:solidFill>
              </a:rPr>
              <a:t>no immune response </a:t>
            </a:r>
            <a:r>
              <a:rPr lang="en-US" sz="2400" dirty="0">
                <a:solidFill>
                  <a:schemeClr val="tx1"/>
                </a:solidFill>
              </a:rPr>
              <a:t>because of </a:t>
            </a:r>
            <a:r>
              <a:rPr lang="en-US" sz="2400" dirty="0">
                <a:solidFill>
                  <a:schemeClr val="accent3"/>
                </a:solidFill>
              </a:rPr>
              <a:t>mutations in the </a:t>
            </a:r>
            <a:r>
              <a:rPr lang="en-US" sz="2400" i="1" dirty="0">
                <a:solidFill>
                  <a:schemeClr val="accent3"/>
                </a:solidFill>
              </a:rPr>
              <a:t>Rag2 </a:t>
            </a:r>
            <a:r>
              <a:rPr lang="en-US" sz="2400" dirty="0">
                <a:solidFill>
                  <a:schemeClr val="accent3"/>
                </a:solidFill>
              </a:rPr>
              <a:t>gene</a:t>
            </a:r>
            <a:r>
              <a:rPr lang="en-US" sz="2400" dirty="0">
                <a:solidFill>
                  <a:schemeClr val="tx1"/>
                </a:solidFill>
              </a:rPr>
              <a:t>, </a:t>
            </a:r>
            <a:r>
              <a:rPr lang="en-US" sz="2400" u="sng" dirty="0">
                <a:solidFill>
                  <a:schemeClr val="tx1"/>
                </a:solidFill>
              </a:rPr>
              <a:t>exhibit increased rates of cancer.</a:t>
            </a:r>
          </a:p>
          <a:p>
            <a:pPr marL="342000" indent="-342000"/>
            <a:r>
              <a:rPr lang="en-US" sz="2400" spc="-300" dirty="0">
                <a:solidFill>
                  <a:schemeClr val="accent3"/>
                </a:solidFill>
                <a:effectLst>
                  <a:glow rad="101600">
                    <a:schemeClr val="accent2">
                      <a:lumMod val="40000"/>
                      <a:lumOff val="60000"/>
                      <a:alpha val="60000"/>
                    </a:schemeClr>
                  </a:glow>
                </a:effectLst>
              </a:rPr>
              <a:t>A I D S</a:t>
            </a:r>
            <a:r>
              <a:rPr lang="en-US" sz="2400" dirty="0">
                <a:solidFill>
                  <a:schemeClr val="accent3"/>
                </a:solidFill>
                <a:effectLst>
                  <a:glow rad="101600">
                    <a:schemeClr val="accent2">
                      <a:lumMod val="40000"/>
                      <a:lumOff val="60000"/>
                      <a:alpha val="60000"/>
                    </a:schemeClr>
                  </a:glow>
                </a:effectLst>
              </a:rPr>
              <a:t> patients </a:t>
            </a:r>
            <a:r>
              <a:rPr lang="en-US" sz="2400" dirty="0">
                <a:solidFill>
                  <a:schemeClr val="tx1"/>
                </a:solidFill>
                <a:effectLst>
                  <a:glow rad="101600">
                    <a:schemeClr val="accent2">
                      <a:lumMod val="40000"/>
                      <a:lumOff val="60000"/>
                      <a:alpha val="60000"/>
                    </a:schemeClr>
                  </a:glow>
                </a:effectLst>
              </a:rPr>
              <a:t>have </a:t>
            </a:r>
            <a:r>
              <a:rPr lang="en-US" sz="2400" u="sng" dirty="0">
                <a:solidFill>
                  <a:schemeClr val="tx1"/>
                </a:solidFill>
                <a:effectLst>
                  <a:glow rad="101600">
                    <a:schemeClr val="accent2">
                      <a:lumMod val="40000"/>
                      <a:lumOff val="60000"/>
                      <a:alpha val="60000"/>
                    </a:schemeClr>
                  </a:glow>
                </a:effectLst>
              </a:rPr>
              <a:t>increased rates of </a:t>
            </a:r>
            <a:r>
              <a:rPr lang="en-US" sz="2400" u="sng" dirty="0">
                <a:solidFill>
                  <a:srgbClr val="FF0000"/>
                </a:solidFill>
                <a:effectLst>
                  <a:glow rad="101600">
                    <a:schemeClr val="accent2">
                      <a:lumMod val="40000"/>
                      <a:lumOff val="60000"/>
                      <a:alpha val="60000"/>
                    </a:schemeClr>
                  </a:glow>
                  <a:outerShdw blurRad="38100" dist="38100" dir="2700000" algn="tl">
                    <a:srgbClr val="000000">
                      <a:alpha val="43137"/>
                    </a:srgbClr>
                  </a:outerShdw>
                </a:effectLst>
              </a:rPr>
              <a:t>only</a:t>
            </a:r>
            <a:r>
              <a:rPr lang="en-US" sz="2400" u="sng" dirty="0">
                <a:solidFill>
                  <a:schemeClr val="tx1"/>
                </a:solidFill>
                <a:effectLst>
                  <a:glow rad="101600">
                    <a:schemeClr val="accent2">
                      <a:lumMod val="40000"/>
                      <a:lumOff val="60000"/>
                      <a:alpha val="60000"/>
                    </a:schemeClr>
                  </a:glow>
                </a:effectLst>
              </a:rPr>
              <a:t> certain type of cancers,</a:t>
            </a:r>
            <a:r>
              <a:rPr lang="en-US" sz="2400" dirty="0">
                <a:solidFill>
                  <a:schemeClr val="tx1"/>
                </a:solidFill>
                <a:effectLst>
                  <a:glow rad="101600">
                    <a:schemeClr val="accent2">
                      <a:lumMod val="40000"/>
                      <a:lumOff val="60000"/>
                      <a:alpha val="60000"/>
                    </a:schemeClr>
                  </a:glow>
                </a:effectLst>
              </a:rPr>
              <a:t> which suggests that the </a:t>
            </a:r>
            <a:r>
              <a:rPr lang="en-US" sz="2400" u="sng" dirty="0">
                <a:solidFill>
                  <a:schemeClr val="tx1"/>
                </a:solidFill>
                <a:effectLst>
                  <a:glow rad="63500">
                    <a:schemeClr val="accent3">
                      <a:satMod val="175000"/>
                      <a:alpha val="40000"/>
                    </a:schemeClr>
                  </a:glow>
                </a:effectLst>
              </a:rPr>
              <a:t>immune</a:t>
            </a:r>
            <a:r>
              <a:rPr lang="en-US" sz="2400" u="sng" dirty="0">
                <a:solidFill>
                  <a:schemeClr val="tx1"/>
                </a:solidFill>
                <a:effectLst>
                  <a:glow rad="101600">
                    <a:schemeClr val="accent2">
                      <a:lumMod val="40000"/>
                      <a:lumOff val="60000"/>
                      <a:alpha val="60000"/>
                    </a:schemeClr>
                  </a:glow>
                </a:effectLst>
              </a:rPr>
              <a:t> system may </a:t>
            </a:r>
            <a:r>
              <a:rPr lang="en-US" sz="2400" u="sng" dirty="0">
                <a:solidFill>
                  <a:schemeClr val="tx1"/>
                </a:solidFill>
                <a:effectLst>
                  <a:glow rad="63500">
                    <a:schemeClr val="accent3">
                      <a:satMod val="175000"/>
                      <a:alpha val="40000"/>
                    </a:schemeClr>
                  </a:glow>
                </a:effectLst>
              </a:rPr>
              <a:t>defend</a:t>
            </a:r>
            <a:r>
              <a:rPr lang="en-US" sz="2400" u="sng" dirty="0">
                <a:solidFill>
                  <a:schemeClr val="tx1"/>
                </a:solidFill>
                <a:effectLst>
                  <a:glow rad="101600">
                    <a:schemeClr val="accent2">
                      <a:lumMod val="40000"/>
                      <a:lumOff val="60000"/>
                      <a:alpha val="60000"/>
                    </a:schemeClr>
                  </a:glow>
                </a:effectLst>
              </a:rPr>
              <a:t> us mainly from </a:t>
            </a:r>
            <a:r>
              <a:rPr lang="en-US" sz="2400" u="sng" dirty="0">
                <a:solidFill>
                  <a:schemeClr val="tx1"/>
                </a:solidFill>
                <a:effectLst>
                  <a:glow rad="63500">
                    <a:schemeClr val="accent3">
                      <a:satMod val="175000"/>
                      <a:alpha val="40000"/>
                    </a:schemeClr>
                  </a:glow>
                </a:effectLst>
              </a:rPr>
              <a:t>virus-induced</a:t>
            </a:r>
            <a:r>
              <a:rPr lang="en-US" sz="2400" u="sng" dirty="0">
                <a:solidFill>
                  <a:schemeClr val="tx1"/>
                </a:solidFill>
                <a:effectLst>
                  <a:glow rad="101600">
                    <a:schemeClr val="accent2">
                      <a:lumMod val="40000"/>
                      <a:lumOff val="60000"/>
                      <a:alpha val="60000"/>
                    </a:schemeClr>
                  </a:glow>
                </a:effectLst>
              </a:rPr>
              <a:t> cancers</a:t>
            </a:r>
            <a:r>
              <a:rPr lang="en-US" sz="2400" dirty="0">
                <a:solidFill>
                  <a:schemeClr val="tx1"/>
                </a:solidFill>
                <a:effectLst>
                  <a:glow rad="101600">
                    <a:schemeClr val="accent2">
                      <a:lumMod val="40000"/>
                      <a:lumOff val="60000"/>
                      <a:alpha val="60000"/>
                    </a:schemeClr>
                  </a:glow>
                </a:effectLst>
              </a:rPr>
              <a:t>.</a:t>
            </a:r>
          </a:p>
        </p:txBody>
      </p:sp>
    </p:spTree>
    <p:extLst>
      <p:ext uri="{BB962C8B-B14F-4D97-AF65-F5344CB8AC3E}">
        <p14:creationId xmlns:p14="http://schemas.microsoft.com/office/powerpoint/2010/main" val="19111619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6664" y="152223"/>
            <a:ext cx="8302240" cy="598403"/>
          </a:xfrm>
          <a:solidFill>
            <a:schemeClr val="accent3">
              <a:lumMod val="20000"/>
              <a:lumOff val="80000"/>
            </a:schemeClr>
          </a:solidFill>
        </p:spPr>
        <p:txBody>
          <a:bodyPr lIns="0" tIns="0" rIns="0" bIns="0" anchor="ctr"/>
          <a:lstStyle/>
          <a:p>
            <a:r>
              <a:rPr lang="en-US" sz="3600" dirty="0">
                <a:latin typeface="+mj-lt"/>
              </a:rPr>
              <a:t>Immune System and Cancer </a:t>
            </a:r>
            <a:r>
              <a:rPr lang="en-US" sz="2800" dirty="0">
                <a:latin typeface="+mj-lt"/>
              </a:rPr>
              <a:t>(2 of 3)</a:t>
            </a:r>
            <a:endParaRPr lang="en-US" sz="36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3960" y="968991"/>
            <a:ext cx="8302240" cy="2280395"/>
          </a:xfrm>
        </p:spPr>
        <p:txBody>
          <a:bodyPr lIns="0" tIns="0" rIns="0" bIns="0"/>
          <a:lstStyle/>
          <a:p>
            <a:pPr marL="342000" indent="-342000"/>
            <a:r>
              <a:rPr lang="en-US" sz="2400" dirty="0">
                <a:solidFill>
                  <a:schemeClr val="tx1"/>
                </a:solidFill>
              </a:rPr>
              <a:t>Cancers can </a:t>
            </a:r>
            <a:r>
              <a:rPr lang="en-US" sz="2400" dirty="0">
                <a:solidFill>
                  <a:schemeClr val="accent3"/>
                </a:solidFill>
                <a:effectLst>
                  <a:outerShdw blurRad="38100" dist="38100" dir="2700000" algn="tl">
                    <a:srgbClr val="000000">
                      <a:alpha val="43137"/>
                    </a:srgbClr>
                  </a:outerShdw>
                </a:effectLst>
              </a:rPr>
              <a:t>evade</a:t>
            </a:r>
            <a:r>
              <a:rPr lang="en-US" sz="2400" dirty="0">
                <a:solidFill>
                  <a:schemeClr val="accent3"/>
                </a:solidFill>
              </a:rPr>
              <a:t> destruction </a:t>
            </a:r>
            <a:r>
              <a:rPr lang="en-US" sz="2400" dirty="0">
                <a:solidFill>
                  <a:schemeClr val="tx1"/>
                </a:solidFill>
              </a:rPr>
              <a:t>by the </a:t>
            </a:r>
            <a:r>
              <a:rPr lang="en-US" sz="2400" dirty="0">
                <a:solidFill>
                  <a:schemeClr val="tx1"/>
                </a:solidFill>
                <a:effectLst>
                  <a:outerShdw blurRad="38100" dist="38100" dir="2700000" algn="tl">
                    <a:srgbClr val="000000">
                      <a:alpha val="43137"/>
                    </a:srgbClr>
                  </a:outerShdw>
                </a:effectLst>
              </a:rPr>
              <a:t>immune</a:t>
            </a:r>
            <a:r>
              <a:rPr lang="en-US" sz="2400" dirty="0">
                <a:solidFill>
                  <a:schemeClr val="tx1"/>
                </a:solidFill>
              </a:rPr>
              <a:t> system.</a:t>
            </a:r>
          </a:p>
          <a:p>
            <a:pPr marL="342000" indent="-342000"/>
            <a:r>
              <a:rPr lang="en-US" sz="2400" u="sng" dirty="0">
                <a:solidFill>
                  <a:schemeClr val="tx1"/>
                </a:solidFill>
              </a:rPr>
              <a:t>Different</a:t>
            </a:r>
            <a:r>
              <a:rPr lang="en-US" sz="2400" dirty="0">
                <a:solidFill>
                  <a:schemeClr val="tx1"/>
                </a:solidFill>
              </a:rPr>
              <a:t> cells of a tumor may </a:t>
            </a:r>
            <a:r>
              <a:rPr lang="en-US" sz="2400" u="sng" dirty="0">
                <a:solidFill>
                  <a:schemeClr val="tx1"/>
                </a:solidFill>
                <a:effectLst>
                  <a:outerShdw blurRad="38100" dist="38100" dir="2700000" algn="tl">
                    <a:srgbClr val="000000">
                      <a:alpha val="43137"/>
                    </a:srgbClr>
                  </a:outerShdw>
                </a:effectLst>
              </a:rPr>
              <a:t>express</a:t>
            </a:r>
            <a:r>
              <a:rPr lang="en-US" sz="2400" u="sng" dirty="0">
                <a:solidFill>
                  <a:schemeClr val="tx1"/>
                </a:solidFill>
              </a:rPr>
              <a:t> different </a:t>
            </a:r>
            <a:r>
              <a:rPr lang="en-US" sz="2400" i="1" u="sng" dirty="0">
                <a:solidFill>
                  <a:schemeClr val="tx1"/>
                </a:solidFill>
              </a:rPr>
              <a:t>antigens</a:t>
            </a:r>
            <a:r>
              <a:rPr lang="en-US" sz="2400" i="1" dirty="0">
                <a:solidFill>
                  <a:schemeClr val="tx1"/>
                </a:solidFill>
              </a:rPr>
              <a:t>,</a:t>
            </a:r>
            <a:r>
              <a:rPr lang="en-US" sz="2400" dirty="0">
                <a:solidFill>
                  <a:schemeClr val="tx1"/>
                </a:solidFill>
              </a:rPr>
              <a:t> substances that trigger immune response.</a:t>
            </a:r>
          </a:p>
          <a:p>
            <a:pPr marL="342000" indent="-342000"/>
            <a:r>
              <a:rPr lang="en-US" sz="2400" dirty="0">
                <a:solidFill>
                  <a:schemeClr val="tx1"/>
                </a:solidFill>
                <a:effectLst>
                  <a:glow rad="101600">
                    <a:schemeClr val="accent4">
                      <a:lumMod val="20000"/>
                      <a:lumOff val="80000"/>
                      <a:alpha val="60000"/>
                    </a:schemeClr>
                  </a:glow>
                  <a:outerShdw blurRad="38100" dist="38100" dir="2700000" algn="tl">
                    <a:srgbClr val="000000">
                      <a:alpha val="43137"/>
                    </a:srgbClr>
                  </a:outerShdw>
                </a:effectLst>
              </a:rPr>
              <a:t>As</a:t>
            </a:r>
            <a:r>
              <a:rPr lang="en-US" sz="2400" dirty="0">
                <a:solidFill>
                  <a:schemeClr val="tx1"/>
                </a:solidFill>
                <a:effectLst>
                  <a:glow rad="101600">
                    <a:schemeClr val="accent4">
                      <a:lumMod val="20000"/>
                      <a:lumOff val="80000"/>
                      <a:alpha val="60000"/>
                    </a:schemeClr>
                  </a:glow>
                </a:effectLst>
              </a:rPr>
              <a:t> tumors grow, there is </a:t>
            </a:r>
            <a:r>
              <a:rPr lang="en-US" sz="2400" b="1" u="sng" dirty="0">
                <a:ln w="12700">
                  <a:solidFill>
                    <a:schemeClr val="accent3">
                      <a:lumMod val="50000"/>
                    </a:schemeClr>
                  </a:solidFill>
                  <a:prstDash val="solid"/>
                </a:ln>
                <a:solidFill>
                  <a:srgbClr val="FF0000"/>
                </a:solidFill>
                <a:effectLst>
                  <a:innerShdw blurRad="177800">
                    <a:schemeClr val="accent3">
                      <a:lumMod val="50000"/>
                    </a:schemeClr>
                  </a:innerShdw>
                </a:effectLst>
              </a:rPr>
              <a:t>selection</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for cells that </a:t>
            </a:r>
            <a:r>
              <a:rPr lang="en-US" sz="2400" b="1" u="sng" dirty="0">
                <a:ln w="12700">
                  <a:solidFill>
                    <a:schemeClr val="accent3">
                      <a:lumMod val="50000"/>
                    </a:schemeClr>
                  </a:solidFill>
                  <a:prstDash val="solid"/>
                </a:ln>
                <a:solidFill>
                  <a:srgbClr val="FF0000"/>
                </a:solidFill>
                <a:effectLst>
                  <a:innerShdw blurRad="177800">
                    <a:schemeClr val="accent3">
                      <a:lumMod val="50000"/>
                    </a:schemeClr>
                  </a:innerShdw>
                </a:effectLst>
              </a:rPr>
              <a:t>elicit</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 </a:t>
            </a:r>
            <a:r>
              <a:rPr lang="en-US" sz="2400" b="1" u="sng" dirty="0">
                <a:ln w="12700">
                  <a:solidFill>
                    <a:schemeClr val="accent3">
                      <a:lumMod val="50000"/>
                    </a:schemeClr>
                  </a:solidFill>
                  <a:prstDash val="solid"/>
                </a:ln>
                <a:solidFill>
                  <a:srgbClr val="FF0000"/>
                </a:solidFill>
                <a:effectLst>
                  <a:innerShdw blurRad="177800">
                    <a:schemeClr val="accent3">
                      <a:lumMod val="50000"/>
                    </a:schemeClr>
                  </a:innerShdw>
                </a:effectLst>
              </a:rPr>
              <a:t>weaker</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immune response</a:t>
            </a:r>
            <a:r>
              <a:rPr lang="en-US" sz="2400" dirty="0">
                <a:solidFill>
                  <a:schemeClr val="tx1"/>
                </a:solidFill>
              </a:rPr>
              <a:t>.</a:t>
            </a:r>
          </a:p>
        </p:txBody>
      </p:sp>
    </p:spTree>
    <p:extLst>
      <p:ext uri="{BB962C8B-B14F-4D97-AF65-F5344CB8AC3E}">
        <p14:creationId xmlns:p14="http://schemas.microsoft.com/office/powerpoint/2010/main" val="19930534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5B9C9C-5222-44C2-83C7-063C297830B8}"/>
              </a:ext>
            </a:extLst>
          </p:cNvPr>
          <p:cNvSpPr>
            <a:spLocks noGrp="1"/>
          </p:cNvSpPr>
          <p:nvPr>
            <p:ph type="title"/>
          </p:nvPr>
        </p:nvSpPr>
        <p:spPr>
          <a:xfrm>
            <a:off x="436664" y="154985"/>
            <a:ext cx="8302240" cy="582481"/>
          </a:xfrm>
          <a:solidFill>
            <a:schemeClr val="accent3">
              <a:lumMod val="20000"/>
              <a:lumOff val="80000"/>
            </a:schemeClr>
          </a:solidFill>
        </p:spPr>
        <p:txBody>
          <a:bodyPr lIns="0" tIns="0" rIns="0" bIns="0" anchor="ctr"/>
          <a:lstStyle/>
          <a:p>
            <a:r>
              <a:rPr lang="en-US" dirty="0"/>
              <a:t>Immune System and Cancer </a:t>
            </a:r>
            <a:r>
              <a:rPr lang="en-US" sz="2800" dirty="0"/>
              <a:t>(3 of 3)</a:t>
            </a:r>
            <a:endParaRPr lang="en-US" sz="3600" dirty="0">
              <a:latin typeface="+mj-lt"/>
            </a:endParaRPr>
          </a:p>
        </p:txBody>
      </p:sp>
      <p:sp>
        <p:nvSpPr>
          <p:cNvPr id="9"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9717"/>
            <a:ext cx="8302240" cy="3015340"/>
          </a:xfrm>
          <a:prstGeom prst="rect">
            <a:avLst/>
          </a:prstGeom>
        </p:spPr>
        <p:txBody>
          <a:bodyPr lIns="0" tIns="0" rIns="0" bIns="0"/>
          <a:lstStyle/>
          <a:p>
            <a:pPr marL="342000" indent="-342000"/>
            <a:r>
              <a:rPr lang="en-US" sz="2400" b="1" dirty="0">
                <a:ln w="22225">
                  <a:solidFill>
                    <a:schemeClr val="accent2"/>
                  </a:solidFill>
                  <a:prstDash val="solid"/>
                </a:ln>
                <a:solidFill>
                  <a:schemeClr val="accent2">
                    <a:lumMod val="40000"/>
                    <a:lumOff val="60000"/>
                  </a:schemeClr>
                </a:solidFill>
              </a:rPr>
              <a:t>Cancers</a:t>
            </a:r>
            <a:r>
              <a:rPr lang="en-US" sz="2400" dirty="0">
                <a:solidFill>
                  <a:schemeClr val="tx1"/>
                </a:solidFill>
              </a:rPr>
              <a:t> can also </a:t>
            </a:r>
            <a:r>
              <a:rPr lang="en-US" sz="2400" b="1" u="sng" dirty="0">
                <a:ln w="22225">
                  <a:solidFill>
                    <a:schemeClr val="accent2"/>
                  </a:solidFill>
                  <a:prstDash val="solid"/>
                </a:ln>
                <a:solidFill>
                  <a:schemeClr val="accent2">
                    <a:lumMod val="40000"/>
                    <a:lumOff val="60000"/>
                  </a:schemeClr>
                </a:solidFill>
              </a:rPr>
              <a:t>confront</a:t>
            </a:r>
            <a:r>
              <a:rPr lang="en-US" sz="2400" u="sng" dirty="0">
                <a:solidFill>
                  <a:schemeClr val="tx1"/>
                </a:solidFill>
              </a:rPr>
              <a:t> and </a:t>
            </a:r>
            <a:r>
              <a:rPr lang="en-US" sz="2400" b="1" u="sng" dirty="0">
                <a:ln w="22225">
                  <a:solidFill>
                    <a:schemeClr val="accent2"/>
                  </a:solidFill>
                  <a:prstDash val="solid"/>
                </a:ln>
                <a:solidFill>
                  <a:schemeClr val="accent2">
                    <a:lumMod val="40000"/>
                    <a:lumOff val="60000"/>
                  </a:schemeClr>
                </a:solidFill>
              </a:rPr>
              <a:t>overcome</a:t>
            </a:r>
            <a:r>
              <a:rPr lang="en-US" sz="2400" u="sng" dirty="0">
                <a:solidFill>
                  <a:schemeClr val="tx1"/>
                </a:solidFill>
              </a:rPr>
              <a:t> the </a:t>
            </a:r>
            <a:r>
              <a:rPr lang="en-US" sz="2400" b="1" u="sng" dirty="0">
                <a:ln w="22225">
                  <a:solidFill>
                    <a:schemeClr val="accent2"/>
                  </a:solidFill>
                  <a:prstDash val="solid"/>
                </a:ln>
                <a:solidFill>
                  <a:schemeClr val="accent2">
                    <a:lumMod val="40000"/>
                    <a:lumOff val="60000"/>
                  </a:schemeClr>
                </a:solidFill>
              </a:rPr>
              <a:t>immune system.</a:t>
            </a:r>
            <a:endParaRPr lang="en-US" sz="2400" u="sng" dirty="0">
              <a:solidFill>
                <a:schemeClr val="tx1"/>
              </a:solidFill>
            </a:endParaRPr>
          </a:p>
          <a:p>
            <a:pPr marL="342000" indent="-342000"/>
            <a:r>
              <a:rPr lang="en-US" sz="2400" dirty="0">
                <a:solidFill>
                  <a:schemeClr val="tx1"/>
                </a:solidFill>
                <a:effectLst>
                  <a:glow rad="63500">
                    <a:schemeClr val="accent4">
                      <a:satMod val="175000"/>
                      <a:alpha val="40000"/>
                    </a:schemeClr>
                  </a:glow>
                </a:effectLst>
              </a:rPr>
              <a:t>Some cancers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produce</a:t>
            </a:r>
            <a:r>
              <a:rPr lang="en-US" sz="2400" u="sng" dirty="0">
                <a:solidFill>
                  <a:schemeClr val="tx1"/>
                </a:solidFill>
                <a:effectLst>
                  <a:glow rad="63500">
                    <a:schemeClr val="accent4">
                      <a:satMod val="175000"/>
                      <a:alpha val="40000"/>
                    </a:schemeClr>
                  </a:glow>
                </a:effectLst>
              </a:rPr>
              <a:t> molecules that </a:t>
            </a:r>
            <a:r>
              <a:rPr lang="en-US" sz="2400" u="sng" dirty="0">
                <a:solidFill>
                  <a:srgbClr val="FF0000"/>
                </a:solidFill>
                <a:effectLst>
                  <a:glow rad="63500">
                    <a:schemeClr val="accent4">
                      <a:satMod val="175000"/>
                      <a:alpha val="40000"/>
                    </a:schemeClr>
                  </a:glow>
                </a:effectLst>
              </a:rPr>
              <a:t>kill</a:t>
            </a:r>
            <a:r>
              <a:rPr lang="en-US" sz="2400" u="sng" dirty="0">
                <a:solidFill>
                  <a:schemeClr val="tx1"/>
                </a:solidFill>
                <a:effectLst>
                  <a:glow rad="63500">
                    <a:schemeClr val="accent4">
                      <a:satMod val="175000"/>
                      <a:alpha val="40000"/>
                    </a:schemeClr>
                  </a:glow>
                </a:effectLst>
              </a:rPr>
              <a:t> or </a:t>
            </a:r>
            <a:r>
              <a:rPr lang="en-US" sz="2400" u="sng" dirty="0">
                <a:solidFill>
                  <a:srgbClr val="FF0000"/>
                </a:solidFill>
                <a:effectLst>
                  <a:glow rad="63500">
                    <a:schemeClr val="accent4">
                      <a:satMod val="175000"/>
                      <a:alpha val="40000"/>
                    </a:schemeClr>
                  </a:glow>
                </a:effectLst>
              </a:rPr>
              <a:t>inhibit</a:t>
            </a:r>
            <a:r>
              <a:rPr lang="en-US" sz="2400" u="sng" dirty="0">
                <a:solidFill>
                  <a:schemeClr val="tx1"/>
                </a:solidFill>
                <a:effectLst>
                  <a:glow rad="63500">
                    <a:schemeClr val="accent4">
                      <a:satMod val="175000"/>
                      <a:alpha val="40000"/>
                    </a:schemeClr>
                  </a:glow>
                </a:effectLst>
              </a:rPr>
              <a:t> the function of T lymphocytes</a:t>
            </a:r>
            <a:r>
              <a:rPr lang="en-US" sz="2400" dirty="0">
                <a:solidFill>
                  <a:schemeClr val="tx1"/>
                </a:solidFill>
                <a:effectLst>
                  <a:glow rad="63500">
                    <a:schemeClr val="accent4">
                      <a:satMod val="175000"/>
                      <a:alpha val="40000"/>
                    </a:schemeClr>
                  </a:glow>
                </a:effectLst>
              </a:rPr>
              <a:t>, or </a:t>
            </a:r>
            <a:r>
              <a:rPr lang="en-US" sz="2400" u="sng" dirty="0">
                <a:solidFill>
                  <a:srgbClr val="FF0000"/>
                </a:solidFill>
                <a:effectLst>
                  <a:glow rad="63500">
                    <a:schemeClr val="accent4">
                      <a:satMod val="175000"/>
                      <a:alpha val="40000"/>
                    </a:schemeClr>
                  </a:glow>
                </a:effectLst>
              </a:rPr>
              <a:t>surround</a:t>
            </a:r>
            <a:r>
              <a:rPr lang="en-US" sz="2400" u="sng" dirty="0">
                <a:solidFill>
                  <a:schemeClr val="tx1"/>
                </a:solidFill>
                <a:effectLst>
                  <a:glow rad="63500">
                    <a:schemeClr val="accent4">
                      <a:satMod val="175000"/>
                      <a:alpha val="40000"/>
                    </a:schemeClr>
                  </a:glow>
                </a:effectLst>
              </a:rPr>
              <a:t> themselves with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dense</a:t>
            </a:r>
            <a:r>
              <a:rPr lang="en-US" sz="2400" u="sng" dirty="0">
                <a:solidFill>
                  <a:schemeClr val="tx1"/>
                </a:solidFill>
                <a:effectLst>
                  <a:glow rad="63500">
                    <a:schemeClr val="accent4">
                      <a:satMod val="175000"/>
                      <a:alpha val="40000"/>
                    </a:schemeClr>
                  </a:glow>
                </a:effectLst>
              </a:rPr>
              <a:t> tissue that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shields</a:t>
            </a:r>
            <a:r>
              <a:rPr lang="en-US" sz="2400" u="sng" dirty="0">
                <a:solidFill>
                  <a:schemeClr val="tx1"/>
                </a:solidFill>
                <a:effectLst>
                  <a:glow rad="63500">
                    <a:schemeClr val="accent4">
                      <a:satMod val="175000"/>
                      <a:alpha val="40000"/>
                    </a:schemeClr>
                  </a:glow>
                </a:effectLst>
              </a:rPr>
              <a:t> them from immune attack</a:t>
            </a:r>
            <a:r>
              <a:rPr lang="en-US" sz="2400" dirty="0">
                <a:solidFill>
                  <a:schemeClr val="tx1"/>
                </a:solidFill>
              </a:rPr>
              <a:t>.</a:t>
            </a:r>
          </a:p>
          <a:p>
            <a:pPr marL="342000" indent="-342000"/>
            <a:r>
              <a:rPr lang="en-US" sz="2400" dirty="0">
                <a:solidFill>
                  <a:schemeClr val="tx1"/>
                </a:solidFill>
                <a:effectLst>
                  <a:glow rad="101600">
                    <a:schemeClr val="accent5">
                      <a:lumMod val="20000"/>
                      <a:lumOff val="80000"/>
                      <a:alpha val="60000"/>
                    </a:schemeClr>
                  </a:glow>
                </a:effectLst>
              </a:rPr>
              <a:t>Some </a:t>
            </a:r>
            <a:r>
              <a:rPr lang="en-US" sz="2400" u="sng" dirty="0">
                <a:solidFill>
                  <a:srgbClr val="FF0000"/>
                </a:solidFill>
                <a:effectLst>
                  <a:glow rad="101600">
                    <a:schemeClr val="accent5">
                      <a:lumMod val="20000"/>
                      <a:lumOff val="80000"/>
                      <a:alpha val="60000"/>
                    </a:schemeClr>
                  </a:glow>
                </a:effectLst>
              </a:rPr>
              <a:t>divide</a:t>
            </a:r>
            <a:r>
              <a:rPr lang="en-US" sz="2400" u="sng" dirty="0">
                <a:solidFill>
                  <a:schemeClr val="tx1"/>
                </a:solidFill>
                <a:effectLst>
                  <a:glow rad="101600">
                    <a:schemeClr val="accent5">
                      <a:lumMod val="20000"/>
                      <a:lumOff val="80000"/>
                      <a:alpha val="60000"/>
                    </a:schemeClr>
                  </a:glow>
                </a:effectLst>
              </a:rPr>
              <a:t> so quickly </a:t>
            </a:r>
            <a:r>
              <a:rPr lang="en-US" sz="2400" dirty="0">
                <a:solidFill>
                  <a:schemeClr val="tx1"/>
                </a:solidFill>
                <a:effectLst>
                  <a:glow rad="101600">
                    <a:schemeClr val="accent5">
                      <a:lumMod val="20000"/>
                      <a:lumOff val="80000"/>
                      <a:alpha val="60000"/>
                    </a:schemeClr>
                  </a:glow>
                </a:effectLst>
              </a:rPr>
              <a:t>that the immune system cannot kill them fast enough to check tumor growth</a:t>
            </a:r>
            <a:r>
              <a:rPr lang="en-US" sz="2400" dirty="0">
                <a:solidFill>
                  <a:schemeClr val="tx1"/>
                </a:solidFill>
              </a:rPr>
              <a:t>.</a:t>
            </a:r>
          </a:p>
        </p:txBody>
      </p:sp>
    </p:spTree>
    <p:extLst>
      <p:ext uri="{BB962C8B-B14F-4D97-AF65-F5344CB8AC3E}">
        <p14:creationId xmlns:p14="http://schemas.microsoft.com/office/powerpoint/2010/main" val="2092472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5B9C9C-5222-44C2-83C7-063C297830B8}"/>
              </a:ext>
            </a:extLst>
          </p:cNvPr>
          <p:cNvSpPr>
            <a:spLocks noGrp="1"/>
          </p:cNvSpPr>
          <p:nvPr>
            <p:ph type="title"/>
          </p:nvPr>
        </p:nvSpPr>
        <p:spPr>
          <a:xfrm>
            <a:off x="450312" y="195929"/>
            <a:ext cx="8302240" cy="1605576"/>
          </a:xfrm>
          <a:solidFill>
            <a:schemeClr val="accent3">
              <a:lumMod val="20000"/>
              <a:lumOff val="80000"/>
            </a:schemeClr>
          </a:solidFill>
        </p:spPr>
        <p:txBody>
          <a:bodyPr lIns="0" tIns="0" rIns="0" bIns="0" anchor="ctr"/>
          <a:lstStyle/>
          <a:p>
            <a:r>
              <a:rPr lang="en-US" dirty="0"/>
              <a:t>The Tumor Microenvironment Influences Tumor Growth, Invasion, and Metastasis</a:t>
            </a:r>
            <a:endParaRPr lang="en-US" sz="2800" dirty="0"/>
          </a:p>
        </p:txBody>
      </p:sp>
      <p:sp>
        <p:nvSpPr>
          <p:cNvPr id="9"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2060813"/>
            <a:ext cx="8302240" cy="2538483"/>
          </a:xfrm>
          <a:prstGeom prst="rect">
            <a:avLst/>
          </a:prstGeom>
        </p:spPr>
        <p:txBody>
          <a:bodyPr lIns="0" tIns="0" rIns="0" bIns="0"/>
          <a:lstStyle/>
          <a:p>
            <a:pPr marL="342000" indent="-342000"/>
            <a:r>
              <a:rPr lang="en-US" sz="2400" dirty="0">
                <a:solidFill>
                  <a:schemeClr val="tx1"/>
                </a:solidFill>
                <a:effectLst>
                  <a:outerShdw blurRad="38100" dist="38100" dir="2700000" algn="tl">
                    <a:srgbClr val="000000">
                      <a:alpha val="43137"/>
                    </a:srgbClr>
                  </a:outerShdw>
                </a:effectLst>
              </a:rPr>
              <a:t>Tumor</a:t>
            </a:r>
            <a:r>
              <a:rPr lang="en-US" sz="2400" dirty="0">
                <a:solidFill>
                  <a:schemeClr val="tx1"/>
                </a:solidFill>
              </a:rPr>
              <a:t> cells </a:t>
            </a:r>
            <a:r>
              <a:rPr lang="en-US" sz="2400" dirty="0">
                <a:solidFill>
                  <a:schemeClr val="accent3"/>
                </a:solidFill>
              </a:rPr>
              <a:t>interact</a:t>
            </a:r>
            <a:r>
              <a:rPr lang="en-US" sz="2400" dirty="0">
                <a:solidFill>
                  <a:schemeClr val="tx1"/>
                </a:solidFill>
              </a:rPr>
              <a:t> with the </a:t>
            </a:r>
            <a:r>
              <a:rPr lang="en-US" sz="2400" dirty="0">
                <a:solidFill>
                  <a:schemeClr val="accent3"/>
                </a:solidFill>
              </a:rPr>
              <a:t>surrounding</a:t>
            </a:r>
            <a:r>
              <a:rPr lang="en-US" sz="2400" dirty="0">
                <a:solidFill>
                  <a:schemeClr val="tx1"/>
                </a:solidFill>
              </a:rPr>
              <a:t> </a:t>
            </a:r>
            <a:r>
              <a:rPr lang="en-US" sz="2400" i="1" dirty="0">
                <a:solidFill>
                  <a:schemeClr val="tx1"/>
                </a:solidFill>
              </a:rPr>
              <a:t>tumor </a:t>
            </a:r>
            <a:r>
              <a:rPr lang="en-US" sz="2400" b="1" i="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microenvironment</a:t>
            </a:r>
            <a:r>
              <a:rPr lang="en-US" sz="2400" dirty="0">
                <a:solidFill>
                  <a:schemeClr val="tx1"/>
                </a:solidFill>
              </a:rPr>
              <a:t>, which </a:t>
            </a:r>
            <a:r>
              <a:rPr lang="en-US" sz="2400" u="sng" dirty="0">
                <a:solidFill>
                  <a:schemeClr val="tx1"/>
                </a:solidFill>
                <a:effectLst>
                  <a:outerShdw blurRad="38100" dist="38100" dir="2700000" algn="tl">
                    <a:srgbClr val="000000">
                      <a:alpha val="43137"/>
                    </a:srgbClr>
                  </a:outerShdw>
                </a:effectLst>
              </a:rPr>
              <a:t>includes</a:t>
            </a:r>
            <a:r>
              <a:rPr lang="en-US" sz="2400" u="sng" dirty="0">
                <a:solidFill>
                  <a:schemeClr val="tx1"/>
                </a:solidFill>
              </a:rPr>
              <a:t> normal cells, </a:t>
            </a:r>
            <a:r>
              <a:rPr lang="en-US" sz="2400" u="sng" dirty="0">
                <a:solidFill>
                  <a:schemeClr val="tx1"/>
                </a:solidFill>
                <a:effectLst>
                  <a:outerShdw blurRad="38100" dist="38100" dir="2700000" algn="tl">
                    <a:srgbClr val="000000">
                      <a:alpha val="43137"/>
                    </a:srgbClr>
                  </a:outerShdw>
                </a:effectLst>
              </a:rPr>
              <a:t>extracellular</a:t>
            </a:r>
            <a:r>
              <a:rPr lang="en-US" sz="2400" u="sng" dirty="0">
                <a:solidFill>
                  <a:schemeClr val="tx1"/>
                </a:solidFill>
              </a:rPr>
              <a:t> molecules, and components of the </a:t>
            </a:r>
            <a:r>
              <a:rPr lang="en-US" sz="2400" u="sng" dirty="0">
                <a:solidFill>
                  <a:schemeClr val="tx1"/>
                </a:solidFill>
                <a:effectLst>
                  <a:outerShdw blurRad="38100" dist="38100" dir="2700000" algn="tl">
                    <a:srgbClr val="000000">
                      <a:alpha val="43137"/>
                    </a:srgbClr>
                  </a:outerShdw>
                </a:effectLst>
              </a:rPr>
              <a:t>extracellular</a:t>
            </a:r>
            <a:r>
              <a:rPr lang="en-US" sz="2400" u="sng" dirty="0">
                <a:solidFill>
                  <a:schemeClr val="tx1"/>
                </a:solidFill>
              </a:rPr>
              <a:t> matrix.</a:t>
            </a:r>
          </a:p>
          <a:p>
            <a:pPr marL="342000" indent="-342000"/>
            <a:r>
              <a:rPr lang="en-US" sz="2400" dirty="0">
                <a:solidFill>
                  <a:schemeClr val="tx1"/>
                </a:solidFill>
                <a:effectLst>
                  <a:glow rad="101600">
                    <a:srgbClr val="FFFF00">
                      <a:alpha val="60000"/>
                    </a:srgbClr>
                  </a:glow>
                </a:effectLst>
              </a:rPr>
              <a:t>The </a:t>
            </a:r>
            <a:r>
              <a:rPr lang="en-US" sz="2400" b="1" dirty="0">
                <a:ln w="22225">
                  <a:solidFill>
                    <a:schemeClr val="accent2"/>
                  </a:solidFill>
                  <a:prstDash val="solid"/>
                </a:ln>
                <a:solidFill>
                  <a:schemeClr val="accent2">
                    <a:lumMod val="40000"/>
                    <a:lumOff val="60000"/>
                  </a:schemeClr>
                </a:solidFill>
              </a:rPr>
              <a:t>microenvironment</a:t>
            </a:r>
            <a:r>
              <a:rPr lang="en-US" sz="2400" dirty="0">
                <a:solidFill>
                  <a:schemeClr val="tx1"/>
                </a:solidFill>
                <a:effectLst>
                  <a:glow rad="101600">
                    <a:srgbClr val="FFFF00">
                      <a:alpha val="60000"/>
                    </a:srgbClr>
                  </a:glow>
                </a:effectLst>
              </a:rPr>
              <a:t> may </a:t>
            </a:r>
            <a:r>
              <a:rPr lang="en-US" sz="2400" b="1" u="sng" dirty="0">
                <a:ln w="22225">
                  <a:solidFill>
                    <a:schemeClr val="accent2"/>
                  </a:solidFill>
                  <a:prstDash val="solid"/>
                </a:ln>
                <a:solidFill>
                  <a:schemeClr val="accent2">
                    <a:lumMod val="40000"/>
                    <a:lumOff val="60000"/>
                  </a:schemeClr>
                </a:solidFill>
              </a:rPr>
              <a:t>facilitate</a:t>
            </a:r>
            <a:r>
              <a:rPr lang="en-US" sz="2400" dirty="0">
                <a:solidFill>
                  <a:schemeClr val="accent3"/>
                </a:solidFill>
                <a:effectLst>
                  <a:glow rad="101600">
                    <a:srgbClr val="FFFF00">
                      <a:alpha val="60000"/>
                    </a:srgbClr>
                  </a:glow>
                </a:effectLst>
              </a:rPr>
              <a:t> or </a:t>
            </a:r>
            <a:r>
              <a:rPr lang="en-US" sz="2400" b="1" u="sng" dirty="0">
                <a:ln w="22225">
                  <a:solidFill>
                    <a:schemeClr val="accent2"/>
                  </a:solidFill>
                  <a:prstDash val="solid"/>
                </a:ln>
                <a:solidFill>
                  <a:schemeClr val="accent2">
                    <a:lumMod val="40000"/>
                    <a:lumOff val="60000"/>
                  </a:schemeClr>
                </a:solidFill>
              </a:rPr>
              <a:t>inhibit</a:t>
            </a:r>
            <a:r>
              <a:rPr lang="en-US" sz="2400" dirty="0">
                <a:solidFill>
                  <a:schemeClr val="accent3"/>
                </a:solidFill>
                <a:effectLst>
                  <a:glow rad="101600">
                    <a:srgbClr val="FFFF00">
                      <a:alpha val="60000"/>
                    </a:srgbClr>
                  </a:glow>
                </a:effectLst>
              </a:rPr>
              <a:t> </a:t>
            </a:r>
            <a:r>
              <a:rPr lang="en-US" sz="2400" dirty="0">
                <a:solidFill>
                  <a:schemeClr val="tx1"/>
                </a:solidFill>
                <a:effectLst>
                  <a:glow rad="101600">
                    <a:srgbClr val="FFFF00">
                      <a:alpha val="60000"/>
                    </a:srgbClr>
                  </a:glow>
                </a:effectLst>
              </a:rPr>
              <a:t>the </a:t>
            </a:r>
            <a:r>
              <a:rPr lang="en-US" sz="2400" b="1" u="sng" dirty="0">
                <a:ln w="22225">
                  <a:solidFill>
                    <a:schemeClr val="accent2"/>
                  </a:solidFill>
                  <a:prstDash val="solid"/>
                </a:ln>
                <a:solidFill>
                  <a:schemeClr val="accent2">
                    <a:lumMod val="40000"/>
                    <a:lumOff val="60000"/>
                  </a:schemeClr>
                </a:solidFill>
              </a:rPr>
              <a:t>ability</a:t>
            </a:r>
            <a:r>
              <a:rPr lang="en-US" sz="2400" u="sng" dirty="0">
                <a:solidFill>
                  <a:schemeClr val="tx1"/>
                </a:solidFill>
                <a:effectLst>
                  <a:glow rad="101600">
                    <a:srgbClr val="FFFF00">
                      <a:alpha val="60000"/>
                    </a:srgbClr>
                  </a:glow>
                </a:effectLst>
              </a:rPr>
              <a:t> of tumor cells to </a:t>
            </a:r>
            <a:r>
              <a:rPr lang="en-US" sz="2400" b="1" u="sng" dirty="0">
                <a:ln w="22225">
                  <a:solidFill>
                    <a:schemeClr val="accent2"/>
                  </a:solidFill>
                  <a:prstDash val="solid"/>
                </a:ln>
                <a:solidFill>
                  <a:schemeClr val="accent2">
                    <a:lumMod val="40000"/>
                    <a:lumOff val="60000"/>
                  </a:schemeClr>
                </a:solidFill>
              </a:rPr>
              <a:t>metastasize</a:t>
            </a:r>
            <a:r>
              <a:rPr lang="en-US" sz="2400" u="sng" dirty="0">
                <a:solidFill>
                  <a:schemeClr val="tx1"/>
                </a:solidFill>
                <a:effectLst>
                  <a:glow rad="101600">
                    <a:srgbClr val="FFFF00">
                      <a:alpha val="60000"/>
                    </a:srgbClr>
                  </a:glow>
                </a:effectLst>
              </a:rPr>
              <a:t>.</a:t>
            </a:r>
          </a:p>
        </p:txBody>
      </p:sp>
    </p:spTree>
    <p:extLst>
      <p:ext uri="{BB962C8B-B14F-4D97-AF65-F5344CB8AC3E}">
        <p14:creationId xmlns:p14="http://schemas.microsoft.com/office/powerpoint/2010/main" val="3271719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6558" y="135977"/>
            <a:ext cx="8302240" cy="618767"/>
          </a:xfrm>
          <a:solidFill>
            <a:srgbClr val="CC99FF"/>
          </a:solidFill>
        </p:spPr>
        <p:txBody>
          <a:bodyPr lIns="0" tIns="0" rIns="0" bIns="0" anchor="ctr"/>
          <a:lstStyle/>
          <a:p>
            <a:r>
              <a:rPr lang="en-US" sz="3600" dirty="0">
                <a:latin typeface="+mj-lt"/>
              </a:rPr>
              <a:t>Cell Differentiation in Skin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6558" y="972456"/>
            <a:ext cx="8302240" cy="4659085"/>
          </a:xfrm>
        </p:spPr>
        <p:txBody>
          <a:bodyPr lIns="0" tIns="0" rIns="0" bIns="0"/>
          <a:lstStyle/>
          <a:p>
            <a:pPr marL="342000" indent="-342000"/>
            <a:r>
              <a:rPr lang="en-US" sz="2400" u="sng" dirty="0">
                <a:solidFill>
                  <a:schemeClr val="tx1"/>
                </a:solidFill>
              </a:rPr>
              <a:t>New</a:t>
            </a:r>
            <a:r>
              <a:rPr lang="en-US" sz="2400" dirty="0">
                <a:solidFill>
                  <a:schemeClr val="tx1"/>
                </a:solidFill>
              </a:rPr>
              <a:t> </a:t>
            </a:r>
            <a:r>
              <a:rPr lang="en-US" sz="2400" u="sng" dirty="0">
                <a:solidFill>
                  <a:schemeClr val="tx1"/>
                </a:solidFill>
              </a:rPr>
              <a:t>cells</a:t>
            </a:r>
            <a:r>
              <a:rPr lang="en-US" sz="2400" dirty="0">
                <a:solidFill>
                  <a:schemeClr val="tx1"/>
                </a:solidFill>
              </a:rPr>
              <a:t> </a:t>
            </a:r>
            <a:r>
              <a:rPr lang="en-US" sz="2400" dirty="0">
                <a:solidFill>
                  <a:srgbClr val="0070C0"/>
                </a:solidFill>
              </a:rPr>
              <a:t>continually</a:t>
            </a:r>
            <a:r>
              <a:rPr lang="en-US" sz="2400" dirty="0">
                <a:solidFill>
                  <a:schemeClr val="tx1"/>
                </a:solidFill>
              </a:rPr>
              <a:t> </a:t>
            </a:r>
            <a:r>
              <a:rPr lang="en-US" sz="2400" dirty="0">
                <a:solidFill>
                  <a:schemeClr val="accent3"/>
                </a:solidFill>
              </a:rPr>
              <a:t>replace</a:t>
            </a:r>
            <a:r>
              <a:rPr lang="en-US" sz="2400" dirty="0">
                <a:solidFill>
                  <a:schemeClr val="tx1"/>
                </a:solidFill>
              </a:rPr>
              <a:t> </a:t>
            </a:r>
            <a:r>
              <a:rPr lang="en-US" sz="2400" u="sng" dirty="0">
                <a:ln>
                  <a:solidFill>
                    <a:srgbClr val="C00000"/>
                  </a:solidFill>
                </a:ln>
                <a:solidFill>
                  <a:srgbClr val="9CBA6C"/>
                </a:solidFill>
              </a:rPr>
              <a:t>aging</a:t>
            </a:r>
            <a:r>
              <a:rPr lang="en-US" sz="2400" dirty="0">
                <a:solidFill>
                  <a:schemeClr val="tx1"/>
                </a:solidFill>
              </a:rPr>
              <a:t> cells </a:t>
            </a:r>
            <a:r>
              <a:rPr lang="en-US" sz="2400" dirty="0">
                <a:solidFill>
                  <a:schemeClr val="tx1"/>
                </a:solidFill>
                <a:effectLst>
                  <a:outerShdw blurRad="38100" dist="38100" dir="2700000" algn="tl">
                    <a:srgbClr val="000000">
                      <a:alpha val="43137"/>
                    </a:srgbClr>
                  </a:outerShdw>
                </a:effectLst>
              </a:rPr>
              <a:t>shed</a:t>
            </a:r>
            <a:r>
              <a:rPr lang="en-US" sz="2400" dirty="0">
                <a:solidFill>
                  <a:schemeClr val="tx1"/>
                </a:solidFill>
              </a:rPr>
              <a:t> from the outer body surface.</a:t>
            </a:r>
          </a:p>
          <a:p>
            <a:pPr marL="342000" indent="-342000"/>
            <a:r>
              <a:rPr lang="en-US" sz="2400" dirty="0">
                <a:solidFill>
                  <a:schemeClr val="tx1"/>
                </a:solidFill>
                <a:effectLst>
                  <a:outerShdw blurRad="38100" dist="38100" dir="2700000" algn="tl">
                    <a:srgbClr val="000000">
                      <a:alpha val="43137"/>
                    </a:srgbClr>
                  </a:outerShdw>
                </a:effectLst>
              </a:rPr>
              <a:t>New</a:t>
            </a:r>
            <a:r>
              <a:rPr lang="en-US" sz="2400" dirty="0">
                <a:solidFill>
                  <a:schemeClr val="tx1"/>
                </a:solidFill>
              </a:rPr>
              <a:t> cells are </a:t>
            </a:r>
            <a:r>
              <a:rPr lang="en-US" sz="2400" u="sng" dirty="0">
                <a:solidFill>
                  <a:schemeClr val="tx1"/>
                </a:solidFill>
              </a:rPr>
              <a:t>generated by cell </a:t>
            </a:r>
            <a:r>
              <a:rPr lang="en-US" sz="2400" u="sng" dirty="0">
                <a:solidFill>
                  <a:schemeClr val="accent3"/>
                </a:solidFill>
              </a:rPr>
              <a:t>divisions </a:t>
            </a:r>
            <a:r>
              <a:rPr lang="en-US" sz="2400" dirty="0">
                <a:solidFill>
                  <a:schemeClr val="accent3"/>
                </a:solidFill>
              </a:rPr>
              <a:t>in the </a:t>
            </a:r>
            <a:r>
              <a:rPr lang="en-US" sz="2400" i="1" dirty="0">
                <a:solidFill>
                  <a:schemeClr val="accent3"/>
                </a:solidFill>
                <a:effectLst>
                  <a:outerShdw blurRad="38100" dist="38100" dir="2700000" algn="tl">
                    <a:srgbClr val="000000">
                      <a:alpha val="43137"/>
                    </a:srgbClr>
                  </a:outerShdw>
                </a:effectLst>
              </a:rPr>
              <a:t>basal</a:t>
            </a:r>
            <a:r>
              <a:rPr lang="en-US" sz="2400" i="1" dirty="0">
                <a:solidFill>
                  <a:schemeClr val="accent3"/>
                </a:solidFill>
              </a:rPr>
              <a:t> layer </a:t>
            </a:r>
            <a:r>
              <a:rPr lang="en-US" sz="2400" dirty="0">
                <a:solidFill>
                  <a:schemeClr val="accent3"/>
                </a:solidFill>
              </a:rPr>
              <a:t>of the skin.</a:t>
            </a:r>
          </a:p>
          <a:p>
            <a:pPr marL="342000" indent="-342000"/>
            <a:r>
              <a:rPr lang="en-US" sz="2400" dirty="0">
                <a:solidFill>
                  <a:schemeClr val="tx1"/>
                </a:solidFill>
              </a:rPr>
              <a:t>When a </a:t>
            </a:r>
            <a:r>
              <a:rPr lang="en-US" sz="2400" u="sng" dirty="0">
                <a:solidFill>
                  <a:schemeClr val="tx1"/>
                </a:solidFill>
              </a:rPr>
              <a:t>basal cell divides</a:t>
            </a:r>
            <a:r>
              <a:rPr lang="en-US" sz="2400" dirty="0">
                <a:solidFill>
                  <a:schemeClr val="tx1"/>
                </a:solidFill>
              </a:rPr>
              <a:t>, it gives rise to </a:t>
            </a:r>
            <a:r>
              <a:rPr lang="en-US" sz="2400" dirty="0">
                <a:solidFill>
                  <a:srgbClr val="C00000"/>
                </a:solidFill>
              </a:rPr>
              <a:t>two</a:t>
            </a:r>
            <a:r>
              <a:rPr lang="en-US" sz="2400" dirty="0">
                <a:solidFill>
                  <a:schemeClr val="tx1"/>
                </a:solidFill>
              </a:rPr>
              <a:t> cells:</a:t>
            </a:r>
          </a:p>
          <a:p>
            <a:pPr marL="799200" lvl="3" indent="-342000"/>
            <a:r>
              <a:rPr lang="en-US" sz="2400" dirty="0">
                <a:solidFill>
                  <a:srgbClr val="C00000"/>
                </a:solidFill>
              </a:rPr>
              <a:t>One </a:t>
            </a:r>
            <a:r>
              <a:rPr lang="en-US" sz="2400" dirty="0">
                <a:solidFill>
                  <a:srgbClr val="C00000"/>
                </a:solidFill>
                <a:effectLst>
                  <a:glow rad="101600">
                    <a:schemeClr val="accent4">
                      <a:satMod val="175000"/>
                      <a:alpha val="40000"/>
                    </a:schemeClr>
                  </a:glow>
                </a:effectLst>
              </a:rPr>
              <a:t>stays</a:t>
            </a:r>
            <a:r>
              <a:rPr lang="en-US" sz="2400" dirty="0">
                <a:solidFill>
                  <a:srgbClr val="C00000"/>
                </a:solidFill>
              </a:rPr>
              <a:t> </a:t>
            </a:r>
            <a:r>
              <a:rPr lang="en-US" sz="2400" dirty="0">
                <a:solidFill>
                  <a:schemeClr val="tx1"/>
                </a:solidFill>
              </a:rPr>
              <a:t>in the </a:t>
            </a:r>
            <a:r>
              <a:rPr lang="en-US" sz="2400" dirty="0">
                <a:ln>
                  <a:solidFill>
                    <a:schemeClr val="accent5">
                      <a:lumMod val="75000"/>
                    </a:schemeClr>
                  </a:solidFill>
                </a:ln>
                <a:solidFill>
                  <a:schemeClr val="tx1"/>
                </a:solidFill>
              </a:rPr>
              <a:t>basal</a:t>
            </a:r>
            <a:r>
              <a:rPr lang="en-US" sz="2400" dirty="0">
                <a:solidFill>
                  <a:schemeClr val="tx1"/>
                </a:solidFill>
              </a:rPr>
              <a:t> layer and can </a:t>
            </a:r>
            <a:r>
              <a:rPr lang="en-US" sz="2400" dirty="0">
                <a:solidFill>
                  <a:schemeClr val="tx1"/>
                </a:solidFill>
                <a:effectLst>
                  <a:glow rad="101600">
                    <a:schemeClr val="accent4">
                      <a:satMod val="175000"/>
                      <a:alpha val="40000"/>
                    </a:schemeClr>
                  </a:glow>
                </a:effectLst>
              </a:rPr>
              <a:t>still</a:t>
            </a:r>
            <a:r>
              <a:rPr lang="en-US" sz="2400" dirty="0">
                <a:solidFill>
                  <a:schemeClr val="tx1"/>
                </a:solidFill>
              </a:rPr>
              <a:t> divide. </a:t>
            </a:r>
          </a:p>
          <a:p>
            <a:pPr marL="799200" lvl="3" indent="-342000"/>
            <a:r>
              <a:rPr lang="en-US" sz="2400" dirty="0">
                <a:solidFill>
                  <a:srgbClr val="C00000"/>
                </a:solidFill>
              </a:rPr>
              <a:t>One </a:t>
            </a:r>
            <a:r>
              <a:rPr lang="en-US" sz="2400" dirty="0">
                <a:solidFill>
                  <a:srgbClr val="C00000"/>
                </a:solidFill>
                <a:effectLst>
                  <a:outerShdw blurRad="38100" dist="38100" dir="2700000" algn="tl">
                    <a:srgbClr val="000000">
                      <a:alpha val="43137"/>
                    </a:srgbClr>
                  </a:outerShdw>
                </a:effectLst>
              </a:rPr>
              <a:t>differentiates</a:t>
            </a:r>
            <a:r>
              <a:rPr lang="en-US" sz="2400" dirty="0">
                <a:solidFill>
                  <a:srgbClr val="C00000"/>
                </a:solidFill>
              </a:rPr>
              <a:t> </a:t>
            </a:r>
            <a:r>
              <a:rPr lang="en-US" sz="2400" dirty="0">
                <a:solidFill>
                  <a:schemeClr val="tx1"/>
                </a:solidFill>
              </a:rPr>
              <a:t>and </a:t>
            </a:r>
            <a:r>
              <a:rPr lang="en-US" sz="2400" dirty="0">
                <a:solidFill>
                  <a:schemeClr val="tx1"/>
                </a:solidFill>
                <a:effectLst>
                  <a:glow rad="101600">
                    <a:schemeClr val="accent4">
                      <a:satMod val="175000"/>
                      <a:alpha val="40000"/>
                    </a:schemeClr>
                  </a:glow>
                </a:effectLst>
              </a:rPr>
              <a:t>moves</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toward</a:t>
            </a:r>
            <a:r>
              <a:rPr lang="en-US" sz="2400" dirty="0">
                <a:solidFill>
                  <a:schemeClr val="tx1"/>
                </a:solidFill>
              </a:rPr>
              <a:t> the skin </a:t>
            </a:r>
            <a:r>
              <a:rPr lang="en-US" sz="2400" dirty="0">
                <a:solidFill>
                  <a:schemeClr val="tx1"/>
                </a:solidFill>
                <a:effectLst>
                  <a:outerShdw blurRad="38100" dist="38100" dir="2700000" algn="tl">
                    <a:srgbClr val="000000">
                      <a:alpha val="43137"/>
                    </a:srgbClr>
                  </a:outerShdw>
                </a:effectLst>
              </a:rPr>
              <a:t>surface</a:t>
            </a:r>
            <a:r>
              <a:rPr lang="en-US" sz="2400" dirty="0">
                <a:solidFill>
                  <a:schemeClr val="tx1"/>
                </a:solidFill>
              </a:rPr>
              <a:t>.</a:t>
            </a:r>
          </a:p>
        </p:txBody>
      </p:sp>
    </p:spTree>
    <p:extLst>
      <p:ext uri="{BB962C8B-B14F-4D97-AF65-F5344CB8AC3E}">
        <p14:creationId xmlns:p14="http://schemas.microsoft.com/office/powerpoint/2010/main" val="5842352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3960" y="154985"/>
            <a:ext cx="8302240" cy="595642"/>
          </a:xfrm>
          <a:solidFill>
            <a:schemeClr val="accent3">
              <a:lumMod val="20000"/>
              <a:lumOff val="80000"/>
            </a:schemeClr>
          </a:solidFill>
        </p:spPr>
        <p:txBody>
          <a:bodyPr lIns="0" tIns="0" rIns="0" bIns="0" anchor="ctr"/>
          <a:lstStyle/>
          <a:p>
            <a:r>
              <a:rPr lang="en-US" sz="3600" dirty="0">
                <a:latin typeface="+mj-lt"/>
              </a:rPr>
              <a:t>26.3 What Causes Cancer?</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3960" y="972500"/>
            <a:ext cx="8302240" cy="2521328"/>
          </a:xfrm>
        </p:spPr>
        <p:txBody>
          <a:bodyPr lIns="0" tIns="0" rIns="0" bIns="0"/>
          <a:lstStyle/>
          <a:p>
            <a:pPr marL="342000" indent="-342000"/>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Cancers</a:t>
            </a:r>
            <a:r>
              <a:rPr lang="en-US" sz="2400" dirty="0">
                <a:solidFill>
                  <a:schemeClr val="tx1"/>
                </a:solidFill>
              </a:rPr>
              <a:t> are commonly </a:t>
            </a:r>
            <a:r>
              <a:rPr lang="en-US" sz="2400" dirty="0">
                <a:solidFill>
                  <a:schemeClr val="tx1"/>
                </a:solidFill>
                <a:effectLst>
                  <a:outerShdw blurRad="38100" dist="38100" dir="2700000" algn="tl">
                    <a:srgbClr val="000000">
                      <a:alpha val="43137"/>
                    </a:srgbClr>
                  </a:outerShdw>
                </a:effectLst>
              </a:rPr>
              <a:t>caused</a:t>
            </a:r>
            <a:r>
              <a:rPr lang="en-US" sz="2400" dirty="0">
                <a:solidFill>
                  <a:schemeClr val="tx1"/>
                </a:solidFill>
              </a:rPr>
              <a:t> by </a:t>
            </a:r>
            <a:r>
              <a:rPr lang="en-US" sz="2400" u="sng" dirty="0">
                <a:solidFill>
                  <a:schemeClr val="tx1"/>
                </a:solidFill>
              </a:rPr>
              <a:t>random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errors</a:t>
            </a:r>
            <a:r>
              <a:rPr lang="en-US" sz="2400" u="sng" dirty="0">
                <a:solidFill>
                  <a:schemeClr val="tx1"/>
                </a:solidFill>
              </a:rPr>
              <a:t> in </a:t>
            </a:r>
            <a:r>
              <a:rPr lang="en-US" sz="2400" u="sng" spc="-300" dirty="0">
                <a:solidFill>
                  <a:schemeClr val="tx1"/>
                </a:solidFill>
              </a:rPr>
              <a:t>D N A</a:t>
            </a:r>
            <a:r>
              <a:rPr lang="en-US" sz="2400" u="sng" dirty="0">
                <a:solidFill>
                  <a:schemeClr val="tx1"/>
                </a:solidFill>
              </a:rPr>
              <a:t>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replication</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and</a:t>
            </a:r>
            <a:r>
              <a:rPr lang="en-US" sz="2400" u="sng" dirty="0">
                <a:solidFill>
                  <a:schemeClr val="tx1"/>
                </a:solidFill>
              </a:rPr>
              <a:t>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repair</a:t>
            </a:r>
            <a:r>
              <a:rPr lang="en-US" sz="2400" dirty="0">
                <a:solidFill>
                  <a:schemeClr val="tx1"/>
                </a:solidFill>
              </a:rPr>
              <a:t>, </a:t>
            </a:r>
            <a:r>
              <a:rPr lang="en-US" sz="2400" u="sng" dirty="0">
                <a:solidFill>
                  <a:srgbClr val="FF0000"/>
                </a:solidFill>
              </a:rPr>
              <a:t>environmental</a:t>
            </a:r>
            <a:r>
              <a:rPr lang="en-US" sz="2400" u="sng" dirty="0">
                <a:solidFill>
                  <a:schemeClr val="tx1"/>
                </a:solidFill>
              </a:rPr>
              <a:t> agents</a:t>
            </a:r>
            <a:r>
              <a:rPr lang="en-US" sz="2400" dirty="0">
                <a:solidFill>
                  <a:schemeClr val="tx1"/>
                </a:solidFill>
              </a:rPr>
              <a:t>, </a:t>
            </a:r>
            <a:r>
              <a:rPr lang="en-US" sz="2400" u="sng" dirty="0">
                <a:solidFill>
                  <a:srgbClr val="FF0000"/>
                </a:solidFill>
              </a:rPr>
              <a:t>lifestyle</a:t>
            </a:r>
            <a:r>
              <a:rPr lang="en-US" sz="2400" u="sng" dirty="0">
                <a:solidFill>
                  <a:schemeClr val="tx1"/>
                </a:solidFill>
              </a:rPr>
              <a:t> factors</a:t>
            </a:r>
            <a:r>
              <a:rPr lang="en-US" sz="2400" dirty="0">
                <a:solidFill>
                  <a:schemeClr val="tx1"/>
                </a:solidFill>
              </a:rPr>
              <a:t>, and </a:t>
            </a:r>
            <a:r>
              <a:rPr lang="en-US" sz="2400" u="sng" dirty="0">
                <a:solidFill>
                  <a:srgbClr val="FF0000"/>
                </a:solidFill>
              </a:rPr>
              <a:t>heredity</a:t>
            </a:r>
            <a:r>
              <a:rPr lang="en-US" sz="2400" u="sng" dirty="0">
                <a:solidFill>
                  <a:schemeClr val="tx1"/>
                </a:solidFill>
              </a:rPr>
              <a:t>. </a:t>
            </a:r>
          </a:p>
          <a:p>
            <a:pPr marL="342000" indent="-342000"/>
            <a:r>
              <a:rPr lang="en-US" sz="2400" dirty="0">
                <a:solidFill>
                  <a:schemeClr val="tx1"/>
                </a:solidFill>
                <a:effectLst>
                  <a:glow rad="63500">
                    <a:schemeClr val="accent5">
                      <a:satMod val="175000"/>
                      <a:alpha val="40000"/>
                    </a:schemeClr>
                  </a:glow>
                </a:effectLst>
              </a:rPr>
              <a:t>Cancer is a </a:t>
            </a:r>
            <a:r>
              <a:rPr lang="en-US" sz="2400" i="1" dirty="0">
                <a:solidFill>
                  <a:schemeClr val="accent3"/>
                </a:solidFill>
                <a:effectLst>
                  <a:glow rad="63500">
                    <a:schemeClr val="accent5">
                      <a:satMod val="175000"/>
                      <a:alpha val="40000"/>
                    </a:schemeClr>
                  </a:glow>
                </a:effectLst>
              </a:rPr>
              <a:t>genetic</a:t>
            </a:r>
            <a:r>
              <a:rPr lang="en-US" sz="2400" dirty="0">
                <a:solidFill>
                  <a:schemeClr val="accent3"/>
                </a:solidFill>
                <a:effectLst>
                  <a:glow rad="63500">
                    <a:schemeClr val="accent5">
                      <a:satMod val="175000"/>
                      <a:alpha val="40000"/>
                    </a:schemeClr>
                  </a:glow>
                </a:effectLst>
              </a:rPr>
              <a:t> disease</a:t>
            </a:r>
            <a:r>
              <a:rPr lang="en-US" sz="2400" dirty="0">
                <a:solidFill>
                  <a:schemeClr val="tx1"/>
                </a:solidFill>
                <a:effectLst>
                  <a:glow rad="63500">
                    <a:schemeClr val="accent5">
                      <a:satMod val="175000"/>
                      <a:alpha val="40000"/>
                    </a:schemeClr>
                  </a:glow>
                </a:effectLst>
              </a:rPr>
              <a:t>, in which </a:t>
            </a:r>
            <a:r>
              <a:rPr lang="en-US" sz="2400" u="sng" dirty="0">
                <a:solidFill>
                  <a:schemeClr val="tx1"/>
                </a:solidFill>
                <a:effectLst>
                  <a:glow rad="63500">
                    <a:schemeClr val="accent5">
                      <a:satMod val="175000"/>
                      <a:alpha val="40000"/>
                    </a:schemeClr>
                  </a:glow>
                  <a:outerShdw blurRad="38100" dist="38100" dir="2700000" algn="tl">
                    <a:srgbClr val="000000">
                      <a:alpha val="43137"/>
                    </a:srgbClr>
                  </a:outerShdw>
                </a:effectLst>
              </a:rPr>
              <a:t>cells</a:t>
            </a:r>
            <a:r>
              <a:rPr lang="en-US" sz="2400" u="sng" dirty="0">
                <a:solidFill>
                  <a:schemeClr val="tx1"/>
                </a:solidFill>
                <a:effectLst>
                  <a:glow rad="63500">
                    <a:schemeClr val="accent5">
                      <a:satMod val="175000"/>
                      <a:alpha val="40000"/>
                    </a:schemeClr>
                  </a:glow>
                </a:effectLst>
              </a:rPr>
              <a:t> that have </a:t>
            </a:r>
            <a:r>
              <a:rPr lang="en-US" sz="2400" u="sng" dirty="0">
                <a:solidFill>
                  <a:schemeClr val="tx1"/>
                </a:solidFill>
                <a:effectLst>
                  <a:glow rad="63500">
                    <a:schemeClr val="accent5">
                      <a:satMod val="175000"/>
                      <a:alpha val="40000"/>
                    </a:schemeClr>
                  </a:glow>
                  <a:outerShdw blurRad="38100" dist="38100" dir="2700000" algn="tl">
                    <a:srgbClr val="000000">
                      <a:alpha val="43137"/>
                    </a:srgbClr>
                  </a:outerShdw>
                </a:effectLst>
              </a:rPr>
              <a:t>acquired</a:t>
            </a:r>
            <a:r>
              <a:rPr lang="en-US" sz="2400" u="sng" dirty="0">
                <a:solidFill>
                  <a:schemeClr val="tx1"/>
                </a:solidFill>
                <a:effectLst>
                  <a:glow rad="63500">
                    <a:schemeClr val="accent5">
                      <a:satMod val="175000"/>
                      <a:alpha val="40000"/>
                    </a:schemeClr>
                  </a:glow>
                </a:effectLst>
              </a:rPr>
              <a:t> mutations </a:t>
            </a:r>
            <a:r>
              <a:rPr lang="en-US" sz="2400" u="sng" dirty="0">
                <a:solidFill>
                  <a:schemeClr val="tx1"/>
                </a:solidFill>
                <a:effectLst>
                  <a:glow rad="63500">
                    <a:schemeClr val="accent5">
                      <a:satMod val="175000"/>
                      <a:alpha val="40000"/>
                    </a:schemeClr>
                  </a:glow>
                  <a:outerShdw blurRad="38100" dist="38100" dir="2700000" algn="tl">
                    <a:srgbClr val="000000">
                      <a:alpha val="43137"/>
                    </a:srgbClr>
                  </a:outerShdw>
                </a:effectLst>
              </a:rPr>
              <a:t>progress</a:t>
            </a:r>
            <a:r>
              <a:rPr lang="en-US" sz="2400" u="sng" dirty="0">
                <a:solidFill>
                  <a:schemeClr val="tx1"/>
                </a:solidFill>
                <a:effectLst>
                  <a:glow rad="63500">
                    <a:schemeClr val="accent5">
                      <a:satMod val="175000"/>
                      <a:alpha val="40000"/>
                    </a:schemeClr>
                  </a:glow>
                </a:effectLst>
              </a:rPr>
              <a:t> toward proliferation and metastasis. </a:t>
            </a:r>
          </a:p>
        </p:txBody>
      </p:sp>
    </p:spTree>
    <p:extLst>
      <p:ext uri="{BB962C8B-B14F-4D97-AF65-F5344CB8AC3E}">
        <p14:creationId xmlns:p14="http://schemas.microsoft.com/office/powerpoint/2010/main" val="23432124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9904" y="229020"/>
            <a:ext cx="8229600" cy="1531542"/>
          </a:xfrm>
          <a:solidFill>
            <a:schemeClr val="accent3">
              <a:lumMod val="20000"/>
              <a:lumOff val="80000"/>
            </a:schemeClr>
          </a:solidFill>
        </p:spPr>
        <p:txBody>
          <a:bodyPr lIns="0" tIns="0" rIns="0" bIns="0" anchor="ctr"/>
          <a:lstStyle/>
          <a:p>
            <a:r>
              <a:rPr lang="en-US" dirty="0">
                <a:effectLst>
                  <a:outerShdw blurRad="38100" dist="38100" dir="2700000" algn="tl">
                    <a:srgbClr val="000000">
                      <a:alpha val="43137"/>
                    </a:srgbClr>
                  </a:outerShdw>
                </a:effectLst>
              </a:rPr>
              <a:t>Epidemiological</a:t>
            </a:r>
            <a:r>
              <a:rPr lang="en-US" dirty="0"/>
              <a:t> Data Have Allowed Many </a:t>
            </a:r>
            <a:r>
              <a:rPr lang="en-US" dirty="0">
                <a:effectLst>
                  <a:outerShdw blurRad="38100" dist="38100" dir="2700000" algn="tl">
                    <a:srgbClr val="000000">
                      <a:alpha val="43137"/>
                    </a:srgbClr>
                  </a:outerShdw>
                </a:effectLst>
              </a:rPr>
              <a:t>Causes</a:t>
            </a:r>
            <a:r>
              <a:rPr lang="en-US" dirty="0"/>
              <a:t> of Cancer to Be </a:t>
            </a:r>
            <a:r>
              <a:rPr lang="en-US" dirty="0">
                <a:effectLst>
                  <a:outerShdw blurRad="38100" dist="38100" dir="2700000" algn="tl">
                    <a:srgbClr val="000000">
                      <a:alpha val="43137"/>
                    </a:srgbClr>
                  </a:outerShdw>
                </a:effectLst>
              </a:rPr>
              <a:t>Identified</a:t>
            </a:r>
            <a:endParaRPr lang="en-US" sz="3600" dirty="0">
              <a:effectLst>
                <a:outerShdw blurRad="38100" dist="38100" dir="2700000" algn="tl">
                  <a:srgbClr val="000000">
                    <a:alpha val="43137"/>
                  </a:srgbClr>
                </a:outerShdw>
              </a:effectLst>
            </a:endParaRPr>
          </a:p>
        </p:txBody>
      </p:sp>
      <p:sp>
        <p:nvSpPr>
          <p:cNvPr id="5" name="Content Placeholder 4"/>
          <p:cNvSpPr>
            <a:spLocks noGrp="1"/>
          </p:cNvSpPr>
          <p:nvPr>
            <p:ph sz="quarter" idx="13"/>
          </p:nvPr>
        </p:nvSpPr>
        <p:spPr>
          <a:xfrm>
            <a:off x="457200" y="2006218"/>
            <a:ext cx="8232775" cy="2092253"/>
          </a:xfrm>
        </p:spPr>
        <p:txBody>
          <a:bodyPr lIns="0" tIns="0" rIns="0" bIns="0"/>
          <a:lstStyle/>
          <a:p>
            <a:pPr marL="342000" indent="-342000"/>
            <a:r>
              <a:rPr lang="en-US" sz="2400" i="1" dirty="0">
                <a:solidFill>
                  <a:srgbClr val="FF0000"/>
                </a:solidFill>
              </a:rPr>
              <a:t>Epidemiology</a:t>
            </a:r>
            <a:r>
              <a:rPr lang="en-US" sz="2400" dirty="0">
                <a:solidFill>
                  <a:schemeClr val="tx1"/>
                </a:solidFill>
              </a:rPr>
              <a:t> is the </a:t>
            </a:r>
            <a:r>
              <a:rPr lang="en-US" sz="2400" dirty="0">
                <a:solidFill>
                  <a:schemeClr val="tx1"/>
                </a:solidFill>
                <a:effectLst>
                  <a:outerShdw blurRad="38100" dist="38100" dir="2700000" algn="tl">
                    <a:srgbClr val="000000">
                      <a:alpha val="43137"/>
                    </a:srgbClr>
                  </a:outerShdw>
                </a:effectLst>
              </a:rPr>
              <a:t>branch</a:t>
            </a:r>
            <a:r>
              <a:rPr lang="en-US" sz="2400" dirty="0">
                <a:solidFill>
                  <a:schemeClr val="tx1"/>
                </a:solidFill>
              </a:rPr>
              <a:t> of science that </a:t>
            </a:r>
            <a:r>
              <a:rPr lang="en-US" sz="2400" u="sng" dirty="0">
                <a:solidFill>
                  <a:schemeClr val="tx1"/>
                </a:solidFill>
              </a:rPr>
              <a:t>investigates the </a:t>
            </a:r>
            <a:r>
              <a:rPr lang="en-US" sz="2400" u="sng" dirty="0">
                <a:solidFill>
                  <a:schemeClr val="tx1"/>
                </a:solidFill>
                <a:effectLst>
                  <a:outerShdw blurRad="38100" dist="38100" dir="2700000" algn="tl">
                    <a:srgbClr val="000000">
                      <a:alpha val="43137"/>
                    </a:srgbClr>
                  </a:outerShdw>
                </a:effectLst>
              </a:rPr>
              <a:t>frequency</a:t>
            </a:r>
            <a:r>
              <a:rPr lang="en-US" sz="2400" u="sng" dirty="0">
                <a:solidFill>
                  <a:schemeClr val="tx1"/>
                </a:solidFill>
              </a:rPr>
              <a:t> and </a:t>
            </a:r>
            <a:r>
              <a:rPr lang="en-US" sz="2400" u="sng" dirty="0">
                <a:solidFill>
                  <a:schemeClr val="tx1"/>
                </a:solidFill>
                <a:effectLst>
                  <a:outerShdw blurRad="38100" dist="38100" dir="2700000" algn="tl">
                    <a:srgbClr val="000000">
                      <a:alpha val="43137"/>
                    </a:srgbClr>
                  </a:outerShdw>
                </a:effectLst>
              </a:rPr>
              <a:t>distribution</a:t>
            </a:r>
            <a:r>
              <a:rPr lang="en-US" sz="2400" u="sng" dirty="0">
                <a:solidFill>
                  <a:schemeClr val="tx1"/>
                </a:solidFill>
              </a:rPr>
              <a:t> of diseases in human populations.</a:t>
            </a:r>
          </a:p>
          <a:p>
            <a:pPr marL="342000" indent="-342000"/>
            <a:r>
              <a:rPr lang="en-US" sz="2400" dirty="0">
                <a:solidFill>
                  <a:schemeClr val="tx1"/>
                </a:solidFill>
              </a:rPr>
              <a:t>Cancers </a:t>
            </a:r>
            <a:r>
              <a:rPr lang="en-US" sz="2400" dirty="0">
                <a:solidFill>
                  <a:schemeClr val="tx1"/>
                </a:solidFill>
                <a:effectLst>
                  <a:outerShdw blurRad="38100" dist="38100" dir="2700000" algn="tl">
                    <a:srgbClr val="000000">
                      <a:alpha val="43137"/>
                    </a:srgbClr>
                  </a:outerShdw>
                </a:effectLst>
              </a:rPr>
              <a:t>arise</a:t>
            </a:r>
            <a:r>
              <a:rPr lang="en-US" sz="2400" dirty="0">
                <a:solidFill>
                  <a:schemeClr val="tx1"/>
                </a:solidFill>
              </a:rPr>
              <a:t> with </a:t>
            </a:r>
            <a:r>
              <a:rPr lang="en-US" sz="2400" u="sng" dirty="0">
                <a:ln w="0"/>
                <a:solidFill>
                  <a:schemeClr val="accent1"/>
                </a:solidFill>
                <a:effectLst>
                  <a:outerShdw blurRad="38100" dist="38100" dir="2700000" algn="tl">
                    <a:srgbClr val="000000">
                      <a:alpha val="43137"/>
                    </a:srgbClr>
                  </a:outerShdw>
                </a:effectLst>
              </a:rPr>
              <a:t>different</a:t>
            </a:r>
            <a:r>
              <a:rPr lang="en-US" sz="2400" u="sng" dirty="0">
                <a:ln w="0"/>
                <a:solidFill>
                  <a:schemeClr val="accent1"/>
                </a:solidFill>
                <a:effectLst>
                  <a:outerShdw blurRad="38100" dist="25400" dir="5400000" algn="ctr" rotWithShape="0">
                    <a:srgbClr val="6E747A">
                      <a:alpha val="43000"/>
                    </a:srgbClr>
                  </a:outerShdw>
                </a:effectLst>
              </a:rPr>
              <a:t> frequencies in </a:t>
            </a:r>
            <a:r>
              <a:rPr lang="en-US" sz="2400" u="sng" dirty="0">
                <a:ln w="0"/>
                <a:solidFill>
                  <a:schemeClr val="accent1"/>
                </a:solidFill>
                <a:effectLst>
                  <a:outerShdw blurRad="38100" dist="38100" dir="2700000" algn="tl">
                    <a:srgbClr val="000000">
                      <a:alpha val="43137"/>
                    </a:srgbClr>
                  </a:outerShdw>
                </a:effectLst>
              </a:rPr>
              <a:t>different</a:t>
            </a:r>
            <a:r>
              <a:rPr lang="en-US" sz="2400" u="sng" dirty="0">
                <a:ln w="0"/>
                <a:solidFill>
                  <a:schemeClr val="accent1"/>
                </a:solidFill>
                <a:effectLst>
                  <a:outerShdw blurRad="38100" dist="25400" dir="5400000" algn="ctr" rotWithShape="0">
                    <a:srgbClr val="6E747A">
                      <a:alpha val="43000"/>
                    </a:srgbClr>
                  </a:outerShdw>
                </a:effectLst>
              </a:rPr>
              <a:t> parts of the world.</a:t>
            </a:r>
            <a:endParaRPr lang="en-US" sz="2400" u="sng" dirty="0">
              <a:solidFill>
                <a:schemeClr val="tx1"/>
              </a:solidFill>
            </a:endParaRPr>
          </a:p>
        </p:txBody>
      </p:sp>
    </p:spTree>
    <p:extLst>
      <p:ext uri="{BB962C8B-B14F-4D97-AF65-F5344CB8AC3E}">
        <p14:creationId xmlns:p14="http://schemas.microsoft.com/office/powerpoint/2010/main" val="1004736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27689"/>
            <a:ext cx="8302240" cy="650233"/>
          </a:xfrm>
          <a:solidFill>
            <a:schemeClr val="accent3">
              <a:lumMod val="20000"/>
              <a:lumOff val="80000"/>
            </a:schemeClr>
          </a:solidFill>
        </p:spPr>
        <p:txBody>
          <a:bodyPr lIns="0" tIns="0" rIns="0" bIns="0" anchor="ctr"/>
          <a:lstStyle/>
          <a:p>
            <a:r>
              <a:rPr lang="en-US" sz="3600" dirty="0">
                <a:latin typeface="+mj-lt"/>
              </a:rPr>
              <a:t>Epidemiological Data </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3960" y="955343"/>
            <a:ext cx="8302240" cy="3152633"/>
          </a:xfrm>
        </p:spPr>
        <p:txBody>
          <a:bodyPr lIns="0" tIns="0" rIns="0" bIns="0"/>
          <a:lstStyle/>
          <a:p>
            <a:pPr marL="342000" indent="-342000"/>
            <a:r>
              <a:rPr lang="en-US" sz="2400" u="sng" dirty="0">
                <a:solidFill>
                  <a:schemeClr val="tx1"/>
                </a:solidFill>
              </a:rPr>
              <a:t>Epidemiological data </a:t>
            </a:r>
            <a:r>
              <a:rPr lang="en-US" sz="2400" dirty="0">
                <a:solidFill>
                  <a:schemeClr val="tx1"/>
                </a:solidFill>
              </a:rPr>
              <a:t>have been important in </a:t>
            </a:r>
            <a:r>
              <a:rPr lang="en-US" sz="2400" u="sng" dirty="0">
                <a:solidFill>
                  <a:schemeClr val="tx1"/>
                </a:solidFill>
                <a:effectLst>
                  <a:outerShdw blurRad="38100" dist="38100" dir="2700000" algn="tl">
                    <a:srgbClr val="000000">
                      <a:alpha val="43137"/>
                    </a:srgbClr>
                  </a:outerShdw>
                </a:effectLst>
              </a:rPr>
              <a:t>helping</a:t>
            </a:r>
            <a:r>
              <a:rPr lang="en-US" sz="2400" u="sng" dirty="0">
                <a:solidFill>
                  <a:schemeClr val="tx1"/>
                </a:solidFill>
              </a:rPr>
              <a:t> </a:t>
            </a:r>
            <a:r>
              <a:rPr lang="en-US" sz="2400" u="sng" dirty="0">
                <a:solidFill>
                  <a:schemeClr val="tx1"/>
                </a:solidFill>
                <a:effectLst>
                  <a:glow rad="63500">
                    <a:schemeClr val="accent3">
                      <a:satMod val="175000"/>
                      <a:alpha val="40000"/>
                    </a:schemeClr>
                  </a:glow>
                </a:effectLst>
              </a:rPr>
              <a:t>identify lifestyle </a:t>
            </a:r>
            <a:r>
              <a:rPr lang="en-US" sz="2400" u="sng" dirty="0">
                <a:solidFill>
                  <a:schemeClr val="tx1"/>
                </a:solidFill>
              </a:rPr>
              <a:t>and </a:t>
            </a:r>
            <a:r>
              <a:rPr lang="en-US" sz="2400" u="sng" dirty="0">
                <a:solidFill>
                  <a:schemeClr val="tx1"/>
                </a:solidFill>
                <a:effectLst>
                  <a:glow rad="63500">
                    <a:schemeClr val="accent3">
                      <a:satMod val="175000"/>
                      <a:alpha val="40000"/>
                    </a:schemeClr>
                  </a:glow>
                </a:effectLst>
              </a:rPr>
              <a:t>environmental causes of cancer</a:t>
            </a:r>
            <a:r>
              <a:rPr lang="en-US" sz="2400" dirty="0">
                <a:solidFill>
                  <a:schemeClr val="tx1"/>
                </a:solidFill>
              </a:rPr>
              <a:t>.</a:t>
            </a:r>
          </a:p>
          <a:p>
            <a:pPr marL="342000" indent="-342000"/>
            <a:r>
              <a:rPr lang="en-US" sz="2400" dirty="0">
                <a:solidFill>
                  <a:schemeClr val="tx1"/>
                </a:solidFill>
              </a:rPr>
              <a:t>An </a:t>
            </a:r>
            <a:r>
              <a:rPr lang="en-US" sz="2400" dirty="0">
                <a:solidFill>
                  <a:srgbClr val="0070C0"/>
                </a:solidFill>
              </a:rPr>
              <a:t>example</a:t>
            </a:r>
            <a:r>
              <a:rPr lang="en-US" sz="2400" dirty="0">
                <a:solidFill>
                  <a:schemeClr val="tx1"/>
                </a:solidFill>
              </a:rPr>
              <a:t> is the connection between </a:t>
            </a:r>
            <a:r>
              <a:rPr lang="en-US" sz="2400" u="sng" dirty="0">
                <a:solidFill>
                  <a:schemeClr val="tx1"/>
                </a:solidFill>
              </a:rPr>
              <a:t>cancer and cigarette smoking.</a:t>
            </a:r>
          </a:p>
          <a:p>
            <a:pPr marL="342000" indent="-342000"/>
            <a:r>
              <a:rPr lang="en-US" sz="2400" dirty="0">
                <a:solidFill>
                  <a:schemeClr val="accent1"/>
                </a:solidFill>
                <a:effectLst>
                  <a:outerShdw blurRad="38100" dist="38100" dir="2700000" algn="tl">
                    <a:srgbClr val="000000">
                      <a:alpha val="43137"/>
                    </a:srgbClr>
                  </a:outerShdw>
                </a:effectLst>
              </a:rPr>
              <a:t>Smoking</a:t>
            </a:r>
            <a:r>
              <a:rPr lang="en-US" sz="2400" dirty="0">
                <a:solidFill>
                  <a:schemeClr val="tx1"/>
                </a:solidFill>
              </a:rPr>
              <a:t> is </a:t>
            </a:r>
            <a:r>
              <a:rPr lang="en-US" sz="2400" dirty="0">
                <a:solidFill>
                  <a:schemeClr val="tx1"/>
                </a:solidFill>
                <a:effectLst>
                  <a:outerShdw blurRad="38100" dist="38100" dir="2700000" algn="tl">
                    <a:srgbClr val="000000">
                      <a:alpha val="43137"/>
                    </a:srgbClr>
                  </a:outerShdw>
                </a:effectLst>
              </a:rPr>
              <a:t>linked</a:t>
            </a:r>
            <a:r>
              <a:rPr lang="en-US" sz="2400" dirty="0">
                <a:solidFill>
                  <a:schemeClr val="tx1"/>
                </a:solidFill>
              </a:rPr>
              <a:t> to </a:t>
            </a:r>
            <a:r>
              <a:rPr lang="en-US" sz="2400" dirty="0">
                <a:solidFill>
                  <a:schemeClr val="accent1"/>
                </a:solidFill>
              </a:rPr>
              <a:t>lung</a:t>
            </a:r>
            <a:r>
              <a:rPr lang="en-US" sz="2400" dirty="0">
                <a:solidFill>
                  <a:schemeClr val="tx1"/>
                </a:solidFill>
              </a:rPr>
              <a:t> cancer, as well as to </a:t>
            </a:r>
            <a:r>
              <a:rPr lang="en-US" sz="2400" dirty="0">
                <a:solidFill>
                  <a:schemeClr val="accent1"/>
                </a:solidFill>
              </a:rPr>
              <a:t>cancers of the esophagus, stomach, pancreas, uterine cervix, kidney, bladder, and colon.</a:t>
            </a:r>
          </a:p>
        </p:txBody>
      </p:sp>
    </p:spTree>
    <p:extLst>
      <p:ext uri="{BB962C8B-B14F-4D97-AF65-F5344CB8AC3E}">
        <p14:creationId xmlns:p14="http://schemas.microsoft.com/office/powerpoint/2010/main" val="3256928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33484"/>
            <a:ext cx="8229600" cy="630790"/>
          </a:xfrm>
          <a:solidFill>
            <a:schemeClr val="accent3">
              <a:lumMod val="20000"/>
              <a:lumOff val="80000"/>
            </a:schemeClr>
          </a:solidFill>
        </p:spPr>
        <p:txBody>
          <a:bodyPr lIns="0" tIns="0" rIns="0" bIns="0" anchor="ctr"/>
          <a:lstStyle/>
          <a:p>
            <a:r>
              <a:rPr lang="en-US" dirty="0"/>
              <a:t>Cigarette Smoking and Lung Cancer</a:t>
            </a:r>
            <a:endParaRPr lang="en-US" sz="3600" dirty="0">
              <a:latin typeface="+mj-lt"/>
            </a:endParaRPr>
          </a:p>
        </p:txBody>
      </p:sp>
      <p:sp>
        <p:nvSpPr>
          <p:cNvPr id="5" name="Content Placeholder 4"/>
          <p:cNvSpPr>
            <a:spLocks noGrp="1"/>
          </p:cNvSpPr>
          <p:nvPr>
            <p:ph sz="quarter" idx="14"/>
          </p:nvPr>
        </p:nvSpPr>
        <p:spPr>
          <a:xfrm>
            <a:off x="457201" y="1020303"/>
            <a:ext cx="8229599" cy="439998"/>
          </a:xfrm>
          <a:solidFill>
            <a:srgbClr val="FFFF00"/>
          </a:solidFill>
        </p:spPr>
        <p:txBody>
          <a:bodyPr lIns="0" tIns="0" rIns="0" bIns="0"/>
          <a:lstStyle/>
          <a:p>
            <a:pPr marL="0" indent="0">
              <a:buNone/>
            </a:pPr>
            <a:r>
              <a:rPr lang="en-IN" sz="2400" b="1" dirty="0"/>
              <a:t>Figure 26.7</a:t>
            </a:r>
            <a:r>
              <a:rPr lang="en-IN" sz="2400" dirty="0"/>
              <a:t> Cigarette Smoking and Lung Cancer.</a:t>
            </a:r>
          </a:p>
        </p:txBody>
      </p:sp>
      <p:pic>
        <p:nvPicPr>
          <p:cNvPr id="9" name="Content Placeholder 7" descr="A multi-line graph shows the pattern of cigarette consumption, male lung cancer deaths, and female lung cancer deaths. Three bar charts show the risk of dying of lung cancer based on cigarettes per day, age, and years after quitting smoking."/>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4675"/>
          <a:stretch/>
        </p:blipFill>
        <p:spPr>
          <a:xfrm>
            <a:off x="738645" y="2241938"/>
            <a:ext cx="7937670" cy="3010548"/>
          </a:xfrm>
        </p:spPr>
      </p:pic>
    </p:spTree>
    <p:extLst>
      <p:ext uri="{BB962C8B-B14F-4D97-AF65-F5344CB8AC3E}">
        <p14:creationId xmlns:p14="http://schemas.microsoft.com/office/powerpoint/2010/main" val="30620862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95929"/>
            <a:ext cx="8302240" cy="1046018"/>
          </a:xfrm>
          <a:solidFill>
            <a:schemeClr val="accent2">
              <a:lumMod val="20000"/>
              <a:lumOff val="80000"/>
            </a:schemeClr>
          </a:solidFill>
        </p:spPr>
        <p:txBody>
          <a:bodyPr lIns="0" tIns="0" rIns="0" bIns="0" anchor="ctr"/>
          <a:lstStyle/>
          <a:p>
            <a:r>
              <a:rPr lang="en-US" sz="3600" dirty="0">
                <a:effectLst>
                  <a:outerShdw blurRad="38100" dist="38100" dir="2700000" algn="tl">
                    <a:srgbClr val="000000">
                      <a:alpha val="43137"/>
                    </a:srgbClr>
                  </a:outerShdw>
                </a:effectLst>
                <a:latin typeface="+mj-lt"/>
              </a:rPr>
              <a:t>Errors</a:t>
            </a:r>
            <a:r>
              <a:rPr lang="en-US" sz="3600" dirty="0">
                <a:latin typeface="+mj-lt"/>
              </a:rPr>
              <a:t> in </a:t>
            </a:r>
            <a:r>
              <a:rPr lang="en-US" sz="3600" spc="-350" dirty="0">
                <a:latin typeface="+mj-lt"/>
              </a:rPr>
              <a:t>D N A</a:t>
            </a:r>
            <a:r>
              <a:rPr lang="en-US" sz="3600" dirty="0">
                <a:latin typeface="+mj-lt"/>
              </a:rPr>
              <a:t> </a:t>
            </a:r>
            <a:r>
              <a:rPr lang="en-US" sz="3600" dirty="0">
                <a:effectLst>
                  <a:outerShdw blurRad="38100" dist="38100" dir="2700000" algn="tl">
                    <a:srgbClr val="000000">
                      <a:alpha val="43137"/>
                    </a:srgbClr>
                  </a:outerShdw>
                </a:effectLst>
                <a:latin typeface="+mj-lt"/>
              </a:rPr>
              <a:t>Replication</a:t>
            </a:r>
            <a:r>
              <a:rPr lang="en-US" sz="3600" dirty="0">
                <a:latin typeface="+mj-lt"/>
              </a:rPr>
              <a:t> or </a:t>
            </a:r>
            <a:r>
              <a:rPr lang="en-US" sz="3600" dirty="0">
                <a:effectLst>
                  <a:outerShdw blurRad="38100" dist="38100" dir="2700000" algn="tl">
                    <a:srgbClr val="000000">
                      <a:alpha val="43137"/>
                    </a:srgbClr>
                  </a:outerShdw>
                </a:effectLst>
                <a:latin typeface="+mj-lt"/>
              </a:rPr>
              <a:t>Repair</a:t>
            </a:r>
            <a:r>
              <a:rPr lang="en-US" sz="3600" dirty="0">
                <a:latin typeface="+mj-lt"/>
              </a:rPr>
              <a:t> </a:t>
            </a:r>
            <a:r>
              <a:rPr lang="en-US" sz="3600" dirty="0">
                <a:effectLst>
                  <a:outerShdw blurRad="38100" dist="38100" dir="2700000" algn="tl">
                    <a:srgbClr val="000000">
                      <a:alpha val="43137"/>
                    </a:srgbClr>
                  </a:outerShdw>
                </a:effectLst>
                <a:latin typeface="+mj-lt"/>
              </a:rPr>
              <a:t>Explain</a:t>
            </a:r>
            <a:r>
              <a:rPr lang="en-US" sz="3600" dirty="0">
                <a:latin typeface="+mj-lt"/>
              </a:rPr>
              <a:t> Many Cancers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1460308"/>
            <a:ext cx="8302240" cy="4012442"/>
          </a:xfrm>
          <a:prstGeom prst="rect">
            <a:avLst/>
          </a:prstGeom>
        </p:spPr>
        <p:txBody>
          <a:bodyPr lIns="0" tIns="0" rIns="0" bIns="0"/>
          <a:lstStyle/>
          <a:p>
            <a:pPr marL="342000" indent="-342000"/>
            <a:r>
              <a:rPr lang="en-US" sz="2400" dirty="0"/>
              <a:t>A </a:t>
            </a:r>
            <a:r>
              <a:rPr lang="en-US" sz="2400" b="1" u="sng"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major explanation </a:t>
            </a:r>
            <a:r>
              <a:rPr lang="en-US" sz="2400" b="1"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for cancer lies in </a:t>
            </a:r>
            <a:r>
              <a:rPr lang="en-US" sz="2400" b="1" u="sng"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failures</a:t>
            </a:r>
            <a:r>
              <a:rPr lang="en-US" sz="2400" b="1"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 in D N A </a:t>
            </a:r>
            <a:r>
              <a:rPr lang="en-US" sz="2400" b="1" u="sng"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replication</a:t>
            </a:r>
            <a:r>
              <a:rPr lang="en-US" sz="2400" b="1"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 or </a:t>
            </a:r>
            <a:r>
              <a:rPr lang="en-US" sz="2400" b="1" u="sng" dirty="0">
                <a:ln w="9525">
                  <a:solidFill>
                    <a:schemeClr val="bg1"/>
                  </a:solidFill>
                  <a:prstDash val="solid"/>
                </a:ln>
                <a:solidFill>
                  <a:schemeClr val="accent5"/>
                </a:solidFill>
                <a:effectLst>
                  <a:glow rad="63500">
                    <a:schemeClr val="accent4">
                      <a:satMod val="175000"/>
                      <a:alpha val="40000"/>
                    </a:schemeClr>
                  </a:glow>
                  <a:outerShdw blurRad="12700" dist="38100" dir="2700000" algn="tl" rotWithShape="0">
                    <a:schemeClr val="accent5">
                      <a:lumMod val="60000"/>
                      <a:lumOff val="40000"/>
                    </a:schemeClr>
                  </a:outerShdw>
                </a:effectLst>
              </a:rPr>
              <a:t>repair</a:t>
            </a:r>
            <a:r>
              <a:rPr lang="en-US" sz="2400" dirty="0">
                <a:solidFill>
                  <a:schemeClr val="accent1"/>
                </a:solidFill>
              </a:rPr>
              <a:t>. </a:t>
            </a:r>
          </a:p>
          <a:p>
            <a:pPr marL="342000" indent="-342000"/>
            <a:r>
              <a:rPr lang="en-US" sz="2400" dirty="0" smtClean="0"/>
              <a:t>The </a:t>
            </a:r>
            <a:r>
              <a:rPr lang="en-US" sz="2400" dirty="0"/>
              <a:t>number of stem cell divisions and the lifetime incidence of cancer in those tissues is correlated.</a:t>
            </a:r>
          </a:p>
          <a:p>
            <a:pPr marL="342000" indent="-342000"/>
            <a:r>
              <a:rPr lang="en-US" sz="2400" dirty="0"/>
              <a:t>There is an </a:t>
            </a:r>
            <a:r>
              <a:rPr lang="en-US" sz="2400" u="sng" dirty="0">
                <a:solidFill>
                  <a:srgbClr val="C00000"/>
                </a:solidFill>
              </a:rPr>
              <a:t>additive effect </a:t>
            </a:r>
            <a:r>
              <a:rPr lang="en-US" sz="2400" dirty="0"/>
              <a:t>between </a:t>
            </a:r>
            <a:r>
              <a:rPr lang="en-US" sz="2400" u="sng" dirty="0">
                <a:effectLst>
                  <a:outerShdw blurRad="38100" dist="38100" dir="2700000" algn="tl">
                    <a:srgbClr val="000000">
                      <a:alpha val="43137"/>
                    </a:srgbClr>
                  </a:outerShdw>
                </a:effectLst>
              </a:rPr>
              <a:t>increased</a:t>
            </a:r>
            <a:r>
              <a:rPr lang="en-US" sz="2400" u="sng" dirty="0"/>
              <a:t> innate mutations</a:t>
            </a:r>
            <a:r>
              <a:rPr lang="en-US" sz="2400" dirty="0"/>
              <a:t>, </a:t>
            </a:r>
            <a:r>
              <a:rPr lang="en-US" sz="2400" i="1" u="sng" dirty="0">
                <a:effectLst>
                  <a:outerShdw blurRad="38100" dist="38100" dir="2700000" algn="tl">
                    <a:srgbClr val="000000">
                      <a:alpha val="43137"/>
                    </a:srgbClr>
                  </a:outerShdw>
                </a:effectLst>
              </a:rPr>
              <a:t>mutagens</a:t>
            </a:r>
            <a:r>
              <a:rPr lang="en-US" sz="2400" dirty="0"/>
              <a:t> (environmental agents that cause cancer), and </a:t>
            </a:r>
            <a:r>
              <a:rPr lang="en-US" sz="2400" u="sng" dirty="0">
                <a:effectLst>
                  <a:outerShdw blurRad="38100" dist="38100" dir="2700000" algn="tl">
                    <a:srgbClr val="000000">
                      <a:alpha val="43137"/>
                    </a:srgbClr>
                  </a:outerShdw>
                </a:effectLst>
              </a:rPr>
              <a:t>conditions</a:t>
            </a:r>
            <a:r>
              <a:rPr lang="en-US" sz="2400" dirty="0"/>
              <a:t> (like cell </a:t>
            </a:r>
            <a:r>
              <a:rPr lang="en-US" sz="2400" dirty="0">
                <a:effectLst>
                  <a:outerShdw blurRad="38100" dist="38100" dir="2700000" algn="tl">
                    <a:srgbClr val="000000">
                      <a:alpha val="43137"/>
                    </a:srgbClr>
                  </a:outerShdw>
                </a:effectLst>
              </a:rPr>
              <a:t>stress</a:t>
            </a:r>
            <a:r>
              <a:rPr lang="en-US" sz="2400" dirty="0"/>
              <a:t>). </a:t>
            </a:r>
          </a:p>
        </p:txBody>
      </p:sp>
    </p:spTree>
    <p:extLst>
      <p:ext uri="{BB962C8B-B14F-4D97-AF65-F5344CB8AC3E}">
        <p14:creationId xmlns:p14="http://schemas.microsoft.com/office/powerpoint/2010/main" val="8518655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43552" y="133484"/>
            <a:ext cx="8229600" cy="644437"/>
          </a:xfrm>
          <a:solidFill>
            <a:schemeClr val="accent2">
              <a:lumMod val="20000"/>
              <a:lumOff val="80000"/>
            </a:schemeClr>
          </a:solidFill>
        </p:spPr>
        <p:txBody>
          <a:bodyPr lIns="0" tIns="0" rIns="0" bIns="0" anchor="ctr"/>
          <a:lstStyle/>
          <a:p>
            <a:r>
              <a:rPr lang="en-US" dirty="0"/>
              <a:t>Inborn Errors Explain Some Cancers</a:t>
            </a:r>
            <a:endParaRPr lang="en-US" sz="3600" dirty="0">
              <a:latin typeface="+mj-lt"/>
            </a:endParaRPr>
          </a:p>
        </p:txBody>
      </p:sp>
      <p:sp>
        <p:nvSpPr>
          <p:cNvPr id="4" name="Content Placeholder 3"/>
          <p:cNvSpPr>
            <a:spLocks noGrp="1"/>
          </p:cNvSpPr>
          <p:nvPr>
            <p:ph sz="quarter" idx="13"/>
          </p:nvPr>
        </p:nvSpPr>
        <p:spPr>
          <a:xfrm>
            <a:off x="470848" y="967516"/>
            <a:ext cx="8232775" cy="4757068"/>
          </a:xfrm>
        </p:spPr>
        <p:txBody>
          <a:bodyPr lIns="0" tIns="0" rIns="0" bIns="0"/>
          <a:lstStyle/>
          <a:p>
            <a:pPr marL="342000" indent="-342000"/>
            <a:r>
              <a:rPr lang="en-US" sz="2400" u="sng" dirty="0"/>
              <a:t>Humans </a:t>
            </a:r>
            <a:r>
              <a:rPr lang="en-US" sz="2400" u="sng" dirty="0">
                <a:effectLst>
                  <a:outerShdw blurRad="38100" dist="38100" dir="2700000" algn="tl">
                    <a:srgbClr val="000000">
                      <a:alpha val="43137"/>
                    </a:srgbClr>
                  </a:outerShdw>
                </a:effectLst>
              </a:rPr>
              <a:t>inherit</a:t>
            </a:r>
            <a:r>
              <a:rPr lang="en-US" sz="2400" u="sng" dirty="0"/>
              <a:t> 50</a:t>
            </a:r>
            <a:r>
              <a:rPr lang="en-US" sz="2400" b="1" u="sng" dirty="0">
                <a:solidFill>
                  <a:schemeClr val="tx1"/>
                </a:solidFill>
              </a:rPr>
              <a:t>–</a:t>
            </a:r>
            <a:r>
              <a:rPr lang="en-US" sz="2400" u="sng" dirty="0"/>
              <a:t>100 </a:t>
            </a:r>
            <a:r>
              <a:rPr lang="en-US" sz="2400" u="sng" dirty="0">
                <a:effectLst>
                  <a:outerShdw blurRad="38100" dist="38100" dir="2700000" algn="tl">
                    <a:srgbClr val="000000">
                      <a:alpha val="43137"/>
                    </a:srgbClr>
                  </a:outerShdw>
                </a:effectLst>
              </a:rPr>
              <a:t>mutations</a:t>
            </a:r>
            <a:r>
              <a:rPr lang="en-US" sz="2400" u="sng" dirty="0"/>
              <a:t> from their </a:t>
            </a:r>
            <a:r>
              <a:rPr lang="en-US" sz="2400" u="sng" dirty="0">
                <a:effectLst>
                  <a:outerShdw blurRad="38100" dist="38100" dir="2700000" algn="tl">
                    <a:srgbClr val="000000">
                      <a:alpha val="43137"/>
                    </a:srgbClr>
                  </a:outerShdw>
                </a:effectLst>
              </a:rPr>
              <a:t>parents</a:t>
            </a:r>
            <a:r>
              <a:rPr lang="en-US" sz="2400" u="sng" dirty="0"/>
              <a:t> at birth</a:t>
            </a:r>
            <a:r>
              <a:rPr lang="en-US" sz="2400" dirty="0"/>
              <a:t>. </a:t>
            </a:r>
          </a:p>
          <a:p>
            <a:pPr marL="342000" indent="-342000"/>
            <a:r>
              <a:rPr lang="en-US" sz="2400" u="sng" dirty="0">
                <a:ln>
                  <a:solidFill>
                    <a:srgbClr val="D3F42C"/>
                  </a:solidFill>
                </a:ln>
                <a:solidFill>
                  <a:schemeClr val="accent5">
                    <a:lumMod val="50000"/>
                  </a:schemeClr>
                </a:solidFill>
                <a:effectLst>
                  <a:outerShdw blurRad="38100" dist="38100" dir="2700000" algn="tl">
                    <a:srgbClr val="000000">
                      <a:alpha val="43137"/>
                    </a:srgbClr>
                  </a:outerShdw>
                </a:effectLst>
              </a:rPr>
              <a:t>Most</a:t>
            </a:r>
            <a:r>
              <a:rPr lang="en-US" sz="2400" u="sng" dirty="0">
                <a:ln>
                  <a:solidFill>
                    <a:srgbClr val="D3F42C"/>
                  </a:solidFill>
                </a:ln>
                <a:solidFill>
                  <a:schemeClr val="accent5">
                    <a:lumMod val="50000"/>
                  </a:schemeClr>
                </a:solidFill>
              </a:rPr>
              <a:t> of these mutations </a:t>
            </a:r>
            <a:r>
              <a:rPr lang="en-US"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do not </a:t>
            </a:r>
            <a:r>
              <a:rPr lang="en-US" sz="2400" u="sng" dirty="0">
                <a:ln>
                  <a:solidFill>
                    <a:srgbClr val="D3F42C"/>
                  </a:solidFill>
                </a:ln>
                <a:solidFill>
                  <a:schemeClr val="accent5">
                    <a:lumMod val="50000"/>
                  </a:schemeClr>
                </a:solidFill>
              </a:rPr>
              <a:t>occur in </a:t>
            </a:r>
            <a:r>
              <a:rPr lang="en-US" sz="2400" u="sng" dirty="0">
                <a:ln>
                  <a:solidFill>
                    <a:srgbClr val="D3F42C"/>
                  </a:solidFill>
                </a:ln>
                <a:solidFill>
                  <a:schemeClr val="accent5">
                    <a:lumMod val="50000"/>
                  </a:schemeClr>
                </a:solidFill>
                <a:effectLst>
                  <a:outerShdw blurRad="38100" dist="38100" dir="2700000" algn="tl">
                    <a:srgbClr val="000000">
                      <a:alpha val="43137"/>
                    </a:srgbClr>
                  </a:outerShdw>
                </a:effectLst>
              </a:rPr>
              <a:t>protein</a:t>
            </a:r>
            <a:r>
              <a:rPr lang="en-US" sz="2400" u="sng" dirty="0">
                <a:ln>
                  <a:solidFill>
                    <a:srgbClr val="D3F42C"/>
                  </a:solidFill>
                </a:ln>
                <a:solidFill>
                  <a:schemeClr val="accent5">
                    <a:lumMod val="50000"/>
                  </a:schemeClr>
                </a:solidFill>
              </a:rPr>
              <a:t> </a:t>
            </a:r>
            <a:r>
              <a:rPr lang="en-US" sz="2400" u="sng" dirty="0">
                <a:ln>
                  <a:solidFill>
                    <a:srgbClr val="D3F42C"/>
                  </a:solidFill>
                </a:ln>
                <a:solidFill>
                  <a:schemeClr val="accent5">
                    <a:lumMod val="50000"/>
                  </a:schemeClr>
                </a:solidFill>
                <a:effectLst>
                  <a:outerShdw blurRad="38100" dist="38100" dir="2700000" algn="tl">
                    <a:srgbClr val="000000">
                      <a:alpha val="43137"/>
                    </a:srgbClr>
                  </a:outerShdw>
                </a:effectLst>
              </a:rPr>
              <a:t>coding</a:t>
            </a:r>
            <a:r>
              <a:rPr lang="en-US" sz="2400" u="sng" dirty="0">
                <a:ln>
                  <a:solidFill>
                    <a:srgbClr val="D3F42C"/>
                  </a:solidFill>
                </a:ln>
                <a:solidFill>
                  <a:schemeClr val="accent5">
                    <a:lumMod val="50000"/>
                  </a:schemeClr>
                </a:solidFill>
              </a:rPr>
              <a:t> </a:t>
            </a:r>
            <a:r>
              <a:rPr lang="en-US" sz="2400" u="sng" dirty="0">
                <a:ln>
                  <a:solidFill>
                    <a:srgbClr val="D3F42C"/>
                  </a:solidFill>
                </a:ln>
                <a:solidFill>
                  <a:schemeClr val="accent5">
                    <a:lumMod val="50000"/>
                  </a:schemeClr>
                </a:solidFill>
                <a:effectLst>
                  <a:outerShdw blurRad="38100" dist="38100" dir="2700000" algn="tl">
                    <a:srgbClr val="000000">
                      <a:alpha val="43137"/>
                    </a:srgbClr>
                  </a:outerShdw>
                </a:effectLst>
              </a:rPr>
              <a:t>regions</a:t>
            </a:r>
            <a:r>
              <a:rPr lang="en-US" sz="2400" dirty="0">
                <a:ln>
                  <a:solidFill>
                    <a:srgbClr val="D3F42C"/>
                  </a:solidFill>
                </a:ln>
                <a:solidFill>
                  <a:schemeClr val="accent5">
                    <a:lumMod val="50000"/>
                  </a:schemeClr>
                </a:solidFill>
              </a:rPr>
              <a:t>. Of </a:t>
            </a:r>
            <a:r>
              <a:rPr lang="en-US" sz="2400" dirty="0">
                <a:ln>
                  <a:solidFill>
                    <a:srgbClr val="D3F42C"/>
                  </a:solidFill>
                </a:ln>
                <a:solidFill>
                  <a:schemeClr val="accent5">
                    <a:lumMod val="50000"/>
                  </a:schemeClr>
                </a:solidFill>
                <a:effectLst>
                  <a:outerShdw blurRad="38100" dist="38100" dir="2700000" algn="tl">
                    <a:srgbClr val="000000">
                      <a:alpha val="43137"/>
                    </a:srgbClr>
                  </a:outerShdw>
                </a:effectLst>
              </a:rPr>
              <a:t>those</a:t>
            </a:r>
            <a:r>
              <a:rPr lang="en-US" sz="2400" dirty="0">
                <a:ln>
                  <a:solidFill>
                    <a:srgbClr val="D3F42C"/>
                  </a:solidFill>
                </a:ln>
                <a:solidFill>
                  <a:schemeClr val="accent5">
                    <a:lumMod val="50000"/>
                  </a:schemeClr>
                </a:solidFill>
              </a:rPr>
              <a:t> that </a:t>
            </a:r>
            <a:r>
              <a:rPr lang="en-US" sz="2400" dirty="0">
                <a:ln>
                  <a:solidFill>
                    <a:srgbClr val="D3F42C"/>
                  </a:solidFill>
                </a:ln>
                <a:solidFill>
                  <a:schemeClr val="accent5">
                    <a:lumMod val="50000"/>
                  </a:schemeClr>
                </a:solidFill>
                <a:effectLst>
                  <a:outerShdw blurRad="38100" dist="38100" dir="2700000" algn="tl">
                    <a:srgbClr val="000000">
                      <a:alpha val="43137"/>
                    </a:srgbClr>
                  </a:outerShdw>
                </a:effectLst>
              </a:rPr>
              <a:t>do</a:t>
            </a:r>
            <a:r>
              <a:rPr lang="en-US" sz="2400" dirty="0">
                <a:ln>
                  <a:solidFill>
                    <a:srgbClr val="D3F42C"/>
                  </a:solidFill>
                </a:ln>
                <a:solidFill>
                  <a:schemeClr val="accent5">
                    <a:lumMod val="50000"/>
                  </a:schemeClr>
                </a:solidFill>
              </a:rPr>
              <a:t>, </a:t>
            </a:r>
            <a:r>
              <a:rPr lang="en-US" sz="2400" u="sng" dirty="0">
                <a:ln>
                  <a:solidFill>
                    <a:srgbClr val="D3F42C"/>
                  </a:solidFill>
                </a:ln>
                <a:solidFill>
                  <a:schemeClr val="accent5">
                    <a:lumMod val="50000"/>
                  </a:schemeClr>
                </a:solidFill>
              </a:rPr>
              <a:t>only a </a:t>
            </a:r>
            <a:r>
              <a:rPr lang="en-US" sz="2400" u="sng" dirty="0">
                <a:ln>
                  <a:solidFill>
                    <a:srgbClr val="D3F42C"/>
                  </a:solidFill>
                </a:ln>
                <a:solidFill>
                  <a:schemeClr val="accent5">
                    <a:lumMod val="50000"/>
                  </a:schemeClr>
                </a:solidFill>
                <a:effectLst>
                  <a:outerShdw blurRad="38100" dist="38100" dir="2700000" algn="tl">
                    <a:srgbClr val="000000">
                      <a:alpha val="43137"/>
                    </a:srgbClr>
                  </a:outerShdw>
                </a:effectLst>
              </a:rPr>
              <a:t>few</a:t>
            </a:r>
            <a:r>
              <a:rPr lang="en-US" sz="2400" u="sng" dirty="0">
                <a:ln>
                  <a:solidFill>
                    <a:srgbClr val="D3F42C"/>
                  </a:solidFill>
                </a:ln>
                <a:solidFill>
                  <a:schemeClr val="accent5">
                    <a:lumMod val="50000"/>
                  </a:schemeClr>
                </a:solidFill>
              </a:rPr>
              <a:t> are in genes that promote cancer</a:t>
            </a:r>
            <a:r>
              <a:rPr lang="en-US" sz="2400" u="sng" dirty="0">
                <a:solidFill>
                  <a:schemeClr val="tx1"/>
                </a:solidFill>
              </a:rPr>
              <a:t>. </a:t>
            </a:r>
          </a:p>
          <a:p>
            <a:pPr marL="342000" indent="-342000"/>
            <a:r>
              <a:rPr lang="en-US" sz="2400" dirty="0">
                <a:solidFill>
                  <a:schemeClr val="tx1"/>
                </a:solidFill>
              </a:rPr>
              <a:t>However</a:t>
            </a:r>
            <a:r>
              <a:rPr lang="en-US" sz="2400" dirty="0">
                <a:ln>
                  <a:solidFill>
                    <a:schemeClr val="accent4">
                      <a:lumMod val="75000"/>
                    </a:schemeClr>
                  </a:solidFill>
                </a:ln>
                <a:solidFill>
                  <a:schemeClr val="tx1"/>
                </a:solidFill>
              </a:rPr>
              <a:t>, </a:t>
            </a:r>
            <a:r>
              <a:rPr lang="en-US" sz="2400" u="sng" dirty="0">
                <a:ln>
                  <a:solidFill>
                    <a:schemeClr val="accent4">
                      <a:lumMod val="75000"/>
                    </a:schemeClr>
                  </a:solidFill>
                </a:ln>
                <a:solidFill>
                  <a:schemeClr val="tx1"/>
                </a:solidFill>
                <a:effectLst>
                  <a:outerShdw blurRad="38100" dist="38100" dir="2700000" algn="tl">
                    <a:srgbClr val="000000">
                      <a:alpha val="43137"/>
                    </a:srgbClr>
                  </a:outerShdw>
                </a:effectLst>
              </a:rPr>
              <a:t>some</a:t>
            </a:r>
            <a:r>
              <a:rPr lang="en-US" sz="2400" u="sng" dirty="0">
                <a:ln>
                  <a:solidFill>
                    <a:schemeClr val="accent4">
                      <a:lumMod val="75000"/>
                    </a:schemeClr>
                  </a:solidFill>
                </a:ln>
                <a:solidFill>
                  <a:schemeClr val="tx1"/>
                </a:solidFill>
              </a:rPr>
              <a:t> hereditary mutations </a:t>
            </a:r>
            <a:r>
              <a:rPr lang="en-US" sz="2400" u="sng" dirty="0">
                <a:ln>
                  <a:solidFill>
                    <a:schemeClr val="accent4">
                      <a:lumMod val="75000"/>
                    </a:schemeClr>
                  </a:solidFill>
                </a:ln>
                <a:solidFill>
                  <a:schemeClr val="tx1"/>
                </a:solidFill>
                <a:effectLst>
                  <a:outerShdw blurRad="38100" dist="38100" dir="2700000" algn="tl">
                    <a:srgbClr val="000000">
                      <a:alpha val="43137"/>
                    </a:srgbClr>
                  </a:outerShdw>
                </a:effectLst>
              </a:rPr>
              <a:t>lead</a:t>
            </a:r>
            <a:r>
              <a:rPr lang="en-US" sz="2400" u="sng" dirty="0">
                <a:ln>
                  <a:solidFill>
                    <a:schemeClr val="accent4">
                      <a:lumMod val="75000"/>
                    </a:schemeClr>
                  </a:solidFill>
                </a:ln>
                <a:solidFill>
                  <a:schemeClr val="tx1"/>
                </a:solidFill>
              </a:rPr>
              <a:t> to higher incidence of </a:t>
            </a:r>
            <a:r>
              <a:rPr lang="en-US" sz="2400" u="sng" dirty="0">
                <a:ln>
                  <a:solidFill>
                    <a:schemeClr val="accent4">
                      <a:lumMod val="75000"/>
                    </a:schemeClr>
                  </a:solidFill>
                </a:ln>
                <a:solidFill>
                  <a:schemeClr val="tx1"/>
                </a:solidFill>
                <a:effectLst>
                  <a:outerShdw blurRad="38100" dist="38100" dir="2700000" algn="tl">
                    <a:srgbClr val="000000">
                      <a:alpha val="43137"/>
                    </a:srgbClr>
                  </a:outerShdw>
                </a:effectLst>
              </a:rPr>
              <a:t>cancer</a:t>
            </a:r>
            <a:r>
              <a:rPr lang="en-US" sz="2400" dirty="0">
                <a:ln>
                  <a:solidFill>
                    <a:schemeClr val="accent4">
                      <a:lumMod val="75000"/>
                    </a:schemeClr>
                  </a:solidFill>
                </a:ln>
                <a:solidFill>
                  <a:schemeClr val="tx1"/>
                </a:solidFill>
              </a:rPr>
              <a:t>, including </a:t>
            </a:r>
            <a:r>
              <a:rPr lang="en-US" sz="2400" u="sng" dirty="0">
                <a:ln>
                  <a:solidFill>
                    <a:srgbClr val="D3F42C"/>
                  </a:solidFill>
                </a:ln>
                <a:solidFill>
                  <a:srgbClr val="FF0000"/>
                </a:solidFill>
                <a:effectLst>
                  <a:glow rad="63500">
                    <a:schemeClr val="accent5">
                      <a:satMod val="175000"/>
                      <a:alpha val="40000"/>
                    </a:schemeClr>
                  </a:glow>
                </a:effectLst>
              </a:rPr>
              <a:t>those</a:t>
            </a:r>
            <a:r>
              <a:rPr lang="en-US" sz="2400" u="sng" dirty="0">
                <a:ln>
                  <a:solidFill>
                    <a:srgbClr val="D3F42C"/>
                  </a:solidFill>
                </a:ln>
                <a:solidFill>
                  <a:schemeClr val="tx1"/>
                </a:solidFill>
                <a:effectLst>
                  <a:glow rad="63500">
                    <a:schemeClr val="accent5">
                      <a:satMod val="175000"/>
                      <a:alpha val="40000"/>
                    </a:schemeClr>
                  </a:glow>
                </a:effectLst>
              </a:rPr>
              <a:t> that control cell proliferation </a:t>
            </a:r>
            <a:r>
              <a:rPr lang="en-US" sz="2400" u="sng" dirty="0">
                <a:ln>
                  <a:solidFill>
                    <a:srgbClr val="D3F42C"/>
                  </a:solidFill>
                </a:ln>
                <a:solidFill>
                  <a:srgbClr val="FF0000"/>
                </a:solidFill>
                <a:effectLst>
                  <a:glow rad="63500">
                    <a:schemeClr val="accent5">
                      <a:satMod val="175000"/>
                      <a:alpha val="40000"/>
                    </a:schemeClr>
                  </a:glow>
                </a:effectLst>
              </a:rPr>
              <a:t>or</a:t>
            </a:r>
            <a:r>
              <a:rPr lang="en-US" sz="2400" u="sng" dirty="0">
                <a:ln>
                  <a:solidFill>
                    <a:srgbClr val="D3F42C"/>
                  </a:solidFill>
                </a:ln>
                <a:solidFill>
                  <a:schemeClr val="tx1"/>
                </a:solidFill>
                <a:effectLst>
                  <a:glow rad="63500">
                    <a:schemeClr val="accent5">
                      <a:satMod val="175000"/>
                      <a:alpha val="40000"/>
                    </a:schemeClr>
                  </a:glow>
                </a:effectLst>
              </a:rPr>
              <a:t> DNA repair. </a:t>
            </a:r>
          </a:p>
          <a:p>
            <a:pPr marL="342000" indent="-342000"/>
            <a:r>
              <a:rPr lang="en-US" sz="2400" dirty="0">
                <a:solidFill>
                  <a:schemeClr val="tx1"/>
                </a:solidFill>
              </a:rPr>
              <a:t>Any new mutations act on this background. </a:t>
            </a:r>
          </a:p>
        </p:txBody>
      </p:sp>
    </p:spTree>
    <p:extLst>
      <p:ext uri="{BB962C8B-B14F-4D97-AF65-F5344CB8AC3E}">
        <p14:creationId xmlns:p14="http://schemas.microsoft.com/office/powerpoint/2010/main" val="1849808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82280"/>
            <a:ext cx="8302240" cy="1632871"/>
          </a:xfrm>
          <a:solidFill>
            <a:schemeClr val="accent2">
              <a:lumMod val="20000"/>
              <a:lumOff val="80000"/>
            </a:schemeClr>
          </a:solidFill>
        </p:spPr>
        <p:txBody>
          <a:bodyPr lIns="0" tIns="0" rIns="0" bIns="0" anchor="ctr"/>
          <a:lstStyle/>
          <a:p>
            <a:r>
              <a:rPr lang="en-US" sz="3600" dirty="0">
                <a:latin typeface="+mj-lt"/>
              </a:rPr>
              <a:t>Many Chemicals Can Cause Cancer, Often After Metabolic Activation in the Liver</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1965269"/>
            <a:ext cx="8302240" cy="3220872"/>
          </a:xfrm>
          <a:prstGeom prst="rect">
            <a:avLst/>
          </a:prstGeom>
        </p:spPr>
        <p:txBody>
          <a:bodyPr lIns="0" tIns="0" rIns="0" bIns="0"/>
          <a:lstStyle/>
          <a:p>
            <a:pPr marL="342000" indent="-342000"/>
            <a:r>
              <a:rPr lang="en-US" sz="2400" dirty="0">
                <a:solidFill>
                  <a:schemeClr val="tx1"/>
                </a:solidFill>
              </a:rPr>
              <a:t>The </a:t>
            </a:r>
            <a:r>
              <a:rPr lang="en-US" sz="2400" dirty="0">
                <a:solidFill>
                  <a:schemeClr val="tx1"/>
                </a:solidFill>
                <a:effectLst>
                  <a:outerShdw blurRad="38100" dist="38100" dir="2700000" algn="tl">
                    <a:srgbClr val="000000">
                      <a:alpha val="43137"/>
                    </a:srgbClr>
                  </a:outerShdw>
                </a:effectLst>
              </a:rPr>
              <a:t>list</a:t>
            </a:r>
            <a:r>
              <a:rPr lang="en-US" sz="2400" dirty="0">
                <a:solidFill>
                  <a:schemeClr val="tx1"/>
                </a:solidFill>
              </a:rPr>
              <a:t> of known and </a:t>
            </a:r>
            <a:r>
              <a:rPr lang="en-US" sz="2400" dirty="0">
                <a:solidFill>
                  <a:schemeClr val="tx1"/>
                </a:solidFill>
                <a:effectLst>
                  <a:outerShdw blurRad="38100" dist="38100" dir="2700000" algn="tl">
                    <a:srgbClr val="000000">
                      <a:alpha val="43137"/>
                    </a:srgbClr>
                  </a:outerShdw>
                </a:effectLst>
              </a:rPr>
              <a:t>suspected</a:t>
            </a:r>
            <a:r>
              <a:rPr lang="en-US" sz="2400" dirty="0">
                <a:solidFill>
                  <a:schemeClr val="tx1"/>
                </a:solidFill>
              </a:rPr>
              <a:t> </a:t>
            </a:r>
            <a:r>
              <a:rPr lang="en-US" sz="2400" b="1" dirty="0">
                <a:solidFill>
                  <a:schemeClr val="tx1"/>
                </a:solidFill>
              </a:rPr>
              <a:t>carcinogens</a:t>
            </a:r>
            <a:r>
              <a:rPr lang="en-US" sz="2400" dirty="0">
                <a:solidFill>
                  <a:schemeClr val="tx1"/>
                </a:solidFill>
              </a:rPr>
              <a:t> (cancer-causing agents) has </a:t>
            </a:r>
            <a:r>
              <a:rPr lang="en-US" sz="2400" dirty="0">
                <a:solidFill>
                  <a:srgbClr val="FF0000"/>
                </a:solidFill>
                <a:effectLst>
                  <a:outerShdw blurRad="38100" dist="38100" dir="2700000" algn="tl">
                    <a:srgbClr val="000000">
                      <a:alpha val="43137"/>
                    </a:srgbClr>
                  </a:outerShdw>
                </a:effectLst>
              </a:rPr>
              <a:t>grown</a:t>
            </a:r>
            <a:r>
              <a:rPr lang="en-US" sz="2400" dirty="0">
                <a:solidFill>
                  <a:schemeClr val="tx1"/>
                </a:solidFill>
              </a:rPr>
              <a:t> to include </a:t>
            </a:r>
            <a:r>
              <a:rPr lang="en-US" sz="2400" u="sng" dirty="0">
                <a:solidFill>
                  <a:schemeClr val="tx1"/>
                </a:solidFill>
              </a:rPr>
              <a:t>hundreds of different chemicals.</a:t>
            </a:r>
          </a:p>
          <a:p>
            <a:pPr marL="342000" indent="-342000"/>
            <a:r>
              <a:rPr lang="en-US" sz="2400" dirty="0">
                <a:solidFill>
                  <a:schemeClr val="tx1"/>
                </a:solidFill>
                <a:effectLst>
                  <a:glow rad="63500">
                    <a:schemeClr val="accent5">
                      <a:satMod val="175000"/>
                      <a:alpha val="40000"/>
                    </a:schemeClr>
                  </a:glow>
                  <a:outerShdw blurRad="38100" dist="38100" dir="2700000" algn="tl">
                    <a:srgbClr val="000000">
                      <a:alpha val="43137"/>
                    </a:srgbClr>
                  </a:outerShdw>
                </a:effectLst>
              </a:rPr>
              <a:t>Many</a:t>
            </a:r>
            <a:r>
              <a:rPr lang="en-US" sz="2400" dirty="0">
                <a:solidFill>
                  <a:schemeClr val="tx1"/>
                </a:solidFill>
                <a:effectLst>
                  <a:glow rad="63500">
                    <a:schemeClr val="accent5">
                      <a:satMod val="175000"/>
                      <a:alpha val="40000"/>
                    </a:schemeClr>
                  </a:glow>
                </a:effectLst>
              </a:rPr>
              <a:t> carcinogens </a:t>
            </a:r>
            <a:r>
              <a:rPr lang="en-US" sz="2400" u="sng" dirty="0">
                <a:solidFill>
                  <a:srgbClr val="FF0000"/>
                </a:solidFill>
                <a:effectLst>
                  <a:glow rad="63500">
                    <a:schemeClr val="accent5">
                      <a:satMod val="175000"/>
                      <a:alpha val="40000"/>
                    </a:schemeClr>
                  </a:glow>
                </a:effectLst>
              </a:rPr>
              <a:t>share</a:t>
            </a:r>
            <a:r>
              <a:rPr lang="en-US" sz="2400" u="sng" dirty="0">
                <a:solidFill>
                  <a:schemeClr val="tx1"/>
                </a:solidFill>
                <a:effectLst>
                  <a:glow rad="63500">
                    <a:schemeClr val="accent5">
                      <a:satMod val="175000"/>
                      <a:alpha val="40000"/>
                    </a:schemeClr>
                  </a:glow>
                </a:effectLst>
              </a:rPr>
              <a:t> a need for metabolic activation </a:t>
            </a:r>
            <a:r>
              <a:rPr lang="en-US" sz="2400" u="sng" dirty="0">
                <a:solidFill>
                  <a:srgbClr val="FF0000"/>
                </a:solidFill>
                <a:effectLst>
                  <a:glow rad="63500">
                    <a:schemeClr val="accent5">
                      <a:satMod val="175000"/>
                      <a:alpha val="40000"/>
                    </a:schemeClr>
                  </a:glow>
                </a:effectLst>
              </a:rPr>
              <a:t>before</a:t>
            </a:r>
            <a:r>
              <a:rPr lang="en-US" sz="2400" u="sng" dirty="0">
                <a:solidFill>
                  <a:schemeClr val="tx1"/>
                </a:solidFill>
                <a:effectLst>
                  <a:glow rad="63500">
                    <a:schemeClr val="accent5">
                      <a:satMod val="175000"/>
                      <a:alpha val="40000"/>
                    </a:schemeClr>
                  </a:glow>
                </a:effectLst>
              </a:rPr>
              <a:t> they can cause cancer</a:t>
            </a:r>
            <a:r>
              <a:rPr lang="en-US" sz="2400" dirty="0">
                <a:solidFill>
                  <a:schemeClr val="tx1"/>
                </a:solidFill>
                <a:effectLst>
                  <a:glow rad="63500">
                    <a:schemeClr val="accent5">
                      <a:satMod val="175000"/>
                      <a:alpha val="40000"/>
                    </a:schemeClr>
                  </a:glow>
                </a:effectLst>
              </a:rPr>
              <a:t>.</a:t>
            </a:r>
          </a:p>
          <a:p>
            <a:pPr marL="342000" indent="-342000"/>
            <a:r>
              <a:rPr lang="en-US" sz="2400" dirty="0">
                <a:solidFill>
                  <a:schemeClr val="accent4">
                    <a:lumMod val="75000"/>
                  </a:schemeClr>
                </a:solidFill>
                <a:effectLst>
                  <a:glow rad="63500">
                    <a:schemeClr val="accent4">
                      <a:satMod val="175000"/>
                      <a:alpha val="40000"/>
                    </a:schemeClr>
                  </a:glow>
                </a:effectLst>
              </a:rPr>
              <a:t>In the </a:t>
            </a:r>
            <a:r>
              <a:rPr lang="en-US" sz="2400"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liver</a:t>
            </a:r>
            <a:r>
              <a:rPr lang="en-US" sz="2400" dirty="0">
                <a:solidFill>
                  <a:schemeClr val="accent4">
                    <a:lumMod val="75000"/>
                  </a:schemeClr>
                </a:solidFill>
                <a:effectLst>
                  <a:glow rad="63500">
                    <a:schemeClr val="accent4">
                      <a:satMod val="175000"/>
                      <a:alpha val="40000"/>
                    </a:schemeClr>
                  </a:glow>
                </a:effectLst>
              </a:rPr>
              <a:t>, </a:t>
            </a:r>
            <a:r>
              <a:rPr lang="en-US" sz="2400" i="1" u="sng" dirty="0">
                <a:solidFill>
                  <a:schemeClr val="accent4">
                    <a:lumMod val="75000"/>
                  </a:schemeClr>
                </a:solidFill>
                <a:effectLst>
                  <a:glow rad="63500">
                    <a:schemeClr val="accent4">
                      <a:satMod val="175000"/>
                      <a:alpha val="40000"/>
                    </a:schemeClr>
                  </a:glow>
                </a:effectLst>
              </a:rPr>
              <a:t>2-naphthylamine </a:t>
            </a:r>
            <a:r>
              <a:rPr lang="en-US" sz="2400" u="sng" dirty="0">
                <a:solidFill>
                  <a:schemeClr val="accent4">
                    <a:lumMod val="75000"/>
                  </a:schemeClr>
                </a:solidFill>
                <a:effectLst>
                  <a:glow rad="63500">
                    <a:schemeClr val="accent4">
                      <a:satMod val="175000"/>
                      <a:alpha val="40000"/>
                    </a:schemeClr>
                  </a:glow>
                </a:effectLst>
              </a:rPr>
              <a:t>is </a:t>
            </a:r>
            <a:r>
              <a:rPr lang="en-US" sz="2400" u="sng"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metabolized</a:t>
            </a:r>
            <a:r>
              <a:rPr lang="en-US" sz="2400" u="sng" dirty="0">
                <a:solidFill>
                  <a:schemeClr val="accent4">
                    <a:lumMod val="75000"/>
                  </a:schemeClr>
                </a:solidFill>
                <a:effectLst>
                  <a:glow rad="63500">
                    <a:schemeClr val="accent4">
                      <a:satMod val="175000"/>
                      <a:alpha val="40000"/>
                    </a:schemeClr>
                  </a:glow>
                </a:effectLst>
              </a:rPr>
              <a:t> into </a:t>
            </a:r>
            <a:r>
              <a:rPr lang="en-US" sz="2400" u="sng"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other</a:t>
            </a:r>
            <a:r>
              <a:rPr lang="en-US" sz="2400" u="sng" dirty="0">
                <a:solidFill>
                  <a:schemeClr val="accent4">
                    <a:lumMod val="75000"/>
                  </a:schemeClr>
                </a:solidFill>
                <a:effectLst>
                  <a:glow rad="63500">
                    <a:schemeClr val="accent4">
                      <a:satMod val="175000"/>
                      <a:alpha val="40000"/>
                    </a:schemeClr>
                  </a:glow>
                </a:effectLst>
              </a:rPr>
              <a:t> chemicals that actually </a:t>
            </a:r>
            <a:r>
              <a:rPr lang="en-US" sz="2400" u="sng" dirty="0">
                <a:solidFill>
                  <a:schemeClr val="accent4">
                    <a:lumMod val="75000"/>
                  </a:schemeClr>
                </a:solidFill>
                <a:effectLst>
                  <a:glow rad="63500">
                    <a:schemeClr val="accent4">
                      <a:satMod val="175000"/>
                      <a:alpha val="40000"/>
                    </a:schemeClr>
                  </a:glow>
                  <a:outerShdw blurRad="38100" dist="38100" dir="2700000" algn="tl">
                    <a:srgbClr val="000000">
                      <a:alpha val="43137"/>
                    </a:srgbClr>
                  </a:outerShdw>
                </a:effectLst>
              </a:rPr>
              <a:t>cause</a:t>
            </a:r>
            <a:r>
              <a:rPr lang="en-US" sz="2400" u="sng" dirty="0">
                <a:solidFill>
                  <a:schemeClr val="accent4">
                    <a:lumMod val="75000"/>
                  </a:schemeClr>
                </a:solidFill>
                <a:effectLst>
                  <a:glow rad="63500">
                    <a:schemeClr val="accent4">
                      <a:satMod val="175000"/>
                      <a:alpha val="40000"/>
                    </a:schemeClr>
                  </a:glow>
                </a:effectLst>
              </a:rPr>
              <a:t> cancer.</a:t>
            </a:r>
          </a:p>
        </p:txBody>
      </p:sp>
    </p:spTree>
    <p:extLst>
      <p:ext uri="{BB962C8B-B14F-4D97-AF65-F5344CB8AC3E}">
        <p14:creationId xmlns:p14="http://schemas.microsoft.com/office/powerpoint/2010/main" val="19973158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54985"/>
            <a:ext cx="8302240" cy="582481"/>
          </a:xfrm>
          <a:solidFill>
            <a:schemeClr val="accent2">
              <a:lumMod val="20000"/>
              <a:lumOff val="80000"/>
            </a:schemeClr>
          </a:solidFill>
        </p:spPr>
        <p:txBody>
          <a:bodyPr lIns="0" tIns="0" rIns="0" bIns="0" anchor="ctr"/>
          <a:lstStyle/>
          <a:p>
            <a:r>
              <a:rPr lang="en-US" sz="3600" dirty="0">
                <a:latin typeface="+mj-lt"/>
              </a:rPr>
              <a:t>Precarcinogens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9716"/>
            <a:ext cx="8302240" cy="3646875"/>
          </a:xfrm>
          <a:prstGeom prst="rect">
            <a:avLst/>
          </a:prstGeom>
        </p:spPr>
        <p:txBody>
          <a:bodyPr lIns="0" tIns="0" rIns="0" bIns="0"/>
          <a:lstStyle/>
          <a:p>
            <a:pPr marL="342000" indent="-342000"/>
            <a:r>
              <a:rPr lang="en-US" sz="2400" u="sng" dirty="0">
                <a:solidFill>
                  <a:schemeClr val="tx1"/>
                </a:solidFill>
                <a:effectLst>
                  <a:outerShdw blurRad="38100" dist="38100" dir="2700000" algn="tl">
                    <a:srgbClr val="000000">
                      <a:alpha val="43137"/>
                    </a:srgbClr>
                  </a:outerShdw>
                </a:effectLst>
              </a:rPr>
              <a:t>Substances</a:t>
            </a:r>
            <a:r>
              <a:rPr lang="en-US" sz="2400" u="sng" dirty="0">
                <a:solidFill>
                  <a:schemeClr val="tx1"/>
                </a:solidFill>
              </a:rPr>
              <a:t> that must be </a:t>
            </a:r>
            <a:r>
              <a:rPr lang="en-US" sz="2400" u="sng" dirty="0">
                <a:solidFill>
                  <a:schemeClr val="tx1"/>
                </a:solidFill>
                <a:effectLst>
                  <a:outerShdw blurRad="38100" dist="38100" dir="2700000" algn="tl">
                    <a:srgbClr val="000000">
                      <a:alpha val="43137"/>
                    </a:srgbClr>
                  </a:outerShdw>
                </a:effectLst>
              </a:rPr>
              <a:t>metabolically</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activated</a:t>
            </a:r>
            <a:r>
              <a:rPr lang="en-US" sz="2400" u="sng" dirty="0">
                <a:solidFill>
                  <a:schemeClr val="tx1"/>
                </a:solidFill>
              </a:rPr>
              <a:t> before </a:t>
            </a:r>
            <a:r>
              <a:rPr lang="en-US" sz="2400" u="sng" dirty="0">
                <a:solidFill>
                  <a:schemeClr val="tx1"/>
                </a:solidFill>
                <a:effectLst>
                  <a:outerShdw blurRad="38100" dist="38100" dir="2700000" algn="tl">
                    <a:srgbClr val="000000">
                      <a:alpha val="43137"/>
                    </a:srgbClr>
                  </a:outerShdw>
                </a:effectLst>
              </a:rPr>
              <a:t>causing</a:t>
            </a:r>
            <a:r>
              <a:rPr lang="en-US" sz="2400" u="sng" dirty="0">
                <a:solidFill>
                  <a:schemeClr val="tx1"/>
                </a:solidFill>
              </a:rPr>
              <a:t> cancer are called </a:t>
            </a:r>
            <a:r>
              <a:rPr lang="en-US" sz="2400" b="1" dirty="0" err="1">
                <a:solidFill>
                  <a:schemeClr val="tx1"/>
                </a:solidFill>
              </a:rPr>
              <a:t>precarcinogens</a:t>
            </a:r>
            <a:r>
              <a:rPr lang="en-US" sz="2400" b="1" dirty="0">
                <a:solidFill>
                  <a:schemeClr val="tx1"/>
                </a:solidFill>
              </a:rPr>
              <a:t>.</a:t>
            </a:r>
          </a:p>
          <a:p>
            <a:pPr marL="342000" indent="-342000"/>
            <a:r>
              <a:rPr lang="en-US" sz="2400" u="sng" dirty="0">
                <a:solidFill>
                  <a:schemeClr val="tx1"/>
                </a:solidFill>
                <a:effectLst>
                  <a:outerShdw blurRad="38100" dist="38100" dir="2700000" algn="tl">
                    <a:srgbClr val="000000">
                      <a:alpha val="43137"/>
                    </a:srgbClr>
                  </a:outerShdw>
                </a:effectLst>
              </a:rPr>
              <a:t>Most</a:t>
            </a:r>
            <a:r>
              <a:rPr lang="en-US" sz="2400" u="sng" dirty="0">
                <a:solidFill>
                  <a:schemeClr val="tx1"/>
                </a:solidFill>
              </a:rPr>
              <a:t> </a:t>
            </a:r>
            <a:r>
              <a:rPr lang="en-US" sz="2400" u="sng" dirty="0" err="1">
                <a:solidFill>
                  <a:schemeClr val="tx1"/>
                </a:solidFill>
              </a:rPr>
              <a:t>precarcinogens</a:t>
            </a:r>
            <a:r>
              <a:rPr lang="en-US" sz="2400" u="sng" dirty="0">
                <a:solidFill>
                  <a:schemeClr val="tx1"/>
                </a:solidFill>
              </a:rPr>
              <a:t> are </a:t>
            </a:r>
            <a:r>
              <a:rPr lang="en-US" sz="2400" u="sng" dirty="0">
                <a:solidFill>
                  <a:schemeClr val="tx1"/>
                </a:solidFill>
                <a:effectLst>
                  <a:outerShdw blurRad="38100" dist="38100" dir="2700000" algn="tl">
                    <a:srgbClr val="000000">
                      <a:alpha val="43137"/>
                    </a:srgbClr>
                  </a:outerShdw>
                </a:effectLst>
              </a:rPr>
              <a:t>activated</a:t>
            </a:r>
            <a:r>
              <a:rPr lang="en-US" sz="2400" u="sng" dirty="0">
                <a:solidFill>
                  <a:schemeClr val="tx1"/>
                </a:solidFill>
              </a:rPr>
              <a:t> in the </a:t>
            </a:r>
            <a:r>
              <a:rPr lang="en-US" sz="2400" u="sng" dirty="0">
                <a:solidFill>
                  <a:schemeClr val="tx1"/>
                </a:solidFill>
                <a:effectLst>
                  <a:outerShdw blurRad="38100" dist="38100" dir="2700000" algn="tl">
                    <a:srgbClr val="000000">
                      <a:alpha val="43137"/>
                    </a:srgbClr>
                  </a:outerShdw>
                </a:effectLst>
              </a:rPr>
              <a:t>liver</a:t>
            </a:r>
            <a:r>
              <a:rPr lang="en-US" sz="2400" dirty="0">
                <a:solidFill>
                  <a:schemeClr val="tx1"/>
                </a:solidFill>
              </a:rPr>
              <a:t> by </a:t>
            </a:r>
            <a:r>
              <a:rPr lang="en-US" sz="2400" u="sng" dirty="0">
                <a:solidFill>
                  <a:schemeClr val="tx1"/>
                </a:solidFill>
              </a:rPr>
              <a:t>members of the </a:t>
            </a:r>
            <a:r>
              <a:rPr lang="en-US" sz="2400" i="1" u="sng" dirty="0">
                <a:solidFill>
                  <a:srgbClr val="C00000"/>
                </a:solidFill>
              </a:rPr>
              <a:t>cytochrome P450 </a:t>
            </a:r>
            <a:r>
              <a:rPr lang="en-US" sz="2400" u="sng" dirty="0">
                <a:solidFill>
                  <a:srgbClr val="C00000"/>
                </a:solidFill>
              </a:rPr>
              <a:t>enzyme family</a:t>
            </a:r>
            <a:r>
              <a:rPr lang="en-US" sz="2400" u="sng" dirty="0">
                <a:solidFill>
                  <a:schemeClr val="tx1"/>
                </a:solidFill>
              </a:rPr>
              <a:t>.</a:t>
            </a:r>
          </a:p>
          <a:p>
            <a:pPr marL="342000" indent="-342000"/>
            <a:r>
              <a:rPr lang="en-US" sz="2400" dirty="0">
                <a:solidFill>
                  <a:schemeClr val="accent5">
                    <a:lumMod val="50000"/>
                  </a:schemeClr>
                </a:solidFill>
                <a:effectLst>
                  <a:glow rad="63500">
                    <a:schemeClr val="accent4">
                      <a:satMod val="175000"/>
                      <a:alpha val="40000"/>
                    </a:schemeClr>
                  </a:glow>
                </a:effectLst>
              </a:rPr>
              <a:t>These </a:t>
            </a:r>
            <a:r>
              <a:rPr lang="en-US" sz="2400" u="sng" dirty="0">
                <a:solidFill>
                  <a:schemeClr val="accent5">
                    <a:lumMod val="50000"/>
                  </a:schemeClr>
                </a:solidFill>
                <a:effectLst>
                  <a:glow rad="63500">
                    <a:schemeClr val="accent4">
                      <a:satMod val="175000"/>
                      <a:alpha val="40000"/>
                    </a:schemeClr>
                  </a:glow>
                </a:effectLst>
              </a:rPr>
              <a:t>catalyze the </a:t>
            </a:r>
            <a:r>
              <a:rPr lang="en-US" sz="2400" u="sng" dirty="0">
                <a:ln>
                  <a:solidFill>
                    <a:srgbClr val="D3F42C"/>
                  </a:solidFill>
                </a:ln>
                <a:solidFill>
                  <a:srgbClr val="C00000"/>
                </a:solidFill>
                <a:effectLst>
                  <a:glow rad="63500">
                    <a:schemeClr val="accent4">
                      <a:satMod val="175000"/>
                      <a:alpha val="40000"/>
                    </a:schemeClr>
                  </a:glow>
                  <a:outerShdw blurRad="38100" dist="38100" dir="2700000" algn="tl">
                    <a:srgbClr val="000000">
                      <a:alpha val="43137"/>
                    </a:srgbClr>
                  </a:outerShdw>
                </a:effectLst>
              </a:rPr>
              <a:t>oxidation</a:t>
            </a:r>
            <a:r>
              <a:rPr lang="en-US" sz="2400" u="sng" dirty="0">
                <a:solidFill>
                  <a:schemeClr val="accent5">
                    <a:lumMod val="50000"/>
                  </a:schemeClr>
                </a:solidFill>
                <a:effectLst>
                  <a:glow rad="63500">
                    <a:schemeClr val="accent4">
                      <a:satMod val="175000"/>
                      <a:alpha val="40000"/>
                    </a:schemeClr>
                  </a:glow>
                </a:effectLst>
              </a:rPr>
              <a:t> of foreign chemicals to make them less toxic and easier to eliminate from the body</a:t>
            </a:r>
            <a:r>
              <a:rPr lang="en-US" sz="2400" u="sng" dirty="0">
                <a:solidFill>
                  <a:schemeClr val="tx1"/>
                </a:solidFill>
              </a:rPr>
              <a:t>.</a:t>
            </a:r>
          </a:p>
          <a:p>
            <a:pPr marL="342000" indent="-342000"/>
            <a:r>
              <a:rPr lang="en-US" sz="2400" dirty="0">
                <a:solidFill>
                  <a:schemeClr val="tx1"/>
                </a:solidFill>
                <a:effectLst>
                  <a:outerShdw blurRad="38100" dist="38100" dir="2700000" algn="tl">
                    <a:srgbClr val="000000">
                      <a:alpha val="43137"/>
                    </a:srgbClr>
                  </a:outerShdw>
                </a:effectLst>
              </a:rPr>
              <a:t>When</a:t>
            </a:r>
            <a:r>
              <a:rPr lang="en-US" sz="2400" dirty="0">
                <a:solidFill>
                  <a:schemeClr val="tx1"/>
                </a:solidFill>
              </a:rPr>
              <a:t> </a:t>
            </a:r>
            <a:r>
              <a:rPr lang="en-US" sz="2400" u="sng" dirty="0">
                <a:solidFill>
                  <a:schemeClr val="tx1"/>
                </a:solidFill>
              </a:rPr>
              <a:t>oxidation reactions </a:t>
            </a:r>
            <a:r>
              <a:rPr lang="en-US" sz="2400" u="sng" dirty="0">
                <a:solidFill>
                  <a:schemeClr val="tx1"/>
                </a:solidFill>
                <a:effectLst>
                  <a:outerShdw blurRad="38100" dist="38100" dir="2700000" algn="tl">
                    <a:srgbClr val="000000">
                      <a:alpha val="43137"/>
                    </a:srgbClr>
                  </a:outerShdw>
                </a:effectLst>
              </a:rPr>
              <a:t>convert</a:t>
            </a:r>
            <a:r>
              <a:rPr lang="en-US" sz="2400" u="sng" dirty="0">
                <a:solidFill>
                  <a:schemeClr val="tx1"/>
                </a:solidFill>
              </a:rPr>
              <a:t> foreign chemicals </a:t>
            </a:r>
            <a:r>
              <a:rPr lang="en-US" sz="2400" u="sng" dirty="0">
                <a:solidFill>
                  <a:schemeClr val="tx1"/>
                </a:solidFill>
                <a:effectLst>
                  <a:outerShdw blurRad="38100" dist="38100" dir="2700000" algn="tl">
                    <a:srgbClr val="000000">
                      <a:alpha val="43137"/>
                    </a:srgbClr>
                  </a:outerShdw>
                </a:effectLst>
              </a:rPr>
              <a:t>into</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carcinogens</a:t>
            </a:r>
            <a:r>
              <a:rPr lang="en-US" sz="2400" u="sng" dirty="0">
                <a:solidFill>
                  <a:schemeClr val="tx1"/>
                </a:solidFill>
              </a:rPr>
              <a:t>, it is called </a:t>
            </a:r>
            <a:r>
              <a:rPr lang="en-US" sz="2400" i="1" u="sng" dirty="0">
                <a:solidFill>
                  <a:srgbClr val="C00000"/>
                </a:solidFill>
              </a:rPr>
              <a:t>carcinogen activation</a:t>
            </a:r>
            <a:r>
              <a:rPr lang="en-US" sz="2400" u="sng" dirty="0">
                <a:solidFill>
                  <a:schemeClr val="tx1"/>
                </a:solidFill>
              </a:rPr>
              <a:t>. </a:t>
            </a:r>
            <a:endParaRPr lang="en-US" sz="2400" u="sng" dirty="0" smtClean="0">
              <a:solidFill>
                <a:schemeClr val="tx1"/>
              </a:solidFill>
            </a:endParaRPr>
          </a:p>
          <a:p>
            <a:pPr marL="342000" indent="-342000"/>
            <a:endParaRPr lang="en-US" sz="2400" u="sng" dirty="0">
              <a:solidFill>
                <a:schemeClr val="tx1"/>
              </a:solidFill>
            </a:endParaRPr>
          </a:p>
          <a:p>
            <a:pPr marL="342000" indent="-342000" algn="ctr"/>
            <a:r>
              <a:rPr lang="en-US" sz="2000" dirty="0" smtClean="0">
                <a:solidFill>
                  <a:schemeClr val="tx1"/>
                </a:solidFill>
              </a:rPr>
              <a:t>Precarcinogens</a:t>
            </a:r>
            <a:r>
              <a:rPr lang="en-US" sz="2000" u="sng" dirty="0" smtClean="0">
                <a:solidFill>
                  <a:schemeClr val="tx1"/>
                </a:solidFill>
              </a:rPr>
              <a:t> </a:t>
            </a:r>
            <a:r>
              <a:rPr lang="en-US" sz="2000" dirty="0" smtClean="0">
                <a:solidFill>
                  <a:schemeClr val="tx1"/>
                </a:solidFill>
              </a:rPr>
              <a:t>--------</a:t>
            </a:r>
            <a:r>
              <a:rPr lang="en-US" sz="2000" dirty="0" smtClean="0">
                <a:solidFill>
                  <a:schemeClr val="tx1"/>
                </a:solidFill>
                <a:sym typeface="Wingdings" panose="05000000000000000000" pitchFamily="2" charset="2"/>
              </a:rPr>
              <a:t> carcinogens ( carcinogen activation).                      </a:t>
            </a:r>
            <a:r>
              <a:rPr lang="en-US" sz="2400" dirty="0" smtClean="0">
                <a:solidFill>
                  <a:schemeClr val="tx1"/>
                </a:solidFill>
                <a:sym typeface="Wingdings" panose="05000000000000000000" pitchFamily="2" charset="2"/>
              </a:rPr>
              <a:t>oxidation reactions</a:t>
            </a:r>
            <a:endParaRPr lang="en-US" sz="2400" dirty="0">
              <a:solidFill>
                <a:schemeClr val="tx1"/>
              </a:solidFill>
            </a:endParaRPr>
          </a:p>
        </p:txBody>
      </p:sp>
    </p:spTree>
    <p:extLst>
      <p:ext uri="{BB962C8B-B14F-4D97-AF65-F5344CB8AC3E}">
        <p14:creationId xmlns:p14="http://schemas.microsoft.com/office/powerpoint/2010/main" val="25034571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82281"/>
            <a:ext cx="8302240" cy="1632871"/>
          </a:xfrm>
          <a:solidFill>
            <a:schemeClr val="accent2">
              <a:lumMod val="20000"/>
              <a:lumOff val="80000"/>
            </a:schemeClr>
          </a:solidFill>
        </p:spPr>
        <p:txBody>
          <a:bodyPr lIns="0" tIns="0" rIns="0" bIns="0" anchor="ctr"/>
          <a:lstStyle/>
          <a:p>
            <a:r>
              <a:rPr lang="en-US" sz="3600" spc="-350" dirty="0">
                <a:latin typeface="+mj-lt"/>
              </a:rPr>
              <a:t>D N A</a:t>
            </a:r>
            <a:r>
              <a:rPr lang="en-US" sz="3600" dirty="0">
                <a:latin typeface="+mj-lt"/>
              </a:rPr>
              <a:t> Mutations Triggered by Chemical Carcinogens Lead to Cancer</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1992569"/>
            <a:ext cx="8302240" cy="2497540"/>
          </a:xfrm>
          <a:prstGeom prst="rect">
            <a:avLst/>
          </a:prstGeom>
        </p:spPr>
        <p:txBody>
          <a:bodyPr lIns="0" tIns="0" rIns="0" bIns="0"/>
          <a:lstStyle/>
          <a:p>
            <a:pPr marL="342000" indent="-342000"/>
            <a:r>
              <a:rPr lang="en-US" sz="2400" dirty="0">
                <a:solidFill>
                  <a:srgbClr val="C00000"/>
                </a:solidFill>
              </a:rPr>
              <a:t>Bruce Ames </a:t>
            </a:r>
            <a:r>
              <a:rPr lang="en-US" sz="2400" dirty="0">
                <a:solidFill>
                  <a:schemeClr val="tx1"/>
                </a:solidFill>
              </a:rPr>
              <a:t>developed a simple laboratory test for measuring a </a:t>
            </a:r>
            <a:r>
              <a:rPr lang="en-US" sz="2400" dirty="0">
                <a:solidFill>
                  <a:srgbClr val="C00000"/>
                </a:solidFill>
              </a:rPr>
              <a:t>chemical</a:t>
            </a:r>
            <a:r>
              <a:rPr lang="en-US" altLang="en-CA" sz="2400" dirty="0">
                <a:solidFill>
                  <a:srgbClr val="C00000"/>
                </a:solidFill>
              </a:rPr>
              <a:t>’</a:t>
            </a:r>
            <a:r>
              <a:rPr lang="en-US" sz="2400" dirty="0">
                <a:solidFill>
                  <a:srgbClr val="C00000"/>
                </a:solidFill>
              </a:rPr>
              <a:t>s mutagenicity</a:t>
            </a:r>
            <a:r>
              <a:rPr lang="en-US" sz="2400" dirty="0">
                <a:solidFill>
                  <a:schemeClr val="tx1"/>
                </a:solidFill>
              </a:rPr>
              <a:t>.</a:t>
            </a:r>
          </a:p>
          <a:p>
            <a:pPr marL="342000" indent="-342000"/>
            <a:r>
              <a:rPr lang="en-US" sz="2400" dirty="0">
                <a:solidFill>
                  <a:schemeClr val="tx1"/>
                </a:solidFill>
              </a:rPr>
              <a:t>The </a:t>
            </a:r>
            <a:r>
              <a:rPr lang="en-US" sz="2400" b="1" dirty="0">
                <a:solidFill>
                  <a:schemeClr val="tx1"/>
                </a:solidFill>
              </a:rPr>
              <a:t>Ames test </a:t>
            </a:r>
            <a:r>
              <a:rPr lang="en-US" sz="2400" dirty="0">
                <a:solidFill>
                  <a:schemeClr val="tx1"/>
                </a:solidFill>
              </a:rPr>
              <a:t>uses </a:t>
            </a:r>
            <a:r>
              <a:rPr lang="en-US" sz="2400" dirty="0">
                <a:solidFill>
                  <a:srgbClr val="C00000"/>
                </a:solidFill>
              </a:rPr>
              <a:t>bacteria</a:t>
            </a:r>
            <a:r>
              <a:rPr lang="en-US" sz="2400" dirty="0">
                <a:solidFill>
                  <a:schemeClr val="tx1"/>
                </a:solidFill>
              </a:rPr>
              <a:t> because they grow quickly in large numbers.</a:t>
            </a:r>
          </a:p>
          <a:p>
            <a:pPr marL="342000" indent="-342000"/>
            <a:r>
              <a:rPr lang="en-US" sz="2400" dirty="0">
                <a:solidFill>
                  <a:schemeClr val="tx1"/>
                </a:solidFill>
              </a:rPr>
              <a:t>The </a:t>
            </a:r>
            <a:r>
              <a:rPr lang="en-US" sz="2400" u="sng" dirty="0">
                <a:solidFill>
                  <a:schemeClr val="tx1"/>
                </a:solidFill>
              </a:rPr>
              <a:t>strain used </a:t>
            </a:r>
            <a:r>
              <a:rPr lang="en-US" sz="2400" u="sng" dirty="0">
                <a:solidFill>
                  <a:srgbClr val="C00000"/>
                </a:solidFill>
              </a:rPr>
              <a:t>cannot</a:t>
            </a:r>
            <a:r>
              <a:rPr lang="en-US" sz="2400" u="sng" dirty="0">
                <a:solidFill>
                  <a:schemeClr val="tx1"/>
                </a:solidFill>
              </a:rPr>
              <a:t> synthesize </a:t>
            </a:r>
            <a:r>
              <a:rPr lang="en-US" sz="2400" i="1" u="sng" dirty="0">
                <a:solidFill>
                  <a:srgbClr val="C00000"/>
                </a:solidFill>
              </a:rPr>
              <a:t>histidine</a:t>
            </a:r>
            <a:r>
              <a:rPr lang="en-US" sz="2400" dirty="0">
                <a:solidFill>
                  <a:schemeClr val="tx1"/>
                </a:solidFill>
              </a:rPr>
              <a:t>.</a:t>
            </a:r>
          </a:p>
        </p:txBody>
      </p:sp>
    </p:spTree>
    <p:extLst>
      <p:ext uri="{BB962C8B-B14F-4D97-AF65-F5344CB8AC3E}">
        <p14:creationId xmlns:p14="http://schemas.microsoft.com/office/powerpoint/2010/main" val="24307767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43552" y="119835"/>
            <a:ext cx="8229600" cy="671733"/>
          </a:xfrm>
          <a:solidFill>
            <a:schemeClr val="accent2">
              <a:lumMod val="20000"/>
              <a:lumOff val="80000"/>
            </a:schemeClr>
          </a:solidFill>
        </p:spPr>
        <p:txBody>
          <a:bodyPr lIns="0" tIns="0" rIns="0" bIns="0" anchor="ctr"/>
          <a:lstStyle/>
          <a:p>
            <a:r>
              <a:rPr lang="en-US" dirty="0"/>
              <a:t>The Ames Test </a:t>
            </a:r>
            <a:r>
              <a:rPr lang="en-US" sz="2800" dirty="0"/>
              <a:t>(1 of 2)</a:t>
            </a:r>
          </a:p>
        </p:txBody>
      </p:sp>
      <p:sp>
        <p:nvSpPr>
          <p:cNvPr id="4" name="Content Placeholder 3"/>
          <p:cNvSpPr>
            <a:spLocks noGrp="1"/>
          </p:cNvSpPr>
          <p:nvPr>
            <p:ph sz="quarter" idx="13"/>
          </p:nvPr>
        </p:nvSpPr>
        <p:spPr>
          <a:xfrm>
            <a:off x="457200" y="963770"/>
            <a:ext cx="8232775" cy="3053059"/>
          </a:xfrm>
        </p:spPr>
        <p:txBody>
          <a:bodyPr lIns="0" tIns="0" rIns="0" bIns="0"/>
          <a:lstStyle/>
          <a:p>
            <a:pPr marL="342000" indent="-342000"/>
            <a:r>
              <a:rPr lang="en-US" sz="2400" dirty="0">
                <a:solidFill>
                  <a:schemeClr val="tx1"/>
                </a:solidFill>
              </a:rPr>
              <a:t>The </a:t>
            </a:r>
            <a:r>
              <a:rPr lang="en-US" sz="2400" dirty="0">
                <a:solidFill>
                  <a:schemeClr val="tx1"/>
                </a:solidFill>
                <a:effectLst>
                  <a:outerShdw blurRad="38100" dist="38100" dir="2700000" algn="tl">
                    <a:srgbClr val="000000">
                      <a:alpha val="43137"/>
                    </a:srgbClr>
                  </a:outerShdw>
                </a:effectLst>
              </a:rPr>
              <a:t>bacteria</a:t>
            </a:r>
            <a:r>
              <a:rPr lang="en-US" sz="2400" dirty="0">
                <a:solidFill>
                  <a:schemeClr val="tx1"/>
                </a:solidFill>
              </a:rPr>
              <a:t> are placed in a </a:t>
            </a:r>
            <a:r>
              <a:rPr lang="en-US" sz="2400" dirty="0">
                <a:solidFill>
                  <a:schemeClr val="tx1"/>
                </a:solidFill>
                <a:effectLst>
                  <a:outerShdw blurRad="38100" dist="38100" dir="2700000" algn="tl">
                    <a:srgbClr val="000000">
                      <a:alpha val="43137"/>
                    </a:srgbClr>
                  </a:outerShdw>
                </a:effectLst>
              </a:rPr>
              <a:t>culture</a:t>
            </a:r>
            <a:r>
              <a:rPr lang="en-US" sz="2400" dirty="0">
                <a:solidFill>
                  <a:schemeClr val="tx1"/>
                </a:solidFill>
              </a:rPr>
              <a:t> dish </a:t>
            </a:r>
            <a:r>
              <a:rPr lang="en-US" sz="2400" u="sng" dirty="0">
                <a:solidFill>
                  <a:schemeClr val="tx1"/>
                </a:solidFill>
              </a:rPr>
              <a:t>with </a:t>
            </a:r>
            <a:r>
              <a:rPr lang="en-US" sz="2400" u="sng" dirty="0">
                <a:solidFill>
                  <a:schemeClr val="tx1"/>
                </a:solidFill>
                <a:effectLst>
                  <a:outerShdw blurRad="38100" dist="38100" dir="2700000" algn="tl">
                    <a:srgbClr val="000000">
                      <a:alpha val="43137"/>
                    </a:srgbClr>
                  </a:outerShdw>
                </a:effectLst>
              </a:rPr>
              <a:t>media</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lacking</a:t>
            </a:r>
            <a:r>
              <a:rPr lang="en-US" sz="2400" u="sng" dirty="0">
                <a:solidFill>
                  <a:schemeClr val="tx1"/>
                </a:solidFill>
              </a:rPr>
              <a:t> histidine</a:t>
            </a:r>
            <a:r>
              <a:rPr lang="en-US" sz="2400" dirty="0">
                <a:solidFill>
                  <a:schemeClr val="tx1"/>
                </a:solidFill>
              </a:rPr>
              <a:t>, </a:t>
            </a:r>
            <a:r>
              <a:rPr lang="en-US" sz="2400" u="sng" dirty="0">
                <a:solidFill>
                  <a:schemeClr val="tx1"/>
                </a:solidFill>
              </a:rPr>
              <a:t>along with the chemical to be tested</a:t>
            </a:r>
            <a:r>
              <a:rPr lang="en-US" sz="2400" dirty="0">
                <a:solidFill>
                  <a:schemeClr val="tx1"/>
                </a:solidFill>
              </a:rPr>
              <a:t>.</a:t>
            </a:r>
          </a:p>
          <a:p>
            <a:pPr marL="342000" indent="-342000"/>
            <a:r>
              <a:rPr lang="en-US" sz="2400" u="sng" dirty="0">
                <a:solidFill>
                  <a:schemeClr val="tx1"/>
                </a:solidFill>
                <a:effectLst>
                  <a:outerShdw blurRad="38100" dist="38100" dir="2700000" algn="tl">
                    <a:srgbClr val="000000">
                      <a:alpha val="43137"/>
                    </a:srgbClr>
                  </a:outerShdw>
                </a:effectLst>
              </a:rPr>
              <a:t>If</a:t>
            </a:r>
            <a:r>
              <a:rPr lang="en-US" sz="2400" u="sng" dirty="0">
                <a:solidFill>
                  <a:schemeClr val="tx1"/>
                </a:solidFill>
              </a:rPr>
              <a:t> the chemical is mutagenic</a:t>
            </a:r>
            <a:r>
              <a:rPr lang="en-US" sz="2400" dirty="0">
                <a:solidFill>
                  <a:schemeClr val="tx1"/>
                </a:solidFill>
              </a:rPr>
              <a:t>, it </a:t>
            </a:r>
            <a:r>
              <a:rPr lang="en-US" sz="2400" u="sng" dirty="0">
                <a:solidFill>
                  <a:schemeClr val="tx1"/>
                </a:solidFill>
              </a:rPr>
              <a:t>will </a:t>
            </a:r>
            <a:r>
              <a:rPr lang="en-US" sz="2400" u="sng" dirty="0">
                <a:solidFill>
                  <a:schemeClr val="tx1"/>
                </a:solidFill>
                <a:effectLst>
                  <a:outerShdw blurRad="38100" dist="38100" dir="2700000" algn="tl">
                    <a:srgbClr val="000000">
                      <a:alpha val="43137"/>
                    </a:srgbClr>
                  </a:outerShdw>
                </a:effectLst>
              </a:rPr>
              <a:t>trigger</a:t>
            </a:r>
            <a:r>
              <a:rPr lang="en-US" sz="2400" u="sng" dirty="0">
                <a:solidFill>
                  <a:schemeClr val="tx1"/>
                </a:solidFill>
              </a:rPr>
              <a:t> random </a:t>
            </a:r>
            <a:r>
              <a:rPr lang="en-US" sz="2400" u="sng" dirty="0">
                <a:solidFill>
                  <a:schemeClr val="tx1"/>
                </a:solidFill>
                <a:effectLst>
                  <a:outerShdw blurRad="38100" dist="38100" dir="2700000" algn="tl">
                    <a:srgbClr val="000000">
                      <a:alpha val="43137"/>
                    </a:srgbClr>
                  </a:outerShdw>
                </a:effectLst>
              </a:rPr>
              <a:t>mutations</a:t>
            </a:r>
            <a:r>
              <a:rPr lang="en-US" sz="2400" u="sng" dirty="0">
                <a:solidFill>
                  <a:schemeClr val="tx1"/>
                </a:solidFill>
              </a:rPr>
              <a:t>.</a:t>
            </a:r>
          </a:p>
          <a:p>
            <a:pPr marL="342000" indent="-342000"/>
            <a:r>
              <a:rPr lang="en-US" sz="2400" u="sng" dirty="0">
                <a:solidFill>
                  <a:srgbClr val="FF5050"/>
                </a:solidFill>
                <a:effectLst>
                  <a:outerShdw blurRad="38100" dist="38100" dir="2700000" algn="tl">
                    <a:srgbClr val="000000">
                      <a:alpha val="43137"/>
                    </a:srgbClr>
                  </a:outerShdw>
                </a:effectLst>
              </a:rPr>
              <a:t>Some</a:t>
            </a:r>
            <a:r>
              <a:rPr lang="en-US" sz="2400" u="sng" dirty="0">
                <a:solidFill>
                  <a:srgbClr val="FF5050"/>
                </a:solidFill>
              </a:rPr>
              <a:t> of these mutations will </a:t>
            </a:r>
            <a:r>
              <a:rPr lang="en-US" sz="2400" u="sng" dirty="0">
                <a:solidFill>
                  <a:srgbClr val="FF5050"/>
                </a:solidFill>
                <a:effectLst>
                  <a:outerShdw blurRad="38100" dist="38100" dir="2700000" algn="tl">
                    <a:srgbClr val="000000">
                      <a:alpha val="43137"/>
                    </a:srgbClr>
                  </a:outerShdw>
                </a:effectLst>
              </a:rPr>
              <a:t>restore</a:t>
            </a:r>
            <a:r>
              <a:rPr lang="en-US" sz="2400" u="sng" dirty="0">
                <a:solidFill>
                  <a:srgbClr val="FF5050"/>
                </a:solidFill>
              </a:rPr>
              <a:t> the ability to </a:t>
            </a:r>
            <a:r>
              <a:rPr lang="en-US" sz="2400" u="sng" dirty="0" smtClean="0">
                <a:solidFill>
                  <a:srgbClr val="FF5050"/>
                </a:solidFill>
                <a:effectLst>
                  <a:outerShdw blurRad="38100" dist="38100" dir="2700000" algn="tl">
                    <a:srgbClr val="000000">
                      <a:alpha val="43137"/>
                    </a:srgbClr>
                  </a:outerShdw>
                </a:effectLst>
              </a:rPr>
              <a:t>SYNTHESIZE</a:t>
            </a:r>
            <a:r>
              <a:rPr lang="en-US" sz="2400" u="sng" dirty="0" smtClean="0">
                <a:solidFill>
                  <a:srgbClr val="FF5050"/>
                </a:solidFill>
              </a:rPr>
              <a:t> histidine</a:t>
            </a:r>
            <a:r>
              <a:rPr lang="en-US" sz="2400" dirty="0">
                <a:solidFill>
                  <a:srgbClr val="FF5050"/>
                </a:solidFill>
              </a:rPr>
              <a:t>, and </a:t>
            </a:r>
            <a:r>
              <a:rPr lang="en-US" sz="2400" u="sng" dirty="0">
                <a:solidFill>
                  <a:srgbClr val="FF5050"/>
                </a:solidFill>
              </a:rPr>
              <a:t>the </a:t>
            </a:r>
            <a:r>
              <a:rPr lang="en-US" sz="2400" u="sng" dirty="0">
                <a:solidFill>
                  <a:srgbClr val="FF5050"/>
                </a:solidFill>
                <a:effectLst>
                  <a:outerShdw blurRad="38100" dist="38100" dir="2700000" algn="tl">
                    <a:srgbClr val="000000">
                      <a:alpha val="43137"/>
                    </a:srgbClr>
                  </a:outerShdw>
                </a:effectLst>
              </a:rPr>
              <a:t>cells</a:t>
            </a:r>
            <a:r>
              <a:rPr lang="en-US" sz="2400" u="sng" dirty="0">
                <a:solidFill>
                  <a:srgbClr val="FF5050"/>
                </a:solidFill>
              </a:rPr>
              <a:t> with these </a:t>
            </a:r>
            <a:r>
              <a:rPr lang="en-US" sz="2400" u="sng" dirty="0">
                <a:solidFill>
                  <a:srgbClr val="FF5050"/>
                </a:solidFill>
                <a:effectLst>
                  <a:outerShdw blurRad="38100" dist="38100" dir="2700000" algn="tl">
                    <a:srgbClr val="000000">
                      <a:alpha val="43137"/>
                    </a:srgbClr>
                  </a:outerShdw>
                </a:effectLst>
              </a:rPr>
              <a:t>mutations</a:t>
            </a:r>
            <a:r>
              <a:rPr lang="en-US" sz="2400" u="sng" dirty="0">
                <a:solidFill>
                  <a:srgbClr val="FF5050"/>
                </a:solidFill>
              </a:rPr>
              <a:t> will be </a:t>
            </a:r>
            <a:r>
              <a:rPr lang="en-US" sz="2400" u="sng" dirty="0">
                <a:solidFill>
                  <a:srgbClr val="FF5050"/>
                </a:solidFill>
                <a:effectLst>
                  <a:outerShdw blurRad="38100" dist="38100" dir="2700000" algn="tl">
                    <a:srgbClr val="000000">
                      <a:alpha val="43137"/>
                    </a:srgbClr>
                  </a:outerShdw>
                </a:effectLst>
              </a:rPr>
              <a:t>able</a:t>
            </a:r>
            <a:r>
              <a:rPr lang="en-US" sz="2400" u="sng" dirty="0">
                <a:solidFill>
                  <a:srgbClr val="FF5050"/>
                </a:solidFill>
              </a:rPr>
              <a:t> to form a </a:t>
            </a:r>
            <a:r>
              <a:rPr lang="en-US" sz="2400" u="sng" dirty="0">
                <a:solidFill>
                  <a:srgbClr val="FF5050"/>
                </a:solidFill>
                <a:effectLst>
                  <a:outerShdw blurRad="38100" dist="38100" dir="2700000" algn="tl">
                    <a:srgbClr val="000000">
                      <a:alpha val="43137"/>
                    </a:srgbClr>
                  </a:outerShdw>
                </a:effectLst>
              </a:rPr>
              <a:t>colony</a:t>
            </a:r>
            <a:r>
              <a:rPr lang="en-US" sz="2400" u="sng" dirty="0">
                <a:solidFill>
                  <a:srgbClr val="FF5050"/>
                </a:solidFill>
              </a:rPr>
              <a:t> on the medium</a:t>
            </a:r>
            <a:r>
              <a:rPr lang="en-US" sz="2400" dirty="0">
                <a:solidFill>
                  <a:srgbClr val="FF5050"/>
                </a:solidFill>
              </a:rPr>
              <a:t>.</a:t>
            </a:r>
          </a:p>
        </p:txBody>
      </p:sp>
    </p:spTree>
    <p:extLst>
      <p:ext uri="{BB962C8B-B14F-4D97-AF65-F5344CB8AC3E}">
        <p14:creationId xmlns:p14="http://schemas.microsoft.com/office/powerpoint/2010/main" val="2875100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solidFill>
            <a:srgbClr val="CC99FF"/>
          </a:solidFill>
        </p:spPr>
        <p:txBody>
          <a:bodyPr lIns="0" tIns="0" rIns="0" bIns="0" anchor="ctr"/>
          <a:lstStyle/>
          <a:p>
            <a:r>
              <a:rPr lang="en-US" dirty="0"/>
              <a:t>Comparison of Normal and Tumor Growth in the Epithelium of the Skin </a:t>
            </a:r>
            <a:endParaRPr lang="en-US" sz="3600" dirty="0">
              <a:latin typeface="+mj-lt"/>
            </a:endParaRPr>
          </a:p>
        </p:txBody>
      </p:sp>
      <p:sp>
        <p:nvSpPr>
          <p:cNvPr id="4" name="Content Placeholder 3"/>
          <p:cNvSpPr>
            <a:spLocks noGrp="1"/>
          </p:cNvSpPr>
          <p:nvPr>
            <p:ph sz="quarter" idx="14"/>
          </p:nvPr>
        </p:nvSpPr>
        <p:spPr>
          <a:xfrm>
            <a:off x="457201" y="1552575"/>
            <a:ext cx="8229599" cy="798739"/>
          </a:xfrm>
        </p:spPr>
        <p:txBody>
          <a:bodyPr lIns="0" tIns="0" rIns="0" bIns="0"/>
          <a:lstStyle/>
          <a:p>
            <a:pPr marL="0" indent="0">
              <a:buNone/>
            </a:pPr>
            <a:r>
              <a:rPr lang="en-IN" sz="2400" b="1" dirty="0"/>
              <a:t>Figure 26.1</a:t>
            </a:r>
            <a:r>
              <a:rPr lang="en-IN" sz="2400" dirty="0"/>
              <a:t> Comparison of Normal and </a:t>
            </a:r>
            <a:r>
              <a:rPr lang="en-IN" sz="2400" dirty="0" err="1"/>
              <a:t>Tumor</a:t>
            </a:r>
            <a:r>
              <a:rPr lang="en-IN" sz="2400" dirty="0"/>
              <a:t> Growth in the Epithelium of the Skin.</a:t>
            </a:r>
          </a:p>
        </p:txBody>
      </p:sp>
      <p:pic>
        <p:nvPicPr>
          <p:cNvPr id="9" name="Content Placeholder 9" descr="Illustration of normal growth and tumor growth of cells. In normal growth, cells are well within the outer surface of the skin. In tumor growth, cells break the outer skin surface and protrude outside.&#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48"/>
          <a:stretch/>
        </p:blipFill>
        <p:spPr>
          <a:xfrm>
            <a:off x="2044638" y="2467847"/>
            <a:ext cx="5623223" cy="3848956"/>
          </a:xfrm>
        </p:spPr>
      </p:pic>
    </p:spTree>
    <p:extLst>
      <p:ext uri="{BB962C8B-B14F-4D97-AF65-F5344CB8AC3E}">
        <p14:creationId xmlns:p14="http://schemas.microsoft.com/office/powerpoint/2010/main" val="26661275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5" name="Title 1">
            <a:extLst>
              <a:ext uri="{FF2B5EF4-FFF2-40B4-BE49-F238E27FC236}">
                <a16:creationId xmlns:a16="http://schemas.microsoft.com/office/drawing/2014/main" id="{505B9C9C-5222-44C2-83C7-063C297830B8}"/>
              </a:ext>
            </a:extLst>
          </p:cNvPr>
          <p:cNvSpPr>
            <a:spLocks noGrp="1"/>
          </p:cNvSpPr>
          <p:nvPr>
            <p:ph type="title"/>
          </p:nvPr>
        </p:nvSpPr>
        <p:spPr>
          <a:xfrm>
            <a:off x="450312" y="154985"/>
            <a:ext cx="8302240" cy="581994"/>
          </a:xfrm>
          <a:solidFill>
            <a:schemeClr val="accent2">
              <a:lumMod val="20000"/>
              <a:lumOff val="80000"/>
            </a:schemeClr>
          </a:solidFill>
        </p:spPr>
        <p:txBody>
          <a:bodyPr lIns="0" tIns="0" rIns="0" bIns="0" anchor="ctr"/>
          <a:lstStyle/>
          <a:p>
            <a:r>
              <a:rPr lang="en-US" sz="3600" dirty="0">
                <a:latin typeface="+mj-lt"/>
              </a:rPr>
              <a:t>The Ames Test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50312" y="968991"/>
            <a:ext cx="8302240" cy="3289110"/>
          </a:xfrm>
        </p:spPr>
        <p:txBody>
          <a:bodyPr lIns="0" tIns="0" rIns="0" bIns="0"/>
          <a:lstStyle/>
          <a:p>
            <a:pPr marL="342000" indent="-342000"/>
            <a:r>
              <a:rPr lang="en-US" sz="2400" u="sng" dirty="0">
                <a:solidFill>
                  <a:schemeClr val="tx1"/>
                </a:solidFill>
                <a:effectLst>
                  <a:outerShdw blurRad="38100" dist="38100" dir="2700000" algn="tl">
                    <a:srgbClr val="000000">
                      <a:alpha val="43137"/>
                    </a:srgbClr>
                  </a:outerShdw>
                </a:effectLst>
              </a:rPr>
              <a:t>Some</a:t>
            </a:r>
            <a:r>
              <a:rPr lang="en-US" sz="2400" u="sng" dirty="0">
                <a:solidFill>
                  <a:schemeClr val="tx1"/>
                </a:solidFill>
              </a:rPr>
              <a:t> chemicals do </a:t>
            </a:r>
            <a:r>
              <a:rPr lang="en-US" sz="2400" u="sng" dirty="0">
                <a:solidFill>
                  <a:schemeClr val="tx1"/>
                </a:solidFill>
                <a:effectLst>
                  <a:outerShdw blurRad="38100" dist="38100" dir="2700000" algn="tl">
                    <a:srgbClr val="000000">
                      <a:alpha val="43137"/>
                    </a:srgbClr>
                  </a:outerShdw>
                </a:effectLst>
              </a:rPr>
              <a:t>not</a:t>
            </a:r>
            <a:r>
              <a:rPr lang="en-US" sz="2400" u="sng" dirty="0">
                <a:solidFill>
                  <a:schemeClr val="tx1"/>
                </a:solidFill>
              </a:rPr>
              <a:t> cause cancer </a:t>
            </a:r>
            <a:r>
              <a:rPr lang="en-US" sz="2400" u="sng" dirty="0">
                <a:solidFill>
                  <a:srgbClr val="FF5050"/>
                </a:solidFill>
              </a:rPr>
              <a:t>unless</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first</a:t>
            </a:r>
            <a:r>
              <a:rPr lang="en-US" sz="2400" u="sng" dirty="0">
                <a:solidFill>
                  <a:schemeClr val="tx1"/>
                </a:solidFill>
              </a:rPr>
              <a:t> modified in the </a:t>
            </a:r>
            <a:r>
              <a:rPr lang="en-US" sz="2400" u="sng" dirty="0">
                <a:solidFill>
                  <a:schemeClr val="tx1"/>
                </a:solidFill>
                <a:effectLst>
                  <a:outerShdw blurRad="38100" dist="38100" dir="2700000" algn="tl">
                    <a:srgbClr val="000000">
                      <a:alpha val="43137"/>
                    </a:srgbClr>
                  </a:outerShdw>
                </a:effectLst>
              </a:rPr>
              <a:t>liver</a:t>
            </a:r>
            <a:r>
              <a:rPr lang="en-US" sz="2400" dirty="0">
                <a:solidFill>
                  <a:schemeClr val="tx1"/>
                </a:solidFill>
              </a:rPr>
              <a:t>.</a:t>
            </a:r>
          </a:p>
          <a:p>
            <a:pPr marL="342000" indent="-342000"/>
            <a:r>
              <a:rPr lang="en-US" sz="2400" dirty="0">
                <a:solidFill>
                  <a:schemeClr val="tx1"/>
                </a:solidFill>
              </a:rPr>
              <a:t>Thus, the </a:t>
            </a:r>
            <a:r>
              <a:rPr lang="en-US" sz="2400" u="sng" dirty="0">
                <a:solidFill>
                  <a:schemeClr val="tx1"/>
                </a:solidFill>
              </a:rPr>
              <a:t>chemical to be tested is </a:t>
            </a:r>
            <a:r>
              <a:rPr lang="en-US" sz="2400" u="sng" dirty="0">
                <a:solidFill>
                  <a:srgbClr val="FF5050"/>
                </a:solidFill>
              </a:rPr>
              <a:t>first</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incubated</a:t>
            </a:r>
            <a:r>
              <a:rPr lang="en-US" sz="2400" u="sng" dirty="0">
                <a:solidFill>
                  <a:schemeClr val="tx1"/>
                </a:solidFill>
              </a:rPr>
              <a:t> in an </a:t>
            </a:r>
            <a:r>
              <a:rPr lang="en-US" sz="2400" u="sng" dirty="0">
                <a:solidFill>
                  <a:srgbClr val="FF5050"/>
                </a:solidFill>
              </a:rPr>
              <a:t>extract</a:t>
            </a:r>
            <a:r>
              <a:rPr lang="en-US" sz="2400" u="sng" dirty="0">
                <a:solidFill>
                  <a:schemeClr val="tx1"/>
                </a:solidFill>
              </a:rPr>
              <a:t> of liver cells</a:t>
            </a:r>
            <a:r>
              <a:rPr lang="en-US" sz="2400" dirty="0">
                <a:solidFill>
                  <a:schemeClr val="tx1"/>
                </a:solidFill>
              </a:rPr>
              <a:t>.</a:t>
            </a:r>
          </a:p>
          <a:p>
            <a:pPr marL="342000" indent="-342000"/>
            <a:r>
              <a:rPr lang="en-US" sz="2400" dirty="0">
                <a:solidFill>
                  <a:schemeClr val="tx1"/>
                </a:solidFill>
              </a:rPr>
              <a:t>A </a:t>
            </a:r>
            <a:r>
              <a:rPr lang="en-US" sz="2400" dirty="0">
                <a:solidFill>
                  <a:schemeClr val="tx1"/>
                </a:solidFill>
                <a:effectLst>
                  <a:outerShdw blurRad="38100" dist="38100" dir="2700000" algn="tl">
                    <a:srgbClr val="000000">
                      <a:alpha val="43137"/>
                    </a:srgbClr>
                  </a:outerShdw>
                </a:effectLst>
              </a:rPr>
              <a:t>strong</a:t>
            </a:r>
            <a:r>
              <a:rPr lang="en-US" sz="2400" dirty="0">
                <a:solidFill>
                  <a:schemeClr val="tx1"/>
                </a:solidFill>
              </a:rPr>
              <a:t> </a:t>
            </a:r>
            <a:r>
              <a:rPr lang="en-US" sz="2400" dirty="0">
                <a:solidFill>
                  <a:srgbClr val="C00000"/>
                </a:solidFill>
              </a:rPr>
              <a:t>correlation</a:t>
            </a:r>
            <a:r>
              <a:rPr lang="en-US" sz="2400" dirty="0">
                <a:solidFill>
                  <a:schemeClr val="tx1"/>
                </a:solidFill>
              </a:rPr>
              <a:t> is observed </a:t>
            </a:r>
            <a:r>
              <a:rPr lang="en-US" sz="2400" u="sng" dirty="0">
                <a:solidFill>
                  <a:schemeClr val="tx1"/>
                </a:solidFill>
                <a:effectLst>
                  <a:outerShdw blurRad="38100" dist="38100" dir="2700000" algn="tl">
                    <a:srgbClr val="000000">
                      <a:alpha val="43137"/>
                    </a:srgbClr>
                  </a:outerShdw>
                </a:effectLst>
              </a:rPr>
              <a:t>between</a:t>
            </a:r>
            <a:r>
              <a:rPr lang="en-US" sz="2400" u="sng" dirty="0">
                <a:solidFill>
                  <a:schemeClr val="tx1"/>
                </a:solidFill>
              </a:rPr>
              <a:t> the ability of a chemical to </a:t>
            </a:r>
            <a:r>
              <a:rPr lang="en-US" sz="2400" u="sng" dirty="0">
                <a:solidFill>
                  <a:schemeClr val="tx1"/>
                </a:solidFill>
                <a:effectLst>
                  <a:outerShdw blurRad="38100" dist="38100" dir="2700000" algn="tl">
                    <a:srgbClr val="000000">
                      <a:alpha val="43137"/>
                    </a:srgbClr>
                  </a:outerShdw>
                </a:effectLst>
              </a:rPr>
              <a:t>cause</a:t>
            </a:r>
            <a:r>
              <a:rPr lang="en-US" sz="2400" u="sng" dirty="0">
                <a:solidFill>
                  <a:schemeClr val="tx1"/>
                </a:solidFill>
              </a:rPr>
              <a:t> mutations </a:t>
            </a:r>
            <a:r>
              <a:rPr lang="en-US" sz="2400" dirty="0">
                <a:solidFill>
                  <a:schemeClr val="tx1"/>
                </a:solidFill>
                <a:effectLst>
                  <a:outerShdw blurRad="38100" dist="38100" dir="2700000" algn="tl">
                    <a:srgbClr val="000000">
                      <a:alpha val="43137"/>
                    </a:srgbClr>
                  </a:outerShdw>
                </a:effectLst>
              </a:rPr>
              <a:t>and</a:t>
            </a:r>
            <a:r>
              <a:rPr lang="en-US" sz="2400" dirty="0">
                <a:solidFill>
                  <a:schemeClr val="tx1"/>
                </a:solidFill>
              </a:rPr>
              <a:t> its </a:t>
            </a:r>
            <a:r>
              <a:rPr lang="en-US" sz="2400" u="sng" dirty="0">
                <a:solidFill>
                  <a:schemeClr val="tx1"/>
                </a:solidFill>
              </a:rPr>
              <a:t>ability to </a:t>
            </a:r>
            <a:r>
              <a:rPr lang="en-US" sz="2400" u="sng" dirty="0">
                <a:solidFill>
                  <a:schemeClr val="tx1"/>
                </a:solidFill>
                <a:effectLst>
                  <a:outerShdw blurRad="38100" dist="38100" dir="2700000" algn="tl">
                    <a:srgbClr val="000000">
                      <a:alpha val="43137"/>
                    </a:srgbClr>
                  </a:outerShdw>
                </a:effectLst>
              </a:rPr>
              <a:t>cause</a:t>
            </a:r>
            <a:r>
              <a:rPr lang="en-US" sz="2400" u="sng" dirty="0">
                <a:solidFill>
                  <a:schemeClr val="tx1"/>
                </a:solidFill>
              </a:rPr>
              <a:t> cancer.</a:t>
            </a:r>
          </a:p>
        </p:txBody>
      </p:sp>
    </p:spTree>
    <p:extLst>
      <p:ext uri="{BB962C8B-B14F-4D97-AF65-F5344CB8AC3E}">
        <p14:creationId xmlns:p14="http://schemas.microsoft.com/office/powerpoint/2010/main" val="10969735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solidFill>
            <a:schemeClr val="accent2">
              <a:lumMod val="20000"/>
              <a:lumOff val="80000"/>
            </a:schemeClr>
          </a:solidFill>
        </p:spPr>
        <p:txBody>
          <a:bodyPr lIns="0" tIns="0" rIns="0" bIns="0" anchor="ctr"/>
          <a:lstStyle/>
          <a:p>
            <a:r>
              <a:rPr lang="en-US" dirty="0">
                <a:latin typeface="+mj-lt"/>
              </a:rPr>
              <a:t>Ames Test for Identifying Potential Carcinogens</a:t>
            </a:r>
          </a:p>
        </p:txBody>
      </p:sp>
      <p:sp>
        <p:nvSpPr>
          <p:cNvPr id="4" name="Content Placeholder 3"/>
          <p:cNvSpPr>
            <a:spLocks noGrp="1"/>
          </p:cNvSpPr>
          <p:nvPr>
            <p:ph sz="quarter" idx="14"/>
          </p:nvPr>
        </p:nvSpPr>
        <p:spPr>
          <a:xfrm>
            <a:off x="457200" y="1552575"/>
            <a:ext cx="5370393" cy="849431"/>
          </a:xfrm>
          <a:solidFill>
            <a:srgbClr val="FFFF00"/>
          </a:solidFill>
        </p:spPr>
        <p:txBody>
          <a:bodyPr lIns="0" tIns="0" rIns="0" bIns="0"/>
          <a:lstStyle/>
          <a:p>
            <a:pPr marL="0" indent="0">
              <a:buNone/>
            </a:pPr>
            <a:r>
              <a:rPr lang="en-IN" sz="2400" b="1" dirty="0"/>
              <a:t>Figure 26.8 </a:t>
            </a:r>
            <a:r>
              <a:rPr lang="en-IN" sz="2400" dirty="0"/>
              <a:t>Ames Test for Identifying Potential Carcinogens.</a:t>
            </a:r>
          </a:p>
        </p:txBody>
      </p:sp>
      <p:pic>
        <p:nvPicPr>
          <p:cNvPr id="9" name="Content Placeholder 4" descr="An illustration on Ames test for identifying potential carcinogens by allowing bacteria on a growth substance to produce histidine. A bar graph shows the increasing carcinogenic potency with increasing mutagenic potency of various chemical component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527"/>
          <a:stretch/>
        </p:blipFill>
        <p:spPr>
          <a:xfrm>
            <a:off x="6181799" y="1648111"/>
            <a:ext cx="2151410" cy="4626222"/>
          </a:xfrm>
        </p:spPr>
      </p:pic>
    </p:spTree>
    <p:extLst>
      <p:ext uri="{BB962C8B-B14F-4D97-AF65-F5344CB8AC3E}">
        <p14:creationId xmlns:p14="http://schemas.microsoft.com/office/powerpoint/2010/main" val="25922540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5" name="Title 1">
            <a:extLst>
              <a:ext uri="{FF2B5EF4-FFF2-40B4-BE49-F238E27FC236}">
                <a16:creationId xmlns:a16="http://schemas.microsoft.com/office/drawing/2014/main" id="{505B9C9C-5222-44C2-83C7-063C297830B8}"/>
              </a:ext>
            </a:extLst>
          </p:cNvPr>
          <p:cNvSpPr>
            <a:spLocks noGrp="1"/>
          </p:cNvSpPr>
          <p:nvPr>
            <p:ph type="title"/>
          </p:nvPr>
        </p:nvSpPr>
        <p:spPr>
          <a:xfrm>
            <a:off x="436664" y="127689"/>
            <a:ext cx="8302240" cy="650233"/>
          </a:xfrm>
          <a:solidFill>
            <a:srgbClr val="D4EAE4"/>
          </a:solidFill>
        </p:spPr>
        <p:txBody>
          <a:bodyPr lIns="0" tIns="0" rIns="0" bIns="0" anchor="ctr"/>
          <a:lstStyle/>
          <a:p>
            <a:r>
              <a:rPr lang="en-US" sz="3600" spc="-450" dirty="0">
                <a:latin typeface="+mj-lt"/>
              </a:rPr>
              <a:t>D N A</a:t>
            </a:r>
            <a:r>
              <a:rPr lang="en-US" sz="3600" dirty="0">
                <a:latin typeface="+mj-lt"/>
              </a:rPr>
              <a:t> Damage</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63960" y="914401"/>
            <a:ext cx="8302240" cy="2784142"/>
          </a:xfrm>
        </p:spPr>
        <p:txBody>
          <a:bodyPr lIns="0" tIns="0" rIns="0" bIns="0"/>
          <a:lstStyle/>
          <a:p>
            <a:pPr marL="342000" indent="-342000"/>
            <a:r>
              <a:rPr lang="en-US" sz="2400" dirty="0">
                <a:effectLst>
                  <a:glow rad="63500">
                    <a:schemeClr val="accent4">
                      <a:satMod val="175000"/>
                      <a:alpha val="40000"/>
                    </a:schemeClr>
                  </a:glow>
                  <a:outerShdw blurRad="38100" dist="38100" dir="2700000" algn="tl">
                    <a:srgbClr val="000000">
                      <a:alpha val="43137"/>
                    </a:srgbClr>
                  </a:outerShdw>
                </a:effectLst>
              </a:rPr>
              <a:t>Carcinogens</a:t>
            </a:r>
            <a:r>
              <a:rPr lang="en-US" sz="2400" dirty="0">
                <a:effectLst>
                  <a:glow rad="63500">
                    <a:schemeClr val="accent4">
                      <a:satMod val="175000"/>
                      <a:alpha val="40000"/>
                    </a:schemeClr>
                  </a:glow>
                </a:effectLst>
              </a:rPr>
              <a:t> </a:t>
            </a:r>
            <a:r>
              <a:rPr lang="en-US" sz="2400" dirty="0">
                <a:solidFill>
                  <a:srgbClr val="C00000"/>
                </a:solidFill>
                <a:effectLst>
                  <a:glow rad="63500">
                    <a:schemeClr val="accent4">
                      <a:satMod val="175000"/>
                      <a:alpha val="40000"/>
                    </a:schemeClr>
                  </a:glow>
                </a:effectLst>
              </a:rPr>
              <a:t>modify</a:t>
            </a:r>
            <a:r>
              <a:rPr lang="en-US" sz="2400" dirty="0">
                <a:effectLst>
                  <a:glow rad="63500">
                    <a:schemeClr val="accent4">
                      <a:satMod val="175000"/>
                      <a:alpha val="40000"/>
                    </a:schemeClr>
                  </a:glow>
                </a:effectLst>
              </a:rPr>
              <a:t> </a:t>
            </a:r>
            <a:r>
              <a:rPr lang="en-US" sz="2400" spc="-300" dirty="0">
                <a:effectLst>
                  <a:glow rad="63500">
                    <a:schemeClr val="accent4">
                      <a:satMod val="175000"/>
                      <a:alpha val="40000"/>
                    </a:schemeClr>
                  </a:glow>
                </a:effectLst>
              </a:rPr>
              <a:t>D N A</a:t>
            </a:r>
            <a:r>
              <a:rPr lang="en-US" sz="2400" dirty="0">
                <a:effectLst>
                  <a:glow rad="63500">
                    <a:schemeClr val="accent4">
                      <a:satMod val="175000"/>
                      <a:alpha val="40000"/>
                    </a:schemeClr>
                  </a:glow>
                </a:effectLst>
              </a:rPr>
              <a:t> in </a:t>
            </a:r>
            <a:r>
              <a:rPr lang="en-US" sz="2400" dirty="0">
                <a:solidFill>
                  <a:srgbClr val="C00000"/>
                </a:solidFill>
                <a:effectLst>
                  <a:glow rad="63500">
                    <a:schemeClr val="accent4">
                      <a:satMod val="175000"/>
                      <a:alpha val="40000"/>
                    </a:schemeClr>
                  </a:glow>
                </a:effectLst>
              </a:rPr>
              <a:t>several</a:t>
            </a:r>
            <a:r>
              <a:rPr lang="en-US" sz="2400" dirty="0">
                <a:effectLst>
                  <a:glow rad="63500">
                    <a:schemeClr val="accent4">
                      <a:satMod val="175000"/>
                      <a:alpha val="40000"/>
                    </a:schemeClr>
                  </a:glow>
                </a:effectLst>
              </a:rPr>
              <a:t> ways</a:t>
            </a:r>
            <a:r>
              <a:rPr lang="en-US" sz="2400" dirty="0">
                <a:solidFill>
                  <a:srgbClr val="FF0000"/>
                </a:solidFill>
                <a:effectLst>
                  <a:glow rad="63500">
                    <a:schemeClr val="accent4">
                      <a:satMod val="175000"/>
                      <a:alpha val="40000"/>
                    </a:schemeClr>
                  </a:glow>
                </a:effectLst>
              </a:rPr>
              <a:t>:</a:t>
            </a:r>
          </a:p>
          <a:p>
            <a:pPr marL="799200" lvl="3" indent="-342000"/>
            <a:r>
              <a:rPr lang="en-US" sz="2400" dirty="0">
                <a:effectLst>
                  <a:outerShdw blurRad="38100" dist="38100" dir="2700000" algn="tl">
                    <a:srgbClr val="000000">
                      <a:alpha val="43137"/>
                    </a:srgbClr>
                  </a:outerShdw>
                </a:effectLst>
              </a:rPr>
              <a:t>Generating</a:t>
            </a:r>
            <a:r>
              <a:rPr lang="en-US" sz="2400" dirty="0"/>
              <a:t> </a:t>
            </a:r>
            <a:r>
              <a:rPr lang="en-US" sz="2400" dirty="0">
                <a:solidFill>
                  <a:srgbClr val="C00000"/>
                </a:solidFill>
              </a:rPr>
              <a:t>crosslinks</a:t>
            </a:r>
            <a:r>
              <a:rPr lang="en-US" sz="2400" dirty="0"/>
              <a:t> between two </a:t>
            </a:r>
            <a:r>
              <a:rPr lang="en-US" sz="2400" u="sng" dirty="0"/>
              <a:t>strands</a:t>
            </a:r>
            <a:r>
              <a:rPr lang="en-US" sz="2400" dirty="0"/>
              <a:t> of the double helix</a:t>
            </a:r>
          </a:p>
          <a:p>
            <a:pPr marL="799200" lvl="3" indent="-342000"/>
            <a:r>
              <a:rPr lang="en-US" sz="2400" dirty="0"/>
              <a:t>Creating </a:t>
            </a:r>
            <a:r>
              <a:rPr lang="en-US" sz="2400" dirty="0">
                <a:solidFill>
                  <a:srgbClr val="C00000"/>
                </a:solidFill>
              </a:rPr>
              <a:t>chemical</a:t>
            </a:r>
            <a:r>
              <a:rPr lang="en-US" sz="2400" dirty="0"/>
              <a:t> </a:t>
            </a:r>
            <a:r>
              <a:rPr lang="en-US" sz="2400" dirty="0">
                <a:effectLst>
                  <a:outerShdw blurRad="38100" dist="38100" dir="2700000" algn="tl">
                    <a:srgbClr val="000000">
                      <a:alpha val="43137"/>
                    </a:srgbClr>
                  </a:outerShdw>
                </a:effectLst>
              </a:rPr>
              <a:t>links</a:t>
            </a:r>
            <a:r>
              <a:rPr lang="en-US" sz="2400" dirty="0"/>
              <a:t> between </a:t>
            </a:r>
            <a:r>
              <a:rPr lang="en-US" sz="2400" dirty="0">
                <a:effectLst>
                  <a:outerShdw blurRad="38100" dist="38100" dir="2700000" algn="tl">
                    <a:srgbClr val="000000">
                      <a:alpha val="43137"/>
                    </a:srgbClr>
                  </a:outerShdw>
                </a:effectLst>
              </a:rPr>
              <a:t>adjacent</a:t>
            </a:r>
            <a:r>
              <a:rPr lang="en-US" sz="2400" dirty="0"/>
              <a:t> </a:t>
            </a:r>
            <a:r>
              <a:rPr lang="en-US" sz="2400" u="sng" dirty="0"/>
              <a:t>bases</a:t>
            </a:r>
          </a:p>
          <a:p>
            <a:pPr marL="799200" lvl="3" indent="-342000"/>
            <a:r>
              <a:rPr lang="en-US" sz="2400" dirty="0">
                <a:solidFill>
                  <a:srgbClr val="C00000"/>
                </a:solidFill>
              </a:rPr>
              <a:t>Hydroxylating</a:t>
            </a:r>
            <a:r>
              <a:rPr lang="en-US" sz="2400" dirty="0"/>
              <a:t> or </a:t>
            </a:r>
            <a:r>
              <a:rPr lang="en-US" sz="2400" dirty="0">
                <a:solidFill>
                  <a:srgbClr val="C00000"/>
                </a:solidFill>
              </a:rPr>
              <a:t>removing</a:t>
            </a:r>
            <a:r>
              <a:rPr lang="en-US" sz="2400" dirty="0"/>
              <a:t> </a:t>
            </a:r>
            <a:r>
              <a:rPr lang="en-US" sz="2400" dirty="0">
                <a:effectLst>
                  <a:outerShdw blurRad="38100" dist="38100" dir="2700000" algn="tl">
                    <a:srgbClr val="000000">
                      <a:alpha val="43137"/>
                    </a:srgbClr>
                  </a:outerShdw>
                </a:effectLst>
              </a:rPr>
              <a:t>individual</a:t>
            </a:r>
            <a:r>
              <a:rPr lang="en-US" sz="2400" dirty="0"/>
              <a:t> </a:t>
            </a:r>
            <a:r>
              <a:rPr lang="en-US" sz="2400" u="sng" dirty="0"/>
              <a:t>bases</a:t>
            </a:r>
          </a:p>
          <a:p>
            <a:pPr marL="799200" lvl="3" indent="-342000"/>
            <a:r>
              <a:rPr lang="en-US" sz="2400" dirty="0"/>
              <a:t>Causing </a:t>
            </a:r>
            <a:r>
              <a:rPr lang="en-US" sz="2400" dirty="0">
                <a:solidFill>
                  <a:srgbClr val="C00000"/>
                </a:solidFill>
              </a:rPr>
              <a:t>breaks</a:t>
            </a:r>
            <a:r>
              <a:rPr lang="en-US" sz="2400" dirty="0"/>
              <a:t> in one </a:t>
            </a:r>
            <a:r>
              <a:rPr lang="en-US" sz="2400" dirty="0">
                <a:effectLst>
                  <a:outerShdw blurRad="38100" dist="38100" dir="2700000" algn="tl">
                    <a:srgbClr val="000000">
                      <a:alpha val="43137"/>
                    </a:srgbClr>
                  </a:outerShdw>
                </a:effectLst>
              </a:rPr>
              <a:t>or</a:t>
            </a:r>
            <a:r>
              <a:rPr lang="en-US" sz="2400" dirty="0"/>
              <a:t> both </a:t>
            </a:r>
            <a:r>
              <a:rPr lang="en-US" sz="2400" u="sng" dirty="0"/>
              <a:t>strands</a:t>
            </a:r>
          </a:p>
        </p:txBody>
      </p:sp>
    </p:spTree>
    <p:extLst>
      <p:ext uri="{BB962C8B-B14F-4D97-AF65-F5344CB8AC3E}">
        <p14:creationId xmlns:p14="http://schemas.microsoft.com/office/powerpoint/2010/main" val="42404982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23016" y="154985"/>
            <a:ext cx="8302240" cy="582481"/>
          </a:xfrm>
          <a:solidFill>
            <a:srgbClr val="D4EAE4"/>
          </a:solidFill>
        </p:spPr>
        <p:txBody>
          <a:bodyPr lIns="0" tIns="0" rIns="0" bIns="0" anchor="ctr"/>
          <a:lstStyle/>
          <a:p>
            <a:r>
              <a:rPr lang="en-US" sz="3600" spc="-450" dirty="0">
                <a:latin typeface="+mj-lt"/>
              </a:rPr>
              <a:t>D N A</a:t>
            </a:r>
            <a:r>
              <a:rPr lang="en-US" sz="3600" dirty="0">
                <a:latin typeface="+mj-lt"/>
              </a:rPr>
              <a:t> Mutations and </a:t>
            </a:r>
            <a:r>
              <a:rPr lang="en-US" sz="3600" dirty="0" smtClean="0">
                <a:latin typeface="+mj-lt"/>
              </a:rPr>
              <a:t>Cancer</a:t>
            </a:r>
            <a:endParaRPr lang="en-US" sz="2800" dirty="0">
              <a:latin typeface="+mj-lt"/>
            </a:endParaRP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66068"/>
            <a:ext cx="8302240" cy="1940905"/>
          </a:xfrm>
          <a:prstGeom prst="rect">
            <a:avLst/>
          </a:prstGeom>
        </p:spPr>
        <p:txBody>
          <a:bodyPr lIns="0" tIns="0" rIns="0" bIns="0"/>
          <a:lstStyle/>
          <a:p>
            <a:pPr marL="342000" indent="-342000"/>
            <a:r>
              <a:rPr lang="en-US" sz="2400" dirty="0">
                <a:solidFill>
                  <a:schemeClr val="tx1"/>
                </a:solidFill>
                <a:effectLst>
                  <a:glow rad="63500">
                    <a:schemeClr val="accent4">
                      <a:satMod val="175000"/>
                      <a:alpha val="40000"/>
                    </a:schemeClr>
                  </a:glow>
                </a:effectLst>
              </a:rPr>
              <a:t>The </a:t>
            </a:r>
            <a:r>
              <a:rPr lang="en-US" sz="2400" i="1" dirty="0">
                <a:solidFill>
                  <a:srgbClr val="C00000"/>
                </a:solidFill>
                <a:effectLst>
                  <a:glow rad="63500">
                    <a:schemeClr val="accent4">
                      <a:satMod val="175000"/>
                      <a:alpha val="40000"/>
                    </a:schemeClr>
                  </a:glow>
                </a:effectLst>
              </a:rPr>
              <a:t>polycyclic aromatic hydrocarbons </a:t>
            </a:r>
            <a:r>
              <a:rPr lang="en-US" sz="2400" dirty="0">
                <a:solidFill>
                  <a:schemeClr val="tx1"/>
                </a:solidFill>
                <a:effectLst>
                  <a:glow rad="63500">
                    <a:schemeClr val="accent4">
                      <a:satMod val="175000"/>
                      <a:alpha val="40000"/>
                    </a:schemeClr>
                  </a:glow>
                </a:effectLst>
              </a:rPr>
              <a:t>found in </a:t>
            </a:r>
            <a:r>
              <a:rPr lang="en-US" sz="2400" u="sng" dirty="0">
                <a:solidFill>
                  <a:schemeClr val="tx1"/>
                </a:solidFill>
                <a:effectLst>
                  <a:glow rad="63500">
                    <a:schemeClr val="accent4">
                      <a:satMod val="175000"/>
                      <a:alpha val="40000"/>
                    </a:schemeClr>
                  </a:glow>
                </a:effectLst>
              </a:rPr>
              <a:t>cigarette</a:t>
            </a:r>
            <a:r>
              <a:rPr lang="en-US" sz="2400" dirty="0">
                <a:solidFill>
                  <a:schemeClr val="tx1"/>
                </a:solidFill>
                <a:effectLst>
                  <a:glow rad="63500">
                    <a:schemeClr val="accent4">
                      <a:satMod val="175000"/>
                      <a:alpha val="40000"/>
                    </a:schemeClr>
                  </a:glow>
                </a:effectLst>
              </a:rPr>
              <a:t> smoke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preferentially</a:t>
            </a:r>
            <a:r>
              <a:rPr lang="en-US" sz="2400" dirty="0">
                <a:solidFill>
                  <a:schemeClr val="tx1"/>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bind</a:t>
            </a:r>
            <a:r>
              <a:rPr lang="en-US" sz="2400" u="sng" dirty="0">
                <a:solidFill>
                  <a:schemeClr val="tx1"/>
                </a:solidFill>
                <a:effectLst>
                  <a:glow rad="63500">
                    <a:schemeClr val="accent4">
                      <a:satMod val="175000"/>
                      <a:alpha val="40000"/>
                    </a:schemeClr>
                  </a:glow>
                </a:effectLst>
              </a:rPr>
              <a:t> to regions of the </a:t>
            </a:r>
            <a:r>
              <a:rPr lang="en-US" sz="2400" i="1" u="sng" dirty="0">
                <a:solidFill>
                  <a:schemeClr val="tx1"/>
                </a:solidFill>
                <a:effectLst>
                  <a:glow rad="63500">
                    <a:schemeClr val="accent4">
                      <a:satMod val="175000"/>
                      <a:alpha val="40000"/>
                    </a:schemeClr>
                  </a:glow>
                </a:effectLst>
              </a:rPr>
              <a:t>p53</a:t>
            </a:r>
            <a:r>
              <a:rPr lang="en-US" sz="2400" u="sng" dirty="0">
                <a:solidFill>
                  <a:schemeClr val="tx1"/>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gene</a:t>
            </a:r>
            <a:r>
              <a:rPr lang="en-US" sz="2400" dirty="0">
                <a:solidFill>
                  <a:schemeClr val="tx1"/>
                </a:solidFill>
                <a:effectLst>
                  <a:glow rad="63500">
                    <a:schemeClr val="accent4">
                      <a:satMod val="175000"/>
                      <a:alpha val="40000"/>
                    </a:schemeClr>
                  </a:glow>
                </a:effectLst>
              </a:rPr>
              <a:t>.</a:t>
            </a:r>
          </a:p>
          <a:p>
            <a:pPr marL="342000" indent="-342000"/>
            <a:r>
              <a:rPr lang="en-US" sz="2400" u="sng" dirty="0">
                <a:ln>
                  <a:solidFill>
                    <a:schemeClr val="accent5">
                      <a:lumMod val="60000"/>
                      <a:lumOff val="40000"/>
                    </a:schemeClr>
                  </a:solidFill>
                </a:ln>
                <a:solidFill>
                  <a:srgbClr val="C00000"/>
                </a:solidFill>
              </a:rPr>
              <a:t>Mutations in the </a:t>
            </a:r>
            <a:r>
              <a:rPr lang="en-US" sz="2400" i="1" u="sng" dirty="0">
                <a:ln>
                  <a:solidFill>
                    <a:schemeClr val="accent5">
                      <a:lumMod val="60000"/>
                      <a:lumOff val="40000"/>
                    </a:schemeClr>
                  </a:solidFill>
                </a:ln>
                <a:solidFill>
                  <a:srgbClr val="C00000"/>
                </a:solidFill>
              </a:rPr>
              <a:t>p53</a:t>
            </a:r>
            <a:r>
              <a:rPr lang="en-US" sz="2400" u="sng" dirty="0">
                <a:ln>
                  <a:solidFill>
                    <a:schemeClr val="accent5">
                      <a:lumMod val="60000"/>
                      <a:lumOff val="40000"/>
                    </a:schemeClr>
                  </a:solidFill>
                </a:ln>
                <a:solidFill>
                  <a:srgbClr val="C00000"/>
                </a:solidFill>
              </a:rPr>
              <a:t> gene </a:t>
            </a:r>
            <a:r>
              <a:rPr lang="en-US" sz="2400" u="sng" dirty="0">
                <a:solidFill>
                  <a:schemeClr val="tx1"/>
                </a:solidFill>
              </a:rPr>
              <a:t>play a key role in many </a:t>
            </a:r>
            <a:r>
              <a:rPr lang="en-US" sz="2400" u="sng" dirty="0">
                <a:solidFill>
                  <a:schemeClr val="tx1"/>
                </a:solidFill>
                <a:effectLst>
                  <a:outerShdw blurRad="38100" dist="38100" dir="2700000" algn="tl">
                    <a:srgbClr val="000000">
                      <a:alpha val="43137"/>
                    </a:srgbClr>
                  </a:outerShdw>
                </a:effectLst>
              </a:rPr>
              <a:t>kinds</a:t>
            </a:r>
            <a:r>
              <a:rPr lang="en-US" sz="2400" u="sng" dirty="0">
                <a:solidFill>
                  <a:schemeClr val="tx1"/>
                </a:solidFill>
              </a:rPr>
              <a:t> of </a:t>
            </a:r>
            <a:r>
              <a:rPr lang="en-US" sz="2400" u="sng" dirty="0">
                <a:solidFill>
                  <a:schemeClr val="tx1"/>
                </a:solidFill>
                <a:effectLst>
                  <a:outerShdw blurRad="38100" dist="38100" dir="2700000" algn="tl">
                    <a:srgbClr val="000000">
                      <a:alpha val="43137"/>
                    </a:srgbClr>
                  </a:outerShdw>
                </a:effectLst>
              </a:rPr>
              <a:t>cancer</a:t>
            </a:r>
            <a:r>
              <a:rPr lang="en-US" sz="2400" u="sng" dirty="0">
                <a:solidFill>
                  <a:schemeClr val="tx1"/>
                </a:solidFill>
              </a:rPr>
              <a:t>.</a:t>
            </a:r>
          </a:p>
        </p:txBody>
      </p:sp>
    </p:spTree>
    <p:extLst>
      <p:ext uri="{BB962C8B-B14F-4D97-AF65-F5344CB8AC3E}">
        <p14:creationId xmlns:p14="http://schemas.microsoft.com/office/powerpoint/2010/main" val="24589285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41337"/>
            <a:ext cx="8302240" cy="1728406"/>
          </a:xfrm>
          <a:solidFill>
            <a:srgbClr val="D4EAE4"/>
          </a:solidFill>
        </p:spPr>
        <p:txBody>
          <a:bodyPr lIns="0" tIns="0" rIns="0" bIns="0" anchor="ctr"/>
          <a:lstStyle/>
          <a:p>
            <a:r>
              <a:rPr lang="en-US" sz="3600" dirty="0">
                <a:latin typeface="+mj-lt"/>
              </a:rPr>
              <a:t>Ionizing and Ultraviolet Radiation Also Cause </a:t>
            </a:r>
            <a:r>
              <a:rPr lang="en-US" sz="3600" spc="-450" dirty="0">
                <a:latin typeface="+mj-lt"/>
              </a:rPr>
              <a:t>D N A</a:t>
            </a:r>
            <a:r>
              <a:rPr lang="en-US" sz="3600" dirty="0">
                <a:latin typeface="+mj-lt"/>
              </a:rPr>
              <a:t> Mutations That Lead to Cancer</a:t>
            </a:r>
            <a:endParaRPr lang="en-US" sz="2800" dirty="0">
              <a:latin typeface="+mj-lt"/>
            </a:endParaRP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50312" y="1869743"/>
            <a:ext cx="8302240" cy="4094329"/>
          </a:xfrm>
          <a:prstGeom prst="rect">
            <a:avLst/>
          </a:prstGeom>
        </p:spPr>
        <p:txBody>
          <a:bodyPr lIns="0" tIns="0" rIns="0" bIns="0"/>
          <a:lstStyle/>
          <a:p>
            <a:pPr marL="342000" indent="-342000"/>
            <a:r>
              <a:rPr lang="en-US" sz="2400" dirty="0">
                <a:solidFill>
                  <a:srgbClr val="C00000"/>
                </a:solidFill>
              </a:rPr>
              <a:t>X-rays create </a:t>
            </a:r>
            <a:r>
              <a:rPr lang="en-US" sz="2400" spc="-300" dirty="0">
                <a:solidFill>
                  <a:srgbClr val="C00000"/>
                </a:solidFill>
              </a:rPr>
              <a:t>D N A</a:t>
            </a:r>
            <a:r>
              <a:rPr lang="en-US" sz="2400" spc="300" dirty="0">
                <a:solidFill>
                  <a:srgbClr val="C00000"/>
                </a:solidFill>
              </a:rPr>
              <a:t> </a:t>
            </a:r>
            <a:r>
              <a:rPr lang="en-US" sz="2400" dirty="0">
                <a:solidFill>
                  <a:srgbClr val="C00000"/>
                </a:solidFill>
              </a:rPr>
              <a:t>mutations </a:t>
            </a:r>
            <a:r>
              <a:rPr lang="en-US" sz="2400" dirty="0">
                <a:solidFill>
                  <a:schemeClr val="tx1"/>
                </a:solidFill>
              </a:rPr>
              <a:t>and cause cancer in </a:t>
            </a:r>
            <a:r>
              <a:rPr lang="en-US" sz="2400" dirty="0">
                <a:solidFill>
                  <a:srgbClr val="FF5050"/>
                </a:solidFill>
              </a:rPr>
              <a:t>direct</a:t>
            </a:r>
            <a:r>
              <a:rPr lang="en-US" sz="2400" dirty="0">
                <a:solidFill>
                  <a:schemeClr val="tx1"/>
                </a:solidFill>
              </a:rPr>
              <a:t> </a:t>
            </a:r>
            <a:r>
              <a:rPr lang="en-US" sz="2400" dirty="0">
                <a:solidFill>
                  <a:srgbClr val="FF5050"/>
                </a:solidFill>
                <a:effectLst>
                  <a:outerShdw blurRad="38100" dist="38100" dir="2700000" algn="tl">
                    <a:srgbClr val="000000">
                      <a:alpha val="43137"/>
                    </a:srgbClr>
                  </a:outerShdw>
                </a:effectLst>
              </a:rPr>
              <a:t>proportion</a:t>
            </a:r>
            <a:r>
              <a:rPr lang="en-US" sz="2400" dirty="0">
                <a:solidFill>
                  <a:srgbClr val="FF5050"/>
                </a:solidFill>
              </a:rPr>
              <a:t> to the dose </a:t>
            </a:r>
            <a:r>
              <a:rPr lang="en-US" sz="2400" dirty="0">
                <a:solidFill>
                  <a:schemeClr val="tx1"/>
                </a:solidFill>
              </a:rPr>
              <a:t>administered.</a:t>
            </a:r>
          </a:p>
          <a:p>
            <a:pPr marL="342000" indent="-342000"/>
            <a:r>
              <a:rPr lang="en-US" sz="2400" dirty="0">
                <a:solidFill>
                  <a:schemeClr val="tx1"/>
                </a:solidFill>
              </a:rPr>
              <a:t>A </a:t>
            </a:r>
            <a:r>
              <a:rPr lang="en-US" sz="2400" dirty="0">
                <a:solidFill>
                  <a:schemeClr val="tx1"/>
                </a:solidFill>
                <a:effectLst>
                  <a:outerShdw blurRad="38100" dist="38100" dir="2700000" algn="tl">
                    <a:srgbClr val="000000">
                      <a:alpha val="43137"/>
                    </a:srgbClr>
                  </a:outerShdw>
                </a:effectLst>
              </a:rPr>
              <a:t>luminescent</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paint</a:t>
            </a:r>
            <a:r>
              <a:rPr lang="en-US" sz="2400" dirty="0">
                <a:solidFill>
                  <a:schemeClr val="tx1"/>
                </a:solidFill>
              </a:rPr>
              <a:t> containing </a:t>
            </a:r>
            <a:r>
              <a:rPr lang="en-US" sz="2400" i="1" dirty="0">
                <a:solidFill>
                  <a:srgbClr val="C00000"/>
                </a:solidFill>
              </a:rPr>
              <a:t>radium</a:t>
            </a:r>
            <a:r>
              <a:rPr lang="en-US" sz="2400" i="1" dirty="0">
                <a:solidFill>
                  <a:schemeClr val="tx1"/>
                </a:solidFill>
              </a:rPr>
              <a:t>,</a:t>
            </a:r>
            <a:r>
              <a:rPr lang="en-US" sz="2400" dirty="0">
                <a:solidFill>
                  <a:schemeClr val="tx1"/>
                </a:solidFill>
              </a:rPr>
              <a:t> used for painting watch dials, was found to </a:t>
            </a:r>
            <a:r>
              <a:rPr lang="en-US" sz="2400" u="sng" dirty="0">
                <a:solidFill>
                  <a:schemeClr val="tx1"/>
                </a:solidFill>
              </a:rPr>
              <a:t>trigger </a:t>
            </a:r>
            <a:r>
              <a:rPr lang="en-US" sz="2400" u="sng" dirty="0">
                <a:solidFill>
                  <a:schemeClr val="tx1"/>
                </a:solidFill>
                <a:effectLst>
                  <a:outerShdw blurRad="38100" dist="38100" dir="2700000" algn="tl">
                    <a:srgbClr val="000000">
                      <a:alpha val="43137"/>
                    </a:srgbClr>
                  </a:outerShdw>
                </a:effectLst>
              </a:rPr>
              <a:t>bone</a:t>
            </a:r>
            <a:r>
              <a:rPr lang="en-US" sz="2400" u="sng" dirty="0">
                <a:solidFill>
                  <a:schemeClr val="tx1"/>
                </a:solidFill>
              </a:rPr>
              <a:t> cancer in the </a:t>
            </a:r>
            <a:r>
              <a:rPr lang="en-US" sz="2400" u="sng" dirty="0">
                <a:solidFill>
                  <a:schemeClr val="tx1"/>
                </a:solidFill>
                <a:effectLst>
                  <a:outerShdw blurRad="38100" dist="38100" dir="2700000" algn="tl">
                    <a:srgbClr val="000000">
                      <a:alpha val="43137"/>
                    </a:srgbClr>
                  </a:outerShdw>
                </a:effectLst>
              </a:rPr>
              <a:t>workers</a:t>
            </a:r>
            <a:r>
              <a:rPr lang="en-US" sz="2400" u="sng" dirty="0">
                <a:solidFill>
                  <a:schemeClr val="tx1"/>
                </a:solidFill>
              </a:rPr>
              <a:t> who used the paint</a:t>
            </a:r>
            <a:r>
              <a:rPr lang="en-US" sz="2400" dirty="0">
                <a:solidFill>
                  <a:schemeClr val="tx1"/>
                </a:solidFill>
              </a:rPr>
              <a:t>.</a:t>
            </a:r>
          </a:p>
          <a:p>
            <a:pPr marL="342000" indent="-342000"/>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X-rays</a:t>
            </a:r>
            <a:r>
              <a:rPr lang="en-US" sz="2400" u="sng" dirty="0">
                <a:solidFill>
                  <a:schemeClr val="tx1"/>
                </a:solidFill>
                <a:effectLst>
                  <a:glow rad="63500">
                    <a:schemeClr val="accent4">
                      <a:satMod val="175000"/>
                      <a:alpha val="40000"/>
                    </a:schemeClr>
                  </a:glow>
                </a:effectLst>
              </a:rPr>
              <a:t> and related types of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radiation</a:t>
            </a:r>
            <a:r>
              <a:rPr lang="en-US" sz="2400" u="sng"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effectLst>
              </a:rPr>
              <a:t>are </a:t>
            </a:r>
            <a:r>
              <a:rPr lang="en-US" sz="2400" dirty="0">
                <a:solidFill>
                  <a:srgbClr val="FF5050"/>
                </a:solidFill>
                <a:effectLst>
                  <a:glow rad="63500">
                    <a:schemeClr val="accent4">
                      <a:satMod val="175000"/>
                      <a:alpha val="40000"/>
                    </a:schemeClr>
                  </a:glow>
                </a:effectLst>
              </a:rPr>
              <a:t>called</a:t>
            </a:r>
            <a:r>
              <a:rPr lang="en-US" sz="2400" dirty="0">
                <a:solidFill>
                  <a:schemeClr val="tx1"/>
                </a:solidFill>
                <a:effectLst>
                  <a:glow rad="63500">
                    <a:schemeClr val="accent4">
                      <a:satMod val="175000"/>
                      <a:alpha val="40000"/>
                    </a:schemeClr>
                  </a:glow>
                </a:effectLst>
              </a:rPr>
              <a:t> </a:t>
            </a:r>
            <a:r>
              <a:rPr lang="en-US" sz="2400" b="1" dirty="0">
                <a:solidFill>
                  <a:schemeClr val="tx1"/>
                </a:solidFill>
                <a:effectLst>
                  <a:glow rad="63500">
                    <a:schemeClr val="accent4">
                      <a:satMod val="175000"/>
                      <a:alpha val="40000"/>
                    </a:schemeClr>
                  </a:glow>
                </a:effectLst>
              </a:rPr>
              <a:t>ionizing</a:t>
            </a:r>
            <a:r>
              <a:rPr lang="en-US" sz="2400" dirty="0">
                <a:solidFill>
                  <a:schemeClr val="tx1"/>
                </a:solidFill>
                <a:effectLst>
                  <a:glow rad="63500">
                    <a:schemeClr val="accent4">
                      <a:satMod val="175000"/>
                      <a:alpha val="40000"/>
                    </a:schemeClr>
                  </a:glow>
                </a:effectLst>
              </a:rPr>
              <a:t> </a:t>
            </a:r>
            <a:r>
              <a:rPr lang="en-US" sz="2400" b="1" dirty="0">
                <a:solidFill>
                  <a:schemeClr val="tx1"/>
                </a:solidFill>
                <a:effectLst>
                  <a:glow rad="63500">
                    <a:schemeClr val="accent4">
                      <a:satMod val="175000"/>
                      <a:alpha val="40000"/>
                    </a:schemeClr>
                  </a:glow>
                </a:effectLst>
              </a:rPr>
              <a:t>radiation</a:t>
            </a:r>
            <a:r>
              <a:rPr lang="en-US" sz="2400" dirty="0">
                <a:solidFill>
                  <a:schemeClr val="tx1"/>
                </a:solidFill>
                <a:effectLst>
                  <a:glow rad="63500">
                    <a:schemeClr val="accent4">
                      <a:satMod val="175000"/>
                      <a:alpha val="40000"/>
                    </a:schemeClr>
                  </a:glow>
                </a:effectLst>
              </a:rPr>
              <a:t> </a:t>
            </a:r>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because</a:t>
            </a:r>
            <a:r>
              <a:rPr lang="en-US" sz="2400" dirty="0">
                <a:solidFill>
                  <a:schemeClr val="tx1"/>
                </a:solidFill>
                <a:effectLst>
                  <a:glow rad="63500">
                    <a:schemeClr val="accent4">
                      <a:satMod val="175000"/>
                      <a:alpha val="40000"/>
                    </a:schemeClr>
                  </a:glow>
                </a:effectLst>
              </a:rPr>
              <a:t> they </a:t>
            </a:r>
            <a:r>
              <a:rPr lang="en-US" sz="2400" u="sng" dirty="0">
                <a:solidFill>
                  <a:schemeClr val="tx1"/>
                </a:solidFill>
                <a:effectLst>
                  <a:glow rad="63500">
                    <a:schemeClr val="accent4">
                      <a:satMod val="175000"/>
                      <a:alpha val="40000"/>
                    </a:schemeClr>
                  </a:glow>
                </a:effectLst>
              </a:rPr>
              <a:t>remove electrons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from</a:t>
            </a:r>
            <a:r>
              <a:rPr lang="en-US" sz="2400" u="sng" dirty="0">
                <a:solidFill>
                  <a:schemeClr val="tx1"/>
                </a:solidFill>
                <a:effectLst>
                  <a:glow rad="63500">
                    <a:schemeClr val="accent4">
                      <a:satMod val="175000"/>
                      <a:alpha val="40000"/>
                    </a:schemeClr>
                  </a:glow>
                </a:effectLst>
              </a:rPr>
              <a:t> molecules making them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highly</a:t>
            </a:r>
            <a:r>
              <a:rPr lang="en-US" sz="2400" u="sng" dirty="0">
                <a:solidFill>
                  <a:schemeClr val="tx1"/>
                </a:solidFill>
                <a:effectLst>
                  <a:glow rad="63500">
                    <a:schemeClr val="accent4">
                      <a:satMod val="175000"/>
                      <a:alpha val="40000"/>
                    </a:schemeClr>
                  </a:glow>
                </a:effectLst>
              </a:rPr>
              <a:t> reactive ions that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generate</a:t>
            </a:r>
            <a:r>
              <a:rPr lang="en-US" sz="2400" u="sng" dirty="0">
                <a:solidFill>
                  <a:schemeClr val="tx1"/>
                </a:solidFill>
                <a:effectLst>
                  <a:glow rad="63500">
                    <a:schemeClr val="accent4">
                      <a:satMod val="175000"/>
                      <a:alpha val="40000"/>
                    </a:schemeClr>
                  </a:glow>
                </a:effectLst>
              </a:rPr>
              <a:t> </a:t>
            </a:r>
            <a:r>
              <a:rPr lang="en-US" sz="2400" u="sng" spc="-300" dirty="0">
                <a:solidFill>
                  <a:schemeClr val="tx1"/>
                </a:solidFill>
                <a:effectLst>
                  <a:glow rad="63500">
                    <a:schemeClr val="accent4">
                      <a:satMod val="175000"/>
                      <a:alpha val="40000"/>
                    </a:schemeClr>
                  </a:glow>
                </a:effectLst>
              </a:rPr>
              <a:t>D N A</a:t>
            </a:r>
            <a:r>
              <a:rPr lang="en-US" sz="2400" u="sng" dirty="0">
                <a:solidFill>
                  <a:schemeClr val="tx1"/>
                </a:solidFill>
                <a:effectLst>
                  <a:glow rad="63500">
                    <a:schemeClr val="accent4">
                      <a:satMod val="175000"/>
                      <a:alpha val="40000"/>
                    </a:schemeClr>
                  </a:glow>
                </a:effectLst>
              </a:rPr>
              <a:t> damage. </a:t>
            </a:r>
          </a:p>
        </p:txBody>
      </p:sp>
    </p:spTree>
    <p:extLst>
      <p:ext uri="{BB962C8B-B14F-4D97-AF65-F5344CB8AC3E}">
        <p14:creationId xmlns:p14="http://schemas.microsoft.com/office/powerpoint/2010/main" val="13241454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06187"/>
            <a:ext cx="8229600" cy="685381"/>
          </a:xfrm>
          <a:solidFill>
            <a:srgbClr val="D4EAE4"/>
          </a:solidFill>
        </p:spPr>
        <p:txBody>
          <a:bodyPr lIns="0" tIns="0" rIns="0" bIns="0" anchor="ctr"/>
          <a:lstStyle/>
          <a:p>
            <a:r>
              <a:rPr lang="en-US" dirty="0"/>
              <a:t>Ultraviolet Radiation</a:t>
            </a:r>
          </a:p>
        </p:txBody>
      </p:sp>
      <p:sp>
        <p:nvSpPr>
          <p:cNvPr id="4" name="Content Placeholder 3"/>
          <p:cNvSpPr>
            <a:spLocks noGrp="1"/>
          </p:cNvSpPr>
          <p:nvPr>
            <p:ph sz="quarter" idx="13"/>
          </p:nvPr>
        </p:nvSpPr>
        <p:spPr>
          <a:xfrm>
            <a:off x="470848" y="950122"/>
            <a:ext cx="8232775" cy="4328887"/>
          </a:xfrm>
        </p:spPr>
        <p:txBody>
          <a:bodyPr lIns="0" tIns="0" rIns="0" bIns="0"/>
          <a:lstStyle/>
          <a:p>
            <a:pPr marL="342000" indent="-342000"/>
            <a:r>
              <a:rPr lang="en-US" sz="2400" b="1" dirty="0">
                <a:solidFill>
                  <a:schemeClr val="tx1"/>
                </a:solidFill>
              </a:rPr>
              <a:t>Ultraviolet radiation (</a:t>
            </a:r>
            <a:r>
              <a:rPr lang="en-US" sz="2400" b="1" spc="-300" dirty="0">
                <a:solidFill>
                  <a:schemeClr val="tx1"/>
                </a:solidFill>
              </a:rPr>
              <a:t>U V</a:t>
            </a:r>
            <a:r>
              <a:rPr lang="en-US" sz="2400" b="1" dirty="0">
                <a:solidFill>
                  <a:schemeClr val="tx1"/>
                </a:solidFill>
              </a:rPr>
              <a:t>) </a:t>
            </a:r>
            <a:r>
              <a:rPr lang="en-US" sz="2400" dirty="0">
                <a:solidFill>
                  <a:schemeClr val="tx1"/>
                </a:solidFill>
              </a:rPr>
              <a:t>also </a:t>
            </a:r>
            <a:r>
              <a:rPr lang="en-US" sz="2400" dirty="0">
                <a:solidFill>
                  <a:srgbClr val="FF0000"/>
                </a:solidFill>
                <a:effectLst>
                  <a:outerShdw blurRad="38100" dist="38100" dir="2700000" algn="tl">
                    <a:srgbClr val="000000">
                      <a:alpha val="43137"/>
                    </a:srgbClr>
                  </a:outerShdw>
                </a:effectLst>
              </a:rPr>
              <a:t>causes</a:t>
            </a:r>
            <a:r>
              <a:rPr lang="en-US" sz="2400" dirty="0">
                <a:solidFill>
                  <a:schemeClr val="tx1"/>
                </a:solidFill>
              </a:rPr>
              <a:t> cancer by </a:t>
            </a:r>
            <a:r>
              <a:rPr lang="en-US" sz="2400" dirty="0">
                <a:solidFill>
                  <a:srgbClr val="C00000"/>
                </a:solidFill>
              </a:rPr>
              <a:t>damaging </a:t>
            </a:r>
            <a:r>
              <a:rPr lang="en-US" sz="2400" spc="-300" dirty="0">
                <a:solidFill>
                  <a:srgbClr val="C00000"/>
                </a:solidFill>
              </a:rPr>
              <a:t>D N A </a:t>
            </a:r>
            <a:r>
              <a:rPr lang="en-US" sz="2400" dirty="0">
                <a:solidFill>
                  <a:srgbClr val="C00000"/>
                </a:solidFill>
              </a:rPr>
              <a:t>.</a:t>
            </a:r>
          </a:p>
          <a:p>
            <a:pPr marL="342000" indent="-342000"/>
            <a:r>
              <a:rPr lang="en-US" sz="2400" spc="-300" dirty="0">
                <a:ln>
                  <a:solidFill>
                    <a:schemeClr val="accent5">
                      <a:lumMod val="60000"/>
                      <a:lumOff val="40000"/>
                    </a:schemeClr>
                  </a:solidFill>
                </a:ln>
                <a:solidFill>
                  <a:schemeClr val="tx1"/>
                </a:solidFill>
                <a:effectLst>
                  <a:glow rad="101600">
                    <a:schemeClr val="tx2">
                      <a:lumMod val="20000"/>
                      <a:lumOff val="80000"/>
                      <a:alpha val="60000"/>
                    </a:schemeClr>
                  </a:glow>
                </a:effectLst>
              </a:rPr>
              <a:t>U V</a:t>
            </a:r>
            <a:r>
              <a:rPr lang="en-US" sz="2400" dirty="0">
                <a:ln>
                  <a:solidFill>
                    <a:schemeClr val="accent5">
                      <a:lumMod val="60000"/>
                      <a:lumOff val="40000"/>
                    </a:schemeClr>
                  </a:solidFill>
                </a:ln>
                <a:solidFill>
                  <a:schemeClr val="tx1"/>
                </a:solidFill>
                <a:effectLst>
                  <a:glow rad="101600">
                    <a:schemeClr val="tx2">
                      <a:lumMod val="20000"/>
                      <a:lumOff val="80000"/>
                      <a:alpha val="60000"/>
                    </a:schemeClr>
                  </a:glow>
                </a:effectLst>
              </a:rPr>
              <a:t> radiation is </a:t>
            </a:r>
            <a:r>
              <a:rPr lang="en-US" sz="2400" u="sng" dirty="0">
                <a:ln>
                  <a:solidFill>
                    <a:schemeClr val="accent5">
                      <a:lumMod val="60000"/>
                      <a:lumOff val="40000"/>
                    </a:schemeClr>
                  </a:solidFill>
                </a:ln>
                <a:solidFill>
                  <a:schemeClr val="tx1"/>
                </a:solidFill>
                <a:effectLst>
                  <a:glow rad="101600">
                    <a:schemeClr val="tx2">
                      <a:lumMod val="20000"/>
                      <a:lumOff val="80000"/>
                      <a:alpha val="60000"/>
                    </a:schemeClr>
                  </a:glow>
                </a:effectLst>
              </a:rPr>
              <a:t>absorbed </a:t>
            </a:r>
            <a:r>
              <a:rPr lang="en-US" sz="2400" u="sng" dirty="0">
                <a:ln>
                  <a:solidFill>
                    <a:schemeClr val="accent5">
                      <a:lumMod val="60000"/>
                      <a:lumOff val="40000"/>
                    </a:schemeClr>
                  </a:solidFill>
                </a:ln>
                <a:solidFill>
                  <a:schemeClr val="tx1"/>
                </a:solidFill>
                <a:effectLst>
                  <a:glow rad="101600">
                    <a:schemeClr val="tx2">
                      <a:lumMod val="20000"/>
                      <a:lumOff val="80000"/>
                      <a:alpha val="60000"/>
                    </a:schemeClr>
                  </a:glow>
                  <a:outerShdw blurRad="38100" dist="38100" dir="2700000" algn="tl">
                    <a:srgbClr val="000000">
                      <a:alpha val="43137"/>
                    </a:srgbClr>
                  </a:outerShdw>
                </a:effectLst>
              </a:rPr>
              <a:t>mainly</a:t>
            </a:r>
            <a:r>
              <a:rPr lang="en-US" sz="2400" u="sng" dirty="0">
                <a:ln>
                  <a:solidFill>
                    <a:schemeClr val="accent5">
                      <a:lumMod val="60000"/>
                      <a:lumOff val="40000"/>
                    </a:schemeClr>
                  </a:solidFill>
                </a:ln>
                <a:solidFill>
                  <a:schemeClr val="tx1"/>
                </a:solidFill>
                <a:effectLst>
                  <a:glow rad="101600">
                    <a:schemeClr val="tx2">
                      <a:lumMod val="20000"/>
                      <a:lumOff val="80000"/>
                      <a:alpha val="60000"/>
                    </a:schemeClr>
                  </a:glow>
                </a:effectLst>
              </a:rPr>
              <a:t> by the skin</a:t>
            </a:r>
            <a:r>
              <a:rPr lang="en-US" sz="2400" dirty="0">
                <a:ln>
                  <a:solidFill>
                    <a:schemeClr val="accent5">
                      <a:lumMod val="60000"/>
                      <a:lumOff val="40000"/>
                    </a:schemeClr>
                  </a:solidFill>
                </a:ln>
                <a:solidFill>
                  <a:schemeClr val="tx1"/>
                </a:solidFill>
                <a:effectLst>
                  <a:glow rad="101600">
                    <a:schemeClr val="tx2">
                      <a:lumMod val="20000"/>
                      <a:lumOff val="80000"/>
                      <a:alpha val="60000"/>
                    </a:schemeClr>
                  </a:glow>
                </a:effectLst>
              </a:rPr>
              <a:t>, where it </a:t>
            </a:r>
            <a:r>
              <a:rPr lang="en-US" sz="2400" u="sng" dirty="0">
                <a:ln>
                  <a:solidFill>
                    <a:schemeClr val="accent5">
                      <a:lumMod val="60000"/>
                      <a:lumOff val="40000"/>
                    </a:schemeClr>
                  </a:solidFill>
                </a:ln>
                <a:solidFill>
                  <a:schemeClr val="tx1"/>
                </a:solidFill>
                <a:effectLst>
                  <a:glow rad="101600">
                    <a:schemeClr val="tx2">
                      <a:lumMod val="20000"/>
                      <a:lumOff val="80000"/>
                      <a:alpha val="60000"/>
                    </a:schemeClr>
                  </a:glow>
                </a:effectLst>
              </a:rPr>
              <a:t>triggers </a:t>
            </a:r>
            <a:r>
              <a:rPr lang="en-US" sz="2400" b="1" i="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pyrimidine dimer </a:t>
            </a:r>
            <a:r>
              <a:rPr lang="en-US" sz="2400" u="sng" dirty="0">
                <a:ln>
                  <a:solidFill>
                    <a:schemeClr val="accent5">
                      <a:lumMod val="60000"/>
                      <a:lumOff val="40000"/>
                    </a:schemeClr>
                  </a:solidFill>
                </a:ln>
                <a:solidFill>
                  <a:schemeClr val="tx1"/>
                </a:solidFill>
                <a:effectLst>
                  <a:glow rad="101600">
                    <a:schemeClr val="tx2">
                      <a:lumMod val="20000"/>
                      <a:lumOff val="80000"/>
                      <a:alpha val="60000"/>
                    </a:schemeClr>
                  </a:glow>
                </a:effectLst>
              </a:rPr>
              <a:t>formation</a:t>
            </a:r>
            <a:r>
              <a:rPr lang="en-US" sz="2400" dirty="0">
                <a:ln>
                  <a:solidFill>
                    <a:schemeClr val="accent5">
                      <a:lumMod val="60000"/>
                      <a:lumOff val="40000"/>
                    </a:schemeClr>
                  </a:solidFill>
                </a:ln>
                <a:solidFill>
                  <a:schemeClr val="tx1"/>
                </a:solidFill>
                <a:effectLst>
                  <a:glow rad="101600">
                    <a:schemeClr val="tx2">
                      <a:lumMod val="20000"/>
                      <a:lumOff val="80000"/>
                      <a:alpha val="60000"/>
                    </a:schemeClr>
                  </a:glow>
                </a:effectLst>
              </a:rPr>
              <a:t>: formation of </a:t>
            </a:r>
            <a:r>
              <a:rPr lang="en-US" sz="2400" dirty="0">
                <a:ln>
                  <a:solidFill>
                    <a:schemeClr val="accent5">
                      <a:lumMod val="60000"/>
                      <a:lumOff val="40000"/>
                    </a:schemeClr>
                  </a:solidFill>
                </a:ln>
                <a:solidFill>
                  <a:schemeClr val="tx1"/>
                </a:solidFill>
                <a:effectLst>
                  <a:glow rad="101600">
                    <a:schemeClr val="tx2">
                      <a:lumMod val="20000"/>
                      <a:lumOff val="80000"/>
                      <a:alpha val="60000"/>
                    </a:schemeClr>
                  </a:glow>
                  <a:outerShdw blurRad="38100" dist="38100" dir="2700000" algn="tl">
                    <a:srgbClr val="000000">
                      <a:alpha val="43137"/>
                    </a:srgbClr>
                  </a:outerShdw>
                </a:effectLst>
              </a:rPr>
              <a:t>covalent</a:t>
            </a:r>
            <a:r>
              <a:rPr lang="en-US" sz="2400" dirty="0">
                <a:ln>
                  <a:solidFill>
                    <a:schemeClr val="accent5">
                      <a:lumMod val="60000"/>
                      <a:lumOff val="40000"/>
                    </a:schemeClr>
                  </a:solidFill>
                </a:ln>
                <a:solidFill>
                  <a:schemeClr val="tx1"/>
                </a:solidFill>
                <a:effectLst>
                  <a:glow rad="101600">
                    <a:schemeClr val="tx2">
                      <a:lumMod val="20000"/>
                      <a:lumOff val="80000"/>
                      <a:alpha val="60000"/>
                    </a:schemeClr>
                  </a:glow>
                </a:effectLst>
              </a:rPr>
              <a:t> bonds between adjacent </a:t>
            </a:r>
            <a:r>
              <a:rPr lang="en-US" sz="2400" dirty="0">
                <a:ln>
                  <a:solidFill>
                    <a:schemeClr val="accent5">
                      <a:lumMod val="60000"/>
                      <a:lumOff val="40000"/>
                    </a:schemeClr>
                  </a:solidFill>
                </a:ln>
                <a:solidFill>
                  <a:schemeClr val="tx1"/>
                </a:solidFill>
                <a:effectLst>
                  <a:glow rad="101600">
                    <a:schemeClr val="tx2">
                      <a:lumMod val="20000"/>
                      <a:lumOff val="80000"/>
                      <a:alpha val="60000"/>
                    </a:schemeClr>
                  </a:glow>
                  <a:outerShdw blurRad="38100" dist="38100" dir="2700000" algn="tl">
                    <a:srgbClr val="000000">
                      <a:alpha val="43137"/>
                    </a:srgbClr>
                  </a:outerShdw>
                </a:effectLst>
              </a:rPr>
              <a:t>pyrimidine</a:t>
            </a:r>
            <a:r>
              <a:rPr lang="en-US" sz="2400" dirty="0">
                <a:ln>
                  <a:solidFill>
                    <a:schemeClr val="accent5">
                      <a:lumMod val="60000"/>
                      <a:lumOff val="40000"/>
                    </a:schemeClr>
                  </a:solidFill>
                </a:ln>
                <a:solidFill>
                  <a:schemeClr val="tx1"/>
                </a:solidFill>
                <a:effectLst>
                  <a:glow rad="101600">
                    <a:schemeClr val="tx2">
                      <a:lumMod val="20000"/>
                      <a:lumOff val="80000"/>
                      <a:alpha val="60000"/>
                    </a:schemeClr>
                  </a:glow>
                </a:effectLst>
              </a:rPr>
              <a:t> bases in </a:t>
            </a:r>
            <a:r>
              <a:rPr lang="en-US" sz="2400" spc="-300" dirty="0">
                <a:ln>
                  <a:solidFill>
                    <a:schemeClr val="accent5">
                      <a:lumMod val="60000"/>
                      <a:lumOff val="40000"/>
                    </a:schemeClr>
                  </a:solidFill>
                </a:ln>
                <a:solidFill>
                  <a:schemeClr val="tx1"/>
                </a:solidFill>
                <a:effectLst>
                  <a:glow rad="101600">
                    <a:schemeClr val="tx2">
                      <a:lumMod val="20000"/>
                      <a:lumOff val="80000"/>
                      <a:alpha val="60000"/>
                    </a:schemeClr>
                  </a:glow>
                </a:effectLst>
              </a:rPr>
              <a:t>D N A </a:t>
            </a:r>
            <a:r>
              <a:rPr lang="en-US" sz="2400" dirty="0">
                <a:ln>
                  <a:solidFill>
                    <a:schemeClr val="accent5">
                      <a:lumMod val="60000"/>
                      <a:lumOff val="40000"/>
                    </a:schemeClr>
                  </a:solidFill>
                </a:ln>
                <a:solidFill>
                  <a:schemeClr val="tx1"/>
                </a:solidFill>
                <a:effectLst>
                  <a:glow rad="101600">
                    <a:schemeClr val="tx2">
                      <a:lumMod val="20000"/>
                      <a:lumOff val="80000"/>
                      <a:alpha val="60000"/>
                    </a:schemeClr>
                  </a:glow>
                </a:effectLst>
              </a:rPr>
              <a:t>.</a:t>
            </a:r>
          </a:p>
          <a:p>
            <a:pPr marL="342000" indent="-342000"/>
            <a:r>
              <a:rPr lang="en-US" sz="2400" dirty="0">
                <a:solidFill>
                  <a:schemeClr val="tx1"/>
                </a:solidFill>
                <a:effectLst>
                  <a:outerShdw blurRad="38100" dist="38100" dir="2700000" algn="tl">
                    <a:srgbClr val="000000">
                      <a:alpha val="43137"/>
                    </a:srgbClr>
                  </a:outerShdw>
                </a:effectLst>
              </a:rPr>
              <a:t>If</a:t>
            </a:r>
            <a:r>
              <a:rPr lang="en-US" sz="2400" dirty="0">
                <a:solidFill>
                  <a:schemeClr val="tx1"/>
                </a:solidFill>
              </a:rPr>
              <a:t> this </a:t>
            </a:r>
            <a:r>
              <a:rPr lang="en-US" sz="2400" dirty="0">
                <a:solidFill>
                  <a:schemeClr val="tx1"/>
                </a:solidFill>
                <a:effectLst>
                  <a:outerShdw blurRad="38100" dist="38100" dir="2700000" algn="tl">
                    <a:srgbClr val="000000">
                      <a:alpha val="43137"/>
                    </a:srgbClr>
                  </a:outerShdw>
                </a:effectLst>
              </a:rPr>
              <a:t>damage</a:t>
            </a:r>
            <a:r>
              <a:rPr lang="en-US" sz="2400" dirty="0">
                <a:solidFill>
                  <a:schemeClr val="tx1"/>
                </a:solidFill>
              </a:rPr>
              <a:t> is </a:t>
            </a:r>
            <a:r>
              <a:rPr lang="en-US" sz="2400" dirty="0">
                <a:solidFill>
                  <a:schemeClr val="tx1"/>
                </a:solidFill>
                <a:effectLst>
                  <a:outerShdw blurRad="38100" dist="38100" dir="2700000" algn="tl">
                    <a:srgbClr val="000000">
                      <a:alpha val="43137"/>
                    </a:srgbClr>
                  </a:outerShdw>
                </a:effectLst>
              </a:rPr>
              <a:t>not</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repaired</a:t>
            </a:r>
            <a:r>
              <a:rPr lang="en-US" sz="2400" dirty="0">
                <a:solidFill>
                  <a:schemeClr val="tx1"/>
                </a:solidFill>
              </a:rPr>
              <a:t>, it can cause </a:t>
            </a:r>
            <a:r>
              <a:rPr lang="en-US" sz="2400" u="sng" dirty="0">
                <a:solidFill>
                  <a:schemeClr val="tx1"/>
                </a:solidFill>
              </a:rPr>
              <a:t>incorrect nucleotides to be </a:t>
            </a:r>
            <a:r>
              <a:rPr lang="en-US" sz="2400" u="sng" dirty="0">
                <a:solidFill>
                  <a:schemeClr val="tx1"/>
                </a:solidFill>
                <a:effectLst>
                  <a:outerShdw blurRad="38100" dist="38100" dir="2700000" algn="tl">
                    <a:srgbClr val="000000">
                      <a:alpha val="43137"/>
                    </a:srgbClr>
                  </a:outerShdw>
                </a:effectLst>
              </a:rPr>
              <a:t>incorporated</a:t>
            </a:r>
            <a:r>
              <a:rPr lang="en-US" sz="2400" u="sng" dirty="0">
                <a:solidFill>
                  <a:schemeClr val="tx1"/>
                </a:solidFill>
              </a:rPr>
              <a:t> during replication of </a:t>
            </a:r>
            <a:r>
              <a:rPr lang="en-US" sz="2400" u="sng" spc="-300" dirty="0">
                <a:solidFill>
                  <a:schemeClr val="tx1"/>
                </a:solidFill>
              </a:rPr>
              <a:t>D N A </a:t>
            </a:r>
            <a:r>
              <a:rPr lang="en-US" sz="2400" u="sng" dirty="0">
                <a:solidFill>
                  <a:schemeClr val="tx1"/>
                </a:solidFill>
              </a:rPr>
              <a:t>.</a:t>
            </a:r>
          </a:p>
        </p:txBody>
      </p:sp>
    </p:spTree>
    <p:extLst>
      <p:ext uri="{BB962C8B-B14F-4D97-AF65-F5344CB8AC3E}">
        <p14:creationId xmlns:p14="http://schemas.microsoft.com/office/powerpoint/2010/main" val="38609978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8075"/>
            <a:ext cx="8229600" cy="1097279"/>
          </a:xfrm>
          <a:solidFill>
            <a:srgbClr val="D4EAE4"/>
          </a:solidFill>
        </p:spPr>
        <p:txBody>
          <a:bodyPr lIns="0" tIns="0" rIns="0" bIns="0" anchor="ctr"/>
          <a:lstStyle/>
          <a:p>
            <a:r>
              <a:rPr lang="en-US" sz="3200" dirty="0">
                <a:latin typeface="+mj-lt"/>
              </a:rPr>
              <a:t>Incidence of Two Types of </a:t>
            </a:r>
            <a:r>
              <a:rPr lang="en-US" sz="3200" i="1" dirty="0">
                <a:latin typeface="+mj-lt"/>
              </a:rPr>
              <a:t>p53</a:t>
            </a:r>
            <a:r>
              <a:rPr lang="en-US" sz="3200" dirty="0">
                <a:latin typeface="+mj-lt"/>
              </a:rPr>
              <a:t> Mutations in Skin Cancer and Internal Cancers</a:t>
            </a:r>
          </a:p>
        </p:txBody>
      </p:sp>
      <p:sp>
        <p:nvSpPr>
          <p:cNvPr id="4" name="Content Placeholder 3"/>
          <p:cNvSpPr>
            <a:spLocks noGrp="1"/>
          </p:cNvSpPr>
          <p:nvPr>
            <p:ph sz="quarter" idx="14"/>
          </p:nvPr>
        </p:nvSpPr>
        <p:spPr>
          <a:xfrm>
            <a:off x="457201" y="1552575"/>
            <a:ext cx="8372900" cy="740249"/>
          </a:xfrm>
          <a:solidFill>
            <a:srgbClr val="FFFF00"/>
          </a:solidFill>
        </p:spPr>
        <p:txBody>
          <a:bodyPr lIns="0" tIns="0" rIns="0" bIns="0"/>
          <a:lstStyle/>
          <a:p>
            <a:pPr marL="0" indent="0">
              <a:buNone/>
            </a:pPr>
            <a:r>
              <a:rPr lang="en-IN" sz="2400" b="1" dirty="0"/>
              <a:t>Figure 26.9</a:t>
            </a:r>
            <a:r>
              <a:rPr lang="en-IN" sz="2400" dirty="0"/>
              <a:t> Incidence of Two Types of </a:t>
            </a:r>
            <a:r>
              <a:rPr lang="en-IN" sz="2400" i="1" dirty="0"/>
              <a:t>p53 </a:t>
            </a:r>
            <a:r>
              <a:rPr lang="en-IN" sz="2400" dirty="0"/>
              <a:t>Mutations in Skin Cancer and Internal Cancers.</a:t>
            </a:r>
          </a:p>
        </p:txBody>
      </p:sp>
      <p:pic>
        <p:nvPicPr>
          <p:cNvPr id="9" name="Content Placeholder 4" descr="A bar graph shows the higher percentage of skin cancer and lower internal cancers based on the frequency of C C to T T mutations and lower skin cancer and higher internal cancers when C to T is not at dipyrimidine site."/>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361"/>
          <a:stretch/>
        </p:blipFill>
        <p:spPr>
          <a:xfrm>
            <a:off x="1757622" y="2450601"/>
            <a:ext cx="5406485" cy="3805115"/>
          </a:xfrm>
        </p:spPr>
      </p:pic>
    </p:spTree>
    <p:extLst>
      <p:ext uri="{BB962C8B-B14F-4D97-AF65-F5344CB8AC3E}">
        <p14:creationId xmlns:p14="http://schemas.microsoft.com/office/powerpoint/2010/main" val="1940646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70848" y="160779"/>
            <a:ext cx="8229600" cy="1668020"/>
          </a:xfrm>
          <a:solidFill>
            <a:schemeClr val="accent3">
              <a:lumMod val="40000"/>
              <a:lumOff val="60000"/>
            </a:schemeClr>
          </a:solidFill>
        </p:spPr>
        <p:txBody>
          <a:bodyPr lIns="0" tIns="0" rIns="0" bIns="0" anchor="ctr"/>
          <a:lstStyle/>
          <a:p>
            <a:r>
              <a:rPr lang="en-US" dirty="0"/>
              <a:t>Viruses and Other Infectious Agents Trigger the Development of Some Cancers</a:t>
            </a:r>
            <a:endParaRPr lang="en-US" sz="3600" dirty="0">
              <a:latin typeface="+mj-lt"/>
            </a:endParaRPr>
          </a:p>
        </p:txBody>
      </p:sp>
      <p:sp>
        <p:nvSpPr>
          <p:cNvPr id="4" name="Content Placeholder 3"/>
          <p:cNvSpPr>
            <a:spLocks noGrp="1"/>
          </p:cNvSpPr>
          <p:nvPr>
            <p:ph sz="quarter" idx="13"/>
          </p:nvPr>
        </p:nvSpPr>
        <p:spPr>
          <a:xfrm>
            <a:off x="457200" y="1992573"/>
            <a:ext cx="8232775" cy="2347415"/>
          </a:xfrm>
        </p:spPr>
        <p:txBody>
          <a:bodyPr lIns="0" tIns="0" rIns="0" bIns="0"/>
          <a:lstStyle/>
          <a:p>
            <a:pPr marL="342000" indent="-342000"/>
            <a:r>
              <a:rPr lang="en-US" sz="2200" dirty="0">
                <a:solidFill>
                  <a:schemeClr val="tx1"/>
                </a:solidFill>
                <a:effectLst>
                  <a:glow rad="63500">
                    <a:schemeClr val="accent4">
                      <a:satMod val="175000"/>
                      <a:alpha val="40000"/>
                    </a:schemeClr>
                  </a:glow>
                </a:effectLst>
              </a:rPr>
              <a:t>In 1911, Peyton Rous performed experiment on </a:t>
            </a:r>
            <a:r>
              <a:rPr lang="en-US" sz="2200" u="sng" dirty="0">
                <a:solidFill>
                  <a:schemeClr val="tx1"/>
                </a:solidFill>
                <a:effectLst>
                  <a:glow rad="63500">
                    <a:schemeClr val="accent4">
                      <a:satMod val="175000"/>
                      <a:alpha val="40000"/>
                    </a:schemeClr>
                  </a:glow>
                </a:effectLst>
              </a:rPr>
              <a:t>chickens</a:t>
            </a:r>
            <a:r>
              <a:rPr lang="en-US" sz="2200" dirty="0">
                <a:solidFill>
                  <a:schemeClr val="tx1"/>
                </a:solidFill>
                <a:effectLst>
                  <a:glow rad="63500">
                    <a:schemeClr val="accent4">
                      <a:satMod val="175000"/>
                      <a:alpha val="40000"/>
                    </a:schemeClr>
                  </a:glow>
                </a:effectLst>
              </a:rPr>
              <a:t> that had </a:t>
            </a:r>
            <a:r>
              <a:rPr lang="en-US" sz="2200" u="sng" dirty="0">
                <a:solidFill>
                  <a:schemeClr val="tx1"/>
                </a:solidFill>
                <a:effectLst>
                  <a:glow rad="63500">
                    <a:schemeClr val="accent4">
                      <a:satMod val="175000"/>
                      <a:alpha val="40000"/>
                    </a:schemeClr>
                  </a:glow>
                  <a:outerShdw blurRad="38100" dist="38100" dir="2700000" algn="tl">
                    <a:srgbClr val="000000">
                      <a:alpha val="43137"/>
                    </a:srgbClr>
                  </a:outerShdw>
                </a:effectLst>
              </a:rPr>
              <a:t>cancers</a:t>
            </a:r>
            <a:r>
              <a:rPr lang="en-US" sz="2200" u="sng" dirty="0">
                <a:solidFill>
                  <a:schemeClr val="tx1"/>
                </a:solidFill>
                <a:effectLst>
                  <a:glow rad="63500">
                    <a:schemeClr val="accent4">
                      <a:satMod val="175000"/>
                      <a:alpha val="40000"/>
                    </a:schemeClr>
                  </a:glow>
                </a:effectLst>
              </a:rPr>
              <a:t> of connective tissues (</a:t>
            </a:r>
            <a:r>
              <a:rPr lang="en-US" sz="2200" i="1" u="sng" dirty="0">
                <a:solidFill>
                  <a:schemeClr val="tx1"/>
                </a:solidFill>
                <a:effectLst>
                  <a:glow rad="63500">
                    <a:schemeClr val="accent4">
                      <a:satMod val="175000"/>
                      <a:alpha val="40000"/>
                    </a:schemeClr>
                  </a:glow>
                </a:effectLst>
              </a:rPr>
              <a:t>sarcomas</a:t>
            </a:r>
            <a:r>
              <a:rPr lang="en-US" sz="2200" u="sng" dirty="0">
                <a:solidFill>
                  <a:schemeClr val="tx1"/>
                </a:solidFill>
                <a:effectLst>
                  <a:glow rad="63500">
                    <a:schemeClr val="accent4">
                      <a:satMod val="175000"/>
                      <a:alpha val="40000"/>
                    </a:schemeClr>
                  </a:glow>
                </a:effectLst>
              </a:rPr>
              <a:t>).</a:t>
            </a:r>
          </a:p>
          <a:p>
            <a:pPr marL="342000" indent="-342000"/>
            <a:r>
              <a:rPr lang="en-US" sz="2200" dirty="0">
                <a:solidFill>
                  <a:schemeClr val="tx1"/>
                </a:solidFill>
              </a:rPr>
              <a:t>He showed that </a:t>
            </a:r>
            <a:r>
              <a:rPr lang="en-US" sz="2200" u="sng" dirty="0">
                <a:solidFill>
                  <a:schemeClr val="tx1"/>
                </a:solidFill>
              </a:rPr>
              <a:t>cancer can be </a:t>
            </a:r>
            <a:r>
              <a:rPr lang="en-US" sz="2200" u="sng" dirty="0">
                <a:solidFill>
                  <a:schemeClr val="tx1"/>
                </a:solidFill>
                <a:effectLst>
                  <a:outerShdw blurRad="38100" dist="38100" dir="2700000" algn="tl">
                    <a:srgbClr val="000000">
                      <a:alpha val="43137"/>
                    </a:srgbClr>
                  </a:outerShdw>
                </a:effectLst>
              </a:rPr>
              <a:t>caused</a:t>
            </a:r>
            <a:r>
              <a:rPr lang="en-US" sz="2200" u="sng" dirty="0">
                <a:solidFill>
                  <a:schemeClr val="tx1"/>
                </a:solidFill>
              </a:rPr>
              <a:t> by a </a:t>
            </a:r>
            <a:r>
              <a:rPr lang="en-US" sz="2200" u="sng" dirty="0">
                <a:solidFill>
                  <a:srgbClr val="FF5050"/>
                </a:solidFill>
              </a:rPr>
              <a:t>virus</a:t>
            </a:r>
            <a:r>
              <a:rPr lang="en-US" sz="2200" dirty="0">
                <a:solidFill>
                  <a:schemeClr val="tx1"/>
                </a:solidFill>
              </a:rPr>
              <a:t>.</a:t>
            </a:r>
          </a:p>
          <a:p>
            <a:pPr marL="342000" indent="-342000"/>
            <a:r>
              <a:rPr lang="en-US" sz="2200" dirty="0">
                <a:solidFill>
                  <a:schemeClr val="tx1"/>
                </a:solidFill>
              </a:rPr>
              <a:t>This was the </a:t>
            </a:r>
            <a:r>
              <a:rPr lang="en-US" sz="2200" dirty="0">
                <a:solidFill>
                  <a:schemeClr val="tx1"/>
                </a:solidFill>
                <a:effectLst>
                  <a:outerShdw blurRad="38100" dist="38100" dir="2700000" algn="tl">
                    <a:srgbClr val="000000">
                      <a:alpha val="43137"/>
                    </a:srgbClr>
                  </a:outerShdw>
                </a:effectLst>
              </a:rPr>
              <a:t>first</a:t>
            </a:r>
            <a:r>
              <a:rPr lang="en-US" sz="2200" dirty="0">
                <a:solidFill>
                  <a:schemeClr val="tx1"/>
                </a:solidFill>
              </a:rPr>
              <a:t> time anyone had </a:t>
            </a:r>
            <a:r>
              <a:rPr lang="en-US" sz="2200" dirty="0">
                <a:solidFill>
                  <a:schemeClr val="tx1"/>
                </a:solidFill>
                <a:effectLst>
                  <a:outerShdw blurRad="38100" dist="38100" dir="2700000" algn="tl">
                    <a:srgbClr val="000000">
                      <a:alpha val="43137"/>
                    </a:srgbClr>
                  </a:outerShdw>
                </a:effectLst>
              </a:rPr>
              <a:t>detected</a:t>
            </a:r>
            <a:r>
              <a:rPr lang="en-US" sz="2200" dirty="0">
                <a:solidFill>
                  <a:schemeClr val="tx1"/>
                </a:solidFill>
              </a:rPr>
              <a:t> an </a:t>
            </a:r>
            <a:r>
              <a:rPr lang="en-US" sz="2200" b="1" u="sng" dirty="0">
                <a:solidFill>
                  <a:schemeClr val="tx1"/>
                </a:solidFill>
              </a:rPr>
              <a:t>oncogenic virus, </a:t>
            </a:r>
            <a:r>
              <a:rPr lang="en-US" sz="2200" u="sng" dirty="0">
                <a:solidFill>
                  <a:schemeClr val="tx1"/>
                </a:solidFill>
              </a:rPr>
              <a:t>one that causes cancer.</a:t>
            </a:r>
          </a:p>
        </p:txBody>
      </p:sp>
    </p:spTree>
    <p:extLst>
      <p:ext uri="{BB962C8B-B14F-4D97-AF65-F5344CB8AC3E}">
        <p14:creationId xmlns:p14="http://schemas.microsoft.com/office/powerpoint/2010/main" val="12546518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54985"/>
            <a:ext cx="8302240" cy="582481"/>
          </a:xfrm>
          <a:solidFill>
            <a:schemeClr val="accent3">
              <a:lumMod val="40000"/>
              <a:lumOff val="60000"/>
            </a:schemeClr>
          </a:solidFill>
        </p:spPr>
        <p:txBody>
          <a:bodyPr lIns="0" tIns="0" rIns="0" bIns="0" anchor="ctr"/>
          <a:lstStyle/>
          <a:p>
            <a:r>
              <a:rPr lang="en-US" sz="3600" dirty="0">
                <a:latin typeface="+mj-lt"/>
              </a:rPr>
              <a:t>Viruses and Cancer</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9716"/>
            <a:ext cx="8302240" cy="3276598"/>
          </a:xfrm>
          <a:prstGeom prst="rect">
            <a:avLst/>
          </a:prstGeom>
        </p:spPr>
        <p:txBody>
          <a:bodyPr lIns="0" tIns="0" rIns="0" bIns="0"/>
          <a:lstStyle/>
          <a:p>
            <a:pPr marL="342000" indent="-342000"/>
            <a:r>
              <a:rPr lang="en-US" sz="2400" dirty="0">
                <a:solidFill>
                  <a:schemeClr val="tx1"/>
                </a:solidFill>
              </a:rPr>
              <a:t>It is now known that </a:t>
            </a:r>
            <a:r>
              <a:rPr lang="en-US" sz="2400" u="sng" dirty="0">
                <a:solidFill>
                  <a:schemeClr val="tx1"/>
                </a:solidFill>
              </a:rPr>
              <a:t>dozens of viruses </a:t>
            </a:r>
            <a:r>
              <a:rPr lang="en-US" sz="2400" dirty="0">
                <a:solidFill>
                  <a:schemeClr val="tx1"/>
                </a:solidFill>
              </a:rPr>
              <a:t>can cause </a:t>
            </a:r>
            <a:r>
              <a:rPr lang="en-US" sz="2400" dirty="0">
                <a:solidFill>
                  <a:schemeClr val="tx1"/>
                </a:solidFill>
                <a:effectLst>
                  <a:outerShdw blurRad="38100" dist="38100" dir="2700000" algn="tl">
                    <a:srgbClr val="000000">
                      <a:alpha val="43137"/>
                    </a:srgbClr>
                  </a:outerShdw>
                </a:effectLst>
              </a:rPr>
              <a:t>cancer</a:t>
            </a:r>
            <a:r>
              <a:rPr lang="en-US" sz="2400" dirty="0">
                <a:solidFill>
                  <a:schemeClr val="tx1"/>
                </a:solidFill>
              </a:rPr>
              <a:t> in animals.</a:t>
            </a:r>
          </a:p>
          <a:p>
            <a:pPr marL="342000" indent="-342000"/>
            <a:r>
              <a:rPr lang="en-US" sz="2400" dirty="0">
                <a:solidFill>
                  <a:schemeClr val="tx1"/>
                </a:solidFill>
              </a:rPr>
              <a:t>A </a:t>
            </a:r>
            <a:r>
              <a:rPr lang="en-US" sz="2400" u="sng" dirty="0">
                <a:solidFill>
                  <a:schemeClr val="tx1"/>
                </a:solidFill>
                <a:effectLst>
                  <a:outerShdw blurRad="38100" dist="38100" dir="2700000" algn="tl">
                    <a:srgbClr val="000000">
                      <a:alpha val="43137"/>
                    </a:srgbClr>
                  </a:outerShdw>
                </a:effectLst>
              </a:rPr>
              <a:t>few</a:t>
            </a:r>
            <a:r>
              <a:rPr lang="en-US" sz="2400" u="sng" dirty="0">
                <a:solidFill>
                  <a:schemeClr val="tx1"/>
                </a:solidFill>
              </a:rPr>
              <a:t> are linked to human cancers</a:t>
            </a:r>
            <a:r>
              <a:rPr lang="en-US" sz="2400" dirty="0">
                <a:solidFill>
                  <a:schemeClr val="tx1"/>
                </a:solidFill>
              </a:rPr>
              <a:t>.</a:t>
            </a:r>
          </a:p>
          <a:p>
            <a:pPr marL="342000" indent="-342000"/>
            <a:r>
              <a:rPr lang="en-US" sz="2400" b="1" dirty="0">
                <a:solidFill>
                  <a:schemeClr val="tx1"/>
                </a:solidFill>
              </a:rPr>
              <a:t>Burkitt lymphoma,</a:t>
            </a:r>
            <a:r>
              <a:rPr lang="en-US" sz="2400" dirty="0">
                <a:solidFill>
                  <a:schemeClr val="tx1"/>
                </a:solidFill>
              </a:rPr>
              <a:t> which was identified in the late 1950s, was shown to be </a:t>
            </a:r>
            <a:r>
              <a:rPr lang="en-US" sz="2400" dirty="0">
                <a:solidFill>
                  <a:srgbClr val="C00000"/>
                </a:solidFill>
              </a:rPr>
              <a:t>associated with </a:t>
            </a:r>
            <a:r>
              <a:rPr lang="en-US" sz="2400" b="1" dirty="0">
                <a:solidFill>
                  <a:srgbClr val="C00000"/>
                </a:solidFill>
              </a:rPr>
              <a:t>Epstein-Barr virus (EBV)</a:t>
            </a:r>
            <a:r>
              <a:rPr lang="en-US" sz="2400" dirty="0">
                <a:solidFill>
                  <a:srgbClr val="C00000"/>
                </a:solidFill>
              </a:rPr>
              <a:t>.</a:t>
            </a:r>
          </a:p>
        </p:txBody>
      </p:sp>
    </p:spTree>
    <p:extLst>
      <p:ext uri="{BB962C8B-B14F-4D97-AF65-F5344CB8AC3E}">
        <p14:creationId xmlns:p14="http://schemas.microsoft.com/office/powerpoint/2010/main" val="38687043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36664" y="124603"/>
            <a:ext cx="8302240" cy="653317"/>
          </a:xfrm>
          <a:solidFill>
            <a:schemeClr val="accent3">
              <a:lumMod val="40000"/>
              <a:lumOff val="60000"/>
            </a:schemeClr>
          </a:solidFill>
        </p:spPr>
        <p:txBody>
          <a:bodyPr lIns="0" tIns="0" rIns="0" bIns="0" anchor="ctr"/>
          <a:lstStyle/>
          <a:p>
            <a:r>
              <a:rPr lang="en-US" sz="3600" dirty="0">
                <a:latin typeface="+mj-lt"/>
              </a:rPr>
              <a:t>EBV and Cancer: Evidence</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77608" y="955343"/>
            <a:ext cx="8302240" cy="3388057"/>
          </a:xfrm>
          <a:prstGeom prst="rect">
            <a:avLst/>
          </a:prstGeom>
        </p:spPr>
        <p:txBody>
          <a:bodyPr lIns="0" tIns="0" rIns="0" bIns="0"/>
          <a:lstStyle/>
          <a:p>
            <a:pPr marL="342000" indent="-342000"/>
            <a:r>
              <a:rPr lang="en-US" sz="2400" u="sng" dirty="0">
                <a:solidFill>
                  <a:schemeClr val="tx1"/>
                </a:solidFill>
                <a:effectLst>
                  <a:glow rad="63500">
                    <a:schemeClr val="accent4">
                      <a:satMod val="175000"/>
                      <a:alpha val="40000"/>
                    </a:schemeClr>
                  </a:glow>
                </a:effectLst>
              </a:rPr>
              <a:t>EBV </a:t>
            </a:r>
            <a:r>
              <a:rPr lang="en-US" sz="2400" u="sng" spc="-350" dirty="0">
                <a:solidFill>
                  <a:schemeClr val="tx1"/>
                </a:solidFill>
                <a:effectLst>
                  <a:glow rad="63500">
                    <a:schemeClr val="accent4">
                      <a:satMod val="175000"/>
                      <a:alpha val="40000"/>
                    </a:schemeClr>
                  </a:glow>
                </a:effectLst>
              </a:rPr>
              <a:t>D N A</a:t>
            </a:r>
            <a:r>
              <a:rPr lang="en-US" sz="2400" u="sng" dirty="0">
                <a:solidFill>
                  <a:schemeClr val="tx1"/>
                </a:solidFill>
                <a:effectLst>
                  <a:glow rad="63500">
                    <a:schemeClr val="accent4">
                      <a:satMod val="175000"/>
                      <a:alpha val="40000"/>
                    </a:schemeClr>
                  </a:glow>
                </a:effectLst>
              </a:rPr>
              <a:t> and proteins are often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found</a:t>
            </a:r>
            <a:r>
              <a:rPr lang="en-US" sz="2400" u="sng" dirty="0">
                <a:solidFill>
                  <a:schemeClr val="tx1"/>
                </a:solidFill>
                <a:effectLst>
                  <a:glow rad="63500">
                    <a:schemeClr val="accent4">
                      <a:satMod val="175000"/>
                      <a:alpha val="40000"/>
                    </a:schemeClr>
                  </a:glow>
                </a:effectLst>
              </a:rPr>
              <a:t> in tumor cells of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patients</a:t>
            </a:r>
            <a:r>
              <a:rPr lang="en-US" sz="2400" u="sng" dirty="0">
                <a:solidFill>
                  <a:schemeClr val="tx1"/>
                </a:solidFill>
                <a:effectLst>
                  <a:glow rad="63500">
                    <a:schemeClr val="accent4">
                      <a:satMod val="175000"/>
                      <a:alpha val="40000"/>
                    </a:schemeClr>
                  </a:glow>
                </a:effectLst>
              </a:rPr>
              <a:t> with Burkitt lymphoma, but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not</a:t>
            </a:r>
            <a:r>
              <a:rPr lang="en-US" sz="2400" u="sng" dirty="0">
                <a:solidFill>
                  <a:schemeClr val="tx1"/>
                </a:solidFill>
                <a:effectLst>
                  <a:glow rad="63500">
                    <a:schemeClr val="accent4">
                      <a:satMod val="175000"/>
                      <a:alpha val="40000"/>
                    </a:schemeClr>
                  </a:glow>
                </a:effectLst>
              </a:rPr>
              <a:t> in their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normal</a:t>
            </a:r>
            <a:r>
              <a:rPr lang="en-US" sz="2400" u="sng" dirty="0">
                <a:solidFill>
                  <a:schemeClr val="tx1"/>
                </a:solidFill>
                <a:effectLst>
                  <a:glow rad="63500">
                    <a:schemeClr val="accent4">
                      <a:satMod val="175000"/>
                      <a:alpha val="40000"/>
                    </a:schemeClr>
                  </a:glow>
                </a:effectLst>
              </a:rPr>
              <a:t> cells.</a:t>
            </a:r>
          </a:p>
          <a:p>
            <a:pPr marL="342000" indent="-342000"/>
            <a:r>
              <a:rPr lang="en-US" sz="2400" dirty="0">
                <a:solidFill>
                  <a:schemeClr val="tx1"/>
                </a:solidFill>
                <a:effectLst>
                  <a:outerShdw blurRad="38100" dist="38100" dir="2700000" algn="tl">
                    <a:srgbClr val="000000">
                      <a:alpha val="43137"/>
                    </a:srgbClr>
                  </a:outerShdw>
                </a:effectLst>
              </a:rPr>
              <a:t>Adding</a:t>
            </a:r>
            <a:r>
              <a:rPr lang="en-US" sz="2400" dirty="0">
                <a:solidFill>
                  <a:schemeClr val="tx1"/>
                </a:solidFill>
              </a:rPr>
              <a:t> </a:t>
            </a:r>
            <a:r>
              <a:rPr lang="en-US" sz="2400" spc="-300" dirty="0">
                <a:solidFill>
                  <a:schemeClr val="tx1"/>
                </a:solidFill>
              </a:rPr>
              <a:t>E B V</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to</a:t>
            </a:r>
            <a:r>
              <a:rPr lang="en-US" sz="2400" dirty="0">
                <a:solidFill>
                  <a:schemeClr val="tx1"/>
                </a:solidFill>
              </a:rPr>
              <a:t> human </a:t>
            </a:r>
            <a:r>
              <a:rPr lang="en-US" sz="2400" dirty="0">
                <a:solidFill>
                  <a:schemeClr val="tx1"/>
                </a:solidFill>
                <a:effectLst>
                  <a:outerShdw blurRad="38100" dist="38100" dir="2700000" algn="tl">
                    <a:srgbClr val="000000">
                      <a:alpha val="43137"/>
                    </a:srgbClr>
                  </a:outerShdw>
                </a:effectLst>
              </a:rPr>
              <a:t>lymphocytes</a:t>
            </a:r>
            <a:r>
              <a:rPr lang="en-US" sz="2400" dirty="0">
                <a:solidFill>
                  <a:schemeClr val="tx1"/>
                </a:solidFill>
              </a:rPr>
              <a:t> in culture </a:t>
            </a:r>
            <a:r>
              <a:rPr lang="en-US" sz="2400" dirty="0">
                <a:solidFill>
                  <a:schemeClr val="tx1"/>
                </a:solidFill>
                <a:effectLst>
                  <a:outerShdw blurRad="38100" dist="38100" dir="2700000" algn="tl">
                    <a:srgbClr val="000000">
                      <a:alpha val="43137"/>
                    </a:srgbClr>
                  </a:outerShdw>
                </a:effectLst>
              </a:rPr>
              <a:t>causes</a:t>
            </a:r>
            <a:r>
              <a:rPr lang="en-US" sz="2400" dirty="0">
                <a:solidFill>
                  <a:schemeClr val="tx1"/>
                </a:solidFill>
              </a:rPr>
              <a:t> the cells to acquire properties of cancers.</a:t>
            </a:r>
          </a:p>
          <a:p>
            <a:pPr marL="342000" indent="-342000"/>
            <a:r>
              <a:rPr lang="en-US" sz="2400" dirty="0">
                <a:solidFill>
                  <a:schemeClr val="tx1"/>
                </a:solidFill>
              </a:rPr>
              <a:t>Injecting </a:t>
            </a:r>
            <a:r>
              <a:rPr lang="en-US" sz="2400" spc="-300" dirty="0">
                <a:solidFill>
                  <a:schemeClr val="tx1"/>
                </a:solidFill>
              </a:rPr>
              <a:t>E B V</a:t>
            </a:r>
            <a:r>
              <a:rPr lang="en-US" sz="2400" dirty="0">
                <a:solidFill>
                  <a:schemeClr val="tx1"/>
                </a:solidFill>
              </a:rPr>
              <a:t> into </a:t>
            </a:r>
            <a:r>
              <a:rPr lang="en-US" sz="2400" dirty="0">
                <a:solidFill>
                  <a:schemeClr val="tx1"/>
                </a:solidFill>
                <a:effectLst>
                  <a:outerShdw blurRad="38100" dist="38100" dir="2700000" algn="tl">
                    <a:srgbClr val="000000">
                      <a:alpha val="43137"/>
                    </a:srgbClr>
                  </a:outerShdw>
                </a:effectLst>
              </a:rPr>
              <a:t>monkeys</a:t>
            </a:r>
            <a:r>
              <a:rPr lang="en-US" sz="2400" dirty="0">
                <a:solidFill>
                  <a:schemeClr val="tx1"/>
                </a:solidFill>
              </a:rPr>
              <a:t> causes lymphomas. </a:t>
            </a:r>
          </a:p>
        </p:txBody>
      </p:sp>
    </p:spTree>
    <p:extLst>
      <p:ext uri="{BB962C8B-B14F-4D97-AF65-F5344CB8AC3E}">
        <p14:creationId xmlns:p14="http://schemas.microsoft.com/office/powerpoint/2010/main" val="1450596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108" y="129835"/>
            <a:ext cx="8229600" cy="636885"/>
          </a:xfrm>
          <a:solidFill>
            <a:srgbClr val="CC99FF"/>
          </a:solidFill>
        </p:spPr>
        <p:txBody>
          <a:bodyPr lIns="0" tIns="0" rIns="0" bIns="0" anchor="ctr"/>
          <a:lstStyle/>
          <a:p>
            <a:r>
              <a:rPr lang="en-US" dirty="0"/>
              <a:t>Stem Cells</a:t>
            </a:r>
          </a:p>
        </p:txBody>
      </p:sp>
      <p:sp>
        <p:nvSpPr>
          <p:cNvPr id="6" name="Content Placeholder 5"/>
          <p:cNvSpPr>
            <a:spLocks noGrp="1"/>
          </p:cNvSpPr>
          <p:nvPr>
            <p:ph sz="quarter" idx="15"/>
          </p:nvPr>
        </p:nvSpPr>
        <p:spPr>
          <a:xfrm>
            <a:off x="465231" y="955376"/>
            <a:ext cx="8256234" cy="2825054"/>
          </a:xfrm>
        </p:spPr>
        <p:txBody>
          <a:bodyPr lIns="0" tIns="0" rIns="0" bIns="0"/>
          <a:lstStyle/>
          <a:p>
            <a:pPr marL="342000" indent="-342000"/>
            <a:r>
              <a:rPr lang="en-CA" sz="2400" dirty="0">
                <a:solidFill>
                  <a:schemeClr val="tx1"/>
                </a:solidFill>
              </a:rPr>
              <a:t>A </a:t>
            </a:r>
            <a:r>
              <a:rPr lang="en-CA" sz="2400" i="1" dirty="0">
                <a:solidFill>
                  <a:srgbClr val="C00000"/>
                </a:solidFill>
              </a:rPr>
              <a:t>stem cell </a:t>
            </a:r>
            <a:r>
              <a:rPr lang="en-CA" sz="2400" dirty="0">
                <a:solidFill>
                  <a:schemeClr val="tx1"/>
                </a:solidFill>
              </a:rPr>
              <a:t>can </a:t>
            </a:r>
            <a:r>
              <a:rPr lang="en-CA" sz="2400" u="sng" dirty="0">
                <a:solidFill>
                  <a:schemeClr val="tx1"/>
                </a:solidFill>
              </a:rPr>
              <a:t>divide to form more cells like </a:t>
            </a:r>
            <a:r>
              <a:rPr lang="en-CA" sz="2400" u="sng" dirty="0">
                <a:solidFill>
                  <a:schemeClr val="tx1"/>
                </a:solidFill>
                <a:effectLst>
                  <a:outerShdw blurRad="38100" dist="38100" dir="2700000" algn="tl">
                    <a:srgbClr val="000000">
                      <a:alpha val="43137"/>
                    </a:srgbClr>
                  </a:outerShdw>
                </a:effectLst>
              </a:rPr>
              <a:t>itself</a:t>
            </a:r>
            <a:r>
              <a:rPr lang="en-CA" sz="2400" u="sng" dirty="0">
                <a:solidFill>
                  <a:schemeClr val="tx1"/>
                </a:solidFill>
              </a:rPr>
              <a:t> </a:t>
            </a:r>
            <a:r>
              <a:rPr lang="en-CA" sz="2400" u="sng" dirty="0">
                <a:solidFill>
                  <a:srgbClr val="C00000"/>
                </a:solidFill>
              </a:rPr>
              <a:t>or</a:t>
            </a:r>
            <a:r>
              <a:rPr lang="en-CA" sz="2400" u="sng" dirty="0">
                <a:solidFill>
                  <a:schemeClr val="tx1"/>
                </a:solidFill>
              </a:rPr>
              <a:t> </a:t>
            </a:r>
            <a:r>
              <a:rPr lang="en-CA" sz="2400" u="sng" dirty="0">
                <a:solidFill>
                  <a:schemeClr val="tx1"/>
                </a:solidFill>
                <a:effectLst>
                  <a:outerShdw blurRad="38100" dist="38100" dir="2700000" algn="tl">
                    <a:srgbClr val="000000">
                      <a:alpha val="43137"/>
                    </a:srgbClr>
                  </a:outerShdw>
                </a:effectLst>
              </a:rPr>
              <a:t>cells</a:t>
            </a:r>
            <a:r>
              <a:rPr lang="en-CA" sz="2400" u="sng" dirty="0">
                <a:solidFill>
                  <a:schemeClr val="tx1"/>
                </a:solidFill>
              </a:rPr>
              <a:t> that are </a:t>
            </a:r>
            <a:r>
              <a:rPr lang="en-CA" sz="2400" u="sng" dirty="0">
                <a:solidFill>
                  <a:schemeClr val="tx1"/>
                </a:solidFill>
                <a:effectLst>
                  <a:outerShdw blurRad="38100" dist="38100" dir="2700000" algn="tl">
                    <a:srgbClr val="000000">
                      <a:alpha val="43137"/>
                    </a:srgbClr>
                  </a:outerShdw>
                </a:effectLst>
              </a:rPr>
              <a:t>destined</a:t>
            </a:r>
            <a:r>
              <a:rPr lang="en-CA" sz="2400" u="sng" dirty="0">
                <a:solidFill>
                  <a:schemeClr val="tx1"/>
                </a:solidFill>
              </a:rPr>
              <a:t> to become more </a:t>
            </a:r>
            <a:r>
              <a:rPr lang="en-CA" sz="2400" u="sng" dirty="0">
                <a:solidFill>
                  <a:schemeClr val="tx1"/>
                </a:solidFill>
                <a:effectLst>
                  <a:outerShdw blurRad="38100" dist="38100" dir="2700000" algn="tl">
                    <a:srgbClr val="000000">
                      <a:alpha val="43137"/>
                    </a:srgbClr>
                  </a:outerShdw>
                </a:effectLst>
              </a:rPr>
              <a:t>specialized</a:t>
            </a:r>
            <a:r>
              <a:rPr lang="en-CA" sz="2400" dirty="0">
                <a:solidFill>
                  <a:schemeClr val="tx1"/>
                </a:solidFill>
              </a:rPr>
              <a:t>.</a:t>
            </a:r>
          </a:p>
          <a:p>
            <a:pPr marL="342000" indent="-342000"/>
            <a:r>
              <a:rPr lang="en-CA" sz="2400" dirty="0">
                <a:solidFill>
                  <a:srgbClr val="C00000"/>
                </a:solidFill>
                <a:effectLst>
                  <a:glow rad="63500">
                    <a:schemeClr val="accent4">
                      <a:satMod val="175000"/>
                      <a:alpha val="40000"/>
                    </a:schemeClr>
                  </a:glow>
                </a:effectLst>
              </a:rPr>
              <a:t>Stem cells </a:t>
            </a:r>
            <a:r>
              <a:rPr lang="en-CA" sz="2400" dirty="0">
                <a:solidFill>
                  <a:schemeClr val="tx1"/>
                </a:solidFill>
                <a:effectLst>
                  <a:glow rad="63500">
                    <a:schemeClr val="accent4">
                      <a:satMod val="175000"/>
                      <a:alpha val="40000"/>
                    </a:schemeClr>
                  </a:glow>
                </a:effectLst>
              </a:rPr>
              <a:t>can sometimes </a:t>
            </a:r>
            <a:r>
              <a:rPr lang="en-CA" sz="2400" u="sng" dirty="0">
                <a:solidFill>
                  <a:schemeClr val="tx1"/>
                </a:solidFill>
                <a:effectLst>
                  <a:glow rad="63500">
                    <a:schemeClr val="accent4">
                      <a:satMod val="175000"/>
                      <a:alpha val="40000"/>
                    </a:schemeClr>
                  </a:glow>
                </a:effectLst>
              </a:rPr>
              <a:t>produce </a:t>
            </a:r>
            <a:r>
              <a:rPr lang="en-CA"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daughter</a:t>
            </a:r>
            <a:r>
              <a:rPr lang="en-CA" sz="2400" u="sng" dirty="0">
                <a:solidFill>
                  <a:schemeClr val="tx1"/>
                </a:solidFill>
                <a:effectLst>
                  <a:glow rad="63500">
                    <a:schemeClr val="accent4">
                      <a:satMod val="175000"/>
                      <a:alpha val="40000"/>
                    </a:schemeClr>
                  </a:glow>
                </a:effectLst>
              </a:rPr>
              <a:t> cells that are more </a:t>
            </a:r>
            <a:r>
              <a:rPr lang="en-CA"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specialized</a:t>
            </a:r>
            <a:r>
              <a:rPr lang="en-CA" sz="2400" u="sng" dirty="0">
                <a:solidFill>
                  <a:schemeClr val="tx1"/>
                </a:solidFill>
                <a:effectLst>
                  <a:glow rad="63500">
                    <a:schemeClr val="accent4">
                      <a:satMod val="175000"/>
                      <a:alpha val="40000"/>
                    </a:schemeClr>
                  </a:glow>
                </a:effectLst>
              </a:rPr>
              <a:t> and </a:t>
            </a:r>
            <a:r>
              <a:rPr lang="en-CA"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continue</a:t>
            </a:r>
            <a:r>
              <a:rPr lang="en-CA" sz="2400" u="sng" dirty="0">
                <a:solidFill>
                  <a:schemeClr val="tx1"/>
                </a:solidFill>
                <a:effectLst>
                  <a:glow rad="63500">
                    <a:schemeClr val="accent4">
                      <a:satMod val="175000"/>
                      <a:alpha val="40000"/>
                    </a:schemeClr>
                  </a:glow>
                </a:effectLst>
              </a:rPr>
              <a:t> to divide.</a:t>
            </a:r>
          </a:p>
          <a:p>
            <a:pPr marL="342000" indent="-342000"/>
            <a:r>
              <a:rPr lang="en-CA" sz="2400" dirty="0">
                <a:solidFill>
                  <a:schemeClr val="tx1"/>
                </a:solidFill>
              </a:rPr>
              <a:t>These are sometimes called </a:t>
            </a:r>
            <a:r>
              <a:rPr lang="en-CA" sz="2400" i="1" dirty="0">
                <a:solidFill>
                  <a:srgbClr val="C00000"/>
                </a:solidFill>
                <a:effectLst>
                  <a:outerShdw blurRad="38100" dist="38100" dir="2700000" algn="tl">
                    <a:srgbClr val="000000">
                      <a:alpha val="43137"/>
                    </a:srgbClr>
                  </a:outerShdw>
                </a:effectLst>
              </a:rPr>
              <a:t>transit-amplifying</a:t>
            </a:r>
            <a:r>
              <a:rPr lang="en-CA" sz="2400" i="1" dirty="0">
                <a:solidFill>
                  <a:srgbClr val="C00000"/>
                </a:solidFill>
              </a:rPr>
              <a:t> cells</a:t>
            </a:r>
            <a:r>
              <a:rPr lang="en-CA" sz="2400" i="1" dirty="0">
                <a:solidFill>
                  <a:schemeClr val="tx1"/>
                </a:solidFill>
              </a:rPr>
              <a:t>.</a:t>
            </a:r>
            <a:endParaRPr lang="en-US" sz="2400" i="1" dirty="0">
              <a:solidFill>
                <a:schemeClr val="tx1"/>
              </a:solidFill>
            </a:endParaRPr>
          </a:p>
        </p:txBody>
      </p:sp>
    </p:spTree>
    <p:extLst>
      <p:ext uri="{BB962C8B-B14F-4D97-AF65-F5344CB8AC3E}">
        <p14:creationId xmlns:p14="http://schemas.microsoft.com/office/powerpoint/2010/main" val="19608511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63960" y="168633"/>
            <a:ext cx="8302240" cy="582481"/>
          </a:xfrm>
          <a:solidFill>
            <a:schemeClr val="accent3">
              <a:lumMod val="40000"/>
              <a:lumOff val="60000"/>
            </a:schemeClr>
          </a:solidFill>
        </p:spPr>
        <p:txBody>
          <a:bodyPr lIns="0" tIns="0" rIns="0" bIns="0" anchor="ctr"/>
          <a:lstStyle/>
          <a:p>
            <a:r>
              <a:rPr lang="en-US" dirty="0">
                <a:latin typeface="+mj-lt"/>
              </a:rPr>
              <a:t>Other Viruses Linked to Human Cancers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50312" y="979716"/>
            <a:ext cx="8302240" cy="2814362"/>
          </a:xfrm>
          <a:prstGeom prst="rect">
            <a:avLst/>
          </a:prstGeom>
        </p:spPr>
        <p:txBody>
          <a:bodyPr lIns="0" tIns="0" rIns="0" bIns="0"/>
          <a:lstStyle/>
          <a:p>
            <a:pPr marL="342000" indent="-342000"/>
            <a:r>
              <a:rPr lang="en-US" sz="2400" i="1" u="sng" dirty="0">
                <a:solidFill>
                  <a:srgbClr val="C00000"/>
                </a:solidFill>
              </a:rPr>
              <a:t>Hepatitis B</a:t>
            </a:r>
            <a:r>
              <a:rPr lang="en-US" sz="2400" u="sng" dirty="0">
                <a:solidFill>
                  <a:srgbClr val="C00000"/>
                </a:solidFill>
              </a:rPr>
              <a:t> </a:t>
            </a:r>
            <a:r>
              <a:rPr lang="en-US" sz="2400" u="sng" dirty="0">
                <a:solidFill>
                  <a:srgbClr val="C00000"/>
                </a:solidFill>
                <a:effectLst>
                  <a:outerShdw blurRad="38100" dist="38100" dir="2700000" algn="tl">
                    <a:srgbClr val="000000">
                      <a:alpha val="43137"/>
                    </a:srgbClr>
                  </a:outerShdw>
                </a:effectLst>
              </a:rPr>
              <a:t>and</a:t>
            </a:r>
            <a:r>
              <a:rPr lang="en-US" sz="2400" u="sng" dirty="0">
                <a:solidFill>
                  <a:srgbClr val="C00000"/>
                </a:solidFill>
              </a:rPr>
              <a:t> </a:t>
            </a:r>
            <a:r>
              <a:rPr lang="en-US" sz="2400" i="1" u="sng" dirty="0">
                <a:solidFill>
                  <a:srgbClr val="C00000"/>
                </a:solidFill>
              </a:rPr>
              <a:t>hepatitis C</a:t>
            </a:r>
            <a:r>
              <a:rPr lang="en-US" sz="2400" u="sng" dirty="0">
                <a:solidFill>
                  <a:srgbClr val="C00000"/>
                </a:solidFill>
              </a:rPr>
              <a:t> viruses </a:t>
            </a:r>
            <a:r>
              <a:rPr lang="en-US" sz="2400" dirty="0">
                <a:solidFill>
                  <a:srgbClr val="C00000"/>
                </a:solidFill>
              </a:rPr>
              <a:t>can trigger some </a:t>
            </a:r>
            <a:r>
              <a:rPr lang="en-US" sz="2400" u="sng" dirty="0">
                <a:solidFill>
                  <a:srgbClr val="C00000"/>
                </a:solidFill>
              </a:rPr>
              <a:t>liver</a:t>
            </a:r>
            <a:r>
              <a:rPr lang="en-US" sz="2400" dirty="0">
                <a:solidFill>
                  <a:srgbClr val="C00000"/>
                </a:solidFill>
              </a:rPr>
              <a:t> cancers.</a:t>
            </a:r>
          </a:p>
          <a:p>
            <a:pPr marL="342000" indent="-342000"/>
            <a:r>
              <a:rPr lang="en-US" sz="2400" i="1" u="sng" dirty="0">
                <a:solidFill>
                  <a:srgbClr val="C00000"/>
                </a:solidFill>
              </a:rPr>
              <a:t>Human T-cell lymphotropic virus-I </a:t>
            </a:r>
            <a:r>
              <a:rPr lang="en-US" sz="2400" u="sng" dirty="0">
                <a:solidFill>
                  <a:srgbClr val="C00000"/>
                </a:solidFill>
              </a:rPr>
              <a:t>(</a:t>
            </a:r>
            <a:r>
              <a:rPr lang="en-US" sz="2400" i="1" u="sng" dirty="0">
                <a:solidFill>
                  <a:srgbClr val="C00000"/>
                </a:solidFill>
              </a:rPr>
              <a:t>HTLV-I</a:t>
            </a:r>
            <a:r>
              <a:rPr lang="en-US" sz="2400" u="sng" dirty="0">
                <a:solidFill>
                  <a:srgbClr val="C00000"/>
                </a:solidFill>
              </a:rPr>
              <a:t>) </a:t>
            </a:r>
            <a:r>
              <a:rPr lang="en-US" sz="2400" dirty="0">
                <a:solidFill>
                  <a:srgbClr val="C00000"/>
                </a:solidFill>
              </a:rPr>
              <a:t>causes adult </a:t>
            </a:r>
            <a:r>
              <a:rPr lang="en-US" sz="2400" u="sng" dirty="0">
                <a:solidFill>
                  <a:srgbClr val="C00000"/>
                </a:solidFill>
              </a:rPr>
              <a:t>T-cell lymphoma</a:t>
            </a:r>
            <a:r>
              <a:rPr lang="en-US" sz="2400" dirty="0">
                <a:solidFill>
                  <a:srgbClr val="C00000"/>
                </a:solidFill>
              </a:rPr>
              <a:t>.</a:t>
            </a:r>
          </a:p>
          <a:p>
            <a:pPr marL="342000" indent="-342000"/>
            <a:r>
              <a:rPr lang="en-US" sz="2400" i="1" u="sng" dirty="0">
                <a:solidFill>
                  <a:srgbClr val="C00000"/>
                </a:solidFill>
              </a:rPr>
              <a:t>Human papillomavirus </a:t>
            </a:r>
            <a:r>
              <a:rPr lang="en-US" sz="2400" u="sng" dirty="0">
                <a:solidFill>
                  <a:srgbClr val="C00000"/>
                </a:solidFill>
              </a:rPr>
              <a:t>(</a:t>
            </a:r>
            <a:r>
              <a:rPr lang="en-US" sz="2400" i="1" u="sng" spc="-300" dirty="0">
                <a:solidFill>
                  <a:srgbClr val="C00000"/>
                </a:solidFill>
              </a:rPr>
              <a:t>H P V </a:t>
            </a:r>
            <a:r>
              <a:rPr lang="en-US" sz="2400" u="sng" dirty="0">
                <a:solidFill>
                  <a:srgbClr val="C00000"/>
                </a:solidFill>
              </a:rPr>
              <a:t>)</a:t>
            </a:r>
            <a:r>
              <a:rPr lang="en-US" sz="2400" i="1" u="sng" dirty="0">
                <a:solidFill>
                  <a:srgbClr val="C00000"/>
                </a:solidFill>
              </a:rPr>
              <a:t> </a:t>
            </a:r>
            <a:r>
              <a:rPr lang="en-US" sz="2400" dirty="0">
                <a:solidFill>
                  <a:srgbClr val="C00000"/>
                </a:solidFill>
              </a:rPr>
              <a:t>is associated with </a:t>
            </a:r>
            <a:r>
              <a:rPr lang="en-US" sz="2400" u="sng" dirty="0">
                <a:solidFill>
                  <a:srgbClr val="C00000"/>
                </a:solidFill>
              </a:rPr>
              <a:t>uterine cervical cancer</a:t>
            </a:r>
            <a:r>
              <a:rPr lang="en-US" sz="2400" u="sng" dirty="0">
                <a:solidFill>
                  <a:schemeClr val="tx1"/>
                </a:solidFill>
              </a:rPr>
              <a:t>.</a:t>
            </a:r>
          </a:p>
        </p:txBody>
      </p:sp>
    </p:spTree>
    <p:extLst>
      <p:ext uri="{BB962C8B-B14F-4D97-AF65-F5344CB8AC3E}">
        <p14:creationId xmlns:p14="http://schemas.microsoft.com/office/powerpoint/2010/main" val="20181709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63960" y="151899"/>
            <a:ext cx="8302240" cy="598725"/>
          </a:xfrm>
          <a:solidFill>
            <a:schemeClr val="accent3">
              <a:lumMod val="40000"/>
              <a:lumOff val="60000"/>
            </a:schemeClr>
          </a:solidFill>
        </p:spPr>
        <p:txBody>
          <a:bodyPr lIns="0" tIns="0" rIns="0" bIns="0" anchor="ctr"/>
          <a:lstStyle/>
          <a:p>
            <a:r>
              <a:rPr lang="en-US" sz="3600" dirty="0">
                <a:latin typeface="+mj-lt"/>
              </a:rPr>
              <a:t>Other Infectious Agents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42495"/>
            <a:ext cx="8302240" cy="1923535"/>
          </a:xfrm>
          <a:prstGeom prst="rect">
            <a:avLst/>
          </a:prstGeom>
        </p:spPr>
        <p:txBody>
          <a:bodyPr lIns="0" tIns="0" rIns="0" bIns="0"/>
          <a:lstStyle/>
          <a:p>
            <a:pPr marL="342000" indent="-342000"/>
            <a:r>
              <a:rPr lang="en-US" sz="2400" i="1" dirty="0">
                <a:solidFill>
                  <a:srgbClr val="C00000"/>
                </a:solidFill>
              </a:rPr>
              <a:t>Helicobacter pylori </a:t>
            </a:r>
            <a:r>
              <a:rPr lang="en-US" sz="2400" dirty="0">
                <a:solidFill>
                  <a:srgbClr val="C00000"/>
                </a:solidFill>
              </a:rPr>
              <a:t>(</a:t>
            </a:r>
            <a:r>
              <a:rPr lang="en-US" sz="2400" i="1" dirty="0">
                <a:solidFill>
                  <a:srgbClr val="C00000"/>
                </a:solidFill>
              </a:rPr>
              <a:t>H. pylori</a:t>
            </a:r>
            <a:r>
              <a:rPr lang="en-US" sz="2400" dirty="0">
                <a:solidFill>
                  <a:srgbClr val="C00000"/>
                </a:solidFill>
              </a:rPr>
              <a:t>)</a:t>
            </a:r>
            <a:r>
              <a:rPr lang="en-US" sz="2400" i="1" dirty="0">
                <a:solidFill>
                  <a:srgbClr val="C00000"/>
                </a:solidFill>
              </a:rPr>
              <a:t>—</a:t>
            </a:r>
            <a:r>
              <a:rPr lang="en-US" sz="2400" dirty="0">
                <a:solidFill>
                  <a:schemeClr val="tx1"/>
                </a:solidFill>
              </a:rPr>
              <a:t>a common </a:t>
            </a:r>
            <a:r>
              <a:rPr lang="en-US" sz="2400" dirty="0">
                <a:solidFill>
                  <a:schemeClr val="tx1"/>
                </a:solidFill>
                <a:effectLst>
                  <a:outerShdw blurRad="38100" dist="38100" dir="2700000" algn="tl">
                    <a:srgbClr val="000000">
                      <a:alpha val="43137"/>
                    </a:srgbClr>
                  </a:outerShdw>
                </a:effectLst>
              </a:rPr>
              <a:t>cause</a:t>
            </a:r>
            <a:r>
              <a:rPr lang="en-US" sz="2400" dirty="0">
                <a:solidFill>
                  <a:schemeClr val="tx1"/>
                </a:solidFill>
              </a:rPr>
              <a:t> of </a:t>
            </a:r>
            <a:r>
              <a:rPr lang="en-US" sz="2400" u="sng" dirty="0">
                <a:solidFill>
                  <a:schemeClr val="tx1"/>
                </a:solidFill>
              </a:rPr>
              <a:t>stomach </a:t>
            </a:r>
            <a:r>
              <a:rPr lang="en-US" sz="2400" u="sng" dirty="0">
                <a:solidFill>
                  <a:schemeClr val="tx1"/>
                </a:solidFill>
                <a:effectLst>
                  <a:outerShdw blurRad="38100" dist="38100" dir="2700000" algn="tl">
                    <a:srgbClr val="000000">
                      <a:alpha val="43137"/>
                    </a:srgbClr>
                  </a:outerShdw>
                </a:effectLst>
              </a:rPr>
              <a:t>ulcers</a:t>
            </a:r>
            <a:r>
              <a:rPr lang="en-US" sz="2400" i="1" u="sng" dirty="0">
                <a:solidFill>
                  <a:schemeClr val="tx1"/>
                </a:solidFill>
                <a:effectLst>
                  <a:outerShdw blurRad="38100" dist="38100" dir="2700000" algn="tl">
                    <a:srgbClr val="000000">
                      <a:alpha val="43137"/>
                    </a:srgbClr>
                  </a:outerShdw>
                </a:effectLst>
              </a:rPr>
              <a:t>—</a:t>
            </a:r>
            <a:r>
              <a:rPr lang="en-US" sz="2400" u="sng" dirty="0">
                <a:solidFill>
                  <a:schemeClr val="tx1"/>
                </a:solidFill>
                <a:effectLst>
                  <a:outerShdw blurRad="38100" dist="38100" dir="2700000" algn="tl">
                    <a:srgbClr val="000000">
                      <a:alpha val="43137"/>
                    </a:srgbClr>
                  </a:outerShdw>
                </a:effectLst>
              </a:rPr>
              <a:t>is</a:t>
            </a:r>
            <a:r>
              <a:rPr lang="en-US" sz="2400" u="sng" dirty="0">
                <a:solidFill>
                  <a:schemeClr val="tx1"/>
                </a:solidFill>
              </a:rPr>
              <a:t> linked to stomach </a:t>
            </a:r>
            <a:r>
              <a:rPr lang="en-US" sz="2400" u="sng" dirty="0">
                <a:solidFill>
                  <a:schemeClr val="tx1"/>
                </a:solidFill>
                <a:effectLst>
                  <a:outerShdw blurRad="38100" dist="38100" dir="2700000" algn="tl">
                    <a:srgbClr val="000000">
                      <a:alpha val="43137"/>
                    </a:srgbClr>
                  </a:outerShdw>
                </a:effectLst>
              </a:rPr>
              <a:t>cancer</a:t>
            </a:r>
            <a:r>
              <a:rPr lang="en-US" sz="2400" dirty="0">
                <a:solidFill>
                  <a:schemeClr val="tx1"/>
                </a:solidFill>
              </a:rPr>
              <a:t>.</a:t>
            </a:r>
          </a:p>
          <a:p>
            <a:pPr marL="342000" indent="-342000"/>
            <a:r>
              <a:rPr lang="en-US" sz="2400" dirty="0">
                <a:solidFill>
                  <a:srgbClr val="C00000"/>
                </a:solidFill>
              </a:rPr>
              <a:t>Flatworm infections </a:t>
            </a:r>
            <a:r>
              <a:rPr lang="en-US" sz="2400" dirty="0">
                <a:solidFill>
                  <a:schemeClr val="tx1"/>
                </a:solidFill>
              </a:rPr>
              <a:t>are linked to a </a:t>
            </a:r>
            <a:r>
              <a:rPr lang="en-US" sz="2400" u="sng" dirty="0">
                <a:solidFill>
                  <a:schemeClr val="tx1"/>
                </a:solidFill>
              </a:rPr>
              <a:t>small number of </a:t>
            </a:r>
            <a:r>
              <a:rPr lang="en-US" sz="2400" u="sng" dirty="0">
                <a:solidFill>
                  <a:schemeClr val="tx1"/>
                </a:solidFill>
                <a:effectLst>
                  <a:outerShdw blurRad="38100" dist="38100" dir="2700000" algn="tl">
                    <a:srgbClr val="000000">
                      <a:alpha val="43137"/>
                    </a:srgbClr>
                  </a:outerShdw>
                </a:effectLst>
              </a:rPr>
              <a:t>bladder</a:t>
            </a:r>
            <a:r>
              <a:rPr lang="en-US" sz="2400" u="sng" dirty="0">
                <a:solidFill>
                  <a:schemeClr val="tx1"/>
                </a:solidFill>
              </a:rPr>
              <a:t> and </a:t>
            </a:r>
            <a:r>
              <a:rPr lang="en-US" sz="2400" u="sng" dirty="0">
                <a:solidFill>
                  <a:schemeClr val="tx1"/>
                </a:solidFill>
                <a:effectLst>
                  <a:outerShdw blurRad="38100" dist="38100" dir="2700000" algn="tl">
                    <a:srgbClr val="000000">
                      <a:alpha val="43137"/>
                    </a:srgbClr>
                  </a:outerShdw>
                </a:effectLst>
              </a:rPr>
              <a:t>bile</a:t>
            </a:r>
            <a:r>
              <a:rPr lang="en-US" sz="2400" u="sng" dirty="0">
                <a:solidFill>
                  <a:schemeClr val="tx1"/>
                </a:solidFill>
              </a:rPr>
              <a:t> duct cancers.</a:t>
            </a:r>
          </a:p>
        </p:txBody>
      </p:sp>
    </p:spTree>
    <p:extLst>
      <p:ext uri="{BB962C8B-B14F-4D97-AF65-F5344CB8AC3E}">
        <p14:creationId xmlns:p14="http://schemas.microsoft.com/office/powerpoint/2010/main" val="24160042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54985"/>
            <a:ext cx="8302240" cy="582481"/>
          </a:xfrm>
          <a:solidFill>
            <a:srgbClr val="92D050"/>
          </a:solidFill>
        </p:spPr>
        <p:txBody>
          <a:bodyPr lIns="0" tIns="0" rIns="0" bIns="0" anchor="ctr"/>
          <a:lstStyle/>
          <a:p>
            <a:r>
              <a:rPr lang="en-US" sz="3600" dirty="0">
                <a:latin typeface="+mj-lt"/>
              </a:rPr>
              <a:t>Cancer Prevention</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66068"/>
            <a:ext cx="8302240" cy="1730827"/>
          </a:xfrm>
          <a:prstGeom prst="rect">
            <a:avLst/>
          </a:prstGeom>
        </p:spPr>
        <p:txBody>
          <a:bodyPr lIns="0" tIns="0" rIns="0" bIns="0"/>
          <a:lstStyle/>
          <a:p>
            <a:pPr marL="342000" indent="-342000"/>
            <a:r>
              <a:rPr lang="en-US" sz="2400" dirty="0">
                <a:solidFill>
                  <a:srgbClr val="FF0000"/>
                </a:solidFill>
                <a:effectLst>
                  <a:outerShdw blurRad="38100" dist="38100" dir="2700000" algn="tl">
                    <a:srgbClr val="000000">
                      <a:alpha val="43137"/>
                    </a:srgbClr>
                  </a:outerShdw>
                </a:effectLst>
              </a:rPr>
              <a:t>Knowing</a:t>
            </a:r>
            <a:r>
              <a:rPr lang="en-US" sz="2400" dirty="0">
                <a:solidFill>
                  <a:schemeClr val="tx1"/>
                </a:solidFill>
              </a:rPr>
              <a:t> the </a:t>
            </a:r>
            <a:r>
              <a:rPr lang="en-US" sz="2400" u="sng" dirty="0">
                <a:solidFill>
                  <a:srgbClr val="FF0000"/>
                </a:solidFill>
                <a:effectLst>
                  <a:outerShdw blurRad="38100" dist="38100" dir="2700000" algn="tl">
                    <a:srgbClr val="000000">
                      <a:alpha val="43137"/>
                    </a:srgbClr>
                  </a:outerShdw>
                </a:effectLst>
              </a:rPr>
              <a:t>infectious</a:t>
            </a:r>
            <a:r>
              <a:rPr lang="en-US" sz="2400" u="sng" dirty="0">
                <a:solidFill>
                  <a:schemeClr val="tx1"/>
                </a:solidFill>
              </a:rPr>
              <a:t> </a:t>
            </a:r>
            <a:r>
              <a:rPr lang="en-US" sz="2400" u="sng" dirty="0">
                <a:solidFill>
                  <a:schemeClr val="tx1"/>
                </a:solidFill>
                <a:effectLst>
                  <a:outerShdw blurRad="38100" dist="38100" dir="2700000" algn="tl">
                    <a:srgbClr val="000000">
                      <a:alpha val="43137"/>
                    </a:srgbClr>
                  </a:outerShdw>
                </a:effectLst>
              </a:rPr>
              <a:t>agents</a:t>
            </a:r>
            <a:r>
              <a:rPr lang="en-US" sz="2400" u="sng" dirty="0">
                <a:solidFill>
                  <a:schemeClr val="tx1"/>
                </a:solidFill>
              </a:rPr>
              <a:t> associated with </a:t>
            </a:r>
            <a:r>
              <a:rPr lang="en-US" sz="2400" u="sng" dirty="0">
                <a:solidFill>
                  <a:schemeClr val="tx1"/>
                </a:solidFill>
                <a:effectLst>
                  <a:outerShdw blurRad="38100" dist="38100" dir="2700000" algn="tl">
                    <a:srgbClr val="000000">
                      <a:alpha val="43137"/>
                    </a:srgbClr>
                  </a:outerShdw>
                </a:effectLst>
              </a:rPr>
              <a:t>cancer</a:t>
            </a:r>
            <a:r>
              <a:rPr lang="en-US" sz="2400" u="sng" dirty="0">
                <a:solidFill>
                  <a:schemeClr val="tx1"/>
                </a:solidFill>
              </a:rPr>
              <a:t> </a:t>
            </a:r>
            <a:r>
              <a:rPr lang="en-US" sz="2400" u="sng" dirty="0">
                <a:solidFill>
                  <a:srgbClr val="FF0000"/>
                </a:solidFill>
                <a:effectLst>
                  <a:outerShdw blurRad="38100" dist="38100" dir="2700000" algn="tl">
                    <a:srgbClr val="000000">
                      <a:alpha val="43137"/>
                    </a:srgbClr>
                  </a:outerShdw>
                </a:effectLst>
              </a:rPr>
              <a:t>allows</a:t>
            </a:r>
            <a:r>
              <a:rPr lang="en-US" sz="2400" u="sng" dirty="0">
                <a:solidFill>
                  <a:schemeClr val="tx1"/>
                </a:solidFill>
              </a:rPr>
              <a:t> for </a:t>
            </a:r>
            <a:r>
              <a:rPr lang="en-US" sz="2400" u="sng" dirty="0">
                <a:solidFill>
                  <a:schemeClr val="tx1"/>
                </a:solidFill>
                <a:effectLst>
                  <a:outerShdw blurRad="38100" dist="38100" dir="2700000" algn="tl">
                    <a:srgbClr val="000000">
                      <a:alpha val="43137"/>
                    </a:srgbClr>
                  </a:outerShdw>
                </a:effectLst>
              </a:rPr>
              <a:t>prevention</a:t>
            </a:r>
            <a:r>
              <a:rPr lang="en-US" sz="2400" u="sng" dirty="0">
                <a:solidFill>
                  <a:schemeClr val="tx1"/>
                </a:solidFill>
              </a:rPr>
              <a:t> strategies</a:t>
            </a:r>
            <a:r>
              <a:rPr lang="en-US" sz="2400" dirty="0">
                <a:solidFill>
                  <a:schemeClr val="tx1"/>
                </a:solidFill>
              </a:rPr>
              <a:t>.</a:t>
            </a:r>
          </a:p>
          <a:p>
            <a:pPr marL="342000" indent="-342000"/>
            <a:r>
              <a:rPr lang="en-US" sz="2400" dirty="0">
                <a:solidFill>
                  <a:srgbClr val="FF5050"/>
                </a:solidFill>
                <a:effectLst>
                  <a:glow rad="63500">
                    <a:schemeClr val="accent4">
                      <a:satMod val="175000"/>
                      <a:alpha val="40000"/>
                    </a:schemeClr>
                  </a:glow>
                </a:effectLst>
              </a:rPr>
              <a:t>Antibiotics</a:t>
            </a:r>
            <a:r>
              <a:rPr lang="en-US" sz="2400" dirty="0">
                <a:solidFill>
                  <a:schemeClr val="tx1"/>
                </a:solidFill>
                <a:effectLst>
                  <a:glow rad="63500">
                    <a:schemeClr val="accent4">
                      <a:satMod val="175000"/>
                      <a:alpha val="40000"/>
                    </a:schemeClr>
                  </a:glow>
                </a:effectLst>
              </a:rPr>
              <a:t> against </a:t>
            </a:r>
            <a:r>
              <a:rPr lang="en-US" sz="2400" i="1" dirty="0">
                <a:solidFill>
                  <a:schemeClr val="tx1"/>
                </a:solidFill>
                <a:effectLst>
                  <a:glow rad="63500">
                    <a:schemeClr val="accent4">
                      <a:satMod val="175000"/>
                      <a:alpha val="40000"/>
                    </a:schemeClr>
                  </a:glow>
                </a:effectLst>
              </a:rPr>
              <a:t>H. pylori</a:t>
            </a:r>
            <a:r>
              <a:rPr lang="en-US" sz="2400" dirty="0">
                <a:solidFill>
                  <a:schemeClr val="tx1"/>
                </a:solidFill>
                <a:effectLst>
                  <a:glow rad="63500">
                    <a:schemeClr val="accent4">
                      <a:satMod val="175000"/>
                      <a:alpha val="40000"/>
                    </a:schemeClr>
                  </a:glow>
                </a:effectLst>
              </a:rPr>
              <a:t> </a:t>
            </a:r>
            <a:r>
              <a:rPr lang="en-US" sz="2400" dirty="0">
                <a:solidFill>
                  <a:srgbClr val="FF0000"/>
                </a:solidFill>
                <a:effectLst>
                  <a:glow rad="63500">
                    <a:schemeClr val="accent4">
                      <a:satMod val="175000"/>
                      <a:alpha val="40000"/>
                    </a:schemeClr>
                  </a:glow>
                  <a:outerShdw blurRad="38100" dist="38100" dir="2700000" algn="tl">
                    <a:srgbClr val="000000">
                      <a:alpha val="43137"/>
                    </a:srgbClr>
                  </a:outerShdw>
                </a:effectLst>
              </a:rPr>
              <a:t>or</a:t>
            </a:r>
            <a:r>
              <a:rPr lang="en-US" sz="2400" dirty="0">
                <a:solidFill>
                  <a:schemeClr val="tx1"/>
                </a:solidFill>
                <a:effectLst>
                  <a:glow rad="63500">
                    <a:schemeClr val="accent4">
                      <a:satMod val="175000"/>
                      <a:alpha val="40000"/>
                    </a:schemeClr>
                  </a:glow>
                </a:effectLst>
              </a:rPr>
              <a:t> </a:t>
            </a:r>
            <a:r>
              <a:rPr lang="en-US" sz="2400" dirty="0">
                <a:solidFill>
                  <a:srgbClr val="FF5050"/>
                </a:solidFill>
                <a:effectLst>
                  <a:glow rad="63500">
                    <a:schemeClr val="accent4">
                      <a:satMod val="175000"/>
                      <a:alpha val="40000"/>
                    </a:schemeClr>
                  </a:glow>
                </a:effectLst>
              </a:rPr>
              <a:t>vaccinations</a:t>
            </a:r>
            <a:r>
              <a:rPr lang="en-US" sz="2400" dirty="0">
                <a:solidFill>
                  <a:schemeClr val="tx1"/>
                </a:solidFill>
                <a:effectLst>
                  <a:glow rad="63500">
                    <a:schemeClr val="accent4">
                      <a:satMod val="175000"/>
                      <a:alpha val="40000"/>
                    </a:schemeClr>
                  </a:glow>
                </a:effectLst>
              </a:rPr>
              <a:t> against viruses can </a:t>
            </a:r>
            <a:r>
              <a:rPr lang="en-US" sz="2400" dirty="0">
                <a:solidFill>
                  <a:srgbClr val="FF0000"/>
                </a:solidFill>
                <a:effectLst>
                  <a:glow rad="63500">
                    <a:schemeClr val="accent4">
                      <a:satMod val="175000"/>
                      <a:alpha val="40000"/>
                    </a:schemeClr>
                  </a:glow>
                  <a:outerShdw blurRad="38100" dist="38100" dir="2700000" algn="tl">
                    <a:srgbClr val="000000">
                      <a:alpha val="43137"/>
                    </a:srgbClr>
                  </a:outerShdw>
                </a:effectLst>
              </a:rPr>
              <a:t>prevent</a:t>
            </a:r>
            <a:r>
              <a:rPr lang="en-US" sz="2400" dirty="0">
                <a:solidFill>
                  <a:schemeClr val="tx1"/>
                </a:solidFill>
                <a:effectLst>
                  <a:glow rad="63500">
                    <a:schemeClr val="accent4">
                      <a:satMod val="175000"/>
                      <a:alpha val="40000"/>
                    </a:schemeClr>
                  </a:glow>
                </a:effectLst>
              </a:rPr>
              <a:t> cancers.</a:t>
            </a:r>
          </a:p>
        </p:txBody>
      </p:sp>
    </p:spTree>
    <p:extLst>
      <p:ext uri="{BB962C8B-B14F-4D97-AF65-F5344CB8AC3E}">
        <p14:creationId xmlns:p14="http://schemas.microsoft.com/office/powerpoint/2010/main" val="12902886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solidFill>
            <a:srgbClr val="92D050"/>
          </a:solidFill>
        </p:spPr>
        <p:txBody>
          <a:bodyPr lIns="0" tIns="0" rIns="0" bIns="0" anchor="ctr"/>
          <a:lstStyle/>
          <a:p>
            <a:r>
              <a:rPr lang="en-US" dirty="0"/>
              <a:t>Prevalence of Various Subtypes of HPV in Cervical Cancers</a:t>
            </a:r>
            <a:endParaRPr lang="en-US" sz="3600" dirty="0">
              <a:latin typeface="+mj-lt"/>
            </a:endParaRPr>
          </a:p>
        </p:txBody>
      </p:sp>
      <p:sp>
        <p:nvSpPr>
          <p:cNvPr id="3" name="Content Placeholder 2"/>
          <p:cNvSpPr>
            <a:spLocks noGrp="1"/>
          </p:cNvSpPr>
          <p:nvPr>
            <p:ph sz="quarter" idx="14"/>
          </p:nvPr>
        </p:nvSpPr>
        <p:spPr>
          <a:xfrm>
            <a:off x="457201" y="1552575"/>
            <a:ext cx="8113593" cy="753897"/>
          </a:xfrm>
          <a:solidFill>
            <a:srgbClr val="FFFF00"/>
          </a:solidFill>
        </p:spPr>
        <p:txBody>
          <a:bodyPr lIns="0" tIns="0" rIns="0" bIns="0"/>
          <a:lstStyle/>
          <a:p>
            <a:pPr marL="0" indent="0">
              <a:buNone/>
            </a:pPr>
            <a:r>
              <a:rPr lang="en-IN" sz="2400" b="1" dirty="0"/>
              <a:t>Figure 26.10</a:t>
            </a:r>
            <a:r>
              <a:rPr lang="en-IN" sz="2400" dirty="0"/>
              <a:t> Prevalence of Various Subtypes of HPV in Cervical Cancers.</a:t>
            </a:r>
          </a:p>
        </p:txBody>
      </p:sp>
      <p:pic>
        <p:nvPicPr>
          <p:cNvPr id="9" name="Content Placeholder 6" descr="A pie chart shows the share of various HPV subtypes prevalence in cancer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1924"/>
          <a:stretch/>
        </p:blipFill>
        <p:spPr>
          <a:xfrm>
            <a:off x="2233600" y="2446313"/>
            <a:ext cx="5374320" cy="3764920"/>
          </a:xfrm>
        </p:spPr>
      </p:pic>
    </p:spTree>
    <p:extLst>
      <p:ext uri="{BB962C8B-B14F-4D97-AF65-F5344CB8AC3E}">
        <p14:creationId xmlns:p14="http://schemas.microsoft.com/office/powerpoint/2010/main" val="8798896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63960" y="193167"/>
            <a:ext cx="8302240" cy="1072336"/>
          </a:xfrm>
          <a:solidFill>
            <a:srgbClr val="92D050"/>
          </a:solidFill>
        </p:spPr>
        <p:txBody>
          <a:bodyPr lIns="0" tIns="0" rIns="0" bIns="0" anchor="ctr"/>
          <a:lstStyle/>
          <a:p>
            <a:r>
              <a:rPr lang="en-US" sz="3600" dirty="0">
                <a:latin typeface="+mj-lt"/>
              </a:rPr>
              <a:t>26.4 Oncogenes </a:t>
            </a:r>
            <a:r>
              <a:rPr lang="en-US" sz="3600" dirty="0">
                <a:effectLst>
                  <a:outerShdw blurRad="38100" dist="38100" dir="2700000" algn="tl">
                    <a:srgbClr val="000000">
                      <a:alpha val="43137"/>
                    </a:srgbClr>
                  </a:outerShdw>
                </a:effectLst>
                <a:latin typeface="+mj-lt"/>
              </a:rPr>
              <a:t>and</a:t>
            </a:r>
            <a:r>
              <a:rPr lang="en-US" sz="3600" dirty="0">
                <a:latin typeface="+mj-lt"/>
              </a:rPr>
              <a:t> Tumor Suppressor </a:t>
            </a:r>
            <a:r>
              <a:rPr lang="en-US" sz="3600" dirty="0">
                <a:effectLst>
                  <a:outerShdw blurRad="38100" dist="38100" dir="2700000" algn="tl">
                    <a:srgbClr val="000000">
                      <a:alpha val="43137"/>
                    </a:srgbClr>
                  </a:outerShdw>
                </a:effectLst>
                <a:latin typeface="+mj-lt"/>
              </a:rPr>
              <a:t>Genes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50312" y="1556656"/>
            <a:ext cx="8302240" cy="2046354"/>
          </a:xfrm>
          <a:prstGeom prst="rect">
            <a:avLst/>
          </a:prstGeom>
        </p:spPr>
        <p:txBody>
          <a:bodyPr lIns="0" tIns="0" rIns="0" bIns="0"/>
          <a:lstStyle/>
          <a:p>
            <a:pPr marL="342000" indent="-342000"/>
            <a:r>
              <a:rPr lang="en-US" sz="2400" spc="-300" dirty="0">
                <a:solidFill>
                  <a:srgbClr val="FF5050"/>
                </a:solidFill>
                <a:effectLst>
                  <a:glow rad="63500">
                    <a:schemeClr val="accent4">
                      <a:satMod val="175000"/>
                      <a:alpha val="40000"/>
                    </a:schemeClr>
                  </a:glow>
                </a:effectLst>
              </a:rPr>
              <a:t>D N A</a:t>
            </a:r>
            <a:r>
              <a:rPr lang="en-US" sz="2400" dirty="0">
                <a:solidFill>
                  <a:srgbClr val="FF5050"/>
                </a:solidFill>
                <a:effectLst>
                  <a:glow rad="63500">
                    <a:schemeClr val="accent4">
                      <a:satMod val="175000"/>
                      <a:alpha val="40000"/>
                    </a:schemeClr>
                  </a:glow>
                </a:effectLst>
              </a:rPr>
              <a:t> mutations </a:t>
            </a:r>
            <a:r>
              <a:rPr lang="en-US" sz="2400" dirty="0">
                <a:solidFill>
                  <a:schemeClr val="tx1"/>
                </a:solidFill>
                <a:effectLst>
                  <a:glow rad="63500">
                    <a:schemeClr val="accent4">
                      <a:satMod val="175000"/>
                      <a:alpha val="40000"/>
                    </a:schemeClr>
                  </a:glow>
                </a:effectLst>
              </a:rPr>
              <a:t>involved in </a:t>
            </a:r>
            <a:r>
              <a:rPr lang="en-US" sz="2400" dirty="0">
                <a:solidFill>
                  <a:srgbClr val="FF5050"/>
                </a:solidFill>
                <a:effectLst>
                  <a:glow rad="63500">
                    <a:schemeClr val="accent4">
                      <a:satMod val="175000"/>
                      <a:alpha val="40000"/>
                    </a:schemeClr>
                  </a:glow>
                </a:effectLst>
              </a:rPr>
              <a:t>cancer</a:t>
            </a:r>
            <a:r>
              <a:rPr lang="en-US" sz="2400" dirty="0">
                <a:solidFill>
                  <a:schemeClr val="tx1"/>
                </a:solidFill>
                <a:effectLst>
                  <a:glow rad="63500">
                    <a:schemeClr val="accent4">
                      <a:satMod val="175000"/>
                      <a:alpha val="40000"/>
                    </a:schemeClr>
                  </a:glow>
                </a:effectLst>
              </a:rPr>
              <a:t> generally </a:t>
            </a:r>
            <a:r>
              <a:rPr lang="en-US" sz="2400" u="sng" dirty="0">
                <a:solidFill>
                  <a:schemeClr val="tx1"/>
                </a:solidFill>
                <a:effectLst>
                  <a:glow rad="63500">
                    <a:schemeClr val="accent4">
                      <a:satMod val="175000"/>
                      <a:alpha val="40000"/>
                    </a:schemeClr>
                  </a:glow>
                  <a:outerShdw blurRad="38100" dist="38100" dir="2700000" algn="tl">
                    <a:srgbClr val="000000">
                      <a:alpha val="43137"/>
                    </a:srgbClr>
                  </a:outerShdw>
                </a:effectLst>
              </a:rPr>
              <a:t>affect</a:t>
            </a:r>
            <a:r>
              <a:rPr lang="en-US" sz="2400" u="sng" dirty="0">
                <a:solidFill>
                  <a:schemeClr val="tx1"/>
                </a:solidFill>
                <a:effectLst>
                  <a:glow rad="63500">
                    <a:schemeClr val="accent4">
                      <a:satMod val="175000"/>
                      <a:alpha val="40000"/>
                    </a:schemeClr>
                  </a:glow>
                </a:effectLst>
              </a:rPr>
              <a:t> genes </a:t>
            </a:r>
            <a:r>
              <a:rPr lang="en-US" sz="2400" u="sng" dirty="0">
                <a:solidFill>
                  <a:srgbClr val="0070C0"/>
                </a:solidFill>
                <a:effectLst>
                  <a:glow rad="63500">
                    <a:schemeClr val="accent4">
                      <a:satMod val="175000"/>
                      <a:alpha val="40000"/>
                    </a:schemeClr>
                  </a:glow>
                </a:effectLst>
              </a:rPr>
              <a:t>that </a:t>
            </a:r>
            <a:r>
              <a:rPr lang="en-US" sz="2400" u="sng" dirty="0">
                <a:solidFill>
                  <a:srgbClr val="0070C0"/>
                </a:solidFill>
                <a:effectLst>
                  <a:glow rad="63500">
                    <a:schemeClr val="accent4">
                      <a:satMod val="175000"/>
                      <a:alpha val="40000"/>
                    </a:schemeClr>
                  </a:glow>
                  <a:outerShdw blurRad="38100" dist="38100" dir="2700000" algn="tl">
                    <a:srgbClr val="000000">
                      <a:alpha val="43137"/>
                    </a:srgbClr>
                  </a:outerShdw>
                </a:effectLst>
              </a:rPr>
              <a:t>control</a:t>
            </a:r>
            <a:r>
              <a:rPr lang="en-US" sz="2400" u="sng" dirty="0">
                <a:solidFill>
                  <a:srgbClr val="0070C0"/>
                </a:solidFill>
                <a:effectLst>
                  <a:glow rad="63500">
                    <a:schemeClr val="accent4">
                      <a:satMod val="175000"/>
                      <a:alpha val="40000"/>
                    </a:schemeClr>
                  </a:glow>
                </a:effectLst>
              </a:rPr>
              <a:t> cell proliferation </a:t>
            </a:r>
            <a:r>
              <a:rPr lang="en-US" sz="2400" u="sng" dirty="0">
                <a:solidFill>
                  <a:schemeClr val="tx1"/>
                </a:solidFill>
                <a:effectLst>
                  <a:glow rad="63500">
                    <a:schemeClr val="accent4">
                      <a:satMod val="175000"/>
                      <a:alpha val="40000"/>
                    </a:schemeClr>
                  </a:glow>
                </a:effectLst>
              </a:rPr>
              <a:t>and </a:t>
            </a:r>
            <a:r>
              <a:rPr lang="en-US" sz="2400" u="sng" dirty="0">
                <a:solidFill>
                  <a:srgbClr val="0070C0"/>
                </a:solidFill>
                <a:effectLst>
                  <a:glow rad="63500">
                    <a:schemeClr val="accent4">
                      <a:satMod val="175000"/>
                      <a:alpha val="40000"/>
                    </a:schemeClr>
                  </a:glow>
                </a:effectLst>
              </a:rPr>
              <a:t>survival.</a:t>
            </a:r>
          </a:p>
          <a:p>
            <a:pPr marL="342000" indent="-342000"/>
            <a:r>
              <a:rPr lang="en-US" sz="2400" dirty="0">
                <a:ln>
                  <a:solidFill>
                    <a:schemeClr val="accent5">
                      <a:lumMod val="60000"/>
                      <a:lumOff val="40000"/>
                    </a:schemeClr>
                  </a:solidFill>
                </a:ln>
                <a:solidFill>
                  <a:srgbClr val="C00000"/>
                </a:solidFill>
              </a:rPr>
              <a:t>The </a:t>
            </a:r>
            <a:r>
              <a:rPr lang="en-US" sz="2400" u="sng" dirty="0">
                <a:ln>
                  <a:solidFill>
                    <a:schemeClr val="accent5">
                      <a:lumMod val="60000"/>
                      <a:lumOff val="40000"/>
                    </a:schemeClr>
                  </a:solidFill>
                </a:ln>
                <a:solidFill>
                  <a:srgbClr val="C00000"/>
                </a:solidFill>
                <a:effectLst>
                  <a:outerShdw blurRad="38100" dist="38100" dir="2700000" algn="tl">
                    <a:srgbClr val="000000">
                      <a:alpha val="43137"/>
                    </a:srgbClr>
                  </a:outerShdw>
                </a:effectLst>
              </a:rPr>
              <a:t>two</a:t>
            </a:r>
            <a:r>
              <a:rPr lang="en-US" sz="2400" dirty="0">
                <a:ln>
                  <a:solidFill>
                    <a:schemeClr val="accent5">
                      <a:lumMod val="60000"/>
                      <a:lumOff val="40000"/>
                    </a:schemeClr>
                  </a:solidFill>
                </a:ln>
                <a:solidFill>
                  <a:srgbClr val="C00000"/>
                </a:solidFill>
              </a:rPr>
              <a:t> main classes of affected </a:t>
            </a:r>
            <a:r>
              <a:rPr lang="en-US" sz="2400" u="sng" dirty="0">
                <a:ln>
                  <a:solidFill>
                    <a:schemeClr val="accent5">
                      <a:lumMod val="60000"/>
                      <a:lumOff val="40000"/>
                    </a:schemeClr>
                  </a:solidFill>
                </a:ln>
                <a:solidFill>
                  <a:srgbClr val="C00000"/>
                </a:solidFill>
              </a:rPr>
              <a:t>genes</a:t>
            </a:r>
            <a:r>
              <a:rPr lang="en-US" sz="2400" dirty="0">
                <a:ln>
                  <a:solidFill>
                    <a:schemeClr val="accent5">
                      <a:lumMod val="60000"/>
                      <a:lumOff val="40000"/>
                    </a:schemeClr>
                  </a:solidFill>
                </a:ln>
                <a:solidFill>
                  <a:srgbClr val="C00000"/>
                </a:solidFill>
              </a:rPr>
              <a:t> are </a:t>
            </a:r>
            <a:r>
              <a:rPr lang="en-US" sz="2400" i="1" dirty="0">
                <a:ln>
                  <a:solidFill>
                    <a:schemeClr val="accent5">
                      <a:lumMod val="60000"/>
                      <a:lumOff val="40000"/>
                    </a:schemeClr>
                  </a:solidFill>
                </a:ln>
                <a:solidFill>
                  <a:srgbClr val="0070C0"/>
                </a:solidFill>
              </a:rPr>
              <a:t>oncogenes</a:t>
            </a:r>
            <a:r>
              <a:rPr lang="en-US" sz="2400" dirty="0">
                <a:ln>
                  <a:solidFill>
                    <a:schemeClr val="accent5">
                      <a:lumMod val="60000"/>
                      <a:lumOff val="40000"/>
                    </a:schemeClr>
                  </a:solidFill>
                </a:ln>
                <a:solidFill>
                  <a:srgbClr val="C00000"/>
                </a:solidFill>
              </a:rPr>
              <a:t> </a:t>
            </a:r>
            <a:r>
              <a:rPr lang="en-US" sz="2400" dirty="0">
                <a:ln>
                  <a:solidFill>
                    <a:schemeClr val="accent5">
                      <a:lumMod val="60000"/>
                      <a:lumOff val="40000"/>
                    </a:schemeClr>
                  </a:solidFill>
                </a:ln>
                <a:solidFill>
                  <a:srgbClr val="C00000"/>
                </a:solidFill>
                <a:effectLst>
                  <a:outerShdw blurRad="38100" dist="38100" dir="2700000" algn="tl">
                    <a:srgbClr val="000000">
                      <a:alpha val="43137"/>
                    </a:srgbClr>
                  </a:outerShdw>
                </a:effectLst>
              </a:rPr>
              <a:t>and</a:t>
            </a:r>
            <a:r>
              <a:rPr lang="en-US" sz="2400" dirty="0">
                <a:ln>
                  <a:solidFill>
                    <a:schemeClr val="accent5">
                      <a:lumMod val="60000"/>
                      <a:lumOff val="40000"/>
                    </a:schemeClr>
                  </a:solidFill>
                </a:ln>
                <a:solidFill>
                  <a:srgbClr val="C00000"/>
                </a:solidFill>
              </a:rPr>
              <a:t> </a:t>
            </a:r>
            <a:r>
              <a:rPr lang="en-US" sz="2400" i="1" dirty="0">
                <a:ln>
                  <a:solidFill>
                    <a:schemeClr val="accent5">
                      <a:lumMod val="60000"/>
                      <a:lumOff val="40000"/>
                    </a:schemeClr>
                  </a:solidFill>
                </a:ln>
                <a:solidFill>
                  <a:srgbClr val="0070C0"/>
                </a:solidFill>
              </a:rPr>
              <a:t>tumor suppressor genes.</a:t>
            </a:r>
          </a:p>
        </p:txBody>
      </p:sp>
    </p:spTree>
    <p:extLst>
      <p:ext uri="{BB962C8B-B14F-4D97-AF65-F5344CB8AC3E}">
        <p14:creationId xmlns:p14="http://schemas.microsoft.com/office/powerpoint/2010/main" val="14344284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82280"/>
            <a:ext cx="8302240" cy="1073313"/>
          </a:xfrm>
          <a:solidFill>
            <a:srgbClr val="92D050"/>
          </a:solidFill>
        </p:spPr>
        <p:txBody>
          <a:bodyPr lIns="0" tIns="0" rIns="0" bIns="0" anchor="ctr"/>
          <a:lstStyle/>
          <a:p>
            <a:r>
              <a:rPr lang="en-US" sz="3200" dirty="0">
                <a:latin typeface="+mj-lt"/>
              </a:rPr>
              <a:t>Oncogenes Are Genes Whose Products Can Trigger the Development of Cancer</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1473958"/>
            <a:ext cx="8302240" cy="3384645"/>
          </a:xfrm>
          <a:prstGeom prst="rect">
            <a:avLst/>
          </a:prstGeom>
        </p:spPr>
        <p:txBody>
          <a:bodyPr lIns="0" tIns="0" rIns="0" bIns="0"/>
          <a:lstStyle/>
          <a:p>
            <a:pPr marL="342000" indent="-342000"/>
            <a:r>
              <a:rPr lang="en-US" sz="2400" dirty="0">
                <a:solidFill>
                  <a:schemeClr val="tx1"/>
                </a:solidFill>
                <a:effectLst>
                  <a:glow rad="101600">
                    <a:schemeClr val="accent5">
                      <a:lumMod val="20000"/>
                      <a:lumOff val="80000"/>
                      <a:alpha val="60000"/>
                    </a:schemeClr>
                  </a:glow>
                </a:effectLst>
              </a:rPr>
              <a:t>An </a:t>
            </a:r>
            <a:r>
              <a:rPr lang="en-US" sz="2400" b="1" dirty="0">
                <a:solidFill>
                  <a:schemeClr val="tx1"/>
                </a:solidFill>
                <a:effectLst>
                  <a:glow rad="101600">
                    <a:schemeClr val="accent5">
                      <a:lumMod val="20000"/>
                      <a:lumOff val="80000"/>
                      <a:alpha val="60000"/>
                    </a:schemeClr>
                  </a:glow>
                </a:effectLst>
              </a:rPr>
              <a:t>oncogene</a:t>
            </a:r>
            <a:r>
              <a:rPr lang="en-US" sz="2400" dirty="0">
                <a:solidFill>
                  <a:schemeClr val="tx1"/>
                </a:solidFill>
                <a:effectLst>
                  <a:glow rad="101600">
                    <a:schemeClr val="accent5">
                      <a:lumMod val="20000"/>
                      <a:lumOff val="80000"/>
                      <a:alpha val="60000"/>
                    </a:schemeClr>
                  </a:glow>
                </a:effectLst>
              </a:rPr>
              <a:t> is one </a:t>
            </a:r>
            <a:r>
              <a:rPr lang="en-US" sz="2400" dirty="0">
                <a:solidFill>
                  <a:srgbClr val="FF5050"/>
                </a:solidFill>
                <a:effectLst>
                  <a:glow rad="101600">
                    <a:schemeClr val="accent5">
                      <a:lumMod val="20000"/>
                      <a:lumOff val="80000"/>
                      <a:alpha val="60000"/>
                    </a:schemeClr>
                  </a:glow>
                </a:effectLst>
              </a:rPr>
              <a:t>whose </a:t>
            </a:r>
            <a:r>
              <a:rPr lang="en-US" sz="2400" i="1" dirty="0">
                <a:solidFill>
                  <a:srgbClr val="FF5050"/>
                </a:solidFill>
                <a:effectLst>
                  <a:glow rad="101600">
                    <a:schemeClr val="accent5">
                      <a:lumMod val="20000"/>
                      <a:lumOff val="80000"/>
                      <a:alpha val="60000"/>
                    </a:schemeClr>
                  </a:glow>
                  <a:outerShdw blurRad="38100" dist="38100" dir="2700000" algn="tl">
                    <a:srgbClr val="000000">
                      <a:alpha val="43137"/>
                    </a:srgbClr>
                  </a:outerShdw>
                </a:effectLst>
              </a:rPr>
              <a:t>presence</a:t>
            </a:r>
            <a:r>
              <a:rPr lang="en-US" sz="2400" dirty="0">
                <a:solidFill>
                  <a:srgbClr val="FF5050"/>
                </a:solidFill>
                <a:effectLst>
                  <a:glow rad="101600">
                    <a:schemeClr val="accent5">
                      <a:lumMod val="20000"/>
                      <a:lumOff val="80000"/>
                      <a:alpha val="60000"/>
                    </a:schemeClr>
                  </a:glow>
                </a:effectLst>
              </a:rPr>
              <a:t> can </a:t>
            </a:r>
            <a:r>
              <a:rPr lang="en-US" sz="2400" b="1" dirty="0">
                <a:ln w="22225">
                  <a:solidFill>
                    <a:schemeClr val="accent2"/>
                  </a:solidFill>
                  <a:prstDash val="solid"/>
                </a:ln>
                <a:solidFill>
                  <a:schemeClr val="accent2">
                    <a:lumMod val="40000"/>
                    <a:lumOff val="60000"/>
                  </a:schemeClr>
                </a:solidFill>
              </a:rPr>
              <a:t>trigger</a:t>
            </a:r>
            <a:r>
              <a:rPr lang="en-US" sz="2400" dirty="0">
                <a:solidFill>
                  <a:srgbClr val="FF5050"/>
                </a:solidFill>
                <a:effectLst>
                  <a:glow rad="101600">
                    <a:schemeClr val="accent5">
                      <a:lumMod val="20000"/>
                      <a:lumOff val="80000"/>
                      <a:alpha val="60000"/>
                    </a:schemeClr>
                  </a:glow>
                </a:effectLst>
              </a:rPr>
              <a:t> the </a:t>
            </a:r>
            <a:r>
              <a:rPr lang="en-US" sz="2400" dirty="0">
                <a:solidFill>
                  <a:srgbClr val="FF5050"/>
                </a:solidFill>
                <a:effectLst>
                  <a:glow rad="101600">
                    <a:schemeClr val="accent5">
                      <a:lumMod val="20000"/>
                      <a:lumOff val="80000"/>
                      <a:alpha val="60000"/>
                    </a:schemeClr>
                  </a:glow>
                  <a:outerShdw blurRad="38100" dist="38100" dir="2700000" algn="tl">
                    <a:srgbClr val="000000">
                      <a:alpha val="43137"/>
                    </a:srgbClr>
                  </a:outerShdw>
                </a:effectLst>
              </a:rPr>
              <a:t>development</a:t>
            </a:r>
            <a:r>
              <a:rPr lang="en-US" sz="2400" dirty="0">
                <a:solidFill>
                  <a:srgbClr val="FF5050"/>
                </a:solidFill>
                <a:effectLst>
                  <a:glow rad="101600">
                    <a:schemeClr val="accent5">
                      <a:lumMod val="20000"/>
                      <a:lumOff val="80000"/>
                      <a:alpha val="60000"/>
                    </a:schemeClr>
                  </a:glow>
                </a:effectLst>
              </a:rPr>
              <a:t> of cancer.</a:t>
            </a:r>
          </a:p>
          <a:p>
            <a:pPr marL="342000" indent="-342000"/>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Some</a:t>
            </a:r>
            <a:r>
              <a:rPr lang="en-US" sz="2400" dirty="0">
                <a:solidFill>
                  <a:schemeClr val="tx1"/>
                </a:solidFill>
                <a:effectLst>
                  <a:glow rad="63500">
                    <a:schemeClr val="accent4">
                      <a:satMod val="175000"/>
                      <a:alpha val="40000"/>
                    </a:schemeClr>
                  </a:glow>
                </a:effectLst>
              </a:rPr>
              <a:t> are </a:t>
            </a:r>
            <a:r>
              <a:rPr lang="en-US" sz="2400" u="sng" dirty="0">
                <a:solidFill>
                  <a:schemeClr val="tx1"/>
                </a:solidFill>
                <a:effectLst>
                  <a:glow rad="63500">
                    <a:schemeClr val="accent4">
                      <a:satMod val="175000"/>
                      <a:alpha val="40000"/>
                    </a:schemeClr>
                  </a:glow>
                </a:effectLst>
              </a:rPr>
              <a:t>introduced</a:t>
            </a:r>
            <a:r>
              <a:rPr lang="en-US" sz="2400" dirty="0">
                <a:solidFill>
                  <a:schemeClr val="tx1"/>
                </a:solidFill>
                <a:effectLst>
                  <a:glow rad="63500">
                    <a:schemeClr val="accent4">
                      <a:satMod val="175000"/>
                      <a:alpha val="40000"/>
                    </a:schemeClr>
                  </a:glow>
                </a:effectLst>
              </a:rPr>
              <a:t> to the cell </a:t>
            </a:r>
            <a:r>
              <a:rPr lang="en-US" sz="2400" dirty="0">
                <a:solidFill>
                  <a:srgbClr val="FF0000"/>
                </a:solidFill>
                <a:effectLst>
                  <a:glow rad="63500">
                    <a:schemeClr val="accent4">
                      <a:satMod val="175000"/>
                      <a:alpha val="40000"/>
                    </a:schemeClr>
                  </a:glow>
                  <a:outerShdw blurRad="38100" dist="38100" dir="2700000" algn="tl">
                    <a:srgbClr val="000000">
                      <a:alpha val="43137"/>
                    </a:srgbClr>
                  </a:outerShdw>
                </a:effectLst>
              </a:rPr>
              <a:t>by</a:t>
            </a:r>
            <a:r>
              <a:rPr lang="en-US" sz="2400" dirty="0">
                <a:solidFill>
                  <a:schemeClr val="tx1"/>
                </a:solidFill>
                <a:effectLst>
                  <a:glow rad="63500">
                    <a:schemeClr val="accent4">
                      <a:satMod val="175000"/>
                      <a:alpha val="40000"/>
                    </a:schemeClr>
                  </a:glow>
                </a:effectLst>
              </a:rPr>
              <a:t> </a:t>
            </a:r>
            <a:r>
              <a:rPr lang="en-US" sz="2400" dirty="0">
                <a:solidFill>
                  <a:srgbClr val="FF5050"/>
                </a:solidFill>
                <a:effectLst>
                  <a:glow rad="63500">
                    <a:schemeClr val="accent4">
                      <a:satMod val="175000"/>
                      <a:alpha val="40000"/>
                    </a:schemeClr>
                  </a:glow>
                </a:effectLst>
              </a:rPr>
              <a:t>cancer-causing viruses</a:t>
            </a:r>
            <a:r>
              <a:rPr lang="en-US" sz="2400" dirty="0">
                <a:solidFill>
                  <a:schemeClr val="tx1"/>
                </a:solidFill>
              </a:rPr>
              <a:t>.</a:t>
            </a:r>
          </a:p>
          <a:p>
            <a:pPr marL="342000" indent="-342000"/>
            <a:r>
              <a:rPr lang="en-US" sz="2400" dirty="0">
                <a:solidFill>
                  <a:schemeClr val="tx1"/>
                </a:solidFill>
                <a:effectLst>
                  <a:glow rad="63500">
                    <a:schemeClr val="accent4">
                      <a:satMod val="175000"/>
                      <a:alpha val="40000"/>
                    </a:schemeClr>
                  </a:glow>
                  <a:outerShdw blurRad="38100" dist="38100" dir="2700000" algn="tl">
                    <a:srgbClr val="000000">
                      <a:alpha val="43137"/>
                    </a:srgbClr>
                  </a:outerShdw>
                </a:effectLst>
              </a:rPr>
              <a:t>Others</a:t>
            </a:r>
            <a:r>
              <a:rPr lang="en-US" sz="2400" dirty="0">
                <a:solidFill>
                  <a:schemeClr val="tx1"/>
                </a:solidFill>
                <a:effectLst>
                  <a:glow rad="63500">
                    <a:schemeClr val="accent4">
                      <a:satMod val="175000"/>
                      <a:alpha val="40000"/>
                    </a:schemeClr>
                  </a:glow>
                </a:effectLst>
              </a:rPr>
              <a:t> arise from </a:t>
            </a:r>
            <a:r>
              <a:rPr lang="en-US" sz="2400" dirty="0">
                <a:solidFill>
                  <a:srgbClr val="FF5050"/>
                </a:solidFill>
                <a:effectLst>
                  <a:glow rad="63500">
                    <a:schemeClr val="accent4">
                      <a:satMod val="175000"/>
                      <a:alpha val="40000"/>
                    </a:schemeClr>
                  </a:glow>
                </a:effectLst>
              </a:rPr>
              <a:t>mutation of normal cellular genes</a:t>
            </a:r>
            <a:r>
              <a:rPr lang="en-US" sz="2400" dirty="0">
                <a:solidFill>
                  <a:schemeClr val="tx1"/>
                </a:solidFill>
              </a:rPr>
              <a:t>.</a:t>
            </a:r>
          </a:p>
          <a:p>
            <a:pPr marL="342000" indent="-342000"/>
            <a:r>
              <a:rPr lang="en-US" sz="2400" b="1" dirty="0">
                <a:ln w="22225">
                  <a:solidFill>
                    <a:schemeClr val="accent2"/>
                  </a:solidFill>
                  <a:prstDash val="solid"/>
                </a:ln>
                <a:solidFill>
                  <a:schemeClr val="accent2">
                    <a:lumMod val="40000"/>
                    <a:lumOff val="60000"/>
                  </a:schemeClr>
                </a:solidFill>
              </a:rPr>
              <a:t>Oncogenes</a:t>
            </a:r>
            <a:r>
              <a:rPr lang="en-US" sz="2400" dirty="0">
                <a:ln>
                  <a:solidFill>
                    <a:schemeClr val="accent5">
                      <a:lumMod val="60000"/>
                      <a:lumOff val="40000"/>
                    </a:schemeClr>
                  </a:solidFill>
                </a:ln>
                <a:solidFill>
                  <a:schemeClr val="tx1"/>
                </a:solidFill>
                <a:effectLst>
                  <a:glow rad="63500">
                    <a:schemeClr val="accent4">
                      <a:satMod val="175000"/>
                      <a:alpha val="40000"/>
                    </a:schemeClr>
                  </a:glow>
                </a:effectLst>
              </a:rPr>
              <a:t> </a:t>
            </a:r>
            <a:r>
              <a:rPr lang="en-US" sz="2400" dirty="0">
                <a:ln>
                  <a:solidFill>
                    <a:schemeClr val="accent5">
                      <a:lumMod val="60000"/>
                      <a:lumOff val="40000"/>
                    </a:schemeClr>
                  </a:solidFill>
                </a:ln>
                <a:solidFill>
                  <a:srgbClr val="FF5050"/>
                </a:solidFill>
                <a:effectLst>
                  <a:glow rad="63500">
                    <a:schemeClr val="accent4">
                      <a:satMod val="175000"/>
                      <a:alpha val="40000"/>
                    </a:schemeClr>
                  </a:glow>
                  <a:outerShdw blurRad="38100" dist="38100" dir="2700000" algn="tl">
                    <a:srgbClr val="000000">
                      <a:alpha val="43137"/>
                    </a:srgbClr>
                  </a:outerShdw>
                </a:effectLst>
              </a:rPr>
              <a:t>encode</a:t>
            </a:r>
            <a:r>
              <a:rPr lang="en-US" sz="2400" dirty="0">
                <a:ln>
                  <a:solidFill>
                    <a:schemeClr val="accent5">
                      <a:lumMod val="60000"/>
                      <a:lumOff val="40000"/>
                    </a:schemeClr>
                  </a:solidFill>
                </a:ln>
                <a:solidFill>
                  <a:schemeClr val="tx1"/>
                </a:solidFill>
                <a:effectLst>
                  <a:glow rad="63500">
                    <a:schemeClr val="accent4">
                      <a:satMod val="175000"/>
                      <a:alpha val="40000"/>
                    </a:schemeClr>
                  </a:glow>
                </a:effectLst>
              </a:rPr>
              <a:t> proteins that </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stimulate</a:t>
            </a:r>
            <a:r>
              <a:rPr lang="en-US" sz="2400" dirty="0">
                <a:ln>
                  <a:solidFill>
                    <a:schemeClr val="accent5">
                      <a:lumMod val="60000"/>
                      <a:lumOff val="40000"/>
                    </a:schemeClr>
                  </a:solidFill>
                </a:ln>
                <a:solidFill>
                  <a:schemeClr val="tx1"/>
                </a:solidFill>
                <a:effectLst>
                  <a:glow rad="635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rPr>
              <a:t>excessive</a:t>
            </a:r>
            <a:r>
              <a:rPr lang="en-US" sz="2400" u="sng" dirty="0">
                <a:ln>
                  <a:solidFill>
                    <a:schemeClr val="accent5">
                      <a:lumMod val="60000"/>
                      <a:lumOff val="40000"/>
                    </a:schemeClr>
                  </a:solidFill>
                </a:ln>
                <a:solidFill>
                  <a:schemeClr val="tx1"/>
                </a:solidFill>
                <a:effectLst>
                  <a:glow rad="63500">
                    <a:schemeClr val="accent4">
                      <a:satMod val="175000"/>
                      <a:alpha val="40000"/>
                    </a:schemeClr>
                  </a:glow>
                </a:effectLst>
              </a:rPr>
              <a:t> cell </a:t>
            </a:r>
            <a:r>
              <a:rPr lang="en-US" sz="2400" b="1" u="sng" dirty="0">
                <a:ln w="22225">
                  <a:solidFill>
                    <a:schemeClr val="accent2"/>
                  </a:solidFill>
                  <a:prstDash val="solid"/>
                </a:ln>
                <a:solidFill>
                  <a:schemeClr val="accent2">
                    <a:lumMod val="40000"/>
                    <a:lumOff val="60000"/>
                  </a:schemeClr>
                </a:solidFill>
              </a:rPr>
              <a:t>proliferation</a:t>
            </a:r>
            <a:r>
              <a:rPr lang="en-US" sz="2400" dirty="0">
                <a:ln>
                  <a:solidFill>
                    <a:schemeClr val="accent5">
                      <a:lumMod val="60000"/>
                      <a:lumOff val="40000"/>
                    </a:schemeClr>
                  </a:solidFill>
                </a:ln>
                <a:solidFill>
                  <a:schemeClr val="tx1"/>
                </a:solidFill>
                <a:effectLst>
                  <a:glow rad="63500">
                    <a:schemeClr val="accent4">
                      <a:satMod val="175000"/>
                      <a:alpha val="40000"/>
                    </a:schemeClr>
                  </a:glow>
                </a:effectLst>
              </a:rPr>
              <a:t> </a:t>
            </a:r>
            <a:r>
              <a:rPr lang="en-US" sz="2400" dirty="0">
                <a:ln>
                  <a:solidFill>
                    <a:schemeClr val="accent5">
                      <a:lumMod val="60000"/>
                      <a:lumOff val="40000"/>
                    </a:schemeClr>
                  </a:solidFill>
                </a:ln>
                <a:solidFill>
                  <a:srgbClr val="FF0000"/>
                </a:solidFill>
                <a:effectLst>
                  <a:glow rad="63500">
                    <a:schemeClr val="accent4">
                      <a:satMod val="175000"/>
                      <a:alpha val="40000"/>
                    </a:schemeClr>
                  </a:glow>
                </a:effectLst>
              </a:rPr>
              <a:t>and/or</a:t>
            </a:r>
            <a:r>
              <a:rPr lang="en-US" sz="2400" dirty="0">
                <a:ln>
                  <a:solidFill>
                    <a:schemeClr val="accent5">
                      <a:lumMod val="60000"/>
                      <a:lumOff val="40000"/>
                    </a:schemeClr>
                  </a:solidFill>
                </a:ln>
                <a:solidFill>
                  <a:schemeClr val="tx1"/>
                </a:solidFill>
                <a:effectLst>
                  <a:glow rad="63500">
                    <a:schemeClr val="accent4">
                      <a:satMod val="175000"/>
                      <a:alpha val="40000"/>
                    </a:schemeClr>
                  </a:glow>
                </a:effectLst>
              </a:rPr>
              <a:t> </a:t>
            </a:r>
            <a:r>
              <a:rPr lang="en-US" sz="2400" u="sng" dirty="0">
                <a:ln>
                  <a:solidFill>
                    <a:schemeClr val="accent5">
                      <a:lumMod val="60000"/>
                      <a:lumOff val="40000"/>
                    </a:schemeClr>
                  </a:solidFill>
                </a:ln>
                <a:solidFill>
                  <a:schemeClr val="tx1"/>
                </a:solidFill>
                <a:effectLst>
                  <a:glow rad="63500">
                    <a:schemeClr val="accent4">
                      <a:satMod val="175000"/>
                      <a:alpha val="40000"/>
                    </a:schemeClr>
                  </a:glow>
                </a:effectLst>
              </a:rPr>
              <a:t>promote cell survival </a:t>
            </a:r>
            <a:r>
              <a:rPr lang="en-US" sz="2400" u="sng" dirty="0">
                <a:ln>
                  <a:solidFill>
                    <a:schemeClr val="accent5">
                      <a:lumMod val="60000"/>
                      <a:lumOff val="40000"/>
                    </a:schemeClr>
                  </a:solidFill>
                </a:ln>
                <a:solidFill>
                  <a:srgbClr val="0070C0"/>
                </a:solidFill>
                <a:effectLst>
                  <a:glow rad="63500">
                    <a:schemeClr val="accent4">
                      <a:satMod val="175000"/>
                      <a:alpha val="40000"/>
                    </a:schemeClr>
                  </a:glow>
                  <a:outerShdw blurRad="38100" dist="38100" dir="2700000" algn="tl">
                    <a:srgbClr val="000000">
                      <a:alpha val="43137"/>
                    </a:srgbClr>
                  </a:outerShdw>
                </a:effectLst>
              </a:rPr>
              <a:t>by</a:t>
            </a:r>
            <a:r>
              <a:rPr lang="en-US" sz="2400" u="sng" dirty="0">
                <a:ln>
                  <a:solidFill>
                    <a:schemeClr val="accent5">
                      <a:lumMod val="60000"/>
                      <a:lumOff val="40000"/>
                    </a:schemeClr>
                  </a:solidFill>
                </a:ln>
                <a:solidFill>
                  <a:schemeClr val="tx1"/>
                </a:solidFill>
                <a:effectLst>
                  <a:glow rad="635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rPr>
              <a:t>inhibiting</a:t>
            </a:r>
            <a:r>
              <a:rPr lang="en-US" sz="2400" u="sng" dirty="0">
                <a:ln>
                  <a:solidFill>
                    <a:schemeClr val="accent5">
                      <a:lumMod val="60000"/>
                      <a:lumOff val="40000"/>
                    </a:schemeClr>
                  </a:solidFill>
                </a:ln>
                <a:solidFill>
                  <a:schemeClr val="tx1"/>
                </a:solidFill>
                <a:effectLst>
                  <a:glow rad="63500">
                    <a:schemeClr val="accent4">
                      <a:satMod val="175000"/>
                      <a:alpha val="40000"/>
                    </a:schemeClr>
                  </a:glow>
                </a:effectLst>
              </a:rPr>
              <a:t> </a:t>
            </a:r>
            <a:r>
              <a:rPr lang="en-US" sz="2400" b="1" u="sng" dirty="0">
                <a:ln w="22225">
                  <a:solidFill>
                    <a:schemeClr val="accent2"/>
                  </a:solidFill>
                  <a:prstDash val="solid"/>
                </a:ln>
                <a:solidFill>
                  <a:schemeClr val="accent2">
                    <a:lumMod val="40000"/>
                    <a:lumOff val="60000"/>
                  </a:schemeClr>
                </a:solidFill>
              </a:rPr>
              <a:t>apoptosis</a:t>
            </a:r>
            <a:r>
              <a:rPr lang="en-US" sz="2400" u="sng" dirty="0">
                <a:ln>
                  <a:solidFill>
                    <a:schemeClr val="accent5">
                      <a:lumMod val="60000"/>
                      <a:lumOff val="40000"/>
                    </a:schemeClr>
                  </a:solidFill>
                </a:ln>
                <a:solidFill>
                  <a:schemeClr val="tx1"/>
                </a:solidFill>
                <a:effectLst>
                  <a:glow rad="63500">
                    <a:schemeClr val="accent4">
                      <a:satMod val="175000"/>
                      <a:alpha val="40000"/>
                    </a:schemeClr>
                  </a:glow>
                </a:effectLst>
              </a:rPr>
              <a:t>.</a:t>
            </a:r>
          </a:p>
        </p:txBody>
      </p:sp>
    </p:spTree>
    <p:extLst>
      <p:ext uri="{BB962C8B-B14F-4D97-AF65-F5344CB8AC3E}">
        <p14:creationId xmlns:p14="http://schemas.microsoft.com/office/powerpoint/2010/main" val="16116943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54985"/>
            <a:ext cx="8302240" cy="582481"/>
          </a:xfrm>
          <a:solidFill>
            <a:srgbClr val="92D050"/>
          </a:solidFill>
        </p:spPr>
        <p:txBody>
          <a:bodyPr lIns="0" tIns="0" rIns="0" bIns="0" anchor="ctr"/>
          <a:lstStyle/>
          <a:p>
            <a:r>
              <a:rPr lang="en-US" sz="3600" dirty="0">
                <a:latin typeface="+mj-lt"/>
              </a:rPr>
              <a:t>The First Identified Oncogene</a:t>
            </a:r>
            <a:endParaRPr lang="en-US" sz="2800" dirty="0">
              <a:latin typeface="+mj-lt"/>
            </a:endParaRP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9716"/>
            <a:ext cx="8302240" cy="3019078"/>
          </a:xfrm>
          <a:prstGeom prst="rect">
            <a:avLst/>
          </a:prstGeom>
        </p:spPr>
        <p:txBody>
          <a:bodyPr lIns="0" tIns="0" rIns="0" bIns="0"/>
          <a:lstStyle/>
          <a:p>
            <a:pPr marL="342000" indent="-342000"/>
            <a:r>
              <a:rPr lang="en-US" sz="2400" dirty="0">
                <a:solidFill>
                  <a:schemeClr val="tx1"/>
                </a:solidFill>
              </a:rPr>
              <a:t>The </a:t>
            </a:r>
            <a:r>
              <a:rPr lang="en-US" sz="2400" u="sng" dirty="0">
                <a:solidFill>
                  <a:srgbClr val="FF0000"/>
                </a:solidFill>
                <a:effectLst>
                  <a:outerShdw blurRad="38100" dist="38100" dir="2700000" algn="tl">
                    <a:srgbClr val="000000">
                      <a:alpha val="43137"/>
                    </a:srgbClr>
                  </a:outerShdw>
                </a:effectLst>
              </a:rPr>
              <a:t>first</a:t>
            </a:r>
            <a:r>
              <a:rPr lang="en-US" sz="2400" u="sng" dirty="0">
                <a:solidFill>
                  <a:schemeClr val="tx1"/>
                </a:solidFill>
              </a:rPr>
              <a:t> oncogene discovered </a:t>
            </a:r>
            <a:r>
              <a:rPr lang="en-US" sz="2400" dirty="0">
                <a:solidFill>
                  <a:schemeClr val="tx1"/>
                </a:solidFill>
              </a:rPr>
              <a:t>was </a:t>
            </a:r>
            <a:r>
              <a:rPr lang="en-US" sz="2400" u="sng" dirty="0">
                <a:solidFill>
                  <a:schemeClr val="tx1"/>
                </a:solidFill>
                <a:effectLst>
                  <a:outerShdw blurRad="38100" dist="38100" dir="2700000" algn="tl">
                    <a:srgbClr val="000000">
                      <a:alpha val="43137"/>
                    </a:srgbClr>
                  </a:outerShdw>
                </a:effectLst>
              </a:rPr>
              <a:t>in</a:t>
            </a:r>
            <a:r>
              <a:rPr lang="en-US" sz="2400" dirty="0">
                <a:solidFill>
                  <a:schemeClr val="tx1"/>
                </a:solidFill>
              </a:rPr>
              <a:t> the </a:t>
            </a:r>
            <a:r>
              <a:rPr lang="en-US" sz="2400" i="1" dirty="0">
                <a:solidFill>
                  <a:srgbClr val="FF0000"/>
                </a:solidFill>
              </a:rPr>
              <a:t>Rous sarcoma virus</a:t>
            </a:r>
            <a:r>
              <a:rPr lang="en-US" sz="2400" dirty="0">
                <a:solidFill>
                  <a:srgbClr val="FF0000"/>
                </a:solidFill>
              </a:rPr>
              <a:t>.</a:t>
            </a:r>
          </a:p>
          <a:p>
            <a:pPr marL="342000" indent="-342000"/>
            <a:r>
              <a:rPr lang="en-US" sz="2400" dirty="0">
                <a:solidFill>
                  <a:schemeClr val="tx1"/>
                </a:solidFill>
                <a:effectLst>
                  <a:outerShdw blurRad="38100" dist="38100" dir="2700000" algn="tl">
                    <a:srgbClr val="000000">
                      <a:alpha val="43137"/>
                    </a:srgbClr>
                  </a:outerShdw>
                </a:effectLst>
              </a:rPr>
              <a:t>Mutant</a:t>
            </a:r>
            <a:r>
              <a:rPr lang="en-US" sz="2400" dirty="0">
                <a:solidFill>
                  <a:schemeClr val="tx1"/>
                </a:solidFill>
              </a:rPr>
              <a:t> viruses with </a:t>
            </a:r>
            <a:r>
              <a:rPr lang="en-US" sz="2400" dirty="0">
                <a:solidFill>
                  <a:srgbClr val="FF5050"/>
                </a:solidFill>
              </a:rPr>
              <a:t>defects</a:t>
            </a:r>
            <a:r>
              <a:rPr lang="en-US" sz="2400" dirty="0">
                <a:solidFill>
                  <a:schemeClr val="tx1"/>
                </a:solidFill>
              </a:rPr>
              <a:t> in </a:t>
            </a:r>
            <a:r>
              <a:rPr lang="en-US" sz="2400" i="1" dirty="0">
                <a:solidFill>
                  <a:srgbClr val="FF5050"/>
                </a:solidFill>
              </a:rPr>
              <a:t>src</a:t>
            </a:r>
            <a:r>
              <a:rPr lang="en-US" sz="2400" dirty="0">
                <a:solidFill>
                  <a:schemeClr val="tx1"/>
                </a:solidFill>
              </a:rPr>
              <a:t> (one of just four genes in the virus) can </a:t>
            </a:r>
            <a:r>
              <a:rPr lang="en-US" sz="2400" dirty="0">
                <a:solidFill>
                  <a:schemeClr val="tx1"/>
                </a:solidFill>
                <a:effectLst>
                  <a:outerShdw blurRad="38100" dist="38100" dir="2700000" algn="tl">
                    <a:srgbClr val="000000">
                      <a:alpha val="43137"/>
                    </a:srgbClr>
                  </a:outerShdw>
                </a:effectLst>
              </a:rPr>
              <a:t>infect</a:t>
            </a:r>
            <a:r>
              <a:rPr lang="en-US" sz="2400" dirty="0">
                <a:solidFill>
                  <a:schemeClr val="tx1"/>
                </a:solidFill>
              </a:rPr>
              <a:t> cells and reproduce </a:t>
            </a:r>
            <a:r>
              <a:rPr lang="en-US" sz="2400" dirty="0">
                <a:solidFill>
                  <a:schemeClr val="tx1"/>
                </a:solidFill>
                <a:effectLst>
                  <a:outerShdw blurRad="38100" dist="38100" dir="2700000" algn="tl">
                    <a:srgbClr val="000000">
                      <a:alpha val="43137"/>
                    </a:srgbClr>
                  </a:outerShdw>
                </a:effectLst>
              </a:rPr>
              <a:t>normally</a:t>
            </a:r>
            <a:r>
              <a:rPr lang="en-US" sz="2400" dirty="0">
                <a:solidFill>
                  <a:schemeClr val="tx1"/>
                </a:solidFill>
              </a:rPr>
              <a:t> </a:t>
            </a:r>
            <a:r>
              <a:rPr lang="en-US" sz="2400" dirty="0">
                <a:solidFill>
                  <a:schemeClr val="tx1"/>
                </a:solidFill>
                <a:effectLst>
                  <a:outerShdw blurRad="38100" dist="38100" dir="2700000" algn="tl">
                    <a:srgbClr val="000000">
                      <a:alpha val="43137"/>
                    </a:srgbClr>
                  </a:outerShdw>
                </a:effectLst>
              </a:rPr>
              <a:t>but</a:t>
            </a:r>
            <a:r>
              <a:rPr lang="en-US" sz="2400" dirty="0">
                <a:solidFill>
                  <a:schemeClr val="tx1"/>
                </a:solidFill>
              </a:rPr>
              <a:t> </a:t>
            </a:r>
            <a:r>
              <a:rPr lang="en-US" sz="2400" dirty="0">
                <a:solidFill>
                  <a:srgbClr val="FF5050"/>
                </a:solidFill>
              </a:rPr>
              <a:t>cannot trigger cancer</a:t>
            </a:r>
            <a:r>
              <a:rPr lang="en-US" sz="2400" dirty="0">
                <a:solidFill>
                  <a:schemeClr val="tx1"/>
                </a:solidFill>
              </a:rPr>
              <a:t>.</a:t>
            </a:r>
          </a:p>
          <a:p>
            <a:pPr marL="342000" indent="-342000"/>
            <a:r>
              <a:rPr lang="en-US" sz="2400" dirty="0">
                <a:solidFill>
                  <a:schemeClr val="tx1"/>
                </a:solidFill>
              </a:rPr>
              <a:t>Thus, a </a:t>
            </a:r>
            <a:r>
              <a:rPr lang="en-US" sz="2400" u="sng" dirty="0">
                <a:solidFill>
                  <a:schemeClr val="tx1"/>
                </a:solidFill>
                <a:effectLst>
                  <a:outerShdw blurRad="38100" dist="38100" dir="2700000" algn="tl">
                    <a:srgbClr val="000000">
                      <a:alpha val="43137"/>
                    </a:srgbClr>
                  </a:outerShdw>
                </a:effectLst>
              </a:rPr>
              <a:t>functional</a:t>
            </a:r>
            <a:r>
              <a:rPr lang="en-US" sz="2400" u="sng" dirty="0">
                <a:solidFill>
                  <a:schemeClr val="tx1"/>
                </a:solidFill>
              </a:rPr>
              <a:t> copy of </a:t>
            </a:r>
            <a:r>
              <a:rPr lang="en-US" sz="2400" i="1" u="sng" dirty="0">
                <a:solidFill>
                  <a:schemeClr val="tx1"/>
                </a:solidFill>
                <a:effectLst>
                  <a:outerShdw blurRad="38100" dist="38100" dir="2700000" algn="tl">
                    <a:srgbClr val="000000">
                      <a:alpha val="43137"/>
                    </a:srgbClr>
                  </a:outerShdw>
                </a:effectLst>
              </a:rPr>
              <a:t>src</a:t>
            </a:r>
            <a:r>
              <a:rPr lang="en-US" sz="2400" u="sng" dirty="0">
                <a:solidFill>
                  <a:schemeClr val="tx1"/>
                </a:solidFill>
              </a:rPr>
              <a:t> must be present for </a:t>
            </a:r>
            <a:r>
              <a:rPr lang="en-US" sz="2400" u="sng" dirty="0">
                <a:solidFill>
                  <a:schemeClr val="tx1"/>
                </a:solidFill>
                <a:effectLst>
                  <a:outerShdw blurRad="38100" dist="38100" dir="2700000" algn="tl">
                    <a:srgbClr val="000000">
                      <a:alpha val="43137"/>
                    </a:srgbClr>
                  </a:outerShdw>
                </a:effectLst>
              </a:rPr>
              <a:t>cancer</a:t>
            </a:r>
            <a:r>
              <a:rPr lang="en-US" sz="2400" u="sng" dirty="0">
                <a:solidFill>
                  <a:schemeClr val="tx1"/>
                </a:solidFill>
              </a:rPr>
              <a:t> to arise</a:t>
            </a:r>
            <a:r>
              <a:rPr lang="en-US" sz="2400" u="sng" dirty="0" smtClean="0">
                <a:solidFill>
                  <a:schemeClr val="tx1"/>
                </a:solidFill>
              </a:rPr>
              <a:t>.</a:t>
            </a:r>
          </a:p>
          <a:p>
            <a:pPr marL="342000" indent="-342000"/>
            <a:r>
              <a:rPr lang="en-US" sz="2400" u="sng" dirty="0" smtClean="0">
                <a:solidFill>
                  <a:schemeClr val="tx1"/>
                </a:solidFill>
              </a:rPr>
              <a:t>The first retrovirus to be discovered.</a:t>
            </a:r>
            <a:endParaRPr lang="en-US" sz="2400" u="sng" dirty="0">
              <a:solidFill>
                <a:schemeClr val="tx1"/>
              </a:solidFill>
            </a:endParaRPr>
          </a:p>
        </p:txBody>
      </p:sp>
    </p:spTree>
    <p:extLst>
      <p:ext uri="{BB962C8B-B14F-4D97-AF65-F5344CB8AC3E}">
        <p14:creationId xmlns:p14="http://schemas.microsoft.com/office/powerpoint/2010/main" val="36018293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63960" y="187643"/>
            <a:ext cx="8302240" cy="1072336"/>
          </a:xfrm>
          <a:solidFill>
            <a:srgbClr val="D3F42C"/>
          </a:solidFill>
        </p:spPr>
        <p:txBody>
          <a:bodyPr lIns="0" tIns="0" rIns="0" bIns="0" anchor="ctr"/>
          <a:lstStyle/>
          <a:p>
            <a:r>
              <a:rPr lang="en-US" sz="3600" dirty="0">
                <a:latin typeface="+mj-lt"/>
              </a:rPr>
              <a:t>Oncogenes from Cancers Not Caused by Viruses</a:t>
            </a: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77608" y="1556655"/>
            <a:ext cx="8302240" cy="2852059"/>
          </a:xfrm>
          <a:prstGeom prst="rect">
            <a:avLst/>
          </a:prstGeom>
        </p:spPr>
        <p:txBody>
          <a:bodyPr lIns="0" tIns="0" rIns="0" bIns="0"/>
          <a:lstStyle/>
          <a:p>
            <a:pPr marL="342000" indent="-342000"/>
            <a:r>
              <a:rPr lang="en-US" sz="2400" spc="-300" dirty="0">
                <a:solidFill>
                  <a:schemeClr val="tx1"/>
                </a:solidFill>
              </a:rPr>
              <a:t>D N A</a:t>
            </a:r>
            <a:r>
              <a:rPr lang="en-US" sz="2400" dirty="0">
                <a:solidFill>
                  <a:schemeClr val="tx1"/>
                </a:solidFill>
              </a:rPr>
              <a:t> from </a:t>
            </a:r>
            <a:r>
              <a:rPr lang="en-US" sz="2400" dirty="0">
                <a:solidFill>
                  <a:schemeClr val="tx1"/>
                </a:solidFill>
                <a:effectLst>
                  <a:outerShdw blurRad="38100" dist="38100" dir="2700000" algn="tl">
                    <a:srgbClr val="000000">
                      <a:alpha val="43137"/>
                    </a:srgbClr>
                  </a:outerShdw>
                </a:effectLst>
              </a:rPr>
              <a:t>isolated</a:t>
            </a:r>
            <a:r>
              <a:rPr lang="en-US" sz="2400" dirty="0">
                <a:solidFill>
                  <a:schemeClr val="tx1"/>
                </a:solidFill>
              </a:rPr>
              <a:t> human </a:t>
            </a:r>
            <a:r>
              <a:rPr lang="en-US" sz="2400" dirty="0">
                <a:solidFill>
                  <a:schemeClr val="tx1"/>
                </a:solidFill>
                <a:effectLst>
                  <a:outerShdw blurRad="38100" dist="38100" dir="2700000" algn="tl">
                    <a:srgbClr val="000000">
                      <a:alpha val="43137"/>
                    </a:srgbClr>
                  </a:outerShdw>
                </a:effectLst>
              </a:rPr>
              <a:t>bladder</a:t>
            </a:r>
            <a:r>
              <a:rPr lang="en-US" sz="2400" dirty="0">
                <a:solidFill>
                  <a:schemeClr val="tx1"/>
                </a:solidFill>
              </a:rPr>
              <a:t> cancer cells was </a:t>
            </a:r>
            <a:r>
              <a:rPr lang="en-US" sz="2400" dirty="0">
                <a:solidFill>
                  <a:schemeClr val="tx1"/>
                </a:solidFill>
                <a:effectLst>
                  <a:outerShdw blurRad="38100" dist="38100" dir="2700000" algn="tl">
                    <a:srgbClr val="000000">
                      <a:alpha val="43137"/>
                    </a:srgbClr>
                  </a:outerShdw>
                </a:effectLst>
              </a:rPr>
              <a:t>introduced</a:t>
            </a:r>
            <a:r>
              <a:rPr lang="en-US" sz="2400" dirty="0">
                <a:solidFill>
                  <a:schemeClr val="tx1"/>
                </a:solidFill>
              </a:rPr>
              <a:t> to </a:t>
            </a:r>
            <a:r>
              <a:rPr lang="en-US" sz="2400" dirty="0">
                <a:solidFill>
                  <a:schemeClr val="tx1"/>
                </a:solidFill>
                <a:effectLst>
                  <a:outerShdw blurRad="38100" dist="38100" dir="2700000" algn="tl">
                    <a:srgbClr val="000000">
                      <a:alpha val="43137"/>
                    </a:srgbClr>
                  </a:outerShdw>
                </a:effectLst>
              </a:rPr>
              <a:t>cultured</a:t>
            </a:r>
            <a:r>
              <a:rPr lang="en-US" sz="2400" dirty="0">
                <a:solidFill>
                  <a:schemeClr val="tx1"/>
                </a:solidFill>
              </a:rPr>
              <a:t> mouse cells. These cells were </a:t>
            </a:r>
            <a:r>
              <a:rPr lang="en-US" sz="2400" dirty="0">
                <a:solidFill>
                  <a:schemeClr val="tx1"/>
                </a:solidFill>
                <a:effectLst>
                  <a:outerShdw blurRad="38100" dist="38100" dir="2700000" algn="tl">
                    <a:srgbClr val="000000">
                      <a:alpha val="43137"/>
                    </a:srgbClr>
                  </a:outerShdw>
                </a:effectLst>
              </a:rPr>
              <a:t>injected</a:t>
            </a:r>
            <a:r>
              <a:rPr lang="en-US" sz="2400" dirty="0">
                <a:solidFill>
                  <a:schemeClr val="tx1"/>
                </a:solidFill>
              </a:rPr>
              <a:t> back </a:t>
            </a:r>
            <a:r>
              <a:rPr lang="en-US" sz="2400" dirty="0">
                <a:solidFill>
                  <a:schemeClr val="tx1"/>
                </a:solidFill>
                <a:effectLst>
                  <a:outerShdw blurRad="38100" dist="38100" dir="2700000" algn="tl">
                    <a:srgbClr val="000000">
                      <a:alpha val="43137"/>
                    </a:srgbClr>
                  </a:outerShdw>
                </a:effectLst>
              </a:rPr>
              <a:t>into</a:t>
            </a:r>
            <a:r>
              <a:rPr lang="en-US" sz="2400" dirty="0">
                <a:solidFill>
                  <a:schemeClr val="tx1"/>
                </a:solidFill>
              </a:rPr>
              <a:t> mice and the animals developed </a:t>
            </a:r>
            <a:r>
              <a:rPr lang="en-US" sz="2400" dirty="0">
                <a:solidFill>
                  <a:schemeClr val="tx1"/>
                </a:solidFill>
                <a:effectLst>
                  <a:outerShdw blurRad="38100" dist="38100" dir="2700000" algn="tl">
                    <a:srgbClr val="000000">
                      <a:alpha val="43137"/>
                    </a:srgbClr>
                  </a:outerShdw>
                </a:effectLst>
              </a:rPr>
              <a:t>cancer</a:t>
            </a:r>
            <a:r>
              <a:rPr lang="en-US" sz="2400" dirty="0">
                <a:solidFill>
                  <a:schemeClr val="tx1"/>
                </a:solidFill>
              </a:rPr>
              <a:t>. </a:t>
            </a:r>
          </a:p>
          <a:p>
            <a:pPr marL="342000" indent="-342000"/>
            <a:r>
              <a:rPr lang="en-US" sz="2400" spc="-300" dirty="0">
                <a:solidFill>
                  <a:schemeClr val="tx1"/>
                </a:solidFill>
              </a:rPr>
              <a:t>D N A</a:t>
            </a:r>
            <a:r>
              <a:rPr lang="en-US" sz="2400" dirty="0">
                <a:solidFill>
                  <a:schemeClr val="tx1"/>
                </a:solidFill>
              </a:rPr>
              <a:t> was </a:t>
            </a:r>
            <a:r>
              <a:rPr lang="en-US" sz="2400" dirty="0">
                <a:solidFill>
                  <a:schemeClr val="tx1"/>
                </a:solidFill>
                <a:effectLst>
                  <a:outerShdw blurRad="38100" dist="38100" dir="2700000" algn="tl">
                    <a:srgbClr val="000000">
                      <a:alpha val="43137"/>
                    </a:srgbClr>
                  </a:outerShdw>
                </a:effectLst>
              </a:rPr>
              <a:t>isolated</a:t>
            </a:r>
            <a:r>
              <a:rPr lang="en-US" sz="2400" dirty="0">
                <a:solidFill>
                  <a:schemeClr val="tx1"/>
                </a:solidFill>
              </a:rPr>
              <a:t> and </a:t>
            </a:r>
            <a:r>
              <a:rPr lang="en-US" sz="2400" dirty="0">
                <a:solidFill>
                  <a:schemeClr val="tx1"/>
                </a:solidFill>
                <a:effectLst>
                  <a:outerShdw blurRad="38100" dist="38100" dir="2700000" algn="tl">
                    <a:srgbClr val="000000">
                      <a:alpha val="43137"/>
                    </a:srgbClr>
                  </a:outerShdw>
                </a:effectLst>
              </a:rPr>
              <a:t>cloned</a:t>
            </a:r>
            <a:r>
              <a:rPr lang="en-US" sz="2400" dirty="0">
                <a:solidFill>
                  <a:schemeClr val="tx1"/>
                </a:solidFill>
              </a:rPr>
              <a:t> from the </a:t>
            </a:r>
            <a:r>
              <a:rPr lang="en-US" sz="2400" dirty="0">
                <a:solidFill>
                  <a:schemeClr val="tx1"/>
                </a:solidFill>
                <a:effectLst>
                  <a:outerShdw blurRad="38100" dist="38100" dir="2700000" algn="tl">
                    <a:srgbClr val="000000">
                      <a:alpha val="43137"/>
                    </a:srgbClr>
                  </a:outerShdw>
                </a:effectLst>
              </a:rPr>
              <a:t>mouse</a:t>
            </a:r>
            <a:r>
              <a:rPr lang="en-US" sz="2400" dirty="0">
                <a:solidFill>
                  <a:schemeClr val="tx1"/>
                </a:solidFill>
              </a:rPr>
              <a:t> cancer cells. </a:t>
            </a:r>
          </a:p>
          <a:p>
            <a:pPr marL="342000" indent="-342000"/>
            <a:r>
              <a:rPr lang="en-US" sz="2400" dirty="0">
                <a:solidFill>
                  <a:schemeClr val="tx1"/>
                </a:solidFill>
                <a:effectLst>
                  <a:glow rad="63500">
                    <a:schemeClr val="accent4">
                      <a:satMod val="175000"/>
                      <a:alpha val="40000"/>
                    </a:schemeClr>
                  </a:glow>
                </a:effectLst>
              </a:rPr>
              <a:t>A </a:t>
            </a:r>
            <a:r>
              <a:rPr lang="en-US" sz="2400" u="sng" dirty="0">
                <a:solidFill>
                  <a:srgbClr val="FF5050"/>
                </a:solidFill>
                <a:effectLst>
                  <a:glow rad="63500">
                    <a:schemeClr val="accent4">
                      <a:satMod val="175000"/>
                      <a:alpha val="40000"/>
                    </a:schemeClr>
                  </a:glow>
                </a:effectLst>
              </a:rPr>
              <a:t>mutant</a:t>
            </a:r>
            <a:r>
              <a:rPr lang="en-US" sz="2400" u="sng" dirty="0">
                <a:solidFill>
                  <a:schemeClr val="tx1"/>
                </a:solidFill>
                <a:effectLst>
                  <a:glow rad="63500">
                    <a:schemeClr val="accent4">
                      <a:satMod val="175000"/>
                      <a:alpha val="40000"/>
                    </a:schemeClr>
                  </a:glow>
                </a:effectLst>
              </a:rPr>
              <a:t> form of the human </a:t>
            </a:r>
            <a:r>
              <a:rPr lang="en-US" sz="2400" u="sng" dirty="0">
                <a:solidFill>
                  <a:srgbClr val="FF5050"/>
                </a:solidFill>
                <a:effectLst>
                  <a:glow rad="63500">
                    <a:schemeClr val="accent4">
                      <a:satMod val="175000"/>
                      <a:alpha val="40000"/>
                    </a:schemeClr>
                  </a:glow>
                </a:effectLst>
              </a:rPr>
              <a:t>gene called </a:t>
            </a:r>
            <a:r>
              <a:rPr lang="en-US" sz="2400" i="1" u="sng" spc="-300" dirty="0">
                <a:solidFill>
                  <a:srgbClr val="FF5050"/>
                </a:solidFill>
                <a:effectLst>
                  <a:glow rad="63500">
                    <a:schemeClr val="accent4">
                      <a:satMod val="175000"/>
                      <a:alpha val="40000"/>
                    </a:schemeClr>
                  </a:glow>
                </a:effectLst>
              </a:rPr>
              <a:t>R A S</a:t>
            </a:r>
            <a:r>
              <a:rPr lang="en-US" sz="2400" i="1" u="sng" dirty="0">
                <a:solidFill>
                  <a:srgbClr val="FF5050"/>
                </a:solidFill>
                <a:effectLst>
                  <a:glow rad="63500">
                    <a:schemeClr val="accent4">
                      <a:satMod val="175000"/>
                      <a:alpha val="40000"/>
                    </a:schemeClr>
                  </a:glow>
                </a:effectLst>
              </a:rPr>
              <a:t>  </a:t>
            </a:r>
            <a:r>
              <a:rPr lang="en-US" sz="2400" u="sng" dirty="0">
                <a:solidFill>
                  <a:schemeClr val="tx1"/>
                </a:solidFill>
                <a:effectLst>
                  <a:glow rad="63500">
                    <a:schemeClr val="accent4">
                      <a:satMod val="175000"/>
                      <a:alpha val="40000"/>
                    </a:schemeClr>
                  </a:glow>
                </a:effectLst>
              </a:rPr>
              <a:t>was associated with the ability of the cells to promote </a:t>
            </a:r>
            <a:r>
              <a:rPr lang="en-US" sz="2400" u="sng" dirty="0">
                <a:solidFill>
                  <a:srgbClr val="FF5050"/>
                </a:solidFill>
                <a:effectLst>
                  <a:glow rad="63500">
                    <a:schemeClr val="accent4">
                      <a:satMod val="175000"/>
                      <a:alpha val="40000"/>
                    </a:schemeClr>
                  </a:glow>
                </a:effectLst>
              </a:rPr>
              <a:t>cancer</a:t>
            </a:r>
            <a:r>
              <a:rPr lang="en-US" sz="2400" dirty="0">
                <a:solidFill>
                  <a:schemeClr val="tx1"/>
                </a:solidFill>
                <a:effectLst>
                  <a:glow rad="63500">
                    <a:schemeClr val="accent4">
                      <a:satMod val="175000"/>
                      <a:alpha val="40000"/>
                    </a:schemeClr>
                  </a:glow>
                </a:effectLst>
              </a:rPr>
              <a:t>.</a:t>
            </a:r>
          </a:p>
        </p:txBody>
      </p:sp>
    </p:spTree>
    <p:extLst>
      <p:ext uri="{BB962C8B-B14F-4D97-AF65-F5344CB8AC3E}">
        <p14:creationId xmlns:p14="http://schemas.microsoft.com/office/powerpoint/2010/main" val="30237363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50312" y="154985"/>
            <a:ext cx="8302240" cy="582481"/>
          </a:xfrm>
          <a:solidFill>
            <a:srgbClr val="D3F42C"/>
          </a:solidFill>
        </p:spPr>
        <p:txBody>
          <a:bodyPr lIns="0" tIns="0" rIns="0" bIns="0" anchor="ctr"/>
          <a:lstStyle/>
          <a:p>
            <a:r>
              <a:rPr lang="en-US" sz="3600" dirty="0">
                <a:latin typeface="+mj-lt"/>
              </a:rPr>
              <a:t>Oncogenes</a:t>
            </a:r>
            <a:endParaRPr lang="en-US" sz="2800" dirty="0">
              <a:latin typeface="+mj-lt"/>
            </a:endParaRPr>
          </a:p>
        </p:txBody>
      </p:sp>
      <p:sp>
        <p:nvSpPr>
          <p:cNvPr id="8" name="Content Placeholder 6">
            <a:extLst>
              <a:ext uri="{FF2B5EF4-FFF2-40B4-BE49-F238E27FC236}">
                <a16:creationId xmlns:a16="http://schemas.microsoft.com/office/drawing/2014/main" id="{61CD29A1-E95F-436C-81C6-76B881A53D2A}"/>
              </a:ext>
            </a:extLst>
          </p:cNvPr>
          <p:cNvSpPr>
            <a:spLocks noGrp="1"/>
          </p:cNvSpPr>
          <p:nvPr>
            <p:ph idx="4294967295"/>
          </p:nvPr>
        </p:nvSpPr>
        <p:spPr>
          <a:xfrm>
            <a:off x="463960" y="979716"/>
            <a:ext cx="8302240" cy="2786741"/>
          </a:xfrm>
          <a:prstGeom prst="rect">
            <a:avLst/>
          </a:prstGeom>
        </p:spPr>
        <p:txBody>
          <a:bodyPr lIns="0" tIns="0" rIns="0" bIns="0"/>
          <a:lstStyle/>
          <a:p>
            <a:pPr marL="342000" indent="-342000"/>
            <a:r>
              <a:rPr lang="en-US" sz="2400" i="1" spc="-300" dirty="0">
                <a:solidFill>
                  <a:srgbClr val="FF0000"/>
                </a:solidFill>
                <a:effectLst>
                  <a:glow rad="228600">
                    <a:schemeClr val="accent4">
                      <a:satMod val="175000"/>
                      <a:alpha val="40000"/>
                    </a:schemeClr>
                  </a:glow>
                  <a:outerShdw blurRad="38100" dist="38100" dir="2700000" algn="tl">
                    <a:srgbClr val="000000">
                      <a:alpha val="43137"/>
                    </a:srgbClr>
                  </a:outerShdw>
                </a:effectLst>
              </a:rPr>
              <a:t>R A S</a:t>
            </a:r>
            <a:r>
              <a:rPr lang="en-US" sz="2400" dirty="0">
                <a:solidFill>
                  <a:srgbClr val="FF0000"/>
                </a:solidFill>
                <a:effectLst>
                  <a:glow rad="228600">
                    <a:schemeClr val="accent4">
                      <a:satMod val="175000"/>
                      <a:alpha val="40000"/>
                    </a:schemeClr>
                  </a:glow>
                  <a:outerShdw blurRad="38100" dist="38100" dir="2700000" algn="tl">
                    <a:srgbClr val="000000">
                      <a:alpha val="43137"/>
                    </a:srgbClr>
                  </a:outerShdw>
                </a:effectLst>
              </a:rPr>
              <a:t>  </a:t>
            </a:r>
            <a:r>
              <a:rPr lang="en-US" sz="2400" dirty="0">
                <a:solidFill>
                  <a:schemeClr val="tx1"/>
                </a:solidFill>
                <a:effectLst>
                  <a:glow rad="228600">
                    <a:schemeClr val="accent4">
                      <a:satMod val="175000"/>
                      <a:alpha val="40000"/>
                    </a:schemeClr>
                  </a:glow>
                </a:effectLst>
              </a:rPr>
              <a:t>was just the </a:t>
            </a:r>
            <a:r>
              <a:rPr lang="en-US" sz="2400" dirty="0">
                <a:solidFill>
                  <a:schemeClr val="tx1"/>
                </a:solidFill>
                <a:effectLst>
                  <a:glow rad="228600">
                    <a:schemeClr val="accent4">
                      <a:satMod val="175000"/>
                      <a:alpha val="40000"/>
                    </a:schemeClr>
                  </a:glow>
                  <a:outerShdw blurRad="38100" dist="38100" dir="2700000" algn="tl">
                    <a:srgbClr val="000000">
                      <a:alpha val="43137"/>
                    </a:srgbClr>
                  </a:outerShdw>
                </a:effectLst>
              </a:rPr>
              <a:t>first</a:t>
            </a:r>
            <a:r>
              <a:rPr lang="en-US" sz="2400" dirty="0">
                <a:solidFill>
                  <a:schemeClr val="tx1"/>
                </a:solidFill>
                <a:effectLst>
                  <a:glow rad="228600">
                    <a:schemeClr val="accent4">
                      <a:satMod val="175000"/>
                      <a:alpha val="40000"/>
                    </a:schemeClr>
                  </a:glow>
                </a:effectLst>
              </a:rPr>
              <a:t> of </a:t>
            </a:r>
            <a:r>
              <a:rPr lang="en-US" sz="2400" u="sng" dirty="0">
                <a:solidFill>
                  <a:schemeClr val="tx1"/>
                </a:solidFill>
                <a:effectLst>
                  <a:glow rad="228600">
                    <a:schemeClr val="accent4">
                      <a:satMod val="175000"/>
                      <a:alpha val="40000"/>
                    </a:schemeClr>
                  </a:glow>
                </a:effectLst>
              </a:rPr>
              <a:t>over 200 human oncogenes </a:t>
            </a:r>
            <a:r>
              <a:rPr lang="en-US" sz="2400" u="sng" dirty="0">
                <a:solidFill>
                  <a:schemeClr val="tx1"/>
                </a:solidFill>
                <a:effectLst>
                  <a:glow rad="228600">
                    <a:schemeClr val="accent4">
                      <a:satMod val="175000"/>
                      <a:alpha val="40000"/>
                    </a:schemeClr>
                  </a:glow>
                  <a:outerShdw blurRad="38100" dist="38100" dir="2700000" algn="tl">
                    <a:srgbClr val="000000">
                      <a:alpha val="43137"/>
                    </a:srgbClr>
                  </a:outerShdw>
                </a:effectLst>
              </a:rPr>
              <a:t>identified</a:t>
            </a:r>
            <a:r>
              <a:rPr lang="en-US" sz="2400" u="sng" dirty="0">
                <a:solidFill>
                  <a:schemeClr val="tx1"/>
                </a:solidFill>
              </a:rPr>
              <a:t>.</a:t>
            </a:r>
          </a:p>
          <a:p>
            <a:pPr marL="342000" indent="-342000"/>
            <a:r>
              <a:rPr lang="en-US" sz="2400" u="sng" dirty="0">
                <a:solidFill>
                  <a:schemeClr val="tx1"/>
                </a:solidFill>
              </a:rPr>
              <a:t>A </a:t>
            </a:r>
            <a:r>
              <a:rPr lang="en-US" sz="2400" u="sng" dirty="0">
                <a:solidFill>
                  <a:schemeClr val="tx1"/>
                </a:solidFill>
                <a:effectLst>
                  <a:outerShdw blurRad="38100" dist="38100" dir="2700000" algn="tl">
                    <a:srgbClr val="000000">
                      <a:alpha val="43137"/>
                    </a:srgbClr>
                  </a:outerShdw>
                </a:effectLst>
              </a:rPr>
              <a:t>single</a:t>
            </a:r>
            <a:r>
              <a:rPr lang="en-US" sz="2400" u="sng" dirty="0">
                <a:solidFill>
                  <a:schemeClr val="tx1"/>
                </a:solidFill>
              </a:rPr>
              <a:t> oncogene is generally </a:t>
            </a:r>
            <a:r>
              <a:rPr lang="en-US" sz="2400" u="sng" dirty="0">
                <a:solidFill>
                  <a:schemeClr val="tx1"/>
                </a:solidFill>
                <a:effectLst>
                  <a:outerShdw blurRad="38100" dist="38100" dir="2700000" algn="tl">
                    <a:srgbClr val="000000">
                      <a:alpha val="43137"/>
                    </a:srgbClr>
                  </a:outerShdw>
                </a:effectLst>
              </a:rPr>
              <a:t>not</a:t>
            </a:r>
            <a:r>
              <a:rPr lang="en-US" sz="2400" u="sng" dirty="0">
                <a:solidFill>
                  <a:schemeClr val="tx1"/>
                </a:solidFill>
              </a:rPr>
              <a:t> sufficient to cause cancer</a:t>
            </a:r>
            <a:r>
              <a:rPr lang="en-US" sz="2400" dirty="0">
                <a:solidFill>
                  <a:schemeClr val="tx1"/>
                </a:solidFill>
              </a:rPr>
              <a:t>. </a:t>
            </a:r>
          </a:p>
          <a:p>
            <a:pPr marL="342000" indent="-342000"/>
            <a:r>
              <a:rPr lang="en-US" sz="2400" i="1" dirty="0">
                <a:solidFill>
                  <a:srgbClr val="0070C0"/>
                </a:solidFill>
                <a:effectLst>
                  <a:glow rad="63500">
                    <a:schemeClr val="accent4">
                      <a:satMod val="175000"/>
                      <a:alpha val="40000"/>
                    </a:schemeClr>
                  </a:glow>
                </a:effectLst>
              </a:rPr>
              <a:t>Multiple mutations </a:t>
            </a:r>
            <a:r>
              <a:rPr lang="en-US" sz="2400" i="1" dirty="0">
                <a:solidFill>
                  <a:srgbClr val="C00000"/>
                </a:solidFill>
                <a:effectLst>
                  <a:glow rad="63500">
                    <a:schemeClr val="accent4">
                      <a:satMod val="175000"/>
                      <a:alpha val="40000"/>
                    </a:schemeClr>
                  </a:glow>
                </a:effectLst>
              </a:rPr>
              <a:t>are usually </a:t>
            </a:r>
            <a:r>
              <a:rPr lang="en-US" sz="2400" i="1" dirty="0">
                <a:solidFill>
                  <a:srgbClr val="0070C0"/>
                </a:solidFill>
                <a:effectLst>
                  <a:glow rad="63500">
                    <a:schemeClr val="accent4">
                      <a:satMod val="175000"/>
                      <a:alpha val="40000"/>
                    </a:schemeClr>
                  </a:glow>
                  <a:outerShdw blurRad="38100" dist="38100" dir="2700000" algn="tl">
                    <a:srgbClr val="000000">
                      <a:alpha val="43137"/>
                    </a:srgbClr>
                  </a:outerShdw>
                </a:effectLst>
              </a:rPr>
              <a:t>required</a:t>
            </a:r>
            <a:r>
              <a:rPr lang="en-US" sz="2400" i="1" dirty="0">
                <a:solidFill>
                  <a:srgbClr val="0070C0"/>
                </a:solidFill>
                <a:effectLst>
                  <a:glow rad="63500">
                    <a:schemeClr val="accent4">
                      <a:satMod val="175000"/>
                      <a:alpha val="40000"/>
                    </a:schemeClr>
                  </a:glow>
                </a:effectLst>
              </a:rPr>
              <a:t> to convert </a:t>
            </a:r>
            <a:r>
              <a:rPr lang="en-US" sz="2400" i="1" dirty="0">
                <a:solidFill>
                  <a:srgbClr val="C00000"/>
                </a:solidFill>
                <a:effectLst>
                  <a:glow rad="63500">
                    <a:schemeClr val="accent4">
                      <a:satMod val="175000"/>
                      <a:alpha val="40000"/>
                    </a:schemeClr>
                  </a:glow>
                </a:effectLst>
              </a:rPr>
              <a:t>a normal cell into a cancer cell.</a:t>
            </a:r>
          </a:p>
        </p:txBody>
      </p:sp>
    </p:spTree>
    <p:extLst>
      <p:ext uri="{BB962C8B-B14F-4D97-AF65-F5344CB8AC3E}">
        <p14:creationId xmlns:p14="http://schemas.microsoft.com/office/powerpoint/2010/main" val="9160850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1">
            <a:extLst>
              <a:ext uri="{FF2B5EF4-FFF2-40B4-BE49-F238E27FC236}">
                <a16:creationId xmlns:a16="http://schemas.microsoft.com/office/drawing/2014/main" id="{505B9C9C-5222-44C2-83C7-063C297830B8}"/>
              </a:ext>
            </a:extLst>
          </p:cNvPr>
          <p:cNvSpPr>
            <a:spLocks noGrp="1"/>
          </p:cNvSpPr>
          <p:nvPr>
            <p:ph type="title"/>
          </p:nvPr>
        </p:nvSpPr>
        <p:spPr>
          <a:xfrm>
            <a:off x="429904" y="215371"/>
            <a:ext cx="8229600" cy="1531542"/>
          </a:xfrm>
          <a:solidFill>
            <a:srgbClr val="D3F42C"/>
          </a:solidFill>
        </p:spPr>
        <p:txBody>
          <a:bodyPr lIns="0" tIns="0" rIns="0" bIns="0" anchor="ctr"/>
          <a:lstStyle/>
          <a:p>
            <a:r>
              <a:rPr lang="en-US" dirty="0">
                <a:effectLst>
                  <a:outerShdw blurRad="38100" dist="38100" dir="2700000" algn="tl">
                    <a:srgbClr val="000000">
                      <a:alpha val="43137"/>
                    </a:srgbClr>
                  </a:outerShdw>
                </a:effectLst>
              </a:rPr>
              <a:t>Proto-oncogenes</a:t>
            </a:r>
            <a:r>
              <a:rPr lang="en-US" dirty="0"/>
              <a:t> Are </a:t>
            </a:r>
            <a:r>
              <a:rPr lang="en-US" dirty="0">
                <a:effectLst>
                  <a:outerShdw blurRad="38100" dist="38100" dir="2700000" algn="tl">
                    <a:srgbClr val="000000">
                      <a:alpha val="43137"/>
                    </a:srgbClr>
                  </a:outerShdw>
                </a:effectLst>
              </a:rPr>
              <a:t>Converted</a:t>
            </a:r>
            <a:r>
              <a:rPr lang="en-US" dirty="0"/>
              <a:t> into </a:t>
            </a:r>
            <a:r>
              <a:rPr lang="en-US" dirty="0">
                <a:effectLst>
                  <a:outerShdw blurRad="38100" dist="38100" dir="2700000" algn="tl">
                    <a:srgbClr val="000000">
                      <a:alpha val="43137"/>
                    </a:srgbClr>
                  </a:outerShdw>
                </a:effectLst>
              </a:rPr>
              <a:t>Oncogenes</a:t>
            </a:r>
            <a:r>
              <a:rPr lang="en-US" dirty="0"/>
              <a:t> by Several Distinct Mechanisms</a:t>
            </a:r>
          </a:p>
        </p:txBody>
      </p:sp>
      <p:sp>
        <p:nvSpPr>
          <p:cNvPr id="9" name="Content Placeholder 8"/>
          <p:cNvSpPr>
            <a:spLocks noGrp="1"/>
          </p:cNvSpPr>
          <p:nvPr>
            <p:ph sz="quarter" idx="13"/>
          </p:nvPr>
        </p:nvSpPr>
        <p:spPr>
          <a:xfrm>
            <a:off x="457200" y="2074456"/>
            <a:ext cx="8232775" cy="3603013"/>
          </a:xfrm>
        </p:spPr>
        <p:txBody>
          <a:bodyPr lIns="0" tIns="0" rIns="0" bIns="0"/>
          <a:lstStyle/>
          <a:p>
            <a:pPr marL="342000" indent="-342000"/>
            <a:r>
              <a:rPr lang="en-US" sz="2400" dirty="0">
                <a:solidFill>
                  <a:srgbClr val="FF5050"/>
                </a:solidFill>
              </a:rPr>
              <a:t>Oncogenes</a:t>
            </a:r>
            <a:r>
              <a:rPr lang="en-US" sz="2400" dirty="0">
                <a:solidFill>
                  <a:schemeClr val="tx1"/>
                </a:solidFill>
              </a:rPr>
              <a:t> arise from </a:t>
            </a:r>
            <a:r>
              <a:rPr lang="en-US" sz="2400" dirty="0">
                <a:solidFill>
                  <a:srgbClr val="FF5050"/>
                </a:solidFill>
              </a:rPr>
              <a:t>mutation</a:t>
            </a:r>
            <a:r>
              <a:rPr lang="en-US" sz="2400" dirty="0">
                <a:solidFill>
                  <a:schemeClr val="tx1"/>
                </a:solidFill>
              </a:rPr>
              <a:t> of </a:t>
            </a:r>
            <a:r>
              <a:rPr lang="en-US" sz="2400" dirty="0">
                <a:solidFill>
                  <a:schemeClr val="tx1"/>
                </a:solidFill>
                <a:effectLst>
                  <a:outerShdw blurRad="38100" dist="38100" dir="2700000" algn="tl">
                    <a:srgbClr val="000000">
                      <a:alpha val="43137"/>
                    </a:srgbClr>
                  </a:outerShdw>
                </a:effectLst>
              </a:rPr>
              <a:t>normal</a:t>
            </a:r>
            <a:r>
              <a:rPr lang="en-US" sz="2400" dirty="0">
                <a:solidFill>
                  <a:schemeClr val="tx1"/>
                </a:solidFill>
              </a:rPr>
              <a:t> cellular genes called </a:t>
            </a:r>
            <a:r>
              <a:rPr lang="en-US" sz="2400" b="1" dirty="0">
                <a:solidFill>
                  <a:schemeClr val="tx1"/>
                </a:solidFill>
              </a:rPr>
              <a:t>proto-oncogenes.</a:t>
            </a:r>
          </a:p>
          <a:p>
            <a:pPr marL="342000" indent="-342000"/>
            <a:r>
              <a:rPr lang="en-US" sz="2400" dirty="0">
                <a:solidFill>
                  <a:schemeClr val="tx1"/>
                </a:solidFill>
                <a:effectLst>
                  <a:glow rad="101600">
                    <a:schemeClr val="accent4">
                      <a:lumMod val="20000"/>
                      <a:lumOff val="80000"/>
                      <a:alpha val="60000"/>
                    </a:schemeClr>
                  </a:glow>
                </a:effectLst>
              </a:rPr>
              <a:t>These </a:t>
            </a:r>
            <a:r>
              <a:rPr lang="en-US" sz="2400" u="sng" dirty="0">
                <a:solidFill>
                  <a:schemeClr val="tx1"/>
                </a:solidFill>
                <a:effectLst>
                  <a:glow rad="101600">
                    <a:schemeClr val="accent4">
                      <a:lumMod val="20000"/>
                      <a:lumOff val="80000"/>
                      <a:alpha val="60000"/>
                    </a:schemeClr>
                  </a:glow>
                </a:effectLst>
              </a:rPr>
              <a:t>are </a:t>
            </a:r>
            <a:r>
              <a:rPr lang="en-US" sz="2400" u="sng" dirty="0">
                <a:solidFill>
                  <a:schemeClr val="tx1"/>
                </a:solidFill>
                <a:effectLst>
                  <a:glow rad="63500">
                    <a:schemeClr val="accent5">
                      <a:satMod val="175000"/>
                      <a:alpha val="40000"/>
                    </a:schemeClr>
                  </a:glow>
                </a:effectLst>
              </a:rPr>
              <a:t>normal</a:t>
            </a:r>
            <a:r>
              <a:rPr lang="en-US" sz="2400" u="sng" dirty="0">
                <a:solidFill>
                  <a:schemeClr val="tx1"/>
                </a:solidFill>
                <a:effectLst>
                  <a:glow rad="101600">
                    <a:schemeClr val="accent4">
                      <a:lumMod val="20000"/>
                      <a:lumOff val="80000"/>
                      <a:alpha val="60000"/>
                    </a:schemeClr>
                  </a:glow>
                </a:effectLst>
              </a:rPr>
              <a:t> genes that </a:t>
            </a:r>
            <a:r>
              <a:rPr lang="en-US" sz="2400" b="1" u="sng" dirty="0">
                <a:ln w="22225">
                  <a:solidFill>
                    <a:schemeClr val="accent2"/>
                  </a:solidFill>
                  <a:prstDash val="solid"/>
                </a:ln>
                <a:solidFill>
                  <a:schemeClr val="accent2">
                    <a:lumMod val="40000"/>
                    <a:lumOff val="60000"/>
                  </a:schemeClr>
                </a:solidFill>
              </a:rPr>
              <a:t>contribute</a:t>
            </a:r>
            <a:r>
              <a:rPr lang="en-US" sz="2400" u="sng" dirty="0">
                <a:solidFill>
                  <a:schemeClr val="tx1"/>
                </a:solidFill>
                <a:effectLst>
                  <a:glow rad="101600">
                    <a:schemeClr val="accent4">
                      <a:lumMod val="20000"/>
                      <a:lumOff val="80000"/>
                      <a:alpha val="60000"/>
                    </a:schemeClr>
                  </a:glow>
                </a:effectLst>
              </a:rPr>
              <a:t> to </a:t>
            </a:r>
            <a:r>
              <a:rPr lang="en-US" sz="2400" b="1" u="sng" dirty="0">
                <a:ln w="22225">
                  <a:solidFill>
                    <a:schemeClr val="accent2"/>
                  </a:solidFill>
                  <a:prstDash val="solid"/>
                </a:ln>
                <a:solidFill>
                  <a:schemeClr val="accent2">
                    <a:lumMod val="40000"/>
                    <a:lumOff val="60000"/>
                  </a:schemeClr>
                </a:solidFill>
              </a:rPr>
              <a:t>regulation</a:t>
            </a:r>
            <a:r>
              <a:rPr lang="en-US" sz="2400" u="sng" dirty="0">
                <a:solidFill>
                  <a:schemeClr val="tx1"/>
                </a:solidFill>
                <a:effectLst>
                  <a:glow rad="101600">
                    <a:schemeClr val="accent4">
                      <a:lumMod val="20000"/>
                      <a:lumOff val="80000"/>
                      <a:alpha val="60000"/>
                    </a:schemeClr>
                  </a:glow>
                </a:effectLst>
              </a:rPr>
              <a:t> of cell </a:t>
            </a:r>
            <a:r>
              <a:rPr lang="en-US" sz="2400" u="sng" dirty="0">
                <a:solidFill>
                  <a:schemeClr val="tx1"/>
                </a:solidFill>
                <a:effectLst>
                  <a:glow rad="63500">
                    <a:schemeClr val="accent5">
                      <a:satMod val="175000"/>
                      <a:alpha val="40000"/>
                    </a:schemeClr>
                  </a:glow>
                </a:effectLst>
              </a:rPr>
              <a:t>growth</a:t>
            </a:r>
            <a:r>
              <a:rPr lang="en-US" sz="2400" u="sng" dirty="0">
                <a:solidFill>
                  <a:schemeClr val="tx1"/>
                </a:solidFill>
                <a:effectLst>
                  <a:glow rad="101600">
                    <a:schemeClr val="accent4">
                      <a:lumMod val="20000"/>
                      <a:lumOff val="80000"/>
                      <a:alpha val="60000"/>
                    </a:schemeClr>
                  </a:glow>
                </a:effectLst>
              </a:rPr>
              <a:t> and </a:t>
            </a:r>
            <a:r>
              <a:rPr lang="en-US" sz="2400" u="sng" dirty="0">
                <a:solidFill>
                  <a:schemeClr val="tx1"/>
                </a:solidFill>
                <a:effectLst>
                  <a:glow rad="63500">
                    <a:schemeClr val="accent5">
                      <a:satMod val="175000"/>
                      <a:alpha val="40000"/>
                    </a:schemeClr>
                  </a:glow>
                </a:effectLst>
              </a:rPr>
              <a:t>survival</a:t>
            </a:r>
            <a:r>
              <a:rPr lang="en-US" sz="2400" dirty="0">
                <a:solidFill>
                  <a:schemeClr val="tx1"/>
                </a:solidFill>
              </a:rPr>
              <a:t>.</a:t>
            </a:r>
          </a:p>
          <a:p>
            <a:pPr marL="342000" indent="-342000"/>
            <a:r>
              <a:rPr lang="en-US" sz="2400" dirty="0">
                <a:solidFill>
                  <a:schemeClr val="tx1"/>
                </a:solidFill>
              </a:rPr>
              <a:t>If and when the structure of this gene is </a:t>
            </a:r>
            <a:r>
              <a:rPr lang="en-US" sz="2400" dirty="0">
                <a:solidFill>
                  <a:schemeClr val="tx1"/>
                </a:solidFill>
                <a:effectLst>
                  <a:outerShdw blurRad="38100" dist="38100" dir="2700000" algn="tl">
                    <a:srgbClr val="000000">
                      <a:alpha val="43137"/>
                    </a:srgbClr>
                  </a:outerShdw>
                </a:effectLst>
              </a:rPr>
              <a:t>altered</a:t>
            </a:r>
            <a:r>
              <a:rPr lang="en-US" sz="2400" dirty="0">
                <a:solidFill>
                  <a:schemeClr val="tx1"/>
                </a:solidFill>
              </a:rPr>
              <a:t>, the </a:t>
            </a:r>
            <a:r>
              <a:rPr lang="en-US" sz="2400" dirty="0">
                <a:solidFill>
                  <a:schemeClr val="tx1"/>
                </a:solidFill>
                <a:effectLst>
                  <a:outerShdw blurRad="38100" dist="38100" dir="2700000" algn="tl">
                    <a:srgbClr val="000000">
                      <a:alpha val="43137"/>
                    </a:srgbClr>
                  </a:outerShdw>
                </a:effectLst>
              </a:rPr>
              <a:t>mutated</a:t>
            </a:r>
            <a:r>
              <a:rPr lang="en-US" sz="2400" dirty="0">
                <a:solidFill>
                  <a:schemeClr val="tx1"/>
                </a:solidFill>
              </a:rPr>
              <a:t> form can </a:t>
            </a:r>
            <a:r>
              <a:rPr lang="en-US" sz="2400" dirty="0">
                <a:solidFill>
                  <a:schemeClr val="tx1"/>
                </a:solidFill>
                <a:effectLst>
                  <a:outerShdw blurRad="38100" dist="38100" dir="2700000" algn="tl">
                    <a:srgbClr val="000000">
                      <a:alpha val="43137"/>
                    </a:srgbClr>
                  </a:outerShdw>
                </a:effectLst>
              </a:rPr>
              <a:t>cause</a:t>
            </a:r>
            <a:r>
              <a:rPr lang="en-US" sz="2400" dirty="0">
                <a:solidFill>
                  <a:schemeClr val="tx1"/>
                </a:solidFill>
              </a:rPr>
              <a:t> cancer.</a:t>
            </a:r>
          </a:p>
          <a:p>
            <a:pPr marL="342000" indent="-342000"/>
            <a:r>
              <a:rPr lang="en-US" sz="2400" u="sng" dirty="0">
                <a:solidFill>
                  <a:schemeClr val="tx1"/>
                </a:solidFill>
              </a:rPr>
              <a:t>Proto-oncogenes</a:t>
            </a:r>
            <a:r>
              <a:rPr lang="en-US" sz="2400" dirty="0">
                <a:solidFill>
                  <a:schemeClr val="tx1"/>
                </a:solidFill>
              </a:rPr>
              <a:t> can be </a:t>
            </a:r>
            <a:r>
              <a:rPr lang="en-US" sz="2400" dirty="0">
                <a:solidFill>
                  <a:srgbClr val="FF5050"/>
                </a:solidFill>
              </a:rPr>
              <a:t>converted</a:t>
            </a:r>
            <a:r>
              <a:rPr lang="en-US" sz="2400" dirty="0">
                <a:solidFill>
                  <a:schemeClr val="tx1"/>
                </a:solidFill>
              </a:rPr>
              <a:t> into </a:t>
            </a:r>
            <a:r>
              <a:rPr lang="en-US" sz="2400" u="sng" dirty="0">
                <a:solidFill>
                  <a:schemeClr val="tx1"/>
                </a:solidFill>
              </a:rPr>
              <a:t>oncogenes</a:t>
            </a:r>
            <a:r>
              <a:rPr lang="en-US" sz="2400" dirty="0">
                <a:solidFill>
                  <a:schemeClr val="tx1"/>
                </a:solidFill>
              </a:rPr>
              <a:t> through </a:t>
            </a:r>
            <a:r>
              <a:rPr lang="en-US" sz="2400" u="sng" dirty="0">
                <a:solidFill>
                  <a:srgbClr val="FF0000"/>
                </a:solidFill>
              </a:rPr>
              <a:t>several</a:t>
            </a:r>
            <a:r>
              <a:rPr lang="en-US" sz="2400" dirty="0">
                <a:solidFill>
                  <a:schemeClr val="tx1"/>
                </a:solidFill>
              </a:rPr>
              <a:t> distinct </a:t>
            </a:r>
            <a:r>
              <a:rPr lang="en-US" sz="2400" u="sng" dirty="0">
                <a:solidFill>
                  <a:schemeClr val="tx1"/>
                </a:solidFill>
              </a:rPr>
              <a:t>mechanisms</a:t>
            </a:r>
            <a:r>
              <a:rPr lang="en-US" sz="2400" dirty="0">
                <a:solidFill>
                  <a:schemeClr val="tx1"/>
                </a:solidFill>
              </a:rPr>
              <a:t>.</a:t>
            </a:r>
          </a:p>
        </p:txBody>
      </p:sp>
    </p:spTree>
    <p:extLst>
      <p:ext uri="{BB962C8B-B14F-4D97-AF65-F5344CB8AC3E}">
        <p14:creationId xmlns:p14="http://schemas.microsoft.com/office/powerpoint/2010/main" val="1136543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177000</TotalTime>
  <Words>13487</Words>
  <Application>Microsoft Office PowerPoint</Application>
  <PresentationFormat>On-screen Show (4:3)</PresentationFormat>
  <Paragraphs>1237</Paragraphs>
  <Slides>196</Slides>
  <Notes>134</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196</vt:i4>
      </vt:variant>
    </vt:vector>
  </HeadingPairs>
  <TitlesOfParts>
    <vt:vector size="211" baseType="lpstr">
      <vt:lpstr>FrutigerLTCom-BoldItalic</vt:lpstr>
      <vt:lpstr>Times</vt:lpstr>
      <vt:lpstr>ＭＳ Ｐゴシック</vt:lpstr>
      <vt:lpstr>Noto Sans Symbols</vt:lpstr>
      <vt:lpstr>FrutigerLTCom-LightItalic</vt:lpstr>
      <vt:lpstr>FrutigerLTCom-Light</vt:lpstr>
      <vt:lpstr>Times New Roman</vt:lpstr>
      <vt:lpstr>FrutigerLTCom-Bold</vt:lpstr>
      <vt:lpstr>Wingdings</vt:lpstr>
      <vt:lpstr>Calibri</vt:lpstr>
      <vt:lpstr>Symbol</vt:lpstr>
      <vt:lpstr>Verdana</vt:lpstr>
      <vt:lpstr>Arial</vt:lpstr>
      <vt:lpstr>USHE</vt:lpstr>
      <vt:lpstr>USHE_slide options</vt:lpstr>
      <vt:lpstr>Becker’s World of the Cell</vt:lpstr>
      <vt:lpstr>Cancer Cells</vt:lpstr>
      <vt:lpstr>26.1 How Cancers Arise</vt:lpstr>
      <vt:lpstr>Types of Cancers</vt:lpstr>
      <vt:lpstr>Tumors Arise When the Balance Between Cell Division and Cell Differentiation or Death Is Disrupted</vt:lpstr>
      <vt:lpstr>Cell Differentiation</vt:lpstr>
      <vt:lpstr>Cell Differentiation in Skin</vt:lpstr>
      <vt:lpstr>Comparison of Normal and Tumor Growth in the Epithelium of the Skin </vt:lpstr>
      <vt:lpstr>Stem Cells</vt:lpstr>
      <vt:lpstr>Balance Between Division and Differentiation</vt:lpstr>
      <vt:lpstr>Disruption of Balance</vt:lpstr>
      <vt:lpstr>Types of Tumors</vt:lpstr>
      <vt:lpstr>Cancer Cell Proliferation Is Anchorage Independent and Insensitive to Population Density</vt:lpstr>
      <vt:lpstr>Anchorage-Independent Growth</vt:lpstr>
      <vt:lpstr>Anchorage-Independent Growth and Integrins</vt:lpstr>
      <vt:lpstr>Density-Dependent Inhibition of Growth</vt:lpstr>
      <vt:lpstr>Density dependent inhibition</vt:lpstr>
      <vt:lpstr>PowerPoint Presentation</vt:lpstr>
      <vt:lpstr>Cancer Cells Are Immortalized by Mechanisms That Maintain Telomere Length</vt:lpstr>
      <vt:lpstr>Figure 12.19</vt:lpstr>
      <vt:lpstr>Telomeres</vt:lpstr>
      <vt:lpstr>Defects in Signaling Pathways, Cell Cycle Controls, and Apoptosis Contribute to Cancer</vt:lpstr>
      <vt:lpstr>Restriction Point </vt:lpstr>
      <vt:lpstr>Apoptosis</vt:lpstr>
      <vt:lpstr>Cancer Arises Through a Multistep Process Involving Initiation, Promotion, and Tumor Progression</vt:lpstr>
      <vt:lpstr>Initiation</vt:lpstr>
      <vt:lpstr>Phorbol Esters</vt:lpstr>
      <vt:lpstr>Evidence for Initiation and Promotion Stages During Cancer Development</vt:lpstr>
      <vt:lpstr>Promotion (1 of 2)</vt:lpstr>
      <vt:lpstr>Promotion (2 of 2)</vt:lpstr>
      <vt:lpstr>Tumor Progression (1 of 4)</vt:lpstr>
      <vt:lpstr>Tumor Progression (2 of 4)</vt:lpstr>
      <vt:lpstr>Tumor Progression (3 of 4)</vt:lpstr>
      <vt:lpstr>Tumor Progression (4 of 4)</vt:lpstr>
      <vt:lpstr>Main Stages in Cancer Development</vt:lpstr>
      <vt:lpstr>26.2 How Cancers Spread</vt:lpstr>
      <vt:lpstr>Angiogenesis Is Required for Tumors to Grow Beyond a Few Millimeters in Diameter</vt:lpstr>
      <vt:lpstr>Angiogenesis Is Required for Tumors to Grow Beyond a Few Millimeters in Diameter: Experimental Evidence (1 of 3)</vt:lpstr>
      <vt:lpstr>Angiogenesis Is Required for Tumors to Grow Beyond a Few Millimeters in Diameter: Experimental Evidence (2 of 3)</vt:lpstr>
      <vt:lpstr>Angiogenesis Is Required for Tumors to Grow Beyond a Few Millimeters in Diameter: Experimental Evidence (3 of 3)</vt:lpstr>
      <vt:lpstr>Two Experiments Showing the Requirement for Angiogenesis</vt:lpstr>
      <vt:lpstr>Blood Vessel Growth Is Controlled by a Balance Between Angiogenesis Activators and Inhibitors</vt:lpstr>
      <vt:lpstr>V E G F and F G F</vt:lpstr>
      <vt:lpstr>Angiogenesis</vt:lpstr>
      <vt:lpstr>Angiogenesis Inhibitors</vt:lpstr>
      <vt:lpstr>Cancer Cells Spread by Invasion and Metastasis</vt:lpstr>
      <vt:lpstr>Metastasis</vt:lpstr>
      <vt:lpstr>Stages in the Process of Metastasis </vt:lpstr>
      <vt:lpstr>Changes in Cell Adhesion, Motility, and Protease Production Promote Metastasis</vt:lpstr>
      <vt:lpstr>Cancer Cell Motility</vt:lpstr>
      <vt:lpstr>Figure 12.UN04</vt:lpstr>
      <vt:lpstr>Proteases (1 of 2)</vt:lpstr>
      <vt:lpstr>Proteases (2 of 2)</vt:lpstr>
      <vt:lpstr>PowerPoint Presentation</vt:lpstr>
      <vt:lpstr>PowerPoint Presentation</vt:lpstr>
      <vt:lpstr>PowerPoint Presentation</vt:lpstr>
      <vt:lpstr>PowerPoint Presentation</vt:lpstr>
      <vt:lpstr>Relatively Few Cancer Cells Survive the Voyage Through the Bloodstream</vt:lpstr>
      <vt:lpstr>Experimental Examination of Metastasis (1 of 2)</vt:lpstr>
      <vt:lpstr>Experimental Examination of Metastasis (2 of 2)</vt:lpstr>
      <vt:lpstr>Selection of Melanoma Cells Exhibiting an Enhanced Ability to Metastasize</vt:lpstr>
      <vt:lpstr>Blood Flow and Organ-Specific Factors Determine Sites of Metastasis</vt:lpstr>
      <vt:lpstr>“Seed and Soil” Hypothesis</vt:lpstr>
      <vt:lpstr>Why Do Cancer Cells Grow Best at Particular Sites?</vt:lpstr>
      <vt:lpstr>The Immune System Influences the Growth and Spread of Cancer Cells</vt:lpstr>
      <vt:lpstr>Immune System and Cancer (1 of 3)</vt:lpstr>
      <vt:lpstr>Immune System and Cancer (2 of 3)</vt:lpstr>
      <vt:lpstr>Immune System and Cancer (3 of 3)</vt:lpstr>
      <vt:lpstr>The Tumor Microenvironment Influences Tumor Growth, Invasion, and Metastasis</vt:lpstr>
      <vt:lpstr>26.3 What Causes Cancer?</vt:lpstr>
      <vt:lpstr>Epidemiological Data Have Allowed Many Causes of Cancer to Be Identified</vt:lpstr>
      <vt:lpstr>Epidemiological Data </vt:lpstr>
      <vt:lpstr>Cigarette Smoking and Lung Cancer</vt:lpstr>
      <vt:lpstr>Errors in D N A Replication or Repair Explain Many Cancers</vt:lpstr>
      <vt:lpstr>Inborn Errors Explain Some Cancers</vt:lpstr>
      <vt:lpstr>Many Chemicals Can Cause Cancer, Often After Metabolic Activation in the Liver</vt:lpstr>
      <vt:lpstr>Precarcinogens</vt:lpstr>
      <vt:lpstr>D N A Mutations Triggered by Chemical Carcinogens Lead to Cancer</vt:lpstr>
      <vt:lpstr>The Ames Test (1 of 2)</vt:lpstr>
      <vt:lpstr>The Ames Test (2 of 2)</vt:lpstr>
      <vt:lpstr>Ames Test for Identifying Potential Carcinogens</vt:lpstr>
      <vt:lpstr>D N A Damage</vt:lpstr>
      <vt:lpstr>D N A Mutations and Cancer</vt:lpstr>
      <vt:lpstr>Ionizing and Ultraviolet Radiation Also Cause D N A Mutations That Lead to Cancer</vt:lpstr>
      <vt:lpstr>Ultraviolet Radiation</vt:lpstr>
      <vt:lpstr>Incidence of Two Types of p53 Mutations in Skin Cancer and Internal Cancers</vt:lpstr>
      <vt:lpstr>Viruses and Other Infectious Agents Trigger the Development of Some Cancers</vt:lpstr>
      <vt:lpstr>Viruses and Cancer</vt:lpstr>
      <vt:lpstr>EBV and Cancer: Evidence</vt:lpstr>
      <vt:lpstr>Other Viruses Linked to Human Cancers</vt:lpstr>
      <vt:lpstr>Other Infectious Agents</vt:lpstr>
      <vt:lpstr>Cancer Prevention</vt:lpstr>
      <vt:lpstr>Prevalence of Various Subtypes of HPV in Cervical Cancers</vt:lpstr>
      <vt:lpstr>26.4 Oncogenes and Tumor Suppressor Genes</vt:lpstr>
      <vt:lpstr>Oncogenes Are Genes Whose Products Can Trigger the Development of Cancer</vt:lpstr>
      <vt:lpstr>The First Identified Oncogene</vt:lpstr>
      <vt:lpstr>Oncogenes from Cancers Not Caused by Viruses</vt:lpstr>
      <vt:lpstr>Oncogenes</vt:lpstr>
      <vt:lpstr>Proto-oncogenes Are Converted into Oncogenes by Several Distinct Mechanisms</vt:lpstr>
      <vt:lpstr>Five Mechanisms for Converting Proto-oncogenes into Oncogenes</vt:lpstr>
      <vt:lpstr>Point Mutation</vt:lpstr>
      <vt:lpstr>Gene Amplification</vt:lpstr>
      <vt:lpstr>Chromosomal Translocation</vt:lpstr>
      <vt:lpstr>Chromosomal Translocation: The Philadelphia Chromosome</vt:lpstr>
      <vt:lpstr>Chromosome Translocations and Cancer</vt:lpstr>
      <vt:lpstr>Local D N A Rearrangements</vt:lpstr>
      <vt:lpstr>Origin of the T R K Oncogene</vt:lpstr>
      <vt:lpstr>Insertional Mutagenesis</vt:lpstr>
      <vt:lpstr>Most Oncogenes Encode Components of Growth-Signaling Pathways</vt:lpstr>
      <vt:lpstr>A Few Examples of Oncogenes Grouped by Protein Function (1 of 3)</vt:lpstr>
      <vt:lpstr>A Few Examples of Oncogenes Grouped by Protein Function (2 of 3)</vt:lpstr>
      <vt:lpstr>A Few Examples of Oncogenes Grouped by Protein Function (3 of 3)</vt:lpstr>
      <vt:lpstr>Growth Factors</vt:lpstr>
      <vt:lpstr>Receptors</vt:lpstr>
      <vt:lpstr>Receptor Tyrosine Kinases in Normal and Cancer Cells</vt:lpstr>
      <vt:lpstr>Other Oncogenic Receptors</vt:lpstr>
      <vt:lpstr>Plasma Membrane G T P-Binding Proteins</vt:lpstr>
      <vt:lpstr>Nonreceptor Protein Kinases</vt:lpstr>
      <vt:lpstr>Transcription Factors</vt:lpstr>
      <vt:lpstr>Cell Cycle and Apoptosis Regulators</vt:lpstr>
      <vt:lpstr>Examples from Human Cancers</vt:lpstr>
      <vt:lpstr>Oncogenes with Other Functions</vt:lpstr>
      <vt:lpstr>Tumor Suppressor Genes Are Genes Whose Loss or Inactivation Can Lead to Cancer</vt:lpstr>
      <vt:lpstr>Cell Fusion Experiments to Indicate Cells Have Tumor Suppressor Genes</vt:lpstr>
      <vt:lpstr>Tumor Suppression and Oncogenes</vt:lpstr>
      <vt:lpstr>The Two-Hit Hypothesis</vt:lpstr>
      <vt:lpstr>Loss of Heterozygosity</vt:lpstr>
      <vt:lpstr>The RB Tumor Suppressor Gene Was Discovered by Studying Families with Hereditary Retinoblastoma</vt:lpstr>
      <vt:lpstr>Behavior of Tumor Suppressor Genes in Hereditary and Nonhereditary Cancers </vt:lpstr>
      <vt:lpstr>Retinoblastoma</vt:lpstr>
      <vt:lpstr>R b</vt:lpstr>
      <vt:lpstr>R b and H P V</vt:lpstr>
      <vt:lpstr>Oncogenes of the Human Papillomavirus (H P V)</vt:lpstr>
      <vt:lpstr>The p53 Tumor Suppressor Gene Is the Most Frequently Mutated Gene in Human Cancers</vt:lpstr>
      <vt:lpstr>p53 and Inherited Cancers</vt:lpstr>
      <vt:lpstr>The APC Tumor Suppressor Gene Encodes a Protein That Inhibits the Wnt Signaling Pathway</vt:lpstr>
      <vt:lpstr>A Colon Polyp</vt:lpstr>
      <vt:lpstr>A P C and Wnt Signaling</vt:lpstr>
      <vt:lpstr>Wnt Signaling (1 of 3)</vt:lpstr>
      <vt:lpstr>Wnt Signaling (2 of 3)</vt:lpstr>
      <vt:lpstr>Wnt Signaling (3 of 3)</vt:lpstr>
      <vt:lpstr>The Wnt Signaling Pathway </vt:lpstr>
      <vt:lpstr>Inactivation of Some Tumor Suppressor Genes Leads to Genetic Instability</vt:lpstr>
      <vt:lpstr>Genetic Instability and Disruptions in D N A Repair (1 of 2)</vt:lpstr>
      <vt:lpstr>Genetic Instability and Disruptions in D N A Repair (2 of 2)</vt:lpstr>
      <vt:lpstr>Genetic Instability and p53</vt:lpstr>
      <vt:lpstr>Chromosome Instability in a Cancer Cell</vt:lpstr>
      <vt:lpstr>Normal Human Chromosomes</vt:lpstr>
      <vt:lpstr>Genetic Instability and Defects in Mitosis (1 of 2)</vt:lpstr>
      <vt:lpstr>Genetic Instability and Defects in Mitosis (2 of 2)</vt:lpstr>
      <vt:lpstr>Abnormal Mitosis in a Cancer Cell</vt:lpstr>
      <vt:lpstr>Categories of Tumor Suppressor Genes</vt:lpstr>
      <vt:lpstr>Examples of Tumor Suppressor Genes</vt:lpstr>
      <vt:lpstr>Cancers Develop by the Stepwise Accumulation of Mutations Involving Oncogenes and Tumor Suppressor Genes</vt:lpstr>
      <vt:lpstr>Common Mutations in Cancer</vt:lpstr>
      <vt:lpstr>Stepwise Model for the Development of Colon Cancer</vt:lpstr>
      <vt:lpstr>Identifying Mutations Associated with Cancer</vt:lpstr>
      <vt:lpstr>Epigenetic Changes in Gene Expression Influence the Properties of Cancer Cells</vt:lpstr>
      <vt:lpstr>Epigenetics and Heredity</vt:lpstr>
      <vt:lpstr>MicroRNAs</vt:lpstr>
      <vt:lpstr>Summing Up: Carcinogenesis and the Hallmarks of Cancer</vt:lpstr>
      <vt:lpstr>Overview of Carcinogenesis </vt:lpstr>
      <vt:lpstr>1. Self-Sufficiency in Growth Signals</vt:lpstr>
      <vt:lpstr>2. Insensitivity to Antigrowth Signals</vt:lpstr>
      <vt:lpstr>3. Evasion of Apoptosis</vt:lpstr>
      <vt:lpstr>4. Limitless Replicative Potential</vt:lpstr>
      <vt:lpstr>5. Sustained Angiogenesis</vt:lpstr>
      <vt:lpstr>6. Tissue Invasion and Metastasis</vt:lpstr>
      <vt:lpstr>Other Hallmarks </vt:lpstr>
      <vt:lpstr>Enabling Characteristics: Genetic Instability and Tumor-Promoting Inflammation </vt:lpstr>
      <vt:lpstr>26.5 Diagnosis, Screening, and Treatment</vt:lpstr>
      <vt:lpstr>Cancer Is Diagnosed by Microscopic Molecular Examination of Tissue Specimens</vt:lpstr>
      <vt:lpstr>Features of Cancer Cells</vt:lpstr>
      <vt:lpstr>Some Differences in the Microscopic Traits of Benign and Malignant Tumors </vt:lpstr>
      <vt:lpstr>Tumor Grading (1 of 2)</vt:lpstr>
      <vt:lpstr>Tumor Grading (2 of 2)</vt:lpstr>
      <vt:lpstr>Screening Techniques for Early Detection Can Prevent Cancer Deaths</vt:lpstr>
      <vt:lpstr>A Pap Smear Showing Endometrial Cancer</vt:lpstr>
      <vt:lpstr>PowerPoint Presentation</vt:lpstr>
      <vt:lpstr>Other Screening Techniques</vt:lpstr>
      <vt:lpstr>Surgery, Radiation, and Chemotherapy Are Standard Treatments for Cancer</vt:lpstr>
      <vt:lpstr>Radiation Therapy</vt:lpstr>
      <vt:lpstr>Chemotherapy (1 of 3)</vt:lpstr>
      <vt:lpstr>Chemotherapy (2 of 3)</vt:lpstr>
      <vt:lpstr>Chemotherapy (3 of 3)</vt:lpstr>
      <vt:lpstr>More Specific Treatment</vt:lpstr>
      <vt:lpstr>Complications</vt:lpstr>
      <vt:lpstr>Molecular Targeting Can Attack Cancer Cells More Specifically Than Chemotherapy</vt:lpstr>
      <vt:lpstr>Anti-angiogenic Therapy</vt:lpstr>
      <vt:lpstr>Using the Immune System to Target Cancer Cells</vt:lpstr>
      <vt:lpstr>Other Treatments</vt:lpstr>
      <vt:lpstr>Boosting Immune Surveillance </vt:lpstr>
      <vt:lpstr>Boosting Immune Surveillance: Immune Checkpoint Theory</vt:lpstr>
      <vt:lpstr>Boosting Immune Surveillance: Adoptive Cell Transfer (A C T)</vt:lpstr>
      <vt:lpstr>CAR T Cell Therapy </vt:lpstr>
      <vt:lpstr>Cancer Treatments Can Be Tailored to Individual Patients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Becker’s World of the Cell, Tenth Edition, Chapter 26, Cancer Cells</dc:title>
  <dc:subject>Science</dc:subject>
  <dc:creator>Jeff Hardin, James P Lodolce</dc:creator>
  <cp:lastModifiedBy>HP</cp:lastModifiedBy>
  <cp:revision>1029</cp:revision>
  <dcterms:modified xsi:type="dcterms:W3CDTF">2024-12-29T15:46:08Z</dcterms:modified>
</cp:coreProperties>
</file>