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51763-EE73-4AF1-A7BC-D2A972D7E6A2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7308F-7E76-4E46-AB4A-F0C706524C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654B90-3EA8-4378-A20B-F51ADE67A67C}" type="slidenum">
              <a:rPr lang="en-US"/>
              <a:pPr/>
              <a:t>1</a:t>
            </a:fld>
            <a:endParaRPr lang="en-US"/>
          </a:p>
        </p:txBody>
      </p:sp>
      <p:sp>
        <p:nvSpPr>
          <p:cNvPr id="111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A0849B-1119-49D3-A3C5-9B9077C1BEEB}" type="slidenum">
              <a:rPr lang="en-US"/>
              <a:pPr/>
              <a:t>10</a:t>
            </a:fld>
            <a:endParaRPr lang="en-US"/>
          </a:p>
        </p:txBody>
      </p:sp>
      <p:sp>
        <p:nvSpPr>
          <p:cNvPr id="185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6BDCE0-6CAF-4E61-891C-0B84DC8C07C4}" type="slidenum">
              <a:rPr lang="en-US"/>
              <a:pPr/>
              <a:t>11</a:t>
            </a:fld>
            <a:endParaRPr lang="en-US"/>
          </a:p>
        </p:txBody>
      </p:sp>
      <p:sp>
        <p:nvSpPr>
          <p:cNvPr id="186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1E556-B1B4-4272-B84E-05B9F2978104}" type="slidenum">
              <a:rPr lang="en-US"/>
              <a:pPr/>
              <a:t>12</a:t>
            </a:fld>
            <a:endParaRPr lang="en-US"/>
          </a:p>
        </p:txBody>
      </p:sp>
      <p:sp>
        <p:nvSpPr>
          <p:cNvPr id="187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F9B7B-4194-44CE-B231-004CCEF3EC8D}" type="slidenum">
              <a:rPr lang="en-US"/>
              <a:pPr/>
              <a:t>13</a:t>
            </a:fld>
            <a:endParaRPr lang="en-US"/>
          </a:p>
        </p:txBody>
      </p:sp>
      <p:sp>
        <p:nvSpPr>
          <p:cNvPr id="188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B302E-FA99-4AFC-A43E-45B2F8E3D3F5}" type="slidenum">
              <a:rPr lang="en-US"/>
              <a:pPr/>
              <a:t>14</a:t>
            </a:fld>
            <a:endParaRPr lang="en-US"/>
          </a:p>
        </p:txBody>
      </p:sp>
      <p:sp>
        <p:nvSpPr>
          <p:cNvPr id="189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BE5C24-F991-43EF-8FD1-244E10F6534A}" type="slidenum">
              <a:rPr lang="en-US"/>
              <a:pPr/>
              <a:t>15</a:t>
            </a:fld>
            <a:endParaRPr lang="en-US"/>
          </a:p>
        </p:txBody>
      </p:sp>
      <p:sp>
        <p:nvSpPr>
          <p:cNvPr id="190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D035A9-7E08-41D1-8971-A307D0698608}" type="slidenum">
              <a:rPr lang="en-US"/>
              <a:pPr/>
              <a:t>16</a:t>
            </a:fld>
            <a:endParaRPr lang="en-US"/>
          </a:p>
        </p:txBody>
      </p:sp>
      <p:sp>
        <p:nvSpPr>
          <p:cNvPr id="191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0C4FC4-5859-4BDB-B404-1C44A6495D2E}" type="slidenum">
              <a:rPr lang="en-US"/>
              <a:pPr/>
              <a:t>17</a:t>
            </a:fld>
            <a:endParaRPr lang="en-US"/>
          </a:p>
        </p:txBody>
      </p:sp>
      <p:sp>
        <p:nvSpPr>
          <p:cNvPr id="192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A37421-3404-462D-9D02-5919B942DF8E}" type="slidenum">
              <a:rPr lang="en-US"/>
              <a:pPr/>
              <a:t>18</a:t>
            </a:fld>
            <a:endParaRPr lang="en-US"/>
          </a:p>
        </p:txBody>
      </p:sp>
      <p:sp>
        <p:nvSpPr>
          <p:cNvPr id="193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68A935-A8B6-414F-81DC-63891570170E}" type="slidenum">
              <a:rPr lang="en-US"/>
              <a:pPr/>
              <a:t>19</a:t>
            </a:fld>
            <a:endParaRPr lang="en-US"/>
          </a:p>
        </p:txBody>
      </p:sp>
      <p:sp>
        <p:nvSpPr>
          <p:cNvPr id="194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0ADAF-D0DD-4EF1-B6A5-C786255F2C06}" type="slidenum">
              <a:rPr lang="en-US"/>
              <a:pPr/>
              <a:t>2</a:t>
            </a:fld>
            <a:endParaRPr lang="en-US"/>
          </a:p>
        </p:txBody>
      </p:sp>
      <p:sp>
        <p:nvSpPr>
          <p:cNvPr id="177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C29D8-391C-4FF5-B753-E4DF21621183}" type="slidenum">
              <a:rPr lang="en-US"/>
              <a:pPr/>
              <a:t>20</a:t>
            </a:fld>
            <a:endParaRPr lang="en-US"/>
          </a:p>
        </p:txBody>
      </p:sp>
      <p:sp>
        <p:nvSpPr>
          <p:cNvPr id="195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31A89A-0B6C-482E-84E2-78A85376F144}" type="slidenum">
              <a:rPr lang="en-US"/>
              <a:pPr/>
              <a:t>21</a:t>
            </a:fld>
            <a:endParaRPr lang="en-US"/>
          </a:p>
        </p:txBody>
      </p:sp>
      <p:sp>
        <p:nvSpPr>
          <p:cNvPr id="196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132C20-C2AE-42B9-8372-40FEE5BFABC2}" type="slidenum">
              <a:rPr lang="en-US"/>
              <a:pPr/>
              <a:t>22</a:t>
            </a:fld>
            <a:endParaRPr lang="en-US"/>
          </a:p>
        </p:txBody>
      </p:sp>
      <p:sp>
        <p:nvSpPr>
          <p:cNvPr id="197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CBF9CF-255E-4059-9485-61B2C56AE6EE}" type="slidenum">
              <a:rPr lang="en-US"/>
              <a:pPr/>
              <a:t>23</a:t>
            </a:fld>
            <a:endParaRPr lang="en-US"/>
          </a:p>
        </p:txBody>
      </p:sp>
      <p:sp>
        <p:nvSpPr>
          <p:cNvPr id="198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D33ABB-85BB-4674-9981-DC3C01405AB1}" type="slidenum">
              <a:rPr lang="en-US"/>
              <a:pPr/>
              <a:t>24</a:t>
            </a:fld>
            <a:endParaRPr lang="en-US"/>
          </a:p>
        </p:txBody>
      </p:sp>
      <p:sp>
        <p:nvSpPr>
          <p:cNvPr id="199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BE6BC-7D07-4BC1-8D6C-6FCF9D352A0E}" type="slidenum">
              <a:rPr lang="en-US"/>
              <a:pPr/>
              <a:t>25</a:t>
            </a:fld>
            <a:endParaRPr lang="en-US"/>
          </a:p>
        </p:txBody>
      </p:sp>
      <p:sp>
        <p:nvSpPr>
          <p:cNvPr id="200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897C49-25FC-45FB-9353-94C01C30D7D4}" type="slidenum">
              <a:rPr lang="en-US"/>
              <a:pPr/>
              <a:t>26</a:t>
            </a:fld>
            <a:endParaRPr lang="en-US"/>
          </a:p>
        </p:txBody>
      </p:sp>
      <p:sp>
        <p:nvSpPr>
          <p:cNvPr id="201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43DEC-F7EA-4933-A0F3-623FFD648FBD}" type="slidenum">
              <a:rPr lang="en-US"/>
              <a:pPr/>
              <a:t>27</a:t>
            </a:fld>
            <a:endParaRPr lang="en-US"/>
          </a:p>
        </p:txBody>
      </p:sp>
      <p:sp>
        <p:nvSpPr>
          <p:cNvPr id="202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3450FD-2353-4364-9A14-366FA9FC3901}" type="slidenum">
              <a:rPr lang="en-US"/>
              <a:pPr/>
              <a:t>28</a:t>
            </a:fld>
            <a:endParaRPr lang="en-US"/>
          </a:p>
        </p:txBody>
      </p:sp>
      <p:sp>
        <p:nvSpPr>
          <p:cNvPr id="203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D8C32-3E1A-4A88-9BCD-114DC222D7B2}" type="slidenum">
              <a:rPr lang="en-US"/>
              <a:pPr/>
              <a:t>29</a:t>
            </a:fld>
            <a:endParaRPr lang="en-US"/>
          </a:p>
        </p:txBody>
      </p:sp>
      <p:sp>
        <p:nvSpPr>
          <p:cNvPr id="204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2368B8-2743-495A-8A4A-582DC28B1AEA}" type="slidenum">
              <a:rPr lang="en-US"/>
              <a:pPr/>
              <a:t>3</a:t>
            </a:fld>
            <a:endParaRPr lang="en-US"/>
          </a:p>
        </p:txBody>
      </p:sp>
      <p:sp>
        <p:nvSpPr>
          <p:cNvPr id="178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8D7D9-936D-47A0-BC73-8D1DAEF7CBC3}" type="slidenum">
              <a:rPr lang="en-US"/>
              <a:pPr/>
              <a:t>30</a:t>
            </a:fld>
            <a:endParaRPr lang="en-US"/>
          </a:p>
        </p:txBody>
      </p:sp>
      <p:sp>
        <p:nvSpPr>
          <p:cNvPr id="205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53706E-6219-47A5-9C96-4E1C84BB3896}" type="slidenum">
              <a:rPr lang="en-US"/>
              <a:pPr/>
              <a:t>31</a:t>
            </a:fld>
            <a:endParaRPr lang="en-US"/>
          </a:p>
        </p:txBody>
      </p:sp>
      <p:sp>
        <p:nvSpPr>
          <p:cNvPr id="206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86645E-09EA-4D4C-B7ED-2FA5E13DE8D1}" type="slidenum">
              <a:rPr lang="en-US"/>
              <a:pPr/>
              <a:t>4</a:t>
            </a:fld>
            <a:endParaRPr lang="en-US"/>
          </a:p>
        </p:txBody>
      </p:sp>
      <p:sp>
        <p:nvSpPr>
          <p:cNvPr id="179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7D092-3188-4130-B507-50BB818E1629}" type="slidenum">
              <a:rPr lang="en-US"/>
              <a:pPr/>
              <a:t>5</a:t>
            </a:fld>
            <a:endParaRPr lang="en-US"/>
          </a:p>
        </p:txBody>
      </p:sp>
      <p:sp>
        <p:nvSpPr>
          <p:cNvPr id="180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E8933-7292-40A1-B561-84E6006B48C2}" type="slidenum">
              <a:rPr lang="en-US"/>
              <a:pPr/>
              <a:t>6</a:t>
            </a:fld>
            <a:endParaRPr lang="en-US"/>
          </a:p>
        </p:txBody>
      </p:sp>
      <p:sp>
        <p:nvSpPr>
          <p:cNvPr id="181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AE8D6E-CE18-4AB0-9887-A8D5A1B1225E}" type="slidenum">
              <a:rPr lang="en-US"/>
              <a:pPr/>
              <a:t>7</a:t>
            </a:fld>
            <a:endParaRPr lang="en-US"/>
          </a:p>
        </p:txBody>
      </p:sp>
      <p:sp>
        <p:nvSpPr>
          <p:cNvPr id="182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C01C2-4A09-472E-B330-FF40FC5A7CC1}" type="slidenum">
              <a:rPr lang="en-US"/>
              <a:pPr/>
              <a:t>8</a:t>
            </a:fld>
            <a:endParaRPr lang="en-US"/>
          </a:p>
        </p:txBody>
      </p:sp>
      <p:sp>
        <p:nvSpPr>
          <p:cNvPr id="183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A1E28A-37C6-488E-81AD-4BA03966E847}" type="slidenum">
              <a:rPr lang="en-US"/>
              <a:pPr/>
              <a:t>9</a:t>
            </a:fld>
            <a:endParaRPr lang="en-US"/>
          </a:p>
        </p:txBody>
      </p:sp>
      <p:sp>
        <p:nvSpPr>
          <p:cNvPr id="184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7D43-23C6-4FA6-A490-0F67E8FF36E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DE26-EC95-4D8E-AC2F-60013A195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7D43-23C6-4FA6-A490-0F67E8FF36E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DE26-EC95-4D8E-AC2F-60013A195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7D43-23C6-4FA6-A490-0F67E8FF36E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DE26-EC95-4D8E-AC2F-60013A195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7D43-23C6-4FA6-A490-0F67E8FF36E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DE26-EC95-4D8E-AC2F-60013A195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7D43-23C6-4FA6-A490-0F67E8FF36E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DE26-EC95-4D8E-AC2F-60013A195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7D43-23C6-4FA6-A490-0F67E8FF36E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DE26-EC95-4D8E-AC2F-60013A195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7D43-23C6-4FA6-A490-0F67E8FF36E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DE26-EC95-4D8E-AC2F-60013A195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7D43-23C6-4FA6-A490-0F67E8FF36E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DE26-EC95-4D8E-AC2F-60013A195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7D43-23C6-4FA6-A490-0F67E8FF36E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DE26-EC95-4D8E-AC2F-60013A195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7D43-23C6-4FA6-A490-0F67E8FF36E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DE26-EC95-4D8E-AC2F-60013A195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7D43-23C6-4FA6-A490-0F67E8FF36E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DE26-EC95-4D8E-AC2F-60013A195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A7D43-23C6-4FA6-A490-0F67E8FF36EF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4DE26-EC95-4D8E-AC2F-60013A195B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>
            <p:ph type="body" idx="1"/>
          </p:nvPr>
        </p:nvSpPr>
        <p:spPr>
          <a:xfrm>
            <a:off x="0" y="2133600"/>
            <a:ext cx="9145588" cy="1676400"/>
          </a:xfrm>
          <a:noFill/>
          <a:ln/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</a:pPr>
            <a:r>
              <a:rPr lang="en-US" sz="3800" b="1">
                <a:solidFill>
                  <a:schemeClr val="hlink"/>
                </a:solidFill>
              </a:rPr>
              <a:t>LEHNINGER</a:t>
            </a:r>
            <a:r>
              <a:rPr lang="en-US" sz="3800" b="1">
                <a:solidFill>
                  <a:srgbClr val="0076B8"/>
                </a:solidFill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3800" b="1">
                <a:solidFill>
                  <a:srgbClr val="0076B8"/>
                </a:solidFill>
              </a:rPr>
              <a:t>PRINCIPLES OF BIOCHEMISTRY</a:t>
            </a:r>
          </a:p>
          <a:p>
            <a:pPr algn="ctr">
              <a:lnSpc>
                <a:spcPct val="90000"/>
              </a:lnSpc>
            </a:pPr>
            <a:r>
              <a:rPr lang="en-US" sz="2800" b="1"/>
              <a:t>Sixth Edition</a:t>
            </a:r>
            <a:endParaRPr lang="en-US" sz="2200"/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1588" y="1447800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" charset="0"/>
              </a:rPr>
              <a:t>David L. Nelson and Michael M. Cox</a:t>
            </a: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1588" y="64770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© 2013 W. H. Freeman and Company</a:t>
            </a:r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420688" y="4114800"/>
            <a:ext cx="8305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 dirty="0">
                <a:latin typeface="Arial" charset="0"/>
              </a:rPr>
              <a:t>CHAPTER 16</a:t>
            </a:r>
          </a:p>
          <a:p>
            <a:pPr algn="ctr"/>
            <a:r>
              <a:rPr lang="en-US" sz="3600" dirty="0">
                <a:latin typeface="Arial" charset="0"/>
              </a:rPr>
              <a:t>The Citric Acid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figure_16_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47700"/>
            <a:ext cx="8531225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figure_16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3800" y="152400"/>
            <a:ext cx="6751638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unnumbered_16_p6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73100"/>
            <a:ext cx="853122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figure_16_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4900" y="165100"/>
            <a:ext cx="441166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figure_16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00" y="152400"/>
            <a:ext cx="5981700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figure_16_09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0" y="152400"/>
            <a:ext cx="5084763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figure_16_09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1700" y="152400"/>
            <a:ext cx="4805363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figure_16_09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17700"/>
            <a:ext cx="853122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unnumbered_16_p6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2600"/>
            <a:ext cx="8531225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figure_16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"/>
            <a:ext cx="7931150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unnumbered_16_p6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7900" y="165100"/>
            <a:ext cx="4649788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box_16_01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853122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box_16_01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2400" y="165100"/>
            <a:ext cx="376555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figure_16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16100"/>
            <a:ext cx="853122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figure_16_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93800"/>
            <a:ext cx="85312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unnumbered_16_p6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06500"/>
            <a:ext cx="85312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unnumbered_16_p6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08100"/>
            <a:ext cx="8531225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figure_16_1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0100" y="152400"/>
            <a:ext cx="5003800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figure_16_1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0" y="165100"/>
            <a:ext cx="559435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unnumbered_16_p6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70000"/>
            <a:ext cx="8531225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unnumbered_16_p64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8400" y="152400"/>
            <a:ext cx="6824663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figure_16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152400"/>
            <a:ext cx="3443288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unnumbered_16_p647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00" y="152400"/>
            <a:ext cx="6237288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unnumbered_16_p647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7200" y="152400"/>
            <a:ext cx="5686425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figure_16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57300"/>
            <a:ext cx="8531225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figure_16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22400"/>
            <a:ext cx="85312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figure_16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2400"/>
            <a:ext cx="7013575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figure_16_0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6100" y="165100"/>
            <a:ext cx="550862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figure_16_05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00" y="165100"/>
            <a:ext cx="623411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figure_16_0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66700"/>
            <a:ext cx="8531225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61</Words>
  <Application>Microsoft Office PowerPoint</Application>
  <PresentationFormat>On-screen Show (4:3)</PresentationFormat>
  <Paragraphs>38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gg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3</cp:revision>
  <dcterms:created xsi:type="dcterms:W3CDTF">2015-08-20T07:14:06Z</dcterms:created>
  <dcterms:modified xsi:type="dcterms:W3CDTF">2015-08-20T07:20:49Z</dcterms:modified>
</cp:coreProperties>
</file>