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Lst>
  <p:notesMasterIdLst>
    <p:notesMasterId r:id="rId62"/>
  </p:notesMasterIdLst>
  <p:handoutMasterIdLst>
    <p:handoutMasterId r:id="rId63"/>
  </p:handoutMasterIdLst>
  <p:sldIdLst>
    <p:sldId id="465" r:id="rId2"/>
    <p:sldId id="488" r:id="rId3"/>
    <p:sldId id="496" r:id="rId4"/>
    <p:sldId id="497" r:id="rId5"/>
    <p:sldId id="499" r:id="rId6"/>
    <p:sldId id="498" r:id="rId7"/>
    <p:sldId id="500" r:id="rId8"/>
    <p:sldId id="501" r:id="rId9"/>
    <p:sldId id="502" r:id="rId10"/>
    <p:sldId id="503" r:id="rId11"/>
    <p:sldId id="504" r:id="rId12"/>
    <p:sldId id="505" r:id="rId13"/>
    <p:sldId id="506" r:id="rId14"/>
    <p:sldId id="507" r:id="rId15"/>
    <p:sldId id="508" r:id="rId16"/>
    <p:sldId id="509" r:id="rId17"/>
    <p:sldId id="510" r:id="rId18"/>
    <p:sldId id="511" r:id="rId19"/>
    <p:sldId id="512" r:id="rId20"/>
    <p:sldId id="513" r:id="rId21"/>
    <p:sldId id="514" r:id="rId22"/>
    <p:sldId id="515" r:id="rId23"/>
    <p:sldId id="516" r:id="rId24"/>
    <p:sldId id="517" r:id="rId25"/>
    <p:sldId id="518" r:id="rId26"/>
    <p:sldId id="519" r:id="rId27"/>
    <p:sldId id="520" r:id="rId28"/>
    <p:sldId id="521" r:id="rId29"/>
    <p:sldId id="522" r:id="rId30"/>
    <p:sldId id="523" r:id="rId31"/>
    <p:sldId id="524" r:id="rId32"/>
    <p:sldId id="525" r:id="rId33"/>
    <p:sldId id="526" r:id="rId34"/>
    <p:sldId id="527" r:id="rId35"/>
    <p:sldId id="528" r:id="rId36"/>
    <p:sldId id="529" r:id="rId37"/>
    <p:sldId id="530" r:id="rId38"/>
    <p:sldId id="531" r:id="rId39"/>
    <p:sldId id="532" r:id="rId40"/>
    <p:sldId id="533" r:id="rId41"/>
    <p:sldId id="535" r:id="rId42"/>
    <p:sldId id="534" r:id="rId43"/>
    <p:sldId id="536" r:id="rId44"/>
    <p:sldId id="537" r:id="rId45"/>
    <p:sldId id="538" r:id="rId46"/>
    <p:sldId id="539" r:id="rId47"/>
    <p:sldId id="540" r:id="rId48"/>
    <p:sldId id="542" r:id="rId49"/>
    <p:sldId id="543" r:id="rId50"/>
    <p:sldId id="544" r:id="rId51"/>
    <p:sldId id="541" r:id="rId52"/>
    <p:sldId id="545" r:id="rId53"/>
    <p:sldId id="546" r:id="rId54"/>
    <p:sldId id="547" r:id="rId55"/>
    <p:sldId id="548" r:id="rId56"/>
    <p:sldId id="549" r:id="rId57"/>
    <p:sldId id="550" r:id="rId58"/>
    <p:sldId id="551" r:id="rId59"/>
    <p:sldId id="552" r:id="rId60"/>
    <p:sldId id="553" r:id="rId61"/>
  </p:sldIdLst>
  <p:sldSz cx="9144000" cy="6858000" type="screen4x3"/>
  <p:notesSz cx="9926638" cy="6669088"/>
  <p:defaultTextStyle>
    <a:defPPr>
      <a:defRPr lang="fr-FR"/>
    </a:defPPr>
    <a:lvl1pPr algn="l" rtl="0" fontAlgn="base">
      <a:spcBef>
        <a:spcPct val="0"/>
      </a:spcBef>
      <a:spcAft>
        <a:spcPct val="0"/>
      </a:spcAft>
      <a:defRPr sz="2000" kern="1200">
        <a:solidFill>
          <a:schemeClr val="bg2"/>
        </a:solidFill>
        <a:latin typeface="Arial" pitchFamily="34" charset="0"/>
        <a:ea typeface="ＭＳ Ｐゴシック" pitchFamily="34" charset="-128"/>
        <a:cs typeface="+mn-cs"/>
      </a:defRPr>
    </a:lvl1pPr>
    <a:lvl2pPr marL="457200" algn="l" rtl="0" fontAlgn="base">
      <a:spcBef>
        <a:spcPct val="0"/>
      </a:spcBef>
      <a:spcAft>
        <a:spcPct val="0"/>
      </a:spcAft>
      <a:defRPr sz="2000" kern="1200">
        <a:solidFill>
          <a:schemeClr val="bg2"/>
        </a:solidFill>
        <a:latin typeface="Arial" pitchFamily="34" charset="0"/>
        <a:ea typeface="ＭＳ Ｐゴシック" pitchFamily="34" charset="-128"/>
        <a:cs typeface="+mn-cs"/>
      </a:defRPr>
    </a:lvl2pPr>
    <a:lvl3pPr marL="914400" algn="l" rtl="0" fontAlgn="base">
      <a:spcBef>
        <a:spcPct val="0"/>
      </a:spcBef>
      <a:spcAft>
        <a:spcPct val="0"/>
      </a:spcAft>
      <a:defRPr sz="2000" kern="1200">
        <a:solidFill>
          <a:schemeClr val="bg2"/>
        </a:solidFill>
        <a:latin typeface="Arial" pitchFamily="34" charset="0"/>
        <a:ea typeface="ＭＳ Ｐゴシック" pitchFamily="34" charset="-128"/>
        <a:cs typeface="+mn-cs"/>
      </a:defRPr>
    </a:lvl3pPr>
    <a:lvl4pPr marL="1371600" algn="l" rtl="0" fontAlgn="base">
      <a:spcBef>
        <a:spcPct val="0"/>
      </a:spcBef>
      <a:spcAft>
        <a:spcPct val="0"/>
      </a:spcAft>
      <a:defRPr sz="2000" kern="1200">
        <a:solidFill>
          <a:schemeClr val="bg2"/>
        </a:solidFill>
        <a:latin typeface="Arial" pitchFamily="34" charset="0"/>
        <a:ea typeface="ＭＳ Ｐゴシック" pitchFamily="34" charset="-128"/>
        <a:cs typeface="+mn-cs"/>
      </a:defRPr>
    </a:lvl4pPr>
    <a:lvl5pPr marL="1828800" algn="l" rtl="0" fontAlgn="base">
      <a:spcBef>
        <a:spcPct val="0"/>
      </a:spcBef>
      <a:spcAft>
        <a:spcPct val="0"/>
      </a:spcAft>
      <a:defRPr sz="2000" kern="1200">
        <a:solidFill>
          <a:schemeClr val="bg2"/>
        </a:solidFill>
        <a:latin typeface="Arial" pitchFamily="34" charset="0"/>
        <a:ea typeface="ＭＳ Ｐゴシック" pitchFamily="34" charset="-128"/>
        <a:cs typeface="+mn-cs"/>
      </a:defRPr>
    </a:lvl5pPr>
    <a:lvl6pPr marL="2286000" algn="l" defTabSz="914400" rtl="0" eaLnBrk="1" latinLnBrk="0" hangingPunct="1">
      <a:defRPr sz="2000" kern="1200">
        <a:solidFill>
          <a:schemeClr val="bg2"/>
        </a:solidFill>
        <a:latin typeface="Arial" pitchFamily="34" charset="0"/>
        <a:ea typeface="ＭＳ Ｐゴシック" pitchFamily="34" charset="-128"/>
        <a:cs typeface="+mn-cs"/>
      </a:defRPr>
    </a:lvl6pPr>
    <a:lvl7pPr marL="2743200" algn="l" defTabSz="914400" rtl="0" eaLnBrk="1" latinLnBrk="0" hangingPunct="1">
      <a:defRPr sz="2000" kern="1200">
        <a:solidFill>
          <a:schemeClr val="bg2"/>
        </a:solidFill>
        <a:latin typeface="Arial" pitchFamily="34" charset="0"/>
        <a:ea typeface="ＭＳ Ｐゴシック" pitchFamily="34" charset="-128"/>
        <a:cs typeface="+mn-cs"/>
      </a:defRPr>
    </a:lvl7pPr>
    <a:lvl8pPr marL="3200400" algn="l" defTabSz="914400" rtl="0" eaLnBrk="1" latinLnBrk="0" hangingPunct="1">
      <a:defRPr sz="2000" kern="1200">
        <a:solidFill>
          <a:schemeClr val="bg2"/>
        </a:solidFill>
        <a:latin typeface="Arial" pitchFamily="34" charset="0"/>
        <a:ea typeface="ＭＳ Ｐゴシック" pitchFamily="34" charset="-128"/>
        <a:cs typeface="+mn-cs"/>
      </a:defRPr>
    </a:lvl8pPr>
    <a:lvl9pPr marL="3657600" algn="l" defTabSz="914400" rtl="0" eaLnBrk="1" latinLnBrk="0" hangingPunct="1">
      <a:defRPr sz="2000" kern="1200">
        <a:solidFill>
          <a:schemeClr val="bg2"/>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00">
          <p15:clr>
            <a:srgbClr val="A4A3A4"/>
          </p15:clr>
        </p15:guide>
        <p15:guide id="2" pos="312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99"/>
    <a:srgbClr val="3333FF"/>
    <a:srgbClr val="F10107"/>
    <a:srgbClr val="000000"/>
    <a:srgbClr val="333399"/>
    <a:srgbClr val="33CCFF"/>
    <a:srgbClr val="CC9900"/>
    <a:srgbClr val="FF3300"/>
    <a:srgbClr val="FFFFFF"/>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72" d="100"/>
          <a:sy n="72" d="100"/>
        </p:scale>
        <p:origin x="132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5" d="100"/>
          <a:sy n="75" d="100"/>
        </p:scale>
        <p:origin x="1704" y="60"/>
      </p:cViewPr>
      <p:guideLst>
        <p:guide orient="horz" pos="2100"/>
        <p:guide pos="312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7154" name="Rectangle 2"/>
          <p:cNvSpPr>
            <a:spLocks noGrp="1" noChangeArrowheads="1"/>
          </p:cNvSpPr>
          <p:nvPr>
            <p:ph type="hdr" sz="quarter"/>
          </p:nvPr>
        </p:nvSpPr>
        <p:spPr bwMode="auto">
          <a:xfrm>
            <a:off x="0" y="0"/>
            <a:ext cx="4302125" cy="333375"/>
          </a:xfrm>
          <a:prstGeom prst="rect">
            <a:avLst/>
          </a:prstGeom>
          <a:noFill/>
          <a:ln w="9525">
            <a:noFill/>
            <a:miter lim="800000"/>
            <a:headEnd/>
            <a:tailEnd/>
          </a:ln>
          <a:effectLst/>
        </p:spPr>
        <p:txBody>
          <a:bodyPr vert="horz" wrap="square" lIns="94829" tIns="47414" rIns="94829" bIns="47414" numCol="1" anchor="t" anchorCtr="0" compatLnSpc="1">
            <a:prstTxWarp prst="textNoShape">
              <a:avLst/>
            </a:prstTxWarp>
          </a:bodyPr>
          <a:lstStyle>
            <a:lvl1pPr algn="l" defTabSz="947738">
              <a:spcBef>
                <a:spcPct val="20000"/>
              </a:spcBef>
              <a:buFontTx/>
              <a:buChar char="•"/>
              <a:defRPr sz="1200">
                <a:solidFill>
                  <a:schemeClr val="tx1"/>
                </a:solidFill>
                <a:latin typeface="Times New Roman" pitchFamily="18" charset="0"/>
                <a:ea typeface="+mn-ea"/>
                <a:cs typeface="Arial" pitchFamily="34" charset="0"/>
              </a:defRPr>
            </a:lvl1pPr>
          </a:lstStyle>
          <a:p>
            <a:pPr>
              <a:defRPr/>
            </a:pPr>
            <a:endParaRPr lang="en-US" dirty="0"/>
          </a:p>
        </p:txBody>
      </p:sp>
      <p:sp>
        <p:nvSpPr>
          <p:cNvPr id="177155" name="Rectangle 3"/>
          <p:cNvSpPr>
            <a:spLocks noGrp="1" noChangeArrowheads="1"/>
          </p:cNvSpPr>
          <p:nvPr>
            <p:ph type="dt" sz="quarter" idx="1"/>
          </p:nvPr>
        </p:nvSpPr>
        <p:spPr bwMode="auto">
          <a:xfrm>
            <a:off x="5624513" y="0"/>
            <a:ext cx="4302125" cy="333375"/>
          </a:xfrm>
          <a:prstGeom prst="rect">
            <a:avLst/>
          </a:prstGeom>
          <a:noFill/>
          <a:ln w="9525">
            <a:noFill/>
            <a:miter lim="800000"/>
            <a:headEnd/>
            <a:tailEnd/>
          </a:ln>
          <a:effectLst/>
        </p:spPr>
        <p:txBody>
          <a:bodyPr vert="horz" wrap="square" lIns="94829" tIns="47414" rIns="94829" bIns="47414" numCol="1" anchor="t" anchorCtr="0" compatLnSpc="1">
            <a:prstTxWarp prst="textNoShape">
              <a:avLst/>
            </a:prstTxWarp>
          </a:bodyPr>
          <a:lstStyle>
            <a:lvl1pPr algn="r" defTabSz="947738">
              <a:spcBef>
                <a:spcPct val="20000"/>
              </a:spcBef>
              <a:buFontTx/>
              <a:buChar char="•"/>
              <a:defRPr sz="1200">
                <a:solidFill>
                  <a:schemeClr val="tx1"/>
                </a:solidFill>
                <a:latin typeface="Times New Roman" pitchFamily="18" charset="0"/>
                <a:ea typeface="+mn-ea"/>
                <a:cs typeface="Arial" pitchFamily="34" charset="0"/>
              </a:defRPr>
            </a:lvl1pPr>
          </a:lstStyle>
          <a:p>
            <a:pPr>
              <a:defRPr/>
            </a:pPr>
            <a:endParaRPr lang="en-US" dirty="0"/>
          </a:p>
        </p:txBody>
      </p:sp>
      <p:sp>
        <p:nvSpPr>
          <p:cNvPr id="177156" name="Rectangle 4"/>
          <p:cNvSpPr>
            <a:spLocks noGrp="1" noChangeArrowheads="1"/>
          </p:cNvSpPr>
          <p:nvPr>
            <p:ph type="ftr" sz="quarter" idx="2"/>
          </p:nvPr>
        </p:nvSpPr>
        <p:spPr bwMode="auto">
          <a:xfrm>
            <a:off x="0" y="6335713"/>
            <a:ext cx="4302125" cy="333375"/>
          </a:xfrm>
          <a:prstGeom prst="rect">
            <a:avLst/>
          </a:prstGeom>
          <a:noFill/>
          <a:ln w="9525">
            <a:noFill/>
            <a:miter lim="800000"/>
            <a:headEnd/>
            <a:tailEnd/>
          </a:ln>
          <a:effectLst/>
        </p:spPr>
        <p:txBody>
          <a:bodyPr vert="horz" wrap="square" lIns="94829" tIns="47414" rIns="94829" bIns="47414" numCol="1" anchor="b" anchorCtr="0" compatLnSpc="1">
            <a:prstTxWarp prst="textNoShape">
              <a:avLst/>
            </a:prstTxWarp>
          </a:bodyPr>
          <a:lstStyle>
            <a:lvl1pPr algn="l" defTabSz="947738">
              <a:spcBef>
                <a:spcPct val="20000"/>
              </a:spcBef>
              <a:buFontTx/>
              <a:buChar char="•"/>
              <a:defRPr sz="1200">
                <a:solidFill>
                  <a:schemeClr val="tx1"/>
                </a:solidFill>
                <a:latin typeface="Times New Roman" pitchFamily="18" charset="0"/>
                <a:ea typeface="+mn-ea"/>
                <a:cs typeface="Arial" pitchFamily="34" charset="0"/>
              </a:defRPr>
            </a:lvl1pPr>
          </a:lstStyle>
          <a:p>
            <a:pPr>
              <a:defRPr/>
            </a:pPr>
            <a:endParaRPr lang="en-US" dirty="0"/>
          </a:p>
        </p:txBody>
      </p:sp>
      <p:sp>
        <p:nvSpPr>
          <p:cNvPr id="177157" name="Rectangle 5"/>
          <p:cNvSpPr>
            <a:spLocks noGrp="1" noChangeArrowheads="1"/>
          </p:cNvSpPr>
          <p:nvPr>
            <p:ph type="sldNum" sz="quarter" idx="3"/>
          </p:nvPr>
        </p:nvSpPr>
        <p:spPr bwMode="auto">
          <a:xfrm>
            <a:off x="5624513" y="6335713"/>
            <a:ext cx="4302125" cy="333375"/>
          </a:xfrm>
          <a:prstGeom prst="rect">
            <a:avLst/>
          </a:prstGeom>
          <a:noFill/>
          <a:ln w="9525">
            <a:noFill/>
            <a:miter lim="800000"/>
            <a:headEnd/>
            <a:tailEnd/>
          </a:ln>
          <a:effectLst/>
        </p:spPr>
        <p:txBody>
          <a:bodyPr vert="horz" wrap="square" lIns="94829" tIns="47414" rIns="94829" bIns="47414" numCol="1" anchor="b" anchorCtr="0" compatLnSpc="1">
            <a:prstTxWarp prst="textNoShape">
              <a:avLst/>
            </a:prstTxWarp>
          </a:bodyPr>
          <a:lstStyle>
            <a:lvl1pPr algn="r" defTabSz="947738">
              <a:spcBef>
                <a:spcPct val="20000"/>
              </a:spcBef>
              <a:buFontTx/>
              <a:buChar char="•"/>
              <a:defRPr sz="1200">
                <a:solidFill>
                  <a:schemeClr val="tx1"/>
                </a:solidFill>
                <a:latin typeface="Times New Roman" pitchFamily="18" charset="0"/>
                <a:cs typeface="Arial" pitchFamily="34" charset="0"/>
              </a:defRPr>
            </a:lvl1pPr>
          </a:lstStyle>
          <a:p>
            <a:fld id="{548F6A1A-A85E-4FCE-A9FD-D8FD53B49CBE}" type="slidenum">
              <a:rPr lang="fr-FR"/>
              <a:pPr/>
              <a:t>‹#›</a:t>
            </a:fld>
            <a:endParaRPr lang="fr-FR" dirty="0"/>
          </a:p>
        </p:txBody>
      </p:sp>
    </p:spTree>
    <p:extLst>
      <p:ext uri="{BB962C8B-B14F-4D97-AF65-F5344CB8AC3E}">
        <p14:creationId xmlns:p14="http://schemas.microsoft.com/office/powerpoint/2010/main" val="179367012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4302125" cy="333375"/>
          </a:xfrm>
          <a:prstGeom prst="rect">
            <a:avLst/>
          </a:prstGeom>
          <a:noFill/>
          <a:ln w="9525">
            <a:noFill/>
            <a:miter lim="800000"/>
            <a:headEnd/>
            <a:tailEnd/>
          </a:ln>
          <a:effectLst/>
        </p:spPr>
        <p:txBody>
          <a:bodyPr vert="horz" wrap="square" lIns="94829" tIns="47414" rIns="94829" bIns="47414" numCol="1" anchor="t" anchorCtr="0" compatLnSpc="1">
            <a:prstTxWarp prst="textNoShape">
              <a:avLst/>
            </a:prstTxWarp>
          </a:bodyPr>
          <a:lstStyle>
            <a:lvl1pPr algn="l" defTabSz="947738">
              <a:spcBef>
                <a:spcPct val="20000"/>
              </a:spcBef>
              <a:buFontTx/>
              <a:buChar char="•"/>
              <a:defRPr sz="1200">
                <a:solidFill>
                  <a:schemeClr val="tx1"/>
                </a:solidFill>
                <a:latin typeface="Times New Roman" pitchFamily="18" charset="0"/>
                <a:ea typeface="+mn-ea"/>
                <a:cs typeface="Arial" pitchFamily="34" charset="0"/>
              </a:defRPr>
            </a:lvl1pPr>
          </a:lstStyle>
          <a:p>
            <a:pPr>
              <a:defRPr/>
            </a:pPr>
            <a:endParaRPr lang="en-US" dirty="0"/>
          </a:p>
        </p:txBody>
      </p:sp>
      <p:sp>
        <p:nvSpPr>
          <p:cNvPr id="44035" name="Rectangle 3"/>
          <p:cNvSpPr>
            <a:spLocks noGrp="1" noChangeArrowheads="1"/>
          </p:cNvSpPr>
          <p:nvPr>
            <p:ph type="dt" idx="1"/>
          </p:nvPr>
        </p:nvSpPr>
        <p:spPr bwMode="auto">
          <a:xfrm>
            <a:off x="5624513" y="0"/>
            <a:ext cx="4302125" cy="333375"/>
          </a:xfrm>
          <a:prstGeom prst="rect">
            <a:avLst/>
          </a:prstGeom>
          <a:noFill/>
          <a:ln w="9525">
            <a:noFill/>
            <a:miter lim="800000"/>
            <a:headEnd/>
            <a:tailEnd/>
          </a:ln>
          <a:effectLst/>
        </p:spPr>
        <p:txBody>
          <a:bodyPr vert="horz" wrap="square" lIns="94829" tIns="47414" rIns="94829" bIns="47414" numCol="1" anchor="t" anchorCtr="0" compatLnSpc="1">
            <a:prstTxWarp prst="textNoShape">
              <a:avLst/>
            </a:prstTxWarp>
          </a:bodyPr>
          <a:lstStyle>
            <a:lvl1pPr algn="r" defTabSz="947738">
              <a:spcBef>
                <a:spcPct val="20000"/>
              </a:spcBef>
              <a:buFontTx/>
              <a:buChar char="•"/>
              <a:defRPr sz="1200">
                <a:solidFill>
                  <a:schemeClr val="tx1"/>
                </a:solidFill>
                <a:latin typeface="Times New Roman" pitchFamily="18" charset="0"/>
                <a:ea typeface="+mn-ea"/>
                <a:cs typeface="Arial" pitchFamily="34" charset="0"/>
              </a:defRPr>
            </a:lvl1pPr>
          </a:lstStyle>
          <a:p>
            <a:pPr>
              <a:defRPr/>
            </a:pPr>
            <a:endParaRPr lang="en-US" dirty="0"/>
          </a:p>
        </p:txBody>
      </p:sp>
      <p:sp>
        <p:nvSpPr>
          <p:cNvPr id="5124" name="Rectangle 4"/>
          <p:cNvSpPr>
            <a:spLocks noGrp="1" noRot="1" noChangeAspect="1" noChangeArrowheads="1" noTextEdit="1"/>
          </p:cNvSpPr>
          <p:nvPr>
            <p:ph type="sldImg" idx="2"/>
          </p:nvPr>
        </p:nvSpPr>
        <p:spPr bwMode="auto">
          <a:xfrm>
            <a:off x="3295650" y="500063"/>
            <a:ext cx="3335338" cy="2501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7" name="Rectangle 5"/>
          <p:cNvSpPr>
            <a:spLocks noGrp="1" noChangeArrowheads="1"/>
          </p:cNvSpPr>
          <p:nvPr>
            <p:ph type="body" sz="quarter" idx="3"/>
          </p:nvPr>
        </p:nvSpPr>
        <p:spPr bwMode="auto">
          <a:xfrm>
            <a:off x="1323975" y="3167063"/>
            <a:ext cx="7278688" cy="3001962"/>
          </a:xfrm>
          <a:prstGeom prst="rect">
            <a:avLst/>
          </a:prstGeom>
          <a:noFill/>
          <a:ln w="9525">
            <a:noFill/>
            <a:miter lim="800000"/>
            <a:headEnd/>
            <a:tailEnd/>
          </a:ln>
          <a:effectLst/>
        </p:spPr>
        <p:txBody>
          <a:bodyPr vert="horz" wrap="square" lIns="94829" tIns="47414" rIns="94829" bIns="47414"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4038" name="Rectangle 6"/>
          <p:cNvSpPr>
            <a:spLocks noGrp="1" noChangeArrowheads="1"/>
          </p:cNvSpPr>
          <p:nvPr>
            <p:ph type="ftr" sz="quarter" idx="4"/>
          </p:nvPr>
        </p:nvSpPr>
        <p:spPr bwMode="auto">
          <a:xfrm>
            <a:off x="0" y="6335713"/>
            <a:ext cx="4302125" cy="333375"/>
          </a:xfrm>
          <a:prstGeom prst="rect">
            <a:avLst/>
          </a:prstGeom>
          <a:noFill/>
          <a:ln w="9525">
            <a:noFill/>
            <a:miter lim="800000"/>
            <a:headEnd/>
            <a:tailEnd/>
          </a:ln>
          <a:effectLst/>
        </p:spPr>
        <p:txBody>
          <a:bodyPr vert="horz" wrap="square" lIns="94829" tIns="47414" rIns="94829" bIns="47414" numCol="1" anchor="b" anchorCtr="0" compatLnSpc="1">
            <a:prstTxWarp prst="textNoShape">
              <a:avLst/>
            </a:prstTxWarp>
          </a:bodyPr>
          <a:lstStyle>
            <a:lvl1pPr algn="l" defTabSz="947738">
              <a:spcBef>
                <a:spcPct val="20000"/>
              </a:spcBef>
              <a:buFontTx/>
              <a:buChar char="•"/>
              <a:defRPr sz="1200">
                <a:solidFill>
                  <a:schemeClr val="tx1"/>
                </a:solidFill>
                <a:latin typeface="Times New Roman" pitchFamily="18" charset="0"/>
                <a:ea typeface="+mn-ea"/>
                <a:cs typeface="Arial" pitchFamily="34" charset="0"/>
              </a:defRPr>
            </a:lvl1pPr>
          </a:lstStyle>
          <a:p>
            <a:pPr>
              <a:defRPr/>
            </a:pPr>
            <a:endParaRPr lang="en-US" dirty="0"/>
          </a:p>
        </p:txBody>
      </p:sp>
      <p:sp>
        <p:nvSpPr>
          <p:cNvPr id="8" name="Slide Number Placeholder 7"/>
          <p:cNvSpPr>
            <a:spLocks noGrp="1"/>
          </p:cNvSpPr>
          <p:nvPr>
            <p:ph type="sldNum" sz="quarter" idx="5"/>
          </p:nvPr>
        </p:nvSpPr>
        <p:spPr>
          <a:xfrm>
            <a:off x="5624513" y="6334125"/>
            <a:ext cx="4300537" cy="333375"/>
          </a:xfrm>
          <a:prstGeom prst="rect">
            <a:avLst/>
          </a:prstGeom>
        </p:spPr>
        <p:txBody>
          <a:bodyPr vert="horz" wrap="square" lIns="91440" tIns="45720" rIns="91440" bIns="45720" numCol="1" anchor="b" anchorCtr="0" compatLnSpc="1">
            <a:prstTxWarp prst="textNoShape">
              <a:avLst/>
            </a:prstTxWarp>
          </a:bodyPr>
          <a:lstStyle>
            <a:lvl1pPr algn="r">
              <a:defRPr sz="1200">
                <a:cs typeface="Arial" pitchFamily="34" charset="0"/>
              </a:defRPr>
            </a:lvl1pPr>
          </a:lstStyle>
          <a:p>
            <a:fld id="{AC42AD50-C5A0-4B20-BCBA-7D3EC8D9DD82}" type="slidenum">
              <a:rPr lang="en-US"/>
              <a:pPr/>
              <a:t>‹#›</a:t>
            </a:fld>
            <a:endParaRPr lang="en-US" dirty="0"/>
          </a:p>
        </p:txBody>
      </p:sp>
    </p:spTree>
    <p:extLst>
      <p:ext uri="{BB962C8B-B14F-4D97-AF65-F5344CB8AC3E}">
        <p14:creationId xmlns:p14="http://schemas.microsoft.com/office/powerpoint/2010/main" val="2991929438"/>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7"/>
          <p:cNvSpPr>
            <a:spLocks noChangeArrowheads="1"/>
          </p:cNvSpPr>
          <p:nvPr userDrawn="1"/>
        </p:nvSpPr>
        <p:spPr bwMode="auto">
          <a:xfrm>
            <a:off x="1676400" y="152400"/>
            <a:ext cx="7239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GB" dirty="0">
                <a:solidFill>
                  <a:srgbClr val="7030A0"/>
                </a:solidFill>
                <a:latin typeface="Times New Roman" pitchFamily="18" charset="0"/>
                <a:cs typeface="Times New Roman" pitchFamily="18" charset="0"/>
              </a:rPr>
              <a:t>Aug 2017</a:t>
            </a:r>
          </a:p>
        </p:txBody>
      </p:sp>
      <p:sp>
        <p:nvSpPr>
          <p:cNvPr id="3" name="Minus 2"/>
          <p:cNvSpPr/>
          <p:nvPr userDrawn="1"/>
        </p:nvSpPr>
        <p:spPr>
          <a:xfrm>
            <a:off x="457200" y="541564"/>
            <a:ext cx="9639300" cy="76200"/>
          </a:xfrm>
          <a:prstGeom prst="mathMinus">
            <a:avLst/>
          </a:prstGeom>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pic>
        <p:nvPicPr>
          <p:cNvPr id="2457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53400" y="5943600"/>
            <a:ext cx="942429"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7619" y="-32696"/>
            <a:ext cx="955381" cy="947096"/>
          </a:xfrm>
          <a:prstGeom prst="ellipse">
            <a:avLst/>
          </a:prstGeom>
          <a:ln>
            <a:noFill/>
          </a:ln>
          <a:effectLst>
            <a:outerShdw blurRad="107950" dist="12700" dir="5400000" algn="ctr">
              <a:srgbClr val="000000"/>
            </a:outerShdw>
            <a:softEdge rad="63500"/>
          </a:effectLst>
        </p:spPr>
      </p:pic>
      <p:sp>
        <p:nvSpPr>
          <p:cNvPr id="10" name="TextBox 9"/>
          <p:cNvSpPr txBox="1"/>
          <p:nvPr userDrawn="1"/>
        </p:nvSpPr>
        <p:spPr>
          <a:xfrm>
            <a:off x="-93809" y="848380"/>
            <a:ext cx="1617809" cy="523220"/>
          </a:xfrm>
          <a:prstGeom prst="rect">
            <a:avLst/>
          </a:prstGeom>
          <a:noFill/>
        </p:spPr>
        <p:txBody>
          <a:bodyPr wrap="square" rtlCol="0">
            <a:spAutoFit/>
          </a:bodyPr>
          <a:lstStyle/>
          <a:p>
            <a:pPr algn="ctr"/>
            <a:r>
              <a:rPr lang="en-GB" sz="1400" b="0" dirty="0">
                <a:solidFill>
                  <a:schemeClr val="tx1"/>
                </a:solidFill>
                <a:effectLst>
                  <a:outerShdw blurRad="38100" dist="38100" dir="2700000" algn="tl">
                    <a:srgbClr val="000000">
                      <a:alpha val="43137"/>
                    </a:srgbClr>
                  </a:outerShdw>
                </a:effectLst>
                <a:latin typeface="Times" pitchFamily="18" charset="0"/>
                <a:cs typeface="Times" pitchFamily="18" charset="0"/>
              </a:rPr>
              <a:t>An-Najah National University </a:t>
            </a:r>
            <a:endParaRPr lang="en-US" sz="1400" b="0" dirty="0">
              <a:solidFill>
                <a:schemeClr val="tx1"/>
              </a:solidFill>
              <a:effectLst>
                <a:outerShdw blurRad="38100" dist="38100" dir="2700000" algn="tl">
                  <a:srgbClr val="000000">
                    <a:alpha val="43137"/>
                  </a:srgbClr>
                </a:outerShdw>
              </a:effectLst>
              <a:latin typeface="Times" pitchFamily="18" charset="0"/>
              <a:cs typeface="Times" pitchFamily="18" charset="0"/>
            </a:endParaRPr>
          </a:p>
        </p:txBody>
      </p:sp>
      <p:sp>
        <p:nvSpPr>
          <p:cNvPr id="8" name="Text Box 5"/>
          <p:cNvSpPr txBox="1">
            <a:spLocks noChangeArrowheads="1"/>
          </p:cNvSpPr>
          <p:nvPr userDrawn="1"/>
        </p:nvSpPr>
        <p:spPr bwMode="auto">
          <a:xfrm>
            <a:off x="4844143" y="2209800"/>
            <a:ext cx="4419600" cy="3939540"/>
          </a:xfrm>
          <a:prstGeom prst="rect">
            <a:avLst/>
          </a:prstGeom>
          <a:noFill/>
          <a:ln w="9525">
            <a:noFill/>
            <a:miter lim="800000"/>
            <a:headEnd/>
            <a:tailEnd/>
          </a:ln>
          <a:effectLst/>
        </p:spPr>
        <p:txBody>
          <a:bodyPr wrap="square">
            <a:spAutoFit/>
          </a:bodyPr>
          <a:lstStyle>
            <a:lvl1pPr eaLnBrk="0" hangingPunct="0">
              <a:defRPr sz="2000">
                <a:solidFill>
                  <a:schemeClr val="bg2"/>
                </a:solidFill>
                <a:latin typeface="Arial" pitchFamily="34" charset="0"/>
                <a:ea typeface="ＭＳ Ｐゴシック" pitchFamily="34" charset="-128"/>
              </a:defRPr>
            </a:lvl1pPr>
            <a:lvl2pPr marL="742950" indent="-285750" eaLnBrk="0" hangingPunct="0">
              <a:defRPr sz="2000">
                <a:solidFill>
                  <a:schemeClr val="bg2"/>
                </a:solidFill>
                <a:latin typeface="Arial" pitchFamily="34" charset="0"/>
                <a:ea typeface="ＭＳ Ｐゴシック" pitchFamily="34" charset="-128"/>
              </a:defRPr>
            </a:lvl2pPr>
            <a:lvl3pPr marL="1143000" indent="-228600" eaLnBrk="0" hangingPunct="0">
              <a:defRPr sz="2000">
                <a:solidFill>
                  <a:schemeClr val="bg2"/>
                </a:solidFill>
                <a:latin typeface="Arial" pitchFamily="34" charset="0"/>
                <a:ea typeface="ＭＳ Ｐゴシック" pitchFamily="34" charset="-128"/>
              </a:defRPr>
            </a:lvl3pPr>
            <a:lvl4pPr marL="1600200" indent="-228600" eaLnBrk="0" hangingPunct="0">
              <a:defRPr sz="2000">
                <a:solidFill>
                  <a:schemeClr val="bg2"/>
                </a:solidFill>
                <a:latin typeface="Arial" pitchFamily="34" charset="0"/>
                <a:ea typeface="ＭＳ Ｐゴシック" pitchFamily="34" charset="-128"/>
              </a:defRPr>
            </a:lvl4pPr>
            <a:lvl5pPr marL="2057400" indent="-228600" eaLnBrk="0" hangingPunct="0">
              <a:defRPr sz="2000">
                <a:solidFill>
                  <a:schemeClr val="bg2"/>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9pPr>
          </a:lstStyle>
          <a:p>
            <a:pPr eaLnBrk="1" hangingPunct="1">
              <a:lnSpc>
                <a:spcPct val="200000"/>
              </a:lnSpc>
            </a:pPr>
            <a:r>
              <a:rPr lang="en-US" b="1" dirty="0">
                <a:solidFill>
                  <a:schemeClr val="tx1"/>
                </a:solidFill>
                <a:latin typeface="Times New Roman" pitchFamily="18" charset="0"/>
                <a:cs typeface="Times New Roman" pitchFamily="18" charset="0"/>
              </a:rPr>
              <a:t>Dr Mahmoud Assad</a:t>
            </a:r>
          </a:p>
          <a:p>
            <a:pPr eaLnBrk="1" hangingPunct="1">
              <a:lnSpc>
                <a:spcPct val="150000"/>
              </a:lnSpc>
            </a:pPr>
            <a:r>
              <a:rPr lang="en-US" dirty="0">
                <a:solidFill>
                  <a:schemeClr val="tx1"/>
                </a:solidFill>
                <a:latin typeface="Times New Roman" pitchFamily="18" charset="0"/>
                <a:cs typeface="Times New Roman" pitchFamily="18" charset="0"/>
              </a:rPr>
              <a:t>Assistant professor</a:t>
            </a:r>
          </a:p>
          <a:p>
            <a:pPr eaLnBrk="1" hangingPunct="1">
              <a:lnSpc>
                <a:spcPct val="150000"/>
              </a:lnSpc>
            </a:pPr>
            <a:r>
              <a:rPr lang="en-US" dirty="0">
                <a:solidFill>
                  <a:schemeClr val="tx1"/>
                </a:solidFill>
                <a:latin typeface="Times New Roman" pitchFamily="18" charset="0"/>
                <a:cs typeface="Times New Roman" pitchFamily="18" charset="0"/>
              </a:rPr>
              <a:t>Department</a:t>
            </a:r>
            <a:r>
              <a:rPr lang="en-US" baseline="0" dirty="0">
                <a:solidFill>
                  <a:schemeClr val="tx1"/>
                </a:solidFill>
                <a:latin typeface="Times New Roman" pitchFamily="18" charset="0"/>
                <a:cs typeface="Times New Roman" pitchFamily="18" charset="0"/>
              </a:rPr>
              <a:t> of Mechanical Engineering</a:t>
            </a:r>
          </a:p>
          <a:p>
            <a:pPr eaLnBrk="1" hangingPunct="1">
              <a:lnSpc>
                <a:spcPct val="150000"/>
              </a:lnSpc>
            </a:pPr>
            <a:r>
              <a:rPr lang="en-GB" baseline="0" dirty="0">
                <a:solidFill>
                  <a:schemeClr val="tx1"/>
                </a:solidFill>
                <a:latin typeface="Times New Roman" pitchFamily="18" charset="0"/>
                <a:cs typeface="Times New Roman" pitchFamily="18" charset="0"/>
              </a:rPr>
              <a:t>Faculty of Engineering and Information  Technology</a:t>
            </a:r>
            <a:endParaRPr lang="en-US" dirty="0">
              <a:solidFill>
                <a:schemeClr val="tx1"/>
              </a:solidFill>
              <a:latin typeface="Times New Roman" pitchFamily="18" charset="0"/>
              <a:cs typeface="Times New Roman" pitchFamily="18" charset="0"/>
            </a:endParaRPr>
          </a:p>
          <a:p>
            <a:pPr eaLnBrk="1" hangingPunct="1">
              <a:lnSpc>
                <a:spcPct val="150000"/>
              </a:lnSpc>
            </a:pPr>
            <a:r>
              <a:rPr lang="en-GB" dirty="0">
                <a:solidFill>
                  <a:schemeClr val="tx1"/>
                </a:solidFill>
                <a:latin typeface="Times New Roman" pitchFamily="18" charset="0"/>
                <a:cs typeface="Times New Roman" pitchFamily="18" charset="0"/>
              </a:rPr>
              <a:t>Email: </a:t>
            </a:r>
            <a:r>
              <a:rPr lang="en-GB" u="none" dirty="0">
                <a:solidFill>
                  <a:schemeClr val="tx1"/>
                </a:solidFill>
                <a:latin typeface="Times New Roman" pitchFamily="18" charset="0"/>
                <a:cs typeface="Times New Roman" pitchFamily="18" charset="0"/>
              </a:rPr>
              <a:t>m_assad@najah.edu</a:t>
            </a:r>
          </a:p>
          <a:p>
            <a:pPr eaLnBrk="1" hangingPunct="1">
              <a:lnSpc>
                <a:spcPct val="150000"/>
              </a:lnSpc>
            </a:pPr>
            <a:r>
              <a:rPr lang="en-GB" dirty="0">
                <a:solidFill>
                  <a:schemeClr val="tx1"/>
                </a:solidFill>
                <a:latin typeface="Times New Roman" pitchFamily="18" charset="0"/>
                <a:cs typeface="Times New Roman" pitchFamily="18" charset="0"/>
              </a:rPr>
              <a:t>Office</a:t>
            </a:r>
            <a:r>
              <a:rPr lang="en-GB" baseline="0" dirty="0">
                <a:solidFill>
                  <a:schemeClr val="tx1"/>
                </a:solidFill>
                <a:latin typeface="Times New Roman" pitchFamily="18" charset="0"/>
                <a:cs typeface="Times New Roman" pitchFamily="18" charset="0"/>
              </a:rPr>
              <a:t> No.: 111480</a:t>
            </a:r>
          </a:p>
          <a:p>
            <a:pPr eaLnBrk="1" hangingPunct="1">
              <a:lnSpc>
                <a:spcPct val="150000"/>
              </a:lnSpc>
            </a:pPr>
            <a:r>
              <a:rPr lang="en-US" sz="2000" u="none" kern="1200" dirty="0">
                <a:solidFill>
                  <a:schemeClr val="tx1"/>
                </a:solidFill>
                <a:latin typeface="Times New Roman" pitchFamily="18" charset="0"/>
                <a:ea typeface="ＭＳ Ｐゴシック" pitchFamily="34" charset="-128"/>
                <a:cs typeface="Times New Roman" pitchFamily="18" charset="0"/>
              </a:rPr>
              <a:t>facebook.com/</a:t>
            </a:r>
            <a:r>
              <a:rPr lang="en-US" sz="2000" u="none" kern="1200" dirty="0" err="1">
                <a:solidFill>
                  <a:schemeClr val="tx1"/>
                </a:solidFill>
                <a:latin typeface="Times New Roman" pitchFamily="18" charset="0"/>
                <a:ea typeface="ＭＳ Ｐゴシック" pitchFamily="34" charset="-128"/>
                <a:cs typeface="Times New Roman" pitchFamily="18" charset="0"/>
              </a:rPr>
              <a:t>MahmoudAssadDwikat</a:t>
            </a:r>
            <a:endParaRPr lang="en-US" sz="2000" u="none" kern="1200" dirty="0">
              <a:solidFill>
                <a:schemeClr val="tx1"/>
              </a:solidFill>
              <a:latin typeface="Times New Roman" pitchFamily="18" charset="0"/>
              <a:ea typeface="ＭＳ Ｐゴシック" pitchFamily="34" charset="-128"/>
              <a:cs typeface="Times New Roman" pitchFamily="18" charset="0"/>
            </a:endParaRPr>
          </a:p>
        </p:txBody>
      </p:sp>
    </p:spTree>
    <p:extLst>
      <p:ext uri="{BB962C8B-B14F-4D97-AF65-F5344CB8AC3E}">
        <p14:creationId xmlns:p14="http://schemas.microsoft.com/office/powerpoint/2010/main" val="29280054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Minus 2"/>
          <p:cNvSpPr/>
          <p:nvPr userDrawn="1"/>
        </p:nvSpPr>
        <p:spPr>
          <a:xfrm>
            <a:off x="-152400" y="762000"/>
            <a:ext cx="10210800" cy="45719"/>
          </a:xfrm>
          <a:prstGeom prst="mathMinus">
            <a:avLst/>
          </a:prstGeom>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1D4CE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152400"/>
            <a:ext cx="802981" cy="819419"/>
          </a:xfrm>
          <a:prstGeom prst="ellipse">
            <a:avLst/>
          </a:prstGeom>
          <a:ln>
            <a:noFill/>
          </a:ln>
          <a:effectLst>
            <a:softEdge rad="31750"/>
          </a:effectLst>
        </p:spPr>
      </p:pic>
      <p:sp>
        <p:nvSpPr>
          <p:cNvPr id="10" name="Footer Placeholder 7"/>
          <p:cNvSpPr txBox="1">
            <a:spLocks/>
          </p:cNvSpPr>
          <p:nvPr userDrawn="1"/>
        </p:nvSpPr>
        <p:spPr bwMode="auto">
          <a:xfrm>
            <a:off x="4843462" y="6477000"/>
            <a:ext cx="32337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2"/>
                </a:solidFill>
                <a:latin typeface="Arial" charset="0"/>
                <a:ea typeface="ＭＳ Ｐゴシック" charset="0"/>
                <a:cs typeface="ＭＳ Ｐゴシック" charset="0"/>
              </a:defRPr>
            </a:lvl1pPr>
            <a:lvl2pPr marL="742950" indent="-285750" eaLnBrk="0" hangingPunct="0">
              <a:defRPr sz="2000">
                <a:solidFill>
                  <a:schemeClr val="bg2"/>
                </a:solidFill>
                <a:latin typeface="Arial" charset="0"/>
                <a:ea typeface="ＭＳ Ｐゴシック" charset="0"/>
              </a:defRPr>
            </a:lvl2pPr>
            <a:lvl3pPr marL="1143000" indent="-228600" eaLnBrk="0" hangingPunct="0">
              <a:defRPr sz="2000">
                <a:solidFill>
                  <a:schemeClr val="bg2"/>
                </a:solidFill>
                <a:latin typeface="Arial" charset="0"/>
                <a:ea typeface="ＭＳ Ｐゴシック" charset="0"/>
              </a:defRPr>
            </a:lvl3pPr>
            <a:lvl4pPr marL="1600200" indent="-228600" eaLnBrk="0" hangingPunct="0">
              <a:defRPr sz="2000">
                <a:solidFill>
                  <a:schemeClr val="bg2"/>
                </a:solidFill>
                <a:latin typeface="Arial" charset="0"/>
                <a:ea typeface="ＭＳ Ｐゴシック" charset="0"/>
              </a:defRPr>
            </a:lvl4pPr>
            <a:lvl5pPr marL="2057400" indent="-228600" eaLnBrk="0" hangingPunct="0">
              <a:defRPr sz="2000">
                <a:solidFill>
                  <a:schemeClr val="bg2"/>
                </a:solidFill>
                <a:latin typeface="Arial" charset="0"/>
                <a:ea typeface="ＭＳ Ｐゴシック" charset="0"/>
              </a:defRPr>
            </a:lvl5pPr>
            <a:lvl6pPr marL="2514600" indent="-228600" algn="ctr" eaLnBrk="0" fontAlgn="base" hangingPunct="0">
              <a:spcBef>
                <a:spcPct val="0"/>
              </a:spcBef>
              <a:spcAft>
                <a:spcPct val="0"/>
              </a:spcAft>
              <a:defRPr sz="2000">
                <a:solidFill>
                  <a:schemeClr val="bg2"/>
                </a:solidFill>
                <a:latin typeface="Arial" charset="0"/>
                <a:ea typeface="ＭＳ Ｐゴシック" charset="0"/>
              </a:defRPr>
            </a:lvl6pPr>
            <a:lvl7pPr marL="2971800" indent="-228600" algn="ctr" eaLnBrk="0" fontAlgn="base" hangingPunct="0">
              <a:spcBef>
                <a:spcPct val="0"/>
              </a:spcBef>
              <a:spcAft>
                <a:spcPct val="0"/>
              </a:spcAft>
              <a:defRPr sz="2000">
                <a:solidFill>
                  <a:schemeClr val="bg2"/>
                </a:solidFill>
                <a:latin typeface="Arial" charset="0"/>
                <a:ea typeface="ＭＳ Ｐゴシック" charset="0"/>
              </a:defRPr>
            </a:lvl7pPr>
            <a:lvl8pPr marL="3429000" indent="-228600" algn="ctr" eaLnBrk="0" fontAlgn="base" hangingPunct="0">
              <a:spcBef>
                <a:spcPct val="0"/>
              </a:spcBef>
              <a:spcAft>
                <a:spcPct val="0"/>
              </a:spcAft>
              <a:defRPr sz="2000">
                <a:solidFill>
                  <a:schemeClr val="bg2"/>
                </a:solidFill>
                <a:latin typeface="Arial" charset="0"/>
                <a:ea typeface="ＭＳ Ｐゴシック" charset="0"/>
              </a:defRPr>
            </a:lvl8pPr>
            <a:lvl9pPr marL="3886200" indent="-228600" algn="ctr" eaLnBrk="0" fontAlgn="base" hangingPunct="0">
              <a:spcBef>
                <a:spcPct val="0"/>
              </a:spcBef>
              <a:spcAft>
                <a:spcPct val="0"/>
              </a:spcAft>
              <a:defRPr sz="2000">
                <a:solidFill>
                  <a:schemeClr val="bg2"/>
                </a:solidFill>
                <a:latin typeface="Arial" charset="0"/>
                <a:ea typeface="ＭＳ Ｐゴシック" charset="0"/>
              </a:defRPr>
            </a:lvl9pPr>
          </a:lstStyle>
          <a:p>
            <a:pPr algn="ctr" eaLnBrk="1" hangingPunct="1">
              <a:defRPr/>
            </a:pPr>
            <a:endParaRPr lang="en-GB" sz="1600" b="1" dirty="0">
              <a:solidFill>
                <a:srgbClr val="0A3D8C"/>
              </a:solidFill>
              <a:latin typeface="Times New Roman" charset="0"/>
              <a:cs typeface="Times New Roman" charset="0"/>
            </a:endParaRPr>
          </a:p>
        </p:txBody>
      </p:sp>
      <p:sp>
        <p:nvSpPr>
          <p:cNvPr id="11" name="Footer Placeholder 7"/>
          <p:cNvSpPr txBox="1">
            <a:spLocks/>
          </p:cNvSpPr>
          <p:nvPr userDrawn="1"/>
        </p:nvSpPr>
        <p:spPr bwMode="auto">
          <a:xfrm>
            <a:off x="152400" y="6461125"/>
            <a:ext cx="7086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2"/>
                </a:solidFill>
                <a:latin typeface="Arial" charset="0"/>
                <a:ea typeface="ＭＳ Ｐゴシック" charset="0"/>
                <a:cs typeface="ＭＳ Ｐゴシック" charset="0"/>
              </a:defRPr>
            </a:lvl1pPr>
            <a:lvl2pPr marL="742950" indent="-285750" eaLnBrk="0" hangingPunct="0">
              <a:defRPr sz="2000">
                <a:solidFill>
                  <a:schemeClr val="bg2"/>
                </a:solidFill>
                <a:latin typeface="Arial" charset="0"/>
                <a:ea typeface="ＭＳ Ｐゴシック" charset="0"/>
              </a:defRPr>
            </a:lvl2pPr>
            <a:lvl3pPr marL="1143000" indent="-228600" eaLnBrk="0" hangingPunct="0">
              <a:defRPr sz="2000">
                <a:solidFill>
                  <a:schemeClr val="bg2"/>
                </a:solidFill>
                <a:latin typeface="Arial" charset="0"/>
                <a:ea typeface="ＭＳ Ｐゴシック" charset="0"/>
              </a:defRPr>
            </a:lvl3pPr>
            <a:lvl4pPr marL="1600200" indent="-228600" eaLnBrk="0" hangingPunct="0">
              <a:defRPr sz="2000">
                <a:solidFill>
                  <a:schemeClr val="bg2"/>
                </a:solidFill>
                <a:latin typeface="Arial" charset="0"/>
                <a:ea typeface="ＭＳ Ｐゴシック" charset="0"/>
              </a:defRPr>
            </a:lvl4pPr>
            <a:lvl5pPr marL="2057400" indent="-228600" eaLnBrk="0" hangingPunct="0">
              <a:defRPr sz="2000">
                <a:solidFill>
                  <a:schemeClr val="bg2"/>
                </a:solidFill>
                <a:latin typeface="Arial" charset="0"/>
                <a:ea typeface="ＭＳ Ｐゴシック" charset="0"/>
              </a:defRPr>
            </a:lvl5pPr>
            <a:lvl6pPr marL="2514600" indent="-228600" algn="ctr" eaLnBrk="0" fontAlgn="base" hangingPunct="0">
              <a:spcBef>
                <a:spcPct val="0"/>
              </a:spcBef>
              <a:spcAft>
                <a:spcPct val="0"/>
              </a:spcAft>
              <a:defRPr sz="2000">
                <a:solidFill>
                  <a:schemeClr val="bg2"/>
                </a:solidFill>
                <a:latin typeface="Arial" charset="0"/>
                <a:ea typeface="ＭＳ Ｐゴシック" charset="0"/>
              </a:defRPr>
            </a:lvl6pPr>
            <a:lvl7pPr marL="2971800" indent="-228600" algn="ctr" eaLnBrk="0" fontAlgn="base" hangingPunct="0">
              <a:spcBef>
                <a:spcPct val="0"/>
              </a:spcBef>
              <a:spcAft>
                <a:spcPct val="0"/>
              </a:spcAft>
              <a:defRPr sz="2000">
                <a:solidFill>
                  <a:schemeClr val="bg2"/>
                </a:solidFill>
                <a:latin typeface="Arial" charset="0"/>
                <a:ea typeface="ＭＳ Ｐゴシック" charset="0"/>
              </a:defRPr>
            </a:lvl7pPr>
            <a:lvl8pPr marL="3429000" indent="-228600" algn="ctr" eaLnBrk="0" fontAlgn="base" hangingPunct="0">
              <a:spcBef>
                <a:spcPct val="0"/>
              </a:spcBef>
              <a:spcAft>
                <a:spcPct val="0"/>
              </a:spcAft>
              <a:defRPr sz="2000">
                <a:solidFill>
                  <a:schemeClr val="bg2"/>
                </a:solidFill>
                <a:latin typeface="Arial" charset="0"/>
                <a:ea typeface="ＭＳ Ｐゴシック" charset="0"/>
              </a:defRPr>
            </a:lvl8pPr>
            <a:lvl9pPr marL="3886200" indent="-228600" algn="ctr" eaLnBrk="0" fontAlgn="base" hangingPunct="0">
              <a:spcBef>
                <a:spcPct val="0"/>
              </a:spcBef>
              <a:spcAft>
                <a:spcPct val="0"/>
              </a:spcAft>
              <a:defRPr sz="2000">
                <a:solidFill>
                  <a:schemeClr val="bg2"/>
                </a:solidFill>
                <a:latin typeface="Arial" charset="0"/>
                <a:ea typeface="ＭＳ Ｐゴシック" charset="0"/>
              </a:defRPr>
            </a:lvl9pPr>
          </a:lstStyle>
          <a:p>
            <a:pPr eaLnBrk="1" hangingPunct="1">
              <a:defRPr/>
            </a:pPr>
            <a:r>
              <a:rPr lang="en-GB" sz="1800" b="0" cap="none" spc="0" dirty="0">
                <a:ln w="9525">
                  <a:solidFill>
                    <a:srgbClr val="C00000"/>
                  </a:solidFill>
                  <a:prstDash val="solid"/>
                </a:ln>
                <a:solidFill>
                  <a:srgbClr val="000099"/>
                </a:solidFill>
                <a:effectLst/>
                <a:latin typeface="Times New Roman" charset="0"/>
                <a:cs typeface="Times New Roman" charset="0"/>
              </a:rPr>
              <a:t>Energy Conversion,                              Oct.</a:t>
            </a:r>
            <a:r>
              <a:rPr lang="en-GB" sz="1800" b="0" cap="none" spc="0" baseline="0" dirty="0">
                <a:ln w="9525">
                  <a:solidFill>
                    <a:srgbClr val="C00000"/>
                  </a:solidFill>
                  <a:prstDash val="solid"/>
                </a:ln>
                <a:solidFill>
                  <a:srgbClr val="000099"/>
                </a:solidFill>
                <a:effectLst/>
                <a:latin typeface="Times New Roman" charset="0"/>
                <a:cs typeface="Times New Roman" charset="0"/>
              </a:rPr>
              <a:t> </a:t>
            </a:r>
            <a:r>
              <a:rPr lang="en-GB" sz="1800" b="0" cap="none" spc="0" dirty="0">
                <a:ln w="9525">
                  <a:solidFill>
                    <a:srgbClr val="C00000"/>
                  </a:solidFill>
                  <a:prstDash val="solid"/>
                </a:ln>
                <a:solidFill>
                  <a:srgbClr val="000099"/>
                </a:solidFill>
                <a:effectLst/>
                <a:latin typeface="Times New Roman" charset="0"/>
                <a:cs typeface="Times New Roman" charset="0"/>
              </a:rPr>
              <a:t>2017       </a:t>
            </a:r>
            <a:r>
              <a:rPr lang="en-GB" sz="1800" b="0" cap="none" spc="0" dirty="0" err="1">
                <a:ln w="9525">
                  <a:solidFill>
                    <a:srgbClr val="C00000"/>
                  </a:solidFill>
                  <a:prstDash val="solid"/>
                </a:ln>
                <a:solidFill>
                  <a:srgbClr val="000099"/>
                </a:solidFill>
                <a:effectLst/>
                <a:latin typeface="Times New Roman" charset="0"/>
                <a:cs typeface="Times New Roman" charset="0"/>
              </a:rPr>
              <a:t>Dr.</a:t>
            </a:r>
            <a:r>
              <a:rPr lang="en-GB" sz="1800" b="0" cap="none" spc="0" dirty="0">
                <a:ln w="9525">
                  <a:solidFill>
                    <a:srgbClr val="C00000"/>
                  </a:solidFill>
                  <a:prstDash val="solid"/>
                </a:ln>
                <a:solidFill>
                  <a:srgbClr val="000099"/>
                </a:solidFill>
                <a:effectLst/>
                <a:latin typeface="Times New Roman" charset="0"/>
                <a:cs typeface="Times New Roman" charset="0"/>
              </a:rPr>
              <a:t>  Adel </a:t>
            </a:r>
            <a:r>
              <a:rPr lang="en-GB" sz="1800" b="0" cap="none" spc="0" dirty="0" err="1">
                <a:ln w="9525">
                  <a:solidFill>
                    <a:srgbClr val="C00000"/>
                  </a:solidFill>
                  <a:prstDash val="solid"/>
                </a:ln>
                <a:solidFill>
                  <a:srgbClr val="000099"/>
                </a:solidFill>
                <a:effectLst/>
                <a:latin typeface="Times New Roman" charset="0"/>
                <a:cs typeface="Times New Roman" charset="0"/>
              </a:rPr>
              <a:t>Juaidi</a:t>
            </a:r>
            <a:endParaRPr lang="en-GB" sz="1800" b="0" cap="none" spc="0" dirty="0">
              <a:ln w="9525">
                <a:solidFill>
                  <a:srgbClr val="C00000"/>
                </a:solidFill>
                <a:prstDash val="solid"/>
              </a:ln>
              <a:solidFill>
                <a:srgbClr val="000099"/>
              </a:solidFill>
              <a:effectLst/>
              <a:latin typeface="Times New Roman" charset="0"/>
              <a:cs typeface="Times New Roman" charset="0"/>
            </a:endParaRPr>
          </a:p>
        </p:txBody>
      </p:sp>
      <p:sp>
        <p:nvSpPr>
          <p:cNvPr id="2" name="Title 1"/>
          <p:cNvSpPr>
            <a:spLocks noGrp="1"/>
          </p:cNvSpPr>
          <p:nvPr>
            <p:ph type="title"/>
          </p:nvPr>
        </p:nvSpPr>
        <p:spPr>
          <a:xfrm>
            <a:off x="1181100" y="38100"/>
            <a:ext cx="7581900" cy="746759"/>
          </a:xfrm>
          <a:prstGeom prst="rect">
            <a:avLst/>
          </a:prstGeom>
        </p:spPr>
        <p:txBody>
          <a:bodyPr/>
          <a:lstStyle>
            <a:lvl1pPr algn="ctr">
              <a:defRPr b="1">
                <a:solidFill>
                  <a:schemeClr val="accent3">
                    <a:lumMod val="75000"/>
                  </a:schemeClr>
                </a:solidFill>
                <a:effectLst/>
                <a:latin typeface="Times" pitchFamily="18" charset="0"/>
                <a:cs typeface="Times" pitchFamily="18" charset="0"/>
              </a:defRPr>
            </a:lvl1pPr>
          </a:lstStyle>
          <a:p>
            <a:r>
              <a:rPr lang="en-US" dirty="0"/>
              <a:t>Click to edit Master title style</a:t>
            </a:r>
          </a:p>
        </p:txBody>
      </p:sp>
      <p:pic>
        <p:nvPicPr>
          <p:cNvPr id="13"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58200" y="6019800"/>
            <a:ext cx="69215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Slide Number Placeholder 8"/>
          <p:cNvSpPr>
            <a:spLocks noGrp="1"/>
          </p:cNvSpPr>
          <p:nvPr>
            <p:ph type="sldNum" sz="quarter" idx="10"/>
          </p:nvPr>
        </p:nvSpPr>
        <p:spPr bwMode="auto">
          <a:xfrm>
            <a:off x="8077200" y="6491288"/>
            <a:ext cx="900113" cy="36671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a:solidFill>
                  <a:srgbClr val="0A3D8C"/>
                </a:solidFill>
                <a:latin typeface="Times New Roman" pitchFamily="18" charset="0"/>
                <a:cs typeface="Times New Roman" pitchFamily="18" charset="0"/>
              </a:defRPr>
            </a:lvl1pPr>
          </a:lstStyle>
          <a:p>
            <a:fld id="{ABCC55F3-FED4-490E-A042-E14AA0C2962A}" type="slidenum">
              <a:rPr lang="en-GB"/>
              <a:pPr/>
              <a:t>‹#›</a:t>
            </a:fld>
            <a:endParaRPr lang="en-GB" dirty="0"/>
          </a:p>
        </p:txBody>
      </p:sp>
      <p:cxnSp>
        <p:nvCxnSpPr>
          <p:cNvPr id="15" name="Straight Connector 14"/>
          <p:cNvCxnSpPr/>
          <p:nvPr userDrawn="1"/>
        </p:nvCxnSpPr>
        <p:spPr>
          <a:xfrm>
            <a:off x="152400" y="6480175"/>
            <a:ext cx="8841788"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9163830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1" name="Text Box 10"/>
          <p:cNvSpPr txBox="1">
            <a:spLocks noChangeArrowheads="1"/>
          </p:cNvSpPr>
          <p:nvPr userDrawn="1"/>
        </p:nvSpPr>
        <p:spPr bwMode="auto">
          <a:xfrm>
            <a:off x="8153400" y="6477000"/>
            <a:ext cx="304800" cy="247650"/>
          </a:xfrm>
          <a:prstGeom prst="rect">
            <a:avLst/>
          </a:prstGeom>
          <a:noFill/>
          <a:ln w="9525">
            <a:noFill/>
            <a:miter lim="800000"/>
            <a:headEnd/>
            <a:tailEnd/>
          </a:ln>
          <a:effectLst/>
        </p:spPr>
        <p:txBody>
          <a:bodyPr lIns="18000" tIns="18000" rIns="18000" bIns="18000">
            <a:spAutoFit/>
          </a:bodyPr>
          <a:lstStyle>
            <a:lvl1pPr eaLnBrk="0" hangingPunct="0">
              <a:defRPr sz="2000">
                <a:solidFill>
                  <a:schemeClr val="bg2"/>
                </a:solidFill>
                <a:latin typeface="Arial" pitchFamily="34" charset="0"/>
                <a:ea typeface="ＭＳ Ｐゴシック" pitchFamily="34" charset="-128"/>
              </a:defRPr>
            </a:lvl1pPr>
            <a:lvl2pPr marL="742950" indent="-285750" eaLnBrk="0" hangingPunct="0">
              <a:defRPr sz="2000">
                <a:solidFill>
                  <a:schemeClr val="bg2"/>
                </a:solidFill>
                <a:latin typeface="Arial" pitchFamily="34" charset="0"/>
                <a:ea typeface="ＭＳ Ｐゴシック" pitchFamily="34" charset="-128"/>
              </a:defRPr>
            </a:lvl2pPr>
            <a:lvl3pPr marL="1143000" indent="-228600" eaLnBrk="0" hangingPunct="0">
              <a:defRPr sz="2000">
                <a:solidFill>
                  <a:schemeClr val="bg2"/>
                </a:solidFill>
                <a:latin typeface="Arial" pitchFamily="34" charset="0"/>
                <a:ea typeface="ＭＳ Ｐゴシック" pitchFamily="34" charset="-128"/>
              </a:defRPr>
            </a:lvl3pPr>
            <a:lvl4pPr marL="1600200" indent="-228600" eaLnBrk="0" hangingPunct="0">
              <a:defRPr sz="2000">
                <a:solidFill>
                  <a:schemeClr val="bg2"/>
                </a:solidFill>
                <a:latin typeface="Arial" pitchFamily="34" charset="0"/>
                <a:ea typeface="ＭＳ Ｐゴシック" pitchFamily="34" charset="-128"/>
              </a:defRPr>
            </a:lvl4pPr>
            <a:lvl5pPr marL="2057400" indent="-228600" eaLnBrk="0" hangingPunct="0">
              <a:defRPr sz="2000">
                <a:solidFill>
                  <a:schemeClr val="bg2"/>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9pPr>
          </a:lstStyle>
          <a:p>
            <a:pPr eaLnBrk="1" hangingPunct="1">
              <a:spcBef>
                <a:spcPct val="50000"/>
              </a:spcBef>
            </a:pPr>
            <a:fld id="{BB474807-2C3E-49ED-B994-77A2D23DC440}" type="slidenum">
              <a:rPr lang="fr-FR" sz="1400">
                <a:solidFill>
                  <a:schemeClr val="tx1"/>
                </a:solidFill>
              </a:rPr>
              <a:pPr eaLnBrk="1" hangingPunct="1">
                <a:spcBef>
                  <a:spcPct val="50000"/>
                </a:spcBef>
              </a:pPr>
              <a:t>‹#›</a:t>
            </a:fld>
            <a:endParaRPr lang="fr-FR" sz="1400">
              <a:solidFill>
                <a:schemeClr val="tx1"/>
              </a:solidFill>
            </a:endParaRPr>
          </a:p>
        </p:txBody>
      </p:sp>
      <p:pic>
        <p:nvPicPr>
          <p:cNvPr id="1028" name="Picture 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458200" y="6019800"/>
            <a:ext cx="69215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758" r:id="rId1"/>
    <p:sldLayoutId id="2147483759" r:id="rId2"/>
  </p:sldLayoutIdLst>
  <p:transition>
    <p:fade/>
  </p:transition>
  <p:hf hdr="0" ftr="0" dt="0"/>
  <p:txStyles>
    <p:titleStyle>
      <a:lvl1pPr algn="l" rtl="0" eaLnBrk="0" fontAlgn="base" hangingPunct="0">
        <a:lnSpc>
          <a:spcPct val="90000"/>
        </a:lnSpc>
        <a:spcBef>
          <a:spcPct val="0"/>
        </a:spcBef>
        <a:spcAft>
          <a:spcPct val="0"/>
        </a:spcAft>
        <a:defRPr sz="3600">
          <a:solidFill>
            <a:schemeClr val="tx1"/>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3600">
          <a:solidFill>
            <a:schemeClr val="tx1"/>
          </a:solidFill>
          <a:latin typeface="Arial" charset="0"/>
          <a:ea typeface="ＭＳ Ｐゴシック" charset="0"/>
          <a:cs typeface="ＭＳ Ｐゴシック" charset="0"/>
        </a:defRPr>
      </a:lvl2pPr>
      <a:lvl3pPr algn="l" rtl="0" eaLnBrk="0" fontAlgn="base" hangingPunct="0">
        <a:lnSpc>
          <a:spcPct val="90000"/>
        </a:lnSpc>
        <a:spcBef>
          <a:spcPct val="0"/>
        </a:spcBef>
        <a:spcAft>
          <a:spcPct val="0"/>
        </a:spcAft>
        <a:defRPr sz="3600">
          <a:solidFill>
            <a:schemeClr val="tx1"/>
          </a:solidFill>
          <a:latin typeface="Arial" charset="0"/>
          <a:ea typeface="ＭＳ Ｐゴシック" charset="0"/>
          <a:cs typeface="ＭＳ Ｐゴシック" charset="0"/>
        </a:defRPr>
      </a:lvl3pPr>
      <a:lvl4pPr algn="l" rtl="0" eaLnBrk="0" fontAlgn="base" hangingPunct="0">
        <a:lnSpc>
          <a:spcPct val="90000"/>
        </a:lnSpc>
        <a:spcBef>
          <a:spcPct val="0"/>
        </a:spcBef>
        <a:spcAft>
          <a:spcPct val="0"/>
        </a:spcAft>
        <a:defRPr sz="3600">
          <a:solidFill>
            <a:schemeClr val="tx1"/>
          </a:solidFill>
          <a:latin typeface="Arial" charset="0"/>
          <a:ea typeface="ＭＳ Ｐゴシック" charset="0"/>
          <a:cs typeface="ＭＳ Ｐゴシック" charset="0"/>
        </a:defRPr>
      </a:lvl4pPr>
      <a:lvl5pPr algn="l" rtl="0" eaLnBrk="0" fontAlgn="base" hangingPunct="0">
        <a:lnSpc>
          <a:spcPct val="90000"/>
        </a:lnSpc>
        <a:spcBef>
          <a:spcPct val="0"/>
        </a:spcBef>
        <a:spcAft>
          <a:spcPct val="0"/>
        </a:spcAft>
        <a:defRPr sz="3600">
          <a:solidFill>
            <a:schemeClr val="tx1"/>
          </a:solidFill>
          <a:latin typeface="Arial" charset="0"/>
          <a:ea typeface="ＭＳ Ｐゴシック" charset="0"/>
          <a:cs typeface="ＭＳ Ｐゴシック" charset="0"/>
        </a:defRPr>
      </a:lvl5pPr>
      <a:lvl6pPr marL="457200" algn="l" rtl="0" fontAlgn="base">
        <a:lnSpc>
          <a:spcPct val="90000"/>
        </a:lnSpc>
        <a:spcBef>
          <a:spcPct val="0"/>
        </a:spcBef>
        <a:spcAft>
          <a:spcPct val="0"/>
        </a:spcAft>
        <a:defRPr sz="3600">
          <a:solidFill>
            <a:schemeClr val="tx1"/>
          </a:solidFill>
          <a:latin typeface="Arial" charset="0"/>
        </a:defRPr>
      </a:lvl6pPr>
      <a:lvl7pPr marL="914400" algn="l" rtl="0" fontAlgn="base">
        <a:lnSpc>
          <a:spcPct val="90000"/>
        </a:lnSpc>
        <a:spcBef>
          <a:spcPct val="0"/>
        </a:spcBef>
        <a:spcAft>
          <a:spcPct val="0"/>
        </a:spcAft>
        <a:defRPr sz="3600">
          <a:solidFill>
            <a:schemeClr val="tx1"/>
          </a:solidFill>
          <a:latin typeface="Arial" charset="0"/>
        </a:defRPr>
      </a:lvl7pPr>
      <a:lvl8pPr marL="1371600" algn="l" rtl="0" fontAlgn="base">
        <a:lnSpc>
          <a:spcPct val="90000"/>
        </a:lnSpc>
        <a:spcBef>
          <a:spcPct val="0"/>
        </a:spcBef>
        <a:spcAft>
          <a:spcPct val="0"/>
        </a:spcAft>
        <a:defRPr sz="3600">
          <a:solidFill>
            <a:schemeClr val="tx1"/>
          </a:solidFill>
          <a:latin typeface="Arial" charset="0"/>
        </a:defRPr>
      </a:lvl8pPr>
      <a:lvl9pPr marL="1828800" algn="l" rtl="0" fontAlgn="base">
        <a:lnSpc>
          <a:spcPct val="90000"/>
        </a:lnSpc>
        <a:spcBef>
          <a:spcPct val="0"/>
        </a:spcBef>
        <a:spcAft>
          <a:spcPct val="0"/>
        </a:spcAft>
        <a:defRPr sz="3600">
          <a:solidFill>
            <a:schemeClr val="tx1"/>
          </a:solidFill>
          <a:latin typeface="Arial" charset="0"/>
        </a:defRPr>
      </a:lvl9pPr>
    </p:titleStyle>
    <p:bodyStyle>
      <a:lvl1pPr marL="266700" indent="-266700" algn="l" rtl="0" eaLnBrk="0" fontAlgn="base" hangingPunct="0">
        <a:spcBef>
          <a:spcPct val="40000"/>
        </a:spcBef>
        <a:spcAft>
          <a:spcPct val="0"/>
        </a:spcAft>
        <a:buClr>
          <a:schemeClr val="bg2"/>
        </a:buClr>
        <a:buSzPct val="90000"/>
        <a:buFont typeface="Wingdings 2" pitchFamily="18" charset="2"/>
        <a:buChar char=""/>
        <a:defRPr sz="2000">
          <a:solidFill>
            <a:schemeClr val="bg2"/>
          </a:solidFill>
          <a:latin typeface="+mn-lt"/>
          <a:ea typeface="ＭＳ Ｐゴシック" charset="0"/>
          <a:cs typeface="+mn-cs"/>
        </a:defRPr>
      </a:lvl1pPr>
      <a:lvl2pPr marL="622300" indent="-176213" algn="l" rtl="0" eaLnBrk="0" fontAlgn="base" hangingPunct="0">
        <a:spcBef>
          <a:spcPct val="40000"/>
        </a:spcBef>
        <a:spcAft>
          <a:spcPct val="0"/>
        </a:spcAft>
        <a:buClr>
          <a:schemeClr val="tx1"/>
        </a:buClr>
        <a:buSzPct val="70000"/>
        <a:buFont typeface="Wingdings 2" pitchFamily="18" charset="2"/>
        <a:buChar char=""/>
        <a:defRPr sz="2800">
          <a:solidFill>
            <a:schemeClr val="tx1"/>
          </a:solidFill>
          <a:latin typeface="+mn-lt"/>
          <a:ea typeface="Arial" charset="0"/>
          <a:cs typeface="+mn-cs"/>
        </a:defRPr>
      </a:lvl2pPr>
      <a:lvl3pPr marL="984250" indent="-179388" algn="l" rtl="0" eaLnBrk="0" fontAlgn="base" hangingPunct="0">
        <a:spcBef>
          <a:spcPct val="40000"/>
        </a:spcBef>
        <a:spcAft>
          <a:spcPct val="0"/>
        </a:spcAft>
        <a:buClr>
          <a:schemeClr val="accent2"/>
        </a:buClr>
        <a:buFont typeface="Wingdings 2" pitchFamily="18" charset="2"/>
        <a:buChar char=""/>
        <a:defRPr sz="1600">
          <a:solidFill>
            <a:schemeClr val="accent2"/>
          </a:solidFill>
          <a:latin typeface="+mn-lt"/>
          <a:ea typeface="Arial" charset="0"/>
          <a:cs typeface="+mn-cs"/>
        </a:defRPr>
      </a:lvl3pPr>
      <a:lvl4pPr marL="1343025" indent="-179388" algn="l" rtl="0" eaLnBrk="0" fontAlgn="base" hangingPunct="0">
        <a:spcBef>
          <a:spcPct val="40000"/>
        </a:spcBef>
        <a:spcAft>
          <a:spcPct val="0"/>
        </a:spcAft>
        <a:buClr>
          <a:schemeClr val="tx1"/>
        </a:buClr>
        <a:buFont typeface="Wingdings 2" pitchFamily="18" charset="2"/>
        <a:buChar char=""/>
        <a:defRPr sz="1400">
          <a:solidFill>
            <a:schemeClr val="tx1"/>
          </a:solidFill>
          <a:latin typeface="+mn-lt"/>
          <a:ea typeface="Arial" charset="0"/>
          <a:cs typeface="+mn-cs"/>
        </a:defRPr>
      </a:lvl4pPr>
      <a:lvl5pPr marL="1700213" indent="-177800" algn="l" rtl="0" eaLnBrk="0" fontAlgn="base" hangingPunct="0">
        <a:spcBef>
          <a:spcPct val="40000"/>
        </a:spcBef>
        <a:spcAft>
          <a:spcPct val="0"/>
        </a:spcAft>
        <a:buClr>
          <a:schemeClr val="tx1"/>
        </a:buClr>
        <a:buFont typeface="Wingdings 2" pitchFamily="18" charset="2"/>
        <a:buChar char=""/>
        <a:defRPr sz="1200">
          <a:solidFill>
            <a:schemeClr val="tx1"/>
          </a:solidFill>
          <a:latin typeface="+mn-lt"/>
          <a:ea typeface="Arial" charset="0"/>
          <a:cs typeface="+mn-cs"/>
        </a:defRPr>
      </a:lvl5pPr>
      <a:lvl6pPr marL="2157413" indent="-177800" algn="l" rtl="0" fontAlgn="base">
        <a:spcBef>
          <a:spcPct val="40000"/>
        </a:spcBef>
        <a:spcAft>
          <a:spcPct val="0"/>
        </a:spcAft>
        <a:buClr>
          <a:schemeClr val="tx1"/>
        </a:buClr>
        <a:buFont typeface="Wingdings 2" pitchFamily="18" charset="2"/>
        <a:buChar char=""/>
        <a:defRPr sz="1200">
          <a:solidFill>
            <a:schemeClr val="tx1"/>
          </a:solidFill>
          <a:latin typeface="+mn-lt"/>
          <a:cs typeface="+mn-cs"/>
        </a:defRPr>
      </a:lvl6pPr>
      <a:lvl7pPr marL="2614613" indent="-177800" algn="l" rtl="0" fontAlgn="base">
        <a:spcBef>
          <a:spcPct val="40000"/>
        </a:spcBef>
        <a:spcAft>
          <a:spcPct val="0"/>
        </a:spcAft>
        <a:buClr>
          <a:schemeClr val="tx1"/>
        </a:buClr>
        <a:buFont typeface="Wingdings 2" pitchFamily="18" charset="2"/>
        <a:buChar char=""/>
        <a:defRPr sz="1200">
          <a:solidFill>
            <a:schemeClr val="tx1"/>
          </a:solidFill>
          <a:latin typeface="+mn-lt"/>
          <a:cs typeface="+mn-cs"/>
        </a:defRPr>
      </a:lvl7pPr>
      <a:lvl8pPr marL="3071813" indent="-177800" algn="l" rtl="0" fontAlgn="base">
        <a:spcBef>
          <a:spcPct val="40000"/>
        </a:spcBef>
        <a:spcAft>
          <a:spcPct val="0"/>
        </a:spcAft>
        <a:buClr>
          <a:schemeClr val="tx1"/>
        </a:buClr>
        <a:buFont typeface="Wingdings 2" pitchFamily="18" charset="2"/>
        <a:buChar char=""/>
        <a:defRPr sz="1200">
          <a:solidFill>
            <a:schemeClr val="tx1"/>
          </a:solidFill>
          <a:latin typeface="+mn-lt"/>
          <a:cs typeface="+mn-cs"/>
        </a:defRPr>
      </a:lvl8pPr>
      <a:lvl9pPr marL="3529013" indent="-177800" algn="l" rtl="0" fontAlgn="base">
        <a:spcBef>
          <a:spcPct val="40000"/>
        </a:spcBef>
        <a:spcAft>
          <a:spcPct val="0"/>
        </a:spcAft>
        <a:buClr>
          <a:schemeClr val="tx1"/>
        </a:buClr>
        <a:buFont typeface="Wingdings 2" pitchFamily="18" charset="2"/>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8B501-3A7D-4B08-B8C3-8E4E21FCA210}"/>
              </a:ext>
            </a:extLst>
          </p:cNvPr>
          <p:cNvSpPr>
            <a:spLocks noGrp="1"/>
          </p:cNvSpPr>
          <p:nvPr>
            <p:ph type="title"/>
          </p:nvPr>
        </p:nvSpPr>
        <p:spPr/>
        <p:txBody>
          <a:bodyPr/>
          <a:lstStyle/>
          <a:p>
            <a:r>
              <a:rPr lang="en-US" dirty="0"/>
              <a:t> Solar Energy</a:t>
            </a:r>
          </a:p>
        </p:txBody>
      </p:sp>
      <p:sp>
        <p:nvSpPr>
          <p:cNvPr id="3" name="Slide Number Placeholder 2">
            <a:extLst>
              <a:ext uri="{FF2B5EF4-FFF2-40B4-BE49-F238E27FC236}">
                <a16:creationId xmlns:a16="http://schemas.microsoft.com/office/drawing/2014/main" id="{6C7F5D28-2222-4BCC-B0CD-987F15A50B73}"/>
              </a:ext>
            </a:extLst>
          </p:cNvPr>
          <p:cNvSpPr>
            <a:spLocks noGrp="1"/>
          </p:cNvSpPr>
          <p:nvPr>
            <p:ph type="sldNum" sz="quarter" idx="10"/>
          </p:nvPr>
        </p:nvSpPr>
        <p:spPr/>
        <p:txBody>
          <a:bodyPr/>
          <a:lstStyle/>
          <a:p>
            <a:fld id="{ABCC55F3-FED4-490E-A042-E14AA0C2962A}" type="slidenum">
              <a:rPr lang="en-GB" smtClean="0"/>
              <a:pPr/>
              <a:t>1</a:t>
            </a:fld>
            <a:endParaRPr lang="en-GB" dirty="0"/>
          </a:p>
        </p:txBody>
      </p:sp>
      <p:pic>
        <p:nvPicPr>
          <p:cNvPr id="4" name="Picture 3">
            <a:extLst>
              <a:ext uri="{FF2B5EF4-FFF2-40B4-BE49-F238E27FC236}">
                <a16:creationId xmlns:a16="http://schemas.microsoft.com/office/drawing/2014/main" id="{0906B5AC-1D5B-409B-818D-4994A71ED364}"/>
              </a:ext>
            </a:extLst>
          </p:cNvPr>
          <p:cNvPicPr>
            <a:picLocks noChangeAspect="1"/>
          </p:cNvPicPr>
          <p:nvPr/>
        </p:nvPicPr>
        <p:blipFill>
          <a:blip r:embed="rId2"/>
          <a:stretch>
            <a:fillRect/>
          </a:stretch>
        </p:blipFill>
        <p:spPr>
          <a:xfrm>
            <a:off x="1619250" y="771607"/>
            <a:ext cx="6705600" cy="5615941"/>
          </a:xfrm>
          <a:prstGeom prst="rect">
            <a:avLst/>
          </a:prstGeom>
        </p:spPr>
      </p:pic>
    </p:spTree>
    <p:extLst>
      <p:ext uri="{BB962C8B-B14F-4D97-AF65-F5344CB8AC3E}">
        <p14:creationId xmlns:p14="http://schemas.microsoft.com/office/powerpoint/2010/main" val="185790605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0AB44-E12B-4CC8-8308-30702CCB0ED1}"/>
              </a:ext>
            </a:extLst>
          </p:cNvPr>
          <p:cNvSpPr>
            <a:spLocks noGrp="1"/>
          </p:cNvSpPr>
          <p:nvPr>
            <p:ph type="title"/>
          </p:nvPr>
        </p:nvSpPr>
        <p:spPr>
          <a:xfrm>
            <a:off x="1143000" y="152400"/>
            <a:ext cx="7581900" cy="457200"/>
          </a:xfrm>
        </p:spPr>
        <p:txBody>
          <a:bodyPr/>
          <a:lstStyle/>
          <a:p>
            <a:r>
              <a:rPr lang="en-US" sz="3200" dirty="0">
                <a:solidFill>
                  <a:schemeClr val="tx1"/>
                </a:solidFill>
                <a:latin typeface="Times New Roman" panose="02020603050405020304" pitchFamily="18" charset="0"/>
                <a:cs typeface="Times New Roman" panose="02020603050405020304" pitchFamily="18" charset="0"/>
              </a:rPr>
              <a:t>The Vacuum Tube Collector</a:t>
            </a:r>
            <a:br>
              <a:rPr lang="en-US" dirty="0"/>
            </a:br>
            <a:endParaRPr lang="en-US" dirty="0"/>
          </a:p>
        </p:txBody>
      </p:sp>
      <p:sp>
        <p:nvSpPr>
          <p:cNvPr id="3" name="Slide Number Placeholder 2">
            <a:extLst>
              <a:ext uri="{FF2B5EF4-FFF2-40B4-BE49-F238E27FC236}">
                <a16:creationId xmlns:a16="http://schemas.microsoft.com/office/drawing/2014/main" id="{F2D278CC-47E9-42B1-878F-FA737A2C787A}"/>
              </a:ext>
            </a:extLst>
          </p:cNvPr>
          <p:cNvSpPr>
            <a:spLocks noGrp="1"/>
          </p:cNvSpPr>
          <p:nvPr>
            <p:ph type="sldNum" sz="quarter" idx="10"/>
          </p:nvPr>
        </p:nvSpPr>
        <p:spPr/>
        <p:txBody>
          <a:bodyPr/>
          <a:lstStyle/>
          <a:p>
            <a:fld id="{ABCC55F3-FED4-490E-A042-E14AA0C2962A}" type="slidenum">
              <a:rPr lang="en-GB" smtClean="0"/>
              <a:pPr/>
              <a:t>10</a:t>
            </a:fld>
            <a:endParaRPr lang="en-GB" dirty="0"/>
          </a:p>
        </p:txBody>
      </p:sp>
      <p:pic>
        <p:nvPicPr>
          <p:cNvPr id="5" name="Picture 4">
            <a:extLst>
              <a:ext uri="{FF2B5EF4-FFF2-40B4-BE49-F238E27FC236}">
                <a16:creationId xmlns:a16="http://schemas.microsoft.com/office/drawing/2014/main" id="{BF2279E9-6222-4974-A99D-2F7B9A57D1AB}"/>
              </a:ext>
            </a:extLst>
          </p:cNvPr>
          <p:cNvPicPr>
            <a:picLocks noChangeAspect="1"/>
          </p:cNvPicPr>
          <p:nvPr/>
        </p:nvPicPr>
        <p:blipFill>
          <a:blip r:embed="rId2"/>
          <a:stretch>
            <a:fillRect/>
          </a:stretch>
        </p:blipFill>
        <p:spPr>
          <a:xfrm>
            <a:off x="381000" y="1143000"/>
            <a:ext cx="8343900" cy="4800600"/>
          </a:xfrm>
          <a:prstGeom prst="rect">
            <a:avLst/>
          </a:prstGeom>
        </p:spPr>
      </p:pic>
    </p:spTree>
    <p:extLst>
      <p:ext uri="{BB962C8B-B14F-4D97-AF65-F5344CB8AC3E}">
        <p14:creationId xmlns:p14="http://schemas.microsoft.com/office/powerpoint/2010/main" val="90881618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E5D84-57C8-48E5-A361-65AEBCD9FFFB}"/>
              </a:ext>
            </a:extLst>
          </p:cNvPr>
          <p:cNvSpPr>
            <a:spLocks noGrp="1"/>
          </p:cNvSpPr>
          <p:nvPr>
            <p:ph type="title"/>
          </p:nvPr>
        </p:nvSpPr>
        <p:spPr>
          <a:xfrm>
            <a:off x="1181100" y="38101"/>
            <a:ext cx="7581900" cy="571500"/>
          </a:xfrm>
        </p:spPr>
        <p:txBody>
          <a:bodyPr/>
          <a:lstStyle/>
          <a:p>
            <a:r>
              <a:rPr lang="en-US" dirty="0">
                <a:solidFill>
                  <a:schemeClr val="tx1"/>
                </a:solidFill>
              </a:rPr>
              <a:t>Concentrating Collectors</a:t>
            </a:r>
          </a:p>
        </p:txBody>
      </p:sp>
      <p:sp>
        <p:nvSpPr>
          <p:cNvPr id="3" name="Slide Number Placeholder 2">
            <a:extLst>
              <a:ext uri="{FF2B5EF4-FFF2-40B4-BE49-F238E27FC236}">
                <a16:creationId xmlns:a16="http://schemas.microsoft.com/office/drawing/2014/main" id="{CC5CC7B3-D62F-4702-90D2-87CF5A5F729B}"/>
              </a:ext>
            </a:extLst>
          </p:cNvPr>
          <p:cNvSpPr>
            <a:spLocks noGrp="1"/>
          </p:cNvSpPr>
          <p:nvPr>
            <p:ph type="sldNum" sz="quarter" idx="10"/>
          </p:nvPr>
        </p:nvSpPr>
        <p:spPr/>
        <p:txBody>
          <a:bodyPr/>
          <a:lstStyle/>
          <a:p>
            <a:fld id="{ABCC55F3-FED4-490E-A042-E14AA0C2962A}" type="slidenum">
              <a:rPr lang="en-GB" smtClean="0"/>
              <a:pPr/>
              <a:t>11</a:t>
            </a:fld>
            <a:endParaRPr lang="en-GB" dirty="0"/>
          </a:p>
        </p:txBody>
      </p:sp>
      <p:sp>
        <p:nvSpPr>
          <p:cNvPr id="4" name="Rectangle 3">
            <a:extLst>
              <a:ext uri="{FF2B5EF4-FFF2-40B4-BE49-F238E27FC236}">
                <a16:creationId xmlns:a16="http://schemas.microsoft.com/office/drawing/2014/main" id="{0CB1FD82-4B29-4952-B9A8-CAE8CF18F38B}"/>
              </a:ext>
            </a:extLst>
          </p:cNvPr>
          <p:cNvSpPr/>
          <p:nvPr/>
        </p:nvSpPr>
        <p:spPr>
          <a:xfrm>
            <a:off x="588364" y="1219200"/>
            <a:ext cx="8153400" cy="5016117"/>
          </a:xfrm>
          <a:prstGeom prst="rect">
            <a:avLst/>
          </a:prstGeom>
        </p:spPr>
        <p:txBody>
          <a:bodyPr wrap="square">
            <a:spAutoFit/>
          </a:bodyPr>
          <a:lstStyle/>
          <a:p>
            <a:pPr marL="457200" marR="0" indent="-457200" algn="just">
              <a:lnSpc>
                <a:spcPct val="115000"/>
              </a:lnSpc>
              <a:spcBef>
                <a:spcPts val="0"/>
              </a:spcBef>
              <a:spcAft>
                <a:spcPts val="0"/>
              </a:spcAft>
              <a:buFont typeface="Wingdings" panose="05000000000000000000" pitchFamily="2" charset="2"/>
              <a:buChar char="ü"/>
            </a:pPr>
            <a:r>
              <a:rPr lang="en-US" sz="2800" b="1" dirty="0">
                <a:solidFill>
                  <a:srgbClr val="FF0000"/>
                </a:solidFill>
                <a:effectLst>
                  <a:outerShdw blurRad="38100" dist="38100" dir="2700000" algn="tl">
                    <a:srgbClr val="000000">
                      <a:alpha val="43137"/>
                    </a:srgbClr>
                  </a:outerShdw>
                </a:effectLst>
                <a:latin typeface="TimesNewRomanPSMT"/>
                <a:ea typeface="Calibri" panose="020F0502020204030204" pitchFamily="34" charset="0"/>
                <a:cs typeface="TimesNewRomanPSMT"/>
              </a:rPr>
              <a:t>Concentrating collectors </a:t>
            </a:r>
            <a:r>
              <a:rPr lang="en-US" sz="2800" b="1" dirty="0">
                <a:solidFill>
                  <a:schemeClr val="tx1"/>
                </a:solidFill>
                <a:effectLst>
                  <a:outerShdw blurRad="38100" dist="38100" dir="2700000" algn="tl">
                    <a:srgbClr val="000000">
                      <a:alpha val="43137"/>
                    </a:srgbClr>
                  </a:outerShdw>
                </a:effectLst>
                <a:latin typeface="TimesNewRomanPSMT"/>
                <a:ea typeface="Calibri" panose="020F0502020204030204" pitchFamily="34" charset="0"/>
                <a:cs typeface="TimesNewRomanPSMT"/>
              </a:rPr>
              <a:t>use mirrored surfaces to concentrate the sun's energy on an absorber called a receiver, see figure. </a:t>
            </a:r>
          </a:p>
          <a:p>
            <a:pPr marL="457200" marR="0" indent="-457200" algn="just">
              <a:lnSpc>
                <a:spcPct val="115000"/>
              </a:lnSpc>
              <a:spcBef>
                <a:spcPts val="0"/>
              </a:spcBef>
              <a:spcAft>
                <a:spcPts val="0"/>
              </a:spcAft>
              <a:buFont typeface="Wingdings" panose="05000000000000000000" pitchFamily="2" charset="2"/>
              <a:buChar char="ü"/>
            </a:pPr>
            <a:r>
              <a:rPr lang="en-US" sz="2800" b="1" dirty="0">
                <a:solidFill>
                  <a:srgbClr val="FF0000"/>
                </a:solidFill>
                <a:effectLst>
                  <a:outerShdw blurRad="38100" dist="38100" dir="2700000" algn="tl">
                    <a:srgbClr val="000000">
                      <a:alpha val="43137"/>
                    </a:srgbClr>
                  </a:outerShdw>
                </a:effectLst>
                <a:latin typeface="TimesNewRomanPSMT"/>
                <a:ea typeface="Calibri" panose="020F0502020204030204" pitchFamily="34" charset="0"/>
                <a:cs typeface="TimesNewRomanPSMT"/>
              </a:rPr>
              <a:t>Concentrating collectors </a:t>
            </a:r>
            <a:r>
              <a:rPr lang="en-US" sz="2800" b="1" dirty="0">
                <a:solidFill>
                  <a:schemeClr val="tx1"/>
                </a:solidFill>
                <a:effectLst>
                  <a:outerShdw blurRad="38100" dist="38100" dir="2700000" algn="tl">
                    <a:srgbClr val="000000">
                      <a:alpha val="43137"/>
                    </a:srgbClr>
                  </a:outerShdw>
                </a:effectLst>
                <a:latin typeface="TimesNewRomanPSMT"/>
                <a:ea typeface="Calibri" panose="020F0502020204030204" pitchFamily="34" charset="0"/>
                <a:cs typeface="TimesNewRomanPSMT"/>
              </a:rPr>
              <a:t>also achieve high temperatures, but unlike evacuated-tube collectors, they can do so only when direct sunlight is available. </a:t>
            </a:r>
          </a:p>
          <a:p>
            <a:pPr marL="457200" marR="0" indent="-457200" algn="just">
              <a:lnSpc>
                <a:spcPct val="115000"/>
              </a:lnSpc>
              <a:spcBef>
                <a:spcPts val="0"/>
              </a:spcBef>
              <a:spcAft>
                <a:spcPts val="0"/>
              </a:spcAft>
              <a:buFont typeface="Wingdings" panose="05000000000000000000" pitchFamily="2" charset="2"/>
              <a:buChar char="ü"/>
            </a:pPr>
            <a:r>
              <a:rPr lang="en-US" sz="2800" b="1" dirty="0">
                <a:solidFill>
                  <a:schemeClr val="tx1"/>
                </a:solidFill>
                <a:effectLst>
                  <a:outerShdw blurRad="38100" dist="38100" dir="2700000" algn="tl">
                    <a:srgbClr val="000000">
                      <a:alpha val="43137"/>
                    </a:srgbClr>
                  </a:outerShdw>
                </a:effectLst>
                <a:latin typeface="TimesNewRomanPSMT"/>
                <a:ea typeface="Calibri" panose="020F0502020204030204" pitchFamily="34" charset="0"/>
                <a:cs typeface="TimesNewRomanPSMT"/>
              </a:rPr>
              <a:t>The mirrored surface focuses sunlight collected over a large area onto a smaller absorber area to achieve high temperatures. </a:t>
            </a:r>
            <a:endParaRPr lang="en-US"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8596572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E5D84-57C8-48E5-A361-65AEBCD9FFFB}"/>
              </a:ext>
            </a:extLst>
          </p:cNvPr>
          <p:cNvSpPr>
            <a:spLocks noGrp="1"/>
          </p:cNvSpPr>
          <p:nvPr>
            <p:ph type="title"/>
          </p:nvPr>
        </p:nvSpPr>
        <p:spPr>
          <a:xfrm>
            <a:off x="1181100" y="38101"/>
            <a:ext cx="7581900" cy="571500"/>
          </a:xfrm>
        </p:spPr>
        <p:txBody>
          <a:bodyPr/>
          <a:lstStyle/>
          <a:p>
            <a:r>
              <a:rPr lang="en-US" dirty="0">
                <a:solidFill>
                  <a:schemeClr val="tx1"/>
                </a:solidFill>
              </a:rPr>
              <a:t>Concentrating Collectors</a:t>
            </a:r>
          </a:p>
        </p:txBody>
      </p:sp>
      <p:sp>
        <p:nvSpPr>
          <p:cNvPr id="3" name="Slide Number Placeholder 2">
            <a:extLst>
              <a:ext uri="{FF2B5EF4-FFF2-40B4-BE49-F238E27FC236}">
                <a16:creationId xmlns:a16="http://schemas.microsoft.com/office/drawing/2014/main" id="{CC5CC7B3-D62F-4702-90D2-87CF5A5F729B}"/>
              </a:ext>
            </a:extLst>
          </p:cNvPr>
          <p:cNvSpPr>
            <a:spLocks noGrp="1"/>
          </p:cNvSpPr>
          <p:nvPr>
            <p:ph type="sldNum" sz="quarter" idx="10"/>
          </p:nvPr>
        </p:nvSpPr>
        <p:spPr/>
        <p:txBody>
          <a:bodyPr/>
          <a:lstStyle/>
          <a:p>
            <a:fld id="{ABCC55F3-FED4-490E-A042-E14AA0C2962A}" type="slidenum">
              <a:rPr lang="en-GB" smtClean="0"/>
              <a:pPr/>
              <a:t>12</a:t>
            </a:fld>
            <a:endParaRPr lang="en-GB" dirty="0"/>
          </a:p>
        </p:txBody>
      </p:sp>
      <p:sp>
        <p:nvSpPr>
          <p:cNvPr id="4" name="Rectangle 3">
            <a:extLst>
              <a:ext uri="{FF2B5EF4-FFF2-40B4-BE49-F238E27FC236}">
                <a16:creationId xmlns:a16="http://schemas.microsoft.com/office/drawing/2014/main" id="{0CB1FD82-4B29-4952-B9A8-CAE8CF18F38B}"/>
              </a:ext>
            </a:extLst>
          </p:cNvPr>
          <p:cNvSpPr/>
          <p:nvPr/>
        </p:nvSpPr>
        <p:spPr>
          <a:xfrm>
            <a:off x="457199" y="1219200"/>
            <a:ext cx="8520113" cy="4031873"/>
          </a:xfrm>
          <a:prstGeom prst="rect">
            <a:avLst/>
          </a:prstGeom>
        </p:spPr>
        <p:txBody>
          <a:bodyPr wrap="square">
            <a:spAutoFit/>
          </a:bodyPr>
          <a:lstStyle/>
          <a:p>
            <a:pPr marL="457200" indent="-457200" algn="just">
              <a:buFont typeface="Wingdings" panose="05000000000000000000" pitchFamily="2" charset="2"/>
              <a:buChar char="ü"/>
            </a:pPr>
            <a:r>
              <a:rPr lang="en-US" sz="3200" b="1" dirty="0">
                <a:solidFill>
                  <a:schemeClr val="tx1"/>
                </a:solidFill>
                <a:latin typeface="Times New Roman" panose="02020603050405020304" pitchFamily="18" charset="0"/>
                <a:cs typeface="Times New Roman" panose="02020603050405020304" pitchFamily="18" charset="0"/>
              </a:rPr>
              <a:t>Some designs concentrate solar energy into a focal point, while others concentrate the sun's rays along a thin line called the </a:t>
            </a:r>
            <a:r>
              <a:rPr lang="en-US" sz="3200" b="1" dirty="0">
                <a:solidFill>
                  <a:srgbClr val="FF0000"/>
                </a:solidFill>
                <a:latin typeface="Times New Roman" panose="02020603050405020304" pitchFamily="18" charset="0"/>
                <a:cs typeface="Times New Roman" panose="02020603050405020304" pitchFamily="18" charset="0"/>
              </a:rPr>
              <a:t>focal line. </a:t>
            </a:r>
          </a:p>
          <a:p>
            <a:pPr marL="457200" indent="-457200" algn="just">
              <a:buFont typeface="Wingdings" panose="05000000000000000000" pitchFamily="2" charset="2"/>
              <a:buChar char="ü"/>
            </a:pPr>
            <a:r>
              <a:rPr lang="en-US" sz="3200" b="1" dirty="0">
                <a:solidFill>
                  <a:schemeClr val="tx1"/>
                </a:solidFill>
                <a:latin typeface="Times New Roman" panose="02020603050405020304" pitchFamily="18" charset="0"/>
                <a:cs typeface="Times New Roman" panose="02020603050405020304" pitchFamily="18" charset="0"/>
              </a:rPr>
              <a:t>The receiver is located at the focal point or along the focal line. </a:t>
            </a:r>
          </a:p>
          <a:p>
            <a:pPr marL="457200" indent="-457200" algn="just">
              <a:buFont typeface="Wingdings" panose="05000000000000000000" pitchFamily="2" charset="2"/>
              <a:buChar char="ü"/>
            </a:pPr>
            <a:r>
              <a:rPr lang="en-US" sz="3200" b="1" dirty="0">
                <a:solidFill>
                  <a:schemeClr val="tx1"/>
                </a:solidFill>
                <a:latin typeface="Times New Roman" panose="02020603050405020304" pitchFamily="18" charset="0"/>
                <a:cs typeface="Times New Roman" panose="02020603050405020304" pitchFamily="18" charset="0"/>
              </a:rPr>
              <a:t>A heat-transfer fluid flows through the receiver and absorbs heat. </a:t>
            </a:r>
          </a:p>
        </p:txBody>
      </p:sp>
    </p:spTree>
    <p:extLst>
      <p:ext uri="{BB962C8B-B14F-4D97-AF65-F5344CB8AC3E}">
        <p14:creationId xmlns:p14="http://schemas.microsoft.com/office/powerpoint/2010/main" val="332501521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E5D84-57C8-48E5-A361-65AEBCD9FFFB}"/>
              </a:ext>
            </a:extLst>
          </p:cNvPr>
          <p:cNvSpPr>
            <a:spLocks noGrp="1"/>
          </p:cNvSpPr>
          <p:nvPr>
            <p:ph type="title"/>
          </p:nvPr>
        </p:nvSpPr>
        <p:spPr>
          <a:xfrm>
            <a:off x="1181100" y="38101"/>
            <a:ext cx="7581900" cy="571500"/>
          </a:xfrm>
        </p:spPr>
        <p:txBody>
          <a:bodyPr/>
          <a:lstStyle/>
          <a:p>
            <a:r>
              <a:rPr lang="en-US" dirty="0">
                <a:solidFill>
                  <a:schemeClr val="tx1"/>
                </a:solidFill>
              </a:rPr>
              <a:t>Concentrating Collectors</a:t>
            </a:r>
          </a:p>
        </p:txBody>
      </p:sp>
      <p:sp>
        <p:nvSpPr>
          <p:cNvPr id="3" name="Slide Number Placeholder 2">
            <a:extLst>
              <a:ext uri="{FF2B5EF4-FFF2-40B4-BE49-F238E27FC236}">
                <a16:creationId xmlns:a16="http://schemas.microsoft.com/office/drawing/2014/main" id="{CC5CC7B3-D62F-4702-90D2-87CF5A5F729B}"/>
              </a:ext>
            </a:extLst>
          </p:cNvPr>
          <p:cNvSpPr>
            <a:spLocks noGrp="1"/>
          </p:cNvSpPr>
          <p:nvPr>
            <p:ph type="sldNum" sz="quarter" idx="10"/>
          </p:nvPr>
        </p:nvSpPr>
        <p:spPr/>
        <p:txBody>
          <a:bodyPr/>
          <a:lstStyle/>
          <a:p>
            <a:fld id="{ABCC55F3-FED4-490E-A042-E14AA0C2962A}" type="slidenum">
              <a:rPr lang="en-GB" smtClean="0"/>
              <a:pPr/>
              <a:t>13</a:t>
            </a:fld>
            <a:endParaRPr lang="en-GB" dirty="0"/>
          </a:p>
        </p:txBody>
      </p:sp>
      <p:sp>
        <p:nvSpPr>
          <p:cNvPr id="4" name="Rectangle 3">
            <a:extLst>
              <a:ext uri="{FF2B5EF4-FFF2-40B4-BE49-F238E27FC236}">
                <a16:creationId xmlns:a16="http://schemas.microsoft.com/office/drawing/2014/main" id="{0CB1FD82-4B29-4952-B9A8-CAE8CF18F38B}"/>
              </a:ext>
            </a:extLst>
          </p:cNvPr>
          <p:cNvSpPr/>
          <p:nvPr/>
        </p:nvSpPr>
        <p:spPr>
          <a:xfrm>
            <a:off x="152401" y="1219200"/>
            <a:ext cx="8824912" cy="5324535"/>
          </a:xfrm>
          <a:prstGeom prst="rect">
            <a:avLst/>
          </a:prstGeom>
        </p:spPr>
        <p:txBody>
          <a:bodyPr wrap="square">
            <a:spAutoFit/>
          </a:bodyPr>
          <a:lstStyle/>
          <a:p>
            <a:pPr marL="457200" indent="-457200" algn="just">
              <a:buFont typeface="Wingdings" panose="05000000000000000000" pitchFamily="2" charset="2"/>
              <a:buChar char="ü"/>
            </a:pPr>
            <a:r>
              <a:rPr lang="en-US" sz="3400" dirty="0">
                <a:solidFill>
                  <a:srgbClr val="FF0000"/>
                </a:solidFill>
                <a:latin typeface="Times New Roman" panose="02020603050405020304" pitchFamily="18" charset="0"/>
                <a:cs typeface="Times New Roman" panose="02020603050405020304" pitchFamily="18" charset="0"/>
              </a:rPr>
              <a:t>These collectors reach much higher temperatures than flat-plate collectors. </a:t>
            </a:r>
          </a:p>
          <a:p>
            <a:pPr marL="457200" indent="-457200" algn="just">
              <a:buFont typeface="Wingdings" panose="05000000000000000000" pitchFamily="2" charset="2"/>
              <a:buChar char="ü"/>
            </a:pPr>
            <a:r>
              <a:rPr lang="en-US" sz="3400" dirty="0">
                <a:solidFill>
                  <a:schemeClr val="tx1"/>
                </a:solidFill>
                <a:latin typeface="Times New Roman" panose="02020603050405020304" pitchFamily="18" charset="0"/>
                <a:cs typeface="Times New Roman" panose="02020603050405020304" pitchFamily="18" charset="0"/>
              </a:rPr>
              <a:t>However, concentrators can only focus direct solar radiation, with the result being that their performance is poor on hazy or cloudy days.</a:t>
            </a:r>
          </a:p>
          <a:p>
            <a:pPr marL="457200" indent="-457200" algn="just">
              <a:buFont typeface="Wingdings" panose="05000000000000000000" pitchFamily="2" charset="2"/>
              <a:buChar char="ü"/>
            </a:pPr>
            <a:r>
              <a:rPr lang="en-US" sz="3400" dirty="0">
                <a:solidFill>
                  <a:schemeClr val="tx1"/>
                </a:solidFill>
                <a:latin typeface="Times New Roman" panose="02020603050405020304" pitchFamily="18" charset="0"/>
                <a:cs typeface="Times New Roman" panose="02020603050405020304" pitchFamily="18" charset="0"/>
              </a:rPr>
              <a:t>Concentrators perform best when pointed directly at the sun. To do this, these systems use tracking mechanisms to move the collectors during the day to keep them focused on the sun. </a:t>
            </a:r>
          </a:p>
        </p:txBody>
      </p:sp>
    </p:spTree>
    <p:extLst>
      <p:ext uri="{BB962C8B-B14F-4D97-AF65-F5344CB8AC3E}">
        <p14:creationId xmlns:p14="http://schemas.microsoft.com/office/powerpoint/2010/main" val="357185295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E5D84-57C8-48E5-A361-65AEBCD9FFFB}"/>
              </a:ext>
            </a:extLst>
          </p:cNvPr>
          <p:cNvSpPr>
            <a:spLocks noGrp="1"/>
          </p:cNvSpPr>
          <p:nvPr>
            <p:ph type="title"/>
          </p:nvPr>
        </p:nvSpPr>
        <p:spPr>
          <a:xfrm>
            <a:off x="1181100" y="38101"/>
            <a:ext cx="7581900" cy="571500"/>
          </a:xfrm>
        </p:spPr>
        <p:txBody>
          <a:bodyPr/>
          <a:lstStyle/>
          <a:p>
            <a:r>
              <a:rPr lang="en-US" dirty="0">
                <a:solidFill>
                  <a:schemeClr val="tx1"/>
                </a:solidFill>
              </a:rPr>
              <a:t>Concentrating Collectors</a:t>
            </a:r>
          </a:p>
        </p:txBody>
      </p:sp>
      <p:sp>
        <p:nvSpPr>
          <p:cNvPr id="3" name="Slide Number Placeholder 2">
            <a:extLst>
              <a:ext uri="{FF2B5EF4-FFF2-40B4-BE49-F238E27FC236}">
                <a16:creationId xmlns:a16="http://schemas.microsoft.com/office/drawing/2014/main" id="{CC5CC7B3-D62F-4702-90D2-87CF5A5F729B}"/>
              </a:ext>
            </a:extLst>
          </p:cNvPr>
          <p:cNvSpPr>
            <a:spLocks noGrp="1"/>
          </p:cNvSpPr>
          <p:nvPr>
            <p:ph type="sldNum" sz="quarter" idx="10"/>
          </p:nvPr>
        </p:nvSpPr>
        <p:spPr/>
        <p:txBody>
          <a:bodyPr/>
          <a:lstStyle/>
          <a:p>
            <a:fld id="{ABCC55F3-FED4-490E-A042-E14AA0C2962A}" type="slidenum">
              <a:rPr lang="en-GB" smtClean="0"/>
              <a:pPr/>
              <a:t>14</a:t>
            </a:fld>
            <a:endParaRPr lang="en-GB" dirty="0"/>
          </a:p>
        </p:txBody>
      </p:sp>
      <p:sp>
        <p:nvSpPr>
          <p:cNvPr id="4" name="Rectangle 3">
            <a:extLst>
              <a:ext uri="{FF2B5EF4-FFF2-40B4-BE49-F238E27FC236}">
                <a16:creationId xmlns:a16="http://schemas.microsoft.com/office/drawing/2014/main" id="{0CB1FD82-4B29-4952-B9A8-CAE8CF18F38B}"/>
              </a:ext>
            </a:extLst>
          </p:cNvPr>
          <p:cNvSpPr/>
          <p:nvPr/>
        </p:nvSpPr>
        <p:spPr>
          <a:xfrm>
            <a:off x="152401" y="1219200"/>
            <a:ext cx="8824912" cy="4524315"/>
          </a:xfrm>
          <a:prstGeom prst="rect">
            <a:avLst/>
          </a:prstGeom>
        </p:spPr>
        <p:txBody>
          <a:bodyPr wrap="square">
            <a:spAutoFit/>
          </a:bodyPr>
          <a:lstStyle/>
          <a:p>
            <a:pPr algn="just"/>
            <a:r>
              <a:rPr lang="en-US" sz="3200" b="1" dirty="0">
                <a:solidFill>
                  <a:srgbClr val="FF0000"/>
                </a:solidFill>
                <a:latin typeface="Times New Roman" panose="02020603050405020304" pitchFamily="18" charset="0"/>
                <a:cs typeface="Times New Roman" panose="02020603050405020304" pitchFamily="18" charset="0"/>
              </a:rPr>
              <a:t>Single-axis trackers </a:t>
            </a:r>
            <a:r>
              <a:rPr lang="en-US" sz="3200" b="1" dirty="0">
                <a:solidFill>
                  <a:schemeClr val="tx1"/>
                </a:solidFill>
                <a:latin typeface="Times New Roman" panose="02020603050405020304" pitchFamily="18" charset="0"/>
                <a:cs typeface="Times New Roman" panose="02020603050405020304" pitchFamily="18" charset="0"/>
              </a:rPr>
              <a:t>move east to west; dual-axis trackers move east and west &amp; north and south (to follow the sun throughout the year). </a:t>
            </a:r>
          </a:p>
          <a:p>
            <a:pPr algn="just"/>
            <a:endParaRPr lang="en-US" sz="3200" b="1" dirty="0">
              <a:solidFill>
                <a:schemeClr val="tx1"/>
              </a:solidFill>
              <a:latin typeface="Times New Roman" panose="02020603050405020304" pitchFamily="18" charset="0"/>
              <a:cs typeface="Times New Roman" panose="02020603050405020304" pitchFamily="18" charset="0"/>
            </a:endParaRPr>
          </a:p>
          <a:p>
            <a:pPr algn="just"/>
            <a:r>
              <a:rPr lang="en-US" sz="3200" b="1" dirty="0">
                <a:solidFill>
                  <a:srgbClr val="FF0000"/>
                </a:solidFill>
                <a:latin typeface="Times New Roman" panose="02020603050405020304" pitchFamily="18" charset="0"/>
                <a:cs typeface="Times New Roman" panose="02020603050405020304" pitchFamily="18" charset="0"/>
              </a:rPr>
              <a:t>Concentrators </a:t>
            </a:r>
            <a:r>
              <a:rPr lang="en-US" sz="3200" b="1" dirty="0">
                <a:solidFill>
                  <a:schemeClr val="tx1"/>
                </a:solidFill>
                <a:latin typeface="Times New Roman" panose="02020603050405020304" pitchFamily="18" charset="0"/>
                <a:cs typeface="Times New Roman" panose="02020603050405020304" pitchFamily="18" charset="0"/>
              </a:rPr>
              <a:t>are used mostly in commercial &amp; industrial applications because they are expensive &amp; because the trackers need frequent maintenance. </a:t>
            </a:r>
          </a:p>
          <a:p>
            <a:pPr algn="just"/>
            <a:endParaRPr lang="en-US" sz="3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623278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E5D84-57C8-48E5-A361-65AEBCD9FFFB}"/>
              </a:ext>
            </a:extLst>
          </p:cNvPr>
          <p:cNvSpPr>
            <a:spLocks noGrp="1"/>
          </p:cNvSpPr>
          <p:nvPr>
            <p:ph type="title"/>
          </p:nvPr>
        </p:nvSpPr>
        <p:spPr>
          <a:xfrm>
            <a:off x="1181100" y="38101"/>
            <a:ext cx="7581900" cy="571500"/>
          </a:xfrm>
        </p:spPr>
        <p:txBody>
          <a:bodyPr/>
          <a:lstStyle/>
          <a:p>
            <a:r>
              <a:rPr lang="en-US" dirty="0">
                <a:solidFill>
                  <a:schemeClr val="tx1"/>
                </a:solidFill>
              </a:rPr>
              <a:t>Concentrating Collectors</a:t>
            </a:r>
          </a:p>
        </p:txBody>
      </p:sp>
      <p:sp>
        <p:nvSpPr>
          <p:cNvPr id="3" name="Slide Number Placeholder 2">
            <a:extLst>
              <a:ext uri="{FF2B5EF4-FFF2-40B4-BE49-F238E27FC236}">
                <a16:creationId xmlns:a16="http://schemas.microsoft.com/office/drawing/2014/main" id="{CC5CC7B3-D62F-4702-90D2-87CF5A5F729B}"/>
              </a:ext>
            </a:extLst>
          </p:cNvPr>
          <p:cNvSpPr>
            <a:spLocks noGrp="1"/>
          </p:cNvSpPr>
          <p:nvPr>
            <p:ph type="sldNum" sz="quarter" idx="10"/>
          </p:nvPr>
        </p:nvSpPr>
        <p:spPr/>
        <p:txBody>
          <a:bodyPr/>
          <a:lstStyle/>
          <a:p>
            <a:fld id="{ABCC55F3-FED4-490E-A042-E14AA0C2962A}" type="slidenum">
              <a:rPr lang="en-GB" smtClean="0"/>
              <a:pPr/>
              <a:t>15</a:t>
            </a:fld>
            <a:endParaRPr lang="en-GB" dirty="0"/>
          </a:p>
        </p:txBody>
      </p:sp>
      <p:sp>
        <p:nvSpPr>
          <p:cNvPr id="5" name="Rectangle 4">
            <a:extLst>
              <a:ext uri="{FF2B5EF4-FFF2-40B4-BE49-F238E27FC236}">
                <a16:creationId xmlns:a16="http://schemas.microsoft.com/office/drawing/2014/main" id="{A987770C-79AC-4DDF-A397-C1B131C0640B}"/>
              </a:ext>
            </a:extLst>
          </p:cNvPr>
          <p:cNvSpPr/>
          <p:nvPr/>
        </p:nvSpPr>
        <p:spPr>
          <a:xfrm>
            <a:off x="244839" y="781263"/>
            <a:ext cx="8732474" cy="5755422"/>
          </a:xfrm>
          <a:prstGeom prst="rect">
            <a:avLst/>
          </a:prstGeom>
        </p:spPr>
        <p:txBody>
          <a:bodyPr wrap="square">
            <a:spAutoFit/>
          </a:bodyPr>
          <a:lstStyle/>
          <a:p>
            <a:pPr marL="0" marR="0" algn="just">
              <a:lnSpc>
                <a:spcPct val="115000"/>
              </a:lnSpc>
              <a:spcBef>
                <a:spcPts val="0"/>
              </a:spcBef>
              <a:spcAft>
                <a:spcPts val="0"/>
              </a:spcAft>
            </a:pPr>
            <a:r>
              <a:rPr lang="en-US" sz="3200" b="1" dirty="0">
                <a:solidFill>
                  <a:schemeClr val="tx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Some residential solar energy systems use parabolic trough concentrating systems. These installations can provide hot water, space heating, &amp; water purification. </a:t>
            </a:r>
          </a:p>
          <a:p>
            <a:pPr marL="0" marR="0" algn="just">
              <a:lnSpc>
                <a:spcPct val="115000"/>
              </a:lnSpc>
              <a:spcBef>
                <a:spcPts val="0"/>
              </a:spcBef>
              <a:spcAft>
                <a:spcPts val="0"/>
              </a:spcAft>
            </a:pPr>
            <a:r>
              <a:rPr lang="en-US" sz="3200" b="1" dirty="0">
                <a:solidFill>
                  <a:schemeClr val="tx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Most residential systems use single axis trackers, which are less expensive &amp; simpler than dual-axis trackers. </a:t>
            </a:r>
          </a:p>
          <a:p>
            <a:pPr marL="0" marR="0" algn="just">
              <a:lnSpc>
                <a:spcPct val="115000"/>
              </a:lnSpc>
              <a:spcBef>
                <a:spcPts val="0"/>
              </a:spcBef>
              <a:spcAft>
                <a:spcPts val="0"/>
              </a:spcAft>
            </a:pPr>
            <a:r>
              <a:rPr lang="en-US" sz="3200" b="1" dirty="0">
                <a:solidFill>
                  <a:srgbClr val="000099"/>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There are four basic types of concentrating collectors:</a:t>
            </a:r>
            <a:r>
              <a:rPr lang="en-US" sz="3200" b="1" dirty="0">
                <a:solidFill>
                  <a:schemeClr val="tx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Parabolic</a:t>
            </a:r>
            <a:r>
              <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trough, parabolic dish, Power tower, Stationary concentrating collectors.</a:t>
            </a:r>
            <a:endPar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025173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E5D84-57C8-48E5-A361-65AEBCD9FFFB}"/>
              </a:ext>
            </a:extLst>
          </p:cNvPr>
          <p:cNvSpPr>
            <a:spLocks noGrp="1"/>
          </p:cNvSpPr>
          <p:nvPr>
            <p:ph type="title"/>
          </p:nvPr>
        </p:nvSpPr>
        <p:spPr>
          <a:xfrm>
            <a:off x="1181100" y="38101"/>
            <a:ext cx="7581900" cy="571500"/>
          </a:xfrm>
        </p:spPr>
        <p:txBody>
          <a:bodyPr/>
          <a:lstStyle/>
          <a:p>
            <a:r>
              <a:rPr lang="en-US" dirty="0">
                <a:solidFill>
                  <a:schemeClr val="tx1"/>
                </a:solidFill>
              </a:rPr>
              <a:t>Concentrating Collectors</a:t>
            </a:r>
          </a:p>
        </p:txBody>
      </p:sp>
      <p:sp>
        <p:nvSpPr>
          <p:cNvPr id="3" name="Slide Number Placeholder 2">
            <a:extLst>
              <a:ext uri="{FF2B5EF4-FFF2-40B4-BE49-F238E27FC236}">
                <a16:creationId xmlns:a16="http://schemas.microsoft.com/office/drawing/2014/main" id="{CC5CC7B3-D62F-4702-90D2-87CF5A5F729B}"/>
              </a:ext>
            </a:extLst>
          </p:cNvPr>
          <p:cNvSpPr>
            <a:spLocks noGrp="1"/>
          </p:cNvSpPr>
          <p:nvPr>
            <p:ph type="sldNum" sz="quarter" idx="10"/>
          </p:nvPr>
        </p:nvSpPr>
        <p:spPr/>
        <p:txBody>
          <a:bodyPr/>
          <a:lstStyle/>
          <a:p>
            <a:fld id="{ABCC55F3-FED4-490E-A042-E14AA0C2962A}" type="slidenum">
              <a:rPr lang="en-GB" smtClean="0"/>
              <a:pPr/>
              <a:t>16</a:t>
            </a:fld>
            <a:endParaRPr lang="en-GB" dirty="0"/>
          </a:p>
        </p:txBody>
      </p:sp>
      <p:pic>
        <p:nvPicPr>
          <p:cNvPr id="4" name="Picture 3">
            <a:extLst>
              <a:ext uri="{FF2B5EF4-FFF2-40B4-BE49-F238E27FC236}">
                <a16:creationId xmlns:a16="http://schemas.microsoft.com/office/drawing/2014/main" id="{0370735C-07EE-4042-82BD-BE805804794F}"/>
              </a:ext>
            </a:extLst>
          </p:cNvPr>
          <p:cNvPicPr>
            <a:picLocks noChangeAspect="1"/>
          </p:cNvPicPr>
          <p:nvPr/>
        </p:nvPicPr>
        <p:blipFill>
          <a:blip r:embed="rId2"/>
          <a:stretch>
            <a:fillRect/>
          </a:stretch>
        </p:blipFill>
        <p:spPr>
          <a:xfrm>
            <a:off x="304800" y="1081089"/>
            <a:ext cx="8640034" cy="5410199"/>
          </a:xfrm>
          <a:prstGeom prst="rect">
            <a:avLst/>
          </a:prstGeom>
        </p:spPr>
      </p:pic>
    </p:spTree>
    <p:extLst>
      <p:ext uri="{BB962C8B-B14F-4D97-AF65-F5344CB8AC3E}">
        <p14:creationId xmlns:p14="http://schemas.microsoft.com/office/powerpoint/2010/main" val="402071529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E5D84-57C8-48E5-A361-65AEBCD9FFFB}"/>
              </a:ext>
            </a:extLst>
          </p:cNvPr>
          <p:cNvSpPr>
            <a:spLocks noGrp="1"/>
          </p:cNvSpPr>
          <p:nvPr>
            <p:ph type="title"/>
          </p:nvPr>
        </p:nvSpPr>
        <p:spPr>
          <a:xfrm>
            <a:off x="1181100" y="38101"/>
            <a:ext cx="7581900" cy="571500"/>
          </a:xfrm>
        </p:spPr>
        <p:txBody>
          <a:bodyPr/>
          <a:lstStyle/>
          <a:p>
            <a:r>
              <a:rPr lang="en-US" dirty="0">
                <a:solidFill>
                  <a:schemeClr val="tx1"/>
                </a:solidFill>
              </a:rPr>
              <a:t>Concentrating Collectors </a:t>
            </a:r>
            <a:r>
              <a:rPr lang="en-US" sz="2400" dirty="0">
                <a:solidFill>
                  <a:srgbClr val="000099"/>
                </a:solidFill>
              </a:rPr>
              <a:t>(Almeria –Spain)</a:t>
            </a:r>
            <a:endParaRPr lang="en-US" dirty="0">
              <a:solidFill>
                <a:srgbClr val="000099"/>
              </a:solidFill>
            </a:endParaRPr>
          </a:p>
        </p:txBody>
      </p:sp>
      <p:sp>
        <p:nvSpPr>
          <p:cNvPr id="3" name="Slide Number Placeholder 2">
            <a:extLst>
              <a:ext uri="{FF2B5EF4-FFF2-40B4-BE49-F238E27FC236}">
                <a16:creationId xmlns:a16="http://schemas.microsoft.com/office/drawing/2014/main" id="{CC5CC7B3-D62F-4702-90D2-87CF5A5F729B}"/>
              </a:ext>
            </a:extLst>
          </p:cNvPr>
          <p:cNvSpPr>
            <a:spLocks noGrp="1"/>
          </p:cNvSpPr>
          <p:nvPr>
            <p:ph type="sldNum" sz="quarter" idx="10"/>
          </p:nvPr>
        </p:nvSpPr>
        <p:spPr/>
        <p:txBody>
          <a:bodyPr/>
          <a:lstStyle/>
          <a:p>
            <a:fld id="{ABCC55F3-FED4-490E-A042-E14AA0C2962A}" type="slidenum">
              <a:rPr lang="en-GB" smtClean="0"/>
              <a:pPr/>
              <a:t>17</a:t>
            </a:fld>
            <a:endParaRPr lang="en-GB" dirty="0"/>
          </a:p>
        </p:txBody>
      </p:sp>
      <p:pic>
        <p:nvPicPr>
          <p:cNvPr id="5" name="Picture 4">
            <a:extLst>
              <a:ext uri="{FF2B5EF4-FFF2-40B4-BE49-F238E27FC236}">
                <a16:creationId xmlns:a16="http://schemas.microsoft.com/office/drawing/2014/main" id="{C96B9089-04CA-4DBA-8C0B-75782F6DE9BE}"/>
              </a:ext>
            </a:extLst>
          </p:cNvPr>
          <p:cNvPicPr>
            <a:picLocks noChangeAspect="1"/>
          </p:cNvPicPr>
          <p:nvPr/>
        </p:nvPicPr>
        <p:blipFill>
          <a:blip r:embed="rId2"/>
          <a:stretch>
            <a:fillRect/>
          </a:stretch>
        </p:blipFill>
        <p:spPr>
          <a:xfrm>
            <a:off x="304800" y="857861"/>
            <a:ext cx="8458200" cy="5142278"/>
          </a:xfrm>
          <a:prstGeom prst="rect">
            <a:avLst/>
          </a:prstGeom>
        </p:spPr>
      </p:pic>
    </p:spTree>
    <p:extLst>
      <p:ext uri="{BB962C8B-B14F-4D97-AF65-F5344CB8AC3E}">
        <p14:creationId xmlns:p14="http://schemas.microsoft.com/office/powerpoint/2010/main" val="349040921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E5D84-57C8-48E5-A361-65AEBCD9FFFB}"/>
              </a:ext>
            </a:extLst>
          </p:cNvPr>
          <p:cNvSpPr>
            <a:spLocks noGrp="1"/>
          </p:cNvSpPr>
          <p:nvPr>
            <p:ph type="title"/>
          </p:nvPr>
        </p:nvSpPr>
        <p:spPr>
          <a:xfrm>
            <a:off x="1181100" y="38101"/>
            <a:ext cx="7581900" cy="571500"/>
          </a:xfrm>
        </p:spPr>
        <p:txBody>
          <a:bodyPr/>
          <a:lstStyle/>
          <a:p>
            <a:r>
              <a:rPr lang="en-US" dirty="0">
                <a:solidFill>
                  <a:schemeClr val="tx1"/>
                </a:solidFill>
              </a:rPr>
              <a:t>Concentrating Collectors </a:t>
            </a:r>
            <a:endParaRPr lang="en-US" dirty="0">
              <a:solidFill>
                <a:srgbClr val="000099"/>
              </a:solidFill>
            </a:endParaRPr>
          </a:p>
        </p:txBody>
      </p:sp>
      <p:sp>
        <p:nvSpPr>
          <p:cNvPr id="3" name="Slide Number Placeholder 2">
            <a:extLst>
              <a:ext uri="{FF2B5EF4-FFF2-40B4-BE49-F238E27FC236}">
                <a16:creationId xmlns:a16="http://schemas.microsoft.com/office/drawing/2014/main" id="{CC5CC7B3-D62F-4702-90D2-87CF5A5F729B}"/>
              </a:ext>
            </a:extLst>
          </p:cNvPr>
          <p:cNvSpPr>
            <a:spLocks noGrp="1"/>
          </p:cNvSpPr>
          <p:nvPr>
            <p:ph type="sldNum" sz="quarter" idx="10"/>
          </p:nvPr>
        </p:nvSpPr>
        <p:spPr/>
        <p:txBody>
          <a:bodyPr/>
          <a:lstStyle/>
          <a:p>
            <a:fld id="{ABCC55F3-FED4-490E-A042-E14AA0C2962A}" type="slidenum">
              <a:rPr lang="en-GB" smtClean="0"/>
              <a:pPr/>
              <a:t>18</a:t>
            </a:fld>
            <a:endParaRPr lang="en-GB" dirty="0"/>
          </a:p>
        </p:txBody>
      </p:sp>
      <p:pic>
        <p:nvPicPr>
          <p:cNvPr id="4" name="Picture 3">
            <a:extLst>
              <a:ext uri="{FF2B5EF4-FFF2-40B4-BE49-F238E27FC236}">
                <a16:creationId xmlns:a16="http://schemas.microsoft.com/office/drawing/2014/main" id="{5B30487D-BC4E-40AA-AB22-635FD8254BAB}"/>
              </a:ext>
            </a:extLst>
          </p:cNvPr>
          <p:cNvPicPr>
            <a:picLocks noChangeAspect="1"/>
          </p:cNvPicPr>
          <p:nvPr/>
        </p:nvPicPr>
        <p:blipFill>
          <a:blip r:embed="rId2"/>
          <a:stretch>
            <a:fillRect/>
          </a:stretch>
        </p:blipFill>
        <p:spPr>
          <a:xfrm>
            <a:off x="1181100" y="838201"/>
            <a:ext cx="7200900" cy="5486400"/>
          </a:xfrm>
          <a:prstGeom prst="rect">
            <a:avLst/>
          </a:prstGeom>
        </p:spPr>
      </p:pic>
    </p:spTree>
    <p:extLst>
      <p:ext uri="{BB962C8B-B14F-4D97-AF65-F5344CB8AC3E}">
        <p14:creationId xmlns:p14="http://schemas.microsoft.com/office/powerpoint/2010/main" val="5675058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C9651-4EDF-461D-B9BC-3C2CC7AFB19D}"/>
              </a:ext>
            </a:extLst>
          </p:cNvPr>
          <p:cNvSpPr>
            <a:spLocks noGrp="1"/>
          </p:cNvSpPr>
          <p:nvPr>
            <p:ph type="title"/>
          </p:nvPr>
        </p:nvSpPr>
        <p:spPr/>
        <p:txBody>
          <a:bodyPr/>
          <a:lstStyle/>
          <a:p>
            <a:r>
              <a:rPr lang="en-US" sz="3200" dirty="0">
                <a:solidFill>
                  <a:schemeClr val="tx1"/>
                </a:solidFill>
                <a:latin typeface="Times New Roman" panose="02020603050405020304" pitchFamily="18" charset="0"/>
                <a:cs typeface="Times New Roman" panose="02020603050405020304" pitchFamily="18" charset="0"/>
              </a:rPr>
              <a:t>Space Heating and Cooling Systems</a:t>
            </a:r>
            <a:br>
              <a:rPr lang="en-US" dirty="0"/>
            </a:br>
            <a:endParaRPr lang="en-US" dirty="0"/>
          </a:p>
        </p:txBody>
      </p:sp>
      <p:sp>
        <p:nvSpPr>
          <p:cNvPr id="3" name="Slide Number Placeholder 2">
            <a:extLst>
              <a:ext uri="{FF2B5EF4-FFF2-40B4-BE49-F238E27FC236}">
                <a16:creationId xmlns:a16="http://schemas.microsoft.com/office/drawing/2014/main" id="{BD4C77BE-BC5E-44BE-9A78-01B40A718A54}"/>
              </a:ext>
            </a:extLst>
          </p:cNvPr>
          <p:cNvSpPr>
            <a:spLocks noGrp="1"/>
          </p:cNvSpPr>
          <p:nvPr>
            <p:ph type="sldNum" sz="quarter" idx="10"/>
          </p:nvPr>
        </p:nvSpPr>
        <p:spPr/>
        <p:txBody>
          <a:bodyPr/>
          <a:lstStyle/>
          <a:p>
            <a:fld id="{ABCC55F3-FED4-490E-A042-E14AA0C2962A}" type="slidenum">
              <a:rPr lang="en-GB" smtClean="0"/>
              <a:pPr/>
              <a:t>19</a:t>
            </a:fld>
            <a:endParaRPr lang="en-GB" dirty="0"/>
          </a:p>
        </p:txBody>
      </p:sp>
      <p:sp>
        <p:nvSpPr>
          <p:cNvPr id="4" name="Rectangle 3">
            <a:extLst>
              <a:ext uri="{FF2B5EF4-FFF2-40B4-BE49-F238E27FC236}">
                <a16:creationId xmlns:a16="http://schemas.microsoft.com/office/drawing/2014/main" id="{F62CC971-F3A8-4749-A739-96DB0F23677F}"/>
              </a:ext>
            </a:extLst>
          </p:cNvPr>
          <p:cNvSpPr/>
          <p:nvPr/>
        </p:nvSpPr>
        <p:spPr>
          <a:xfrm>
            <a:off x="457200" y="1171371"/>
            <a:ext cx="8305800" cy="5078313"/>
          </a:xfrm>
          <a:prstGeom prst="rect">
            <a:avLst/>
          </a:prstGeom>
        </p:spPr>
        <p:txBody>
          <a:bodyPr wrap="square">
            <a:spAutoFit/>
          </a:bodyPr>
          <a:lstStyle/>
          <a:p>
            <a:pPr algn="just"/>
            <a:r>
              <a:rPr lang="en-US" sz="3600" dirty="0">
                <a:solidFill>
                  <a:schemeClr val="tx1"/>
                </a:solidFill>
                <a:latin typeface="TimesNewRomanPSMT"/>
                <a:ea typeface="Calibri" panose="020F0502020204030204" pitchFamily="34" charset="0"/>
                <a:cs typeface="TimesNewRomanPSMT"/>
              </a:rPr>
              <a:t>Heating a home with solar energy </a:t>
            </a:r>
            <a:r>
              <a:rPr lang="en-US" sz="3600" dirty="0">
                <a:solidFill>
                  <a:srgbClr val="C00000"/>
                </a:solidFill>
                <a:latin typeface="TimesNewRomanPSMT"/>
                <a:ea typeface="Calibri" panose="020F0502020204030204" pitchFamily="34" charset="0"/>
                <a:cs typeface="TimesNewRomanPSMT"/>
              </a:rPr>
              <a:t>is not difficult in Palestine. </a:t>
            </a:r>
          </a:p>
          <a:p>
            <a:pPr algn="just"/>
            <a:r>
              <a:rPr lang="en-US" sz="3600" dirty="0">
                <a:solidFill>
                  <a:schemeClr val="tx1"/>
                </a:solidFill>
                <a:latin typeface="TimesNewRomanPSMT"/>
                <a:ea typeface="Calibri" panose="020F0502020204030204" pitchFamily="34" charset="0"/>
                <a:cs typeface="TimesNewRomanPSMT"/>
              </a:rPr>
              <a:t>If done correctly the building will use 50 to 70 percent less energy during the heating season, have good day lighting &amp; remain cool during the hottest summer months. </a:t>
            </a:r>
          </a:p>
          <a:p>
            <a:pPr algn="just"/>
            <a:r>
              <a:rPr lang="en-US" sz="3600" dirty="0">
                <a:solidFill>
                  <a:srgbClr val="000099"/>
                </a:solidFill>
                <a:latin typeface="TimesNewRomanPSMT"/>
                <a:ea typeface="Calibri" panose="020F0502020204030204" pitchFamily="34" charset="0"/>
                <a:cs typeface="TimesNewRomanPSMT"/>
              </a:rPr>
              <a:t>2 approaches can be used to heat a home with solar energy: </a:t>
            </a:r>
            <a:r>
              <a:rPr lang="en-US" sz="3600" b="1" dirty="0">
                <a:solidFill>
                  <a:srgbClr val="000099"/>
                </a:solidFill>
                <a:latin typeface="TimesNewRomanPSMT"/>
                <a:ea typeface="Calibri" panose="020F0502020204030204" pitchFamily="34" charset="0"/>
                <a:cs typeface="TimesNewRomanPSMT"/>
              </a:rPr>
              <a:t>An Active System </a:t>
            </a:r>
            <a:r>
              <a:rPr lang="en-US" sz="3600" dirty="0">
                <a:solidFill>
                  <a:srgbClr val="000099"/>
                </a:solidFill>
                <a:latin typeface="TimesNewRomanPSMT"/>
                <a:ea typeface="Calibri" panose="020F0502020204030204" pitchFamily="34" charset="0"/>
                <a:cs typeface="TimesNewRomanPSMT"/>
              </a:rPr>
              <a:t>or a </a:t>
            </a:r>
            <a:r>
              <a:rPr lang="en-US" sz="3600" b="1" dirty="0">
                <a:solidFill>
                  <a:srgbClr val="000099"/>
                </a:solidFill>
                <a:latin typeface="TimesNewRomanPSMT"/>
                <a:ea typeface="Calibri" panose="020F0502020204030204" pitchFamily="34" charset="0"/>
                <a:cs typeface="TimesNewRomanPSMT"/>
              </a:rPr>
              <a:t>Passive System. </a:t>
            </a:r>
            <a:endParaRPr lang="en-US" sz="3600" b="1" dirty="0">
              <a:solidFill>
                <a:srgbClr val="000099"/>
              </a:solidFill>
            </a:endParaRPr>
          </a:p>
        </p:txBody>
      </p:sp>
    </p:spTree>
    <p:extLst>
      <p:ext uri="{BB962C8B-B14F-4D97-AF65-F5344CB8AC3E}">
        <p14:creationId xmlns:p14="http://schemas.microsoft.com/office/powerpoint/2010/main" val="131988119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8B501-3A7D-4B08-B8C3-8E4E21FCA210}"/>
              </a:ext>
            </a:extLst>
          </p:cNvPr>
          <p:cNvSpPr>
            <a:spLocks noGrp="1"/>
          </p:cNvSpPr>
          <p:nvPr>
            <p:ph type="title"/>
          </p:nvPr>
        </p:nvSpPr>
        <p:spPr>
          <a:xfrm>
            <a:off x="1181099" y="152399"/>
            <a:ext cx="7796213" cy="457201"/>
          </a:xfrm>
        </p:spPr>
        <p:txBody>
          <a:bodyPr/>
          <a:lstStyle/>
          <a:p>
            <a:r>
              <a:rPr lang="en-US" sz="2800" dirty="0">
                <a:solidFill>
                  <a:schemeClr val="tx1"/>
                </a:solidFill>
                <a:latin typeface="Times New Roman" panose="02020603050405020304" pitchFamily="18" charset="0"/>
                <a:cs typeface="Times New Roman" panose="02020603050405020304" pitchFamily="18" charset="0"/>
              </a:rPr>
              <a:t>Application of solar energy that can be used </a:t>
            </a:r>
            <a:br>
              <a:rPr lang="en-US" dirty="0">
                <a:solidFill>
                  <a:schemeClr val="tx1"/>
                </a:solidFill>
                <a:latin typeface="Times New Roman" panose="02020603050405020304" pitchFamily="18" charset="0"/>
                <a:cs typeface="Times New Roman" panose="02020603050405020304" pitchFamily="18" charset="0"/>
              </a:rPr>
            </a:br>
            <a:br>
              <a:rPr lang="en-US" dirty="0"/>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6C7F5D28-2222-4BCC-B0CD-987F15A50B73}"/>
              </a:ext>
            </a:extLst>
          </p:cNvPr>
          <p:cNvSpPr>
            <a:spLocks noGrp="1"/>
          </p:cNvSpPr>
          <p:nvPr>
            <p:ph type="sldNum" sz="quarter" idx="10"/>
          </p:nvPr>
        </p:nvSpPr>
        <p:spPr/>
        <p:txBody>
          <a:bodyPr/>
          <a:lstStyle/>
          <a:p>
            <a:fld id="{ABCC55F3-FED4-490E-A042-E14AA0C2962A}" type="slidenum">
              <a:rPr lang="en-GB" smtClean="0"/>
              <a:pPr/>
              <a:t>2</a:t>
            </a:fld>
            <a:endParaRPr lang="en-GB" dirty="0"/>
          </a:p>
        </p:txBody>
      </p:sp>
      <p:sp>
        <p:nvSpPr>
          <p:cNvPr id="5" name="TextBox 4">
            <a:extLst>
              <a:ext uri="{FF2B5EF4-FFF2-40B4-BE49-F238E27FC236}">
                <a16:creationId xmlns:a16="http://schemas.microsoft.com/office/drawing/2014/main" id="{7AFDC31E-4BE4-459A-B012-4D131362E5E5}"/>
              </a:ext>
            </a:extLst>
          </p:cNvPr>
          <p:cNvSpPr txBox="1"/>
          <p:nvPr/>
        </p:nvSpPr>
        <p:spPr>
          <a:xfrm>
            <a:off x="609600" y="1066800"/>
            <a:ext cx="8001000" cy="3046988"/>
          </a:xfrm>
          <a:prstGeom prst="rect">
            <a:avLst/>
          </a:prstGeom>
          <a:noFill/>
        </p:spPr>
        <p:txBody>
          <a:bodyPr wrap="square" rtlCol="0">
            <a:spAutoFit/>
          </a:bodyPr>
          <a:lstStyle/>
          <a:p>
            <a:pPr algn="just"/>
            <a:r>
              <a:rPr lang="en-US" sz="3200" b="1" dirty="0">
                <a:solidFill>
                  <a:schemeClr val="tx1"/>
                </a:solidFill>
                <a:latin typeface="Times New Roman" panose="02020603050405020304" pitchFamily="18" charset="0"/>
                <a:cs typeface="Times New Roman" panose="02020603050405020304" pitchFamily="18" charset="0"/>
              </a:rPr>
              <a:t>Solar technology was used </a:t>
            </a:r>
            <a:r>
              <a:rPr lang="en-US" sz="3200" b="1" dirty="0">
                <a:solidFill>
                  <a:srgbClr val="FF0000"/>
                </a:solidFill>
                <a:latin typeface="Times New Roman" panose="02020603050405020304" pitchFamily="18" charset="0"/>
                <a:cs typeface="Times New Roman" panose="02020603050405020304" pitchFamily="18" charset="0"/>
              </a:rPr>
              <a:t>to reduce the dependent on energy consumption from fuel </a:t>
            </a:r>
            <a:r>
              <a:rPr lang="en-US" sz="3200" b="1" dirty="0">
                <a:solidFill>
                  <a:schemeClr val="tx1"/>
                </a:solidFill>
                <a:latin typeface="Times New Roman" panose="02020603050405020304" pitchFamily="18" charset="0"/>
                <a:cs typeface="Times New Roman" panose="02020603050405020304" pitchFamily="18" charset="0"/>
              </a:rPr>
              <a:t>in different sectors. </a:t>
            </a:r>
          </a:p>
          <a:p>
            <a:pPr algn="just"/>
            <a:endParaRPr lang="en-US" sz="3200" b="1" dirty="0">
              <a:solidFill>
                <a:schemeClr val="tx1"/>
              </a:solidFill>
              <a:latin typeface="Times New Roman" panose="02020603050405020304" pitchFamily="18" charset="0"/>
              <a:cs typeface="Times New Roman" panose="02020603050405020304" pitchFamily="18" charset="0"/>
            </a:endParaRPr>
          </a:p>
          <a:p>
            <a:pPr algn="just"/>
            <a:r>
              <a:rPr lang="en-US" sz="3200" b="1" dirty="0">
                <a:solidFill>
                  <a:schemeClr val="tx1"/>
                </a:solidFill>
                <a:latin typeface="Times New Roman" panose="02020603050405020304" pitchFamily="18" charset="0"/>
                <a:cs typeface="Times New Roman" panose="02020603050405020304" pitchFamily="18" charset="0"/>
              </a:rPr>
              <a:t>In this section we summarized some solar application that can be used.</a:t>
            </a:r>
          </a:p>
        </p:txBody>
      </p:sp>
    </p:spTree>
    <p:extLst>
      <p:ext uri="{BB962C8B-B14F-4D97-AF65-F5344CB8AC3E}">
        <p14:creationId xmlns:p14="http://schemas.microsoft.com/office/powerpoint/2010/main" val="12785814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C9651-4EDF-461D-B9BC-3C2CC7AFB19D}"/>
              </a:ext>
            </a:extLst>
          </p:cNvPr>
          <p:cNvSpPr>
            <a:spLocks noGrp="1"/>
          </p:cNvSpPr>
          <p:nvPr>
            <p:ph type="title"/>
          </p:nvPr>
        </p:nvSpPr>
        <p:spPr/>
        <p:txBody>
          <a:bodyPr/>
          <a:lstStyle/>
          <a:p>
            <a:r>
              <a:rPr lang="en-US" sz="3200" dirty="0">
                <a:solidFill>
                  <a:schemeClr val="tx1"/>
                </a:solidFill>
                <a:latin typeface="Times New Roman" panose="02020603050405020304" pitchFamily="18" charset="0"/>
                <a:cs typeface="Times New Roman" panose="02020603050405020304" pitchFamily="18" charset="0"/>
              </a:rPr>
              <a:t>Space Heating and Cooling Systems</a:t>
            </a:r>
            <a:br>
              <a:rPr lang="en-US" dirty="0"/>
            </a:br>
            <a:endParaRPr lang="en-US" dirty="0"/>
          </a:p>
        </p:txBody>
      </p:sp>
      <p:sp>
        <p:nvSpPr>
          <p:cNvPr id="3" name="Slide Number Placeholder 2">
            <a:extLst>
              <a:ext uri="{FF2B5EF4-FFF2-40B4-BE49-F238E27FC236}">
                <a16:creationId xmlns:a16="http://schemas.microsoft.com/office/drawing/2014/main" id="{BD4C77BE-BC5E-44BE-9A78-01B40A718A54}"/>
              </a:ext>
            </a:extLst>
          </p:cNvPr>
          <p:cNvSpPr>
            <a:spLocks noGrp="1"/>
          </p:cNvSpPr>
          <p:nvPr>
            <p:ph type="sldNum" sz="quarter" idx="10"/>
          </p:nvPr>
        </p:nvSpPr>
        <p:spPr/>
        <p:txBody>
          <a:bodyPr/>
          <a:lstStyle/>
          <a:p>
            <a:fld id="{ABCC55F3-FED4-490E-A042-E14AA0C2962A}" type="slidenum">
              <a:rPr lang="en-GB" smtClean="0"/>
              <a:pPr/>
              <a:t>20</a:t>
            </a:fld>
            <a:endParaRPr lang="en-GB" dirty="0"/>
          </a:p>
        </p:txBody>
      </p:sp>
      <p:sp>
        <p:nvSpPr>
          <p:cNvPr id="4" name="Rectangle 3">
            <a:extLst>
              <a:ext uri="{FF2B5EF4-FFF2-40B4-BE49-F238E27FC236}">
                <a16:creationId xmlns:a16="http://schemas.microsoft.com/office/drawing/2014/main" id="{F62CC971-F3A8-4749-A739-96DB0F23677F}"/>
              </a:ext>
            </a:extLst>
          </p:cNvPr>
          <p:cNvSpPr/>
          <p:nvPr/>
        </p:nvSpPr>
        <p:spPr>
          <a:xfrm>
            <a:off x="457200" y="1171371"/>
            <a:ext cx="8305800" cy="4524315"/>
          </a:xfrm>
          <a:prstGeom prst="rect">
            <a:avLst/>
          </a:prstGeom>
        </p:spPr>
        <p:txBody>
          <a:bodyPr wrap="square">
            <a:spAutoFit/>
          </a:bodyPr>
          <a:lstStyle/>
          <a:p>
            <a:pPr algn="just"/>
            <a:r>
              <a:rPr lang="en-US" sz="3600" dirty="0">
                <a:solidFill>
                  <a:srgbClr val="000099"/>
                </a:solidFill>
                <a:latin typeface="Times New Roman" panose="02020603050405020304" pitchFamily="18" charset="0"/>
                <a:cs typeface="Times New Roman" panose="02020603050405020304" pitchFamily="18" charset="0"/>
              </a:rPr>
              <a:t>Active systems use mechanical equipment such as a pump or fan to move energy from collectors into the house. </a:t>
            </a:r>
          </a:p>
          <a:p>
            <a:pPr algn="just"/>
            <a:r>
              <a:rPr lang="en-US" sz="3600" dirty="0">
                <a:solidFill>
                  <a:srgbClr val="C00000"/>
                </a:solidFill>
                <a:latin typeface="Times New Roman" panose="02020603050405020304" pitchFamily="18" charset="0"/>
                <a:cs typeface="Times New Roman" panose="02020603050405020304" pitchFamily="18" charset="0"/>
              </a:rPr>
              <a:t>Passive systems are much more common, </a:t>
            </a:r>
            <a:r>
              <a:rPr lang="en-US" sz="36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simply relying on south facing windows </a:t>
            </a:r>
            <a:r>
              <a:rPr lang="en-US" sz="3600" dirty="0">
                <a:solidFill>
                  <a:srgbClr val="C00000"/>
                </a:solidFill>
                <a:latin typeface="Times New Roman" panose="02020603050405020304" pitchFamily="18" charset="0"/>
                <a:cs typeface="Times New Roman" panose="02020603050405020304" pitchFamily="18" charset="0"/>
              </a:rPr>
              <a:t>to allow solar heat &amp; light into the building</a:t>
            </a:r>
            <a:r>
              <a:rPr lang="en-US" sz="3600" dirty="0">
                <a:solidFill>
                  <a:srgbClr val="000099"/>
                </a:solidFill>
                <a:latin typeface="Times New Roman" panose="02020603050405020304" pitchFamily="18" charset="0"/>
                <a:cs typeface="Times New Roman" panose="02020603050405020304" pitchFamily="18" charset="0"/>
              </a:rPr>
              <a:t>, The figure shows the sun chart for space heating using passive solar systems</a:t>
            </a:r>
          </a:p>
        </p:txBody>
      </p:sp>
    </p:spTree>
    <p:extLst>
      <p:ext uri="{BB962C8B-B14F-4D97-AF65-F5344CB8AC3E}">
        <p14:creationId xmlns:p14="http://schemas.microsoft.com/office/powerpoint/2010/main" val="175606813"/>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C9651-4EDF-461D-B9BC-3C2CC7AFB19D}"/>
              </a:ext>
            </a:extLst>
          </p:cNvPr>
          <p:cNvSpPr>
            <a:spLocks noGrp="1"/>
          </p:cNvSpPr>
          <p:nvPr>
            <p:ph type="title"/>
          </p:nvPr>
        </p:nvSpPr>
        <p:spPr>
          <a:xfrm>
            <a:off x="1181100" y="228599"/>
            <a:ext cx="7581900" cy="381001"/>
          </a:xfrm>
        </p:spPr>
        <p:txBody>
          <a:bodyPr/>
          <a:lstStyle/>
          <a:p>
            <a:r>
              <a:rPr lang="en-US" sz="2400" dirty="0">
                <a:solidFill>
                  <a:srgbClr val="C00000"/>
                </a:solidFill>
              </a:rPr>
              <a:t>Sun chart for space heating using passive solar systems</a:t>
            </a:r>
          </a:p>
        </p:txBody>
      </p:sp>
      <p:sp>
        <p:nvSpPr>
          <p:cNvPr id="3" name="Slide Number Placeholder 2">
            <a:extLst>
              <a:ext uri="{FF2B5EF4-FFF2-40B4-BE49-F238E27FC236}">
                <a16:creationId xmlns:a16="http://schemas.microsoft.com/office/drawing/2014/main" id="{BD4C77BE-BC5E-44BE-9A78-01B40A718A54}"/>
              </a:ext>
            </a:extLst>
          </p:cNvPr>
          <p:cNvSpPr>
            <a:spLocks noGrp="1"/>
          </p:cNvSpPr>
          <p:nvPr>
            <p:ph type="sldNum" sz="quarter" idx="10"/>
          </p:nvPr>
        </p:nvSpPr>
        <p:spPr/>
        <p:txBody>
          <a:bodyPr/>
          <a:lstStyle/>
          <a:p>
            <a:fld id="{ABCC55F3-FED4-490E-A042-E14AA0C2962A}" type="slidenum">
              <a:rPr lang="en-GB" smtClean="0"/>
              <a:pPr/>
              <a:t>21</a:t>
            </a:fld>
            <a:endParaRPr lang="en-GB" dirty="0"/>
          </a:p>
        </p:txBody>
      </p:sp>
      <p:pic>
        <p:nvPicPr>
          <p:cNvPr id="5" name="Picture 4">
            <a:extLst>
              <a:ext uri="{FF2B5EF4-FFF2-40B4-BE49-F238E27FC236}">
                <a16:creationId xmlns:a16="http://schemas.microsoft.com/office/drawing/2014/main" id="{A146BC9B-4737-4090-A581-BE123E2342EB}"/>
              </a:ext>
            </a:extLst>
          </p:cNvPr>
          <p:cNvPicPr>
            <a:picLocks noChangeAspect="1"/>
          </p:cNvPicPr>
          <p:nvPr/>
        </p:nvPicPr>
        <p:blipFill>
          <a:blip r:embed="rId2"/>
          <a:stretch>
            <a:fillRect/>
          </a:stretch>
        </p:blipFill>
        <p:spPr>
          <a:xfrm>
            <a:off x="381000" y="878827"/>
            <a:ext cx="8596313" cy="5363111"/>
          </a:xfrm>
          <a:prstGeom prst="rect">
            <a:avLst/>
          </a:prstGeom>
        </p:spPr>
      </p:pic>
    </p:spTree>
    <p:extLst>
      <p:ext uri="{BB962C8B-B14F-4D97-AF65-F5344CB8AC3E}">
        <p14:creationId xmlns:p14="http://schemas.microsoft.com/office/powerpoint/2010/main" val="4011672078"/>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C9651-4EDF-461D-B9BC-3C2CC7AFB19D}"/>
              </a:ext>
            </a:extLst>
          </p:cNvPr>
          <p:cNvSpPr>
            <a:spLocks noGrp="1"/>
          </p:cNvSpPr>
          <p:nvPr>
            <p:ph type="title"/>
          </p:nvPr>
        </p:nvSpPr>
        <p:spPr>
          <a:xfrm>
            <a:off x="1181100" y="228599"/>
            <a:ext cx="7581900" cy="381001"/>
          </a:xfrm>
        </p:spPr>
        <p:txBody>
          <a:bodyPr/>
          <a:lstStyle/>
          <a:p>
            <a:r>
              <a:rPr lang="en-US" sz="2400" dirty="0">
                <a:solidFill>
                  <a:srgbClr val="C00000"/>
                </a:solidFill>
              </a:rPr>
              <a:t>Sun chart for space heating using passive solar systems</a:t>
            </a:r>
          </a:p>
        </p:txBody>
      </p:sp>
      <p:sp>
        <p:nvSpPr>
          <p:cNvPr id="3" name="Slide Number Placeholder 2">
            <a:extLst>
              <a:ext uri="{FF2B5EF4-FFF2-40B4-BE49-F238E27FC236}">
                <a16:creationId xmlns:a16="http://schemas.microsoft.com/office/drawing/2014/main" id="{BD4C77BE-BC5E-44BE-9A78-01B40A718A54}"/>
              </a:ext>
            </a:extLst>
          </p:cNvPr>
          <p:cNvSpPr>
            <a:spLocks noGrp="1"/>
          </p:cNvSpPr>
          <p:nvPr>
            <p:ph type="sldNum" sz="quarter" idx="10"/>
          </p:nvPr>
        </p:nvSpPr>
        <p:spPr/>
        <p:txBody>
          <a:bodyPr/>
          <a:lstStyle/>
          <a:p>
            <a:fld id="{ABCC55F3-FED4-490E-A042-E14AA0C2962A}" type="slidenum">
              <a:rPr lang="en-GB" smtClean="0"/>
              <a:pPr/>
              <a:t>22</a:t>
            </a:fld>
            <a:endParaRPr lang="en-GB" dirty="0"/>
          </a:p>
        </p:txBody>
      </p:sp>
      <p:sp>
        <p:nvSpPr>
          <p:cNvPr id="4" name="Rectangle 3">
            <a:extLst>
              <a:ext uri="{FF2B5EF4-FFF2-40B4-BE49-F238E27FC236}">
                <a16:creationId xmlns:a16="http://schemas.microsoft.com/office/drawing/2014/main" id="{B4B745B6-C9E4-47B6-B39E-4F8EA8FEAC3D}"/>
              </a:ext>
            </a:extLst>
          </p:cNvPr>
          <p:cNvSpPr/>
          <p:nvPr/>
        </p:nvSpPr>
        <p:spPr>
          <a:xfrm>
            <a:off x="457200" y="1143000"/>
            <a:ext cx="8305800" cy="3914918"/>
          </a:xfrm>
          <a:prstGeom prst="rect">
            <a:avLst/>
          </a:prstGeom>
        </p:spPr>
        <p:txBody>
          <a:bodyPr wrap="square">
            <a:spAutoFit/>
          </a:bodyPr>
          <a:lstStyle/>
          <a:p>
            <a:pPr marL="457200" marR="0" indent="-457200" algn="just">
              <a:lnSpc>
                <a:spcPct val="115000"/>
              </a:lnSpc>
              <a:spcBef>
                <a:spcPts val="0"/>
              </a:spcBef>
              <a:spcAft>
                <a:spcPts val="0"/>
              </a:spcAft>
              <a:buFont typeface="Arial" panose="020B0604020202020204" pitchFamily="34" charset="0"/>
              <a:buChar char="•"/>
            </a:pPr>
            <a:r>
              <a:rPr lang="en-US" sz="3600" dirty="0">
                <a:solidFill>
                  <a:srgbClr val="C00000"/>
                </a:solidFill>
                <a:latin typeface="TimesNewRomanPSMT"/>
                <a:ea typeface="Calibri" panose="020F0502020204030204" pitchFamily="34" charset="0"/>
                <a:cs typeface="TimesNewRomanPSMT"/>
              </a:rPr>
              <a:t>Space heating &amp; cooling consume a huge amount of energy in all sectors in Palestine. </a:t>
            </a:r>
          </a:p>
          <a:p>
            <a:pPr marL="457200" marR="0" indent="-457200" algn="just">
              <a:lnSpc>
                <a:spcPct val="115000"/>
              </a:lnSpc>
              <a:spcBef>
                <a:spcPts val="0"/>
              </a:spcBef>
              <a:spcAft>
                <a:spcPts val="0"/>
              </a:spcAft>
              <a:buFont typeface="Arial" panose="020B0604020202020204" pitchFamily="34" charset="0"/>
              <a:buChar char="•"/>
            </a:pPr>
            <a:r>
              <a:rPr lang="en-US" sz="3600" dirty="0">
                <a:solidFill>
                  <a:schemeClr val="tx1"/>
                </a:solidFill>
                <a:latin typeface="TimesNewRomanPSMT"/>
                <a:ea typeface="Calibri" panose="020F0502020204030204" pitchFamily="34" charset="0"/>
                <a:cs typeface="TimesNewRomanPSMT"/>
              </a:rPr>
              <a:t>In order to reduce these quantities we can design our new building to include one of the following systems:</a:t>
            </a:r>
            <a:endParaRPr lang="en-US" sz="2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1977249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C9651-4EDF-461D-B9BC-3C2CC7AFB19D}"/>
              </a:ext>
            </a:extLst>
          </p:cNvPr>
          <p:cNvSpPr>
            <a:spLocks noGrp="1"/>
          </p:cNvSpPr>
          <p:nvPr>
            <p:ph type="title"/>
          </p:nvPr>
        </p:nvSpPr>
        <p:spPr>
          <a:xfrm>
            <a:off x="1181100" y="228599"/>
            <a:ext cx="7581900" cy="381001"/>
          </a:xfrm>
        </p:spPr>
        <p:txBody>
          <a:bodyPr/>
          <a:lstStyle/>
          <a:p>
            <a:r>
              <a:rPr lang="en-US" sz="2400" dirty="0">
                <a:solidFill>
                  <a:srgbClr val="C00000"/>
                </a:solidFill>
              </a:rPr>
              <a:t>Solar Window</a:t>
            </a:r>
          </a:p>
        </p:txBody>
      </p:sp>
      <p:sp>
        <p:nvSpPr>
          <p:cNvPr id="3" name="Slide Number Placeholder 2">
            <a:extLst>
              <a:ext uri="{FF2B5EF4-FFF2-40B4-BE49-F238E27FC236}">
                <a16:creationId xmlns:a16="http://schemas.microsoft.com/office/drawing/2014/main" id="{BD4C77BE-BC5E-44BE-9A78-01B40A718A54}"/>
              </a:ext>
            </a:extLst>
          </p:cNvPr>
          <p:cNvSpPr>
            <a:spLocks noGrp="1"/>
          </p:cNvSpPr>
          <p:nvPr>
            <p:ph type="sldNum" sz="quarter" idx="10"/>
          </p:nvPr>
        </p:nvSpPr>
        <p:spPr/>
        <p:txBody>
          <a:bodyPr/>
          <a:lstStyle/>
          <a:p>
            <a:fld id="{ABCC55F3-FED4-490E-A042-E14AA0C2962A}" type="slidenum">
              <a:rPr lang="en-GB" smtClean="0"/>
              <a:pPr/>
              <a:t>23</a:t>
            </a:fld>
            <a:endParaRPr lang="en-GB" dirty="0"/>
          </a:p>
        </p:txBody>
      </p:sp>
      <p:sp>
        <p:nvSpPr>
          <p:cNvPr id="4" name="Rectangle 3">
            <a:extLst>
              <a:ext uri="{FF2B5EF4-FFF2-40B4-BE49-F238E27FC236}">
                <a16:creationId xmlns:a16="http://schemas.microsoft.com/office/drawing/2014/main" id="{B4B745B6-C9E4-47B6-B39E-4F8EA8FEAC3D}"/>
              </a:ext>
            </a:extLst>
          </p:cNvPr>
          <p:cNvSpPr/>
          <p:nvPr/>
        </p:nvSpPr>
        <p:spPr>
          <a:xfrm>
            <a:off x="457200" y="1143000"/>
            <a:ext cx="8305800" cy="5153270"/>
          </a:xfrm>
          <a:prstGeom prst="rect">
            <a:avLst/>
          </a:prstGeom>
        </p:spPr>
        <p:txBody>
          <a:bodyPr wrap="square">
            <a:spAutoFit/>
          </a:bodyPr>
          <a:lstStyle/>
          <a:p>
            <a:pPr marL="0" marR="0" algn="just">
              <a:lnSpc>
                <a:spcPct val="115000"/>
              </a:lnSpc>
              <a:spcBef>
                <a:spcPts val="0"/>
              </a:spcBef>
              <a:spcAft>
                <a:spcPts val="0"/>
              </a:spcAft>
            </a:pPr>
            <a:r>
              <a:rPr lang="en-US" sz="3200" b="1" dirty="0">
                <a:solidFill>
                  <a:srgbClr val="C00000"/>
                </a:solidFill>
                <a:latin typeface="TimesNewRomanPSMT"/>
                <a:ea typeface="Calibri" panose="020F0502020204030204" pitchFamily="34" charset="0"/>
                <a:cs typeface="TimesNewRomanPSMT"/>
              </a:rPr>
              <a:t>Windows</a:t>
            </a:r>
            <a:r>
              <a:rPr lang="en-US" sz="3200" b="1" dirty="0">
                <a:solidFill>
                  <a:schemeClr val="tx1"/>
                </a:solidFill>
                <a:latin typeface="TimesNewRomanPSMT"/>
                <a:ea typeface="Calibri" panose="020F0502020204030204" pitchFamily="34" charset="0"/>
                <a:cs typeface="TimesNewRomanPSMT"/>
              </a:rPr>
              <a:t> are one of the important elements in designing buildings </a:t>
            </a:r>
            <a:r>
              <a:rPr lang="en-US" sz="3200" b="1" dirty="0">
                <a:solidFill>
                  <a:srgbClr val="000099"/>
                </a:solidFill>
                <a:latin typeface="TimesNewRomanPSMT"/>
                <a:ea typeface="Calibri" panose="020F0502020204030204" pitchFamily="34" charset="0"/>
                <a:cs typeface="TimesNewRomanPSMT"/>
              </a:rPr>
              <a:t>because of their role in reducing the energy consumed in heating, cooling &amp; lighting,</a:t>
            </a:r>
            <a:r>
              <a:rPr lang="en-US" sz="3200" b="1" dirty="0">
                <a:solidFill>
                  <a:schemeClr val="tx1"/>
                </a:solidFill>
                <a:latin typeface="TimesNewRomanPSMT"/>
                <a:ea typeface="Calibri" panose="020F0502020204030204" pitchFamily="34" charset="0"/>
                <a:cs typeface="TimesNewRomanPSMT"/>
              </a:rPr>
              <a:t> also they are considered as a </a:t>
            </a:r>
            <a:r>
              <a:rPr lang="en-US" sz="3200" b="1" dirty="0">
                <a:solidFill>
                  <a:srgbClr val="000099"/>
                </a:solidFill>
                <a:latin typeface="TimesNewRomanPSMT"/>
                <a:ea typeface="Calibri" panose="020F0502020204030204" pitchFamily="34" charset="0"/>
                <a:cs typeface="TimesNewRomanPSMT"/>
              </a:rPr>
              <a:t>good &amp; inexpensive solar collector</a:t>
            </a:r>
            <a:r>
              <a:rPr lang="en-US" sz="3200" b="1" dirty="0">
                <a:solidFill>
                  <a:schemeClr val="tx1"/>
                </a:solidFill>
                <a:latin typeface="TimesNewRomanPSMT"/>
                <a:ea typeface="Calibri" panose="020F0502020204030204" pitchFamily="34" charset="0"/>
                <a:cs typeface="TimesNewRomanPSMT"/>
              </a:rPr>
              <a:t>. </a:t>
            </a:r>
          </a:p>
          <a:p>
            <a:pPr marL="0" marR="0" algn="just">
              <a:lnSpc>
                <a:spcPct val="115000"/>
              </a:lnSpc>
              <a:spcBef>
                <a:spcPts val="0"/>
              </a:spcBef>
              <a:spcAft>
                <a:spcPts val="0"/>
              </a:spcAft>
            </a:pPr>
            <a:r>
              <a:rPr lang="en-US" sz="3200" b="1" dirty="0">
                <a:solidFill>
                  <a:schemeClr val="tx1"/>
                </a:solidFill>
                <a:latin typeface="TimesNewRomanPSMT"/>
                <a:ea typeface="Calibri" panose="020F0502020204030204" pitchFamily="34" charset="0"/>
                <a:cs typeface="TimesNewRomanPSMT"/>
              </a:rPr>
              <a:t>The size of the windows, the types of glass used &amp; the orientation are </a:t>
            </a:r>
            <a:r>
              <a:rPr lang="en-US" sz="3200" b="1" dirty="0">
                <a:solidFill>
                  <a:srgbClr val="000099"/>
                </a:solidFill>
                <a:latin typeface="TimesNewRomanPSMT"/>
                <a:ea typeface="Calibri" panose="020F0502020204030204" pitchFamily="34" charset="0"/>
                <a:cs typeface="TimesNewRomanPSMT"/>
              </a:rPr>
              <a:t>the basic techniques</a:t>
            </a:r>
            <a:r>
              <a:rPr lang="en-US" sz="3200" b="1" dirty="0">
                <a:solidFill>
                  <a:schemeClr val="tx1"/>
                </a:solidFill>
                <a:latin typeface="TimesNewRomanPSMT"/>
                <a:ea typeface="Calibri" panose="020F0502020204030204" pitchFamily="34" charset="0"/>
                <a:cs typeface="TimesNewRomanPSMT"/>
              </a:rPr>
              <a:t> to derive the maximum benefit from </a:t>
            </a:r>
            <a:r>
              <a:rPr lang="en-US" sz="3200" b="1" dirty="0">
                <a:solidFill>
                  <a:srgbClr val="000099"/>
                </a:solidFill>
                <a:latin typeface="TimesNewRomanPSMT"/>
                <a:ea typeface="Calibri" panose="020F0502020204030204" pitchFamily="34" charset="0"/>
                <a:cs typeface="TimesNewRomanPSMT"/>
              </a:rPr>
              <a:t>solar windows. </a:t>
            </a:r>
            <a:endParaRPr lang="en-US" sz="2400" dirty="0">
              <a:solidFill>
                <a:srgbClr val="000099"/>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9411097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C9651-4EDF-461D-B9BC-3C2CC7AFB19D}"/>
              </a:ext>
            </a:extLst>
          </p:cNvPr>
          <p:cNvSpPr>
            <a:spLocks noGrp="1"/>
          </p:cNvSpPr>
          <p:nvPr>
            <p:ph type="title"/>
          </p:nvPr>
        </p:nvSpPr>
        <p:spPr>
          <a:xfrm>
            <a:off x="1181100" y="228599"/>
            <a:ext cx="7581900" cy="381001"/>
          </a:xfrm>
        </p:spPr>
        <p:txBody>
          <a:bodyPr/>
          <a:lstStyle/>
          <a:p>
            <a:r>
              <a:rPr lang="en-US" sz="2400" dirty="0">
                <a:solidFill>
                  <a:srgbClr val="C00000"/>
                </a:solidFill>
              </a:rPr>
              <a:t>Solar Window</a:t>
            </a:r>
          </a:p>
        </p:txBody>
      </p:sp>
      <p:sp>
        <p:nvSpPr>
          <p:cNvPr id="3" name="Slide Number Placeholder 2">
            <a:extLst>
              <a:ext uri="{FF2B5EF4-FFF2-40B4-BE49-F238E27FC236}">
                <a16:creationId xmlns:a16="http://schemas.microsoft.com/office/drawing/2014/main" id="{BD4C77BE-BC5E-44BE-9A78-01B40A718A54}"/>
              </a:ext>
            </a:extLst>
          </p:cNvPr>
          <p:cNvSpPr>
            <a:spLocks noGrp="1"/>
          </p:cNvSpPr>
          <p:nvPr>
            <p:ph type="sldNum" sz="quarter" idx="10"/>
          </p:nvPr>
        </p:nvSpPr>
        <p:spPr/>
        <p:txBody>
          <a:bodyPr/>
          <a:lstStyle/>
          <a:p>
            <a:fld id="{ABCC55F3-FED4-490E-A042-E14AA0C2962A}" type="slidenum">
              <a:rPr lang="en-GB" smtClean="0"/>
              <a:pPr/>
              <a:t>24</a:t>
            </a:fld>
            <a:endParaRPr lang="en-GB" dirty="0"/>
          </a:p>
        </p:txBody>
      </p:sp>
      <p:sp>
        <p:nvSpPr>
          <p:cNvPr id="4" name="Rectangle 3">
            <a:extLst>
              <a:ext uri="{FF2B5EF4-FFF2-40B4-BE49-F238E27FC236}">
                <a16:creationId xmlns:a16="http://schemas.microsoft.com/office/drawing/2014/main" id="{B4B745B6-C9E4-47B6-B39E-4F8EA8FEAC3D}"/>
              </a:ext>
            </a:extLst>
          </p:cNvPr>
          <p:cNvSpPr/>
          <p:nvPr/>
        </p:nvSpPr>
        <p:spPr>
          <a:xfrm>
            <a:off x="457200" y="1143000"/>
            <a:ext cx="8305800" cy="5153270"/>
          </a:xfrm>
          <a:prstGeom prst="rect">
            <a:avLst/>
          </a:prstGeom>
        </p:spPr>
        <p:txBody>
          <a:bodyPr wrap="square">
            <a:spAutoFit/>
          </a:bodyPr>
          <a:lstStyle/>
          <a:p>
            <a:pPr marL="457200" marR="0" indent="-457200" algn="just">
              <a:lnSpc>
                <a:spcPct val="115000"/>
              </a:lnSpc>
              <a:spcBef>
                <a:spcPts val="0"/>
              </a:spcBef>
              <a:spcAft>
                <a:spcPts val="0"/>
              </a:spcAft>
              <a:buFont typeface="Arial" panose="020B0604020202020204" pitchFamily="34" charset="0"/>
              <a:buChar char="•"/>
            </a:pPr>
            <a:r>
              <a:rPr lang="en-US" sz="3200" dirty="0">
                <a:solidFill>
                  <a:srgbClr val="000099"/>
                </a:solidFill>
                <a:latin typeface="TimesNewRomanPSMT"/>
                <a:ea typeface="Calibri" panose="020F0502020204030204" pitchFamily="34" charset="0"/>
                <a:cs typeface="TimesNewRomanPSMT"/>
              </a:rPr>
              <a:t>The best design is to make the windows facing the south to obtain the largest amount of solar energy especially in the winter when the sun is low in the sky </a:t>
            </a:r>
            <a:r>
              <a:rPr lang="en-US" sz="3200" b="1" i="1" u="sng" dirty="0">
                <a:solidFill>
                  <a:schemeClr val="tx1"/>
                </a:solidFill>
                <a:effectLst>
                  <a:outerShdw blurRad="38100" dist="38100" dir="2700000" algn="tl">
                    <a:srgbClr val="000000">
                      <a:alpha val="43137"/>
                    </a:srgbClr>
                  </a:outerShdw>
                </a:effectLst>
                <a:latin typeface="TimesNewRomanPSMT"/>
                <a:ea typeface="Calibri" panose="020F0502020204030204" pitchFamily="34" charset="0"/>
                <a:cs typeface="TimesNewRomanPSMT"/>
              </a:rPr>
              <a:t>while </a:t>
            </a:r>
            <a:r>
              <a:rPr lang="en-US" sz="3200" dirty="0">
                <a:solidFill>
                  <a:schemeClr val="tx1"/>
                </a:solidFill>
                <a:latin typeface="TimesNewRomanPSMT"/>
                <a:ea typeface="Calibri" panose="020F0502020204030204" pitchFamily="34" charset="0"/>
                <a:cs typeface="TimesNewRomanPSMT"/>
              </a:rPr>
              <a:t>in the summer when the </a:t>
            </a:r>
            <a:r>
              <a:rPr lang="en-US" sz="3200" b="1" u="sng" dirty="0">
                <a:solidFill>
                  <a:schemeClr val="tx1"/>
                </a:solidFill>
                <a:latin typeface="TimesNewRomanPSMT"/>
                <a:ea typeface="Calibri" panose="020F0502020204030204" pitchFamily="34" charset="0"/>
                <a:cs typeface="TimesNewRomanPSMT"/>
              </a:rPr>
              <a:t>sun is high and its temperature is high. </a:t>
            </a:r>
          </a:p>
          <a:p>
            <a:pPr marL="457200" marR="0" indent="-457200" algn="just">
              <a:lnSpc>
                <a:spcPct val="115000"/>
              </a:lnSpc>
              <a:spcBef>
                <a:spcPts val="0"/>
              </a:spcBef>
              <a:spcAft>
                <a:spcPts val="0"/>
              </a:spcAft>
              <a:buFont typeface="Arial" panose="020B0604020202020204" pitchFamily="34" charset="0"/>
              <a:buChar char="•"/>
            </a:pPr>
            <a:r>
              <a:rPr lang="en-US" sz="3200" dirty="0">
                <a:solidFill>
                  <a:schemeClr val="tx1"/>
                </a:solidFill>
                <a:latin typeface="TimesNewRomanPSMT"/>
                <a:ea typeface="Calibri" panose="020F0502020204030204" pitchFamily="34" charset="0"/>
                <a:cs typeface="TimesNewRomanPSMT"/>
              </a:rPr>
              <a:t>Also, a several techniques can be used to reduce the excessive heat from entering through these windows, </a:t>
            </a:r>
            <a:r>
              <a:rPr lang="en-US" sz="3200" dirty="0">
                <a:solidFill>
                  <a:srgbClr val="000099"/>
                </a:solidFill>
                <a:latin typeface="TimesNewRomanPSMT"/>
                <a:ea typeface="Calibri" panose="020F0502020204030204" pitchFamily="34" charset="0"/>
                <a:cs typeface="TimesNewRomanPSMT"/>
              </a:rPr>
              <a:t>such as shading or the use of umbrellas. </a:t>
            </a:r>
            <a:endParaRPr lang="en-US" sz="2400" dirty="0">
              <a:solidFill>
                <a:srgbClr val="000099"/>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59611899"/>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C9651-4EDF-461D-B9BC-3C2CC7AFB19D}"/>
              </a:ext>
            </a:extLst>
          </p:cNvPr>
          <p:cNvSpPr>
            <a:spLocks noGrp="1"/>
          </p:cNvSpPr>
          <p:nvPr>
            <p:ph type="title"/>
          </p:nvPr>
        </p:nvSpPr>
        <p:spPr>
          <a:xfrm>
            <a:off x="2514600" y="228599"/>
            <a:ext cx="3505200" cy="533401"/>
          </a:xfrm>
        </p:spPr>
        <p:txBody>
          <a:bodyPr/>
          <a:lstStyle/>
          <a:p>
            <a:r>
              <a:rPr lang="en-US" sz="3200" dirty="0">
                <a:solidFill>
                  <a:srgbClr val="C00000"/>
                </a:solidFill>
              </a:rPr>
              <a:t>Solar</a:t>
            </a:r>
            <a:r>
              <a:rPr lang="en-US" sz="2800" dirty="0">
                <a:solidFill>
                  <a:srgbClr val="C00000"/>
                </a:solidFill>
              </a:rPr>
              <a:t> Window</a:t>
            </a:r>
          </a:p>
        </p:txBody>
      </p:sp>
      <p:sp>
        <p:nvSpPr>
          <p:cNvPr id="3" name="Slide Number Placeholder 2">
            <a:extLst>
              <a:ext uri="{FF2B5EF4-FFF2-40B4-BE49-F238E27FC236}">
                <a16:creationId xmlns:a16="http://schemas.microsoft.com/office/drawing/2014/main" id="{BD4C77BE-BC5E-44BE-9A78-01B40A718A54}"/>
              </a:ext>
            </a:extLst>
          </p:cNvPr>
          <p:cNvSpPr>
            <a:spLocks noGrp="1"/>
          </p:cNvSpPr>
          <p:nvPr>
            <p:ph type="sldNum" sz="quarter" idx="10"/>
          </p:nvPr>
        </p:nvSpPr>
        <p:spPr/>
        <p:txBody>
          <a:bodyPr/>
          <a:lstStyle/>
          <a:p>
            <a:fld id="{ABCC55F3-FED4-490E-A042-E14AA0C2962A}" type="slidenum">
              <a:rPr lang="en-GB" smtClean="0"/>
              <a:pPr/>
              <a:t>25</a:t>
            </a:fld>
            <a:endParaRPr lang="en-GB" dirty="0"/>
          </a:p>
        </p:txBody>
      </p:sp>
      <p:sp>
        <p:nvSpPr>
          <p:cNvPr id="4" name="Rectangle 3">
            <a:extLst>
              <a:ext uri="{FF2B5EF4-FFF2-40B4-BE49-F238E27FC236}">
                <a16:creationId xmlns:a16="http://schemas.microsoft.com/office/drawing/2014/main" id="{B4B745B6-C9E4-47B6-B39E-4F8EA8FEAC3D}"/>
              </a:ext>
            </a:extLst>
          </p:cNvPr>
          <p:cNvSpPr/>
          <p:nvPr/>
        </p:nvSpPr>
        <p:spPr>
          <a:xfrm>
            <a:off x="457200" y="1143000"/>
            <a:ext cx="8305800" cy="1189108"/>
          </a:xfrm>
          <a:prstGeom prst="rect">
            <a:avLst/>
          </a:prstGeom>
        </p:spPr>
        <p:txBody>
          <a:bodyPr wrap="square">
            <a:spAutoFit/>
          </a:bodyPr>
          <a:lstStyle/>
          <a:p>
            <a:pPr marL="457200" marR="0" indent="-457200" algn="just">
              <a:lnSpc>
                <a:spcPct val="115000"/>
              </a:lnSpc>
              <a:spcBef>
                <a:spcPts val="0"/>
              </a:spcBef>
              <a:spcAft>
                <a:spcPts val="0"/>
              </a:spcAft>
              <a:buFont typeface="Arial" panose="020B0604020202020204" pitchFamily="34" charset="0"/>
              <a:buChar char="•"/>
            </a:pPr>
            <a:r>
              <a:rPr lang="en-US" sz="3200" dirty="0">
                <a:solidFill>
                  <a:schemeClr val="tx1"/>
                </a:solidFill>
                <a:latin typeface="TimesNewRomanPSMT"/>
                <a:ea typeface="Calibri" panose="020F0502020204030204" pitchFamily="34" charset="0"/>
                <a:cs typeface="TimesNewRomanPSMT"/>
              </a:rPr>
              <a:t>The shading helps to reduce heat gain in summer and heat loss at night, see figure </a:t>
            </a:r>
            <a:endParaRPr lang="en-US" sz="2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B472538-FD14-4C46-9352-F5B76EDCDF36}"/>
              </a:ext>
            </a:extLst>
          </p:cNvPr>
          <p:cNvPicPr>
            <a:picLocks noChangeAspect="1"/>
          </p:cNvPicPr>
          <p:nvPr/>
        </p:nvPicPr>
        <p:blipFill>
          <a:blip r:embed="rId2"/>
          <a:stretch>
            <a:fillRect/>
          </a:stretch>
        </p:blipFill>
        <p:spPr>
          <a:xfrm>
            <a:off x="2286000" y="2404782"/>
            <a:ext cx="6324600" cy="3919817"/>
          </a:xfrm>
          <a:prstGeom prst="rect">
            <a:avLst/>
          </a:prstGeom>
        </p:spPr>
      </p:pic>
    </p:spTree>
    <p:extLst>
      <p:ext uri="{BB962C8B-B14F-4D97-AF65-F5344CB8AC3E}">
        <p14:creationId xmlns:p14="http://schemas.microsoft.com/office/powerpoint/2010/main" val="77465010"/>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C9651-4EDF-461D-B9BC-3C2CC7AFB19D}"/>
              </a:ext>
            </a:extLst>
          </p:cNvPr>
          <p:cNvSpPr>
            <a:spLocks noGrp="1"/>
          </p:cNvSpPr>
          <p:nvPr>
            <p:ph type="title"/>
          </p:nvPr>
        </p:nvSpPr>
        <p:spPr>
          <a:xfrm>
            <a:off x="1181100" y="228599"/>
            <a:ext cx="7581900" cy="381001"/>
          </a:xfrm>
        </p:spPr>
        <p:txBody>
          <a:bodyPr/>
          <a:lstStyle/>
          <a:p>
            <a:r>
              <a:rPr lang="en-US" sz="2400" dirty="0">
                <a:solidFill>
                  <a:srgbClr val="C00000"/>
                </a:solidFill>
              </a:rPr>
              <a:t>Solar Window</a:t>
            </a:r>
          </a:p>
        </p:txBody>
      </p:sp>
      <p:sp>
        <p:nvSpPr>
          <p:cNvPr id="3" name="Slide Number Placeholder 2">
            <a:extLst>
              <a:ext uri="{FF2B5EF4-FFF2-40B4-BE49-F238E27FC236}">
                <a16:creationId xmlns:a16="http://schemas.microsoft.com/office/drawing/2014/main" id="{BD4C77BE-BC5E-44BE-9A78-01B40A718A54}"/>
              </a:ext>
            </a:extLst>
          </p:cNvPr>
          <p:cNvSpPr>
            <a:spLocks noGrp="1"/>
          </p:cNvSpPr>
          <p:nvPr>
            <p:ph type="sldNum" sz="quarter" idx="10"/>
          </p:nvPr>
        </p:nvSpPr>
        <p:spPr/>
        <p:txBody>
          <a:bodyPr/>
          <a:lstStyle/>
          <a:p>
            <a:fld id="{ABCC55F3-FED4-490E-A042-E14AA0C2962A}" type="slidenum">
              <a:rPr lang="en-GB" smtClean="0"/>
              <a:pPr/>
              <a:t>26</a:t>
            </a:fld>
            <a:endParaRPr lang="en-GB" dirty="0"/>
          </a:p>
        </p:txBody>
      </p:sp>
      <p:sp>
        <p:nvSpPr>
          <p:cNvPr id="4" name="Rectangle 3">
            <a:extLst>
              <a:ext uri="{FF2B5EF4-FFF2-40B4-BE49-F238E27FC236}">
                <a16:creationId xmlns:a16="http://schemas.microsoft.com/office/drawing/2014/main" id="{B4B745B6-C9E4-47B6-B39E-4F8EA8FEAC3D}"/>
              </a:ext>
            </a:extLst>
          </p:cNvPr>
          <p:cNvSpPr/>
          <p:nvPr/>
        </p:nvSpPr>
        <p:spPr>
          <a:xfrm>
            <a:off x="457200" y="1143000"/>
            <a:ext cx="8305800" cy="2923877"/>
          </a:xfrm>
          <a:prstGeom prst="rect">
            <a:avLst/>
          </a:prstGeom>
        </p:spPr>
        <p:txBody>
          <a:bodyPr wrap="square">
            <a:spAutoFit/>
          </a:bodyPr>
          <a:lstStyle/>
          <a:p>
            <a:pPr marL="0" marR="0" algn="just">
              <a:lnSpc>
                <a:spcPct val="115000"/>
              </a:lnSpc>
              <a:spcBef>
                <a:spcPts val="0"/>
              </a:spcBef>
              <a:spcAft>
                <a:spcPts val="0"/>
              </a:spcAft>
            </a:pPr>
            <a:r>
              <a:rPr lang="en-US" sz="3200" dirty="0">
                <a:solidFill>
                  <a:schemeClr val="tx1"/>
                </a:solidFill>
                <a:latin typeface="TimesNewRomanPSMT"/>
                <a:ea typeface="Calibri" panose="020F0502020204030204" pitchFamily="34" charset="0"/>
                <a:cs typeface="TimesNewRomanPSMT"/>
              </a:rPr>
              <a:t>New technologies are used in designing the windows that include </a:t>
            </a:r>
            <a:r>
              <a:rPr lang="en-US" sz="3200" dirty="0">
                <a:solidFill>
                  <a:srgbClr val="000099"/>
                </a:solidFill>
                <a:latin typeface="TimesNewRomanPSMT"/>
                <a:ea typeface="Calibri" panose="020F0502020204030204" pitchFamily="34" charset="0"/>
                <a:cs typeface="TimesNewRomanPSMT"/>
              </a:rPr>
              <a:t>selective coatings, &amp; increasing window insulation properties lessened </a:t>
            </a:r>
            <a:r>
              <a:rPr lang="en-US" sz="3200" dirty="0">
                <a:solidFill>
                  <a:schemeClr val="tx1"/>
                </a:solidFill>
                <a:latin typeface="TimesNewRomanPSMT"/>
                <a:ea typeface="Calibri" panose="020F0502020204030204" pitchFamily="34" charset="0"/>
                <a:cs typeface="TimesNewRomanPSMT"/>
              </a:rPr>
              <a:t>such concerns to help keep heat where it is needed.</a:t>
            </a:r>
            <a:endParaRPr lang="en-US" sz="2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52179620"/>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C9651-4EDF-461D-B9BC-3C2CC7AFB19D}"/>
              </a:ext>
            </a:extLst>
          </p:cNvPr>
          <p:cNvSpPr>
            <a:spLocks noGrp="1"/>
          </p:cNvSpPr>
          <p:nvPr>
            <p:ph type="title"/>
          </p:nvPr>
        </p:nvSpPr>
        <p:spPr>
          <a:xfrm>
            <a:off x="1181100" y="228599"/>
            <a:ext cx="7581900" cy="381001"/>
          </a:xfrm>
        </p:spPr>
        <p:txBody>
          <a:bodyPr/>
          <a:lstStyle/>
          <a:p>
            <a:r>
              <a:rPr lang="en-US" sz="2400" dirty="0">
                <a:solidFill>
                  <a:srgbClr val="C00000"/>
                </a:solidFill>
              </a:rPr>
              <a:t>Solar Window</a:t>
            </a:r>
          </a:p>
        </p:txBody>
      </p:sp>
      <p:sp>
        <p:nvSpPr>
          <p:cNvPr id="3" name="Slide Number Placeholder 2">
            <a:extLst>
              <a:ext uri="{FF2B5EF4-FFF2-40B4-BE49-F238E27FC236}">
                <a16:creationId xmlns:a16="http://schemas.microsoft.com/office/drawing/2014/main" id="{BD4C77BE-BC5E-44BE-9A78-01B40A718A54}"/>
              </a:ext>
            </a:extLst>
          </p:cNvPr>
          <p:cNvSpPr>
            <a:spLocks noGrp="1"/>
          </p:cNvSpPr>
          <p:nvPr>
            <p:ph type="sldNum" sz="quarter" idx="10"/>
          </p:nvPr>
        </p:nvSpPr>
        <p:spPr/>
        <p:txBody>
          <a:bodyPr/>
          <a:lstStyle/>
          <a:p>
            <a:fld id="{ABCC55F3-FED4-490E-A042-E14AA0C2962A}" type="slidenum">
              <a:rPr lang="en-GB" smtClean="0"/>
              <a:pPr/>
              <a:t>27</a:t>
            </a:fld>
            <a:endParaRPr lang="en-GB" dirty="0"/>
          </a:p>
        </p:txBody>
      </p:sp>
      <p:sp>
        <p:nvSpPr>
          <p:cNvPr id="4" name="Rectangle 3">
            <a:extLst>
              <a:ext uri="{FF2B5EF4-FFF2-40B4-BE49-F238E27FC236}">
                <a16:creationId xmlns:a16="http://schemas.microsoft.com/office/drawing/2014/main" id="{B4B745B6-C9E4-47B6-B39E-4F8EA8FEAC3D}"/>
              </a:ext>
            </a:extLst>
          </p:cNvPr>
          <p:cNvSpPr/>
          <p:nvPr/>
        </p:nvSpPr>
        <p:spPr>
          <a:xfrm>
            <a:off x="457200" y="1143000"/>
            <a:ext cx="8305800" cy="4456285"/>
          </a:xfrm>
          <a:prstGeom prst="rect">
            <a:avLst/>
          </a:prstGeom>
        </p:spPr>
        <p:txBody>
          <a:bodyPr wrap="square">
            <a:spAutoFit/>
          </a:bodyPr>
          <a:lstStyle/>
          <a:p>
            <a:pPr marL="0" marR="0" algn="just">
              <a:lnSpc>
                <a:spcPct val="115000"/>
              </a:lnSpc>
              <a:spcBef>
                <a:spcPts val="0"/>
              </a:spcBef>
              <a:spcAft>
                <a:spcPts val="0"/>
              </a:spcAft>
            </a:pPr>
            <a:r>
              <a:rPr lang="en-US" sz="3200" dirty="0">
                <a:solidFill>
                  <a:schemeClr val="tx1"/>
                </a:solidFill>
                <a:latin typeface="TimesNewRomanPSMT"/>
                <a:ea typeface="Calibri" panose="020F0502020204030204" pitchFamily="34" charset="0"/>
                <a:cs typeface="TimesNewRomanPSMT"/>
              </a:rPr>
              <a:t>A high Solar Heat Gain Coefficient </a:t>
            </a:r>
            <a:r>
              <a:rPr lang="en-US" sz="3200" b="1" dirty="0">
                <a:solidFill>
                  <a:schemeClr val="tx1"/>
                </a:solidFill>
                <a:effectLst>
                  <a:outerShdw blurRad="38100" dist="38100" dir="2700000" algn="tl">
                    <a:srgbClr val="000000">
                      <a:alpha val="43137"/>
                    </a:srgbClr>
                  </a:outerShdw>
                </a:effectLst>
                <a:latin typeface="TimesNewRomanPSMT"/>
                <a:ea typeface="Calibri" panose="020F0502020204030204" pitchFamily="34" charset="0"/>
                <a:cs typeface="TimesNewRomanPSMT"/>
              </a:rPr>
              <a:t>(SHGC) </a:t>
            </a:r>
            <a:r>
              <a:rPr lang="en-US" sz="3200" dirty="0">
                <a:solidFill>
                  <a:schemeClr val="tx1"/>
                </a:solidFill>
                <a:latin typeface="TimesNewRomanPSMT"/>
                <a:ea typeface="Calibri" panose="020F0502020204030204" pitchFamily="34" charset="0"/>
                <a:cs typeface="TimesNewRomanPSMT"/>
              </a:rPr>
              <a:t>usually 0.60 or </a:t>
            </a:r>
            <a:r>
              <a:rPr lang="en-US" sz="3200" dirty="0" err="1">
                <a:solidFill>
                  <a:schemeClr val="tx1"/>
                </a:solidFill>
                <a:latin typeface="TimesNewRomanPSMT"/>
                <a:ea typeface="Calibri" panose="020F0502020204030204" pitchFamily="34" charset="0"/>
                <a:cs typeface="TimesNewRomanPSMT"/>
              </a:rPr>
              <a:t>higher,to</a:t>
            </a:r>
            <a:r>
              <a:rPr lang="en-US" sz="3200" dirty="0">
                <a:solidFill>
                  <a:schemeClr val="tx1"/>
                </a:solidFill>
                <a:latin typeface="TimesNewRomanPSMT"/>
                <a:ea typeface="Calibri" panose="020F0502020204030204" pitchFamily="34" charset="0"/>
                <a:cs typeface="TimesNewRomanPSMT"/>
              </a:rPr>
              <a:t> maximize heat gain is required in south-facing windows to be effective, to reduce conductive heat transfer the </a:t>
            </a:r>
            <a:r>
              <a:rPr lang="en-US" sz="3200" dirty="0">
                <a:solidFill>
                  <a:srgbClr val="C00000"/>
                </a:solidFill>
                <a:latin typeface="TimesNewRomanPSMT"/>
                <a:ea typeface="Calibri" panose="020F0502020204030204" pitchFamily="34" charset="0"/>
                <a:cs typeface="TimesNewRomanPSMT"/>
              </a:rPr>
              <a:t>U-factor must be low (0.35 or less)</a:t>
            </a:r>
            <a:r>
              <a:rPr lang="en-US" sz="3200" dirty="0">
                <a:solidFill>
                  <a:schemeClr val="tx1"/>
                </a:solidFill>
                <a:latin typeface="TimesNewRomanPSMT"/>
                <a:ea typeface="Calibri" panose="020F0502020204030204" pitchFamily="34" charset="0"/>
                <a:cs typeface="TimesNewRomanPSMT"/>
              </a:rPr>
              <a:t>, &amp; for good visible light transfer it is used a </a:t>
            </a:r>
            <a:r>
              <a:rPr lang="en-US" sz="3200" dirty="0">
                <a:solidFill>
                  <a:srgbClr val="000099"/>
                </a:solidFill>
                <a:latin typeface="TimesNewRomanPSMT"/>
                <a:ea typeface="Calibri" panose="020F0502020204030204" pitchFamily="34" charset="0"/>
                <a:cs typeface="TimesNewRomanPSMT"/>
              </a:rPr>
              <a:t>high visible transmittance </a:t>
            </a:r>
            <a:r>
              <a:rPr lang="en-US" sz="3200" dirty="0">
                <a:solidFill>
                  <a:srgbClr val="C00000"/>
                </a:solidFill>
                <a:latin typeface="TimesNewRomanPSMT"/>
                <a:ea typeface="Calibri" panose="020F0502020204030204" pitchFamily="34" charset="0"/>
                <a:cs typeface="TimesNewRomanPSMT"/>
              </a:rPr>
              <a:t>(VT). </a:t>
            </a:r>
          </a:p>
          <a:p>
            <a:pPr marL="0" marR="0" algn="just">
              <a:lnSpc>
                <a:spcPct val="115000"/>
              </a:lnSpc>
              <a:spcBef>
                <a:spcPts val="0"/>
              </a:spcBef>
              <a:spcAft>
                <a:spcPts val="0"/>
              </a:spcAft>
            </a:pPr>
            <a:endParaRPr lang="en-US" sz="24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59089140"/>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C9651-4EDF-461D-B9BC-3C2CC7AFB19D}"/>
              </a:ext>
            </a:extLst>
          </p:cNvPr>
          <p:cNvSpPr>
            <a:spLocks noGrp="1"/>
          </p:cNvSpPr>
          <p:nvPr>
            <p:ph type="title"/>
          </p:nvPr>
        </p:nvSpPr>
        <p:spPr>
          <a:xfrm>
            <a:off x="1181100" y="228599"/>
            <a:ext cx="7581900" cy="381001"/>
          </a:xfrm>
        </p:spPr>
        <p:txBody>
          <a:bodyPr/>
          <a:lstStyle/>
          <a:p>
            <a:r>
              <a:rPr lang="en-US" sz="2400" dirty="0">
                <a:solidFill>
                  <a:srgbClr val="C00000"/>
                </a:solidFill>
              </a:rPr>
              <a:t>Solar Window</a:t>
            </a:r>
          </a:p>
        </p:txBody>
      </p:sp>
      <p:sp>
        <p:nvSpPr>
          <p:cNvPr id="3" name="Slide Number Placeholder 2">
            <a:extLst>
              <a:ext uri="{FF2B5EF4-FFF2-40B4-BE49-F238E27FC236}">
                <a16:creationId xmlns:a16="http://schemas.microsoft.com/office/drawing/2014/main" id="{BD4C77BE-BC5E-44BE-9A78-01B40A718A54}"/>
              </a:ext>
            </a:extLst>
          </p:cNvPr>
          <p:cNvSpPr>
            <a:spLocks noGrp="1"/>
          </p:cNvSpPr>
          <p:nvPr>
            <p:ph type="sldNum" sz="quarter" idx="10"/>
          </p:nvPr>
        </p:nvSpPr>
        <p:spPr/>
        <p:txBody>
          <a:bodyPr/>
          <a:lstStyle/>
          <a:p>
            <a:fld id="{ABCC55F3-FED4-490E-A042-E14AA0C2962A}" type="slidenum">
              <a:rPr lang="en-GB" smtClean="0"/>
              <a:pPr/>
              <a:t>28</a:t>
            </a:fld>
            <a:endParaRPr lang="en-GB" dirty="0"/>
          </a:p>
        </p:txBody>
      </p:sp>
      <p:sp>
        <p:nvSpPr>
          <p:cNvPr id="4" name="Rectangle 3">
            <a:extLst>
              <a:ext uri="{FF2B5EF4-FFF2-40B4-BE49-F238E27FC236}">
                <a16:creationId xmlns:a16="http://schemas.microsoft.com/office/drawing/2014/main" id="{B4B745B6-C9E4-47B6-B39E-4F8EA8FEAC3D}"/>
              </a:ext>
            </a:extLst>
          </p:cNvPr>
          <p:cNvSpPr/>
          <p:nvPr/>
        </p:nvSpPr>
        <p:spPr>
          <a:xfrm>
            <a:off x="457200" y="1143000"/>
            <a:ext cx="8305800" cy="4456285"/>
          </a:xfrm>
          <a:prstGeom prst="rect">
            <a:avLst/>
          </a:prstGeom>
        </p:spPr>
        <p:txBody>
          <a:bodyPr wrap="square">
            <a:spAutoFit/>
          </a:bodyPr>
          <a:lstStyle/>
          <a:p>
            <a:pPr marL="457200" marR="0" indent="-457200" algn="just">
              <a:lnSpc>
                <a:spcPct val="115000"/>
              </a:lnSpc>
              <a:spcBef>
                <a:spcPts val="0"/>
              </a:spcBef>
              <a:spcAft>
                <a:spcPts val="0"/>
              </a:spcAft>
              <a:buFont typeface="Arial" panose="020B0604020202020204" pitchFamily="34" charset="0"/>
              <a:buChar char="•"/>
            </a:pPr>
            <a:r>
              <a:rPr lang="en-US" sz="3200" b="1"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SHGC</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refers to the portion of incident sunlight admitted through a window</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&amp; </a:t>
            </a:r>
            <a:r>
              <a:rPr lang="en-US" sz="32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U-factor</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indicates the heat loss rate for the window assembly</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p>
          <a:p>
            <a:pPr marL="457200" marR="0" indent="-457200" algn="just">
              <a:lnSpc>
                <a:spcPct val="115000"/>
              </a:lnSpc>
              <a:spcBef>
                <a:spcPts val="0"/>
              </a:spcBef>
              <a:spcAft>
                <a:spcPts val="0"/>
              </a:spcAft>
              <a:buFont typeface="Arial" panose="020B0604020202020204" pitchFamily="34" charset="0"/>
              <a:buChar char="•"/>
            </a:pP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Shading from landscaping, overhangs, shutters, and solar window screens helps lower heat gain on windows that receive full sun.</a:t>
            </a:r>
            <a:endPar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endParaRPr lang="en-US" sz="24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2800359"/>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C9651-4EDF-461D-B9BC-3C2CC7AFB19D}"/>
              </a:ext>
            </a:extLst>
          </p:cNvPr>
          <p:cNvSpPr>
            <a:spLocks noGrp="1"/>
          </p:cNvSpPr>
          <p:nvPr>
            <p:ph type="title"/>
          </p:nvPr>
        </p:nvSpPr>
        <p:spPr>
          <a:xfrm>
            <a:off x="1181100" y="228599"/>
            <a:ext cx="7581900" cy="381001"/>
          </a:xfrm>
        </p:spPr>
        <p:txBody>
          <a:bodyPr/>
          <a:lstStyle/>
          <a:p>
            <a:r>
              <a:rPr lang="en-US" sz="2400" dirty="0">
                <a:solidFill>
                  <a:schemeClr val="tx1"/>
                </a:solidFill>
                <a:latin typeface="TimesNewRomanPS-BoldMT"/>
                <a:ea typeface="Calibri" panose="020F0502020204030204" pitchFamily="34" charset="0"/>
                <a:cs typeface="TimesNewRomanPS-BoldMT"/>
              </a:rPr>
              <a:t>Solar Wall (or </a:t>
            </a:r>
            <a:r>
              <a:rPr lang="en-US" sz="2400" dirty="0" err="1">
                <a:solidFill>
                  <a:schemeClr val="tx1"/>
                </a:solidFill>
                <a:latin typeface="TimesNewRomanPS-BoldMT"/>
                <a:ea typeface="Calibri" panose="020F0502020204030204" pitchFamily="34" charset="0"/>
                <a:cs typeface="TimesNewRomanPS-BoldMT"/>
              </a:rPr>
              <a:t>Trombe</a:t>
            </a:r>
            <a:r>
              <a:rPr lang="en-US" sz="2400" dirty="0">
                <a:solidFill>
                  <a:schemeClr val="tx1"/>
                </a:solidFill>
                <a:latin typeface="TimesNewRomanPS-BoldMT"/>
                <a:ea typeface="Calibri" panose="020F0502020204030204" pitchFamily="34" charset="0"/>
                <a:cs typeface="TimesNewRomanPS-BoldMT"/>
              </a:rPr>
              <a:t> Wall)</a:t>
            </a:r>
            <a:endParaRPr lang="en-US" sz="2400" dirty="0">
              <a:solidFill>
                <a:schemeClr val="tx1"/>
              </a:solidFill>
            </a:endParaRPr>
          </a:p>
        </p:txBody>
      </p:sp>
      <p:sp>
        <p:nvSpPr>
          <p:cNvPr id="3" name="Slide Number Placeholder 2">
            <a:extLst>
              <a:ext uri="{FF2B5EF4-FFF2-40B4-BE49-F238E27FC236}">
                <a16:creationId xmlns:a16="http://schemas.microsoft.com/office/drawing/2014/main" id="{BD4C77BE-BC5E-44BE-9A78-01B40A718A54}"/>
              </a:ext>
            </a:extLst>
          </p:cNvPr>
          <p:cNvSpPr>
            <a:spLocks noGrp="1"/>
          </p:cNvSpPr>
          <p:nvPr>
            <p:ph type="sldNum" sz="quarter" idx="10"/>
          </p:nvPr>
        </p:nvSpPr>
        <p:spPr/>
        <p:txBody>
          <a:bodyPr/>
          <a:lstStyle/>
          <a:p>
            <a:fld id="{ABCC55F3-FED4-490E-A042-E14AA0C2962A}" type="slidenum">
              <a:rPr lang="en-GB" smtClean="0"/>
              <a:pPr/>
              <a:t>29</a:t>
            </a:fld>
            <a:endParaRPr lang="en-GB" dirty="0"/>
          </a:p>
        </p:txBody>
      </p:sp>
      <p:sp>
        <p:nvSpPr>
          <p:cNvPr id="4" name="Rectangle 3">
            <a:extLst>
              <a:ext uri="{FF2B5EF4-FFF2-40B4-BE49-F238E27FC236}">
                <a16:creationId xmlns:a16="http://schemas.microsoft.com/office/drawing/2014/main" id="{B4B745B6-C9E4-47B6-B39E-4F8EA8FEAC3D}"/>
              </a:ext>
            </a:extLst>
          </p:cNvPr>
          <p:cNvSpPr/>
          <p:nvPr/>
        </p:nvSpPr>
        <p:spPr>
          <a:xfrm>
            <a:off x="221456" y="1371600"/>
            <a:ext cx="8305800" cy="5153270"/>
          </a:xfrm>
          <a:prstGeom prst="rect">
            <a:avLst/>
          </a:prstGeom>
        </p:spPr>
        <p:txBody>
          <a:bodyPr wrap="square">
            <a:spAutoFit/>
          </a:bodyPr>
          <a:lstStyle/>
          <a:p>
            <a:pPr marL="0" marR="0" algn="just">
              <a:lnSpc>
                <a:spcPct val="115000"/>
              </a:lnSpc>
              <a:spcBef>
                <a:spcPts val="0"/>
              </a:spcBef>
              <a:spcAft>
                <a:spcPts val="0"/>
              </a:spcAft>
            </a:pPr>
            <a:r>
              <a:rPr lang="en-US" sz="3200" dirty="0">
                <a:solidFill>
                  <a:srgbClr val="C00000"/>
                </a:solidFill>
                <a:latin typeface="TimesNewRomanPSMT"/>
                <a:ea typeface="Calibri" panose="020F0502020204030204" pitchFamily="34" charset="0"/>
                <a:cs typeface="TimesNewRomanPSMT"/>
              </a:rPr>
              <a:t>Solar walls are simple systems used for space heating. These walls are also known as </a:t>
            </a:r>
            <a:r>
              <a:rPr lang="en-US" sz="3200" dirty="0" err="1">
                <a:solidFill>
                  <a:srgbClr val="C00000"/>
                </a:solidFill>
                <a:latin typeface="TimesNewRomanPSMT"/>
                <a:ea typeface="Calibri" panose="020F0502020204030204" pitchFamily="34" charset="0"/>
                <a:cs typeface="TimesNewRomanPSMT"/>
              </a:rPr>
              <a:t>Trombe</a:t>
            </a:r>
            <a:r>
              <a:rPr lang="en-US" sz="3200" dirty="0">
                <a:solidFill>
                  <a:srgbClr val="C00000"/>
                </a:solidFill>
                <a:latin typeface="TimesNewRomanPSMT"/>
                <a:ea typeface="Calibri" panose="020F0502020204030204" pitchFamily="34" charset="0"/>
                <a:cs typeface="TimesNewRomanPSMT"/>
              </a:rPr>
              <a:t> walls. </a:t>
            </a:r>
          </a:p>
          <a:p>
            <a:pPr marL="0" marR="0" algn="just">
              <a:lnSpc>
                <a:spcPct val="115000"/>
              </a:lnSpc>
              <a:spcBef>
                <a:spcPts val="0"/>
              </a:spcBef>
              <a:spcAft>
                <a:spcPts val="0"/>
              </a:spcAft>
            </a:pPr>
            <a:r>
              <a:rPr lang="en-US" sz="3200" dirty="0">
                <a:solidFill>
                  <a:schemeClr val="tx1"/>
                </a:solidFill>
                <a:latin typeface="TimesNewRomanPSMT"/>
                <a:ea typeface="Calibri" panose="020F0502020204030204" pitchFamily="34" charset="0"/>
                <a:cs typeface="TimesNewRomanPSMT"/>
              </a:rPr>
              <a:t>The diagram in figure shows how the collector operates. </a:t>
            </a:r>
            <a:r>
              <a:rPr lang="en-US" sz="3200" dirty="0">
                <a:solidFill>
                  <a:srgbClr val="C00000"/>
                </a:solidFill>
                <a:latin typeface="TimesNewRomanPSMT"/>
                <a:ea typeface="Calibri" panose="020F0502020204030204" pitchFamily="34" charset="0"/>
                <a:cs typeface="TimesNewRomanPSMT"/>
              </a:rPr>
              <a:t>The solar radiation heats the outside of the solar wall. </a:t>
            </a:r>
            <a:r>
              <a:rPr lang="en-US" sz="3200" dirty="0">
                <a:solidFill>
                  <a:schemeClr val="tx1"/>
                </a:solidFill>
                <a:latin typeface="TimesNewRomanPSMT"/>
                <a:ea typeface="Calibri" panose="020F0502020204030204" pitchFamily="34" charset="0"/>
                <a:cs typeface="TimesNewRomanPSMT"/>
              </a:rPr>
              <a:t>The heat slowly passes through the massive wall, &amp; </a:t>
            </a:r>
            <a:r>
              <a:rPr lang="en-US" sz="3200" dirty="0">
                <a:solidFill>
                  <a:srgbClr val="C00000"/>
                </a:solidFill>
                <a:latin typeface="TimesNewRomanPSMT"/>
                <a:ea typeface="Calibri" panose="020F0502020204030204" pitchFamily="34" charset="0"/>
                <a:cs typeface="TimesNewRomanPSMT"/>
              </a:rPr>
              <a:t>arrives at the inside surface of the wall several hours later to provide heat in the evening. </a:t>
            </a:r>
            <a:endParaRPr lang="en-US" sz="24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0799363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8B501-3A7D-4B08-B8C3-8E4E21FCA210}"/>
              </a:ext>
            </a:extLst>
          </p:cNvPr>
          <p:cNvSpPr>
            <a:spLocks noGrp="1"/>
          </p:cNvSpPr>
          <p:nvPr>
            <p:ph type="title"/>
          </p:nvPr>
        </p:nvSpPr>
        <p:spPr>
          <a:xfrm>
            <a:off x="1181099" y="152399"/>
            <a:ext cx="7796213" cy="457201"/>
          </a:xfrm>
        </p:spPr>
        <p:txBody>
          <a:bodyPr/>
          <a:lstStyle/>
          <a:p>
            <a:r>
              <a:rPr lang="en-US" sz="2800" dirty="0">
                <a:solidFill>
                  <a:schemeClr val="tx1"/>
                </a:solidFill>
                <a:latin typeface="Times New Roman" panose="02020603050405020304" pitchFamily="18" charset="0"/>
                <a:cs typeface="Times New Roman" panose="02020603050405020304" pitchFamily="18" charset="0"/>
              </a:rPr>
              <a:t>Application of solar energy that can be used </a:t>
            </a:r>
            <a:br>
              <a:rPr lang="en-US" dirty="0">
                <a:solidFill>
                  <a:schemeClr val="tx1"/>
                </a:solidFill>
                <a:latin typeface="Times New Roman" panose="02020603050405020304" pitchFamily="18" charset="0"/>
                <a:cs typeface="Times New Roman" panose="02020603050405020304" pitchFamily="18" charset="0"/>
              </a:rPr>
            </a:br>
            <a:br>
              <a:rPr lang="en-US" dirty="0"/>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6C7F5D28-2222-4BCC-B0CD-987F15A50B73}"/>
              </a:ext>
            </a:extLst>
          </p:cNvPr>
          <p:cNvSpPr>
            <a:spLocks noGrp="1"/>
          </p:cNvSpPr>
          <p:nvPr>
            <p:ph type="sldNum" sz="quarter" idx="10"/>
          </p:nvPr>
        </p:nvSpPr>
        <p:spPr/>
        <p:txBody>
          <a:bodyPr/>
          <a:lstStyle/>
          <a:p>
            <a:fld id="{ABCC55F3-FED4-490E-A042-E14AA0C2962A}" type="slidenum">
              <a:rPr lang="en-GB" smtClean="0"/>
              <a:pPr/>
              <a:t>3</a:t>
            </a:fld>
            <a:endParaRPr lang="en-GB" dirty="0"/>
          </a:p>
        </p:txBody>
      </p:sp>
      <p:sp>
        <p:nvSpPr>
          <p:cNvPr id="5" name="TextBox 4">
            <a:extLst>
              <a:ext uri="{FF2B5EF4-FFF2-40B4-BE49-F238E27FC236}">
                <a16:creationId xmlns:a16="http://schemas.microsoft.com/office/drawing/2014/main" id="{7AFDC31E-4BE4-459A-B012-4D131362E5E5}"/>
              </a:ext>
            </a:extLst>
          </p:cNvPr>
          <p:cNvSpPr txBox="1"/>
          <p:nvPr/>
        </p:nvSpPr>
        <p:spPr>
          <a:xfrm>
            <a:off x="609600" y="1066800"/>
            <a:ext cx="8001000" cy="5816977"/>
          </a:xfrm>
          <a:prstGeom prst="rect">
            <a:avLst/>
          </a:prstGeom>
          <a:noFill/>
        </p:spPr>
        <p:txBody>
          <a:bodyPr wrap="square" rtlCol="0">
            <a:spAutoFit/>
          </a:bodyPr>
          <a:lstStyle/>
          <a:p>
            <a:pPr algn="just"/>
            <a:r>
              <a:rPr lang="en-US" sz="2800" b="1" dirty="0">
                <a:solidFill>
                  <a:srgbClr val="000099"/>
                </a:solidFill>
                <a:latin typeface="Times New Roman" panose="02020603050405020304" pitchFamily="18" charset="0"/>
                <a:cs typeface="Times New Roman" panose="02020603050405020304" pitchFamily="18" charset="0"/>
              </a:rPr>
              <a:t>Solar Thermal Water heating systems</a:t>
            </a:r>
          </a:p>
          <a:p>
            <a:pPr algn="just"/>
            <a:r>
              <a:rPr lang="en-US" b="1" dirty="0">
                <a:solidFill>
                  <a:schemeClr val="tx1"/>
                </a:solidFill>
                <a:latin typeface="Times New Roman" panose="02020603050405020304" pitchFamily="18" charset="0"/>
                <a:cs typeface="Times New Roman" panose="02020603050405020304" pitchFamily="18" charset="0"/>
              </a:rPr>
              <a:t>Households, public building (hotels, hospitals, universities, school), and factories are the main users of solar water heating systems. </a:t>
            </a:r>
          </a:p>
          <a:p>
            <a:pPr algn="just"/>
            <a:endParaRPr lang="en-US" b="1" dirty="0">
              <a:solidFill>
                <a:schemeClr val="tx1"/>
              </a:solidFill>
              <a:latin typeface="Times New Roman" panose="02020603050405020304" pitchFamily="18" charset="0"/>
              <a:cs typeface="Times New Roman" panose="02020603050405020304" pitchFamily="18" charset="0"/>
            </a:endParaRPr>
          </a:p>
          <a:p>
            <a:pPr algn="just"/>
            <a:r>
              <a:rPr lang="en-US" sz="2800" b="1" dirty="0">
                <a:solidFill>
                  <a:srgbClr val="000099"/>
                </a:solidFill>
                <a:latin typeface="Times New Roman" panose="02020603050405020304" pitchFamily="18" charset="0"/>
                <a:cs typeface="Times New Roman" panose="02020603050405020304" pitchFamily="18" charset="0"/>
              </a:rPr>
              <a:t>Solar District Heating</a:t>
            </a:r>
          </a:p>
          <a:p>
            <a:pPr algn="just"/>
            <a:r>
              <a:rPr lang="en-US" sz="2400" dirty="0">
                <a:solidFill>
                  <a:schemeClr val="tx1"/>
                </a:solidFill>
                <a:latin typeface="Times New Roman" panose="02020603050405020304" pitchFamily="18" charset="0"/>
                <a:cs typeface="Times New Roman" panose="02020603050405020304" pitchFamily="18" charset="0"/>
              </a:rPr>
              <a:t>District heating is one of heating systems that transfers &amp; distributes heat that used in the </a:t>
            </a:r>
            <a:r>
              <a:rPr lang="en-US" sz="2400" dirty="0">
                <a:solidFill>
                  <a:srgbClr val="FF0000"/>
                </a:solidFill>
                <a:latin typeface="Times New Roman" panose="02020603050405020304" pitchFamily="18" charset="0"/>
                <a:cs typeface="Times New Roman" panose="02020603050405020304" pitchFamily="18" charset="0"/>
              </a:rPr>
              <a:t>residential industrial &amp; commercial sectors for hot water heating, space heating, &amp; industrial processes, it is very reliable</a:t>
            </a:r>
            <a:r>
              <a:rPr lang="en-US" sz="2400" dirty="0">
                <a:solidFill>
                  <a:schemeClr val="tx1"/>
                </a:solidFill>
                <a:latin typeface="Times New Roman" panose="02020603050405020304" pitchFamily="18" charset="0"/>
                <a:cs typeface="Times New Roman" panose="02020603050405020304" pitchFamily="18" charset="0"/>
              </a:rPr>
              <a:t>, see figure.</a:t>
            </a:r>
          </a:p>
          <a:p>
            <a:pPr algn="just"/>
            <a:endParaRPr lang="en-US" sz="2400" dirty="0">
              <a:solidFill>
                <a:schemeClr val="tx1"/>
              </a:solidFill>
              <a:latin typeface="Times New Roman" panose="02020603050405020304" pitchFamily="18" charset="0"/>
              <a:cs typeface="Times New Roman" panose="02020603050405020304" pitchFamily="18" charset="0"/>
            </a:endParaRPr>
          </a:p>
          <a:p>
            <a:pPr algn="just"/>
            <a:r>
              <a:rPr lang="en-US" sz="2400" dirty="0">
                <a:solidFill>
                  <a:srgbClr val="C00000"/>
                </a:solidFill>
                <a:latin typeface="Times New Roman" panose="02020603050405020304" pitchFamily="18" charset="0"/>
                <a:cs typeface="Times New Roman" panose="02020603050405020304" pitchFamily="18" charset="0"/>
              </a:rPr>
              <a:t>The temperature of district heating supply water varies depending on the country weather, being for example </a:t>
            </a:r>
            <a:r>
              <a:rPr lang="en-US" sz="2400" dirty="0">
                <a:solidFill>
                  <a:srgbClr val="000099"/>
                </a:solidFill>
                <a:latin typeface="Times New Roman" panose="02020603050405020304" pitchFamily="18" charset="0"/>
                <a:cs typeface="Times New Roman" panose="02020603050405020304" pitchFamily="18" charset="0"/>
              </a:rPr>
              <a:t>65-115° C. </a:t>
            </a:r>
            <a:endParaRPr lang="en-US" sz="2800" dirty="0">
              <a:solidFill>
                <a:srgbClr val="000099"/>
              </a:solidFill>
              <a:latin typeface="Times New Roman" panose="02020603050405020304" pitchFamily="18" charset="0"/>
              <a:cs typeface="Times New Roman" panose="02020603050405020304" pitchFamily="18" charset="0"/>
            </a:endParaRPr>
          </a:p>
          <a:p>
            <a:pPr algn="just"/>
            <a:endParaRPr lang="en-US" sz="3200" b="1" dirty="0">
              <a:solidFill>
                <a:schemeClr val="tx1"/>
              </a:solidFill>
              <a:latin typeface="Times New Roman" panose="02020603050405020304" pitchFamily="18" charset="0"/>
              <a:cs typeface="Times New Roman" panose="02020603050405020304" pitchFamily="18" charset="0"/>
            </a:endParaRPr>
          </a:p>
          <a:p>
            <a:pPr algn="just"/>
            <a:endParaRPr lang="en-US" sz="3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314306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C9651-4EDF-461D-B9BC-3C2CC7AFB19D}"/>
              </a:ext>
            </a:extLst>
          </p:cNvPr>
          <p:cNvSpPr>
            <a:spLocks noGrp="1"/>
          </p:cNvSpPr>
          <p:nvPr>
            <p:ph type="title"/>
          </p:nvPr>
        </p:nvSpPr>
        <p:spPr>
          <a:xfrm>
            <a:off x="1181100" y="228599"/>
            <a:ext cx="7581900" cy="381001"/>
          </a:xfrm>
        </p:spPr>
        <p:txBody>
          <a:bodyPr/>
          <a:lstStyle/>
          <a:p>
            <a:r>
              <a:rPr lang="en-US" sz="2400" dirty="0">
                <a:solidFill>
                  <a:schemeClr val="tx1"/>
                </a:solidFill>
                <a:latin typeface="TimesNewRomanPS-BoldMT"/>
                <a:ea typeface="Calibri" panose="020F0502020204030204" pitchFamily="34" charset="0"/>
                <a:cs typeface="TimesNewRomanPS-BoldMT"/>
              </a:rPr>
              <a:t>Solar Wall (or </a:t>
            </a:r>
            <a:r>
              <a:rPr lang="en-US" sz="2400" dirty="0" err="1">
                <a:solidFill>
                  <a:schemeClr val="tx1"/>
                </a:solidFill>
                <a:latin typeface="TimesNewRomanPS-BoldMT"/>
                <a:ea typeface="Calibri" panose="020F0502020204030204" pitchFamily="34" charset="0"/>
                <a:cs typeface="TimesNewRomanPS-BoldMT"/>
              </a:rPr>
              <a:t>Trombe</a:t>
            </a:r>
            <a:r>
              <a:rPr lang="en-US" sz="2400" dirty="0">
                <a:solidFill>
                  <a:schemeClr val="tx1"/>
                </a:solidFill>
                <a:latin typeface="TimesNewRomanPS-BoldMT"/>
                <a:ea typeface="Calibri" panose="020F0502020204030204" pitchFamily="34" charset="0"/>
                <a:cs typeface="TimesNewRomanPS-BoldMT"/>
              </a:rPr>
              <a:t> Wall)</a:t>
            </a:r>
            <a:endParaRPr lang="en-US" sz="2400" dirty="0">
              <a:solidFill>
                <a:schemeClr val="tx1"/>
              </a:solidFill>
            </a:endParaRPr>
          </a:p>
        </p:txBody>
      </p:sp>
      <p:sp>
        <p:nvSpPr>
          <p:cNvPr id="3" name="Slide Number Placeholder 2">
            <a:extLst>
              <a:ext uri="{FF2B5EF4-FFF2-40B4-BE49-F238E27FC236}">
                <a16:creationId xmlns:a16="http://schemas.microsoft.com/office/drawing/2014/main" id="{BD4C77BE-BC5E-44BE-9A78-01B40A718A54}"/>
              </a:ext>
            </a:extLst>
          </p:cNvPr>
          <p:cNvSpPr>
            <a:spLocks noGrp="1"/>
          </p:cNvSpPr>
          <p:nvPr>
            <p:ph type="sldNum" sz="quarter" idx="10"/>
          </p:nvPr>
        </p:nvSpPr>
        <p:spPr/>
        <p:txBody>
          <a:bodyPr/>
          <a:lstStyle/>
          <a:p>
            <a:fld id="{ABCC55F3-FED4-490E-A042-E14AA0C2962A}" type="slidenum">
              <a:rPr lang="en-GB" smtClean="0"/>
              <a:pPr/>
              <a:t>30</a:t>
            </a:fld>
            <a:endParaRPr lang="en-GB" dirty="0"/>
          </a:p>
        </p:txBody>
      </p:sp>
      <p:sp>
        <p:nvSpPr>
          <p:cNvPr id="5" name="Rectangle 4">
            <a:extLst>
              <a:ext uri="{FF2B5EF4-FFF2-40B4-BE49-F238E27FC236}">
                <a16:creationId xmlns:a16="http://schemas.microsoft.com/office/drawing/2014/main" id="{926D491F-5230-490F-B496-3CBAAAE02283}"/>
              </a:ext>
            </a:extLst>
          </p:cNvPr>
          <p:cNvSpPr/>
          <p:nvPr/>
        </p:nvSpPr>
        <p:spPr>
          <a:xfrm>
            <a:off x="533400" y="1143000"/>
            <a:ext cx="8077200" cy="4020652"/>
          </a:xfrm>
          <a:prstGeom prst="rect">
            <a:avLst/>
          </a:prstGeom>
        </p:spPr>
        <p:txBody>
          <a:bodyPr wrap="square">
            <a:spAutoFit/>
          </a:bodyPr>
          <a:lstStyle/>
          <a:p>
            <a:pPr marL="0" marR="0" algn="just">
              <a:lnSpc>
                <a:spcPct val="115000"/>
              </a:lnSpc>
              <a:spcBef>
                <a:spcPts val="0"/>
              </a:spcBef>
              <a:spcAft>
                <a:spcPts val="0"/>
              </a:spcAft>
            </a:pPr>
            <a:r>
              <a:rPr lang="en-US" sz="3200" dirty="0">
                <a:solidFill>
                  <a:schemeClr val="tx1"/>
                </a:solidFill>
                <a:latin typeface="TimesNewRomanPSMT"/>
                <a:ea typeface="Calibri" panose="020F0502020204030204" pitchFamily="34" charset="0"/>
                <a:cs typeface="TimesNewRomanPSMT"/>
              </a:rPr>
              <a:t>The glazed covering on the outside of the wall reduces heat loss, &amp; </a:t>
            </a:r>
            <a:r>
              <a:rPr lang="en-US" sz="3200" dirty="0">
                <a:solidFill>
                  <a:srgbClr val="C00000"/>
                </a:solidFill>
                <a:latin typeface="TimesNewRomanPSMT"/>
                <a:ea typeface="Calibri" panose="020F0502020204030204" pitchFamily="34" charset="0"/>
                <a:cs typeface="TimesNewRomanPSMT"/>
              </a:rPr>
              <a:t>allows more heat transfer to the inside space. </a:t>
            </a:r>
          </a:p>
          <a:p>
            <a:pPr marL="0" marR="0" algn="just">
              <a:lnSpc>
                <a:spcPct val="115000"/>
              </a:lnSpc>
              <a:spcBef>
                <a:spcPts val="0"/>
              </a:spcBef>
              <a:spcAft>
                <a:spcPts val="0"/>
              </a:spcAft>
            </a:pPr>
            <a:r>
              <a:rPr lang="en-US" sz="3200" dirty="0">
                <a:solidFill>
                  <a:schemeClr val="tx1"/>
                </a:solidFill>
                <a:latin typeface="TimesNewRomanPSMT"/>
                <a:ea typeface="Calibri" panose="020F0502020204030204" pitchFamily="34" charset="0"/>
                <a:cs typeface="TimesNewRomanPSMT"/>
              </a:rPr>
              <a:t>The vents shown at the top and bottom of the wall in this diagram are optional they allow heat to be transferred to the living space earlier in the day than occurs with an unvented solar wall.</a:t>
            </a:r>
            <a:endParaRPr lang="en-US" sz="2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29765307"/>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9653C-8AB5-4C15-8D87-2AC358BCE794}"/>
              </a:ext>
            </a:extLst>
          </p:cNvPr>
          <p:cNvSpPr>
            <a:spLocks noGrp="1"/>
          </p:cNvSpPr>
          <p:nvPr>
            <p:ph type="title"/>
          </p:nvPr>
        </p:nvSpPr>
        <p:spPr/>
        <p:txBody>
          <a:bodyPr/>
          <a:lstStyle/>
          <a:p>
            <a:r>
              <a:rPr lang="en-US" dirty="0"/>
              <a:t>Solar Wall</a:t>
            </a:r>
          </a:p>
        </p:txBody>
      </p:sp>
      <p:sp>
        <p:nvSpPr>
          <p:cNvPr id="3" name="Slide Number Placeholder 2">
            <a:extLst>
              <a:ext uri="{FF2B5EF4-FFF2-40B4-BE49-F238E27FC236}">
                <a16:creationId xmlns:a16="http://schemas.microsoft.com/office/drawing/2014/main" id="{3F8B5489-F4F4-4811-93C1-1278E256D849}"/>
              </a:ext>
            </a:extLst>
          </p:cNvPr>
          <p:cNvSpPr>
            <a:spLocks noGrp="1"/>
          </p:cNvSpPr>
          <p:nvPr>
            <p:ph type="sldNum" sz="quarter" idx="10"/>
          </p:nvPr>
        </p:nvSpPr>
        <p:spPr/>
        <p:txBody>
          <a:bodyPr/>
          <a:lstStyle/>
          <a:p>
            <a:fld id="{ABCC55F3-FED4-490E-A042-E14AA0C2962A}" type="slidenum">
              <a:rPr lang="en-GB" smtClean="0"/>
              <a:pPr/>
              <a:t>31</a:t>
            </a:fld>
            <a:endParaRPr lang="en-GB" dirty="0"/>
          </a:p>
        </p:txBody>
      </p:sp>
      <p:pic>
        <p:nvPicPr>
          <p:cNvPr id="4" name="Picture 3">
            <a:extLst>
              <a:ext uri="{FF2B5EF4-FFF2-40B4-BE49-F238E27FC236}">
                <a16:creationId xmlns:a16="http://schemas.microsoft.com/office/drawing/2014/main" id="{5B66D35B-63AB-4D55-81A7-ADDB8E9F5121}"/>
              </a:ext>
            </a:extLst>
          </p:cNvPr>
          <p:cNvPicPr>
            <a:picLocks noChangeAspect="1"/>
          </p:cNvPicPr>
          <p:nvPr/>
        </p:nvPicPr>
        <p:blipFill>
          <a:blip r:embed="rId2"/>
          <a:stretch>
            <a:fillRect/>
          </a:stretch>
        </p:blipFill>
        <p:spPr>
          <a:xfrm>
            <a:off x="3885053" y="798111"/>
            <a:ext cx="4642203" cy="5257800"/>
          </a:xfrm>
          <a:prstGeom prst="rect">
            <a:avLst/>
          </a:prstGeom>
        </p:spPr>
      </p:pic>
    </p:spTree>
    <p:extLst>
      <p:ext uri="{BB962C8B-B14F-4D97-AF65-F5344CB8AC3E}">
        <p14:creationId xmlns:p14="http://schemas.microsoft.com/office/powerpoint/2010/main" val="483038431"/>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034F6-477B-4DB5-9C5C-AEE11AB8400E}"/>
              </a:ext>
            </a:extLst>
          </p:cNvPr>
          <p:cNvSpPr>
            <a:spLocks noGrp="1"/>
          </p:cNvSpPr>
          <p:nvPr>
            <p:ph type="title"/>
          </p:nvPr>
        </p:nvSpPr>
        <p:spPr>
          <a:xfrm>
            <a:off x="1181100" y="152399"/>
            <a:ext cx="7581900" cy="457201"/>
          </a:xfrm>
        </p:spPr>
        <p:txBody>
          <a:bodyPr/>
          <a:lstStyle/>
          <a:p>
            <a:pPr lvl="0" eaLnBrk="1" hangingPunct="1">
              <a:lnSpc>
                <a:spcPct val="115000"/>
              </a:lnSpc>
              <a:spcBef>
                <a:spcPts val="0"/>
              </a:spcBef>
              <a:spcAft>
                <a:spcPts val="0"/>
              </a:spcAft>
            </a:pPr>
            <a:r>
              <a:rPr lang="en-US" sz="200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The characteristics of a solar wall as compared to a solar window</a:t>
            </a:r>
            <a:br>
              <a:rPr lang="en-US" sz="1800" b="0" kern="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endParaRPr lang="en-US" dirty="0"/>
          </a:p>
        </p:txBody>
      </p:sp>
      <p:sp>
        <p:nvSpPr>
          <p:cNvPr id="3" name="Slide Number Placeholder 2">
            <a:extLst>
              <a:ext uri="{FF2B5EF4-FFF2-40B4-BE49-F238E27FC236}">
                <a16:creationId xmlns:a16="http://schemas.microsoft.com/office/drawing/2014/main" id="{6DC1F545-9A2D-4488-806F-64E6990FA957}"/>
              </a:ext>
            </a:extLst>
          </p:cNvPr>
          <p:cNvSpPr>
            <a:spLocks noGrp="1"/>
          </p:cNvSpPr>
          <p:nvPr>
            <p:ph type="sldNum" sz="quarter" idx="10"/>
          </p:nvPr>
        </p:nvSpPr>
        <p:spPr/>
        <p:txBody>
          <a:bodyPr/>
          <a:lstStyle/>
          <a:p>
            <a:fld id="{ABCC55F3-FED4-490E-A042-E14AA0C2962A}" type="slidenum">
              <a:rPr lang="en-GB" smtClean="0"/>
              <a:pPr/>
              <a:t>32</a:t>
            </a:fld>
            <a:endParaRPr lang="en-GB" dirty="0"/>
          </a:p>
        </p:txBody>
      </p:sp>
      <p:sp>
        <p:nvSpPr>
          <p:cNvPr id="4" name="Rectangle 3">
            <a:extLst>
              <a:ext uri="{FF2B5EF4-FFF2-40B4-BE49-F238E27FC236}">
                <a16:creationId xmlns:a16="http://schemas.microsoft.com/office/drawing/2014/main" id="{3DAFF89A-98AF-4BC8-A1ED-C19E7D345A85}"/>
              </a:ext>
            </a:extLst>
          </p:cNvPr>
          <p:cNvSpPr/>
          <p:nvPr/>
        </p:nvSpPr>
        <p:spPr>
          <a:xfrm>
            <a:off x="228601" y="877443"/>
            <a:ext cx="8748712" cy="5613845"/>
          </a:xfrm>
          <a:prstGeom prst="rect">
            <a:avLst/>
          </a:prstGeom>
        </p:spPr>
        <p:txBody>
          <a:bodyPr wrap="square">
            <a:spAutoFit/>
          </a:bodyPr>
          <a:lstStyle/>
          <a:p>
            <a:pPr marL="0" marR="0" algn="just">
              <a:lnSpc>
                <a:spcPct val="115000"/>
              </a:lnSpc>
              <a:spcBef>
                <a:spcPts val="0"/>
              </a:spcBef>
              <a:spcAft>
                <a:spcPts val="0"/>
              </a:spcAft>
            </a:pPr>
            <a:r>
              <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1- </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Its efficiency in collecting solar heat is not as high as a direct gain window of the same size.</a:t>
            </a:r>
            <a:endPar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2- </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Night heat losses are less than for direct gain windows.</a:t>
            </a:r>
            <a:endPar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3- </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Very simple : no fans, no ducts, no controllers.</a:t>
            </a:r>
            <a:endPar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4- </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Does not provide day lighting or views as a direct gain window would :this can be an advantage or disadvantage.</a:t>
            </a:r>
            <a:endPar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5- </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The inside surface of the wall can be used to some extent, but should not be covered with anything that reduces heat transfer from the wall to the living space.</a:t>
            </a:r>
            <a:endPar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6- </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Depending on the current wall construction, it may be easier to retrofit a solar wall than to retrofit a direct gain window, since no wall structural members are cut. The collectors can be used in new construction, or as a </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retrofit</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3306417"/>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034F6-477B-4DB5-9C5C-AEE11AB8400E}"/>
              </a:ext>
            </a:extLst>
          </p:cNvPr>
          <p:cNvSpPr>
            <a:spLocks noGrp="1"/>
          </p:cNvSpPr>
          <p:nvPr>
            <p:ph type="title"/>
          </p:nvPr>
        </p:nvSpPr>
        <p:spPr>
          <a:xfrm>
            <a:off x="1181100" y="152399"/>
            <a:ext cx="7581900" cy="457201"/>
          </a:xfrm>
        </p:spPr>
        <p:txBody>
          <a:bodyPr/>
          <a:lstStyle/>
          <a:p>
            <a:pPr lvl="0" algn="just" eaLnBrk="1" hangingPunct="1">
              <a:lnSpc>
                <a:spcPct val="115000"/>
              </a:lnSpc>
              <a:spcBef>
                <a:spcPts val="0"/>
              </a:spcBef>
              <a:spcAft>
                <a:spcPts val="0"/>
              </a:spcAft>
            </a:pPr>
            <a:r>
              <a:rPr lang="en-US" sz="2400" kern="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SolarChimneys</a:t>
            </a:r>
            <a:br>
              <a:rPr lang="en-US" sz="1800" b="0" kern="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br>
              <a:rPr lang="en-US" sz="1800" b="0" kern="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endParaRPr lang="en-US" dirty="0"/>
          </a:p>
        </p:txBody>
      </p:sp>
      <p:sp>
        <p:nvSpPr>
          <p:cNvPr id="3" name="Slide Number Placeholder 2">
            <a:extLst>
              <a:ext uri="{FF2B5EF4-FFF2-40B4-BE49-F238E27FC236}">
                <a16:creationId xmlns:a16="http://schemas.microsoft.com/office/drawing/2014/main" id="{6DC1F545-9A2D-4488-806F-64E6990FA957}"/>
              </a:ext>
            </a:extLst>
          </p:cNvPr>
          <p:cNvSpPr>
            <a:spLocks noGrp="1"/>
          </p:cNvSpPr>
          <p:nvPr>
            <p:ph type="sldNum" sz="quarter" idx="10"/>
          </p:nvPr>
        </p:nvSpPr>
        <p:spPr/>
        <p:txBody>
          <a:bodyPr/>
          <a:lstStyle/>
          <a:p>
            <a:fld id="{ABCC55F3-FED4-490E-A042-E14AA0C2962A}" type="slidenum">
              <a:rPr lang="en-GB" smtClean="0"/>
              <a:pPr/>
              <a:t>33</a:t>
            </a:fld>
            <a:endParaRPr lang="en-GB" dirty="0"/>
          </a:p>
        </p:txBody>
      </p:sp>
      <p:sp>
        <p:nvSpPr>
          <p:cNvPr id="4" name="Rectangle 3">
            <a:extLst>
              <a:ext uri="{FF2B5EF4-FFF2-40B4-BE49-F238E27FC236}">
                <a16:creationId xmlns:a16="http://schemas.microsoft.com/office/drawing/2014/main" id="{3DAFF89A-98AF-4BC8-A1ED-C19E7D345A85}"/>
              </a:ext>
            </a:extLst>
          </p:cNvPr>
          <p:cNvSpPr/>
          <p:nvPr/>
        </p:nvSpPr>
        <p:spPr>
          <a:xfrm>
            <a:off x="228601" y="877443"/>
            <a:ext cx="8748712" cy="4955203"/>
          </a:xfrm>
          <a:prstGeom prst="rect">
            <a:avLst/>
          </a:prstGeom>
        </p:spPr>
        <p:txBody>
          <a:bodyPr wrap="square">
            <a:spAutoFit/>
          </a:bodyPr>
          <a:lstStyle/>
          <a:p>
            <a:pPr algn="just"/>
            <a:r>
              <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This retrofit passive space heating device, called a </a:t>
            </a:r>
            <a:r>
              <a:rPr lang="en-US" sz="24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Thermosiphoning</a:t>
            </a:r>
            <a:r>
              <a:rPr lang="en-US"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Air Panel (TAP), </a:t>
            </a:r>
            <a:r>
              <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uses the existing house wall as the major structural element. </a:t>
            </a:r>
          </a:p>
          <a:p>
            <a:pPr algn="just"/>
            <a:endPar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The exterior finish is removed, new glass box structural sheathing added over the existing wall, and wood framing added to support the ribbed aluminum absorber plate (industrial siding material) &amp; to support the field-installed insulated glass units.</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p>
          <a:p>
            <a:pPr algn="just"/>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The system shown uses 3 patio door replacement units as the aperture, creating 3 areas of absorber plate, each of which requires a high &amp; a low vent through the house wall to allow the </a:t>
            </a:r>
            <a:r>
              <a:rPr lang="en-US" sz="24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thermosiphoning</a:t>
            </a:r>
            <a:r>
              <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action to occur.</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7848994"/>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034F6-477B-4DB5-9C5C-AEE11AB8400E}"/>
              </a:ext>
            </a:extLst>
          </p:cNvPr>
          <p:cNvSpPr>
            <a:spLocks noGrp="1"/>
          </p:cNvSpPr>
          <p:nvPr>
            <p:ph type="title"/>
          </p:nvPr>
        </p:nvSpPr>
        <p:spPr>
          <a:xfrm>
            <a:off x="2438400" y="152399"/>
            <a:ext cx="3352800" cy="457201"/>
          </a:xfrm>
        </p:spPr>
        <p:txBody>
          <a:bodyPr/>
          <a:lstStyle/>
          <a:p>
            <a:pPr lvl="0" eaLnBrk="1" hangingPunct="1">
              <a:lnSpc>
                <a:spcPct val="115000"/>
              </a:lnSpc>
              <a:spcBef>
                <a:spcPts val="0"/>
              </a:spcBef>
              <a:spcAft>
                <a:spcPts val="0"/>
              </a:spcAft>
            </a:pPr>
            <a:r>
              <a:rPr lang="en-US" sz="2400" kern="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Solar Chimneys</a:t>
            </a:r>
            <a:br>
              <a:rPr lang="en-US" sz="1800" b="0" kern="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br>
              <a:rPr lang="en-US" sz="1800" b="0" kern="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endParaRPr lang="en-US" dirty="0"/>
          </a:p>
        </p:txBody>
      </p:sp>
      <p:sp>
        <p:nvSpPr>
          <p:cNvPr id="3" name="Slide Number Placeholder 2">
            <a:extLst>
              <a:ext uri="{FF2B5EF4-FFF2-40B4-BE49-F238E27FC236}">
                <a16:creationId xmlns:a16="http://schemas.microsoft.com/office/drawing/2014/main" id="{6DC1F545-9A2D-4488-806F-64E6990FA957}"/>
              </a:ext>
            </a:extLst>
          </p:cNvPr>
          <p:cNvSpPr>
            <a:spLocks noGrp="1"/>
          </p:cNvSpPr>
          <p:nvPr>
            <p:ph type="sldNum" sz="quarter" idx="10"/>
          </p:nvPr>
        </p:nvSpPr>
        <p:spPr/>
        <p:txBody>
          <a:bodyPr/>
          <a:lstStyle/>
          <a:p>
            <a:fld id="{ABCC55F3-FED4-490E-A042-E14AA0C2962A}" type="slidenum">
              <a:rPr lang="en-GB" smtClean="0"/>
              <a:pPr/>
              <a:t>34</a:t>
            </a:fld>
            <a:endParaRPr lang="en-GB" dirty="0"/>
          </a:p>
        </p:txBody>
      </p:sp>
      <p:sp>
        <p:nvSpPr>
          <p:cNvPr id="4" name="Rectangle 3">
            <a:extLst>
              <a:ext uri="{FF2B5EF4-FFF2-40B4-BE49-F238E27FC236}">
                <a16:creationId xmlns:a16="http://schemas.microsoft.com/office/drawing/2014/main" id="{3DAFF89A-98AF-4BC8-A1ED-C19E7D345A85}"/>
              </a:ext>
            </a:extLst>
          </p:cNvPr>
          <p:cNvSpPr/>
          <p:nvPr/>
        </p:nvSpPr>
        <p:spPr>
          <a:xfrm>
            <a:off x="228601" y="877443"/>
            <a:ext cx="8748712" cy="5586979"/>
          </a:xfrm>
          <a:prstGeom prst="rect">
            <a:avLst/>
          </a:prstGeom>
        </p:spPr>
        <p:txBody>
          <a:bodyPr wrap="square">
            <a:spAutoFit/>
          </a:bodyPr>
          <a:lstStyle/>
          <a:p>
            <a:pPr marL="0" marR="0" algn="just">
              <a:lnSpc>
                <a:spcPct val="115000"/>
              </a:lnSpc>
              <a:spcBef>
                <a:spcPts val="0"/>
              </a:spcBef>
              <a:spcAft>
                <a:spcPts val="0"/>
              </a:spcAft>
            </a:pPr>
            <a:r>
              <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The characteristics of the Solar Chimney see figure as compared to a solar window:</a:t>
            </a:r>
            <a:endParaRPr lang="en-US" sz="1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It has </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roughly the same collection efficiency </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as a direct gain window.</a:t>
            </a:r>
            <a:endPar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Night heat losses are less than for direct gain windows.</a:t>
            </a:r>
            <a:endPar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Very simple no fans, no ducts, no controllers :uses natural convection.</a:t>
            </a:r>
            <a:endPar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Does not provide day lighting or views as a </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direct gain window</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would this can be an advantage or disadvantage.</a:t>
            </a:r>
            <a:endPar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The inside surface of the wall can be used for shelves etc. unlike a direct gain window.</a:t>
            </a:r>
            <a:endPar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No structural changes to the wall framing are required, since no structural members are cut this can make it an easier retrofit than a direct gain window.</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5899971"/>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034F6-477B-4DB5-9C5C-AEE11AB8400E}"/>
              </a:ext>
            </a:extLst>
          </p:cNvPr>
          <p:cNvSpPr>
            <a:spLocks noGrp="1"/>
          </p:cNvSpPr>
          <p:nvPr>
            <p:ph type="title"/>
          </p:nvPr>
        </p:nvSpPr>
        <p:spPr>
          <a:xfrm>
            <a:off x="4114800" y="152399"/>
            <a:ext cx="3581400" cy="457201"/>
          </a:xfrm>
        </p:spPr>
        <p:txBody>
          <a:bodyPr/>
          <a:lstStyle/>
          <a:p>
            <a:pPr lvl="0" eaLnBrk="1" hangingPunct="1">
              <a:lnSpc>
                <a:spcPct val="115000"/>
              </a:lnSpc>
              <a:spcBef>
                <a:spcPts val="0"/>
              </a:spcBef>
              <a:spcAft>
                <a:spcPts val="0"/>
              </a:spcAft>
            </a:pPr>
            <a:r>
              <a:rPr lang="en-US" sz="2400" kern="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Solar Chimneys</a:t>
            </a:r>
            <a:br>
              <a:rPr lang="en-US" sz="1800" b="0" kern="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br>
              <a:rPr lang="en-US" sz="1800" b="0" kern="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endParaRPr lang="en-US" dirty="0"/>
          </a:p>
        </p:txBody>
      </p:sp>
      <p:sp>
        <p:nvSpPr>
          <p:cNvPr id="3" name="Slide Number Placeholder 2">
            <a:extLst>
              <a:ext uri="{FF2B5EF4-FFF2-40B4-BE49-F238E27FC236}">
                <a16:creationId xmlns:a16="http://schemas.microsoft.com/office/drawing/2014/main" id="{6DC1F545-9A2D-4488-806F-64E6990FA957}"/>
              </a:ext>
            </a:extLst>
          </p:cNvPr>
          <p:cNvSpPr>
            <a:spLocks noGrp="1"/>
          </p:cNvSpPr>
          <p:nvPr>
            <p:ph type="sldNum" sz="quarter" idx="10"/>
          </p:nvPr>
        </p:nvSpPr>
        <p:spPr/>
        <p:txBody>
          <a:bodyPr/>
          <a:lstStyle/>
          <a:p>
            <a:fld id="{ABCC55F3-FED4-490E-A042-E14AA0C2962A}" type="slidenum">
              <a:rPr lang="en-GB" smtClean="0"/>
              <a:pPr/>
              <a:t>35</a:t>
            </a:fld>
            <a:endParaRPr lang="en-GB" dirty="0"/>
          </a:p>
        </p:txBody>
      </p:sp>
      <p:pic>
        <p:nvPicPr>
          <p:cNvPr id="5" name="Picture 4">
            <a:extLst>
              <a:ext uri="{FF2B5EF4-FFF2-40B4-BE49-F238E27FC236}">
                <a16:creationId xmlns:a16="http://schemas.microsoft.com/office/drawing/2014/main" id="{43196BE1-65EC-4D02-8D63-68A4573BB6B2}"/>
              </a:ext>
            </a:extLst>
          </p:cNvPr>
          <p:cNvPicPr>
            <a:picLocks noChangeAspect="1"/>
          </p:cNvPicPr>
          <p:nvPr/>
        </p:nvPicPr>
        <p:blipFill>
          <a:blip r:embed="rId2"/>
          <a:stretch>
            <a:fillRect/>
          </a:stretch>
        </p:blipFill>
        <p:spPr>
          <a:xfrm>
            <a:off x="6629400" y="1219200"/>
            <a:ext cx="2133600" cy="4724400"/>
          </a:xfrm>
          <a:prstGeom prst="rect">
            <a:avLst/>
          </a:prstGeom>
        </p:spPr>
      </p:pic>
      <p:pic>
        <p:nvPicPr>
          <p:cNvPr id="6" name="Picture 5">
            <a:extLst>
              <a:ext uri="{FF2B5EF4-FFF2-40B4-BE49-F238E27FC236}">
                <a16:creationId xmlns:a16="http://schemas.microsoft.com/office/drawing/2014/main" id="{D99C8BD5-2E72-4E5A-900C-55099DFBB221}"/>
              </a:ext>
            </a:extLst>
          </p:cNvPr>
          <p:cNvPicPr>
            <a:picLocks noChangeAspect="1"/>
          </p:cNvPicPr>
          <p:nvPr/>
        </p:nvPicPr>
        <p:blipFill>
          <a:blip r:embed="rId3"/>
          <a:stretch>
            <a:fillRect/>
          </a:stretch>
        </p:blipFill>
        <p:spPr>
          <a:xfrm>
            <a:off x="228601" y="1066800"/>
            <a:ext cx="5715000" cy="5334000"/>
          </a:xfrm>
          <a:prstGeom prst="rect">
            <a:avLst/>
          </a:prstGeom>
        </p:spPr>
      </p:pic>
    </p:spTree>
    <p:extLst>
      <p:ext uri="{BB962C8B-B14F-4D97-AF65-F5344CB8AC3E}">
        <p14:creationId xmlns:p14="http://schemas.microsoft.com/office/powerpoint/2010/main" val="4213141216"/>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034F6-477B-4DB5-9C5C-AEE11AB8400E}"/>
              </a:ext>
            </a:extLst>
          </p:cNvPr>
          <p:cNvSpPr>
            <a:spLocks noGrp="1"/>
          </p:cNvSpPr>
          <p:nvPr>
            <p:ph type="title"/>
          </p:nvPr>
        </p:nvSpPr>
        <p:spPr>
          <a:xfrm>
            <a:off x="2971800" y="152400"/>
            <a:ext cx="2438400" cy="457201"/>
          </a:xfrm>
        </p:spPr>
        <p:txBody>
          <a:bodyPr/>
          <a:lstStyle/>
          <a:p>
            <a:pPr lvl="0" eaLnBrk="1" hangingPunct="1">
              <a:lnSpc>
                <a:spcPct val="115000"/>
              </a:lnSpc>
              <a:spcBef>
                <a:spcPts val="0"/>
              </a:spcBef>
              <a:spcAft>
                <a:spcPts val="0"/>
              </a:spcAft>
            </a:pPr>
            <a:r>
              <a:rPr lang="en-US" sz="2400" kern="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Solar Chimneys</a:t>
            </a:r>
            <a:br>
              <a:rPr lang="en-US" sz="1800" b="0" kern="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br>
              <a:rPr lang="en-US" sz="1800" b="0" kern="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endParaRPr lang="en-US" dirty="0"/>
          </a:p>
        </p:txBody>
      </p:sp>
      <p:sp>
        <p:nvSpPr>
          <p:cNvPr id="3" name="Slide Number Placeholder 2">
            <a:extLst>
              <a:ext uri="{FF2B5EF4-FFF2-40B4-BE49-F238E27FC236}">
                <a16:creationId xmlns:a16="http://schemas.microsoft.com/office/drawing/2014/main" id="{6DC1F545-9A2D-4488-806F-64E6990FA957}"/>
              </a:ext>
            </a:extLst>
          </p:cNvPr>
          <p:cNvSpPr>
            <a:spLocks noGrp="1"/>
          </p:cNvSpPr>
          <p:nvPr>
            <p:ph type="sldNum" sz="quarter" idx="10"/>
          </p:nvPr>
        </p:nvSpPr>
        <p:spPr/>
        <p:txBody>
          <a:bodyPr/>
          <a:lstStyle/>
          <a:p>
            <a:fld id="{ABCC55F3-FED4-490E-A042-E14AA0C2962A}" type="slidenum">
              <a:rPr lang="en-GB" smtClean="0"/>
              <a:pPr/>
              <a:t>36</a:t>
            </a:fld>
            <a:endParaRPr lang="en-GB" dirty="0"/>
          </a:p>
        </p:txBody>
      </p:sp>
      <p:sp>
        <p:nvSpPr>
          <p:cNvPr id="4" name="Rectangle 3">
            <a:extLst>
              <a:ext uri="{FF2B5EF4-FFF2-40B4-BE49-F238E27FC236}">
                <a16:creationId xmlns:a16="http://schemas.microsoft.com/office/drawing/2014/main" id="{16559E4E-F31F-4581-9842-12E02DE94889}"/>
              </a:ext>
            </a:extLst>
          </p:cNvPr>
          <p:cNvSpPr/>
          <p:nvPr/>
        </p:nvSpPr>
        <p:spPr>
          <a:xfrm>
            <a:off x="228600" y="1447800"/>
            <a:ext cx="8534399" cy="3560975"/>
          </a:xfrm>
          <a:prstGeom prst="rect">
            <a:avLst/>
          </a:prstGeom>
        </p:spPr>
        <p:txBody>
          <a:bodyPr wrap="square">
            <a:spAutoFit/>
          </a:bodyPr>
          <a:lstStyle/>
          <a:p>
            <a:pPr marL="0" marR="0" algn="just">
              <a:lnSpc>
                <a:spcPct val="115000"/>
              </a:lnSpc>
              <a:spcBef>
                <a:spcPts val="0"/>
              </a:spcBef>
              <a:spcAft>
                <a:spcPts val="0"/>
              </a:spcAft>
            </a:pPr>
            <a:r>
              <a:rPr lang="en-US" sz="2800" dirty="0">
                <a:solidFill>
                  <a:schemeClr val="tx1"/>
                </a:solidFill>
                <a:latin typeface="TimesNewRomanPSMT"/>
                <a:ea typeface="Calibri" panose="020F0502020204030204" pitchFamily="34" charset="0"/>
                <a:cs typeface="TimesNewRomanPSMT"/>
              </a:rPr>
              <a:t>These are very cost effective energy collectors. </a:t>
            </a:r>
          </a:p>
          <a:p>
            <a:pPr marL="0" marR="0" algn="just">
              <a:lnSpc>
                <a:spcPct val="115000"/>
              </a:lnSpc>
              <a:spcBef>
                <a:spcPts val="0"/>
              </a:spcBef>
              <a:spcAft>
                <a:spcPts val="0"/>
              </a:spcAft>
            </a:pPr>
            <a:endParaRPr lang="en-US" sz="2800" dirty="0">
              <a:solidFill>
                <a:schemeClr val="tx1"/>
              </a:solidFill>
              <a:latin typeface="TimesNewRomanPSMT"/>
              <a:ea typeface="Calibri" panose="020F0502020204030204" pitchFamily="34" charset="0"/>
              <a:cs typeface="TimesNewRomanPSMT"/>
            </a:endParaRPr>
          </a:p>
          <a:p>
            <a:pPr marL="0" marR="0" algn="just">
              <a:lnSpc>
                <a:spcPct val="115000"/>
              </a:lnSpc>
              <a:spcBef>
                <a:spcPts val="0"/>
              </a:spcBef>
              <a:spcAft>
                <a:spcPts val="0"/>
              </a:spcAft>
            </a:pPr>
            <a:r>
              <a:rPr lang="en-US" sz="2800" dirty="0">
                <a:solidFill>
                  <a:schemeClr val="tx1"/>
                </a:solidFill>
                <a:latin typeface="TimesNewRomanPSMT"/>
                <a:ea typeface="Calibri" panose="020F0502020204030204" pitchFamily="34" charset="0"/>
                <a:cs typeface="TimesNewRomanPSMT"/>
              </a:rPr>
              <a:t>For example, a PV panel of the same size would cost 5 to 10 times more, and produce about </a:t>
            </a:r>
            <a:r>
              <a:rPr lang="en-US" sz="2800" dirty="0">
                <a:solidFill>
                  <a:srgbClr val="000099"/>
                </a:solidFill>
                <a:latin typeface="TimesNewRomanPSMT"/>
                <a:ea typeface="Calibri" panose="020F0502020204030204" pitchFamily="34" charset="0"/>
                <a:cs typeface="TimesNewRomanPSMT"/>
              </a:rPr>
              <a:t>one fifth as much energy! Depending on the materials used, &amp; how good a scrounger you are, the payback period will usually be a year or two.</a:t>
            </a:r>
            <a:endParaRPr lang="en-US" sz="2400" dirty="0">
              <a:solidFill>
                <a:srgbClr val="000099"/>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54583503"/>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034F6-477B-4DB5-9C5C-AEE11AB8400E}"/>
              </a:ext>
            </a:extLst>
          </p:cNvPr>
          <p:cNvSpPr>
            <a:spLocks noGrp="1"/>
          </p:cNvSpPr>
          <p:nvPr>
            <p:ph type="title"/>
          </p:nvPr>
        </p:nvSpPr>
        <p:spPr>
          <a:xfrm>
            <a:off x="1181100" y="152399"/>
            <a:ext cx="7581900" cy="533401"/>
          </a:xfrm>
        </p:spPr>
        <p:txBody>
          <a:bodyPr/>
          <a:lstStyle/>
          <a:p>
            <a:pPr lvl="0" eaLnBrk="1" hangingPunct="1">
              <a:lnSpc>
                <a:spcPct val="115000"/>
              </a:lnSpc>
              <a:spcBef>
                <a:spcPts val="0"/>
              </a:spcBef>
              <a:spcAft>
                <a:spcPts val="0"/>
              </a:spcAft>
            </a:pPr>
            <a:r>
              <a:rPr lang="en-US" sz="2800" dirty="0">
                <a:solidFill>
                  <a:schemeClr val="tx1"/>
                </a:solidFill>
                <a:latin typeface="TimesNewRomanPS-BoldMT"/>
                <a:ea typeface="Calibri" panose="020F0502020204030204" pitchFamily="34" charset="0"/>
                <a:cs typeface="TimesNewRomanPS-BoldMT"/>
              </a:rPr>
              <a:t>Solar Roofs</a:t>
            </a:r>
            <a:br>
              <a:rPr lang="en-US" sz="1800" b="0" kern="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endParaRPr lang="en-US" dirty="0"/>
          </a:p>
        </p:txBody>
      </p:sp>
      <p:sp>
        <p:nvSpPr>
          <p:cNvPr id="3" name="Slide Number Placeholder 2">
            <a:extLst>
              <a:ext uri="{FF2B5EF4-FFF2-40B4-BE49-F238E27FC236}">
                <a16:creationId xmlns:a16="http://schemas.microsoft.com/office/drawing/2014/main" id="{6DC1F545-9A2D-4488-806F-64E6990FA957}"/>
              </a:ext>
            </a:extLst>
          </p:cNvPr>
          <p:cNvSpPr>
            <a:spLocks noGrp="1"/>
          </p:cNvSpPr>
          <p:nvPr>
            <p:ph type="sldNum" sz="quarter" idx="10"/>
          </p:nvPr>
        </p:nvSpPr>
        <p:spPr/>
        <p:txBody>
          <a:bodyPr/>
          <a:lstStyle/>
          <a:p>
            <a:fld id="{ABCC55F3-FED4-490E-A042-E14AA0C2962A}" type="slidenum">
              <a:rPr lang="en-GB" smtClean="0"/>
              <a:pPr/>
              <a:t>37</a:t>
            </a:fld>
            <a:endParaRPr lang="en-GB" dirty="0"/>
          </a:p>
        </p:txBody>
      </p:sp>
      <p:sp>
        <p:nvSpPr>
          <p:cNvPr id="5" name="Rectangle 4">
            <a:extLst>
              <a:ext uri="{FF2B5EF4-FFF2-40B4-BE49-F238E27FC236}">
                <a16:creationId xmlns:a16="http://schemas.microsoft.com/office/drawing/2014/main" id="{490E00CA-FB00-4B9D-A02A-3B82C562ABC1}"/>
              </a:ext>
            </a:extLst>
          </p:cNvPr>
          <p:cNvSpPr/>
          <p:nvPr/>
        </p:nvSpPr>
        <p:spPr>
          <a:xfrm>
            <a:off x="0" y="1219200"/>
            <a:ext cx="8977313" cy="5189113"/>
          </a:xfrm>
          <a:prstGeom prst="rect">
            <a:avLst/>
          </a:prstGeom>
        </p:spPr>
        <p:txBody>
          <a:bodyPr wrap="square">
            <a:spAutoFit/>
          </a:bodyPr>
          <a:lstStyle/>
          <a:p>
            <a:pPr marL="0" marR="0" algn="just">
              <a:lnSpc>
                <a:spcPct val="115000"/>
              </a:lnSpc>
              <a:spcBef>
                <a:spcPts val="0"/>
              </a:spcBef>
              <a:spcAft>
                <a:spcPts val="0"/>
              </a:spcAft>
            </a:pPr>
            <a:r>
              <a:rPr lang="en-US" sz="3200" dirty="0">
                <a:solidFill>
                  <a:srgbClr val="000099"/>
                </a:solidFill>
                <a:latin typeface="TimesNewRomanPSMT"/>
                <a:ea typeface="Calibri" panose="020F0502020204030204" pitchFamily="34" charset="0"/>
                <a:cs typeface="TimesNewRomanPSMT"/>
              </a:rPr>
              <a:t>Solar roofs, often called thermal storage roofs</a:t>
            </a:r>
            <a:r>
              <a:rPr lang="en-US" sz="3200" dirty="0">
                <a:solidFill>
                  <a:schemeClr val="tx1"/>
                </a:solidFill>
                <a:latin typeface="TimesNewRomanPSMT"/>
                <a:ea typeface="Calibri" panose="020F0502020204030204" pitchFamily="34" charset="0"/>
                <a:cs typeface="TimesNewRomanPSMT"/>
              </a:rPr>
              <a:t>, see figure is similar to storage walls. </a:t>
            </a:r>
          </a:p>
          <a:p>
            <a:pPr marL="0" marR="0" algn="just">
              <a:lnSpc>
                <a:spcPct val="115000"/>
              </a:lnSpc>
              <a:spcBef>
                <a:spcPts val="0"/>
              </a:spcBef>
              <a:spcAft>
                <a:spcPts val="0"/>
              </a:spcAft>
            </a:pPr>
            <a:r>
              <a:rPr lang="en-US" sz="3200" dirty="0">
                <a:solidFill>
                  <a:schemeClr val="tx1"/>
                </a:solidFill>
                <a:latin typeface="TimesNewRomanPSMT"/>
                <a:ea typeface="Calibri" panose="020F0502020204030204" pitchFamily="34" charset="0"/>
                <a:cs typeface="TimesNewRomanPSMT"/>
              </a:rPr>
              <a:t>Waterbed-like bags of water, </a:t>
            </a:r>
            <a:r>
              <a:rPr lang="en-US" sz="3200" dirty="0">
                <a:solidFill>
                  <a:srgbClr val="000099"/>
                </a:solidFill>
                <a:latin typeface="TimesNewRomanPSMT"/>
                <a:ea typeface="Calibri" panose="020F0502020204030204" pitchFamily="34" charset="0"/>
                <a:cs typeface="TimesNewRomanPSMT"/>
              </a:rPr>
              <a:t>exposed to sunlight, collect, store and distribute heat. </a:t>
            </a:r>
            <a:r>
              <a:rPr lang="en-US" sz="3200" dirty="0">
                <a:solidFill>
                  <a:schemeClr val="tx1"/>
                </a:solidFill>
                <a:latin typeface="TimesNewRomanPSMT"/>
                <a:ea typeface="Calibri" panose="020F0502020204030204" pitchFamily="34" charset="0"/>
                <a:cs typeface="TimesNewRomanPSMT"/>
              </a:rPr>
              <a:t>This heat passes freely down through the supporting ceiling to the house, gently warming it. </a:t>
            </a:r>
          </a:p>
          <a:p>
            <a:pPr marL="0" marR="0" algn="just">
              <a:lnSpc>
                <a:spcPct val="115000"/>
              </a:lnSpc>
              <a:spcBef>
                <a:spcPts val="0"/>
              </a:spcBef>
              <a:spcAft>
                <a:spcPts val="0"/>
              </a:spcAft>
            </a:pPr>
            <a:r>
              <a:rPr lang="en-US" sz="3200" dirty="0">
                <a:solidFill>
                  <a:schemeClr val="tx1"/>
                </a:solidFill>
                <a:latin typeface="TimesNewRomanPSMT"/>
                <a:ea typeface="Calibri" panose="020F0502020204030204" pitchFamily="34" charset="0"/>
                <a:cs typeface="TimesNewRomanPSMT"/>
              </a:rPr>
              <a:t>In summer, heat rises through the ceiling into the water, cooling the house. </a:t>
            </a:r>
            <a:r>
              <a:rPr lang="en-US" sz="3200" dirty="0">
                <a:solidFill>
                  <a:srgbClr val="000099"/>
                </a:solidFill>
                <a:latin typeface="TimesNewRomanPSMT"/>
                <a:ea typeface="Calibri" panose="020F0502020204030204" pitchFamily="34" charset="0"/>
                <a:cs typeface="TimesNewRomanPSMT"/>
              </a:rPr>
              <a:t>Then at night, the water is cooled by the radiation of its heat to the sky. </a:t>
            </a:r>
            <a:endParaRPr lang="en-US" sz="2800" dirty="0">
              <a:solidFill>
                <a:srgbClr val="000099"/>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92444936"/>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034F6-477B-4DB5-9C5C-AEE11AB8400E}"/>
              </a:ext>
            </a:extLst>
          </p:cNvPr>
          <p:cNvSpPr>
            <a:spLocks noGrp="1"/>
          </p:cNvSpPr>
          <p:nvPr>
            <p:ph type="title"/>
          </p:nvPr>
        </p:nvSpPr>
        <p:spPr>
          <a:xfrm>
            <a:off x="1181100" y="152399"/>
            <a:ext cx="7581900" cy="533401"/>
          </a:xfrm>
        </p:spPr>
        <p:txBody>
          <a:bodyPr/>
          <a:lstStyle/>
          <a:p>
            <a:pPr lvl="0" eaLnBrk="1" hangingPunct="1">
              <a:lnSpc>
                <a:spcPct val="115000"/>
              </a:lnSpc>
              <a:spcBef>
                <a:spcPts val="0"/>
              </a:spcBef>
              <a:spcAft>
                <a:spcPts val="0"/>
              </a:spcAft>
            </a:pPr>
            <a:r>
              <a:rPr lang="en-US" sz="2800" dirty="0">
                <a:solidFill>
                  <a:schemeClr val="tx1"/>
                </a:solidFill>
                <a:latin typeface="TimesNewRomanPS-BoldMT"/>
                <a:ea typeface="Calibri" panose="020F0502020204030204" pitchFamily="34" charset="0"/>
                <a:cs typeface="TimesNewRomanPS-BoldMT"/>
              </a:rPr>
              <a:t>Solar Roofs</a:t>
            </a:r>
            <a:br>
              <a:rPr lang="en-US" sz="1800" b="0" kern="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endParaRPr lang="en-US" dirty="0"/>
          </a:p>
        </p:txBody>
      </p:sp>
      <p:sp>
        <p:nvSpPr>
          <p:cNvPr id="3" name="Slide Number Placeholder 2">
            <a:extLst>
              <a:ext uri="{FF2B5EF4-FFF2-40B4-BE49-F238E27FC236}">
                <a16:creationId xmlns:a16="http://schemas.microsoft.com/office/drawing/2014/main" id="{6DC1F545-9A2D-4488-806F-64E6990FA957}"/>
              </a:ext>
            </a:extLst>
          </p:cNvPr>
          <p:cNvSpPr>
            <a:spLocks noGrp="1"/>
          </p:cNvSpPr>
          <p:nvPr>
            <p:ph type="sldNum" sz="quarter" idx="10"/>
          </p:nvPr>
        </p:nvSpPr>
        <p:spPr/>
        <p:txBody>
          <a:bodyPr/>
          <a:lstStyle/>
          <a:p>
            <a:fld id="{ABCC55F3-FED4-490E-A042-E14AA0C2962A}" type="slidenum">
              <a:rPr lang="en-GB" smtClean="0"/>
              <a:pPr/>
              <a:t>38</a:t>
            </a:fld>
            <a:endParaRPr lang="en-GB" dirty="0"/>
          </a:p>
        </p:txBody>
      </p:sp>
      <p:pic>
        <p:nvPicPr>
          <p:cNvPr id="4" name="Picture 3">
            <a:extLst>
              <a:ext uri="{FF2B5EF4-FFF2-40B4-BE49-F238E27FC236}">
                <a16:creationId xmlns:a16="http://schemas.microsoft.com/office/drawing/2014/main" id="{A1BC7686-DD43-4D41-8CB8-19049092BB83}"/>
              </a:ext>
            </a:extLst>
          </p:cNvPr>
          <p:cNvPicPr>
            <a:picLocks noChangeAspect="1"/>
          </p:cNvPicPr>
          <p:nvPr/>
        </p:nvPicPr>
        <p:blipFill>
          <a:blip r:embed="rId2"/>
          <a:stretch>
            <a:fillRect/>
          </a:stretch>
        </p:blipFill>
        <p:spPr>
          <a:xfrm>
            <a:off x="381000" y="1066800"/>
            <a:ext cx="8596313" cy="5029200"/>
          </a:xfrm>
          <a:prstGeom prst="rect">
            <a:avLst/>
          </a:prstGeom>
        </p:spPr>
      </p:pic>
    </p:spTree>
    <p:extLst>
      <p:ext uri="{BB962C8B-B14F-4D97-AF65-F5344CB8AC3E}">
        <p14:creationId xmlns:p14="http://schemas.microsoft.com/office/powerpoint/2010/main" val="466132845"/>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034F6-477B-4DB5-9C5C-AEE11AB8400E}"/>
              </a:ext>
            </a:extLst>
          </p:cNvPr>
          <p:cNvSpPr>
            <a:spLocks noGrp="1"/>
          </p:cNvSpPr>
          <p:nvPr>
            <p:ph type="title"/>
          </p:nvPr>
        </p:nvSpPr>
        <p:spPr>
          <a:xfrm>
            <a:off x="1181100" y="152399"/>
            <a:ext cx="7581900" cy="533401"/>
          </a:xfrm>
        </p:spPr>
        <p:txBody>
          <a:bodyPr/>
          <a:lstStyle/>
          <a:p>
            <a:pPr lvl="0" eaLnBrk="1" hangingPunct="1">
              <a:lnSpc>
                <a:spcPct val="115000"/>
              </a:lnSpc>
              <a:spcBef>
                <a:spcPts val="0"/>
              </a:spcBef>
              <a:spcAft>
                <a:spcPts val="0"/>
              </a:spcAft>
            </a:pPr>
            <a:r>
              <a:rPr lang="en-US" sz="2800" dirty="0">
                <a:solidFill>
                  <a:schemeClr val="tx1"/>
                </a:solidFill>
                <a:latin typeface="TimesNewRomanPS-BoldMT"/>
                <a:ea typeface="Calibri" panose="020F0502020204030204" pitchFamily="34" charset="0"/>
                <a:cs typeface="TimesNewRomanPS-BoldMT"/>
              </a:rPr>
              <a:t>Solar Roofs</a:t>
            </a:r>
            <a:br>
              <a:rPr lang="en-US" sz="1800" b="0" kern="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endParaRPr lang="en-US" dirty="0"/>
          </a:p>
        </p:txBody>
      </p:sp>
      <p:sp>
        <p:nvSpPr>
          <p:cNvPr id="3" name="Slide Number Placeholder 2">
            <a:extLst>
              <a:ext uri="{FF2B5EF4-FFF2-40B4-BE49-F238E27FC236}">
                <a16:creationId xmlns:a16="http://schemas.microsoft.com/office/drawing/2014/main" id="{6DC1F545-9A2D-4488-806F-64E6990FA957}"/>
              </a:ext>
            </a:extLst>
          </p:cNvPr>
          <p:cNvSpPr>
            <a:spLocks noGrp="1"/>
          </p:cNvSpPr>
          <p:nvPr>
            <p:ph type="sldNum" sz="quarter" idx="10"/>
          </p:nvPr>
        </p:nvSpPr>
        <p:spPr/>
        <p:txBody>
          <a:bodyPr/>
          <a:lstStyle/>
          <a:p>
            <a:fld id="{ABCC55F3-FED4-490E-A042-E14AA0C2962A}" type="slidenum">
              <a:rPr lang="en-GB" smtClean="0"/>
              <a:pPr/>
              <a:t>39</a:t>
            </a:fld>
            <a:endParaRPr lang="en-GB" dirty="0"/>
          </a:p>
        </p:txBody>
      </p:sp>
      <p:sp>
        <p:nvSpPr>
          <p:cNvPr id="5" name="Rectangle 4">
            <a:extLst>
              <a:ext uri="{FF2B5EF4-FFF2-40B4-BE49-F238E27FC236}">
                <a16:creationId xmlns:a16="http://schemas.microsoft.com/office/drawing/2014/main" id="{85D221C6-4689-40A8-AC65-570219BB5DBD}"/>
              </a:ext>
            </a:extLst>
          </p:cNvPr>
          <p:cNvSpPr/>
          <p:nvPr/>
        </p:nvSpPr>
        <p:spPr>
          <a:xfrm>
            <a:off x="228600" y="1447800"/>
            <a:ext cx="8382000" cy="5047536"/>
          </a:xfrm>
          <a:prstGeom prst="rect">
            <a:avLst/>
          </a:prstGeom>
        </p:spPr>
        <p:txBody>
          <a:bodyPr wrap="square">
            <a:spAutoFit/>
          </a:bodyPr>
          <a:lstStyle/>
          <a:p>
            <a:pPr marL="0" marR="0" algn="just">
              <a:lnSpc>
                <a:spcPct val="115000"/>
              </a:lnSpc>
              <a:spcBef>
                <a:spcPts val="0"/>
              </a:spcBef>
              <a:spcAft>
                <a:spcPts val="0"/>
              </a:spcAft>
            </a:pPr>
            <a:r>
              <a:rPr lang="en-US" sz="2800" dirty="0">
                <a:solidFill>
                  <a:srgbClr val="000099"/>
                </a:solidFill>
                <a:latin typeface="TimesNewRomanPSMT"/>
                <a:ea typeface="Calibri" panose="020F0502020204030204" pitchFamily="34" charset="0"/>
                <a:cs typeface="TimesNewRomanPSMT"/>
              </a:rPr>
              <a:t>Movable insulation covers the ponds at night in winter, to trap heat inside, and during the day in summer, to shade the ponds while the sun is shining. </a:t>
            </a:r>
          </a:p>
          <a:p>
            <a:pPr marL="0" marR="0" algn="just">
              <a:lnSpc>
                <a:spcPct val="115000"/>
              </a:lnSpc>
              <a:spcBef>
                <a:spcPts val="0"/>
              </a:spcBef>
              <a:spcAft>
                <a:spcPts val="0"/>
              </a:spcAft>
            </a:pPr>
            <a:r>
              <a:rPr lang="en-US" sz="2800" dirty="0">
                <a:solidFill>
                  <a:schemeClr val="tx1"/>
                </a:solidFill>
                <a:latin typeface="TimesNewRomanPSMT"/>
                <a:ea typeface="Calibri" panose="020F0502020204030204" pitchFamily="34" charset="0"/>
                <a:cs typeface="TimesNewRomanPSMT"/>
              </a:rPr>
              <a:t>Generally, solar roof ponds are </a:t>
            </a:r>
            <a:r>
              <a:rPr lang="en-US" sz="2800" dirty="0">
                <a:solidFill>
                  <a:srgbClr val="000099"/>
                </a:solidFill>
                <a:latin typeface="TimesNewRomanPSMT"/>
                <a:ea typeface="Calibri" panose="020F0502020204030204" pitchFamily="34" charset="0"/>
                <a:cs typeface="TimesNewRomanPSMT"/>
              </a:rPr>
              <a:t>8 to 12 inches deep</a:t>
            </a:r>
            <a:r>
              <a:rPr lang="en-US" sz="2800" dirty="0">
                <a:solidFill>
                  <a:schemeClr val="tx1"/>
                </a:solidFill>
                <a:latin typeface="TimesNewRomanPSMT"/>
                <a:ea typeface="Calibri" panose="020F0502020204030204" pitchFamily="34" charset="0"/>
                <a:cs typeface="TimesNewRomanPSMT"/>
              </a:rPr>
              <a:t>. Roof ponds are always flat, but in northern buildings the glazing is often sloped to the south to capture the sun's low rays as well as to shed snow. </a:t>
            </a:r>
          </a:p>
          <a:p>
            <a:pPr marL="0" marR="0" algn="just">
              <a:lnSpc>
                <a:spcPct val="115000"/>
              </a:lnSpc>
              <a:spcBef>
                <a:spcPts val="0"/>
              </a:spcBef>
              <a:spcAft>
                <a:spcPts val="0"/>
              </a:spcAft>
            </a:pPr>
            <a:r>
              <a:rPr lang="en-US" sz="2800" dirty="0">
                <a:solidFill>
                  <a:schemeClr val="tx1"/>
                </a:solidFill>
                <a:latin typeface="TimesNewRomanPSMT"/>
                <a:ea typeface="Calibri" panose="020F0502020204030204" pitchFamily="34" charset="0"/>
                <a:cs typeface="TimesNewRomanPSMT"/>
              </a:rPr>
              <a:t>Under the sloped glass, the walls are well insulated and faced with materials that reflect the sunlight into the ponds.</a:t>
            </a:r>
            <a:endParaRPr lang="en-US" sz="2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7949471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8B501-3A7D-4B08-B8C3-8E4E21FCA210}"/>
              </a:ext>
            </a:extLst>
          </p:cNvPr>
          <p:cNvSpPr>
            <a:spLocks noGrp="1"/>
          </p:cNvSpPr>
          <p:nvPr>
            <p:ph type="title"/>
          </p:nvPr>
        </p:nvSpPr>
        <p:spPr>
          <a:xfrm>
            <a:off x="1181099" y="152399"/>
            <a:ext cx="7796213" cy="457201"/>
          </a:xfrm>
        </p:spPr>
        <p:txBody>
          <a:bodyPr/>
          <a:lstStyle/>
          <a:p>
            <a:r>
              <a:rPr lang="en-US" sz="3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Solar District Heating</a:t>
            </a:r>
            <a:br>
              <a:rPr lang="en-US" dirty="0"/>
            </a:br>
            <a:br>
              <a:rPr lang="en-US" dirty="0"/>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6C7F5D28-2222-4BCC-B0CD-987F15A50B73}"/>
              </a:ext>
            </a:extLst>
          </p:cNvPr>
          <p:cNvSpPr>
            <a:spLocks noGrp="1"/>
          </p:cNvSpPr>
          <p:nvPr>
            <p:ph type="sldNum" sz="quarter" idx="10"/>
          </p:nvPr>
        </p:nvSpPr>
        <p:spPr/>
        <p:txBody>
          <a:bodyPr/>
          <a:lstStyle/>
          <a:p>
            <a:fld id="{ABCC55F3-FED4-490E-A042-E14AA0C2962A}" type="slidenum">
              <a:rPr lang="en-GB" smtClean="0"/>
              <a:pPr/>
              <a:t>4</a:t>
            </a:fld>
            <a:endParaRPr lang="en-GB" dirty="0"/>
          </a:p>
        </p:txBody>
      </p:sp>
      <p:sp>
        <p:nvSpPr>
          <p:cNvPr id="5" name="TextBox 4">
            <a:extLst>
              <a:ext uri="{FF2B5EF4-FFF2-40B4-BE49-F238E27FC236}">
                <a16:creationId xmlns:a16="http://schemas.microsoft.com/office/drawing/2014/main" id="{7AFDC31E-4BE4-459A-B012-4D131362E5E5}"/>
              </a:ext>
            </a:extLst>
          </p:cNvPr>
          <p:cNvSpPr txBox="1"/>
          <p:nvPr/>
        </p:nvSpPr>
        <p:spPr>
          <a:xfrm>
            <a:off x="609600" y="1066800"/>
            <a:ext cx="8001000" cy="5324535"/>
          </a:xfrm>
          <a:prstGeom prst="rect">
            <a:avLst/>
          </a:prstGeom>
          <a:noFill/>
        </p:spPr>
        <p:txBody>
          <a:bodyPr wrap="square" rtlCol="0">
            <a:spAutoFit/>
          </a:bodyPr>
          <a:lstStyle/>
          <a:p>
            <a:pPr algn="just"/>
            <a:r>
              <a:rPr lang="en-US" sz="2800" b="1" dirty="0">
                <a:solidFill>
                  <a:schemeClr val="tx1"/>
                </a:solidFill>
                <a:latin typeface="Times New Roman" panose="02020603050405020304" pitchFamily="18" charset="0"/>
                <a:cs typeface="Times New Roman" panose="02020603050405020304" pitchFamily="18" charset="0"/>
              </a:rPr>
              <a:t>The temperature is at its lowest in summer and highest in winter, </a:t>
            </a:r>
            <a:r>
              <a:rPr lang="en-US" sz="2800" b="1" dirty="0">
                <a:solidFill>
                  <a:srgbClr val="000099"/>
                </a:solidFill>
                <a:latin typeface="Times New Roman" panose="02020603050405020304" pitchFamily="18" charset="0"/>
                <a:cs typeface="Times New Roman" panose="02020603050405020304" pitchFamily="18" charset="0"/>
              </a:rPr>
              <a:t>when heat is only needed for hot water. </a:t>
            </a:r>
          </a:p>
          <a:p>
            <a:pPr algn="just"/>
            <a:r>
              <a:rPr lang="en-US" sz="2800" b="1" dirty="0">
                <a:solidFill>
                  <a:srgbClr val="FF0000"/>
                </a:solidFill>
                <a:latin typeface="Times New Roman" panose="02020603050405020304" pitchFamily="18" charset="0"/>
                <a:cs typeface="Times New Roman" panose="02020603050405020304" pitchFamily="18" charset="0"/>
              </a:rPr>
              <a:t>It consists </a:t>
            </a:r>
            <a:r>
              <a:rPr lang="en-US" sz="2800" b="1" dirty="0">
                <a:solidFill>
                  <a:schemeClr val="tx1"/>
                </a:solidFill>
                <a:latin typeface="Times New Roman" panose="02020603050405020304" pitchFamily="18" charset="0"/>
                <a:cs typeface="Times New Roman" panose="02020603050405020304" pitchFamily="18" charset="0"/>
              </a:rPr>
              <a:t>of heat production units, which could be a combination of heating-only plants, combined heat and power production plants, waste heat recovery plants, peaking and standby heat plants, primary heat distribution network, substations at the consumer connection points, end users secondary networks and installations for space heating and domestic hot water</a:t>
            </a:r>
            <a:r>
              <a:rPr lang="en-US" sz="2800" b="1" dirty="0">
                <a:latin typeface="Times New Roman" panose="02020603050405020304" pitchFamily="18" charset="0"/>
                <a:cs typeface="Times New Roman" panose="02020603050405020304" pitchFamily="18" charset="0"/>
              </a:rPr>
              <a:t>.</a:t>
            </a:r>
            <a:endParaRPr lang="en-US" sz="2800" b="1" dirty="0">
              <a:solidFill>
                <a:schemeClr val="tx1"/>
              </a:solidFill>
              <a:latin typeface="Times New Roman" panose="02020603050405020304" pitchFamily="18" charset="0"/>
              <a:cs typeface="Times New Roman" panose="02020603050405020304" pitchFamily="18" charset="0"/>
            </a:endParaRPr>
          </a:p>
          <a:p>
            <a:pPr algn="just"/>
            <a:endParaRPr lang="en-US" sz="3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1620436"/>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034F6-477B-4DB5-9C5C-AEE11AB8400E}"/>
              </a:ext>
            </a:extLst>
          </p:cNvPr>
          <p:cNvSpPr>
            <a:spLocks noGrp="1"/>
          </p:cNvSpPr>
          <p:nvPr>
            <p:ph type="title"/>
          </p:nvPr>
        </p:nvSpPr>
        <p:spPr>
          <a:xfrm>
            <a:off x="1181100" y="152399"/>
            <a:ext cx="7581900" cy="533401"/>
          </a:xfrm>
        </p:spPr>
        <p:txBody>
          <a:bodyPr/>
          <a:lstStyle/>
          <a:p>
            <a:pPr lvl="0" eaLnBrk="1" hangingPunct="1">
              <a:lnSpc>
                <a:spcPct val="115000"/>
              </a:lnSpc>
              <a:spcBef>
                <a:spcPts val="0"/>
              </a:spcBef>
              <a:spcAft>
                <a:spcPts val="0"/>
              </a:spcAft>
            </a:pPr>
            <a:r>
              <a:rPr lang="en-US" sz="2800" dirty="0">
                <a:latin typeface="TimesNewRomanPS-BoldMT"/>
                <a:ea typeface="Calibri" panose="020F0502020204030204" pitchFamily="34" charset="0"/>
                <a:cs typeface="TimesNewRomanPS-BoldMT"/>
              </a:rPr>
              <a:t>Greenhouse (Solarium</a:t>
            </a:r>
            <a:r>
              <a:rPr lang="en-US" sz="2400" dirty="0">
                <a:latin typeface="TimesNewRomanPS-BoldMT"/>
                <a:ea typeface="Calibri" panose="020F0502020204030204" pitchFamily="34" charset="0"/>
                <a:cs typeface="TimesNewRomanPS-BoldMT"/>
              </a:rPr>
              <a:t>)</a:t>
            </a:r>
            <a:br>
              <a:rPr lang="en-US" sz="1800" b="0" kern="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endParaRPr lang="en-US" dirty="0"/>
          </a:p>
        </p:txBody>
      </p:sp>
      <p:sp>
        <p:nvSpPr>
          <p:cNvPr id="3" name="Slide Number Placeholder 2">
            <a:extLst>
              <a:ext uri="{FF2B5EF4-FFF2-40B4-BE49-F238E27FC236}">
                <a16:creationId xmlns:a16="http://schemas.microsoft.com/office/drawing/2014/main" id="{6DC1F545-9A2D-4488-806F-64E6990FA957}"/>
              </a:ext>
            </a:extLst>
          </p:cNvPr>
          <p:cNvSpPr>
            <a:spLocks noGrp="1"/>
          </p:cNvSpPr>
          <p:nvPr>
            <p:ph type="sldNum" sz="quarter" idx="10"/>
          </p:nvPr>
        </p:nvSpPr>
        <p:spPr/>
        <p:txBody>
          <a:bodyPr/>
          <a:lstStyle/>
          <a:p>
            <a:fld id="{ABCC55F3-FED4-490E-A042-E14AA0C2962A}" type="slidenum">
              <a:rPr lang="en-GB" smtClean="0"/>
              <a:pPr/>
              <a:t>40</a:t>
            </a:fld>
            <a:endParaRPr lang="en-GB" dirty="0"/>
          </a:p>
        </p:txBody>
      </p:sp>
      <p:sp>
        <p:nvSpPr>
          <p:cNvPr id="4" name="Rectangle 3">
            <a:extLst>
              <a:ext uri="{FF2B5EF4-FFF2-40B4-BE49-F238E27FC236}">
                <a16:creationId xmlns:a16="http://schemas.microsoft.com/office/drawing/2014/main" id="{3278C765-D1BB-4DDD-872E-C0845DE872F9}"/>
              </a:ext>
            </a:extLst>
          </p:cNvPr>
          <p:cNvSpPr/>
          <p:nvPr/>
        </p:nvSpPr>
        <p:spPr>
          <a:xfrm>
            <a:off x="152400" y="1082358"/>
            <a:ext cx="8534400" cy="1200329"/>
          </a:xfrm>
          <a:prstGeom prst="rect">
            <a:avLst/>
          </a:prstGeom>
        </p:spPr>
        <p:txBody>
          <a:bodyPr wrap="square">
            <a:spAutoFit/>
          </a:bodyPr>
          <a:lstStyle/>
          <a:p>
            <a:pPr algn="just"/>
            <a:r>
              <a:rPr lang="en-US" sz="2400" b="1" dirty="0">
                <a:solidFill>
                  <a:schemeClr val="tx1"/>
                </a:solidFill>
                <a:latin typeface="TimesNewRomanPSMT"/>
                <a:ea typeface="Calibri" panose="020F0502020204030204" pitchFamily="34" charset="0"/>
                <a:cs typeface="TimesNewRomanPSMT"/>
              </a:rPr>
              <a:t>Greenhouses are the most common solar rooms, see figure Conventional greenhouses, however, are not designed to take maximum advantage of the sun's energy. </a:t>
            </a:r>
            <a:endParaRPr lang="en-US" sz="4000" b="1" dirty="0">
              <a:solidFill>
                <a:schemeClr val="tx1"/>
              </a:solidFill>
            </a:endParaRPr>
          </a:p>
        </p:txBody>
      </p:sp>
      <p:pic>
        <p:nvPicPr>
          <p:cNvPr id="6" name="Picture 5">
            <a:extLst>
              <a:ext uri="{FF2B5EF4-FFF2-40B4-BE49-F238E27FC236}">
                <a16:creationId xmlns:a16="http://schemas.microsoft.com/office/drawing/2014/main" id="{E52E1B5B-19EF-4948-AD9F-30C6C08F43CE}"/>
              </a:ext>
            </a:extLst>
          </p:cNvPr>
          <p:cNvPicPr>
            <a:picLocks noChangeAspect="1"/>
          </p:cNvPicPr>
          <p:nvPr/>
        </p:nvPicPr>
        <p:blipFill>
          <a:blip r:embed="rId2"/>
          <a:stretch>
            <a:fillRect/>
          </a:stretch>
        </p:blipFill>
        <p:spPr>
          <a:xfrm>
            <a:off x="5105401" y="2286000"/>
            <a:ext cx="3657600" cy="4038600"/>
          </a:xfrm>
          <a:prstGeom prst="rect">
            <a:avLst/>
          </a:prstGeom>
        </p:spPr>
      </p:pic>
      <p:sp>
        <p:nvSpPr>
          <p:cNvPr id="7" name="Rectangle 6">
            <a:extLst>
              <a:ext uri="{FF2B5EF4-FFF2-40B4-BE49-F238E27FC236}">
                <a16:creationId xmlns:a16="http://schemas.microsoft.com/office/drawing/2014/main" id="{3DDE1B88-CD86-45AC-B099-77E2B0C1240C}"/>
              </a:ext>
            </a:extLst>
          </p:cNvPr>
          <p:cNvSpPr/>
          <p:nvPr/>
        </p:nvSpPr>
        <p:spPr>
          <a:xfrm>
            <a:off x="457200" y="2282687"/>
            <a:ext cx="2895600" cy="461665"/>
          </a:xfrm>
          <a:prstGeom prst="rect">
            <a:avLst/>
          </a:prstGeom>
        </p:spPr>
        <p:txBody>
          <a:bodyPr wrap="square">
            <a:spAutoFit/>
          </a:bodyPr>
          <a:lstStyle/>
          <a:p>
            <a:r>
              <a:rPr lang="en-US" sz="2400" b="1" dirty="0">
                <a:solidFill>
                  <a:schemeClr val="tx1"/>
                </a:solidFill>
                <a:latin typeface="TimesNewRomanPS-BoldMT"/>
                <a:ea typeface="Calibri" panose="020F0502020204030204" pitchFamily="34" charset="0"/>
                <a:cs typeface="TimesNewRomanPS-BoldMT"/>
              </a:rPr>
              <a:t>Solar Room</a:t>
            </a:r>
            <a:endParaRPr lang="en-US" sz="4400" dirty="0">
              <a:solidFill>
                <a:schemeClr val="tx1"/>
              </a:solidFill>
            </a:endParaRPr>
          </a:p>
        </p:txBody>
      </p:sp>
    </p:spTree>
    <p:extLst>
      <p:ext uri="{BB962C8B-B14F-4D97-AF65-F5344CB8AC3E}">
        <p14:creationId xmlns:p14="http://schemas.microsoft.com/office/powerpoint/2010/main" val="2583987899"/>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034F6-477B-4DB5-9C5C-AEE11AB8400E}"/>
              </a:ext>
            </a:extLst>
          </p:cNvPr>
          <p:cNvSpPr>
            <a:spLocks noGrp="1"/>
          </p:cNvSpPr>
          <p:nvPr>
            <p:ph type="title"/>
          </p:nvPr>
        </p:nvSpPr>
        <p:spPr>
          <a:xfrm>
            <a:off x="1181100" y="152399"/>
            <a:ext cx="7581900" cy="533401"/>
          </a:xfrm>
        </p:spPr>
        <p:txBody>
          <a:bodyPr/>
          <a:lstStyle/>
          <a:p>
            <a:pPr lvl="0" eaLnBrk="1" hangingPunct="1">
              <a:lnSpc>
                <a:spcPct val="115000"/>
              </a:lnSpc>
              <a:spcBef>
                <a:spcPts val="0"/>
              </a:spcBef>
              <a:spcAft>
                <a:spcPts val="0"/>
              </a:spcAft>
            </a:pPr>
            <a:r>
              <a:rPr lang="en-US" sz="2800" dirty="0">
                <a:latin typeface="TimesNewRomanPS-BoldMT"/>
                <a:ea typeface="Calibri" panose="020F0502020204030204" pitchFamily="34" charset="0"/>
                <a:cs typeface="TimesNewRomanPS-BoldMT"/>
              </a:rPr>
              <a:t>Greenhouse (Solarium</a:t>
            </a:r>
            <a:r>
              <a:rPr lang="en-US" sz="2400" dirty="0">
                <a:latin typeface="TimesNewRomanPS-BoldMT"/>
                <a:ea typeface="Calibri" panose="020F0502020204030204" pitchFamily="34" charset="0"/>
                <a:cs typeface="TimesNewRomanPS-BoldMT"/>
              </a:rPr>
              <a:t>)</a:t>
            </a:r>
            <a:br>
              <a:rPr lang="en-US" sz="1800" b="0" kern="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endParaRPr lang="en-US" dirty="0"/>
          </a:p>
        </p:txBody>
      </p:sp>
      <p:sp>
        <p:nvSpPr>
          <p:cNvPr id="3" name="Slide Number Placeholder 2">
            <a:extLst>
              <a:ext uri="{FF2B5EF4-FFF2-40B4-BE49-F238E27FC236}">
                <a16:creationId xmlns:a16="http://schemas.microsoft.com/office/drawing/2014/main" id="{6DC1F545-9A2D-4488-806F-64E6990FA957}"/>
              </a:ext>
            </a:extLst>
          </p:cNvPr>
          <p:cNvSpPr>
            <a:spLocks noGrp="1"/>
          </p:cNvSpPr>
          <p:nvPr>
            <p:ph type="sldNum" sz="quarter" idx="10"/>
          </p:nvPr>
        </p:nvSpPr>
        <p:spPr/>
        <p:txBody>
          <a:bodyPr/>
          <a:lstStyle/>
          <a:p>
            <a:fld id="{ABCC55F3-FED4-490E-A042-E14AA0C2962A}" type="slidenum">
              <a:rPr lang="en-GB" smtClean="0"/>
              <a:pPr/>
              <a:t>41</a:t>
            </a:fld>
            <a:endParaRPr lang="en-GB" dirty="0"/>
          </a:p>
        </p:txBody>
      </p:sp>
      <p:sp>
        <p:nvSpPr>
          <p:cNvPr id="4" name="Rectangle 3">
            <a:extLst>
              <a:ext uri="{FF2B5EF4-FFF2-40B4-BE49-F238E27FC236}">
                <a16:creationId xmlns:a16="http://schemas.microsoft.com/office/drawing/2014/main" id="{3278C765-D1BB-4DDD-872E-C0845DE872F9}"/>
              </a:ext>
            </a:extLst>
          </p:cNvPr>
          <p:cNvSpPr/>
          <p:nvPr/>
        </p:nvSpPr>
        <p:spPr>
          <a:xfrm>
            <a:off x="228600" y="1295400"/>
            <a:ext cx="8534400" cy="4031873"/>
          </a:xfrm>
          <a:prstGeom prst="rect">
            <a:avLst/>
          </a:prstGeom>
        </p:spPr>
        <p:txBody>
          <a:bodyPr wrap="square">
            <a:spAutoFit/>
          </a:bodyPr>
          <a:lstStyle/>
          <a:p>
            <a:pPr marL="457200" indent="-457200" algn="just">
              <a:buFont typeface="Arial" panose="020B0604020202020204" pitchFamily="34" charset="0"/>
              <a:buChar char="•"/>
            </a:pPr>
            <a:r>
              <a:rPr lang="en-US" sz="3200" dirty="0">
                <a:solidFill>
                  <a:srgbClr val="000000"/>
                </a:solidFill>
                <a:latin typeface="TimesNewRomanPSMT"/>
                <a:ea typeface="Calibri" panose="020F0502020204030204" pitchFamily="34" charset="0"/>
                <a:cs typeface="TimesNewRomanPSMT"/>
              </a:rPr>
              <a:t>The problem is that most are built with a single layer of glass, and so they lose more heat at night than they gain from the sun during the day. </a:t>
            </a:r>
          </a:p>
          <a:p>
            <a:pPr marL="457200" indent="-457200" algn="just">
              <a:buFont typeface="Arial" panose="020B0604020202020204" pitchFamily="34" charset="0"/>
              <a:buChar char="•"/>
            </a:pPr>
            <a:r>
              <a:rPr lang="en-US" sz="3200" dirty="0">
                <a:solidFill>
                  <a:srgbClr val="000000"/>
                </a:solidFill>
                <a:latin typeface="TimesNewRomanPSMT"/>
                <a:ea typeface="Calibri" panose="020F0502020204030204" pitchFamily="34" charset="0"/>
                <a:cs typeface="TimesNewRomanPSMT"/>
              </a:rPr>
              <a:t>Consequently, they need expensive auxiliary heat to keep the plants warm. </a:t>
            </a:r>
          </a:p>
          <a:p>
            <a:pPr marL="457200" indent="-457200" algn="just">
              <a:buFont typeface="Arial" panose="020B0604020202020204" pitchFamily="34" charset="0"/>
              <a:buChar char="•"/>
            </a:pPr>
            <a:r>
              <a:rPr lang="en-US" sz="3200" dirty="0">
                <a:solidFill>
                  <a:srgbClr val="000099"/>
                </a:solidFill>
                <a:latin typeface="TimesNewRomanPSMT"/>
                <a:ea typeface="Calibri" panose="020F0502020204030204" pitchFamily="34" charset="0"/>
                <a:cs typeface="TimesNewRomanPSMT"/>
              </a:rPr>
              <a:t>A solar greenhouse is designed both to maximize solar gain &amp; to minimize heat loss.</a:t>
            </a:r>
            <a:endParaRPr lang="en-US" sz="4800" b="1" dirty="0">
              <a:solidFill>
                <a:srgbClr val="000099"/>
              </a:solidFill>
            </a:endParaRPr>
          </a:p>
        </p:txBody>
      </p:sp>
    </p:spTree>
    <p:extLst>
      <p:ext uri="{BB962C8B-B14F-4D97-AF65-F5344CB8AC3E}">
        <p14:creationId xmlns:p14="http://schemas.microsoft.com/office/powerpoint/2010/main" val="578298593"/>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034F6-477B-4DB5-9C5C-AEE11AB8400E}"/>
              </a:ext>
            </a:extLst>
          </p:cNvPr>
          <p:cNvSpPr>
            <a:spLocks noGrp="1"/>
          </p:cNvSpPr>
          <p:nvPr>
            <p:ph type="title"/>
          </p:nvPr>
        </p:nvSpPr>
        <p:spPr>
          <a:xfrm>
            <a:off x="1181100" y="152399"/>
            <a:ext cx="7581900" cy="533401"/>
          </a:xfrm>
        </p:spPr>
        <p:txBody>
          <a:bodyPr/>
          <a:lstStyle/>
          <a:p>
            <a:pPr lvl="0" eaLnBrk="1" hangingPunct="1">
              <a:lnSpc>
                <a:spcPct val="115000"/>
              </a:lnSpc>
              <a:spcBef>
                <a:spcPts val="0"/>
              </a:spcBef>
              <a:spcAft>
                <a:spcPts val="0"/>
              </a:spcAft>
            </a:pPr>
            <a:r>
              <a:rPr lang="en-US" sz="2800" dirty="0">
                <a:latin typeface="TimesNewRomanPS-BoldMT"/>
                <a:ea typeface="Calibri" panose="020F0502020204030204" pitchFamily="34" charset="0"/>
                <a:cs typeface="TimesNewRomanPS-BoldMT"/>
              </a:rPr>
              <a:t>Under floor heating using solar water heating</a:t>
            </a:r>
            <a:endParaRPr lang="en-US" dirty="0"/>
          </a:p>
        </p:txBody>
      </p:sp>
      <p:sp>
        <p:nvSpPr>
          <p:cNvPr id="3" name="Slide Number Placeholder 2">
            <a:extLst>
              <a:ext uri="{FF2B5EF4-FFF2-40B4-BE49-F238E27FC236}">
                <a16:creationId xmlns:a16="http://schemas.microsoft.com/office/drawing/2014/main" id="{6DC1F545-9A2D-4488-806F-64E6990FA957}"/>
              </a:ext>
            </a:extLst>
          </p:cNvPr>
          <p:cNvSpPr>
            <a:spLocks noGrp="1"/>
          </p:cNvSpPr>
          <p:nvPr>
            <p:ph type="sldNum" sz="quarter" idx="10"/>
          </p:nvPr>
        </p:nvSpPr>
        <p:spPr/>
        <p:txBody>
          <a:bodyPr/>
          <a:lstStyle/>
          <a:p>
            <a:fld id="{ABCC55F3-FED4-490E-A042-E14AA0C2962A}" type="slidenum">
              <a:rPr lang="en-GB" smtClean="0"/>
              <a:pPr/>
              <a:t>42</a:t>
            </a:fld>
            <a:endParaRPr lang="en-GB" dirty="0"/>
          </a:p>
        </p:txBody>
      </p:sp>
      <p:sp>
        <p:nvSpPr>
          <p:cNvPr id="4" name="Rectangle 3">
            <a:extLst>
              <a:ext uri="{FF2B5EF4-FFF2-40B4-BE49-F238E27FC236}">
                <a16:creationId xmlns:a16="http://schemas.microsoft.com/office/drawing/2014/main" id="{3278C765-D1BB-4DDD-872E-C0845DE872F9}"/>
              </a:ext>
            </a:extLst>
          </p:cNvPr>
          <p:cNvSpPr/>
          <p:nvPr/>
        </p:nvSpPr>
        <p:spPr>
          <a:xfrm>
            <a:off x="228600" y="1295400"/>
            <a:ext cx="8534400" cy="1569660"/>
          </a:xfrm>
          <a:prstGeom prst="rect">
            <a:avLst/>
          </a:prstGeom>
        </p:spPr>
        <p:txBody>
          <a:bodyPr wrap="square">
            <a:spAutoFit/>
          </a:bodyPr>
          <a:lstStyle/>
          <a:p>
            <a:pPr algn="just"/>
            <a:r>
              <a:rPr lang="en-US" sz="2400" dirty="0">
                <a:solidFill>
                  <a:schemeClr val="tx1"/>
                </a:solidFill>
                <a:latin typeface="TimesNewRomanPSMT"/>
                <a:ea typeface="Calibri" panose="020F0502020204030204" pitchFamily="34" charset="0"/>
                <a:cs typeface="TimesNewRomanPSMT"/>
              </a:rPr>
              <a:t>Under floor heating &amp; cooling is a form of central heating &amp; cooling which uses heat conduction &amp; radiant heat or cold for indoor climate control, rather than forced air heating which </a:t>
            </a:r>
            <a:r>
              <a:rPr lang="en-US" sz="2400" i="1" dirty="0">
                <a:solidFill>
                  <a:srgbClr val="000099"/>
                </a:solidFill>
                <a:effectLst>
                  <a:outerShdw blurRad="38100" dist="38100" dir="2700000" algn="tl">
                    <a:srgbClr val="000000">
                      <a:alpha val="43137"/>
                    </a:srgbClr>
                  </a:outerShdw>
                </a:effectLst>
                <a:latin typeface="TimesNewRomanPSMT"/>
                <a:ea typeface="Calibri" panose="020F0502020204030204" pitchFamily="34" charset="0"/>
                <a:cs typeface="TimesNewRomanPSMT"/>
              </a:rPr>
              <a:t>relies on convection</a:t>
            </a:r>
            <a:r>
              <a:rPr lang="en-US" sz="2400" dirty="0">
                <a:solidFill>
                  <a:schemeClr val="tx1"/>
                </a:solidFill>
                <a:latin typeface="TimesNewRomanPSMT"/>
                <a:ea typeface="Calibri" panose="020F0502020204030204" pitchFamily="34" charset="0"/>
                <a:cs typeface="TimesNewRomanPSMT"/>
              </a:rPr>
              <a:t>, see figure.</a:t>
            </a:r>
            <a:endParaRPr lang="en-US" sz="4000" b="1" dirty="0">
              <a:solidFill>
                <a:schemeClr val="tx1"/>
              </a:solidFill>
            </a:endParaRPr>
          </a:p>
        </p:txBody>
      </p:sp>
      <p:sp>
        <p:nvSpPr>
          <p:cNvPr id="7" name="Rectangle 6">
            <a:extLst>
              <a:ext uri="{FF2B5EF4-FFF2-40B4-BE49-F238E27FC236}">
                <a16:creationId xmlns:a16="http://schemas.microsoft.com/office/drawing/2014/main" id="{3DDE1B88-CD86-45AC-B099-77E2B0C1240C}"/>
              </a:ext>
            </a:extLst>
          </p:cNvPr>
          <p:cNvSpPr/>
          <p:nvPr/>
        </p:nvSpPr>
        <p:spPr>
          <a:xfrm>
            <a:off x="381000" y="3243827"/>
            <a:ext cx="2590800" cy="941796"/>
          </a:xfrm>
          <a:prstGeom prst="rect">
            <a:avLst/>
          </a:prstGeom>
        </p:spPr>
        <p:txBody>
          <a:bodyPr wrap="square">
            <a:spAutoFit/>
          </a:bodyPr>
          <a:lstStyle/>
          <a:p>
            <a:pPr marL="0" marR="0" algn="just">
              <a:lnSpc>
                <a:spcPct val="115000"/>
              </a:lnSpc>
              <a:spcBef>
                <a:spcPts val="0"/>
              </a:spcBef>
              <a:spcAft>
                <a:spcPts val="0"/>
              </a:spcAft>
            </a:pPr>
            <a:r>
              <a:rPr lang="en-US" sz="2400" b="1" dirty="0">
                <a:solidFill>
                  <a:schemeClr val="tx1"/>
                </a:solidFill>
                <a:latin typeface="TimesNewRomanPS-BoldMT"/>
                <a:ea typeface="Calibri" panose="020F0502020204030204" pitchFamily="34" charset="0"/>
                <a:cs typeface="TimesNewRomanPS-BoldMT"/>
              </a:rPr>
              <a:t>Under Floor Hot Water System</a:t>
            </a:r>
            <a:endParaRPr lang="en-US" dirty="0">
              <a:solidFill>
                <a:schemeClr val="tx1"/>
              </a:solidFill>
              <a:latin typeface="Calibri" panose="020F050202020403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23F3F6D-F9C7-4D8C-87A2-51C44BD76527}"/>
              </a:ext>
            </a:extLst>
          </p:cNvPr>
          <p:cNvPicPr>
            <a:picLocks noChangeAspect="1"/>
          </p:cNvPicPr>
          <p:nvPr/>
        </p:nvPicPr>
        <p:blipFill>
          <a:blip r:embed="rId2"/>
          <a:stretch>
            <a:fillRect/>
          </a:stretch>
        </p:blipFill>
        <p:spPr>
          <a:xfrm>
            <a:off x="4248525" y="2865060"/>
            <a:ext cx="4755292" cy="3535986"/>
          </a:xfrm>
          <a:prstGeom prst="rect">
            <a:avLst/>
          </a:prstGeom>
        </p:spPr>
      </p:pic>
    </p:spTree>
    <p:extLst>
      <p:ext uri="{BB962C8B-B14F-4D97-AF65-F5344CB8AC3E}">
        <p14:creationId xmlns:p14="http://schemas.microsoft.com/office/powerpoint/2010/main" val="1668188314"/>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034F6-477B-4DB5-9C5C-AEE11AB8400E}"/>
              </a:ext>
            </a:extLst>
          </p:cNvPr>
          <p:cNvSpPr>
            <a:spLocks noGrp="1"/>
          </p:cNvSpPr>
          <p:nvPr>
            <p:ph type="title"/>
          </p:nvPr>
        </p:nvSpPr>
        <p:spPr>
          <a:xfrm>
            <a:off x="1181100" y="152399"/>
            <a:ext cx="7581900" cy="533401"/>
          </a:xfrm>
        </p:spPr>
        <p:txBody>
          <a:bodyPr/>
          <a:lstStyle/>
          <a:p>
            <a:pPr lvl="0" eaLnBrk="1" hangingPunct="1">
              <a:lnSpc>
                <a:spcPct val="115000"/>
              </a:lnSpc>
              <a:spcBef>
                <a:spcPts val="0"/>
              </a:spcBef>
              <a:spcAft>
                <a:spcPts val="0"/>
              </a:spcAft>
            </a:pPr>
            <a:r>
              <a:rPr lang="en-US" sz="2800" dirty="0">
                <a:latin typeface="TimesNewRomanPS-BoldMT"/>
                <a:ea typeface="Calibri" panose="020F0502020204030204" pitchFamily="34" charset="0"/>
                <a:cs typeface="TimesNewRomanPS-BoldMT"/>
              </a:rPr>
              <a:t>Under floor heating using solar water heating</a:t>
            </a:r>
            <a:endParaRPr lang="en-US" dirty="0"/>
          </a:p>
        </p:txBody>
      </p:sp>
      <p:sp>
        <p:nvSpPr>
          <p:cNvPr id="3" name="Slide Number Placeholder 2">
            <a:extLst>
              <a:ext uri="{FF2B5EF4-FFF2-40B4-BE49-F238E27FC236}">
                <a16:creationId xmlns:a16="http://schemas.microsoft.com/office/drawing/2014/main" id="{6DC1F545-9A2D-4488-806F-64E6990FA957}"/>
              </a:ext>
            </a:extLst>
          </p:cNvPr>
          <p:cNvSpPr>
            <a:spLocks noGrp="1"/>
          </p:cNvSpPr>
          <p:nvPr>
            <p:ph type="sldNum" sz="quarter" idx="10"/>
          </p:nvPr>
        </p:nvSpPr>
        <p:spPr/>
        <p:txBody>
          <a:bodyPr/>
          <a:lstStyle/>
          <a:p>
            <a:fld id="{ABCC55F3-FED4-490E-A042-E14AA0C2962A}" type="slidenum">
              <a:rPr lang="en-GB" smtClean="0"/>
              <a:pPr/>
              <a:t>43</a:t>
            </a:fld>
            <a:endParaRPr lang="en-GB" dirty="0"/>
          </a:p>
        </p:txBody>
      </p:sp>
      <p:sp>
        <p:nvSpPr>
          <p:cNvPr id="4" name="Rectangle 3">
            <a:extLst>
              <a:ext uri="{FF2B5EF4-FFF2-40B4-BE49-F238E27FC236}">
                <a16:creationId xmlns:a16="http://schemas.microsoft.com/office/drawing/2014/main" id="{3278C765-D1BB-4DDD-872E-C0845DE872F9}"/>
              </a:ext>
            </a:extLst>
          </p:cNvPr>
          <p:cNvSpPr/>
          <p:nvPr/>
        </p:nvSpPr>
        <p:spPr>
          <a:xfrm>
            <a:off x="228600" y="1295400"/>
            <a:ext cx="8534400" cy="5047536"/>
          </a:xfrm>
          <a:prstGeom prst="rect">
            <a:avLst/>
          </a:prstGeom>
        </p:spPr>
        <p:txBody>
          <a:bodyPr wrap="square">
            <a:spAutoFit/>
          </a:bodyPr>
          <a:lstStyle/>
          <a:p>
            <a:pPr marL="457200" marR="0" indent="-457200" algn="just">
              <a:lnSpc>
                <a:spcPct val="115000"/>
              </a:lnSpc>
              <a:spcBef>
                <a:spcPts val="0"/>
              </a:spcBef>
              <a:spcAft>
                <a:spcPts val="0"/>
              </a:spcAft>
              <a:buFont typeface="Arial" panose="020B0604020202020204" pitchFamily="34" charset="0"/>
              <a:buChar char="•"/>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Heat can be provided by circulating heated water or </a:t>
            </a:r>
            <a:r>
              <a:rPr lang="en-US" sz="28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by electric cable, mesh, or film heaters. </a:t>
            </a:r>
          </a:p>
          <a:p>
            <a:pPr marL="457200" marR="0" indent="-457200" algn="just">
              <a:lnSpc>
                <a:spcPct val="115000"/>
              </a:lnSpc>
              <a:spcBef>
                <a:spcPts val="0"/>
              </a:spcBef>
              <a:spcAft>
                <a:spcPts val="0"/>
              </a:spcAft>
              <a:buFont typeface="Arial" panose="020B0604020202020204" pitchFamily="34" charset="0"/>
              <a:buChar char="•"/>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This technique does not require hot water at high temperatures as the case for central heaters with radiators. Warm water at </a:t>
            </a:r>
            <a:r>
              <a:rPr lang="en-US" sz="28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temperature around 30°C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is good enough to make the room warm enough for residents. </a:t>
            </a:r>
            <a:endPar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457200" marR="0" indent="-457200" algn="just">
              <a:lnSpc>
                <a:spcPct val="115000"/>
              </a:lnSpc>
              <a:spcBef>
                <a:spcPts val="0"/>
              </a:spcBef>
              <a:spcAft>
                <a:spcPts val="0"/>
              </a:spcAft>
              <a:buFont typeface="Arial" panose="020B0604020202020204" pitchFamily="34" charset="0"/>
              <a:buChar char="•"/>
            </a:pPr>
            <a:r>
              <a:rPr lang="en-US" sz="28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This fact makes solar water heaters a good source of energy for this system as it is difficult to get higher temperatures in winter.</a:t>
            </a:r>
            <a:endParaRPr lang="en-US"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2255629"/>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034F6-477B-4DB5-9C5C-AEE11AB8400E}"/>
              </a:ext>
            </a:extLst>
          </p:cNvPr>
          <p:cNvSpPr>
            <a:spLocks noGrp="1"/>
          </p:cNvSpPr>
          <p:nvPr>
            <p:ph type="title"/>
          </p:nvPr>
        </p:nvSpPr>
        <p:spPr>
          <a:xfrm>
            <a:off x="1219200" y="76200"/>
            <a:ext cx="5295900" cy="685800"/>
          </a:xfrm>
        </p:spPr>
        <p:txBody>
          <a:bodyPr/>
          <a:lstStyle/>
          <a:p>
            <a:pPr lvl="0" eaLnBrk="1" hangingPunct="1">
              <a:lnSpc>
                <a:spcPct val="115000"/>
              </a:lnSpc>
              <a:spcBef>
                <a:spcPts val="0"/>
              </a:spcBef>
              <a:spcAft>
                <a:spcPts val="1000"/>
              </a:spcAft>
            </a:pPr>
            <a:r>
              <a:rPr lang="en-US" sz="3200" kern="1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r>
              <a:rPr lang="en-US" sz="3200" kern="12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Solar Energy availability </a:t>
            </a:r>
            <a:br>
              <a:rPr lang="en-US" sz="3200" kern="12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br>
            <a:endParaRPr lang="en-US" sz="2000" b="0" kern="12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6DC1F545-9A2D-4488-806F-64E6990FA957}"/>
              </a:ext>
            </a:extLst>
          </p:cNvPr>
          <p:cNvSpPr>
            <a:spLocks noGrp="1"/>
          </p:cNvSpPr>
          <p:nvPr>
            <p:ph type="sldNum" sz="quarter" idx="10"/>
          </p:nvPr>
        </p:nvSpPr>
        <p:spPr/>
        <p:txBody>
          <a:bodyPr/>
          <a:lstStyle/>
          <a:p>
            <a:fld id="{ABCC55F3-FED4-490E-A042-E14AA0C2962A}" type="slidenum">
              <a:rPr lang="en-GB" smtClean="0"/>
              <a:pPr/>
              <a:t>44</a:t>
            </a:fld>
            <a:endParaRPr lang="en-GB" dirty="0"/>
          </a:p>
        </p:txBody>
      </p:sp>
      <p:sp>
        <p:nvSpPr>
          <p:cNvPr id="4" name="Rectangle 3">
            <a:extLst>
              <a:ext uri="{FF2B5EF4-FFF2-40B4-BE49-F238E27FC236}">
                <a16:creationId xmlns:a16="http://schemas.microsoft.com/office/drawing/2014/main" id="{3278C765-D1BB-4DDD-872E-C0845DE872F9}"/>
              </a:ext>
            </a:extLst>
          </p:cNvPr>
          <p:cNvSpPr/>
          <p:nvPr/>
        </p:nvSpPr>
        <p:spPr>
          <a:xfrm>
            <a:off x="228600" y="1295400"/>
            <a:ext cx="8534400" cy="4184735"/>
          </a:xfrm>
          <a:prstGeom prst="rect">
            <a:avLst/>
          </a:prstGeom>
        </p:spPr>
        <p:txBody>
          <a:bodyPr wrap="square">
            <a:spAutoFit/>
          </a:bodyPr>
          <a:lstStyle/>
          <a:p>
            <a:pPr marL="457200" marR="0" indent="-457200" algn="just">
              <a:lnSpc>
                <a:spcPct val="115000"/>
              </a:lnSpc>
              <a:spcBef>
                <a:spcPts val="0"/>
              </a:spcBef>
              <a:spcAft>
                <a:spcPts val="1000"/>
              </a:spcAft>
              <a:buFont typeface="Arial" panose="020B0604020202020204" pitchFamily="34" charset="0"/>
              <a:buChar char="•"/>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Detailed information about solar radiation availability at any location is </a:t>
            </a:r>
            <a:r>
              <a:rPr lang="en-US" sz="3200" u="sng" dirty="0">
                <a:solidFill>
                  <a:srgbClr val="000099"/>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essential for the design &amp; economic evaluation of solar energy system. </a:t>
            </a:r>
          </a:p>
          <a:p>
            <a:pPr marL="457200" marR="0" indent="-457200" algn="just">
              <a:lnSpc>
                <a:spcPct val="115000"/>
              </a:lnSpc>
              <a:spcBef>
                <a:spcPts val="0"/>
              </a:spcBef>
              <a:spcAft>
                <a:spcPts val="1000"/>
              </a:spcAft>
              <a:buFont typeface="Arial" panose="020B0604020202020204" pitchFamily="34" charset="0"/>
              <a:buChar char="•"/>
            </a:pP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Various models based on available climatic data can be used to estimate the </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solar energy availability. </a:t>
            </a:r>
            <a:endPar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1469124"/>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034F6-477B-4DB5-9C5C-AEE11AB8400E}"/>
              </a:ext>
            </a:extLst>
          </p:cNvPr>
          <p:cNvSpPr>
            <a:spLocks noGrp="1"/>
          </p:cNvSpPr>
          <p:nvPr>
            <p:ph type="title"/>
          </p:nvPr>
        </p:nvSpPr>
        <p:spPr>
          <a:xfrm>
            <a:off x="1219200" y="76200"/>
            <a:ext cx="5295900" cy="685800"/>
          </a:xfrm>
        </p:spPr>
        <p:txBody>
          <a:bodyPr/>
          <a:lstStyle/>
          <a:p>
            <a:pPr lvl="0" eaLnBrk="1" hangingPunct="1">
              <a:lnSpc>
                <a:spcPct val="115000"/>
              </a:lnSpc>
              <a:spcBef>
                <a:spcPts val="0"/>
              </a:spcBef>
              <a:spcAft>
                <a:spcPts val="1000"/>
              </a:spcAft>
            </a:pPr>
            <a:r>
              <a:rPr lang="en-US" sz="3200" kern="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Solar Energy Availability</a:t>
            </a:r>
            <a:endParaRPr lang="en-US" sz="2000" b="0" kern="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6DC1F545-9A2D-4488-806F-64E6990FA957}"/>
              </a:ext>
            </a:extLst>
          </p:cNvPr>
          <p:cNvSpPr>
            <a:spLocks noGrp="1"/>
          </p:cNvSpPr>
          <p:nvPr>
            <p:ph type="sldNum" sz="quarter" idx="10"/>
          </p:nvPr>
        </p:nvSpPr>
        <p:spPr/>
        <p:txBody>
          <a:bodyPr/>
          <a:lstStyle/>
          <a:p>
            <a:fld id="{ABCC55F3-FED4-490E-A042-E14AA0C2962A}" type="slidenum">
              <a:rPr lang="en-GB" smtClean="0"/>
              <a:pPr/>
              <a:t>45</a:t>
            </a:fld>
            <a:endParaRPr lang="en-GB" dirty="0"/>
          </a:p>
        </p:txBody>
      </p:sp>
      <p:sp>
        <p:nvSpPr>
          <p:cNvPr id="4" name="Rectangle 3">
            <a:extLst>
              <a:ext uri="{FF2B5EF4-FFF2-40B4-BE49-F238E27FC236}">
                <a16:creationId xmlns:a16="http://schemas.microsoft.com/office/drawing/2014/main" id="{3278C765-D1BB-4DDD-872E-C0845DE872F9}"/>
              </a:ext>
            </a:extLst>
          </p:cNvPr>
          <p:cNvSpPr/>
          <p:nvPr/>
        </p:nvSpPr>
        <p:spPr>
          <a:xfrm>
            <a:off x="76201" y="1295400"/>
            <a:ext cx="8901112" cy="5162439"/>
          </a:xfrm>
          <a:prstGeom prst="rect">
            <a:avLst/>
          </a:prstGeom>
        </p:spPr>
        <p:txBody>
          <a:bodyPr wrap="square">
            <a:spAutoFit/>
          </a:bodyPr>
          <a:lstStyle/>
          <a:p>
            <a:pPr marL="0" marR="0" algn="just">
              <a:lnSpc>
                <a:spcPct val="115000"/>
              </a:lnSpc>
              <a:spcBef>
                <a:spcPts val="0"/>
              </a:spcBef>
              <a:spcAft>
                <a:spcPts val="1000"/>
              </a:spcAft>
            </a:pPr>
            <a:r>
              <a:rPr lang="en-US" sz="3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solar energy is in the </a:t>
            </a:r>
            <a:r>
              <a:rPr lang="en-US" sz="3400" b="1" dirty="0">
                <a:solidFill>
                  <a:srgbClr val="000099"/>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form of electromagnetic radiation</a:t>
            </a:r>
            <a:r>
              <a:rPr lang="en-US" sz="3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with the wavelengths ranging from about </a:t>
            </a:r>
            <a:r>
              <a:rPr lang="en-US" sz="3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0.3 </a:t>
            </a:r>
            <a:r>
              <a:rPr lang="en-US" sz="3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μm</a:t>
            </a:r>
            <a:r>
              <a:rPr lang="en-US" sz="3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to over 3 </a:t>
            </a:r>
            <a:r>
              <a:rPr lang="en-US" sz="3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μm</a:t>
            </a:r>
            <a:r>
              <a:rPr lang="en-US" sz="3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marL="0" marR="0" algn="just">
              <a:lnSpc>
                <a:spcPct val="115000"/>
              </a:lnSpc>
              <a:spcBef>
                <a:spcPts val="0"/>
              </a:spcBef>
              <a:spcAft>
                <a:spcPts val="1000"/>
              </a:spcAft>
            </a:pPr>
            <a:r>
              <a:rPr lang="en-US" sz="3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which correspond to </a:t>
            </a:r>
            <a:r>
              <a:rPr lang="en-US" sz="3400" b="1" dirty="0">
                <a:solidFill>
                  <a:srgbClr val="000099"/>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Ultraviolet</a:t>
            </a:r>
            <a:r>
              <a:rPr lang="en-US" sz="3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less than 0.4 </a:t>
            </a:r>
            <a:r>
              <a:rPr lang="en-US" sz="3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μm</a:t>
            </a:r>
            <a:r>
              <a:rPr lang="en-US" sz="3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a:solidFill>
                  <a:srgbClr val="C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Visible</a:t>
            </a:r>
            <a:r>
              <a:rPr lang="en-US" sz="3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0.4 and 0.7 </a:t>
            </a:r>
            <a:r>
              <a:rPr lang="en-US" sz="3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μm</a:t>
            </a:r>
            <a:r>
              <a:rPr lang="en-US" sz="3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&amp; </a:t>
            </a:r>
            <a:r>
              <a:rPr lang="en-US" sz="3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Infrared</a:t>
            </a:r>
            <a:r>
              <a:rPr lang="en-US" sz="3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400" dirty="0">
                <a:solidFill>
                  <a:srgbClr val="000099"/>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over 0.7 </a:t>
            </a:r>
            <a:r>
              <a:rPr lang="en-US" sz="3400" dirty="0" err="1">
                <a:solidFill>
                  <a:srgbClr val="000099"/>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μm</a:t>
            </a:r>
            <a:r>
              <a:rPr lang="en-US" sz="3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1000"/>
              </a:spcAft>
            </a:pPr>
            <a:r>
              <a:rPr lang="en-US" sz="3400" b="1" i="1" u="sng" dirty="0">
                <a:solidFill>
                  <a:srgbClr val="000099"/>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Most of this energy is concentrated in the visible &amp; the near-infrared wavelength range 0.7</a:t>
            </a:r>
          </a:p>
        </p:txBody>
      </p:sp>
    </p:spTree>
    <p:extLst>
      <p:ext uri="{BB962C8B-B14F-4D97-AF65-F5344CB8AC3E}">
        <p14:creationId xmlns:p14="http://schemas.microsoft.com/office/powerpoint/2010/main" val="2037403005"/>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034F6-477B-4DB5-9C5C-AEE11AB8400E}"/>
              </a:ext>
            </a:extLst>
          </p:cNvPr>
          <p:cNvSpPr>
            <a:spLocks noGrp="1"/>
          </p:cNvSpPr>
          <p:nvPr>
            <p:ph type="title"/>
          </p:nvPr>
        </p:nvSpPr>
        <p:spPr>
          <a:xfrm>
            <a:off x="1219200" y="76200"/>
            <a:ext cx="5295900" cy="685800"/>
          </a:xfrm>
        </p:spPr>
        <p:txBody>
          <a:bodyPr/>
          <a:lstStyle/>
          <a:p>
            <a:pPr lvl="0" eaLnBrk="1" hangingPunct="1">
              <a:lnSpc>
                <a:spcPct val="115000"/>
              </a:lnSpc>
              <a:spcBef>
                <a:spcPts val="0"/>
              </a:spcBef>
              <a:spcAft>
                <a:spcPts val="1000"/>
              </a:spcAft>
            </a:pPr>
            <a:r>
              <a:rPr lang="en-US" sz="3200" kern="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Solar Energy Availability</a:t>
            </a:r>
            <a:endParaRPr lang="en-US" sz="2000" b="0" kern="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6DC1F545-9A2D-4488-806F-64E6990FA957}"/>
              </a:ext>
            </a:extLst>
          </p:cNvPr>
          <p:cNvSpPr>
            <a:spLocks noGrp="1"/>
          </p:cNvSpPr>
          <p:nvPr>
            <p:ph type="sldNum" sz="quarter" idx="10"/>
          </p:nvPr>
        </p:nvSpPr>
        <p:spPr/>
        <p:txBody>
          <a:bodyPr/>
          <a:lstStyle/>
          <a:p>
            <a:fld id="{ABCC55F3-FED4-490E-A042-E14AA0C2962A}" type="slidenum">
              <a:rPr lang="en-GB" smtClean="0"/>
              <a:pPr/>
              <a:t>46</a:t>
            </a:fld>
            <a:endParaRPr lang="en-GB" dirty="0"/>
          </a:p>
        </p:txBody>
      </p:sp>
      <p:sp>
        <p:nvSpPr>
          <p:cNvPr id="4" name="Rectangle 3">
            <a:extLst>
              <a:ext uri="{FF2B5EF4-FFF2-40B4-BE49-F238E27FC236}">
                <a16:creationId xmlns:a16="http://schemas.microsoft.com/office/drawing/2014/main" id="{3278C765-D1BB-4DDD-872E-C0845DE872F9}"/>
              </a:ext>
            </a:extLst>
          </p:cNvPr>
          <p:cNvSpPr/>
          <p:nvPr/>
        </p:nvSpPr>
        <p:spPr>
          <a:xfrm>
            <a:off x="76201" y="1295400"/>
            <a:ext cx="8901112" cy="645818"/>
          </a:xfrm>
          <a:prstGeom prst="rect">
            <a:avLst/>
          </a:prstGeom>
        </p:spPr>
        <p:txBody>
          <a:bodyPr wrap="square">
            <a:spAutoFit/>
          </a:bodyPr>
          <a:lstStyle/>
          <a:p>
            <a:pPr marL="0" marR="0" algn="just">
              <a:lnSpc>
                <a:spcPct val="115000"/>
              </a:lnSpc>
              <a:spcBef>
                <a:spcPts val="0"/>
              </a:spcBef>
              <a:spcAft>
                <a:spcPts val="1000"/>
              </a:spcAft>
            </a:pPr>
            <a:endParaRPr lang="en-US" sz="3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C87BA240-21C8-4C6F-9903-54F9FF72FA8C}"/>
              </a:ext>
            </a:extLst>
          </p:cNvPr>
          <p:cNvSpPr/>
          <p:nvPr/>
        </p:nvSpPr>
        <p:spPr>
          <a:xfrm>
            <a:off x="297657" y="1295400"/>
            <a:ext cx="8458200" cy="4441216"/>
          </a:xfrm>
          <a:prstGeom prst="rect">
            <a:avLst/>
          </a:prstGeom>
        </p:spPr>
        <p:txBody>
          <a:bodyPr wrap="square">
            <a:spAutoFit/>
          </a:bodyPr>
          <a:lstStyle/>
          <a:p>
            <a:pPr marL="0" marR="0">
              <a:lnSpc>
                <a:spcPct val="115000"/>
              </a:lnSpc>
              <a:spcBef>
                <a:spcPts val="0"/>
              </a:spcBef>
              <a:spcAft>
                <a:spcPts val="1000"/>
              </a:spcAft>
            </a:pPr>
            <a:r>
              <a:rPr lang="en-US"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Sun light passing through the atmosphere:</a:t>
            </a:r>
            <a:endPar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The total irradiance on a horizontal surface on Earth is also </a:t>
            </a:r>
            <a:r>
              <a:rPr lang="en-US" sz="3200" dirty="0">
                <a:solidFill>
                  <a:srgbClr val="000099"/>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called Global Irradiance </a:t>
            </a:r>
            <a:r>
              <a:rPr lang="en-US" sz="3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EG,hor</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p>
          <a:p>
            <a:pPr marL="0" marR="0" algn="just">
              <a:lnSpc>
                <a:spcPct val="115000"/>
              </a:lnSpc>
              <a:spcBef>
                <a:spcPts val="0"/>
              </a:spcBef>
              <a:spcAft>
                <a:spcPts val="1000"/>
              </a:spcAft>
            </a:pP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It is the sum of the </a:t>
            </a:r>
            <a:r>
              <a:rPr lang="en-US" sz="32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Direct Irradiance </a:t>
            </a:r>
            <a:r>
              <a:rPr lang="en-US" sz="3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Edir,hor</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&amp; the </a:t>
            </a:r>
            <a:r>
              <a:rPr lang="en-US" sz="3200"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diffuse irradiance</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Ediff,hor</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on the horizontal surface:    </a:t>
            </a:r>
          </a:p>
          <a:p>
            <a:pPr marL="0" marR="0" algn="ctr">
              <a:lnSpc>
                <a:spcPct val="115000"/>
              </a:lnSpc>
              <a:spcBef>
                <a:spcPts val="0"/>
              </a:spcBef>
              <a:spcAft>
                <a:spcPts val="1000"/>
              </a:spcAft>
            </a:pPr>
            <a:r>
              <a:rPr lang="en-US" sz="3200" b="1" i="1" dirty="0" err="1">
                <a:solidFill>
                  <a:srgbClr val="000099"/>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EG,hor</a:t>
            </a:r>
            <a:r>
              <a:rPr lang="en-US" sz="3200" b="1" i="1" dirty="0">
                <a:solidFill>
                  <a:srgbClr val="000099"/>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 </a:t>
            </a:r>
            <a:r>
              <a:rPr lang="en-US" sz="3200" b="1" i="1" dirty="0" err="1">
                <a:solidFill>
                  <a:srgbClr val="000099"/>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Edir,hor</a:t>
            </a:r>
            <a:r>
              <a:rPr lang="en-US" sz="3200" b="1" i="1" dirty="0">
                <a:solidFill>
                  <a:srgbClr val="000099"/>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 </a:t>
            </a:r>
            <a:r>
              <a:rPr lang="en-US" sz="3200" b="1" i="1" dirty="0" err="1">
                <a:solidFill>
                  <a:srgbClr val="000099"/>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Ediff,hor</a:t>
            </a:r>
            <a:endParaRPr lang="en-US" sz="2400" b="1" i="1" dirty="0">
              <a:solidFill>
                <a:srgbClr val="000099"/>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0061261"/>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034F6-477B-4DB5-9C5C-AEE11AB8400E}"/>
              </a:ext>
            </a:extLst>
          </p:cNvPr>
          <p:cNvSpPr>
            <a:spLocks noGrp="1"/>
          </p:cNvSpPr>
          <p:nvPr>
            <p:ph type="title"/>
          </p:nvPr>
        </p:nvSpPr>
        <p:spPr>
          <a:xfrm>
            <a:off x="1219200" y="76200"/>
            <a:ext cx="5295900" cy="685800"/>
          </a:xfrm>
        </p:spPr>
        <p:txBody>
          <a:bodyPr/>
          <a:lstStyle/>
          <a:p>
            <a:pPr lvl="0" eaLnBrk="1" hangingPunct="1">
              <a:lnSpc>
                <a:spcPct val="115000"/>
              </a:lnSpc>
              <a:spcBef>
                <a:spcPts val="0"/>
              </a:spcBef>
              <a:spcAft>
                <a:spcPts val="1000"/>
              </a:spcAft>
            </a:pPr>
            <a:r>
              <a:rPr lang="en-US" sz="3200" kern="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Solar Energy Availability</a:t>
            </a:r>
            <a:endParaRPr lang="en-US" sz="2000" b="0" kern="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6DC1F545-9A2D-4488-806F-64E6990FA957}"/>
              </a:ext>
            </a:extLst>
          </p:cNvPr>
          <p:cNvSpPr>
            <a:spLocks noGrp="1"/>
          </p:cNvSpPr>
          <p:nvPr>
            <p:ph type="sldNum" sz="quarter" idx="10"/>
          </p:nvPr>
        </p:nvSpPr>
        <p:spPr/>
        <p:txBody>
          <a:bodyPr/>
          <a:lstStyle/>
          <a:p>
            <a:fld id="{ABCC55F3-FED4-490E-A042-E14AA0C2962A}" type="slidenum">
              <a:rPr lang="en-GB" smtClean="0"/>
              <a:pPr/>
              <a:t>47</a:t>
            </a:fld>
            <a:endParaRPr lang="en-GB" dirty="0"/>
          </a:p>
        </p:txBody>
      </p:sp>
      <p:sp>
        <p:nvSpPr>
          <p:cNvPr id="4" name="Rectangle 3">
            <a:extLst>
              <a:ext uri="{FF2B5EF4-FFF2-40B4-BE49-F238E27FC236}">
                <a16:creationId xmlns:a16="http://schemas.microsoft.com/office/drawing/2014/main" id="{3278C765-D1BB-4DDD-872E-C0845DE872F9}"/>
              </a:ext>
            </a:extLst>
          </p:cNvPr>
          <p:cNvSpPr/>
          <p:nvPr/>
        </p:nvSpPr>
        <p:spPr>
          <a:xfrm>
            <a:off x="76201" y="1295400"/>
            <a:ext cx="8901112" cy="645818"/>
          </a:xfrm>
          <a:prstGeom prst="rect">
            <a:avLst/>
          </a:prstGeom>
        </p:spPr>
        <p:txBody>
          <a:bodyPr wrap="square">
            <a:spAutoFit/>
          </a:bodyPr>
          <a:lstStyle/>
          <a:p>
            <a:pPr marL="0" marR="0" algn="just">
              <a:lnSpc>
                <a:spcPct val="115000"/>
              </a:lnSpc>
              <a:spcBef>
                <a:spcPts val="0"/>
              </a:spcBef>
              <a:spcAft>
                <a:spcPts val="1000"/>
              </a:spcAft>
            </a:pPr>
            <a:endParaRPr lang="en-US" sz="3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384BCCC8-918E-4E5D-80DB-9F03F6F6EC8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009650"/>
            <a:ext cx="7467600" cy="5391150"/>
          </a:xfrm>
          <a:prstGeom prst="rect">
            <a:avLst/>
          </a:prstGeom>
          <a:noFill/>
          <a:ln>
            <a:noFill/>
          </a:ln>
        </p:spPr>
      </p:pic>
    </p:spTree>
    <p:extLst>
      <p:ext uri="{BB962C8B-B14F-4D97-AF65-F5344CB8AC3E}">
        <p14:creationId xmlns:p14="http://schemas.microsoft.com/office/powerpoint/2010/main" val="291537247"/>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034F6-477B-4DB5-9C5C-AEE11AB8400E}"/>
              </a:ext>
            </a:extLst>
          </p:cNvPr>
          <p:cNvSpPr>
            <a:spLocks noGrp="1"/>
          </p:cNvSpPr>
          <p:nvPr>
            <p:ph type="title"/>
          </p:nvPr>
        </p:nvSpPr>
        <p:spPr>
          <a:xfrm>
            <a:off x="1219200" y="76200"/>
            <a:ext cx="5295900" cy="609600"/>
          </a:xfrm>
        </p:spPr>
        <p:txBody>
          <a:bodyPr/>
          <a:lstStyle/>
          <a:p>
            <a:pPr lvl="0" algn="l" eaLnBrk="1" hangingPunct="1">
              <a:lnSpc>
                <a:spcPct val="100000"/>
              </a:lnSpc>
            </a:pPr>
            <a:r>
              <a:rPr lang="en-US" sz="2800" kern="1200" dirty="0">
                <a:solidFill>
                  <a:srgbClr val="000099"/>
                </a:solidFill>
                <a:latin typeface="Times New Roman" panose="02020603050405020304" pitchFamily="18" charset="0"/>
                <a:ea typeface="ＭＳ Ｐゴシック" pitchFamily="34" charset="-128"/>
                <a:cs typeface="Times New Roman" panose="02020603050405020304" pitchFamily="18" charset="0"/>
              </a:rPr>
              <a:t>The air Mass ratio (AM)</a:t>
            </a:r>
            <a:endParaRPr lang="en-US" sz="2800" b="0" kern="1200" dirty="0">
              <a:solidFill>
                <a:srgbClr val="000099"/>
              </a:solidFill>
              <a:latin typeface="Times New Roman" panose="02020603050405020304" pitchFamily="18" charset="0"/>
              <a:ea typeface="ＭＳ Ｐゴシック" pitchFamily="34" charset="-128"/>
              <a:cs typeface="Times New Roman" panose="02020603050405020304" pitchFamily="18" charset="0"/>
            </a:endParaRPr>
          </a:p>
        </p:txBody>
      </p:sp>
      <p:sp>
        <p:nvSpPr>
          <p:cNvPr id="3" name="Slide Number Placeholder 2">
            <a:extLst>
              <a:ext uri="{FF2B5EF4-FFF2-40B4-BE49-F238E27FC236}">
                <a16:creationId xmlns:a16="http://schemas.microsoft.com/office/drawing/2014/main" id="{6DC1F545-9A2D-4488-806F-64E6990FA957}"/>
              </a:ext>
            </a:extLst>
          </p:cNvPr>
          <p:cNvSpPr>
            <a:spLocks noGrp="1"/>
          </p:cNvSpPr>
          <p:nvPr>
            <p:ph type="sldNum" sz="quarter" idx="10"/>
          </p:nvPr>
        </p:nvSpPr>
        <p:spPr/>
        <p:txBody>
          <a:bodyPr/>
          <a:lstStyle/>
          <a:p>
            <a:fld id="{ABCC55F3-FED4-490E-A042-E14AA0C2962A}" type="slidenum">
              <a:rPr lang="en-GB" smtClean="0"/>
              <a:pPr/>
              <a:t>48</a:t>
            </a:fld>
            <a:endParaRPr lang="en-GB" dirty="0"/>
          </a:p>
        </p:txBody>
      </p:sp>
      <p:sp>
        <p:nvSpPr>
          <p:cNvPr id="4" name="Rectangle 3">
            <a:extLst>
              <a:ext uri="{FF2B5EF4-FFF2-40B4-BE49-F238E27FC236}">
                <a16:creationId xmlns:a16="http://schemas.microsoft.com/office/drawing/2014/main" id="{3278C765-D1BB-4DDD-872E-C0845DE872F9}"/>
              </a:ext>
            </a:extLst>
          </p:cNvPr>
          <p:cNvSpPr/>
          <p:nvPr/>
        </p:nvSpPr>
        <p:spPr>
          <a:xfrm>
            <a:off x="76201" y="1295400"/>
            <a:ext cx="8901112" cy="645818"/>
          </a:xfrm>
          <a:prstGeom prst="rect">
            <a:avLst/>
          </a:prstGeom>
        </p:spPr>
        <p:txBody>
          <a:bodyPr wrap="square">
            <a:spAutoFit/>
          </a:bodyPr>
          <a:lstStyle/>
          <a:p>
            <a:pPr marL="0" marR="0" algn="just">
              <a:lnSpc>
                <a:spcPct val="115000"/>
              </a:lnSpc>
              <a:spcBef>
                <a:spcPts val="0"/>
              </a:spcBef>
              <a:spcAft>
                <a:spcPts val="1000"/>
              </a:spcAft>
            </a:pPr>
            <a:endParaRPr lang="en-US" sz="3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1FDA27D6-896D-496F-B1E2-F94CF14BEB06}"/>
              </a:ext>
            </a:extLst>
          </p:cNvPr>
          <p:cNvSpPr txBox="1"/>
          <p:nvPr/>
        </p:nvSpPr>
        <p:spPr>
          <a:xfrm>
            <a:off x="533400" y="1295400"/>
            <a:ext cx="8001000" cy="4401205"/>
          </a:xfrm>
          <a:prstGeom prst="rect">
            <a:avLst/>
          </a:prstGeom>
          <a:noFill/>
        </p:spPr>
        <p:txBody>
          <a:bodyPr wrap="square" rtlCol="0">
            <a:spAutoFit/>
          </a:bodyPr>
          <a:lstStyle/>
          <a:p>
            <a:pPr algn="just"/>
            <a:r>
              <a:rPr lang="en-US" sz="2800" dirty="0">
                <a:solidFill>
                  <a:srgbClr val="000000"/>
                </a:solidFill>
                <a:latin typeface="Times New Roman" panose="02020603050405020304" pitchFamily="18" charset="0"/>
                <a:cs typeface="Times New Roman" panose="02020603050405020304" pitchFamily="18" charset="0"/>
              </a:rPr>
              <a:t>Air Mass is the ratio of the path length of the sun's rays through the atmosphere when the sun is at a given angle (θ) to the zenith, to the path length when the sun is at its zenith. this leads to the definition:</a:t>
            </a:r>
          </a:p>
          <a:p>
            <a:pPr algn="just"/>
            <a:endParaRPr lang="en-US" sz="2800" dirty="0">
              <a:solidFill>
                <a:srgbClr val="000000"/>
              </a:solidFill>
              <a:latin typeface="Times New Roman" panose="02020603050405020304" pitchFamily="18" charset="0"/>
              <a:cs typeface="Times New Roman" panose="02020603050405020304" pitchFamily="18" charset="0"/>
            </a:endParaRPr>
          </a:p>
          <a:p>
            <a:pPr algn="ctr"/>
            <a:r>
              <a:rPr lang="en-US" sz="2800" dirty="0">
                <a:solidFill>
                  <a:srgbClr val="F1010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 =(L/d) = 1/sinα</a:t>
            </a:r>
            <a:r>
              <a:rPr lang="en-US" sz="2800" baseline="-25000" dirty="0">
                <a:solidFill>
                  <a:srgbClr val="F1010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t>
            </a:r>
            <a:r>
              <a:rPr lang="en-US" sz="2800" dirty="0">
                <a:solidFill>
                  <a:srgbClr val="F1010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1/cos θ</a:t>
            </a:r>
            <a:r>
              <a:rPr lang="en-US" sz="2800" dirty="0">
                <a:solidFill>
                  <a:srgbClr val="000000"/>
                </a:solidFill>
                <a:latin typeface="Times New Roman" panose="02020603050405020304" pitchFamily="18" charset="0"/>
                <a:cs typeface="Times New Roman" panose="02020603050405020304" pitchFamily="18" charset="0"/>
              </a:rPr>
              <a:t>,     </a:t>
            </a:r>
          </a:p>
          <a:p>
            <a:pPr algn="just"/>
            <a:r>
              <a:rPr lang="en-US" sz="2800" b="1" dirty="0">
                <a:solidFill>
                  <a:srgbClr val="F1010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αs: </a:t>
            </a:r>
            <a:r>
              <a:rPr lang="en-US" sz="2800" dirty="0">
                <a:solidFill>
                  <a:srgbClr val="000000"/>
                </a:solidFill>
                <a:latin typeface="Times New Roman" panose="02020603050405020304" pitchFamily="18" charset="0"/>
                <a:cs typeface="Times New Roman" panose="02020603050405020304" pitchFamily="18" charset="0"/>
              </a:rPr>
              <a:t>Sun Height (solar altitude or elevation)</a:t>
            </a:r>
          </a:p>
          <a:p>
            <a:pPr marL="457200" indent="-457200" algn="just">
              <a:buFont typeface="Arial" panose="020B0604020202020204" pitchFamily="34" charset="0"/>
              <a:buChar char="•"/>
            </a:pPr>
            <a:r>
              <a:rPr lang="en-US" sz="2800" b="1" i="1" dirty="0">
                <a:solidFill>
                  <a:srgbClr val="F1010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 </a:t>
            </a:r>
            <a:r>
              <a:rPr lang="en-US" sz="2800" dirty="0">
                <a:solidFill>
                  <a:srgbClr val="000000"/>
                </a:solidFill>
                <a:latin typeface="Times New Roman" panose="02020603050405020304" pitchFamily="18" charset="0"/>
                <a:cs typeface="Times New Roman" panose="02020603050405020304" pitchFamily="18" charset="0"/>
              </a:rPr>
              <a:t>is equal to </a:t>
            </a:r>
            <a:r>
              <a:rPr lang="en-US" sz="2800" b="1" dirty="0">
                <a:solidFill>
                  <a:srgbClr val="F1010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800" dirty="0">
                <a:solidFill>
                  <a:srgbClr val="000000"/>
                </a:solidFill>
                <a:latin typeface="Times New Roman" panose="02020603050405020304" pitchFamily="18" charset="0"/>
                <a:cs typeface="Times New Roman" panose="02020603050405020304" pitchFamily="18" charset="0"/>
              </a:rPr>
              <a:t>, if the light is passing vertically through the atmosphere. </a:t>
            </a:r>
          </a:p>
          <a:p>
            <a:pPr marL="457200" indent="-457200" algn="just">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The </a:t>
            </a:r>
            <a:r>
              <a:rPr lang="en-US" sz="2800" b="1" i="1" dirty="0">
                <a:solidFill>
                  <a:srgbClr val="F10107"/>
                </a:solidFill>
                <a:latin typeface="Times New Roman" panose="02020603050405020304" pitchFamily="18" charset="0"/>
                <a:cs typeface="Times New Roman" panose="02020603050405020304" pitchFamily="18" charset="0"/>
              </a:rPr>
              <a:t>AM </a:t>
            </a:r>
            <a:r>
              <a:rPr lang="en-US" sz="2800" dirty="0">
                <a:solidFill>
                  <a:srgbClr val="000000"/>
                </a:solidFill>
                <a:latin typeface="Times New Roman" panose="02020603050405020304" pitchFamily="18" charset="0"/>
                <a:cs typeface="Times New Roman" panose="02020603050405020304" pitchFamily="18" charset="0"/>
              </a:rPr>
              <a:t>value outside the atmosphere is </a:t>
            </a:r>
            <a:r>
              <a:rPr lang="en-US" sz="2800" b="1" dirty="0">
                <a:solidFill>
                  <a:srgbClr val="F1010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zero.</a:t>
            </a:r>
          </a:p>
        </p:txBody>
      </p:sp>
    </p:spTree>
    <p:extLst>
      <p:ext uri="{BB962C8B-B14F-4D97-AF65-F5344CB8AC3E}">
        <p14:creationId xmlns:p14="http://schemas.microsoft.com/office/powerpoint/2010/main" val="2656866981"/>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034F6-477B-4DB5-9C5C-AEE11AB8400E}"/>
              </a:ext>
            </a:extLst>
          </p:cNvPr>
          <p:cNvSpPr>
            <a:spLocks noGrp="1"/>
          </p:cNvSpPr>
          <p:nvPr>
            <p:ph type="title"/>
          </p:nvPr>
        </p:nvSpPr>
        <p:spPr>
          <a:xfrm>
            <a:off x="1219200" y="76200"/>
            <a:ext cx="5295900" cy="609600"/>
          </a:xfrm>
        </p:spPr>
        <p:txBody>
          <a:bodyPr/>
          <a:lstStyle/>
          <a:p>
            <a:pPr lvl="0" algn="l" eaLnBrk="1" hangingPunct="1">
              <a:lnSpc>
                <a:spcPct val="100000"/>
              </a:lnSpc>
            </a:pPr>
            <a:r>
              <a:rPr lang="en-US" sz="2800" kern="1200" dirty="0">
                <a:solidFill>
                  <a:srgbClr val="000099"/>
                </a:solidFill>
                <a:latin typeface="Times New Roman" panose="02020603050405020304" pitchFamily="18" charset="0"/>
                <a:ea typeface="ＭＳ Ｐゴシック" pitchFamily="34" charset="-128"/>
                <a:cs typeface="Times New Roman" panose="02020603050405020304" pitchFamily="18" charset="0"/>
              </a:rPr>
              <a:t>The air Mass ratio (AM)</a:t>
            </a:r>
            <a:endParaRPr lang="en-US" sz="2800" b="0" kern="1200" dirty="0">
              <a:solidFill>
                <a:srgbClr val="000099"/>
              </a:solidFill>
              <a:latin typeface="Times New Roman" panose="02020603050405020304" pitchFamily="18" charset="0"/>
              <a:ea typeface="ＭＳ Ｐゴシック" pitchFamily="34" charset="-128"/>
              <a:cs typeface="Times New Roman" panose="02020603050405020304" pitchFamily="18" charset="0"/>
            </a:endParaRPr>
          </a:p>
        </p:txBody>
      </p:sp>
      <p:sp>
        <p:nvSpPr>
          <p:cNvPr id="3" name="Slide Number Placeholder 2">
            <a:extLst>
              <a:ext uri="{FF2B5EF4-FFF2-40B4-BE49-F238E27FC236}">
                <a16:creationId xmlns:a16="http://schemas.microsoft.com/office/drawing/2014/main" id="{6DC1F545-9A2D-4488-806F-64E6990FA957}"/>
              </a:ext>
            </a:extLst>
          </p:cNvPr>
          <p:cNvSpPr>
            <a:spLocks noGrp="1"/>
          </p:cNvSpPr>
          <p:nvPr>
            <p:ph type="sldNum" sz="quarter" idx="10"/>
          </p:nvPr>
        </p:nvSpPr>
        <p:spPr/>
        <p:txBody>
          <a:bodyPr/>
          <a:lstStyle/>
          <a:p>
            <a:fld id="{ABCC55F3-FED4-490E-A042-E14AA0C2962A}" type="slidenum">
              <a:rPr lang="en-GB" smtClean="0"/>
              <a:pPr/>
              <a:t>49</a:t>
            </a:fld>
            <a:endParaRPr lang="en-GB" dirty="0"/>
          </a:p>
        </p:txBody>
      </p:sp>
      <p:sp>
        <p:nvSpPr>
          <p:cNvPr id="4" name="Rectangle 3">
            <a:extLst>
              <a:ext uri="{FF2B5EF4-FFF2-40B4-BE49-F238E27FC236}">
                <a16:creationId xmlns:a16="http://schemas.microsoft.com/office/drawing/2014/main" id="{3278C765-D1BB-4DDD-872E-C0845DE872F9}"/>
              </a:ext>
            </a:extLst>
          </p:cNvPr>
          <p:cNvSpPr/>
          <p:nvPr/>
        </p:nvSpPr>
        <p:spPr>
          <a:xfrm>
            <a:off x="76201" y="1295400"/>
            <a:ext cx="8901112" cy="645818"/>
          </a:xfrm>
          <a:prstGeom prst="rect">
            <a:avLst/>
          </a:prstGeom>
        </p:spPr>
        <p:txBody>
          <a:bodyPr wrap="square">
            <a:spAutoFit/>
          </a:bodyPr>
          <a:lstStyle/>
          <a:p>
            <a:pPr marL="0" marR="0" algn="just">
              <a:lnSpc>
                <a:spcPct val="115000"/>
              </a:lnSpc>
              <a:spcBef>
                <a:spcPts val="0"/>
              </a:spcBef>
              <a:spcAft>
                <a:spcPts val="1000"/>
              </a:spcAft>
            </a:pPr>
            <a:endParaRPr lang="en-US" sz="3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1416191B-6D08-498F-B003-0E031B2B37E6}"/>
              </a:ext>
            </a:extLst>
          </p:cNvPr>
          <p:cNvPicPr>
            <a:picLocks noChangeAspect="1"/>
          </p:cNvPicPr>
          <p:nvPr/>
        </p:nvPicPr>
        <p:blipFill>
          <a:blip r:embed="rId2"/>
          <a:stretch>
            <a:fillRect/>
          </a:stretch>
        </p:blipFill>
        <p:spPr>
          <a:xfrm>
            <a:off x="1219200" y="914401"/>
            <a:ext cx="7467600" cy="5506222"/>
          </a:xfrm>
          <a:prstGeom prst="rect">
            <a:avLst/>
          </a:prstGeom>
        </p:spPr>
      </p:pic>
    </p:spTree>
    <p:extLst>
      <p:ext uri="{BB962C8B-B14F-4D97-AF65-F5344CB8AC3E}">
        <p14:creationId xmlns:p14="http://schemas.microsoft.com/office/powerpoint/2010/main" val="358450236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8B501-3A7D-4B08-B8C3-8E4E21FCA210}"/>
              </a:ext>
            </a:extLst>
          </p:cNvPr>
          <p:cNvSpPr>
            <a:spLocks noGrp="1"/>
          </p:cNvSpPr>
          <p:nvPr>
            <p:ph type="title"/>
          </p:nvPr>
        </p:nvSpPr>
        <p:spPr>
          <a:xfrm>
            <a:off x="1181099" y="152399"/>
            <a:ext cx="7796213" cy="457201"/>
          </a:xfrm>
        </p:spPr>
        <p:txBody>
          <a:bodyPr/>
          <a:lstStyle/>
          <a:p>
            <a:r>
              <a:rPr lang="en-US" sz="3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Solar District Heating</a:t>
            </a:r>
            <a:br>
              <a:rPr lang="en-US" dirty="0"/>
            </a:br>
            <a:br>
              <a:rPr lang="en-US" dirty="0"/>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6C7F5D28-2222-4BCC-B0CD-987F15A50B73}"/>
              </a:ext>
            </a:extLst>
          </p:cNvPr>
          <p:cNvSpPr>
            <a:spLocks noGrp="1"/>
          </p:cNvSpPr>
          <p:nvPr>
            <p:ph type="sldNum" sz="quarter" idx="10"/>
          </p:nvPr>
        </p:nvSpPr>
        <p:spPr/>
        <p:txBody>
          <a:bodyPr/>
          <a:lstStyle/>
          <a:p>
            <a:fld id="{ABCC55F3-FED4-490E-A042-E14AA0C2962A}" type="slidenum">
              <a:rPr lang="en-GB" smtClean="0"/>
              <a:pPr/>
              <a:t>5</a:t>
            </a:fld>
            <a:endParaRPr lang="en-GB" dirty="0"/>
          </a:p>
        </p:txBody>
      </p:sp>
      <p:pic>
        <p:nvPicPr>
          <p:cNvPr id="4" name="Picture 3">
            <a:extLst>
              <a:ext uri="{FF2B5EF4-FFF2-40B4-BE49-F238E27FC236}">
                <a16:creationId xmlns:a16="http://schemas.microsoft.com/office/drawing/2014/main" id="{435869AD-23F1-4BAD-BF35-42DFB14D9A71}"/>
              </a:ext>
            </a:extLst>
          </p:cNvPr>
          <p:cNvPicPr>
            <a:picLocks noChangeAspect="1"/>
          </p:cNvPicPr>
          <p:nvPr/>
        </p:nvPicPr>
        <p:blipFill>
          <a:blip r:embed="rId2"/>
          <a:stretch>
            <a:fillRect/>
          </a:stretch>
        </p:blipFill>
        <p:spPr>
          <a:xfrm>
            <a:off x="228600" y="1143000"/>
            <a:ext cx="8748712" cy="5348288"/>
          </a:xfrm>
          <a:prstGeom prst="rect">
            <a:avLst/>
          </a:prstGeom>
        </p:spPr>
      </p:pic>
    </p:spTree>
    <p:extLst>
      <p:ext uri="{BB962C8B-B14F-4D97-AF65-F5344CB8AC3E}">
        <p14:creationId xmlns:p14="http://schemas.microsoft.com/office/powerpoint/2010/main" val="3586118975"/>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034F6-477B-4DB5-9C5C-AEE11AB8400E}"/>
              </a:ext>
            </a:extLst>
          </p:cNvPr>
          <p:cNvSpPr>
            <a:spLocks noGrp="1"/>
          </p:cNvSpPr>
          <p:nvPr>
            <p:ph type="title"/>
          </p:nvPr>
        </p:nvSpPr>
        <p:spPr>
          <a:xfrm>
            <a:off x="1219200" y="76200"/>
            <a:ext cx="5295900" cy="609600"/>
          </a:xfrm>
        </p:spPr>
        <p:txBody>
          <a:bodyPr/>
          <a:lstStyle/>
          <a:p>
            <a:pPr marL="0" marR="0" algn="just">
              <a:lnSpc>
                <a:spcPct val="115000"/>
              </a:lnSpc>
              <a:spcBef>
                <a:spcPts val="0"/>
              </a:spcBef>
              <a:spcAft>
                <a:spcPts val="10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Earth Sun Relationships</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6DC1F545-9A2D-4488-806F-64E6990FA957}"/>
              </a:ext>
            </a:extLst>
          </p:cNvPr>
          <p:cNvSpPr>
            <a:spLocks noGrp="1"/>
          </p:cNvSpPr>
          <p:nvPr>
            <p:ph type="sldNum" sz="quarter" idx="10"/>
          </p:nvPr>
        </p:nvSpPr>
        <p:spPr/>
        <p:txBody>
          <a:bodyPr/>
          <a:lstStyle/>
          <a:p>
            <a:fld id="{ABCC55F3-FED4-490E-A042-E14AA0C2962A}" type="slidenum">
              <a:rPr lang="en-GB" smtClean="0"/>
              <a:pPr/>
              <a:t>50</a:t>
            </a:fld>
            <a:endParaRPr lang="en-GB" dirty="0"/>
          </a:p>
        </p:txBody>
      </p:sp>
      <p:sp>
        <p:nvSpPr>
          <p:cNvPr id="4" name="Rectangle 3">
            <a:extLst>
              <a:ext uri="{FF2B5EF4-FFF2-40B4-BE49-F238E27FC236}">
                <a16:creationId xmlns:a16="http://schemas.microsoft.com/office/drawing/2014/main" id="{3278C765-D1BB-4DDD-872E-C0845DE872F9}"/>
              </a:ext>
            </a:extLst>
          </p:cNvPr>
          <p:cNvSpPr/>
          <p:nvPr/>
        </p:nvSpPr>
        <p:spPr>
          <a:xfrm>
            <a:off x="76201" y="1295400"/>
            <a:ext cx="8901112" cy="645818"/>
          </a:xfrm>
          <a:prstGeom prst="rect">
            <a:avLst/>
          </a:prstGeom>
        </p:spPr>
        <p:txBody>
          <a:bodyPr wrap="square">
            <a:spAutoFit/>
          </a:bodyPr>
          <a:lstStyle/>
          <a:p>
            <a:pPr marL="0" marR="0" algn="just">
              <a:lnSpc>
                <a:spcPct val="115000"/>
              </a:lnSpc>
              <a:spcBef>
                <a:spcPts val="0"/>
              </a:spcBef>
              <a:spcAft>
                <a:spcPts val="1000"/>
              </a:spcAft>
            </a:pPr>
            <a:endParaRPr lang="en-US" sz="3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956AB10-C204-44F4-8295-5379F01EAA62}"/>
              </a:ext>
            </a:extLst>
          </p:cNvPr>
          <p:cNvSpPr txBox="1"/>
          <p:nvPr/>
        </p:nvSpPr>
        <p:spPr>
          <a:xfrm>
            <a:off x="228600" y="1295400"/>
            <a:ext cx="8748713" cy="1791260"/>
          </a:xfrm>
          <a:prstGeom prst="rect">
            <a:avLst/>
          </a:prstGeom>
          <a:noFill/>
        </p:spPr>
        <p:txBody>
          <a:bodyPr wrap="square" rtlCol="0">
            <a:spAutoFit/>
          </a:bodyPr>
          <a:lstStyle/>
          <a:p>
            <a:pPr marL="0" marR="0" algn="just">
              <a:lnSpc>
                <a:spcPct val="115000"/>
              </a:lnSpc>
              <a:spcBef>
                <a:spcPts val="0"/>
              </a:spcBef>
              <a:spcAft>
                <a:spcPts val="1000"/>
              </a:spcAft>
            </a:pP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The extraterrestrial solar radiation varies throughout the year because of the variation in the Earth–sun distance (</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D</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as:</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05ADBD4B-AF6A-40B9-BD76-72C515047BB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643312" y="3167062"/>
            <a:ext cx="1857375" cy="523875"/>
          </a:xfrm>
          <a:prstGeom prst="rect">
            <a:avLst/>
          </a:prstGeom>
          <a:noFill/>
          <a:ln>
            <a:noFill/>
          </a:ln>
        </p:spPr>
      </p:pic>
      <p:pic>
        <p:nvPicPr>
          <p:cNvPr id="8" name="Picture 7">
            <a:extLst>
              <a:ext uri="{FF2B5EF4-FFF2-40B4-BE49-F238E27FC236}">
                <a16:creationId xmlns:a16="http://schemas.microsoft.com/office/drawing/2014/main" id="{D03B4AE6-1DF7-43AF-86F5-6A87D4C2697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33400" y="3771339"/>
            <a:ext cx="8003795" cy="699135"/>
          </a:xfrm>
          <a:prstGeom prst="rect">
            <a:avLst/>
          </a:prstGeom>
          <a:noFill/>
          <a:ln>
            <a:noFill/>
          </a:ln>
        </p:spPr>
      </p:pic>
      <p:pic>
        <p:nvPicPr>
          <p:cNvPr id="9" name="Picture 8">
            <a:extLst>
              <a:ext uri="{FF2B5EF4-FFF2-40B4-BE49-F238E27FC236}">
                <a16:creationId xmlns:a16="http://schemas.microsoft.com/office/drawing/2014/main" id="{35449B67-C50A-4AD1-9DE4-33E324F9180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369469" y="4871902"/>
            <a:ext cx="2314575" cy="390525"/>
          </a:xfrm>
          <a:prstGeom prst="rect">
            <a:avLst/>
          </a:prstGeom>
          <a:noFill/>
          <a:ln>
            <a:noFill/>
          </a:ln>
        </p:spPr>
      </p:pic>
      <p:sp>
        <p:nvSpPr>
          <p:cNvPr id="10" name="Rectangle 9">
            <a:extLst>
              <a:ext uri="{FF2B5EF4-FFF2-40B4-BE49-F238E27FC236}">
                <a16:creationId xmlns:a16="http://schemas.microsoft.com/office/drawing/2014/main" id="{D10B1047-5FBE-4137-8816-F6A0BC6CFC04}"/>
              </a:ext>
            </a:extLst>
          </p:cNvPr>
          <p:cNvSpPr/>
          <p:nvPr/>
        </p:nvSpPr>
        <p:spPr>
          <a:xfrm>
            <a:off x="55443" y="5669032"/>
            <a:ext cx="6240876" cy="517065"/>
          </a:xfrm>
          <a:prstGeom prst="rect">
            <a:avLst/>
          </a:prstGeom>
        </p:spPr>
        <p:txBody>
          <a:bodyPr wrap="none">
            <a:spAutoFit/>
          </a:bodyPr>
          <a:lstStyle/>
          <a:p>
            <a:pPr marL="0" marR="0" algn="just">
              <a:lnSpc>
                <a:spcPct val="115000"/>
              </a:lnSpc>
              <a:spcBef>
                <a:spcPts val="0"/>
              </a:spcBef>
              <a:spcAft>
                <a:spcPts val="1000"/>
              </a:spcAft>
            </a:pP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a:t>
            </a:r>
            <a:r>
              <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=Day number (starting from January 1 as 1)</a:t>
            </a:r>
            <a:endPar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4769061"/>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034F6-477B-4DB5-9C5C-AEE11AB8400E}"/>
              </a:ext>
            </a:extLst>
          </p:cNvPr>
          <p:cNvSpPr>
            <a:spLocks noGrp="1"/>
          </p:cNvSpPr>
          <p:nvPr>
            <p:ph type="title"/>
          </p:nvPr>
        </p:nvSpPr>
        <p:spPr>
          <a:xfrm>
            <a:off x="1219200" y="76200"/>
            <a:ext cx="5295900" cy="685800"/>
          </a:xfrm>
        </p:spPr>
        <p:txBody>
          <a:bodyPr/>
          <a:lstStyle/>
          <a:p>
            <a:pPr lvl="0" eaLnBrk="1" hangingPunct="1">
              <a:lnSpc>
                <a:spcPct val="115000"/>
              </a:lnSpc>
              <a:spcBef>
                <a:spcPts val="0"/>
              </a:spcBef>
              <a:spcAft>
                <a:spcPts val="1000"/>
              </a:spcAft>
            </a:pPr>
            <a:r>
              <a:rPr lang="en-US" sz="3200" dirty="0">
                <a:solidFill>
                  <a:srgbClr val="231E20"/>
                </a:solidFill>
                <a:latin typeface="Times New Roman" panose="02020603050405020304" pitchFamily="18" charset="0"/>
              </a:rPr>
              <a:t>Sun - Earth Relationships</a:t>
            </a:r>
            <a:endParaRPr lang="en-US" sz="2000" b="0" kern="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6DC1F545-9A2D-4488-806F-64E6990FA957}"/>
              </a:ext>
            </a:extLst>
          </p:cNvPr>
          <p:cNvSpPr>
            <a:spLocks noGrp="1"/>
          </p:cNvSpPr>
          <p:nvPr>
            <p:ph type="sldNum" sz="quarter" idx="10"/>
          </p:nvPr>
        </p:nvSpPr>
        <p:spPr/>
        <p:txBody>
          <a:bodyPr/>
          <a:lstStyle/>
          <a:p>
            <a:fld id="{ABCC55F3-FED4-490E-A042-E14AA0C2962A}" type="slidenum">
              <a:rPr lang="en-GB" smtClean="0"/>
              <a:pPr/>
              <a:t>51</a:t>
            </a:fld>
            <a:endParaRPr lang="en-GB" dirty="0"/>
          </a:p>
        </p:txBody>
      </p:sp>
      <p:sp>
        <p:nvSpPr>
          <p:cNvPr id="4" name="Rectangle 3">
            <a:extLst>
              <a:ext uri="{FF2B5EF4-FFF2-40B4-BE49-F238E27FC236}">
                <a16:creationId xmlns:a16="http://schemas.microsoft.com/office/drawing/2014/main" id="{3278C765-D1BB-4DDD-872E-C0845DE872F9}"/>
              </a:ext>
            </a:extLst>
          </p:cNvPr>
          <p:cNvSpPr/>
          <p:nvPr/>
        </p:nvSpPr>
        <p:spPr>
          <a:xfrm>
            <a:off x="76201" y="1295400"/>
            <a:ext cx="8901112" cy="645818"/>
          </a:xfrm>
          <a:prstGeom prst="rect">
            <a:avLst/>
          </a:prstGeom>
        </p:spPr>
        <p:txBody>
          <a:bodyPr wrap="square">
            <a:spAutoFit/>
          </a:bodyPr>
          <a:lstStyle/>
          <a:p>
            <a:pPr marL="0" marR="0" algn="just">
              <a:lnSpc>
                <a:spcPct val="115000"/>
              </a:lnSpc>
              <a:spcBef>
                <a:spcPts val="0"/>
              </a:spcBef>
              <a:spcAft>
                <a:spcPts val="1000"/>
              </a:spcAft>
            </a:pPr>
            <a:endParaRPr lang="en-US" sz="3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892C2EF0-69D2-4AC2-BE31-FED4735B7EF7}"/>
              </a:ext>
            </a:extLst>
          </p:cNvPr>
          <p:cNvPicPr>
            <a:picLocks noChangeAspect="1"/>
          </p:cNvPicPr>
          <p:nvPr/>
        </p:nvPicPr>
        <p:blipFill>
          <a:blip r:embed="rId2"/>
          <a:stretch>
            <a:fillRect/>
          </a:stretch>
        </p:blipFill>
        <p:spPr>
          <a:xfrm>
            <a:off x="76201" y="762000"/>
            <a:ext cx="8901111" cy="5410199"/>
          </a:xfrm>
          <a:prstGeom prst="rect">
            <a:avLst/>
          </a:prstGeom>
        </p:spPr>
      </p:pic>
    </p:spTree>
    <p:extLst>
      <p:ext uri="{BB962C8B-B14F-4D97-AF65-F5344CB8AC3E}">
        <p14:creationId xmlns:p14="http://schemas.microsoft.com/office/powerpoint/2010/main" val="2988181032"/>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034F6-477B-4DB5-9C5C-AEE11AB8400E}"/>
              </a:ext>
            </a:extLst>
          </p:cNvPr>
          <p:cNvSpPr>
            <a:spLocks noGrp="1"/>
          </p:cNvSpPr>
          <p:nvPr>
            <p:ph type="title"/>
          </p:nvPr>
        </p:nvSpPr>
        <p:spPr>
          <a:xfrm>
            <a:off x="1219200" y="76200"/>
            <a:ext cx="5295900" cy="685800"/>
          </a:xfrm>
        </p:spPr>
        <p:txBody>
          <a:bodyPr/>
          <a:lstStyle/>
          <a:p>
            <a:pPr marL="0" marR="0" algn="just">
              <a:lnSpc>
                <a:spcPct val="115000"/>
              </a:lnSpc>
              <a:spcBef>
                <a:spcPts val="0"/>
              </a:spcBef>
              <a:spcAft>
                <a:spcPts val="1000"/>
              </a:spcAft>
            </a:pP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Solar Radiation on A surface</a:t>
            </a:r>
            <a:endPar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6DC1F545-9A2D-4488-806F-64E6990FA957}"/>
              </a:ext>
            </a:extLst>
          </p:cNvPr>
          <p:cNvSpPr>
            <a:spLocks noGrp="1"/>
          </p:cNvSpPr>
          <p:nvPr>
            <p:ph type="sldNum" sz="quarter" idx="10"/>
          </p:nvPr>
        </p:nvSpPr>
        <p:spPr/>
        <p:txBody>
          <a:bodyPr/>
          <a:lstStyle/>
          <a:p>
            <a:fld id="{ABCC55F3-FED4-490E-A042-E14AA0C2962A}" type="slidenum">
              <a:rPr lang="en-GB" smtClean="0"/>
              <a:pPr/>
              <a:t>52</a:t>
            </a:fld>
            <a:endParaRPr lang="en-GB" dirty="0"/>
          </a:p>
        </p:txBody>
      </p:sp>
      <p:sp>
        <p:nvSpPr>
          <p:cNvPr id="4" name="Rectangle 3">
            <a:extLst>
              <a:ext uri="{FF2B5EF4-FFF2-40B4-BE49-F238E27FC236}">
                <a16:creationId xmlns:a16="http://schemas.microsoft.com/office/drawing/2014/main" id="{3278C765-D1BB-4DDD-872E-C0845DE872F9}"/>
              </a:ext>
            </a:extLst>
          </p:cNvPr>
          <p:cNvSpPr/>
          <p:nvPr/>
        </p:nvSpPr>
        <p:spPr>
          <a:xfrm>
            <a:off x="76201" y="1295400"/>
            <a:ext cx="8901112" cy="645818"/>
          </a:xfrm>
          <a:prstGeom prst="rect">
            <a:avLst/>
          </a:prstGeom>
        </p:spPr>
        <p:txBody>
          <a:bodyPr wrap="square">
            <a:spAutoFit/>
          </a:bodyPr>
          <a:lstStyle/>
          <a:p>
            <a:pPr marL="0" marR="0" algn="just">
              <a:lnSpc>
                <a:spcPct val="115000"/>
              </a:lnSpc>
              <a:spcBef>
                <a:spcPts val="0"/>
              </a:spcBef>
              <a:spcAft>
                <a:spcPts val="1000"/>
              </a:spcAft>
            </a:pPr>
            <a:endParaRPr lang="en-US" sz="3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5E5773C5-D0C8-4753-AFEA-072953E91343}"/>
              </a:ext>
            </a:extLst>
          </p:cNvPr>
          <p:cNvSpPr/>
          <p:nvPr/>
        </p:nvSpPr>
        <p:spPr>
          <a:xfrm>
            <a:off x="76202" y="987987"/>
            <a:ext cx="8901112" cy="5671296"/>
          </a:xfrm>
          <a:prstGeom prst="rect">
            <a:avLst/>
          </a:prstGeom>
        </p:spPr>
        <p:txBody>
          <a:bodyPr wrap="square">
            <a:spAutoFit/>
          </a:bodyPr>
          <a:lstStyle/>
          <a:p>
            <a:pPr marL="0" marR="0" algn="just">
              <a:lnSpc>
                <a:spcPct val="115000"/>
              </a:lnSpc>
              <a:spcBef>
                <a:spcPts val="0"/>
              </a:spcBef>
              <a:spcAft>
                <a:spcPts val="1000"/>
              </a:spcAft>
            </a:pPr>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As solar radiation passes through the atmosphere, some of it is absorbed by air &amp; water vapor, while some gets scattered by molecules of air, water vapor, &amp; dust particles. </a:t>
            </a:r>
          </a:p>
          <a:p>
            <a:pPr marL="0" marR="0" algn="just">
              <a:lnSpc>
                <a:spcPct val="115000"/>
              </a:lnSpc>
              <a:spcBef>
                <a:spcPts val="0"/>
              </a:spcBef>
              <a:spcAft>
                <a:spcPts val="1000"/>
              </a:spcAft>
            </a:pPr>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The part of solar radiation that reaches the surface of the Earth with essentially </a:t>
            </a:r>
            <a:r>
              <a:rPr lang="en-US" sz="2800" b="1" dirty="0">
                <a:solidFill>
                  <a:srgbClr val="F10107"/>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no change in direction is called direct or beam normal radiation, </a:t>
            </a:r>
            <a:r>
              <a:rPr lang="en-US" sz="2800" b="1" dirty="0" err="1">
                <a:solidFill>
                  <a:srgbClr val="F10107"/>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IbN</a:t>
            </a:r>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The </a:t>
            </a:r>
            <a:r>
              <a:rPr lang="en-US" sz="2800" b="1" dirty="0">
                <a:solidFill>
                  <a:srgbClr val="F10107"/>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scattered radiation</a:t>
            </a:r>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reaching the surface from the atmosphere is </a:t>
            </a:r>
            <a:r>
              <a:rPr lang="en-US" sz="2800" b="1" dirty="0">
                <a:solidFill>
                  <a:srgbClr val="F10107"/>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called diffuse radiation, Id. </a:t>
            </a:r>
            <a:r>
              <a:rPr lang="en-US" sz="2800" b="1" dirty="0" err="1">
                <a:solidFill>
                  <a:srgbClr val="F10107"/>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IbN</a:t>
            </a:r>
            <a:r>
              <a:rPr lang="en-US" sz="2800" b="1" dirty="0">
                <a:solidFill>
                  <a:srgbClr val="F10107"/>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can be calculated from the extraterrestrial </a:t>
            </a:r>
            <a:r>
              <a:rPr lang="en-US" sz="2800" b="1" dirty="0">
                <a:solidFill>
                  <a:srgbClr val="F10107"/>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solar irradiance</a:t>
            </a:r>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F10107"/>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I</a:t>
            </a:r>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&amp; the atmospheric optical depth d as:</a:t>
            </a:r>
            <a:endParaRPr lang="en-US" b="1" dirty="0">
              <a:solidFill>
                <a:schemeClr val="tx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9344827"/>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034F6-477B-4DB5-9C5C-AEE11AB8400E}"/>
              </a:ext>
            </a:extLst>
          </p:cNvPr>
          <p:cNvSpPr>
            <a:spLocks noGrp="1"/>
          </p:cNvSpPr>
          <p:nvPr>
            <p:ph type="title"/>
          </p:nvPr>
        </p:nvSpPr>
        <p:spPr>
          <a:xfrm>
            <a:off x="1219200" y="76200"/>
            <a:ext cx="5295900" cy="685800"/>
          </a:xfrm>
        </p:spPr>
        <p:txBody>
          <a:bodyPr/>
          <a:lstStyle/>
          <a:p>
            <a:pPr marL="0" marR="0" algn="just">
              <a:lnSpc>
                <a:spcPct val="115000"/>
              </a:lnSpc>
              <a:spcBef>
                <a:spcPts val="0"/>
              </a:spcBef>
              <a:spcAft>
                <a:spcPts val="1000"/>
              </a:spcAft>
            </a:pP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Solar Radiation on A surface</a:t>
            </a:r>
            <a:endPar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6DC1F545-9A2D-4488-806F-64E6990FA957}"/>
              </a:ext>
            </a:extLst>
          </p:cNvPr>
          <p:cNvSpPr>
            <a:spLocks noGrp="1"/>
          </p:cNvSpPr>
          <p:nvPr>
            <p:ph type="sldNum" sz="quarter" idx="10"/>
          </p:nvPr>
        </p:nvSpPr>
        <p:spPr/>
        <p:txBody>
          <a:bodyPr/>
          <a:lstStyle/>
          <a:p>
            <a:fld id="{ABCC55F3-FED4-490E-A042-E14AA0C2962A}" type="slidenum">
              <a:rPr lang="en-GB" smtClean="0"/>
              <a:pPr/>
              <a:t>53</a:t>
            </a:fld>
            <a:endParaRPr lang="en-GB" dirty="0"/>
          </a:p>
        </p:txBody>
      </p:sp>
      <p:sp>
        <p:nvSpPr>
          <p:cNvPr id="4" name="Rectangle 3">
            <a:extLst>
              <a:ext uri="{FF2B5EF4-FFF2-40B4-BE49-F238E27FC236}">
                <a16:creationId xmlns:a16="http://schemas.microsoft.com/office/drawing/2014/main" id="{3278C765-D1BB-4DDD-872E-C0845DE872F9}"/>
              </a:ext>
            </a:extLst>
          </p:cNvPr>
          <p:cNvSpPr/>
          <p:nvPr/>
        </p:nvSpPr>
        <p:spPr>
          <a:xfrm>
            <a:off x="76201" y="1295400"/>
            <a:ext cx="8901112" cy="645818"/>
          </a:xfrm>
          <a:prstGeom prst="rect">
            <a:avLst/>
          </a:prstGeom>
        </p:spPr>
        <p:txBody>
          <a:bodyPr wrap="square">
            <a:spAutoFit/>
          </a:bodyPr>
          <a:lstStyle/>
          <a:p>
            <a:pPr marL="0" marR="0" algn="just">
              <a:lnSpc>
                <a:spcPct val="115000"/>
              </a:lnSpc>
              <a:spcBef>
                <a:spcPts val="0"/>
              </a:spcBef>
              <a:spcAft>
                <a:spcPts val="1000"/>
              </a:spcAft>
            </a:pPr>
            <a:endParaRPr lang="en-US" sz="3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8C1B818C-42D1-4B41-8E28-37DC28239D0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743200" y="990600"/>
            <a:ext cx="2809875" cy="857250"/>
          </a:xfrm>
          <a:prstGeom prst="rect">
            <a:avLst/>
          </a:prstGeom>
          <a:noFill/>
          <a:ln>
            <a:noFill/>
          </a:ln>
        </p:spPr>
      </p:pic>
      <p:sp>
        <p:nvSpPr>
          <p:cNvPr id="5" name="Rectangle 4">
            <a:extLst>
              <a:ext uri="{FF2B5EF4-FFF2-40B4-BE49-F238E27FC236}">
                <a16:creationId xmlns:a16="http://schemas.microsoft.com/office/drawing/2014/main" id="{172163AF-9213-46CC-A44A-C43B24713382}"/>
              </a:ext>
            </a:extLst>
          </p:cNvPr>
          <p:cNvSpPr/>
          <p:nvPr/>
        </p:nvSpPr>
        <p:spPr>
          <a:xfrm>
            <a:off x="304800" y="2304571"/>
            <a:ext cx="8458199" cy="800219"/>
          </a:xfrm>
          <a:prstGeom prst="rect">
            <a:avLst/>
          </a:prstGeom>
        </p:spPr>
        <p:txBody>
          <a:bodyPr wrap="square">
            <a:spAutoFit/>
          </a:bodyPr>
          <a:lstStyle/>
          <a:p>
            <a:pPr marL="0" marR="0" algn="just">
              <a:lnSpc>
                <a:spcPct val="115000"/>
              </a:lnSpc>
              <a:spcBef>
                <a:spcPts val="0"/>
              </a:spcBef>
              <a:spcAft>
                <a:spcPts val="1000"/>
              </a:spcAft>
            </a:pP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where θ (z) is the solar zenith angle (angle between the sun rays and the vertical).</a:t>
            </a:r>
            <a:endParaRPr lang="en-US"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4EE24041-7E38-4177-9294-7758F30AC39E}"/>
              </a:ext>
            </a:extLst>
          </p:cNvPr>
          <p:cNvPicPr>
            <a:picLocks noChangeAspect="1"/>
          </p:cNvPicPr>
          <p:nvPr/>
        </p:nvPicPr>
        <p:blipFill>
          <a:blip r:embed="rId3"/>
          <a:stretch>
            <a:fillRect/>
          </a:stretch>
        </p:blipFill>
        <p:spPr>
          <a:xfrm>
            <a:off x="5153854" y="2825354"/>
            <a:ext cx="3609145" cy="3572566"/>
          </a:xfrm>
          <a:prstGeom prst="rect">
            <a:avLst/>
          </a:prstGeom>
        </p:spPr>
      </p:pic>
    </p:spTree>
    <p:extLst>
      <p:ext uri="{BB962C8B-B14F-4D97-AF65-F5344CB8AC3E}">
        <p14:creationId xmlns:p14="http://schemas.microsoft.com/office/powerpoint/2010/main" val="2790167551"/>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034F6-477B-4DB5-9C5C-AEE11AB8400E}"/>
              </a:ext>
            </a:extLst>
          </p:cNvPr>
          <p:cNvSpPr>
            <a:spLocks noGrp="1"/>
          </p:cNvSpPr>
          <p:nvPr>
            <p:ph type="title"/>
          </p:nvPr>
        </p:nvSpPr>
        <p:spPr>
          <a:xfrm>
            <a:off x="1219200" y="76200"/>
            <a:ext cx="5295900" cy="685800"/>
          </a:xfrm>
        </p:spPr>
        <p:txBody>
          <a:bodyPr/>
          <a:lstStyle/>
          <a:p>
            <a:pPr marL="0" marR="0" algn="just">
              <a:lnSpc>
                <a:spcPct val="115000"/>
              </a:lnSpc>
              <a:spcBef>
                <a:spcPts val="0"/>
              </a:spcBef>
              <a:spcAft>
                <a:spcPts val="1000"/>
              </a:spcAft>
            </a:pP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Solar Radiation on A surface</a:t>
            </a:r>
            <a:endPar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6DC1F545-9A2D-4488-806F-64E6990FA957}"/>
              </a:ext>
            </a:extLst>
          </p:cNvPr>
          <p:cNvSpPr>
            <a:spLocks noGrp="1"/>
          </p:cNvSpPr>
          <p:nvPr>
            <p:ph type="sldNum" sz="quarter" idx="10"/>
          </p:nvPr>
        </p:nvSpPr>
        <p:spPr/>
        <p:txBody>
          <a:bodyPr/>
          <a:lstStyle/>
          <a:p>
            <a:fld id="{ABCC55F3-FED4-490E-A042-E14AA0C2962A}" type="slidenum">
              <a:rPr lang="en-GB" smtClean="0"/>
              <a:pPr/>
              <a:t>54</a:t>
            </a:fld>
            <a:endParaRPr lang="en-GB" dirty="0"/>
          </a:p>
        </p:txBody>
      </p:sp>
      <p:sp>
        <p:nvSpPr>
          <p:cNvPr id="4" name="Rectangle 3">
            <a:extLst>
              <a:ext uri="{FF2B5EF4-FFF2-40B4-BE49-F238E27FC236}">
                <a16:creationId xmlns:a16="http://schemas.microsoft.com/office/drawing/2014/main" id="{3278C765-D1BB-4DDD-872E-C0845DE872F9}"/>
              </a:ext>
            </a:extLst>
          </p:cNvPr>
          <p:cNvSpPr/>
          <p:nvPr/>
        </p:nvSpPr>
        <p:spPr>
          <a:xfrm>
            <a:off x="76201" y="1295400"/>
            <a:ext cx="8901112" cy="645818"/>
          </a:xfrm>
          <a:prstGeom prst="rect">
            <a:avLst/>
          </a:prstGeom>
        </p:spPr>
        <p:txBody>
          <a:bodyPr wrap="square">
            <a:spAutoFit/>
          </a:bodyPr>
          <a:lstStyle/>
          <a:p>
            <a:pPr marL="0" marR="0" algn="just">
              <a:lnSpc>
                <a:spcPct val="115000"/>
              </a:lnSpc>
              <a:spcBef>
                <a:spcPts val="0"/>
              </a:spcBef>
              <a:spcAft>
                <a:spcPts val="1000"/>
              </a:spcAft>
            </a:pPr>
            <a:endParaRPr lang="en-US" sz="3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F5A2C254-92D5-40A5-8359-7B57F24F0C59}"/>
              </a:ext>
            </a:extLst>
          </p:cNvPr>
          <p:cNvSpPr/>
          <p:nvPr/>
        </p:nvSpPr>
        <p:spPr>
          <a:xfrm>
            <a:off x="526256" y="1143000"/>
            <a:ext cx="8001000" cy="1332481"/>
          </a:xfrm>
          <a:prstGeom prst="rect">
            <a:avLst/>
          </a:prstGeom>
        </p:spPr>
        <p:txBody>
          <a:bodyPr wrap="square">
            <a:spAutoFit/>
          </a:bodyPr>
          <a:lstStyle/>
          <a:p>
            <a:pPr marL="0" marR="0" algn="just">
              <a:lnSpc>
                <a:spcPct val="115000"/>
              </a:lnSpc>
              <a:spcBef>
                <a:spcPts val="0"/>
              </a:spcBef>
              <a:spcAft>
                <a:spcPts val="1000"/>
              </a:spcAft>
            </a:pPr>
            <a:r>
              <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To account for the differences in local conditions from the average sea level conditions </a:t>
            </a:r>
            <a:r>
              <a:rPr lang="en-US" sz="24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IbN</a:t>
            </a:r>
            <a:r>
              <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Equation is modified by a parameter called </a:t>
            </a:r>
            <a:r>
              <a:rPr lang="en-US" sz="2400" b="1" dirty="0">
                <a:solidFill>
                  <a:srgbClr val="F10107"/>
                </a:solidFill>
                <a:latin typeface="Times New Roman" panose="02020603050405020304" pitchFamily="18" charset="0"/>
                <a:ea typeface="Calibri" panose="020F0502020204030204" pitchFamily="34" charset="0"/>
                <a:cs typeface="Times New Roman" panose="02020603050405020304" pitchFamily="18" charset="0"/>
              </a:rPr>
              <a:t>Clearness Number, Cn</a:t>
            </a:r>
            <a:r>
              <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as:  </a:t>
            </a:r>
            <a:endPar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A1B8799E-49EE-4FF5-B470-C563A62D3CA9}"/>
              </a:ext>
            </a:extLst>
          </p:cNvPr>
          <p:cNvPicPr>
            <a:picLocks noChangeAspect="1"/>
          </p:cNvPicPr>
          <p:nvPr/>
        </p:nvPicPr>
        <p:blipFill>
          <a:blip r:embed="rId2"/>
          <a:stretch>
            <a:fillRect/>
          </a:stretch>
        </p:blipFill>
        <p:spPr>
          <a:xfrm>
            <a:off x="2703894" y="2627881"/>
            <a:ext cx="3645724" cy="999831"/>
          </a:xfrm>
          <a:prstGeom prst="rect">
            <a:avLst/>
          </a:prstGeom>
        </p:spPr>
      </p:pic>
      <p:sp>
        <p:nvSpPr>
          <p:cNvPr id="10" name="Rectangle 9">
            <a:extLst>
              <a:ext uri="{FF2B5EF4-FFF2-40B4-BE49-F238E27FC236}">
                <a16:creationId xmlns:a16="http://schemas.microsoft.com/office/drawing/2014/main" id="{E7F42842-721F-4D51-8357-61478EEFEC95}"/>
              </a:ext>
            </a:extLst>
          </p:cNvPr>
          <p:cNvSpPr/>
          <p:nvPr/>
        </p:nvSpPr>
        <p:spPr>
          <a:xfrm>
            <a:off x="228600" y="4199397"/>
            <a:ext cx="8534400" cy="800219"/>
          </a:xfrm>
          <a:prstGeom prst="rect">
            <a:avLst/>
          </a:prstGeom>
        </p:spPr>
        <p:txBody>
          <a:bodyPr wrap="square">
            <a:spAutoFit/>
          </a:bodyPr>
          <a:lstStyle/>
          <a:p>
            <a:pPr marL="0" marR="0" algn="just">
              <a:lnSpc>
                <a:spcPct val="115000"/>
              </a:lnSpc>
              <a:spcBef>
                <a:spcPts val="0"/>
              </a:spcBef>
              <a:spcAft>
                <a:spcPts val="1000"/>
              </a:spcAft>
            </a:pPr>
            <a:r>
              <a:rPr lang="en-US"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values of </a:t>
            </a:r>
            <a:r>
              <a:rPr lang="en-US" b="1" dirty="0">
                <a:solidFill>
                  <a:srgbClr val="F10107"/>
                </a:solidFill>
                <a:latin typeface="Times New Roman" panose="02020603050405020304" pitchFamily="18" charset="0"/>
                <a:ea typeface="Calibri" panose="020F0502020204030204" pitchFamily="34" charset="0"/>
                <a:cs typeface="Times New Roman" panose="02020603050405020304" pitchFamily="18" charset="0"/>
              </a:rPr>
              <a:t>Cn</a:t>
            </a:r>
            <a:r>
              <a:rPr lang="en-US"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vary between </a:t>
            </a:r>
            <a:r>
              <a:rPr lang="en-US" b="1" dirty="0">
                <a:solidFill>
                  <a:srgbClr val="F10107"/>
                </a:solidFill>
                <a:latin typeface="Times New Roman" panose="02020603050405020304" pitchFamily="18" charset="0"/>
                <a:ea typeface="Calibri" panose="020F0502020204030204" pitchFamily="34" charset="0"/>
                <a:cs typeface="Times New Roman" panose="02020603050405020304" pitchFamily="18" charset="0"/>
              </a:rPr>
              <a:t>0.85 and 1.15</a:t>
            </a:r>
            <a:r>
              <a:rPr lang="en-US"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Total incident solar radiation on a horizontal surface is given by</a:t>
            </a:r>
            <a:r>
              <a:rPr lang="en-US"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836BA4F5-8854-4249-9A1E-677A9FD851F3}"/>
              </a:ext>
            </a:extLst>
          </p:cNvPr>
          <p:cNvPicPr>
            <a:picLocks noChangeAspect="1"/>
          </p:cNvPicPr>
          <p:nvPr/>
        </p:nvPicPr>
        <p:blipFill>
          <a:blip r:embed="rId3"/>
          <a:stretch>
            <a:fillRect/>
          </a:stretch>
        </p:blipFill>
        <p:spPr>
          <a:xfrm>
            <a:off x="1524000" y="5468060"/>
            <a:ext cx="6248400" cy="704140"/>
          </a:xfrm>
          <a:prstGeom prst="rect">
            <a:avLst/>
          </a:prstGeom>
        </p:spPr>
      </p:pic>
    </p:spTree>
    <p:extLst>
      <p:ext uri="{BB962C8B-B14F-4D97-AF65-F5344CB8AC3E}">
        <p14:creationId xmlns:p14="http://schemas.microsoft.com/office/powerpoint/2010/main" val="3629909165"/>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034F6-477B-4DB5-9C5C-AEE11AB8400E}"/>
              </a:ext>
            </a:extLst>
          </p:cNvPr>
          <p:cNvSpPr>
            <a:spLocks noGrp="1"/>
          </p:cNvSpPr>
          <p:nvPr>
            <p:ph type="title"/>
          </p:nvPr>
        </p:nvSpPr>
        <p:spPr>
          <a:xfrm>
            <a:off x="1219200" y="76200"/>
            <a:ext cx="5295900" cy="685800"/>
          </a:xfrm>
        </p:spPr>
        <p:txBody>
          <a:bodyPr/>
          <a:lstStyle/>
          <a:p>
            <a:pPr marL="0" marR="0" algn="just">
              <a:lnSpc>
                <a:spcPct val="115000"/>
              </a:lnSpc>
              <a:spcBef>
                <a:spcPts val="0"/>
              </a:spcBef>
              <a:spcAft>
                <a:spcPts val="1000"/>
              </a:spcAft>
            </a:pP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Solar Radiation on A surface</a:t>
            </a:r>
            <a:endPar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6DC1F545-9A2D-4488-806F-64E6990FA957}"/>
              </a:ext>
            </a:extLst>
          </p:cNvPr>
          <p:cNvSpPr>
            <a:spLocks noGrp="1"/>
          </p:cNvSpPr>
          <p:nvPr>
            <p:ph type="sldNum" sz="quarter" idx="10"/>
          </p:nvPr>
        </p:nvSpPr>
        <p:spPr/>
        <p:txBody>
          <a:bodyPr/>
          <a:lstStyle/>
          <a:p>
            <a:fld id="{ABCC55F3-FED4-490E-A042-E14AA0C2962A}" type="slidenum">
              <a:rPr lang="en-GB" smtClean="0"/>
              <a:pPr/>
              <a:t>55</a:t>
            </a:fld>
            <a:endParaRPr lang="en-GB" dirty="0"/>
          </a:p>
        </p:txBody>
      </p:sp>
      <p:sp>
        <p:nvSpPr>
          <p:cNvPr id="4" name="Rectangle 3">
            <a:extLst>
              <a:ext uri="{FF2B5EF4-FFF2-40B4-BE49-F238E27FC236}">
                <a16:creationId xmlns:a16="http://schemas.microsoft.com/office/drawing/2014/main" id="{3278C765-D1BB-4DDD-872E-C0845DE872F9}"/>
              </a:ext>
            </a:extLst>
          </p:cNvPr>
          <p:cNvSpPr/>
          <p:nvPr/>
        </p:nvSpPr>
        <p:spPr>
          <a:xfrm>
            <a:off x="76201" y="1295400"/>
            <a:ext cx="8901112" cy="645818"/>
          </a:xfrm>
          <a:prstGeom prst="rect">
            <a:avLst/>
          </a:prstGeom>
        </p:spPr>
        <p:txBody>
          <a:bodyPr wrap="square">
            <a:spAutoFit/>
          </a:bodyPr>
          <a:lstStyle/>
          <a:p>
            <a:pPr marL="0" marR="0" algn="just">
              <a:lnSpc>
                <a:spcPct val="115000"/>
              </a:lnSpc>
              <a:spcBef>
                <a:spcPts val="0"/>
              </a:spcBef>
              <a:spcAft>
                <a:spcPts val="1000"/>
              </a:spcAft>
            </a:pPr>
            <a:endParaRPr lang="en-US" sz="3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F5A2C254-92D5-40A5-8359-7B57F24F0C59}"/>
              </a:ext>
            </a:extLst>
          </p:cNvPr>
          <p:cNvSpPr/>
          <p:nvPr/>
        </p:nvSpPr>
        <p:spPr>
          <a:xfrm>
            <a:off x="304800" y="1143000"/>
            <a:ext cx="8222456" cy="941796"/>
          </a:xfrm>
          <a:prstGeom prst="rect">
            <a:avLst/>
          </a:prstGeom>
        </p:spPr>
        <p:txBody>
          <a:bodyPr wrap="square">
            <a:spAutoFit/>
          </a:bodyPr>
          <a:lstStyle/>
          <a:p>
            <a:pPr marL="0" marR="0" algn="just">
              <a:lnSpc>
                <a:spcPct val="115000"/>
              </a:lnSpc>
              <a:spcBef>
                <a:spcPts val="0"/>
              </a:spcBef>
              <a:spcAft>
                <a:spcPts val="1000"/>
              </a:spcAft>
            </a:pPr>
            <a:r>
              <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where </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θ (z)  </a:t>
            </a:r>
            <a:r>
              <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is the solar zenith angle and </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 is called the sky diffuse factor</a:t>
            </a:r>
            <a:endPar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BEEE7E69-6617-4436-9E15-05A812554AED}"/>
              </a:ext>
            </a:extLst>
          </p:cNvPr>
          <p:cNvSpPr/>
          <p:nvPr/>
        </p:nvSpPr>
        <p:spPr>
          <a:xfrm>
            <a:off x="424070" y="2237196"/>
            <a:ext cx="6057900" cy="587853"/>
          </a:xfrm>
          <a:prstGeom prst="rect">
            <a:avLst/>
          </a:prstGeom>
        </p:spPr>
        <p:txBody>
          <a:bodyPr wrap="square">
            <a:spAutoFit/>
          </a:bodyPr>
          <a:lstStyle/>
          <a:p>
            <a:pPr marL="0" marR="0" algn="just">
              <a:lnSpc>
                <a:spcPct val="115000"/>
              </a:lnSpc>
              <a:spcBef>
                <a:spcPts val="0"/>
              </a:spcBef>
              <a:spcAft>
                <a:spcPts val="1000"/>
              </a:spcAft>
            </a:pP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Solar Radiation on tilted angle:</a:t>
            </a:r>
            <a:endParaRPr lang="en-US"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40A32F43-029F-4EA9-99E1-86AC9136F76C}"/>
              </a:ext>
            </a:extLst>
          </p:cNvPr>
          <p:cNvSpPr/>
          <p:nvPr/>
        </p:nvSpPr>
        <p:spPr>
          <a:xfrm>
            <a:off x="442913" y="2844927"/>
            <a:ext cx="8534400" cy="703911"/>
          </a:xfrm>
          <a:prstGeom prst="rect">
            <a:avLst/>
          </a:prstGeom>
        </p:spPr>
        <p:txBody>
          <a:bodyPr wrap="square">
            <a:spAutoFit/>
          </a:bodyPr>
          <a:lstStyle/>
          <a:p>
            <a:pPr marL="0" marR="0" algn="just">
              <a:lnSpc>
                <a:spcPct val="115000"/>
              </a:lnSpc>
              <a:spcBef>
                <a:spcPts val="0"/>
              </a:spcBef>
              <a:spcAft>
                <a:spcPts val="1000"/>
              </a:spcAft>
            </a:pPr>
            <a:r>
              <a:rPr lang="en-US" sz="1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For a tilted surface with angle of incidence θ, the total incident solar radiation is given by:</a:t>
            </a:r>
            <a:endParaRPr lang="en-US"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102DD2A6-5656-4131-A638-E7512D3AA9FB}"/>
              </a:ext>
            </a:extLst>
          </p:cNvPr>
          <p:cNvPicPr>
            <a:picLocks noChangeAspect="1"/>
          </p:cNvPicPr>
          <p:nvPr/>
        </p:nvPicPr>
        <p:blipFill>
          <a:blip r:embed="rId2"/>
          <a:stretch>
            <a:fillRect/>
          </a:stretch>
        </p:blipFill>
        <p:spPr>
          <a:xfrm>
            <a:off x="838200" y="3861280"/>
            <a:ext cx="7689056" cy="2463320"/>
          </a:xfrm>
          <a:prstGeom prst="rect">
            <a:avLst/>
          </a:prstGeom>
        </p:spPr>
      </p:pic>
    </p:spTree>
    <p:extLst>
      <p:ext uri="{BB962C8B-B14F-4D97-AF65-F5344CB8AC3E}">
        <p14:creationId xmlns:p14="http://schemas.microsoft.com/office/powerpoint/2010/main" val="2525897271"/>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034F6-477B-4DB5-9C5C-AEE11AB8400E}"/>
              </a:ext>
            </a:extLst>
          </p:cNvPr>
          <p:cNvSpPr>
            <a:spLocks noGrp="1"/>
          </p:cNvSpPr>
          <p:nvPr>
            <p:ph type="title"/>
          </p:nvPr>
        </p:nvSpPr>
        <p:spPr>
          <a:xfrm>
            <a:off x="1219200" y="76200"/>
            <a:ext cx="5295900" cy="685800"/>
          </a:xfrm>
        </p:spPr>
        <p:txBody>
          <a:bodyPr/>
          <a:lstStyle/>
          <a:p>
            <a:pPr marL="0" marR="0" algn="just">
              <a:lnSpc>
                <a:spcPct val="115000"/>
              </a:lnSpc>
              <a:spcBef>
                <a:spcPts val="0"/>
              </a:spcBef>
              <a:spcAft>
                <a:spcPts val="1000"/>
              </a:spcAft>
            </a:pP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Solar Radiation on A surface</a:t>
            </a:r>
            <a:endPar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6DC1F545-9A2D-4488-806F-64E6990FA957}"/>
              </a:ext>
            </a:extLst>
          </p:cNvPr>
          <p:cNvSpPr>
            <a:spLocks noGrp="1"/>
          </p:cNvSpPr>
          <p:nvPr>
            <p:ph type="sldNum" sz="quarter" idx="10"/>
          </p:nvPr>
        </p:nvSpPr>
        <p:spPr/>
        <p:txBody>
          <a:bodyPr/>
          <a:lstStyle/>
          <a:p>
            <a:fld id="{ABCC55F3-FED4-490E-A042-E14AA0C2962A}" type="slidenum">
              <a:rPr lang="en-GB" smtClean="0"/>
              <a:pPr/>
              <a:t>56</a:t>
            </a:fld>
            <a:endParaRPr lang="en-GB" dirty="0"/>
          </a:p>
        </p:txBody>
      </p:sp>
      <p:sp>
        <p:nvSpPr>
          <p:cNvPr id="4" name="Rectangle 3">
            <a:extLst>
              <a:ext uri="{FF2B5EF4-FFF2-40B4-BE49-F238E27FC236}">
                <a16:creationId xmlns:a16="http://schemas.microsoft.com/office/drawing/2014/main" id="{3278C765-D1BB-4DDD-872E-C0845DE872F9}"/>
              </a:ext>
            </a:extLst>
          </p:cNvPr>
          <p:cNvSpPr/>
          <p:nvPr/>
        </p:nvSpPr>
        <p:spPr>
          <a:xfrm>
            <a:off x="76201" y="1295400"/>
            <a:ext cx="8901112" cy="645818"/>
          </a:xfrm>
          <a:prstGeom prst="rect">
            <a:avLst/>
          </a:prstGeom>
        </p:spPr>
        <p:txBody>
          <a:bodyPr wrap="square">
            <a:spAutoFit/>
          </a:bodyPr>
          <a:lstStyle/>
          <a:p>
            <a:pPr marL="0" marR="0" algn="just">
              <a:lnSpc>
                <a:spcPct val="115000"/>
              </a:lnSpc>
              <a:spcBef>
                <a:spcPts val="0"/>
              </a:spcBef>
              <a:spcAft>
                <a:spcPts val="1000"/>
              </a:spcAft>
            </a:pPr>
            <a:endParaRPr lang="en-US" sz="3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D82273C4-AD03-40FA-AAB1-12D959206464}"/>
              </a:ext>
            </a:extLst>
          </p:cNvPr>
          <p:cNvSpPr/>
          <p:nvPr/>
        </p:nvSpPr>
        <p:spPr>
          <a:xfrm>
            <a:off x="506378" y="915168"/>
            <a:ext cx="8001000" cy="3153684"/>
          </a:xfrm>
          <a:prstGeom prst="rect">
            <a:avLst/>
          </a:prstGeom>
        </p:spPr>
        <p:txBody>
          <a:bodyPr wrap="square">
            <a:spAutoFit/>
          </a:bodyPr>
          <a:lstStyle/>
          <a:p>
            <a:pPr marL="0" marR="0" algn="just">
              <a:lnSpc>
                <a:spcPct val="115000"/>
              </a:lnSpc>
              <a:spcBef>
                <a:spcPts val="0"/>
              </a:spcBef>
              <a:spcAft>
                <a:spcPts val="1000"/>
              </a:spcAft>
            </a:pPr>
            <a:r>
              <a:rPr lang="en-US" sz="2400" b="1" dirty="0">
                <a:solidFill>
                  <a:srgbClr val="F10107"/>
                </a:solidFill>
                <a:latin typeface="Times New Roman" panose="02020603050405020304" pitchFamily="18" charset="0"/>
                <a:ea typeface="Calibri" panose="020F0502020204030204" pitchFamily="34" charset="0"/>
                <a:cs typeface="Times New Roman" panose="02020603050405020304" pitchFamily="18" charset="0"/>
              </a:rPr>
              <a:t>α </a:t>
            </a:r>
            <a:r>
              <a:rPr lang="en-US" sz="2400" b="1" i="1" dirty="0">
                <a:solidFill>
                  <a:srgbClr val="F10107"/>
                </a:solidFill>
                <a:latin typeface="Times New Roman" panose="02020603050405020304" pitchFamily="18" charset="0"/>
                <a:ea typeface="SymbolMT"/>
                <a:cs typeface="Times New Roman" panose="02020603050405020304" pitchFamily="18" charset="0"/>
              </a:rPr>
              <a:t>: Solar altitude angle</a:t>
            </a:r>
            <a:endParaRPr lang="en-US" sz="1200" b="1" dirty="0">
              <a:solidFill>
                <a:srgbClr val="F10107"/>
              </a:solidFill>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400" b="1" i="1" dirty="0">
                <a:solidFill>
                  <a:srgbClr val="F10107"/>
                </a:solidFill>
                <a:latin typeface="Times New Roman" panose="02020603050405020304" pitchFamily="18" charset="0"/>
                <a:ea typeface="Calibri" panose="020F0502020204030204" pitchFamily="34" charset="0"/>
                <a:cs typeface="Times New Roman" panose="02020603050405020304" pitchFamily="18" charset="0"/>
              </a:rPr>
              <a:t>β: Panel tilt angle (S)</a:t>
            </a:r>
            <a:endParaRPr lang="en-US" sz="1200" b="1" dirty="0">
              <a:solidFill>
                <a:srgbClr val="F10107"/>
              </a:solidFill>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400" b="1" dirty="0">
                <a:solidFill>
                  <a:srgbClr val="F10107"/>
                </a:solidFill>
                <a:latin typeface="Times New Roman" panose="02020603050405020304" pitchFamily="18" charset="0"/>
                <a:ea typeface="Calibri" panose="020F0502020204030204" pitchFamily="34" charset="0"/>
                <a:cs typeface="Times New Roman" panose="02020603050405020304" pitchFamily="18" charset="0"/>
              </a:rPr>
              <a:t>θ: </a:t>
            </a:r>
            <a:r>
              <a:rPr lang="en-US" sz="2400" b="1" i="1" dirty="0">
                <a:solidFill>
                  <a:srgbClr val="F10107"/>
                </a:solidFill>
                <a:latin typeface="Times New Roman" panose="02020603050405020304" pitchFamily="18" charset="0"/>
                <a:ea typeface="Calibri" panose="020F0502020204030204" pitchFamily="34" charset="0"/>
                <a:cs typeface="Times New Roman" panose="02020603050405020304" pitchFamily="18" charset="0"/>
              </a:rPr>
              <a:t>Incident angle (</a:t>
            </a:r>
            <a:r>
              <a:rPr lang="en-US" sz="2400" b="1" i="1" dirty="0" err="1">
                <a:solidFill>
                  <a:srgbClr val="F10107"/>
                </a:solidFill>
                <a:latin typeface="Times New Roman" panose="02020603050405020304" pitchFamily="18" charset="0"/>
                <a:ea typeface="Calibri" panose="020F0502020204030204" pitchFamily="34" charset="0"/>
                <a:cs typeface="Times New Roman" panose="02020603050405020304" pitchFamily="18" charset="0"/>
              </a:rPr>
              <a:t>i</a:t>
            </a:r>
            <a:r>
              <a:rPr lang="en-US" sz="2400" b="1" i="1" dirty="0">
                <a:solidFill>
                  <a:srgbClr val="F10107"/>
                </a:solidFill>
                <a:latin typeface="Times New Roman" panose="02020603050405020304" pitchFamily="18" charset="0"/>
                <a:ea typeface="Calibri" panose="020F0502020204030204" pitchFamily="34" charset="0"/>
                <a:cs typeface="Times New Roman" panose="02020603050405020304" pitchFamily="18" charset="0"/>
              </a:rPr>
              <a:t>)</a:t>
            </a:r>
            <a:endParaRPr lang="en-US" sz="1200" b="1" dirty="0">
              <a:solidFill>
                <a:srgbClr val="F10107"/>
              </a:solidFill>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where </a:t>
            </a:r>
            <a:r>
              <a:rPr lang="en-US" sz="2400" b="1" dirty="0">
                <a:solidFill>
                  <a:srgbClr val="F10107"/>
                </a:solidFill>
                <a:latin typeface="Times New Roman" panose="02020603050405020304" pitchFamily="18" charset="0"/>
                <a:ea typeface="Calibri" panose="020F0502020204030204" pitchFamily="34" charset="0"/>
                <a:cs typeface="Times New Roman" panose="02020603050405020304" pitchFamily="18" charset="0"/>
              </a:rPr>
              <a:t>ρ</a:t>
            </a:r>
            <a:r>
              <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is the reflectivity of the surroundings. </a:t>
            </a:r>
          </a:p>
          <a:p>
            <a:pPr marL="0" marR="0" algn="just">
              <a:lnSpc>
                <a:spcPct val="115000"/>
              </a:lnSpc>
              <a:spcBef>
                <a:spcPts val="0"/>
              </a:spcBef>
              <a:spcAft>
                <a:spcPts val="1000"/>
              </a:spcAft>
            </a:pPr>
            <a:r>
              <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For ordinary ground or grass, </a:t>
            </a:r>
            <a:r>
              <a:rPr lang="en-US" sz="2400" b="1" dirty="0">
                <a:solidFill>
                  <a:srgbClr val="F10107"/>
                </a:solidFill>
                <a:latin typeface="Times New Roman" panose="02020603050405020304" pitchFamily="18" charset="0"/>
                <a:ea typeface="Calibri" panose="020F0502020204030204" pitchFamily="34" charset="0"/>
                <a:cs typeface="Times New Roman" panose="02020603050405020304" pitchFamily="18" charset="0"/>
              </a:rPr>
              <a:t>ρ</a:t>
            </a:r>
            <a:r>
              <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is approximately </a:t>
            </a:r>
            <a:r>
              <a:rPr lang="en-US" sz="2400" b="1" dirty="0">
                <a:solidFill>
                  <a:srgbClr val="F10107"/>
                </a:solidFill>
                <a:latin typeface="Times New Roman" panose="02020603050405020304" pitchFamily="18" charset="0"/>
                <a:ea typeface="Calibri" panose="020F0502020204030204" pitchFamily="34" charset="0"/>
                <a:cs typeface="Times New Roman" panose="02020603050405020304" pitchFamily="18" charset="0"/>
              </a:rPr>
              <a:t>0.2 while for ground covered with snow it is approximately 0.8.</a:t>
            </a:r>
            <a:endParaRPr lang="en-US" sz="1800" b="1" dirty="0">
              <a:solidFill>
                <a:srgbClr val="F10107"/>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02063079"/>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034F6-477B-4DB5-9C5C-AEE11AB8400E}"/>
              </a:ext>
            </a:extLst>
          </p:cNvPr>
          <p:cNvSpPr>
            <a:spLocks noGrp="1"/>
          </p:cNvSpPr>
          <p:nvPr>
            <p:ph type="title"/>
          </p:nvPr>
        </p:nvSpPr>
        <p:spPr>
          <a:xfrm>
            <a:off x="1219200" y="76200"/>
            <a:ext cx="7543800" cy="685800"/>
          </a:xfrm>
        </p:spPr>
        <p:txBody>
          <a:bodyPr/>
          <a:lstStyle/>
          <a:p>
            <a:pPr lvl="0" algn="just" eaLnBrk="1" hangingPunct="1">
              <a:lnSpc>
                <a:spcPct val="115000"/>
              </a:lnSpc>
              <a:spcBef>
                <a:spcPts val="0"/>
              </a:spcBef>
              <a:spcAft>
                <a:spcPts val="1000"/>
              </a:spcAft>
            </a:pPr>
            <a:r>
              <a:rPr lang="en-US" sz="3200" kern="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Direct Irradiation on tilted surfaces</a:t>
            </a:r>
            <a:endParaRPr lang="en-US" sz="2400" b="0" kern="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6DC1F545-9A2D-4488-806F-64E6990FA957}"/>
              </a:ext>
            </a:extLst>
          </p:cNvPr>
          <p:cNvSpPr>
            <a:spLocks noGrp="1"/>
          </p:cNvSpPr>
          <p:nvPr>
            <p:ph type="sldNum" sz="quarter" idx="10"/>
          </p:nvPr>
        </p:nvSpPr>
        <p:spPr/>
        <p:txBody>
          <a:bodyPr/>
          <a:lstStyle/>
          <a:p>
            <a:fld id="{ABCC55F3-FED4-490E-A042-E14AA0C2962A}" type="slidenum">
              <a:rPr lang="en-GB" smtClean="0"/>
              <a:pPr/>
              <a:t>57</a:t>
            </a:fld>
            <a:endParaRPr lang="en-GB" dirty="0"/>
          </a:p>
        </p:txBody>
      </p:sp>
      <p:sp>
        <p:nvSpPr>
          <p:cNvPr id="4" name="Rectangle 3">
            <a:extLst>
              <a:ext uri="{FF2B5EF4-FFF2-40B4-BE49-F238E27FC236}">
                <a16:creationId xmlns:a16="http://schemas.microsoft.com/office/drawing/2014/main" id="{3278C765-D1BB-4DDD-872E-C0845DE872F9}"/>
              </a:ext>
            </a:extLst>
          </p:cNvPr>
          <p:cNvSpPr/>
          <p:nvPr/>
        </p:nvSpPr>
        <p:spPr>
          <a:xfrm>
            <a:off x="76201" y="1007849"/>
            <a:ext cx="8901112" cy="1745863"/>
          </a:xfrm>
          <a:prstGeom prst="rect">
            <a:avLst/>
          </a:prstGeom>
        </p:spPr>
        <p:txBody>
          <a:bodyPr wrap="square">
            <a:spAutoFit/>
          </a:bodyPr>
          <a:lstStyle/>
          <a:p>
            <a:pPr marL="0" marR="0" algn="just">
              <a:lnSpc>
                <a:spcPct val="115000"/>
              </a:lnSpc>
              <a:spcBef>
                <a:spcPts val="0"/>
              </a:spcBef>
              <a:spcAft>
                <a:spcPts val="1000"/>
              </a:spcAft>
            </a:pP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The horizontal surface in Figure below with the area </a:t>
            </a:r>
            <a:r>
              <a:rPr lang="en-US" sz="3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Ahor</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receives the </a:t>
            </a:r>
            <a:r>
              <a:rPr lang="en-US" sz="3200" dirty="0">
                <a:solidFill>
                  <a:srgbClr val="F10107"/>
                </a:solidFill>
                <a:latin typeface="Times New Roman" panose="02020603050405020304" pitchFamily="18" charset="0"/>
                <a:ea typeface="Calibri" panose="020F0502020204030204" pitchFamily="34" charset="0"/>
                <a:cs typeface="Times New Roman" panose="02020603050405020304" pitchFamily="18" charset="0"/>
              </a:rPr>
              <a:t>same radiant power Φ </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as a smaller area As which is normal to the incoming sunlight.</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ADEAC248-89C9-41AF-975B-CE6FC995C9C9}"/>
              </a:ext>
            </a:extLst>
          </p:cNvPr>
          <p:cNvPicPr>
            <a:picLocks noChangeAspect="1"/>
          </p:cNvPicPr>
          <p:nvPr/>
        </p:nvPicPr>
        <p:blipFill>
          <a:blip r:embed="rId2"/>
          <a:stretch>
            <a:fillRect/>
          </a:stretch>
        </p:blipFill>
        <p:spPr>
          <a:xfrm>
            <a:off x="76202" y="2999561"/>
            <a:ext cx="8901112" cy="3325039"/>
          </a:xfrm>
          <a:prstGeom prst="rect">
            <a:avLst/>
          </a:prstGeom>
        </p:spPr>
      </p:pic>
    </p:spTree>
    <p:extLst>
      <p:ext uri="{BB962C8B-B14F-4D97-AF65-F5344CB8AC3E}">
        <p14:creationId xmlns:p14="http://schemas.microsoft.com/office/powerpoint/2010/main" val="457498332"/>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034F6-477B-4DB5-9C5C-AEE11AB8400E}"/>
              </a:ext>
            </a:extLst>
          </p:cNvPr>
          <p:cNvSpPr>
            <a:spLocks noGrp="1"/>
          </p:cNvSpPr>
          <p:nvPr>
            <p:ph type="title"/>
          </p:nvPr>
        </p:nvSpPr>
        <p:spPr>
          <a:xfrm>
            <a:off x="1219200" y="76200"/>
            <a:ext cx="7543800" cy="685800"/>
          </a:xfrm>
        </p:spPr>
        <p:txBody>
          <a:bodyPr/>
          <a:lstStyle/>
          <a:p>
            <a:pPr lvl="0" algn="just" eaLnBrk="1" hangingPunct="1">
              <a:lnSpc>
                <a:spcPct val="115000"/>
              </a:lnSpc>
              <a:spcBef>
                <a:spcPts val="0"/>
              </a:spcBef>
              <a:spcAft>
                <a:spcPts val="1000"/>
              </a:spcAft>
            </a:pPr>
            <a:r>
              <a:rPr lang="en-US" sz="3200" kern="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Direct Irradiation on tilted surfaces</a:t>
            </a:r>
            <a:endParaRPr lang="en-US" sz="2400" b="0" kern="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6DC1F545-9A2D-4488-806F-64E6990FA957}"/>
              </a:ext>
            </a:extLst>
          </p:cNvPr>
          <p:cNvSpPr>
            <a:spLocks noGrp="1"/>
          </p:cNvSpPr>
          <p:nvPr>
            <p:ph type="sldNum" sz="quarter" idx="10"/>
          </p:nvPr>
        </p:nvSpPr>
        <p:spPr/>
        <p:txBody>
          <a:bodyPr/>
          <a:lstStyle/>
          <a:p>
            <a:fld id="{ABCC55F3-FED4-490E-A042-E14AA0C2962A}" type="slidenum">
              <a:rPr lang="en-GB" smtClean="0"/>
              <a:pPr/>
              <a:t>58</a:t>
            </a:fld>
            <a:endParaRPr lang="en-GB" dirty="0"/>
          </a:p>
        </p:txBody>
      </p:sp>
      <p:sp>
        <p:nvSpPr>
          <p:cNvPr id="4" name="Rectangle 3">
            <a:extLst>
              <a:ext uri="{FF2B5EF4-FFF2-40B4-BE49-F238E27FC236}">
                <a16:creationId xmlns:a16="http://schemas.microsoft.com/office/drawing/2014/main" id="{3278C765-D1BB-4DDD-872E-C0845DE872F9}"/>
              </a:ext>
            </a:extLst>
          </p:cNvPr>
          <p:cNvSpPr/>
          <p:nvPr/>
        </p:nvSpPr>
        <p:spPr>
          <a:xfrm>
            <a:off x="76201" y="1007849"/>
            <a:ext cx="8901112" cy="4589590"/>
          </a:xfrm>
          <a:prstGeom prst="rect">
            <a:avLst/>
          </a:prstGeom>
        </p:spPr>
        <p:txBody>
          <a:bodyPr wrap="square">
            <a:spAutoFit/>
          </a:bodyPr>
          <a:lstStyle/>
          <a:p>
            <a:pPr marL="0" marR="0" algn="just">
              <a:lnSpc>
                <a:spcPct val="115000"/>
              </a:lnSpc>
              <a:spcBef>
                <a:spcPts val="0"/>
              </a:spcBef>
              <a:spcAft>
                <a:spcPts val="1000"/>
              </a:spcAft>
            </a:pP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It becomes apparent that the direct normal or beam irradiance </a:t>
            </a:r>
            <a:r>
              <a:rPr lang="en-US" sz="3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Idir,s</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on a surface perpendicular to the path of the light is higher than the direct irradiance </a:t>
            </a:r>
            <a:r>
              <a:rPr lang="en-US" sz="3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Idir,hor</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on a horizontal surface; </a:t>
            </a:r>
            <a:r>
              <a:rPr lang="en-US" sz="3200" b="1" dirty="0">
                <a:solidFill>
                  <a:srgbClr val="3333FF"/>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this fact is taken into account when planning solar energy systems. </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Inclining the surface of the system increases the energy yield, especially at high latitudes with low solar height angles.</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1563951"/>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034F6-477B-4DB5-9C5C-AEE11AB8400E}"/>
              </a:ext>
            </a:extLst>
          </p:cNvPr>
          <p:cNvSpPr>
            <a:spLocks noGrp="1"/>
          </p:cNvSpPr>
          <p:nvPr>
            <p:ph type="title"/>
          </p:nvPr>
        </p:nvSpPr>
        <p:spPr>
          <a:xfrm>
            <a:off x="1219200" y="76200"/>
            <a:ext cx="7543800" cy="685800"/>
          </a:xfrm>
        </p:spPr>
        <p:txBody>
          <a:bodyPr/>
          <a:lstStyle/>
          <a:p>
            <a:pPr lvl="0" algn="just" eaLnBrk="1" hangingPunct="1">
              <a:lnSpc>
                <a:spcPct val="115000"/>
              </a:lnSpc>
              <a:spcBef>
                <a:spcPts val="0"/>
              </a:spcBef>
              <a:spcAft>
                <a:spcPts val="1000"/>
              </a:spcAft>
            </a:pPr>
            <a:r>
              <a:rPr lang="en-US" sz="3200" kern="1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Solar Radiation Measurements</a:t>
            </a:r>
            <a:endParaRPr lang="en-US" sz="2400" b="0" kern="1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6DC1F545-9A2D-4488-806F-64E6990FA957}"/>
              </a:ext>
            </a:extLst>
          </p:cNvPr>
          <p:cNvSpPr>
            <a:spLocks noGrp="1"/>
          </p:cNvSpPr>
          <p:nvPr>
            <p:ph type="sldNum" sz="quarter" idx="10"/>
          </p:nvPr>
        </p:nvSpPr>
        <p:spPr/>
        <p:txBody>
          <a:bodyPr/>
          <a:lstStyle/>
          <a:p>
            <a:fld id="{ABCC55F3-FED4-490E-A042-E14AA0C2962A}" type="slidenum">
              <a:rPr lang="en-GB" smtClean="0"/>
              <a:pPr/>
              <a:t>59</a:t>
            </a:fld>
            <a:endParaRPr lang="en-GB" dirty="0"/>
          </a:p>
        </p:txBody>
      </p:sp>
      <p:sp>
        <p:nvSpPr>
          <p:cNvPr id="4" name="Rectangle 3">
            <a:extLst>
              <a:ext uri="{FF2B5EF4-FFF2-40B4-BE49-F238E27FC236}">
                <a16:creationId xmlns:a16="http://schemas.microsoft.com/office/drawing/2014/main" id="{3278C765-D1BB-4DDD-872E-C0845DE872F9}"/>
              </a:ext>
            </a:extLst>
          </p:cNvPr>
          <p:cNvSpPr/>
          <p:nvPr/>
        </p:nvSpPr>
        <p:spPr>
          <a:xfrm>
            <a:off x="76201" y="1007849"/>
            <a:ext cx="8901112" cy="5304016"/>
          </a:xfrm>
          <a:prstGeom prst="rect">
            <a:avLst/>
          </a:prstGeom>
        </p:spPr>
        <p:txBody>
          <a:bodyPr wrap="square">
            <a:spAutoFit/>
          </a:bodyPr>
          <a:lstStyle/>
          <a:p>
            <a:pPr marL="0" marR="0" algn="just">
              <a:lnSpc>
                <a:spcPct val="115000"/>
              </a:lnSpc>
              <a:spcBef>
                <a:spcPts val="0"/>
              </a:spcBef>
              <a:spcAft>
                <a:spcPts val="1000"/>
              </a:spcAft>
            </a:pP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2 basic types of instruments are used in measurements of solar radiation:</a:t>
            </a:r>
            <a:endPar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800" b="1" u="sng" dirty="0">
                <a:solidFill>
                  <a:srgbClr val="000099"/>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Pyranometer: </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An instrument used to measure global (direct and diffuse) solar radiation on a surface. This instrument can also be used to measure the diffuse radiation by blocking out the direct radiation with a shadow band.</a:t>
            </a:r>
            <a:endPar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800" b="1" u="sng" dirty="0">
                <a:solidFill>
                  <a:srgbClr val="000099"/>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Pyrheliometer: </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This instrument is used to measure only the direct solar radiation on a surface normal to the incident beam. It is generally used with a tracking mount to keep it aligned with the sun.</a:t>
            </a:r>
            <a:endPar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5999075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0AB44-E12B-4CC8-8308-30702CCB0ED1}"/>
              </a:ext>
            </a:extLst>
          </p:cNvPr>
          <p:cNvSpPr>
            <a:spLocks noGrp="1"/>
          </p:cNvSpPr>
          <p:nvPr>
            <p:ph type="title"/>
          </p:nvPr>
        </p:nvSpPr>
        <p:spPr>
          <a:xfrm>
            <a:off x="1143000" y="152400"/>
            <a:ext cx="7581900" cy="457200"/>
          </a:xfrm>
        </p:spPr>
        <p:txBody>
          <a:bodyPr/>
          <a:lstStyle/>
          <a:p>
            <a:r>
              <a:rPr lang="en-US" sz="2800" dirty="0">
                <a:solidFill>
                  <a:schemeClr val="tx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Integrated Collector Storage (ICS) System</a:t>
            </a:r>
            <a:br>
              <a:rPr lang="en-US" dirty="0"/>
            </a:br>
            <a:endParaRPr lang="en-US" dirty="0"/>
          </a:p>
        </p:txBody>
      </p:sp>
      <p:sp>
        <p:nvSpPr>
          <p:cNvPr id="3" name="Slide Number Placeholder 2">
            <a:extLst>
              <a:ext uri="{FF2B5EF4-FFF2-40B4-BE49-F238E27FC236}">
                <a16:creationId xmlns:a16="http://schemas.microsoft.com/office/drawing/2014/main" id="{F2D278CC-47E9-42B1-878F-FA737A2C787A}"/>
              </a:ext>
            </a:extLst>
          </p:cNvPr>
          <p:cNvSpPr>
            <a:spLocks noGrp="1"/>
          </p:cNvSpPr>
          <p:nvPr>
            <p:ph type="sldNum" sz="quarter" idx="10"/>
          </p:nvPr>
        </p:nvSpPr>
        <p:spPr/>
        <p:txBody>
          <a:bodyPr/>
          <a:lstStyle/>
          <a:p>
            <a:fld id="{ABCC55F3-FED4-490E-A042-E14AA0C2962A}" type="slidenum">
              <a:rPr lang="en-GB" smtClean="0"/>
              <a:pPr/>
              <a:t>6</a:t>
            </a:fld>
            <a:endParaRPr lang="en-GB" dirty="0"/>
          </a:p>
        </p:txBody>
      </p:sp>
      <p:sp>
        <p:nvSpPr>
          <p:cNvPr id="4" name="Rectangle 3">
            <a:extLst>
              <a:ext uri="{FF2B5EF4-FFF2-40B4-BE49-F238E27FC236}">
                <a16:creationId xmlns:a16="http://schemas.microsoft.com/office/drawing/2014/main" id="{45A5DFBF-A639-46EC-9B28-4379E3C8BB0E}"/>
              </a:ext>
            </a:extLst>
          </p:cNvPr>
          <p:cNvSpPr/>
          <p:nvPr/>
        </p:nvSpPr>
        <p:spPr>
          <a:xfrm>
            <a:off x="228600" y="990600"/>
            <a:ext cx="8496300" cy="5472267"/>
          </a:xfrm>
          <a:prstGeom prst="rect">
            <a:avLst/>
          </a:prstGeom>
        </p:spPr>
        <p:txBody>
          <a:bodyPr wrap="square">
            <a:spAutoFit/>
          </a:bodyPr>
          <a:lstStyle/>
          <a:p>
            <a:pPr marL="0" marR="0" algn="just">
              <a:lnSpc>
                <a:spcPct val="115000"/>
              </a:lnSpc>
              <a:spcBef>
                <a:spcPts val="0"/>
              </a:spcBef>
              <a:spcAft>
                <a:spcPts val="0"/>
              </a:spcAft>
            </a:pPr>
            <a:r>
              <a:rPr lang="en-US" sz="2800" dirty="0">
                <a:solidFill>
                  <a:schemeClr val="tx1"/>
                </a:solidFill>
                <a:latin typeface="TimesNewRomanPSMT"/>
                <a:ea typeface="Calibri" panose="020F0502020204030204" pitchFamily="34" charset="0"/>
                <a:cs typeface="TimesNewRomanPSMT"/>
              </a:rPr>
              <a:t>ICS also called batch water heater, see figure the water is heated and stored inside the collector. </a:t>
            </a:r>
          </a:p>
          <a:p>
            <a:pPr marL="0" marR="0" algn="just">
              <a:lnSpc>
                <a:spcPct val="115000"/>
              </a:lnSpc>
              <a:spcBef>
                <a:spcPts val="0"/>
              </a:spcBef>
              <a:spcAft>
                <a:spcPts val="0"/>
              </a:spcAft>
            </a:pPr>
            <a:r>
              <a:rPr lang="en-US" sz="2800" b="1" dirty="0">
                <a:solidFill>
                  <a:schemeClr val="tx1"/>
                </a:solidFill>
                <a:effectLst>
                  <a:outerShdw blurRad="38100" dist="38100" dir="2700000" algn="tl">
                    <a:srgbClr val="000000">
                      <a:alpha val="43137"/>
                    </a:srgbClr>
                  </a:outerShdw>
                </a:effectLst>
                <a:latin typeface="TimesNewRomanPSMT"/>
                <a:ea typeface="Calibri" panose="020F0502020204030204" pitchFamily="34" charset="0"/>
                <a:cs typeface="TimesNewRomanPSMT"/>
              </a:rPr>
              <a:t>These systems are suitable only for warm climates where there is no risk of freezing. </a:t>
            </a:r>
          </a:p>
          <a:p>
            <a:pPr marL="0" marR="0" algn="just">
              <a:lnSpc>
                <a:spcPct val="115000"/>
              </a:lnSpc>
              <a:spcBef>
                <a:spcPts val="0"/>
              </a:spcBef>
              <a:spcAft>
                <a:spcPts val="0"/>
              </a:spcAft>
            </a:pPr>
            <a:endParaRPr lang="en-US" sz="2800" b="1" dirty="0">
              <a:solidFill>
                <a:schemeClr val="tx1"/>
              </a:solidFill>
              <a:effectLst>
                <a:outerShdw blurRad="38100" dist="38100" dir="2700000" algn="tl">
                  <a:srgbClr val="000000">
                    <a:alpha val="43137"/>
                  </a:srgbClr>
                </a:outerShdw>
              </a:effectLst>
              <a:latin typeface="TimesNewRomanPSMT"/>
              <a:ea typeface="Calibri" panose="020F0502020204030204" pitchFamily="34" charset="0"/>
              <a:cs typeface="TimesNewRomanPSMT"/>
            </a:endParaRPr>
          </a:p>
          <a:p>
            <a:pPr marL="0" marR="0" algn="just">
              <a:lnSpc>
                <a:spcPct val="115000"/>
              </a:lnSpc>
              <a:spcBef>
                <a:spcPts val="0"/>
              </a:spcBef>
              <a:spcAft>
                <a:spcPts val="0"/>
              </a:spcAft>
            </a:pPr>
            <a:r>
              <a:rPr lang="en-US" sz="2400" b="1" dirty="0">
                <a:solidFill>
                  <a:schemeClr val="tx1"/>
                </a:solidFill>
                <a:latin typeface="Times New Roman" panose="02020603050405020304" pitchFamily="18" charset="0"/>
                <a:cs typeface="Times New Roman" panose="02020603050405020304" pitchFamily="18" charset="0"/>
              </a:rPr>
              <a:t>ICS are made of one or more </a:t>
            </a:r>
            <a:r>
              <a:rPr lang="en-US" sz="2400" b="1" dirty="0">
                <a:solidFill>
                  <a:srgbClr val="FF0000"/>
                </a:solidFill>
                <a:latin typeface="Times New Roman" panose="02020603050405020304" pitchFamily="18" charset="0"/>
                <a:cs typeface="Times New Roman" panose="02020603050405020304" pitchFamily="18" charset="0"/>
              </a:rPr>
              <a:t>black tanks or tubes in an insulated glazed box. </a:t>
            </a:r>
          </a:p>
          <a:p>
            <a:pPr marL="0" marR="0" algn="just">
              <a:lnSpc>
                <a:spcPct val="115000"/>
              </a:lnSpc>
              <a:spcBef>
                <a:spcPts val="0"/>
              </a:spcBef>
              <a:spcAft>
                <a:spcPts val="0"/>
              </a:spcAft>
            </a:pPr>
            <a:r>
              <a:rPr lang="en-US" sz="2400" b="1" dirty="0">
                <a:solidFill>
                  <a:schemeClr val="tx1"/>
                </a:solidFill>
                <a:latin typeface="Times New Roman" panose="02020603050405020304" pitchFamily="18" charset="0"/>
                <a:cs typeface="Times New Roman" panose="02020603050405020304" pitchFamily="18" charset="0"/>
              </a:rPr>
              <a:t>Cold water first passes through the solar collector, which preheats the water, and then continues to the conventional backup water heater. </a:t>
            </a:r>
          </a:p>
          <a:p>
            <a:pPr marL="0" marR="0" algn="just">
              <a:lnSpc>
                <a:spcPct val="115000"/>
              </a:lnSpc>
              <a:spcBef>
                <a:spcPts val="0"/>
              </a:spcBef>
              <a:spcAft>
                <a:spcPts val="0"/>
              </a:spcAft>
            </a:pPr>
            <a:r>
              <a:rPr lang="en-US" sz="2400" b="1" dirty="0">
                <a:solidFill>
                  <a:srgbClr val="C00000"/>
                </a:solidFill>
                <a:latin typeface="Times New Roman" panose="02020603050405020304" pitchFamily="18" charset="0"/>
                <a:cs typeface="Times New Roman" panose="02020603050405020304" pitchFamily="18" charset="0"/>
              </a:rPr>
              <a:t>ICS systems are simple, reliable solar water heaters.</a:t>
            </a:r>
            <a:r>
              <a:rPr lang="en-US" sz="2400" dirty="0">
                <a:solidFill>
                  <a:srgbClr val="C00000"/>
                </a:solidFill>
                <a:latin typeface="Times New Roman" panose="02020603050405020304" pitchFamily="18" charset="0"/>
                <a:cs typeface="Times New Roman" panose="02020603050405020304" pitchFamily="18" charset="0"/>
              </a:rPr>
              <a:t> </a:t>
            </a:r>
            <a:endPar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endParaRPr lang="en-US"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67889715"/>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034F6-477B-4DB5-9C5C-AEE11AB8400E}"/>
              </a:ext>
            </a:extLst>
          </p:cNvPr>
          <p:cNvSpPr>
            <a:spLocks noGrp="1"/>
          </p:cNvSpPr>
          <p:nvPr>
            <p:ph type="title"/>
          </p:nvPr>
        </p:nvSpPr>
        <p:spPr>
          <a:xfrm>
            <a:off x="1219200" y="76200"/>
            <a:ext cx="7543800" cy="685800"/>
          </a:xfrm>
        </p:spPr>
        <p:txBody>
          <a:bodyPr/>
          <a:lstStyle/>
          <a:p>
            <a:pPr lvl="0" algn="just" eaLnBrk="1" hangingPunct="1">
              <a:lnSpc>
                <a:spcPct val="115000"/>
              </a:lnSpc>
              <a:spcBef>
                <a:spcPts val="0"/>
              </a:spcBef>
              <a:spcAft>
                <a:spcPts val="1000"/>
              </a:spcAft>
            </a:pPr>
            <a:r>
              <a:rPr lang="en-US" sz="3200" kern="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Defining terms</a:t>
            </a:r>
            <a:endParaRPr lang="en-US" sz="2400" b="0" kern="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6DC1F545-9A2D-4488-806F-64E6990FA957}"/>
              </a:ext>
            </a:extLst>
          </p:cNvPr>
          <p:cNvSpPr>
            <a:spLocks noGrp="1"/>
          </p:cNvSpPr>
          <p:nvPr>
            <p:ph type="sldNum" sz="quarter" idx="10"/>
          </p:nvPr>
        </p:nvSpPr>
        <p:spPr/>
        <p:txBody>
          <a:bodyPr/>
          <a:lstStyle/>
          <a:p>
            <a:fld id="{ABCC55F3-FED4-490E-A042-E14AA0C2962A}" type="slidenum">
              <a:rPr lang="en-GB" smtClean="0"/>
              <a:pPr/>
              <a:t>60</a:t>
            </a:fld>
            <a:endParaRPr lang="en-GB" dirty="0"/>
          </a:p>
        </p:txBody>
      </p:sp>
      <p:sp>
        <p:nvSpPr>
          <p:cNvPr id="4" name="Rectangle 3">
            <a:extLst>
              <a:ext uri="{FF2B5EF4-FFF2-40B4-BE49-F238E27FC236}">
                <a16:creationId xmlns:a16="http://schemas.microsoft.com/office/drawing/2014/main" id="{3278C765-D1BB-4DDD-872E-C0845DE872F9}"/>
              </a:ext>
            </a:extLst>
          </p:cNvPr>
          <p:cNvSpPr/>
          <p:nvPr/>
        </p:nvSpPr>
        <p:spPr>
          <a:xfrm>
            <a:off x="76201" y="1007849"/>
            <a:ext cx="8901112" cy="5531386"/>
          </a:xfrm>
          <a:prstGeom prst="rect">
            <a:avLst/>
          </a:prstGeom>
        </p:spPr>
        <p:txBody>
          <a:bodyPr wrap="square">
            <a:spAutoFit/>
          </a:bodyPr>
          <a:lstStyle/>
          <a:p>
            <a:pPr marL="0" marR="0" algn="just">
              <a:lnSpc>
                <a:spcPct val="115000"/>
              </a:lnSpc>
              <a:spcBef>
                <a:spcPts val="0"/>
              </a:spcBef>
              <a:spcAft>
                <a:spcPts val="1000"/>
              </a:spcAft>
            </a:pPr>
            <a:r>
              <a:rPr lang="en-US"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Diffuse radiation</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Scattered solar radiation coming from the sky.</a:t>
            </a:r>
            <a:endPar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Direct or beam normal radiation</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Part of solar radiation coming from the direction of the sun on a surface normal to the sun’s rays.</a:t>
            </a:r>
            <a:endPar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Extraterrestrial solar radiation</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Solar radiation outside Earth’s Atmosphere</a:t>
            </a:r>
            <a:endPar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Insolation</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Incident solar radiation measured as W/m</a:t>
            </a:r>
            <a:r>
              <a:rPr lang="en-US" sz="2800" b="1" baseline="30000" dirty="0">
                <a:solidFill>
                  <a:schemeClr val="tx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2</a:t>
            </a:r>
            <a:endParaRPr lang="en-US" b="1" baseline="30000" dirty="0">
              <a:solidFill>
                <a:schemeClr val="tx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Solar constant</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Extraterrestrial solar radiation at the mean Earth– sun distance.</a:t>
            </a:r>
            <a:endPar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901396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0AB44-E12B-4CC8-8308-30702CCB0ED1}"/>
              </a:ext>
            </a:extLst>
          </p:cNvPr>
          <p:cNvSpPr>
            <a:spLocks noGrp="1"/>
          </p:cNvSpPr>
          <p:nvPr>
            <p:ph type="title"/>
          </p:nvPr>
        </p:nvSpPr>
        <p:spPr>
          <a:xfrm>
            <a:off x="1143000" y="152400"/>
            <a:ext cx="7581900" cy="457200"/>
          </a:xfrm>
        </p:spPr>
        <p:txBody>
          <a:bodyPr/>
          <a:lstStyle/>
          <a:p>
            <a:r>
              <a:rPr lang="en-US" sz="2800" dirty="0">
                <a:solidFill>
                  <a:schemeClr val="tx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Integrated Collector Storage (ICS) System</a:t>
            </a:r>
            <a:br>
              <a:rPr lang="en-US" dirty="0"/>
            </a:br>
            <a:endParaRPr lang="en-US" dirty="0"/>
          </a:p>
        </p:txBody>
      </p:sp>
      <p:sp>
        <p:nvSpPr>
          <p:cNvPr id="3" name="Slide Number Placeholder 2">
            <a:extLst>
              <a:ext uri="{FF2B5EF4-FFF2-40B4-BE49-F238E27FC236}">
                <a16:creationId xmlns:a16="http://schemas.microsoft.com/office/drawing/2014/main" id="{F2D278CC-47E9-42B1-878F-FA737A2C787A}"/>
              </a:ext>
            </a:extLst>
          </p:cNvPr>
          <p:cNvSpPr>
            <a:spLocks noGrp="1"/>
          </p:cNvSpPr>
          <p:nvPr>
            <p:ph type="sldNum" sz="quarter" idx="10"/>
          </p:nvPr>
        </p:nvSpPr>
        <p:spPr/>
        <p:txBody>
          <a:bodyPr/>
          <a:lstStyle/>
          <a:p>
            <a:fld id="{ABCC55F3-FED4-490E-A042-E14AA0C2962A}" type="slidenum">
              <a:rPr lang="en-GB" smtClean="0"/>
              <a:pPr/>
              <a:t>7</a:t>
            </a:fld>
            <a:endParaRPr lang="en-GB" dirty="0"/>
          </a:p>
        </p:txBody>
      </p:sp>
      <p:sp>
        <p:nvSpPr>
          <p:cNvPr id="4" name="Rectangle 3">
            <a:extLst>
              <a:ext uri="{FF2B5EF4-FFF2-40B4-BE49-F238E27FC236}">
                <a16:creationId xmlns:a16="http://schemas.microsoft.com/office/drawing/2014/main" id="{45A5DFBF-A639-46EC-9B28-4379E3C8BB0E}"/>
              </a:ext>
            </a:extLst>
          </p:cNvPr>
          <p:cNvSpPr/>
          <p:nvPr/>
        </p:nvSpPr>
        <p:spPr>
          <a:xfrm>
            <a:off x="228600" y="990600"/>
            <a:ext cx="8496300" cy="4878259"/>
          </a:xfrm>
          <a:prstGeom prst="rect">
            <a:avLst/>
          </a:prstGeom>
        </p:spPr>
        <p:txBody>
          <a:bodyPr wrap="square">
            <a:spAutoFit/>
          </a:bodyPr>
          <a:lstStyle/>
          <a:p>
            <a:pPr algn="just"/>
            <a:r>
              <a:rPr lang="en-US" sz="3200" dirty="0">
                <a:solidFill>
                  <a:schemeClr val="tx1"/>
                </a:solidFill>
                <a:latin typeface="Times New Roman" panose="02020603050405020304" pitchFamily="18" charset="0"/>
                <a:cs typeface="Times New Roman" panose="02020603050405020304" pitchFamily="18" charset="0"/>
              </a:rPr>
              <a:t>However, they should be installed only </a:t>
            </a:r>
            <a:r>
              <a:rPr lang="en-US" sz="3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climates with mild freezing because the collector itself or the outdoor pipes could freeze in severely cold weather. </a:t>
            </a:r>
          </a:p>
          <a:p>
            <a:pPr algn="just"/>
            <a:endParaRPr lang="en-US" sz="3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en-US" sz="3200" dirty="0">
                <a:solidFill>
                  <a:schemeClr val="tx1"/>
                </a:solidFill>
                <a:latin typeface="Times New Roman" panose="02020603050405020304" pitchFamily="18" charset="0"/>
                <a:cs typeface="Times New Roman" panose="02020603050405020304" pitchFamily="18" charset="0"/>
              </a:rPr>
              <a:t>Some recent work indicates that the problem with freezing pipes can be overcome in some cases by using freeze-tolerant piping in conjunction with a freeze-protection method.</a:t>
            </a:r>
          </a:p>
          <a:p>
            <a:pPr marL="0" marR="0" algn="just">
              <a:lnSpc>
                <a:spcPct val="115000"/>
              </a:lnSpc>
              <a:spcBef>
                <a:spcPts val="0"/>
              </a:spcBef>
              <a:spcAft>
                <a:spcPts val="0"/>
              </a:spcAft>
            </a:pPr>
            <a:endParaRPr lang="en-US"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0689365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0AB44-E12B-4CC8-8308-30702CCB0ED1}"/>
              </a:ext>
            </a:extLst>
          </p:cNvPr>
          <p:cNvSpPr>
            <a:spLocks noGrp="1"/>
          </p:cNvSpPr>
          <p:nvPr>
            <p:ph type="title"/>
          </p:nvPr>
        </p:nvSpPr>
        <p:spPr>
          <a:xfrm>
            <a:off x="1143000" y="152400"/>
            <a:ext cx="7581900" cy="457200"/>
          </a:xfrm>
        </p:spPr>
        <p:txBody>
          <a:bodyPr/>
          <a:lstStyle/>
          <a:p>
            <a:r>
              <a:rPr lang="en-US" sz="2800" dirty="0">
                <a:solidFill>
                  <a:schemeClr val="tx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Integrated Collector Storage (ICS) System</a:t>
            </a:r>
            <a:br>
              <a:rPr lang="en-US" dirty="0"/>
            </a:br>
            <a:endParaRPr lang="en-US" dirty="0"/>
          </a:p>
        </p:txBody>
      </p:sp>
      <p:sp>
        <p:nvSpPr>
          <p:cNvPr id="3" name="Slide Number Placeholder 2">
            <a:extLst>
              <a:ext uri="{FF2B5EF4-FFF2-40B4-BE49-F238E27FC236}">
                <a16:creationId xmlns:a16="http://schemas.microsoft.com/office/drawing/2014/main" id="{F2D278CC-47E9-42B1-878F-FA737A2C787A}"/>
              </a:ext>
            </a:extLst>
          </p:cNvPr>
          <p:cNvSpPr>
            <a:spLocks noGrp="1"/>
          </p:cNvSpPr>
          <p:nvPr>
            <p:ph type="sldNum" sz="quarter" idx="10"/>
          </p:nvPr>
        </p:nvSpPr>
        <p:spPr/>
        <p:txBody>
          <a:bodyPr/>
          <a:lstStyle/>
          <a:p>
            <a:fld id="{ABCC55F3-FED4-490E-A042-E14AA0C2962A}" type="slidenum">
              <a:rPr lang="en-GB" smtClean="0"/>
              <a:pPr/>
              <a:t>8</a:t>
            </a:fld>
            <a:endParaRPr lang="en-GB" dirty="0"/>
          </a:p>
        </p:txBody>
      </p:sp>
      <p:pic>
        <p:nvPicPr>
          <p:cNvPr id="6" name="Picture 5">
            <a:extLst>
              <a:ext uri="{FF2B5EF4-FFF2-40B4-BE49-F238E27FC236}">
                <a16:creationId xmlns:a16="http://schemas.microsoft.com/office/drawing/2014/main" id="{8A4910BB-015C-41E0-9966-B50B7C758CE6}"/>
              </a:ext>
            </a:extLst>
          </p:cNvPr>
          <p:cNvPicPr>
            <a:picLocks noChangeAspect="1"/>
          </p:cNvPicPr>
          <p:nvPr/>
        </p:nvPicPr>
        <p:blipFill>
          <a:blip r:embed="rId2"/>
          <a:stretch>
            <a:fillRect/>
          </a:stretch>
        </p:blipFill>
        <p:spPr>
          <a:xfrm>
            <a:off x="723900" y="1066800"/>
            <a:ext cx="8001000" cy="5133710"/>
          </a:xfrm>
          <a:prstGeom prst="rect">
            <a:avLst/>
          </a:prstGeom>
        </p:spPr>
      </p:pic>
    </p:spTree>
    <p:extLst>
      <p:ext uri="{BB962C8B-B14F-4D97-AF65-F5344CB8AC3E}">
        <p14:creationId xmlns:p14="http://schemas.microsoft.com/office/powerpoint/2010/main" val="330405101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0AB44-E12B-4CC8-8308-30702CCB0ED1}"/>
              </a:ext>
            </a:extLst>
          </p:cNvPr>
          <p:cNvSpPr>
            <a:spLocks noGrp="1"/>
          </p:cNvSpPr>
          <p:nvPr>
            <p:ph type="title"/>
          </p:nvPr>
        </p:nvSpPr>
        <p:spPr>
          <a:xfrm>
            <a:off x="1143000" y="152400"/>
            <a:ext cx="7581900" cy="457200"/>
          </a:xfrm>
        </p:spPr>
        <p:txBody>
          <a:bodyPr/>
          <a:lstStyle/>
          <a:p>
            <a:r>
              <a:rPr lang="en-US" sz="3200" dirty="0">
                <a:solidFill>
                  <a:schemeClr val="tx1"/>
                </a:solidFill>
                <a:latin typeface="Times New Roman" panose="02020603050405020304" pitchFamily="18" charset="0"/>
                <a:cs typeface="Times New Roman" panose="02020603050405020304" pitchFamily="18" charset="0"/>
              </a:rPr>
              <a:t>The Vacuum Tube Collector</a:t>
            </a:r>
            <a:br>
              <a:rPr lang="en-US" dirty="0"/>
            </a:br>
            <a:endParaRPr lang="en-US" dirty="0"/>
          </a:p>
        </p:txBody>
      </p:sp>
      <p:sp>
        <p:nvSpPr>
          <p:cNvPr id="3" name="Slide Number Placeholder 2">
            <a:extLst>
              <a:ext uri="{FF2B5EF4-FFF2-40B4-BE49-F238E27FC236}">
                <a16:creationId xmlns:a16="http://schemas.microsoft.com/office/drawing/2014/main" id="{F2D278CC-47E9-42B1-878F-FA737A2C787A}"/>
              </a:ext>
            </a:extLst>
          </p:cNvPr>
          <p:cNvSpPr>
            <a:spLocks noGrp="1"/>
          </p:cNvSpPr>
          <p:nvPr>
            <p:ph type="sldNum" sz="quarter" idx="10"/>
          </p:nvPr>
        </p:nvSpPr>
        <p:spPr/>
        <p:txBody>
          <a:bodyPr/>
          <a:lstStyle/>
          <a:p>
            <a:fld id="{ABCC55F3-FED4-490E-A042-E14AA0C2962A}" type="slidenum">
              <a:rPr lang="en-GB" smtClean="0"/>
              <a:pPr/>
              <a:t>9</a:t>
            </a:fld>
            <a:endParaRPr lang="en-GB" dirty="0"/>
          </a:p>
        </p:txBody>
      </p:sp>
      <p:sp>
        <p:nvSpPr>
          <p:cNvPr id="4" name="TextBox 3">
            <a:extLst>
              <a:ext uri="{FF2B5EF4-FFF2-40B4-BE49-F238E27FC236}">
                <a16:creationId xmlns:a16="http://schemas.microsoft.com/office/drawing/2014/main" id="{25E670B9-CEAD-4322-8F9B-42FC54EBDDA4}"/>
              </a:ext>
            </a:extLst>
          </p:cNvPr>
          <p:cNvSpPr txBox="1"/>
          <p:nvPr/>
        </p:nvSpPr>
        <p:spPr>
          <a:xfrm>
            <a:off x="259556" y="1382971"/>
            <a:ext cx="8267700" cy="4401205"/>
          </a:xfrm>
          <a:prstGeom prst="rect">
            <a:avLst/>
          </a:prstGeom>
          <a:noFill/>
        </p:spPr>
        <p:txBody>
          <a:bodyPr wrap="square" rtlCol="0">
            <a:spAutoFit/>
          </a:bodyPr>
          <a:lstStyle/>
          <a:p>
            <a:pPr algn="just"/>
            <a:r>
              <a:rPr lang="en-US" sz="2800" b="1" dirty="0">
                <a:solidFill>
                  <a:schemeClr val="tx1"/>
                </a:solidFill>
                <a:latin typeface="Times New Roman" panose="02020603050405020304" pitchFamily="18" charset="0"/>
                <a:cs typeface="Times New Roman" panose="02020603050405020304" pitchFamily="18" charset="0"/>
              </a:rPr>
              <a:t>A vacuum tube collector is composed of a series of evacuated glass tubes. </a:t>
            </a:r>
          </a:p>
          <a:p>
            <a:pPr algn="just"/>
            <a:r>
              <a:rPr lang="en-US" sz="2800" b="1" dirty="0">
                <a:solidFill>
                  <a:schemeClr val="tx1"/>
                </a:solidFill>
                <a:latin typeface="Times New Roman" panose="02020603050405020304" pitchFamily="18" charset="0"/>
                <a:cs typeface="Times New Roman" panose="02020603050405020304" pitchFamily="18" charset="0"/>
              </a:rPr>
              <a:t>Inside the tube, an absorber plate, in contact with a pipe in which the heat transfer fluid flows, collects the solar energy. </a:t>
            </a:r>
          </a:p>
          <a:p>
            <a:pPr algn="just"/>
            <a:r>
              <a:rPr lang="en-US" sz="2800" b="1" dirty="0">
                <a:solidFill>
                  <a:schemeClr val="tx1"/>
                </a:solidFill>
                <a:latin typeface="Times New Roman" panose="02020603050405020304" pitchFamily="18" charset="0"/>
                <a:cs typeface="Times New Roman" panose="02020603050405020304" pitchFamily="18" charset="0"/>
              </a:rPr>
              <a:t>Heat losses are low, owing to the insulating properties of the vacuum. </a:t>
            </a:r>
          </a:p>
          <a:p>
            <a:pPr algn="just"/>
            <a:r>
              <a:rPr lang="en-US" sz="2800" b="1" dirty="0">
                <a:solidFill>
                  <a:srgbClr val="FF0000"/>
                </a:solidFill>
                <a:latin typeface="Times New Roman" panose="02020603050405020304" pitchFamily="18" charset="0"/>
                <a:cs typeface="Times New Roman" panose="02020603050405020304" pitchFamily="18" charset="0"/>
              </a:rPr>
              <a:t>Therefore, the temperature can rise to over 100°C.</a:t>
            </a:r>
            <a:r>
              <a:rPr lang="en-US" sz="2800" b="1" dirty="0">
                <a:solidFill>
                  <a:schemeClr val="tx1"/>
                </a:solidFill>
                <a:latin typeface="Times New Roman" panose="02020603050405020304" pitchFamily="18" charset="0"/>
                <a:cs typeface="Times New Roman" panose="02020603050405020304" pitchFamily="18" charset="0"/>
              </a:rPr>
              <a:t> This type of collector is particularly well adapted to applications that need high temperatures, see figure</a:t>
            </a:r>
          </a:p>
        </p:txBody>
      </p:sp>
    </p:spTree>
    <p:extLst>
      <p:ext uri="{BB962C8B-B14F-4D97-AF65-F5344CB8AC3E}">
        <p14:creationId xmlns:p14="http://schemas.microsoft.com/office/powerpoint/2010/main" val="891041074"/>
      </p:ext>
    </p:extLst>
  </p:cSld>
  <p:clrMapOvr>
    <a:masterClrMapping/>
  </p:clrMapOvr>
  <p:transition>
    <p:fade/>
  </p:transition>
</p:sld>
</file>

<file path=ppt/theme/theme1.xml><?xml version="1.0" encoding="utf-8"?>
<a:theme xmlns:a="http://schemas.openxmlformats.org/drawingml/2006/main" name="Bleu clair 1 visuel barrage">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Bleu clair 1 visuel barrage">
      <a:majorFont>
        <a:latin typeface="Arial"/>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none" w="med" len="med"/>
        </a:ln>
        <a:effectLst/>
      </a:spPr>
      <a:bodyPr vert="horz" wrap="none" lIns="18000" tIns="18000" rIns="18000" bIns="1800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20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none" w="med" len="med"/>
        </a:ln>
        <a:effectLst/>
      </a:spPr>
      <a:bodyPr vert="horz" wrap="none" lIns="18000" tIns="18000" rIns="18000" bIns="1800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2000" b="0" i="0" u="none" strike="noStrike" cap="none" normalizeH="0" baseline="0" smtClean="0">
            <a:ln>
              <a:noFill/>
            </a:ln>
            <a:solidFill>
              <a:schemeClr val="bg2"/>
            </a:solidFill>
            <a:effectLst/>
            <a:latin typeface="Arial" charset="0"/>
          </a:defRPr>
        </a:defPPr>
      </a:lstStyle>
    </a:lnDef>
  </a:objectDefaults>
  <a:extraClrSchemeLst>
    <a:extraClrScheme>
      <a:clrScheme name="Bleu clair 1 visuel barrage 1">
        <a:dk1>
          <a:srgbClr val="09357A"/>
        </a:dk1>
        <a:lt1>
          <a:srgbClr val="FFFFFF"/>
        </a:lt1>
        <a:dk2>
          <a:srgbClr val="007783"/>
        </a:dk2>
        <a:lt2>
          <a:srgbClr val="636363"/>
        </a:lt2>
        <a:accent1>
          <a:srgbClr val="FE5815"/>
        </a:accent1>
        <a:accent2>
          <a:srgbClr val="6D015B"/>
        </a:accent2>
        <a:accent3>
          <a:srgbClr val="FFFFFF"/>
        </a:accent3>
        <a:accent4>
          <a:srgbClr val="062C67"/>
        </a:accent4>
        <a:accent5>
          <a:srgbClr val="FEB4AA"/>
        </a:accent5>
        <a:accent6>
          <a:srgbClr val="620152"/>
        </a:accent6>
        <a:hlink>
          <a:srgbClr val="B50C00"/>
        </a:hlink>
        <a:folHlink>
          <a:srgbClr val="92C9E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50367</TotalTime>
  <Words>3278</Words>
  <Application>Microsoft Office PowerPoint</Application>
  <PresentationFormat>On-screen Show (4:3)</PresentationFormat>
  <Paragraphs>257</Paragraphs>
  <Slides>60</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60</vt:i4>
      </vt:variant>
    </vt:vector>
  </HeadingPairs>
  <TitlesOfParts>
    <vt:vector size="72" baseType="lpstr">
      <vt:lpstr>ＭＳ Ｐゴシック</vt:lpstr>
      <vt:lpstr>Arial</vt:lpstr>
      <vt:lpstr>Calibri</vt:lpstr>
      <vt:lpstr>SymbolMT</vt:lpstr>
      <vt:lpstr>Times</vt:lpstr>
      <vt:lpstr>Times New Roman</vt:lpstr>
      <vt:lpstr>TimesNewRomanPS-BoldMT</vt:lpstr>
      <vt:lpstr>TimesNewRomanPSMT</vt:lpstr>
      <vt:lpstr>Traditional Arabic</vt:lpstr>
      <vt:lpstr>Wingdings</vt:lpstr>
      <vt:lpstr>Wingdings 2</vt:lpstr>
      <vt:lpstr>Bleu clair 1 visuel barrage</vt:lpstr>
      <vt:lpstr> Solar Energy</vt:lpstr>
      <vt:lpstr>Application of solar energy that can be used      </vt:lpstr>
      <vt:lpstr>Application of solar energy that can be used      </vt:lpstr>
      <vt:lpstr>Solar District Heating     </vt:lpstr>
      <vt:lpstr>Solar District Heating     </vt:lpstr>
      <vt:lpstr>Integrated Collector Storage (ICS) System </vt:lpstr>
      <vt:lpstr>Integrated Collector Storage (ICS) System </vt:lpstr>
      <vt:lpstr>Integrated Collector Storage (ICS) System </vt:lpstr>
      <vt:lpstr>The Vacuum Tube Collector </vt:lpstr>
      <vt:lpstr>The Vacuum Tube Collector </vt:lpstr>
      <vt:lpstr>Concentrating Collectors</vt:lpstr>
      <vt:lpstr>Concentrating Collectors</vt:lpstr>
      <vt:lpstr>Concentrating Collectors</vt:lpstr>
      <vt:lpstr>Concentrating Collectors</vt:lpstr>
      <vt:lpstr>Concentrating Collectors</vt:lpstr>
      <vt:lpstr>Concentrating Collectors</vt:lpstr>
      <vt:lpstr>Concentrating Collectors (Almeria –Spain)</vt:lpstr>
      <vt:lpstr>Concentrating Collectors </vt:lpstr>
      <vt:lpstr>Space Heating and Cooling Systems </vt:lpstr>
      <vt:lpstr>Space Heating and Cooling Systems </vt:lpstr>
      <vt:lpstr>Sun chart for space heating using passive solar systems</vt:lpstr>
      <vt:lpstr>Sun chart for space heating using passive solar systems</vt:lpstr>
      <vt:lpstr>Solar Window</vt:lpstr>
      <vt:lpstr>Solar Window</vt:lpstr>
      <vt:lpstr>Solar Window</vt:lpstr>
      <vt:lpstr>Solar Window</vt:lpstr>
      <vt:lpstr>Solar Window</vt:lpstr>
      <vt:lpstr>Solar Window</vt:lpstr>
      <vt:lpstr>Solar Wall (or Trombe Wall)</vt:lpstr>
      <vt:lpstr>Solar Wall (or Trombe Wall)</vt:lpstr>
      <vt:lpstr>Solar Wall</vt:lpstr>
      <vt:lpstr>The characteristics of a solar wall as compared to a solar window </vt:lpstr>
      <vt:lpstr>SolarChimneys  </vt:lpstr>
      <vt:lpstr>Solar Chimneys  </vt:lpstr>
      <vt:lpstr>Solar Chimneys  </vt:lpstr>
      <vt:lpstr>Solar Chimneys  </vt:lpstr>
      <vt:lpstr>Solar Roofs </vt:lpstr>
      <vt:lpstr>Solar Roofs </vt:lpstr>
      <vt:lpstr>Solar Roofs </vt:lpstr>
      <vt:lpstr>Greenhouse (Solarium) </vt:lpstr>
      <vt:lpstr>Greenhouse (Solarium) </vt:lpstr>
      <vt:lpstr>Under floor heating using solar water heating</vt:lpstr>
      <vt:lpstr>Under floor heating using solar water heating</vt:lpstr>
      <vt:lpstr>* Solar Energy availability  </vt:lpstr>
      <vt:lpstr>Solar Energy Availability</vt:lpstr>
      <vt:lpstr>Solar Energy Availability</vt:lpstr>
      <vt:lpstr>Solar Energy Availability</vt:lpstr>
      <vt:lpstr>The air Mass ratio (AM)</vt:lpstr>
      <vt:lpstr>The air Mass ratio (AM)</vt:lpstr>
      <vt:lpstr>Earth Sun Relationships</vt:lpstr>
      <vt:lpstr>Sun - Earth Relationships</vt:lpstr>
      <vt:lpstr>Solar Radiation on A surface</vt:lpstr>
      <vt:lpstr>Solar Radiation on A surface</vt:lpstr>
      <vt:lpstr>Solar Radiation on A surface</vt:lpstr>
      <vt:lpstr>Solar Radiation on A surface</vt:lpstr>
      <vt:lpstr>Solar Radiation on A surface</vt:lpstr>
      <vt:lpstr>Direct Irradiation on tilted surfaces</vt:lpstr>
      <vt:lpstr>Direct Irradiation on tilted surfaces</vt:lpstr>
      <vt:lpstr>Solar Radiation Measurements</vt:lpstr>
      <vt:lpstr>Defining terms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Renforcement d’une aile d’avion de tourisme en composite.</dc:title>
  <dc:creator>Societe</dc:creator>
  <cp:lastModifiedBy>Adel</cp:lastModifiedBy>
  <cp:revision>683</cp:revision>
  <dcterms:created xsi:type="dcterms:W3CDTF">2006-10-31T11:47:34Z</dcterms:created>
  <dcterms:modified xsi:type="dcterms:W3CDTF">2017-10-12T05:56:35Z</dcterms:modified>
</cp:coreProperties>
</file>