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Self-Teaching Unit:</a:t>
            </a:r>
            <a:br>
              <a:rPr lang="en-US" dirty="0"/>
            </a:br>
            <a:r>
              <a:rPr lang="en-US" b="1" dirty="0"/>
              <a:t>Major Comma Uses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1371600" indent="-1371600" algn="l">
              <a:buAutoNum type="arabicParenR"/>
            </a:pPr>
            <a:r>
              <a:rPr lang="en-US" sz="14400" b="1" u="sng" dirty="0">
                <a:solidFill>
                  <a:schemeClr val="tx1"/>
                </a:solidFill>
              </a:rPr>
              <a:t>COMMA RULE #1 – THE COMMA IN A SERIES</a:t>
            </a:r>
            <a:r>
              <a:rPr lang="en-US" sz="14400" b="1" dirty="0">
                <a:solidFill>
                  <a:schemeClr val="tx1"/>
                </a:solidFill>
              </a:rPr>
              <a:t>: Use commas to separate items in a series </a:t>
            </a:r>
          </a:p>
          <a:p>
            <a:pPr marL="1371600" indent="-1371600" algn="l"/>
            <a:endParaRPr lang="en-US" sz="14400" b="1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304800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B.           A comma and one of the seven joining words: </a:t>
            </a:r>
            <a:r>
              <a:rPr lang="en-US" b="1" i="1" dirty="0"/>
              <a:t>for, and, nor, but, or, yet, </a:t>
            </a:r>
            <a:r>
              <a:rPr lang="en-US" dirty="0"/>
              <a:t>and </a:t>
            </a:r>
            <a:r>
              <a:rPr lang="en-US" b="1" i="1" dirty="0"/>
              <a:t>so</a:t>
            </a:r>
            <a:r>
              <a:rPr lang="en-US" dirty="0"/>
              <a:t>.  (Taken together, the first letters spell </a:t>
            </a:r>
            <a:r>
              <a:rPr lang="en-US" b="1" dirty="0"/>
              <a:t>“FANBOYS.”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4" name="Content Placeholder 3" descr="http://www.towson.edu/ows/moduleCOMMA13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1550" y="1981200"/>
            <a:ext cx="46609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4) </a:t>
            </a:r>
            <a:r>
              <a:rPr lang="en-US" u="sng" dirty="0"/>
              <a:t>COMMA RULE #4 – THE COMMA WITH INTRODUCTORY WORDS</a:t>
            </a:r>
            <a:r>
              <a:rPr lang="en-US" dirty="0"/>
              <a:t>: Place a comma after introductory phrases that tell </a:t>
            </a:r>
            <a:r>
              <a:rPr lang="en-US" b="1" i="1" dirty="0"/>
              <a:t>where</a:t>
            </a:r>
            <a:r>
              <a:rPr lang="en-US" dirty="0"/>
              <a:t>, </a:t>
            </a:r>
            <a:r>
              <a:rPr lang="en-US" b="1" i="1" dirty="0"/>
              <a:t>when</a:t>
            </a:r>
            <a:r>
              <a:rPr lang="en-US" dirty="0"/>
              <a:t>, </a:t>
            </a:r>
            <a:r>
              <a:rPr lang="en-US" b="1" i="1" dirty="0"/>
              <a:t>why</a:t>
            </a:r>
            <a:r>
              <a:rPr lang="en-US" dirty="0"/>
              <a:t>, or</a:t>
            </a:r>
            <a:r>
              <a:rPr lang="en-US" b="1" i="1" dirty="0"/>
              <a:t> how</a:t>
            </a:r>
            <a:r>
              <a:rPr lang="en-US" dirty="0"/>
              <a:t>.</a:t>
            </a:r>
          </a:p>
          <a:p>
            <a:r>
              <a:rPr lang="en-US" dirty="0"/>
              <a:t>Specifically  . . . use a comma:</a:t>
            </a:r>
          </a:p>
          <a:p>
            <a:pPr>
              <a:buNone/>
            </a:pPr>
            <a:r>
              <a:rPr lang="en-US" b="1" dirty="0"/>
              <a:t>1.</a:t>
            </a:r>
            <a:r>
              <a:rPr lang="en-US" dirty="0"/>
              <a:t>      </a:t>
            </a:r>
            <a:r>
              <a:rPr lang="en-US" b="1" dirty="0"/>
              <a:t>After a long introductory phrase. 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2.</a:t>
            </a:r>
            <a:r>
              <a:rPr lang="en-US" dirty="0"/>
              <a:t>      </a:t>
            </a:r>
            <a:r>
              <a:rPr lang="en-US" b="1" dirty="0"/>
              <a:t>After an introductory phrase made up of “to” plus a verb and any modifiers (“infinitive”) that tells </a:t>
            </a:r>
            <a:r>
              <a:rPr lang="en-US" b="1" i="1" dirty="0"/>
              <a:t>why</a:t>
            </a:r>
            <a:r>
              <a:rPr lang="en-US" b="1" dirty="0"/>
              <a:t>.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Example: </a:t>
            </a:r>
            <a:endParaRPr lang="en-US" dirty="0"/>
          </a:p>
        </p:txBody>
      </p:sp>
      <p:pic>
        <p:nvPicPr>
          <p:cNvPr id="4" name="Content Placeholder 3" descr="http://www.towson.edu/ows/moduleCOMMA2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438400"/>
            <a:ext cx="48895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3.</a:t>
            </a:r>
            <a:r>
              <a:rPr lang="en-US" dirty="0"/>
              <a:t>      </a:t>
            </a:r>
            <a:r>
              <a:rPr lang="en-US" b="1" dirty="0"/>
              <a:t>After an introductory clause that answers </a:t>
            </a:r>
            <a:endParaRPr lang="en-US" dirty="0"/>
          </a:p>
          <a:p>
            <a:r>
              <a:rPr lang="en-US" b="1" i="1" dirty="0"/>
              <a:t>when?           where?	          why?	           how?	          to what degree? </a:t>
            </a:r>
          </a:p>
          <a:p>
            <a:pPr>
              <a:buNone/>
            </a:pPr>
            <a:endParaRPr lang="en-US" b="1" i="1" dirty="0"/>
          </a:p>
          <a:p>
            <a:pPr>
              <a:buNone/>
            </a:pPr>
            <a:r>
              <a:rPr lang="en-US" b="1" i="1" dirty="0"/>
              <a:t>Example:</a:t>
            </a:r>
          </a:p>
          <a:p>
            <a:pPr>
              <a:buNone/>
            </a:pPr>
            <a:endParaRPr lang="en-US" b="1" i="1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http://www.towson.edu/ows/moduleCOMMA2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4038600"/>
            <a:ext cx="311721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COMMA RULE #5 – THE COMMA WITH NONESSENTIAL WORDS, PHRASES, AND CLAUSES</a:t>
            </a:r>
            <a:r>
              <a:rPr lang="en-US" dirty="0"/>
              <a:t>: Separate with a comma any nonessential words or groups of words from the rest of the sentence.</a:t>
            </a:r>
          </a:p>
          <a:p>
            <a:r>
              <a:rPr lang="en-US" b="1" dirty="0"/>
              <a:t>1.</a:t>
            </a:r>
            <a:r>
              <a:rPr lang="en-US" dirty="0"/>
              <a:t>      </a:t>
            </a:r>
            <a:r>
              <a:rPr lang="en-US" b="1" dirty="0"/>
              <a:t>Separate “interrupter” words like </a:t>
            </a:r>
            <a:r>
              <a:rPr lang="en-US" b="1" i="1" dirty="0"/>
              <a:t>however</a:t>
            </a:r>
            <a:r>
              <a:rPr lang="en-US" b="1" dirty="0"/>
              <a:t>, </a:t>
            </a:r>
            <a:r>
              <a:rPr lang="en-US" b="1" i="1" dirty="0"/>
              <a:t>nevertheless</a:t>
            </a:r>
            <a:r>
              <a:rPr lang="en-US" b="1" dirty="0"/>
              <a:t>, </a:t>
            </a:r>
            <a:r>
              <a:rPr lang="en-US" b="1" i="1" dirty="0"/>
              <a:t>yes</a:t>
            </a:r>
            <a:r>
              <a:rPr lang="en-US" b="1" dirty="0"/>
              <a:t>, </a:t>
            </a:r>
            <a:r>
              <a:rPr lang="en-US" b="1" i="1" dirty="0"/>
              <a:t>no</a:t>
            </a:r>
            <a:r>
              <a:rPr lang="en-US" b="1" dirty="0"/>
              <a:t>, </a:t>
            </a:r>
            <a:r>
              <a:rPr lang="en-US" b="1" i="1" dirty="0"/>
              <a:t>of course</a:t>
            </a:r>
            <a:r>
              <a:rPr lang="en-US" b="1" dirty="0"/>
              <a:t>, from the rest of the sentence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4" name="Content Placeholder 3" descr="http://www.towson.edu/ows/moduleCOMMA3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676400"/>
            <a:ext cx="54483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4" name="Content Placeholder 3" descr="http://www.towson.edu/ows/moduleCOMMA19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905000"/>
            <a:ext cx="5816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 What is a ”series”?</a:t>
            </a:r>
            <a:br>
              <a:rPr lang="en-US" dirty="0"/>
            </a:br>
            <a:r>
              <a:rPr lang="en-US" dirty="0"/>
              <a:t> A “series” is a list of 3 or more items, the last two of which are joined by </a:t>
            </a:r>
            <a:r>
              <a:rPr lang="en-US" b="1" i="1" dirty="0"/>
              <a:t>and</a:t>
            </a:r>
            <a:r>
              <a:rPr lang="en-US" dirty="0"/>
              <a:t>, </a:t>
            </a:r>
            <a:r>
              <a:rPr lang="en-US" b="1" i="1" dirty="0"/>
              <a:t>or</a:t>
            </a:r>
            <a:r>
              <a:rPr lang="en-US" dirty="0"/>
              <a:t>, or </a:t>
            </a:r>
            <a:r>
              <a:rPr lang="en-US" b="1" i="1" dirty="0"/>
              <a:t>nor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 		_____________</a:t>
            </a:r>
            <a:r>
              <a:rPr lang="en-US" b="1" dirty="0"/>
              <a:t>,</a:t>
            </a:r>
            <a:r>
              <a:rPr lang="en-US" dirty="0"/>
              <a:t> ______________</a:t>
            </a:r>
            <a:r>
              <a:rPr lang="en-US" b="1" dirty="0"/>
              <a:t>,</a:t>
            </a:r>
            <a:r>
              <a:rPr lang="en-US" dirty="0"/>
              <a:t> and _____________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Please put the </a:t>
            </a:r>
            <a:r>
              <a:rPr lang="en-US" sz="3600" b="1" dirty="0">
                <a:solidFill>
                  <a:srgbClr val="FF0000"/>
                </a:solidFill>
              </a:rPr>
              <a:t>cups,</a:t>
            </a:r>
            <a:r>
              <a:rPr lang="en-US" sz="3600" dirty="0"/>
              <a:t> </a:t>
            </a:r>
            <a:r>
              <a:rPr lang="en-US" sz="3600" b="1" dirty="0">
                <a:solidFill>
                  <a:srgbClr val="FF0000"/>
                </a:solidFill>
              </a:rPr>
              <a:t>jars,</a:t>
            </a:r>
            <a:r>
              <a:rPr lang="en-US" sz="3600" dirty="0"/>
              <a:t> and </a:t>
            </a:r>
            <a:r>
              <a:rPr lang="en-US" sz="3600" b="1" dirty="0">
                <a:solidFill>
                  <a:srgbClr val="FF0000"/>
                </a:solidFill>
              </a:rPr>
              <a:t>plates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/>
              <a:t>into the cabinet.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u="sng" dirty="0"/>
            </a:br>
            <a:br>
              <a:rPr lang="en-US" u="sng" dirty="0"/>
            </a:br>
            <a:r>
              <a:rPr lang="en-US" b="1" dirty="0"/>
              <a:t>2.</a:t>
            </a:r>
            <a:r>
              <a:rPr lang="en-US" dirty="0"/>
              <a:t> </a:t>
            </a:r>
            <a:r>
              <a:rPr lang="en-US" u="sng" dirty="0"/>
              <a:t>COMMA RULE #2 – THE COMMA WITH COORDINATE ADJECTIVES</a:t>
            </a:r>
            <a:r>
              <a:rPr lang="en-US" dirty="0"/>
              <a:t>:  Use commas between coordinate adjectives.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4525963"/>
          </a:xfrm>
        </p:spPr>
        <p:txBody>
          <a:bodyPr/>
          <a:lstStyle/>
          <a:p>
            <a:r>
              <a:rPr lang="en-US" dirty="0"/>
              <a:t>What are “coordinate adjectives”?</a:t>
            </a:r>
          </a:p>
          <a:p>
            <a:r>
              <a:rPr lang="en-US" dirty="0"/>
              <a:t>         “Coordinate adjectives” are adjectives placed next to each other that are equal in importance.</a:t>
            </a:r>
          </a:p>
          <a:p>
            <a:r>
              <a:rPr lang="en-US" dirty="0"/>
              <a:t>Look at this example:</a:t>
            </a:r>
          </a:p>
          <a:p>
            <a:r>
              <a:rPr lang="en-US" dirty="0"/>
              <a:t>We saw a </a:t>
            </a:r>
            <a:r>
              <a:rPr lang="en-US" b="1" dirty="0">
                <a:solidFill>
                  <a:srgbClr val="FF0000"/>
                </a:solidFill>
              </a:rPr>
              <a:t>happy</a:t>
            </a:r>
            <a:r>
              <a:rPr lang="en-US" dirty="0"/>
              <a:t>, </a:t>
            </a:r>
            <a:r>
              <a:rPr lang="en-US" b="1" dirty="0">
                <a:solidFill>
                  <a:srgbClr val="FF0000"/>
                </a:solidFill>
              </a:rPr>
              <a:t>lively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poodle.</a:t>
            </a:r>
          </a:p>
          <a:p>
            <a:pPr>
              <a:buNone/>
            </a:pPr>
            <a:r>
              <a:rPr lang="en-US" dirty="0"/>
              <a:t>           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u="sng" dirty="0"/>
            </a:br>
            <a:br>
              <a:rPr lang="en-US" u="sng" dirty="0"/>
            </a:br>
            <a:br>
              <a:rPr lang="en-US" u="sng" dirty="0"/>
            </a:br>
            <a:br>
              <a:rPr lang="en-US" u="sng" dirty="0"/>
            </a:br>
            <a:br>
              <a:rPr lang="en-US" u="sng" dirty="0"/>
            </a:br>
            <a:br>
              <a:rPr lang="en-US" u="sng" dirty="0"/>
            </a:br>
            <a:br>
              <a:rPr lang="en-US" u="sng" dirty="0"/>
            </a:br>
            <a:r>
              <a:rPr lang="en-US" u="sng" dirty="0"/>
              <a:t>COMMA RULE #3 – THE COMMA IN A COMPOUND SENTENCE</a:t>
            </a:r>
            <a:r>
              <a:rPr lang="en-US" dirty="0"/>
              <a:t>: Use a comma before </a:t>
            </a:r>
            <a:r>
              <a:rPr lang="en-US" b="1" i="1" dirty="0"/>
              <a:t>and, but, or, nor, for, so, </a:t>
            </a:r>
            <a:r>
              <a:rPr lang="en-US" dirty="0"/>
              <a:t>or</a:t>
            </a:r>
            <a:r>
              <a:rPr lang="en-US" b="1" i="1" dirty="0"/>
              <a:t> yet</a:t>
            </a:r>
            <a:r>
              <a:rPr lang="en-US" dirty="0"/>
              <a:t> to join two independent clauses that form a compound sentence.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dirty="0"/>
              <a:t>3.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What is a compound sentence?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 </a:t>
            </a:r>
            <a:r>
              <a:rPr lang="en-US" b="1" i="1" dirty="0"/>
              <a:t>compound sentence</a:t>
            </a:r>
            <a:r>
              <a:rPr lang="en-US" dirty="0"/>
              <a:t> is a sentence that has </a:t>
            </a:r>
            <a:r>
              <a:rPr lang="en-US" u="sng" dirty="0"/>
              <a:t>2 independent clauses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	An </a:t>
            </a:r>
            <a:r>
              <a:rPr lang="en-US" b="1" i="1" dirty="0"/>
              <a:t>independent clause</a:t>
            </a:r>
            <a:r>
              <a:rPr lang="en-US" dirty="0"/>
              <a:t> is a group of words with a subject and verb that expresses a complete thought.  It is also known as a </a:t>
            </a:r>
            <a:r>
              <a:rPr lang="en-US" b="1" i="1" dirty="0"/>
              <a:t>simple sentence</a:t>
            </a:r>
            <a:r>
              <a:rPr lang="en-US" dirty="0"/>
              <a:t>.  An independent clause can stand alone as a sentence.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Two independent clauses in a compound sentence can be joined by;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A. Semicolon (:)</a:t>
            </a:r>
          </a:p>
        </p:txBody>
      </p:sp>
      <p:pic>
        <p:nvPicPr>
          <p:cNvPr id="4" name="Picture 3" descr="http://www.towson.edu/ows/moduleCOMMA1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514600"/>
            <a:ext cx="326771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</a:t>
            </a:r>
          </a:p>
        </p:txBody>
      </p:sp>
      <p:pic>
        <p:nvPicPr>
          <p:cNvPr id="4" name="Content Placeholder 3" descr="http://www.towson.edu/ows/moduleCOMMA1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2150" y="1905000"/>
            <a:ext cx="52197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4" name="Content Placeholder 3" descr="http://www.towson.edu/ows/moduleCOMMA1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2150" y="3177381"/>
            <a:ext cx="52197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149</Words>
  <Application>Microsoft Office PowerPoint</Application>
  <PresentationFormat>On-screen Show (4:3)</PresentationFormat>
  <Paragraphs>40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Self-Teaching Unit: Major Comma Uses</vt:lpstr>
      <vt:lpstr>          What is a ”series”?  A “series” is a list of 3 or more items, the last two of which are joined by and, or, or nor.     _____________, ______________, and _____________</vt:lpstr>
      <vt:lpstr>Example</vt:lpstr>
      <vt:lpstr>  2. COMMA RULE #2 – THE COMMA WITH COORDINATE ADJECTIVES:  Use commas between coordinate adjectives.</vt:lpstr>
      <vt:lpstr>       COMMA RULE #3 – THE COMMA IN A COMPOUND SENTENCE: Use a comma before and, but, or, nor, for, so, or yet to join two independent clauses that form a compound sentence. </vt:lpstr>
      <vt:lpstr>          What is a compound sentence?  A compound sentence is a sentence that has 2 independent clauses.  An independent clause is a group of words with a subject and verb that expresses a complete thought.  It is also known as a simple sentence.  An independent clause can stand alone as a sentence.</vt:lpstr>
      <vt:lpstr>Two independent clauses in a compound sentence can be joined by;</vt:lpstr>
      <vt:lpstr>OR</vt:lpstr>
      <vt:lpstr>Example</vt:lpstr>
      <vt:lpstr>         B.           A comma and one of the seven joining words: for, and, nor, but, or, yet, and so.  (Taken together, the first letters spell “FANBOYS.”)</vt:lpstr>
      <vt:lpstr>Example</vt:lpstr>
      <vt:lpstr>Rule 4</vt:lpstr>
      <vt:lpstr>2.      After an introductory phrase made up of “to” plus a verb and any modifiers (“infinitive”) that tells why.  Example: </vt:lpstr>
      <vt:lpstr>PowerPoint Presentation</vt:lpstr>
      <vt:lpstr>Rule 5</vt:lpstr>
      <vt:lpstr>Example</vt:lpstr>
      <vt:lpstr>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Self-Teaching Unit: Major Comma Uses</dc:title>
  <dc:creator>NABIL ALAWI</dc:creator>
  <cp:lastModifiedBy>NABIL ALAWI</cp:lastModifiedBy>
  <cp:revision>13</cp:revision>
  <dcterms:created xsi:type="dcterms:W3CDTF">2006-08-16T00:00:00Z</dcterms:created>
  <dcterms:modified xsi:type="dcterms:W3CDTF">2019-04-08T19:08:46Z</dcterms:modified>
</cp:coreProperties>
</file>