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918" r:id="rId2"/>
    <p:sldMasterId id="2147483676" r:id="rId3"/>
    <p:sldMasterId id="2147483679" r:id="rId4"/>
    <p:sldMasterId id="2147483687" r:id="rId5"/>
    <p:sldMasterId id="2147483689" r:id="rId6"/>
    <p:sldMasterId id="2147483691" r:id="rId7"/>
    <p:sldMasterId id="2147483693" r:id="rId8"/>
    <p:sldMasterId id="2147483695" r:id="rId9"/>
    <p:sldMasterId id="2147483697" r:id="rId10"/>
    <p:sldMasterId id="2147483699" r:id="rId11"/>
    <p:sldMasterId id="2147483701" r:id="rId12"/>
    <p:sldMasterId id="2147483703" r:id="rId13"/>
    <p:sldMasterId id="2147483705" r:id="rId14"/>
  </p:sldMasterIdLst>
  <p:notesMasterIdLst>
    <p:notesMasterId r:id="rId131"/>
  </p:notesMasterIdLst>
  <p:sldIdLst>
    <p:sldId id="341" r:id="rId15"/>
    <p:sldId id="357" r:id="rId16"/>
    <p:sldId id="259" r:id="rId17"/>
    <p:sldId id="260" r:id="rId18"/>
    <p:sldId id="359" r:id="rId19"/>
    <p:sldId id="261" r:id="rId20"/>
    <p:sldId id="262" r:id="rId21"/>
    <p:sldId id="360" r:id="rId22"/>
    <p:sldId id="361" r:id="rId23"/>
    <p:sldId id="362" r:id="rId24"/>
    <p:sldId id="263" r:id="rId25"/>
    <p:sldId id="264" r:id="rId26"/>
    <p:sldId id="363" r:id="rId27"/>
    <p:sldId id="364" r:id="rId28"/>
    <p:sldId id="365" r:id="rId29"/>
    <p:sldId id="265" r:id="rId30"/>
    <p:sldId id="366" r:id="rId31"/>
    <p:sldId id="367" r:id="rId32"/>
    <p:sldId id="368" r:id="rId33"/>
    <p:sldId id="369" r:id="rId34"/>
    <p:sldId id="450" r:id="rId35"/>
    <p:sldId id="267" r:id="rId36"/>
    <p:sldId id="370" r:id="rId37"/>
    <p:sldId id="371" r:id="rId38"/>
    <p:sldId id="372" r:id="rId39"/>
    <p:sldId id="373" r:id="rId40"/>
    <p:sldId id="374" r:id="rId41"/>
    <p:sldId id="375" r:id="rId42"/>
    <p:sldId id="376" r:id="rId43"/>
    <p:sldId id="268" r:id="rId44"/>
    <p:sldId id="377" r:id="rId45"/>
    <p:sldId id="378" r:id="rId46"/>
    <p:sldId id="380" r:id="rId47"/>
    <p:sldId id="271" r:id="rId48"/>
    <p:sldId id="379" r:id="rId49"/>
    <p:sldId id="273" r:id="rId50"/>
    <p:sldId id="274" r:id="rId51"/>
    <p:sldId id="275" r:id="rId52"/>
    <p:sldId id="382" r:id="rId53"/>
    <p:sldId id="383" r:id="rId54"/>
    <p:sldId id="451" r:id="rId55"/>
    <p:sldId id="384" r:id="rId56"/>
    <p:sldId id="385" r:id="rId57"/>
    <p:sldId id="386" r:id="rId58"/>
    <p:sldId id="387" r:id="rId59"/>
    <p:sldId id="277" r:id="rId60"/>
    <p:sldId id="388" r:id="rId61"/>
    <p:sldId id="389" r:id="rId62"/>
    <p:sldId id="390" r:id="rId63"/>
    <p:sldId id="391" r:id="rId64"/>
    <p:sldId id="392" r:id="rId65"/>
    <p:sldId id="285" r:id="rId66"/>
    <p:sldId id="404" r:id="rId67"/>
    <p:sldId id="402" r:id="rId68"/>
    <p:sldId id="401" r:id="rId69"/>
    <p:sldId id="403" r:id="rId70"/>
    <p:sldId id="405" r:id="rId71"/>
    <p:sldId id="406" r:id="rId72"/>
    <p:sldId id="407" r:id="rId73"/>
    <p:sldId id="290" r:id="rId74"/>
    <p:sldId id="409" r:id="rId75"/>
    <p:sldId id="408" r:id="rId76"/>
    <p:sldId id="411" r:id="rId77"/>
    <p:sldId id="410" r:id="rId78"/>
    <p:sldId id="412" r:id="rId79"/>
    <p:sldId id="294" r:id="rId80"/>
    <p:sldId id="452" r:id="rId81"/>
    <p:sldId id="415" r:id="rId82"/>
    <p:sldId id="453" r:id="rId83"/>
    <p:sldId id="449" r:id="rId84"/>
    <p:sldId id="414" r:id="rId85"/>
    <p:sldId id="300" r:id="rId86"/>
    <p:sldId id="301" r:id="rId87"/>
    <p:sldId id="416" r:id="rId88"/>
    <p:sldId id="454" r:id="rId89"/>
    <p:sldId id="302" r:id="rId90"/>
    <p:sldId id="418" r:id="rId91"/>
    <p:sldId id="303" r:id="rId92"/>
    <p:sldId id="417" r:id="rId93"/>
    <p:sldId id="304" r:id="rId94"/>
    <p:sldId id="306" r:id="rId95"/>
    <p:sldId id="419" r:id="rId96"/>
    <p:sldId id="420" r:id="rId97"/>
    <p:sldId id="455" r:id="rId98"/>
    <p:sldId id="309" r:id="rId99"/>
    <p:sldId id="421" r:id="rId100"/>
    <p:sldId id="422" r:id="rId101"/>
    <p:sldId id="310" r:id="rId102"/>
    <p:sldId id="311" r:id="rId103"/>
    <p:sldId id="313" r:id="rId104"/>
    <p:sldId id="314" r:id="rId105"/>
    <p:sldId id="423" r:id="rId106"/>
    <p:sldId id="456" r:id="rId107"/>
    <p:sldId id="424" r:id="rId108"/>
    <p:sldId id="425" r:id="rId109"/>
    <p:sldId id="426" r:id="rId110"/>
    <p:sldId id="427" r:id="rId111"/>
    <p:sldId id="428" r:id="rId112"/>
    <p:sldId id="429" r:id="rId113"/>
    <p:sldId id="430" r:id="rId114"/>
    <p:sldId id="431" r:id="rId115"/>
    <p:sldId id="432" r:id="rId116"/>
    <p:sldId id="316" r:id="rId117"/>
    <p:sldId id="317" r:id="rId118"/>
    <p:sldId id="318" r:id="rId119"/>
    <p:sldId id="319" r:id="rId120"/>
    <p:sldId id="433" r:id="rId121"/>
    <p:sldId id="434" r:id="rId122"/>
    <p:sldId id="435" r:id="rId123"/>
    <p:sldId id="326" r:id="rId124"/>
    <p:sldId id="437" r:id="rId125"/>
    <p:sldId id="327" r:id="rId126"/>
    <p:sldId id="439" r:id="rId127"/>
    <p:sldId id="328" r:id="rId128"/>
    <p:sldId id="440" r:id="rId129"/>
    <p:sldId id="441" r:id="rId1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557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47" autoAdjust="0"/>
  </p:normalViewPr>
  <p:slideViewPr>
    <p:cSldViewPr snapToObjects="1" showGuides="1">
      <p:cViewPr varScale="1">
        <p:scale>
          <a:sx n="43" d="100"/>
          <a:sy n="43" d="100"/>
        </p:scale>
        <p:origin x="-1459"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96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viewProps" Target="viewProps.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28" Type="http://schemas.openxmlformats.org/officeDocument/2006/relationships/slide" Target="slides/slide114.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13" Type="http://schemas.openxmlformats.org/officeDocument/2006/relationships/slide" Target="slides/slide99.xml"/><Relationship Id="rId118" Type="http://schemas.openxmlformats.org/officeDocument/2006/relationships/slide" Target="slides/slide104.xml"/><Relationship Id="rId126" Type="http://schemas.openxmlformats.org/officeDocument/2006/relationships/slide" Target="slides/slide112.xml"/><Relationship Id="rId13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slide" Target="slides/slide10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slide" Target="slides/slide89.xml"/><Relationship Id="rId108" Type="http://schemas.openxmlformats.org/officeDocument/2006/relationships/slide" Target="slides/slide94.xml"/><Relationship Id="rId116" Type="http://schemas.openxmlformats.org/officeDocument/2006/relationships/slide" Target="slides/slide102.xml"/><Relationship Id="rId124" Type="http://schemas.openxmlformats.org/officeDocument/2006/relationships/slide" Target="slides/slide110.xml"/><Relationship Id="rId129" Type="http://schemas.openxmlformats.org/officeDocument/2006/relationships/slide" Target="slides/slide115.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11" Type="http://schemas.openxmlformats.org/officeDocument/2006/relationships/slide" Target="slides/slide97.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slide" Target="slides/slide92.xml"/><Relationship Id="rId114" Type="http://schemas.openxmlformats.org/officeDocument/2006/relationships/slide" Target="slides/slide100.xml"/><Relationship Id="rId119" Type="http://schemas.openxmlformats.org/officeDocument/2006/relationships/slide" Target="slides/slide105.xml"/><Relationship Id="rId127" Type="http://schemas.openxmlformats.org/officeDocument/2006/relationships/slide" Target="slides/slide11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30" Type="http://schemas.openxmlformats.org/officeDocument/2006/relationships/slide" Target="slides/slide116.xml"/><Relationship Id="rId13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slide" Target="slides/slide106.xml"/><Relationship Id="rId125" Type="http://schemas.openxmlformats.org/officeDocument/2006/relationships/slide" Target="slides/slide111.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131" Type="http://schemas.openxmlformats.org/officeDocument/2006/relationships/notesMaster" Target="notesMasters/notesMaster1.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14A37-A958-4A27-B8BE-F3B4AA7C15A8}"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5EC26085-77D1-44C7-A20E-154CC97026A4}">
      <dgm:prSet custT="1"/>
      <dgm:spPr>
        <a:solidFill>
          <a:srgbClr val="4E5575"/>
        </a:solidFill>
        <a:ln>
          <a:solidFill>
            <a:schemeClr val="tx1"/>
          </a:solidFill>
        </a:ln>
      </dgm:spPr>
      <dgm:t>
        <a:bodyPr/>
        <a:lstStyle/>
        <a:p>
          <a:pPr rtl="0"/>
          <a:r>
            <a:rPr lang="en-US" sz="2800" dirty="0" smtClean="0">
              <a:solidFill>
                <a:schemeClr val="tx1"/>
              </a:solidFill>
            </a:rPr>
            <a:t>Ionization energy</a:t>
          </a:r>
          <a:endParaRPr lang="en-US" sz="2800" dirty="0">
            <a:solidFill>
              <a:schemeClr val="tx1"/>
            </a:solidFill>
          </a:endParaRPr>
        </a:p>
      </dgm:t>
    </dgm:pt>
    <dgm:pt modelId="{DF5D16F4-D6A9-4674-8F82-BE79044A27BC}" type="parTrans" cxnId="{4A7238A5-D381-43FC-871A-805519588483}">
      <dgm:prSet/>
      <dgm:spPr/>
      <dgm:t>
        <a:bodyPr/>
        <a:lstStyle/>
        <a:p>
          <a:endParaRPr lang="en-US"/>
        </a:p>
      </dgm:t>
    </dgm:pt>
    <dgm:pt modelId="{18A24AE9-464C-43CF-8849-1A8E9F8DBEE0}" type="sibTrans" cxnId="{4A7238A5-D381-43FC-871A-805519588483}">
      <dgm:prSet/>
      <dgm:spPr/>
      <dgm:t>
        <a:bodyPr/>
        <a:lstStyle/>
        <a:p>
          <a:endParaRPr lang="en-US"/>
        </a:p>
      </dgm:t>
    </dgm:pt>
    <dgm:pt modelId="{F236866E-2CF6-49B3-848B-ABBC983090B0}">
      <dgm:prSet custT="1"/>
      <dgm:spPr>
        <a:solidFill>
          <a:srgbClr val="4E5575"/>
        </a:solidFill>
        <a:ln>
          <a:solidFill>
            <a:schemeClr val="tx1"/>
          </a:solidFill>
        </a:ln>
      </dgm:spPr>
      <dgm:t>
        <a:bodyPr/>
        <a:lstStyle/>
        <a:p>
          <a:pPr rtl="0"/>
          <a:r>
            <a:rPr lang="en-US" sz="2800" smtClean="0">
              <a:solidFill>
                <a:schemeClr val="tx1"/>
              </a:solidFill>
            </a:rPr>
            <a:t>Electron affinity</a:t>
          </a:r>
          <a:endParaRPr lang="en-US" sz="2800">
            <a:solidFill>
              <a:schemeClr val="tx1"/>
            </a:solidFill>
          </a:endParaRPr>
        </a:p>
      </dgm:t>
    </dgm:pt>
    <dgm:pt modelId="{346B4A5D-2F7E-4CFF-ADC9-F063F6D8BAD4}" type="parTrans" cxnId="{345998FD-D8D6-4CA7-8BF8-050BF0F11980}">
      <dgm:prSet/>
      <dgm:spPr/>
      <dgm:t>
        <a:bodyPr/>
        <a:lstStyle/>
        <a:p>
          <a:endParaRPr lang="en-US"/>
        </a:p>
      </dgm:t>
    </dgm:pt>
    <dgm:pt modelId="{F25AEF5D-3307-49D9-9CF0-3923B534A421}" type="sibTrans" cxnId="{345998FD-D8D6-4CA7-8BF8-050BF0F11980}">
      <dgm:prSet/>
      <dgm:spPr/>
      <dgm:t>
        <a:bodyPr/>
        <a:lstStyle/>
        <a:p>
          <a:endParaRPr lang="en-US"/>
        </a:p>
      </dgm:t>
    </dgm:pt>
    <dgm:pt modelId="{1A99D5BC-E7BE-4E08-8BA9-58A68E7E67C9}">
      <dgm:prSet custT="1"/>
      <dgm:spPr>
        <a:solidFill>
          <a:srgbClr val="4E5575"/>
        </a:solidFill>
        <a:ln>
          <a:solidFill>
            <a:schemeClr val="tx1"/>
          </a:solidFill>
        </a:ln>
      </dgm:spPr>
      <dgm:t>
        <a:bodyPr/>
        <a:lstStyle/>
        <a:p>
          <a:pPr rtl="0"/>
          <a:r>
            <a:rPr lang="en-US" sz="2800" dirty="0" smtClean="0">
              <a:solidFill>
                <a:schemeClr val="tx1"/>
              </a:solidFill>
            </a:rPr>
            <a:t>Atomic radius</a:t>
          </a:r>
          <a:endParaRPr lang="en-US" sz="2800" dirty="0">
            <a:solidFill>
              <a:schemeClr val="tx1"/>
            </a:solidFill>
          </a:endParaRPr>
        </a:p>
      </dgm:t>
    </dgm:pt>
    <dgm:pt modelId="{3CE7E548-B180-4B91-91DA-F44CEF045F4D}" type="parTrans" cxnId="{4663C4B0-B18A-4846-A624-7E7BEC246CA6}">
      <dgm:prSet/>
      <dgm:spPr/>
      <dgm:t>
        <a:bodyPr/>
        <a:lstStyle/>
        <a:p>
          <a:endParaRPr lang="en-US"/>
        </a:p>
      </dgm:t>
    </dgm:pt>
    <dgm:pt modelId="{4B071D01-E346-4F62-98A1-6DE699782816}" type="sibTrans" cxnId="{4663C4B0-B18A-4846-A624-7E7BEC246CA6}">
      <dgm:prSet/>
      <dgm:spPr/>
      <dgm:t>
        <a:bodyPr/>
        <a:lstStyle/>
        <a:p>
          <a:endParaRPr lang="en-US"/>
        </a:p>
      </dgm:t>
    </dgm:pt>
    <dgm:pt modelId="{C8210E48-A016-4A20-BABA-B7CDD9F633DC}" type="pres">
      <dgm:prSet presAssocID="{4F214A37-A958-4A27-B8BE-F3B4AA7C15A8}" presName="diagram" presStyleCnt="0">
        <dgm:presLayoutVars>
          <dgm:dir/>
          <dgm:resizeHandles val="exact"/>
        </dgm:presLayoutVars>
      </dgm:prSet>
      <dgm:spPr/>
      <dgm:t>
        <a:bodyPr/>
        <a:lstStyle/>
        <a:p>
          <a:endParaRPr lang="en-US"/>
        </a:p>
      </dgm:t>
    </dgm:pt>
    <dgm:pt modelId="{3C583694-BA93-4061-A138-1C47BDA4ECE7}" type="pres">
      <dgm:prSet presAssocID="{5EC26085-77D1-44C7-A20E-154CC97026A4}" presName="node" presStyleLbl="node1" presStyleIdx="0" presStyleCnt="3">
        <dgm:presLayoutVars>
          <dgm:bulletEnabled val="1"/>
        </dgm:presLayoutVars>
      </dgm:prSet>
      <dgm:spPr/>
      <dgm:t>
        <a:bodyPr/>
        <a:lstStyle/>
        <a:p>
          <a:endParaRPr lang="en-US"/>
        </a:p>
      </dgm:t>
    </dgm:pt>
    <dgm:pt modelId="{FC89E900-215D-4467-8502-555541A69840}" type="pres">
      <dgm:prSet presAssocID="{18A24AE9-464C-43CF-8849-1A8E9F8DBEE0}" presName="sibTrans" presStyleCnt="0"/>
      <dgm:spPr/>
    </dgm:pt>
    <dgm:pt modelId="{78EB3BF9-D925-49B7-914E-BB3A3F7B33F4}" type="pres">
      <dgm:prSet presAssocID="{F236866E-2CF6-49B3-848B-ABBC983090B0}" presName="node" presStyleLbl="node1" presStyleIdx="1" presStyleCnt="3">
        <dgm:presLayoutVars>
          <dgm:bulletEnabled val="1"/>
        </dgm:presLayoutVars>
      </dgm:prSet>
      <dgm:spPr/>
      <dgm:t>
        <a:bodyPr/>
        <a:lstStyle/>
        <a:p>
          <a:endParaRPr lang="en-US"/>
        </a:p>
      </dgm:t>
    </dgm:pt>
    <dgm:pt modelId="{775F8918-D320-4C02-9909-53CB995CF7FD}" type="pres">
      <dgm:prSet presAssocID="{F25AEF5D-3307-49D9-9CF0-3923B534A421}" presName="sibTrans" presStyleCnt="0"/>
      <dgm:spPr/>
    </dgm:pt>
    <dgm:pt modelId="{BAA77755-D6DE-4595-9858-9BCCDA1D4305}" type="pres">
      <dgm:prSet presAssocID="{1A99D5BC-E7BE-4E08-8BA9-58A68E7E67C9}" presName="node" presStyleLbl="node1" presStyleIdx="2" presStyleCnt="3">
        <dgm:presLayoutVars>
          <dgm:bulletEnabled val="1"/>
        </dgm:presLayoutVars>
      </dgm:prSet>
      <dgm:spPr/>
      <dgm:t>
        <a:bodyPr/>
        <a:lstStyle/>
        <a:p>
          <a:endParaRPr lang="en-US"/>
        </a:p>
      </dgm:t>
    </dgm:pt>
  </dgm:ptLst>
  <dgm:cxnLst>
    <dgm:cxn modelId="{C7C83BC3-0875-42DE-BCCF-57844D54DA97}" type="presOf" srcId="{F236866E-2CF6-49B3-848B-ABBC983090B0}" destId="{78EB3BF9-D925-49B7-914E-BB3A3F7B33F4}" srcOrd="0" destOrd="0" presId="urn:microsoft.com/office/officeart/2005/8/layout/default#1"/>
    <dgm:cxn modelId="{4663C4B0-B18A-4846-A624-7E7BEC246CA6}" srcId="{4F214A37-A958-4A27-B8BE-F3B4AA7C15A8}" destId="{1A99D5BC-E7BE-4E08-8BA9-58A68E7E67C9}" srcOrd="2" destOrd="0" parTransId="{3CE7E548-B180-4B91-91DA-F44CEF045F4D}" sibTransId="{4B071D01-E346-4F62-98A1-6DE699782816}"/>
    <dgm:cxn modelId="{2BF8C17E-C12D-4A65-96F1-93301065EB45}" type="presOf" srcId="{1A99D5BC-E7BE-4E08-8BA9-58A68E7E67C9}" destId="{BAA77755-D6DE-4595-9858-9BCCDA1D4305}" srcOrd="0" destOrd="0" presId="urn:microsoft.com/office/officeart/2005/8/layout/default#1"/>
    <dgm:cxn modelId="{BF3D5C0C-5E4E-404D-A9BD-959626964313}" type="presOf" srcId="{5EC26085-77D1-44C7-A20E-154CC97026A4}" destId="{3C583694-BA93-4061-A138-1C47BDA4ECE7}" srcOrd="0" destOrd="0" presId="urn:microsoft.com/office/officeart/2005/8/layout/default#1"/>
    <dgm:cxn modelId="{345998FD-D8D6-4CA7-8BF8-050BF0F11980}" srcId="{4F214A37-A958-4A27-B8BE-F3B4AA7C15A8}" destId="{F236866E-2CF6-49B3-848B-ABBC983090B0}" srcOrd="1" destOrd="0" parTransId="{346B4A5D-2F7E-4CFF-ADC9-F063F6D8BAD4}" sibTransId="{F25AEF5D-3307-49D9-9CF0-3923B534A421}"/>
    <dgm:cxn modelId="{63B53DCD-661B-472E-8F14-CC76C339D6AF}" type="presOf" srcId="{4F214A37-A958-4A27-B8BE-F3B4AA7C15A8}" destId="{C8210E48-A016-4A20-BABA-B7CDD9F633DC}" srcOrd="0" destOrd="0" presId="urn:microsoft.com/office/officeart/2005/8/layout/default#1"/>
    <dgm:cxn modelId="{4A7238A5-D381-43FC-871A-805519588483}" srcId="{4F214A37-A958-4A27-B8BE-F3B4AA7C15A8}" destId="{5EC26085-77D1-44C7-A20E-154CC97026A4}" srcOrd="0" destOrd="0" parTransId="{DF5D16F4-D6A9-4674-8F82-BE79044A27BC}" sibTransId="{18A24AE9-464C-43CF-8849-1A8E9F8DBEE0}"/>
    <dgm:cxn modelId="{850255AC-8951-4A8C-8762-6A140EA48E40}" type="presParOf" srcId="{C8210E48-A016-4A20-BABA-B7CDD9F633DC}" destId="{3C583694-BA93-4061-A138-1C47BDA4ECE7}" srcOrd="0" destOrd="0" presId="urn:microsoft.com/office/officeart/2005/8/layout/default#1"/>
    <dgm:cxn modelId="{09E453EA-A450-42CF-8A05-881FFCD9DFD4}" type="presParOf" srcId="{C8210E48-A016-4A20-BABA-B7CDD9F633DC}" destId="{FC89E900-215D-4467-8502-555541A69840}" srcOrd="1" destOrd="0" presId="urn:microsoft.com/office/officeart/2005/8/layout/default#1"/>
    <dgm:cxn modelId="{D0F5C149-1989-461D-AAC4-189663DBB19F}" type="presParOf" srcId="{C8210E48-A016-4A20-BABA-B7CDD9F633DC}" destId="{78EB3BF9-D925-49B7-914E-BB3A3F7B33F4}" srcOrd="2" destOrd="0" presId="urn:microsoft.com/office/officeart/2005/8/layout/default#1"/>
    <dgm:cxn modelId="{CA0CA68F-1562-485A-9191-C4F084A1FA26}" type="presParOf" srcId="{C8210E48-A016-4A20-BABA-B7CDD9F633DC}" destId="{775F8918-D320-4C02-9909-53CB995CF7FD}" srcOrd="3" destOrd="0" presId="urn:microsoft.com/office/officeart/2005/8/layout/default#1"/>
    <dgm:cxn modelId="{EB6BE3CE-FA13-41DE-82E6-EE9ECDE70BDD}" type="presParOf" srcId="{C8210E48-A016-4A20-BABA-B7CDD9F633DC}" destId="{BAA77755-D6DE-4595-9858-9BCCDA1D4305}" srcOrd="4"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583694-BA93-4061-A138-1C47BDA4ECE7}">
      <dsp:nvSpPr>
        <dsp:cNvPr id="0" name=""/>
        <dsp:cNvSpPr/>
      </dsp:nvSpPr>
      <dsp:spPr>
        <a:xfrm>
          <a:off x="1263478" y="801"/>
          <a:ext cx="2812305" cy="1687383"/>
        </a:xfrm>
        <a:prstGeom prst="rect">
          <a:avLst/>
        </a:prstGeom>
        <a:solidFill>
          <a:srgbClr val="4E5575"/>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Ionization energy</a:t>
          </a:r>
          <a:endParaRPr lang="en-US" sz="2800" kern="1200" dirty="0">
            <a:solidFill>
              <a:schemeClr val="tx1"/>
            </a:solidFill>
          </a:endParaRPr>
        </a:p>
      </dsp:txBody>
      <dsp:txXfrm>
        <a:off x="1263478" y="801"/>
        <a:ext cx="2812305" cy="1687383"/>
      </dsp:txXfrm>
    </dsp:sp>
    <dsp:sp modelId="{78EB3BF9-D925-49B7-914E-BB3A3F7B33F4}">
      <dsp:nvSpPr>
        <dsp:cNvPr id="0" name=""/>
        <dsp:cNvSpPr/>
      </dsp:nvSpPr>
      <dsp:spPr>
        <a:xfrm>
          <a:off x="4357015" y="801"/>
          <a:ext cx="2812305" cy="1687383"/>
        </a:xfrm>
        <a:prstGeom prst="rect">
          <a:avLst/>
        </a:prstGeom>
        <a:solidFill>
          <a:srgbClr val="4E5575"/>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solidFill>
                <a:schemeClr val="tx1"/>
              </a:solidFill>
            </a:rPr>
            <a:t>Electron affinity</a:t>
          </a:r>
          <a:endParaRPr lang="en-US" sz="2800" kern="1200">
            <a:solidFill>
              <a:schemeClr val="tx1"/>
            </a:solidFill>
          </a:endParaRPr>
        </a:p>
      </dsp:txBody>
      <dsp:txXfrm>
        <a:off x="4357015" y="801"/>
        <a:ext cx="2812305" cy="1687383"/>
      </dsp:txXfrm>
    </dsp:sp>
    <dsp:sp modelId="{BAA77755-D6DE-4595-9858-9BCCDA1D4305}">
      <dsp:nvSpPr>
        <dsp:cNvPr id="0" name=""/>
        <dsp:cNvSpPr/>
      </dsp:nvSpPr>
      <dsp:spPr>
        <a:xfrm>
          <a:off x="2810247" y="1969415"/>
          <a:ext cx="2812305" cy="1687383"/>
        </a:xfrm>
        <a:prstGeom prst="rect">
          <a:avLst/>
        </a:prstGeom>
        <a:solidFill>
          <a:srgbClr val="4E5575"/>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Atomic radius</a:t>
          </a:r>
          <a:endParaRPr lang="en-US" sz="2800" kern="1200" dirty="0">
            <a:solidFill>
              <a:schemeClr val="tx1"/>
            </a:solidFill>
          </a:endParaRPr>
        </a:p>
      </dsp:txBody>
      <dsp:txXfrm>
        <a:off x="2810247" y="1969415"/>
        <a:ext cx="2812305" cy="16873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dirty="0">
                <a:latin typeface="Calibri"/>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03F743ED-6BF5-43EB-A4F7-970515F65616}" type="datetimeFigureOut">
              <a:rPr lang="en-US"/>
              <a:pPr>
                <a:defRPr/>
              </a:pPr>
              <a:t>10/29/2018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dirty="0">
                <a:latin typeface="Calibri"/>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7053AE5-C851-4716-9D1D-C7B266B63E2F}" type="slidenum">
              <a:rPr lang="en-US" altLang="en-US"/>
              <a:pPr>
                <a:defRPr/>
              </a:pPr>
              <a:t>‹#›</a:t>
            </a:fld>
            <a:endParaRPr lang="en-US" altLang="en-US" dirty="0"/>
          </a:p>
        </p:txBody>
      </p:sp>
    </p:spTree>
    <p:extLst>
      <p:ext uri="{BB962C8B-B14F-4D97-AF65-F5344CB8AC3E}">
        <p14:creationId xmlns:p14="http://schemas.microsoft.com/office/powerpoint/2010/main" xmlns="" val="402813802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7053AE5-C851-4716-9D1D-C7B266B63E2F}" type="slidenum">
              <a:rPr lang="en-US" altLang="en-US" smtClean="0"/>
              <a:pPr>
                <a:defRPr/>
              </a:pPr>
              <a:t>2</a:t>
            </a:fld>
            <a:endParaRPr lang="en-US" altLang="en-US" dirty="0"/>
          </a:p>
        </p:txBody>
      </p:sp>
    </p:spTree>
    <p:extLst>
      <p:ext uri="{BB962C8B-B14F-4D97-AF65-F5344CB8AC3E}">
        <p14:creationId xmlns:p14="http://schemas.microsoft.com/office/powerpoint/2010/main" xmlns="" val="4137780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E49F9AB-E7B1-466F-8D97-8D37BD19A809}" type="slidenum">
              <a:rPr lang="en-US" altLang="en-US" smtClean="0">
                <a:latin typeface="Times" panose="02020603050405020304" pitchFamily="18" charset="0"/>
              </a:rPr>
              <a:pPr eaLnBrk="0" hangingPunct="0">
                <a:spcBef>
                  <a:spcPct val="0"/>
                </a:spcBef>
              </a:pPr>
              <a:t>12</a:t>
            </a:fld>
            <a:endParaRPr lang="en-US" altLang="en-US" smtClean="0">
              <a:latin typeface="Times" panose="02020603050405020304" pitchFamily="18"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901227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563EA56-4259-47F9-ABFE-35DFE33C11E5}" type="slidenum">
              <a:rPr lang="en-US" altLang="en-US" smtClean="0">
                <a:latin typeface="Times" panose="02020603050405020304" pitchFamily="18" charset="0"/>
              </a:rPr>
              <a:pPr eaLnBrk="0" hangingPunct="0">
                <a:spcBef>
                  <a:spcPct val="0"/>
                </a:spcBef>
              </a:pPr>
              <a:t>16</a:t>
            </a:fld>
            <a:endParaRPr lang="en-US" altLang="en-US" smtClean="0">
              <a:latin typeface="Times" panose="02020603050405020304" pitchFamily="18"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663665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CB07CBBF-451B-411C-B9D5-D363ECCA01AA}" type="slidenum">
              <a:rPr lang="en-US" altLang="en-US" smtClean="0">
                <a:latin typeface="Times" panose="02020603050405020304" pitchFamily="18" charset="0"/>
              </a:rPr>
              <a:pPr eaLnBrk="0" hangingPunct="0">
                <a:spcBef>
                  <a:spcPct val="0"/>
                </a:spcBef>
              </a:pPr>
              <a:t>22</a:t>
            </a:fld>
            <a:endParaRPr lang="en-US" altLang="en-US" smtClean="0">
              <a:latin typeface="Times" panose="02020603050405020304" pitchFamily="18"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863790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B4CE5E25-C28D-48E9-801B-6F739DB53617}" type="slidenum">
              <a:rPr lang="en-US" altLang="en-US" smtClean="0">
                <a:latin typeface="Times" panose="02020603050405020304" pitchFamily="18" charset="0"/>
              </a:rPr>
              <a:pPr eaLnBrk="0" hangingPunct="0">
                <a:spcBef>
                  <a:spcPct val="0"/>
                </a:spcBef>
              </a:pPr>
              <a:t>23</a:t>
            </a:fld>
            <a:endParaRPr lang="en-US" altLang="en-US" smtClean="0">
              <a:latin typeface="Times" panose="02020603050405020304" pitchFamily="18"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537777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F5AE11A3-AD65-4CC9-8DA4-BE2C183A5988}" type="slidenum">
              <a:rPr lang="en-US" altLang="en-US" smtClean="0">
                <a:latin typeface="Times" panose="02020603050405020304" pitchFamily="18" charset="0"/>
              </a:rPr>
              <a:pPr eaLnBrk="0" hangingPunct="0">
                <a:spcBef>
                  <a:spcPct val="0"/>
                </a:spcBef>
              </a:pPr>
              <a:t>30</a:t>
            </a:fld>
            <a:endParaRPr lang="en-US" altLang="en-US" smtClean="0">
              <a:latin typeface="Times" panose="02020603050405020304" pitchFamily="18"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984099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AD1F87F0-1E9D-4B4E-8BF1-C61790EE5E63}" type="slidenum">
              <a:rPr lang="en-US" altLang="en-US" smtClean="0">
                <a:latin typeface="Times" panose="02020603050405020304" pitchFamily="18" charset="0"/>
              </a:rPr>
              <a:pPr eaLnBrk="0" hangingPunct="0">
                <a:spcBef>
                  <a:spcPct val="0"/>
                </a:spcBef>
              </a:pPr>
              <a:t>31</a:t>
            </a:fld>
            <a:endParaRPr lang="en-US" altLang="en-US" smtClean="0">
              <a:latin typeface="Times" panose="02020603050405020304" pitchFamily="18"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691998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024068BE-5578-48CD-B3E8-2DC2126AF138}" type="slidenum">
              <a:rPr lang="en-US" altLang="en-US" smtClean="0">
                <a:latin typeface="Times" panose="02020603050405020304" pitchFamily="18" charset="0"/>
              </a:rPr>
              <a:pPr eaLnBrk="0" hangingPunct="0">
                <a:spcBef>
                  <a:spcPct val="0"/>
                </a:spcBef>
              </a:pPr>
              <a:t>34</a:t>
            </a:fld>
            <a:endParaRPr lang="en-US" altLang="en-US" smtClean="0">
              <a:latin typeface="Times" panose="02020603050405020304" pitchFamily="18"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673238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051C4A6A-F76C-4D50-8766-F0952E0C58FA}" type="slidenum">
              <a:rPr lang="en-US" altLang="en-US" smtClean="0">
                <a:latin typeface="Times" panose="02020603050405020304" pitchFamily="18" charset="0"/>
              </a:rPr>
              <a:pPr eaLnBrk="0" hangingPunct="0">
                <a:spcBef>
                  <a:spcPct val="0"/>
                </a:spcBef>
              </a:pPr>
              <a:t>36</a:t>
            </a:fld>
            <a:endParaRPr lang="en-US" altLang="en-US" smtClean="0">
              <a:latin typeface="Times" panose="02020603050405020304" pitchFamily="18"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829038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E715966-888A-4CDE-8736-CD6E5D3DC311}" type="slidenum">
              <a:rPr lang="en-US" altLang="en-US" smtClean="0">
                <a:latin typeface="Times" panose="02020603050405020304" pitchFamily="18" charset="0"/>
              </a:rPr>
              <a:pPr eaLnBrk="0" hangingPunct="0">
                <a:spcBef>
                  <a:spcPct val="0"/>
                </a:spcBef>
              </a:pPr>
              <a:t>37</a:t>
            </a:fld>
            <a:endParaRPr lang="en-US" altLang="en-US" smtClean="0">
              <a:latin typeface="Times" panose="02020603050405020304" pitchFamily="18"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037466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35A99DC-79EA-4925-9391-4697EA936644}" type="slidenum">
              <a:rPr lang="en-US" altLang="en-US" smtClean="0">
                <a:latin typeface="Times" panose="02020603050405020304" pitchFamily="18" charset="0"/>
              </a:rPr>
              <a:pPr eaLnBrk="0" hangingPunct="0">
                <a:spcBef>
                  <a:spcPct val="0"/>
                </a:spcBef>
              </a:pPr>
              <a:t>38</a:t>
            </a:fld>
            <a:endParaRPr lang="en-US" altLang="en-US" smtClean="0">
              <a:latin typeface="Times" panose="02020603050405020304" pitchFamily="18"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35692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FDC5FCC-23B7-47F1-8003-CA384D8CF6BC}" type="slidenum">
              <a:rPr lang="en-US" altLang="en-US" smtClean="0">
                <a:latin typeface="Times" panose="02020603050405020304" pitchFamily="18" charset="0"/>
              </a:rPr>
              <a:pPr eaLnBrk="0" hangingPunct="0">
                <a:spcBef>
                  <a:spcPct val="0"/>
                </a:spcBef>
              </a:pPr>
              <a:t>3</a:t>
            </a:fld>
            <a:endParaRPr lang="en-US" altLang="en-US" smtClean="0">
              <a:latin typeface="Times" panose="02020603050405020304" pitchFamily="18"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475833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A73238D-BA06-47CB-8119-C0A87E06638B}" type="slidenum">
              <a:rPr lang="en-US" altLang="en-US" smtClean="0">
                <a:latin typeface="Times" panose="02020603050405020304" pitchFamily="18" charset="0"/>
              </a:rPr>
              <a:pPr eaLnBrk="0" hangingPunct="0">
                <a:spcBef>
                  <a:spcPct val="0"/>
                </a:spcBef>
              </a:pPr>
              <a:t>39</a:t>
            </a:fld>
            <a:endParaRPr lang="en-US" altLang="en-US" smtClean="0">
              <a:latin typeface="Times" panose="02020603050405020304" pitchFamily="18"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526996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4CB7F4F7-3C95-43F0-B769-D0B8F307B5BB}" type="slidenum">
              <a:rPr lang="en-US" altLang="en-US" smtClean="0">
                <a:latin typeface="Times" panose="02020603050405020304" pitchFamily="18" charset="0"/>
              </a:rPr>
              <a:pPr eaLnBrk="0" hangingPunct="0">
                <a:spcBef>
                  <a:spcPct val="0"/>
                </a:spcBef>
              </a:pPr>
              <a:t>40</a:t>
            </a:fld>
            <a:endParaRPr lang="en-US" altLang="en-US" smtClean="0">
              <a:latin typeface="Times" panose="02020603050405020304" pitchFamily="18"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735667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5806AB5-CF36-43AA-A36B-AE431A15F19A}" type="slidenum">
              <a:rPr lang="en-US" altLang="en-US" smtClean="0">
                <a:latin typeface="Times" panose="02020603050405020304" pitchFamily="18" charset="0"/>
              </a:rPr>
              <a:pPr eaLnBrk="0" hangingPunct="0">
                <a:spcBef>
                  <a:spcPct val="0"/>
                </a:spcBef>
              </a:pPr>
              <a:t>46</a:t>
            </a:fld>
            <a:endParaRPr lang="en-US" altLang="en-US" smtClean="0">
              <a:latin typeface="Times" panose="02020603050405020304" pitchFamily="18"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515714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anose="020B0600070205080204" pitchFamily="34" charset="-128"/>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23CDD1-389A-4BC4-9DE1-A41D71A1A588}" type="slidenum">
              <a:rPr lang="en-US" altLang="en-US" sz="1200" smtClean="0">
                <a:latin typeface="Calibri" panose="020F0502020204030204" pitchFamily="34" charset="0"/>
              </a:rPr>
              <a:pPr/>
              <a:t>51</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xmlns="" val="2545764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44F9BF5F-8339-4BB5-BFA4-5F8D0B0BA364}" type="slidenum">
              <a:rPr lang="en-US" altLang="en-US" smtClean="0">
                <a:latin typeface="Times" panose="02020603050405020304" pitchFamily="18" charset="0"/>
              </a:rPr>
              <a:pPr eaLnBrk="0" hangingPunct="0">
                <a:spcBef>
                  <a:spcPct val="0"/>
                </a:spcBef>
              </a:pPr>
              <a:t>52</a:t>
            </a:fld>
            <a:endParaRPr lang="en-US" altLang="en-US" smtClean="0">
              <a:latin typeface="Times" panose="02020603050405020304" pitchFamily="18"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105989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1D98D90-EB18-4A6B-843F-6F0F6AFC230A}" type="slidenum">
              <a:rPr lang="en-US" altLang="en-US" smtClean="0">
                <a:latin typeface="Times" panose="02020603050405020304" pitchFamily="18" charset="0"/>
              </a:rPr>
              <a:pPr eaLnBrk="0" hangingPunct="0">
                <a:spcBef>
                  <a:spcPct val="0"/>
                </a:spcBef>
              </a:pPr>
              <a:t>53</a:t>
            </a:fld>
            <a:endParaRPr lang="en-US" altLang="en-US" smtClean="0">
              <a:latin typeface="Times" panose="02020603050405020304" pitchFamily="18" charset="0"/>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553455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E1B516AF-C00A-46A7-A7F1-BDEA730ACF58}" type="slidenum">
              <a:rPr lang="en-US" altLang="en-US" smtClean="0">
                <a:latin typeface="Times" panose="02020603050405020304" pitchFamily="18" charset="0"/>
              </a:rPr>
              <a:pPr eaLnBrk="0" hangingPunct="0">
                <a:spcBef>
                  <a:spcPct val="0"/>
                </a:spcBef>
              </a:pPr>
              <a:t>54</a:t>
            </a:fld>
            <a:endParaRPr lang="en-US" altLang="en-US" smtClean="0">
              <a:latin typeface="Times" panose="02020603050405020304" pitchFamily="18"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aseline="0" dirty="0"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947009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9D20DB3B-D189-4990-8852-E96BF2A91C15}" type="slidenum">
              <a:rPr lang="en-US" altLang="en-US" smtClean="0">
                <a:latin typeface="Times" panose="02020603050405020304" pitchFamily="18" charset="0"/>
              </a:rPr>
              <a:pPr eaLnBrk="0" hangingPunct="0">
                <a:spcBef>
                  <a:spcPct val="0"/>
                </a:spcBef>
              </a:pPr>
              <a:t>55</a:t>
            </a:fld>
            <a:endParaRPr lang="en-US" altLang="en-US" smtClean="0">
              <a:latin typeface="Times" panose="02020603050405020304" pitchFamily="18"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56196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C910D0BD-A844-4480-9AAA-800AA30A0074}" type="slidenum">
              <a:rPr lang="en-US" altLang="en-US" smtClean="0">
                <a:latin typeface="Times" panose="02020603050405020304" pitchFamily="18" charset="0"/>
              </a:rPr>
              <a:pPr eaLnBrk="0" hangingPunct="0">
                <a:spcBef>
                  <a:spcPct val="0"/>
                </a:spcBef>
              </a:pPr>
              <a:t>56</a:t>
            </a:fld>
            <a:endParaRPr lang="en-US" altLang="en-US" smtClean="0">
              <a:latin typeface="Times" panose="02020603050405020304" pitchFamily="18" charset="0"/>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456337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9383B19D-1B10-4A90-A260-C6280E5E7B0C}" type="slidenum">
              <a:rPr lang="en-US" altLang="en-US" smtClean="0">
                <a:latin typeface="Times" panose="02020603050405020304" pitchFamily="18" charset="0"/>
              </a:rPr>
              <a:pPr eaLnBrk="0" hangingPunct="0">
                <a:spcBef>
                  <a:spcPct val="0"/>
                </a:spcBef>
              </a:pPr>
              <a:t>60</a:t>
            </a:fld>
            <a:endParaRPr lang="en-US" altLang="en-US" smtClean="0">
              <a:latin typeface="Times" panose="02020603050405020304" pitchFamily="18" charset="0"/>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64645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A68E8344-7D04-4744-9C0D-EF9F367A4F9F}" type="slidenum">
              <a:rPr lang="en-US" altLang="en-US" smtClean="0">
                <a:latin typeface="Times" panose="02020603050405020304" pitchFamily="18" charset="0"/>
              </a:rPr>
              <a:pPr eaLnBrk="0" hangingPunct="0">
                <a:spcBef>
                  <a:spcPct val="0"/>
                </a:spcBef>
              </a:pPr>
              <a:t>4</a:t>
            </a:fld>
            <a:endParaRPr lang="en-US" altLang="en-US" smtClean="0">
              <a:latin typeface="Times" panose="02020603050405020304" pitchFamily="18"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579420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4D29E654-BE6C-4C2C-94DB-1D266EA06986}" type="slidenum">
              <a:rPr lang="en-US" altLang="en-US" smtClean="0">
                <a:latin typeface="Times" panose="02020603050405020304" pitchFamily="18" charset="0"/>
              </a:rPr>
              <a:pPr eaLnBrk="0" hangingPunct="0">
                <a:spcBef>
                  <a:spcPct val="0"/>
                </a:spcBef>
              </a:pPr>
              <a:t>61</a:t>
            </a:fld>
            <a:endParaRPr lang="en-US" altLang="en-US" smtClean="0">
              <a:latin typeface="Times" panose="02020603050405020304" pitchFamily="18"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678916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FC71E55-9748-436C-9974-97E06BBAA6ED}" type="slidenum">
              <a:rPr lang="en-US" altLang="en-US" smtClean="0">
                <a:latin typeface="Times" panose="02020603050405020304" pitchFamily="18" charset="0"/>
              </a:rPr>
              <a:pPr eaLnBrk="0" hangingPunct="0">
                <a:spcBef>
                  <a:spcPct val="0"/>
                </a:spcBef>
              </a:pPr>
              <a:t>62</a:t>
            </a:fld>
            <a:endParaRPr lang="en-US" altLang="en-US" smtClean="0">
              <a:latin typeface="Times" panose="02020603050405020304" pitchFamily="18" charset="0"/>
            </a:endParaRPr>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21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0" dirty="0" smtClean="0">
              <a:latin typeface="+mn-lt"/>
              <a:ea typeface="ＭＳ Ｐゴシック" panose="020B0600070205080204" pitchFamily="34" charset="-128"/>
            </a:endParaRPr>
          </a:p>
        </p:txBody>
      </p:sp>
    </p:spTree>
    <p:extLst>
      <p:ext uri="{BB962C8B-B14F-4D97-AF65-F5344CB8AC3E}">
        <p14:creationId xmlns:p14="http://schemas.microsoft.com/office/powerpoint/2010/main" xmlns="" val="3691168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66230B1-3E05-483C-8895-1AF8EAFDC909}" type="slidenum">
              <a:rPr lang="en-US" altLang="en-US" smtClean="0">
                <a:latin typeface="Times" panose="02020603050405020304" pitchFamily="18" charset="0"/>
              </a:rPr>
              <a:pPr eaLnBrk="0" hangingPunct="0">
                <a:spcBef>
                  <a:spcPct val="0"/>
                </a:spcBef>
              </a:pPr>
              <a:t>63</a:t>
            </a:fld>
            <a:endParaRPr lang="en-US" altLang="en-US" smtClean="0">
              <a:latin typeface="Times" panose="02020603050405020304" pitchFamily="18" charset="0"/>
            </a:endParaRPr>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41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656996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52FD6481-2580-488D-B8C4-5ADEFDD49002}" type="slidenum">
              <a:rPr lang="en-US" altLang="en-US" smtClean="0">
                <a:latin typeface="Times" panose="02020603050405020304" pitchFamily="18" charset="0"/>
              </a:rPr>
              <a:pPr eaLnBrk="0" hangingPunct="0">
                <a:spcBef>
                  <a:spcPct val="0"/>
                </a:spcBef>
              </a:pPr>
              <a:t>64</a:t>
            </a:fld>
            <a:endParaRPr lang="en-US" altLang="en-US" smtClean="0">
              <a:latin typeface="Times" panose="02020603050405020304" pitchFamily="18" charset="0"/>
            </a:endParaRPr>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836931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7053AE5-C851-4716-9D1D-C7B266B63E2F}" type="slidenum">
              <a:rPr lang="en-US" altLang="en-US" smtClean="0"/>
              <a:pPr>
                <a:defRPr/>
              </a:pPr>
              <a:t>65</a:t>
            </a:fld>
            <a:endParaRPr lang="en-US" altLang="en-US" dirty="0"/>
          </a:p>
        </p:txBody>
      </p:sp>
    </p:spTree>
    <p:extLst>
      <p:ext uri="{BB962C8B-B14F-4D97-AF65-F5344CB8AC3E}">
        <p14:creationId xmlns:p14="http://schemas.microsoft.com/office/powerpoint/2010/main" xmlns="" val="1164651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F550A024-F17D-491C-A77C-6F3E14D73898}" type="slidenum">
              <a:rPr lang="en-US" altLang="en-US" smtClean="0">
                <a:latin typeface="Times" panose="02020603050405020304" pitchFamily="18" charset="0"/>
              </a:rPr>
              <a:pPr eaLnBrk="0" hangingPunct="0">
                <a:spcBef>
                  <a:spcPct val="0"/>
                </a:spcBef>
              </a:pPr>
              <a:t>66</a:t>
            </a:fld>
            <a:endParaRPr lang="en-US" altLang="en-US" smtClean="0">
              <a:latin typeface="Times" panose="02020603050405020304" pitchFamily="18" charset="0"/>
            </a:endParaRP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910930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D7053AE5-C851-4716-9D1D-C7B266B63E2F}" type="slidenum">
              <a:rPr lang="en-US" altLang="en-US" smtClean="0"/>
              <a:pPr>
                <a:defRPr/>
              </a:pPr>
              <a:t>70</a:t>
            </a:fld>
            <a:endParaRPr lang="en-US" altLang="en-US" dirty="0"/>
          </a:p>
        </p:txBody>
      </p:sp>
    </p:spTree>
    <p:extLst>
      <p:ext uri="{BB962C8B-B14F-4D97-AF65-F5344CB8AC3E}">
        <p14:creationId xmlns:p14="http://schemas.microsoft.com/office/powerpoint/2010/main" xmlns="" val="3810275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7053AE5-C851-4716-9D1D-C7B266B63E2F}" type="slidenum">
              <a:rPr lang="en-US" altLang="en-US" smtClean="0"/>
              <a:pPr>
                <a:defRPr/>
              </a:pPr>
              <a:t>71</a:t>
            </a:fld>
            <a:endParaRPr lang="en-US" altLang="en-US" dirty="0"/>
          </a:p>
        </p:txBody>
      </p:sp>
    </p:spTree>
    <p:extLst>
      <p:ext uri="{BB962C8B-B14F-4D97-AF65-F5344CB8AC3E}">
        <p14:creationId xmlns:p14="http://schemas.microsoft.com/office/powerpoint/2010/main" xmlns="" val="3596499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50364C6C-5E9C-4E2E-B7B4-8E16F3D4DA4C}" type="slidenum">
              <a:rPr lang="en-US" altLang="en-US" smtClean="0">
                <a:latin typeface="Times" panose="02020603050405020304" pitchFamily="18" charset="0"/>
              </a:rPr>
              <a:pPr eaLnBrk="0" hangingPunct="0">
                <a:spcBef>
                  <a:spcPct val="0"/>
                </a:spcBef>
              </a:pPr>
              <a:t>72</a:t>
            </a:fld>
            <a:endParaRPr lang="en-US" altLang="en-US" smtClean="0">
              <a:latin typeface="Times" panose="02020603050405020304" pitchFamily="18" charset="0"/>
            </a:endParaRPr>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43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526654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06A02F2B-8335-42D3-8225-C3D3D8A461C5}" type="slidenum">
              <a:rPr lang="en-US" altLang="en-US" smtClean="0">
                <a:latin typeface="Times" panose="02020603050405020304" pitchFamily="18" charset="0"/>
              </a:rPr>
              <a:pPr eaLnBrk="0" hangingPunct="0">
                <a:spcBef>
                  <a:spcPct val="0"/>
                </a:spcBef>
              </a:pPr>
              <a:t>73</a:t>
            </a:fld>
            <a:endParaRPr lang="en-US" altLang="en-US" smtClean="0">
              <a:latin typeface="Times" panose="02020603050405020304" pitchFamily="18" charset="0"/>
            </a:endParaRPr>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45595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0221B3D5-E390-4E2C-B0BE-DBCD5CF0F4D5}" type="slidenum">
              <a:rPr lang="en-US" altLang="en-US" smtClean="0">
                <a:latin typeface="Times" panose="02020603050405020304" pitchFamily="18" charset="0"/>
              </a:rPr>
              <a:pPr eaLnBrk="0" hangingPunct="0">
                <a:spcBef>
                  <a:spcPct val="0"/>
                </a:spcBef>
              </a:pPr>
              <a:t>6</a:t>
            </a:fld>
            <a:endParaRPr lang="en-US" altLang="en-US" smtClean="0">
              <a:latin typeface="Times" panose="02020603050405020304" pitchFamily="18"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258854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GB" altLang="en-US" dirty="0" smtClean="0">
              <a:ea typeface="ＭＳ Ｐゴシック" panose="020B0600070205080204" pitchFamily="34" charset="-128"/>
            </a:endParaRP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F2DDD1-14FB-4E06-AB1D-480DCB9CF6B3}" type="slidenum">
              <a:rPr lang="en-US" altLang="en-US" sz="1200" smtClean="0">
                <a:latin typeface="Calibri" panose="020F0502020204030204" pitchFamily="34" charset="0"/>
              </a:rPr>
              <a:pPr/>
              <a:t>74</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xmlns="" val="3731077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91994DA5-C7A3-435C-9EAD-63FED89C5834}" type="slidenum">
              <a:rPr lang="en-US" altLang="en-US" smtClean="0">
                <a:latin typeface="Times" panose="02020603050405020304" pitchFamily="18" charset="0"/>
              </a:rPr>
              <a:pPr eaLnBrk="0" hangingPunct="0">
                <a:spcBef>
                  <a:spcPct val="0"/>
                </a:spcBef>
              </a:pPr>
              <a:t>76</a:t>
            </a:fld>
            <a:endParaRPr lang="en-US" altLang="en-US" smtClean="0">
              <a:latin typeface="Times" panose="02020603050405020304" pitchFamily="18" charset="0"/>
            </a:endParaRPr>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05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6718998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D269086B-A21C-499A-A7DD-D90A22EC6155}" type="slidenum">
              <a:rPr lang="en-US" altLang="en-US" smtClean="0">
                <a:latin typeface="Times" panose="02020603050405020304" pitchFamily="18" charset="0"/>
              </a:rPr>
              <a:pPr eaLnBrk="0" hangingPunct="0">
                <a:spcBef>
                  <a:spcPct val="0"/>
                </a:spcBef>
              </a:pPr>
              <a:t>77</a:t>
            </a:fld>
            <a:endParaRPr lang="en-US" altLang="en-US" smtClean="0">
              <a:latin typeface="Times" panose="02020603050405020304" pitchFamily="18" charset="0"/>
            </a:endParaRPr>
          </a:p>
        </p:txBody>
      </p:sp>
      <p:sp>
        <p:nvSpPr>
          <p:cNvPr id="152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25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833093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B60C5EDB-1C74-48EA-B83C-C3F346AA6766}" type="slidenum">
              <a:rPr lang="en-US" altLang="en-US" smtClean="0">
                <a:latin typeface="Times" panose="02020603050405020304" pitchFamily="18" charset="0"/>
              </a:rPr>
              <a:pPr eaLnBrk="0" hangingPunct="0">
                <a:spcBef>
                  <a:spcPct val="0"/>
                </a:spcBef>
              </a:pPr>
              <a:t>78</a:t>
            </a:fld>
            <a:endParaRPr lang="en-US" altLang="en-US" smtClean="0">
              <a:latin typeface="Times" panose="02020603050405020304" pitchFamily="18" charset="0"/>
            </a:endParaRPr>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46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547752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F5379418-6A9B-42D1-8B6D-0A6D66F4AD88}" type="slidenum">
              <a:rPr lang="en-US" altLang="en-US" smtClean="0">
                <a:latin typeface="Times" panose="02020603050405020304" pitchFamily="18" charset="0"/>
              </a:rPr>
              <a:pPr eaLnBrk="0" hangingPunct="0">
                <a:spcBef>
                  <a:spcPct val="0"/>
                </a:spcBef>
              </a:pPr>
              <a:t>79</a:t>
            </a:fld>
            <a:endParaRPr lang="en-US" altLang="en-US" smtClean="0">
              <a:latin typeface="Times" panose="02020603050405020304" pitchFamily="18" charset="0"/>
            </a:endParaRPr>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562236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31D00BD7-005B-4943-AFB5-9D32334F41C0}" type="slidenum">
              <a:rPr lang="en-US" altLang="en-US" smtClean="0">
                <a:latin typeface="Times" panose="02020603050405020304" pitchFamily="18" charset="0"/>
              </a:rPr>
              <a:pPr eaLnBrk="0" hangingPunct="0">
                <a:spcBef>
                  <a:spcPct val="0"/>
                </a:spcBef>
              </a:pPr>
              <a:t>80</a:t>
            </a:fld>
            <a:endParaRPr lang="en-US" altLang="en-US" smtClean="0">
              <a:latin typeface="Times" panose="02020603050405020304" pitchFamily="18" charset="0"/>
            </a:endParaRPr>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87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5078225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37566EF0-547A-46DA-84EF-650FEEB5838B}" type="slidenum">
              <a:rPr lang="en-US" altLang="en-US" smtClean="0">
                <a:latin typeface="Times" panose="02020603050405020304" pitchFamily="18" charset="0"/>
              </a:rPr>
              <a:pPr eaLnBrk="0" hangingPunct="0">
                <a:spcBef>
                  <a:spcPct val="0"/>
                </a:spcBef>
              </a:pPr>
              <a:t>81</a:t>
            </a:fld>
            <a:endParaRPr lang="en-US" altLang="en-US" smtClean="0">
              <a:latin typeface="Times" panose="02020603050405020304" pitchFamily="18" charset="0"/>
            </a:endParaRPr>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07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4252677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16BEF7A3-9786-49E8-ACA6-9EB5F7CCA8F1}" type="slidenum">
              <a:rPr lang="en-US" altLang="en-US" smtClean="0">
                <a:latin typeface="Times" panose="02020603050405020304" pitchFamily="18" charset="0"/>
              </a:rPr>
              <a:pPr eaLnBrk="0" hangingPunct="0">
                <a:spcBef>
                  <a:spcPct val="0"/>
                </a:spcBef>
              </a:pPr>
              <a:t>82</a:t>
            </a:fld>
            <a:endParaRPr lang="en-US" altLang="en-US" smtClean="0">
              <a:latin typeface="Times" panose="02020603050405020304" pitchFamily="18" charset="0"/>
            </a:endParaRPr>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28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i="0" dirty="0" smtClean="0">
              <a:latin typeface="+mn-lt"/>
              <a:ea typeface="ＭＳ Ｐゴシック" panose="020B0600070205080204" pitchFamily="34" charset="-128"/>
            </a:endParaRPr>
          </a:p>
        </p:txBody>
      </p:sp>
    </p:spTree>
    <p:extLst>
      <p:ext uri="{BB962C8B-B14F-4D97-AF65-F5344CB8AC3E}">
        <p14:creationId xmlns:p14="http://schemas.microsoft.com/office/powerpoint/2010/main" xmlns="" val="325245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7053AE5-C851-4716-9D1D-C7B266B63E2F}" type="slidenum">
              <a:rPr lang="en-US" altLang="en-US" smtClean="0"/>
              <a:pPr>
                <a:defRPr/>
              </a:pPr>
              <a:t>83</a:t>
            </a:fld>
            <a:endParaRPr lang="en-US" altLang="en-US" dirty="0"/>
          </a:p>
        </p:txBody>
      </p:sp>
    </p:spTree>
    <p:extLst>
      <p:ext uri="{BB962C8B-B14F-4D97-AF65-F5344CB8AC3E}">
        <p14:creationId xmlns:p14="http://schemas.microsoft.com/office/powerpoint/2010/main" xmlns="" val="13439877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FC97E98E-2242-4E83-839E-1181DE980A09}" type="slidenum">
              <a:rPr lang="en-US" altLang="en-US" smtClean="0">
                <a:latin typeface="Times" panose="02020603050405020304" pitchFamily="18" charset="0"/>
              </a:rPr>
              <a:pPr eaLnBrk="0" hangingPunct="0">
                <a:spcBef>
                  <a:spcPct val="0"/>
                </a:spcBef>
              </a:pPr>
              <a:t>85</a:t>
            </a:fld>
            <a:endParaRPr lang="en-US" altLang="en-US" smtClean="0">
              <a:latin typeface="Times" panose="02020603050405020304" pitchFamily="18" charset="0"/>
            </a:endParaRPr>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58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483869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C9F72140-65A7-4FC9-9B09-0E0531A7E3B1}" type="slidenum">
              <a:rPr lang="en-US" altLang="en-US" smtClean="0">
                <a:latin typeface="Times" panose="02020603050405020304" pitchFamily="18" charset="0"/>
              </a:rPr>
              <a:pPr eaLnBrk="0" hangingPunct="0">
                <a:spcBef>
                  <a:spcPct val="0"/>
                </a:spcBef>
              </a:pPr>
              <a:t>7</a:t>
            </a:fld>
            <a:endParaRPr lang="en-US" altLang="en-US" smtClean="0">
              <a:latin typeface="Times" panose="02020603050405020304" pitchFamily="18"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0361444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B8B08475-0754-42AF-9DFE-43A5DB3CD313}" type="slidenum">
              <a:rPr lang="en-US" altLang="en-US" smtClean="0">
                <a:latin typeface="Times" panose="02020603050405020304" pitchFamily="18" charset="0"/>
              </a:rPr>
              <a:pPr eaLnBrk="0" hangingPunct="0">
                <a:spcBef>
                  <a:spcPct val="0"/>
                </a:spcBef>
              </a:pPr>
              <a:t>86</a:t>
            </a:fld>
            <a:endParaRPr lang="en-US" altLang="en-US" smtClean="0">
              <a:latin typeface="Times" panose="02020603050405020304" pitchFamily="18" charset="0"/>
            </a:endParaRPr>
          </a:p>
        </p:txBody>
      </p:sp>
      <p:sp>
        <p:nvSpPr>
          <p:cNvPr id="167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4802035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7053AE5-C851-4716-9D1D-C7B266B63E2F}" type="slidenum">
              <a:rPr lang="en-US" altLang="en-US" smtClean="0"/>
              <a:pPr>
                <a:defRPr/>
              </a:pPr>
              <a:t>87</a:t>
            </a:fld>
            <a:endParaRPr lang="en-US" altLang="en-US" dirty="0"/>
          </a:p>
        </p:txBody>
      </p:sp>
    </p:spTree>
    <p:extLst>
      <p:ext uri="{BB962C8B-B14F-4D97-AF65-F5344CB8AC3E}">
        <p14:creationId xmlns:p14="http://schemas.microsoft.com/office/powerpoint/2010/main" xmlns="" val="13604618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71237AB-14BD-4519-B846-EBAFF4056DE8}" type="slidenum">
              <a:rPr lang="en-US" altLang="en-US" smtClean="0">
                <a:latin typeface="Times" panose="02020603050405020304" pitchFamily="18" charset="0"/>
              </a:rPr>
              <a:pPr eaLnBrk="0" hangingPunct="0">
                <a:spcBef>
                  <a:spcPct val="0"/>
                </a:spcBef>
              </a:pPr>
              <a:t>88</a:t>
            </a:fld>
            <a:endParaRPr lang="en-US" altLang="en-US" smtClean="0">
              <a:latin typeface="Times" panose="02020603050405020304" pitchFamily="18" charset="0"/>
            </a:endParaRPr>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10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4401433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EDCFB4FC-9B68-4A76-8798-9A9462E7F20F}" type="slidenum">
              <a:rPr lang="en-US" altLang="en-US" smtClean="0">
                <a:latin typeface="Times" panose="02020603050405020304" pitchFamily="18" charset="0"/>
              </a:rPr>
              <a:pPr eaLnBrk="0" hangingPunct="0">
                <a:spcBef>
                  <a:spcPct val="0"/>
                </a:spcBef>
              </a:pPr>
              <a:t>89</a:t>
            </a:fld>
            <a:endParaRPr lang="en-US" altLang="en-US" smtClean="0">
              <a:latin typeface="Times" panose="02020603050405020304" pitchFamily="18" charset="0"/>
            </a:endParaRPr>
          </a:p>
        </p:txBody>
      </p:sp>
      <p:sp>
        <p:nvSpPr>
          <p:cNvPr id="173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3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3809471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F5F40A37-E706-4414-A40B-B6477213BCB2}" type="slidenum">
              <a:rPr lang="en-US" altLang="en-US" smtClean="0">
                <a:latin typeface="Times" panose="02020603050405020304" pitchFamily="18" charset="0"/>
              </a:rPr>
              <a:pPr eaLnBrk="0" hangingPunct="0">
                <a:spcBef>
                  <a:spcPct val="0"/>
                </a:spcBef>
              </a:pPr>
              <a:t>90</a:t>
            </a:fld>
            <a:endParaRPr lang="en-US" altLang="en-US" smtClean="0">
              <a:latin typeface="Times" panose="02020603050405020304" pitchFamily="18" charset="0"/>
            </a:endParaRPr>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51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8243843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ED29DC11-C78F-4BDB-80D0-0ECFAA0936F4}" type="slidenum">
              <a:rPr lang="en-US" altLang="en-US" smtClean="0">
                <a:latin typeface="Times" panose="02020603050405020304" pitchFamily="18" charset="0"/>
              </a:rPr>
              <a:pPr eaLnBrk="0" hangingPunct="0">
                <a:spcBef>
                  <a:spcPct val="0"/>
                </a:spcBef>
              </a:pPr>
              <a:t>91</a:t>
            </a:fld>
            <a:endParaRPr lang="en-US" altLang="en-US" smtClean="0">
              <a:latin typeface="Times" panose="02020603050405020304" pitchFamily="18" charset="0"/>
            </a:endParaRPr>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71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aseline="0" dirty="0"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6511763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7053AE5-C851-4716-9D1D-C7B266B63E2F}" type="slidenum">
              <a:rPr lang="en-US" altLang="en-US" smtClean="0"/>
              <a:pPr>
                <a:defRPr/>
              </a:pPr>
              <a:t>99</a:t>
            </a:fld>
            <a:endParaRPr lang="en-US" altLang="en-US" dirty="0"/>
          </a:p>
        </p:txBody>
      </p:sp>
    </p:spTree>
    <p:extLst>
      <p:ext uri="{BB962C8B-B14F-4D97-AF65-F5344CB8AC3E}">
        <p14:creationId xmlns:p14="http://schemas.microsoft.com/office/powerpoint/2010/main" xmlns="" val="36033275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44DDE7E8-765B-4B10-8BAB-8E93717A6A6D}" type="slidenum">
              <a:rPr lang="en-US" altLang="en-US" smtClean="0">
                <a:latin typeface="Times" panose="02020603050405020304" pitchFamily="18" charset="0"/>
              </a:rPr>
              <a:pPr eaLnBrk="0" hangingPunct="0">
                <a:spcBef>
                  <a:spcPct val="0"/>
                </a:spcBef>
              </a:pPr>
              <a:t>103</a:t>
            </a:fld>
            <a:endParaRPr lang="en-US" altLang="en-US" smtClean="0">
              <a:latin typeface="Times" panose="02020603050405020304" pitchFamily="18" charset="0"/>
            </a:endParaRPr>
          </a:p>
        </p:txBody>
      </p:sp>
      <p:sp>
        <p:nvSpPr>
          <p:cNvPr id="189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94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545232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02C63485-5A30-4ADC-AE23-E8DCAC418203}" type="slidenum">
              <a:rPr lang="en-US" altLang="en-US" smtClean="0">
                <a:latin typeface="Times" panose="02020603050405020304" pitchFamily="18" charset="0"/>
              </a:rPr>
              <a:pPr eaLnBrk="0" hangingPunct="0">
                <a:spcBef>
                  <a:spcPct val="0"/>
                </a:spcBef>
              </a:pPr>
              <a:t>104</a:t>
            </a:fld>
            <a:endParaRPr lang="en-US" altLang="en-US" smtClean="0">
              <a:latin typeface="Times" panose="02020603050405020304" pitchFamily="18" charset="0"/>
            </a:endParaRPr>
          </a:p>
        </p:txBody>
      </p:sp>
      <p:sp>
        <p:nvSpPr>
          <p:cNvPr id="191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14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7245443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BE222480-71E9-4B50-85B3-FDC1F99B42DE}" type="slidenum">
              <a:rPr lang="en-US" altLang="en-US" smtClean="0">
                <a:latin typeface="Times" panose="02020603050405020304" pitchFamily="18" charset="0"/>
              </a:rPr>
              <a:pPr eaLnBrk="0" hangingPunct="0">
                <a:spcBef>
                  <a:spcPct val="0"/>
                </a:spcBef>
              </a:pPr>
              <a:t>105</a:t>
            </a:fld>
            <a:endParaRPr lang="en-US" altLang="en-US" smtClean="0">
              <a:latin typeface="Times" panose="02020603050405020304" pitchFamily="18" charset="0"/>
            </a:endParaRPr>
          </a:p>
        </p:txBody>
      </p:sp>
      <p:sp>
        <p:nvSpPr>
          <p:cNvPr id="193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35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715714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anose="020B0600070205080204"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1B69396-1C49-4DCB-87FF-7533BD153ABF}" type="slidenum">
              <a:rPr lang="en-US" altLang="en-US" sz="1200" smtClean="0">
                <a:latin typeface="Calibri" panose="020F0502020204030204" pitchFamily="34" charset="0"/>
              </a:rPr>
              <a:pPr/>
              <a:t>8</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xmlns="" val="19252243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FE4B7B80-CC3B-4587-BD8B-1108FE343F3D}" type="slidenum">
              <a:rPr lang="en-US" altLang="en-US" smtClean="0">
                <a:latin typeface="Times" panose="02020603050405020304" pitchFamily="18" charset="0"/>
              </a:rPr>
              <a:pPr eaLnBrk="0" hangingPunct="0">
                <a:spcBef>
                  <a:spcPct val="0"/>
                </a:spcBef>
              </a:pPr>
              <a:t>106</a:t>
            </a:fld>
            <a:endParaRPr lang="en-US" altLang="en-US" smtClean="0">
              <a:latin typeface="Times" panose="02020603050405020304" pitchFamily="18" charset="0"/>
            </a:endParaRPr>
          </a:p>
        </p:txBody>
      </p:sp>
      <p:sp>
        <p:nvSpPr>
          <p:cNvPr id="195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55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2232162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71EF4A0-A9BA-4DEF-90B0-24B9A70AB3E3}" type="slidenum">
              <a:rPr lang="en-US" altLang="en-US" smtClean="0">
                <a:latin typeface="Times" panose="02020603050405020304" pitchFamily="18" charset="0"/>
              </a:rPr>
              <a:pPr eaLnBrk="0" hangingPunct="0">
                <a:spcBef>
                  <a:spcPct val="0"/>
                </a:spcBef>
              </a:pPr>
              <a:t>110</a:t>
            </a:fld>
            <a:endParaRPr lang="en-US" altLang="en-US" smtClean="0">
              <a:latin typeface="Times" panose="02020603050405020304" pitchFamily="18" charset="0"/>
            </a:endParaRPr>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07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4178575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B43D5705-7779-48E1-AD43-C2331AA3929E}" type="slidenum">
              <a:rPr lang="en-US" altLang="en-US" smtClean="0">
                <a:latin typeface="Times" panose="02020603050405020304" pitchFamily="18" charset="0"/>
              </a:rPr>
              <a:pPr eaLnBrk="0" hangingPunct="0">
                <a:spcBef>
                  <a:spcPct val="0"/>
                </a:spcBef>
              </a:pPr>
              <a:t>111</a:t>
            </a:fld>
            <a:endParaRPr lang="en-US" altLang="en-US" smtClean="0">
              <a:latin typeface="Times" panose="02020603050405020304" pitchFamily="18" charset="0"/>
            </a:endParaRPr>
          </a:p>
        </p:txBody>
      </p:sp>
      <p:sp>
        <p:nvSpPr>
          <p:cNvPr id="202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27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4042336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A48CC68-8509-483E-9474-B7690195B398}" type="slidenum">
              <a:rPr lang="en-US" altLang="en-US" smtClean="0">
                <a:latin typeface="Times" panose="02020603050405020304" pitchFamily="18" charset="0"/>
              </a:rPr>
              <a:pPr eaLnBrk="0" hangingPunct="0">
                <a:spcBef>
                  <a:spcPct val="0"/>
                </a:spcBef>
              </a:pPr>
              <a:t>112</a:t>
            </a:fld>
            <a:endParaRPr lang="en-US" altLang="en-US" smtClean="0">
              <a:latin typeface="Times" panose="02020603050405020304" pitchFamily="18" charset="0"/>
            </a:endParaRPr>
          </a:p>
        </p:txBody>
      </p:sp>
      <p:sp>
        <p:nvSpPr>
          <p:cNvPr id="204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3833207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4FFC17F-D97C-4451-98C7-BFB361CEDB27}" type="slidenum">
              <a:rPr lang="en-US" altLang="en-US" smtClean="0">
                <a:latin typeface="Times" panose="02020603050405020304" pitchFamily="18" charset="0"/>
              </a:rPr>
              <a:pPr eaLnBrk="0" hangingPunct="0">
                <a:spcBef>
                  <a:spcPct val="0"/>
                </a:spcBef>
              </a:pPr>
              <a:t>113</a:t>
            </a:fld>
            <a:endParaRPr lang="en-US" altLang="en-US" smtClean="0">
              <a:latin typeface="Times" panose="02020603050405020304" pitchFamily="18" charset="0"/>
            </a:endParaRPr>
          </a:p>
        </p:txBody>
      </p:sp>
      <p:sp>
        <p:nvSpPr>
          <p:cNvPr id="206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68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1171628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C589FA2-9FD3-4B16-8151-8DEFF02C6989}" type="slidenum">
              <a:rPr lang="en-US" altLang="en-US" smtClean="0">
                <a:latin typeface="Times" panose="02020603050405020304" pitchFamily="18" charset="0"/>
              </a:rPr>
              <a:pPr eaLnBrk="0" hangingPunct="0">
                <a:spcBef>
                  <a:spcPct val="0"/>
                </a:spcBef>
              </a:pPr>
              <a:t>114</a:t>
            </a:fld>
            <a:endParaRPr lang="en-US" altLang="en-US" smtClean="0">
              <a:latin typeface="Times" panose="02020603050405020304" pitchFamily="18" charset="0"/>
            </a:endParaRPr>
          </a:p>
        </p:txBody>
      </p:sp>
      <p:sp>
        <p:nvSpPr>
          <p:cNvPr id="208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89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16606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anose="020B0600070205080204"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BB2F38-7BB9-463A-91EB-C5350415930D}" type="slidenum">
              <a:rPr lang="en-US" altLang="en-US" sz="1200" smtClean="0">
                <a:latin typeface="Calibri" panose="020F0502020204030204" pitchFamily="34" charset="0"/>
              </a:rPr>
              <a:pPr/>
              <a:t>9</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xmlns="" val="56711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anose="020B0600070205080204"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99B901-38BD-4355-B532-E1F84699C86B}" type="slidenum">
              <a:rPr lang="en-US" altLang="en-US" sz="1200" smtClean="0">
                <a:latin typeface="Calibri" panose="020F0502020204030204" pitchFamily="34" charset="0"/>
              </a:rPr>
              <a:pPr/>
              <a:t>10</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xmlns="" val="174030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8F5C989-08CB-4E47-87F4-15F32477C6B3}" type="slidenum">
              <a:rPr lang="en-US" altLang="en-US" smtClean="0">
                <a:latin typeface="Times" panose="02020603050405020304" pitchFamily="18" charset="0"/>
              </a:rPr>
              <a:pPr eaLnBrk="0" hangingPunct="0">
                <a:spcBef>
                  <a:spcPct val="0"/>
                </a:spcBef>
              </a:pPr>
              <a:t>11</a:t>
            </a:fld>
            <a:endParaRPr lang="en-US" altLang="en-US" smtClean="0">
              <a:latin typeface="Times" panose="02020603050405020304" pitchFamily="18"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253645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0" y="1828800"/>
            <a:ext cx="9144000" cy="1470025"/>
          </a:xfrm>
          <a:prstGeom prst="rect">
            <a:avLst/>
          </a:prstGeom>
          <a:solidFill>
            <a:srgbClr val="4E5575"/>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US" altLang="en-US" sz="3000" dirty="0" smtClean="0">
                <a:solidFill>
                  <a:srgbClr val="FFFFFF"/>
                </a:solidFill>
              </a:rPr>
              <a:t>Chapter 7</a:t>
            </a:r>
          </a:p>
        </p:txBody>
      </p:sp>
      <p:sp>
        <p:nvSpPr>
          <p:cNvPr id="3" name="Rectangle 8"/>
          <p:cNvSpPr>
            <a:spLocks noChangeArrowheads="1"/>
          </p:cNvSpPr>
          <p:nvPr userDrawn="1"/>
        </p:nvSpPr>
        <p:spPr bwMode="auto">
          <a:xfrm>
            <a:off x="0" y="3576638"/>
            <a:ext cx="9144000" cy="1470025"/>
          </a:xfrm>
          <a:prstGeom prst="rect">
            <a:avLst/>
          </a:prstGeom>
          <a:solidFill>
            <a:srgbClr val="4E5575"/>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US" altLang="en-US" sz="3000" i="1" dirty="0" smtClean="0">
                <a:solidFill>
                  <a:srgbClr val="FFFFFF"/>
                </a:solidFill>
              </a:rPr>
              <a:t>Atomic Structure</a:t>
            </a:r>
          </a:p>
          <a:p>
            <a:pPr algn="r">
              <a:defRPr/>
            </a:pPr>
            <a:r>
              <a:rPr lang="en-US" altLang="en-US" sz="3000" i="1" dirty="0" smtClean="0">
                <a:solidFill>
                  <a:srgbClr val="FFFFFF"/>
                </a:solidFill>
              </a:rPr>
              <a:t>and Periodicity</a:t>
            </a:r>
          </a:p>
        </p:txBody>
      </p:sp>
      <p:pic>
        <p:nvPicPr>
          <p:cNvPr id="4" name="Picture 10" descr="Chemistry - Zumdahl"/>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68288" y="673100"/>
            <a:ext cx="4460875" cy="551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71323927"/>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4583111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033857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1782288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98806567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3054290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46814019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0857284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1710700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a:prstGeom prst="rect">
            <a:avLst/>
          </a:prstGeo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0069907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596757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871965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xfrm>
            <a:off x="87313" y="6618288"/>
            <a:ext cx="58674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dirty="0">
                <a:latin typeface="Calibri" pitchFamily="34" charset="0"/>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xfrm>
            <a:off x="6629400" y="6629400"/>
            <a:ext cx="24384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9BB6A70C-D429-4998-A2F9-FC9766C9C2B6}" type="slidenum">
              <a:rPr lang="en-US" altLang="en-US"/>
              <a:pPr>
                <a:defRPr/>
              </a:pPr>
              <a:t>‹#›</a:t>
            </a:fld>
            <a:endParaRPr lang="en-US" altLang="en-US" dirty="0"/>
          </a:p>
        </p:txBody>
      </p:sp>
    </p:spTree>
    <p:extLst>
      <p:ext uri="{BB962C8B-B14F-4D97-AF65-F5344CB8AC3E}">
        <p14:creationId xmlns:p14="http://schemas.microsoft.com/office/powerpoint/2010/main" xmlns="" val="5113009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37703571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6741430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33990298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1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grpSp>
        <p:nvGrpSpPr>
          <p:cNvPr id="1027" name="Group 8"/>
          <p:cNvGrpSpPr>
            <a:grpSpLocks/>
          </p:cNvGrpSpPr>
          <p:nvPr userDrawn="1"/>
        </p:nvGrpSpPr>
        <p:grpSpPr bwMode="auto">
          <a:xfrm>
            <a:off x="0" y="0"/>
            <a:ext cx="9144000" cy="1208088"/>
            <a:chOff x="0" y="0"/>
            <a:chExt cx="9144000" cy="1207511"/>
          </a:xfrm>
        </p:grpSpPr>
        <p:pic>
          <p:nvPicPr>
            <p:cNvPr id="1031" name="Picture 6" descr="screenshot_1968.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02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2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7.1</a:t>
            </a:r>
          </a:p>
          <a:p>
            <a:pPr eaLnBrk="1" hangingPunct="1">
              <a:defRPr/>
            </a:pPr>
            <a:r>
              <a:rPr lang="en-US" sz="3000" i="1" dirty="0" smtClean="0">
                <a:latin typeface="Calibri" charset="0"/>
                <a:cs typeface="Calibri" charset="0"/>
              </a:rPr>
              <a:t>Electromagnetic Radiation</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7" r:id="rId1"/>
    <p:sldLayoutId id="2147483943" r:id="rId2"/>
  </p:sldLayoutIdLst>
  <p:transition/>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43" name="Group 8"/>
          <p:cNvGrpSpPr>
            <a:grpSpLocks/>
          </p:cNvGrpSpPr>
          <p:nvPr userDrawn="1"/>
        </p:nvGrpSpPr>
        <p:grpSpPr bwMode="auto">
          <a:xfrm>
            <a:off x="0" y="0"/>
            <a:ext cx="9144000" cy="1208088"/>
            <a:chOff x="0" y="0"/>
            <a:chExt cx="9144000" cy="1207511"/>
          </a:xfrm>
        </p:grpSpPr>
        <p:pic>
          <p:nvPicPr>
            <p:cNvPr id="10247"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0244"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7.9</a:t>
            </a:r>
          </a:p>
          <a:p>
            <a:pPr eaLnBrk="1" hangingPunct="1">
              <a:defRPr/>
            </a:pPr>
            <a:r>
              <a:rPr lang="en-US" sz="3000" i="1" dirty="0" smtClean="0">
                <a:latin typeface="Calibri" charset="0"/>
                <a:cs typeface="Calibri" charset="0"/>
              </a:rPr>
              <a:t>Polyelectronic Atoms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2"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1267" name="Group 8"/>
          <p:cNvGrpSpPr>
            <a:grpSpLocks/>
          </p:cNvGrpSpPr>
          <p:nvPr userDrawn="1"/>
        </p:nvGrpSpPr>
        <p:grpSpPr bwMode="auto">
          <a:xfrm>
            <a:off x="0" y="0"/>
            <a:ext cx="9144000" cy="1208088"/>
            <a:chOff x="0" y="0"/>
            <a:chExt cx="9144000" cy="1207511"/>
          </a:xfrm>
        </p:grpSpPr>
        <p:pic>
          <p:nvPicPr>
            <p:cNvPr id="11271"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126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7.10</a:t>
            </a:r>
          </a:p>
          <a:p>
            <a:pPr eaLnBrk="1" hangingPunct="1">
              <a:defRPr/>
            </a:pPr>
            <a:r>
              <a:rPr lang="en-US" sz="3000" i="1" dirty="0" smtClean="0">
                <a:latin typeface="Calibri" charset="0"/>
                <a:cs typeface="Calibri" charset="0"/>
              </a:rPr>
              <a:t>The History of the Periodic Table</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3"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2291" name="Group 8"/>
          <p:cNvGrpSpPr>
            <a:grpSpLocks/>
          </p:cNvGrpSpPr>
          <p:nvPr userDrawn="1"/>
        </p:nvGrpSpPr>
        <p:grpSpPr bwMode="auto">
          <a:xfrm>
            <a:off x="0" y="0"/>
            <a:ext cx="9144000" cy="1208088"/>
            <a:chOff x="0" y="0"/>
            <a:chExt cx="9144000" cy="1207511"/>
          </a:xfrm>
        </p:grpSpPr>
        <p:pic>
          <p:nvPicPr>
            <p:cNvPr id="12295"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2292"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7.11</a:t>
            </a:r>
          </a:p>
          <a:p>
            <a:pPr eaLnBrk="1" hangingPunct="1">
              <a:defRPr/>
            </a:pPr>
            <a:r>
              <a:rPr lang="en-US" sz="3000" i="1" dirty="0" smtClean="0">
                <a:latin typeface="Calibri" charset="0"/>
                <a:cs typeface="Calibri" charset="0"/>
              </a:rPr>
              <a:t>The Aufbau Principle and the Periodic Table</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4"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3315" name="Group 8"/>
          <p:cNvGrpSpPr>
            <a:grpSpLocks/>
          </p:cNvGrpSpPr>
          <p:nvPr userDrawn="1"/>
        </p:nvGrpSpPr>
        <p:grpSpPr bwMode="auto">
          <a:xfrm>
            <a:off x="0" y="0"/>
            <a:ext cx="9144000" cy="1208088"/>
            <a:chOff x="0" y="0"/>
            <a:chExt cx="9144000" cy="1207511"/>
          </a:xfrm>
        </p:grpSpPr>
        <p:pic>
          <p:nvPicPr>
            <p:cNvPr id="13319"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3316"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7.12</a:t>
            </a:r>
          </a:p>
          <a:p>
            <a:pPr eaLnBrk="1" hangingPunct="1">
              <a:defRPr/>
            </a:pPr>
            <a:r>
              <a:rPr lang="en-US" sz="3000" i="1" dirty="0" smtClean="0">
                <a:latin typeface="Calibri" charset="0"/>
                <a:cs typeface="Calibri" charset="0"/>
              </a:rPr>
              <a:t>Periodic Trends in Atomic Properties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5"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4339" name="Group 8"/>
          <p:cNvGrpSpPr>
            <a:grpSpLocks/>
          </p:cNvGrpSpPr>
          <p:nvPr userDrawn="1"/>
        </p:nvGrpSpPr>
        <p:grpSpPr bwMode="auto">
          <a:xfrm>
            <a:off x="0" y="0"/>
            <a:ext cx="9144000" cy="1208088"/>
            <a:chOff x="0" y="0"/>
            <a:chExt cx="9144000" cy="1207511"/>
          </a:xfrm>
        </p:grpSpPr>
        <p:pic>
          <p:nvPicPr>
            <p:cNvPr id="14343"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4340"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7.13</a:t>
            </a:r>
          </a:p>
          <a:p>
            <a:pPr eaLnBrk="1" hangingPunct="1">
              <a:defRPr/>
            </a:pPr>
            <a:r>
              <a:rPr lang="en-US" sz="3000" i="1" dirty="0" smtClean="0">
                <a:latin typeface="Calibri" charset="0"/>
                <a:cs typeface="Calibri" charset="0"/>
              </a:rPr>
              <a:t>The Properties of a Group: The Alkali Metals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6"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114300" y="1524000"/>
            <a:ext cx="8877300" cy="5194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2051" name="Group 8"/>
          <p:cNvGrpSpPr>
            <a:grpSpLocks/>
          </p:cNvGrpSpPr>
          <p:nvPr userDrawn="1"/>
        </p:nvGrpSpPr>
        <p:grpSpPr bwMode="auto">
          <a:xfrm>
            <a:off x="0" y="0"/>
            <a:ext cx="9144000" cy="1208088"/>
            <a:chOff x="0" y="0"/>
            <a:chExt cx="9144000" cy="1207511"/>
          </a:xfrm>
        </p:grpSpPr>
        <p:pic>
          <p:nvPicPr>
            <p:cNvPr id="2054"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Calibri"/>
              </a:endParaRPr>
            </a:p>
          </p:txBody>
        </p:sp>
      </p:grpSp>
      <p:sp>
        <p:nvSpPr>
          <p:cNvPr id="4101"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Chapter 7</a:t>
            </a:r>
          </a:p>
          <a:p>
            <a:pPr eaLnBrk="1" hangingPunct="1">
              <a:defRPr/>
            </a:pPr>
            <a:r>
              <a:rPr lang="en-US" sz="3000" i="1" dirty="0" smtClean="0">
                <a:latin typeface="Calibri" charset="0"/>
                <a:cs typeface="Calibri" charset="0"/>
              </a:rPr>
              <a:t>Table of Contents </a:t>
            </a:r>
          </a:p>
        </p:txBody>
      </p:sp>
      <p:sp>
        <p:nvSpPr>
          <p:cNvPr id="7"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44"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panose="020B0600070205080204" pitchFamily="34" charset="-128"/>
          <a:cs typeface="Calibri"/>
        </a:defRPr>
      </a:lvl1pPr>
      <a:lvl2pPr algn="l" rtl="0" eaLnBrk="0" fontAlgn="base" hangingPunct="0">
        <a:spcBef>
          <a:spcPct val="0"/>
        </a:spcBef>
        <a:spcAft>
          <a:spcPct val="0"/>
        </a:spcAft>
        <a:defRPr sz="3000">
          <a:solidFill>
            <a:srgbClr val="4E5575"/>
          </a:solidFill>
          <a:latin typeface="Calibri" charset="0"/>
          <a:ea typeface="ＭＳ Ｐゴシック" panose="020B0600070205080204" pitchFamily="34" charset="-128"/>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panose="020B0600070205080204" pitchFamily="34" charset="-128"/>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panose="020B0600070205080204" pitchFamily="34" charset="-128"/>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panose="020B0600070205080204" pitchFamily="34" charset="-128"/>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panose="020B0600070205080204" pitchFamily="34" charset="-128"/>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panose="020B0600070205080204" pitchFamily="34" charset="-128"/>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panose="020B0600070205080204" pitchFamily="34" charset="-128"/>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panose="020B0600070205080204" pitchFamily="34" charset="-128"/>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panose="020B0600070205080204" pitchFamily="34"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075" name="Group 8"/>
          <p:cNvGrpSpPr>
            <a:grpSpLocks/>
          </p:cNvGrpSpPr>
          <p:nvPr userDrawn="1"/>
        </p:nvGrpSpPr>
        <p:grpSpPr bwMode="auto">
          <a:xfrm>
            <a:off x="0" y="0"/>
            <a:ext cx="9144000" cy="1208088"/>
            <a:chOff x="0" y="0"/>
            <a:chExt cx="9144000" cy="1207511"/>
          </a:xfrm>
        </p:grpSpPr>
        <p:pic>
          <p:nvPicPr>
            <p:cNvPr id="3079"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3076"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4101"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7.2</a:t>
            </a:r>
          </a:p>
          <a:p>
            <a:pPr eaLnBrk="1" hangingPunct="1">
              <a:defRPr/>
            </a:pPr>
            <a:r>
              <a:rPr lang="en-US" sz="3000" i="1" dirty="0" smtClean="0">
                <a:latin typeface="Calibri" charset="0"/>
                <a:cs typeface="Calibri" charset="0"/>
              </a:rPr>
              <a:t>The Nature of Matter</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45"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4099" name="Group 8"/>
          <p:cNvGrpSpPr>
            <a:grpSpLocks/>
          </p:cNvGrpSpPr>
          <p:nvPr userDrawn="1"/>
        </p:nvGrpSpPr>
        <p:grpSpPr bwMode="auto">
          <a:xfrm>
            <a:off x="0" y="0"/>
            <a:ext cx="9144000" cy="1208088"/>
            <a:chOff x="0" y="0"/>
            <a:chExt cx="9144000" cy="1207511"/>
          </a:xfrm>
        </p:grpSpPr>
        <p:pic>
          <p:nvPicPr>
            <p:cNvPr id="4103" name="Picture 6" descr="screenshot_1968.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4100"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7.3</a:t>
            </a:r>
          </a:p>
          <a:p>
            <a:pPr eaLnBrk="1" hangingPunct="1">
              <a:defRPr/>
            </a:pPr>
            <a:r>
              <a:rPr lang="en-US" sz="3000" i="1" dirty="0" smtClean="0">
                <a:latin typeface="Calibri" charset="0"/>
                <a:cs typeface="Calibri" charset="0"/>
              </a:rPr>
              <a:t>The Atomic Spectrum of Hydrogen</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46" r:id="rId1"/>
    <p:sldLayoutId id="2147483958" r:id="rId2"/>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5123" name="Group 8"/>
          <p:cNvGrpSpPr>
            <a:grpSpLocks/>
          </p:cNvGrpSpPr>
          <p:nvPr userDrawn="1"/>
        </p:nvGrpSpPr>
        <p:grpSpPr bwMode="auto">
          <a:xfrm>
            <a:off x="0" y="0"/>
            <a:ext cx="9144000" cy="1208088"/>
            <a:chOff x="0" y="0"/>
            <a:chExt cx="9144000" cy="1207511"/>
          </a:xfrm>
        </p:grpSpPr>
        <p:pic>
          <p:nvPicPr>
            <p:cNvPr id="5127"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5124"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7.4</a:t>
            </a:r>
          </a:p>
          <a:p>
            <a:pPr eaLnBrk="1" hangingPunct="1">
              <a:defRPr/>
            </a:pPr>
            <a:r>
              <a:rPr lang="en-US" sz="3000" i="1" dirty="0" smtClean="0">
                <a:latin typeface="Calibri" charset="0"/>
                <a:cs typeface="Calibri" charset="0"/>
              </a:rPr>
              <a:t>The Bohr Model</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47"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6147" name="Group 8"/>
          <p:cNvGrpSpPr>
            <a:grpSpLocks/>
          </p:cNvGrpSpPr>
          <p:nvPr userDrawn="1"/>
        </p:nvGrpSpPr>
        <p:grpSpPr bwMode="auto">
          <a:xfrm>
            <a:off x="0" y="0"/>
            <a:ext cx="9144000" cy="1208088"/>
            <a:chOff x="0" y="0"/>
            <a:chExt cx="9144000" cy="1207511"/>
          </a:xfrm>
        </p:grpSpPr>
        <p:pic>
          <p:nvPicPr>
            <p:cNvPr id="6151"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614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7.5</a:t>
            </a:r>
          </a:p>
          <a:p>
            <a:pPr eaLnBrk="1" hangingPunct="1">
              <a:defRPr/>
            </a:pPr>
            <a:r>
              <a:rPr lang="en-US" sz="3000" i="1" dirty="0" smtClean="0">
                <a:latin typeface="Calibri" charset="0"/>
                <a:cs typeface="Calibri" charset="0"/>
              </a:rPr>
              <a:t>The Quantum Mechanical Model of the Atom</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48"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7171" name="Group 8"/>
          <p:cNvGrpSpPr>
            <a:grpSpLocks/>
          </p:cNvGrpSpPr>
          <p:nvPr userDrawn="1"/>
        </p:nvGrpSpPr>
        <p:grpSpPr bwMode="auto">
          <a:xfrm>
            <a:off x="0" y="0"/>
            <a:ext cx="9144000" cy="1208088"/>
            <a:chOff x="0" y="0"/>
            <a:chExt cx="9144000" cy="1207511"/>
          </a:xfrm>
        </p:grpSpPr>
        <p:pic>
          <p:nvPicPr>
            <p:cNvPr id="7175"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7172"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7.6</a:t>
            </a:r>
          </a:p>
          <a:p>
            <a:pPr eaLnBrk="1" hangingPunct="1">
              <a:defRPr/>
            </a:pPr>
            <a:r>
              <a:rPr lang="en-US" sz="3000" i="1" dirty="0" smtClean="0">
                <a:latin typeface="Calibri" charset="0"/>
                <a:cs typeface="Calibri" charset="0"/>
              </a:rPr>
              <a:t>Quantum Numbers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49"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8195" name="Group 8"/>
          <p:cNvGrpSpPr>
            <a:grpSpLocks/>
          </p:cNvGrpSpPr>
          <p:nvPr userDrawn="1"/>
        </p:nvGrpSpPr>
        <p:grpSpPr bwMode="auto">
          <a:xfrm>
            <a:off x="0" y="0"/>
            <a:ext cx="9144000" cy="1208088"/>
            <a:chOff x="0" y="0"/>
            <a:chExt cx="9144000" cy="1207511"/>
          </a:xfrm>
        </p:grpSpPr>
        <p:pic>
          <p:nvPicPr>
            <p:cNvPr id="8199"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8196"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7.7</a:t>
            </a:r>
          </a:p>
          <a:p>
            <a:pPr eaLnBrk="1" hangingPunct="1">
              <a:defRPr/>
            </a:pPr>
            <a:r>
              <a:rPr lang="en-US" sz="3000" i="1" dirty="0" smtClean="0">
                <a:latin typeface="Calibri" charset="0"/>
                <a:cs typeface="Calibri" charset="0"/>
              </a:rPr>
              <a:t>Orbital Shapes and Energies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0"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9219" name="Group 8"/>
          <p:cNvGrpSpPr>
            <a:grpSpLocks/>
          </p:cNvGrpSpPr>
          <p:nvPr userDrawn="1"/>
        </p:nvGrpSpPr>
        <p:grpSpPr bwMode="auto">
          <a:xfrm>
            <a:off x="0" y="0"/>
            <a:ext cx="9144000" cy="1208088"/>
            <a:chOff x="0" y="0"/>
            <a:chExt cx="9144000" cy="1207511"/>
          </a:xfrm>
        </p:grpSpPr>
        <p:pic>
          <p:nvPicPr>
            <p:cNvPr id="9223"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9220"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7.8</a:t>
            </a:r>
          </a:p>
          <a:p>
            <a:pPr eaLnBrk="1" hangingPunct="1">
              <a:defRPr/>
            </a:pPr>
            <a:r>
              <a:rPr lang="en-US" sz="3000" i="1" dirty="0" smtClean="0">
                <a:latin typeface="Calibri" charset="0"/>
                <a:cs typeface="Calibri" charset="0"/>
              </a:rPr>
              <a:t>Electron Spin and the Pauli Principle</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1"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5.xml"/><Relationship Id="rId1" Type="http://schemas.openxmlformats.org/officeDocument/2006/relationships/vmlDrawing" Target="../drawings/vmlDrawing22.vml"/><Relationship Id="rId4" Type="http://schemas.openxmlformats.org/officeDocument/2006/relationships/oleObject" Target="../embeddings/oleObject34.bin"/></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5.xml"/><Relationship Id="rId1" Type="http://schemas.openxmlformats.org/officeDocument/2006/relationships/vmlDrawing" Target="../drawings/vmlDrawing23.vml"/><Relationship Id="rId4" Type="http://schemas.openxmlformats.org/officeDocument/2006/relationships/oleObject" Target="../embeddings/oleObject35.bin"/></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6.v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8.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11.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12.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8.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9.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26.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3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7.1 - Solution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34819" name="Content Placeholder 4"/>
          <p:cNvSpPr>
            <a:spLocks noGrp="1"/>
          </p:cNvSpPr>
          <p:nvPr>
            <p:ph idx="1"/>
          </p:nvPr>
        </p:nvSpPr>
        <p:spPr/>
        <p:txBody>
          <a:bodyPr/>
          <a:lstStyle/>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Changing the wavelength to meters, we have</a:t>
            </a: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And</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34820" name="Object 2"/>
          <p:cNvGraphicFramePr>
            <a:graphicFrameLocks noChangeAspect="1"/>
          </p:cNvGraphicFramePr>
          <p:nvPr>
            <p:extLst>
              <p:ext uri="{D42A27DB-BD31-4B8C-83A1-F6EECF244321}">
                <p14:modId xmlns:p14="http://schemas.microsoft.com/office/powerpoint/2010/main" xmlns="" val="1140943137"/>
              </p:ext>
            </p:extLst>
          </p:nvPr>
        </p:nvGraphicFramePr>
        <p:xfrm>
          <a:off x="1662906" y="2782888"/>
          <a:ext cx="5745162" cy="857250"/>
        </p:xfrm>
        <a:graphic>
          <a:graphicData uri="http://schemas.openxmlformats.org/presentationml/2006/ole">
            <p:oleObj spid="_x0000_s34908" name="Equation" r:id="rId4" imgW="2806560" imgH="419040" progId="">
              <p:embed/>
            </p:oleObj>
          </a:graphicData>
        </a:graphic>
      </p:graphicFrame>
      <p:graphicFrame>
        <p:nvGraphicFramePr>
          <p:cNvPr id="34821" name="Object 3"/>
          <p:cNvGraphicFramePr>
            <a:graphicFrameLocks noChangeAspect="1"/>
          </p:cNvGraphicFramePr>
          <p:nvPr>
            <p:extLst>
              <p:ext uri="{D42A27DB-BD31-4B8C-83A1-F6EECF244321}">
                <p14:modId xmlns:p14="http://schemas.microsoft.com/office/powerpoint/2010/main" xmlns="" val="4240421043"/>
              </p:ext>
            </p:extLst>
          </p:nvPr>
        </p:nvGraphicFramePr>
        <p:xfrm>
          <a:off x="2717800" y="4252913"/>
          <a:ext cx="3633788" cy="1911350"/>
        </p:xfrm>
        <a:graphic>
          <a:graphicData uri="http://schemas.openxmlformats.org/presentationml/2006/ole">
            <p:oleObj spid="_x0000_s34909" name="Equation" r:id="rId5" imgW="1739880" imgH="91440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7.7 -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3" name="Content Placeholder 2"/>
          <p:cNvSpPr>
            <a:spLocks noGrp="1"/>
          </p:cNvSpPr>
          <p:nvPr>
            <p:ph idx="1"/>
          </p:nvPr>
        </p:nvSpPr>
        <p:spPr/>
        <p:txBody>
          <a:bodyPr/>
          <a:lstStyle/>
          <a:p>
            <a:pPr>
              <a:defRPr/>
            </a:pPr>
            <a:r>
              <a:rPr lang="en-IN" dirty="0"/>
              <a:t>Cadmium</a:t>
            </a:r>
            <a:r>
              <a:rPr lang="en-IN" i="1" dirty="0"/>
              <a:t> </a:t>
            </a:r>
            <a:r>
              <a:rPr lang="en-IN" dirty="0"/>
              <a:t>is element 48 and is located in Period 5 at the end of the 4</a:t>
            </a:r>
            <a:r>
              <a:rPr lang="en-IN" i="1" dirty="0"/>
              <a:t>d </a:t>
            </a:r>
            <a:r>
              <a:rPr lang="en-IN" dirty="0" smtClean="0"/>
              <a:t>transition metals </a:t>
            </a:r>
          </a:p>
          <a:p>
            <a:pPr lvl="1">
              <a:defRPr/>
            </a:pPr>
            <a:r>
              <a:rPr lang="en-IN" dirty="0" smtClean="0"/>
              <a:t>It </a:t>
            </a:r>
            <a:r>
              <a:rPr lang="en-IN" dirty="0"/>
              <a:t>is the tenth element in the </a:t>
            </a:r>
            <a:r>
              <a:rPr lang="en-IN" dirty="0" smtClean="0"/>
              <a:t>series</a:t>
            </a:r>
          </a:p>
          <a:p>
            <a:pPr lvl="2">
              <a:defRPr/>
            </a:pPr>
            <a:r>
              <a:rPr lang="en-IN" dirty="0" smtClean="0"/>
              <a:t>Has </a:t>
            </a:r>
            <a:r>
              <a:rPr lang="en-IN" dirty="0"/>
              <a:t>10 electrons in </a:t>
            </a:r>
            <a:r>
              <a:rPr lang="en-IN" dirty="0" smtClean="0"/>
              <a:t>the 4</a:t>
            </a:r>
            <a:r>
              <a:rPr lang="en-IN" i="1" dirty="0" smtClean="0"/>
              <a:t>d </a:t>
            </a:r>
            <a:r>
              <a:rPr lang="en-IN" dirty="0" smtClean="0"/>
              <a:t>orbitals </a:t>
            </a:r>
            <a:r>
              <a:rPr lang="en-IN" dirty="0"/>
              <a:t>in addition to the 2 electrons in the 5</a:t>
            </a:r>
            <a:r>
              <a:rPr lang="en-IN" i="1" dirty="0"/>
              <a:t>s </a:t>
            </a:r>
            <a:r>
              <a:rPr lang="en-IN" dirty="0" smtClean="0"/>
              <a:t>orbital</a:t>
            </a:r>
          </a:p>
          <a:p>
            <a:pPr lvl="1">
              <a:defRPr/>
            </a:pPr>
            <a:r>
              <a:rPr lang="en-IN" dirty="0" smtClean="0"/>
              <a:t>The </a:t>
            </a:r>
            <a:r>
              <a:rPr lang="en-IN" dirty="0"/>
              <a:t>configuration </a:t>
            </a:r>
            <a:r>
              <a:rPr lang="en-IN" dirty="0" smtClean="0"/>
              <a:t>is:</a:t>
            </a:r>
          </a:p>
          <a:p>
            <a:pPr lvl="1">
              <a:defRPr/>
            </a:pPr>
            <a:endParaRPr lang="en-IN" sz="1600" dirty="0"/>
          </a:p>
          <a:p>
            <a:pPr marL="457200" lvl="1" indent="0">
              <a:buFont typeface="Wingdings" panose="05000000000000000000" pitchFamily="2" charset="2"/>
              <a:buNone/>
              <a:defRPr/>
            </a:pPr>
            <a:r>
              <a:rPr lang="en-IN" smtClean="0"/>
              <a:t>Cd:  </a:t>
            </a:r>
            <a:r>
              <a:rPr lang="en-IN" dirty="0" smtClean="0"/>
              <a:t>1</a:t>
            </a:r>
            <a:r>
              <a:rPr lang="en-IN" i="1" dirty="0" smtClean="0"/>
              <a:t>s</a:t>
            </a:r>
            <a:r>
              <a:rPr lang="en-IN" baseline="30000" dirty="0" smtClean="0"/>
              <a:t>2</a:t>
            </a:r>
            <a:r>
              <a:rPr lang="en-IN" dirty="0" smtClean="0"/>
              <a:t>2</a:t>
            </a:r>
            <a:r>
              <a:rPr lang="en-IN" i="1" dirty="0" smtClean="0"/>
              <a:t>s</a:t>
            </a:r>
            <a:r>
              <a:rPr lang="en-IN" baseline="30000" dirty="0" smtClean="0"/>
              <a:t>2</a:t>
            </a:r>
            <a:r>
              <a:rPr lang="en-IN" dirty="0" smtClean="0"/>
              <a:t>2</a:t>
            </a:r>
            <a:r>
              <a:rPr lang="en-IN" i="1" dirty="0" smtClean="0"/>
              <a:t>p</a:t>
            </a:r>
            <a:r>
              <a:rPr lang="en-IN" baseline="30000" dirty="0" smtClean="0"/>
              <a:t>6</a:t>
            </a:r>
            <a:r>
              <a:rPr lang="en-IN" dirty="0" smtClean="0"/>
              <a:t>3</a:t>
            </a:r>
            <a:r>
              <a:rPr lang="en-IN" i="1" dirty="0" smtClean="0"/>
              <a:t>s</a:t>
            </a:r>
            <a:r>
              <a:rPr lang="en-IN" baseline="30000" dirty="0" smtClean="0"/>
              <a:t>2</a:t>
            </a:r>
            <a:r>
              <a:rPr lang="en-IN" dirty="0" smtClean="0"/>
              <a:t>3</a:t>
            </a:r>
            <a:r>
              <a:rPr lang="en-IN" i="1" dirty="0" smtClean="0"/>
              <a:t>p</a:t>
            </a:r>
            <a:r>
              <a:rPr lang="en-IN" baseline="30000" dirty="0" smtClean="0"/>
              <a:t>6</a:t>
            </a:r>
            <a:r>
              <a:rPr lang="en-IN" dirty="0" smtClean="0"/>
              <a:t>4</a:t>
            </a:r>
            <a:r>
              <a:rPr lang="en-IN" i="1" dirty="0" smtClean="0"/>
              <a:t>s</a:t>
            </a:r>
            <a:r>
              <a:rPr lang="en-IN" baseline="30000" dirty="0" smtClean="0"/>
              <a:t>2</a:t>
            </a:r>
            <a:r>
              <a:rPr lang="en-IN" dirty="0" smtClean="0"/>
              <a:t>3</a:t>
            </a:r>
            <a:r>
              <a:rPr lang="en-IN" i="1" dirty="0" smtClean="0"/>
              <a:t>d</a:t>
            </a:r>
            <a:r>
              <a:rPr lang="en-IN" baseline="30000" dirty="0" smtClean="0"/>
              <a:t>10</a:t>
            </a:r>
            <a:r>
              <a:rPr lang="en-IN" dirty="0" smtClean="0"/>
              <a:t>4</a:t>
            </a:r>
            <a:r>
              <a:rPr lang="en-IN" i="1" dirty="0" smtClean="0"/>
              <a:t>p</a:t>
            </a:r>
            <a:r>
              <a:rPr lang="en-IN" baseline="30000" dirty="0" smtClean="0"/>
              <a:t>6</a:t>
            </a:r>
            <a:r>
              <a:rPr lang="en-IN" dirty="0" smtClean="0"/>
              <a:t>5</a:t>
            </a:r>
            <a:r>
              <a:rPr lang="en-IN" i="1" dirty="0" smtClean="0"/>
              <a:t>s</a:t>
            </a:r>
            <a:r>
              <a:rPr lang="en-IN" baseline="30000" dirty="0" smtClean="0"/>
              <a:t>2</a:t>
            </a:r>
            <a:r>
              <a:rPr lang="en-IN" dirty="0" smtClean="0"/>
              <a:t>4</a:t>
            </a:r>
            <a:r>
              <a:rPr lang="en-IN" i="1" dirty="0" smtClean="0"/>
              <a:t>d</a:t>
            </a:r>
            <a:r>
              <a:rPr lang="en-IN" baseline="30000" dirty="0" smtClean="0"/>
              <a:t>10</a:t>
            </a:r>
            <a:r>
              <a:rPr lang="en-IN" dirty="0" smtClean="0"/>
              <a:t> or [Kr]5</a:t>
            </a:r>
            <a:r>
              <a:rPr lang="en-IN" i="1" dirty="0" smtClean="0"/>
              <a:t>s</a:t>
            </a:r>
            <a:r>
              <a:rPr lang="en-IN" baseline="30000" dirty="0" smtClean="0"/>
              <a:t>2</a:t>
            </a:r>
            <a:r>
              <a:rPr lang="en-IN" dirty="0" smtClean="0"/>
              <a:t>4</a:t>
            </a:r>
            <a:r>
              <a:rPr lang="en-IN" i="1" dirty="0" smtClean="0"/>
              <a:t>d</a:t>
            </a:r>
            <a:r>
              <a:rPr lang="en-IN" baseline="30000" dirty="0" smtClean="0"/>
              <a:t>10</a:t>
            </a:r>
            <a:endParaRPr lang="en-GB" baseline="30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7.7 -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3" name="Content Placeholder 2"/>
          <p:cNvSpPr>
            <a:spLocks noGrp="1"/>
          </p:cNvSpPr>
          <p:nvPr>
            <p:ph idx="1"/>
          </p:nvPr>
        </p:nvSpPr>
        <p:spPr/>
        <p:txBody>
          <a:bodyPr/>
          <a:lstStyle/>
          <a:p>
            <a:pPr>
              <a:defRPr/>
            </a:pPr>
            <a:r>
              <a:rPr lang="en-IN" dirty="0"/>
              <a:t>Hafnium</a:t>
            </a:r>
            <a:r>
              <a:rPr lang="en-IN" i="1" dirty="0"/>
              <a:t> </a:t>
            </a:r>
            <a:r>
              <a:rPr lang="en-IN" dirty="0"/>
              <a:t>is element 72 and is found in Period </a:t>
            </a:r>
            <a:r>
              <a:rPr lang="en-IN" dirty="0" smtClean="0"/>
              <a:t>6</a:t>
            </a:r>
          </a:p>
          <a:p>
            <a:pPr lvl="1">
              <a:defRPr/>
            </a:pPr>
            <a:r>
              <a:rPr lang="en-IN" dirty="0" smtClean="0"/>
              <a:t>Occurs just after </a:t>
            </a:r>
            <a:r>
              <a:rPr lang="en-IN" dirty="0"/>
              <a:t>the lanthanide </a:t>
            </a:r>
            <a:r>
              <a:rPr lang="en-IN" dirty="0" smtClean="0"/>
              <a:t>series</a:t>
            </a:r>
          </a:p>
          <a:p>
            <a:pPr lvl="1">
              <a:defRPr/>
            </a:pPr>
            <a:r>
              <a:rPr lang="en-IN" dirty="0"/>
              <a:t>T</a:t>
            </a:r>
            <a:r>
              <a:rPr lang="en-IN" dirty="0" smtClean="0"/>
              <a:t>he </a:t>
            </a:r>
            <a:r>
              <a:rPr lang="en-IN" dirty="0"/>
              <a:t>4</a:t>
            </a:r>
            <a:r>
              <a:rPr lang="en-IN" i="1" dirty="0"/>
              <a:t>f </a:t>
            </a:r>
            <a:r>
              <a:rPr lang="en-IN" dirty="0"/>
              <a:t>orbitals are already </a:t>
            </a:r>
            <a:r>
              <a:rPr lang="en-IN" dirty="0" smtClean="0"/>
              <a:t>filled</a:t>
            </a:r>
          </a:p>
          <a:p>
            <a:pPr lvl="2">
              <a:defRPr/>
            </a:pPr>
            <a:r>
              <a:rPr lang="en-IN" dirty="0" smtClean="0"/>
              <a:t>Hafnium </a:t>
            </a:r>
            <a:r>
              <a:rPr lang="en-IN" dirty="0"/>
              <a:t>is the </a:t>
            </a:r>
            <a:r>
              <a:rPr lang="en-IN" dirty="0" smtClean="0"/>
              <a:t>second member </a:t>
            </a:r>
            <a:r>
              <a:rPr lang="en-IN" dirty="0"/>
              <a:t>of the 5</a:t>
            </a:r>
            <a:r>
              <a:rPr lang="en-IN" i="1" dirty="0"/>
              <a:t>d </a:t>
            </a:r>
            <a:r>
              <a:rPr lang="en-IN" dirty="0"/>
              <a:t>transition series and has two 5</a:t>
            </a:r>
            <a:r>
              <a:rPr lang="en-IN" i="1" dirty="0"/>
              <a:t>d </a:t>
            </a:r>
            <a:r>
              <a:rPr lang="en-IN" dirty="0" smtClean="0"/>
              <a:t>electrons</a:t>
            </a:r>
          </a:p>
          <a:p>
            <a:pPr lvl="1">
              <a:defRPr/>
            </a:pPr>
            <a:r>
              <a:rPr lang="en-IN" dirty="0" smtClean="0"/>
              <a:t>The </a:t>
            </a:r>
            <a:r>
              <a:rPr lang="en-IN" dirty="0"/>
              <a:t>configuration </a:t>
            </a:r>
            <a:r>
              <a:rPr lang="en-IN" dirty="0" smtClean="0"/>
              <a:t>is:</a:t>
            </a:r>
          </a:p>
          <a:p>
            <a:pPr marL="457200" lvl="1" indent="0" algn="ctr">
              <a:buFont typeface="Wingdings" panose="05000000000000000000" pitchFamily="2" charset="2"/>
              <a:buNone/>
              <a:defRPr/>
            </a:pPr>
            <a:r>
              <a:rPr lang="en-IN" dirty="0" err="1" smtClean="0"/>
              <a:t>Hf</a:t>
            </a:r>
            <a:r>
              <a:rPr lang="en-IN" dirty="0" smtClean="0"/>
              <a:t>: 1</a:t>
            </a:r>
            <a:r>
              <a:rPr lang="en-IN" i="1" dirty="0" smtClean="0"/>
              <a:t>s</a:t>
            </a:r>
            <a:r>
              <a:rPr lang="en-IN" baseline="30000" dirty="0" smtClean="0"/>
              <a:t>2</a:t>
            </a:r>
            <a:r>
              <a:rPr lang="en-IN" dirty="0" smtClean="0"/>
              <a:t>2</a:t>
            </a:r>
            <a:r>
              <a:rPr lang="en-IN" i="1" dirty="0" smtClean="0"/>
              <a:t>s</a:t>
            </a:r>
            <a:r>
              <a:rPr lang="en-IN" baseline="30000" dirty="0" smtClean="0"/>
              <a:t>2</a:t>
            </a:r>
            <a:r>
              <a:rPr lang="en-IN" dirty="0" smtClean="0"/>
              <a:t>2</a:t>
            </a:r>
            <a:r>
              <a:rPr lang="en-IN" i="1" dirty="0" smtClean="0"/>
              <a:t>p</a:t>
            </a:r>
            <a:r>
              <a:rPr lang="en-IN" baseline="30000" dirty="0" smtClean="0"/>
              <a:t>6</a:t>
            </a:r>
            <a:r>
              <a:rPr lang="en-IN" dirty="0" smtClean="0"/>
              <a:t>3</a:t>
            </a:r>
            <a:r>
              <a:rPr lang="en-IN" i="1" dirty="0" smtClean="0"/>
              <a:t>s</a:t>
            </a:r>
            <a:r>
              <a:rPr lang="en-IN" baseline="30000" dirty="0" smtClean="0"/>
              <a:t>2</a:t>
            </a:r>
            <a:r>
              <a:rPr lang="en-IN" dirty="0" smtClean="0"/>
              <a:t>3</a:t>
            </a:r>
            <a:r>
              <a:rPr lang="en-IN" i="1" dirty="0" smtClean="0"/>
              <a:t>p</a:t>
            </a:r>
            <a:r>
              <a:rPr lang="en-IN" baseline="30000" dirty="0" smtClean="0"/>
              <a:t>6</a:t>
            </a:r>
            <a:r>
              <a:rPr lang="en-IN" dirty="0" smtClean="0"/>
              <a:t>4</a:t>
            </a:r>
            <a:r>
              <a:rPr lang="en-IN" i="1" dirty="0" smtClean="0"/>
              <a:t>s</a:t>
            </a:r>
            <a:r>
              <a:rPr lang="en-IN" baseline="30000" dirty="0" smtClean="0"/>
              <a:t>2</a:t>
            </a:r>
            <a:r>
              <a:rPr lang="en-IN" dirty="0" smtClean="0"/>
              <a:t>3</a:t>
            </a:r>
            <a:r>
              <a:rPr lang="en-IN" i="1" dirty="0" smtClean="0"/>
              <a:t>d</a:t>
            </a:r>
            <a:r>
              <a:rPr lang="en-IN" baseline="30000" dirty="0" smtClean="0"/>
              <a:t>10</a:t>
            </a:r>
            <a:r>
              <a:rPr lang="en-IN" dirty="0" smtClean="0"/>
              <a:t>4</a:t>
            </a:r>
            <a:r>
              <a:rPr lang="en-IN" i="1" dirty="0" smtClean="0"/>
              <a:t>p</a:t>
            </a:r>
            <a:r>
              <a:rPr lang="en-IN" baseline="30000" dirty="0" smtClean="0"/>
              <a:t>6</a:t>
            </a:r>
            <a:r>
              <a:rPr lang="en-IN" dirty="0" smtClean="0"/>
              <a:t>5</a:t>
            </a:r>
            <a:r>
              <a:rPr lang="en-IN" i="1" dirty="0" smtClean="0"/>
              <a:t>s</a:t>
            </a:r>
            <a:r>
              <a:rPr lang="en-IN" baseline="30000" dirty="0" smtClean="0"/>
              <a:t>2</a:t>
            </a:r>
            <a:r>
              <a:rPr lang="en-IN" dirty="0" smtClean="0"/>
              <a:t>4</a:t>
            </a:r>
            <a:r>
              <a:rPr lang="en-IN" i="1" dirty="0" smtClean="0"/>
              <a:t>d</a:t>
            </a:r>
            <a:r>
              <a:rPr lang="en-IN" baseline="30000" dirty="0" smtClean="0"/>
              <a:t>10</a:t>
            </a:r>
            <a:r>
              <a:rPr lang="en-IN" dirty="0" smtClean="0"/>
              <a:t>5</a:t>
            </a:r>
            <a:r>
              <a:rPr lang="en-IN" i="1" dirty="0" smtClean="0"/>
              <a:t>p</a:t>
            </a:r>
            <a:r>
              <a:rPr lang="en-IN" baseline="30000" dirty="0" smtClean="0"/>
              <a:t>6</a:t>
            </a:r>
            <a:r>
              <a:rPr lang="en-IN" dirty="0" smtClean="0"/>
              <a:t>6</a:t>
            </a:r>
            <a:r>
              <a:rPr lang="en-IN" i="1" dirty="0" smtClean="0"/>
              <a:t>s</a:t>
            </a:r>
            <a:r>
              <a:rPr lang="en-IN" baseline="30000" dirty="0" smtClean="0"/>
              <a:t>2</a:t>
            </a:r>
            <a:r>
              <a:rPr lang="en-IN" dirty="0" smtClean="0"/>
              <a:t>4</a:t>
            </a:r>
            <a:r>
              <a:rPr lang="en-IN" i="1" dirty="0" smtClean="0"/>
              <a:t>f</a:t>
            </a:r>
            <a:r>
              <a:rPr lang="en-IN" baseline="30000" dirty="0" smtClean="0"/>
              <a:t>14</a:t>
            </a:r>
            <a:r>
              <a:rPr lang="en-IN" dirty="0" smtClean="0"/>
              <a:t>5</a:t>
            </a:r>
            <a:r>
              <a:rPr lang="en-IN" i="1" dirty="0" smtClean="0"/>
              <a:t>d</a:t>
            </a:r>
            <a:r>
              <a:rPr lang="en-IN" baseline="30000" dirty="0" smtClean="0"/>
              <a:t>2</a:t>
            </a:r>
            <a:r>
              <a:rPr lang="en-IN" dirty="0" smtClean="0"/>
              <a:t> </a:t>
            </a:r>
          </a:p>
          <a:p>
            <a:pPr marL="457200" lvl="1" indent="0" algn="ctr">
              <a:buFont typeface="Wingdings" panose="05000000000000000000" pitchFamily="2" charset="2"/>
              <a:buNone/>
              <a:defRPr/>
            </a:pPr>
            <a:r>
              <a:rPr lang="en-IN" dirty="0" smtClean="0"/>
              <a:t>or [Xe]6</a:t>
            </a:r>
            <a:r>
              <a:rPr lang="en-IN" i="1" dirty="0" smtClean="0"/>
              <a:t>s</a:t>
            </a:r>
            <a:r>
              <a:rPr lang="en-IN" baseline="30000" dirty="0" smtClean="0"/>
              <a:t>2</a:t>
            </a:r>
            <a:r>
              <a:rPr lang="en-IN" dirty="0" smtClean="0"/>
              <a:t>4</a:t>
            </a:r>
            <a:r>
              <a:rPr lang="en-IN" i="1" dirty="0" smtClean="0"/>
              <a:t>f</a:t>
            </a:r>
            <a:r>
              <a:rPr lang="en-IN" baseline="30000" dirty="0" smtClean="0"/>
              <a:t>14</a:t>
            </a:r>
            <a:r>
              <a:rPr lang="en-IN" dirty="0" smtClean="0"/>
              <a:t>5</a:t>
            </a:r>
            <a:r>
              <a:rPr lang="en-IN" i="1" dirty="0" smtClean="0"/>
              <a:t>d</a:t>
            </a:r>
            <a:r>
              <a:rPr lang="en-IN" baseline="30000" dirty="0" smtClean="0"/>
              <a:t>2</a:t>
            </a:r>
            <a:endParaRPr lang="en-GB" baseline="30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7.7 -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4)</a:t>
            </a:r>
          </a:p>
        </p:txBody>
      </p:sp>
      <p:sp>
        <p:nvSpPr>
          <p:cNvPr id="3" name="Content Placeholder 2"/>
          <p:cNvSpPr>
            <a:spLocks noGrp="1"/>
          </p:cNvSpPr>
          <p:nvPr>
            <p:ph idx="1"/>
          </p:nvPr>
        </p:nvSpPr>
        <p:spPr/>
        <p:txBody>
          <a:bodyPr/>
          <a:lstStyle/>
          <a:p>
            <a:pPr>
              <a:defRPr/>
            </a:pPr>
            <a:r>
              <a:rPr lang="en-IN" dirty="0"/>
              <a:t>Radium is element 88 and is in Period 7 (and Group 2A) </a:t>
            </a:r>
            <a:endParaRPr lang="en-IN" dirty="0" smtClean="0"/>
          </a:p>
          <a:p>
            <a:pPr lvl="1">
              <a:defRPr/>
            </a:pPr>
            <a:r>
              <a:rPr lang="en-IN" dirty="0" smtClean="0"/>
              <a:t>Has </a:t>
            </a:r>
            <a:r>
              <a:rPr lang="en-IN" dirty="0"/>
              <a:t>two electrons in the 7</a:t>
            </a:r>
            <a:r>
              <a:rPr lang="en-IN" i="1" dirty="0"/>
              <a:t>s </a:t>
            </a:r>
            <a:r>
              <a:rPr lang="en-IN" dirty="0" smtClean="0"/>
              <a:t>orbital</a:t>
            </a:r>
          </a:p>
          <a:p>
            <a:pPr lvl="1">
              <a:defRPr/>
            </a:pPr>
            <a:r>
              <a:rPr lang="en-IN" dirty="0" smtClean="0"/>
              <a:t>The </a:t>
            </a:r>
            <a:r>
              <a:rPr lang="en-IN" dirty="0"/>
              <a:t>configuration </a:t>
            </a:r>
            <a:r>
              <a:rPr lang="en-IN" dirty="0" smtClean="0"/>
              <a:t>is:</a:t>
            </a:r>
          </a:p>
          <a:p>
            <a:pPr marL="457200" lvl="1" indent="0" algn="ctr">
              <a:buFont typeface="Wingdings" panose="05000000000000000000" pitchFamily="2" charset="2"/>
              <a:buNone/>
              <a:defRPr/>
            </a:pPr>
            <a:r>
              <a:rPr lang="en-IN" dirty="0" smtClean="0"/>
              <a:t>Ra:</a:t>
            </a:r>
          </a:p>
          <a:p>
            <a:pPr marL="457200" lvl="1" indent="0" algn="ctr">
              <a:buFont typeface="Wingdings" panose="05000000000000000000" pitchFamily="2" charset="2"/>
              <a:buNone/>
              <a:defRPr/>
            </a:pPr>
            <a:r>
              <a:rPr lang="en-IN" dirty="0" smtClean="0"/>
              <a:t>1</a:t>
            </a:r>
            <a:r>
              <a:rPr lang="en-IN" i="1" dirty="0" smtClean="0"/>
              <a:t>s</a:t>
            </a:r>
            <a:r>
              <a:rPr lang="en-IN" baseline="30000" dirty="0" smtClean="0"/>
              <a:t>2</a:t>
            </a:r>
            <a:r>
              <a:rPr lang="en-IN" dirty="0" smtClean="0"/>
              <a:t>2</a:t>
            </a:r>
            <a:r>
              <a:rPr lang="en-IN" i="1" dirty="0" smtClean="0"/>
              <a:t>s</a:t>
            </a:r>
            <a:r>
              <a:rPr lang="en-IN" baseline="30000" dirty="0" smtClean="0"/>
              <a:t>2</a:t>
            </a:r>
            <a:r>
              <a:rPr lang="en-IN" dirty="0" smtClean="0"/>
              <a:t>2</a:t>
            </a:r>
            <a:r>
              <a:rPr lang="en-IN" i="1" dirty="0" smtClean="0"/>
              <a:t>p</a:t>
            </a:r>
            <a:r>
              <a:rPr lang="en-IN" baseline="30000" dirty="0" smtClean="0"/>
              <a:t>6</a:t>
            </a:r>
            <a:r>
              <a:rPr lang="en-IN" dirty="0" smtClean="0"/>
              <a:t>3</a:t>
            </a:r>
            <a:r>
              <a:rPr lang="en-IN" i="1" dirty="0" smtClean="0"/>
              <a:t>s</a:t>
            </a:r>
            <a:r>
              <a:rPr lang="en-IN" baseline="30000" dirty="0" smtClean="0"/>
              <a:t>2</a:t>
            </a:r>
            <a:r>
              <a:rPr lang="en-IN" dirty="0" smtClean="0"/>
              <a:t>3</a:t>
            </a:r>
            <a:r>
              <a:rPr lang="en-IN" i="1" dirty="0" smtClean="0"/>
              <a:t>p</a:t>
            </a:r>
            <a:r>
              <a:rPr lang="en-IN" baseline="30000" dirty="0" smtClean="0"/>
              <a:t>6</a:t>
            </a:r>
            <a:r>
              <a:rPr lang="en-IN" dirty="0" smtClean="0"/>
              <a:t>4</a:t>
            </a:r>
            <a:r>
              <a:rPr lang="en-IN" i="1" dirty="0" smtClean="0"/>
              <a:t>s</a:t>
            </a:r>
            <a:r>
              <a:rPr lang="en-IN" baseline="30000" dirty="0" smtClean="0"/>
              <a:t>2</a:t>
            </a:r>
            <a:r>
              <a:rPr lang="en-IN" dirty="0" smtClean="0"/>
              <a:t>3</a:t>
            </a:r>
            <a:r>
              <a:rPr lang="en-IN" i="1" dirty="0" smtClean="0"/>
              <a:t>d</a:t>
            </a:r>
            <a:r>
              <a:rPr lang="en-IN" baseline="30000" dirty="0" smtClean="0"/>
              <a:t>10</a:t>
            </a:r>
            <a:r>
              <a:rPr lang="en-IN" dirty="0" smtClean="0"/>
              <a:t>4</a:t>
            </a:r>
            <a:r>
              <a:rPr lang="en-IN" i="1" dirty="0" smtClean="0"/>
              <a:t>p</a:t>
            </a:r>
            <a:r>
              <a:rPr lang="en-IN" baseline="30000" dirty="0" smtClean="0"/>
              <a:t>6</a:t>
            </a:r>
            <a:r>
              <a:rPr lang="en-IN" dirty="0" smtClean="0"/>
              <a:t>5</a:t>
            </a:r>
            <a:r>
              <a:rPr lang="en-IN" i="1" dirty="0" smtClean="0"/>
              <a:t>s</a:t>
            </a:r>
            <a:r>
              <a:rPr lang="en-IN" baseline="30000" dirty="0" smtClean="0"/>
              <a:t>2</a:t>
            </a:r>
            <a:r>
              <a:rPr lang="en-IN" dirty="0" smtClean="0"/>
              <a:t>4</a:t>
            </a:r>
            <a:r>
              <a:rPr lang="en-IN" i="1" dirty="0" smtClean="0"/>
              <a:t>d</a:t>
            </a:r>
            <a:r>
              <a:rPr lang="en-IN" baseline="30000" dirty="0" smtClean="0"/>
              <a:t>10</a:t>
            </a:r>
            <a:r>
              <a:rPr lang="en-IN" dirty="0" smtClean="0"/>
              <a:t>5</a:t>
            </a:r>
            <a:r>
              <a:rPr lang="en-IN" i="1" dirty="0" smtClean="0"/>
              <a:t>p</a:t>
            </a:r>
            <a:r>
              <a:rPr lang="en-IN" baseline="30000" dirty="0" smtClean="0"/>
              <a:t>6</a:t>
            </a:r>
            <a:r>
              <a:rPr lang="en-IN" dirty="0" smtClean="0"/>
              <a:t>6</a:t>
            </a:r>
            <a:r>
              <a:rPr lang="en-IN" i="1" dirty="0" smtClean="0"/>
              <a:t>s</a:t>
            </a:r>
            <a:r>
              <a:rPr lang="en-IN" baseline="30000" dirty="0" smtClean="0"/>
              <a:t>2</a:t>
            </a:r>
            <a:r>
              <a:rPr lang="en-IN" dirty="0" smtClean="0"/>
              <a:t>4</a:t>
            </a:r>
            <a:r>
              <a:rPr lang="en-IN" i="1" dirty="0" smtClean="0"/>
              <a:t>f</a:t>
            </a:r>
            <a:r>
              <a:rPr lang="en-IN" baseline="30000" dirty="0" smtClean="0"/>
              <a:t>14</a:t>
            </a:r>
            <a:r>
              <a:rPr lang="en-IN" dirty="0" smtClean="0"/>
              <a:t>5</a:t>
            </a:r>
            <a:r>
              <a:rPr lang="en-IN" i="1" dirty="0" smtClean="0"/>
              <a:t>d</a:t>
            </a:r>
            <a:r>
              <a:rPr lang="en-IN" baseline="30000" dirty="0" smtClean="0"/>
              <a:t>10</a:t>
            </a:r>
            <a:r>
              <a:rPr lang="en-IN" dirty="0" smtClean="0"/>
              <a:t>6</a:t>
            </a:r>
            <a:r>
              <a:rPr lang="en-IN" i="1" dirty="0" smtClean="0"/>
              <a:t>p</a:t>
            </a:r>
            <a:r>
              <a:rPr lang="en-IN" baseline="30000" dirty="0" smtClean="0"/>
              <a:t>6</a:t>
            </a:r>
            <a:r>
              <a:rPr lang="en-IN" dirty="0" smtClean="0"/>
              <a:t>7</a:t>
            </a:r>
            <a:r>
              <a:rPr lang="en-IN" i="1" dirty="0" smtClean="0"/>
              <a:t>s</a:t>
            </a:r>
            <a:r>
              <a:rPr lang="en-IN" baseline="30000" dirty="0" smtClean="0"/>
              <a:t>2</a:t>
            </a:r>
            <a:r>
              <a:rPr lang="en-IN" dirty="0" smtClean="0"/>
              <a:t> </a:t>
            </a:r>
          </a:p>
          <a:p>
            <a:pPr marL="457200" lvl="1" indent="0" algn="ctr">
              <a:buFont typeface="Wingdings" panose="05000000000000000000" pitchFamily="2" charset="2"/>
              <a:buNone/>
              <a:defRPr/>
            </a:pPr>
            <a:r>
              <a:rPr lang="en-IN" dirty="0" smtClean="0"/>
              <a:t>or </a:t>
            </a:r>
          </a:p>
          <a:p>
            <a:pPr marL="457200" lvl="1" indent="0" algn="ctr">
              <a:buFont typeface="Wingdings" panose="05000000000000000000" pitchFamily="2" charset="2"/>
              <a:buNone/>
              <a:defRPr/>
            </a:pPr>
            <a:r>
              <a:rPr lang="en-IN" dirty="0" smtClean="0"/>
              <a:t>[Rn]7</a:t>
            </a:r>
            <a:r>
              <a:rPr lang="en-IN" i="1" dirty="0" smtClean="0"/>
              <a:t>s</a:t>
            </a:r>
            <a:r>
              <a:rPr lang="en-IN" baseline="30000" dirty="0" smtClean="0"/>
              <a:t>2</a:t>
            </a:r>
            <a:endParaRPr lang="en-GB" baseline="30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5"/>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Periodic Trends</a:t>
            </a:r>
          </a:p>
        </p:txBody>
      </p:sp>
      <p:graphicFrame>
        <p:nvGraphicFramePr>
          <p:cNvPr id="2" name="Content Placeholder 1" descr="This slide contains three rectangular boxes placed in two rows. In row 1, the first box is labeled ionization energy, and the second box is labeled electron affinity. In row 2, the box is labeled atomic radius."/>
          <p:cNvGraphicFramePr>
            <a:graphicFrameLocks noGrp="1"/>
          </p:cNvGraphicFramePr>
          <p:nvPr>
            <p:ph idx="1"/>
            <p:extLst>
              <p:ext uri="{D42A27DB-BD31-4B8C-83A1-F6EECF244321}">
                <p14:modId xmlns:p14="http://schemas.microsoft.com/office/powerpoint/2010/main" xmlns="" val="871052779"/>
              </p:ext>
            </p:extLst>
          </p:nvPr>
        </p:nvGraphicFramePr>
        <p:xfrm>
          <a:off x="323850" y="2438400"/>
          <a:ext cx="8432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Ionization Energy</a:t>
            </a:r>
          </a:p>
        </p:txBody>
      </p:sp>
      <p:sp>
        <p:nvSpPr>
          <p:cNvPr id="190467" name="Rectangle 3"/>
          <p:cNvSpPr>
            <a:spLocks noGrp="1" noChangeArrowheads="1"/>
          </p:cNvSpPr>
          <p:nvPr>
            <p:ph idx="1"/>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Energy required to remove an electron from a gaseous atom or ion </a:t>
            </a:r>
          </a:p>
          <a:p>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sz="1600" smtClean="0">
              <a:latin typeface="Calibri" panose="020F0502020204030204" pitchFamily="34" charset="0"/>
              <a:ea typeface="ＭＳ Ｐゴシック" panose="020B0600070205080204" pitchFamily="34" charset="-128"/>
              <a:cs typeface="Calibri" panose="020F0502020204030204" pitchFamily="34" charset="0"/>
            </a:endParaRPr>
          </a:p>
          <a:p>
            <a:r>
              <a:rPr lang="en-US" altLang="en-US" b="1"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First ionization energy </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I</a:t>
            </a:r>
            <a:r>
              <a:rPr lang="en-US" altLang="en-US" baseline="-25000" smtClean="0">
                <a:latin typeface="Calibri" panose="020F0502020204030204" pitchFamily="34" charset="0"/>
                <a:ea typeface="ＭＳ Ｐゴシック" panose="020B0600070205080204" pitchFamily="34" charset="-128"/>
                <a:cs typeface="Calibri" panose="020F0502020204030204" pitchFamily="34" charset="0"/>
              </a:rPr>
              <a:t>1</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Energy required to remove the highest-energy electron of an atom </a:t>
            </a:r>
          </a:p>
          <a:p>
            <a:pPr lvl="1"/>
            <a:r>
              <a:rPr lang="en-US" altLang="en-US" smtClean="0">
                <a:latin typeface="Calibri" panose="020F0502020204030204" pitchFamily="34" charset="0"/>
                <a:ea typeface="ＭＳ Ｐゴシック" panose="020B0600070205080204" pitchFamily="34" charset="-128"/>
                <a:cs typeface="Calibri" panose="020F0502020204030204" pitchFamily="34" charset="0"/>
              </a:rPr>
              <a:t>Value of </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I</a:t>
            </a:r>
            <a:r>
              <a:rPr lang="en-US" altLang="en-US" baseline="-25000" smtClean="0">
                <a:latin typeface="Calibri" panose="020F0502020204030204" pitchFamily="34" charset="0"/>
                <a:ea typeface="ＭＳ Ｐゴシック" panose="020B0600070205080204" pitchFamily="34" charset="-128"/>
                <a:cs typeface="Calibri" panose="020F0502020204030204" pitchFamily="34" charset="0"/>
              </a:rPr>
              <a:t>1</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is smaller than that of the </a:t>
            </a:r>
            <a:r>
              <a:rPr lang="en-US" altLang="en-US" b="1"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second ionization energy</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I</a:t>
            </a:r>
            <a:r>
              <a:rPr lang="en-US"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a:t>
            </a:r>
          </a:p>
        </p:txBody>
      </p:sp>
      <p:graphicFrame>
        <p:nvGraphicFramePr>
          <p:cNvPr id="190470" name="Object 1"/>
          <p:cNvGraphicFramePr>
            <a:graphicFrameLocks noChangeAspect="1"/>
          </p:cNvGraphicFramePr>
          <p:nvPr>
            <p:extLst>
              <p:ext uri="{D42A27DB-BD31-4B8C-83A1-F6EECF244321}">
                <p14:modId xmlns:p14="http://schemas.microsoft.com/office/powerpoint/2010/main" xmlns="" val="2238584128"/>
              </p:ext>
            </p:extLst>
          </p:nvPr>
        </p:nvGraphicFramePr>
        <p:xfrm>
          <a:off x="3130677" y="3368973"/>
          <a:ext cx="2873120" cy="517227"/>
        </p:xfrm>
        <a:graphic>
          <a:graphicData uri="http://schemas.openxmlformats.org/presentationml/2006/ole">
            <p:oleObj spid="_x0000_s190514" name="Equation" r:id="rId4" imgW="1270000" imgH="228600" progId="">
              <p:embed/>
            </p:oleObj>
          </a:graphicData>
        </a:graphic>
      </p:graphicFrame>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Ionization Energy Trends in the Periodic Table </a:t>
            </a:r>
          </a:p>
        </p:txBody>
      </p:sp>
      <p:sp>
        <p:nvSpPr>
          <p:cNvPr id="192515" name="Rectangle 3"/>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As we go across a period from left to right,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I</a:t>
            </a:r>
            <a:r>
              <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increases</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Electrons added in the same principal quantum level do not completely shield the increasing nuclear charge caused by the added protons</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Electrons in the same principal quantum level are more strongly bound as we move from left to right on the periodic table</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Ionization Energy Trends in the Periodic Table </a:t>
            </a:r>
            <a:r>
              <a:rPr lang="en-US"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194563" name="Rectangle 3"/>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As we go down a group,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I</a:t>
            </a:r>
            <a:r>
              <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decreases</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Electrons being removed are farther from the nucleus</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As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increases, the size of the orbital increases</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Removal of electrons becomes easier </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Example 7.8 - Trends in Ionization Energies</a:t>
            </a:r>
          </a:p>
        </p:txBody>
      </p:sp>
      <p:sp>
        <p:nvSpPr>
          <p:cNvPr id="196611"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first ionization energy for phosphorus is 1060 kJ/mol, and that for sulfur is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1005 kJ/mol</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Why?</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Example 7.8 - Solution</a:t>
            </a:r>
          </a:p>
        </p:txBody>
      </p:sp>
      <p:sp>
        <p:nvSpPr>
          <p:cNvPr id="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Phosphorus and sulfur are neighboring elements in Period 3 of the periodic table and have the following valence electron configurations:</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Phosphorus is 3</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3</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Sulfur is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3</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s</a:t>
            </a:r>
            <a:r>
              <a:rPr lang="en-GB"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3</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p</a:t>
            </a:r>
            <a:r>
              <a:rPr lang="en-GB" altLang="en-US" baseline="30000" smtClean="0">
                <a:latin typeface="Calibri" panose="020F0502020204030204" pitchFamily="34" charset="0"/>
                <a:ea typeface="ＭＳ Ｐゴシック" panose="020B0600070205080204" pitchFamily="34" charset="-128"/>
                <a:cs typeface="Calibri" panose="020F0502020204030204" pitchFamily="34"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Example 7.8 - Solution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Ordinarily, the first ionization energy increases as we go across a period, so we might expect sulfur to have a greater ionization energy than phosphorus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However, in this case the fourth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p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electron in sulfur must be placed in an already occupied orbital</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electron–electron repulsions that result cause this electron to be more easily removed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than might be expected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Max Planck</a:t>
            </a:r>
          </a:p>
        </p:txBody>
      </p:sp>
      <p:sp>
        <p:nvSpPr>
          <p:cNvPr id="36867"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Postulated that energy can be gained or lost only in whole-number multiples of </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h</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ν</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p>
          <a:p>
            <a:pPr lvl="1"/>
            <a:r>
              <a:rPr lang="en-GB"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Planck’s constant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h = </a:t>
            </a:r>
            <a:r>
              <a:rPr lang="pl-PL" altLang="en-US" dirty="0" smtClean="0">
                <a:latin typeface="Calibri" panose="020F0502020204030204" pitchFamily="34" charset="0"/>
                <a:ea typeface="ＭＳ Ｐゴシック" panose="020B0600070205080204" pitchFamily="34" charset="-128"/>
                <a:cs typeface="Calibri" panose="020F0502020204030204" pitchFamily="34" charset="0"/>
              </a:rPr>
              <a:t>6.626×10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pl-PL"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34</a:t>
            </a:r>
            <a:r>
              <a:rPr lang="pl-PL" altLang="en-US" dirty="0" smtClean="0">
                <a:latin typeface="Calibri" panose="020F0502020204030204" pitchFamily="34" charset="0"/>
                <a:ea typeface="ＭＳ Ｐゴシック" panose="020B0600070205080204" pitchFamily="34" charset="-128"/>
                <a:cs typeface="Calibri" panose="020F0502020204030204" pitchFamily="34" charset="0"/>
              </a:rPr>
              <a:t> J · s</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Change in energy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E</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can be represented as follows:</a:t>
            </a:r>
          </a:p>
          <a:p>
            <a:pPr marL="914400" lvl="2" indent="0">
              <a:buNone/>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Integer </a:t>
            </a:r>
          </a:p>
          <a:p>
            <a:pPr lvl="2"/>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Planck's constant </a:t>
            </a:r>
          </a:p>
          <a:p>
            <a:pPr lvl="2"/>
            <a:r>
              <a:rPr lang="el-GR" i="1" dirty="0">
                <a:latin typeface="Times New Roman" panose="02020603050405020304" pitchFamily="18" charset="0"/>
                <a:cs typeface="Times New Roman" panose="02020603050405020304" pitchFamily="18" charset="0"/>
              </a:rPr>
              <a:t>ν</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Frequency of electromagnetic radiation absorbed or emitted </a:t>
            </a:r>
          </a:p>
          <a:p>
            <a:pPr lvl="2"/>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686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3686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7440E1CF-D194-4C86-A39E-4531E3DA2DDF}" type="slidenum">
              <a:rPr lang="en-US" altLang="en-US" sz="1000">
                <a:solidFill>
                  <a:schemeClr val="tx1"/>
                </a:solidFill>
              </a:rPr>
              <a:pPr>
                <a:spcBef>
                  <a:spcPct val="0"/>
                </a:spcBef>
                <a:buClrTx/>
                <a:buFontTx/>
                <a:buNone/>
              </a:pPr>
              <a:t>11</a:t>
            </a:fld>
            <a:endParaRPr lang="en-US" altLang="en-US" sz="1000">
              <a:solidFill>
                <a:schemeClr val="tx1"/>
              </a:solidFill>
            </a:endParaRPr>
          </a:p>
        </p:txBody>
      </p:sp>
      <p:graphicFrame>
        <p:nvGraphicFramePr>
          <p:cNvPr id="36870" name="Object 3"/>
          <p:cNvGraphicFramePr>
            <a:graphicFrameLocks noChangeAspect="1"/>
          </p:cNvGraphicFramePr>
          <p:nvPr>
            <p:extLst>
              <p:ext uri="{D42A27DB-BD31-4B8C-83A1-F6EECF244321}">
                <p14:modId xmlns:p14="http://schemas.microsoft.com/office/powerpoint/2010/main" xmlns="" val="3033557636"/>
              </p:ext>
            </p:extLst>
          </p:nvPr>
        </p:nvGraphicFramePr>
        <p:xfrm>
          <a:off x="3836986" y="4247688"/>
          <a:ext cx="1406527" cy="402104"/>
        </p:xfrm>
        <a:graphic>
          <a:graphicData uri="http://schemas.openxmlformats.org/presentationml/2006/ole">
            <p:oleObj spid="_x0000_s36915" name="Equation" r:id="rId4" imgW="621760" imgH="177646" progId="">
              <p:embed/>
            </p:oleObj>
          </a:graphicData>
        </a:graphic>
      </p:graphicFrame>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Electron Affinity</a:t>
            </a:r>
          </a:p>
        </p:txBody>
      </p:sp>
      <p:sp>
        <p:nvSpPr>
          <p:cNvPr id="199683" name="Rectangle 3"/>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Energy change associated with the addition of an electron to a gaseous atom</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sz="1800"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As we go across a period from left to right, electron affinities become more negative</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More negative the energy, greater the quantity of energy released </a:t>
            </a:r>
          </a:p>
        </p:txBody>
      </p:sp>
      <p:graphicFrame>
        <p:nvGraphicFramePr>
          <p:cNvPr id="199686" name="Object 1"/>
          <p:cNvGraphicFramePr>
            <a:graphicFrameLocks noChangeAspect="1"/>
          </p:cNvGraphicFramePr>
          <p:nvPr/>
        </p:nvGraphicFramePr>
        <p:xfrm>
          <a:off x="3136900" y="3414713"/>
          <a:ext cx="2870200" cy="496887"/>
        </p:xfrm>
        <a:graphic>
          <a:graphicData uri="http://schemas.openxmlformats.org/presentationml/2006/ole">
            <p:oleObj spid="_x0000_s199729" name="Equation" r:id="rId4" imgW="1320800" imgH="228600" progId="">
              <p:embed/>
            </p:oleObj>
          </a:graphicData>
        </a:graphic>
      </p:graphicFrame>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Electron Affinity</a:t>
            </a:r>
            <a:r>
              <a:rPr lang="en-US" altLang="en-US" sz="2000" smtClean="0">
                <a:latin typeface="Calibri" panose="020F0502020204030204" pitchFamily="34" charset="0"/>
                <a:ea typeface="ＭＳ Ｐゴシック" panose="020B0600070205080204" pitchFamily="34" charset="-128"/>
                <a:cs typeface="Calibri" panose="020F0502020204030204" pitchFamily="34" charset="0"/>
              </a:rPr>
              <a:t> (Continued)</a:t>
            </a:r>
          </a:p>
        </p:txBody>
      </p:sp>
      <p:sp>
        <p:nvSpPr>
          <p:cNvPr id="201731" name="Rectangle 3"/>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Depends on atomic number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Changes in electron repulsions can be considered as a function of electron configurations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Becomes more positive as we go down a group</a:t>
            </a:r>
          </a:p>
          <a:p>
            <a:pPr lvl="1"/>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Electrons are added at increasing distances from the nucleus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Changes are relatively small</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Atomic Radii</a:t>
            </a:r>
          </a:p>
        </p:txBody>
      </p:sp>
      <p:sp>
        <p:nvSpPr>
          <p:cNvPr id="20377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Obtained by measuring the distance between atoms in a chemical compound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Covalent atomic radii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Determined from the distances between atoms in covalent bonds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Metallic radii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Obtained from half the distance between metal atoms in solid metal crystals </a:t>
            </a: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Trends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in Atomic Radius </a:t>
            </a:r>
          </a:p>
        </p:txBody>
      </p:sp>
      <p:sp>
        <p:nvSpPr>
          <p:cNvPr id="205827" name="Content Placeholder 2"/>
          <p:cNvSpPr>
            <a:spLocks noGrp="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Atomic radius decreases in going across a period from left to right </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Caused due to increasing effective nuclear charge while going from left to right </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Valence electrons are closer to the nucleus, which decreases the size of the atom </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Atomic radius increases down a group</a:t>
            </a:r>
          </a:p>
          <a:p>
            <a:pPr lvl="1"/>
            <a:r>
              <a:rPr lang="en-US" altLang="en-US" smtClean="0">
                <a:latin typeface="Calibri" panose="020F0502020204030204" pitchFamily="34" charset="0"/>
                <a:ea typeface="ＭＳ Ｐゴシック" panose="020B0600070205080204" pitchFamily="34" charset="-128"/>
                <a:cs typeface="Arial" panose="020B0604020202020204" pitchFamily="34" charset="0"/>
              </a:rPr>
              <a:t>Caused by the increase in orbital sizes in successive principal quantum levels</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14300" y="1371600"/>
            <a:ext cx="4457700" cy="698500"/>
          </a:xfrm>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7.35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Atomic Radii for Selected Atoms</a:t>
            </a:r>
          </a:p>
        </p:txBody>
      </p:sp>
      <p:pic>
        <p:nvPicPr>
          <p:cNvPr id="207875" name="Content Placeholder 5" descr="This image depicts the atomic radii for selected atoms. It contains 7 rows of elements with their corresponding atomic radii and 8 columns, which correspond to the groups in the periodic table. Starting from the left, the columns are titled 1A, 2A, 3A, 4A, 5A, 6A, 7A, and 8A. &#10;&#10;There is a horizontal arrow that points to the right above the headers. It is labeled atomic radius decreases. At the left side of the illustration, there is a downward-pointing vertical arrow. It is labeled atomic radius increases. &#10;&#10;In row 2, column 1 reads H (37). Columns 2, 3, 4, 5, 6, and 7 are empty. Column 8 reads He (32).&#10;&#10;In row 3, column 1 reads Li (152), column 2 reads Be (113), column 3 reads B (88), column 4 reads C (77), column 5 reads N (70), column 6 reads O (66), column 7 reads F (64), and column 8 reads Ne (69).&#10;&#10;In row 4, column 1 reads Na (186), column 2 reads Mg (160), column 3 reads Al (143), column 4 reads Si (117), column 5 reads P (110), column 6 reads S (104), column 7 reads Cl (99), and column 8 reads Ar (97).&#10;&#10;In row 5, column 1 reads K (227), column 2 reads Ca (197), column 3 reads Ga (122), column 4 reads Ge (122), column 5 reads As (121), column 6 reads Se (117), column 7 reads Br (114), and column 8 reads Kr (110).&#10;&#10;In row 6, column 1 reads Rb (247), column 2 reads Sr (215), column 3 reads In (163), column 4 reads Sn (140), column 5 reads Sb (141), column 6 reads Te (143), column 7 reads I (133), and column 8 reads Xe (130).&#10;&#10;In row 7, column 1 reads Cs (265), column 2 reads Ba (217), column 3 reads TI (170), column 4 reads Pb (175), column 5 reads Bi (155), column 6 reads Po (167), column 7 reads At (140), and column 8 reads Rn (145)."/>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4537075" y="1360488"/>
            <a:ext cx="4157663" cy="5051425"/>
          </a:xfrm>
        </p:spPr>
      </p:pic>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7.10 - Trends in Radii</a:t>
            </a:r>
          </a:p>
        </p:txBody>
      </p:sp>
      <p:sp>
        <p:nvSpPr>
          <p:cNvPr id="20992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Predict the trend in radius for the following ions: </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Be</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Mg</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Ca</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Sr</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endParaRPr lang="en-GB" altLang="en-US" baseline="3000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7.10 - Solution</a:t>
            </a:r>
          </a:p>
        </p:txBody>
      </p:sp>
      <p:sp>
        <p:nvSpPr>
          <p:cNvPr id="3" name="Content Placeholder 2"/>
          <p:cNvSpPr>
            <a:spLocks noGrp="1"/>
          </p:cNvSpPr>
          <p:nvPr>
            <p:ph idx="1"/>
          </p:nvPr>
        </p:nvSpPr>
        <p:spPr/>
        <p:txBody>
          <a:bodyPr/>
          <a:lstStyle/>
          <a:p>
            <a:pPr>
              <a:defRPr/>
            </a:pPr>
            <a:r>
              <a:rPr lang="en-IN" dirty="0"/>
              <a:t>All these ions are formed by removing two electrons from an atom of a Group 2A </a:t>
            </a:r>
            <a:r>
              <a:rPr lang="en-IN" dirty="0" smtClean="0"/>
              <a:t>element</a:t>
            </a:r>
          </a:p>
          <a:p>
            <a:pPr lvl="1">
              <a:defRPr/>
            </a:pPr>
            <a:r>
              <a:rPr lang="en-IN" dirty="0" smtClean="0"/>
              <a:t>In </a:t>
            </a:r>
            <a:r>
              <a:rPr lang="en-IN" dirty="0"/>
              <a:t>going from beryllium to strontium, we are going down the group, so the </a:t>
            </a:r>
            <a:r>
              <a:rPr lang="en-IN" dirty="0" smtClean="0"/>
              <a:t>sizes </a:t>
            </a:r>
            <a:r>
              <a:rPr lang="en-GB" dirty="0" smtClean="0"/>
              <a:t>increase:</a:t>
            </a:r>
          </a:p>
          <a:p>
            <a:pPr marL="457200" lvl="1" indent="0">
              <a:buFont typeface="Wingdings" panose="05000000000000000000" pitchFamily="2" charset="2"/>
              <a:buNone/>
              <a:defRPr/>
            </a:pPr>
            <a:endParaRPr lang="en-IN" sz="1800" dirty="0"/>
          </a:p>
          <a:p>
            <a:pPr marL="457200" lvl="1" indent="0" algn="ctr">
              <a:buFont typeface="Wingdings" panose="05000000000000000000" pitchFamily="2" charset="2"/>
              <a:buNone/>
              <a:defRPr/>
            </a:pPr>
            <a:r>
              <a:rPr lang="en-GB" dirty="0" smtClean="0"/>
              <a:t>Be</a:t>
            </a:r>
            <a:r>
              <a:rPr lang="en-GB" baseline="30000" dirty="0" smtClean="0"/>
              <a:t>2+</a:t>
            </a:r>
            <a:r>
              <a:rPr lang="en-GB" dirty="0" smtClean="0"/>
              <a:t> &lt; Mg</a:t>
            </a:r>
            <a:r>
              <a:rPr lang="en-GB" baseline="30000" dirty="0" smtClean="0"/>
              <a:t>2+</a:t>
            </a:r>
            <a:r>
              <a:rPr lang="en-GB" dirty="0" smtClean="0"/>
              <a:t> &lt; Ca</a:t>
            </a:r>
            <a:r>
              <a:rPr lang="en-GB" baseline="30000" dirty="0" smtClean="0"/>
              <a:t>2+</a:t>
            </a:r>
            <a:r>
              <a:rPr lang="en-GB" dirty="0" smtClean="0"/>
              <a:t> &lt; Sr</a:t>
            </a:r>
            <a:r>
              <a:rPr lang="en-GB" baseline="30000" dirty="0" smtClean="0"/>
              <a:t>2+</a:t>
            </a:r>
            <a:endParaRPr lang="en-GB" baseline="30000" dirty="0"/>
          </a:p>
        </p:txBody>
      </p:sp>
      <p:grpSp>
        <p:nvGrpSpPr>
          <p:cNvPr id="7" name="Group 6"/>
          <p:cNvGrpSpPr>
            <a:grpSpLocks/>
          </p:cNvGrpSpPr>
          <p:nvPr/>
        </p:nvGrpSpPr>
        <p:grpSpPr bwMode="auto">
          <a:xfrm>
            <a:off x="2517775" y="5032375"/>
            <a:ext cx="1524000" cy="1073150"/>
            <a:chOff x="2517648" y="5105400"/>
            <a:chExt cx="1524000" cy="1073646"/>
          </a:xfrm>
        </p:grpSpPr>
        <p:sp>
          <p:nvSpPr>
            <p:cNvPr id="210952" name="TextBox 3"/>
            <p:cNvSpPr txBox="1">
              <a:spLocks noChangeArrowheads="1"/>
            </p:cNvSpPr>
            <p:nvPr/>
          </p:nvSpPr>
          <p:spPr bwMode="auto">
            <a:xfrm>
              <a:off x="2517648" y="5471160"/>
              <a:ext cx="1524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IN" altLang="en-US" sz="2000">
                  <a:solidFill>
                    <a:schemeClr val="bg1"/>
                  </a:solidFill>
                  <a:latin typeface="Calibri" panose="020F0502020204030204" pitchFamily="34" charset="0"/>
                </a:rPr>
                <a:t>Smallest radius</a:t>
              </a:r>
              <a:endParaRPr lang="en-GB" altLang="en-US" sz="2000">
                <a:solidFill>
                  <a:schemeClr val="bg1"/>
                </a:solidFill>
                <a:latin typeface="Calibri" panose="020F0502020204030204" pitchFamily="34" charset="0"/>
              </a:endParaRPr>
            </a:p>
          </p:txBody>
        </p:sp>
        <p:cxnSp>
          <p:nvCxnSpPr>
            <p:cNvPr id="6" name="Straight Arrow Connector 5"/>
            <p:cNvCxnSpPr/>
            <p:nvPr/>
          </p:nvCxnSpPr>
          <p:spPr bwMode="auto">
            <a:xfrm flipV="1">
              <a:off x="3276473" y="5105400"/>
              <a:ext cx="0" cy="365294"/>
            </a:xfrm>
            <a:prstGeom prst="straightConnector1">
              <a:avLst/>
            </a:prstGeom>
            <a:solidFill>
              <a:schemeClr val="accent1"/>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8" name="Group 7"/>
          <p:cNvGrpSpPr>
            <a:grpSpLocks/>
          </p:cNvGrpSpPr>
          <p:nvPr/>
        </p:nvGrpSpPr>
        <p:grpSpPr bwMode="auto">
          <a:xfrm>
            <a:off x="5486400" y="5053013"/>
            <a:ext cx="1524000" cy="1074737"/>
            <a:chOff x="2517648" y="5105400"/>
            <a:chExt cx="1524000" cy="1073646"/>
          </a:xfrm>
        </p:grpSpPr>
        <p:sp>
          <p:nvSpPr>
            <p:cNvPr id="210950" name="TextBox 8"/>
            <p:cNvSpPr txBox="1">
              <a:spLocks noChangeArrowheads="1"/>
            </p:cNvSpPr>
            <p:nvPr/>
          </p:nvSpPr>
          <p:spPr bwMode="auto">
            <a:xfrm>
              <a:off x="2517648" y="5471160"/>
              <a:ext cx="1524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IN" altLang="en-US" sz="2000">
                  <a:solidFill>
                    <a:schemeClr val="bg1"/>
                  </a:solidFill>
                  <a:latin typeface="Calibri" panose="020F0502020204030204" pitchFamily="34" charset="0"/>
                </a:rPr>
                <a:t>Largest radius</a:t>
              </a:r>
              <a:endParaRPr lang="en-GB" altLang="en-US" sz="2000">
                <a:solidFill>
                  <a:schemeClr val="bg1"/>
                </a:solidFill>
                <a:latin typeface="Calibri" panose="020F0502020204030204" pitchFamily="34" charset="0"/>
              </a:endParaRPr>
            </a:p>
          </p:txBody>
        </p:sp>
        <p:cxnSp>
          <p:nvCxnSpPr>
            <p:cNvPr id="10" name="Straight Arrow Connector 9"/>
            <p:cNvCxnSpPr/>
            <p:nvPr/>
          </p:nvCxnSpPr>
          <p:spPr bwMode="auto">
            <a:xfrm flipV="1">
              <a:off x="3276473" y="5105400"/>
              <a:ext cx="0" cy="366340"/>
            </a:xfrm>
            <a:prstGeom prst="straightConnector1">
              <a:avLst/>
            </a:prstGeom>
            <a:solidFill>
              <a:schemeClr val="accent1"/>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Conclusions from Planck’s Postulate</a:t>
            </a:r>
          </a:p>
        </p:txBody>
      </p:sp>
      <p:sp>
        <p:nvSpPr>
          <p:cNvPr id="38915"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Energy is </a:t>
            </a:r>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quantized</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and can occur in discrete units of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h</a:t>
            </a:r>
            <a:r>
              <a:rPr lang="el-GR" i="1" dirty="0" smtClean="0">
                <a:latin typeface="Times New Roman" panose="02020603050405020304" pitchFamily="18" charset="0"/>
                <a:cs typeface="Times New Roman" panose="02020603050405020304" pitchFamily="18" charset="0"/>
              </a:rPr>
              <a:t>ν</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Quantum - A packet of energy</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system can transfer energy only in whole quanta</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Energy seems to have particulate properties</a:t>
            </a:r>
          </a:p>
        </p:txBody>
      </p:sp>
      <p:sp>
        <p:nvSpPr>
          <p:cNvPr id="3891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3891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AC059582-BF4E-40E4-949D-8FDF473AC966}" type="slidenum">
              <a:rPr lang="en-US" altLang="en-US" sz="1000">
                <a:solidFill>
                  <a:schemeClr val="tx1"/>
                </a:solidFill>
              </a:rPr>
              <a:pPr>
                <a:spcBef>
                  <a:spcPct val="0"/>
                </a:spcBef>
                <a:buClrTx/>
                <a:buFontTx/>
                <a:buNone/>
              </a:pPr>
              <a:t>12</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7.2 - The Energy of a Photon</a:t>
            </a:r>
          </a:p>
        </p:txBody>
      </p:sp>
      <p:sp>
        <p:nvSpPr>
          <p:cNvPr id="40963"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blue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color</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in fireworks is often achieved by heating copper(I) chloride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CuCl</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to about 1200°C</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Then the compound emits blue light having a wavelength of 450 nm</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increment of energy (the quantum) that is emitted at 4.50×10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nm by </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CuCl</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7.2 - Solution</a:t>
            </a:r>
          </a:p>
        </p:txBody>
      </p:sp>
      <p:sp>
        <p:nvSpPr>
          <p:cNvPr id="41987"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quantum of energy can be calculated from the following equation:</a:t>
            </a: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frequency </a:t>
            </a:r>
            <a:r>
              <a:rPr lang="el-GR" i="1" dirty="0">
                <a:latin typeface="Times New Roman" panose="02020603050405020304" pitchFamily="18" charset="0"/>
                <a:cs typeface="Times New Roman" panose="02020603050405020304" pitchFamily="18" charset="0"/>
              </a:rPr>
              <a:t>ν</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for this case can be calculated as follows:</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41988" name="Object 3"/>
          <p:cNvGraphicFramePr>
            <a:graphicFrameLocks noChangeAspect="1"/>
          </p:cNvGraphicFramePr>
          <p:nvPr>
            <p:extLst>
              <p:ext uri="{D42A27DB-BD31-4B8C-83A1-F6EECF244321}">
                <p14:modId xmlns:p14="http://schemas.microsoft.com/office/powerpoint/2010/main" xmlns="" val="2937416123"/>
              </p:ext>
            </p:extLst>
          </p:nvPr>
        </p:nvGraphicFramePr>
        <p:xfrm>
          <a:off x="3941763" y="3308350"/>
          <a:ext cx="1273175" cy="414338"/>
        </p:xfrm>
        <a:graphic>
          <a:graphicData uri="http://schemas.openxmlformats.org/presentationml/2006/ole">
            <p:oleObj spid="_x0000_s42078" name="Equation" r:id="rId3" imgW="545626" imgH="177646" progId="">
              <p:embed/>
            </p:oleObj>
          </a:graphicData>
        </a:graphic>
      </p:graphicFrame>
      <p:graphicFrame>
        <p:nvGraphicFramePr>
          <p:cNvPr id="41989" name="Object 4"/>
          <p:cNvGraphicFramePr>
            <a:graphicFrameLocks noChangeAspect="1"/>
          </p:cNvGraphicFramePr>
          <p:nvPr>
            <p:extLst>
              <p:ext uri="{D42A27DB-BD31-4B8C-83A1-F6EECF244321}">
                <p14:modId xmlns:p14="http://schemas.microsoft.com/office/powerpoint/2010/main" xmlns="" val="1166951798"/>
              </p:ext>
            </p:extLst>
          </p:nvPr>
        </p:nvGraphicFramePr>
        <p:xfrm>
          <a:off x="1714500" y="4876800"/>
          <a:ext cx="5980113" cy="946150"/>
        </p:xfrm>
        <a:graphic>
          <a:graphicData uri="http://schemas.openxmlformats.org/presentationml/2006/ole">
            <p:oleObj spid="_x0000_s42079" name="Equation" r:id="rId4" imgW="2806560" imgH="44424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7.2 - Solution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43011" name="Content Placeholder 2"/>
          <p:cNvSpPr>
            <a:spLocks noGrp="1"/>
          </p:cNvSpPr>
          <p:nvPr>
            <p:ph idx="1"/>
          </p:nvPr>
        </p:nvSpPr>
        <p:spPr/>
        <p:txBody>
          <a:bodyPr/>
          <a:lstStyle/>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Therefore,</a:t>
            </a: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A sample of CuCl emitting light at 450 nm can lose energy only in increments of 4.41×10</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–19</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J, the size of the quantum in this case</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a:t>
            </a:r>
          </a:p>
        </p:txBody>
      </p:sp>
      <p:graphicFrame>
        <p:nvGraphicFramePr>
          <p:cNvPr id="43012" name="Object 5"/>
          <p:cNvGraphicFramePr>
            <a:graphicFrameLocks noChangeAspect="1"/>
          </p:cNvGraphicFramePr>
          <p:nvPr>
            <p:extLst>
              <p:ext uri="{D42A27DB-BD31-4B8C-83A1-F6EECF244321}">
                <p14:modId xmlns:p14="http://schemas.microsoft.com/office/powerpoint/2010/main" xmlns="" val="2046179884"/>
              </p:ext>
            </p:extLst>
          </p:nvPr>
        </p:nvGraphicFramePr>
        <p:xfrm>
          <a:off x="1352550" y="2778125"/>
          <a:ext cx="6432550" cy="1131888"/>
        </p:xfrm>
        <a:graphic>
          <a:graphicData uri="http://schemas.openxmlformats.org/presentationml/2006/ole">
            <p:oleObj spid="_x0000_s43057" name="Equation" r:id="rId3" imgW="3174840" imgH="55872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itle 2"/>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Albert Einstein </a:t>
            </a:r>
          </a:p>
        </p:txBody>
      </p:sp>
      <p:sp>
        <p:nvSpPr>
          <p:cNvPr id="44035"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Proposed that electromagnetic radiation is a stream of </a:t>
            </a:r>
            <a:r>
              <a:rPr lang="en-US" altLang="ja-JP" dirty="0" smtClean="0">
                <a:latin typeface="Calibri" panose="020F0502020204030204" pitchFamily="34" charset="0"/>
                <a:ea typeface="ＭＳ Ｐゴシック" panose="020B0600070205080204" pitchFamily="34" charset="-128"/>
                <a:cs typeface="Calibri" panose="020F0502020204030204" pitchFamily="34" charset="0"/>
              </a:rPr>
              <a:t>particles called </a:t>
            </a:r>
            <a:r>
              <a:rPr lang="en-US" altLang="ja-JP"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photons</a:t>
            </a:r>
            <a:endParaRPr lang="en-US" altLang="ja-JP" dirty="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ja-JP" dirty="0" smtClean="0">
                <a:latin typeface="Calibri" panose="020F0502020204030204" pitchFamily="34" charset="0"/>
                <a:ea typeface="ＭＳ Ｐゴシック" panose="020B0600070205080204" pitchFamily="34" charset="-128"/>
                <a:cs typeface="Calibri" panose="020F0502020204030204" pitchFamily="34" charset="0"/>
              </a:rPr>
              <a:t>The energy of each photon is given by:</a:t>
            </a:r>
          </a:p>
          <a:p>
            <a:pPr lvl="1"/>
            <a:endParaRPr lang="en-US" altLang="ja-JP" sz="2400"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ja-JP" sz="800"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US" altLang="ja-JP" i="1" dirty="0" smtClean="0">
                <a:latin typeface="Calibri" panose="020F0502020204030204" pitchFamily="34" charset="0"/>
                <a:ea typeface="ＭＳ Ｐゴシック" panose="020B0600070205080204" pitchFamily="34" charset="-128"/>
                <a:cs typeface="Calibri" panose="020F0502020204030204" pitchFamily="34" charset="0"/>
              </a:rPr>
              <a:t>h</a:t>
            </a:r>
            <a:r>
              <a:rPr lang="en-US" altLang="ja-JP" dirty="0" smtClean="0">
                <a:latin typeface="Calibri" panose="020F0502020204030204" pitchFamily="34" charset="0"/>
                <a:ea typeface="ＭＳ Ｐゴシック" panose="020B0600070205080204" pitchFamily="34" charset="-128"/>
                <a:cs typeface="Calibri" panose="020F0502020204030204" pitchFamily="34" charset="0"/>
              </a:rPr>
              <a:t> - Planck's constant </a:t>
            </a:r>
          </a:p>
          <a:p>
            <a:pPr lvl="2"/>
            <a:r>
              <a:rPr lang="el-GR" i="1" dirty="0">
                <a:latin typeface="Times New Roman" panose="02020603050405020304" pitchFamily="18" charset="0"/>
                <a:cs typeface="Times New Roman" panose="02020603050405020304" pitchFamily="18" charset="0"/>
              </a:rPr>
              <a:t>ν</a:t>
            </a:r>
            <a:r>
              <a:rPr lang="en-IN" altLang="ja-JP" dirty="0" smtClean="0">
                <a:latin typeface="Calibri" panose="020F0502020204030204" pitchFamily="34" charset="0"/>
                <a:ea typeface="ＭＳ Ｐゴシック" panose="020B0600070205080204" pitchFamily="34" charset="-128"/>
                <a:cs typeface="Calibri" panose="020F0502020204030204" pitchFamily="34" charset="0"/>
              </a:rPr>
              <a:t> - Frequency of radiation</a:t>
            </a:r>
          </a:p>
          <a:p>
            <a:pPr lvl="2"/>
            <a:r>
              <a:rPr lang="el-GR" altLang="ja-JP" dirty="0" smtClean="0">
                <a:latin typeface="Calibri" panose="020F0502020204030204" pitchFamily="34" charset="0"/>
                <a:ea typeface="ＭＳ Ｐゴシック" panose="020B0600070205080204" pitchFamily="34" charset="-128"/>
                <a:cs typeface="Calibri" panose="020F0502020204030204" pitchFamily="34" charset="0"/>
              </a:rPr>
              <a:t>λ</a:t>
            </a:r>
            <a:r>
              <a:rPr lang="en-IN" altLang="ja-JP" dirty="0" smtClean="0">
                <a:latin typeface="Calibri" panose="020F0502020204030204" pitchFamily="34" charset="0"/>
                <a:ea typeface="ＭＳ Ｐゴシック" panose="020B0600070205080204" pitchFamily="34" charset="-128"/>
                <a:cs typeface="Calibri" panose="020F0502020204030204" pitchFamily="34" charset="0"/>
              </a:rPr>
              <a:t> - Wavelength of radiation </a:t>
            </a:r>
            <a:endParaRPr lang="en-US" altLang="ja-JP"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403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4403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A0304941-5826-4F33-86BA-6C67080E6E6C}" type="slidenum">
              <a:rPr lang="en-US" altLang="en-US" sz="1000">
                <a:solidFill>
                  <a:schemeClr val="tx1"/>
                </a:solidFill>
              </a:rPr>
              <a:pPr>
                <a:spcBef>
                  <a:spcPct val="0"/>
                </a:spcBef>
                <a:buClrTx/>
                <a:buFontTx/>
                <a:buNone/>
              </a:pPr>
              <a:t>16</a:t>
            </a:fld>
            <a:endParaRPr lang="en-US" altLang="en-US" sz="1000">
              <a:solidFill>
                <a:schemeClr val="tx1"/>
              </a:solidFill>
            </a:endParaRPr>
          </a:p>
        </p:txBody>
      </p:sp>
      <p:graphicFrame>
        <p:nvGraphicFramePr>
          <p:cNvPr id="44039" name="Object 3"/>
          <p:cNvGraphicFramePr>
            <a:graphicFrameLocks noChangeAspect="1"/>
          </p:cNvGraphicFramePr>
          <p:nvPr>
            <p:extLst>
              <p:ext uri="{D42A27DB-BD31-4B8C-83A1-F6EECF244321}">
                <p14:modId xmlns:p14="http://schemas.microsoft.com/office/powerpoint/2010/main" xmlns="" val="915988790"/>
              </p:ext>
            </p:extLst>
          </p:nvPr>
        </p:nvGraphicFramePr>
        <p:xfrm>
          <a:off x="3644900" y="3643846"/>
          <a:ext cx="2332038" cy="881063"/>
        </p:xfrm>
        <a:graphic>
          <a:graphicData uri="http://schemas.openxmlformats.org/presentationml/2006/ole">
            <p:oleObj spid="_x0000_s44084" name="Equation" r:id="rId4" imgW="1041120" imgH="393480" progId="">
              <p:embed/>
            </p:oleObj>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altLang="en-US" dirty="0" smtClean="0"/>
              <a:t>Photoelectric Effect </a:t>
            </a:r>
          </a:p>
        </p:txBody>
      </p:sp>
      <p:sp>
        <p:nvSpPr>
          <p:cNvPr id="46083" name="Content Placeholder 2"/>
          <p:cNvSpPr>
            <a:spLocks noGrp="1"/>
          </p:cNvSpPr>
          <p:nvPr>
            <p:ph idx="1"/>
          </p:nvPr>
        </p:nvSpPr>
        <p:spPr/>
        <p:txBody>
          <a:bodyPr/>
          <a:lstStyle/>
          <a:p>
            <a:r>
              <a:rPr lang="en-GB" altLang="en-US" dirty="0" smtClean="0"/>
              <a:t>Phenomenon in which electrons are emitted from the surface of a metal when light strikes it </a:t>
            </a:r>
          </a:p>
          <a:p>
            <a:r>
              <a:rPr lang="en-GB" altLang="en-US" dirty="0" smtClean="0"/>
              <a:t>Observations</a:t>
            </a:r>
          </a:p>
          <a:p>
            <a:pPr lvl="1"/>
            <a:r>
              <a:rPr lang="en-GB" altLang="en-US" dirty="0" smtClean="0"/>
              <a:t>When frequency of light is varied, no electrons are emitted by a given metal below the threshold frequency (</a:t>
            </a:r>
            <a:r>
              <a:rPr lang="el-GR" i="1" dirty="0" smtClean="0">
                <a:latin typeface="Times New Roman" panose="02020603050405020304" pitchFamily="18" charset="0"/>
                <a:cs typeface="Times New Roman" panose="02020603050405020304" pitchFamily="18" charset="0"/>
              </a:rPr>
              <a:t>ν</a:t>
            </a:r>
            <a:r>
              <a:rPr lang="en-IN" altLang="en-US" baseline="-25000" dirty="0" smtClean="0"/>
              <a:t>0</a:t>
            </a:r>
            <a:r>
              <a:rPr lang="en-IN" altLang="en-US" dirty="0" smtClean="0"/>
              <a:t>)</a:t>
            </a:r>
          </a:p>
          <a:p>
            <a:pPr lvl="1"/>
            <a:r>
              <a:rPr lang="en-IN" altLang="en-US" dirty="0" smtClean="0"/>
              <a:t>When </a:t>
            </a:r>
            <a:r>
              <a:rPr lang="el-GR" i="1" dirty="0">
                <a:latin typeface="Times New Roman" panose="02020603050405020304" pitchFamily="18" charset="0"/>
                <a:cs typeface="Times New Roman" panose="02020603050405020304" pitchFamily="18" charset="0"/>
              </a:rPr>
              <a:t>ν</a:t>
            </a:r>
            <a:r>
              <a:rPr lang="en-IN" altLang="en-US" dirty="0" smtClean="0"/>
              <a:t> &lt;</a:t>
            </a:r>
            <a:r>
              <a:rPr lang="el-GR" altLang="en-US" dirty="0" smtClean="0"/>
              <a:t> </a:t>
            </a:r>
            <a:r>
              <a:rPr lang="el-GR" i="1" dirty="0" smtClean="0">
                <a:latin typeface="Times New Roman" panose="02020603050405020304" pitchFamily="18" charset="0"/>
                <a:cs typeface="Times New Roman" panose="02020603050405020304" pitchFamily="18" charset="0"/>
              </a:rPr>
              <a:t>ν</a:t>
            </a:r>
            <a:r>
              <a:rPr lang="en-IN" altLang="en-US" baseline="-25000" dirty="0" smtClean="0"/>
              <a:t>0</a:t>
            </a:r>
            <a:r>
              <a:rPr lang="en-IN" altLang="en-US" dirty="0" smtClean="0"/>
              <a:t>, no electrons are emitted, regardless of the intensity of the light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Photoelectric Effect</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 (Continued 1)</a:t>
            </a:r>
          </a:p>
        </p:txBody>
      </p:sp>
      <p:sp>
        <p:nvSpPr>
          <p:cNvPr id="47107"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When </a:t>
            </a:r>
            <a:r>
              <a:rPr lang="el-GR" i="1" dirty="0">
                <a:latin typeface="Times New Roman" panose="02020603050405020304" pitchFamily="18" charset="0"/>
                <a:cs typeface="Times New Roman" panose="02020603050405020304" pitchFamily="18" charset="0"/>
              </a:rPr>
              <a:t>ν</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&gt;</a:t>
            </a:r>
            <a:r>
              <a:rPr lang="el-GR" altLang="en-US" i="1" dirty="0" smtClean="0">
                <a:latin typeface="Calibri" panose="020F0502020204030204" pitchFamily="34" charset="0"/>
                <a:ea typeface="ＭＳ Ｐゴシック" panose="020B0600070205080204" pitchFamily="34" charset="-128"/>
                <a:cs typeface="Calibri" panose="020F0502020204030204" pitchFamily="34" charset="0"/>
              </a:rPr>
              <a:t> </a:t>
            </a:r>
            <a:r>
              <a:rPr lang="el-GR" i="1" dirty="0" smtClean="0">
                <a:latin typeface="Times New Roman" panose="02020603050405020304" pitchFamily="18" charset="0"/>
                <a:cs typeface="Times New Roman" panose="02020603050405020304" pitchFamily="18" charset="0"/>
              </a:rPr>
              <a:t>ν</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0</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number of electrons emitted increases with the intensity of the light </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kinetic energy (KE) of the emitted electrons increases linearly with the frequency of the light </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Assumptions </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Electromagnetic radiation is quantized</a:t>
            </a:r>
          </a:p>
          <a:p>
            <a:pPr lvl="1"/>
            <a:r>
              <a:rPr lang="el-GR" i="1" dirty="0" smtClean="0">
                <a:latin typeface="Times New Roman" panose="02020603050405020304" pitchFamily="18" charset="0"/>
                <a:cs typeface="Times New Roman" panose="02020603050405020304" pitchFamily="18" charset="0"/>
              </a:rPr>
              <a:t>ν</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0</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represents the minimum energy required to remove the electron from the surface of the metal </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7.4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The Photoelectric Effect</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48131" name="Content Placeholder 3" descr="This illustration contains two images that depict the photoelectric effect of light. &#10;&#10;The image in the left is labeled (a). It contains a flat metal surface. When low-frequency (low-energy) light waves hit the metal surface, it does not emit electrons.&#10;&#10;The image on the right is labeled (b). It contains a flat metal surface. When high-frequency (high-energy) light waves hit the surface, electrons are emitted from the metal.&#10;"/>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58763" y="2819400"/>
            <a:ext cx="8656637" cy="2744788"/>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hidden="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latin typeface="Calibri" panose="020F0502020204030204" pitchFamily="34" charset="0"/>
                <a:cs typeface="Calibri" panose="020F0502020204030204" pitchFamily="34" charset="0"/>
              </a:rPr>
              <a:t>Table of Contents </a:t>
            </a:r>
          </a:p>
        </p:txBody>
      </p:sp>
      <p:sp>
        <p:nvSpPr>
          <p:cNvPr id="19459" name="Content Placeholder 4"/>
          <p:cNvSpPr>
            <a:spLocks noGrp="1"/>
          </p:cNvSpPr>
          <p:nvPr>
            <p:ph idx="1"/>
          </p:nvPr>
        </p:nvSpPr>
        <p:spPr>
          <a:xfrm>
            <a:off x="292100" y="1295400"/>
            <a:ext cx="8851900" cy="5181600"/>
          </a:xfrm>
        </p:spPr>
        <p:txBody>
          <a:bodyPr/>
          <a:lstStyle/>
          <a:p>
            <a:r>
              <a:rPr lang="en-GB" altLang="en-US" sz="2500" dirty="0" smtClean="0">
                <a:latin typeface="Calibri" panose="020F0502020204030204" pitchFamily="34" charset="0"/>
                <a:cs typeface="Calibri" panose="020F0502020204030204" pitchFamily="34" charset="0"/>
              </a:rPr>
              <a:t>(7.1)	 Electromagnetic radiation</a:t>
            </a:r>
          </a:p>
          <a:p>
            <a:r>
              <a:rPr lang="en-GB" altLang="en-US" sz="2500" dirty="0" smtClean="0">
                <a:latin typeface="Calibri" panose="020F0502020204030204" pitchFamily="34" charset="0"/>
                <a:cs typeface="Calibri" panose="020F0502020204030204" pitchFamily="34" charset="0"/>
              </a:rPr>
              <a:t>(7.2)	 The nature of matter</a:t>
            </a:r>
          </a:p>
          <a:p>
            <a:r>
              <a:rPr lang="en-GB" altLang="en-US" sz="2500" dirty="0" smtClean="0">
                <a:latin typeface="Calibri" panose="020F0502020204030204" pitchFamily="34" charset="0"/>
                <a:cs typeface="Calibri" panose="020F0502020204030204" pitchFamily="34" charset="0"/>
              </a:rPr>
              <a:t>(7.3)	</a:t>
            </a:r>
            <a:r>
              <a:rPr lang="en-IN" altLang="en-US" sz="2500" dirty="0" smtClean="0">
                <a:latin typeface="Calibri" panose="020F0502020204030204" pitchFamily="34" charset="0"/>
                <a:cs typeface="Calibri" panose="020F0502020204030204" pitchFamily="34" charset="0"/>
              </a:rPr>
              <a:t> The atomic spectrum of hydrogen</a:t>
            </a:r>
            <a:endParaRPr lang="en-GB" altLang="en-US" sz="2500" dirty="0" smtClean="0">
              <a:latin typeface="Calibri" panose="020F0502020204030204" pitchFamily="34" charset="0"/>
              <a:cs typeface="Calibri" panose="020F0502020204030204" pitchFamily="34" charset="0"/>
            </a:endParaRPr>
          </a:p>
          <a:p>
            <a:r>
              <a:rPr lang="en-GB" altLang="en-US" sz="2500" dirty="0" smtClean="0">
                <a:latin typeface="Calibri" panose="020F0502020204030204" pitchFamily="34" charset="0"/>
                <a:cs typeface="Calibri" panose="020F0502020204030204" pitchFamily="34" charset="0"/>
              </a:rPr>
              <a:t>(7.4)	 The Bohr </a:t>
            </a:r>
            <a:r>
              <a:rPr lang="en-GB" altLang="en-US" sz="2500" dirty="0" smtClean="0">
                <a:latin typeface="Calibri" panose="020F0502020204030204" pitchFamily="34" charset="0"/>
                <a:cs typeface="Calibri" panose="020F0502020204030204" pitchFamily="34" charset="0"/>
              </a:rPr>
              <a:t>model</a:t>
            </a:r>
            <a:endParaRPr lang="en-GB" altLang="en-US" sz="2500" dirty="0" smtClean="0">
              <a:latin typeface="Calibri" panose="020F0502020204030204" pitchFamily="34" charset="0"/>
              <a:cs typeface="Calibri" panose="020F0502020204030204" pitchFamily="34" charset="0"/>
            </a:endParaRPr>
          </a:p>
          <a:p>
            <a:r>
              <a:rPr lang="en-GB" altLang="en-US" sz="2500" dirty="0" smtClean="0">
                <a:latin typeface="Calibri" panose="020F0502020204030204" pitchFamily="34" charset="0"/>
                <a:cs typeface="Calibri" panose="020F0502020204030204" pitchFamily="34" charset="0"/>
              </a:rPr>
              <a:t>(7.6)	 Quantum numbers</a:t>
            </a:r>
          </a:p>
          <a:p>
            <a:r>
              <a:rPr lang="en-GB" altLang="en-US" sz="2500" dirty="0" smtClean="0">
                <a:latin typeface="Calibri" panose="020F0502020204030204" pitchFamily="34" charset="0"/>
                <a:cs typeface="Calibri" panose="020F0502020204030204" pitchFamily="34" charset="0"/>
              </a:rPr>
              <a:t>(7.7)	 Orbital shapes and </a:t>
            </a:r>
            <a:r>
              <a:rPr lang="en-GB" altLang="en-US" sz="2500" dirty="0" smtClean="0">
                <a:latin typeface="Calibri" panose="020F0502020204030204" pitchFamily="34" charset="0"/>
                <a:cs typeface="Calibri" panose="020F0502020204030204" pitchFamily="34" charset="0"/>
              </a:rPr>
              <a:t>energies</a:t>
            </a:r>
          </a:p>
          <a:p>
            <a:r>
              <a:rPr lang="en-GB" altLang="en-US" sz="2500" dirty="0" smtClean="0">
                <a:latin typeface="Calibri" panose="020F0502020204030204" pitchFamily="34" charset="0"/>
                <a:cs typeface="Calibri" panose="020F0502020204030204" pitchFamily="34" charset="0"/>
              </a:rPr>
              <a:t>(7.8)	</a:t>
            </a:r>
            <a:r>
              <a:rPr lang="en-IN" altLang="en-US" sz="2500" dirty="0" smtClean="0">
                <a:latin typeface="Calibri" panose="020F0502020204030204" pitchFamily="34" charset="0"/>
                <a:cs typeface="Calibri" panose="020F0502020204030204" pitchFamily="34" charset="0"/>
              </a:rPr>
              <a:t> Electron spin and the Pauli </a:t>
            </a:r>
            <a:r>
              <a:rPr lang="en-GB" altLang="en-US" sz="2500" dirty="0" smtClean="0">
                <a:latin typeface="Calibri" panose="020F0502020204030204" pitchFamily="34" charset="0"/>
                <a:cs typeface="Calibri" panose="020F0502020204030204" pitchFamily="34" charset="0"/>
              </a:rPr>
              <a:t>principle</a:t>
            </a:r>
          </a:p>
          <a:p>
            <a:r>
              <a:rPr lang="en-GB" altLang="en-US" sz="2500" dirty="0" smtClean="0">
                <a:latin typeface="Calibri" panose="020F0502020204030204" pitchFamily="34" charset="0"/>
                <a:cs typeface="Calibri" panose="020F0502020204030204" pitchFamily="34" charset="0"/>
              </a:rPr>
              <a:t>(7.9)	 </a:t>
            </a:r>
            <a:r>
              <a:rPr lang="en-GB" altLang="en-US" sz="2500" dirty="0" err="1" smtClean="0">
                <a:latin typeface="Calibri" panose="020F0502020204030204" pitchFamily="34" charset="0"/>
                <a:cs typeface="Calibri" panose="020F0502020204030204" pitchFamily="34" charset="0"/>
              </a:rPr>
              <a:t>Polyelectronic</a:t>
            </a:r>
            <a:r>
              <a:rPr lang="en-GB" altLang="en-US" sz="2500" dirty="0" smtClean="0">
                <a:latin typeface="Calibri" panose="020F0502020204030204" pitchFamily="34" charset="0"/>
                <a:cs typeface="Calibri" panose="020F0502020204030204" pitchFamily="34" charset="0"/>
              </a:rPr>
              <a:t> atoms</a:t>
            </a:r>
          </a:p>
          <a:p>
            <a:r>
              <a:rPr lang="en-GB" altLang="en-US" sz="2500" dirty="0" smtClean="0">
                <a:latin typeface="Calibri" panose="020F0502020204030204" pitchFamily="34" charset="0"/>
                <a:cs typeface="Calibri" panose="020F0502020204030204" pitchFamily="34" charset="0"/>
              </a:rPr>
              <a:t>(7.10)	</a:t>
            </a:r>
            <a:r>
              <a:rPr lang="en-IN" altLang="en-US" sz="2500" dirty="0" smtClean="0">
                <a:latin typeface="Calibri" panose="020F0502020204030204" pitchFamily="34" charset="0"/>
                <a:cs typeface="Calibri" panose="020F0502020204030204" pitchFamily="34" charset="0"/>
              </a:rPr>
              <a:t> The history of the periodic table</a:t>
            </a:r>
            <a:endParaRPr lang="en-GB" altLang="en-US" sz="2500" dirty="0" smtClean="0">
              <a:latin typeface="Calibri" panose="020F0502020204030204" pitchFamily="34" charset="0"/>
              <a:cs typeface="Calibri" panose="020F0502020204030204" pitchFamily="34" charset="0"/>
            </a:endParaRPr>
          </a:p>
          <a:p>
            <a:r>
              <a:rPr lang="en-GB" altLang="en-US" sz="2500" dirty="0" smtClean="0">
                <a:latin typeface="Calibri" panose="020F0502020204030204" pitchFamily="34" charset="0"/>
                <a:cs typeface="Calibri" panose="020F0502020204030204" pitchFamily="34" charset="0"/>
              </a:rPr>
              <a:t>(7.11)	</a:t>
            </a:r>
            <a:r>
              <a:rPr lang="en-IN" altLang="en-US" sz="2500" dirty="0" smtClean="0">
                <a:latin typeface="Calibri" panose="020F0502020204030204" pitchFamily="34" charset="0"/>
                <a:cs typeface="Calibri" panose="020F0502020204030204" pitchFamily="34" charset="0"/>
              </a:rPr>
              <a:t> The </a:t>
            </a:r>
            <a:r>
              <a:rPr lang="en-IN" altLang="en-US" sz="2500" dirty="0" err="1" smtClean="0">
                <a:latin typeface="Calibri" panose="020F0502020204030204" pitchFamily="34" charset="0"/>
                <a:cs typeface="Calibri" panose="020F0502020204030204" pitchFamily="34" charset="0"/>
              </a:rPr>
              <a:t>Aufbau</a:t>
            </a:r>
            <a:r>
              <a:rPr lang="en-IN" altLang="en-US" sz="2500" dirty="0" smtClean="0">
                <a:latin typeface="Calibri" panose="020F0502020204030204" pitchFamily="34" charset="0"/>
                <a:cs typeface="Calibri" panose="020F0502020204030204" pitchFamily="34" charset="0"/>
              </a:rPr>
              <a:t> principle and the </a:t>
            </a:r>
            <a:r>
              <a:rPr lang="en-GB" altLang="en-US" sz="2500" dirty="0" smtClean="0">
                <a:latin typeface="Calibri" panose="020F0502020204030204" pitchFamily="34" charset="0"/>
                <a:cs typeface="Calibri" panose="020F0502020204030204" pitchFamily="34" charset="0"/>
              </a:rPr>
              <a:t>periodic table</a:t>
            </a:r>
          </a:p>
          <a:p>
            <a:r>
              <a:rPr lang="en-GB" altLang="en-US" sz="2500" dirty="0" smtClean="0">
                <a:latin typeface="Calibri" panose="020F0502020204030204" pitchFamily="34" charset="0"/>
                <a:cs typeface="Calibri" panose="020F0502020204030204" pitchFamily="34" charset="0"/>
              </a:rPr>
              <a:t>(7.12)	 Periodic trends in atomic properties 	</a:t>
            </a:r>
          </a:p>
          <a:p>
            <a:endParaRPr lang="en-GB" altLang="en-US" dirty="0" smtClean="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Photoelectric Effect</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 (Continued 2)</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9155" name="Content Placeholder 2"/>
          <p:cNvSpPr>
            <a:spLocks noGrp="1"/>
          </p:cNvSpPr>
          <p:nvPr>
            <p:ph idx="1"/>
          </p:nvPr>
        </p:nvSpPr>
        <p:spPr/>
        <p:txBody>
          <a:bodyPr/>
          <a:lstStyle/>
          <a:p>
            <a:r>
              <a:rPr lang="en-US" dirty="0"/>
              <a:t>Minimum energy required to remove an electron </a:t>
            </a:r>
            <a:r>
              <a:rPr lang="en-US" dirty="0" smtClean="0"/>
              <a:t>= </a:t>
            </a:r>
            <a:r>
              <a:rPr lang="en-US" i="1" dirty="0" smtClean="0"/>
              <a:t>E</a:t>
            </a:r>
            <a:r>
              <a:rPr lang="en-US" baseline="-25000" dirty="0" smtClean="0"/>
              <a:t>0 </a:t>
            </a:r>
            <a:r>
              <a:rPr lang="en-US" dirty="0" smtClean="0"/>
              <a:t>= </a:t>
            </a:r>
            <a:r>
              <a:rPr lang="en-US" i="1" dirty="0" smtClean="0"/>
              <a:t>h</a:t>
            </a:r>
            <a:r>
              <a:rPr lang="el-GR" i="1" dirty="0" smtClean="0">
                <a:latin typeface="Times New Roman" panose="02020603050405020304" pitchFamily="18" charset="0"/>
                <a:cs typeface="Times New Roman" panose="02020603050405020304" pitchFamily="18" charset="0"/>
              </a:rPr>
              <a:t>ν</a:t>
            </a:r>
            <a:r>
              <a:rPr lang="en-US" baseline="-25000" dirty="0" smtClean="0"/>
              <a:t>0</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When </a:t>
            </a:r>
            <a:r>
              <a:rPr lang="el-GR" i="1" dirty="0">
                <a:latin typeface="Times New Roman" panose="02020603050405020304" pitchFamily="18" charset="0"/>
                <a:cs typeface="Times New Roman" panose="02020603050405020304" pitchFamily="18" charset="0"/>
              </a:rPr>
              <a:t>ν</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&gt;</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l-GR" i="1" dirty="0" smtClean="0">
                <a:latin typeface="Times New Roman" panose="02020603050405020304" pitchFamily="18" charset="0"/>
                <a:cs typeface="Times New Roman" panose="02020603050405020304" pitchFamily="18" charset="0"/>
              </a:rPr>
              <a:t>ν</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0</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energy in excess of that required to remove the electron is given to the electron as kinetic energy (KE)</a:t>
            </a: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0" indent="0">
              <a:buNone/>
            </a:pPr>
            <a:endPar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49156" name="Object 3"/>
          <p:cNvGraphicFramePr>
            <a:graphicFrameLocks noChangeAspect="1"/>
          </p:cNvGraphicFramePr>
          <p:nvPr>
            <p:extLst>
              <p:ext uri="{D42A27DB-BD31-4B8C-83A1-F6EECF244321}">
                <p14:modId xmlns:p14="http://schemas.microsoft.com/office/powerpoint/2010/main" xmlns="" val="2258452494"/>
              </p:ext>
            </p:extLst>
          </p:nvPr>
        </p:nvGraphicFramePr>
        <p:xfrm>
          <a:off x="2530475" y="4792663"/>
          <a:ext cx="4019550" cy="917575"/>
        </p:xfrm>
        <a:graphic>
          <a:graphicData uri="http://schemas.openxmlformats.org/presentationml/2006/ole">
            <p:oleObj spid="_x0000_s49203" name="Equation" r:id="rId3" imgW="1726920" imgH="393480" progId="">
              <p:embed/>
            </p:oleObj>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Photoelectric Effect</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 (Continued 3)</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9155"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Here,</a:t>
            </a:r>
          </a:p>
          <a:p>
            <a:pPr lvl="2"/>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m</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 Mass of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electron</a:t>
            </a:r>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pPr lvl="2"/>
            <a:r>
              <a:rPr lang="el-GR" altLang="en-US" i="1" dirty="0" smtClean="0">
                <a:latin typeface="Times New Roman" panose="02020603050405020304" pitchFamily="18" charset="0"/>
                <a:ea typeface="ＭＳ Ｐゴシック" panose="020B0600070205080204" pitchFamily="34" charset="-128"/>
                <a:cs typeface="Times New Roman" panose="02020603050405020304" pitchFamily="18" charset="0"/>
              </a:rPr>
              <a:t>υ</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dirty="0">
                <a:latin typeface="Calibri" panose="020F0502020204030204" pitchFamily="34" charset="0"/>
                <a:ea typeface="ＭＳ Ｐゴシック" panose="020B0600070205080204" pitchFamily="34" charset="-128"/>
                <a:cs typeface="Calibri" panose="020F0502020204030204" pitchFamily="34" charset="0"/>
              </a:rPr>
              <a:t>- Velocity of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electron </a:t>
            </a:r>
            <a:endParaRPr lang="en-GB" altLang="en-US" dirty="0">
              <a:latin typeface="Calibri" panose="020F0502020204030204" pitchFamily="34" charset="0"/>
              <a:ea typeface="ＭＳ Ｐゴシック" panose="020B0600070205080204" pitchFamily="34" charset="-128"/>
              <a:cs typeface="Calibri" panose="020F0502020204030204" pitchFamily="34" charset="0"/>
            </a:endParaRPr>
          </a:p>
          <a:p>
            <a:pPr lvl="2"/>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h</a:t>
            </a:r>
            <a:r>
              <a:rPr lang="el-GR" i="1" dirty="0" smtClean="0">
                <a:latin typeface="Times New Roman" panose="02020603050405020304" pitchFamily="18" charset="0"/>
                <a:cs typeface="Times New Roman" panose="02020603050405020304" pitchFamily="18" charset="0"/>
              </a:rPr>
              <a:t>ν</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 Energy of incident photon </a:t>
            </a:r>
          </a:p>
          <a:p>
            <a:pPr lvl="2"/>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h</a:t>
            </a:r>
            <a:r>
              <a:rPr lang="el-GR" i="1" dirty="0" smtClean="0">
                <a:latin typeface="Times New Roman" panose="02020603050405020304" pitchFamily="18" charset="0"/>
                <a:cs typeface="Times New Roman" panose="02020603050405020304" pitchFamily="18" charset="0"/>
              </a:rPr>
              <a:t>ν</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0</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 Energy required to remove electron from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metal’s surface </a:t>
            </a:r>
            <a:endParaRPr lang="en-GB" altLang="en-US" dirty="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390859993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Einstein's Theory of Relativity </a:t>
            </a:r>
          </a:p>
        </p:txBody>
      </p:sp>
      <p:sp>
        <p:nvSpPr>
          <p:cNvPr id="50179" name="Rectangle 2"/>
          <p:cNvSpPr>
            <a:spLocks noGrp="1" noChangeArrowheads="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Einstein p</a:t>
            </a:r>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roposed</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that energy has mass</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When rearranged, this relation can be used to determine the mass associated with a quantity of energy </a:t>
            </a: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018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5018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ABE7720C-68E5-43A1-B1BF-1A0939666A4A}" type="slidenum">
              <a:rPr lang="en-US" altLang="en-US" sz="1000">
                <a:solidFill>
                  <a:schemeClr val="tx1"/>
                </a:solidFill>
              </a:rPr>
              <a:pPr>
                <a:spcBef>
                  <a:spcPct val="0"/>
                </a:spcBef>
                <a:buClrTx/>
                <a:buFontTx/>
                <a:buNone/>
              </a:pPr>
              <a:t>22</a:t>
            </a:fld>
            <a:endParaRPr lang="en-US" altLang="en-US" sz="1000">
              <a:solidFill>
                <a:schemeClr val="tx1"/>
              </a:solidFill>
            </a:endParaRPr>
          </a:p>
        </p:txBody>
      </p:sp>
      <p:graphicFrame>
        <p:nvGraphicFramePr>
          <p:cNvPr id="50185" name="Object 3"/>
          <p:cNvGraphicFramePr>
            <a:graphicFrameLocks noChangeAspect="1"/>
          </p:cNvGraphicFramePr>
          <p:nvPr>
            <p:extLst>
              <p:ext uri="{D42A27DB-BD31-4B8C-83A1-F6EECF244321}">
                <p14:modId xmlns:p14="http://schemas.microsoft.com/office/powerpoint/2010/main" xmlns="" val="1338198261"/>
              </p:ext>
            </p:extLst>
          </p:nvPr>
        </p:nvGraphicFramePr>
        <p:xfrm>
          <a:off x="3918744" y="3111406"/>
          <a:ext cx="1306512" cy="496888"/>
        </p:xfrm>
        <a:graphic>
          <a:graphicData uri="http://schemas.openxmlformats.org/presentationml/2006/ole">
            <p:oleObj spid="_x0000_s50273" name="Equation" r:id="rId4" imgW="533169" imgH="203112" progId="">
              <p:embed/>
            </p:oleObj>
          </a:graphicData>
        </a:graphic>
      </p:graphicFrame>
      <p:graphicFrame>
        <p:nvGraphicFramePr>
          <p:cNvPr id="50186" name="Object 4"/>
          <p:cNvGraphicFramePr>
            <a:graphicFrameLocks noChangeAspect="1"/>
          </p:cNvGraphicFramePr>
          <p:nvPr>
            <p:extLst>
              <p:ext uri="{D42A27DB-BD31-4B8C-83A1-F6EECF244321}">
                <p14:modId xmlns:p14="http://schemas.microsoft.com/office/powerpoint/2010/main" xmlns="" val="2438543427"/>
              </p:ext>
            </p:extLst>
          </p:nvPr>
        </p:nvGraphicFramePr>
        <p:xfrm>
          <a:off x="4038600" y="5328520"/>
          <a:ext cx="1030288" cy="863600"/>
        </p:xfrm>
        <a:graphic>
          <a:graphicData uri="http://schemas.openxmlformats.org/presentationml/2006/ole">
            <p:oleObj spid="_x0000_s50274" name="Equation" r:id="rId5" imgW="469696" imgH="393529" progId="">
              <p:embed/>
            </p:oleObj>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itle 2"/>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Dual Nature of Light</a:t>
            </a:r>
          </a:p>
        </p:txBody>
      </p:sp>
      <p:sp>
        <p:nvSpPr>
          <p:cNvPr id="52227" name="Rectangle 2"/>
          <p:cNvSpPr>
            <a:spLocks noGrp="1" noChangeArrowheads="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Electromagnetic 					  radiation exhibits 					        wave and particulate 			           properties </a:t>
            </a: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222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5222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0225A2BB-6802-492F-A564-7BEB9D177B46}" type="slidenum">
              <a:rPr lang="en-US" altLang="en-US" sz="1000">
                <a:solidFill>
                  <a:schemeClr val="tx1"/>
                </a:solidFill>
              </a:rPr>
              <a:pPr>
                <a:spcBef>
                  <a:spcPct val="0"/>
                </a:spcBef>
                <a:buClrTx/>
                <a:buFontTx/>
                <a:buNone/>
              </a:pPr>
              <a:t>23</a:t>
            </a:fld>
            <a:endParaRPr lang="en-US" altLang="en-US" sz="1000">
              <a:solidFill>
                <a:schemeClr val="tx1"/>
              </a:solidFill>
            </a:endParaRPr>
          </a:p>
        </p:txBody>
      </p:sp>
      <p:pic>
        <p:nvPicPr>
          <p:cNvPr id="52233" name="Picture 1" descr="This illustration contains two images that depict the dual nature of light. &#10;&#10;The image on the top depicts light as a wave phenomenon. It contains a wave of light. &#10;&#10;The image at the bottom depicts light as a stream of photons. Six photons are arranged horizontally in this image. &#10;"/>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321175" y="2667000"/>
            <a:ext cx="4645025" cy="298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Louis de Broglie</a:t>
            </a:r>
          </a:p>
        </p:txBody>
      </p:sp>
      <p:sp>
        <p:nvSpPr>
          <p:cNvPr id="54275"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Ascertained if matter that is assumed to be particulate exhibits wave properties</a:t>
            </a:r>
          </a:p>
          <a:p>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GB" altLang="en-US" sz="40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Rearranging to solve for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λ</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gives de Broglie’s equation</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 Broglie’s equation is used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to calculate the wavelength of a particle </a:t>
            </a:r>
            <a:endParaRPr lang="en-GB" altLang="en-US" dirty="0">
              <a:latin typeface="Calibri" panose="020F0502020204030204" pitchFamily="34" charset="0"/>
              <a:ea typeface="ＭＳ Ｐゴシック" panose="020B0600070205080204" pitchFamily="34" charset="-128"/>
              <a:cs typeface="Calibri" panose="020F0502020204030204" pitchFamily="34" charset="0"/>
            </a:endParaRPr>
          </a:p>
          <a:p>
            <a:pPr lvl="2"/>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54276" name="Object 3"/>
          <p:cNvGraphicFramePr>
            <a:graphicFrameLocks noChangeAspect="1"/>
          </p:cNvGraphicFramePr>
          <p:nvPr>
            <p:extLst>
              <p:ext uri="{D42A27DB-BD31-4B8C-83A1-F6EECF244321}">
                <p14:modId xmlns:p14="http://schemas.microsoft.com/office/powerpoint/2010/main" xmlns="" val="2956837909"/>
              </p:ext>
            </p:extLst>
          </p:nvPr>
        </p:nvGraphicFramePr>
        <p:xfrm>
          <a:off x="2971800" y="3338513"/>
          <a:ext cx="1201738" cy="908050"/>
        </p:xfrm>
        <a:graphic>
          <a:graphicData uri="http://schemas.openxmlformats.org/presentationml/2006/ole">
            <p:oleObj spid="_x0000_s54368" name="Equation" r:id="rId3" imgW="520560" imgH="393480" progId="">
              <p:embed/>
            </p:oleObj>
          </a:graphicData>
        </a:graphic>
      </p:graphicFrame>
      <p:graphicFrame>
        <p:nvGraphicFramePr>
          <p:cNvPr id="54277" name="Object 4"/>
          <p:cNvGraphicFramePr>
            <a:graphicFrameLocks noChangeAspect="1"/>
          </p:cNvGraphicFramePr>
          <p:nvPr>
            <p:extLst>
              <p:ext uri="{D42A27DB-BD31-4B8C-83A1-F6EECF244321}">
                <p14:modId xmlns:p14="http://schemas.microsoft.com/office/powerpoint/2010/main" xmlns="" val="2075543149"/>
              </p:ext>
            </p:extLst>
          </p:nvPr>
        </p:nvGraphicFramePr>
        <p:xfrm>
          <a:off x="3867150" y="5491163"/>
          <a:ext cx="1173163" cy="908050"/>
        </p:xfrm>
        <a:graphic>
          <a:graphicData uri="http://schemas.openxmlformats.org/presentationml/2006/ole">
            <p:oleObj spid="_x0000_s54369" name="Equation" r:id="rId4" imgW="507960" imgH="393480" progId="">
              <p:embed/>
            </p:oleObj>
          </a:graphicData>
        </a:graphic>
      </p:graphicFrame>
      <p:sp>
        <p:nvSpPr>
          <p:cNvPr id="54278" name="TextBox 5"/>
          <p:cNvSpPr txBox="1">
            <a:spLocks noChangeArrowheads="1"/>
          </p:cNvSpPr>
          <p:nvPr/>
        </p:nvSpPr>
        <p:spPr bwMode="auto">
          <a:xfrm>
            <a:off x="4827588" y="3371850"/>
            <a:ext cx="27527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ClrTx/>
              <a:buFontTx/>
              <a:buNone/>
            </a:pPr>
            <a:r>
              <a:rPr lang="en-GB" altLang="en-US" sz="1800"/>
              <a:t>Relationship between mass and wavelength for electromagnetic radiation </a:t>
            </a:r>
          </a:p>
        </p:txBody>
      </p:sp>
      <p:cxnSp>
        <p:nvCxnSpPr>
          <p:cNvPr id="8" name="Straight Arrow Connector 7"/>
          <p:cNvCxnSpPr/>
          <p:nvPr/>
        </p:nvCxnSpPr>
        <p:spPr bwMode="auto">
          <a:xfrm flipH="1">
            <a:off x="4418013" y="3810000"/>
            <a:ext cx="381000" cy="0"/>
          </a:xfrm>
          <a:prstGeom prst="straightConnector1">
            <a:avLst/>
          </a:prstGeom>
          <a:solidFill>
            <a:schemeClr val="accent1"/>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7.3 - Calculations of Wavelength</a:t>
            </a:r>
          </a:p>
        </p:txBody>
      </p:sp>
      <p:sp>
        <p:nvSpPr>
          <p:cNvPr id="55299"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Compare the wavelength for an electron (mass = 9.11×10</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–31</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kg) traveling at a speed of 1.0×10</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7</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m/s with that for a ball (mass = 0.10 kg) traveling at 35 m/s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7.3 - Solution</a:t>
            </a:r>
          </a:p>
        </p:txBody>
      </p:sp>
      <p:sp>
        <p:nvSpPr>
          <p:cNvPr id="56323"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We use the equation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λ</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m</a:t>
            </a:r>
            <a:r>
              <a:rPr lang="el-GR" altLang="en-US" i="1" dirty="0" smtClean="0">
                <a:latin typeface="Times New Roman" panose="02020603050405020304" pitchFamily="18" charset="0"/>
                <a:ea typeface="ＭＳ Ｐゴシック" panose="020B0600070205080204" pitchFamily="34" charset="-128"/>
                <a:cs typeface="Times New Roman" panose="02020603050405020304" pitchFamily="18" charset="0"/>
              </a:rPr>
              <a:t>υ</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where </a:t>
            </a:r>
          </a:p>
          <a:p>
            <a:pPr lvl="1"/>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h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6.626</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10</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–34</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J · s or 6.626</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10</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–34</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kg · m</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/s</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Since 1 J = 1 kg · m</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/s</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For the electron,</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56324" name="Object 5"/>
          <p:cNvGraphicFramePr>
            <a:graphicFrameLocks noChangeAspect="1"/>
          </p:cNvGraphicFramePr>
          <p:nvPr>
            <p:extLst>
              <p:ext uri="{D42A27DB-BD31-4B8C-83A1-F6EECF244321}">
                <p14:modId xmlns:p14="http://schemas.microsoft.com/office/powerpoint/2010/main" xmlns="" val="1954347998"/>
              </p:ext>
            </p:extLst>
          </p:nvPr>
        </p:nvGraphicFramePr>
        <p:xfrm>
          <a:off x="607485" y="4386263"/>
          <a:ext cx="8248650" cy="1633537"/>
        </p:xfrm>
        <a:graphic>
          <a:graphicData uri="http://schemas.openxmlformats.org/presentationml/2006/ole">
            <p:oleObj spid="_x0000_s56368" name="Equation" r:id="rId3" imgW="3720960" imgH="73656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7.3 - Solution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57347" name="Content Placeholder 2"/>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For the ball,</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57348" name="Object 5"/>
          <p:cNvGraphicFramePr>
            <a:graphicFrameLocks noChangeAspect="1"/>
          </p:cNvGraphicFramePr>
          <p:nvPr>
            <p:extLst>
              <p:ext uri="{D42A27DB-BD31-4B8C-83A1-F6EECF244321}">
                <p14:modId xmlns:p14="http://schemas.microsoft.com/office/powerpoint/2010/main" xmlns="" val="1891272582"/>
              </p:ext>
            </p:extLst>
          </p:nvPr>
        </p:nvGraphicFramePr>
        <p:xfrm>
          <a:off x="1347788" y="3006725"/>
          <a:ext cx="6835775" cy="1716088"/>
        </p:xfrm>
        <a:graphic>
          <a:graphicData uri="http://schemas.openxmlformats.org/presentationml/2006/ole">
            <p:oleObj spid="_x0000_s57392" name="Equation" r:id="rId3" imgW="2933640" imgH="73656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Diffraction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8371"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Results when light is scattered from a regular array of points or lines </a:t>
            </a:r>
          </a:p>
          <a:p>
            <a:pPr lvl="1"/>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Colors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result from various wavelengths of visible light that are not scattered in the same way </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Scattered radiation produces a </a:t>
            </a:r>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diffraction pattern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of bright spots and dark areas on a photographic plate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Explained in terms of waves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7.6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Diffraction Pattern of a Beryl Crystal</a:t>
            </a:r>
          </a:p>
        </p:txBody>
      </p:sp>
      <p:pic>
        <p:nvPicPr>
          <p:cNvPr id="59395" name="Content Placeholder 3" descr="This illustration depicts the diffraction pattern of a beryl crystal. On the left, there is an image of the diffraction pattern. Two arrows arise from this image and points to two other images. &#10;&#10;The first image is labeled (a) constructive interference. The left side of this image contains waves in phase, where the peaks on one wave match the peaks on the other wave. An arrow points to the right. This arrow connects the first depiction to a single wave labeled increased intensity (bright spot). &#10;&#10;The second image is labeled (b) destructive interference. The left side of this image contains waves out of phase, in which the troughs and peaks coincide. An arrow points to the right. This arrow connects the first depiction to a single line labeled decreased intensity (dark spot).&#10;"/>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283475" y="2013685"/>
            <a:ext cx="6594232" cy="4437180"/>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Electromagnetic Radiation</a:t>
            </a:r>
          </a:p>
        </p:txBody>
      </p:sp>
      <p:sp>
        <p:nvSpPr>
          <p:cNvPr id="21507" name="Rectangle 3"/>
          <p:cNvSpPr>
            <a:spLocks noGrp="1" noChangeArrowheads="1"/>
          </p:cNvSpPr>
          <p:nvPr>
            <p:ph type="body"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One of the means by which energy travels through space </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Exhibits wavelike behavior </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Travels at the speed of light in a vacuum</a:t>
            </a:r>
          </a:p>
        </p:txBody>
      </p:sp>
      <p:sp>
        <p:nvSpPr>
          <p:cNvPr id="2150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2150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80CABEC-58B9-4532-97B4-64D8B5EB5EB0}" type="slidenum">
              <a:rPr lang="en-US" altLang="en-US" sz="1000">
                <a:solidFill>
                  <a:schemeClr val="tx1"/>
                </a:solidFill>
              </a:rPr>
              <a:pPr>
                <a:spcBef>
                  <a:spcPct val="0"/>
                </a:spcBef>
                <a:buClrTx/>
                <a:buFontTx/>
                <a:buNone/>
              </a:pPr>
              <a:t>3</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Title 2"/>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Emission Spectrum of the Hydrogen Atom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0419"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When a sample of hydrogen gas receives a high-energy spark, the H</a:t>
            </a:r>
            <a:r>
              <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molecules absorb energy, and some H—H bonds are broken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Resulting hydrogen atoms are excited </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Atoms contain excess energy that is released by emitting light of various wavelengths to produce an emission spectrum </a:t>
            </a: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042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6042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AE5FA16E-59BE-45FC-9209-86F2CB440006}" type="slidenum">
              <a:rPr lang="en-US" altLang="en-US" sz="1000">
                <a:solidFill>
                  <a:schemeClr val="tx1"/>
                </a:solidFill>
              </a:rPr>
              <a:pPr>
                <a:spcBef>
                  <a:spcPct val="0"/>
                </a:spcBef>
                <a:buClrTx/>
                <a:buFontTx/>
                <a:buNone/>
              </a:pPr>
              <a:t>30</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Title 2"/>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Continuous and Line Spectra</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2467" name="Rectangle 2"/>
          <p:cNvSpPr>
            <a:spLocks noGrp="1" noChangeArrowheads="1"/>
          </p:cNvSpPr>
          <p:nvPr>
            <p:ph idx="1"/>
          </p:nvPr>
        </p:nvSpPr>
        <p:spPr/>
        <p:txBody>
          <a:bodyPr/>
          <a:lstStyle/>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Continuous spectrum</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Results when white light is passed through a prism</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Contains all the wavelengths of visible light</a:t>
            </a:r>
          </a:p>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Line spectrum</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Shows only certain discrete wavelengths</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Example - Hydrogen emission spectrum</a:t>
            </a:r>
          </a:p>
        </p:txBody>
      </p:sp>
      <p:sp>
        <p:nvSpPr>
          <p:cNvPr id="6246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6246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BDD15462-4E2B-4550-8FB7-1E39ABA47F17}" type="slidenum">
              <a:rPr lang="en-US" altLang="en-US" sz="1000">
                <a:solidFill>
                  <a:schemeClr val="tx1"/>
                </a:solidFill>
              </a:rPr>
              <a:pPr>
                <a:spcBef>
                  <a:spcPct val="0"/>
                </a:spcBef>
                <a:buClrTx/>
                <a:buFontTx/>
                <a:buNone/>
              </a:pPr>
              <a:t>31</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4"/>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7.7 (a)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 Continuous Spectrum</a:t>
            </a:r>
          </a:p>
        </p:txBody>
      </p:sp>
      <p:pic>
        <p:nvPicPr>
          <p:cNvPr id="64515" name="Content Placeholder 6" descr="This image illustrates the formation of a continuous spectrum that contains all wavelengths of visible light. The white light source is seen on the left side of the image. This light travels through a rectangular slit and hits a prism. Light diffracts from the prism, and a continuous spectrum can be viewed on the photographic plate.  "/>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69875" y="2403009"/>
            <a:ext cx="8591550" cy="3475037"/>
          </a:xfr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7.7 (b)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The Hydrogen Line Spectrum</a:t>
            </a:r>
          </a:p>
        </p:txBody>
      </p:sp>
      <p:pic>
        <p:nvPicPr>
          <p:cNvPr id="65539" name="Content Placeholder 2" descr="This image illustrates the hydrogen line spectrum, which contains only a few discrete wavelengths. On the left side of the image there is a hydrogen gas discharge tube. When high voltage current is passed, light from this discharge tube passes through a slit and hits a prism. The prism diffracts light on to a photographic plate. The following wavelengths are depicted on the photographic plate:&#10;410 nm&#10;434 nm&#10;486 nm&#10;656 nm&#10;"/>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828715" y="2264915"/>
            <a:ext cx="7503753" cy="4056958"/>
          </a:xfr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Significance of the Line Spectrum of Hydrogen </a:t>
            </a:r>
          </a:p>
        </p:txBody>
      </p:sp>
      <p:sp>
        <p:nvSpPr>
          <p:cNvPr id="66563" name="Rectangle 3"/>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Only certain energies are allowed for the electron in the hydrogen atom</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Change between two discrete energy levels emits a photon of light</a:t>
            </a:r>
            <a:endParaRPr lang="el-GR"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656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6656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2C3D3D9D-2ECD-4CC5-9035-6789B83E262F}" type="slidenum">
              <a:rPr lang="en-US" altLang="en-US" sz="1000">
                <a:solidFill>
                  <a:schemeClr val="tx1"/>
                </a:solidFill>
              </a:rPr>
              <a:pPr>
                <a:spcBef>
                  <a:spcPct val="0"/>
                </a:spcBef>
                <a:buClrTx/>
                <a:buFontTx/>
                <a:buNone/>
              </a:pPr>
              <a:t>34</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4"/>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Critical Thinking</a:t>
            </a:r>
          </a:p>
        </p:txBody>
      </p:sp>
      <p:sp>
        <p:nvSpPr>
          <p:cNvPr id="68611" name="Content Placeholder 5"/>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We now have evidence that electron energy levels in the atoms are quantized</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Some of this evidence is discussed in this chapter</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if energy levels in atoms were not quantized? </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are some differences we would notice?</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Title 2"/>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Quantum Model for the Hydrogen Atom - Niels Bohr</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9635" name="Rectangle 2"/>
          <p:cNvSpPr>
            <a:spLocks noGrp="1" noChangeArrowheads="1"/>
          </p:cNvSpPr>
          <p:nvPr>
            <p:ph idx="1"/>
          </p:nvPr>
        </p:nvSpPr>
        <p:spPr/>
        <p:txBody>
          <a:bodyPr/>
          <a:lstStyle/>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Quantum model</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The electron in a hydrogen atom moves around the nucleus in certain allowed circular orbits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Tendency of the revolving electrons to fly off the atom can be balanced by its attraction to the positively charged nucleus </a:t>
            </a:r>
          </a:p>
          <a:p>
            <a:pPr lvl="1"/>
            <a:r>
              <a:rPr lang="en-US" altLang="en-US" dirty="0">
                <a:latin typeface="Calibri" panose="020F0502020204030204" pitchFamily="34" charset="0"/>
                <a:ea typeface="ＭＳ Ｐゴシック" panose="020B0600070205080204" pitchFamily="34" charset="-128"/>
                <a:cs typeface="Calibri" panose="020F0502020204030204" pitchFamily="34" charset="0"/>
              </a:rPr>
              <a:t>Assumption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Angular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momentum of the electron occurs in certain increments </a:t>
            </a:r>
          </a:p>
          <a:p>
            <a:pPr lvl="2"/>
            <a:r>
              <a:rPr lang="en-US" altLang="en-US" dirty="0">
                <a:latin typeface="Calibri" panose="020F0502020204030204" pitchFamily="34" charset="0"/>
                <a:ea typeface="ＭＳ Ｐゴシック" panose="020B0600070205080204" pitchFamily="34" charset="-128"/>
                <a:cs typeface="Calibri" panose="020F0502020204030204" pitchFamily="34" charset="0"/>
              </a:rPr>
              <a:t>Angular momentum = </a:t>
            </a:r>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mass×velocity×orbital</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radius</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963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6963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4CA6D55D-EEF0-45F7-B822-31B7749458E9}" type="slidenum">
              <a:rPr lang="en-US" altLang="en-US" sz="1000">
                <a:solidFill>
                  <a:schemeClr val="tx1"/>
                </a:solidFill>
              </a:rPr>
              <a:pPr>
                <a:spcBef>
                  <a:spcPct val="0"/>
                </a:spcBef>
                <a:buClrTx/>
                <a:buFontTx/>
                <a:buNone/>
              </a:pPr>
              <a:t>36</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7.9 (a)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An Energy-Level Diagram for Electronic Transitions</a:t>
            </a:r>
          </a:p>
        </p:txBody>
      </p:sp>
      <p:pic>
        <p:nvPicPr>
          <p:cNvPr id="73731" name="Content Placeholder 5" descr="This figure depicts the energy-level diagram for electronic transitions in the hydrogen atom. The movement of electrons from a higher-energy level to a lower-energy level is seen here."/>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4444466" y="2057400"/>
            <a:ext cx="4391025" cy="4400550"/>
          </a:xfrm>
        </p:spPr>
      </p:pic>
      <p:sp>
        <p:nvSpPr>
          <p:cNvPr id="7373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7373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ECB905E-C4EF-4CEA-9FF2-04ADDD123881}" type="slidenum">
              <a:rPr lang="en-US" altLang="en-US" sz="1000">
                <a:solidFill>
                  <a:schemeClr val="tx1"/>
                </a:solidFill>
              </a:rPr>
              <a:pPr>
                <a:spcBef>
                  <a:spcPct val="0"/>
                </a:spcBef>
                <a:buClrTx/>
                <a:buFontTx/>
                <a:buNone/>
              </a:pPr>
              <a:t>37</a:t>
            </a:fld>
            <a:endParaRPr lang="en-US" altLang="en-US" sz="1000">
              <a:solidFill>
                <a:schemeClr val="tx1"/>
              </a:solidFill>
            </a:endParaRPr>
          </a:p>
        </p:txBody>
      </p:sp>
      <p:sp>
        <p:nvSpPr>
          <p:cNvPr id="6" name="Rectangle 2"/>
          <p:cNvSpPr txBox="1">
            <a:spLocks noChangeArrowheads="1"/>
          </p:cNvSpPr>
          <p:nvPr/>
        </p:nvSpPr>
        <p:spPr bwMode="auto">
          <a:xfrm>
            <a:off x="114300" y="2133600"/>
            <a:ext cx="4330166"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dirty="0"/>
              <a:t>Bohr’s model gave hydrogen atom energy levels consistent </a:t>
            </a:r>
            <a:r>
              <a:rPr lang="en-US" dirty="0" smtClean="0"/>
              <a:t>with the </a:t>
            </a:r>
            <a:r>
              <a:rPr lang="en-US" dirty="0"/>
              <a:t>hydrogen emission spectrum</a:t>
            </a:r>
            <a:endParaRPr lang="en-US" altLang="en-US" kern="0"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7.9 (b and c)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Electronic Transitions in 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he Bohr Model for the Hydrogen A</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tom</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5779"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75780"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85D836F1-DE04-4E26-8164-627DAF0043D4}" type="slidenum">
              <a:rPr lang="en-US" altLang="en-US" sz="1000">
                <a:solidFill>
                  <a:schemeClr val="tx1"/>
                </a:solidFill>
              </a:rPr>
              <a:pPr>
                <a:spcBef>
                  <a:spcPct val="0"/>
                </a:spcBef>
                <a:buClrTx/>
                <a:buFontTx/>
                <a:buNone/>
              </a:pPr>
              <a:t>38</a:t>
            </a:fld>
            <a:endParaRPr lang="en-US" altLang="en-US" sz="1000">
              <a:solidFill>
                <a:schemeClr val="tx1"/>
              </a:solidFill>
            </a:endParaRPr>
          </a:p>
        </p:txBody>
      </p:sp>
      <p:sp>
        <p:nvSpPr>
          <p:cNvPr id="75782" name="Content Placeholder 6"/>
          <p:cNvSpPr>
            <a:spLocks noGrp="1"/>
          </p:cNvSpPr>
          <p:nvPr>
            <p:ph idx="1"/>
          </p:nvPr>
        </p:nvSpPr>
        <p:spPr>
          <a:xfrm>
            <a:off x="228600" y="2895600"/>
            <a:ext cx="4951413" cy="1981200"/>
          </a:xfrm>
        </p:spPr>
        <p:txBody>
          <a:bodyPr/>
          <a:lstStyle/>
          <a:p>
            <a:pPr marL="514350" indent="-514350">
              <a:buFont typeface="Arial" panose="020B0604020202020204" pitchFamily="34" charset="0"/>
              <a:buAutoNum type="alphaLcParenR" startAt="2"/>
            </a:pPr>
            <a:r>
              <a:rPr lang="en-GB" altLang="en-US" sz="2200" dirty="0" smtClean="0">
                <a:latin typeface="Calibri" panose="020F0502020204030204" pitchFamily="34" charset="0"/>
                <a:ea typeface="ＭＳ Ｐゴシック" panose="020B0600070205080204" pitchFamily="34" charset="-128"/>
                <a:cs typeface="Calibri" panose="020F0502020204030204" pitchFamily="34" charset="0"/>
              </a:rPr>
              <a:t>An orbit-transition diagram, which accounts for the experimental spectrum</a:t>
            </a:r>
          </a:p>
          <a:p>
            <a:pPr marL="514350" indent="-514350">
              <a:buFont typeface="Arial" panose="020B0604020202020204" pitchFamily="34" charset="0"/>
              <a:buAutoNum type="alphaLcParenR" startAt="2"/>
            </a:pPr>
            <a:r>
              <a:rPr lang="en-GB" altLang="en-US" sz="2200" dirty="0" smtClean="0">
                <a:latin typeface="Calibri" panose="020F0502020204030204" pitchFamily="34" charset="0"/>
                <a:ea typeface="ＭＳ Ｐゴシック" panose="020B0600070205080204" pitchFamily="34" charset="-128"/>
                <a:cs typeface="Calibri" panose="020F0502020204030204" pitchFamily="34" charset="0"/>
              </a:rPr>
              <a:t>The </a:t>
            </a:r>
            <a:r>
              <a:rPr lang="en-IN" altLang="en-US" sz="2200" dirty="0" smtClean="0">
                <a:latin typeface="Calibri" panose="020F0502020204030204" pitchFamily="34" charset="0"/>
                <a:ea typeface="ＭＳ Ｐゴシック" panose="020B0600070205080204" pitchFamily="34" charset="-128"/>
                <a:cs typeface="Calibri" panose="020F0502020204030204" pitchFamily="34" charset="0"/>
              </a:rPr>
              <a:t>resulting line spectrum on a photographic </a:t>
            </a:r>
            <a:r>
              <a:rPr lang="en-GB" altLang="en-US" sz="2200" dirty="0" smtClean="0">
                <a:latin typeface="Calibri" panose="020F0502020204030204" pitchFamily="34" charset="0"/>
                <a:ea typeface="ＭＳ Ｐゴシック" panose="020B0600070205080204" pitchFamily="34" charset="-128"/>
                <a:cs typeface="Calibri" panose="020F0502020204030204" pitchFamily="34" charset="0"/>
              </a:rPr>
              <a:t>plate is shown</a:t>
            </a:r>
          </a:p>
        </p:txBody>
      </p:sp>
      <p:pic>
        <p:nvPicPr>
          <p:cNvPr id="75783" name="Picture 7" descr="This illustration contains two images labeled (b) and (c).&#10;&#10;The image labeled (b) depicts an orbit-transition diagram that accounts for the experimental spectrum of the hydrogen atom. There are five concentric circles representing different values of n. Starting from the center, the first circle is labeled n = 1, the second circle is labeled n = 2, the third circle is labeled n = 3, the fourth circle is labeled n = 4, and the fifth is labeled n = 5. &#10;&#10;The image labeled (c) depicts the resulting line spectrum on a photographic plate.&#10;"/>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752240" y="1993900"/>
            <a:ext cx="2974248" cy="440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Title 2"/>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Bohr’s Model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7827"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Expression for energy levels available to the electrons in the </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hydrogen atom</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sz="24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n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An integer (A large </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n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value</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implies a large orbit radius)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Z -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Nuclear charge</a:t>
            </a:r>
          </a:p>
        </p:txBody>
      </p:sp>
      <p:sp>
        <p:nvSpPr>
          <p:cNvPr id="7782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graphicFrame>
        <p:nvGraphicFramePr>
          <p:cNvPr id="77831" name="Object 1"/>
          <p:cNvGraphicFramePr>
            <a:graphicFrameLocks noChangeAspect="1"/>
          </p:cNvGraphicFramePr>
          <p:nvPr>
            <p:extLst>
              <p:ext uri="{D42A27DB-BD31-4B8C-83A1-F6EECF244321}">
                <p14:modId xmlns:p14="http://schemas.microsoft.com/office/powerpoint/2010/main" xmlns="" val="2543927884"/>
              </p:ext>
            </p:extLst>
          </p:nvPr>
        </p:nvGraphicFramePr>
        <p:xfrm>
          <a:off x="2690813" y="3170238"/>
          <a:ext cx="3706812" cy="1060450"/>
        </p:xfrm>
        <a:graphic>
          <a:graphicData uri="http://schemas.openxmlformats.org/presentationml/2006/ole">
            <p:oleObj spid="_x0000_s77876" name="Equation" r:id="rId4" imgW="1688760" imgH="482400" progId="">
              <p:embed/>
            </p:oleObj>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Characteristics of Waves </a:t>
            </a:r>
          </a:p>
        </p:txBody>
      </p:sp>
      <p:sp>
        <p:nvSpPr>
          <p:cNvPr id="23555" name="Rectangle 3"/>
          <p:cNvSpPr>
            <a:spLocks noGrp="1" noChangeArrowheads="1"/>
          </p:cNvSpPr>
          <p:nvPr>
            <p:ph type="body" idx="1"/>
          </p:nvPr>
        </p:nvSpPr>
        <p:spPr/>
        <p:txBody>
          <a:bodyPr/>
          <a:lstStyle/>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Wavelength</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λ</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Distance between two consecutive peaks or troughs in a wave</a:t>
            </a:r>
          </a:p>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Frequency</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l-GR" i="1" dirty="0">
                <a:latin typeface="Times New Roman" panose="02020603050405020304" pitchFamily="18" charset="0"/>
                <a:cs typeface="Times New Roman" panose="02020603050405020304" pitchFamily="18" charset="0"/>
              </a:rPr>
              <a:t>ν</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Number of waves (cycles) per second that pass a given point in space</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Speed of light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c</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2.9979×10</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8</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m/s</a:t>
            </a:r>
            <a:endParaRPr lang="el-GR"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355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2355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28593DEE-FF24-41F2-B166-FDFC78CDDD33}" type="slidenum">
              <a:rPr lang="en-US" altLang="en-US" sz="1000">
                <a:solidFill>
                  <a:schemeClr val="tx1"/>
                </a:solidFill>
              </a:rPr>
              <a:pPr>
                <a:spcBef>
                  <a:spcPct val="0"/>
                </a:spcBef>
                <a:buClrTx/>
                <a:buFontTx/>
                <a:buNone/>
              </a:pPr>
              <a:t>4</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Title 2"/>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Bohr’s Model </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GB"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9875" name="Rectangle 2"/>
          <p:cNvSpPr>
            <a:spLocks noGrp="1" noChangeArrowheads="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Negative sign implies that the energy of the electron bound to the nucleus is lower than it would be if </a:t>
            </a:r>
            <a:r>
              <a:rPr lang="en-US" dirty="0" smtClean="0"/>
              <a:t>the </a:t>
            </a:r>
            <a:r>
              <a:rPr lang="en-US" dirty="0"/>
              <a:t>electron were at an infinite </a:t>
            </a:r>
            <a:r>
              <a:rPr lang="en-US" dirty="0" smtClean="0"/>
              <a:t>distance from the nucleus</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sz="1100"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Energy of the electron in any orbit is negative relative to the reference state (n = ∞)</a:t>
            </a:r>
          </a:p>
          <a:p>
            <a:pPr lvl="2"/>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Ground state</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Lowest possible energy state </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987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graphicFrame>
        <p:nvGraphicFramePr>
          <p:cNvPr id="79879" name="Object 1"/>
          <p:cNvGraphicFramePr>
            <a:graphicFrameLocks noChangeAspect="1"/>
          </p:cNvGraphicFramePr>
          <p:nvPr>
            <p:extLst>
              <p:ext uri="{D42A27DB-BD31-4B8C-83A1-F6EECF244321}">
                <p14:modId xmlns:p14="http://schemas.microsoft.com/office/powerpoint/2010/main" xmlns="" val="2283249630"/>
              </p:ext>
            </p:extLst>
          </p:nvPr>
        </p:nvGraphicFramePr>
        <p:xfrm>
          <a:off x="2460625" y="3381375"/>
          <a:ext cx="4208463" cy="1058863"/>
        </p:xfrm>
        <a:graphic>
          <a:graphicData uri="http://schemas.openxmlformats.org/presentationml/2006/ole">
            <p:oleObj spid="_x0000_s79926" name="Equation" r:id="rId4" imgW="1917360" imgH="482400" progId="">
              <p:embed/>
            </p:oleObj>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Calculation of Change in Energy (</a:t>
            </a:r>
            <a:r>
              <a:rPr lang="el-GR" sz="2800" dirty="0" smtClean="0"/>
              <a:t>Δ</a:t>
            </a:r>
            <a:r>
              <a:rPr lang="en-US" sz="2800" i="1" dirty="0" smtClean="0"/>
              <a:t>E</a:t>
            </a:r>
            <a:r>
              <a:rPr lang="en-US" sz="2800" dirty="0" smtClean="0"/>
              <a:t>) and Wavelength </a:t>
            </a:r>
            <a:r>
              <a:rPr lang="en-US" sz="2800" dirty="0"/>
              <a:t>of the </a:t>
            </a:r>
            <a:r>
              <a:rPr lang="en-US" sz="2800" dirty="0" smtClean="0"/>
              <a:t>Emitted Photon</a:t>
            </a:r>
            <a:endParaRPr lang="en-US" sz="2800" dirty="0"/>
          </a:p>
        </p:txBody>
      </p:sp>
      <p:sp>
        <p:nvSpPr>
          <p:cNvPr id="3" name="Content Placeholder 2"/>
          <p:cNvSpPr>
            <a:spLocks noGrp="1"/>
          </p:cNvSpPr>
          <p:nvPr>
            <p:ph idx="1"/>
          </p:nvPr>
        </p:nvSpPr>
        <p:spPr/>
        <p:txBody>
          <a:bodyPr/>
          <a:lstStyle/>
          <a:p>
            <a:r>
              <a:rPr lang="el-GR" dirty="0" smtClean="0">
                <a:latin typeface="Times New Roman" panose="02020603050405020304" pitchFamily="18" charset="0"/>
                <a:cs typeface="Times New Roman" panose="02020603050405020304" pitchFamily="18" charset="0"/>
              </a:rPr>
              <a:t>Δ</a:t>
            </a:r>
            <a:r>
              <a:rPr lang="en-US" i="1" dirty="0" smtClean="0">
                <a:latin typeface="Times" panose="02020603050405020304" pitchFamily="18" charset="0"/>
                <a:cs typeface="Times" panose="02020603050405020304" pitchFamily="18" charset="0"/>
              </a:rPr>
              <a:t>E </a:t>
            </a:r>
            <a:r>
              <a:rPr lang="en-US" dirty="0" smtClean="0">
                <a:latin typeface="Times" panose="02020603050405020304" pitchFamily="18" charset="0"/>
                <a:cs typeface="Times" panose="02020603050405020304" pitchFamily="18" charset="0"/>
              </a:rPr>
              <a:t>= </a:t>
            </a:r>
            <a:r>
              <a:rPr lang="en-US" dirty="0">
                <a:latin typeface="Times" panose="02020603050405020304" pitchFamily="18" charset="0"/>
                <a:cs typeface="Times" panose="02020603050405020304" pitchFamily="18" charset="0"/>
              </a:rPr>
              <a:t>energy of final state </a:t>
            </a:r>
            <a:r>
              <a:rPr lang="en-US" dirty="0" smtClean="0">
                <a:latin typeface="Times" panose="02020603050405020304" pitchFamily="18" charset="0"/>
                <a:cs typeface="Times" panose="02020603050405020304" pitchFamily="18" charset="0"/>
              </a:rPr>
              <a:t>– </a:t>
            </a:r>
            <a:r>
              <a:rPr lang="en-US" dirty="0">
                <a:latin typeface="Times" panose="02020603050405020304" pitchFamily="18" charset="0"/>
                <a:cs typeface="Times" panose="02020603050405020304" pitchFamily="18" charset="0"/>
              </a:rPr>
              <a:t>energy of initial </a:t>
            </a:r>
            <a:r>
              <a:rPr lang="en-US" dirty="0" smtClean="0">
                <a:latin typeface="Times" panose="02020603050405020304" pitchFamily="18" charset="0"/>
                <a:cs typeface="Times" panose="02020603050405020304" pitchFamily="18" charset="0"/>
              </a:rPr>
              <a:t>state</a:t>
            </a:r>
          </a:p>
          <a:p>
            <a:pPr lvl="1"/>
            <a:r>
              <a:rPr lang="en-US" dirty="0" smtClean="0"/>
              <a:t>The negative </a:t>
            </a:r>
            <a:r>
              <a:rPr lang="en-US" dirty="0"/>
              <a:t>sign </a:t>
            </a:r>
            <a:r>
              <a:rPr lang="en-US" dirty="0" smtClean="0"/>
              <a:t>indicates </a:t>
            </a:r>
            <a:r>
              <a:rPr lang="en-US" dirty="0"/>
              <a:t>that the atom has lost energy </a:t>
            </a:r>
            <a:r>
              <a:rPr lang="en-US" dirty="0" smtClean="0"/>
              <a:t>and is </a:t>
            </a:r>
            <a:r>
              <a:rPr lang="en-US" dirty="0"/>
              <a:t>now in a more stable </a:t>
            </a:r>
            <a:r>
              <a:rPr lang="en-US" dirty="0" smtClean="0"/>
              <a:t>state</a:t>
            </a:r>
          </a:p>
          <a:p>
            <a:pPr lvl="1"/>
            <a:r>
              <a:rPr lang="en-US" dirty="0" smtClean="0"/>
              <a:t>Energy </a:t>
            </a:r>
            <a:r>
              <a:rPr lang="en-US" dirty="0"/>
              <a:t>is carried away from the atom by the </a:t>
            </a:r>
            <a:r>
              <a:rPr lang="en-US" dirty="0" smtClean="0"/>
              <a:t>production (emission</a:t>
            </a:r>
            <a:r>
              <a:rPr lang="en-US" dirty="0"/>
              <a:t>) of a </a:t>
            </a:r>
            <a:r>
              <a:rPr lang="en-US" dirty="0" smtClean="0"/>
              <a:t>photon</a:t>
            </a:r>
          </a:p>
          <a:p>
            <a:r>
              <a:rPr lang="en-US" dirty="0" smtClean="0"/>
              <a:t>Calculation of the wavelength </a:t>
            </a:r>
            <a:r>
              <a:rPr lang="en-US" dirty="0"/>
              <a:t>of the emitted photon </a:t>
            </a:r>
          </a:p>
        </p:txBody>
      </p:sp>
      <p:graphicFrame>
        <p:nvGraphicFramePr>
          <p:cNvPr id="4" name="Object 3"/>
          <p:cNvGraphicFramePr>
            <a:graphicFrameLocks noChangeAspect="1"/>
          </p:cNvGraphicFramePr>
          <p:nvPr>
            <p:extLst>
              <p:ext uri="{D42A27DB-BD31-4B8C-83A1-F6EECF244321}">
                <p14:modId xmlns:p14="http://schemas.microsoft.com/office/powerpoint/2010/main" xmlns="" val="3056014569"/>
              </p:ext>
            </p:extLst>
          </p:nvPr>
        </p:nvGraphicFramePr>
        <p:xfrm>
          <a:off x="2731254" y="5492841"/>
          <a:ext cx="3393624" cy="986179"/>
        </p:xfrm>
        <a:graphic>
          <a:graphicData uri="http://schemas.openxmlformats.org/presentationml/2006/ole">
            <p:oleObj spid="_x0000_s200721" name="Equation" r:id="rId3" imgW="1485720" imgH="431640" progId="">
              <p:embed/>
            </p:oleObj>
          </a:graphicData>
        </a:graphic>
      </p:graphicFrame>
    </p:spTree>
    <p:extLst>
      <p:ext uri="{BB962C8B-B14F-4D97-AF65-F5344CB8AC3E}">
        <p14:creationId xmlns:p14="http://schemas.microsoft.com/office/powerpoint/2010/main" xmlns="" val="361669669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7.4 - Energy Quantization in Hydrogen</a:t>
            </a:r>
          </a:p>
        </p:txBody>
      </p:sp>
      <p:sp>
        <p:nvSpPr>
          <p:cNvPr id="8192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Calculate the energy required to excite the hydrogen electron from level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n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1 to level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n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2</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Also calculate the wavelength of light that must be absorbed by a hydrogen atom in its ground state to reach this excited state</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7.4 - Solution</a:t>
            </a:r>
          </a:p>
        </p:txBody>
      </p:sp>
      <p:sp>
        <p:nvSpPr>
          <p:cNvPr id="82947"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Use the following equation, with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Z</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1:</a:t>
            </a:r>
          </a:p>
          <a:p>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82948" name="Object 3"/>
          <p:cNvGraphicFramePr>
            <a:graphicFrameLocks noChangeAspect="1"/>
          </p:cNvGraphicFramePr>
          <p:nvPr>
            <p:extLst>
              <p:ext uri="{D42A27DB-BD31-4B8C-83A1-F6EECF244321}">
                <p14:modId xmlns:p14="http://schemas.microsoft.com/office/powerpoint/2010/main" xmlns="" val="549242145"/>
              </p:ext>
            </p:extLst>
          </p:nvPr>
        </p:nvGraphicFramePr>
        <p:xfrm>
          <a:off x="2632075" y="2743200"/>
          <a:ext cx="3671888" cy="1049338"/>
        </p:xfrm>
        <a:graphic>
          <a:graphicData uri="http://schemas.openxmlformats.org/presentationml/2006/ole">
            <p:oleObj spid="_x0000_s83080" name="Equation" r:id="rId3" imgW="1688760" imgH="482400" progId="">
              <p:embed/>
            </p:oleObj>
          </a:graphicData>
        </a:graphic>
      </p:graphicFrame>
      <p:graphicFrame>
        <p:nvGraphicFramePr>
          <p:cNvPr id="82949" name="Object 4"/>
          <p:cNvGraphicFramePr>
            <a:graphicFrameLocks noChangeAspect="1"/>
          </p:cNvGraphicFramePr>
          <p:nvPr>
            <p:extLst>
              <p:ext uri="{D42A27DB-BD31-4B8C-83A1-F6EECF244321}">
                <p14:modId xmlns:p14="http://schemas.microsoft.com/office/powerpoint/2010/main" xmlns="" val="2441342737"/>
              </p:ext>
            </p:extLst>
          </p:nvPr>
        </p:nvGraphicFramePr>
        <p:xfrm>
          <a:off x="1636713" y="3957638"/>
          <a:ext cx="5972175" cy="1016000"/>
        </p:xfrm>
        <a:graphic>
          <a:graphicData uri="http://schemas.openxmlformats.org/presentationml/2006/ole">
            <p:oleObj spid="_x0000_s83081" name="Equation" r:id="rId4" imgW="2831760" imgH="482400" progId="">
              <p:embed/>
            </p:oleObj>
          </a:graphicData>
        </a:graphic>
      </p:graphicFrame>
      <p:graphicFrame>
        <p:nvGraphicFramePr>
          <p:cNvPr id="82950" name="Object 5"/>
          <p:cNvGraphicFramePr>
            <a:graphicFrameLocks noChangeAspect="1"/>
          </p:cNvGraphicFramePr>
          <p:nvPr>
            <p:extLst>
              <p:ext uri="{D42A27DB-BD31-4B8C-83A1-F6EECF244321}">
                <p14:modId xmlns:p14="http://schemas.microsoft.com/office/powerpoint/2010/main" xmlns="" val="150243301"/>
              </p:ext>
            </p:extLst>
          </p:nvPr>
        </p:nvGraphicFramePr>
        <p:xfrm>
          <a:off x="1812925" y="5140325"/>
          <a:ext cx="5648325" cy="949325"/>
        </p:xfrm>
        <a:graphic>
          <a:graphicData uri="http://schemas.openxmlformats.org/presentationml/2006/ole">
            <p:oleObj spid="_x0000_s83082" name="Equation" r:id="rId5" imgW="2869920" imgH="48240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9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9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2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7.4 -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3" name="Content Placeholder 2"/>
          <p:cNvSpPr>
            <a:spLocks noGrp="1"/>
          </p:cNvSpPr>
          <p:nvPr>
            <p:ph idx="1"/>
          </p:nvPr>
        </p:nvSpPr>
        <p:spPr/>
        <p:txBody>
          <a:bodyPr/>
          <a:lstStyle/>
          <a:p>
            <a:pPr>
              <a:defRPr/>
            </a:pPr>
            <a:endParaRPr lang="en-IN" dirty="0" smtClean="0"/>
          </a:p>
          <a:p>
            <a:pPr>
              <a:defRPr/>
            </a:pPr>
            <a:endParaRPr lang="en-IN" dirty="0"/>
          </a:p>
          <a:p>
            <a:pPr lvl="1">
              <a:defRPr/>
            </a:pPr>
            <a:endParaRPr lang="en-IN" dirty="0" smtClean="0"/>
          </a:p>
          <a:p>
            <a:pPr lvl="1">
              <a:defRPr/>
            </a:pPr>
            <a:r>
              <a:rPr lang="en-IN" dirty="0" smtClean="0"/>
              <a:t>The </a:t>
            </a:r>
            <a:r>
              <a:rPr lang="en-IN" dirty="0"/>
              <a:t>positive value for </a:t>
            </a:r>
            <a:r>
              <a:rPr lang="el-GR" dirty="0" smtClean="0"/>
              <a:t>Δ</a:t>
            </a:r>
            <a:r>
              <a:rPr lang="en-IN" i="1" dirty="0" smtClean="0"/>
              <a:t>E </a:t>
            </a:r>
            <a:r>
              <a:rPr lang="en-IN" dirty="0"/>
              <a:t>indicates that the system has gained </a:t>
            </a:r>
            <a:r>
              <a:rPr lang="en-IN" dirty="0" smtClean="0"/>
              <a:t>energy</a:t>
            </a:r>
          </a:p>
          <a:p>
            <a:pPr lvl="2">
              <a:defRPr/>
            </a:pPr>
            <a:r>
              <a:rPr lang="en-IN" dirty="0" smtClean="0"/>
              <a:t>The wavelength of light that must be absorbed to produce this change can be calculated using </a:t>
            </a:r>
            <a:r>
              <a:rPr lang="el-GR" dirty="0" smtClean="0"/>
              <a:t>λ</a:t>
            </a:r>
            <a:r>
              <a:rPr lang="en-IN" dirty="0" smtClean="0"/>
              <a:t> </a:t>
            </a:r>
            <a:r>
              <a:rPr lang="en-IN" dirty="0" smtClean="0">
                <a:latin typeface="Times New Roman" panose="02020603050405020304" pitchFamily="18" charset="0"/>
                <a:cs typeface="Times New Roman" panose="02020603050405020304" pitchFamily="18" charset="0"/>
              </a:rPr>
              <a:t>= </a:t>
            </a:r>
            <a:r>
              <a:rPr lang="en-IN" i="1" dirty="0" smtClean="0">
                <a:latin typeface="Times New Roman" panose="02020603050405020304" pitchFamily="18" charset="0"/>
                <a:cs typeface="Times New Roman" panose="02020603050405020304" pitchFamily="18" charset="0"/>
              </a:rPr>
              <a:t>hc</a:t>
            </a:r>
            <a:r>
              <a:rPr lang="en-IN" dirty="0" smtClean="0">
                <a:latin typeface="Times New Roman" panose="02020603050405020304" pitchFamily="18" charset="0"/>
                <a:cs typeface="Times New Roman" panose="02020603050405020304" pitchFamily="18" charset="0"/>
              </a:rPr>
              <a:t>/</a:t>
            </a:r>
            <a:r>
              <a:rPr lang="el-GR" dirty="0" smtClean="0">
                <a:latin typeface="Times New Roman" panose="02020603050405020304" pitchFamily="18" charset="0"/>
                <a:cs typeface="Times New Roman" panose="02020603050405020304" pitchFamily="18" charset="0"/>
              </a:rPr>
              <a:t>Δ</a:t>
            </a:r>
            <a:r>
              <a:rPr lang="en-IN" i="1" dirty="0" smtClean="0">
                <a:latin typeface="Times New Roman" panose="02020603050405020304" pitchFamily="18" charset="0"/>
                <a:cs typeface="Times New Roman" panose="02020603050405020304" pitchFamily="18" charset="0"/>
              </a:rPr>
              <a:t>E</a:t>
            </a:r>
          </a:p>
          <a:p>
            <a:pPr marL="0" indent="0">
              <a:buFont typeface="Wingdings" panose="05000000000000000000" pitchFamily="2" charset="2"/>
              <a:buNone/>
              <a:defRPr/>
            </a:pPr>
            <a:endParaRPr lang="en-GB" dirty="0"/>
          </a:p>
        </p:txBody>
      </p:sp>
      <p:graphicFrame>
        <p:nvGraphicFramePr>
          <p:cNvPr id="83972" name="Object 6"/>
          <p:cNvGraphicFramePr>
            <a:graphicFrameLocks noChangeAspect="1"/>
          </p:cNvGraphicFramePr>
          <p:nvPr>
            <p:extLst>
              <p:ext uri="{D42A27DB-BD31-4B8C-83A1-F6EECF244321}">
                <p14:modId xmlns:p14="http://schemas.microsoft.com/office/powerpoint/2010/main" xmlns="" val="2267233025"/>
              </p:ext>
            </p:extLst>
          </p:nvPr>
        </p:nvGraphicFramePr>
        <p:xfrm>
          <a:off x="1108075" y="2427288"/>
          <a:ext cx="7402513" cy="1125537"/>
        </p:xfrm>
        <a:graphic>
          <a:graphicData uri="http://schemas.openxmlformats.org/presentationml/2006/ole">
            <p:oleObj spid="_x0000_s84016" name="Equation" r:id="rId3" imgW="3340080" imgH="50796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7.4 -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84995" name="Object 3"/>
          <p:cNvGraphicFramePr>
            <a:graphicFrameLocks noChangeAspect="1"/>
          </p:cNvGraphicFramePr>
          <p:nvPr>
            <p:extLst>
              <p:ext uri="{D42A27DB-BD31-4B8C-83A1-F6EECF244321}">
                <p14:modId xmlns:p14="http://schemas.microsoft.com/office/powerpoint/2010/main" xmlns="" val="474658625"/>
              </p:ext>
            </p:extLst>
          </p:nvPr>
        </p:nvGraphicFramePr>
        <p:xfrm>
          <a:off x="1169988" y="2609850"/>
          <a:ext cx="7159625" cy="1066800"/>
        </p:xfrm>
        <a:graphic>
          <a:graphicData uri="http://schemas.openxmlformats.org/presentationml/2006/ole">
            <p:oleObj spid="_x0000_s85083" name="Equation" r:id="rId3" imgW="3327120" imgH="495000" progId="">
              <p:embed/>
            </p:oleObj>
          </a:graphicData>
        </a:graphic>
      </p:graphicFrame>
      <p:graphicFrame>
        <p:nvGraphicFramePr>
          <p:cNvPr id="84996" name="Object 4"/>
          <p:cNvGraphicFramePr>
            <a:graphicFrameLocks noChangeAspect="1"/>
          </p:cNvGraphicFramePr>
          <p:nvPr>
            <p:extLst>
              <p:ext uri="{D42A27DB-BD31-4B8C-83A1-F6EECF244321}">
                <p14:modId xmlns:p14="http://schemas.microsoft.com/office/powerpoint/2010/main" xmlns="" val="1594123171"/>
              </p:ext>
            </p:extLst>
          </p:nvPr>
        </p:nvGraphicFramePr>
        <p:xfrm>
          <a:off x="2952750" y="4067175"/>
          <a:ext cx="2757488" cy="450850"/>
        </p:xfrm>
        <a:graphic>
          <a:graphicData uri="http://schemas.openxmlformats.org/presentationml/2006/ole">
            <p:oleObj spid="_x0000_s85084" name="Equation" r:id="rId4" imgW="1244520" imgH="20304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Title 2"/>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Bohr’s Model - Conclusions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6019" name="Rectangle 2"/>
          <p:cNvSpPr>
            <a:spLocks noGrp="1" noChangeArrowheads="1"/>
          </p:cNvSpPr>
          <p:nvPr>
            <p:ph idx="1"/>
          </p:nvPr>
        </p:nvSpPr>
        <p:spPr/>
        <p:txBody>
          <a:bodyPr/>
          <a:lstStyle/>
          <a:p>
            <a:pPr>
              <a:spcBef>
                <a:spcPts val="500"/>
              </a:spcBef>
            </a:pP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Correctly fits the quantized energy levels of the hydrogen atom</a:t>
            </a:r>
          </a:p>
          <a:p>
            <a:pPr lvl="1">
              <a:spcBef>
                <a:spcPts val="500"/>
              </a:spcBef>
            </a:pP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Postulates only certain allowed circular orbits for the electron</a:t>
            </a:r>
          </a:p>
          <a:p>
            <a:pPr>
              <a:spcBef>
                <a:spcPts val="500"/>
              </a:spcBef>
            </a:pP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As the electron becomes more tightly bound, its energy becomes more negative relative to the zero-energy reference state </a:t>
            </a:r>
          </a:p>
          <a:p>
            <a:pPr lvl="1">
              <a:spcBef>
                <a:spcPts val="500"/>
              </a:spcBef>
            </a:pP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As the electron is brought closer to the nucleus, energy is released from the system</a:t>
            </a:r>
          </a:p>
        </p:txBody>
      </p:sp>
      <p:sp>
        <p:nvSpPr>
          <p:cNvPr id="8602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8602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66F77C9-9775-41AC-84C2-565CD5CCDCF5}" type="slidenum">
              <a:rPr lang="en-US" altLang="en-US" sz="1000">
                <a:solidFill>
                  <a:schemeClr val="tx1"/>
                </a:solidFill>
              </a:rPr>
              <a:pPr>
                <a:spcBef>
                  <a:spcPct val="0"/>
                </a:spcBef>
                <a:buClrTx/>
                <a:buFontTx/>
                <a:buNone/>
              </a:pPr>
              <a:t>46</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Equation for an Electron Moving from One Level to Another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88067" name="Object 3"/>
          <p:cNvGraphicFramePr>
            <a:graphicFrameLocks noChangeAspect="1"/>
          </p:cNvGraphicFramePr>
          <p:nvPr>
            <p:extLst>
              <p:ext uri="{D42A27DB-BD31-4B8C-83A1-F6EECF244321}">
                <p14:modId xmlns:p14="http://schemas.microsoft.com/office/powerpoint/2010/main" xmlns="" val="808353151"/>
              </p:ext>
            </p:extLst>
          </p:nvPr>
        </p:nvGraphicFramePr>
        <p:xfrm>
          <a:off x="1146050" y="2508477"/>
          <a:ext cx="6787199" cy="521741"/>
        </p:xfrm>
        <a:graphic>
          <a:graphicData uri="http://schemas.openxmlformats.org/presentationml/2006/ole">
            <p:oleObj spid="_x0000_s88247" name="Equation" r:id="rId3" imgW="2971800" imgH="228600" progId="">
              <p:embed/>
            </p:oleObj>
          </a:graphicData>
        </a:graphic>
      </p:graphicFrame>
      <p:graphicFrame>
        <p:nvGraphicFramePr>
          <p:cNvPr id="88068" name="Object 4"/>
          <p:cNvGraphicFramePr>
            <a:graphicFrameLocks noChangeAspect="1"/>
          </p:cNvGraphicFramePr>
          <p:nvPr>
            <p:extLst>
              <p:ext uri="{D42A27DB-BD31-4B8C-83A1-F6EECF244321}">
                <p14:modId xmlns:p14="http://schemas.microsoft.com/office/powerpoint/2010/main" xmlns="" val="2594905409"/>
              </p:ext>
            </p:extLst>
          </p:nvPr>
        </p:nvGraphicFramePr>
        <p:xfrm>
          <a:off x="1662458" y="3168688"/>
          <a:ext cx="2021912" cy="526414"/>
        </p:xfrm>
        <a:graphic>
          <a:graphicData uri="http://schemas.openxmlformats.org/presentationml/2006/ole">
            <p:oleObj spid="_x0000_s88248" name="Equation" r:id="rId4" imgW="876300" imgH="228600" progId="">
              <p:embed/>
            </p:oleObj>
          </a:graphicData>
        </a:graphic>
      </p:graphicFrame>
      <p:graphicFrame>
        <p:nvGraphicFramePr>
          <p:cNvPr id="88069" name="Object 5"/>
          <p:cNvGraphicFramePr>
            <a:graphicFrameLocks noChangeAspect="1"/>
          </p:cNvGraphicFramePr>
          <p:nvPr>
            <p:extLst>
              <p:ext uri="{D42A27DB-BD31-4B8C-83A1-F6EECF244321}">
                <p14:modId xmlns:p14="http://schemas.microsoft.com/office/powerpoint/2010/main" xmlns="" val="1645447661"/>
              </p:ext>
            </p:extLst>
          </p:nvPr>
        </p:nvGraphicFramePr>
        <p:xfrm>
          <a:off x="1554165" y="3863975"/>
          <a:ext cx="7486650" cy="989013"/>
        </p:xfrm>
        <a:graphic>
          <a:graphicData uri="http://schemas.openxmlformats.org/presentationml/2006/ole">
            <p:oleObj spid="_x0000_s88249" name="Equation" r:id="rId5" imgW="3657600" imgH="482400" progId="">
              <p:embed/>
            </p:oleObj>
          </a:graphicData>
        </a:graphic>
      </p:graphicFrame>
      <p:graphicFrame>
        <p:nvGraphicFramePr>
          <p:cNvPr id="88070" name="Object 6"/>
          <p:cNvGraphicFramePr>
            <a:graphicFrameLocks noChangeAspect="1"/>
          </p:cNvGraphicFramePr>
          <p:nvPr>
            <p:extLst>
              <p:ext uri="{D42A27DB-BD31-4B8C-83A1-F6EECF244321}">
                <p14:modId xmlns:p14="http://schemas.microsoft.com/office/powerpoint/2010/main" xmlns="" val="2845477525"/>
              </p:ext>
            </p:extLst>
          </p:nvPr>
        </p:nvGraphicFramePr>
        <p:xfrm>
          <a:off x="1020133" y="5028769"/>
          <a:ext cx="5549045" cy="1048612"/>
        </p:xfrm>
        <a:graphic>
          <a:graphicData uri="http://schemas.openxmlformats.org/presentationml/2006/ole">
            <p:oleObj spid="_x0000_s88250" name="Equation" r:id="rId6" imgW="2552400" imgH="482400" progId="">
              <p:embed/>
            </p:oleObj>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Example 7.5 - Electron Energies</a:t>
            </a:r>
          </a:p>
        </p:txBody>
      </p:sp>
      <p:sp>
        <p:nvSpPr>
          <p:cNvPr id="89091"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Calculate the energy required to remove the electron from a hydrogen atom in its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ground state</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Example 7.5 - Solution</a:t>
            </a:r>
          </a:p>
        </p:txBody>
      </p:sp>
      <p:sp>
        <p:nvSpPr>
          <p:cNvPr id="90115"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Removing the electron from a hydrogen atom in its ground state corresponds to taking the electron from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n</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initial</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 1 to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n</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final</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 ∞</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Thus,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90116" name="Object 3"/>
          <p:cNvGraphicFramePr>
            <a:graphicFrameLocks noChangeAspect="1"/>
          </p:cNvGraphicFramePr>
          <p:nvPr>
            <p:extLst>
              <p:ext uri="{D42A27DB-BD31-4B8C-83A1-F6EECF244321}">
                <p14:modId xmlns:p14="http://schemas.microsoft.com/office/powerpoint/2010/main" xmlns="" val="1092661131"/>
              </p:ext>
            </p:extLst>
          </p:nvPr>
        </p:nvGraphicFramePr>
        <p:xfrm>
          <a:off x="2924175" y="5324475"/>
          <a:ext cx="4097338" cy="928688"/>
        </p:xfrm>
        <a:graphic>
          <a:graphicData uri="http://schemas.openxmlformats.org/presentationml/2006/ole">
            <p:oleObj spid="_x0000_s90202" name="Equation" r:id="rId3" imgW="1904760" imgH="431640" progId="">
              <p:embed/>
            </p:oleObj>
          </a:graphicData>
        </a:graphic>
      </p:graphicFrame>
      <p:graphicFrame>
        <p:nvGraphicFramePr>
          <p:cNvPr id="90117" name="Object 4"/>
          <p:cNvGraphicFramePr>
            <a:graphicFrameLocks noChangeAspect="1"/>
          </p:cNvGraphicFramePr>
          <p:nvPr>
            <p:extLst>
              <p:ext uri="{D42A27DB-BD31-4B8C-83A1-F6EECF244321}">
                <p14:modId xmlns:p14="http://schemas.microsoft.com/office/powerpoint/2010/main" xmlns="" val="3382126068"/>
              </p:ext>
            </p:extLst>
          </p:nvPr>
        </p:nvGraphicFramePr>
        <p:xfrm>
          <a:off x="2279650" y="3994150"/>
          <a:ext cx="5548313" cy="1050925"/>
        </p:xfrm>
        <a:graphic>
          <a:graphicData uri="http://schemas.openxmlformats.org/presentationml/2006/ole">
            <p:oleObj spid="_x0000_s90203" name="Equation" r:id="rId4" imgW="2552400" imgH="48240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01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0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Relationship between Wavelength and Frequency </a:t>
            </a:r>
          </a:p>
        </p:txBody>
      </p:sp>
      <p:sp>
        <p:nvSpPr>
          <p:cNvPr id="3" name="Content Placeholder 2"/>
          <p:cNvSpPr>
            <a:spLocks noGrp="1"/>
          </p:cNvSpPr>
          <p:nvPr>
            <p:ph idx="1"/>
          </p:nvPr>
        </p:nvSpPr>
        <p:spPr/>
        <p:txBody>
          <a:bodyPr/>
          <a:lstStyle/>
          <a:p>
            <a:pPr>
              <a:defRPr/>
            </a:pPr>
            <a:r>
              <a:rPr lang="en-GB" dirty="0" smtClean="0"/>
              <a:t>Short-wavelength radiation has a higher frequency when compared to long-wavelength radiation</a:t>
            </a:r>
          </a:p>
          <a:p>
            <a:pPr lvl="1">
              <a:defRPr/>
            </a:pPr>
            <a:r>
              <a:rPr lang="en-GB" dirty="0" smtClean="0"/>
              <a:t>This implies an inverse relationship between wavelength and frequency </a:t>
            </a:r>
            <a:endParaRPr lang="en-GB" sz="3200" dirty="0" smtClean="0"/>
          </a:p>
          <a:p>
            <a:pPr marL="457200" lvl="1" indent="0" algn="ctr">
              <a:buFont typeface="Wingdings" panose="05000000000000000000" pitchFamily="2" charset="2"/>
              <a:buNone/>
              <a:defRPr/>
            </a:pPr>
            <a:r>
              <a:rPr lang="en-GB" dirty="0" smtClean="0"/>
              <a:t>Or</a:t>
            </a:r>
          </a:p>
          <a:p>
            <a:pPr lvl="2"/>
            <a:r>
              <a:rPr lang="el-GR" i="1" dirty="0" smtClean="0">
                <a:latin typeface="Times New Roman" panose="02020603050405020304" pitchFamily="18" charset="0"/>
                <a:cs typeface="Times New Roman" panose="02020603050405020304" pitchFamily="18" charset="0"/>
              </a:rPr>
              <a:t>λ</a:t>
            </a:r>
            <a:r>
              <a:rPr lang="en-US" i="1" dirty="0" smtClean="0"/>
              <a:t> -</a:t>
            </a:r>
            <a:r>
              <a:rPr lang="en-US" dirty="0" smtClean="0"/>
              <a:t> Wavelength </a:t>
            </a:r>
            <a:r>
              <a:rPr lang="en-US" dirty="0"/>
              <a:t>in </a:t>
            </a:r>
            <a:r>
              <a:rPr lang="en-US" dirty="0" smtClean="0"/>
              <a:t>meters</a:t>
            </a:r>
          </a:p>
          <a:p>
            <a:pPr lvl="2"/>
            <a:r>
              <a:rPr lang="en-US" i="1" dirty="0" smtClean="0">
                <a:latin typeface="Times New Roman" panose="02020603050405020304" pitchFamily="18" charset="0"/>
                <a:cs typeface="Times New Roman" panose="02020603050405020304" pitchFamily="18" charset="0"/>
              </a:rPr>
              <a:t>ν</a:t>
            </a:r>
            <a:r>
              <a:rPr lang="en-US" dirty="0" smtClean="0"/>
              <a:t> - Frequency </a:t>
            </a:r>
            <a:r>
              <a:rPr lang="en-US" dirty="0"/>
              <a:t>in cycles per </a:t>
            </a:r>
            <a:r>
              <a:rPr lang="en-US" dirty="0" smtClean="0"/>
              <a:t>second</a:t>
            </a:r>
          </a:p>
          <a:p>
            <a:pPr lvl="2"/>
            <a:r>
              <a:rPr lang="en-US" i="1" dirty="0" smtClean="0"/>
              <a:t>c </a:t>
            </a:r>
            <a:r>
              <a:rPr lang="en-US" dirty="0" smtClean="0"/>
              <a:t>-</a:t>
            </a:r>
            <a:r>
              <a:rPr lang="en-US" dirty="0"/>
              <a:t> </a:t>
            </a:r>
            <a:r>
              <a:rPr lang="en-US" dirty="0" smtClean="0"/>
              <a:t>Speed </a:t>
            </a:r>
            <a:r>
              <a:rPr lang="en-US" dirty="0"/>
              <a:t>of light (</a:t>
            </a:r>
            <a:r>
              <a:rPr lang="en-US" dirty="0" smtClean="0"/>
              <a:t>2.9979×10</a:t>
            </a:r>
            <a:r>
              <a:rPr lang="en-US" baseline="30000" dirty="0" smtClean="0"/>
              <a:t>8</a:t>
            </a:r>
            <a:r>
              <a:rPr lang="en-US" sz="800" dirty="0" smtClean="0"/>
              <a:t> </a:t>
            </a:r>
            <a:r>
              <a:rPr lang="en-US" dirty="0" smtClean="0"/>
              <a:t>m/s)</a:t>
            </a:r>
            <a:endParaRPr lang="en-GB" dirty="0"/>
          </a:p>
          <a:p>
            <a:pPr lvl="1">
              <a:defRPr/>
            </a:pPr>
            <a:endParaRPr lang="en-GB" dirty="0" smtClean="0"/>
          </a:p>
        </p:txBody>
      </p:sp>
      <p:graphicFrame>
        <p:nvGraphicFramePr>
          <p:cNvPr id="25604" name="Object 3"/>
          <p:cNvGraphicFramePr>
            <a:graphicFrameLocks noChangeAspect="1"/>
          </p:cNvGraphicFramePr>
          <p:nvPr>
            <p:extLst>
              <p:ext uri="{D42A27DB-BD31-4B8C-83A1-F6EECF244321}">
                <p14:modId xmlns:p14="http://schemas.microsoft.com/office/powerpoint/2010/main" xmlns="" val="2196911663"/>
              </p:ext>
            </p:extLst>
          </p:nvPr>
        </p:nvGraphicFramePr>
        <p:xfrm>
          <a:off x="2682877" y="4688417"/>
          <a:ext cx="1376363" cy="447675"/>
        </p:xfrm>
        <a:graphic>
          <a:graphicData uri="http://schemas.openxmlformats.org/presentationml/2006/ole">
            <p:oleObj spid="_x0000_s25694" name="Equation" r:id="rId3" imgW="545626" imgH="177646" progId="">
              <p:embed/>
            </p:oleObj>
          </a:graphicData>
        </a:graphic>
      </p:graphicFrame>
      <p:graphicFrame>
        <p:nvGraphicFramePr>
          <p:cNvPr id="25605" name="Object 4"/>
          <p:cNvGraphicFramePr>
            <a:graphicFrameLocks noChangeAspect="1"/>
          </p:cNvGraphicFramePr>
          <p:nvPr>
            <p:extLst>
              <p:ext uri="{D42A27DB-BD31-4B8C-83A1-F6EECF244321}">
                <p14:modId xmlns:p14="http://schemas.microsoft.com/office/powerpoint/2010/main" xmlns="" val="1995285662"/>
              </p:ext>
            </p:extLst>
          </p:nvPr>
        </p:nvGraphicFramePr>
        <p:xfrm>
          <a:off x="5514446" y="4667781"/>
          <a:ext cx="1154112" cy="449262"/>
        </p:xfrm>
        <a:graphic>
          <a:graphicData uri="http://schemas.openxmlformats.org/presentationml/2006/ole">
            <p:oleObj spid="_x0000_s25695" name="Equation" r:id="rId4" imgW="457002" imgH="177723" progId="">
              <p:embed/>
            </p:oleObj>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Example 7.5 - Solution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91139" name="Content Placeholder 2"/>
          <p:cNvSpPr>
            <a:spLocks noGrp="1"/>
          </p:cNvSpPr>
          <p:nvPr>
            <p:ph idx="1"/>
          </p:nvPr>
        </p:nvSpPr>
        <p:spPr/>
        <p:txBody>
          <a:bodyPr/>
          <a:lstStyle/>
          <a:p>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energy required to remove the electron from a hydrogen atom in its ground state </a:t>
            </a:r>
            <a:r>
              <a:rPr lang="nl-NL" altLang="en-US" smtClean="0">
                <a:latin typeface="Calibri" panose="020F0502020204030204" pitchFamily="34" charset="0"/>
                <a:ea typeface="ＭＳ Ｐゴシック" panose="020B0600070205080204" pitchFamily="34" charset="-128"/>
                <a:cs typeface="Calibri" panose="020F0502020204030204" pitchFamily="34" charset="0"/>
              </a:rPr>
              <a:t>is 2.178×10</a:t>
            </a:r>
            <a:r>
              <a:rPr lang="nl-NL" altLang="en-US" baseline="30000" smtClean="0">
                <a:latin typeface="Calibri" panose="020F0502020204030204" pitchFamily="34" charset="0"/>
                <a:ea typeface="ＭＳ Ｐゴシック" panose="020B0600070205080204" pitchFamily="34" charset="-128"/>
                <a:cs typeface="Calibri" panose="020F0502020204030204" pitchFamily="34" charset="0"/>
              </a:rPr>
              <a:t>–18</a:t>
            </a:r>
            <a:r>
              <a:rPr lang="nl-NL" altLang="en-US" smtClean="0">
                <a:latin typeface="Calibri" panose="020F0502020204030204" pitchFamily="34" charset="0"/>
                <a:ea typeface="ＭＳ Ｐゴシック" panose="020B0600070205080204" pitchFamily="34" charset="-128"/>
                <a:cs typeface="Calibri" panose="020F0502020204030204" pitchFamily="34" charset="0"/>
              </a:rPr>
              <a:t> J</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91140" name="Object 5"/>
          <p:cNvGraphicFramePr>
            <a:graphicFrameLocks noChangeAspect="1"/>
          </p:cNvGraphicFramePr>
          <p:nvPr>
            <p:extLst>
              <p:ext uri="{D42A27DB-BD31-4B8C-83A1-F6EECF244321}">
                <p14:modId xmlns:p14="http://schemas.microsoft.com/office/powerpoint/2010/main" xmlns="" val="1261619019"/>
              </p:ext>
            </p:extLst>
          </p:nvPr>
        </p:nvGraphicFramePr>
        <p:xfrm>
          <a:off x="1087438" y="2773363"/>
          <a:ext cx="6729412" cy="579437"/>
        </p:xfrm>
        <a:graphic>
          <a:graphicData uri="http://schemas.openxmlformats.org/presentationml/2006/ole">
            <p:oleObj spid="_x0000_s91183" name="Equation" r:id="rId3" imgW="2946240" imgH="25380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Exercise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2163"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Calculate the maximum wavelength of light capable of removing an electron for a hydrogen atom from the energy state characterized by:</a:t>
            </a:r>
          </a:p>
          <a:p>
            <a:pPr lvl="1"/>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1</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1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2</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 name="TextBox 3"/>
          <p:cNvSpPr txBox="1">
            <a:spLocks noChangeArrowheads="1"/>
          </p:cNvSpPr>
          <p:nvPr/>
        </p:nvSpPr>
        <p:spPr bwMode="auto">
          <a:xfrm>
            <a:off x="2024063" y="3771900"/>
            <a:ext cx="21145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ClrTx/>
              <a:buFontTx/>
              <a:buNone/>
            </a:pPr>
            <a:r>
              <a:rPr lang="el-GR" altLang="en-US" sz="2800" b="1" dirty="0">
                <a:solidFill>
                  <a:srgbClr val="0070C0"/>
                </a:solidFill>
              </a:rPr>
              <a:t>λ</a:t>
            </a:r>
            <a:r>
              <a:rPr lang="en-IN" altLang="en-US" sz="2800" b="1" i="1" dirty="0">
                <a:solidFill>
                  <a:srgbClr val="0070C0"/>
                </a:solidFill>
              </a:rPr>
              <a:t> </a:t>
            </a:r>
            <a:r>
              <a:rPr lang="en-IN" altLang="en-US" sz="2800" b="1" dirty="0">
                <a:solidFill>
                  <a:srgbClr val="0070C0"/>
                </a:solidFill>
              </a:rPr>
              <a:t>= </a:t>
            </a:r>
            <a:r>
              <a:rPr lang="pt-BR" altLang="en-US" sz="2800" b="1" dirty="0">
                <a:solidFill>
                  <a:srgbClr val="0070C0"/>
                </a:solidFill>
              </a:rPr>
              <a:t>91.20 nm</a:t>
            </a:r>
          </a:p>
        </p:txBody>
      </p:sp>
      <p:sp>
        <p:nvSpPr>
          <p:cNvPr id="5" name="TextBox 4"/>
          <p:cNvSpPr txBox="1">
            <a:spLocks noChangeArrowheads="1"/>
          </p:cNvSpPr>
          <p:nvPr/>
        </p:nvSpPr>
        <p:spPr bwMode="auto">
          <a:xfrm>
            <a:off x="2057400" y="4781550"/>
            <a:ext cx="2209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ClrTx/>
              <a:buFontTx/>
              <a:buNone/>
            </a:pPr>
            <a:r>
              <a:rPr lang="el-GR" altLang="en-US" sz="2800" b="1" dirty="0">
                <a:solidFill>
                  <a:srgbClr val="0070C0"/>
                </a:solidFill>
              </a:rPr>
              <a:t>λ</a:t>
            </a:r>
            <a:r>
              <a:rPr lang="en-IN" altLang="en-US" sz="2800" b="1" i="1" dirty="0">
                <a:solidFill>
                  <a:srgbClr val="0070C0"/>
                </a:solidFill>
              </a:rPr>
              <a:t> </a:t>
            </a:r>
            <a:r>
              <a:rPr lang="en-IN" altLang="en-US" sz="2800" b="1" dirty="0">
                <a:solidFill>
                  <a:srgbClr val="0070C0"/>
                </a:solidFill>
              </a:rPr>
              <a:t>= </a:t>
            </a:r>
            <a:r>
              <a:rPr lang="pt-BR" altLang="en-US" sz="2800" b="1" dirty="0">
                <a:solidFill>
                  <a:srgbClr val="0070C0"/>
                </a:solidFill>
              </a:rPr>
              <a:t>364.8 nm</a:t>
            </a:r>
            <a:endParaRPr lang="en-GB" altLang="en-US" sz="2800" b="1" dirty="0">
              <a:solidFill>
                <a:srgbClr val="0070C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Title 2"/>
          <p:cNvSpPr>
            <a:spLocks noGrp="1"/>
          </p:cNvSpPr>
          <p:nvPr>
            <p:ph type="title"/>
          </p:nvPr>
        </p:nvSpPr>
        <p:spPr/>
        <p:txBody>
          <a:bodyPr/>
          <a:lstStyle/>
          <a:p>
            <a:pPr marL="342900" indent="-342900"/>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Quantum Numbers </a:t>
            </a:r>
          </a:p>
        </p:txBody>
      </p:sp>
      <p:sp>
        <p:nvSpPr>
          <p:cNvPr id="111619"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Series of numbers that express various properties of an orbital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Principal quantum number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Angular momentum quantum number (</a:t>
            </a:r>
            <a:r>
              <a:rPr lang="en-IN" altLang="en-US" dirty="0" smtClean="0">
                <a:latin typeface="Euclid Extra" panose="02050502000505020303" pitchFamily="18" charset="2"/>
                <a:ea typeface="ＭＳ Ｐゴシック" panose="020B0600070205080204" pitchFamily="34" charset="-128"/>
                <a:cs typeface="Calibri" panose="020F0502020204030204" pitchFamily="34" charset="0"/>
              </a:rPr>
              <a:t>l</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Magnetic quantum number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m</a:t>
            </a:r>
            <a:r>
              <a:rPr lang="en-IN" altLang="en-US" baseline="-25000" dirty="0" smtClean="0">
                <a:latin typeface="Euclid Extra" panose="02050502000505020303" pitchFamily="18" charset="2"/>
                <a:ea typeface="ＭＳ Ｐゴシック" panose="020B0600070205080204" pitchFamily="34" charset="-128"/>
                <a:cs typeface="Calibri" panose="020F0502020204030204" pitchFamily="34" charset="0"/>
              </a:rPr>
              <a:t>l</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1620"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95C550F-0791-499F-A36E-9E8C6672D848}" type="slidenum">
              <a:rPr lang="en-US" altLang="en-US" sz="1000">
                <a:solidFill>
                  <a:schemeClr val="tx1"/>
                </a:solidFill>
              </a:rPr>
              <a:pPr>
                <a:spcBef>
                  <a:spcPct val="0"/>
                </a:spcBef>
                <a:buClrTx/>
                <a:buFontTx/>
                <a:buNone/>
              </a:pPr>
              <a:t>52</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Title 2"/>
          <p:cNvSpPr>
            <a:spLocks noGrp="1"/>
          </p:cNvSpPr>
          <p:nvPr>
            <p:ph type="title"/>
          </p:nvPr>
        </p:nvSpPr>
        <p:spPr/>
        <p:txBody>
          <a:bodyPr/>
          <a:lstStyle/>
          <a:p>
            <a:pPr marL="342900" indent="-342900"/>
            <a:r>
              <a:rPr lang="en-US" altLang="en-US" smtClean="0">
                <a:latin typeface="Calibri" panose="020F0502020204030204" pitchFamily="34" charset="0"/>
                <a:ea typeface="ＭＳ Ｐゴシック" panose="020B0600070205080204" pitchFamily="34" charset="-128"/>
                <a:cs typeface="Calibri" panose="020F0502020204030204" pitchFamily="34" charset="0"/>
              </a:rPr>
              <a:t>Principal Quantum Number (</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n</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a:t>
            </a:r>
          </a:p>
        </p:txBody>
      </p:sp>
      <p:sp>
        <p:nvSpPr>
          <p:cNvPr id="113667"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Has integral values (1, 2, 3, …)</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Related to the size and energy of an orbital </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As the value of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increases:</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orbital becomes larger</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electron spends more time away from the nucleus</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energy increases since the electron is less tightly bound to the nucleus </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Energy is less negative </a:t>
            </a:r>
          </a:p>
        </p:txBody>
      </p:sp>
      <p:sp>
        <p:nvSpPr>
          <p:cNvPr id="113668"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EC2F4365-0A95-4A0B-92B8-5179DAC22D51}" type="slidenum">
              <a:rPr lang="en-US" altLang="en-US" sz="1000">
                <a:solidFill>
                  <a:schemeClr val="tx1"/>
                </a:solidFill>
              </a:rPr>
              <a:pPr>
                <a:spcBef>
                  <a:spcPct val="0"/>
                </a:spcBef>
                <a:buClrTx/>
                <a:buFontTx/>
                <a:buNone/>
              </a:pPr>
              <a:t>53</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Title 2"/>
          <p:cNvSpPr>
            <a:spLocks noGrp="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Angular Momentum Quantum Number (</a:t>
            </a:r>
            <a:r>
              <a:rPr lang="en-IN" altLang="en-US" dirty="0" smtClean="0">
                <a:latin typeface="Euclid Extra" panose="02050502000505020303" pitchFamily="18" charset="2"/>
                <a:ea typeface="ＭＳ Ｐゴシック" panose="020B0600070205080204" pitchFamily="34" charset="-128"/>
                <a:cs typeface="Calibri" panose="020F0502020204030204" pitchFamily="34" charset="0"/>
              </a:rPr>
              <a:t>l</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5715" name="Rectangle 2"/>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Has integral values from 0 to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 –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1 for each value of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Related to the shape of atomic orbitals </a:t>
            </a:r>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Value of </a:t>
            </a:r>
            <a:r>
              <a:rPr lang="en-IN" altLang="en-US" dirty="0" smtClean="0">
                <a:latin typeface="Euclid Extra" panose="02050502000505020303" pitchFamily="18" charset="2"/>
                <a:ea typeface="ＭＳ Ｐゴシック" panose="020B0600070205080204" pitchFamily="34" charset="-128"/>
                <a:cs typeface="Calibri" panose="020F0502020204030204" pitchFamily="34" charset="0"/>
              </a:rPr>
              <a:t>l</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in each orbital is assigned a letter </a:t>
            </a:r>
          </a:p>
          <a:p>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dirty="0" smtClean="0"/>
              <a:t>Each </a:t>
            </a:r>
            <a:r>
              <a:rPr lang="en-US" dirty="0"/>
              <a:t>set of orbitals with a given value of </a:t>
            </a:r>
            <a:r>
              <a:rPr lang="en-IN" altLang="en-US" dirty="0">
                <a:latin typeface="Euclid Extra" panose="02050502000505020303" pitchFamily="18" charset="2"/>
                <a:ea typeface="ＭＳ Ｐゴシック" panose="020B0600070205080204" pitchFamily="34" charset="-128"/>
                <a:cs typeface="Calibri" panose="020F0502020204030204" pitchFamily="34" charset="0"/>
              </a:rPr>
              <a:t>l</a:t>
            </a:r>
            <a:r>
              <a:rPr lang="en-US" dirty="0" smtClean="0"/>
              <a:t> (</a:t>
            </a:r>
            <a:r>
              <a:rPr lang="en-US" b="1" dirty="0" smtClean="0">
                <a:solidFill>
                  <a:srgbClr val="0070C0"/>
                </a:solidFill>
              </a:rPr>
              <a:t>subshell</a:t>
            </a:r>
            <a:r>
              <a:rPr lang="en-US" dirty="0"/>
              <a:t>) is designated by giving the value of </a:t>
            </a:r>
            <a:r>
              <a:rPr lang="en-US" i="1" dirty="0"/>
              <a:t>n </a:t>
            </a:r>
            <a:r>
              <a:rPr lang="en-US" dirty="0"/>
              <a:t>and the letter for </a:t>
            </a:r>
            <a:r>
              <a:rPr lang="en-IN" altLang="en-US" dirty="0">
                <a:latin typeface="Euclid Extra" panose="02050502000505020303" pitchFamily="18" charset="2"/>
                <a:ea typeface="ＭＳ Ｐゴシック" panose="020B0600070205080204" pitchFamily="34" charset="-128"/>
                <a:cs typeface="Calibri" panose="020F0502020204030204" pitchFamily="34" charset="0"/>
              </a:rPr>
              <a:t>l</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5716"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F8CA24E7-37F9-4EF1-93DC-369EE6CF82B3}" type="slidenum">
              <a:rPr lang="en-US" altLang="en-US" sz="1000">
                <a:solidFill>
                  <a:schemeClr val="tx1"/>
                </a:solidFill>
              </a:rPr>
              <a:pPr>
                <a:spcBef>
                  <a:spcPct val="0"/>
                </a:spcBef>
                <a:buClrTx/>
                <a:buFontTx/>
                <a:buNone/>
              </a:pPr>
              <a:t>54</a:t>
            </a:fld>
            <a:endParaRPr lang="en-US" altLang="en-US" sz="1000">
              <a:solidFill>
                <a:schemeClr val="tx1"/>
              </a:solidFill>
            </a:endParaRPr>
          </a:p>
        </p:txBody>
      </p:sp>
      <p:pic>
        <p:nvPicPr>
          <p:cNvPr id="115719" name="Picture 4" descr="This table contains two rows and six columns. &#10;&#10;In row 1, column 1 reads value of l, column 2 reads 0, column 3 reads 1, column 4 reads 2, column 5 reads 3, and column 6 reads 4.&#10;&#10;In row 2, column 1 reads letter used, column 2 reads s, column 3 reads p, column 4 reads d, column 5 reads f, and column 6 reads g. &#10;"/>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652588" y="4402668"/>
            <a:ext cx="58388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Title 2"/>
          <p:cNvSpPr>
            <a:spLocks noGrp="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Magnetic Quantum Number (</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m</a:t>
            </a:r>
            <a:r>
              <a:rPr lang="en-IN" altLang="en-US" baseline="-25000" smtClean="0">
                <a:latin typeface="Euclid Extra" panose="02050502000505020303" pitchFamily="18" charset="2"/>
                <a:ea typeface="ＭＳ Ｐゴシック" panose="020B0600070205080204" pitchFamily="34" charset="-128"/>
                <a:cs typeface="Calibri" panose="020F0502020204030204" pitchFamily="34" charset="0"/>
              </a:rPr>
              <a:t>l</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7763"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Has integral values between </a:t>
            </a:r>
            <a:r>
              <a:rPr lang="en-IN" altLang="en-US" dirty="0" smtClean="0">
                <a:latin typeface="Euclid Extra" panose="02050502000505020303" pitchFamily="18" charset="2"/>
                <a:ea typeface="ＭＳ Ｐゴシック" panose="020B0600070205080204" pitchFamily="34" charset="-128"/>
                <a:cs typeface="Calibri" panose="020F0502020204030204" pitchFamily="34" charset="0"/>
              </a:rPr>
              <a:t>l</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and –</a:t>
            </a:r>
            <a:r>
              <a:rPr lang="en-IN" altLang="en-US" dirty="0" smtClean="0">
                <a:latin typeface="Euclid Extra" panose="02050502000505020303" pitchFamily="18" charset="2"/>
                <a:ea typeface="ＭＳ Ｐゴシック" panose="020B0600070205080204" pitchFamily="34" charset="-128"/>
                <a:cs typeface="Calibri" panose="020F0502020204030204" pitchFamily="34" charset="0"/>
              </a:rPr>
              <a:t>l</a:t>
            </a:r>
            <a:endParaRPr lang="en-US" altLang="en-US" i="1"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Includes zero </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Value is related to the orientation of an orbital in space relative to the other orbitals in the atom</a:t>
            </a:r>
          </a:p>
        </p:txBody>
      </p:sp>
      <p:sp>
        <p:nvSpPr>
          <p:cNvPr id="117764"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F4BB07F6-4674-4DF1-8870-0B7963D48995}" type="slidenum">
              <a:rPr lang="en-US" altLang="en-US" sz="1000">
                <a:solidFill>
                  <a:schemeClr val="tx1"/>
                </a:solidFill>
              </a:rPr>
              <a:pPr>
                <a:spcBef>
                  <a:spcPct val="0"/>
                </a:spcBef>
                <a:buClrTx/>
                <a:buFontTx/>
                <a:buNone/>
              </a:pPr>
              <a:t>55</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Title 2"/>
          <p:cNvSpPr>
            <a:spLocks noGrp="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Subshells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1859" name="Rectangle 2"/>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Each set of orbitals with a given value of </a:t>
            </a:r>
            <a:r>
              <a:rPr lang="en-IN" altLang="en-US" dirty="0" smtClean="0">
                <a:latin typeface="Euclid Extra" panose="02050502000505020303" pitchFamily="18" charset="2"/>
                <a:ea typeface="ＭＳ Ｐゴシック" panose="020B0600070205080204" pitchFamily="34" charset="-128"/>
                <a:cs typeface="Calibri" panose="020F0502020204030204" pitchFamily="34" charset="0"/>
              </a:rPr>
              <a:t>l</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is designated by giving the value of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and the letter for </a:t>
            </a:r>
            <a:r>
              <a:rPr lang="en-IN" altLang="en-US" dirty="0" smtClean="0">
                <a:latin typeface="Euclid Extra" panose="02050502000505020303" pitchFamily="18" charset="2"/>
                <a:ea typeface="ＭＳ Ｐゴシック" panose="020B0600070205080204" pitchFamily="34" charset="-128"/>
                <a:cs typeface="Calibri" panose="020F0502020204030204" pitchFamily="34" charset="0"/>
              </a:rPr>
              <a:t>l</a:t>
            </a:r>
            <a:endParaRPr lang="en-IN" altLang="en-US" i="1"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 - When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2 and </a:t>
            </a:r>
            <a:r>
              <a:rPr lang="en-IN" altLang="en-US" dirty="0" smtClean="0">
                <a:latin typeface="Euclid Extra" panose="02050502000505020303" pitchFamily="18" charset="2"/>
                <a:ea typeface="ＭＳ Ｐゴシック" panose="020B0600070205080204" pitchFamily="34" charset="-128"/>
                <a:cs typeface="Calibri" panose="020F0502020204030204" pitchFamily="34" charset="0"/>
              </a:rPr>
              <a:t>l</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1, the orbital is symbolized as 2</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There are three 2</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 with different orientations in space </a:t>
            </a:r>
          </a:p>
          <a:p>
            <a:pPr lvl="2"/>
            <a:endParaRPr lang="en-US" altLang="en-US" i="1"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1860"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96A39E2D-9E5E-45B3-807F-2B2ABF54556D}" type="slidenum">
              <a:rPr lang="en-US" altLang="en-US" sz="1000">
                <a:solidFill>
                  <a:schemeClr val="tx1"/>
                </a:solidFill>
              </a:rPr>
              <a:pPr>
                <a:spcBef>
                  <a:spcPct val="0"/>
                </a:spcBef>
                <a:buClrTx/>
                <a:buFontTx/>
                <a:buNone/>
              </a:pPr>
              <a:t>56</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7.6 - Electron Subshells</a:t>
            </a:r>
          </a:p>
        </p:txBody>
      </p:sp>
      <p:sp>
        <p:nvSpPr>
          <p:cNvPr id="123907"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For principal quantum level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n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5, determine the number of allowed subshells (different values of </a:t>
            </a:r>
            <a:r>
              <a:rPr lang="en-IN" altLang="en-US" smtClean="0">
                <a:latin typeface="Euclid Extra" panose="02050502000505020303" pitchFamily="18" charset="2"/>
                <a:ea typeface="ＭＳ Ｐゴシック" panose="020B0600070205080204" pitchFamily="34" charset="-128"/>
                <a:cs typeface="Calibri" panose="020F0502020204030204" pitchFamily="34" charset="0"/>
              </a:rPr>
              <a:t>l</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and give the designation of each</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7.6 - Solution</a:t>
            </a:r>
          </a:p>
        </p:txBody>
      </p:sp>
      <p:sp>
        <p:nvSpPr>
          <p:cNvPr id="3" name="Content Placeholder 2"/>
          <p:cNvSpPr>
            <a:spLocks noGrp="1"/>
          </p:cNvSpPr>
          <p:nvPr>
            <p:ph idx="1"/>
          </p:nvPr>
        </p:nvSpPr>
        <p:spPr/>
        <p:txBody>
          <a:bodyPr/>
          <a:lstStyle/>
          <a:p>
            <a:pPr>
              <a:defRPr/>
            </a:pPr>
            <a:r>
              <a:rPr lang="en-IN" dirty="0"/>
              <a:t>For </a:t>
            </a:r>
            <a:r>
              <a:rPr lang="en-IN" i="1" dirty="0"/>
              <a:t>n </a:t>
            </a:r>
            <a:r>
              <a:rPr lang="en-IN" i="1" dirty="0" smtClean="0"/>
              <a:t>=</a:t>
            </a:r>
            <a:r>
              <a:rPr lang="en-IN" dirty="0" smtClean="0"/>
              <a:t> </a:t>
            </a:r>
            <a:r>
              <a:rPr lang="en-IN" dirty="0"/>
              <a:t>5, the allowed values of </a:t>
            </a:r>
            <a:r>
              <a:rPr lang="en-IN" altLang="en-US" dirty="0" smtClean="0">
                <a:latin typeface="Euclid Extra" panose="02050502000505020303" pitchFamily="18" charset="2"/>
                <a:ea typeface="ＭＳ Ｐゴシック" panose="020B0600070205080204" pitchFamily="34" charset="-128"/>
                <a:cs typeface="Calibri" panose="020F0502020204030204" pitchFamily="34" charset="0"/>
              </a:rPr>
              <a:t>l </a:t>
            </a:r>
            <a:r>
              <a:rPr lang="en-IN" dirty="0" smtClean="0"/>
              <a:t>run </a:t>
            </a:r>
            <a:r>
              <a:rPr lang="en-IN" dirty="0"/>
              <a:t>from 0 to 4 (</a:t>
            </a:r>
            <a:r>
              <a:rPr lang="en-IN" i="1" dirty="0" smtClean="0"/>
              <a:t>n – </a:t>
            </a:r>
            <a:r>
              <a:rPr lang="en-IN" dirty="0" smtClean="0"/>
              <a:t>1 = 5 </a:t>
            </a:r>
            <a:r>
              <a:rPr lang="en-IN" i="1" dirty="0" smtClean="0"/>
              <a:t>– </a:t>
            </a:r>
            <a:r>
              <a:rPr lang="en-IN" dirty="0" smtClean="0"/>
              <a:t>1)</a:t>
            </a:r>
          </a:p>
          <a:p>
            <a:pPr lvl="1">
              <a:defRPr/>
            </a:pPr>
            <a:r>
              <a:rPr lang="en-IN" dirty="0" smtClean="0"/>
              <a:t>Thus</a:t>
            </a:r>
            <a:r>
              <a:rPr lang="en-IN" dirty="0"/>
              <a:t>, the </a:t>
            </a:r>
            <a:r>
              <a:rPr lang="en-IN" dirty="0" smtClean="0"/>
              <a:t>subshells </a:t>
            </a:r>
            <a:r>
              <a:rPr lang="en-GB" dirty="0" smtClean="0"/>
              <a:t>and </a:t>
            </a:r>
            <a:r>
              <a:rPr lang="en-GB" dirty="0"/>
              <a:t>their designations </a:t>
            </a:r>
            <a:r>
              <a:rPr lang="en-GB" dirty="0" smtClean="0"/>
              <a:t>are as follows:</a:t>
            </a:r>
          </a:p>
          <a:p>
            <a:pPr marL="457200" lvl="1" indent="0">
              <a:buFont typeface="Wingdings" panose="05000000000000000000" pitchFamily="2" charset="2"/>
              <a:buNone/>
              <a:defRPr/>
            </a:pPr>
            <a:endParaRPr lang="en-IN" altLang="en-US" sz="2000" dirty="0" smtClean="0">
              <a:cs typeface="Calibri" panose="020F0502020204030204" pitchFamily="34" charset="0"/>
            </a:endParaRPr>
          </a:p>
          <a:p>
            <a:pPr marL="457200" lvl="1" indent="0">
              <a:buFont typeface="Wingdings" panose="05000000000000000000" pitchFamily="2" charset="2"/>
              <a:buNone/>
              <a:defRPr/>
            </a:pPr>
            <a:r>
              <a:rPr lang="en-IN" altLang="en-US" dirty="0" smtClean="0">
                <a:latin typeface="Euclid Extra" panose="02050502000505020303" pitchFamily="18" charset="2"/>
                <a:ea typeface="ＭＳ Ｐゴシック" panose="020B0600070205080204" pitchFamily="34" charset="-128"/>
                <a:cs typeface="Calibri" panose="020F0502020204030204" pitchFamily="34" charset="0"/>
              </a:rPr>
              <a:t>l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0 	   </a:t>
            </a:r>
            <a:r>
              <a:rPr lang="en-IN" altLang="en-US" dirty="0" smtClean="0">
                <a:latin typeface="Euclid Extra" panose="02050502000505020303" pitchFamily="18" charset="2"/>
                <a:ea typeface="ＭＳ Ｐゴシック" panose="020B0600070205080204" pitchFamily="34" charset="-128"/>
                <a:cs typeface="Calibri" panose="020F0502020204030204" pitchFamily="34" charset="0"/>
              </a:rPr>
              <a:t>l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1	</a:t>
            </a:r>
            <a:r>
              <a:rPr lang="en-IN" altLang="en-US" dirty="0" smtClean="0">
                <a:latin typeface="Euclid Extra" panose="02050502000505020303" pitchFamily="18" charset="2"/>
                <a:ea typeface="ＭＳ Ｐゴシック" panose="020B0600070205080204" pitchFamily="34" charset="-128"/>
                <a:cs typeface="Calibri" panose="020F0502020204030204" pitchFamily="34" charset="0"/>
              </a:rPr>
              <a:t>l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2		</a:t>
            </a:r>
            <a:r>
              <a:rPr lang="en-IN" altLang="en-US" dirty="0" smtClean="0">
                <a:latin typeface="Euclid Extra" panose="02050502000505020303" pitchFamily="18" charset="2"/>
                <a:ea typeface="ＭＳ Ｐゴシック" panose="020B0600070205080204" pitchFamily="34" charset="-128"/>
                <a:cs typeface="Calibri" panose="020F0502020204030204" pitchFamily="34" charset="0"/>
              </a:rPr>
              <a:t>l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3		</a:t>
            </a:r>
            <a:r>
              <a:rPr lang="en-IN" altLang="en-US" dirty="0" smtClean="0">
                <a:latin typeface="Euclid Extra" panose="02050502000505020303" pitchFamily="18" charset="2"/>
                <a:ea typeface="ＭＳ Ｐゴシック" panose="020B0600070205080204" pitchFamily="34" charset="-128"/>
                <a:cs typeface="Calibri" panose="020F0502020204030204" pitchFamily="34" charset="0"/>
              </a:rPr>
              <a:t>l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4</a:t>
            </a:r>
          </a:p>
          <a:p>
            <a:pPr marL="457200" lvl="1" indent="0">
              <a:buFont typeface="Wingdings" panose="05000000000000000000" pitchFamily="2" charset="2"/>
              <a:buNone/>
              <a:defRPr/>
            </a:pPr>
            <a:r>
              <a:rPr lang="en-IN" dirty="0" smtClean="0">
                <a:latin typeface="Calibri" panose="020F0502020204030204" pitchFamily="34" charset="0"/>
                <a:ea typeface="ＭＳ Ｐゴシック" panose="020B0600070205080204" pitchFamily="34" charset="-128"/>
              </a:rPr>
              <a:t>   5</a:t>
            </a:r>
            <a:r>
              <a:rPr lang="en-IN" i="1" dirty="0" smtClean="0">
                <a:latin typeface="Calibri" panose="020F0502020204030204" pitchFamily="34" charset="0"/>
                <a:ea typeface="ＭＳ Ｐゴシック" panose="020B0600070205080204" pitchFamily="34" charset="-128"/>
              </a:rPr>
              <a:t>s</a:t>
            </a:r>
            <a:r>
              <a:rPr lang="en-IN" dirty="0" smtClean="0">
                <a:latin typeface="Calibri" panose="020F0502020204030204" pitchFamily="34" charset="0"/>
                <a:ea typeface="ＭＳ Ｐゴシック" panose="020B0600070205080204" pitchFamily="34" charset="-128"/>
              </a:rPr>
              <a:t>	      5</a:t>
            </a:r>
            <a:r>
              <a:rPr lang="en-IN" i="1" dirty="0" smtClean="0">
                <a:latin typeface="Calibri" panose="020F0502020204030204" pitchFamily="34" charset="0"/>
                <a:ea typeface="ＭＳ Ｐゴシック" panose="020B0600070205080204" pitchFamily="34" charset="-128"/>
              </a:rPr>
              <a:t>p</a:t>
            </a:r>
            <a:r>
              <a:rPr lang="en-IN" dirty="0" smtClean="0">
                <a:latin typeface="Calibri" panose="020F0502020204030204" pitchFamily="34" charset="0"/>
                <a:ea typeface="ＭＳ Ｐゴシック" panose="020B0600070205080204" pitchFamily="34" charset="-128"/>
              </a:rPr>
              <a:t>		   5</a:t>
            </a:r>
            <a:r>
              <a:rPr lang="en-IN" i="1" dirty="0" smtClean="0">
                <a:latin typeface="Calibri" panose="020F0502020204030204" pitchFamily="34" charset="0"/>
                <a:ea typeface="ＭＳ Ｐゴシック" panose="020B0600070205080204" pitchFamily="34" charset="-128"/>
              </a:rPr>
              <a:t>d</a:t>
            </a:r>
            <a:r>
              <a:rPr lang="en-IN" dirty="0" smtClean="0">
                <a:latin typeface="Calibri" panose="020F0502020204030204" pitchFamily="34" charset="0"/>
                <a:ea typeface="ＭＳ Ｐゴシック" panose="020B0600070205080204" pitchFamily="34" charset="-128"/>
              </a:rPr>
              <a:t>		   5</a:t>
            </a:r>
            <a:r>
              <a:rPr lang="en-IN" i="1" dirty="0" smtClean="0">
                <a:latin typeface="Calibri" panose="020F0502020204030204" pitchFamily="34" charset="0"/>
                <a:ea typeface="ＭＳ Ｐゴシック" panose="020B0600070205080204" pitchFamily="34" charset="-128"/>
              </a:rPr>
              <a:t>f</a:t>
            </a:r>
            <a:r>
              <a:rPr lang="en-IN" dirty="0" smtClean="0">
                <a:latin typeface="Calibri" panose="020F0502020204030204" pitchFamily="34" charset="0"/>
                <a:ea typeface="ＭＳ Ｐゴシック" panose="020B0600070205080204" pitchFamily="34" charset="-128"/>
              </a:rPr>
              <a:t>		   5</a:t>
            </a:r>
            <a:r>
              <a:rPr lang="en-IN" i="1" dirty="0" smtClean="0">
                <a:latin typeface="Calibri" panose="020F0502020204030204" pitchFamily="34" charset="0"/>
                <a:ea typeface="ＭＳ Ｐゴシック" panose="020B0600070205080204" pitchFamily="34" charset="-128"/>
              </a:rPr>
              <a:t>g</a:t>
            </a:r>
            <a:endParaRPr lang="en-GB" i="1" dirty="0">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Exercise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5955"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are the possible values for the quantum numbers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n, </a:t>
            </a:r>
            <a:r>
              <a:rPr lang="en-IN" altLang="en-US" smtClean="0">
                <a:latin typeface="Euclid Extra" panose="02050502000505020303" pitchFamily="18" charset="2"/>
                <a:ea typeface="ＭＳ Ｐゴシック" panose="020B0600070205080204" pitchFamily="34" charset="-128"/>
                <a:cs typeface="Calibri" panose="020F0502020204030204" pitchFamily="34" charset="0"/>
              </a:rPr>
              <a:t>l</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and </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m</a:t>
            </a:r>
            <a:r>
              <a:rPr lang="en-IN" altLang="en-US" baseline="-25000" smtClean="0">
                <a:latin typeface="Euclid Extra" panose="02050502000505020303" pitchFamily="18" charset="2"/>
                <a:ea typeface="ＭＳ Ｐゴシック" panose="020B0600070205080204" pitchFamily="34" charset="-128"/>
                <a:cs typeface="Calibri" panose="020F0502020204030204" pitchFamily="34" charset="0"/>
              </a:rPr>
              <a:t>l</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a:t>
            </a:r>
          </a:p>
          <a:p>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 name="TextBox 3"/>
          <p:cNvSpPr txBox="1">
            <a:spLocks noChangeArrowheads="1"/>
          </p:cNvSpPr>
          <p:nvPr/>
        </p:nvSpPr>
        <p:spPr bwMode="auto">
          <a:xfrm>
            <a:off x="2552700" y="3419475"/>
            <a:ext cx="4038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pt-BR" altLang="en-US" sz="2800" b="1" i="1">
                <a:solidFill>
                  <a:srgbClr val="0070C0"/>
                </a:solidFill>
                <a:latin typeface="Calibri" panose="020F0502020204030204" pitchFamily="34" charset="0"/>
              </a:rPr>
              <a:t>n =</a:t>
            </a:r>
            <a:r>
              <a:rPr lang="pt-BR" altLang="en-US" sz="2800" b="1">
                <a:solidFill>
                  <a:srgbClr val="0070C0"/>
                </a:solidFill>
                <a:latin typeface="Calibri" panose="020F0502020204030204" pitchFamily="34" charset="0"/>
              </a:rPr>
              <a:t> 1, 2, 3, . . .</a:t>
            </a:r>
            <a:endParaRPr lang="en-GB" altLang="en-US" sz="2800" b="1">
              <a:solidFill>
                <a:srgbClr val="0070C0"/>
              </a:solidFill>
              <a:latin typeface="Calibri" panose="020F0502020204030204" pitchFamily="34" charset="0"/>
            </a:endParaRPr>
          </a:p>
        </p:txBody>
      </p:sp>
      <p:sp>
        <p:nvSpPr>
          <p:cNvPr id="5" name="TextBox 4"/>
          <p:cNvSpPr txBox="1">
            <a:spLocks noChangeArrowheads="1"/>
          </p:cNvSpPr>
          <p:nvPr/>
        </p:nvSpPr>
        <p:spPr bwMode="auto">
          <a:xfrm>
            <a:off x="2587625" y="4219575"/>
            <a:ext cx="4038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IN" altLang="en-US" sz="2800" b="1">
                <a:solidFill>
                  <a:srgbClr val="0070C0"/>
                </a:solidFill>
                <a:latin typeface="Euclid Extra" panose="02050502000505020303" pitchFamily="18" charset="2"/>
              </a:rPr>
              <a:t>l </a:t>
            </a:r>
            <a:r>
              <a:rPr lang="pt-BR" altLang="en-US" sz="2800" b="1" dirty="0">
                <a:solidFill>
                  <a:srgbClr val="0070C0"/>
                </a:solidFill>
                <a:latin typeface="Calibri" panose="020F0502020204030204" pitchFamily="34" charset="0"/>
              </a:rPr>
              <a:t>= 0, 1, 2, . . . (</a:t>
            </a:r>
            <a:r>
              <a:rPr lang="pt-BR" altLang="en-US" sz="2800" b="1" i="1" dirty="0" smtClean="0">
                <a:solidFill>
                  <a:srgbClr val="0070C0"/>
                </a:solidFill>
                <a:latin typeface="Calibri" panose="020F0502020204030204" pitchFamily="34" charset="0"/>
              </a:rPr>
              <a:t>n – </a:t>
            </a:r>
            <a:r>
              <a:rPr lang="pt-BR" altLang="en-US" sz="2800" b="1" dirty="0" smtClean="0">
                <a:solidFill>
                  <a:srgbClr val="0070C0"/>
                </a:solidFill>
                <a:latin typeface="Calibri" panose="020F0502020204030204" pitchFamily="34" charset="0"/>
              </a:rPr>
              <a:t>1</a:t>
            </a:r>
            <a:r>
              <a:rPr lang="pt-BR" altLang="en-US" sz="2800" b="1" dirty="0">
                <a:solidFill>
                  <a:srgbClr val="0070C0"/>
                </a:solidFill>
                <a:latin typeface="Calibri" panose="020F0502020204030204" pitchFamily="34" charset="0"/>
              </a:rPr>
              <a:t>)</a:t>
            </a:r>
            <a:endParaRPr lang="en-GB" altLang="en-US" sz="2800" b="1">
              <a:solidFill>
                <a:srgbClr val="0070C0"/>
              </a:solidFill>
              <a:latin typeface="Calibri" panose="020F0502020204030204" pitchFamily="34" charset="0"/>
            </a:endParaRPr>
          </a:p>
        </p:txBody>
      </p:sp>
      <p:sp>
        <p:nvSpPr>
          <p:cNvPr id="6" name="TextBox 5"/>
          <p:cNvSpPr txBox="1">
            <a:spLocks noChangeArrowheads="1"/>
          </p:cNvSpPr>
          <p:nvPr/>
        </p:nvSpPr>
        <p:spPr bwMode="auto">
          <a:xfrm>
            <a:off x="1466850" y="5078413"/>
            <a:ext cx="62103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2800" b="1" i="1">
                <a:solidFill>
                  <a:srgbClr val="0070C0"/>
                </a:solidFill>
              </a:rPr>
              <a:t>m</a:t>
            </a:r>
            <a:r>
              <a:rPr lang="en-IN" altLang="en-US" sz="2800" b="1" baseline="-25000">
                <a:solidFill>
                  <a:srgbClr val="0070C0"/>
                </a:solidFill>
                <a:latin typeface="Euclid Extra" panose="02050502000505020303" pitchFamily="18" charset="2"/>
              </a:rPr>
              <a:t>l</a:t>
            </a:r>
            <a:r>
              <a:rPr lang="en-GB" altLang="en-US" sz="2800" b="1">
                <a:solidFill>
                  <a:srgbClr val="0070C0"/>
                </a:solidFill>
              </a:rPr>
              <a:t> = –</a:t>
            </a:r>
            <a:r>
              <a:rPr lang="en-IN" altLang="en-US" sz="2800" b="1">
                <a:solidFill>
                  <a:srgbClr val="0070C0"/>
                </a:solidFill>
                <a:latin typeface="Euclid Extra" panose="02050502000505020303" pitchFamily="18" charset="2"/>
              </a:rPr>
              <a:t>l</a:t>
            </a:r>
            <a:r>
              <a:rPr lang="en-IN" altLang="en-US" sz="2800" b="1">
                <a:solidFill>
                  <a:srgbClr val="0070C0"/>
                </a:solidFill>
                <a:latin typeface="Calibri" panose="020F0502020204030204" pitchFamily="34" charset="0"/>
              </a:rPr>
              <a:t>,</a:t>
            </a:r>
            <a:r>
              <a:rPr lang="en-GB" altLang="en-US" sz="2800" b="1">
                <a:solidFill>
                  <a:srgbClr val="0070C0"/>
                </a:solidFill>
              </a:rPr>
              <a:t> . . . , –2, –1, 0, 1, 2, . . . , +</a:t>
            </a:r>
            <a:r>
              <a:rPr lang="en-IN" altLang="en-US" sz="2800" b="1">
                <a:solidFill>
                  <a:srgbClr val="0070C0"/>
                </a:solidFill>
                <a:latin typeface="Euclid Extra" panose="02050502000505020303" pitchFamily="18" charset="2"/>
              </a:rPr>
              <a:t>l</a:t>
            </a:r>
            <a:endParaRPr lang="en-GB" altLang="en-US" sz="2800" b="1">
              <a:solidFill>
                <a:srgbClr val="0070C0"/>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7.1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The Nature of Waves</a:t>
            </a:r>
          </a:p>
        </p:txBody>
      </p:sp>
      <p:pic>
        <p:nvPicPr>
          <p:cNvPr id="26627" name="Content Placeholder 6" descr="This illustration depicts three waves travelling between two points at a constant speed. The frequency of the first wave is 4 hertz, the frequency of the second wave is 8 hertz, and the frequency of the third wave is 16 hertz. The third wave has the shortest wavelength, and the first wave has the longest wavelength."/>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4806950" y="2057400"/>
            <a:ext cx="3898900" cy="4394200"/>
          </a:xfrm>
        </p:spPr>
      </p:pic>
      <p:pic>
        <p:nvPicPr>
          <p:cNvPr id="26628" name="Picture 7" descr="This is an image of ocean waves."/>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87363" y="3481388"/>
            <a:ext cx="4160837" cy="2614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Orbitals in a Hydrogen Atom </a:t>
            </a:r>
          </a:p>
        </p:txBody>
      </p:sp>
      <p:sp>
        <p:nvSpPr>
          <p:cNvPr id="12697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Each orbital in a hydrogen atom has a unique probability distribution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Contains 1</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2</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3</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p>
          <a:p>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Nodes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Areas of zero probability in an orbital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Known as </a:t>
            </a:r>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nodal surfaces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Number of nodes increases as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increases </a:t>
            </a:r>
            <a:endPar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698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2698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CBAC64B5-AC4E-4BF2-942D-2A2640180619}" type="slidenum">
              <a:rPr lang="en-US" altLang="en-US" sz="1000">
                <a:solidFill>
                  <a:schemeClr val="tx1"/>
                </a:solidFill>
              </a:rPr>
              <a:pPr>
                <a:spcBef>
                  <a:spcPct val="0"/>
                </a:spcBef>
                <a:buClrTx/>
                <a:buFontTx/>
                <a:buNone/>
              </a:pPr>
              <a:t>60</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9027"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Characterized by their spherical shape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Shape becomes larger as the value of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increases </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3</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 have areas of high probability separated by areas of low probability </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Number of nodes is given by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1</a:t>
            </a:r>
          </a:p>
          <a:p>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 function is always positive in three-dimensional space </a:t>
            </a: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902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2902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B9AE5F1E-FF2A-4B9B-9562-7D2606CEC1D2}" type="slidenum">
              <a:rPr lang="en-US" altLang="en-US" sz="1000">
                <a:solidFill>
                  <a:schemeClr val="tx1"/>
                </a:solidFill>
              </a:rPr>
              <a:pPr>
                <a:spcBef>
                  <a:spcPct val="0"/>
                </a:spcBef>
                <a:buClrTx/>
                <a:buFontTx/>
                <a:buNone/>
              </a:pPr>
              <a:t>61</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7.14 (a)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Representations of the Hydrogen 1</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2</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and 3</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p>
        </p:txBody>
      </p:sp>
      <p:sp>
        <p:nvSpPr>
          <p:cNvPr id="131075"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31076"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DF655E08-B83C-41CB-A8D0-801DEA82A95D}" type="slidenum">
              <a:rPr lang="en-US" altLang="en-US" sz="1000">
                <a:solidFill>
                  <a:schemeClr val="tx1"/>
                </a:solidFill>
              </a:rPr>
              <a:pPr>
                <a:spcBef>
                  <a:spcPct val="0"/>
                </a:spcBef>
                <a:buClrTx/>
                <a:buFontTx/>
                <a:buNone/>
              </a:pPr>
              <a:t>62</a:t>
            </a:fld>
            <a:endParaRPr lang="en-US" altLang="en-US" sz="1000">
              <a:solidFill>
                <a:schemeClr val="tx1"/>
              </a:solidFill>
            </a:endParaRPr>
          </a:p>
        </p:txBody>
      </p:sp>
      <p:pic>
        <p:nvPicPr>
          <p:cNvPr id="131079" name="Content Placeholder 5" descr="This illustration depicts the square of the wave function of the hydrogen 1s, 2s, and 3s orbitals. Wave function is plotted on the y-axis and distance from nucleus is plotted on the x-axis. &#10;"/>
          <p:cNvPicPr>
            <a:picLocks noGrp="1" noChangeAspect="1"/>
          </p:cNvPicPr>
          <p:nvPr>
            <p:ph idx="1"/>
          </p:nvPr>
        </p:nvPicPr>
        <p:blipFill>
          <a:blip r:embed="rId3">
            <a:extLst>
              <a:ext uri="{28A0092B-C50C-407E-A947-70E740481C1C}">
                <a14:useLocalDpi xmlns:a14="http://schemas.microsoft.com/office/drawing/2010/main" xmlns="" val="0"/>
              </a:ext>
            </a:extLst>
          </a:blip>
          <a:srcRect b="71042"/>
          <a:stretch>
            <a:fillRect/>
          </a:stretch>
        </p:blipFill>
        <p:spPr>
          <a:xfrm>
            <a:off x="531813" y="2560638"/>
            <a:ext cx="8121650" cy="2906712"/>
          </a:xfrm>
        </p:spPr>
      </p:pic>
      <p:sp>
        <p:nvSpPr>
          <p:cNvPr id="131080" name="TextBox 6"/>
          <p:cNvSpPr txBox="1">
            <a:spLocks noChangeArrowheads="1"/>
          </p:cNvSpPr>
          <p:nvPr/>
        </p:nvSpPr>
        <p:spPr bwMode="auto">
          <a:xfrm>
            <a:off x="2309813" y="5713413"/>
            <a:ext cx="4572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IN" altLang="en-US">
                <a:solidFill>
                  <a:schemeClr val="bg1"/>
                </a:solidFill>
                <a:latin typeface="Calibri" panose="020F0502020204030204" pitchFamily="34" charset="0"/>
              </a:rPr>
              <a:t>The square of the wave function</a:t>
            </a:r>
            <a:endParaRPr lang="en-GB" altLang="en-US">
              <a:solidFill>
                <a:schemeClr val="bg1"/>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7.14 (b)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Representations of the Hydrogen 1</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2</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and 3</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p>
        </p:txBody>
      </p:sp>
      <p:sp>
        <p:nvSpPr>
          <p:cNvPr id="133123"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33124"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55BC3548-D6BD-499F-823D-B822A6EE9511}" type="slidenum">
              <a:rPr lang="en-US" altLang="en-US" sz="1000">
                <a:solidFill>
                  <a:schemeClr val="tx1"/>
                </a:solidFill>
              </a:rPr>
              <a:pPr>
                <a:spcBef>
                  <a:spcPct val="0"/>
                </a:spcBef>
                <a:buClrTx/>
                <a:buFontTx/>
                <a:buNone/>
              </a:pPr>
              <a:t>63</a:t>
            </a:fld>
            <a:endParaRPr lang="en-US" altLang="en-US" sz="1000">
              <a:solidFill>
                <a:schemeClr val="tx1"/>
              </a:solidFill>
            </a:endParaRPr>
          </a:p>
        </p:txBody>
      </p:sp>
      <p:pic>
        <p:nvPicPr>
          <p:cNvPr id="133127" name="Content Placeholder 1" descr="This illustration depicts slices of the three-dimensional electron density of the hydrogen 1s, 2s, and 3s orbitals. &#10;The 2s orbital has one node. &#10;The 3s orbital has two nodes. &#10;"/>
          <p:cNvPicPr>
            <a:picLocks noGrp="1" noChangeAspect="1"/>
          </p:cNvPicPr>
          <p:nvPr>
            <p:ph idx="1"/>
          </p:nvPr>
        </p:nvPicPr>
        <p:blipFill>
          <a:blip r:embed="rId3">
            <a:extLst>
              <a:ext uri="{28A0092B-C50C-407E-A947-70E740481C1C}">
                <a14:useLocalDpi xmlns:a14="http://schemas.microsoft.com/office/drawing/2010/main" xmlns="" val="0"/>
              </a:ext>
            </a:extLst>
          </a:blip>
          <a:srcRect l="386" t="33600" r="-386" b="36354"/>
          <a:stretch>
            <a:fillRect/>
          </a:stretch>
        </p:blipFill>
        <p:spPr>
          <a:xfrm>
            <a:off x="514350" y="2568575"/>
            <a:ext cx="8120063" cy="3014663"/>
          </a:xfrm>
        </p:spPr>
      </p:pic>
      <p:sp>
        <p:nvSpPr>
          <p:cNvPr id="133128" name="TextBox 8"/>
          <p:cNvSpPr txBox="1">
            <a:spLocks noChangeArrowheads="1"/>
          </p:cNvSpPr>
          <p:nvPr/>
        </p:nvSpPr>
        <p:spPr bwMode="auto">
          <a:xfrm>
            <a:off x="1238250" y="5788025"/>
            <a:ext cx="66548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GB" altLang="en-US" dirty="0">
                <a:solidFill>
                  <a:schemeClr val="bg1"/>
                </a:solidFill>
                <a:latin typeface="Calibri" panose="020F0502020204030204" pitchFamily="34" charset="0"/>
              </a:rPr>
              <a:t>“Slices” of the three-dimensional electron density</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7.14 (c)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Representations of the Hydrogen 1</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2</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and 3</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p>
        </p:txBody>
      </p:sp>
      <p:sp>
        <p:nvSpPr>
          <p:cNvPr id="135171"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35172"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802C106E-FEEA-4B98-A037-6F6BDA5512CB}" type="slidenum">
              <a:rPr lang="en-US" altLang="en-US" sz="1000">
                <a:solidFill>
                  <a:schemeClr val="tx1"/>
                </a:solidFill>
              </a:rPr>
              <a:pPr>
                <a:spcBef>
                  <a:spcPct val="0"/>
                </a:spcBef>
                <a:buClrTx/>
                <a:buFontTx/>
                <a:buNone/>
              </a:pPr>
              <a:t>64</a:t>
            </a:fld>
            <a:endParaRPr lang="en-US" altLang="en-US" sz="1000">
              <a:solidFill>
                <a:schemeClr val="tx1"/>
              </a:solidFill>
            </a:endParaRPr>
          </a:p>
        </p:txBody>
      </p:sp>
      <p:pic>
        <p:nvPicPr>
          <p:cNvPr id="135175" name="Content Placeholder 1" descr="This image depicts the size of the hydrogen 1s, 2s, and 3s orbitals. &#10;1s orbital is the smallest among the three orbitals, and 3s is the largest.&#10;"/>
          <p:cNvPicPr>
            <a:picLocks noGrp="1" noChangeAspect="1"/>
          </p:cNvPicPr>
          <p:nvPr>
            <p:ph idx="1"/>
          </p:nvPr>
        </p:nvPicPr>
        <p:blipFill>
          <a:blip r:embed="rId3">
            <a:extLst>
              <a:ext uri="{28A0092B-C50C-407E-A947-70E740481C1C}">
                <a14:useLocalDpi xmlns:a14="http://schemas.microsoft.com/office/drawing/2010/main" xmlns="" val="0"/>
              </a:ext>
            </a:extLst>
          </a:blip>
          <a:srcRect t="68022" b="5104"/>
          <a:stretch>
            <a:fillRect/>
          </a:stretch>
        </p:blipFill>
        <p:spPr>
          <a:xfrm>
            <a:off x="638175" y="2743200"/>
            <a:ext cx="7881938" cy="2617788"/>
          </a:xfrm>
        </p:spPr>
      </p:pic>
      <p:sp>
        <p:nvSpPr>
          <p:cNvPr id="135176" name="TextBox 8"/>
          <p:cNvSpPr txBox="1">
            <a:spLocks noChangeArrowheads="1"/>
          </p:cNvSpPr>
          <p:nvPr/>
        </p:nvSpPr>
        <p:spPr bwMode="auto">
          <a:xfrm>
            <a:off x="334963" y="5586413"/>
            <a:ext cx="84407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GB" altLang="en-US" dirty="0">
                <a:solidFill>
                  <a:schemeClr val="bg1"/>
                </a:solidFill>
                <a:latin typeface="Calibri" panose="020F0502020204030204" pitchFamily="34" charset="0"/>
              </a:rPr>
              <a:t>The surfaces that </a:t>
            </a:r>
            <a:r>
              <a:rPr lang="en-IN" altLang="en-US" dirty="0">
                <a:solidFill>
                  <a:schemeClr val="bg1"/>
                </a:solidFill>
                <a:latin typeface="Calibri" panose="020F0502020204030204" pitchFamily="34" charset="0"/>
              </a:rPr>
              <a:t>contain 90% of the total electron </a:t>
            </a:r>
            <a:r>
              <a:rPr lang="en-GB" altLang="en-US" dirty="0">
                <a:solidFill>
                  <a:schemeClr val="bg1"/>
                </a:solidFill>
                <a:latin typeface="Calibri" panose="020F0502020204030204" pitchFamily="34" charset="0"/>
              </a:rPr>
              <a:t>probability</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37219" name="Content Placeholder 2"/>
          <p:cNvSpPr>
            <a:spLocks noGrp="1"/>
          </p:cNvSpPr>
          <p:nvPr>
            <p:ph idx="1"/>
          </p:nvPr>
        </p:nvSpPr>
        <p:spPr/>
        <p:txBody>
          <a:bodyPr/>
          <a:lstStyle/>
          <a:p>
            <a:pPr>
              <a:spcBef>
                <a:spcPts val="4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Have two lobes separated by 				   a node at the nucleus </a:t>
            </a:r>
          </a:p>
          <a:p>
            <a:pPr lvl="1">
              <a:spcBef>
                <a:spcPts val="4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Labeled according to the axis of 			           the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xyz</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coordinate system 			       along which the lobes lie</a:t>
            </a:r>
          </a:p>
          <a:p>
            <a:pPr>
              <a:spcBef>
                <a:spcPts val="400"/>
              </a:spcBef>
            </a:pP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orbital functions have					 different signs in different 			   regions of space</a:t>
            </a:r>
          </a:p>
          <a:p>
            <a:pPr>
              <a:spcBef>
                <a:spcPts val="4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Have positive and negative phases</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a:spcBef>
                <a:spcPts val="400"/>
              </a:spcBef>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a:spcBef>
                <a:spcPts val="400"/>
              </a:spcBef>
            </a:pP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37220" name="Picture 3" descr="This image depicts the electron probability distribution for a 2p orbital.&#10;"/>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608638" y="2438400"/>
            <a:ext cx="3382962" cy="337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7.15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Boundary Surface Representations of all Three 2</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p>
        </p:txBody>
      </p:sp>
      <p:pic>
        <p:nvPicPr>
          <p:cNvPr id="138243" name="Content Placeholder 3" descr="This image illustrates the boundary surface representations of all three 2p orbitals.&#10;The positive and negative signs inside the surface indicate the phases of the orbital in that region of space.&#10;"/>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307975" y="2590800"/>
            <a:ext cx="8591550" cy="3262313"/>
          </a:xfrm>
        </p:spPr>
      </p:pic>
      <p:sp>
        <p:nvSpPr>
          <p:cNvPr id="13824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3824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7FC0704-6B39-4485-B48F-0617B430F81D}" type="slidenum">
              <a:rPr lang="en-US" altLang="en-US" sz="1000">
                <a:solidFill>
                  <a:schemeClr val="tx1"/>
                </a:solidFill>
              </a:rPr>
              <a:pPr>
                <a:spcBef>
                  <a:spcPct val="0"/>
                </a:spcBef>
                <a:buClrTx/>
                <a:buFontTx/>
                <a:buNone/>
              </a:pPr>
              <a:t>66</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Figure 7.16 </a:t>
            </a:r>
            <a:r>
              <a:rPr lang="en-US" dirty="0" smtClean="0"/>
              <a:t>- </a:t>
            </a:r>
            <a:r>
              <a:rPr lang="en-US" dirty="0"/>
              <a:t>A </a:t>
            </a:r>
            <a:r>
              <a:rPr lang="en-US" dirty="0" smtClean="0"/>
              <a:t>Cross Section </a:t>
            </a:r>
            <a:r>
              <a:rPr lang="en-US" dirty="0"/>
              <a:t>of </a:t>
            </a:r>
            <a:r>
              <a:rPr lang="en-US" dirty="0" smtClean="0"/>
              <a:t>the Electron Probability Distribution </a:t>
            </a:r>
            <a:r>
              <a:rPr lang="en-US" dirty="0"/>
              <a:t>for </a:t>
            </a:r>
            <a:r>
              <a:rPr lang="en-US" dirty="0" smtClean="0"/>
              <a:t>a 3</a:t>
            </a:r>
            <a:r>
              <a:rPr lang="en-US" i="1" dirty="0" smtClean="0"/>
              <a:t>p </a:t>
            </a:r>
            <a:r>
              <a:rPr lang="en-US" dirty="0" smtClean="0"/>
              <a:t>Orbital</a:t>
            </a:r>
            <a:endParaRPr lang="en-US" dirty="0"/>
          </a:p>
        </p:txBody>
      </p:sp>
      <p:pic>
        <p:nvPicPr>
          <p:cNvPr id="4" name="Content Placeholder 3" descr="This figure illustrates a cross section of the electron probability distribution for a 3p orbital."/>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r="8487"/>
          <a:stretch/>
        </p:blipFill>
        <p:spPr>
          <a:xfrm>
            <a:off x="2101850" y="2286000"/>
            <a:ext cx="4876800" cy="3528270"/>
          </a:xfrm>
        </p:spPr>
      </p:pic>
    </p:spTree>
    <p:extLst>
      <p:ext uri="{BB962C8B-B14F-4D97-AF65-F5344CB8AC3E}">
        <p14:creationId xmlns:p14="http://schemas.microsoft.com/office/powerpoint/2010/main" xmlns="" val="166229544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d</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41315"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Do not correspond to principal quantum levels</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 n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1 and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2</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First appear in level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3</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Have two different fundamental shapes</a:t>
            </a:r>
          </a:p>
          <a:p>
            <a:pPr lvl="1"/>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d</a:t>
            </a:r>
            <a:r>
              <a:rPr lang="en-IN" altLang="en-US" i="1" baseline="-25000" dirty="0" err="1" smtClean="0">
                <a:latin typeface="Calibri" panose="020F0502020204030204" pitchFamily="34" charset="0"/>
                <a:ea typeface="ＭＳ Ｐゴシック" panose="020B0600070205080204" pitchFamily="34" charset="-128"/>
                <a:cs typeface="Calibri" panose="020F0502020204030204" pitchFamily="34" charset="0"/>
              </a:rPr>
              <a:t>xz</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d</a:t>
            </a:r>
            <a:r>
              <a:rPr lang="en-IN" altLang="en-US" i="1" baseline="-25000" dirty="0" err="1" smtClean="0">
                <a:latin typeface="Calibri" panose="020F0502020204030204" pitchFamily="34" charset="0"/>
                <a:ea typeface="ＭＳ Ｐゴシック" panose="020B0600070205080204" pitchFamily="34" charset="-128"/>
                <a:cs typeface="Calibri" panose="020F0502020204030204" pitchFamily="34" charset="0"/>
              </a:rPr>
              <a:t>yz</a:t>
            </a:r>
            <a:r>
              <a:rPr lang="en-IN" altLang="en-US" i="1" baseline="-25000"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d</a:t>
            </a:r>
            <a:r>
              <a:rPr lang="en-IN" altLang="en-US" i="1" baseline="-25000" dirty="0" err="1" smtClean="0">
                <a:latin typeface="Calibri" panose="020F0502020204030204" pitchFamily="34" charset="0"/>
                <a:ea typeface="ＭＳ Ｐゴシック" panose="020B0600070205080204" pitchFamily="34" charset="-128"/>
                <a:cs typeface="Calibri" panose="020F0502020204030204" pitchFamily="34" charset="0"/>
              </a:rPr>
              <a:t>xy</a:t>
            </a:r>
            <a:r>
              <a:rPr lang="en-IN" altLang="en-US" i="1" baseline="-25000"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 d</a:t>
            </a:r>
            <a:r>
              <a:rPr lang="en-IN" altLang="en-US" i="1" baseline="-25000" dirty="0" smtClean="0">
                <a:latin typeface="Calibri" panose="020F0502020204030204" pitchFamily="34" charset="0"/>
                <a:ea typeface="ＭＳ Ｐゴシック" panose="020B0600070205080204" pitchFamily="34" charset="-128"/>
                <a:cs typeface="Calibri" panose="020F0502020204030204" pitchFamily="34" charset="0"/>
              </a:rPr>
              <a:t>x</a:t>
            </a:r>
            <a:r>
              <a:rPr lang="en-IN" altLang="en-US" i="1" baseline="18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i="1" baseline="-25000" dirty="0" smtClean="0">
                <a:latin typeface="Calibri" panose="020F0502020204030204" pitchFamily="34" charset="0"/>
                <a:ea typeface="ＭＳ Ｐゴシック" panose="020B0600070205080204" pitchFamily="34" charset="-128"/>
                <a:cs typeface="Calibri" panose="020F0502020204030204" pitchFamily="34" charset="0"/>
              </a:rPr>
              <a:t>- y</a:t>
            </a:r>
            <a:r>
              <a:rPr lang="en-IN" altLang="en-US" i="1" baseline="18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have four lobes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centered</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in the plane indicated in the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orbital label</a:t>
            </a:r>
          </a:p>
          <a:p>
            <a:pPr lvl="1"/>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d</a:t>
            </a:r>
            <a:r>
              <a:rPr lang="en-IN" altLang="en-US" i="1" baseline="-25000" dirty="0" smtClean="0">
                <a:latin typeface="Calibri" panose="020F0502020204030204" pitchFamily="34" charset="0"/>
                <a:ea typeface="ＭＳ Ｐゴシック" panose="020B0600070205080204" pitchFamily="34" charset="-128"/>
                <a:cs typeface="Calibri" panose="020F0502020204030204" pitchFamily="34" charset="0"/>
              </a:rPr>
              <a:t>z</a:t>
            </a:r>
            <a:r>
              <a:rPr lang="en-IN" altLang="en-US" i="1" baseline="18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 has a unique shape</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Figure 7.17 (a)</a:t>
            </a:r>
            <a:r>
              <a:rPr lang="en-US" dirty="0" smtClean="0"/>
              <a:t> - </a:t>
            </a:r>
            <a:r>
              <a:rPr lang="en-US" dirty="0"/>
              <a:t>Electron </a:t>
            </a:r>
            <a:r>
              <a:rPr lang="en-US" dirty="0" smtClean="0"/>
              <a:t>Density Plots </a:t>
            </a:r>
            <a:r>
              <a:rPr lang="en-US" dirty="0"/>
              <a:t>of </a:t>
            </a:r>
            <a:r>
              <a:rPr lang="en-US" dirty="0" smtClean="0"/>
              <a:t>Selected </a:t>
            </a:r>
            <a:r>
              <a:rPr lang="en-US" dirty="0"/>
              <a:t>3</a:t>
            </a:r>
            <a:r>
              <a:rPr lang="en-US" i="1" dirty="0"/>
              <a:t>d </a:t>
            </a:r>
            <a:r>
              <a:rPr lang="en-US" dirty="0" smtClean="0"/>
              <a:t>Orbitals</a:t>
            </a:r>
            <a:endParaRPr lang="en-US" dirty="0"/>
          </a:p>
        </p:txBody>
      </p:sp>
      <p:pic>
        <p:nvPicPr>
          <p:cNvPr id="4" name="Content Placeholder 3" descr="This figure contains three images. The images illustrate the electron density plots of 3d(xy), 3d(x2-y2), and 3d(z2) orbitals."/>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8166" y="2590800"/>
            <a:ext cx="8851900" cy="2905302"/>
          </a:xfrm>
        </p:spPr>
      </p:pic>
    </p:spTree>
    <p:extLst>
      <p:ext uri="{BB962C8B-B14F-4D97-AF65-F5344CB8AC3E}">
        <p14:creationId xmlns:p14="http://schemas.microsoft.com/office/powerpoint/2010/main" xmlns="" val="190785018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7.2</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Classification of Electromagnetic Radiation</a:t>
            </a:r>
          </a:p>
        </p:txBody>
      </p:sp>
      <p:pic>
        <p:nvPicPr>
          <p:cNvPr id="28675" name="Content Placeholder 3" descr="This illustration depicts the classification of electromagnetic radiation. At the top of the illustration, there is a horizontal arrow that points to the left. It is labeled wavelength in meters. Below this arrow, there is a scale against which the radiation of light is classified. &#10;&#10;Starting from the left, the labels read gamma rays, X rays, ultraviolet, infrared, microwaves, and radio waves. Radio waves are classified into FM, shortwave, and AM.&#10;&#10;Visible light appears in the region between ultraviolet and infrared radiation. A spectrum of light can be seen in this region.  &#10;"/>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227013" y="2362200"/>
            <a:ext cx="8764587" cy="3940175"/>
          </a:xfrm>
        </p:spPr>
      </p:pic>
      <p:sp>
        <p:nvSpPr>
          <p:cNvPr id="2867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2867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26DE6264-5266-46C2-AA6F-38450DD06E31}" type="slidenum">
              <a:rPr lang="en-US" altLang="en-US" sz="1000">
                <a:solidFill>
                  <a:schemeClr val="tx1"/>
                </a:solidFill>
              </a:rPr>
              <a:pPr>
                <a:spcBef>
                  <a:spcPct val="0"/>
                </a:spcBef>
                <a:buClrTx/>
                <a:buFontTx/>
                <a:buNone/>
              </a:pPr>
              <a:t>7</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GB" b="1" dirty="0">
                <a:solidFill>
                  <a:srgbClr val="FF0000"/>
                </a:solidFill>
              </a:rPr>
              <a:t>Figure </a:t>
            </a:r>
            <a:r>
              <a:rPr lang="en-GB" b="1" dirty="0" smtClean="0">
                <a:solidFill>
                  <a:srgbClr val="FF0000"/>
                </a:solidFill>
              </a:rPr>
              <a:t>7.17 (b) </a:t>
            </a:r>
            <a:r>
              <a:rPr lang="en-GB" dirty="0" smtClean="0"/>
              <a:t>- </a:t>
            </a:r>
            <a:r>
              <a:rPr lang="en-IN" dirty="0" smtClean="0"/>
              <a:t>The Boundary Surfaces of Four 3</a:t>
            </a:r>
            <a:r>
              <a:rPr lang="en-IN" i="1" dirty="0" smtClean="0"/>
              <a:t>d </a:t>
            </a:r>
            <a:r>
              <a:rPr lang="en-IN" dirty="0" smtClean="0"/>
              <a:t>Orbitals, with </a:t>
            </a:r>
            <a:r>
              <a:rPr lang="en-IN" dirty="0"/>
              <a:t>t</a:t>
            </a:r>
            <a:r>
              <a:rPr lang="en-IN" dirty="0" smtClean="0"/>
              <a:t>he Signs (Phases) I</a:t>
            </a:r>
            <a:r>
              <a:rPr lang="en-GB" dirty="0" err="1" smtClean="0"/>
              <a:t>ndicated</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2" name="Content Placeholder 1" descr="This illustration depicts the boundary surfaces of dxz, dyz, dxy, and dx2-y2 3d orbitals. Signs or phases are indicated in each of the diagrams. &#10;"/>
          <p:cNvPicPr>
            <a:picLocks noGrp="1" noChangeAspect="1"/>
          </p:cNvPicPr>
          <p:nvPr>
            <p:ph idx="1"/>
          </p:nvPr>
        </p:nvPicPr>
        <p:blipFill rotWithShape="1">
          <a:blip r:embed="rId3">
            <a:extLst>
              <a:ext uri="{28A0092B-C50C-407E-A947-70E740481C1C}">
                <a14:useLocalDpi xmlns:a14="http://schemas.microsoft.com/office/drawing/2010/main" xmlns="" val="0"/>
              </a:ext>
            </a:extLst>
          </a:blip>
          <a:srcRect r="19075"/>
          <a:stretch/>
        </p:blipFill>
        <p:spPr>
          <a:xfrm>
            <a:off x="228600" y="2971800"/>
            <a:ext cx="8740707" cy="2408908"/>
          </a:xfrm>
        </p:spPr>
      </p:pic>
    </p:spTree>
    <p:extLst>
      <p:ext uri="{BB962C8B-B14F-4D97-AF65-F5344CB8AC3E}">
        <p14:creationId xmlns:p14="http://schemas.microsoft.com/office/powerpoint/2010/main" xmlns="" val="92322547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Unique Shape of the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d</a:t>
            </a:r>
            <a:r>
              <a:rPr lang="en-IN" altLang="en-US" i="1" baseline="-25000" dirty="0" smtClean="0">
                <a:latin typeface="Calibri" panose="020F0502020204030204" pitchFamily="34" charset="0"/>
                <a:ea typeface="ＭＳ Ｐゴシック" panose="020B0600070205080204" pitchFamily="34" charset="-128"/>
                <a:cs typeface="Calibri" panose="020F0502020204030204" pitchFamily="34" charset="0"/>
              </a:rPr>
              <a:t>z</a:t>
            </a:r>
            <a:r>
              <a:rPr lang="en-IN" altLang="en-US" i="1" baseline="18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4233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Two lobes run along the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z</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axis and a belt is centered in the </a:t>
            </a:r>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xy</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plane</a:t>
            </a:r>
          </a:p>
          <a:p>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d</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 for levels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&gt; 3 look like the 3</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d</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Have larger lobes </a:t>
            </a: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42340" name="Picture 3" descr="This image illustrates the boundary surface of dz2 3d orbital.&#10;"/>
          <p:cNvPicPr>
            <a:picLocks noChangeAspect="1"/>
          </p:cNvPicPr>
          <p:nvPr/>
        </p:nvPicPr>
        <p:blipFill rotWithShape="1">
          <a:blip r:embed="rId3">
            <a:extLst>
              <a:ext uri="{28A0092B-C50C-407E-A947-70E740481C1C}">
                <a14:useLocalDpi xmlns:a14="http://schemas.microsoft.com/office/drawing/2010/main" xmlns="" val="0"/>
              </a:ext>
            </a:extLst>
          </a:blip>
          <a:srcRect l="79012"/>
          <a:stretch/>
        </p:blipFill>
        <p:spPr bwMode="auto">
          <a:xfrm>
            <a:off x="6011362" y="3757369"/>
            <a:ext cx="2560693" cy="2720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f</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Orbitals</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4336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First occur in level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n</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 4</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Not involved in bonding in any compounds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Shapes and labels are simply included for the purpose of completeness </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4336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4336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21DEC91D-9BA9-49BD-9084-F2F2F0434374}" type="slidenum">
              <a:rPr lang="en-US" altLang="en-US" sz="1000">
                <a:solidFill>
                  <a:schemeClr val="tx1"/>
                </a:solidFill>
              </a:rPr>
              <a:pPr>
                <a:spcBef>
                  <a:spcPct val="0"/>
                </a:spcBef>
                <a:buClrTx/>
                <a:buFontTx/>
                <a:buNone/>
              </a:pPr>
              <a:t>72</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7.18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Representation of the 4</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f</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Orbitals in Terms of Their Boundary Surfaces</a:t>
            </a:r>
          </a:p>
        </p:txBody>
      </p:sp>
      <p:pic>
        <p:nvPicPr>
          <p:cNvPr id="145411" name="Content Placeholder 3" descr="This image illustrates the boundary surfaces of 4f orbitals."/>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444625" y="2293938"/>
            <a:ext cx="6191250" cy="4056062"/>
          </a:xfrm>
        </p:spPr>
      </p:pic>
      <p:sp>
        <p:nvSpPr>
          <p:cNvPr id="14541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4541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C9B6715-F2B5-44E1-A5F3-242972F6EA5C}" type="slidenum">
              <a:rPr lang="en-US" altLang="en-US" sz="1000">
                <a:solidFill>
                  <a:schemeClr val="tx1"/>
                </a:solidFill>
              </a:rPr>
              <a:pPr>
                <a:spcBef>
                  <a:spcPct val="0"/>
                </a:spcBef>
                <a:buClrTx/>
                <a:buFontTx/>
                <a:buNone/>
              </a:pPr>
              <a:t>73</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Degenerates</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4745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All orbitals with the same value of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have the same energy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47460" name="Picture 3" descr="This is an orbital energy diagram for a hydrogen atom. An upward-pointing arrow that is labeled E appears on the left side of the illustration. &#10;&#10;The 1s orbital is depicted at the bottom.&#10;&#10;The 2s and 2p orbitals are depicted above the 1s orbital.&#10;&#10;The 3s, 3p, and 3d orbitals are depicted above the 2s and 2p orbitals."/>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7600" y="2944812"/>
            <a:ext cx="3735388" cy="284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461" name="TextBox 4"/>
          <p:cNvSpPr txBox="1">
            <a:spLocks noChangeArrowheads="1"/>
          </p:cNvSpPr>
          <p:nvPr/>
        </p:nvSpPr>
        <p:spPr bwMode="auto">
          <a:xfrm>
            <a:off x="3959225" y="5554662"/>
            <a:ext cx="5032375"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GB" altLang="en-US" sz="2200" dirty="0">
                <a:solidFill>
                  <a:schemeClr val="bg1"/>
                </a:solidFill>
                <a:latin typeface="Calibri" panose="020F0502020204030204" pitchFamily="34" charset="0"/>
              </a:rPr>
              <a:t>Orbital energy levels for the hydrogen atom</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States of a Hydrogen Atom</a:t>
            </a:r>
            <a:endParaRPr lang="en-US" dirty="0"/>
          </a:p>
        </p:txBody>
      </p:sp>
      <p:sp>
        <p:nvSpPr>
          <p:cNvPr id="3" name="Content Placeholder 2"/>
          <p:cNvSpPr>
            <a:spLocks noGrp="1"/>
          </p:cNvSpPr>
          <p:nvPr>
            <p:ph idx="1"/>
          </p:nvPr>
        </p:nvSpPr>
        <p:spPr/>
        <p:txBody>
          <a:bodyPr/>
          <a:lstStyle/>
          <a:p>
            <a:r>
              <a:rPr lang="en-US" dirty="0" smtClean="0"/>
              <a:t>Ground state - Lowest energy state</a:t>
            </a:r>
          </a:p>
          <a:p>
            <a:pPr lvl="1"/>
            <a:r>
              <a:rPr lang="en-US" dirty="0" smtClean="0"/>
              <a:t>Electron resides in 1</a:t>
            </a:r>
            <a:r>
              <a:rPr lang="en-US" i="1" dirty="0" smtClean="0"/>
              <a:t>s</a:t>
            </a:r>
            <a:r>
              <a:rPr lang="en-US" dirty="0" smtClean="0"/>
              <a:t> orbital</a:t>
            </a:r>
          </a:p>
          <a:p>
            <a:r>
              <a:rPr lang="en-US" dirty="0" smtClean="0"/>
              <a:t>An excited state can be produced by transferring the electron to a higher-energy orbital</a:t>
            </a:r>
            <a:endParaRPr lang="en-US" dirty="0"/>
          </a:p>
        </p:txBody>
      </p:sp>
    </p:spTree>
    <p:extLst>
      <p:ext uri="{BB962C8B-B14F-4D97-AF65-F5344CB8AC3E}">
        <p14:creationId xmlns:p14="http://schemas.microsoft.com/office/powerpoint/2010/main" xmlns="" val="85914780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Electron Spin and the Pauli </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Exclusion Principle</a:t>
            </a:r>
          </a:p>
        </p:txBody>
      </p:sp>
      <p:sp>
        <p:nvSpPr>
          <p:cNvPr id="149507" name="Rectangle 3"/>
          <p:cNvSpPr>
            <a:spLocks noGrp="1" noChangeArrowheads="1"/>
          </p:cNvSpPr>
          <p:nvPr>
            <p:ph idx="1"/>
          </p:nvPr>
        </p:nvSpPr>
        <p:spPr>
          <a:xfrm>
            <a:off x="114300" y="2097088"/>
            <a:ext cx="8851900" cy="4572000"/>
          </a:xfrm>
        </p:spPr>
        <p:txBody>
          <a:bodyPr/>
          <a:lstStyle/>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Electron spin quantum number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US" altLang="en-US" i="1" dirty="0" err="1" smtClean="0">
                <a:latin typeface="Calibri" panose="020F0502020204030204" pitchFamily="34" charset="0"/>
                <a:ea typeface="ＭＳ Ｐゴシック" panose="020B0600070205080204" pitchFamily="34" charset="-128"/>
                <a:cs typeface="Calibri" panose="020F0502020204030204" pitchFamily="34" charset="0"/>
              </a:rPr>
              <a:t>m</a:t>
            </a:r>
            <a:r>
              <a:rPr lang="en-US" altLang="en-US" i="1" baseline="-25000" dirty="0" err="1"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Can be +½ or –½, implying that e</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lectron can spin in one of two opposite directions </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Pauli exclusion principle</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In a given atom, no two electrons can have the same set of four quantum numbers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An orbital can hold only two electrons, and they must have opposite spins</a:t>
            </a:r>
          </a:p>
        </p:txBody>
      </p:sp>
      <p:sp>
        <p:nvSpPr>
          <p:cNvPr id="14950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4950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F245311D-D1BF-4598-9C92-413D29CF6711}" type="slidenum">
              <a:rPr lang="en-US" altLang="en-US" sz="1000">
                <a:solidFill>
                  <a:schemeClr val="tx1"/>
                </a:solidFill>
              </a:rPr>
              <a:pPr>
                <a:spcBef>
                  <a:spcPct val="0"/>
                </a:spcBef>
                <a:buClrTx/>
                <a:buFontTx/>
                <a:buNone/>
              </a:pPr>
              <a:t>76</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IN"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7.20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The Spinning Electron</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51555" name="Content Placeholder 1" descr="This illustration contains two images of a spinning electron. The electron is placed between two external magnets. The magnet on the top is labeled S and the magnet at the bottom is labeled N.  Between both the images, there is content that reads direction of external field. &#10;&#10;In the image labeled (a). The electron spins in one direction. An upward-pointing arrow is shown behind the electron. The electron spin quantum number is + ½.&#10;&#10;In the image labeled (b). The electron spins in the opposite direction. A downward-pointing arrow is shown behind the electron. The electron spin quantum number is –½."/>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2173288" y="2057400"/>
            <a:ext cx="4733925" cy="4249737"/>
          </a:xfrm>
        </p:spPr>
      </p:pic>
      <p:sp>
        <p:nvSpPr>
          <p:cNvPr id="15155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5155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F585BC30-10C3-497F-9D0D-C9A2C02C56E3}" type="slidenum">
              <a:rPr lang="en-US" altLang="en-US" sz="1000">
                <a:solidFill>
                  <a:schemeClr val="tx1"/>
                </a:solidFill>
              </a:rPr>
              <a:pPr>
                <a:spcBef>
                  <a:spcPct val="0"/>
                </a:spcBef>
                <a:buClrTx/>
                <a:buFontTx/>
                <a:buNone/>
              </a:pPr>
              <a:t>77</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Title 2"/>
          <p:cNvSpPr>
            <a:spLocks noGrp="1"/>
          </p:cNvSpPr>
          <p:nvPr>
            <p:ph type="title"/>
          </p:nvPr>
        </p:nvSpPr>
        <p:spPr/>
        <p:txBody>
          <a:bodyPr/>
          <a:lstStyle/>
          <a:p>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Polyelectronic</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Atoms</a:t>
            </a:r>
          </a:p>
        </p:txBody>
      </p:sp>
      <p:sp>
        <p:nvSpPr>
          <p:cNvPr id="153603" name="Rectangle 2"/>
          <p:cNvSpPr>
            <a:spLocks noGrp="1" noChangeArrowheads="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toms with more than one electron</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Electron correlation problem</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Since the electron pathways are unknown, the electron repulsions cannot be calculated exactly</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Approximation used to treat a system using the quantum mechanical model</a:t>
            </a:r>
          </a:p>
          <a:p>
            <a:pPr lvl="2"/>
            <a:r>
              <a:rPr lang="en-US" dirty="0" smtClean="0"/>
              <a:t>Treat </a:t>
            </a:r>
            <a:r>
              <a:rPr lang="en-US" dirty="0"/>
              <a:t>each electron as if it </a:t>
            </a:r>
            <a:r>
              <a:rPr lang="en-US" dirty="0" smtClean="0"/>
              <a:t>were moving in </a:t>
            </a:r>
            <a:r>
              <a:rPr lang="en-US" dirty="0"/>
              <a:t>a field of charge </a:t>
            </a:r>
            <a:endParaRPr lang="en-US" dirty="0" smtClean="0"/>
          </a:p>
        </p:txBody>
      </p:sp>
      <p:sp>
        <p:nvSpPr>
          <p:cNvPr id="15360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5360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EADF99DD-E408-4846-BD4B-4594AF10CDB1}" type="slidenum">
              <a:rPr lang="en-US" altLang="en-US" sz="1000">
                <a:solidFill>
                  <a:schemeClr val="tx1"/>
                </a:solidFill>
              </a:rPr>
              <a:pPr>
                <a:spcBef>
                  <a:spcPct val="0"/>
                </a:spcBef>
                <a:buClrTx/>
                <a:buFontTx/>
                <a:buNone/>
              </a:pPr>
              <a:t>78</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Title 2"/>
          <p:cNvSpPr>
            <a:spLocks noGrp="1"/>
          </p:cNvSpPr>
          <p:nvPr>
            <p:ph type="title"/>
          </p:nvPr>
        </p:nvSpPr>
        <p:spPr/>
        <p:txBody>
          <a:bodyPr/>
          <a:lstStyle/>
          <a:p>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Polyelectronic</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Atoms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122882" name="Rectangle 2"/>
          <p:cNvSpPr>
            <a:spLocks noGrp="1" noChangeArrowheads="1"/>
          </p:cNvSpPr>
          <p:nvPr>
            <p:ph idx="1"/>
          </p:nvPr>
        </p:nvSpPr>
        <p:spPr/>
        <p:txBody>
          <a:bodyPr/>
          <a:lstStyle/>
          <a:p>
            <a:pPr>
              <a:defRPr/>
            </a:pPr>
            <a:r>
              <a:rPr lang="en-US" altLang="en-US" dirty="0" smtClean="0"/>
              <a:t>For a given principal quantum level, the orbitals vary in energy as follows:</a:t>
            </a:r>
          </a:p>
          <a:p>
            <a:pPr marL="0" indent="0">
              <a:buFont typeface="Wingdings" panose="05000000000000000000" pitchFamily="2" charset="2"/>
              <a:buNone/>
              <a:defRPr/>
            </a:pPr>
            <a:endParaRPr lang="en-US" altLang="en-US" sz="1100" dirty="0" smtClean="0"/>
          </a:p>
          <a:p>
            <a:pPr marL="0" indent="0" algn="ctr">
              <a:buFont typeface="Wingdings" panose="05000000000000000000" pitchFamily="2" charset="2"/>
              <a:buNone/>
              <a:defRPr/>
            </a:pPr>
            <a:r>
              <a:rPr lang="en-GB" i="1" dirty="0"/>
              <a:t>E</a:t>
            </a:r>
            <a:r>
              <a:rPr lang="en-GB" i="1" baseline="-25000" dirty="0"/>
              <a:t>ns</a:t>
            </a:r>
            <a:r>
              <a:rPr lang="en-GB" i="1" dirty="0"/>
              <a:t> </a:t>
            </a:r>
            <a:r>
              <a:rPr lang="en-GB" i="1" dirty="0" smtClean="0"/>
              <a:t>&lt;</a:t>
            </a:r>
            <a:r>
              <a:rPr lang="en-GB" dirty="0" smtClean="0"/>
              <a:t> </a:t>
            </a:r>
            <a:r>
              <a:rPr lang="en-GB" i="1" dirty="0"/>
              <a:t>E</a:t>
            </a:r>
            <a:r>
              <a:rPr lang="en-GB" i="1" baseline="-25000" dirty="0"/>
              <a:t>np</a:t>
            </a:r>
            <a:r>
              <a:rPr lang="en-GB" i="1" dirty="0"/>
              <a:t> </a:t>
            </a:r>
            <a:r>
              <a:rPr lang="en-GB" i="1" dirty="0" smtClean="0"/>
              <a:t>&lt;</a:t>
            </a:r>
            <a:r>
              <a:rPr lang="en-GB" dirty="0" smtClean="0"/>
              <a:t> </a:t>
            </a:r>
            <a:r>
              <a:rPr lang="en-GB" i="1" dirty="0"/>
              <a:t>E</a:t>
            </a:r>
            <a:r>
              <a:rPr lang="en-GB" i="1" baseline="-25000" dirty="0"/>
              <a:t>nd</a:t>
            </a:r>
            <a:r>
              <a:rPr lang="en-GB" i="1" dirty="0"/>
              <a:t> </a:t>
            </a:r>
            <a:r>
              <a:rPr lang="en-GB" i="1" dirty="0" smtClean="0"/>
              <a:t>&lt;</a:t>
            </a:r>
            <a:r>
              <a:rPr lang="en-GB" dirty="0" smtClean="0"/>
              <a:t> </a:t>
            </a:r>
            <a:r>
              <a:rPr lang="en-GB" i="1" dirty="0"/>
              <a:t>E</a:t>
            </a:r>
            <a:r>
              <a:rPr lang="en-GB" i="1" baseline="-25000" dirty="0"/>
              <a:t>nf</a:t>
            </a:r>
            <a:endParaRPr lang="en-US" altLang="en-US" baseline="-25000" dirty="0"/>
          </a:p>
          <a:p>
            <a:pPr>
              <a:defRPr/>
            </a:pPr>
            <a:endParaRPr lang="en-US" altLang="en-US" sz="1800" dirty="0" smtClean="0"/>
          </a:p>
          <a:p>
            <a:pPr lvl="1">
              <a:defRPr/>
            </a:pPr>
            <a:r>
              <a:rPr lang="en-US" altLang="ja-JP" dirty="0" smtClean="0"/>
              <a:t>Electrons prefer the orbitals in the order </a:t>
            </a:r>
            <a:r>
              <a:rPr lang="en-US" altLang="ja-JP" i="1" dirty="0" smtClean="0"/>
              <a:t>s</a:t>
            </a:r>
            <a:r>
              <a:rPr lang="en-US" altLang="ja-JP" dirty="0" smtClean="0"/>
              <a:t>, </a:t>
            </a:r>
            <a:r>
              <a:rPr lang="en-US" altLang="ja-JP" i="1" dirty="0" smtClean="0"/>
              <a:t>p</a:t>
            </a:r>
            <a:r>
              <a:rPr lang="en-US" altLang="ja-JP" dirty="0" smtClean="0"/>
              <a:t>, </a:t>
            </a:r>
            <a:r>
              <a:rPr lang="en-US" altLang="ja-JP" i="1" dirty="0" smtClean="0"/>
              <a:t>d</a:t>
            </a:r>
            <a:r>
              <a:rPr lang="en-US" altLang="ja-JP" dirty="0" smtClean="0"/>
              <a:t>, and then </a:t>
            </a:r>
            <a:r>
              <a:rPr lang="en-US" altLang="ja-JP" i="1" dirty="0" smtClean="0"/>
              <a:t>f</a:t>
            </a:r>
            <a:endParaRPr lang="en-US" altLang="en-US" i="1" dirty="0" smtClean="0"/>
          </a:p>
        </p:txBody>
      </p:sp>
      <p:sp>
        <p:nvSpPr>
          <p:cNvPr id="15565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5565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220C401C-69AA-4BDB-9B2D-A7FF8816BFDA}" type="slidenum">
              <a:rPr lang="en-US" altLang="en-US" sz="1000">
                <a:solidFill>
                  <a:schemeClr val="tx1"/>
                </a:solidFill>
              </a:rPr>
              <a:pPr>
                <a:spcBef>
                  <a:spcPct val="0"/>
                </a:spcBef>
                <a:buClrTx/>
                <a:buFontTx/>
                <a:buNone/>
              </a:pPr>
              <a:t>79</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7.1 - Frequency of Electromagnetic Radiation</a:t>
            </a:r>
          </a:p>
        </p:txBody>
      </p:sp>
      <p:sp>
        <p:nvSpPr>
          <p:cNvPr id="30723" name="Content Placeholder 2"/>
          <p:cNvSpPr>
            <a:spLocks noGrp="1"/>
          </p:cNvSpPr>
          <p:nvPr>
            <p:ph idx="1"/>
          </p:nvPr>
        </p:nvSpPr>
        <p:spPr>
          <a:xfrm>
            <a:off x="114300" y="2133600"/>
            <a:ext cx="9029700" cy="4572000"/>
          </a:xfrm>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brilliant red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colors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seen in fireworks are due to the emission of light with wavelengths around 650 nm when strontium salts such as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Sr</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SrCO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are heated</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This can be easily demonstrated in the lab by dissolving one of these salts in methanol that contains a little water and igniting the mixture in an evaporating dish</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Calculate the frequency of red light of wavelength 6.50×10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nm</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Penetration Effect</a:t>
            </a:r>
          </a:p>
        </p:txBody>
      </p:sp>
      <p:sp>
        <p:nvSpPr>
          <p:cNvPr id="157699" name="Rectangle 3"/>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electron penetrates to the nucleus more than once in the 2</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Causes an electron in a 2</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 to be attracted to the nucleus more strongly than an electron in a 2</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2</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 is lower in energy than the 2</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orbitals in a </a:t>
            </a:r>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polyelectronic</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atom</a:t>
            </a:r>
          </a:p>
        </p:txBody>
      </p:sp>
      <p:sp>
        <p:nvSpPr>
          <p:cNvPr id="15770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5770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852C690E-28AC-4350-A690-43E97D21D029}" type="slidenum">
              <a:rPr lang="en-US" altLang="en-US" sz="1000">
                <a:solidFill>
                  <a:schemeClr val="tx1"/>
                </a:solidFill>
              </a:rPr>
              <a:pPr>
                <a:spcBef>
                  <a:spcPct val="0"/>
                </a:spcBef>
                <a:buClrTx/>
                <a:buFontTx/>
                <a:buNone/>
              </a:pPr>
              <a:t>80</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IN"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7.22 (a)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Radial Probability Distribution for an Electron in a 3</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59747" name="Content Placeholder 5" descr="This graph plots the distance from the nucleus on the x-axis against radial probability on the y-axis. The curve on the graph begins at the point where the x-axis and the y-axis intersect, forms two waves that are labeled penetration, and gradually rises to a point that is the most probable distance from the nucleus. After this point, the curve gradually declines."/>
          <p:cNvPicPr>
            <a:picLocks noGrp="1" noChangeAspect="1"/>
          </p:cNvPicPr>
          <p:nvPr>
            <p:ph idx="1"/>
          </p:nvPr>
        </p:nvPicPr>
        <p:blipFill>
          <a:blip r:embed="rId3">
            <a:extLst>
              <a:ext uri="{28A0092B-C50C-407E-A947-70E740481C1C}">
                <a14:useLocalDpi xmlns:a14="http://schemas.microsoft.com/office/drawing/2010/main" xmlns="" val="0"/>
              </a:ext>
            </a:extLst>
          </a:blip>
          <a:srcRect r="51913"/>
          <a:stretch>
            <a:fillRect/>
          </a:stretch>
        </p:blipFill>
        <p:spPr>
          <a:xfrm>
            <a:off x="1771650" y="2413000"/>
            <a:ext cx="5568950" cy="3835400"/>
          </a:xfrm>
        </p:spPr>
      </p:pic>
      <p:sp>
        <p:nvSpPr>
          <p:cNvPr id="15974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5974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A5F86A3-E5E5-442D-8405-BD6C4C6E00E6}" type="slidenum">
              <a:rPr lang="en-US" altLang="en-US" sz="1000">
                <a:solidFill>
                  <a:schemeClr val="tx1"/>
                </a:solidFill>
              </a:rPr>
              <a:pPr>
                <a:spcBef>
                  <a:spcPct val="0"/>
                </a:spcBef>
                <a:buClrTx/>
                <a:buFontTx/>
                <a:buNone/>
              </a:pPr>
              <a:t>81</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IN"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7.22 (b)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Radial Probability Distribution for the 3</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3</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3</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d</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 </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1795"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61796"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4645BC53-0B96-43BE-8898-54430EED8156}" type="slidenum">
              <a:rPr lang="en-US" altLang="en-US" sz="1000">
                <a:solidFill>
                  <a:schemeClr val="tx1"/>
                </a:solidFill>
              </a:rPr>
              <a:pPr>
                <a:spcBef>
                  <a:spcPct val="0"/>
                </a:spcBef>
                <a:buClrTx/>
                <a:buFontTx/>
                <a:buNone/>
              </a:pPr>
              <a:t>82</a:t>
            </a:fld>
            <a:endParaRPr lang="en-US" altLang="en-US" sz="1000">
              <a:solidFill>
                <a:schemeClr val="tx1"/>
              </a:solidFill>
            </a:endParaRPr>
          </a:p>
        </p:txBody>
      </p:sp>
      <p:pic>
        <p:nvPicPr>
          <p:cNvPr id="161799" name="Content Placeholder 2" descr="This graph plots the distance from the nucleus on the x-axis against radial probability on the y-axis. The probability distribution for 3s, 3p, and 3d orbitals are depicted. The s orbital allows greater electron penetration than the p orbital does. The d orbital allows minimal electron penetration.&#10;"/>
          <p:cNvPicPr>
            <a:picLocks noGrp="1" noChangeAspect="1"/>
          </p:cNvPicPr>
          <p:nvPr>
            <p:ph idx="1"/>
          </p:nvPr>
        </p:nvPicPr>
        <p:blipFill>
          <a:blip r:embed="rId3">
            <a:extLst>
              <a:ext uri="{28A0092B-C50C-407E-A947-70E740481C1C}">
                <a14:useLocalDpi xmlns:a14="http://schemas.microsoft.com/office/drawing/2010/main" xmlns="" val="0"/>
              </a:ext>
            </a:extLst>
          </a:blip>
          <a:srcRect l="52425"/>
          <a:stretch>
            <a:fillRect/>
          </a:stretch>
        </p:blipFill>
        <p:spPr>
          <a:xfrm>
            <a:off x="1714500" y="2308225"/>
            <a:ext cx="5732463" cy="3992563"/>
          </a:xfrm>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7.23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Orders of the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Energies of the Orbitals in the First Three Levels of Polyelectronic Atoms</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63843" name="Content Placeholder 3" descr="This is an orbital energy-level diagram for the orders of the energies of the orbitals in the first three levels of polyelectronic atoms. An upward-pointing vertical arrow labeled E appears on the left side of the illustration. &#10;&#10;The 1s orbital is depicted at the bottom.&#10;&#10;The 2s and 2p orbitals are depicted above the 1s orbital. The 2p orbital lies a little above the 2s orbital. &#10;&#10;The 3s, 3p, and 3d orbitals are depicted above the 2s and 2p orbitals. The 3p orbital lies a little above the 3s orbital, and the 3d orbital lies a little above the 3p orbital. &#10;&#10;"/>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2195512" y="2540518"/>
            <a:ext cx="4752975" cy="3784600"/>
          </a:xfrm>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 </a:t>
            </a:r>
            <a:endParaRPr lang="en-US" dirty="0"/>
          </a:p>
        </p:txBody>
      </p:sp>
      <p:sp>
        <p:nvSpPr>
          <p:cNvPr id="3" name="Content Placeholder 2"/>
          <p:cNvSpPr>
            <a:spLocks noGrp="1"/>
          </p:cNvSpPr>
          <p:nvPr>
            <p:ph idx="1"/>
          </p:nvPr>
        </p:nvSpPr>
        <p:spPr/>
        <p:txBody>
          <a:bodyPr/>
          <a:lstStyle/>
          <a:p>
            <a:r>
              <a:rPr lang="en-US" dirty="0"/>
              <a:t>What if Bohr’s model was correct? </a:t>
            </a:r>
            <a:endParaRPr lang="en-US" dirty="0" smtClean="0"/>
          </a:p>
          <a:p>
            <a:pPr lvl="1"/>
            <a:r>
              <a:rPr lang="en-US" dirty="0" smtClean="0"/>
              <a:t>How </a:t>
            </a:r>
            <a:r>
              <a:rPr lang="en-US" dirty="0"/>
              <a:t>would this affect the radial probability </a:t>
            </a:r>
            <a:r>
              <a:rPr lang="en-US" dirty="0" smtClean="0"/>
              <a:t>profiles in Figure </a:t>
            </a:r>
            <a:r>
              <a:rPr lang="en-US" dirty="0"/>
              <a:t>7.22?</a:t>
            </a:r>
          </a:p>
        </p:txBody>
      </p:sp>
    </p:spTree>
    <p:extLst>
      <p:ext uri="{BB962C8B-B14F-4D97-AF65-F5344CB8AC3E}">
        <p14:creationId xmlns:p14="http://schemas.microsoft.com/office/powerpoint/2010/main" xmlns="" val="1598754929"/>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Title 2"/>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Periodic Table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4867" name="Rectangle 2"/>
          <p:cNvSpPr>
            <a:spLocks noGrp="1" noChangeArrowheads="1"/>
          </p:cNvSpPr>
          <p:nvPr>
            <p:ph idx="1"/>
          </p:nvPr>
        </p:nvSpPr>
        <p:spPr/>
        <p:txBody>
          <a:bodyPr/>
          <a:lstStyle/>
          <a:p>
            <a:pPr>
              <a:spcBef>
                <a:spcPts val="500"/>
              </a:spcBef>
            </a:pP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Originally constructed to represent the patterns observed in the chemical properties of the elements</a:t>
            </a:r>
          </a:p>
          <a:p>
            <a:pPr>
              <a:spcBef>
                <a:spcPts val="5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Johann </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Dobereiner</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t>
            </a:r>
          </a:p>
          <a:p>
            <a:pPr lvl="1">
              <a:spcBef>
                <a:spcPts val="5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Attempted to expand his model of triads</a:t>
            </a:r>
          </a:p>
          <a:p>
            <a:pPr lvl="2">
              <a:spcBef>
                <a:spcPts val="5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Triads - Groups of three elements that have similar properties</a:t>
            </a:r>
          </a:p>
          <a:p>
            <a:pPr>
              <a:spcBef>
                <a:spcPts val="5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John Newlands - Suggested that elements should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be arranged in octaves</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486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6486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91732300-D997-4C4D-B601-AD4411DB84CF}" type="slidenum">
              <a:rPr lang="en-US" altLang="en-US" sz="1000">
                <a:solidFill>
                  <a:schemeClr val="tx1"/>
                </a:solidFill>
              </a:rPr>
              <a:pPr>
                <a:spcBef>
                  <a:spcPct val="0"/>
                </a:spcBef>
                <a:buClrTx/>
                <a:buFontTx/>
                <a:buNone/>
              </a:pPr>
              <a:t>85</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Title 2"/>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Modern Periodic Table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6915"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Conceived by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Julius </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Lothar</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Meyer and Dmitri </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Ivanovich</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Mendeleev </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Mendeleev’s contributions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Emphasized the usefulness of the periodic table in predicting the existence and properties of still unknown elements</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Used the table to correct several values of atomic masses </a:t>
            </a:r>
          </a:p>
        </p:txBody>
      </p:sp>
      <p:sp>
        <p:nvSpPr>
          <p:cNvPr id="16691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6691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AD13D0F1-EE43-4E76-9609-642DCB4E4F9B}" type="slidenum">
              <a:rPr lang="en-US" altLang="en-US" sz="1000">
                <a:solidFill>
                  <a:schemeClr val="tx1"/>
                </a:solidFill>
              </a:rPr>
              <a:pPr>
                <a:spcBef>
                  <a:spcPct val="0"/>
                </a:spcBef>
                <a:buClrTx/>
                <a:buFontTx/>
                <a:buNone/>
              </a:pPr>
              <a:t>86</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7.25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Mendeleev’s Early Periodic Table</a:t>
            </a:r>
          </a:p>
        </p:txBody>
      </p:sp>
      <p:pic>
        <p:nvPicPr>
          <p:cNvPr id="168963" name="Content Placeholder 3" descr="This is Mendeleev’s early periodic table, published in 1872. &#10;There are spaces left for missing elements with atomic masses 44, 68, 72, and 100.&#10;"/>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430213" y="2071688"/>
            <a:ext cx="8293100" cy="4306887"/>
          </a:xfrm>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1" name="Rectangle 3"/>
          <p:cNvSpPr>
            <a:spLocks noGrp="1" noChangeArrowheads="1"/>
          </p:cNvSpPr>
          <p:nvPr>
            <p:ph idx="1"/>
          </p:nvPr>
        </p:nvSpPr>
        <p:spPr/>
        <p:txBody>
          <a:bodyPr/>
          <a:lstStyle/>
          <a:p>
            <a:pPr>
              <a:defRPr/>
            </a:pPr>
            <a:r>
              <a:rPr lang="en-US" altLang="en-US" dirty="0" smtClean="0"/>
              <a:t>As protons are added one by one to the nucleus to build up the elements, electrons are similarly added to hydrogen-like orbitals</a:t>
            </a:r>
          </a:p>
          <a:p>
            <a:pPr lvl="1">
              <a:defRPr/>
            </a:pPr>
            <a:r>
              <a:rPr lang="en-US" altLang="en-US" dirty="0" smtClean="0"/>
              <a:t>Represented in orbital diagrams where the arrow represents electrons spinning in a specific direction</a:t>
            </a:r>
          </a:p>
          <a:p>
            <a:pPr lvl="1">
              <a:defRPr/>
            </a:pPr>
            <a:r>
              <a:rPr lang="en-US" altLang="en-US" dirty="0" smtClean="0"/>
              <a:t>Example - Beryllium</a:t>
            </a:r>
          </a:p>
          <a:p>
            <a:pPr marL="457200" lvl="1" indent="0">
              <a:buFont typeface="Wingdings" panose="05000000000000000000" pitchFamily="2" charset="2"/>
              <a:buNone/>
              <a:defRPr/>
            </a:pPr>
            <a:endParaRPr lang="en-US" altLang="en-US" dirty="0" smtClean="0"/>
          </a:p>
          <a:p>
            <a:pPr marL="457200" lvl="1" indent="0">
              <a:buFont typeface="Wingdings" panose="05000000000000000000" pitchFamily="2" charset="2"/>
              <a:buNone/>
              <a:defRPr/>
            </a:pPr>
            <a:r>
              <a:rPr lang="en-US" altLang="en-US" dirty="0" smtClean="0"/>
              <a:t>		Be: 1</a:t>
            </a:r>
            <a:r>
              <a:rPr lang="en-US" altLang="en-US" i="1" dirty="0" smtClean="0"/>
              <a:t>s</a:t>
            </a:r>
            <a:r>
              <a:rPr lang="en-US" altLang="en-US" baseline="30000" dirty="0" smtClean="0"/>
              <a:t>2</a:t>
            </a:r>
            <a:r>
              <a:rPr lang="en-US" altLang="en-US" dirty="0" smtClean="0"/>
              <a:t>2</a:t>
            </a:r>
            <a:r>
              <a:rPr lang="en-US" altLang="en-US" i="1" dirty="0" smtClean="0"/>
              <a:t>s</a:t>
            </a:r>
            <a:r>
              <a:rPr lang="en-US" altLang="en-US" baseline="30000" dirty="0" smtClean="0"/>
              <a:t>2</a:t>
            </a:r>
            <a:endParaRPr lang="en-US" altLang="en-US" dirty="0"/>
          </a:p>
          <a:p>
            <a:pPr marL="457200" lvl="1" indent="0">
              <a:buFont typeface="Wingdings" panose="05000000000000000000" pitchFamily="2" charset="2"/>
              <a:buNone/>
              <a:defRPr/>
            </a:pPr>
            <a:endParaRPr lang="en-US" altLang="en-US" dirty="0" smtClean="0"/>
          </a:p>
        </p:txBody>
      </p:sp>
      <p:sp>
        <p:nvSpPr>
          <p:cNvPr id="169986" name="Rectangle 2"/>
          <p:cNvSpPr>
            <a:spLocks noGrp="1" noChangeArrowheads="1"/>
          </p:cNvSpPr>
          <p:nvPr>
            <p:ph type="title"/>
          </p:nvPr>
        </p:nvSpPr>
        <p:spPr/>
        <p:txBody>
          <a:bodyPr/>
          <a:lstStyle/>
          <a:p>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Aufbau</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Principle</a:t>
            </a:r>
          </a:p>
        </p:txBody>
      </p:sp>
      <p:sp>
        <p:nvSpPr>
          <p:cNvPr id="16998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6998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40D47EEC-797B-4E4E-970E-BA462420A4C7}" type="slidenum">
              <a:rPr lang="en-US" altLang="en-US" sz="1000">
                <a:solidFill>
                  <a:schemeClr val="tx1"/>
                </a:solidFill>
              </a:rPr>
              <a:pPr>
                <a:spcBef>
                  <a:spcPct val="0"/>
                </a:spcBef>
                <a:buClrTx/>
                <a:buFontTx/>
                <a:buNone/>
              </a:pPr>
              <a:t>88</a:t>
            </a:fld>
            <a:endParaRPr lang="en-US" altLang="en-US" sz="1000">
              <a:solidFill>
                <a:schemeClr val="tx1"/>
              </a:solidFill>
            </a:endParaRPr>
          </a:p>
        </p:txBody>
      </p:sp>
      <p:grpSp>
        <p:nvGrpSpPr>
          <p:cNvPr id="169992" name="Group 9" descr="This image illustrates the orbital diagram for beryllium."/>
          <p:cNvGrpSpPr>
            <a:grpSpLocks/>
          </p:cNvGrpSpPr>
          <p:nvPr/>
        </p:nvGrpSpPr>
        <p:grpSpPr bwMode="auto">
          <a:xfrm>
            <a:off x="3590925" y="5321300"/>
            <a:ext cx="3571875" cy="758825"/>
            <a:chOff x="3591569" y="5321895"/>
            <a:chExt cx="3571231" cy="758768"/>
          </a:xfrm>
        </p:grpSpPr>
        <p:sp>
          <p:nvSpPr>
            <p:cNvPr id="169993" name="Rectangle 3"/>
            <p:cNvSpPr>
              <a:spLocks noChangeArrowheads="1"/>
            </p:cNvSpPr>
            <p:nvPr/>
          </p:nvSpPr>
          <p:spPr bwMode="auto">
            <a:xfrm>
              <a:off x="3724656" y="5660449"/>
              <a:ext cx="497849" cy="395830"/>
            </a:xfrm>
            <a:prstGeom prst="rect">
              <a:avLst/>
            </a:prstGeom>
            <a:noFill/>
            <a:ln w="9525"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solidFill>
                  <a:srgbClr val="000000"/>
                </a:solidFill>
              </a:endParaRPr>
            </a:p>
          </p:txBody>
        </p:sp>
        <p:sp>
          <p:nvSpPr>
            <p:cNvPr id="169994" name="Rectangle 10"/>
            <p:cNvSpPr>
              <a:spLocks noChangeArrowheads="1"/>
            </p:cNvSpPr>
            <p:nvPr/>
          </p:nvSpPr>
          <p:spPr bwMode="auto">
            <a:xfrm>
              <a:off x="4796527" y="5666545"/>
              <a:ext cx="497849" cy="395830"/>
            </a:xfrm>
            <a:prstGeom prst="rect">
              <a:avLst/>
            </a:prstGeom>
            <a:noFill/>
            <a:ln w="9525"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solidFill>
                  <a:srgbClr val="000000"/>
                </a:solidFill>
              </a:endParaRPr>
            </a:p>
          </p:txBody>
        </p:sp>
        <p:sp>
          <p:nvSpPr>
            <p:cNvPr id="169995" name="Rectangle 11"/>
            <p:cNvSpPr>
              <a:spLocks noChangeArrowheads="1"/>
            </p:cNvSpPr>
            <p:nvPr/>
          </p:nvSpPr>
          <p:spPr bwMode="auto">
            <a:xfrm>
              <a:off x="5833872" y="5660449"/>
              <a:ext cx="1328928" cy="420214"/>
            </a:xfrm>
            <a:prstGeom prst="rect">
              <a:avLst/>
            </a:prstGeom>
            <a:noFill/>
            <a:ln w="9525"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solidFill>
                  <a:srgbClr val="000000"/>
                </a:solidFill>
              </a:endParaRPr>
            </a:p>
          </p:txBody>
        </p:sp>
        <p:cxnSp>
          <p:nvCxnSpPr>
            <p:cNvPr id="6" name="Straight Connector 5"/>
            <p:cNvCxnSpPr/>
            <p:nvPr/>
          </p:nvCxnSpPr>
          <p:spPr bwMode="auto">
            <a:xfrm flipH="1">
              <a:off x="6262850" y="5679056"/>
              <a:ext cx="0" cy="365098"/>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Connector 14"/>
            <p:cNvCxnSpPr/>
            <p:nvPr/>
          </p:nvCxnSpPr>
          <p:spPr bwMode="auto">
            <a:xfrm flipH="1">
              <a:off x="6729491" y="5679056"/>
              <a:ext cx="0" cy="365098"/>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 name="Straight Arrow Connector 18"/>
            <p:cNvCxnSpPr/>
            <p:nvPr/>
          </p:nvCxnSpPr>
          <p:spPr bwMode="auto">
            <a:xfrm flipV="1">
              <a:off x="4993079" y="5729852"/>
              <a:ext cx="0" cy="268267"/>
            </a:xfrm>
            <a:prstGeom prst="straightConnector1">
              <a:avLst/>
            </a:prstGeom>
            <a:solidFill>
              <a:schemeClr val="accent1"/>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 name="Straight Arrow Connector 19"/>
            <p:cNvCxnSpPr/>
            <p:nvPr/>
          </p:nvCxnSpPr>
          <p:spPr bwMode="auto">
            <a:xfrm>
              <a:off x="5126405" y="5736202"/>
              <a:ext cx="0" cy="268267"/>
            </a:xfrm>
            <a:prstGeom prst="straightConnector1">
              <a:avLst/>
            </a:prstGeom>
            <a:solidFill>
              <a:schemeClr val="accent1"/>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 name="Straight Arrow Connector 20"/>
            <p:cNvCxnSpPr/>
            <p:nvPr/>
          </p:nvCxnSpPr>
          <p:spPr bwMode="auto">
            <a:xfrm flipV="1">
              <a:off x="3943930" y="5709216"/>
              <a:ext cx="0" cy="268268"/>
            </a:xfrm>
            <a:prstGeom prst="straightConnector1">
              <a:avLst/>
            </a:prstGeom>
            <a:solidFill>
              <a:schemeClr val="accent1"/>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2" name="Straight Arrow Connector 21"/>
            <p:cNvCxnSpPr/>
            <p:nvPr/>
          </p:nvCxnSpPr>
          <p:spPr bwMode="auto">
            <a:xfrm>
              <a:off x="4078844" y="5733027"/>
              <a:ext cx="0" cy="268267"/>
            </a:xfrm>
            <a:prstGeom prst="straightConnector1">
              <a:avLst/>
            </a:prstGeom>
            <a:solidFill>
              <a:schemeClr val="accent1"/>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0002" name="TextBox 8"/>
            <p:cNvSpPr txBox="1">
              <a:spLocks noChangeArrowheads="1"/>
            </p:cNvSpPr>
            <p:nvPr/>
          </p:nvSpPr>
          <p:spPr bwMode="auto">
            <a:xfrm>
              <a:off x="3591569" y="5321895"/>
              <a:ext cx="7528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IN" altLang="en-US" sz="1800" b="1">
                  <a:solidFill>
                    <a:schemeClr val="bg1"/>
                  </a:solidFill>
                  <a:latin typeface="Calibri" panose="020F0502020204030204" pitchFamily="34" charset="0"/>
                </a:rPr>
                <a:t>1</a:t>
              </a:r>
              <a:r>
                <a:rPr lang="en-IN" altLang="en-US" sz="1800" b="1" i="1">
                  <a:solidFill>
                    <a:schemeClr val="bg1"/>
                  </a:solidFill>
                  <a:latin typeface="Calibri" panose="020F0502020204030204" pitchFamily="34" charset="0"/>
                </a:rPr>
                <a:t>s</a:t>
              </a:r>
              <a:endParaRPr lang="en-GB" altLang="en-US" sz="1800" b="1" i="1">
                <a:solidFill>
                  <a:schemeClr val="bg1"/>
                </a:solidFill>
                <a:latin typeface="Calibri" panose="020F0502020204030204" pitchFamily="34" charset="0"/>
              </a:endParaRPr>
            </a:p>
          </p:txBody>
        </p:sp>
        <p:sp>
          <p:nvSpPr>
            <p:cNvPr id="170003" name="TextBox 25"/>
            <p:cNvSpPr txBox="1">
              <a:spLocks noChangeArrowheads="1"/>
            </p:cNvSpPr>
            <p:nvPr/>
          </p:nvSpPr>
          <p:spPr bwMode="auto">
            <a:xfrm>
              <a:off x="4657344" y="5334000"/>
              <a:ext cx="7528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IN" altLang="en-US" sz="1800" b="1">
                  <a:solidFill>
                    <a:schemeClr val="bg1"/>
                  </a:solidFill>
                  <a:latin typeface="Calibri" panose="020F0502020204030204" pitchFamily="34" charset="0"/>
                </a:rPr>
                <a:t>2</a:t>
              </a:r>
              <a:r>
                <a:rPr lang="en-IN" altLang="en-US" sz="1800" b="1" i="1">
                  <a:solidFill>
                    <a:schemeClr val="bg1"/>
                  </a:solidFill>
                  <a:latin typeface="Calibri" panose="020F0502020204030204" pitchFamily="34" charset="0"/>
                </a:rPr>
                <a:t>s</a:t>
              </a:r>
              <a:endParaRPr lang="en-GB" altLang="en-US" sz="1800" b="1" i="1">
                <a:solidFill>
                  <a:schemeClr val="bg1"/>
                </a:solidFill>
                <a:latin typeface="Calibri" panose="020F0502020204030204" pitchFamily="34" charset="0"/>
              </a:endParaRPr>
            </a:p>
          </p:txBody>
        </p:sp>
        <p:sp>
          <p:nvSpPr>
            <p:cNvPr id="170004" name="TextBox 26"/>
            <p:cNvSpPr txBox="1">
              <a:spLocks noChangeArrowheads="1"/>
            </p:cNvSpPr>
            <p:nvPr/>
          </p:nvSpPr>
          <p:spPr bwMode="auto">
            <a:xfrm>
              <a:off x="6096000" y="5334000"/>
              <a:ext cx="7528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IN" altLang="en-US" sz="1800" b="1">
                  <a:solidFill>
                    <a:schemeClr val="bg1"/>
                  </a:solidFill>
                  <a:latin typeface="Calibri" panose="020F0502020204030204" pitchFamily="34" charset="0"/>
                </a:rPr>
                <a:t>2</a:t>
              </a:r>
              <a:r>
                <a:rPr lang="en-IN" altLang="en-US" sz="1800" b="1" i="1">
                  <a:solidFill>
                    <a:schemeClr val="bg1"/>
                  </a:solidFill>
                  <a:latin typeface="Calibri" panose="020F0502020204030204" pitchFamily="34" charset="0"/>
                </a:rPr>
                <a:t>p</a:t>
              </a:r>
              <a:endParaRPr lang="en-GB" altLang="en-US" sz="1800" b="1" i="1">
                <a:solidFill>
                  <a:schemeClr val="bg1"/>
                </a:solidFill>
                <a:latin typeface="Calibri" panose="020F0502020204030204" pitchFamily="34" charset="0"/>
              </a:endParaRPr>
            </a:p>
          </p:txBody>
        </p:sp>
      </p:gr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Hund</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r>
              <a:rPr lang="en-US" altLang="ja-JP" smtClean="0">
                <a:latin typeface="Calibri" panose="020F0502020204030204" pitchFamily="34" charset="0"/>
                <a:ea typeface="ＭＳ Ｐゴシック" panose="020B0600070205080204" pitchFamily="34" charset="-128"/>
                <a:cs typeface="Calibri" panose="020F0502020204030204" pitchFamily="34" charset="0"/>
              </a:rPr>
              <a:t>s Rule</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72035" name="Rectangle 3"/>
          <p:cNvSpPr>
            <a:spLocks noGrp="1" noChangeArrowheads="1"/>
          </p:cNvSpPr>
          <p:nvPr>
            <p:ph idx="1"/>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Lowest energy configuration for an atom is the one having the maximum number of unpaired electrons allowed by the Pauli principle in a particular set of degenerate orbitals</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Unpaired electrons have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parallel spins</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Example </a:t>
            </a:r>
          </a:p>
          <a:p>
            <a:pPr lvl="1"/>
            <a:r>
              <a:rPr lang="en-US" altLang="en-US" smtClean="0">
                <a:latin typeface="Calibri" panose="020F0502020204030204" pitchFamily="34" charset="0"/>
                <a:ea typeface="ＭＳ Ｐゴシック" panose="020B0600070205080204" pitchFamily="34" charset="-128"/>
                <a:cs typeface="Calibri" panose="020F0502020204030204" pitchFamily="34" charset="0"/>
              </a:rPr>
              <a:t>C:</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1</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endParaRPr lang="en-GB" altLang="en-US" baseline="30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7203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7203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BA63B77-B452-43AB-92ED-4DCCF2B139B9}" type="slidenum">
              <a:rPr lang="en-US" altLang="en-US" sz="1000">
                <a:solidFill>
                  <a:schemeClr val="tx1"/>
                </a:solidFill>
              </a:rPr>
              <a:pPr>
                <a:spcBef>
                  <a:spcPct val="0"/>
                </a:spcBef>
                <a:buClrTx/>
                <a:buFontTx/>
                <a:buNone/>
              </a:pPr>
              <a:t>89</a:t>
            </a:fld>
            <a:endParaRPr lang="en-US" altLang="en-US" sz="1000">
              <a:solidFill>
                <a:schemeClr val="tx1"/>
              </a:solidFill>
            </a:endParaRPr>
          </a:p>
        </p:txBody>
      </p:sp>
      <p:grpSp>
        <p:nvGrpSpPr>
          <p:cNvPr id="172040" name="Group 9" descr="This image illustrates the orbital diagram for carbon."/>
          <p:cNvGrpSpPr>
            <a:grpSpLocks/>
          </p:cNvGrpSpPr>
          <p:nvPr/>
        </p:nvGrpSpPr>
        <p:grpSpPr bwMode="auto">
          <a:xfrm>
            <a:off x="3667125" y="5108575"/>
            <a:ext cx="3571875" cy="758825"/>
            <a:chOff x="3591569" y="5321895"/>
            <a:chExt cx="3571231" cy="758768"/>
          </a:xfrm>
        </p:grpSpPr>
        <p:sp>
          <p:nvSpPr>
            <p:cNvPr id="172043" name="Rectangle 10"/>
            <p:cNvSpPr>
              <a:spLocks noChangeArrowheads="1"/>
            </p:cNvSpPr>
            <p:nvPr/>
          </p:nvSpPr>
          <p:spPr bwMode="auto">
            <a:xfrm>
              <a:off x="3724656" y="5660449"/>
              <a:ext cx="497849" cy="395830"/>
            </a:xfrm>
            <a:prstGeom prst="rect">
              <a:avLst/>
            </a:prstGeom>
            <a:noFill/>
            <a:ln w="9525"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solidFill>
                  <a:srgbClr val="000000"/>
                </a:solidFill>
              </a:endParaRPr>
            </a:p>
          </p:txBody>
        </p:sp>
        <p:sp>
          <p:nvSpPr>
            <p:cNvPr id="172044" name="Rectangle 11"/>
            <p:cNvSpPr>
              <a:spLocks noChangeArrowheads="1"/>
            </p:cNvSpPr>
            <p:nvPr/>
          </p:nvSpPr>
          <p:spPr bwMode="auto">
            <a:xfrm>
              <a:off x="4796527" y="5666545"/>
              <a:ext cx="497849" cy="395830"/>
            </a:xfrm>
            <a:prstGeom prst="rect">
              <a:avLst/>
            </a:prstGeom>
            <a:noFill/>
            <a:ln w="9525"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solidFill>
                  <a:srgbClr val="000000"/>
                </a:solidFill>
              </a:endParaRPr>
            </a:p>
          </p:txBody>
        </p:sp>
        <p:sp>
          <p:nvSpPr>
            <p:cNvPr id="172045" name="Rectangle 12"/>
            <p:cNvSpPr>
              <a:spLocks noChangeArrowheads="1"/>
            </p:cNvSpPr>
            <p:nvPr/>
          </p:nvSpPr>
          <p:spPr bwMode="auto">
            <a:xfrm>
              <a:off x="5833872" y="5660449"/>
              <a:ext cx="1328928" cy="420214"/>
            </a:xfrm>
            <a:prstGeom prst="rect">
              <a:avLst/>
            </a:prstGeom>
            <a:noFill/>
            <a:ln w="9525"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solidFill>
                  <a:srgbClr val="000000"/>
                </a:solidFill>
              </a:endParaRPr>
            </a:p>
          </p:txBody>
        </p:sp>
        <p:cxnSp>
          <p:nvCxnSpPr>
            <p:cNvPr id="14" name="Straight Connector 13"/>
            <p:cNvCxnSpPr/>
            <p:nvPr/>
          </p:nvCxnSpPr>
          <p:spPr bwMode="auto">
            <a:xfrm flipH="1">
              <a:off x="6262850" y="5679056"/>
              <a:ext cx="0" cy="365098"/>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Connector 14"/>
            <p:cNvCxnSpPr/>
            <p:nvPr/>
          </p:nvCxnSpPr>
          <p:spPr bwMode="auto">
            <a:xfrm flipH="1">
              <a:off x="6729491" y="5679056"/>
              <a:ext cx="0" cy="365098"/>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flipV="1">
              <a:off x="4993079" y="5729852"/>
              <a:ext cx="0" cy="268267"/>
            </a:xfrm>
            <a:prstGeom prst="straightConnector1">
              <a:avLst/>
            </a:prstGeom>
            <a:solidFill>
              <a:schemeClr val="accent1"/>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a:off x="5126405" y="5736202"/>
              <a:ext cx="0" cy="268267"/>
            </a:xfrm>
            <a:prstGeom prst="straightConnector1">
              <a:avLst/>
            </a:prstGeom>
            <a:solidFill>
              <a:schemeClr val="accent1"/>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Straight Arrow Connector 17"/>
            <p:cNvCxnSpPr/>
            <p:nvPr/>
          </p:nvCxnSpPr>
          <p:spPr bwMode="auto">
            <a:xfrm flipV="1">
              <a:off x="3943930" y="5709216"/>
              <a:ext cx="0" cy="268268"/>
            </a:xfrm>
            <a:prstGeom prst="straightConnector1">
              <a:avLst/>
            </a:prstGeom>
            <a:solidFill>
              <a:schemeClr val="accent1"/>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 name="Straight Arrow Connector 18"/>
            <p:cNvCxnSpPr/>
            <p:nvPr/>
          </p:nvCxnSpPr>
          <p:spPr bwMode="auto">
            <a:xfrm>
              <a:off x="4078844" y="5733027"/>
              <a:ext cx="0" cy="268267"/>
            </a:xfrm>
            <a:prstGeom prst="straightConnector1">
              <a:avLst/>
            </a:prstGeom>
            <a:solidFill>
              <a:schemeClr val="accent1"/>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2052" name="TextBox 19"/>
            <p:cNvSpPr txBox="1">
              <a:spLocks noChangeArrowheads="1"/>
            </p:cNvSpPr>
            <p:nvPr/>
          </p:nvSpPr>
          <p:spPr bwMode="auto">
            <a:xfrm>
              <a:off x="3591569" y="5321895"/>
              <a:ext cx="7528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IN" altLang="en-US" sz="1800" b="1">
                  <a:solidFill>
                    <a:schemeClr val="bg1"/>
                  </a:solidFill>
                  <a:latin typeface="Calibri" panose="020F0502020204030204" pitchFamily="34" charset="0"/>
                </a:rPr>
                <a:t>1</a:t>
              </a:r>
              <a:r>
                <a:rPr lang="en-IN" altLang="en-US" sz="1800" b="1" i="1">
                  <a:solidFill>
                    <a:schemeClr val="bg1"/>
                  </a:solidFill>
                  <a:latin typeface="Calibri" panose="020F0502020204030204" pitchFamily="34" charset="0"/>
                </a:rPr>
                <a:t>s</a:t>
              </a:r>
              <a:endParaRPr lang="en-GB" altLang="en-US" sz="1800" b="1" i="1">
                <a:solidFill>
                  <a:schemeClr val="bg1"/>
                </a:solidFill>
                <a:latin typeface="Calibri" panose="020F0502020204030204" pitchFamily="34" charset="0"/>
              </a:endParaRPr>
            </a:p>
          </p:txBody>
        </p:sp>
        <p:sp>
          <p:nvSpPr>
            <p:cNvPr id="172053" name="TextBox 20"/>
            <p:cNvSpPr txBox="1">
              <a:spLocks noChangeArrowheads="1"/>
            </p:cNvSpPr>
            <p:nvPr/>
          </p:nvSpPr>
          <p:spPr bwMode="auto">
            <a:xfrm>
              <a:off x="4657344" y="5334000"/>
              <a:ext cx="7528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IN" altLang="en-US" sz="1800" b="1">
                  <a:solidFill>
                    <a:schemeClr val="bg1"/>
                  </a:solidFill>
                  <a:latin typeface="Calibri" panose="020F0502020204030204" pitchFamily="34" charset="0"/>
                </a:rPr>
                <a:t>2</a:t>
              </a:r>
              <a:r>
                <a:rPr lang="en-IN" altLang="en-US" sz="1800" b="1" i="1">
                  <a:solidFill>
                    <a:schemeClr val="bg1"/>
                  </a:solidFill>
                  <a:latin typeface="Calibri" panose="020F0502020204030204" pitchFamily="34" charset="0"/>
                </a:rPr>
                <a:t>s</a:t>
              </a:r>
              <a:endParaRPr lang="en-GB" altLang="en-US" sz="1800" b="1" i="1">
                <a:solidFill>
                  <a:schemeClr val="bg1"/>
                </a:solidFill>
                <a:latin typeface="Calibri" panose="020F0502020204030204" pitchFamily="34" charset="0"/>
              </a:endParaRPr>
            </a:p>
          </p:txBody>
        </p:sp>
        <p:sp>
          <p:nvSpPr>
            <p:cNvPr id="172054" name="TextBox 21"/>
            <p:cNvSpPr txBox="1">
              <a:spLocks noChangeArrowheads="1"/>
            </p:cNvSpPr>
            <p:nvPr/>
          </p:nvSpPr>
          <p:spPr bwMode="auto">
            <a:xfrm>
              <a:off x="6096000" y="5334000"/>
              <a:ext cx="7528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IN" altLang="en-US" sz="1800" b="1">
                  <a:solidFill>
                    <a:schemeClr val="bg1"/>
                  </a:solidFill>
                  <a:latin typeface="Calibri" panose="020F0502020204030204" pitchFamily="34" charset="0"/>
                </a:rPr>
                <a:t>2</a:t>
              </a:r>
              <a:r>
                <a:rPr lang="en-IN" altLang="en-US" sz="1800" b="1" i="1">
                  <a:solidFill>
                    <a:schemeClr val="bg1"/>
                  </a:solidFill>
                  <a:latin typeface="Calibri" panose="020F0502020204030204" pitchFamily="34" charset="0"/>
                </a:rPr>
                <a:t>p</a:t>
              </a:r>
              <a:endParaRPr lang="en-GB" altLang="en-US" sz="1800" b="1" i="1">
                <a:solidFill>
                  <a:schemeClr val="bg1"/>
                </a:solidFill>
                <a:latin typeface="Calibri" panose="020F0502020204030204" pitchFamily="34" charset="0"/>
              </a:endParaRPr>
            </a:p>
          </p:txBody>
        </p:sp>
      </p:grpSp>
      <p:cxnSp>
        <p:nvCxnSpPr>
          <p:cNvPr id="23" name="Straight Arrow Connector 22"/>
          <p:cNvCxnSpPr/>
          <p:nvPr/>
        </p:nvCxnSpPr>
        <p:spPr bwMode="auto">
          <a:xfrm flipV="1">
            <a:off x="6573838" y="5526088"/>
            <a:ext cx="0" cy="268287"/>
          </a:xfrm>
          <a:prstGeom prst="straightConnector1">
            <a:avLst/>
          </a:prstGeom>
          <a:solidFill>
            <a:schemeClr val="accent1"/>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4" name="Straight Arrow Connector 23"/>
          <p:cNvCxnSpPr/>
          <p:nvPr/>
        </p:nvCxnSpPr>
        <p:spPr bwMode="auto">
          <a:xfrm flipV="1">
            <a:off x="6099175" y="5522913"/>
            <a:ext cx="0" cy="268287"/>
          </a:xfrm>
          <a:prstGeom prst="straightConnector1">
            <a:avLst/>
          </a:prstGeom>
          <a:solidFill>
            <a:schemeClr val="accent1"/>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7.1 - Solution</a:t>
            </a:r>
          </a:p>
        </p:txBody>
      </p:sp>
      <p:sp>
        <p:nvSpPr>
          <p:cNvPr id="32771" name="Content Placeholder 4"/>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We can convert wavelength to frequency using the following equation:</a:t>
            </a: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sz="1600"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sz="16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Where,</a:t>
            </a:r>
          </a:p>
          <a:p>
            <a:pPr lvl="2"/>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c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2.9979×10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8</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m/s</a:t>
            </a:r>
          </a:p>
          <a:p>
            <a:pPr lvl="2"/>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λ</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6.50×10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nm</a:t>
            </a:r>
          </a:p>
        </p:txBody>
      </p:sp>
      <p:graphicFrame>
        <p:nvGraphicFramePr>
          <p:cNvPr id="32772" name="Object 5"/>
          <p:cNvGraphicFramePr>
            <a:graphicFrameLocks noChangeAspect="1"/>
          </p:cNvGraphicFramePr>
          <p:nvPr>
            <p:extLst>
              <p:ext uri="{D42A27DB-BD31-4B8C-83A1-F6EECF244321}">
                <p14:modId xmlns:p14="http://schemas.microsoft.com/office/powerpoint/2010/main" xmlns="" val="3549940210"/>
              </p:ext>
            </p:extLst>
          </p:nvPr>
        </p:nvGraphicFramePr>
        <p:xfrm>
          <a:off x="3176588" y="3241675"/>
          <a:ext cx="2784475" cy="898525"/>
        </p:xfrm>
        <a:graphic>
          <a:graphicData uri="http://schemas.openxmlformats.org/presentationml/2006/ole">
            <p:oleObj spid="_x0000_s32816" name="Equation" r:id="rId4" imgW="1218960" imgH="39348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Valence Electrons</a:t>
            </a:r>
          </a:p>
        </p:txBody>
      </p:sp>
      <p:sp>
        <p:nvSpPr>
          <p:cNvPr id="174083" name="Rectangle 3"/>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Electrons present in the outermost principal quantum level of an atom</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Essential for bonding</a:t>
            </a:r>
          </a:p>
          <a:p>
            <a:pPr lvl="1"/>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Core electrons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Inner electrons </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In the periodic table, elements in the same group have the same valence electron configuration</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Elements with the same valence electron configuration exhibit similar chemical behavior </a:t>
            </a:r>
          </a:p>
        </p:txBody>
      </p:sp>
      <p:sp>
        <p:nvSpPr>
          <p:cNvPr id="17408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7408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7D29B3FE-A243-4174-AC22-62AE72239E5E}" type="slidenum">
              <a:rPr lang="en-US" altLang="en-US" sz="1000">
                <a:solidFill>
                  <a:schemeClr val="tx1"/>
                </a:solidFill>
              </a:rPr>
              <a:pPr>
                <a:spcBef>
                  <a:spcPct val="0"/>
                </a:spcBef>
                <a:buClrTx/>
                <a:buFontTx/>
                <a:buNone/>
              </a:pPr>
              <a:t>90</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7.26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Electron Configurations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 the Type of Orbital Occupied Last for the First 18 Elements</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76131" name="Content Placeholder 3" descr="This image illustrates the electron configurations in the type of orbital occupied last for the first 18 elements in the periodic table. The electron configurations for the following elements are given:&#10;Hydrogen - 1s1&#10;Helium - 1s1&#10;Lithium - 2s1&#10;Beryllium - 2s2&#10;Sodium - 3s1&#10;Magnesium - 3s2&#10;Boron - 2p1&#10;Carbon - 2p2&#10;Nitrogen - 2p3&#10;Oxygen - 2p4&#10;Fluorine - 2p5&#10;Neon - 2p6&#10;Aluminum - 3p1&#10;Silicon - 3p2&#10;Phosphorus - 3p3&#10;Sulfur - 3p4&#10;Chlorine - 3p5&#10;Argon - 3p6&#10;&#10;"/>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84150" y="2862262"/>
            <a:ext cx="8763000" cy="2852738"/>
          </a:xfrm>
        </p:spPr>
      </p:pic>
      <p:sp>
        <p:nvSpPr>
          <p:cNvPr id="17613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7613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F989EF42-5155-46A2-9F68-100E56E5CD1B}" type="slidenum">
              <a:rPr lang="en-US" altLang="en-US" sz="1000">
                <a:solidFill>
                  <a:schemeClr val="tx1"/>
                </a:solidFill>
              </a:rPr>
              <a:pPr>
                <a:spcBef>
                  <a:spcPct val="0"/>
                </a:spcBef>
                <a:buClrTx/>
                <a:buFontTx/>
                <a:buNone/>
              </a:pPr>
              <a:t>91</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Electron Configuration of Transition Metals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7817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Configuration of transition metals is attained by adding electrons to the five 3</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d</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Examples</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Scandium		</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Sc</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Ar</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4</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3</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d</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1</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Titanium</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Ti</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Ar</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4</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3</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d</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Vanadium</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V: 	[</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Ar</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4</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3</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d</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Figure 7.27 </a:t>
            </a:r>
            <a:r>
              <a:rPr lang="en-US" dirty="0" smtClean="0"/>
              <a:t>- </a:t>
            </a:r>
            <a:r>
              <a:rPr lang="en-US" dirty="0"/>
              <a:t>Valence </a:t>
            </a:r>
            <a:r>
              <a:rPr lang="en-US" dirty="0" smtClean="0"/>
              <a:t>Electron Configurations </a:t>
            </a:r>
            <a:r>
              <a:rPr lang="en-US" dirty="0"/>
              <a:t>for </a:t>
            </a:r>
            <a:r>
              <a:rPr lang="en-US" dirty="0" smtClean="0"/>
              <a:t>Potassium </a:t>
            </a:r>
            <a:r>
              <a:rPr lang="en-US" dirty="0"/>
              <a:t>through </a:t>
            </a:r>
            <a:r>
              <a:rPr lang="en-US" dirty="0" smtClean="0"/>
              <a:t>Krypton</a:t>
            </a:r>
            <a:endParaRPr lang="en-US" dirty="0"/>
          </a:p>
        </p:txBody>
      </p:sp>
      <p:pic>
        <p:nvPicPr>
          <p:cNvPr id="4" name="Content Placeholder 3" descr="This figure illustrates the valence electron configurations for potassium through krypton in the periodic table. Starting from the left, the valance electron configuration for potassium is 4s1, calcium is 4s2, scandium is 4s2 3d1, titanium is 4s2 3d3, vanadium is 4s2 3d3, chromium is 4s1 3d5, manganese is 4s2 3d5, iron is 4s2 3d6, cobalt is 4s2 3d7, nickel 4s2 3d8, copper is 4s1 3d10, zinc is 4s2 3d10, gallium is 4p1, germanium is 4p2, arsenic is 4p3, selenium is 4p4, bromine is 4p5, and krypton is 4p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4300" y="3032680"/>
            <a:ext cx="8851900" cy="2773839"/>
          </a:xfrm>
        </p:spPr>
      </p:pic>
    </p:spTree>
    <p:extLst>
      <p:ext uri="{BB962C8B-B14F-4D97-AF65-F5344CB8AC3E}">
        <p14:creationId xmlns:p14="http://schemas.microsoft.com/office/powerpoint/2010/main" xmlns="" val="162901436"/>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Electron Configuration - Some Essential Points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79203"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+ 1)</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 always fills before the </a:t>
            </a:r>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nd</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p>
          <a:p>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Lanthanide series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Group of 14 elements that appear after lanthanum</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Corresponds to the filling of the seven 4</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f</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 </a:t>
            </a:r>
          </a:p>
          <a:p>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Actinide series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Group of 14 elements that appear after actinium</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Corresponds to the filling of seven 5</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f</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Electron Configuration - Some Essential Points</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 (Continued)</a:t>
            </a:r>
            <a:endParaRPr lang="en-GB"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80227"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Labels for Groups 1A, 2A, 3A, 4A, 5A, 6A, 7A, and 8A indicate the total number of valence electrons for the atoms in these groups</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GB"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Main-group</a:t>
            </a:r>
            <a:r>
              <a:rPr lang="en-GB" altLang="en-US"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GB"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representative</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GB" altLang="en-US"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 </a:t>
            </a:r>
            <a:r>
              <a:rPr lang="en-GB"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elements</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Elements in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groups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labeled</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1A, 2A, 3A, 4A, 5A, 6A, 7A, and 8A</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Members of these groups have the same valance electron configuration</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Critical Thinking  </a:t>
            </a:r>
          </a:p>
        </p:txBody>
      </p:sp>
      <p:sp>
        <p:nvSpPr>
          <p:cNvPr id="181251"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You have learned that each orbital is allowed two electrons, and this pattern is evident on the periodic table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if each orbital was allowed three electrons? </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would this change the appearance of the periodic table?</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7.7 - Electron Configurations</a:t>
            </a:r>
          </a:p>
        </p:txBody>
      </p:sp>
      <p:sp>
        <p:nvSpPr>
          <p:cNvPr id="182275"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Give the electron configurations for sulfur (S), cadmium (Cd), hafnium (Hf), and radium (Ra) using the periodic table inside the front cover of this book</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7.7 - Solution</a:t>
            </a:r>
          </a:p>
        </p:txBody>
      </p:sp>
      <p:sp>
        <p:nvSpPr>
          <p:cNvPr id="3" name="Content Placeholder 2"/>
          <p:cNvSpPr>
            <a:spLocks noGrp="1"/>
          </p:cNvSpPr>
          <p:nvPr>
            <p:ph idx="1"/>
          </p:nvPr>
        </p:nvSpPr>
        <p:spPr/>
        <p:txBody>
          <a:bodyPr/>
          <a:lstStyle/>
          <a:p>
            <a:pPr>
              <a:defRPr/>
            </a:pPr>
            <a:r>
              <a:rPr lang="en-IN" dirty="0"/>
              <a:t>Sulfur</a:t>
            </a:r>
            <a:r>
              <a:rPr lang="en-IN" i="1" dirty="0"/>
              <a:t> </a:t>
            </a:r>
            <a:r>
              <a:rPr lang="en-IN" dirty="0"/>
              <a:t>is element 16 and resides in Period 3, where the 3</a:t>
            </a:r>
            <a:r>
              <a:rPr lang="en-IN" i="1" dirty="0"/>
              <a:t>p </a:t>
            </a:r>
            <a:r>
              <a:rPr lang="en-IN" dirty="0"/>
              <a:t>orbitals are being filled </a:t>
            </a:r>
            <a:endParaRPr lang="en-IN" dirty="0" smtClean="0"/>
          </a:p>
          <a:p>
            <a:pPr lvl="1">
              <a:defRPr/>
            </a:pPr>
            <a:r>
              <a:rPr lang="en-IN" dirty="0" smtClean="0"/>
              <a:t>Since </a:t>
            </a:r>
            <a:r>
              <a:rPr lang="en-IN" dirty="0"/>
              <a:t>sulfur is the fourth among the </a:t>
            </a:r>
            <a:r>
              <a:rPr lang="en-IN" dirty="0" smtClean="0"/>
              <a:t>3</a:t>
            </a:r>
            <a:r>
              <a:rPr lang="en-IN" i="1" dirty="0" smtClean="0"/>
              <a:t>p </a:t>
            </a:r>
            <a:r>
              <a:rPr lang="en-IN" dirty="0"/>
              <a:t>elements</a:t>
            </a:r>
            <a:r>
              <a:rPr lang="en-IN" dirty="0" smtClean="0"/>
              <a:t>, </a:t>
            </a:r>
            <a:r>
              <a:rPr lang="en-IN" dirty="0"/>
              <a:t>it must have four 3</a:t>
            </a:r>
            <a:r>
              <a:rPr lang="en-IN" i="1" dirty="0"/>
              <a:t>p </a:t>
            </a:r>
            <a:r>
              <a:rPr lang="en-IN" dirty="0" smtClean="0"/>
              <a:t>electrons, and its configuration is:</a:t>
            </a:r>
          </a:p>
          <a:p>
            <a:pPr marL="457200" lvl="1" indent="0">
              <a:buFont typeface="Wingdings" panose="05000000000000000000" pitchFamily="2" charset="2"/>
              <a:buNone/>
              <a:defRPr/>
            </a:pPr>
            <a:endParaRPr lang="en-IN" dirty="0"/>
          </a:p>
          <a:p>
            <a:pPr marL="457200" lvl="1" indent="0" algn="ctr">
              <a:buFont typeface="Wingdings" panose="05000000000000000000" pitchFamily="2" charset="2"/>
              <a:buNone/>
              <a:defRPr/>
            </a:pPr>
            <a:r>
              <a:rPr lang="en-GB" dirty="0"/>
              <a:t>S</a:t>
            </a:r>
            <a:r>
              <a:rPr lang="en-GB" dirty="0" smtClean="0"/>
              <a:t>:	1</a:t>
            </a:r>
            <a:r>
              <a:rPr lang="en-GB" i="1" dirty="0" smtClean="0"/>
              <a:t>s</a:t>
            </a:r>
            <a:r>
              <a:rPr lang="en-GB" baseline="30000" dirty="0" smtClean="0"/>
              <a:t>2</a:t>
            </a:r>
            <a:r>
              <a:rPr lang="en-GB" dirty="0" smtClean="0"/>
              <a:t>2</a:t>
            </a:r>
            <a:r>
              <a:rPr lang="en-GB" i="1" dirty="0" smtClean="0"/>
              <a:t>s</a:t>
            </a:r>
            <a:r>
              <a:rPr lang="en-GB" baseline="30000" dirty="0" smtClean="0"/>
              <a:t>2</a:t>
            </a:r>
            <a:r>
              <a:rPr lang="en-GB" dirty="0" smtClean="0"/>
              <a:t>2</a:t>
            </a:r>
            <a:r>
              <a:rPr lang="en-GB" i="1" dirty="0" smtClean="0"/>
              <a:t>p</a:t>
            </a:r>
            <a:r>
              <a:rPr lang="en-GB" baseline="30000" dirty="0" smtClean="0"/>
              <a:t>6</a:t>
            </a:r>
            <a:r>
              <a:rPr lang="en-GB" dirty="0" smtClean="0"/>
              <a:t>3</a:t>
            </a:r>
            <a:r>
              <a:rPr lang="en-GB" i="1" dirty="0" smtClean="0"/>
              <a:t>s</a:t>
            </a:r>
            <a:r>
              <a:rPr lang="en-GB" baseline="30000" dirty="0" smtClean="0"/>
              <a:t>2</a:t>
            </a:r>
            <a:r>
              <a:rPr lang="en-GB" dirty="0" smtClean="0"/>
              <a:t>3</a:t>
            </a:r>
            <a:r>
              <a:rPr lang="en-GB" i="1" dirty="0" smtClean="0"/>
              <a:t>p</a:t>
            </a:r>
            <a:r>
              <a:rPr lang="en-GB" baseline="30000" dirty="0" smtClean="0"/>
              <a:t>4</a:t>
            </a:r>
            <a:r>
              <a:rPr lang="en-GB" dirty="0" smtClean="0"/>
              <a:t> or [Ne]3</a:t>
            </a:r>
            <a:r>
              <a:rPr lang="en-GB" i="1" dirty="0" smtClean="0"/>
              <a:t>s</a:t>
            </a:r>
            <a:r>
              <a:rPr lang="en-GB" baseline="30000" dirty="0" smtClean="0"/>
              <a:t>2</a:t>
            </a:r>
            <a:r>
              <a:rPr lang="en-GB" dirty="0" smtClean="0"/>
              <a:t>3</a:t>
            </a:r>
            <a:r>
              <a:rPr lang="en-GB" i="1" dirty="0" smtClean="0"/>
              <a:t>p</a:t>
            </a:r>
            <a:r>
              <a:rPr lang="en-GB" baseline="30000" dirty="0" smtClean="0"/>
              <a:t>4</a:t>
            </a:r>
            <a:endParaRPr lang="en-IN" baseline="30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7.7 -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pic>
        <p:nvPicPr>
          <p:cNvPr id="4" name="Content Placeholder 3" descr="This image illustrates the positions of the following elements in the periodic table:&#10;Sulfur&#10;Cadmium&#10;Hafnium&#10;Radium&#10;&#10;"/>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573088" y="2352675"/>
            <a:ext cx="7934325" cy="3819525"/>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3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Theme.thmx</Template>
  <TotalTime>2505</TotalTime>
  <Words>4513</Words>
  <Application>Microsoft Office PowerPoint</Application>
  <PresentationFormat>عرض على الشاشة (3:4)‏</PresentationFormat>
  <Paragraphs>631</Paragraphs>
  <Slides>116</Slides>
  <Notes>65</Notes>
  <HiddenSlides>0</HiddenSlides>
  <MMClips>0</MMClips>
  <ScaleCrop>false</ScaleCrop>
  <HeadingPairs>
    <vt:vector size="6" baseType="variant">
      <vt:variant>
        <vt:lpstr>سمة</vt:lpstr>
      </vt:variant>
      <vt:variant>
        <vt:i4>14</vt:i4>
      </vt:variant>
      <vt:variant>
        <vt:lpstr>خوادم OLE مضمنة</vt:lpstr>
      </vt:variant>
      <vt:variant>
        <vt:i4>1</vt:i4>
      </vt:variant>
      <vt:variant>
        <vt:lpstr>عناوين الشرائح</vt:lpstr>
      </vt:variant>
      <vt:variant>
        <vt:i4>116</vt:i4>
      </vt:variant>
    </vt:vector>
  </HeadingPairs>
  <TitlesOfParts>
    <vt:vector size="131" baseType="lpstr">
      <vt:lpstr>Default Theme</vt:lpstr>
      <vt:lpstr>13_Default Theme</vt:lpstr>
      <vt:lpstr>1_Default Theme</vt:lpstr>
      <vt:lpstr>2_Default Theme</vt:lpstr>
      <vt:lpstr>3_Default Theme</vt:lpstr>
      <vt:lpstr>4_Default Theme</vt:lpstr>
      <vt:lpstr>5_Default Theme</vt:lpstr>
      <vt:lpstr>6_Default Theme</vt:lpstr>
      <vt:lpstr>7_Default Theme</vt:lpstr>
      <vt:lpstr>8_Default Theme</vt:lpstr>
      <vt:lpstr>9_Default Theme</vt:lpstr>
      <vt:lpstr>10_Default Theme</vt:lpstr>
      <vt:lpstr>11_Default Theme</vt:lpstr>
      <vt:lpstr>12_Default Theme</vt:lpstr>
      <vt:lpstr>Equation</vt:lpstr>
      <vt:lpstr>الشريحة 1</vt:lpstr>
      <vt:lpstr>Table of Contents </vt:lpstr>
      <vt:lpstr>Electromagnetic Radiation</vt:lpstr>
      <vt:lpstr>Characteristics of Waves </vt:lpstr>
      <vt:lpstr>Relationship between Wavelength and Frequency </vt:lpstr>
      <vt:lpstr>Figure 7.1 - The Nature of Waves</vt:lpstr>
      <vt:lpstr>Figure 7.2 - Classification of Electromagnetic Radiation</vt:lpstr>
      <vt:lpstr>Interactive Example 7.1 - Frequency of Electromagnetic Radiation</vt:lpstr>
      <vt:lpstr>Interactive Example 7.1 - Solution</vt:lpstr>
      <vt:lpstr>Interactive Example 7.1 - Solution (Continued)</vt:lpstr>
      <vt:lpstr>Max Planck</vt:lpstr>
      <vt:lpstr>Conclusions from Planck’s Postulate</vt:lpstr>
      <vt:lpstr>Interactive Example 7.2 - The Energy of a Photon</vt:lpstr>
      <vt:lpstr>Interactive Example 7.2 - Solution</vt:lpstr>
      <vt:lpstr>Interactive Example 7.2 - Solution (Continued)</vt:lpstr>
      <vt:lpstr>Albert Einstein </vt:lpstr>
      <vt:lpstr>Photoelectric Effect </vt:lpstr>
      <vt:lpstr>Photoelectric Effect (Continued 1)</vt:lpstr>
      <vt:lpstr>Figure 7.4 - The Photoelectric Effect</vt:lpstr>
      <vt:lpstr>Photoelectric Effect (Continued 2)</vt:lpstr>
      <vt:lpstr>Photoelectric Effect (Continued 3)</vt:lpstr>
      <vt:lpstr>Einstein's Theory of Relativity </vt:lpstr>
      <vt:lpstr>Dual Nature of Light</vt:lpstr>
      <vt:lpstr>Louis de Broglie</vt:lpstr>
      <vt:lpstr>Interactive Example 7.3 - Calculations of Wavelength</vt:lpstr>
      <vt:lpstr>Interactive Example 7.3 - Solution</vt:lpstr>
      <vt:lpstr>Interactive Example 7.3 - Solution (Continued)</vt:lpstr>
      <vt:lpstr>Diffraction </vt:lpstr>
      <vt:lpstr>Figure 7.6 - Diffraction Pattern of a Beryl Crystal</vt:lpstr>
      <vt:lpstr>Emission Spectrum of the Hydrogen Atom </vt:lpstr>
      <vt:lpstr>Continuous and Line Spectra</vt:lpstr>
      <vt:lpstr>Figure 7.7 (a) - A Continuous Spectrum</vt:lpstr>
      <vt:lpstr>Figure 7.7 (b) - The Hydrogen Line Spectrum</vt:lpstr>
      <vt:lpstr>Significance of the Line Spectrum of Hydrogen </vt:lpstr>
      <vt:lpstr>Critical Thinking</vt:lpstr>
      <vt:lpstr>Quantum Model for the Hydrogen Atom - Niels Bohr</vt:lpstr>
      <vt:lpstr>Figure 7.9 (a) - An Energy-Level Diagram for Electronic Transitions</vt:lpstr>
      <vt:lpstr>Figure 7.9 (b and c) - Electronic Transitions in the Bohr Model for the Hydrogen Atom</vt:lpstr>
      <vt:lpstr>Bohr’s Model </vt:lpstr>
      <vt:lpstr>Bohr’s Model (Continued)</vt:lpstr>
      <vt:lpstr>Calculation of Change in Energy (ΔE) and Wavelength of the Emitted Photon</vt:lpstr>
      <vt:lpstr>Interactive Example 7.4 - Energy Quantization in Hydrogen</vt:lpstr>
      <vt:lpstr>Interactive Example 7.4 - Solution</vt:lpstr>
      <vt:lpstr>Interactive Example 7.4 - Solution (Continued 1)</vt:lpstr>
      <vt:lpstr>Interactive Example 7.4 - Solution (Continued 2)</vt:lpstr>
      <vt:lpstr>Bohr’s Model - Conclusions</vt:lpstr>
      <vt:lpstr>Equation for an Electron Moving from One Level to Another </vt:lpstr>
      <vt:lpstr>Example 7.5 - Electron Energies</vt:lpstr>
      <vt:lpstr>Example 7.5 - Solution</vt:lpstr>
      <vt:lpstr>Example 7.5 - Solution (Continued)</vt:lpstr>
      <vt:lpstr>Exercise </vt:lpstr>
      <vt:lpstr>Quantum Numbers </vt:lpstr>
      <vt:lpstr>Principal Quantum Number (n)</vt:lpstr>
      <vt:lpstr>Angular Momentum Quantum Number (l)</vt:lpstr>
      <vt:lpstr>Magnetic Quantum Number (ml)</vt:lpstr>
      <vt:lpstr>Subshells </vt:lpstr>
      <vt:lpstr>Interactive Example 7.6 - Electron Subshells</vt:lpstr>
      <vt:lpstr>Interactive Example 7.6 - Solution</vt:lpstr>
      <vt:lpstr>Exercise  </vt:lpstr>
      <vt:lpstr>Orbitals in a Hydrogen Atom </vt:lpstr>
      <vt:lpstr>s Orbitals</vt:lpstr>
      <vt:lpstr>Figure 7.14 (a) - Representations of the Hydrogen 1s, 2s, and 3s Orbitals</vt:lpstr>
      <vt:lpstr>Figure 7.14 (b) - Representations of the Hydrogen 1s, 2s, and 3s Orbitals</vt:lpstr>
      <vt:lpstr>Figure 7.14 (c) - Representations of the Hydrogen 1s, 2s, and 3s Orbitals</vt:lpstr>
      <vt:lpstr>p Orbitals</vt:lpstr>
      <vt:lpstr>Figure 7.15 - Boundary Surface Representations of all Three 2p Orbitals</vt:lpstr>
      <vt:lpstr>Figure 7.16 - A Cross Section of the Electron Probability Distribution for a 3p Orbital</vt:lpstr>
      <vt:lpstr>d Orbitals</vt:lpstr>
      <vt:lpstr>Figure 7.17 (a) - Electron Density Plots of Selected 3d Orbitals</vt:lpstr>
      <vt:lpstr>Figure 7.17 (b) - The Boundary Surfaces of Four 3d Orbitals, with the Signs (Phases) Indicated</vt:lpstr>
      <vt:lpstr>Unique Shape of the dz2 Orbital </vt:lpstr>
      <vt:lpstr>f Orbitals</vt:lpstr>
      <vt:lpstr>Figure 7.18 - Representation of the 4f Orbitals in Terms of Their Boundary Surfaces</vt:lpstr>
      <vt:lpstr>Degenerates</vt:lpstr>
      <vt:lpstr>Energy States of a Hydrogen Atom</vt:lpstr>
      <vt:lpstr>Electron Spin and the Pauli Exclusion Principle</vt:lpstr>
      <vt:lpstr>Figure 7.20 - The Spinning Electron</vt:lpstr>
      <vt:lpstr>Polyelectronic Atoms</vt:lpstr>
      <vt:lpstr>Polyelectronic Atoms (Continued)</vt:lpstr>
      <vt:lpstr>Penetration Effect</vt:lpstr>
      <vt:lpstr>Figure 7.22 (a) - Radial Probability Distribution for an Electron in a 3s Orbital</vt:lpstr>
      <vt:lpstr>Figure 7.22 (b) - Radial Probability Distribution for the 3s, 3p, and 3d Orbitals </vt:lpstr>
      <vt:lpstr>Figure 7.23 - Orders of the Energies of the Orbitals in the First Three Levels of Polyelectronic Atoms</vt:lpstr>
      <vt:lpstr>Critical Thinking </vt:lpstr>
      <vt:lpstr>The Periodic Table </vt:lpstr>
      <vt:lpstr>The Modern Periodic Table </vt:lpstr>
      <vt:lpstr>Figure 7.25 - Mendeleev’s Early Periodic Table</vt:lpstr>
      <vt:lpstr>Aufbau Principle</vt:lpstr>
      <vt:lpstr>Hund’s Rule</vt:lpstr>
      <vt:lpstr>Valence Electrons</vt:lpstr>
      <vt:lpstr>Figure 7.26 - Electron Configurations in the Type of Orbital Occupied Last for the First 18 Elements</vt:lpstr>
      <vt:lpstr>Electron Configuration of Transition Metals </vt:lpstr>
      <vt:lpstr>Figure 7.27 - Valence Electron Configurations for Potassium through Krypton</vt:lpstr>
      <vt:lpstr>Electron Configuration - Some Essential Points</vt:lpstr>
      <vt:lpstr>Electron Configuration - Some Essential Points (Continued)</vt:lpstr>
      <vt:lpstr>Critical Thinking  </vt:lpstr>
      <vt:lpstr>Interactive Example 7.7 - Electron Configurations</vt:lpstr>
      <vt:lpstr>Interactive Example 7.7 - Solution</vt:lpstr>
      <vt:lpstr>Interactive Example 7.7 - Solution (Continued 1)</vt:lpstr>
      <vt:lpstr>Interactive Example 7.7 - Solution (Continued 2)</vt:lpstr>
      <vt:lpstr>Interactive Example 7.7 - Solution (Continued 3)</vt:lpstr>
      <vt:lpstr>Interactive Example 7.7 - Solution (Continued 4)</vt:lpstr>
      <vt:lpstr>Periodic Trends</vt:lpstr>
      <vt:lpstr>Ionization Energy</vt:lpstr>
      <vt:lpstr>Ionization Energy Trends in the Periodic Table </vt:lpstr>
      <vt:lpstr>Ionization Energy Trends in the Periodic Table (Continued)</vt:lpstr>
      <vt:lpstr>Example 7.8 - Trends in Ionization Energies</vt:lpstr>
      <vt:lpstr>Example 7.8 - Solution</vt:lpstr>
      <vt:lpstr>Example 7.8 - Solution (Continued)</vt:lpstr>
      <vt:lpstr>Electron Affinity</vt:lpstr>
      <vt:lpstr>Electron Affinity (Continued)</vt:lpstr>
      <vt:lpstr>Atomic Radii</vt:lpstr>
      <vt:lpstr>Trends in Atomic Radius </vt:lpstr>
      <vt:lpstr>Figure 7.35 - Atomic Radii for Selected Atoms</vt:lpstr>
      <vt:lpstr>Interactive Example 7.10 - Trends in Radii</vt:lpstr>
      <vt:lpstr>Interactive Example 7.10 - Solution</vt:lpstr>
    </vt:vector>
  </TitlesOfParts>
  <Company>LMP Media,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Nikita G Kurup</dc:creator>
  <cp:lastModifiedBy>hp</cp:lastModifiedBy>
  <cp:revision>263</cp:revision>
  <dcterms:created xsi:type="dcterms:W3CDTF">2013-01-11T23:56:13Z</dcterms:created>
  <dcterms:modified xsi:type="dcterms:W3CDTF">2018-10-29T09:51:53Z</dcterms:modified>
</cp:coreProperties>
</file>