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9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1CD8-C695-4FC0-9479-78066AE99DA9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96FB-1184-420E-9CF3-3617E665C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1CD8-C695-4FC0-9479-78066AE99DA9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96FB-1184-420E-9CF3-3617E665C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1CD8-C695-4FC0-9479-78066AE99DA9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96FB-1184-420E-9CF3-3617E665C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1CD8-C695-4FC0-9479-78066AE99DA9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96FB-1184-420E-9CF3-3617E665C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1CD8-C695-4FC0-9479-78066AE99DA9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96FB-1184-420E-9CF3-3617E665C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1CD8-C695-4FC0-9479-78066AE99DA9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96FB-1184-420E-9CF3-3617E665C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1CD8-C695-4FC0-9479-78066AE99DA9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96FB-1184-420E-9CF3-3617E665C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1CD8-C695-4FC0-9479-78066AE99DA9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96FB-1184-420E-9CF3-3617E665C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1CD8-C695-4FC0-9479-78066AE99DA9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96FB-1184-420E-9CF3-3617E665C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1CD8-C695-4FC0-9479-78066AE99DA9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96FB-1184-420E-9CF3-3617E665C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1CD8-C695-4FC0-9479-78066AE99DA9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96FB-1184-420E-9CF3-3617E665C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F1CD8-C695-4FC0-9479-78066AE99DA9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396FB-1184-420E-9CF3-3617E665C2A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ho.org/english/ad/dpc/cd/res-protocol.doc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1773238"/>
            <a:ext cx="7772400" cy="18272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800" smtClean="0">
                <a:latin typeface="Times New Roman" pitchFamily="18" charset="0"/>
                <a:cs typeface="Times New Roman" pitchFamily="18" charset="0"/>
              </a:rPr>
              <a:t>RESEARCH</a:t>
            </a:r>
            <a:r>
              <a:rPr lang="en-MY" sz="48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MY" sz="480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800" smtClean="0">
                <a:latin typeface="Times New Roman" pitchFamily="18" charset="0"/>
                <a:cs typeface="Times New Roman" pitchFamily="18" charset="0"/>
              </a:rPr>
              <a:t>METHODOLOGY</a:t>
            </a:r>
            <a:r>
              <a:rPr lang="en-MY" sz="48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MY" sz="4800" smtClean="0">
                <a:latin typeface="Times New Roman" pitchFamily="18" charset="0"/>
                <a:cs typeface="Times New Roman" pitchFamily="18" charset="0"/>
              </a:rPr>
            </a:br>
            <a:r>
              <a:rPr lang="en-MY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Introduction 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4294967295"/>
          </p:nvPr>
        </p:nvSpPr>
        <p:spPr>
          <a:xfrm>
            <a:off x="1619250" y="3860800"/>
            <a:ext cx="6400800" cy="17526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smtClean="0"/>
              <a:t>410421</a:t>
            </a:r>
            <a:endParaRPr lang="en-MY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357438"/>
            <a:ext cx="8382000" cy="40814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defRPr/>
            </a:pPr>
            <a:r>
              <a:rPr lang="en-MY" sz="32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Descriptive research:</a:t>
            </a:r>
            <a:r>
              <a:rPr lang="en-MY" sz="3200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90000"/>
              </a:lnSpc>
              <a:defRPr/>
            </a:pPr>
            <a:r>
              <a:rPr lang="en-MY" sz="3200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describes data and characteristics about the population or phenomenon being studied. </a:t>
            </a:r>
          </a:p>
          <a:p>
            <a:pPr marL="457200" indent="-457200" algn="just">
              <a:lnSpc>
                <a:spcPct val="90000"/>
              </a:lnSpc>
              <a:buFontTx/>
              <a:buChar char="-"/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it does not answer questions about e.g.: </a:t>
            </a:r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how/when/why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the characteristics occurred, which is done under analytic research.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lnSpc>
                <a:spcPct val="90000"/>
              </a:lnSpc>
              <a:buFontTx/>
              <a:buChar char="-"/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it can tell us "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how often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" or "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how many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".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lnSpc>
                <a:spcPct val="90000"/>
              </a:lnSpc>
              <a:buFontTx/>
              <a:buChar char="-"/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 description is used for frequencies, averages and other statistical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calculations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ChangeArrowheads="1"/>
          </p:cNvSpPr>
          <p:nvPr/>
        </p:nvSpPr>
        <p:spPr bwMode="auto">
          <a:xfrm>
            <a:off x="457200" y="2855913"/>
            <a:ext cx="8534400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MY" sz="3600" i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Correlational research </a:t>
            </a:r>
          </a:p>
          <a:p>
            <a:pPr algn="just">
              <a:lnSpc>
                <a:spcPct val="90000"/>
              </a:lnSpc>
            </a:pPr>
            <a:r>
              <a:rPr lang="en-MY" sz="3600" i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600">
                <a:latin typeface="Times New Roman" pitchFamily="18" charset="0"/>
                <a:cs typeface="Times New Roman" pitchFamily="18" charset="0"/>
              </a:rPr>
              <a:t>the systematic investigation of relationships among two or more variables, without necessarily determining cause and effect</a:t>
            </a:r>
            <a:endParaRPr lang="en-MY" sz="36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Y" sz="3600" i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Explanatory research: </a:t>
            </a:r>
            <a:r>
              <a:rPr lang="en-US" smtClean="0"/>
              <a:t>The goal of all explanatory research is to answer the question of </a:t>
            </a:r>
            <a:r>
              <a:rPr lang="en-US" smtClean="0">
                <a:solidFill>
                  <a:srgbClr val="C00000"/>
                </a:solidFill>
              </a:rPr>
              <a:t>why</a:t>
            </a:r>
            <a:r>
              <a:rPr lang="en-US" smtClean="0"/>
              <a:t> (i.e.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determining cause and effect)</a:t>
            </a:r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/>
          <a:lstStyle/>
          <a:p>
            <a:r>
              <a:rPr lang="en-MY" sz="2800" i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Exploratory research</a:t>
            </a:r>
            <a:endParaRPr lang="en-MY" sz="280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smtClean="0">
                <a:latin typeface="Times New Roman" pitchFamily="18" charset="0"/>
                <a:cs typeface="Times New Roman" pitchFamily="18" charset="0"/>
              </a:rPr>
              <a:t>is a type of research conducted for a problem that has not been clearly defined. </a:t>
            </a:r>
          </a:p>
          <a:p>
            <a:r>
              <a:rPr lang="en-US" sz="2600" smtClean="0">
                <a:latin typeface="Times New Roman" pitchFamily="18" charset="0"/>
                <a:cs typeface="Times New Roman" pitchFamily="18" charset="0"/>
              </a:rPr>
              <a:t>Exploratory research helps determine the best research design, data collection method and selection of subjects.</a:t>
            </a:r>
          </a:p>
          <a:p>
            <a:r>
              <a:rPr lang="en-US" sz="2600" smtClean="0">
                <a:latin typeface="Times New Roman" pitchFamily="18" charset="0"/>
                <a:cs typeface="Times New Roman" pitchFamily="18" charset="0"/>
              </a:rPr>
              <a:t>Exploratory research often relies on </a:t>
            </a:r>
            <a:r>
              <a:rPr lang="en-US" sz="26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secondary research</a:t>
            </a:r>
            <a:r>
              <a:rPr lang="en-US" sz="2600" smtClean="0">
                <a:latin typeface="Times New Roman" pitchFamily="18" charset="0"/>
                <a:cs typeface="Times New Roman" pitchFamily="18" charset="0"/>
              </a:rPr>
              <a:t> such as reviewing available literature and/or data, or </a:t>
            </a:r>
            <a:r>
              <a:rPr lang="en-US" sz="26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qualitative approaches </a:t>
            </a:r>
            <a:r>
              <a:rPr lang="en-US" sz="2600" smtClean="0">
                <a:latin typeface="Times New Roman" pitchFamily="18" charset="0"/>
                <a:cs typeface="Times New Roman" pitchFamily="18" charset="0"/>
              </a:rPr>
              <a:t>such as informal discussions with consumers, employees, and more formal approaches through in-depth interviews, focus groups, case studies or pilot studies</a:t>
            </a:r>
          </a:p>
          <a:p>
            <a:r>
              <a:rPr lang="en-US" sz="2600" smtClean="0">
                <a:latin typeface="Times New Roman" pitchFamily="18" charset="0"/>
                <a:cs typeface="Times New Roman" pitchFamily="18" charset="0"/>
              </a:rPr>
              <a:t>the results of qualitative research can give some indication as to the "</a:t>
            </a:r>
            <a:r>
              <a:rPr lang="en-US" sz="26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why</a:t>
            </a:r>
            <a:r>
              <a:rPr lang="en-US" sz="2600" smtClean="0">
                <a:latin typeface="Times New Roman" pitchFamily="18" charset="0"/>
                <a:cs typeface="Times New Roman" pitchFamily="18" charset="0"/>
              </a:rPr>
              <a:t>", "</a:t>
            </a:r>
            <a:r>
              <a:rPr lang="en-US" sz="26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en-US" sz="2600" smtClean="0">
                <a:latin typeface="Times New Roman" pitchFamily="18" charset="0"/>
                <a:cs typeface="Times New Roman" pitchFamily="18" charset="0"/>
              </a:rPr>
              <a:t>" and "</a:t>
            </a:r>
            <a:r>
              <a:rPr lang="en-US" sz="26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when</a:t>
            </a:r>
            <a:r>
              <a:rPr lang="en-US" sz="2600" smtClean="0">
                <a:latin typeface="Times New Roman" pitchFamily="18" charset="0"/>
                <a:cs typeface="Times New Roman" pitchFamily="18" charset="0"/>
              </a:rPr>
              <a:t>" something occurs, it cannot tell us "</a:t>
            </a:r>
            <a:r>
              <a:rPr lang="en-US" sz="26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how often</a:t>
            </a:r>
            <a:r>
              <a:rPr lang="en-US" sz="2600" smtClean="0">
                <a:latin typeface="Times New Roman" pitchFamily="18" charset="0"/>
                <a:cs typeface="Times New Roman" pitchFamily="18" charset="0"/>
              </a:rPr>
              <a:t>" or "</a:t>
            </a:r>
            <a:r>
              <a:rPr lang="en-US" sz="26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how many</a:t>
            </a:r>
            <a:r>
              <a:rPr lang="en-US" sz="2600" smtClean="0">
                <a:latin typeface="Times New Roman" pitchFamily="18" charset="0"/>
                <a:cs typeface="Times New Roman" pitchFamily="18" charset="0"/>
              </a:rPr>
              <a:t>".</a:t>
            </a:r>
          </a:p>
          <a:p>
            <a:endParaRPr lang="en-MY" sz="280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Research</a:t>
            </a:r>
            <a:endParaRPr lang="en-MY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” is a prefix meaning again, anew or over again. </a:t>
            </a:r>
          </a:p>
          <a:p>
            <a:pPr eaLnBrk="1" hangingPunct="1">
              <a:buFontTx/>
              <a:buNone/>
            </a:pP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search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” is a verb meaning to examine closely and carefully, to </a:t>
            </a:r>
            <a:r>
              <a:rPr lang="en-US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test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try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, or to probe. </a:t>
            </a:r>
          </a:p>
          <a:p>
            <a:pPr eaLnBrk="1" hangingPunct="1">
              <a:buFontTx/>
              <a:buNone/>
            </a:pP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A careful, systematic, patient study and investigation in some field of knowledge, undertaken to establish facts or principles.</a:t>
            </a:r>
            <a:endParaRPr lang="en-MY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en-MY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778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DEFINITION OF RESEARCH</a:t>
            </a:r>
            <a:r>
              <a:rPr lang="en-MY" sz="40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MY" sz="4000" smtClean="0">
                <a:latin typeface="Times New Roman" pitchFamily="18" charset="0"/>
                <a:cs typeface="Times New Roman" pitchFamily="18" charset="0"/>
              </a:rPr>
            </a:br>
            <a:endParaRPr lang="en-MY" sz="4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4294967295"/>
          </p:nvPr>
        </p:nvSpPr>
        <p:spPr>
          <a:xfrm>
            <a:off x="0" y="1052513"/>
            <a:ext cx="9144000" cy="5545137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When you say that you are undertaking a research study to find </a:t>
            </a:r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answers to a question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, you are implying that the process:</a:t>
            </a:r>
          </a:p>
          <a:p>
            <a:pPr eaLnBrk="1" hangingPunct="1">
              <a:buFontTx/>
              <a:buNone/>
            </a:pPr>
            <a:endParaRPr lang="en-MY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1. Is being undertaken within a framework of a set of philosophies (approaches).</a:t>
            </a:r>
            <a:endParaRPr lang="en-MY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2. Uses procedures, methods and techniques that have been tested for their validity and reliability.</a:t>
            </a:r>
            <a:endParaRPr lang="en-MY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3. Is designed to be unbiased and objective.</a:t>
            </a:r>
            <a:endParaRPr lang="en-MY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MY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sz="2400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Adherence to the three criteria mentioned above enables the process to be called ‘research’.</a:t>
            </a:r>
          </a:p>
          <a:p>
            <a:pPr eaLnBrk="1" hangingPunct="1">
              <a:buFontTx/>
              <a:buNone/>
            </a:pPr>
            <a:r>
              <a:rPr lang="en-MY" smtClean="0">
                <a:latin typeface="Times New Roman" pitchFamily="18" charset="0"/>
                <a:cs typeface="Times New Roman" pitchFamily="18" charset="0"/>
              </a:rPr>
              <a:t>Research is a process of collecting, analyzing and interpreting information to </a:t>
            </a:r>
            <a:r>
              <a:rPr lang="en-MY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answer questions</a:t>
            </a:r>
            <a:r>
              <a:rPr lang="en-MY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MY" sz="240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MY" sz="24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Research tips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>
                <a:solidFill>
                  <a:srgbClr val="FF0000"/>
                </a:solidFill>
              </a:rPr>
              <a:t>A number of useful items for students including:</a:t>
            </a:r>
          </a:p>
          <a:p>
            <a:pPr eaLnBrk="1" hangingPunct="1">
              <a:buFontTx/>
              <a:buNone/>
            </a:pPr>
            <a:r>
              <a:rPr lang="en-US" sz="2800" smtClean="0"/>
              <a:t>• guidelines for preparing a research report;</a:t>
            </a:r>
          </a:p>
          <a:p>
            <a:pPr eaLnBrk="1" hangingPunct="1">
              <a:buFontTx/>
              <a:buNone/>
            </a:pPr>
            <a:r>
              <a:rPr lang="en-US" sz="2800" smtClean="0"/>
              <a:t>• practice exercises;</a:t>
            </a:r>
          </a:p>
          <a:p>
            <a:pPr eaLnBrk="1" hangingPunct="1">
              <a:buFontTx/>
              <a:buNone/>
            </a:pPr>
            <a:r>
              <a:rPr lang="en-US" sz="2800" smtClean="0"/>
              <a:t>• updates on changes to Computer Tools Used for Data Analysis (e.g. SPSS) as new versions are released;</a:t>
            </a:r>
          </a:p>
          <a:p>
            <a:pPr eaLnBrk="1" hangingPunct="1">
              <a:buFontTx/>
              <a:buNone/>
            </a:pPr>
            <a:r>
              <a:rPr lang="en-US" sz="2800" smtClean="0"/>
              <a:t>• useful links to other websites;</a:t>
            </a:r>
          </a:p>
          <a:p>
            <a:pPr eaLnBrk="1" hangingPunct="1">
              <a:buFontTx/>
              <a:buNone/>
            </a:pPr>
            <a:r>
              <a:rPr lang="en-US" sz="2800" smtClean="0"/>
              <a:t>• additional reading; and</a:t>
            </a:r>
          </a:p>
          <a:p>
            <a:pPr eaLnBrk="1" hangingPunct="1">
              <a:buFontTx/>
              <a:buNone/>
            </a:pPr>
            <a:r>
              <a:rPr lang="en-US" sz="2800" smtClean="0"/>
              <a:t>• </a:t>
            </a:r>
            <a:r>
              <a:rPr lang="en-US" sz="2800" smtClean="0">
                <a:solidFill>
                  <a:srgbClr val="0000FF"/>
                </a:solidFill>
              </a:rPr>
              <a:t>an instructor’s or supervisor guide</a:t>
            </a:r>
            <a:r>
              <a:rPr lang="en-US" sz="2800" smtClean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Research tips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Plan your project carefully</a:t>
            </a:r>
          </a:p>
          <a:p>
            <a:pPr eaLnBrk="1" hangingPunct="1"/>
            <a:r>
              <a:rPr lang="en-US" b="1" smtClean="0"/>
              <a:t>Think ahead.</a:t>
            </a:r>
          </a:p>
          <a:p>
            <a:pPr eaLnBrk="1" hangingPunct="1"/>
            <a:r>
              <a:rPr lang="en-US" b="1" smtClean="0"/>
              <a:t>Get organised</a:t>
            </a:r>
          </a:p>
          <a:p>
            <a:pPr eaLnBrk="1" hangingPunct="1"/>
            <a:r>
              <a:rPr lang="en-US" b="1" smtClean="0"/>
              <a:t>Keep good records.</a:t>
            </a:r>
          </a:p>
          <a:p>
            <a:pPr eaLnBrk="1" hangingPunct="1"/>
            <a:r>
              <a:rPr lang="en-US" b="1" smtClean="0"/>
              <a:t>Stay calm</a:t>
            </a:r>
          </a:p>
          <a:p>
            <a:pPr eaLnBrk="1" hangingPunct="1"/>
            <a:r>
              <a:rPr lang="en-US" b="1" smtClean="0"/>
              <a:t>Give yourself plenty of time</a:t>
            </a:r>
          </a:p>
          <a:p>
            <a:pPr eaLnBrk="1" hangingPunct="1"/>
            <a:r>
              <a:rPr lang="en-US" b="1" smtClean="0"/>
              <a:t>Work with a friend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MY" sz="4000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MY" sz="4000" b="1" smtClean="0">
                <a:latin typeface="Times New Roman" pitchFamily="18" charset="0"/>
                <a:cs typeface="Times New Roman" pitchFamily="18" charset="0"/>
              </a:rPr>
            </a:br>
            <a:r>
              <a:rPr lang="en-MY" sz="4000" b="1" smtClean="0">
                <a:latin typeface="Times New Roman" pitchFamily="18" charset="0"/>
                <a:cs typeface="Times New Roman" pitchFamily="18" charset="0"/>
              </a:rPr>
              <a:t>TYPES OF RESEARCH</a:t>
            </a:r>
            <a:r>
              <a:rPr lang="en-MY" sz="40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MY" sz="4000" smtClean="0">
                <a:latin typeface="Times New Roman" pitchFamily="18" charset="0"/>
                <a:cs typeface="Times New Roman" pitchFamily="18" charset="0"/>
              </a:rPr>
            </a:br>
            <a:endParaRPr lang="en-MY" sz="4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4294967295"/>
          </p:nvPr>
        </p:nvSpPr>
        <p:spPr>
          <a:xfrm>
            <a:off x="0" y="1219200"/>
            <a:ext cx="8915400" cy="5638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MY" i="1" smtClean="0">
                <a:latin typeface="Times New Roman" pitchFamily="18" charset="0"/>
                <a:cs typeface="Times New Roman" pitchFamily="18" charset="0"/>
              </a:rPr>
              <a:t>Application </a:t>
            </a:r>
            <a:r>
              <a:rPr lang="en-MY" smtClean="0">
                <a:latin typeface="Times New Roman" pitchFamily="18" charset="0"/>
                <a:cs typeface="Times New Roman" pitchFamily="18" charset="0"/>
              </a:rPr>
              <a:t>of research study</a:t>
            </a:r>
          </a:p>
          <a:p>
            <a:pPr algn="just" eaLnBrk="1" hangingPunct="1">
              <a:buFontTx/>
              <a:buNone/>
            </a:pPr>
            <a:r>
              <a:rPr lang="en-MY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MY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Pure research:</a:t>
            </a:r>
            <a:r>
              <a:rPr lang="en-US" b="1" smtClean="0"/>
              <a:t> </a:t>
            </a:r>
            <a:r>
              <a:rPr lang="en-US" smtClean="0"/>
              <a:t> </a:t>
            </a:r>
            <a:r>
              <a:rPr lang="en-US" sz="2400" b="1" smtClean="0">
                <a:solidFill>
                  <a:srgbClr val="0000FF"/>
                </a:solidFill>
              </a:rPr>
              <a:t>(basic research, or fundamental research) </a:t>
            </a:r>
            <a:r>
              <a:rPr lang="en-US" smtClean="0"/>
              <a:t> is research carried out </a:t>
            </a:r>
            <a:r>
              <a:rPr lang="en-US" smtClean="0">
                <a:solidFill>
                  <a:srgbClr val="00B050"/>
                </a:solidFill>
              </a:rPr>
              <a:t>to increase understanding of fundamental principles</a:t>
            </a:r>
            <a:r>
              <a:rPr lang="en-US" smtClean="0"/>
              <a:t>. It is not intended to yield immediate commercial benefits. It is carried out </a:t>
            </a:r>
            <a:r>
              <a:rPr lang="en-US" smtClean="0">
                <a:solidFill>
                  <a:srgbClr val="00B050"/>
                </a:solidFill>
              </a:rPr>
              <a:t>for increasing knowledge, such as how and why a specific reaction occurs and what the properties of a substance are</a:t>
            </a:r>
            <a:r>
              <a:rPr lang="en-US" smtClean="0"/>
              <a:t>. </a:t>
            </a:r>
            <a:endParaRPr lang="en-MY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MY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MY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Applied research.</a:t>
            </a:r>
            <a:r>
              <a:rPr lang="en-US" smtClean="0"/>
              <a:t> is generally carried out to solve a problem.</a:t>
            </a:r>
            <a:endParaRPr lang="en-MY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MY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647700"/>
          </a:xfrm>
        </p:spPr>
        <p:txBody>
          <a:bodyPr/>
          <a:lstStyle/>
          <a:p>
            <a:pPr eaLnBrk="1" hangingPunct="1"/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Research protocol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Research protocol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is the written plan of the study</a:t>
            </a:r>
          </a:p>
          <a:p>
            <a:pPr eaLnBrk="1" hangingPunct="1"/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Advantages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- help getting a fund</a:t>
            </a:r>
          </a:p>
          <a:p>
            <a:pPr eaLnBrk="1" hangingPunct="1">
              <a:buFontTx/>
              <a:buNone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- helps the investigator organise the research in a logical and focused way.</a:t>
            </a:r>
          </a:p>
          <a:p>
            <a:pPr eaLnBrk="1" hangingPunct="1">
              <a:buFontTx/>
              <a:buNone/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sz="2800" smtClean="0">
                <a:hlinkClick r:id="rId2"/>
              </a:rPr>
              <a:t>www.paho.org/english/ad/dpc/cd/res-</a:t>
            </a:r>
            <a:r>
              <a:rPr lang="en-US" sz="2800" b="1" smtClean="0">
                <a:hlinkClick r:id="rId2"/>
              </a:rPr>
              <a:t>protocol</a:t>
            </a:r>
            <a:r>
              <a:rPr lang="en-US" sz="2800" smtClean="0">
                <a:hlinkClick r:id="rId2"/>
              </a:rPr>
              <a:t>.doc</a:t>
            </a:r>
            <a:r>
              <a:rPr lang="en-US" sz="2800" smtClean="0"/>
              <a:t> 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Components of the protocol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smtClean="0"/>
              <a:t>1- problem statement-------Research question ---------(objectives of the study)</a:t>
            </a:r>
          </a:p>
          <a:p>
            <a:pPr eaLnBrk="1" hangingPunct="1">
              <a:lnSpc>
                <a:spcPct val="80000"/>
              </a:lnSpc>
            </a:pPr>
            <a:endParaRPr lang="en-US" sz="2800" b="1" smtClean="0"/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solidFill>
                  <a:srgbClr val="0000FF"/>
                </a:solidFill>
              </a:rPr>
              <a:t>Who prescribe more ACEI GP or cardiologist</a:t>
            </a:r>
            <a:r>
              <a:rPr lang="en-US" sz="2400" smtClean="0"/>
              <a:t>?</a:t>
            </a:r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solidFill>
                  <a:srgbClr val="C00000"/>
                </a:solidFill>
              </a:rPr>
              <a:t>Characteristic of research question: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Feasible (no. of subjects, time, money)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Interesting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Novel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Ethical (IRB)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Relevant (to scientific research, to clinical and health policy, to future research)  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4267200" y="17526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ight Arrow 3"/>
          <p:cNvSpPr/>
          <p:nvPr/>
        </p:nvSpPr>
        <p:spPr>
          <a:xfrm>
            <a:off x="4267200" y="1752600"/>
            <a:ext cx="609600" cy="46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914400" y="2057400"/>
            <a:ext cx="685800" cy="46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eaLnBrk="1" hangingPunct="1"/>
            <a:r>
              <a:rPr lang="en-MY" sz="4000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Objectives in undertaking </a:t>
            </a:r>
            <a:r>
              <a:rPr lang="en-MY" sz="40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research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smtClean="0">
                <a:latin typeface="Times New Roman" pitchFamily="18" charset="0"/>
                <a:cs typeface="Times New Roman" pitchFamily="18" charset="0"/>
              </a:rPr>
            </a:br>
            <a:endParaRPr lang="en-MY" sz="4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4294967295"/>
          </p:nvPr>
        </p:nvSpPr>
        <p:spPr>
          <a:xfrm>
            <a:off x="457200" y="838200"/>
            <a:ext cx="8435975" cy="5287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MY" sz="3000" smtClean="0">
                <a:latin typeface="Times New Roman" pitchFamily="18" charset="0"/>
                <a:cs typeface="Times New Roman" pitchFamily="18" charset="0"/>
              </a:rPr>
              <a:t>From the viewpoint of objectives, a research can be classified as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MY" sz="3000" smtClean="0">
                <a:latin typeface="Times New Roman" pitchFamily="18" charset="0"/>
                <a:cs typeface="Times New Roman" pitchFamily="18" charset="0"/>
              </a:rPr>
              <a:t>		-</a:t>
            </a:r>
            <a:r>
              <a:rPr lang="en-MY" sz="3000" i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descriptive: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MY" sz="3000" i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	-correlational:</a:t>
            </a:r>
            <a:endParaRPr lang="en-MY" sz="300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MY" sz="3000" i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	-explanatory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MY" sz="3000" i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	-exploratory</a:t>
            </a:r>
            <a:endParaRPr lang="en-MY" sz="300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MY" sz="300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eaLnBrk="1" hangingPunct="1">
              <a:lnSpc>
                <a:spcPct val="90000"/>
              </a:lnSpc>
            </a:pPr>
            <a:endParaRPr lang="en-MY" sz="30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557</Words>
  <Application>Microsoft Office PowerPoint</Application>
  <PresentationFormat>On-screen Show (4:3)</PresentationFormat>
  <Paragraphs>77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RESEARCH METHODOLOGY Introduction </vt:lpstr>
      <vt:lpstr>Research</vt:lpstr>
      <vt:lpstr> DEFINITION OF RESEARCH </vt:lpstr>
      <vt:lpstr>Research tips</vt:lpstr>
      <vt:lpstr>Research tips</vt:lpstr>
      <vt:lpstr> TYPES OF RESEARCH </vt:lpstr>
      <vt:lpstr>Research protocol</vt:lpstr>
      <vt:lpstr>Components of the protocol</vt:lpstr>
      <vt:lpstr>Objectives in undertaking the research 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METHODOLOGY Introduction </dc:title>
  <dc:creator>HP</dc:creator>
  <cp:lastModifiedBy>HP</cp:lastModifiedBy>
  <cp:revision>1</cp:revision>
  <dcterms:created xsi:type="dcterms:W3CDTF">2012-11-07T14:19:15Z</dcterms:created>
  <dcterms:modified xsi:type="dcterms:W3CDTF">2012-11-07T14:20:36Z</dcterms:modified>
</cp:coreProperties>
</file>