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handoutMasterIdLst>
    <p:handoutMasterId r:id="rId27"/>
  </p:handoutMasterIdLst>
  <p:sldIdLst>
    <p:sldId id="694" r:id="rId3"/>
    <p:sldId id="263" r:id="rId4"/>
    <p:sldId id="688" r:id="rId5"/>
    <p:sldId id="364" r:id="rId6"/>
    <p:sldId id="613" r:id="rId7"/>
    <p:sldId id="686" r:id="rId8"/>
    <p:sldId id="614" r:id="rId9"/>
    <p:sldId id="615" r:id="rId10"/>
    <p:sldId id="360" r:id="rId11"/>
    <p:sldId id="687" r:id="rId12"/>
    <p:sldId id="617" r:id="rId13"/>
    <p:sldId id="618" r:id="rId14"/>
    <p:sldId id="672" r:id="rId15"/>
    <p:sldId id="623" r:id="rId16"/>
    <p:sldId id="671" r:id="rId17"/>
    <p:sldId id="689" r:id="rId18"/>
    <p:sldId id="628" r:id="rId19"/>
    <p:sldId id="675" r:id="rId20"/>
    <p:sldId id="674" r:id="rId21"/>
    <p:sldId id="677" r:id="rId22"/>
    <p:sldId id="361" r:id="rId23"/>
    <p:sldId id="630" r:id="rId24"/>
    <p:sldId id="684"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ty wilson" initials="kw" lastIdx="4" clrIdx="0">
    <p:extLst>
      <p:ext uri="{19B8F6BF-5375-455C-9EA6-DF929625EA0E}">
        <p15:presenceInfo xmlns:p15="http://schemas.microsoft.com/office/powerpoint/2012/main" userId="9f215fe52c276b11" providerId="Windows Live"/>
      </p:ext>
    </p:extLst>
  </p:cmAuthor>
  <p:cmAuthor id="2" name="Alisa G Brink" initials="AGB" lastIdx="4" clrIdx="1">
    <p:extLst>
      <p:ext uri="{19B8F6BF-5375-455C-9EA6-DF929625EA0E}">
        <p15:presenceInfo xmlns:p15="http://schemas.microsoft.com/office/powerpoint/2012/main" userId="S-1-5-21-3362134674-1434254870-618424018-40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92C"/>
    <a:srgbClr val="FF6600"/>
    <a:srgbClr val="BE7A00"/>
    <a:srgbClr val="0090B2"/>
    <a:srgbClr val="3EB211"/>
    <a:srgbClr val="7089D1"/>
    <a:srgbClr val="3399D1"/>
    <a:srgbClr val="FF9933"/>
    <a:srgbClr val="FFFF99"/>
    <a:srgbClr val="EDC5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37" autoAdjust="0"/>
  </p:normalViewPr>
  <p:slideViewPr>
    <p:cSldViewPr>
      <p:cViewPr varScale="1">
        <p:scale>
          <a:sx n="73" d="100"/>
          <a:sy n="73" d="100"/>
        </p:scale>
        <p:origin x="1296" y="78"/>
      </p:cViewPr>
      <p:guideLst>
        <p:guide orient="horz" pos="2160"/>
        <p:guide pos="2880"/>
      </p:guideLst>
    </p:cSldViewPr>
  </p:slideViewPr>
  <p:outlineViewPr>
    <p:cViewPr>
      <p:scale>
        <a:sx n="33" d="100"/>
        <a:sy n="33" d="100"/>
      </p:scale>
      <p:origin x="0" y="2016"/>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defRPr>
            </a:lvl1pPr>
          </a:lstStyle>
          <a:p>
            <a:pPr>
              <a:defRPr/>
            </a:pPr>
            <a:fld id="{CBBD47E3-2050-7B4F-BB6F-DFC21164AE73}" type="datetimeFigureOut">
              <a:rPr lang="en-US"/>
              <a:pPr>
                <a:defRPr/>
              </a:pPr>
              <a:t>2/13/2022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defRPr>
            </a:lvl1pPr>
          </a:lstStyle>
          <a:p>
            <a:pPr>
              <a:defRPr/>
            </a:pPr>
            <a:fld id="{D5DDB3FE-05FD-234F-B7A0-E79A474D2081}" type="slidenum">
              <a:rPr lang="en-US"/>
              <a:pPr>
                <a:defRPr/>
              </a:pPr>
              <a:t>‹#›</a:t>
            </a:fld>
            <a:endParaRPr lang="en-US" dirty="0"/>
          </a:p>
        </p:txBody>
      </p:sp>
    </p:spTree>
    <p:extLst>
      <p:ext uri="{BB962C8B-B14F-4D97-AF65-F5344CB8AC3E}">
        <p14:creationId xmlns:p14="http://schemas.microsoft.com/office/powerpoint/2010/main" val="1127007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defRPr>
            </a:lvl1pPr>
          </a:lstStyle>
          <a:p>
            <a:pPr>
              <a:defRPr/>
            </a:pPr>
            <a:fld id="{B2545EF3-201D-9047-831E-305E26FA8EC3}" type="datetimeFigureOut">
              <a:rPr lang="en-US"/>
              <a:pPr>
                <a:defRPr/>
              </a:pPr>
              <a:t>2/13/2022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defRPr>
            </a:lvl1pPr>
          </a:lstStyle>
          <a:p>
            <a:pPr>
              <a:defRPr/>
            </a:pPr>
            <a:fld id="{35AB69F0-17BD-A440-B08B-7E52A2EC2DE7}" type="slidenum">
              <a:rPr lang="en-US"/>
              <a:pPr>
                <a:defRPr/>
              </a:pPr>
              <a:t>‹#›</a:t>
            </a:fld>
            <a:endParaRPr lang="en-US" dirty="0"/>
          </a:p>
        </p:txBody>
      </p:sp>
    </p:spTree>
    <p:extLst>
      <p:ext uri="{BB962C8B-B14F-4D97-AF65-F5344CB8AC3E}">
        <p14:creationId xmlns:p14="http://schemas.microsoft.com/office/powerpoint/2010/main" val="2535835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8A698D-0939-8B4D-8FAF-C9065760A132}" type="slidenum">
              <a:rPr lang="en-US" sz="1200">
                <a:solidFill>
                  <a:srgbClr val="000000"/>
                </a:solidFill>
                <a:latin typeface="Calibri" charset="0"/>
              </a:rPr>
              <a:pPr eaLnBrk="1" hangingPunct="1"/>
              <a:t>1</a:t>
            </a:fld>
            <a:endParaRPr lang="en-US" sz="1200" dirty="0">
              <a:solidFill>
                <a:srgbClr val="000000"/>
              </a:solidFill>
              <a:latin typeface="Calibri" charset="0"/>
            </a:endParaRPr>
          </a:p>
        </p:txBody>
      </p:sp>
    </p:spTree>
    <p:extLst>
      <p:ext uri="{BB962C8B-B14F-4D97-AF65-F5344CB8AC3E}">
        <p14:creationId xmlns:p14="http://schemas.microsoft.com/office/powerpoint/2010/main" val="3915401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Now that you know how to calculate unit product costs using variable costing and absorption costing, let’s look at the effects the two methods have on calculating operating income. There are three different scenarios to consider: (1) units produced equal units sold, (2) units produced are more than units sold, and (3) units produced are less than units sold. </a:t>
            </a:r>
          </a:p>
        </p:txBody>
      </p:sp>
      <p:sp>
        <p:nvSpPr>
          <p:cNvPr id="3481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8E5511E6-07EF-434A-9F7F-4ADA7E5845F4}" type="slidenum">
              <a:rPr lang="en-US" sz="1200">
                <a:latin typeface="Calibri" charset="0"/>
              </a:rPr>
              <a:pPr/>
              <a:t>10</a:t>
            </a:fld>
            <a:endParaRPr lang="en-US" sz="1200" dirty="0">
              <a:latin typeface="Calibri" charset="0"/>
            </a:endParaRPr>
          </a:p>
        </p:txBody>
      </p:sp>
    </p:spTree>
    <p:extLst>
      <p:ext uri="{BB962C8B-B14F-4D97-AF65-F5344CB8AC3E}">
        <p14:creationId xmlns:p14="http://schemas.microsoft.com/office/powerpoint/2010/main" val="3319017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100" dirty="0">
                <a:latin typeface="Calibri" charset="0"/>
                <a:ea typeface="MS PGothic" charset="0"/>
              </a:rPr>
              <a:t>This exhibit shows the income statements for absorption costing and variable costing in more detail. We see the main categories again. For absorption costing, we have Sales less Cost of Goods Sold equals Gross Profit. Gross Profit less Selling and Administrative Expenses equals Operating Income. For variable costing, we have Sales less Variable Costs equals Contribution Margin. Contribution Margin less Fixed Costs equals Operating Income. Thus, it is clear that the two approaches use different formats for the income statement.</a:t>
            </a:r>
          </a:p>
          <a:p>
            <a:endParaRPr lang="en-US" sz="1100" dirty="0">
              <a:latin typeface="Calibri" charset="0"/>
              <a:ea typeface="MS PGothic" charset="0"/>
            </a:endParaRPr>
          </a:p>
          <a:p>
            <a:r>
              <a:rPr lang="en-US" sz="1100" dirty="0">
                <a:latin typeface="Calibri" charset="0"/>
                <a:ea typeface="MS PGothic" charset="0"/>
              </a:rPr>
              <a:t>It is evident that the two approaches classify costs differently. Under absorption costing, product costs are reported in Cost of Goods Sold, whereas under variable costing, product costs are reported in Variable Costs. Variable costing emphasizes cost behavior when classifying costs, whereas absorption costing emphasizes functional areas. </a:t>
            </a:r>
          </a:p>
          <a:p>
            <a:endParaRPr lang="en-US" sz="1100" dirty="0">
              <a:latin typeface="Calibri" charset="0"/>
              <a:ea typeface="MS PGothic" charset="0"/>
            </a:endParaRPr>
          </a:p>
          <a:p>
            <a:r>
              <a:rPr lang="en-US" sz="1100" dirty="0">
                <a:latin typeface="Calibri" charset="0"/>
                <a:ea typeface="MS PGothic" charset="0"/>
              </a:rPr>
              <a:t>Differences in the treatment of specific costs are highlighted in red. Under absorption costing, Fixed Manufacturing Overhead is included on a per unit basis in the products that are sold during each accounting period. Under variable costing, Fixed Manufacturing Overhead is immediately expensed in total each accounting period. As a result, the amount of fixed manufacturing overhead that is expensed under the two approaches is different. Another difference is the placement of Variable Selling and Administrative Expenses. Under absorption costing, Variable Selling and Administrative Expenses are reported under Selling and Administrative Expenses. Under variable costing, variable selling and administrative expenses are reported under Variable Cost.</a:t>
            </a:r>
          </a:p>
        </p:txBody>
      </p:sp>
      <p:sp>
        <p:nvSpPr>
          <p:cNvPr id="3686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AF5D16C-AEC8-6445-B2B1-A3B050278CEC}" type="slidenum">
              <a:rPr lang="en-US" sz="1200">
                <a:latin typeface="Calibri" charset="0"/>
              </a:rPr>
              <a:pPr/>
              <a:t>11</a:t>
            </a:fld>
            <a:endParaRPr lang="en-US" sz="1200" dirty="0">
              <a:latin typeface="Calibri" charset="0"/>
            </a:endParaRPr>
          </a:p>
        </p:txBody>
      </p:sp>
    </p:spTree>
    <p:extLst>
      <p:ext uri="{BB962C8B-B14F-4D97-AF65-F5344CB8AC3E}">
        <p14:creationId xmlns:p14="http://schemas.microsoft.com/office/powerpoint/2010/main" val="4045044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Assume that there is no beginning Finished Goods Inventory. If the number of units produced equals the number of units sold, then there is no ending Finished Goods Inventory. When this situation occurs, the operating income under absorption costing equals the operating income under variable costing.</a:t>
            </a:r>
          </a:p>
        </p:txBody>
      </p:sp>
      <p:sp>
        <p:nvSpPr>
          <p:cNvPr id="3891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C30B42B-1E7D-3E44-8B75-9F1F2DED8168}" type="slidenum">
              <a:rPr lang="en-US" sz="1200">
                <a:latin typeface="Calibri" charset="0"/>
              </a:rPr>
              <a:pPr/>
              <a:t>12</a:t>
            </a:fld>
            <a:endParaRPr lang="en-US" sz="1200" dirty="0">
              <a:latin typeface="Calibri" charset="0"/>
            </a:endParaRPr>
          </a:p>
        </p:txBody>
      </p:sp>
    </p:spTree>
    <p:extLst>
      <p:ext uri="{BB962C8B-B14F-4D97-AF65-F5344CB8AC3E}">
        <p14:creationId xmlns:p14="http://schemas.microsoft.com/office/powerpoint/2010/main" val="2597556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21-4 shows that there is no difference in operating income between the two costing methods. The reason is that all fixed costs are expensed. In other words, because the ending Finished Goods Inventory balance is zero, and there are no production costs assigned to the inventory accounts, all costs incurred have been recorded as expenses and deducted from revenues on the income statement. </a:t>
            </a:r>
          </a:p>
        </p:txBody>
      </p:sp>
      <p:sp>
        <p:nvSpPr>
          <p:cNvPr id="4096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9D073CC-0AF5-1844-A505-73E37F8398DF}" type="slidenum">
              <a:rPr lang="en-US" sz="1200">
                <a:latin typeface="Calibri" charset="0"/>
              </a:rPr>
              <a:pPr/>
              <a:t>13</a:t>
            </a:fld>
            <a:endParaRPr lang="en-US" sz="1200" dirty="0">
              <a:latin typeface="Calibri" charset="0"/>
            </a:endParaRPr>
          </a:p>
        </p:txBody>
      </p:sp>
    </p:spTree>
    <p:extLst>
      <p:ext uri="{BB962C8B-B14F-4D97-AF65-F5344CB8AC3E}">
        <p14:creationId xmlns:p14="http://schemas.microsoft.com/office/powerpoint/2010/main" val="1988029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Assume that there is no beginning balance in Finished Goods Inventory. If the number of units produced exceeds the number of units sold, there is an ending balance in Finished Goods Inventory. In this case, operating income under absorption costing exceeds operating income under variable costing. This is because the operating income is more under absorption costing since some of the fixed manufacturing costs are part of the ending inventory and not yet expensed.</a:t>
            </a:r>
          </a:p>
        </p:txBody>
      </p:sp>
      <p:sp>
        <p:nvSpPr>
          <p:cNvPr id="430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CE10A44-C1B0-404B-9681-01E82EFF753D}" type="slidenum">
              <a:rPr lang="en-US" sz="1200">
                <a:latin typeface="Calibri" charset="0"/>
              </a:rPr>
              <a:pPr/>
              <a:t>14</a:t>
            </a:fld>
            <a:endParaRPr lang="en-US" sz="1200" dirty="0">
              <a:latin typeface="Calibri" charset="0"/>
            </a:endParaRPr>
          </a:p>
        </p:txBody>
      </p:sp>
    </p:spTree>
    <p:extLst>
      <p:ext uri="{BB962C8B-B14F-4D97-AF65-F5344CB8AC3E}">
        <p14:creationId xmlns:p14="http://schemas.microsoft.com/office/powerpoint/2010/main" val="2819625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Assume that Smart Touch Learning produced 2,500 tablet computers during the year and sold 2,000 units. The ending balance in Finished Goods Inventory is 500 units (Beginning balance 0 + Units produced 2,500 – Units sold 2,000). The increase in production decreased the total unit product cost from $300 (Exhibit 21-3) to $289 under absorption costing because the total fixed costs are distributed among a greater number of units. </a:t>
            </a:r>
          </a:p>
        </p:txBody>
      </p:sp>
      <p:sp>
        <p:nvSpPr>
          <p:cNvPr id="450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400DF6B-B3CE-D443-880F-A14806422EBB}" type="slidenum">
              <a:rPr lang="en-US" sz="1200">
                <a:latin typeface="Calibri" charset="0"/>
              </a:rPr>
              <a:pPr/>
              <a:t>15</a:t>
            </a:fld>
            <a:endParaRPr lang="en-US" sz="1200" dirty="0">
              <a:latin typeface="Calibri" charset="0"/>
            </a:endParaRPr>
          </a:p>
        </p:txBody>
      </p:sp>
    </p:spTree>
    <p:extLst>
      <p:ext uri="{BB962C8B-B14F-4D97-AF65-F5344CB8AC3E}">
        <p14:creationId xmlns:p14="http://schemas.microsoft.com/office/powerpoint/2010/main" val="1852519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21-6 shows that operating income is greater under absorption costing than under variable costing. The reason is that with absorption costing, some manufacturing fixed costs are still in ending Finished Goods Inventory on the balance sheet and have not been expensed. The difference between the operating incomes for the two methods is $22,000 ($181,000 – $159,000). This is the same difference in ending Finished Goods Inventory ($144,500 – 122,500). </a:t>
            </a:r>
          </a:p>
        </p:txBody>
      </p:sp>
      <p:sp>
        <p:nvSpPr>
          <p:cNvPr id="4710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FE4D577-8E6E-4644-AC45-4D1D4B9A1946}" type="slidenum">
              <a:rPr lang="en-US" sz="1200">
                <a:latin typeface="Calibri" charset="0"/>
              </a:rPr>
              <a:pPr/>
              <a:t>16</a:t>
            </a:fld>
            <a:endParaRPr lang="en-US" sz="1200" dirty="0">
              <a:latin typeface="Calibri" charset="0"/>
            </a:endParaRPr>
          </a:p>
        </p:txBody>
      </p:sp>
    </p:spTree>
    <p:extLst>
      <p:ext uri="{BB962C8B-B14F-4D97-AF65-F5344CB8AC3E}">
        <p14:creationId xmlns:p14="http://schemas.microsoft.com/office/powerpoint/2010/main" val="3504223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When the number of units produced is less than the number of units sold, operating income under absorption costing is less than operating income under variable costing. This is the opposite of the situation seen previously.</a:t>
            </a:r>
          </a:p>
        </p:txBody>
      </p:sp>
      <p:sp>
        <p:nvSpPr>
          <p:cNvPr id="512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8C9CB553-C778-B342-8A86-8F63E8625E2A}" type="slidenum">
              <a:rPr lang="en-US" sz="1200">
                <a:latin typeface="Calibri" charset="0"/>
              </a:rPr>
              <a:pPr/>
              <a:t>17</a:t>
            </a:fld>
            <a:endParaRPr lang="en-US" sz="1200" dirty="0">
              <a:latin typeface="Calibri" charset="0"/>
            </a:endParaRPr>
          </a:p>
        </p:txBody>
      </p:sp>
    </p:spTree>
    <p:extLst>
      <p:ext uri="{BB962C8B-B14F-4D97-AF65-F5344CB8AC3E}">
        <p14:creationId xmlns:p14="http://schemas.microsoft.com/office/powerpoint/2010/main" val="1985206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325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The fixed manufacturing overhead costs per unit is recalculated because the number of units produced is 1,500 instead of 2,000, as shown in a previous example. </a:t>
            </a:r>
          </a:p>
        </p:txBody>
      </p:sp>
      <p:sp>
        <p:nvSpPr>
          <p:cNvPr id="5325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AB9E098-CED2-1846-8250-12863463A179}" type="slidenum">
              <a:rPr lang="en-US" sz="1200">
                <a:latin typeface="Calibri" charset="0"/>
              </a:rPr>
              <a:pPr/>
              <a:t>18</a:t>
            </a:fld>
            <a:endParaRPr lang="en-US" sz="1200" dirty="0">
              <a:latin typeface="Calibri" charset="0"/>
            </a:endParaRPr>
          </a:p>
        </p:txBody>
      </p:sp>
    </p:spTree>
    <p:extLst>
      <p:ext uri="{BB962C8B-B14F-4D97-AF65-F5344CB8AC3E}">
        <p14:creationId xmlns:p14="http://schemas.microsoft.com/office/powerpoint/2010/main" val="3857537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529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21-8 shows the income statements for Smart Touch Learning for Year 3, using absorption costing and variable costing. When more units are sold than produced, operating income is less under absorption costing. </a:t>
            </a:r>
          </a:p>
        </p:txBody>
      </p:sp>
      <p:sp>
        <p:nvSpPr>
          <p:cNvPr id="5529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B8AE3CD-570D-E04E-93CF-00F3785C6394}" type="slidenum">
              <a:rPr lang="en-US" sz="1200">
                <a:latin typeface="Calibri" charset="0"/>
              </a:rPr>
              <a:pPr/>
              <a:t>19</a:t>
            </a:fld>
            <a:endParaRPr lang="en-US" sz="1200" dirty="0">
              <a:latin typeface="Calibri" charset="0"/>
            </a:endParaRPr>
          </a:p>
        </p:txBody>
      </p:sp>
    </p:spTree>
    <p:extLst>
      <p:ext uri="{BB962C8B-B14F-4D97-AF65-F5344CB8AC3E}">
        <p14:creationId xmlns:p14="http://schemas.microsoft.com/office/powerpoint/2010/main" val="142264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1843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ABBF5F7-3062-A64F-A786-4DAF13A5017A}" type="slidenum">
              <a:rPr lang="en-US" sz="1200">
                <a:latin typeface="Calibri" charset="0"/>
              </a:rPr>
              <a:pPr/>
              <a:t>2</a:t>
            </a:fld>
            <a:endParaRPr lang="en-US" sz="1200" dirty="0">
              <a:latin typeface="Calibri" charset="0"/>
            </a:endParaRPr>
          </a:p>
        </p:txBody>
      </p:sp>
    </p:spTree>
    <p:extLst>
      <p:ext uri="{BB962C8B-B14F-4D97-AF65-F5344CB8AC3E}">
        <p14:creationId xmlns:p14="http://schemas.microsoft.com/office/powerpoint/2010/main" val="243132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21-9 summarizes the income statements for the three years. In the three years illustrated for Smart Touch Learning, the only difference was the number of tablet computers produced. In each year, the number of tablets sold, the sales price per unit, the variable costs per unit, and the total fixed costs were the same. In Exhibit 21-9, operating income under absorption costing was greater than operating income under variable costing in Year 2, when production exceeded sales. Notice that the three-year total of operating income is the same under both costing methods.</a:t>
            </a: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C038F5F-9B63-B347-B8C9-96D35A00DD3E}" type="slidenum">
              <a:rPr lang="en-US" sz="1200">
                <a:latin typeface="Calibri" charset="0"/>
              </a:rPr>
              <a:pPr/>
              <a:t>20</a:t>
            </a:fld>
            <a:endParaRPr lang="en-US" sz="1200" dirty="0">
              <a:latin typeface="Calibri" charset="0"/>
            </a:endParaRPr>
          </a:p>
        </p:txBody>
      </p:sp>
    </p:spTree>
    <p:extLst>
      <p:ext uri="{BB962C8B-B14F-4D97-AF65-F5344CB8AC3E}">
        <p14:creationId xmlns:p14="http://schemas.microsoft.com/office/powerpoint/2010/main" val="2023503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6144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EA64D5B-9B96-D741-A3C5-2A42AD53B93D}" type="slidenum">
              <a:rPr lang="en-US" sz="1200">
                <a:latin typeface="Calibri" charset="0"/>
              </a:rPr>
              <a:pPr/>
              <a:t>21</a:t>
            </a:fld>
            <a:endParaRPr lang="en-US" sz="1200" dirty="0">
              <a:latin typeface="Calibri" charset="0"/>
            </a:endParaRPr>
          </a:p>
        </p:txBody>
      </p:sp>
    </p:spTree>
    <p:extLst>
      <p:ext uri="{BB962C8B-B14F-4D97-AF65-F5344CB8AC3E}">
        <p14:creationId xmlns:p14="http://schemas.microsoft.com/office/powerpoint/2010/main" val="833687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100" dirty="0">
                <a:latin typeface="Calibri" charset="0"/>
                <a:ea typeface="MS PGothic" charset="0"/>
              </a:rPr>
              <a:t>With the unit product cost information calculated under absorption costing and variable costing, managers can use the information to make decisions. In come cases, variable costing is more appropriate for decision making, but in other cases, absorption costing is more appropriate. </a:t>
            </a:r>
          </a:p>
          <a:p>
            <a:endParaRPr lang="en-US" sz="1100" dirty="0">
              <a:latin typeface="Calibri" charset="0"/>
              <a:ea typeface="MS PGothic" charset="0"/>
            </a:endParaRPr>
          </a:p>
          <a:p>
            <a:r>
              <a:rPr lang="en-US" sz="1100" dirty="0">
                <a:latin typeface="Calibri" charset="0"/>
                <a:ea typeface="MS PGothic" charset="0"/>
              </a:rPr>
              <a:t>In the long run, the sales price charged to customers must cover the full cost of the product. The full cost includes every part of the life cycle of the product: research and development, design, production, distribution, customer service, and disposal. Any fixed manufacturing costs must be included, so absorption costing is more appropriate when determining the product costs for long-term planning. However, in the short run, variable costing should be used in some cases. Short-term pricing decisions are discussed in more detail in a later chapter.</a:t>
            </a:r>
          </a:p>
          <a:p>
            <a:endParaRPr lang="en-US" sz="1100" dirty="0">
              <a:latin typeface="Calibri" charset="0"/>
              <a:ea typeface="MS PGothic" charset="0"/>
            </a:endParaRPr>
          </a:p>
          <a:p>
            <a:r>
              <a:rPr lang="en-US" sz="1100" dirty="0">
                <a:latin typeface="Calibri" charset="0"/>
                <a:ea typeface="MS PGothic" charset="0"/>
              </a:rPr>
              <a:t>In the long run, all costs are controllable. The production supervisor should focus on the costs that are controllable at the production level—that is, the variable manufacturing costs: direct materials, direct labor, and variable manufacturing overhead. </a:t>
            </a:r>
          </a:p>
          <a:p>
            <a:endParaRPr lang="en-US" sz="1100" dirty="0">
              <a:latin typeface="Calibri" charset="0"/>
              <a:ea typeface="MS PGothic" charset="0"/>
            </a:endParaRPr>
          </a:p>
          <a:p>
            <a:r>
              <a:rPr lang="en-US" sz="1100" dirty="0">
                <a:latin typeface="Calibri" charset="0"/>
                <a:ea typeface="MS PGothic" charset="0"/>
              </a:rPr>
              <a:t>Production planning decisions are similar to sales price decisions: Short-term decisions should be made using variable costing, and long-term decisions should be made using absorption costing. In the short run, production is limited by capacity, so variable costing is appropriate. </a:t>
            </a:r>
          </a:p>
          <a:p>
            <a:endParaRPr lang="en-US" dirty="0">
              <a:latin typeface="Calibri" charset="0"/>
              <a:ea typeface="MS PGothic" charset="0"/>
            </a:endParaRPr>
          </a:p>
          <a:p>
            <a:endParaRPr lang="en-US" dirty="0">
              <a:latin typeface="Calibri" charset="0"/>
              <a:ea typeface="MS PGothic" charset="0"/>
            </a:endParaRPr>
          </a:p>
        </p:txBody>
      </p:sp>
      <p:sp>
        <p:nvSpPr>
          <p:cNvPr id="6349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CA5815C-BD69-2746-BAD9-C5A5B0340019}" type="slidenum">
              <a:rPr lang="en-US" sz="1200">
                <a:latin typeface="Calibri" charset="0"/>
              </a:rPr>
              <a:pPr/>
              <a:t>22</a:t>
            </a:fld>
            <a:endParaRPr lang="en-US" sz="1200" dirty="0">
              <a:latin typeface="Calibri" charset="0"/>
            </a:endParaRPr>
          </a:p>
        </p:txBody>
      </p:sp>
    </p:spTree>
    <p:extLst>
      <p:ext uri="{BB962C8B-B14F-4D97-AF65-F5344CB8AC3E}">
        <p14:creationId xmlns:p14="http://schemas.microsoft.com/office/powerpoint/2010/main" val="4192734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782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21-15 summarizes the situations in which managers must make decisions and the costing system that is appropriate for each situation. </a:t>
            </a:r>
          </a:p>
        </p:txBody>
      </p:sp>
      <p:sp>
        <p:nvSpPr>
          <p:cNvPr id="778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4A49589-046C-1846-8E02-6C460CDE9547}" type="slidenum">
              <a:rPr lang="en-US" sz="1200">
                <a:latin typeface="Calibri" charset="0"/>
              </a:rPr>
              <a:pPr/>
              <a:t>23</a:t>
            </a:fld>
            <a:endParaRPr lang="en-US" sz="1200" dirty="0">
              <a:latin typeface="Calibri" charset="0"/>
            </a:endParaRPr>
          </a:p>
        </p:txBody>
      </p:sp>
    </p:spTree>
    <p:extLst>
      <p:ext uri="{BB962C8B-B14F-4D97-AF65-F5344CB8AC3E}">
        <p14:creationId xmlns:p14="http://schemas.microsoft.com/office/powerpoint/2010/main" val="366063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048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BBE8C5E-80EA-E74B-B449-A0EFAB22292C}" type="slidenum">
              <a:rPr lang="en-US" sz="1200">
                <a:latin typeface="Calibri" charset="0"/>
              </a:rPr>
              <a:pPr/>
              <a:t>3</a:t>
            </a:fld>
            <a:endParaRPr lang="en-US" sz="1200" dirty="0">
              <a:latin typeface="Calibri" charset="0"/>
            </a:endParaRPr>
          </a:p>
        </p:txBody>
      </p:sp>
    </p:spTree>
    <p:extLst>
      <p:ext uri="{BB962C8B-B14F-4D97-AF65-F5344CB8AC3E}">
        <p14:creationId xmlns:p14="http://schemas.microsoft.com/office/powerpoint/2010/main" val="355020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253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6832C58-E51F-AE49-B218-94E37900B4CD}" type="slidenum">
              <a:rPr lang="en-US" sz="1200">
                <a:latin typeface="Calibri" charset="0"/>
              </a:rPr>
              <a:pPr/>
              <a:t>4</a:t>
            </a:fld>
            <a:endParaRPr lang="en-US" sz="1200" dirty="0">
              <a:latin typeface="Calibri" charset="0"/>
            </a:endParaRPr>
          </a:p>
        </p:txBody>
      </p:sp>
    </p:spTree>
    <p:extLst>
      <p:ext uri="{BB962C8B-B14F-4D97-AF65-F5344CB8AC3E}">
        <p14:creationId xmlns:p14="http://schemas.microsoft.com/office/powerpoint/2010/main" val="407859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The purpose of managerial accounting is to provide managers with information that is useful for decision making—for planning and controlling decisions. In this chapter, two methods of determining the cost of producing products are discussed.</a:t>
            </a:r>
          </a:p>
          <a:p>
            <a:endParaRPr lang="en-US" dirty="0">
              <a:latin typeface="Calibri" charset="0"/>
              <a:ea typeface="MS PGothic" charset="0"/>
            </a:endParaRPr>
          </a:p>
          <a:p>
            <a:r>
              <a:rPr lang="en-US" dirty="0">
                <a:latin typeface="Calibri" charset="0"/>
                <a:ea typeface="MS PGothic" charset="0"/>
              </a:rPr>
              <a:t>Absorption costing is the product costing method that assigns direct materials, direct labor, variable manufacturing overhead, and fixed manufacturing overhead to products. It is required by GAAP for external reporting.</a:t>
            </a:r>
          </a:p>
          <a:p>
            <a:endParaRPr lang="en-US" dirty="0">
              <a:latin typeface="Calibri" charset="0"/>
              <a:ea typeface="MS PGothic" charset="0"/>
            </a:endParaRPr>
          </a:p>
          <a:p>
            <a:r>
              <a:rPr lang="en-US" dirty="0">
                <a:latin typeface="Calibri" charset="0"/>
                <a:ea typeface="MS PGothic" charset="0"/>
              </a:rPr>
              <a:t>On the other hand, variable costing is the product costing method that assigns only variable manufacturing costs to products: direct materials, direct labor, and variable manufacturing overhead. It is used for internal reporting. </a:t>
            </a:r>
          </a:p>
        </p:txBody>
      </p:sp>
      <p:sp>
        <p:nvSpPr>
          <p:cNvPr id="2457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84E5386-2177-434B-83C2-79276BD7A25F}" type="slidenum">
              <a:rPr lang="en-US" sz="1200">
                <a:latin typeface="Calibri" charset="0"/>
              </a:rPr>
              <a:pPr/>
              <a:t>5</a:t>
            </a:fld>
            <a:endParaRPr lang="en-US" sz="1200" dirty="0">
              <a:latin typeface="Calibri" charset="0"/>
            </a:endParaRPr>
          </a:p>
        </p:txBody>
      </p:sp>
    </p:spTree>
    <p:extLst>
      <p:ext uri="{BB962C8B-B14F-4D97-AF65-F5344CB8AC3E}">
        <p14:creationId xmlns:p14="http://schemas.microsoft.com/office/powerpoint/2010/main" val="312033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21-1 summarizes the differences between absorption costing and variable costing. Key differences between the two methods are highlighted in green. </a:t>
            </a:r>
          </a:p>
          <a:p>
            <a:endParaRPr lang="en-US" dirty="0">
              <a:latin typeface="Calibri" charset="0"/>
              <a:ea typeface="MS PGothic" charset="0"/>
            </a:endParaRPr>
          </a:p>
          <a:p>
            <a:r>
              <a:rPr lang="en-US" dirty="0">
                <a:latin typeface="Calibri" charset="0"/>
                <a:ea typeface="MS PGothic" charset="0"/>
              </a:rPr>
              <a:t>Absorption costing is used for external reports, and variable costing is used for internal reports. Generally Accepted Accounting Principles require the use of absorption costing. Absorption costing uses a traditional income statement, whereas variable costing uses a contribution margin income statement. </a:t>
            </a:r>
          </a:p>
        </p:txBody>
      </p:sp>
      <p:sp>
        <p:nvSpPr>
          <p:cNvPr id="266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1A7B988-DE2E-A34F-A253-03A64F858C15}" type="slidenum">
              <a:rPr lang="en-US" sz="1200">
                <a:latin typeface="Calibri" charset="0"/>
              </a:rPr>
              <a:pPr/>
              <a:t>6</a:t>
            </a:fld>
            <a:endParaRPr lang="en-US" sz="1200" dirty="0">
              <a:latin typeface="Calibri" charset="0"/>
            </a:endParaRPr>
          </a:p>
        </p:txBody>
      </p:sp>
    </p:spTree>
    <p:extLst>
      <p:ext uri="{BB962C8B-B14F-4D97-AF65-F5344CB8AC3E}">
        <p14:creationId xmlns:p14="http://schemas.microsoft.com/office/powerpoint/2010/main" val="3040718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Exhibit 21-2 summarizes Smart Touch Learning’s price and cost information, based on 2,000 units</a:t>
            </a:r>
            <a:r>
              <a:rPr lang="en-US" baseline="0" dirty="0">
                <a:latin typeface="Calibri" charset="0"/>
                <a:ea typeface="MS PGothic" charset="0"/>
              </a:rPr>
              <a:t> produced.</a:t>
            </a:r>
            <a:endParaRPr lang="en-US" dirty="0">
              <a:latin typeface="Calibri" charset="0"/>
              <a:ea typeface="MS PGothic" charset="0"/>
            </a:endParaRPr>
          </a:p>
          <a:p>
            <a:endParaRPr lang="en-US" dirty="0">
              <a:latin typeface="Calibri" charset="0"/>
              <a:ea typeface="MS PGothic" charset="0"/>
            </a:endParaRPr>
          </a:p>
          <a:p>
            <a:r>
              <a:rPr lang="en-US" sz="1200" b="0" i="0" u="none" strike="noStrike" kern="1200" baseline="0" dirty="0">
                <a:solidFill>
                  <a:schemeClr val="tx1"/>
                </a:solidFill>
                <a:latin typeface="+mn-lt"/>
                <a:ea typeface="MS PGothic" panose="020B0600070205080204" pitchFamily="34" charset="-128"/>
                <a:cs typeface="MS PGothic" charset="0"/>
              </a:rPr>
              <a:t>The unit product cost using absorption costing includes all manufacturing costs (both variable and fixed): direct materials ($150.00), direct labor ($75.00), variable manufacturing overhead ($20.00), and fixed manufacturing overhead ($55.50, or $111,000.00 / 2,000 units). The unit product cost using variable costing includes only variable manufacturing costs: direct materials ($150.00), direct labor ($75.00), and variable manufacturing overhead ($20.00).</a:t>
            </a:r>
            <a:endParaRPr lang="en-US" dirty="0">
              <a:latin typeface="Calibri" charset="0"/>
              <a:ea typeface="MS PGothic" charset="0"/>
            </a:endParaRPr>
          </a:p>
        </p:txBody>
      </p:sp>
      <p:sp>
        <p:nvSpPr>
          <p:cNvPr id="2867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BDBE8AC-EB4C-1548-B9CD-AD7AAE210F45}" type="slidenum">
              <a:rPr lang="en-US" sz="1200">
                <a:latin typeface="Calibri" charset="0"/>
              </a:rPr>
              <a:pPr/>
              <a:t>7</a:t>
            </a:fld>
            <a:endParaRPr lang="en-US" sz="1200" dirty="0">
              <a:latin typeface="Calibri" charset="0"/>
            </a:endParaRPr>
          </a:p>
        </p:txBody>
      </p:sp>
    </p:spTree>
    <p:extLst>
      <p:ext uri="{BB962C8B-B14F-4D97-AF65-F5344CB8AC3E}">
        <p14:creationId xmlns:p14="http://schemas.microsoft.com/office/powerpoint/2010/main" val="715735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The unit product costs under both absorption and variable costing are summarized in Exhibit 21-3. Notice that the variable costing per unit product costs includes only variable product costs, whereas absorption costing includes all product costs. Notice that the selling and administrative costs, both fixed and variable, are not included in the unit product cost calculations. Both costing methods consider selling and administrative costs to be period costs. Variable costing also considers fixed manufacturing overhead to be a period cost. </a:t>
            </a:r>
          </a:p>
        </p:txBody>
      </p:sp>
      <p:sp>
        <p:nvSpPr>
          <p:cNvPr id="3072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5C4C935-5A2F-CF4D-A11D-D49FD9CA9C45}" type="slidenum">
              <a:rPr lang="en-US" sz="1200">
                <a:latin typeface="Calibri" charset="0"/>
              </a:rPr>
              <a:pPr/>
              <a:t>8</a:t>
            </a:fld>
            <a:endParaRPr lang="en-US" sz="1200" dirty="0">
              <a:latin typeface="Calibri" charset="0"/>
            </a:endParaRPr>
          </a:p>
        </p:txBody>
      </p:sp>
    </p:spTree>
    <p:extLst>
      <p:ext uri="{BB962C8B-B14F-4D97-AF65-F5344CB8AC3E}">
        <p14:creationId xmlns:p14="http://schemas.microsoft.com/office/powerpoint/2010/main" val="2555641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3277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6CD8CC9-B5E6-414F-BD84-5934345D86E3}" type="slidenum">
              <a:rPr lang="en-US" sz="1200">
                <a:latin typeface="Calibri" charset="0"/>
              </a:rPr>
              <a:pPr/>
              <a:t>9</a:t>
            </a:fld>
            <a:endParaRPr lang="en-US" sz="1200" dirty="0">
              <a:latin typeface="Calibri" charset="0"/>
            </a:endParaRPr>
          </a:p>
        </p:txBody>
      </p:sp>
    </p:spTree>
    <p:extLst>
      <p:ext uri="{BB962C8B-B14F-4D97-AF65-F5344CB8AC3E}">
        <p14:creationId xmlns:p14="http://schemas.microsoft.com/office/powerpoint/2010/main" val="382200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B5E7EB2-A03A-F643-9143-10BFF2F00A7D}" type="datetimeFigureOut">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21-</a:t>
            </a:r>
            <a:fld id="{8E9B1C2D-ECFC-9740-AD8A-348137D5F758}" type="slidenum">
              <a:rPr lang="en-US" smtClean="0"/>
              <a:pPr>
                <a:defRPr/>
              </a:pPr>
              <a:t>‹#›</a:t>
            </a:fld>
            <a:endParaRPr lang="en-US" dirty="0"/>
          </a:p>
        </p:txBody>
      </p:sp>
    </p:spTree>
    <p:extLst>
      <p:ext uri="{BB962C8B-B14F-4D97-AF65-F5344CB8AC3E}">
        <p14:creationId xmlns:p14="http://schemas.microsoft.com/office/powerpoint/2010/main" val="35620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F998B1-9962-7F49-88DB-E01E33F76D60}" type="datetimeFigureOut">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21-</a:t>
            </a:r>
            <a:fld id="{E1AA991D-D0C8-DA47-98D7-EFE3EF4585FF}" type="slidenum">
              <a:rPr lang="en-US" smtClean="0"/>
              <a:pPr>
                <a:defRPr/>
              </a:pPr>
              <a:t>‹#›</a:t>
            </a:fld>
            <a:endParaRPr lang="en-US" dirty="0"/>
          </a:p>
        </p:txBody>
      </p:sp>
    </p:spTree>
    <p:extLst>
      <p:ext uri="{BB962C8B-B14F-4D97-AF65-F5344CB8AC3E}">
        <p14:creationId xmlns:p14="http://schemas.microsoft.com/office/powerpoint/2010/main" val="291360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C4604A-9361-E84E-9C50-DED9B25FBE91}" type="datetimeFigureOut">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21-</a:t>
            </a:r>
            <a:fld id="{524E63B8-6A84-0040-89EE-EB8DBA19E87C}" type="slidenum">
              <a:rPr lang="en-US" smtClean="0"/>
              <a:pPr>
                <a:defRPr/>
              </a:pPr>
              <a:t>‹#›</a:t>
            </a:fld>
            <a:endParaRPr lang="en-US" dirty="0"/>
          </a:p>
        </p:txBody>
      </p:sp>
    </p:spTree>
    <p:extLst>
      <p:ext uri="{BB962C8B-B14F-4D97-AF65-F5344CB8AC3E}">
        <p14:creationId xmlns:p14="http://schemas.microsoft.com/office/powerpoint/2010/main" val="148030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ea typeface="ＭＳ Ｐゴシック" charset="0"/>
              </a:defRPr>
            </a:lvl1pPr>
          </a:lstStyle>
          <a:p>
            <a:pPr>
              <a:defRPr/>
            </a:pPr>
            <a:fld id="{92ED674F-04B4-EE44-AF72-94C0E499EEF5}" type="datetime1">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ea typeface="ＭＳ Ｐゴシック" charset="0"/>
              </a:defRPr>
            </a:lvl1pPr>
          </a:lstStyle>
          <a:p>
            <a:pPr>
              <a:defRPr/>
            </a:pPr>
            <a:r>
              <a:rPr lang="en-US" dirty="0"/>
              <a:t>15-</a:t>
            </a:r>
            <a:fld id="{CD97E76D-2BDC-7441-8E0A-662E1D200689}" type="slidenum">
              <a:rPr lang="en-US"/>
              <a:pPr>
                <a:defRPr/>
              </a:pPr>
              <a:t>‹#›</a:t>
            </a:fld>
            <a:endParaRPr lang="en-US" dirty="0"/>
          </a:p>
        </p:txBody>
      </p:sp>
      <p:sp>
        <p:nvSpPr>
          <p:cNvPr id="6"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14165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ea typeface="ＭＳ Ｐゴシック" charset="0"/>
              </a:defRPr>
            </a:lvl1pPr>
          </a:lstStyle>
          <a:p>
            <a:pPr>
              <a:defRPr/>
            </a:pPr>
            <a:fld id="{16373866-2450-6241-BA82-76CF2F83F9AA}" type="datetime1">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ea typeface="ＭＳ Ｐゴシック" charset="0"/>
              </a:defRPr>
            </a:lvl1pPr>
          </a:lstStyle>
          <a:p>
            <a:pPr>
              <a:defRPr/>
            </a:pPr>
            <a:r>
              <a:rPr lang="en-US" dirty="0"/>
              <a:t>15-</a:t>
            </a:r>
            <a:fld id="{70E20D83-364A-8447-BF3B-4CABBA5A7D04}" type="slidenum">
              <a:rPr lang="en-US"/>
              <a:pPr>
                <a:defRPr/>
              </a:pPr>
              <a:t>‹#›</a:t>
            </a:fld>
            <a:endParaRPr lang="en-US" dirty="0"/>
          </a:p>
        </p:txBody>
      </p:sp>
      <p:sp>
        <p:nvSpPr>
          <p:cNvPr id="6"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2744314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ea typeface="ＭＳ Ｐゴシック" charset="0"/>
              </a:defRPr>
            </a:lvl1pPr>
          </a:lstStyle>
          <a:p>
            <a:pPr>
              <a:defRPr/>
            </a:pPr>
            <a:fld id="{59698F4B-2DDF-5747-A8B8-AF2593121CC0}" type="datetime1">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ea typeface="ＭＳ Ｐゴシック" charset="0"/>
              </a:defRPr>
            </a:lvl1pPr>
          </a:lstStyle>
          <a:p>
            <a:pPr>
              <a:defRPr/>
            </a:pPr>
            <a:r>
              <a:rPr lang="en-US" dirty="0"/>
              <a:t>15-</a:t>
            </a:r>
            <a:fld id="{575A01DE-DB2D-374F-8780-0FA825D87EB2}" type="slidenum">
              <a:rPr lang="en-US"/>
              <a:pPr>
                <a:defRPr/>
              </a:pPr>
              <a:t>‹#›</a:t>
            </a:fld>
            <a:endParaRPr lang="en-US" dirty="0"/>
          </a:p>
        </p:txBody>
      </p:sp>
      <p:sp>
        <p:nvSpPr>
          <p:cNvPr id="6"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301815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ea typeface="ＭＳ Ｐゴシック" charset="0"/>
              </a:defRPr>
            </a:lvl1pPr>
          </a:lstStyle>
          <a:p>
            <a:pPr>
              <a:defRPr/>
            </a:pPr>
            <a:fld id="{10EDEFF7-A2D7-6E4B-B483-B4671ABD7CF7}" type="datetime1">
              <a:rPr lang="en-US"/>
              <a:pPr>
                <a:defRPr/>
              </a:pPr>
              <a:t>2/13/2022</a:t>
            </a:fld>
            <a:endParaRPr lang="en-US" dirty="0"/>
          </a:p>
        </p:txBody>
      </p:sp>
      <p:sp>
        <p:nvSpPr>
          <p:cNvPr id="6" name="Slide Number Placeholder 6"/>
          <p:cNvSpPr>
            <a:spLocks noGrp="1"/>
          </p:cNvSpPr>
          <p:nvPr>
            <p:ph type="sldNum" sz="quarter" idx="11"/>
          </p:nvPr>
        </p:nvSpPr>
        <p:spPr/>
        <p:txBody>
          <a:bodyPr/>
          <a:lstStyle>
            <a:lvl1pPr>
              <a:defRPr>
                <a:ea typeface="ＭＳ Ｐゴシック" charset="0"/>
              </a:defRPr>
            </a:lvl1pPr>
          </a:lstStyle>
          <a:p>
            <a:pPr>
              <a:defRPr/>
            </a:pPr>
            <a:r>
              <a:rPr lang="en-US" dirty="0"/>
              <a:t>15-</a:t>
            </a:r>
            <a:fld id="{7B3A9EC1-162E-774D-BBB1-8150D44A1589}" type="slidenum">
              <a:rPr lang="en-US"/>
              <a:pPr>
                <a:defRPr/>
              </a:pPr>
              <a:t>‹#›</a:t>
            </a:fld>
            <a:endParaRPr lang="en-US" dirty="0"/>
          </a:p>
        </p:txBody>
      </p:sp>
      <p:sp>
        <p:nvSpPr>
          <p:cNvPr id="7"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239633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ea typeface="ＭＳ Ｐゴシック" charset="0"/>
              </a:defRPr>
            </a:lvl1pPr>
          </a:lstStyle>
          <a:p>
            <a:pPr>
              <a:defRPr/>
            </a:pPr>
            <a:fld id="{3D31EC58-99D3-174B-B306-C1B9630792CD}" type="datetime1">
              <a:rPr lang="en-US"/>
              <a:pPr>
                <a:defRPr/>
              </a:pPr>
              <a:t>2/13/2022</a:t>
            </a:fld>
            <a:endParaRPr lang="en-US" dirty="0"/>
          </a:p>
        </p:txBody>
      </p:sp>
      <p:sp>
        <p:nvSpPr>
          <p:cNvPr id="8" name="Slide Number Placeholder 8"/>
          <p:cNvSpPr>
            <a:spLocks noGrp="1"/>
          </p:cNvSpPr>
          <p:nvPr>
            <p:ph type="sldNum" sz="quarter" idx="11"/>
          </p:nvPr>
        </p:nvSpPr>
        <p:spPr/>
        <p:txBody>
          <a:bodyPr/>
          <a:lstStyle>
            <a:lvl1pPr>
              <a:defRPr>
                <a:ea typeface="ＭＳ Ｐゴシック" charset="0"/>
              </a:defRPr>
            </a:lvl1pPr>
          </a:lstStyle>
          <a:p>
            <a:pPr>
              <a:defRPr/>
            </a:pPr>
            <a:r>
              <a:rPr lang="en-US" dirty="0"/>
              <a:t>15-</a:t>
            </a:r>
            <a:fld id="{16D3A421-9596-C047-BC0D-5B85A0220300}" type="slidenum">
              <a:rPr lang="en-US"/>
              <a:pPr>
                <a:defRPr/>
              </a:pPr>
              <a:t>‹#›</a:t>
            </a:fld>
            <a:endParaRPr lang="en-US" dirty="0"/>
          </a:p>
        </p:txBody>
      </p:sp>
      <p:sp>
        <p:nvSpPr>
          <p:cNvPr id="9" name="Footer Placeholder 1"/>
          <p:cNvSpPr>
            <a:spLocks noGrp="1"/>
          </p:cNvSpPr>
          <p:nvPr>
            <p:ph type="ftr" sz="quarter" idx="12"/>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3808503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a:defRPr>
                <a:ea typeface="ＭＳ Ｐゴシック" charset="0"/>
              </a:defRPr>
            </a:lvl1pPr>
          </a:lstStyle>
          <a:p>
            <a:pPr>
              <a:defRPr/>
            </a:pPr>
            <a:fld id="{41ECF473-0C7E-994F-AC55-007DFCD50254}" type="datetime1">
              <a:rPr lang="en-US"/>
              <a:pPr>
                <a:defRPr/>
              </a:pPr>
              <a:t>2/13/2022</a:t>
            </a:fld>
            <a:endParaRPr lang="en-US" dirty="0"/>
          </a:p>
        </p:txBody>
      </p:sp>
      <p:sp>
        <p:nvSpPr>
          <p:cNvPr id="4" name="Slide Number Placeholder 4"/>
          <p:cNvSpPr>
            <a:spLocks noGrp="1"/>
          </p:cNvSpPr>
          <p:nvPr>
            <p:ph type="sldNum" sz="quarter" idx="11"/>
          </p:nvPr>
        </p:nvSpPr>
        <p:spPr/>
        <p:txBody>
          <a:bodyPr/>
          <a:lstStyle>
            <a:lvl1pPr>
              <a:defRPr>
                <a:ea typeface="ＭＳ Ｐゴシック" charset="0"/>
              </a:defRPr>
            </a:lvl1pPr>
          </a:lstStyle>
          <a:p>
            <a:pPr>
              <a:defRPr/>
            </a:pPr>
            <a:r>
              <a:rPr lang="en-US" dirty="0"/>
              <a:t>15-</a:t>
            </a:r>
            <a:fld id="{0DD7F8B8-D623-5348-A01A-07235E8397E1}" type="slidenum">
              <a:rPr lang="en-US"/>
              <a:pPr>
                <a:defRPr/>
              </a:pPr>
              <a:t>‹#›</a:t>
            </a:fld>
            <a:endParaRPr lang="en-US" dirty="0"/>
          </a:p>
        </p:txBody>
      </p:sp>
      <p:sp>
        <p:nvSpPr>
          <p:cNvPr id="5"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285877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ea typeface="ＭＳ Ｐゴシック" charset="0"/>
              </a:defRPr>
            </a:lvl1pPr>
          </a:lstStyle>
          <a:p>
            <a:pPr>
              <a:defRPr/>
            </a:pPr>
            <a:fld id="{6B662C51-33FB-7C4A-B39E-2D611F5592DB}" type="datetime1">
              <a:rPr lang="en-US"/>
              <a:pPr>
                <a:defRPr/>
              </a:pPr>
              <a:t>2/13/2022</a:t>
            </a:fld>
            <a:endParaRPr lang="en-US" dirty="0"/>
          </a:p>
        </p:txBody>
      </p:sp>
      <p:sp>
        <p:nvSpPr>
          <p:cNvPr id="3" name="Slide Number Placeholder 3"/>
          <p:cNvSpPr>
            <a:spLocks noGrp="1"/>
          </p:cNvSpPr>
          <p:nvPr>
            <p:ph type="sldNum" sz="quarter" idx="11"/>
          </p:nvPr>
        </p:nvSpPr>
        <p:spPr/>
        <p:txBody>
          <a:bodyPr/>
          <a:lstStyle>
            <a:lvl1pPr>
              <a:defRPr>
                <a:ea typeface="ＭＳ Ｐゴシック" charset="0"/>
              </a:defRPr>
            </a:lvl1pPr>
          </a:lstStyle>
          <a:p>
            <a:pPr>
              <a:defRPr/>
            </a:pPr>
            <a:r>
              <a:rPr lang="en-US" dirty="0"/>
              <a:t>15-</a:t>
            </a:r>
            <a:fld id="{AD46FDAB-CF3A-084E-8B46-C992A80A5AB9}" type="slidenum">
              <a:rPr lang="en-US"/>
              <a:pPr>
                <a:defRPr/>
              </a:pPr>
              <a:t>‹#›</a:t>
            </a:fld>
            <a:endParaRPr lang="en-US" dirty="0"/>
          </a:p>
        </p:txBody>
      </p:sp>
      <p:sp>
        <p:nvSpPr>
          <p:cNvPr id="4"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881958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ea typeface="ＭＳ Ｐゴシック" charset="0"/>
              </a:defRPr>
            </a:lvl1pPr>
          </a:lstStyle>
          <a:p>
            <a:pPr>
              <a:defRPr/>
            </a:pPr>
            <a:fld id="{05ADCDAF-31AD-AD49-82B0-FF2B2A7D8736}" type="datetime1">
              <a:rPr lang="en-US"/>
              <a:pPr>
                <a:defRPr/>
              </a:pPr>
              <a:t>2/13/2022</a:t>
            </a:fld>
            <a:endParaRPr lang="en-US" dirty="0"/>
          </a:p>
        </p:txBody>
      </p:sp>
      <p:sp>
        <p:nvSpPr>
          <p:cNvPr id="6" name="Slide Number Placeholder 6"/>
          <p:cNvSpPr>
            <a:spLocks noGrp="1"/>
          </p:cNvSpPr>
          <p:nvPr>
            <p:ph type="sldNum" sz="quarter" idx="11"/>
          </p:nvPr>
        </p:nvSpPr>
        <p:spPr/>
        <p:txBody>
          <a:bodyPr/>
          <a:lstStyle>
            <a:lvl1pPr>
              <a:defRPr>
                <a:ea typeface="ＭＳ Ｐゴシック" charset="0"/>
              </a:defRPr>
            </a:lvl1pPr>
          </a:lstStyle>
          <a:p>
            <a:pPr>
              <a:defRPr/>
            </a:pPr>
            <a:r>
              <a:rPr lang="en-US" dirty="0"/>
              <a:t>15-</a:t>
            </a:r>
            <a:fld id="{FD111C65-D0CA-5A49-A484-B8A9EDA5DC7D}" type="slidenum">
              <a:rPr lang="en-US"/>
              <a:pPr>
                <a:defRPr/>
              </a:pPr>
              <a:t>‹#›</a:t>
            </a:fld>
            <a:endParaRPr lang="en-US" dirty="0"/>
          </a:p>
        </p:txBody>
      </p:sp>
      <p:sp>
        <p:nvSpPr>
          <p:cNvPr id="7"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30546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5CBA6416-5F53-8743-BA5B-EE5189C842F4}" type="datetimeFigureOut">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21-</a:t>
            </a:r>
            <a:fld id="{C8194AC4-28A8-0143-84E0-4E8E70D7EC8A}" type="slidenum">
              <a:rPr lang="en-US" smtClean="0"/>
              <a:pPr>
                <a:defRPr/>
              </a:pPr>
              <a:t>‹#›</a:t>
            </a:fld>
            <a:endParaRPr lang="en-US" dirty="0"/>
          </a:p>
        </p:txBody>
      </p:sp>
    </p:spTree>
    <p:extLst>
      <p:ext uri="{BB962C8B-B14F-4D97-AF65-F5344CB8AC3E}">
        <p14:creationId xmlns:p14="http://schemas.microsoft.com/office/powerpoint/2010/main" val="1058869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ea typeface="ＭＳ Ｐゴシック" charset="0"/>
              </a:defRPr>
            </a:lvl1pPr>
          </a:lstStyle>
          <a:p>
            <a:pPr>
              <a:defRPr/>
            </a:pPr>
            <a:fld id="{FBAE4972-3A39-AC4C-A6A1-8E92E4F58FBC}" type="datetime1">
              <a:rPr lang="en-US"/>
              <a:pPr>
                <a:defRPr/>
              </a:pPr>
              <a:t>2/13/2022</a:t>
            </a:fld>
            <a:endParaRPr lang="en-US" dirty="0"/>
          </a:p>
        </p:txBody>
      </p:sp>
      <p:sp>
        <p:nvSpPr>
          <p:cNvPr id="6" name="Slide Number Placeholder 6"/>
          <p:cNvSpPr>
            <a:spLocks noGrp="1"/>
          </p:cNvSpPr>
          <p:nvPr>
            <p:ph type="sldNum" sz="quarter" idx="11"/>
          </p:nvPr>
        </p:nvSpPr>
        <p:spPr/>
        <p:txBody>
          <a:bodyPr/>
          <a:lstStyle>
            <a:lvl1pPr>
              <a:defRPr>
                <a:ea typeface="ＭＳ Ｐゴシック" charset="0"/>
              </a:defRPr>
            </a:lvl1pPr>
          </a:lstStyle>
          <a:p>
            <a:pPr>
              <a:defRPr/>
            </a:pPr>
            <a:r>
              <a:rPr lang="en-US" dirty="0"/>
              <a:t>15-</a:t>
            </a:r>
            <a:fld id="{86AFC2FE-DCC5-834A-A15D-8698ED96EE71}" type="slidenum">
              <a:rPr lang="en-US"/>
              <a:pPr>
                <a:defRPr/>
              </a:pPr>
              <a:t>‹#›</a:t>
            </a:fld>
            <a:endParaRPr lang="en-US" dirty="0"/>
          </a:p>
        </p:txBody>
      </p:sp>
      <p:sp>
        <p:nvSpPr>
          <p:cNvPr id="7"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1173429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ＭＳ Ｐゴシック" charset="0"/>
              </a:defRPr>
            </a:lvl1pPr>
          </a:lstStyle>
          <a:p>
            <a:pPr>
              <a:defRPr/>
            </a:pPr>
            <a:fld id="{1C1DAAAC-81AB-3D45-9970-4EC77B831084}" type="datetime1">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ea typeface="ＭＳ Ｐゴシック" charset="0"/>
              </a:defRPr>
            </a:lvl1pPr>
          </a:lstStyle>
          <a:p>
            <a:pPr>
              <a:defRPr/>
            </a:pPr>
            <a:r>
              <a:rPr lang="en-US" dirty="0"/>
              <a:t>15-</a:t>
            </a:r>
            <a:fld id="{3C3B2C6F-665B-5D41-96E9-34E066717A19}" type="slidenum">
              <a:rPr lang="en-US"/>
              <a:pPr>
                <a:defRPr/>
              </a:pPr>
              <a:t>‹#›</a:t>
            </a:fld>
            <a:endParaRPr lang="en-US" dirty="0"/>
          </a:p>
        </p:txBody>
      </p:sp>
      <p:sp>
        <p:nvSpPr>
          <p:cNvPr id="6"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3596067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ea typeface="ＭＳ Ｐゴシック" charset="0"/>
              </a:defRPr>
            </a:lvl1pPr>
          </a:lstStyle>
          <a:p>
            <a:pPr>
              <a:defRPr/>
            </a:pPr>
            <a:fld id="{D8EE1169-F776-AC41-94FB-C2B9B9DD2F9C}" type="datetime1">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ea typeface="ＭＳ Ｐゴシック" charset="0"/>
              </a:defRPr>
            </a:lvl1pPr>
          </a:lstStyle>
          <a:p>
            <a:pPr>
              <a:defRPr/>
            </a:pPr>
            <a:r>
              <a:rPr lang="en-US" dirty="0"/>
              <a:t>15-</a:t>
            </a:r>
            <a:fld id="{BB581305-90AC-3244-8CDE-20D845AC643B}" type="slidenum">
              <a:rPr lang="en-US"/>
              <a:pPr>
                <a:defRPr/>
              </a:pPr>
              <a:t>‹#›</a:t>
            </a:fld>
            <a:endParaRPr lang="en-US" dirty="0"/>
          </a:p>
        </p:txBody>
      </p:sp>
      <p:sp>
        <p:nvSpPr>
          <p:cNvPr id="6"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315918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01DF8CB-5067-3149-A6F4-132E0375D8EB}" type="datetimeFigureOut">
              <a:rPr lang="en-US"/>
              <a:pPr>
                <a:defRPr/>
              </a:pPr>
              <a:t>2/13/2022</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21-</a:t>
            </a:r>
            <a:fld id="{74123DC5-1A69-594D-A47A-C8D8ACB5F494}" type="slidenum">
              <a:rPr lang="en-US" smtClean="0"/>
              <a:pPr>
                <a:defRPr/>
              </a:pPr>
              <a:t>‹#›</a:t>
            </a:fld>
            <a:endParaRPr lang="en-US" dirty="0"/>
          </a:p>
        </p:txBody>
      </p:sp>
    </p:spTree>
    <p:extLst>
      <p:ext uri="{BB962C8B-B14F-4D97-AF65-F5344CB8AC3E}">
        <p14:creationId xmlns:p14="http://schemas.microsoft.com/office/powerpoint/2010/main" val="132078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F949150-7571-9948-9AB7-829D3C17DA58}" type="datetimeFigureOut">
              <a:rPr lang="en-US"/>
              <a:pPr>
                <a:defRPr/>
              </a:pPr>
              <a:t>2/13/2022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21-</a:t>
            </a:r>
            <a:fld id="{006CE60D-12F6-9545-8A09-F2A2BC0B7CDC}" type="slidenum">
              <a:rPr lang="en-US" smtClean="0"/>
              <a:pPr>
                <a:defRPr/>
              </a:pPr>
              <a:t>‹#›</a:t>
            </a:fld>
            <a:endParaRPr lang="en-US" dirty="0"/>
          </a:p>
        </p:txBody>
      </p:sp>
    </p:spTree>
    <p:extLst>
      <p:ext uri="{BB962C8B-B14F-4D97-AF65-F5344CB8AC3E}">
        <p14:creationId xmlns:p14="http://schemas.microsoft.com/office/powerpoint/2010/main" val="271592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967B960-F583-6446-9A4B-A4479C9031A1}" type="datetimeFigureOut">
              <a:rPr lang="en-US"/>
              <a:pPr>
                <a:defRPr/>
              </a:pPr>
              <a:t>2/13/2022</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21-</a:t>
            </a:r>
            <a:fld id="{69D67DE1-D16E-8442-918E-587751522B2D}" type="slidenum">
              <a:rPr lang="en-US" smtClean="0"/>
              <a:pPr>
                <a:defRPr/>
              </a:pPr>
              <a:t>‹#›</a:t>
            </a:fld>
            <a:endParaRPr lang="en-US" dirty="0"/>
          </a:p>
        </p:txBody>
      </p:sp>
    </p:spTree>
    <p:extLst>
      <p:ext uri="{BB962C8B-B14F-4D97-AF65-F5344CB8AC3E}">
        <p14:creationId xmlns:p14="http://schemas.microsoft.com/office/powerpoint/2010/main" val="26636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C37B939-1F21-4443-A56E-97954884C4CD}" type="datetimeFigureOut">
              <a:rPr lang="en-US"/>
              <a:pPr>
                <a:defRPr/>
              </a:pPr>
              <a:t>2/13/2022</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21-</a:t>
            </a:r>
            <a:fld id="{F4A70FC9-351C-5745-AD7F-2331D921C878}" type="slidenum">
              <a:rPr lang="en-US" smtClean="0"/>
              <a:pPr>
                <a:defRPr/>
              </a:pPr>
              <a:t>‹#›</a:t>
            </a:fld>
            <a:endParaRPr lang="en-US" dirty="0"/>
          </a:p>
        </p:txBody>
      </p:sp>
    </p:spTree>
    <p:extLst>
      <p:ext uri="{BB962C8B-B14F-4D97-AF65-F5344CB8AC3E}">
        <p14:creationId xmlns:p14="http://schemas.microsoft.com/office/powerpoint/2010/main" val="63255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F748EA-38F4-C147-944D-EDE12D397883}" type="datetimeFigureOut">
              <a:rPr lang="en-US"/>
              <a:pPr>
                <a:defRPr/>
              </a:pPr>
              <a:t>2/13/2022</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21-</a:t>
            </a:r>
            <a:fld id="{8D43B760-94AD-5446-AC67-46E9155D6299}" type="slidenum">
              <a:rPr lang="en-US" smtClean="0"/>
              <a:pPr>
                <a:defRPr/>
              </a:pPr>
              <a:t>‹#›</a:t>
            </a:fld>
            <a:endParaRPr lang="en-US" dirty="0"/>
          </a:p>
        </p:txBody>
      </p:sp>
    </p:spTree>
    <p:extLst>
      <p:ext uri="{BB962C8B-B14F-4D97-AF65-F5344CB8AC3E}">
        <p14:creationId xmlns:p14="http://schemas.microsoft.com/office/powerpoint/2010/main" val="85909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60E811-3D35-A242-A11F-6E69869C2F6B}" type="datetimeFigureOut">
              <a:rPr lang="en-US"/>
              <a:pPr>
                <a:defRPr/>
              </a:pPr>
              <a:t>2/13/2022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21-</a:t>
            </a:r>
            <a:fld id="{21188DEA-2745-5247-8374-6E783286E8E1}" type="slidenum">
              <a:rPr lang="en-US" smtClean="0"/>
              <a:pPr>
                <a:defRPr/>
              </a:pPr>
              <a:t>‹#›</a:t>
            </a:fld>
            <a:endParaRPr lang="en-US" dirty="0"/>
          </a:p>
        </p:txBody>
      </p:sp>
    </p:spTree>
    <p:extLst>
      <p:ext uri="{BB962C8B-B14F-4D97-AF65-F5344CB8AC3E}">
        <p14:creationId xmlns:p14="http://schemas.microsoft.com/office/powerpoint/2010/main" val="112377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30DB59-5B03-3043-AE0E-7565ACE6F6F5}" type="datetimeFigureOut">
              <a:rPr lang="en-US"/>
              <a:pPr>
                <a:defRPr/>
              </a:pPr>
              <a:t>2/13/2022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21-</a:t>
            </a:r>
            <a:fld id="{63939527-35DE-8749-9565-981364BE5ADD}" type="slidenum">
              <a:rPr lang="en-US" smtClean="0"/>
              <a:pPr>
                <a:defRPr/>
              </a:pPr>
              <a:t>‹#›</a:t>
            </a:fld>
            <a:endParaRPr lang="en-US" dirty="0"/>
          </a:p>
        </p:txBody>
      </p:sp>
    </p:spTree>
    <p:extLst>
      <p:ext uri="{BB962C8B-B14F-4D97-AF65-F5344CB8AC3E}">
        <p14:creationId xmlns:p14="http://schemas.microsoft.com/office/powerpoint/2010/main" val="97570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E60E7F97-9C49-EF46-BC31-BF344E3B8E15}" type="datetimeFigureOut">
              <a:rPr lang="en-US"/>
              <a:pPr>
                <a:defRPr/>
              </a:pPr>
              <a:t>2/13/2022</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r>
              <a:rPr lang="en-US" dirty="0"/>
              <a:t>21-</a:t>
            </a:r>
            <a:fld id="{E0F65C12-58F5-144C-8E57-F879059C2970}" type="slidenum">
              <a:rPr lang="en-US" smtClean="0"/>
              <a:pPr>
                <a:defRPr/>
              </a:pPr>
              <a:t>‹#›</a:t>
            </a:fld>
            <a:endParaRPr lang="en-US" dirty="0"/>
          </a:p>
        </p:txBody>
      </p:sp>
      <p:sp>
        <p:nvSpPr>
          <p:cNvPr id="7" name="Footer Placeholder 4"/>
          <p:cNvSpPr txBox="1">
            <a:spLocks/>
          </p:cNvSpPr>
          <p:nvPr userDrawn="1"/>
        </p:nvSpPr>
        <p:spPr>
          <a:xfrm>
            <a:off x="2057400" y="6356350"/>
            <a:ext cx="5029200" cy="365125"/>
          </a:xfrm>
          <a:prstGeom prst="rect">
            <a:avLst/>
          </a:prstGeom>
        </p:spPr>
        <p:txBody>
          <a:bodyPr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defRPr/>
            </a:pPr>
            <a:r>
              <a:rPr lang="en-US" sz="1200" dirty="0">
                <a:solidFill>
                  <a:srgbClr val="898989"/>
                </a:solidFill>
                <a:latin typeface="Times New Roman" charset="0"/>
                <a:cs typeface="Times New Roman" charset="0"/>
              </a:rPr>
              <a:t>© 2018 Pearson Education, Inc.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3200" kern="1200">
          <a:solidFill>
            <a:schemeClr val="tx1"/>
          </a:solidFill>
          <a:latin typeface="Verdana" panose="020B0604030504040204" pitchFamily="34" charset="0"/>
          <a:ea typeface="MS PGothic" panose="020B0600070205080204" pitchFamily="34" charset="-128"/>
          <a:cs typeface="Verdana" panose="020B0604030504040204" pitchFamily="34" charset="0"/>
        </a:defRPr>
      </a:lvl1pPr>
      <a:lvl2pPr algn="ctr" rtl="0" eaLnBrk="0" fontAlgn="base" hangingPunct="0">
        <a:spcBef>
          <a:spcPct val="0"/>
        </a:spcBef>
        <a:spcAft>
          <a:spcPct val="0"/>
        </a:spcAft>
        <a:defRPr sz="3200">
          <a:solidFill>
            <a:schemeClr val="tx1"/>
          </a:solidFill>
          <a:latin typeface="Verdana" pitchFamily="34" charset="0"/>
          <a:ea typeface="MS PGothic" panose="020B0600070205080204" pitchFamily="34" charset="-128"/>
          <a:cs typeface="Verdana" pitchFamily="34" charset="0"/>
        </a:defRPr>
      </a:lvl2pPr>
      <a:lvl3pPr algn="ctr" rtl="0" eaLnBrk="0" fontAlgn="base" hangingPunct="0">
        <a:spcBef>
          <a:spcPct val="0"/>
        </a:spcBef>
        <a:spcAft>
          <a:spcPct val="0"/>
        </a:spcAft>
        <a:defRPr sz="3200">
          <a:solidFill>
            <a:schemeClr val="tx1"/>
          </a:solidFill>
          <a:latin typeface="Verdana" pitchFamily="34" charset="0"/>
          <a:ea typeface="MS PGothic" panose="020B0600070205080204" pitchFamily="34" charset="-128"/>
          <a:cs typeface="Verdana" pitchFamily="34" charset="0"/>
        </a:defRPr>
      </a:lvl3pPr>
      <a:lvl4pPr algn="ctr" rtl="0" eaLnBrk="0" fontAlgn="base" hangingPunct="0">
        <a:spcBef>
          <a:spcPct val="0"/>
        </a:spcBef>
        <a:spcAft>
          <a:spcPct val="0"/>
        </a:spcAft>
        <a:defRPr sz="3200">
          <a:solidFill>
            <a:schemeClr val="tx1"/>
          </a:solidFill>
          <a:latin typeface="Verdana" pitchFamily="34" charset="0"/>
          <a:ea typeface="MS PGothic" panose="020B0600070205080204" pitchFamily="34" charset="-128"/>
          <a:cs typeface="Verdana" pitchFamily="34" charset="0"/>
        </a:defRPr>
      </a:lvl4pPr>
      <a:lvl5pPr algn="ctr" rtl="0" eaLnBrk="0" fontAlgn="base" hangingPunct="0">
        <a:spcBef>
          <a:spcPct val="0"/>
        </a:spcBef>
        <a:spcAft>
          <a:spcPct val="0"/>
        </a:spcAft>
        <a:defRPr sz="3200">
          <a:solidFill>
            <a:schemeClr val="tx1"/>
          </a:solidFill>
          <a:latin typeface="Verdana" pitchFamily="34" charset="0"/>
          <a:ea typeface="MS PGothic" panose="020B0600070205080204" pitchFamily="34" charset="-128"/>
          <a:cs typeface="Verdana" pitchFamily="34" charset="0"/>
        </a:defRPr>
      </a:lvl5pPr>
      <a:lvl6pPr marL="457200" algn="ctr" rtl="0" fontAlgn="base">
        <a:spcBef>
          <a:spcPct val="0"/>
        </a:spcBef>
        <a:spcAft>
          <a:spcPct val="0"/>
        </a:spcAft>
        <a:defRPr sz="4000">
          <a:solidFill>
            <a:schemeClr val="tx1"/>
          </a:solidFill>
          <a:latin typeface="Verdana" pitchFamily="34" charset="0"/>
          <a:ea typeface="Verdana" pitchFamily="34" charset="0"/>
          <a:cs typeface="Verdana" pitchFamily="34" charset="0"/>
        </a:defRPr>
      </a:lvl6pPr>
      <a:lvl7pPr marL="914400" algn="ctr" rtl="0" fontAlgn="base">
        <a:spcBef>
          <a:spcPct val="0"/>
        </a:spcBef>
        <a:spcAft>
          <a:spcPct val="0"/>
        </a:spcAft>
        <a:defRPr sz="4000">
          <a:solidFill>
            <a:schemeClr val="tx1"/>
          </a:solidFill>
          <a:latin typeface="Verdana" pitchFamily="34" charset="0"/>
          <a:ea typeface="Verdana" pitchFamily="34" charset="0"/>
          <a:cs typeface="Verdana" pitchFamily="34" charset="0"/>
        </a:defRPr>
      </a:lvl7pPr>
      <a:lvl8pPr marL="1371600" algn="ctr" rtl="0" fontAlgn="base">
        <a:spcBef>
          <a:spcPct val="0"/>
        </a:spcBef>
        <a:spcAft>
          <a:spcPct val="0"/>
        </a:spcAft>
        <a:defRPr sz="4000">
          <a:solidFill>
            <a:schemeClr val="tx1"/>
          </a:solidFill>
          <a:latin typeface="Verdana" pitchFamily="34" charset="0"/>
          <a:ea typeface="Verdana" pitchFamily="34" charset="0"/>
          <a:cs typeface="Verdana" pitchFamily="34" charset="0"/>
        </a:defRPr>
      </a:lvl8pPr>
      <a:lvl9pPr marL="1828800" algn="ctr" rtl="0" fontAlgn="base">
        <a:spcBef>
          <a:spcPct val="0"/>
        </a:spcBef>
        <a:spcAft>
          <a:spcPct val="0"/>
        </a:spcAft>
        <a:defRPr sz="4000">
          <a:solidFill>
            <a:schemeClr val="tx1"/>
          </a:solidFill>
          <a:latin typeface="Verdana" pitchFamily="34" charset="0"/>
          <a:ea typeface="Verdana" pitchFamily="34" charset="0"/>
          <a:cs typeface="Verdana" pitchFamily="34" charset="0"/>
        </a:defRPr>
      </a:lvl9pPr>
    </p:titleStyle>
    <p:bodyStyle>
      <a:lvl1pPr marL="342900" indent="-342900" algn="l" rtl="0" eaLnBrk="0" fontAlgn="base" hangingPunct="0">
        <a:spcBef>
          <a:spcPct val="20000"/>
        </a:spcBef>
        <a:spcAft>
          <a:spcPct val="0"/>
        </a:spcAft>
        <a:buClr>
          <a:schemeClr val="tx1"/>
        </a:buClr>
        <a:buFont typeface="Arial" charset="0"/>
        <a:buChar char="•"/>
        <a:defRPr sz="2800" kern="1200">
          <a:solidFill>
            <a:schemeClr val="tx1"/>
          </a:solidFill>
          <a:latin typeface="Verdana" panose="020B0604030504040204" pitchFamily="34" charset="0"/>
          <a:ea typeface="MS PGothic" panose="020B0600070205080204" pitchFamily="34" charset="-128"/>
          <a:cs typeface="Verdana" panose="020B0604030504040204" pitchFamily="34" charset="0"/>
        </a:defRPr>
      </a:lvl1pPr>
      <a:lvl2pPr marL="742950" indent="-285750" algn="l" rtl="0" eaLnBrk="0" fontAlgn="base" hangingPunct="0">
        <a:spcBef>
          <a:spcPct val="20000"/>
        </a:spcBef>
        <a:spcAft>
          <a:spcPct val="0"/>
        </a:spcAft>
        <a:buClr>
          <a:schemeClr val="tx1"/>
        </a:buClr>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lr>
          <a:schemeClr val="tx1"/>
        </a:buClr>
        <a:buFont typeface="Arial" charset="0"/>
        <a:buChar char="–"/>
        <a:defRPr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lr>
          <a:schemeClr val="tx1"/>
        </a:buClr>
        <a:buFont typeface="Arial" charset="0"/>
        <a:buChar char="»"/>
        <a:defRPr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ea typeface="+mn-ea"/>
                <a:cs typeface="Arial" charset="0"/>
              </a:defRPr>
            </a:lvl1pPr>
          </a:lstStyle>
          <a:p>
            <a:pPr eaLnBrk="1" hangingPunct="1">
              <a:defRPr/>
            </a:pPr>
            <a:fld id="{32470582-9CB1-F145-872E-929C5487A6C4}" type="datetime1">
              <a:rPr lang="en-US"/>
              <a:pPr eaLnBrk="1" hangingPunct="1">
                <a:defRPr/>
              </a:pPr>
              <a:t>2/13/2022</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ea typeface="+mn-ea"/>
                <a:cs typeface="Arial" charset="0"/>
              </a:defRPr>
            </a:lvl1pPr>
          </a:lstStyle>
          <a:p>
            <a:pPr eaLnBrk="1" hangingPunct="1">
              <a:defRPr/>
            </a:pPr>
            <a:r>
              <a:rPr lang="en-US" dirty="0"/>
              <a:t>15-</a:t>
            </a:r>
            <a:fld id="{D0770085-B12B-F146-A5D3-EECB737463E9}" type="slidenum">
              <a:rPr lang="en-US"/>
              <a:pPr eaLnBrk="1" hangingPunct="1">
                <a:defRPr/>
              </a:pPr>
              <a:t>‹#›</a:t>
            </a:fld>
            <a:endParaRPr lang="en-US" dirty="0"/>
          </a:p>
        </p:txBody>
      </p:sp>
      <p:sp>
        <p:nvSpPr>
          <p:cNvPr id="7" name="Footer Placeholder 1"/>
          <p:cNvSpPr>
            <a:spLocks noGrp="1"/>
          </p:cNvSpPr>
          <p:nvPr>
            <p:ph type="ftr" sz="quarter" idx="3"/>
          </p:nvPr>
        </p:nvSpPr>
        <p:spPr>
          <a:xfrm>
            <a:off x="3124200" y="6356350"/>
            <a:ext cx="2895600" cy="365125"/>
          </a:xfrm>
          <a:prstGeom prst="rect">
            <a:avLst/>
          </a:prstGeom>
        </p:spPr>
        <p:txBody>
          <a:bodyPr/>
          <a:lstStyle>
            <a:lvl1pPr algn="ctr">
              <a:defRPr sz="1200">
                <a:solidFill>
                  <a:schemeClr val="bg1">
                    <a:lumMod val="50000"/>
                  </a:schemeClr>
                </a:solidFill>
                <a:latin typeface="Times New Roman" panose="02020603050405020304" pitchFamily="18" charset="0"/>
                <a:cs typeface="Times New Roman" panose="02020603050405020304" pitchFamily="18" charset="0"/>
              </a:defRPr>
            </a:lvl1pPr>
          </a:lstStyle>
          <a:p>
            <a:pPr>
              <a:defRPr/>
            </a:pPr>
            <a:r>
              <a:rPr lang="en-US" dirty="0"/>
              <a:t>© 2018 Pearson Education, Inc.</a:t>
            </a:r>
          </a:p>
        </p:txBody>
      </p:sp>
    </p:spTree>
    <p:extLst>
      <p:ext uri="{BB962C8B-B14F-4D97-AF65-F5344CB8AC3E}">
        <p14:creationId xmlns:p14="http://schemas.microsoft.com/office/powerpoint/2010/main" val="1400725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3200" kern="1200">
          <a:solidFill>
            <a:schemeClr val="tx1"/>
          </a:solidFill>
          <a:latin typeface="Verdana" panose="020B0604030504040204" pitchFamily="34" charset="0"/>
          <a:ea typeface="ＭＳ Ｐゴシック" charset="0"/>
          <a:cs typeface="Verdana" panose="020B0604030504040204" pitchFamily="34" charset="0"/>
        </a:defRPr>
      </a:lvl1pPr>
      <a:lvl2pPr algn="ctr" rtl="0" eaLnBrk="0" fontAlgn="base" hangingPunct="0">
        <a:spcBef>
          <a:spcPct val="0"/>
        </a:spcBef>
        <a:spcAft>
          <a:spcPct val="0"/>
        </a:spcAft>
        <a:defRPr sz="3200">
          <a:solidFill>
            <a:schemeClr val="tx1"/>
          </a:solidFill>
          <a:latin typeface="Verdana" charset="0"/>
          <a:ea typeface="ＭＳ Ｐゴシック" charset="0"/>
          <a:cs typeface="Verdana" charset="0"/>
        </a:defRPr>
      </a:lvl2pPr>
      <a:lvl3pPr algn="ctr" rtl="0" eaLnBrk="0" fontAlgn="base" hangingPunct="0">
        <a:spcBef>
          <a:spcPct val="0"/>
        </a:spcBef>
        <a:spcAft>
          <a:spcPct val="0"/>
        </a:spcAft>
        <a:defRPr sz="3200">
          <a:solidFill>
            <a:schemeClr val="tx1"/>
          </a:solidFill>
          <a:latin typeface="Verdana" charset="0"/>
          <a:ea typeface="ＭＳ Ｐゴシック" charset="0"/>
          <a:cs typeface="Verdana" charset="0"/>
        </a:defRPr>
      </a:lvl3pPr>
      <a:lvl4pPr algn="ctr" rtl="0" eaLnBrk="0" fontAlgn="base" hangingPunct="0">
        <a:spcBef>
          <a:spcPct val="0"/>
        </a:spcBef>
        <a:spcAft>
          <a:spcPct val="0"/>
        </a:spcAft>
        <a:defRPr sz="3200">
          <a:solidFill>
            <a:schemeClr val="tx1"/>
          </a:solidFill>
          <a:latin typeface="Verdana" charset="0"/>
          <a:ea typeface="ＭＳ Ｐゴシック" charset="0"/>
          <a:cs typeface="Verdana" charset="0"/>
        </a:defRPr>
      </a:lvl4pPr>
      <a:lvl5pPr algn="ctr" rtl="0" eaLnBrk="0" fontAlgn="base" hangingPunct="0">
        <a:spcBef>
          <a:spcPct val="0"/>
        </a:spcBef>
        <a:spcAft>
          <a:spcPct val="0"/>
        </a:spcAft>
        <a:defRPr sz="3200">
          <a:solidFill>
            <a:schemeClr val="tx1"/>
          </a:solidFill>
          <a:latin typeface="Verdana" charset="0"/>
          <a:ea typeface="ＭＳ Ｐゴシック" charset="0"/>
          <a:cs typeface="Verdana" charset="0"/>
        </a:defRPr>
      </a:lvl5pPr>
      <a:lvl6pPr marL="457200" algn="ctr" rtl="0" fontAlgn="base">
        <a:spcBef>
          <a:spcPct val="0"/>
        </a:spcBef>
        <a:spcAft>
          <a:spcPct val="0"/>
        </a:spcAft>
        <a:defRPr sz="3200">
          <a:solidFill>
            <a:schemeClr val="tx1"/>
          </a:solidFill>
          <a:latin typeface="Verdana" charset="0"/>
          <a:ea typeface="ＭＳ Ｐゴシック" charset="0"/>
          <a:cs typeface="Verdana" charset="0"/>
        </a:defRPr>
      </a:lvl6pPr>
      <a:lvl7pPr marL="914400" algn="ctr" rtl="0" fontAlgn="base">
        <a:spcBef>
          <a:spcPct val="0"/>
        </a:spcBef>
        <a:spcAft>
          <a:spcPct val="0"/>
        </a:spcAft>
        <a:defRPr sz="3200">
          <a:solidFill>
            <a:schemeClr val="tx1"/>
          </a:solidFill>
          <a:latin typeface="Verdana" charset="0"/>
          <a:ea typeface="ＭＳ Ｐゴシック" charset="0"/>
          <a:cs typeface="Verdana" charset="0"/>
        </a:defRPr>
      </a:lvl7pPr>
      <a:lvl8pPr marL="1371600" algn="ctr" rtl="0" fontAlgn="base">
        <a:spcBef>
          <a:spcPct val="0"/>
        </a:spcBef>
        <a:spcAft>
          <a:spcPct val="0"/>
        </a:spcAft>
        <a:defRPr sz="3200">
          <a:solidFill>
            <a:schemeClr val="tx1"/>
          </a:solidFill>
          <a:latin typeface="Verdana" charset="0"/>
          <a:ea typeface="ＭＳ Ｐゴシック" charset="0"/>
          <a:cs typeface="Verdana" charset="0"/>
        </a:defRPr>
      </a:lvl8pPr>
      <a:lvl9pPr marL="1828800" algn="ctr" rtl="0" fontAlgn="base">
        <a:spcBef>
          <a:spcPct val="0"/>
        </a:spcBef>
        <a:spcAft>
          <a:spcPct val="0"/>
        </a:spcAft>
        <a:defRPr sz="3200">
          <a:solidFill>
            <a:schemeClr val="tx1"/>
          </a:solidFill>
          <a:latin typeface="Verdana" charset="0"/>
          <a:ea typeface="ＭＳ Ｐゴシック" charset="0"/>
          <a:cs typeface="Verdana" charset="0"/>
        </a:defRPr>
      </a:lvl9pPr>
    </p:titleStyle>
    <p:bodyStyle>
      <a:lvl1pPr marL="342900" indent="-342900" algn="l" rtl="0" eaLnBrk="0" fontAlgn="base" hangingPunct="0">
        <a:spcBef>
          <a:spcPct val="20000"/>
        </a:spcBef>
        <a:spcAft>
          <a:spcPct val="0"/>
        </a:spcAft>
        <a:buClr>
          <a:schemeClr val="tx1"/>
        </a:buClr>
        <a:buFont typeface="Arial" charset="0"/>
        <a:buChar char="•"/>
        <a:defRPr sz="2800" kern="1200">
          <a:solidFill>
            <a:schemeClr val="tx1"/>
          </a:solidFill>
          <a:latin typeface="Verdana" panose="020B0604030504040204" pitchFamily="34" charset="0"/>
          <a:ea typeface="ＭＳ Ｐゴシック" charset="0"/>
          <a:cs typeface="Verdana" panose="020B0604030504040204" pitchFamily="34" charset="0"/>
        </a:defRPr>
      </a:lvl1pPr>
      <a:lvl2pPr marL="742950" indent="-285750" algn="l" rtl="0" eaLnBrk="0" fontAlgn="base" hangingPunct="0">
        <a:spcBef>
          <a:spcPct val="20000"/>
        </a:spcBef>
        <a:spcAft>
          <a:spcPct val="0"/>
        </a:spcAft>
        <a:buClr>
          <a:schemeClr val="tx1"/>
        </a:buClr>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lr>
          <a:schemeClr val="tx1"/>
        </a:buClr>
        <a:buFont typeface="Arial" charset="0"/>
        <a:buChar char="–"/>
        <a:defRPr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lr>
          <a:schemeClr val="tx1"/>
        </a:buClr>
        <a:buFont typeface="Arial"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5105400" y="1752600"/>
            <a:ext cx="4038600" cy="3352800"/>
          </a:xfrm>
        </p:spPr>
        <p:txBody>
          <a:bodyPr/>
          <a:lstStyle/>
          <a:p>
            <a:pPr eaLnBrk="1" hangingPunct="1"/>
            <a:r>
              <a:rPr lang="en-US" sz="3600" b="1" dirty="0">
                <a:solidFill>
                  <a:srgbClr val="3EB211"/>
                </a:solidFill>
                <a:latin typeface="Verdana" charset="0"/>
                <a:ea typeface="MS PGothic" charset="0"/>
              </a:rPr>
              <a:t>Chapter 21</a:t>
            </a:r>
            <a:r>
              <a:rPr lang="en-US" sz="3600" b="1" dirty="0">
                <a:latin typeface="Verdana" charset="0"/>
                <a:ea typeface="MS PGothic" charset="0"/>
              </a:rPr>
              <a:t/>
            </a:r>
            <a:br>
              <a:rPr lang="en-US" sz="3600" b="1" dirty="0">
                <a:latin typeface="Verdana" charset="0"/>
                <a:ea typeface="MS PGothic" charset="0"/>
              </a:rPr>
            </a:br>
            <a:r>
              <a:rPr lang="en-US" sz="3600" dirty="0">
                <a:latin typeface="Verdana" charset="0"/>
                <a:ea typeface="MS PGothic" charset="0"/>
              </a:rPr>
              <a:t>Variable Costing</a:t>
            </a:r>
            <a:endParaRPr lang="en-US" altLang="en-US" dirty="0">
              <a:solidFill>
                <a:srgbClr val="000000"/>
              </a:solidFill>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9658" y="381000"/>
            <a:ext cx="4645742" cy="5760720"/>
          </a:xfrm>
          <a:prstGeom prst="rect">
            <a:avLst/>
          </a:prstGeom>
        </p:spPr>
      </p:pic>
      <p:pic>
        <p:nvPicPr>
          <p:cNvPr id="2" name="Picture 1"/>
          <p:cNvPicPr>
            <a:picLocks noChangeAspect="1"/>
          </p:cNvPicPr>
          <p:nvPr/>
        </p:nvPicPr>
        <p:blipFill>
          <a:blip r:embed="rId4"/>
          <a:stretch>
            <a:fillRect/>
          </a:stretch>
        </p:blipFill>
        <p:spPr>
          <a:xfrm>
            <a:off x="3124074" y="6409912"/>
            <a:ext cx="2895851" cy="371888"/>
          </a:xfrm>
          <a:prstGeom prst="rect">
            <a:avLst/>
          </a:prstGeom>
        </p:spPr>
      </p:pic>
    </p:spTree>
    <p:extLst>
      <p:ext uri="{BB962C8B-B14F-4D97-AF65-F5344CB8AC3E}">
        <p14:creationId xmlns:p14="http://schemas.microsoft.com/office/powerpoint/2010/main" val="205613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z="3000" dirty="0">
                <a:solidFill>
                  <a:srgbClr val="0090B2"/>
                </a:solidFill>
                <a:latin typeface="Verdana" charset="0"/>
                <a:ea typeface="MS PGothic" charset="0"/>
              </a:rPr>
              <a:t>HOW DOES OPERATING INCOME </a:t>
            </a:r>
            <a:br>
              <a:rPr lang="en-US" sz="3000" dirty="0">
                <a:solidFill>
                  <a:srgbClr val="0090B2"/>
                </a:solidFill>
                <a:latin typeface="Verdana" charset="0"/>
                <a:ea typeface="MS PGothic" charset="0"/>
              </a:rPr>
            </a:br>
            <a:r>
              <a:rPr lang="en-US" sz="3000" dirty="0">
                <a:solidFill>
                  <a:srgbClr val="0090B2"/>
                </a:solidFill>
                <a:latin typeface="Verdana" charset="0"/>
                <a:ea typeface="MS PGothic" charset="0"/>
              </a:rPr>
              <a:t>DIFFER BETWEEN VARIABLE COSTING AND ABSORPTION COSTING?</a:t>
            </a:r>
          </a:p>
        </p:txBody>
      </p:sp>
      <p:sp>
        <p:nvSpPr>
          <p:cNvPr id="33794" name="Content Placeholder 2"/>
          <p:cNvSpPr>
            <a:spLocks noGrp="1"/>
          </p:cNvSpPr>
          <p:nvPr>
            <p:ph idx="1"/>
          </p:nvPr>
        </p:nvSpPr>
        <p:spPr>
          <a:xfrm>
            <a:off x="457200" y="1951037"/>
            <a:ext cx="8229600" cy="4449763"/>
          </a:xfrm>
        </p:spPr>
        <p:txBody>
          <a:bodyPr/>
          <a:lstStyle/>
          <a:p>
            <a:pPr eaLnBrk="1" hangingPunct="1"/>
            <a:r>
              <a:rPr lang="en-US" dirty="0">
                <a:latin typeface="Verdana" charset="0"/>
                <a:ea typeface="MS PGothic" charset="0"/>
              </a:rPr>
              <a:t>Variable costing and absorption costing will result in different operating income when:</a:t>
            </a:r>
          </a:p>
          <a:p>
            <a:pPr lvl="1" eaLnBrk="1" hangingPunct="1"/>
            <a:r>
              <a:rPr lang="en-US" dirty="0">
                <a:latin typeface="Verdana" charset="0"/>
                <a:ea typeface="Verdana" charset="0"/>
                <a:cs typeface="Verdana" charset="0"/>
              </a:rPr>
              <a:t>Units produced are more than units sold</a:t>
            </a:r>
          </a:p>
          <a:p>
            <a:pPr lvl="1" eaLnBrk="1" hangingPunct="1"/>
            <a:r>
              <a:rPr lang="en-US" dirty="0">
                <a:latin typeface="Verdana" charset="0"/>
                <a:ea typeface="Verdana" charset="0"/>
                <a:cs typeface="Verdana" charset="0"/>
              </a:rPr>
              <a:t>Units produced are less than units sold </a:t>
            </a:r>
          </a:p>
          <a:p>
            <a:pPr eaLnBrk="1" hangingPunct="1"/>
            <a:r>
              <a:rPr lang="en-US" dirty="0">
                <a:latin typeface="Verdana" charset="0"/>
                <a:ea typeface="MS PGothic" charset="0"/>
              </a:rPr>
              <a:t>The operating income result is the same under both methods when units produced equal units sold. </a:t>
            </a:r>
          </a:p>
        </p:txBody>
      </p:sp>
      <p:sp>
        <p:nvSpPr>
          <p:cNvPr id="33795"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838200" y="2209800"/>
          <a:ext cx="7467600" cy="4013201"/>
        </p:xfrm>
        <a:graphic>
          <a:graphicData uri="http://schemas.openxmlformats.org/drawingml/2006/table">
            <a:tbl>
              <a:tblPr firstRow="1" bandRow="1">
                <a:tableStyleId>{5C22544A-7EE6-4342-B048-85BDC9FD1C3A}</a:tableStyleId>
              </a:tblPr>
              <a:tblGrid>
                <a:gridCol w="3664656">
                  <a:extLst>
                    <a:ext uri="{9D8B030D-6E8A-4147-A177-3AD203B41FA5}">
                      <a16:colId xmlns:a16="http://schemas.microsoft.com/office/drawing/2014/main" val="20000"/>
                    </a:ext>
                  </a:extLst>
                </a:gridCol>
                <a:gridCol w="3802944">
                  <a:extLst>
                    <a:ext uri="{9D8B030D-6E8A-4147-A177-3AD203B41FA5}">
                      <a16:colId xmlns:a16="http://schemas.microsoft.com/office/drawing/2014/main" val="20001"/>
                    </a:ext>
                  </a:extLst>
                </a:gridCol>
              </a:tblGrid>
              <a:tr h="385479">
                <a:tc>
                  <a:txBody>
                    <a:bodyPr/>
                    <a:lstStyle/>
                    <a:p>
                      <a:r>
                        <a:rPr lang="en-US" sz="1800" dirty="0">
                          <a:solidFill>
                            <a:schemeClr val="tx1"/>
                          </a:solidFill>
                        </a:rPr>
                        <a:t>Absorption Costing</a:t>
                      </a:r>
                    </a:p>
                  </a:txBody>
                  <a:tcPr/>
                </a:tc>
                <a:tc>
                  <a:txBody>
                    <a:bodyPr/>
                    <a:lstStyle/>
                    <a:p>
                      <a:r>
                        <a:rPr lang="en-US" sz="1800" dirty="0">
                          <a:solidFill>
                            <a:schemeClr val="tx1"/>
                          </a:solidFill>
                        </a:rPr>
                        <a:t>Variable Costing</a:t>
                      </a:r>
                    </a:p>
                  </a:txBody>
                  <a:tcPr/>
                </a:tc>
                <a:extLst>
                  <a:ext uri="{0D108BD9-81ED-4DB2-BD59-A6C34878D82A}">
                    <a16:rowId xmlns:a16="http://schemas.microsoft.com/office/drawing/2014/main" val="10000"/>
                  </a:ext>
                </a:extLst>
              </a:tr>
              <a:tr h="385479">
                <a:tc>
                  <a:txBody>
                    <a:bodyPr/>
                    <a:lstStyle/>
                    <a:p>
                      <a:r>
                        <a:rPr lang="en-US" sz="1800" dirty="0"/>
                        <a:t>Sales </a:t>
                      </a:r>
                    </a:p>
                  </a:txBody>
                  <a:tcPr/>
                </a:tc>
                <a:tc>
                  <a:txBody>
                    <a:bodyPr/>
                    <a:lstStyle/>
                    <a:p>
                      <a:r>
                        <a:rPr lang="en-US" sz="1800" dirty="0"/>
                        <a:t>Sales </a:t>
                      </a:r>
                    </a:p>
                  </a:txBody>
                  <a:tcPr/>
                </a:tc>
                <a:extLst>
                  <a:ext uri="{0D108BD9-81ED-4DB2-BD59-A6C34878D82A}">
                    <a16:rowId xmlns:a16="http://schemas.microsoft.com/office/drawing/2014/main" val="10001"/>
                  </a:ext>
                </a:extLst>
              </a:tr>
              <a:tr h="1520790">
                <a:tc>
                  <a:txBody>
                    <a:bodyPr/>
                    <a:lstStyle/>
                    <a:p>
                      <a:r>
                        <a:rPr lang="en-US" sz="1800" u="sng" dirty="0"/>
                        <a:t>Less: Cost of Goods Sold</a:t>
                      </a:r>
                    </a:p>
                    <a:p>
                      <a:r>
                        <a:rPr lang="en-US" sz="1800" dirty="0"/>
                        <a:t>Direct Materials</a:t>
                      </a:r>
                    </a:p>
                    <a:p>
                      <a:r>
                        <a:rPr lang="en-US" sz="1800" dirty="0"/>
                        <a:t>Direct Labor</a:t>
                      </a:r>
                    </a:p>
                    <a:p>
                      <a:r>
                        <a:rPr lang="en-US" sz="1800" dirty="0"/>
                        <a:t>Variable</a:t>
                      </a:r>
                      <a:r>
                        <a:rPr lang="en-US" sz="1800" baseline="0" dirty="0"/>
                        <a:t> Manufacturing Overhead</a:t>
                      </a:r>
                    </a:p>
                    <a:p>
                      <a:r>
                        <a:rPr lang="en-US" sz="1800" baseline="0" dirty="0">
                          <a:solidFill>
                            <a:srgbClr val="FF0000"/>
                          </a:solidFill>
                        </a:rPr>
                        <a:t>Fixed Manufacturing Overhead</a:t>
                      </a:r>
                      <a:endParaRPr lang="en-US" sz="1800" dirty="0">
                        <a:solidFill>
                          <a:srgbClr val="FF0000"/>
                        </a:solidFill>
                      </a:endParaRPr>
                    </a:p>
                  </a:txBody>
                  <a:tcPr/>
                </a:tc>
                <a:tc>
                  <a:txBody>
                    <a:bodyPr/>
                    <a:lstStyle/>
                    <a:p>
                      <a:r>
                        <a:rPr lang="en-US" sz="1800" u="sng" dirty="0"/>
                        <a:t>Less: Variable Costs</a:t>
                      </a:r>
                    </a:p>
                    <a:p>
                      <a:r>
                        <a:rPr lang="en-US" sz="1800" dirty="0"/>
                        <a:t>Direct</a:t>
                      </a:r>
                      <a:r>
                        <a:rPr lang="en-US" sz="1800" baseline="0" dirty="0"/>
                        <a:t> Materials</a:t>
                      </a:r>
                    </a:p>
                    <a:p>
                      <a:r>
                        <a:rPr lang="en-US" sz="1800" baseline="0" dirty="0"/>
                        <a:t>Direct Labor </a:t>
                      </a:r>
                    </a:p>
                    <a:p>
                      <a:r>
                        <a:rPr lang="en-US" sz="1800" baseline="0" dirty="0"/>
                        <a:t>Variable Manufacturing Overhead</a:t>
                      </a:r>
                    </a:p>
                    <a:p>
                      <a:r>
                        <a:rPr lang="en-US" sz="1800" baseline="0" dirty="0">
                          <a:solidFill>
                            <a:srgbClr val="FF0000"/>
                          </a:solidFill>
                        </a:rPr>
                        <a:t>Variable Selling &amp; Admin. Expenses</a:t>
                      </a:r>
                      <a:endParaRPr lang="en-US" sz="1800" dirty="0">
                        <a:solidFill>
                          <a:srgbClr val="FF0000"/>
                        </a:solidFill>
                      </a:endParaRPr>
                    </a:p>
                  </a:txBody>
                  <a:tcPr/>
                </a:tc>
                <a:extLst>
                  <a:ext uri="{0D108BD9-81ED-4DB2-BD59-A6C34878D82A}">
                    <a16:rowId xmlns:a16="http://schemas.microsoft.com/office/drawing/2014/main" val="10002"/>
                  </a:ext>
                </a:extLst>
              </a:tr>
              <a:tr h="385479">
                <a:tc>
                  <a:txBody>
                    <a:bodyPr/>
                    <a:lstStyle/>
                    <a:p>
                      <a:r>
                        <a:rPr lang="en-US" sz="1800" dirty="0"/>
                        <a:t>Gross Profit </a:t>
                      </a:r>
                    </a:p>
                  </a:txBody>
                  <a:tcPr/>
                </a:tc>
                <a:tc>
                  <a:txBody>
                    <a:bodyPr/>
                    <a:lstStyle/>
                    <a:p>
                      <a:r>
                        <a:rPr lang="en-US" sz="1800" dirty="0"/>
                        <a:t>Contribution Margin</a:t>
                      </a:r>
                    </a:p>
                  </a:txBody>
                  <a:tcPr/>
                </a:tc>
                <a:extLst>
                  <a:ext uri="{0D108BD9-81ED-4DB2-BD59-A6C34878D82A}">
                    <a16:rowId xmlns:a16="http://schemas.microsoft.com/office/drawing/2014/main" val="10003"/>
                  </a:ext>
                </a:extLst>
              </a:tr>
              <a:tr h="950495">
                <a:tc>
                  <a:txBody>
                    <a:bodyPr/>
                    <a:lstStyle/>
                    <a:p>
                      <a:r>
                        <a:rPr lang="en-US" sz="1800" u="sng" dirty="0"/>
                        <a:t>Less: Selling and Admin. Expenses</a:t>
                      </a:r>
                    </a:p>
                    <a:p>
                      <a:r>
                        <a:rPr lang="en-US" sz="1800" dirty="0">
                          <a:solidFill>
                            <a:srgbClr val="FF0000"/>
                          </a:solidFill>
                        </a:rPr>
                        <a:t>Variable Selling &amp; Admin. Expenses</a:t>
                      </a:r>
                    </a:p>
                    <a:p>
                      <a:r>
                        <a:rPr lang="en-US" sz="1800" dirty="0"/>
                        <a:t>Fixed Selling</a:t>
                      </a:r>
                      <a:r>
                        <a:rPr lang="en-US" sz="1800" baseline="0" dirty="0"/>
                        <a:t> &amp; Admin. Expenses</a:t>
                      </a:r>
                      <a:endParaRPr lang="en-US" sz="1800" dirty="0"/>
                    </a:p>
                  </a:txBody>
                  <a:tcPr/>
                </a:tc>
                <a:tc>
                  <a:txBody>
                    <a:bodyPr/>
                    <a:lstStyle/>
                    <a:p>
                      <a:r>
                        <a:rPr lang="en-US" sz="1800" u="sng" dirty="0"/>
                        <a:t>Less: Fixed Costs</a:t>
                      </a:r>
                    </a:p>
                    <a:p>
                      <a:r>
                        <a:rPr lang="en-US" sz="1800" u="none" dirty="0">
                          <a:solidFill>
                            <a:srgbClr val="FF0000"/>
                          </a:solidFill>
                        </a:rPr>
                        <a:t>Fixed Manufacturing Overhead</a:t>
                      </a:r>
                    </a:p>
                    <a:p>
                      <a:r>
                        <a:rPr lang="en-US" sz="1800" u="none" dirty="0"/>
                        <a:t>Fixed</a:t>
                      </a:r>
                      <a:r>
                        <a:rPr lang="en-US" sz="1800" u="none" baseline="0" dirty="0"/>
                        <a:t> Selling &amp; Admin. Expenses</a:t>
                      </a:r>
                      <a:endParaRPr lang="en-US" sz="1800" u="none" dirty="0"/>
                    </a:p>
                  </a:txBody>
                  <a:tcPr/>
                </a:tc>
                <a:extLst>
                  <a:ext uri="{0D108BD9-81ED-4DB2-BD59-A6C34878D82A}">
                    <a16:rowId xmlns:a16="http://schemas.microsoft.com/office/drawing/2014/main" val="10004"/>
                  </a:ext>
                </a:extLst>
              </a:tr>
              <a:tr h="385479">
                <a:tc>
                  <a:txBody>
                    <a:bodyPr/>
                    <a:lstStyle/>
                    <a:p>
                      <a:r>
                        <a:rPr lang="en-US" sz="1800" dirty="0"/>
                        <a:t>Operating Income</a:t>
                      </a:r>
                    </a:p>
                  </a:txBody>
                  <a:tcPr/>
                </a:tc>
                <a:tc>
                  <a:txBody>
                    <a:bodyPr/>
                    <a:lstStyle/>
                    <a:p>
                      <a:r>
                        <a:rPr lang="en-US" sz="1800" dirty="0"/>
                        <a:t>Operating Income</a:t>
                      </a:r>
                    </a:p>
                  </a:txBody>
                  <a:tcPr/>
                </a:tc>
                <a:extLst>
                  <a:ext uri="{0D108BD9-81ED-4DB2-BD59-A6C34878D82A}">
                    <a16:rowId xmlns:a16="http://schemas.microsoft.com/office/drawing/2014/main" val="10005"/>
                  </a:ext>
                </a:extLst>
              </a:tr>
            </a:tbl>
          </a:graphicData>
        </a:graphic>
      </p:graphicFrame>
      <p:sp>
        <p:nvSpPr>
          <p:cNvPr id="35864"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15F62E4E-6C18-7B40-A8B1-38E16D6222EC}" type="slidenum">
              <a:rPr lang="en-US" sz="1200">
                <a:solidFill>
                  <a:srgbClr val="898989"/>
                </a:solidFill>
                <a:cs typeface="Verdana" charset="0"/>
              </a:rPr>
              <a:pPr/>
              <a:t>11</a:t>
            </a:fld>
            <a:endParaRPr lang="en-US" sz="1200" dirty="0">
              <a:solidFill>
                <a:srgbClr val="898989"/>
              </a:solidFill>
              <a:cs typeface="Verdana" charset="0"/>
            </a:endParaRPr>
          </a:p>
        </p:txBody>
      </p:sp>
      <p:sp>
        <p:nvSpPr>
          <p:cNvPr id="35866" name="TextBox 2"/>
          <p:cNvSpPr txBox="1">
            <a:spLocks noChangeArrowheads="1"/>
          </p:cNvSpPr>
          <p:nvPr/>
        </p:nvSpPr>
        <p:spPr bwMode="auto">
          <a:xfrm>
            <a:off x="533400" y="1733550"/>
            <a:ext cx="8305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US" sz="2000" dirty="0">
                <a:latin typeface="Verdana" charset="0"/>
                <a:cs typeface="Verdana" charset="0"/>
              </a:rPr>
              <a:t>Income statements for absorption costing and variable costing: </a:t>
            </a:r>
          </a:p>
        </p:txBody>
      </p:sp>
      <p:sp>
        <p:nvSpPr>
          <p:cNvPr id="7" name="Title 1"/>
          <p:cNvSpPr>
            <a:spLocks noGrp="1"/>
          </p:cNvSpPr>
          <p:nvPr>
            <p:ph type="title"/>
          </p:nvPr>
        </p:nvSpPr>
        <p:spPr/>
        <p:txBody>
          <a:bodyPr/>
          <a:lstStyle/>
          <a:p>
            <a:pPr eaLnBrk="1" hangingPunct="1"/>
            <a:r>
              <a:rPr lang="en-US" sz="3000" dirty="0">
                <a:solidFill>
                  <a:srgbClr val="0090B2"/>
                </a:solidFill>
                <a:latin typeface="Verdana" charset="0"/>
                <a:ea typeface="MS PGothic" charset="0"/>
              </a:rPr>
              <a:t>HOW DOES OPERATING INCOME </a:t>
            </a:r>
            <a:br>
              <a:rPr lang="en-US" sz="3000" dirty="0">
                <a:solidFill>
                  <a:srgbClr val="0090B2"/>
                </a:solidFill>
                <a:latin typeface="Verdana" charset="0"/>
                <a:ea typeface="MS PGothic" charset="0"/>
              </a:rPr>
            </a:br>
            <a:r>
              <a:rPr lang="en-US" sz="3000" dirty="0">
                <a:solidFill>
                  <a:srgbClr val="0090B2"/>
                </a:solidFill>
                <a:latin typeface="Verdana" charset="0"/>
                <a:ea typeface="MS PGothic" charset="0"/>
              </a:rPr>
              <a:t>DIFFER BETWEEN VARIABLE COSTING AND ABSORPTION COSTING?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Units Produced Equal Units Sold</a:t>
            </a:r>
          </a:p>
        </p:txBody>
      </p:sp>
      <p:sp>
        <p:nvSpPr>
          <p:cNvPr id="37890" name="Content Placeholder 2"/>
          <p:cNvSpPr>
            <a:spLocks noGrp="1"/>
          </p:cNvSpPr>
          <p:nvPr>
            <p:ph idx="1"/>
          </p:nvPr>
        </p:nvSpPr>
        <p:spPr/>
        <p:txBody>
          <a:bodyPr/>
          <a:lstStyle/>
          <a:p>
            <a:pPr eaLnBrk="1" hangingPunct="1"/>
            <a:r>
              <a:rPr lang="en-US" dirty="0">
                <a:latin typeface="Verdana" charset="0"/>
                <a:ea typeface="MS PGothic" charset="0"/>
              </a:rPr>
              <a:t>Assume the following: </a:t>
            </a:r>
          </a:p>
          <a:p>
            <a:pPr lvl="1" eaLnBrk="1" hangingPunct="1"/>
            <a:r>
              <a:rPr lang="en-US" dirty="0">
                <a:latin typeface="Verdana" charset="0"/>
                <a:ea typeface="Verdana" charset="0"/>
                <a:cs typeface="Verdana" charset="0"/>
              </a:rPr>
              <a:t>There is no beginning Finished Goods Inventory.</a:t>
            </a:r>
          </a:p>
          <a:p>
            <a:pPr lvl="1" eaLnBrk="1" hangingPunct="1"/>
            <a:r>
              <a:rPr lang="en-US" dirty="0">
                <a:latin typeface="Verdana" charset="0"/>
                <a:ea typeface="Verdana" charset="0"/>
                <a:cs typeface="Verdana" charset="0"/>
              </a:rPr>
              <a:t>The number of units produced is 2,000, and the number of units sold is also 2,000. </a:t>
            </a:r>
          </a:p>
          <a:p>
            <a:pPr lvl="1" eaLnBrk="1" hangingPunct="1"/>
            <a:r>
              <a:rPr lang="en-US" dirty="0">
                <a:latin typeface="Verdana" charset="0"/>
                <a:ea typeface="Verdana" charset="0"/>
                <a:cs typeface="Verdana" charset="0"/>
              </a:rPr>
              <a:t>There is no ending Finished Goods Inventory because all units are sold. </a:t>
            </a:r>
          </a:p>
          <a:p>
            <a:pPr eaLnBrk="1" hangingPunct="1"/>
            <a:r>
              <a:rPr lang="en-US" dirty="0">
                <a:latin typeface="Verdana" charset="0"/>
                <a:ea typeface="MS PGothic" charset="0"/>
              </a:rPr>
              <a:t>Operating income is the same under both methods.</a:t>
            </a:r>
          </a:p>
        </p:txBody>
      </p:sp>
      <p:sp>
        <p:nvSpPr>
          <p:cNvPr id="37891"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D35CFCFC-CAD8-B442-8C6D-A2F10DAC68DB}" type="slidenum">
              <a:rPr lang="en-US" sz="1200">
                <a:solidFill>
                  <a:srgbClr val="898989"/>
                </a:solidFill>
                <a:cs typeface="Verdana" charset="0"/>
              </a:rPr>
              <a:pPr/>
              <a:t>12</a:t>
            </a:fld>
            <a:endParaRPr lang="en-US" sz="1200" dirty="0">
              <a:solidFill>
                <a:srgbClr val="898989"/>
              </a:solidFill>
              <a:cs typeface="Verdana"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0FAB5E56-9440-7D43-AEE2-926B62C243B1}" type="slidenum">
              <a:rPr lang="en-US" sz="1200">
                <a:solidFill>
                  <a:srgbClr val="898989"/>
                </a:solidFill>
                <a:cs typeface="Verdana" charset="0"/>
              </a:rPr>
              <a:pPr/>
              <a:t>13</a:t>
            </a:fld>
            <a:endParaRPr lang="en-US" sz="1200" dirty="0">
              <a:solidFill>
                <a:srgbClr val="898989"/>
              </a:solidFill>
              <a:cs typeface="Verdana" charset="0"/>
            </a:endParaRPr>
          </a:p>
        </p:txBody>
      </p:sp>
      <p:pic>
        <p:nvPicPr>
          <p:cNvPr id="3" name="Picture 2"/>
          <p:cNvPicPr>
            <a:picLocks noChangeAspect="1"/>
          </p:cNvPicPr>
          <p:nvPr/>
        </p:nvPicPr>
        <p:blipFill>
          <a:blip r:embed="rId3"/>
          <a:stretch>
            <a:fillRect/>
          </a:stretch>
        </p:blipFill>
        <p:spPr>
          <a:xfrm>
            <a:off x="945406" y="304800"/>
            <a:ext cx="7253189" cy="612648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Units Produced Are More </a:t>
            </a:r>
            <a:br>
              <a:rPr lang="en-US" dirty="0">
                <a:solidFill>
                  <a:srgbClr val="BE7A00"/>
                </a:solidFill>
                <a:latin typeface="Verdana" charset="0"/>
                <a:ea typeface="MS PGothic" charset="0"/>
              </a:rPr>
            </a:br>
            <a:r>
              <a:rPr lang="en-US" dirty="0">
                <a:solidFill>
                  <a:srgbClr val="BE7A00"/>
                </a:solidFill>
                <a:latin typeface="Verdana" charset="0"/>
                <a:ea typeface="MS PGothic" charset="0"/>
              </a:rPr>
              <a:t>Than Units Sold</a:t>
            </a:r>
          </a:p>
        </p:txBody>
      </p:sp>
      <p:sp>
        <p:nvSpPr>
          <p:cNvPr id="41986" name="Content Placeholder 2"/>
          <p:cNvSpPr>
            <a:spLocks noGrp="1"/>
          </p:cNvSpPr>
          <p:nvPr>
            <p:ph idx="1"/>
          </p:nvPr>
        </p:nvSpPr>
        <p:spPr/>
        <p:txBody>
          <a:bodyPr/>
          <a:lstStyle/>
          <a:p>
            <a:pPr eaLnBrk="1" hangingPunct="1"/>
            <a:r>
              <a:rPr lang="en-US" dirty="0">
                <a:latin typeface="Verdana" charset="0"/>
                <a:ea typeface="MS PGothic" charset="0"/>
              </a:rPr>
              <a:t>Assume the following:</a:t>
            </a:r>
          </a:p>
          <a:p>
            <a:pPr lvl="1" eaLnBrk="1" hangingPunct="1"/>
            <a:r>
              <a:rPr lang="en-US" dirty="0">
                <a:latin typeface="Verdana" charset="0"/>
                <a:ea typeface="Verdana" charset="0"/>
                <a:cs typeface="Verdana" charset="0"/>
              </a:rPr>
              <a:t>There is no beginning Finished Goods Inventory.</a:t>
            </a:r>
          </a:p>
          <a:p>
            <a:pPr lvl="1" eaLnBrk="1" hangingPunct="1"/>
            <a:r>
              <a:rPr lang="en-US" dirty="0">
                <a:latin typeface="Verdana" charset="0"/>
                <a:ea typeface="Verdana" charset="0"/>
                <a:cs typeface="Verdana" charset="0"/>
              </a:rPr>
              <a:t>The company produced 2,500 tablet computers.</a:t>
            </a:r>
          </a:p>
          <a:p>
            <a:pPr lvl="1" eaLnBrk="1" hangingPunct="1"/>
            <a:r>
              <a:rPr lang="en-US" dirty="0">
                <a:latin typeface="Verdana" charset="0"/>
                <a:ea typeface="Verdana" charset="0"/>
                <a:cs typeface="Verdana" charset="0"/>
              </a:rPr>
              <a:t>The company sold 2,000 tablet computers.</a:t>
            </a:r>
          </a:p>
          <a:p>
            <a:pPr lvl="1" eaLnBrk="1" hangingPunct="1"/>
            <a:r>
              <a:rPr lang="en-US" dirty="0">
                <a:latin typeface="Verdana" charset="0"/>
                <a:ea typeface="Verdana" charset="0"/>
                <a:cs typeface="Verdana" charset="0"/>
              </a:rPr>
              <a:t>500 units are included in ending Finished Goods Inventory. </a:t>
            </a:r>
          </a:p>
          <a:p>
            <a:pPr eaLnBrk="1" hangingPunct="1"/>
            <a:r>
              <a:rPr lang="en-US" dirty="0">
                <a:latin typeface="Verdana" charset="0"/>
                <a:ea typeface="MS PGothic" charset="0"/>
              </a:rPr>
              <a:t>Operating income under absorption costing is greater than under variable costing.</a:t>
            </a:r>
          </a:p>
        </p:txBody>
      </p:sp>
      <p:sp>
        <p:nvSpPr>
          <p:cNvPr id="41987"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3F144A50-A2E9-074F-81F7-3FBF20AA99A5}" type="slidenum">
              <a:rPr lang="en-US" sz="1200">
                <a:solidFill>
                  <a:srgbClr val="898989"/>
                </a:solidFill>
                <a:cs typeface="Verdana" charset="0"/>
              </a:rPr>
              <a:pPr/>
              <a:t>14</a:t>
            </a:fld>
            <a:endParaRPr lang="en-US" sz="1200" dirty="0">
              <a:solidFill>
                <a:srgbClr val="898989"/>
              </a:solidFill>
              <a:cs typeface="Verdana"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67B46051-8F53-E74B-960B-77089C70499F}" type="slidenum">
              <a:rPr lang="en-US" sz="1200">
                <a:solidFill>
                  <a:srgbClr val="898989"/>
                </a:solidFill>
                <a:cs typeface="Verdana" charset="0"/>
              </a:rPr>
              <a:pPr/>
              <a:t>15</a:t>
            </a:fld>
            <a:endParaRPr lang="en-US" sz="1200" dirty="0">
              <a:solidFill>
                <a:srgbClr val="898989"/>
              </a:solidFill>
              <a:cs typeface="Verdana" charset="0"/>
            </a:endParaRPr>
          </a:p>
        </p:txBody>
      </p:sp>
      <p:sp>
        <p:nvSpPr>
          <p:cNvPr id="6"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Units Produced Are More </a:t>
            </a:r>
            <a:br>
              <a:rPr lang="en-US" dirty="0">
                <a:solidFill>
                  <a:srgbClr val="BE7A00"/>
                </a:solidFill>
                <a:latin typeface="Verdana" charset="0"/>
                <a:ea typeface="MS PGothic" charset="0"/>
              </a:rPr>
            </a:br>
            <a:r>
              <a:rPr lang="en-US" dirty="0">
                <a:solidFill>
                  <a:srgbClr val="BE7A00"/>
                </a:solidFill>
                <a:latin typeface="Verdana" charset="0"/>
                <a:ea typeface="MS PGothic" charset="0"/>
              </a:rPr>
              <a:t>Than Units Sold</a:t>
            </a:r>
          </a:p>
        </p:txBody>
      </p:sp>
      <p:pic>
        <p:nvPicPr>
          <p:cNvPr id="4" name="Content Placeholder 3"/>
          <p:cNvPicPr>
            <a:picLocks noGrp="1" noChangeAspect="1"/>
          </p:cNvPicPr>
          <p:nvPr>
            <p:ph idx="1"/>
          </p:nvPr>
        </p:nvPicPr>
        <p:blipFill>
          <a:blip r:embed="rId3"/>
          <a:stretch>
            <a:fillRect/>
          </a:stretch>
        </p:blipFill>
        <p:spPr>
          <a:xfrm>
            <a:off x="457200" y="2124986"/>
            <a:ext cx="8229600" cy="347639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7577AD3D-4E08-AE4F-BBDC-AB59888D08DB}" type="slidenum">
              <a:rPr lang="en-US" sz="1200">
                <a:solidFill>
                  <a:srgbClr val="898989"/>
                </a:solidFill>
                <a:cs typeface="Verdana" charset="0"/>
              </a:rPr>
              <a:pPr/>
              <a:t>16</a:t>
            </a:fld>
            <a:endParaRPr lang="en-US" sz="1200" dirty="0">
              <a:solidFill>
                <a:srgbClr val="898989"/>
              </a:solidFill>
              <a:cs typeface="Verdana" charset="0"/>
            </a:endParaRPr>
          </a:p>
        </p:txBody>
      </p:sp>
      <p:pic>
        <p:nvPicPr>
          <p:cNvPr id="4" name="Picture 3"/>
          <p:cNvPicPr>
            <a:picLocks noChangeAspect="1"/>
          </p:cNvPicPr>
          <p:nvPr/>
        </p:nvPicPr>
        <p:blipFill>
          <a:blip r:embed="rId3"/>
          <a:stretch>
            <a:fillRect/>
          </a:stretch>
        </p:blipFill>
        <p:spPr>
          <a:xfrm>
            <a:off x="735151" y="182880"/>
            <a:ext cx="7673698" cy="621792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Units Produced Are Less </a:t>
            </a:r>
            <a:br>
              <a:rPr lang="en-US" dirty="0">
                <a:solidFill>
                  <a:srgbClr val="BE7A00"/>
                </a:solidFill>
                <a:latin typeface="Verdana" charset="0"/>
                <a:ea typeface="MS PGothic" charset="0"/>
              </a:rPr>
            </a:br>
            <a:r>
              <a:rPr lang="en-US" dirty="0">
                <a:solidFill>
                  <a:srgbClr val="BE7A00"/>
                </a:solidFill>
                <a:latin typeface="Verdana" charset="0"/>
                <a:ea typeface="MS PGothic" charset="0"/>
              </a:rPr>
              <a:t>Than Units Sold</a:t>
            </a:r>
          </a:p>
        </p:txBody>
      </p:sp>
      <p:sp>
        <p:nvSpPr>
          <p:cNvPr id="50178" name="Content Placeholder 2"/>
          <p:cNvSpPr>
            <a:spLocks noGrp="1"/>
          </p:cNvSpPr>
          <p:nvPr>
            <p:ph idx="1"/>
          </p:nvPr>
        </p:nvSpPr>
        <p:spPr/>
        <p:txBody>
          <a:bodyPr/>
          <a:lstStyle/>
          <a:p>
            <a:pPr eaLnBrk="1" hangingPunct="1"/>
            <a:r>
              <a:rPr lang="en-US" dirty="0">
                <a:latin typeface="Verdana" charset="0"/>
                <a:ea typeface="MS PGothic" charset="0"/>
              </a:rPr>
              <a:t>Assume the following:</a:t>
            </a:r>
          </a:p>
          <a:p>
            <a:pPr lvl="1" eaLnBrk="1" hangingPunct="1"/>
            <a:r>
              <a:rPr lang="en-US" dirty="0">
                <a:latin typeface="Verdana" charset="0"/>
                <a:ea typeface="Verdana" charset="0"/>
                <a:cs typeface="Verdana" charset="0"/>
              </a:rPr>
              <a:t>There are 500 units in beginning Finished Goods Inventory.</a:t>
            </a:r>
          </a:p>
          <a:p>
            <a:pPr lvl="1" eaLnBrk="1" hangingPunct="1"/>
            <a:r>
              <a:rPr lang="en-US" dirty="0">
                <a:latin typeface="Verdana" charset="0"/>
                <a:ea typeface="Verdana" charset="0"/>
                <a:cs typeface="Verdana" charset="0"/>
              </a:rPr>
              <a:t>The company produced 1,500 tablet computers.</a:t>
            </a:r>
          </a:p>
          <a:p>
            <a:pPr lvl="1" eaLnBrk="1" hangingPunct="1"/>
            <a:r>
              <a:rPr lang="en-US" dirty="0">
                <a:latin typeface="Verdana" charset="0"/>
                <a:ea typeface="Verdana" charset="0"/>
                <a:cs typeface="Verdana" charset="0"/>
              </a:rPr>
              <a:t>The company sold 2,000 tablet computers.</a:t>
            </a:r>
          </a:p>
          <a:p>
            <a:pPr lvl="1" eaLnBrk="1" hangingPunct="1"/>
            <a:r>
              <a:rPr lang="en-US" dirty="0">
                <a:latin typeface="Verdana" charset="0"/>
                <a:ea typeface="Verdana" charset="0"/>
                <a:cs typeface="Verdana" charset="0"/>
              </a:rPr>
              <a:t>There are zero units in ending Finished Goods Inventory.</a:t>
            </a:r>
          </a:p>
          <a:p>
            <a:pPr eaLnBrk="1" hangingPunct="1"/>
            <a:r>
              <a:rPr lang="en-US" dirty="0">
                <a:latin typeface="Verdana" charset="0"/>
                <a:ea typeface="MS PGothic" charset="0"/>
              </a:rPr>
              <a:t>Operating income under absorption costing is less than under variable costing.</a:t>
            </a:r>
          </a:p>
        </p:txBody>
      </p:sp>
      <p:sp>
        <p:nvSpPr>
          <p:cNvPr id="50179"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AA968CDD-5AAF-5C46-98C3-2DF72E07F6FB}" type="slidenum">
              <a:rPr lang="en-US" sz="1200">
                <a:solidFill>
                  <a:srgbClr val="898989"/>
                </a:solidFill>
                <a:cs typeface="Verdana" charset="0"/>
              </a:rPr>
              <a:pPr/>
              <a:t>17</a:t>
            </a:fld>
            <a:endParaRPr lang="en-US" sz="1200" dirty="0">
              <a:solidFill>
                <a:srgbClr val="898989"/>
              </a:solidFill>
              <a:cs typeface="Verdana"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82C1D575-9193-5645-9B77-19FAA6431F3D}" type="slidenum">
              <a:rPr lang="en-US" sz="1200">
                <a:solidFill>
                  <a:srgbClr val="898989"/>
                </a:solidFill>
                <a:cs typeface="Verdana" charset="0"/>
              </a:rPr>
              <a:pPr/>
              <a:t>18</a:t>
            </a:fld>
            <a:endParaRPr lang="en-US" sz="1200" dirty="0">
              <a:solidFill>
                <a:srgbClr val="898989"/>
              </a:solidFill>
              <a:cs typeface="Verdana" charset="0"/>
            </a:endParaRPr>
          </a:p>
        </p:txBody>
      </p:sp>
      <p:sp>
        <p:nvSpPr>
          <p:cNvPr id="6"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Units Produced Are Less </a:t>
            </a:r>
            <a:br>
              <a:rPr lang="en-US" dirty="0">
                <a:solidFill>
                  <a:srgbClr val="BE7A00"/>
                </a:solidFill>
                <a:latin typeface="Verdana" charset="0"/>
                <a:ea typeface="MS PGothic" charset="0"/>
              </a:rPr>
            </a:br>
            <a:r>
              <a:rPr lang="en-US" dirty="0">
                <a:solidFill>
                  <a:srgbClr val="BE7A00"/>
                </a:solidFill>
                <a:latin typeface="Verdana" charset="0"/>
                <a:ea typeface="MS PGothic" charset="0"/>
              </a:rPr>
              <a:t>Than Units Sold</a:t>
            </a:r>
          </a:p>
        </p:txBody>
      </p:sp>
      <p:pic>
        <p:nvPicPr>
          <p:cNvPr id="4" name="Content Placeholder 3"/>
          <p:cNvPicPr>
            <a:picLocks noGrp="1" noChangeAspect="1"/>
          </p:cNvPicPr>
          <p:nvPr>
            <p:ph idx="1"/>
          </p:nvPr>
        </p:nvPicPr>
        <p:blipFill>
          <a:blip r:embed="rId3"/>
          <a:stretch>
            <a:fillRect/>
          </a:stretch>
        </p:blipFill>
        <p:spPr>
          <a:xfrm>
            <a:off x="457200" y="1895691"/>
            <a:ext cx="8229600" cy="393498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55B9C0AA-EE44-974E-AB43-3372FE9E10B0}" type="slidenum">
              <a:rPr lang="en-US" sz="1200">
                <a:solidFill>
                  <a:srgbClr val="898989"/>
                </a:solidFill>
                <a:cs typeface="Verdana" charset="0"/>
              </a:rPr>
              <a:pPr/>
              <a:t>19</a:t>
            </a:fld>
            <a:endParaRPr lang="en-US" sz="1200" dirty="0">
              <a:solidFill>
                <a:srgbClr val="898989"/>
              </a:solidFill>
              <a:cs typeface="Verdana" charset="0"/>
            </a:endParaRPr>
          </a:p>
        </p:txBody>
      </p:sp>
      <p:pic>
        <p:nvPicPr>
          <p:cNvPr id="4" name="Picture 3"/>
          <p:cNvPicPr>
            <a:picLocks noChangeAspect="1"/>
          </p:cNvPicPr>
          <p:nvPr/>
        </p:nvPicPr>
        <p:blipFill>
          <a:blip r:embed="rId3"/>
          <a:stretch>
            <a:fillRect/>
          </a:stretch>
        </p:blipFill>
        <p:spPr>
          <a:xfrm>
            <a:off x="842777" y="152400"/>
            <a:ext cx="7458447" cy="63093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3600" dirty="0">
                <a:latin typeface="Verdana" charset="0"/>
                <a:ea typeface="MS PGothic" charset="0"/>
              </a:rPr>
              <a:t>Chapter </a:t>
            </a:r>
            <a:r>
              <a:rPr lang="en-US" sz="3600" dirty="0">
                <a:solidFill>
                  <a:srgbClr val="3EB211"/>
                </a:solidFill>
                <a:latin typeface="Verdana" charset="0"/>
                <a:ea typeface="MS PGothic" charset="0"/>
              </a:rPr>
              <a:t>21</a:t>
            </a:r>
            <a:r>
              <a:rPr lang="en-US" sz="3600" dirty="0">
                <a:latin typeface="Verdana" charset="0"/>
                <a:ea typeface="MS PGothic" charset="0"/>
              </a:rPr>
              <a:t> Learning Objectives</a:t>
            </a:r>
          </a:p>
        </p:txBody>
      </p:sp>
      <p:sp>
        <p:nvSpPr>
          <p:cNvPr id="17410" name="Content Placeholder 2"/>
          <p:cNvSpPr>
            <a:spLocks noGrp="1"/>
          </p:cNvSpPr>
          <p:nvPr>
            <p:ph idx="1"/>
          </p:nvPr>
        </p:nvSpPr>
        <p:spPr>
          <a:xfrm>
            <a:off x="3733800" y="1600200"/>
            <a:ext cx="5257800" cy="4525963"/>
          </a:xfrm>
        </p:spPr>
        <p:txBody>
          <a:bodyPr/>
          <a:lstStyle/>
          <a:p>
            <a:pPr marL="514350" indent="-514350" eaLnBrk="1" hangingPunct="1">
              <a:buFont typeface="Arial" charset="0"/>
              <a:buAutoNum type="arabicPeriod"/>
            </a:pPr>
            <a:r>
              <a:rPr lang="en-US" dirty="0">
                <a:latin typeface="Verdana" charset="0"/>
                <a:ea typeface="MS PGothic" charset="0"/>
              </a:rPr>
              <a:t>Distinguish between variable costing and absorption costing</a:t>
            </a:r>
          </a:p>
          <a:p>
            <a:pPr marL="514350" indent="-514350" eaLnBrk="1" hangingPunct="1">
              <a:buFont typeface="Arial" charset="0"/>
              <a:buAutoNum type="arabicPeriod"/>
            </a:pPr>
            <a:r>
              <a:rPr lang="en-US" dirty="0">
                <a:latin typeface="Verdana" charset="0"/>
                <a:ea typeface="MS PGothic" charset="0"/>
              </a:rPr>
              <a:t>Compute operating income using variable costing and absorption costing</a:t>
            </a:r>
          </a:p>
        </p:txBody>
      </p:sp>
      <p:sp>
        <p:nvSpPr>
          <p:cNvPr id="17411"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C335BD53-F2E3-A84E-9CC9-D8CC0E9C3613}" type="slidenum">
              <a:rPr lang="en-US" sz="1200">
                <a:solidFill>
                  <a:srgbClr val="898989"/>
                </a:solidFill>
                <a:cs typeface="Verdana" charset="0"/>
              </a:rPr>
              <a:pPr/>
              <a:t>2</a:t>
            </a:fld>
            <a:endParaRPr lang="en-US" sz="1200" dirty="0">
              <a:solidFill>
                <a:srgbClr val="898989"/>
              </a:solidFill>
              <a:cs typeface="Verdana" charset="0"/>
            </a:endParaRPr>
          </a:p>
        </p:txBody>
      </p:sp>
      <p:pic>
        <p:nvPicPr>
          <p:cNvPr id="17412"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4040424">
            <a:off x="967582" y="2086769"/>
            <a:ext cx="2033587" cy="2955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3AE7B94C-8668-B24F-86A1-1AA3D8714370}" type="slidenum">
              <a:rPr lang="en-US" sz="1200">
                <a:solidFill>
                  <a:srgbClr val="898989"/>
                </a:solidFill>
                <a:cs typeface="Verdana" charset="0"/>
              </a:rPr>
              <a:pPr/>
              <a:t>20</a:t>
            </a:fld>
            <a:endParaRPr lang="en-US" sz="1200" dirty="0">
              <a:solidFill>
                <a:srgbClr val="898989"/>
              </a:solidFill>
              <a:cs typeface="Verdana" charset="0"/>
            </a:endParaRPr>
          </a:p>
        </p:txBody>
      </p:sp>
      <p:pic>
        <p:nvPicPr>
          <p:cNvPr id="7" name="Picture 6"/>
          <p:cNvPicPr>
            <a:picLocks noChangeAspect="1"/>
          </p:cNvPicPr>
          <p:nvPr/>
        </p:nvPicPr>
        <p:blipFill>
          <a:blip r:embed="rId3"/>
          <a:stretch>
            <a:fillRect/>
          </a:stretch>
        </p:blipFill>
        <p:spPr>
          <a:xfrm>
            <a:off x="830504" y="91440"/>
            <a:ext cx="7482992" cy="630936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b="1" dirty="0">
                <a:latin typeface="Verdana" charset="0"/>
                <a:ea typeface="MS PGothic" charset="0"/>
              </a:rPr>
              <a:t>Learning Objective 3</a:t>
            </a:r>
          </a:p>
        </p:txBody>
      </p:sp>
      <p:sp>
        <p:nvSpPr>
          <p:cNvPr id="60418" name="Content Placeholder 2"/>
          <p:cNvSpPr>
            <a:spLocks noGrp="1"/>
          </p:cNvSpPr>
          <p:nvPr>
            <p:ph idx="1"/>
          </p:nvPr>
        </p:nvSpPr>
        <p:spPr>
          <a:xfrm>
            <a:off x="4114800" y="2362200"/>
            <a:ext cx="4800600" cy="3763963"/>
          </a:xfrm>
        </p:spPr>
        <p:txBody>
          <a:bodyPr/>
          <a:lstStyle/>
          <a:p>
            <a:pPr marL="0" indent="0" eaLnBrk="1" hangingPunct="1">
              <a:buFont typeface="Arial" charset="0"/>
              <a:buNone/>
            </a:pPr>
            <a:r>
              <a:rPr lang="en-US" sz="3200" dirty="0">
                <a:latin typeface="Verdana" charset="0"/>
                <a:ea typeface="MS PGothic" charset="0"/>
              </a:rPr>
              <a:t>Use variable costing to make management decisions for a manufacturing business</a:t>
            </a:r>
          </a:p>
        </p:txBody>
      </p:sp>
      <p:sp>
        <p:nvSpPr>
          <p:cNvPr id="60419"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25CF225C-E245-FE41-86D5-68B922BAFEA7}" type="slidenum">
              <a:rPr lang="en-US" sz="1200">
                <a:solidFill>
                  <a:srgbClr val="898989"/>
                </a:solidFill>
                <a:cs typeface="Verdana" charset="0"/>
              </a:rPr>
              <a:pPr/>
              <a:t>21</a:t>
            </a:fld>
            <a:endParaRPr lang="en-US" sz="1200" dirty="0">
              <a:solidFill>
                <a:srgbClr val="898989"/>
              </a:solidFill>
              <a:cs typeface="Verdana" charset="0"/>
            </a:endParaRPr>
          </a:p>
        </p:txBody>
      </p:sp>
      <p:pic>
        <p:nvPicPr>
          <p:cNvPr id="60420"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4040424">
            <a:off x="967582" y="2086769"/>
            <a:ext cx="2033587" cy="2955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sz="2800" dirty="0">
                <a:solidFill>
                  <a:srgbClr val="0090B2"/>
                </a:solidFill>
                <a:latin typeface="Verdana" charset="0"/>
                <a:ea typeface="MS PGothic" charset="0"/>
              </a:rPr>
              <a:t>HOW CAN VARIABLE COSTING </a:t>
            </a:r>
            <a:br>
              <a:rPr lang="en-US" sz="2800" dirty="0">
                <a:solidFill>
                  <a:srgbClr val="0090B2"/>
                </a:solidFill>
                <a:latin typeface="Verdana" charset="0"/>
                <a:ea typeface="MS PGothic" charset="0"/>
              </a:rPr>
            </a:br>
            <a:r>
              <a:rPr lang="en-US" sz="2800" dirty="0">
                <a:solidFill>
                  <a:srgbClr val="0090B2"/>
                </a:solidFill>
                <a:latin typeface="Verdana" charset="0"/>
                <a:ea typeface="MS PGothic" charset="0"/>
              </a:rPr>
              <a:t>BE USED FOR DECISION MAKING </a:t>
            </a:r>
            <a:br>
              <a:rPr lang="en-US" sz="2800" dirty="0">
                <a:solidFill>
                  <a:srgbClr val="0090B2"/>
                </a:solidFill>
                <a:latin typeface="Verdana" charset="0"/>
                <a:ea typeface="MS PGothic" charset="0"/>
              </a:rPr>
            </a:br>
            <a:r>
              <a:rPr lang="en-US" sz="2800" dirty="0">
                <a:solidFill>
                  <a:srgbClr val="0090B2"/>
                </a:solidFill>
                <a:latin typeface="Verdana" charset="0"/>
                <a:ea typeface="MS PGothic" charset="0"/>
              </a:rPr>
              <a:t>IN A MANUFACTURING COMPANY?</a:t>
            </a:r>
          </a:p>
        </p:txBody>
      </p:sp>
      <p:sp>
        <p:nvSpPr>
          <p:cNvPr id="62466" name="Content Placeholder 2"/>
          <p:cNvSpPr>
            <a:spLocks noGrp="1"/>
          </p:cNvSpPr>
          <p:nvPr>
            <p:ph idx="1"/>
          </p:nvPr>
        </p:nvSpPr>
        <p:spPr>
          <a:xfrm>
            <a:off x="457200" y="1951037"/>
            <a:ext cx="8229600" cy="4449763"/>
          </a:xfrm>
        </p:spPr>
        <p:txBody>
          <a:bodyPr/>
          <a:lstStyle/>
          <a:p>
            <a:pPr eaLnBrk="1" hangingPunct="1"/>
            <a:r>
              <a:rPr lang="en-US" dirty="0">
                <a:latin typeface="Verdana" charset="0"/>
                <a:ea typeface="MS PGothic" charset="0"/>
              </a:rPr>
              <a:t>For decision making, some cases should use variable costing, while other cases should use absorption costing.</a:t>
            </a:r>
          </a:p>
          <a:p>
            <a:pPr eaLnBrk="1" hangingPunct="1"/>
            <a:r>
              <a:rPr lang="en-US" dirty="0">
                <a:latin typeface="Verdana" charset="0"/>
                <a:ea typeface="MS PGothic" charset="0"/>
              </a:rPr>
              <a:t>Manager decisions include: </a:t>
            </a:r>
          </a:p>
          <a:p>
            <a:pPr lvl="1" eaLnBrk="1" hangingPunct="1"/>
            <a:r>
              <a:rPr lang="en-US" dirty="0">
                <a:latin typeface="Verdana" charset="0"/>
                <a:ea typeface="Verdana" charset="0"/>
                <a:cs typeface="Verdana" charset="0"/>
              </a:rPr>
              <a:t>Setting sales prices</a:t>
            </a:r>
          </a:p>
          <a:p>
            <a:pPr lvl="1" eaLnBrk="1" hangingPunct="1"/>
            <a:r>
              <a:rPr lang="en-US" dirty="0">
                <a:latin typeface="Verdana" charset="0"/>
                <a:ea typeface="Verdana" charset="0"/>
                <a:cs typeface="Verdana" charset="0"/>
              </a:rPr>
              <a:t>Controlling costs</a:t>
            </a:r>
          </a:p>
          <a:p>
            <a:pPr lvl="1" eaLnBrk="1" hangingPunct="1"/>
            <a:r>
              <a:rPr lang="en-US" dirty="0">
                <a:latin typeface="Verdana" charset="0"/>
                <a:ea typeface="Verdana" charset="0"/>
                <a:cs typeface="Verdana" charset="0"/>
              </a:rPr>
              <a:t>Planning production </a:t>
            </a:r>
          </a:p>
        </p:txBody>
      </p:sp>
      <p:sp>
        <p:nvSpPr>
          <p:cNvPr id="62467"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1A3E3FF2-244D-7647-97E6-B8E4417DC33C}" type="slidenum">
              <a:rPr lang="en-US" sz="1200">
                <a:solidFill>
                  <a:srgbClr val="898989"/>
                </a:solidFill>
                <a:cs typeface="Verdana" charset="0"/>
              </a:rPr>
              <a:pPr/>
              <a:t>22</a:t>
            </a:fld>
            <a:endParaRPr lang="en-US" sz="1200" dirty="0">
              <a:solidFill>
                <a:srgbClr val="898989"/>
              </a:solidFill>
              <a:cs typeface="Verdana"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F287FFC4-B50E-3949-B0BF-9CE1B73B686F}" type="slidenum">
              <a:rPr lang="en-US" sz="1200">
                <a:solidFill>
                  <a:srgbClr val="898989"/>
                </a:solidFill>
                <a:cs typeface="Verdana" charset="0"/>
              </a:rPr>
              <a:pPr/>
              <a:t>23</a:t>
            </a:fld>
            <a:endParaRPr lang="en-US" sz="1200" dirty="0">
              <a:solidFill>
                <a:srgbClr val="898989"/>
              </a:solidFill>
              <a:cs typeface="Verdana" charset="0"/>
            </a:endParaRPr>
          </a:p>
        </p:txBody>
      </p:sp>
      <p:pic>
        <p:nvPicPr>
          <p:cNvPr id="3" name="Picture 2"/>
          <p:cNvPicPr>
            <a:picLocks noChangeAspect="1"/>
          </p:cNvPicPr>
          <p:nvPr/>
        </p:nvPicPr>
        <p:blipFill>
          <a:blip r:embed="rId3"/>
          <a:stretch>
            <a:fillRect/>
          </a:stretch>
        </p:blipFill>
        <p:spPr>
          <a:xfrm>
            <a:off x="1310945" y="43939"/>
            <a:ext cx="6522111" cy="63093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3600" dirty="0">
                <a:latin typeface="Verdana" charset="0"/>
                <a:ea typeface="MS PGothic" charset="0"/>
              </a:rPr>
              <a:t>Chapter </a:t>
            </a:r>
            <a:r>
              <a:rPr lang="en-US" sz="3600" dirty="0">
                <a:solidFill>
                  <a:srgbClr val="3EB211"/>
                </a:solidFill>
                <a:latin typeface="Verdana" charset="0"/>
                <a:ea typeface="MS PGothic" charset="0"/>
              </a:rPr>
              <a:t>21</a:t>
            </a:r>
            <a:r>
              <a:rPr lang="en-US" sz="3600" dirty="0">
                <a:latin typeface="Verdana" charset="0"/>
                <a:ea typeface="MS PGothic" charset="0"/>
              </a:rPr>
              <a:t> Learning Objectives</a:t>
            </a:r>
          </a:p>
        </p:txBody>
      </p:sp>
      <p:sp>
        <p:nvSpPr>
          <p:cNvPr id="19458" name="Content Placeholder 2"/>
          <p:cNvSpPr>
            <a:spLocks noGrp="1"/>
          </p:cNvSpPr>
          <p:nvPr>
            <p:ph idx="1"/>
          </p:nvPr>
        </p:nvSpPr>
        <p:spPr>
          <a:xfrm>
            <a:off x="3733800" y="1600200"/>
            <a:ext cx="5257800" cy="4525963"/>
          </a:xfrm>
        </p:spPr>
        <p:txBody>
          <a:bodyPr/>
          <a:lstStyle/>
          <a:p>
            <a:pPr marL="514350" indent="-514350" eaLnBrk="1" hangingPunct="1">
              <a:buFont typeface="Calibri" charset="0"/>
              <a:buAutoNum type="arabicPeriod" startAt="3"/>
            </a:pPr>
            <a:r>
              <a:rPr lang="en-US" dirty="0">
                <a:latin typeface="Verdana" charset="0"/>
                <a:ea typeface="MS PGothic" charset="0"/>
              </a:rPr>
              <a:t>Use variable costing to make management decisions for a manufacturing business</a:t>
            </a:r>
          </a:p>
          <a:p>
            <a:pPr marL="514350" indent="-514350" eaLnBrk="1" hangingPunct="1">
              <a:buFont typeface="Arial" charset="0"/>
              <a:buAutoNum type="arabicPeriod" startAt="3"/>
            </a:pPr>
            <a:r>
              <a:rPr lang="en-US" dirty="0">
                <a:latin typeface="Verdana" charset="0"/>
                <a:ea typeface="MS PGothic" charset="0"/>
              </a:rPr>
              <a:t>Use variable costing to make management decisions for a service business</a:t>
            </a:r>
          </a:p>
          <a:p>
            <a:pPr marL="514350" indent="-514350" eaLnBrk="1" hangingPunct="1">
              <a:buFont typeface="Arial" charset="0"/>
              <a:buAutoNum type="arabicPeriod" startAt="3"/>
            </a:pPr>
            <a:endParaRPr lang="en-US" dirty="0">
              <a:latin typeface="Verdana" charset="0"/>
              <a:ea typeface="MS PGothic" charset="0"/>
            </a:endParaRPr>
          </a:p>
        </p:txBody>
      </p:sp>
      <p:sp>
        <p:nvSpPr>
          <p:cNvPr id="19459"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D9B20212-BE94-6049-A33E-68A9A326E911}" type="slidenum">
              <a:rPr lang="en-US" sz="1200">
                <a:solidFill>
                  <a:srgbClr val="898989"/>
                </a:solidFill>
                <a:cs typeface="Verdana" charset="0"/>
              </a:rPr>
              <a:pPr/>
              <a:t>3</a:t>
            </a:fld>
            <a:endParaRPr lang="en-US" sz="1200" dirty="0">
              <a:solidFill>
                <a:srgbClr val="898989"/>
              </a:solidFill>
              <a:cs typeface="Verdana" charset="0"/>
            </a:endParaRPr>
          </a:p>
        </p:txBody>
      </p:sp>
      <p:pic>
        <p:nvPicPr>
          <p:cNvPr id="19460"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4040424">
            <a:off x="967582" y="2086769"/>
            <a:ext cx="2033587" cy="2955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b="1" dirty="0">
                <a:latin typeface="Verdana" charset="0"/>
                <a:ea typeface="MS PGothic" charset="0"/>
              </a:rPr>
              <a:t>Learning Objective 1</a:t>
            </a:r>
          </a:p>
        </p:txBody>
      </p:sp>
      <p:sp>
        <p:nvSpPr>
          <p:cNvPr id="21506" name="Content Placeholder 2"/>
          <p:cNvSpPr>
            <a:spLocks noGrp="1"/>
          </p:cNvSpPr>
          <p:nvPr>
            <p:ph idx="1"/>
          </p:nvPr>
        </p:nvSpPr>
        <p:spPr>
          <a:xfrm>
            <a:off x="3657600" y="2590800"/>
            <a:ext cx="5334000" cy="3535363"/>
          </a:xfrm>
        </p:spPr>
        <p:txBody>
          <a:bodyPr/>
          <a:lstStyle/>
          <a:p>
            <a:pPr marL="0" indent="0" eaLnBrk="1" hangingPunct="1">
              <a:buFont typeface="Arial" charset="0"/>
              <a:buNone/>
            </a:pPr>
            <a:r>
              <a:rPr lang="en-US" sz="3200" dirty="0">
                <a:latin typeface="Verdana" charset="0"/>
                <a:ea typeface="MS PGothic" charset="0"/>
              </a:rPr>
              <a:t>Distinguish between variable costing and absorption costing</a:t>
            </a:r>
          </a:p>
        </p:txBody>
      </p:sp>
      <p:sp>
        <p:nvSpPr>
          <p:cNvPr id="21507"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3F2D11CA-A60C-C24B-B434-D53F718D2CEA}" type="slidenum">
              <a:rPr lang="en-US" sz="1200">
                <a:solidFill>
                  <a:srgbClr val="898989"/>
                </a:solidFill>
                <a:cs typeface="Verdana" charset="0"/>
              </a:rPr>
              <a:pPr/>
              <a:t>4</a:t>
            </a:fld>
            <a:endParaRPr lang="en-US" sz="1200" dirty="0">
              <a:solidFill>
                <a:srgbClr val="898989"/>
              </a:solidFill>
              <a:cs typeface="Verdana" charset="0"/>
            </a:endParaRPr>
          </a:p>
        </p:txBody>
      </p:sp>
      <p:pic>
        <p:nvPicPr>
          <p:cNvPr id="21508"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4040424">
            <a:off x="967582" y="2086769"/>
            <a:ext cx="2033587" cy="2955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a:solidFill>
                  <a:srgbClr val="0090B2"/>
                </a:solidFill>
                <a:latin typeface="Verdana" charset="0"/>
                <a:ea typeface="MS PGothic" charset="0"/>
              </a:rPr>
              <a:t>HOW DOES VARIABLE COSTING DIFFER FROM ABSORPTION COSTING?</a:t>
            </a:r>
          </a:p>
        </p:txBody>
      </p:sp>
      <p:sp>
        <p:nvSpPr>
          <p:cNvPr id="23554"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40F9093A-E817-7D4C-AEBE-1000E9CB9D74}" type="slidenum">
              <a:rPr lang="en-US" sz="1200">
                <a:solidFill>
                  <a:srgbClr val="898989"/>
                </a:solidFill>
                <a:cs typeface="Verdana" charset="0"/>
              </a:rPr>
              <a:pPr/>
              <a:t>5</a:t>
            </a:fld>
            <a:endParaRPr lang="en-US" sz="1200" dirty="0">
              <a:solidFill>
                <a:srgbClr val="898989"/>
              </a:solidFill>
              <a:cs typeface="Verdana" charset="0"/>
            </a:endParaRPr>
          </a:p>
        </p:txBody>
      </p:sp>
      <p:sp>
        <p:nvSpPr>
          <p:cNvPr id="23555" name="Content Placeholder 1"/>
          <p:cNvSpPr>
            <a:spLocks noGrp="1"/>
          </p:cNvSpPr>
          <p:nvPr>
            <p:ph idx="1"/>
          </p:nvPr>
        </p:nvSpPr>
        <p:spPr/>
        <p:txBody>
          <a:bodyPr/>
          <a:lstStyle/>
          <a:p>
            <a:pPr eaLnBrk="1" hangingPunct="1"/>
            <a:r>
              <a:rPr lang="en-US" dirty="0">
                <a:latin typeface="Verdana" charset="0"/>
                <a:ea typeface="MS PGothic" charset="0"/>
              </a:rPr>
              <a:t>Managerial accounting provides managers with information that is useful for internal decision making. </a:t>
            </a:r>
          </a:p>
          <a:p>
            <a:pPr eaLnBrk="1" hangingPunct="1"/>
            <a:r>
              <a:rPr lang="en-US" dirty="0">
                <a:latin typeface="Verdana" charset="0"/>
                <a:ea typeface="MS PGothic" charset="0"/>
              </a:rPr>
              <a:t>The cost of producing products is estimated using one of two methods:</a:t>
            </a:r>
          </a:p>
          <a:p>
            <a:pPr lvl="1" eaLnBrk="1" hangingPunct="1"/>
            <a:r>
              <a:rPr lang="en-US" dirty="0">
                <a:solidFill>
                  <a:srgbClr val="EA492C"/>
                </a:solidFill>
                <a:latin typeface="Verdana" charset="0"/>
                <a:ea typeface="Verdana" charset="0"/>
                <a:cs typeface="Verdana" charset="0"/>
              </a:rPr>
              <a:t>Absorption costing</a:t>
            </a:r>
            <a:r>
              <a:rPr lang="en-US" dirty="0">
                <a:latin typeface="Verdana" charset="0"/>
                <a:ea typeface="Verdana" charset="0"/>
                <a:cs typeface="Verdana" charset="0"/>
              </a:rPr>
              <a:t> includes all product costs.</a:t>
            </a:r>
          </a:p>
          <a:p>
            <a:pPr lvl="1" eaLnBrk="1" hangingPunct="1"/>
            <a:r>
              <a:rPr lang="en-US" dirty="0">
                <a:solidFill>
                  <a:srgbClr val="EA492C"/>
                </a:solidFill>
                <a:latin typeface="Verdana" charset="0"/>
                <a:ea typeface="Verdana" charset="0"/>
                <a:cs typeface="Verdana" charset="0"/>
              </a:rPr>
              <a:t>Variable costing</a:t>
            </a:r>
            <a:r>
              <a:rPr lang="en-US" dirty="0">
                <a:latin typeface="Verdana" charset="0"/>
                <a:ea typeface="Verdana" charset="0"/>
                <a:cs typeface="Verdana" charset="0"/>
              </a:rPr>
              <a:t> considers only variable manufacturing costs. </a:t>
            </a:r>
          </a:p>
          <a:p>
            <a:r>
              <a:rPr lang="en-US" sz="2600" dirty="0">
                <a:solidFill>
                  <a:srgbClr val="EA492C"/>
                </a:solidFill>
              </a:rPr>
              <a:t>Contribution margin </a:t>
            </a:r>
            <a:r>
              <a:rPr lang="en-US" sz="2600" dirty="0"/>
              <a:t>is the difference between net sales revenue and variable costs.</a:t>
            </a:r>
            <a:r>
              <a:rPr lang="ar-SA" sz="2600" dirty="0"/>
              <a:t> )</a:t>
            </a:r>
            <a:r>
              <a:rPr lang="en-US" sz="2600" dirty="0"/>
              <a:t>the amount that contributes in covering fixed cos and generating operating income ) </a:t>
            </a:r>
            <a:endParaRPr lang="en-US" sz="2600" dirty="0">
              <a:latin typeface="Verdana" charset="0"/>
              <a:ea typeface="Verdana" charset="0"/>
              <a:cs typeface="Verdana"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dirty="0">
                <a:solidFill>
                  <a:srgbClr val="0090B2"/>
                </a:solidFill>
                <a:latin typeface="Verdana" charset="0"/>
                <a:ea typeface="MS PGothic" charset="0"/>
              </a:rPr>
              <a:t>HOW DOES VARIABLE COSTING DIFFER FROM ABSORPTION COSTING?</a:t>
            </a:r>
          </a:p>
        </p:txBody>
      </p:sp>
      <p:sp>
        <p:nvSpPr>
          <p:cNvPr id="25602"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14D75F6D-5802-9C4C-A609-022E4FF7B425}" type="slidenum">
              <a:rPr lang="en-US" sz="1200">
                <a:solidFill>
                  <a:srgbClr val="898989"/>
                </a:solidFill>
                <a:cs typeface="Verdana" charset="0"/>
              </a:rPr>
              <a:pPr/>
              <a:t>6</a:t>
            </a:fld>
            <a:endParaRPr lang="en-US" sz="1200" dirty="0">
              <a:solidFill>
                <a:srgbClr val="898989"/>
              </a:solidFill>
              <a:cs typeface="Verdana" charset="0"/>
            </a:endParaRPr>
          </a:p>
        </p:txBody>
      </p:sp>
      <p:pic>
        <p:nvPicPr>
          <p:cNvPr id="25603" name="Content Placeholder 2" descr="Screen Shot 2014-11-04 at 2.05.35 PM.png"/>
          <p:cNvPicPr>
            <a:picLocks noGrp="1" noChangeAspect="1"/>
          </p:cNvPicPr>
          <p:nvPr>
            <p:ph idx="1"/>
          </p:nvPr>
        </p:nvPicPr>
        <p:blipFill>
          <a:blip r:embed="rId3" cstate="email">
            <a:extLst>
              <a:ext uri="{28A0092B-C50C-407E-A947-70E740481C1C}">
                <a14:useLocalDpi xmlns:a14="http://schemas.microsoft.com/office/drawing/2010/main" val="0"/>
              </a:ext>
            </a:extLst>
          </a:blip>
          <a:srcRect l="-8311" r="-8311"/>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Comparison of Unit Product Costs</a:t>
            </a:r>
          </a:p>
        </p:txBody>
      </p:sp>
      <p:sp>
        <p:nvSpPr>
          <p:cNvPr id="27650"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5A6E77EE-CC12-4844-A163-46DDFB9E406C}" type="slidenum">
              <a:rPr lang="en-US" sz="1200">
                <a:solidFill>
                  <a:srgbClr val="898989"/>
                </a:solidFill>
                <a:cs typeface="Verdana" charset="0"/>
              </a:rPr>
              <a:pPr/>
              <a:t>7</a:t>
            </a:fld>
            <a:endParaRPr lang="en-US" sz="1200" dirty="0">
              <a:solidFill>
                <a:srgbClr val="898989"/>
              </a:solidFill>
              <a:cs typeface="Verdana" charset="0"/>
            </a:endParaRPr>
          </a:p>
        </p:txBody>
      </p:sp>
      <p:pic>
        <p:nvPicPr>
          <p:cNvPr id="3" name="Picture 2"/>
          <p:cNvPicPr>
            <a:picLocks noChangeAspect="1"/>
          </p:cNvPicPr>
          <p:nvPr/>
        </p:nvPicPr>
        <p:blipFill>
          <a:blip r:embed="rId3"/>
          <a:stretch>
            <a:fillRect/>
          </a:stretch>
        </p:blipFill>
        <p:spPr>
          <a:xfrm>
            <a:off x="1577898" y="1615440"/>
            <a:ext cx="5988204" cy="44805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dirty="0">
                <a:solidFill>
                  <a:srgbClr val="BE7A00"/>
                </a:solidFill>
                <a:latin typeface="Verdana" charset="0"/>
                <a:ea typeface="MS PGothic" charset="0"/>
              </a:rPr>
              <a:t>Comparison of Unit Product Costs</a:t>
            </a:r>
          </a:p>
        </p:txBody>
      </p:sp>
      <p:sp>
        <p:nvSpPr>
          <p:cNvPr id="29698"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176744E9-41C2-9A4E-A2BC-5549BD7C01C9}" type="slidenum">
              <a:rPr lang="en-US" sz="1200">
                <a:solidFill>
                  <a:srgbClr val="898989"/>
                </a:solidFill>
                <a:cs typeface="Verdana" charset="0"/>
              </a:rPr>
              <a:pPr/>
              <a:t>8</a:t>
            </a:fld>
            <a:endParaRPr lang="en-US" sz="1200" dirty="0">
              <a:solidFill>
                <a:srgbClr val="898989"/>
              </a:solidFill>
              <a:cs typeface="Verdana" charset="0"/>
            </a:endParaRPr>
          </a:p>
        </p:txBody>
      </p:sp>
      <p:pic>
        <p:nvPicPr>
          <p:cNvPr id="3" name="Content Placeholder 2"/>
          <p:cNvPicPr>
            <a:picLocks noGrp="1" noChangeAspect="1"/>
          </p:cNvPicPr>
          <p:nvPr>
            <p:ph idx="1"/>
          </p:nvPr>
        </p:nvPicPr>
        <p:blipFill>
          <a:blip r:embed="rId3"/>
          <a:stretch>
            <a:fillRect/>
          </a:stretch>
        </p:blipFill>
        <p:spPr>
          <a:xfrm>
            <a:off x="457200" y="2114344"/>
            <a:ext cx="8229600" cy="34976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b="1" dirty="0">
                <a:latin typeface="Verdana" charset="0"/>
                <a:ea typeface="MS PGothic" charset="0"/>
              </a:rPr>
              <a:t>Learning Objective 2</a:t>
            </a:r>
          </a:p>
        </p:txBody>
      </p:sp>
      <p:sp>
        <p:nvSpPr>
          <p:cNvPr id="31746" name="Content Placeholder 2"/>
          <p:cNvSpPr>
            <a:spLocks noGrp="1"/>
          </p:cNvSpPr>
          <p:nvPr>
            <p:ph idx="1"/>
          </p:nvPr>
        </p:nvSpPr>
        <p:spPr>
          <a:xfrm>
            <a:off x="3657600" y="2514600"/>
            <a:ext cx="5334000" cy="3535363"/>
          </a:xfrm>
        </p:spPr>
        <p:txBody>
          <a:bodyPr/>
          <a:lstStyle/>
          <a:p>
            <a:pPr marL="0" indent="0" eaLnBrk="1" hangingPunct="1">
              <a:buFont typeface="Arial" charset="0"/>
              <a:buNone/>
            </a:pPr>
            <a:r>
              <a:rPr lang="en-US" sz="3200" dirty="0">
                <a:latin typeface="Verdana" charset="0"/>
                <a:ea typeface="MS PGothic" charset="0"/>
              </a:rPr>
              <a:t>Compute operating income using variable costing and absorption costing </a:t>
            </a:r>
          </a:p>
        </p:txBody>
      </p:sp>
      <p:sp>
        <p:nvSpPr>
          <p:cNvPr id="31747" name="Slide Number Placeholder 4"/>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solidFill>
                  <a:srgbClr val="898989"/>
                </a:solidFill>
                <a:cs typeface="Verdana" charset="0"/>
              </a:rPr>
              <a:t>21-</a:t>
            </a:r>
            <a:fld id="{4ECDFEDC-4A03-7E4C-9CA1-D62849077EC6}" type="slidenum">
              <a:rPr lang="en-US" sz="1200">
                <a:solidFill>
                  <a:srgbClr val="898989"/>
                </a:solidFill>
                <a:cs typeface="Verdana" charset="0"/>
              </a:rPr>
              <a:pPr/>
              <a:t>9</a:t>
            </a:fld>
            <a:endParaRPr lang="en-US" sz="1200" dirty="0">
              <a:solidFill>
                <a:srgbClr val="898989"/>
              </a:solidFill>
              <a:cs typeface="Verdana" charset="0"/>
            </a:endParaRPr>
          </a:p>
        </p:txBody>
      </p:sp>
      <p:pic>
        <p:nvPicPr>
          <p:cNvPr id="31748"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4040424">
            <a:off x="967582" y="2086769"/>
            <a:ext cx="2033587" cy="2955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7425</TotalTime>
  <Words>2092</Words>
  <Application>Microsoft Office PowerPoint</Application>
  <PresentationFormat>On-screen Show (4:3)</PresentationFormat>
  <Paragraphs>161</Paragraphs>
  <Slides>23</Slides>
  <Notes>23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ＭＳ Ｐゴシック</vt:lpstr>
      <vt:lpstr>ＭＳ Ｐゴシック</vt:lpstr>
      <vt:lpstr>Arial</vt:lpstr>
      <vt:lpstr>Calibri</vt:lpstr>
      <vt:lpstr>Times New Roman</vt:lpstr>
      <vt:lpstr>Verdana</vt:lpstr>
      <vt:lpstr>Office Theme</vt:lpstr>
      <vt:lpstr>1_Office Theme</vt:lpstr>
      <vt:lpstr>Chapter 21 Variable Costing</vt:lpstr>
      <vt:lpstr>Chapter 21 Learning Objectives</vt:lpstr>
      <vt:lpstr>Chapter 21 Learning Objectives</vt:lpstr>
      <vt:lpstr>Learning Objective 1</vt:lpstr>
      <vt:lpstr>HOW DOES VARIABLE COSTING DIFFER FROM ABSORPTION COSTING?</vt:lpstr>
      <vt:lpstr>HOW DOES VARIABLE COSTING DIFFER FROM ABSORPTION COSTING?</vt:lpstr>
      <vt:lpstr>Comparison of Unit Product Costs</vt:lpstr>
      <vt:lpstr>Comparison of Unit Product Costs</vt:lpstr>
      <vt:lpstr>Learning Objective 2</vt:lpstr>
      <vt:lpstr>HOW DOES OPERATING INCOME  DIFFER BETWEEN VARIABLE COSTING AND ABSORPTION COSTING?</vt:lpstr>
      <vt:lpstr>HOW DOES OPERATING INCOME  DIFFER BETWEEN VARIABLE COSTING AND ABSORPTION COSTING?</vt:lpstr>
      <vt:lpstr>Units Produced Equal Units Sold</vt:lpstr>
      <vt:lpstr>PowerPoint Presentation</vt:lpstr>
      <vt:lpstr>Units Produced Are More  Than Units Sold</vt:lpstr>
      <vt:lpstr>Units Produced Are More  Than Units Sold</vt:lpstr>
      <vt:lpstr>PowerPoint Presentation</vt:lpstr>
      <vt:lpstr>Units Produced Are Less  Than Units Sold</vt:lpstr>
      <vt:lpstr>Units Produced Are Less  Than Units Sold</vt:lpstr>
      <vt:lpstr>PowerPoint Presentation</vt:lpstr>
      <vt:lpstr>PowerPoint Presentation</vt:lpstr>
      <vt:lpstr>Learning Objective 3</vt:lpstr>
      <vt:lpstr>HOW CAN VARIABLE COSTING  BE USED FOR DECISION MAKING  IN A MANUFACTURING COMPANY?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 Process Costing</dc:title>
  <dc:creator>Michelle Suminski</dc:creator>
  <cp:lastModifiedBy>shatha arafat</cp:lastModifiedBy>
  <cp:revision>682</cp:revision>
  <cp:lastPrinted>2013-07-02T20:51:11Z</cp:lastPrinted>
  <dcterms:created xsi:type="dcterms:W3CDTF">2012-09-19T01:39:45Z</dcterms:created>
  <dcterms:modified xsi:type="dcterms:W3CDTF">2022-02-13T19:26:57Z</dcterms:modified>
</cp:coreProperties>
</file>