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0F25-0223-44B7-9703-EF5B2B12011C}" type="datetimeFigureOut">
              <a:rPr lang="ar-SA" smtClean="0"/>
              <a:t>07/09/33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F7D9-A1B1-4BCC-A555-95A7D9197C37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52C25C-CA41-4ED3-A4A6-8F43BA49D027}" type="datetimeFigureOut">
              <a:rPr lang="ar-SA" smtClean="0"/>
              <a:pPr/>
              <a:t>07/09/33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D867E32-D7BE-423F-8BB9-95BA84F65F3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2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84087"/>
            <a:ext cx="1549438" cy="170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285984" y="1643050"/>
            <a:ext cx="46281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 of Medicine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Department of Physiology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Anatomy and Physiology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7102101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3714752"/>
            <a:ext cx="40005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Instructor: Heba Salah</a:t>
            </a:r>
            <a:endParaRPr lang="ar-SA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429132"/>
            <a:ext cx="792961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Chapter 2:</a:t>
            </a: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 Cells and Tissues</a:t>
            </a:r>
          </a:p>
          <a:p>
            <a:pPr algn="ctr" rtl="0"/>
            <a:r>
              <a:rPr lang="en-US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Part </a:t>
            </a:r>
            <a:r>
              <a:rPr lang="en-US" sz="3600" i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5</a:t>
            </a:r>
            <a:r>
              <a:rPr lang="en-US" sz="3600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+mj-cs"/>
              </a:rPr>
              <a:t>: </a:t>
            </a:r>
            <a:r>
              <a:rPr lang="en-US" sz="2800" i="1" u="sng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Body Tissues: Epithelium and Connective Tissue</a:t>
            </a:r>
            <a:endParaRPr lang="en-US" sz="2800" i="1" u="sng" dirty="0">
              <a:solidFill>
                <a:schemeClr val="accent5">
                  <a:lumMod val="75000"/>
                </a:schemeClr>
              </a:solidFill>
              <a:cs typeface="+mj-cs"/>
            </a:endParaRPr>
          </a:p>
          <a:p>
            <a:pPr algn="ctr"/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44" y="2534189"/>
            <a:ext cx="3833810" cy="132343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Connective Tissue Types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42876"/>
            <a:ext cx="5206157" cy="650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43042" y="214290"/>
            <a:ext cx="6286544" cy="70788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Connective Tissue Types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66186"/>
            <a:ext cx="6439598" cy="5634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19420" y="587857"/>
            <a:ext cx="409572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Body Tissues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1518" y="1836669"/>
            <a:ext cx="8458200" cy="352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Groups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of cells with similar structure and </a:t>
            </a: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           function</a:t>
            </a:r>
            <a:endParaRPr lang="en-US" sz="3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230188" indent="-230188" algn="l" rtl="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3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Four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primary types</a:t>
            </a: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Epithelium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Connective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tissue</a:t>
            </a: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3. Nervous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tissue</a:t>
            </a: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4. Muscle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57422" y="285728"/>
            <a:ext cx="4952976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Epithelial Tissues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71472" y="1250646"/>
            <a:ext cx="8245475" cy="43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Areas of Distribution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Functions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Characteristic:</a:t>
            </a:r>
          </a:p>
          <a:p>
            <a:pPr marL="1371600" lvl="2" indent="-457200" algn="l" rtl="0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Cells fit closely together</a:t>
            </a:r>
          </a:p>
          <a:p>
            <a:pPr marL="1371600" lvl="2" indent="-457200" algn="l" rtl="0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Tissue layer always has one free surface</a:t>
            </a:r>
          </a:p>
          <a:p>
            <a:pPr marL="1371600" lvl="2" indent="-457200" algn="l" rtl="0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The lower surface is bound by a basement membrane</a:t>
            </a:r>
          </a:p>
          <a:p>
            <a:pPr marL="1371600" lvl="2" indent="-457200" algn="l" rtl="0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Avascular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(have no blood supply)</a:t>
            </a:r>
          </a:p>
          <a:p>
            <a:pPr marL="1371600" lvl="2" indent="-457200" algn="l" rtl="0">
              <a:lnSpc>
                <a:spcPct val="80000"/>
              </a:lnSpc>
              <a:spcAft>
                <a:spcPct val="500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Regenerate easily if well nourished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3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4842" y="214290"/>
            <a:ext cx="8382000" cy="76944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Classification of Epithelium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 b="63476"/>
          <a:stretch>
            <a:fillRect/>
          </a:stretch>
        </p:blipFill>
        <p:spPr bwMode="auto">
          <a:xfrm>
            <a:off x="357158" y="1571636"/>
            <a:ext cx="4090492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t="42192" b="5038"/>
          <a:stretch>
            <a:fillRect/>
          </a:stretch>
        </p:blipFill>
        <p:spPr bwMode="auto">
          <a:xfrm>
            <a:off x="4581525" y="1142984"/>
            <a:ext cx="3920062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914" y="140308"/>
            <a:ext cx="5572164" cy="650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06" y="2470374"/>
            <a:ext cx="3286148" cy="18158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Types of Epithelia &amp; Their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Common Location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 in the Body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57158" y="2470374"/>
            <a:ext cx="3286148" cy="18158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Types of Epithelia &amp; Their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Common Location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 in the Body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 t="2410" b="2409"/>
          <a:stretch>
            <a:fillRect/>
          </a:stretch>
        </p:blipFill>
        <p:spPr bwMode="auto">
          <a:xfrm>
            <a:off x="3800696" y="114979"/>
            <a:ext cx="5111887" cy="658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226995"/>
            <a:ext cx="8382000" cy="701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Connective Tissue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71472" y="1350095"/>
            <a:ext cx="8245475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Areas of Distribution</a:t>
            </a: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Functions</a:t>
            </a: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Characteristic:</a:t>
            </a:r>
          </a:p>
          <a:p>
            <a:pPr marL="342900" indent="-342900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latin typeface="+mj-lt"/>
              </a:rPr>
              <a:t>		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Variations in blood supply</a:t>
            </a:r>
          </a:p>
          <a:p>
            <a:pPr marL="687388" lvl="1" indent="-230188" algn="l" rtl="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	2. Extracellular matrix: Non-living material that 		    surrounds living cells</a:t>
            </a:r>
          </a:p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2"/>
              </a:buBlip>
            </a:pPr>
            <a:endParaRPr lang="en-US" sz="3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1000" y="369871"/>
            <a:ext cx="8382000" cy="7016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Extracellular Matrix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4786314" y="1500174"/>
            <a:ext cx="4000496" cy="4105275"/>
            <a:chOff x="5143504" y="2000240"/>
            <a:chExt cx="4605331" cy="4248151"/>
          </a:xfrm>
        </p:grpSpPr>
        <p:pic>
          <p:nvPicPr>
            <p:cNvPr id="45058" name="Picture 2" descr="http://img.photobucket.com/albums/v492/StRaWbErYfReAkMe/IB%20131/27.jpg"/>
            <p:cNvPicPr>
              <a:picLocks noChangeAspect="1" noChangeArrowheads="1"/>
            </p:cNvPicPr>
            <p:nvPr/>
          </p:nvPicPr>
          <p:blipFill>
            <a:blip r:embed="rId2"/>
            <a:srcRect l="16782"/>
            <a:stretch>
              <a:fillRect/>
            </a:stretch>
          </p:blipFill>
          <p:spPr bwMode="auto">
            <a:xfrm>
              <a:off x="5143504" y="2000240"/>
              <a:ext cx="4605331" cy="424815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143504" y="2357430"/>
              <a:ext cx="428628" cy="385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atin typeface="+mj-lt"/>
              </a:endParaRPr>
            </a:p>
          </p:txBody>
        </p:sp>
      </p:grp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8124" y="1357298"/>
            <a:ext cx="49053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Two main elements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Ground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substance – mostly water along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with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adhesion proteins and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polysaccharide molecules</a:t>
            </a:r>
          </a:p>
          <a:p>
            <a:pPr marL="687388" lvl="1" indent="-230188" algn="l" rtl="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687388" lvl="1" indent="-230188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Fibers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Produced by the cells</a:t>
            </a:r>
          </a:p>
          <a:p>
            <a:pPr marL="1030288" lvl="2" indent="-228600" algn="l" rtl="0" eaLnBrk="1" hangingPunct="1">
              <a:lnSpc>
                <a:spcPct val="70000"/>
              </a:lnSpc>
              <a:spcAft>
                <a:spcPct val="50000"/>
              </a:spcAft>
              <a:buClr>
                <a:srgbClr val="FF6600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Three types</a:t>
            </a:r>
          </a:p>
          <a:p>
            <a:pPr marL="1498600" lvl="3" indent="-228600" algn="l" rtl="0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1. Collagen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fibers</a:t>
            </a:r>
          </a:p>
          <a:p>
            <a:pPr marL="1498600" lvl="3" indent="-228600" algn="l" rtl="0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2. Elastic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fibers</a:t>
            </a:r>
          </a:p>
          <a:p>
            <a:pPr marL="1498600" lvl="3" indent="-228600" algn="l" rtl="0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3. Reticular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fibers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2844" y="2534189"/>
            <a:ext cx="3833810" cy="132343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buSzPct val="85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uLnTx/>
                <a:uFillTx/>
                <a:latin typeface="+mj-lt"/>
                <a:ea typeface="+mn-ea"/>
                <a:cs typeface="+mn-cs"/>
              </a:rPr>
              <a:t>Connective Tissue Types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268"/>
            <a:ext cx="4857752" cy="6501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 City</dc:creator>
  <cp:lastModifiedBy>Cd City</cp:lastModifiedBy>
  <cp:revision>1</cp:revision>
  <dcterms:created xsi:type="dcterms:W3CDTF">2012-07-25T19:34:28Z</dcterms:created>
  <dcterms:modified xsi:type="dcterms:W3CDTF">2012-07-25T19:36:33Z</dcterms:modified>
</cp:coreProperties>
</file>