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259" r:id="rId6"/>
    <p:sldId id="281" r:id="rId7"/>
    <p:sldId id="260" r:id="rId8"/>
    <p:sldId id="261" r:id="rId9"/>
    <p:sldId id="263" r:id="rId10"/>
    <p:sldId id="282" r:id="rId11"/>
    <p:sldId id="264" r:id="rId12"/>
    <p:sldId id="265" r:id="rId13"/>
    <p:sldId id="266" r:id="rId14"/>
    <p:sldId id="267" r:id="rId15"/>
    <p:sldId id="269" r:id="rId16"/>
    <p:sldId id="272" r:id="rId17"/>
    <p:sldId id="283" r:id="rId18"/>
    <p:sldId id="273" r:id="rId19"/>
    <p:sldId id="274" r:id="rId20"/>
    <p:sldId id="28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205"/>
    <a:srgbClr val="E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7636" autoAdjust="0"/>
  </p:normalViewPr>
  <p:slideViewPr>
    <p:cSldViewPr>
      <p:cViewPr varScale="1">
        <p:scale>
          <a:sx n="109" d="100"/>
          <a:sy n="109" d="100"/>
        </p:scale>
        <p:origin x="105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01765688379898"/>
          <c:y val="0"/>
          <c:w val="0.477176926747793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07-AF4E-AFE4-F9B8E0B6FB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softEdge rad="673100"/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07-AF4E-AFE4-F9B8E0B6FB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07-AF4E-AFE4-F9B8E0B6FB0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BMR</a:t>
                    </a:r>
                  </a:p>
                  <a:p>
                    <a:pPr>
                      <a:defRPr sz="1800"/>
                    </a:pPr>
                    <a:r>
                      <a:rPr lang="en-US" sz="1600" dirty="0"/>
                      <a:t>60– 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07-AF4E-AFE4-F9B8E0B6FB0D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PA</a:t>
                    </a:r>
                  </a:p>
                  <a:p>
                    <a:pPr>
                      <a:defRPr sz="1600"/>
                    </a:pPr>
                    <a:r>
                      <a:rPr lang="en-US" sz="1600" dirty="0"/>
                      <a:t>20-35%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07-AF4E-AFE4-F9B8E0B6FB0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TE</a:t>
                    </a:r>
                    <a:endParaRPr lang="en-US" sz="1600" baseline="0" dirty="0"/>
                  </a:p>
                  <a:p>
                    <a:pPr>
                      <a:defRPr sz="1600"/>
                    </a:pPr>
                    <a:r>
                      <a:rPr lang="en-US" sz="1600" dirty="0"/>
                      <a:t>5-10%</a:t>
                    </a:r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750059651634"/>
                      <c:h val="0.27612211915032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07-AF4E-AFE4-F9B8E0B6F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J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PowerPoint]Sheet1'!$A$2:$A$4</c:f>
              <c:strCache>
                <c:ptCount val="3"/>
                <c:pt idx="0">
                  <c:v>BMR</c:v>
                </c:pt>
                <c:pt idx="1">
                  <c:v>PA</c:v>
                </c:pt>
                <c:pt idx="2">
                  <c:v>Thermic effect of food</c:v>
                </c:pt>
              </c:strCache>
            </c:strRef>
          </c:cat>
          <c:val>
            <c:numRef>
              <c:f>'[Chart in Microsoft Office PowerPoint]Sheet1'!$B$2:$B$4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07-AF4E-AFE4-F9B8E0B6FB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svg"/><Relationship Id="rId1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ACBD6-9598-43E6-A8C3-6AB329D7389D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4D05EE-A8C0-497C-8984-71DE8C4C9FF0}">
      <dgm:prSet/>
      <dgm:spPr/>
      <dgm:t>
        <a:bodyPr/>
        <a:lstStyle/>
        <a:p>
          <a:r>
            <a:rPr lang="en-US"/>
            <a:t>Chapter 7</a:t>
          </a:r>
        </a:p>
      </dgm:t>
    </dgm:pt>
    <dgm:pt modelId="{520CB876-BDF9-45F1-A193-564B37758176}" type="parTrans" cxnId="{A3EE2C8E-6F7A-40E6-8FFB-56E6DAC33762}">
      <dgm:prSet/>
      <dgm:spPr/>
      <dgm:t>
        <a:bodyPr/>
        <a:lstStyle/>
        <a:p>
          <a:endParaRPr lang="en-US"/>
        </a:p>
      </dgm:t>
    </dgm:pt>
    <dgm:pt modelId="{5A75F512-CE10-4712-9BCD-468A6656DB9F}" type="sibTrans" cxnId="{A3EE2C8E-6F7A-40E6-8FFB-56E6DAC33762}">
      <dgm:prSet/>
      <dgm:spPr/>
      <dgm:t>
        <a:bodyPr/>
        <a:lstStyle/>
        <a:p>
          <a:endParaRPr lang="en-US"/>
        </a:p>
      </dgm:t>
    </dgm:pt>
    <dgm:pt modelId="{76D9C804-41CB-47C8-BC14-FDF66EE6AABB}">
      <dgm:prSet/>
      <dgm:spPr/>
      <dgm:t>
        <a:bodyPr/>
        <a:lstStyle/>
        <a:p>
          <a:r>
            <a:rPr lang="en-US"/>
            <a:t>Assessment of the Hospitalized Patient </a:t>
          </a:r>
        </a:p>
      </dgm:t>
    </dgm:pt>
    <dgm:pt modelId="{F016457C-5A8B-4900-AFB1-A0B875B7B81E}" type="parTrans" cxnId="{E062647B-5CC5-49F6-94BB-7F09190AA51F}">
      <dgm:prSet/>
      <dgm:spPr/>
      <dgm:t>
        <a:bodyPr/>
        <a:lstStyle/>
        <a:p>
          <a:endParaRPr lang="en-US"/>
        </a:p>
      </dgm:t>
    </dgm:pt>
    <dgm:pt modelId="{D805FE06-1804-4856-88DE-E8BCDAA7059D}" type="sibTrans" cxnId="{E062647B-5CC5-49F6-94BB-7F09190AA51F}">
      <dgm:prSet/>
      <dgm:spPr/>
      <dgm:t>
        <a:bodyPr/>
        <a:lstStyle/>
        <a:p>
          <a:endParaRPr lang="en-US"/>
        </a:p>
      </dgm:t>
    </dgm:pt>
    <dgm:pt modelId="{CD6FF5C1-4B78-4EC2-B914-74C856062124}">
      <dgm:prSet/>
      <dgm:spPr/>
      <dgm:t>
        <a:bodyPr/>
        <a:lstStyle/>
        <a:p>
          <a:r>
            <a:rPr lang="en-US"/>
            <a:t>Pages: 235-241</a:t>
          </a:r>
        </a:p>
      </dgm:t>
    </dgm:pt>
    <dgm:pt modelId="{7B089126-C7AF-468C-B8C0-5B9C10F1A5D0}" type="parTrans" cxnId="{951E0E35-0C40-4E59-8C38-6B9FE3C89499}">
      <dgm:prSet/>
      <dgm:spPr/>
      <dgm:t>
        <a:bodyPr/>
        <a:lstStyle/>
        <a:p>
          <a:endParaRPr lang="en-US"/>
        </a:p>
      </dgm:t>
    </dgm:pt>
    <dgm:pt modelId="{86517B54-439D-48D4-B3B6-6FD1E8507A25}" type="sibTrans" cxnId="{951E0E35-0C40-4E59-8C38-6B9FE3C89499}">
      <dgm:prSet/>
      <dgm:spPr/>
      <dgm:t>
        <a:bodyPr/>
        <a:lstStyle/>
        <a:p>
          <a:endParaRPr lang="en-US"/>
        </a:p>
      </dgm:t>
    </dgm:pt>
    <dgm:pt modelId="{ECF5DA74-C6BC-4CCE-870F-AF776D22AD02}" type="pres">
      <dgm:prSet presAssocID="{6FAACBD6-9598-43E6-A8C3-6AB329D7389D}" presName="root" presStyleCnt="0">
        <dgm:presLayoutVars>
          <dgm:dir/>
          <dgm:resizeHandles val="exact"/>
        </dgm:presLayoutVars>
      </dgm:prSet>
      <dgm:spPr/>
    </dgm:pt>
    <dgm:pt modelId="{F4C7283A-B8A8-4F5D-AFE5-504C7D765FAC}" type="pres">
      <dgm:prSet presAssocID="{454D05EE-A8C0-497C-8984-71DE8C4C9FF0}" presName="compNode" presStyleCnt="0"/>
      <dgm:spPr/>
    </dgm:pt>
    <dgm:pt modelId="{42317424-9959-4CC8-B346-F6A62A9529D8}" type="pres">
      <dgm:prSet presAssocID="{454D05EE-A8C0-497C-8984-71DE8C4C9F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A355E88-2ED6-4140-9807-5D87D21E93F1}" type="pres">
      <dgm:prSet presAssocID="{454D05EE-A8C0-497C-8984-71DE8C4C9FF0}" presName="spaceRect" presStyleCnt="0"/>
      <dgm:spPr/>
    </dgm:pt>
    <dgm:pt modelId="{72F82F4C-DC88-4251-8071-9E7676DC36F7}" type="pres">
      <dgm:prSet presAssocID="{454D05EE-A8C0-497C-8984-71DE8C4C9FF0}" presName="textRect" presStyleLbl="revTx" presStyleIdx="0" presStyleCnt="3">
        <dgm:presLayoutVars>
          <dgm:chMax val="1"/>
          <dgm:chPref val="1"/>
        </dgm:presLayoutVars>
      </dgm:prSet>
      <dgm:spPr/>
    </dgm:pt>
    <dgm:pt modelId="{58C48A10-B4F2-4607-9167-658D35AE06F0}" type="pres">
      <dgm:prSet presAssocID="{5A75F512-CE10-4712-9BCD-468A6656DB9F}" presName="sibTrans" presStyleCnt="0"/>
      <dgm:spPr/>
    </dgm:pt>
    <dgm:pt modelId="{D175C8C1-66B4-4C88-95EA-109C82433311}" type="pres">
      <dgm:prSet presAssocID="{76D9C804-41CB-47C8-BC14-FDF66EE6AABB}" presName="compNode" presStyleCnt="0"/>
      <dgm:spPr/>
    </dgm:pt>
    <dgm:pt modelId="{BBC2CCA1-8F4A-43A7-9951-7B3A22C274C1}" type="pres">
      <dgm:prSet presAssocID="{76D9C804-41CB-47C8-BC14-FDF66EE6AA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BEE87A11-F8CF-414D-95E8-F189CB82B979}" type="pres">
      <dgm:prSet presAssocID="{76D9C804-41CB-47C8-BC14-FDF66EE6AABB}" presName="spaceRect" presStyleCnt="0"/>
      <dgm:spPr/>
    </dgm:pt>
    <dgm:pt modelId="{C03DB8A7-5383-422F-9112-D41DB443EC55}" type="pres">
      <dgm:prSet presAssocID="{76D9C804-41CB-47C8-BC14-FDF66EE6AABB}" presName="textRect" presStyleLbl="revTx" presStyleIdx="1" presStyleCnt="3">
        <dgm:presLayoutVars>
          <dgm:chMax val="1"/>
          <dgm:chPref val="1"/>
        </dgm:presLayoutVars>
      </dgm:prSet>
      <dgm:spPr/>
    </dgm:pt>
    <dgm:pt modelId="{36E61AD1-61C4-4454-8343-59998E55C4AC}" type="pres">
      <dgm:prSet presAssocID="{D805FE06-1804-4856-88DE-E8BCDAA7059D}" presName="sibTrans" presStyleCnt="0"/>
      <dgm:spPr/>
    </dgm:pt>
    <dgm:pt modelId="{502723F7-3C38-4CF0-9A5E-D79CC07B3DB5}" type="pres">
      <dgm:prSet presAssocID="{CD6FF5C1-4B78-4EC2-B914-74C856062124}" presName="compNode" presStyleCnt="0"/>
      <dgm:spPr/>
    </dgm:pt>
    <dgm:pt modelId="{7DE5262F-0EEA-48E8-B943-4097111DCD0D}" type="pres">
      <dgm:prSet presAssocID="{CD6FF5C1-4B78-4EC2-B914-74C8560621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3763A1B4-308C-4B38-91E7-A2119A5CF2D6}" type="pres">
      <dgm:prSet presAssocID="{CD6FF5C1-4B78-4EC2-B914-74C856062124}" presName="spaceRect" presStyleCnt="0"/>
      <dgm:spPr/>
    </dgm:pt>
    <dgm:pt modelId="{00893C1D-58E0-4CE8-9FCA-A80F889DD233}" type="pres">
      <dgm:prSet presAssocID="{CD6FF5C1-4B78-4EC2-B914-74C85606212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51E0E35-0C40-4E59-8C38-6B9FE3C89499}" srcId="{6FAACBD6-9598-43E6-A8C3-6AB329D7389D}" destId="{CD6FF5C1-4B78-4EC2-B914-74C856062124}" srcOrd="2" destOrd="0" parTransId="{7B089126-C7AF-468C-B8C0-5B9C10F1A5D0}" sibTransId="{86517B54-439D-48D4-B3B6-6FD1E8507A25}"/>
    <dgm:cxn modelId="{967B6945-7788-454F-B2C8-08A6E698613D}" type="presOf" srcId="{CD6FF5C1-4B78-4EC2-B914-74C856062124}" destId="{00893C1D-58E0-4CE8-9FCA-A80F889DD233}" srcOrd="0" destOrd="0" presId="urn:microsoft.com/office/officeart/2018/2/layout/IconLabelList"/>
    <dgm:cxn modelId="{D484B65E-403D-492D-AC77-D89698B8DA4C}" type="presOf" srcId="{454D05EE-A8C0-497C-8984-71DE8C4C9FF0}" destId="{72F82F4C-DC88-4251-8071-9E7676DC36F7}" srcOrd="0" destOrd="0" presId="urn:microsoft.com/office/officeart/2018/2/layout/IconLabelList"/>
    <dgm:cxn modelId="{E062647B-5CC5-49F6-94BB-7F09190AA51F}" srcId="{6FAACBD6-9598-43E6-A8C3-6AB329D7389D}" destId="{76D9C804-41CB-47C8-BC14-FDF66EE6AABB}" srcOrd="1" destOrd="0" parTransId="{F016457C-5A8B-4900-AFB1-A0B875B7B81E}" sibTransId="{D805FE06-1804-4856-88DE-E8BCDAA7059D}"/>
    <dgm:cxn modelId="{A3EE2C8E-6F7A-40E6-8FFB-56E6DAC33762}" srcId="{6FAACBD6-9598-43E6-A8C3-6AB329D7389D}" destId="{454D05EE-A8C0-497C-8984-71DE8C4C9FF0}" srcOrd="0" destOrd="0" parTransId="{520CB876-BDF9-45F1-A193-564B37758176}" sibTransId="{5A75F512-CE10-4712-9BCD-468A6656DB9F}"/>
    <dgm:cxn modelId="{6DD145A4-A00F-48B1-A3FA-A28564B568D2}" type="presOf" srcId="{6FAACBD6-9598-43E6-A8C3-6AB329D7389D}" destId="{ECF5DA74-C6BC-4CCE-870F-AF776D22AD02}" srcOrd="0" destOrd="0" presId="urn:microsoft.com/office/officeart/2018/2/layout/IconLabelList"/>
    <dgm:cxn modelId="{81F4D9DB-F58E-4B98-B2A9-AFE9555ACB55}" type="presOf" srcId="{76D9C804-41CB-47C8-BC14-FDF66EE6AABB}" destId="{C03DB8A7-5383-422F-9112-D41DB443EC55}" srcOrd="0" destOrd="0" presId="urn:microsoft.com/office/officeart/2018/2/layout/IconLabelList"/>
    <dgm:cxn modelId="{F648BEDE-C2AC-49CF-B4EF-A6D8D2FA7E2B}" type="presParOf" srcId="{ECF5DA74-C6BC-4CCE-870F-AF776D22AD02}" destId="{F4C7283A-B8A8-4F5D-AFE5-504C7D765FAC}" srcOrd="0" destOrd="0" presId="urn:microsoft.com/office/officeart/2018/2/layout/IconLabelList"/>
    <dgm:cxn modelId="{E02B7035-D5FC-45FB-A795-1327C049A892}" type="presParOf" srcId="{F4C7283A-B8A8-4F5D-AFE5-504C7D765FAC}" destId="{42317424-9959-4CC8-B346-F6A62A9529D8}" srcOrd="0" destOrd="0" presId="urn:microsoft.com/office/officeart/2018/2/layout/IconLabelList"/>
    <dgm:cxn modelId="{43B6F70D-3F69-4EA7-B406-A469DA2684C5}" type="presParOf" srcId="{F4C7283A-B8A8-4F5D-AFE5-504C7D765FAC}" destId="{8A355E88-2ED6-4140-9807-5D87D21E93F1}" srcOrd="1" destOrd="0" presId="urn:microsoft.com/office/officeart/2018/2/layout/IconLabelList"/>
    <dgm:cxn modelId="{C24D44B4-C994-44F7-A9DA-53E57AE5F7EC}" type="presParOf" srcId="{F4C7283A-B8A8-4F5D-AFE5-504C7D765FAC}" destId="{72F82F4C-DC88-4251-8071-9E7676DC36F7}" srcOrd="2" destOrd="0" presId="urn:microsoft.com/office/officeart/2018/2/layout/IconLabelList"/>
    <dgm:cxn modelId="{A8F87DB8-0136-4B8D-817B-76D0959CF634}" type="presParOf" srcId="{ECF5DA74-C6BC-4CCE-870F-AF776D22AD02}" destId="{58C48A10-B4F2-4607-9167-658D35AE06F0}" srcOrd="1" destOrd="0" presId="urn:microsoft.com/office/officeart/2018/2/layout/IconLabelList"/>
    <dgm:cxn modelId="{F687FEF4-AEF1-42BC-BD7D-D5704F2E4EC4}" type="presParOf" srcId="{ECF5DA74-C6BC-4CCE-870F-AF776D22AD02}" destId="{D175C8C1-66B4-4C88-95EA-109C82433311}" srcOrd="2" destOrd="0" presId="urn:microsoft.com/office/officeart/2018/2/layout/IconLabelList"/>
    <dgm:cxn modelId="{DD85784D-A7CE-4D95-BE52-D7A2095E41FE}" type="presParOf" srcId="{D175C8C1-66B4-4C88-95EA-109C82433311}" destId="{BBC2CCA1-8F4A-43A7-9951-7B3A22C274C1}" srcOrd="0" destOrd="0" presId="urn:microsoft.com/office/officeart/2018/2/layout/IconLabelList"/>
    <dgm:cxn modelId="{F7736248-D88F-48C9-8AF3-B0F6265D721A}" type="presParOf" srcId="{D175C8C1-66B4-4C88-95EA-109C82433311}" destId="{BEE87A11-F8CF-414D-95E8-F189CB82B979}" srcOrd="1" destOrd="0" presId="urn:microsoft.com/office/officeart/2018/2/layout/IconLabelList"/>
    <dgm:cxn modelId="{70ED0B94-D6CF-4807-92D9-91F9BB6F417F}" type="presParOf" srcId="{D175C8C1-66B4-4C88-95EA-109C82433311}" destId="{C03DB8A7-5383-422F-9112-D41DB443EC55}" srcOrd="2" destOrd="0" presId="urn:microsoft.com/office/officeart/2018/2/layout/IconLabelList"/>
    <dgm:cxn modelId="{CAB4E1D8-8BE7-4215-B171-6FBAF20DEF9C}" type="presParOf" srcId="{ECF5DA74-C6BC-4CCE-870F-AF776D22AD02}" destId="{36E61AD1-61C4-4454-8343-59998E55C4AC}" srcOrd="3" destOrd="0" presId="urn:microsoft.com/office/officeart/2018/2/layout/IconLabelList"/>
    <dgm:cxn modelId="{AD01EA06-263F-45C0-AB83-9D9A8226726D}" type="presParOf" srcId="{ECF5DA74-C6BC-4CCE-870F-AF776D22AD02}" destId="{502723F7-3C38-4CF0-9A5E-D79CC07B3DB5}" srcOrd="4" destOrd="0" presId="urn:microsoft.com/office/officeart/2018/2/layout/IconLabelList"/>
    <dgm:cxn modelId="{B676216A-CB4C-456D-94E1-AF51EE5EDCEB}" type="presParOf" srcId="{502723F7-3C38-4CF0-9A5E-D79CC07B3DB5}" destId="{7DE5262F-0EEA-48E8-B943-4097111DCD0D}" srcOrd="0" destOrd="0" presId="urn:microsoft.com/office/officeart/2018/2/layout/IconLabelList"/>
    <dgm:cxn modelId="{30161628-18E1-40F7-8630-E94CB60C1876}" type="presParOf" srcId="{502723F7-3C38-4CF0-9A5E-D79CC07B3DB5}" destId="{3763A1B4-308C-4B38-91E7-A2119A5CF2D6}" srcOrd="1" destOrd="0" presId="urn:microsoft.com/office/officeart/2018/2/layout/IconLabelList"/>
    <dgm:cxn modelId="{8C6F88F4-18A5-4084-A410-450C868A1EA2}" type="presParOf" srcId="{502723F7-3C38-4CF0-9A5E-D79CC07B3DB5}" destId="{00893C1D-58E0-4CE8-9FCA-A80F889DD23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17424-9959-4CC8-B346-F6A62A9529D8}">
      <dsp:nvSpPr>
        <dsp:cNvPr id="0" name=""/>
        <dsp:cNvSpPr/>
      </dsp:nvSpPr>
      <dsp:spPr>
        <a:xfrm>
          <a:off x="853366" y="125343"/>
          <a:ext cx="603544" cy="603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82F4C-DC88-4251-8071-9E7676DC36F7}">
      <dsp:nvSpPr>
        <dsp:cNvPr id="0" name=""/>
        <dsp:cNvSpPr/>
      </dsp:nvSpPr>
      <dsp:spPr>
        <a:xfrm>
          <a:off x="484533" y="930176"/>
          <a:ext cx="1341210" cy="53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Chapter 7</a:t>
          </a:r>
        </a:p>
      </dsp:txBody>
      <dsp:txXfrm>
        <a:off x="484533" y="930176"/>
        <a:ext cx="1341210" cy="536484"/>
      </dsp:txXfrm>
    </dsp:sp>
    <dsp:sp modelId="{BBC2CCA1-8F4A-43A7-9951-7B3A22C274C1}">
      <dsp:nvSpPr>
        <dsp:cNvPr id="0" name=""/>
        <dsp:cNvSpPr/>
      </dsp:nvSpPr>
      <dsp:spPr>
        <a:xfrm>
          <a:off x="2429288" y="125343"/>
          <a:ext cx="603544" cy="603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DB8A7-5383-422F-9112-D41DB443EC55}">
      <dsp:nvSpPr>
        <dsp:cNvPr id="0" name=""/>
        <dsp:cNvSpPr/>
      </dsp:nvSpPr>
      <dsp:spPr>
        <a:xfrm>
          <a:off x="2060455" y="930176"/>
          <a:ext cx="1341210" cy="53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Assessment of the Hospitalized Patient </a:t>
          </a:r>
        </a:p>
      </dsp:txBody>
      <dsp:txXfrm>
        <a:off x="2060455" y="930176"/>
        <a:ext cx="1341210" cy="536484"/>
      </dsp:txXfrm>
    </dsp:sp>
    <dsp:sp modelId="{7DE5262F-0EEA-48E8-B943-4097111DCD0D}">
      <dsp:nvSpPr>
        <dsp:cNvPr id="0" name=""/>
        <dsp:cNvSpPr/>
      </dsp:nvSpPr>
      <dsp:spPr>
        <a:xfrm>
          <a:off x="1641327" y="1801963"/>
          <a:ext cx="603544" cy="603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93C1D-58E0-4CE8-9FCA-A80F889DD233}">
      <dsp:nvSpPr>
        <dsp:cNvPr id="0" name=""/>
        <dsp:cNvSpPr/>
      </dsp:nvSpPr>
      <dsp:spPr>
        <a:xfrm>
          <a:off x="1272494" y="2606797"/>
          <a:ext cx="1341210" cy="53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Pages: 235-241</a:t>
          </a:r>
        </a:p>
      </dsp:txBody>
      <dsp:txXfrm>
        <a:off x="1272494" y="2606797"/>
        <a:ext cx="1341210" cy="53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5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2/2/20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2/2/20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2/2/20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Energy balance and needs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352551"/>
            <a:ext cx="4343400" cy="32686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/>
              <a:t>Instructor: Alma Irshaid. MPH. </a:t>
            </a:r>
            <a:r>
              <a:rPr lang="en-US" dirty="0" err="1"/>
              <a:t>ANutr</a:t>
            </a:r>
            <a:r>
              <a:rPr lang="en-US" dirty="0"/>
              <a:t> </a:t>
            </a:r>
          </a:p>
        </p:txBody>
      </p:sp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7B10CFCA-CD23-4D98-AC80-671F2E711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417828"/>
              </p:ext>
            </p:extLst>
          </p:nvPr>
        </p:nvGraphicFramePr>
        <p:xfrm>
          <a:off x="4844901" y="1352549"/>
          <a:ext cx="3886200" cy="326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FADD-A579-C743-ACDE-96EB96C1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JO" dirty="0"/>
              <a:t>stimating basal metabolic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D1FA-29E9-1348-B961-925E357956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9144000" cy="379095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For individuals: need laboratory conditions</a:t>
            </a:r>
          </a:p>
          <a:p>
            <a:r>
              <a:rPr lang="en-US" dirty="0"/>
              <a:t>For population groups: lab methods not feasible, predictive approach needed.</a:t>
            </a:r>
          </a:p>
          <a:p>
            <a:pPr marL="0" indent="0">
              <a:buNone/>
            </a:pPr>
            <a:r>
              <a:rPr lang="en-US" dirty="0"/>
              <a:t>Prediction of BMR:</a:t>
            </a:r>
          </a:p>
          <a:p>
            <a:pPr marL="0" indent="0">
              <a:buNone/>
            </a:pPr>
            <a:r>
              <a:rPr lang="en-US" dirty="0"/>
              <a:t>•data collection from published literature on energy expenditure :BMR, weight &amp; height of subjects amongst other things.</a:t>
            </a:r>
          </a:p>
          <a:p>
            <a:pPr marL="0" indent="0">
              <a:buNone/>
            </a:pPr>
            <a:r>
              <a:rPr lang="en-US" dirty="0"/>
              <a:t>•Statistical analysis of (7173) published measurements from 114 studies used to develop predictive regression equations for BMR.</a:t>
            </a:r>
          </a:p>
          <a:p>
            <a:pPr marL="0" indent="0">
              <a:buNone/>
            </a:pPr>
            <a:r>
              <a:rPr lang="en-US" dirty="0"/>
              <a:t>•Regression equations modelled in the form: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Basal Metabolic Rate = A x </a:t>
            </a:r>
            <a:r>
              <a:rPr lang="en-US" sz="4000" dirty="0" err="1">
                <a:solidFill>
                  <a:srgbClr val="FF0000"/>
                </a:solidFill>
              </a:rPr>
              <a:t>Wt</a:t>
            </a:r>
            <a:r>
              <a:rPr lang="en-US" sz="4000" dirty="0">
                <a:solidFill>
                  <a:srgbClr val="FF0000"/>
                </a:solidFill>
              </a:rPr>
              <a:t> + B</a:t>
            </a:r>
          </a:p>
          <a:p>
            <a:pPr marL="0" indent="0">
              <a:buNone/>
            </a:pPr>
            <a:r>
              <a:rPr lang="en-US" dirty="0"/>
              <a:t>A &amp; B are provided constants &amp; </a:t>
            </a:r>
            <a:r>
              <a:rPr lang="en-US" dirty="0" err="1"/>
              <a:t>Wt</a:t>
            </a:r>
            <a:r>
              <a:rPr lang="en-US" dirty="0"/>
              <a:t> is the average weight of the group.</a:t>
            </a:r>
          </a:p>
          <a:p>
            <a:pPr marL="0" indent="0">
              <a:buNone/>
            </a:pPr>
            <a:r>
              <a:rPr lang="en-US" dirty="0"/>
              <a:t>•The error introduced by using predicted rather than measured BMR for a group is +/-3-4% &amp; for an individual about +/-15%.</a:t>
            </a:r>
          </a:p>
          <a:p>
            <a:pPr marL="0" indent="0">
              <a:buNone/>
            </a:pPr>
            <a:r>
              <a:rPr lang="en-US" dirty="0"/>
              <a:t>•Different equations were devised for &gt;60yrs. BMR drops 1-2%/decade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27139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61134"/>
              </p:ext>
            </p:extLst>
          </p:nvPr>
        </p:nvGraphicFramePr>
        <p:xfrm>
          <a:off x="152400" y="209550"/>
          <a:ext cx="8763000" cy="484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Effect on BMR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Effect on BMR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Fasting/ Starving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Malnutrition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Hormones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Body Composition 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Caffeine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Environmental Temp.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6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65880"/>
              </p:ext>
            </p:extLst>
          </p:nvPr>
        </p:nvGraphicFramePr>
        <p:xfrm>
          <a:off x="152400" y="209550"/>
          <a:ext cx="8763000" cy="484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</a:t>
                      </a:r>
                      <a:r>
                        <a:rPr lang="en-US" baseline="0" dirty="0"/>
                        <a:t> on BMR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Lean body mass diminishes with age, slowing the BMR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tall thin people, the BMR is higher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children and pregnant women, the BMR is higher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Body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more lean tissue the higher BMR (usually higher in Males)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more fat tissue the lower BMR (usually females have more fat)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 raises BMR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Stress/diseases/ and certain drugs raises BMR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Environmental Temp.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 and cold raises BMR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23781"/>
              </p:ext>
            </p:extLst>
          </p:nvPr>
        </p:nvGraphicFramePr>
        <p:xfrm>
          <a:off x="152400" y="209550"/>
          <a:ext cx="87630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547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</a:t>
                      </a:r>
                      <a:r>
                        <a:rPr lang="en-US" baseline="0" dirty="0"/>
                        <a:t> on BMR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47">
                <a:tc>
                  <a:txBody>
                    <a:bodyPr/>
                    <a:lstStyle/>
                    <a:p>
                      <a:r>
                        <a:rPr lang="en-US" dirty="0"/>
                        <a:t>Fasting/Starving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Lowers BMR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547">
                <a:tc>
                  <a:txBody>
                    <a:bodyPr/>
                    <a:lstStyle/>
                    <a:p>
                      <a:r>
                        <a:rPr lang="en-US" dirty="0"/>
                        <a:t>Malnutrition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and under-nutrition both lowers BMR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547">
                <a:tc>
                  <a:txBody>
                    <a:bodyPr/>
                    <a:lstStyle/>
                    <a:p>
                      <a:r>
                        <a:rPr lang="en-US" dirty="0"/>
                        <a:t>Hormones (gender)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Thyroid can affect BMR +/- , Premenstrual hormone raises BMR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117">
                <a:tc>
                  <a:txBody>
                    <a:bodyPr/>
                    <a:lstStyle/>
                    <a:p>
                      <a:r>
                        <a:rPr lang="en-US" dirty="0"/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Nicotine increases EE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547">
                <a:tc>
                  <a:txBody>
                    <a:bodyPr/>
                    <a:lstStyle/>
                    <a:p>
                      <a:r>
                        <a:rPr lang="en-US" dirty="0"/>
                        <a:t>Caffeine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Caffeine increases EE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547">
                <a:tc>
                  <a:txBody>
                    <a:bodyPr/>
                    <a:lstStyle/>
                    <a:p>
                      <a:r>
                        <a:rPr lang="en-US" dirty="0"/>
                        <a:t>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BMR is lowest during sleep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32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Energy Expenditure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352550"/>
            <a:ext cx="8915400" cy="3657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u="sng" dirty="0"/>
              <a:t>Indirect</a:t>
            </a:r>
            <a:r>
              <a:rPr lang="en-US" dirty="0"/>
              <a:t> calorimetry; is based on the fact that energy metabolism ultimately depends on oxygen utilization (VO2) and carbon dioxide production (VCO2)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u="sng" dirty="0"/>
              <a:t>Direct</a:t>
            </a:r>
            <a:r>
              <a:rPr lang="en-US" dirty="0"/>
              <a:t> calorimetry, the rate of </a:t>
            </a:r>
            <a:r>
              <a:rPr lang="en-US" u="sng" dirty="0"/>
              <a:t>heat</a:t>
            </a:r>
            <a:r>
              <a:rPr lang="en-US" dirty="0"/>
              <a:t> loss from the subject to the calorimeter is measured. </a:t>
            </a:r>
          </a:p>
        </p:txBody>
      </p:sp>
    </p:spTree>
    <p:extLst>
      <p:ext uri="{BB962C8B-B14F-4D97-AF65-F5344CB8AC3E}">
        <p14:creationId xmlns:p14="http://schemas.microsoft.com/office/powerpoint/2010/main" val="63426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Calorimetry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5257800" cy="3581400"/>
          </a:xfrm>
        </p:spPr>
        <p:txBody>
          <a:bodyPr/>
          <a:lstStyle/>
          <a:p>
            <a:r>
              <a:rPr lang="en-US" dirty="0"/>
              <a:t>Metabolic rate is directly proportional to heat production </a:t>
            </a:r>
          </a:p>
          <a:p>
            <a:r>
              <a:rPr lang="en-US" dirty="0"/>
              <a:t>Golden standard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52550"/>
            <a:ext cx="362539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3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calorimetry (Douglas bag)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4495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Food + oxygen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water + CO2 + heat </a:t>
            </a:r>
          </a:p>
          <a:p>
            <a:pPr marL="0" indent="0">
              <a:buNone/>
            </a:pPr>
            <a:r>
              <a:rPr lang="en-US" sz="2400" dirty="0"/>
              <a:t>• Time collection</a:t>
            </a:r>
            <a:br>
              <a:rPr lang="en-US" sz="2400" dirty="0"/>
            </a:br>
            <a:r>
              <a:rPr lang="en-US" sz="2400" dirty="0"/>
              <a:t>• Volume air measured</a:t>
            </a:r>
            <a:br>
              <a:rPr lang="en-US" sz="2400" dirty="0"/>
            </a:br>
            <a:r>
              <a:rPr lang="en-US" sz="2400" dirty="0"/>
              <a:t>• Content of bag is </a:t>
            </a:r>
            <a:r>
              <a:rPr lang="en-US" sz="2400" dirty="0" err="1"/>
              <a:t>analysed</a:t>
            </a:r>
            <a:r>
              <a:rPr lang="en-US" sz="2400" dirty="0"/>
              <a:t> for </a:t>
            </a:r>
          </a:p>
          <a:p>
            <a:pPr marL="0" indent="0">
              <a:buNone/>
            </a:pPr>
            <a:r>
              <a:rPr lang="en-US" sz="2400" dirty="0"/>
              <a:t>Oxygen and carbon dioxide.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52551"/>
            <a:ext cx="4343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5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5CA7C06-7CE9-794E-9A39-AFD44F0FC3D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t="18605" r="39099" b="11628"/>
          <a:stretch/>
        </p:blipFill>
        <p:spPr>
          <a:xfrm>
            <a:off x="1219200" y="102870"/>
            <a:ext cx="5943600" cy="4937760"/>
          </a:xfrm>
        </p:spPr>
      </p:pic>
    </p:spTree>
    <p:extLst>
      <p:ext uri="{BB962C8B-B14F-4D97-AF65-F5344CB8AC3E}">
        <p14:creationId xmlns:p14="http://schemas.microsoft.com/office/powerpoint/2010/main" val="373461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Doubly labelled water (DLW)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4419600" cy="35814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600" dirty="0"/>
              <a:t>Subject consumes quantity of water containing known concentrations of isotopes of H &amp; O </a:t>
            </a:r>
            <a:endParaRPr lang="en-US" sz="2600" dirty="0">
              <a:latin typeface="Wingdings" charset="2"/>
            </a:endParaRPr>
          </a:p>
          <a:p>
            <a:r>
              <a:rPr lang="en-US" sz="2600" dirty="0"/>
              <a:t> Mix with bodily fluids </a:t>
            </a:r>
          </a:p>
          <a:p>
            <a:r>
              <a:rPr lang="en-US" sz="2600" dirty="0"/>
              <a:t> Urine sampled periodically over 1-3 weeks</a:t>
            </a:r>
            <a:endParaRPr lang="en-US" sz="26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28" y="1571625"/>
            <a:ext cx="4918772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6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915400" cy="3657600"/>
          </a:xfrm>
        </p:spPr>
        <p:txBody>
          <a:bodyPr>
            <a:normAutofit/>
          </a:bodyPr>
          <a:lstStyle/>
          <a:p>
            <a:r>
              <a:rPr lang="en-US" dirty="0"/>
              <a:t> Labelled H leaves body as water as sweat, urine, </a:t>
            </a:r>
            <a:r>
              <a:rPr lang="en-US" dirty="0" err="1"/>
              <a:t>vapour</a:t>
            </a:r>
            <a:r>
              <a:rPr lang="en-US" dirty="0"/>
              <a:t> (2 H2O) </a:t>
            </a:r>
            <a:endParaRPr lang="en-US" dirty="0">
              <a:latin typeface="Wingdings" charset="2"/>
            </a:endParaRPr>
          </a:p>
          <a:p>
            <a:r>
              <a:rPr lang="en-US" dirty="0"/>
              <a:t> Labelled O leaves body as water and carbon dioxide </a:t>
            </a:r>
          </a:p>
          <a:p>
            <a:r>
              <a:rPr lang="en-US" dirty="0"/>
              <a:t> Labelled O is lost faster than labelled H </a:t>
            </a:r>
          </a:p>
          <a:p>
            <a:r>
              <a:rPr lang="en-US" dirty="0"/>
              <a:t> Difference between rate of loss of isotopes used to calculate CO2 production and EE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114800" y="1352550"/>
            <a:ext cx="4876800" cy="3581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the concept of energy balance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Outline and list the main components of energy needs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Outline and list the determinants of energy requirements.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Explore some Methods of estimating energy requirements.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1885950"/>
            <a:ext cx="3965448" cy="27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5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3360-2AE3-374B-A4BF-A8D20CB2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Bicarbonate-Urea Method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D171D-33C8-4F47-A53A-CDED3EDB5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915400" cy="36728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relies on an estimate of carbon dioxide production to calculate energy expenditure.</a:t>
            </a:r>
          </a:p>
          <a:p>
            <a:r>
              <a:rPr lang="en-US" dirty="0"/>
              <a:t>in this approach, the isotope used is </a:t>
            </a:r>
            <a:r>
              <a:rPr lang="en-US" baseline="30000" dirty="0"/>
              <a:t>14</a:t>
            </a:r>
            <a:r>
              <a:rPr lang="en-US" dirty="0"/>
              <a:t>C administered intravenously or subcutaneously (invasive) in the form of bicarbonate (H</a:t>
            </a:r>
            <a:r>
              <a:rPr lang="en-US" baseline="30000" dirty="0"/>
              <a:t>14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). </a:t>
            </a:r>
          </a:p>
          <a:p>
            <a:r>
              <a:rPr lang="en-US" dirty="0"/>
              <a:t>The labeled bicarbonate mixes freely with and becomes diluted by the endogenous CO</a:t>
            </a:r>
            <a:r>
              <a:rPr lang="en-US" baseline="30000" dirty="0"/>
              <a:t>2</a:t>
            </a:r>
            <a:r>
              <a:rPr lang="en-US" dirty="0"/>
              <a:t> produced by the body. Most of the labeled carbon is eliminated from the body through expired CO</a:t>
            </a:r>
            <a:r>
              <a:rPr lang="en-US" baseline="30000" dirty="0"/>
              <a:t>2</a:t>
            </a:r>
            <a:r>
              <a:rPr lang="en-US" dirty="0"/>
              <a:t>, while some is eliminated as urea in urine. The amount of labeled carbon in the urea is used to estimate CO</a:t>
            </a:r>
            <a:r>
              <a:rPr lang="en-US" baseline="30000" dirty="0"/>
              <a:t>2</a:t>
            </a:r>
            <a:r>
              <a:rPr lang="en-US" dirty="0"/>
              <a:t> production from which energy expenditure is estimated.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65473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BMR estimation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763000" cy="3657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Harris-Benedict (1919):</a:t>
            </a:r>
            <a:br>
              <a:rPr lang="en-US" sz="2400" dirty="0"/>
            </a:br>
            <a:r>
              <a:rPr lang="en-US" sz="2400" dirty="0"/>
              <a:t>-Tends to over estimate in healthy individuals. </a:t>
            </a:r>
          </a:p>
          <a:p>
            <a:r>
              <a:rPr lang="en-US" sz="2400" dirty="0"/>
              <a:t>Schofield (1985) : </a:t>
            </a:r>
          </a:p>
          <a:p>
            <a:pPr marL="0" indent="0">
              <a:buNone/>
            </a:pPr>
            <a:r>
              <a:rPr lang="en-US" sz="2400" dirty="0"/>
              <a:t>-  Used by the WHO/FAO </a:t>
            </a:r>
          </a:p>
          <a:p>
            <a:pPr marL="0" indent="0">
              <a:buNone/>
            </a:pPr>
            <a:r>
              <a:rPr lang="en-US" sz="2400" dirty="0"/>
              <a:t>-  Overestimation due to Italian population. </a:t>
            </a:r>
          </a:p>
          <a:p>
            <a:r>
              <a:rPr lang="en-US" sz="2400" dirty="0"/>
              <a:t>Henry (2005):</a:t>
            </a:r>
            <a:br>
              <a:rPr lang="en-US" sz="2400" dirty="0"/>
            </a:br>
            <a:r>
              <a:rPr lang="en-US" sz="2400" dirty="0"/>
              <a:t>- Developed equations using weight alone or using height and weight </a:t>
            </a:r>
          </a:p>
          <a:p>
            <a:pPr marL="0" indent="0">
              <a:buNone/>
            </a:pPr>
            <a:r>
              <a:rPr lang="en-US" sz="2400" dirty="0"/>
              <a:t>- More controlled conditions for measuring BMR. </a:t>
            </a:r>
          </a:p>
        </p:txBody>
      </p:sp>
    </p:spTree>
    <p:extLst>
      <p:ext uri="{BB962C8B-B14F-4D97-AF65-F5344CB8AC3E}">
        <p14:creationId xmlns:p14="http://schemas.microsoft.com/office/powerpoint/2010/main" val="57940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Average </a:t>
            </a:r>
            <a:r>
              <a:rPr lang="en-US" dirty="0" err="1"/>
              <a:t>requirment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52550"/>
            <a:ext cx="8686800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Estimated Average Requirements (EAR) = </a:t>
            </a:r>
            <a:r>
              <a:rPr lang="en-US" b="1" dirty="0"/>
              <a:t>BMR x PAL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Stress factor is included in case of disease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PAL = Physical Activity Level </a:t>
            </a:r>
          </a:p>
          <a:p>
            <a:pPr marL="0" indent="0">
              <a:buNone/>
            </a:pPr>
            <a:r>
              <a:rPr lang="en-US" dirty="0"/>
              <a:t>-  Sedentary </a:t>
            </a:r>
          </a:p>
          <a:p>
            <a:pPr marL="0" indent="0">
              <a:buNone/>
            </a:pPr>
            <a:r>
              <a:rPr lang="en-US" dirty="0"/>
              <a:t>-  Low Active </a:t>
            </a:r>
          </a:p>
          <a:p>
            <a:pPr marL="0" indent="0">
              <a:buNone/>
            </a:pPr>
            <a:r>
              <a:rPr lang="en-US" dirty="0"/>
              <a:t>-  Active </a:t>
            </a:r>
          </a:p>
          <a:p>
            <a:pPr marL="0" indent="0">
              <a:buNone/>
            </a:pPr>
            <a:r>
              <a:rPr lang="en-US" dirty="0"/>
              <a:t>-  Very Active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432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52550"/>
            <a:ext cx="84582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convert pounds to kilograms: </a:t>
            </a:r>
          </a:p>
          <a:p>
            <a:pPr marL="0" indent="0">
              <a:buNone/>
            </a:pPr>
            <a:r>
              <a:rPr lang="en-US" dirty="0"/>
              <a:t>- Divide by 2.2</a:t>
            </a:r>
            <a:br>
              <a:rPr lang="en-US" dirty="0"/>
            </a:br>
            <a:r>
              <a:rPr lang="en-US" dirty="0"/>
              <a:t>To convert feet to inches:</a:t>
            </a:r>
            <a:br>
              <a:rPr lang="en-US" dirty="0"/>
            </a:br>
            <a:r>
              <a:rPr lang="en-US" dirty="0"/>
              <a:t>- Multiply by 12 </a:t>
            </a:r>
          </a:p>
          <a:p>
            <a:pPr marL="0" indent="0">
              <a:buNone/>
            </a:pPr>
            <a:r>
              <a:rPr lang="en-US" dirty="0"/>
              <a:t>To convert inches to meters: </a:t>
            </a:r>
          </a:p>
          <a:p>
            <a:pPr marL="0" indent="0">
              <a:buNone/>
            </a:pPr>
            <a:r>
              <a:rPr lang="en-US" dirty="0"/>
              <a:t>- Divide by 39.37 </a:t>
            </a:r>
          </a:p>
        </p:txBody>
      </p:sp>
    </p:spTree>
    <p:extLst>
      <p:ext uri="{BB962C8B-B14F-4D97-AF65-F5344CB8AC3E}">
        <p14:creationId xmlns:p14="http://schemas.microsoft.com/office/powerpoint/2010/main" val="827758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52550"/>
            <a:ext cx="86868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E.g. Height is 5 feet 3 inches, convert to cm?</a:t>
            </a:r>
          </a:p>
          <a:p>
            <a:pPr marL="0" indent="0">
              <a:buNone/>
            </a:pPr>
            <a:r>
              <a:rPr lang="en-US" dirty="0"/>
              <a:t> - 5x12 = 60 inches</a:t>
            </a:r>
            <a:br>
              <a:rPr lang="en-US" dirty="0"/>
            </a:br>
            <a:r>
              <a:rPr lang="en-US" dirty="0"/>
              <a:t>- 60+3= 63 inches</a:t>
            </a:r>
            <a:br>
              <a:rPr lang="en-US" dirty="0"/>
            </a:br>
            <a:r>
              <a:rPr lang="en-US" dirty="0"/>
              <a:t>- 63 inches \ 39.37 = 1.6 meters </a:t>
            </a:r>
          </a:p>
          <a:p>
            <a:pPr marL="0" indent="0">
              <a:buNone/>
            </a:pPr>
            <a:r>
              <a:rPr lang="en-US" dirty="0"/>
              <a:t>- 1.6x100=160cm </a:t>
            </a:r>
          </a:p>
        </p:txBody>
      </p:sp>
    </p:spTree>
    <p:extLst>
      <p:ext uri="{BB962C8B-B14F-4D97-AF65-F5344CB8AC3E}">
        <p14:creationId xmlns:p14="http://schemas.microsoft.com/office/powerpoint/2010/main" val="303388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333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666750"/>
            <a:ext cx="88392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Estimate energy requirement using the following equation:</a:t>
            </a:r>
            <a:br>
              <a:rPr lang="en-US" sz="2400" dirty="0"/>
            </a:br>
            <a:r>
              <a:rPr lang="en-US" sz="2000" b="1" dirty="0"/>
              <a:t>Men EER = [662 – (9.53 x age)] + PA x [(15.91 x </a:t>
            </a:r>
            <a:r>
              <a:rPr lang="en-US" sz="2000" b="1" dirty="0" err="1"/>
              <a:t>wt</a:t>
            </a:r>
            <a:r>
              <a:rPr lang="en-US" sz="2000" b="1" dirty="0"/>
              <a:t>) + (539.6 x </a:t>
            </a:r>
            <a:r>
              <a:rPr lang="en-US" sz="2000" b="1" dirty="0" err="1"/>
              <a:t>ht</a:t>
            </a:r>
            <a:r>
              <a:rPr lang="en-US" sz="2000" b="1" dirty="0"/>
              <a:t>)] </a:t>
            </a:r>
          </a:p>
          <a:p>
            <a:r>
              <a:rPr lang="en-US" sz="2000" b="1" dirty="0">
                <a:latin typeface="TwCenMT" charset="0"/>
              </a:rPr>
              <a:t>Consider an active 20 year old man who is 170 cm and weighs 80 kg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98391"/>
              </p:ext>
            </p:extLst>
          </p:nvPr>
        </p:nvGraphicFramePr>
        <p:xfrm>
          <a:off x="152399" y="2282190"/>
          <a:ext cx="883920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  <a:r>
                        <a:rPr lang="en-US" baseline="0" dirty="0"/>
                        <a:t> (Men)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99">
                <a:tc>
                  <a:txBody>
                    <a:bodyPr/>
                    <a:lstStyle/>
                    <a:p>
                      <a:r>
                        <a:rPr lang="en-US" dirty="0"/>
                        <a:t>Sedentary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 daily living activity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99">
                <a:tc>
                  <a:txBody>
                    <a:bodyPr/>
                    <a:lstStyle/>
                    <a:p>
                      <a:r>
                        <a:rPr lang="en-US" dirty="0"/>
                        <a:t>Light</a:t>
                      </a:r>
                      <a:r>
                        <a:rPr lang="en-US" baseline="0" dirty="0"/>
                        <a:t>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30-60 min moderate activity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99"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&gt; 60 min moderate activity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204">
                <a:tc>
                  <a:txBody>
                    <a:bodyPr/>
                    <a:lstStyle/>
                    <a:p>
                      <a:r>
                        <a:rPr lang="en-US" dirty="0"/>
                        <a:t>Very Active (strenuous/vigorous)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&gt; 60 min moderate activity and 60 min vigorous or 120 min moderate activity 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46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8575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wCenMT" charset="0"/>
              </a:rPr>
              <a:t>E.g. Consider an active 20 year old man who is 170 cm and weighs 80 kg </a:t>
            </a:r>
            <a:endParaRPr lang="en-US" sz="2400" dirty="0"/>
          </a:p>
          <a:p>
            <a:r>
              <a:rPr lang="en-US" sz="2400" b="1" dirty="0">
                <a:latin typeface="TwCenMT" charset="0"/>
              </a:rPr>
              <a:t>- Answer: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TwCenMT" charset="0"/>
              </a:rPr>
              <a:t>EER = [662 – (9.53 x </a:t>
            </a:r>
            <a:r>
              <a:rPr lang="en-US" sz="2400" dirty="0">
                <a:solidFill>
                  <a:srgbClr val="FF0000"/>
                </a:solidFill>
                <a:latin typeface="TwCenMT" charset="0"/>
              </a:rPr>
              <a:t>20</a:t>
            </a:r>
            <a:r>
              <a:rPr lang="en-US" sz="2400" dirty="0">
                <a:latin typeface="TwCenMT" charset="0"/>
              </a:rPr>
              <a:t>)] + </a:t>
            </a:r>
            <a:r>
              <a:rPr lang="en-US" sz="2400" dirty="0">
                <a:solidFill>
                  <a:srgbClr val="FF0000"/>
                </a:solidFill>
                <a:latin typeface="TwCenMT" charset="0"/>
              </a:rPr>
              <a:t>1.25 </a:t>
            </a:r>
            <a:r>
              <a:rPr lang="en-US" sz="2400" dirty="0">
                <a:latin typeface="TwCenMT" charset="0"/>
              </a:rPr>
              <a:t>x [(15.91 x </a:t>
            </a:r>
            <a:r>
              <a:rPr lang="en-US" sz="2400" dirty="0">
                <a:solidFill>
                  <a:srgbClr val="FF0000"/>
                </a:solidFill>
                <a:latin typeface="TwCenMT" charset="0"/>
              </a:rPr>
              <a:t>80</a:t>
            </a:r>
            <a:r>
              <a:rPr lang="en-US" sz="2400" dirty="0">
                <a:latin typeface="TwCenMT" charset="0"/>
              </a:rPr>
              <a:t>) + (539.6 x</a:t>
            </a:r>
            <a:r>
              <a:rPr lang="en-US" sz="2400" dirty="0">
                <a:solidFill>
                  <a:srgbClr val="FF0000"/>
                </a:solidFill>
                <a:latin typeface="TwCenMT" charset="0"/>
              </a:rPr>
              <a:t>1.7</a:t>
            </a:r>
            <a:r>
              <a:rPr lang="en-US" sz="2400" dirty="0">
                <a:latin typeface="TwCenMT" charset="0"/>
              </a:rPr>
              <a:t>)] EER= [662- 190.6] + 1.25 x [1272.8 + 917.32]</a:t>
            </a:r>
            <a:br>
              <a:rPr lang="en-US" sz="2400" dirty="0">
                <a:latin typeface="TwCenMT" charset="0"/>
              </a:rPr>
            </a:br>
            <a:r>
              <a:rPr lang="en-US" sz="2400" dirty="0">
                <a:latin typeface="TwCenMT" charset="0"/>
              </a:rPr>
              <a:t>EER= 471.4 + 1.25 x [2190.12]</a:t>
            </a:r>
            <a:br>
              <a:rPr lang="en-US" sz="2400" dirty="0">
                <a:latin typeface="TwCenMT" charset="0"/>
              </a:rPr>
            </a:br>
            <a:r>
              <a:rPr lang="en-US" sz="2400" dirty="0">
                <a:latin typeface="TwCenMT" charset="0"/>
              </a:rPr>
              <a:t>EER= 471.4 + 2737.6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TwCenMT" charset="0"/>
              </a:rPr>
              <a:t>EER= 3209 Kcal/day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390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839200" cy="367284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altLang="x-none" dirty="0">
                <a:ea typeface="Times New Roman" charset="0"/>
                <a:cs typeface="Times New Roman" charset="0"/>
              </a:rPr>
              <a:t>Calorie</a:t>
            </a:r>
          </a:p>
          <a:p>
            <a:pPr lvl="1">
              <a:buFont typeface="Arial" charset="0"/>
              <a:buChar char="•"/>
            </a:pPr>
            <a:r>
              <a:rPr lang="en-US" altLang="x-none" dirty="0">
                <a:ea typeface="Times New Roman" charset="0"/>
                <a:cs typeface="Times New Roman" charset="0"/>
              </a:rPr>
              <a:t>One calorie expresses the quantity of heat necessary to raise the temperature of 1 kg (1 L) of water by 1° Celsius.</a:t>
            </a:r>
          </a:p>
          <a:p>
            <a:pPr>
              <a:buFont typeface="Wingdings" charset="2"/>
              <a:buChar char="§"/>
            </a:pPr>
            <a:r>
              <a:rPr lang="en-US" altLang="x-none" dirty="0">
                <a:ea typeface="Times New Roman" charset="0"/>
                <a:cs typeface="Times New Roman" charset="0"/>
              </a:rPr>
              <a:t>Kilocalorie (</a:t>
            </a:r>
            <a:r>
              <a:rPr lang="en-US" altLang="x-none" dirty="0" err="1">
                <a:ea typeface="Times New Roman" charset="0"/>
                <a:cs typeface="Times New Roman" charset="0"/>
              </a:rPr>
              <a:t>kCal</a:t>
            </a:r>
            <a:r>
              <a:rPr lang="en-US" altLang="x-none" dirty="0">
                <a:ea typeface="Times New Roman" charset="0"/>
                <a:cs typeface="Times New Roman" charset="0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en-US" altLang="x-none" dirty="0">
                <a:ea typeface="Times New Roman" charset="0"/>
                <a:cs typeface="Times New Roman" charset="0"/>
              </a:rPr>
              <a:t>Kilojoule</a:t>
            </a:r>
          </a:p>
          <a:p>
            <a:pPr>
              <a:buFont typeface="Wingdings" charset="2"/>
              <a:buChar char="§"/>
            </a:pPr>
            <a:r>
              <a:rPr lang="en-US" altLang="x-none" dirty="0" err="1">
                <a:ea typeface="Times New Roman" charset="0"/>
                <a:cs typeface="Times New Roman" charset="0"/>
              </a:rPr>
              <a:t>Megajoule</a:t>
            </a:r>
            <a:endParaRPr lang="en-US" altLang="x-none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52550"/>
            <a:ext cx="8458200" cy="35814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altLang="x-none" dirty="0">
                <a:ea typeface="Times New Roman" charset="0"/>
                <a:cs typeface="Times New Roman" charset="0"/>
              </a:rPr>
              <a:t>1 </a:t>
            </a:r>
            <a:r>
              <a:rPr lang="en-US" altLang="x-none" dirty="0" err="1">
                <a:ea typeface="Times New Roman" charset="0"/>
                <a:cs typeface="Times New Roman" charset="0"/>
              </a:rPr>
              <a:t>cal</a:t>
            </a:r>
            <a:r>
              <a:rPr lang="en-US" altLang="x-none" dirty="0">
                <a:ea typeface="Times New Roman" charset="0"/>
                <a:cs typeface="Times New Roman" charset="0"/>
              </a:rPr>
              <a:t> = 4.186 J</a:t>
            </a:r>
          </a:p>
          <a:p>
            <a:pPr>
              <a:buFont typeface="Wingdings" charset="2"/>
              <a:buChar char="§"/>
            </a:pPr>
            <a:r>
              <a:rPr lang="en-US" altLang="x-none" dirty="0">
                <a:ea typeface="Times New Roman" charset="0"/>
                <a:cs typeface="Times New Roman" charset="0"/>
              </a:rPr>
              <a:t>1 </a:t>
            </a:r>
            <a:r>
              <a:rPr lang="en-US" altLang="x-none" dirty="0" err="1">
                <a:ea typeface="Times New Roman" charset="0"/>
                <a:cs typeface="Times New Roman" charset="0"/>
              </a:rPr>
              <a:t>kCal</a:t>
            </a:r>
            <a:r>
              <a:rPr lang="en-US" altLang="x-none" dirty="0">
                <a:ea typeface="Times New Roman" charset="0"/>
                <a:cs typeface="Times New Roman" charset="0"/>
              </a:rPr>
              <a:t> = 1000 </a:t>
            </a:r>
            <a:r>
              <a:rPr lang="en-US" altLang="x-none" dirty="0" err="1">
                <a:ea typeface="Times New Roman" charset="0"/>
                <a:cs typeface="Times New Roman" charset="0"/>
              </a:rPr>
              <a:t>cal</a:t>
            </a:r>
            <a:r>
              <a:rPr lang="en-US" altLang="x-none" dirty="0">
                <a:ea typeface="Times New Roman" charset="0"/>
                <a:cs typeface="Times New Roman" charset="0"/>
              </a:rPr>
              <a:t> = 4186 </a:t>
            </a:r>
          </a:p>
        </p:txBody>
      </p:sp>
    </p:spTree>
    <p:extLst>
      <p:ext uri="{BB962C8B-B14F-4D97-AF65-F5344CB8AC3E}">
        <p14:creationId xmlns:p14="http://schemas.microsoft.com/office/powerpoint/2010/main" val="107524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52550"/>
            <a:ext cx="8686800" cy="3505200"/>
          </a:xfrm>
        </p:spPr>
        <p:txBody>
          <a:bodyPr>
            <a:normAutofit/>
          </a:bodyPr>
          <a:lstStyle/>
          <a:p>
            <a:r>
              <a:rPr lang="en-US" dirty="0"/>
              <a:t>Basic concept of energy balance is: </a:t>
            </a:r>
          </a:p>
          <a:p>
            <a:pPr>
              <a:buFont typeface="Arial" charset="0"/>
              <a:buChar char="•"/>
            </a:pPr>
            <a:r>
              <a:rPr lang="en-US" dirty="0"/>
              <a:t>Intake = Expenditure (Weight maintenance) </a:t>
            </a:r>
          </a:p>
          <a:p>
            <a:pPr>
              <a:buFont typeface="Arial" charset="0"/>
              <a:buChar char="•"/>
            </a:pPr>
            <a:r>
              <a:rPr lang="en-US" dirty="0"/>
              <a:t>Intake &gt; Expenditure (Weight gain)</a:t>
            </a:r>
          </a:p>
          <a:p>
            <a:pPr>
              <a:buFont typeface="Arial" charset="0"/>
              <a:buChar char="•"/>
            </a:pPr>
            <a:r>
              <a:rPr lang="en-US" dirty="0"/>
              <a:t>Intake &lt; Expenditure (weight loss)</a:t>
            </a:r>
          </a:p>
          <a:p>
            <a:r>
              <a:rPr lang="en-US" dirty="0"/>
              <a:t> Note : Energy balance status is not achieved on a daily basis, but typically over 2-3 weeks. </a:t>
            </a:r>
          </a:p>
        </p:txBody>
      </p:sp>
    </p:spTree>
    <p:extLst>
      <p:ext uri="{BB962C8B-B14F-4D97-AF65-F5344CB8AC3E}">
        <p14:creationId xmlns:p14="http://schemas.microsoft.com/office/powerpoint/2010/main" val="87639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1138-A6DC-3D45-BE16-8390A117A42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8600" y="209550"/>
            <a:ext cx="8763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“balance energy expenditure in order to </a:t>
            </a:r>
            <a:r>
              <a:rPr lang="en-US" u="sng" dirty="0"/>
              <a:t>maintain</a:t>
            </a:r>
            <a:r>
              <a:rPr lang="en-US" dirty="0"/>
              <a:t> body size, body composition &amp; a level of necessary &amp; desirable activity, consistent with long-term good </a:t>
            </a:r>
            <a:r>
              <a:rPr lang="en-US" dirty="0" err="1"/>
              <a:t>healthfor</a:t>
            </a:r>
            <a:r>
              <a:rPr lang="en-US" dirty="0"/>
              <a:t> all. (WHO 2004)</a:t>
            </a:r>
            <a:endParaRPr lang="ar-S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Includes energy for: optimal growth &amp; development of children deposition of tissues during pregnancy secretion of milk during lactation consistent with good health of the mother and child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22553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305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energy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7086600" cy="3657600"/>
          </a:xfrm>
        </p:spPr>
        <p:txBody>
          <a:bodyPr>
            <a:normAutofit/>
          </a:bodyPr>
          <a:lstStyle/>
          <a:p>
            <a:r>
              <a:rPr lang="en-US" sz="2400" dirty="0"/>
              <a:t>Components of Energy Expenditure: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 Basal Metabolic Rate 50-65%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 Physical Activity 30-50%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Thermic effect of food 10% </a:t>
            </a:r>
            <a:endParaRPr lang="en-US" sz="2400" dirty="0">
              <a:effectLst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16216"/>
              </p:ext>
            </p:extLst>
          </p:nvPr>
        </p:nvGraphicFramePr>
        <p:xfrm>
          <a:off x="2743200" y="1366954"/>
          <a:ext cx="8382000" cy="364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440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Metabolic Rate</a:t>
            </a:r>
            <a:r>
              <a:rPr lang="ar-SA" dirty="0"/>
              <a:t>  </a:t>
            </a:r>
            <a:r>
              <a:rPr lang="en-US" dirty="0"/>
              <a:t>(BMR):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352550"/>
            <a:ext cx="8991600" cy="373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rate of energy required for basic processes of life.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*Men: </a:t>
            </a:r>
            <a:r>
              <a:rPr lang="en-US" b="1" dirty="0"/>
              <a:t>24 </a:t>
            </a:r>
            <a:r>
              <a:rPr lang="en-US" dirty="0"/>
              <a:t>Kcal/kg/day *Women: </a:t>
            </a:r>
            <a:r>
              <a:rPr lang="en-US" b="1" dirty="0"/>
              <a:t>23 </a:t>
            </a:r>
            <a:r>
              <a:rPr lang="en-US" dirty="0"/>
              <a:t>Kcal/kg/day </a:t>
            </a:r>
          </a:p>
          <a:p>
            <a:pPr marL="0" indent="0">
              <a:buNone/>
            </a:pPr>
            <a:r>
              <a:rPr lang="en-US" dirty="0"/>
              <a:t>Measured under those conditions:</a:t>
            </a:r>
            <a:br>
              <a:rPr lang="en-US" dirty="0"/>
            </a:br>
            <a:r>
              <a:rPr lang="en-US" dirty="0"/>
              <a:t>1. Overnight restful sleep (8-12 hours)</a:t>
            </a:r>
            <a:br>
              <a:rPr lang="en-US" dirty="0"/>
            </a:br>
            <a:r>
              <a:rPr lang="en-US" dirty="0"/>
              <a:t>2. Thermo-neutral temperature ( room temp. 25 degrees) </a:t>
            </a:r>
          </a:p>
          <a:p>
            <a:pPr marL="0" indent="0">
              <a:buNone/>
            </a:pPr>
            <a:r>
              <a:rPr lang="en-US" dirty="0"/>
              <a:t>3. Fasting</a:t>
            </a:r>
            <a:br>
              <a:rPr lang="en-US" dirty="0"/>
            </a:br>
            <a:r>
              <a:rPr lang="en-US" dirty="0"/>
              <a:t>4. Laying still (not sleeping)</a:t>
            </a:r>
          </a:p>
          <a:p>
            <a:pPr marL="0" indent="0">
              <a:buNone/>
            </a:pPr>
            <a:r>
              <a:rPr lang="en-US" dirty="0"/>
              <a:t>5. Physical and mental rest</a:t>
            </a:r>
          </a:p>
        </p:txBody>
      </p:sp>
    </p:spTree>
    <p:extLst>
      <p:ext uri="{BB962C8B-B14F-4D97-AF65-F5344CB8AC3E}">
        <p14:creationId xmlns:p14="http://schemas.microsoft.com/office/powerpoint/2010/main" val="1599454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Microsoft Macintosh PowerPoint</Application>
  <PresentationFormat>On-screen Show (16:9)</PresentationFormat>
  <Paragraphs>174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Tw Cen MT</vt:lpstr>
      <vt:lpstr>TwCenMT</vt:lpstr>
      <vt:lpstr>Wingdings</vt:lpstr>
      <vt:lpstr>Wingdings 2</vt:lpstr>
      <vt:lpstr>Widescreen Presentation</vt:lpstr>
      <vt:lpstr>Energy balance and needs</vt:lpstr>
      <vt:lpstr>Learning outcomes.</vt:lpstr>
      <vt:lpstr>Energy unit</vt:lpstr>
      <vt:lpstr>Conversion</vt:lpstr>
      <vt:lpstr>Energy balance</vt:lpstr>
      <vt:lpstr>PowerPoint Presentation</vt:lpstr>
      <vt:lpstr>PowerPoint Presentation</vt:lpstr>
      <vt:lpstr>Components of energy Expenditure</vt:lpstr>
      <vt:lpstr>Basal Metabolic Rate  (BMR):</vt:lpstr>
      <vt:lpstr>Estimating basal metabolic rate</vt:lpstr>
      <vt:lpstr>PowerPoint Presentation</vt:lpstr>
      <vt:lpstr>PowerPoint Presentation</vt:lpstr>
      <vt:lpstr>PowerPoint Presentation</vt:lpstr>
      <vt:lpstr>Estimating Energy Expenditure </vt:lpstr>
      <vt:lpstr>Direct Calorimetry </vt:lpstr>
      <vt:lpstr>Indirect calorimetry (Douglas bag)</vt:lpstr>
      <vt:lpstr>PowerPoint Presentation</vt:lpstr>
      <vt:lpstr>Doubly labelled water (DLW)</vt:lpstr>
      <vt:lpstr>DLW</vt:lpstr>
      <vt:lpstr>Bicarbonate-Urea Method </vt:lpstr>
      <vt:lpstr>BMR estimation equation</vt:lpstr>
      <vt:lpstr>Estimated Average requirment</vt:lpstr>
      <vt:lpstr>Conversion</vt:lpstr>
      <vt:lpstr>Example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Alma Irshaid</dc:creator>
  <cp:lastModifiedBy/>
  <cp:revision>1</cp:revision>
  <dcterms:created xsi:type="dcterms:W3CDTF">2020-02-02T22:16:37Z</dcterms:created>
  <dcterms:modified xsi:type="dcterms:W3CDTF">2020-02-02T22:26:53Z</dcterms:modified>
</cp:coreProperties>
</file>