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59" r:id="rId5"/>
    <p:sldId id="262" r:id="rId6"/>
    <p:sldId id="260" r:id="rId7"/>
    <p:sldId id="261"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5" d="100"/>
          <a:sy n="65" d="100"/>
        </p:scale>
        <p:origin x="-66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8A95FCF8-4A99-424C-BA78-40F2F40A3CBD}" type="datetimeFigureOut">
              <a:rPr lang="en-US" smtClean="0"/>
              <a:t>12/3/2013</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F9E32B6D-41C2-4CC3-9BCD-96791069D33C}"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A95FCF8-4A99-424C-BA78-40F2F40A3CBD}" type="datetimeFigureOut">
              <a:rPr lang="en-US" smtClean="0"/>
              <a:t>12/3/2013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9E32B6D-41C2-4CC3-9BCD-96791069D33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8A95FCF8-4A99-424C-BA78-40F2F40A3CBD}" type="datetimeFigureOut">
              <a:rPr lang="en-US" smtClean="0"/>
              <a:t>12/3/2013</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F9E32B6D-41C2-4CC3-9BCD-96791069D33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A95FCF8-4A99-424C-BA78-40F2F40A3CBD}" type="datetimeFigureOut">
              <a:rPr lang="en-US" smtClean="0"/>
              <a:t>12/3/2013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9E32B6D-41C2-4CC3-9BCD-96791069D33C}"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8A95FCF8-4A99-424C-BA78-40F2F40A3CBD}" type="datetimeFigureOut">
              <a:rPr lang="en-US" smtClean="0"/>
              <a:t>12/3/2013</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F9E32B6D-41C2-4CC3-9BCD-96791069D33C}"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A95FCF8-4A99-424C-BA78-40F2F40A3CBD}" type="datetimeFigureOut">
              <a:rPr lang="en-US" smtClean="0"/>
              <a:t>12/3/2013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9E32B6D-41C2-4CC3-9BCD-96791069D33C}"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8A95FCF8-4A99-424C-BA78-40F2F40A3CBD}" type="datetimeFigureOut">
              <a:rPr lang="en-US" smtClean="0"/>
              <a:t>12/3/2013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F9E32B6D-41C2-4CC3-9BCD-96791069D33C}"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8A95FCF8-4A99-424C-BA78-40F2F40A3CBD}" type="datetimeFigureOut">
              <a:rPr lang="en-US" smtClean="0"/>
              <a:t>12/3/2013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F9E32B6D-41C2-4CC3-9BCD-96791069D33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8A95FCF8-4A99-424C-BA78-40F2F40A3CBD}" type="datetimeFigureOut">
              <a:rPr lang="en-US" smtClean="0"/>
              <a:t>12/3/2013</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F9E32B6D-41C2-4CC3-9BCD-96791069D33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A95FCF8-4A99-424C-BA78-40F2F40A3CBD}" type="datetimeFigureOut">
              <a:rPr lang="en-US" smtClean="0"/>
              <a:t>12/3/2013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9E32B6D-41C2-4CC3-9BCD-96791069D33C}"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8A95FCF8-4A99-424C-BA78-40F2F40A3CBD}" type="datetimeFigureOut">
              <a:rPr lang="en-US" smtClean="0"/>
              <a:t>12/3/2013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9E32B6D-41C2-4CC3-9BCD-96791069D33C}" type="slidenum">
              <a:rPr lang="en-US" smtClean="0"/>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8A95FCF8-4A99-424C-BA78-40F2F40A3CBD}" type="datetimeFigureOut">
              <a:rPr lang="en-US" smtClean="0"/>
              <a:t>12/3/2013</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F9E32B6D-41C2-4CC3-9BCD-96791069D33C}"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Lower Urinary Tract Infections</a:t>
            </a:r>
            <a:br>
              <a:rPr lang="en-US" dirty="0" smtClean="0"/>
            </a:br>
            <a:r>
              <a:rPr lang="en-US" dirty="0" smtClean="0"/>
              <a:t>(UTI)</a:t>
            </a:r>
            <a:r>
              <a:rPr lang="en-US" dirty="0" smtClean="0"/>
              <a:t/>
            </a:r>
            <a:br>
              <a:rPr lang="en-US" dirty="0" smtClean="0"/>
            </a:b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Pathophysiology</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r>
              <a:rPr lang="en-US" dirty="0" smtClean="0"/>
              <a:t>For infection to occur, bacteria must gain access to the bladder, attach to and colonize the epithelium of the urinary tract to avoid being washed out with voiding, evade host defense mechanisms, and initiate inflammation. Many UTIs result from fecal organisms that ascend from the perineum to the urethra and the bladder and then adhere to the mucosal surfaces</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Factors That Contribute to Urinary Tract Infection in Older Adults</a:t>
            </a:r>
            <a:endParaRPr lang="en-US" dirty="0"/>
          </a:p>
        </p:txBody>
      </p:sp>
      <p:sp>
        <p:nvSpPr>
          <p:cNvPr id="3" name="Content Placeholder 2"/>
          <p:cNvSpPr>
            <a:spLocks noGrp="1"/>
          </p:cNvSpPr>
          <p:nvPr>
            <p:ph idx="1"/>
          </p:nvPr>
        </p:nvSpPr>
        <p:spPr/>
        <p:txBody>
          <a:bodyPr>
            <a:normAutofit/>
          </a:bodyPr>
          <a:lstStyle/>
          <a:p>
            <a:r>
              <a:rPr lang="en-US" dirty="0" smtClean="0"/>
              <a:t>High incidence of chronic illness</a:t>
            </a:r>
          </a:p>
          <a:p>
            <a:r>
              <a:rPr lang="en-US" dirty="0" smtClean="0"/>
              <a:t>Frequent use of antimicrobial agents</a:t>
            </a:r>
          </a:p>
          <a:p>
            <a:r>
              <a:rPr lang="en-US" dirty="0" smtClean="0"/>
              <a:t>Presence of infected pressure ulcers</a:t>
            </a:r>
          </a:p>
          <a:p>
            <a:r>
              <a:rPr lang="en-US" dirty="0" err="1" smtClean="0"/>
              <a:t>Immunocompromise</a:t>
            </a:r>
            <a:endParaRPr lang="en-US" dirty="0" smtClean="0"/>
          </a:p>
          <a:p>
            <a:r>
              <a:rPr lang="en-US" dirty="0" smtClean="0"/>
              <a:t>Cognitive impairment</a:t>
            </a:r>
          </a:p>
          <a:p>
            <a:r>
              <a:rPr lang="en-US" dirty="0" smtClean="0"/>
              <a:t>Immobility and incomplete emptying of bladder</a:t>
            </a:r>
          </a:p>
          <a:p>
            <a:r>
              <a:rPr lang="en-US" dirty="0" smtClean="0"/>
              <a:t>Use of a bedpan rather than a commode or toilet</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Clinical Manifestations</a:t>
            </a:r>
            <a:br>
              <a:rPr lang="en-US" dirty="0" smtClean="0"/>
            </a:br>
            <a:endParaRPr lang="en-US" dirty="0"/>
          </a:p>
        </p:txBody>
      </p:sp>
      <p:sp>
        <p:nvSpPr>
          <p:cNvPr id="3" name="Content Placeholder 2"/>
          <p:cNvSpPr>
            <a:spLocks noGrp="1"/>
          </p:cNvSpPr>
          <p:nvPr>
            <p:ph idx="1"/>
          </p:nvPr>
        </p:nvSpPr>
        <p:spPr/>
        <p:txBody>
          <a:bodyPr>
            <a:normAutofit/>
          </a:bodyPr>
          <a:lstStyle/>
          <a:p>
            <a:r>
              <a:rPr lang="en-US" dirty="0" smtClean="0"/>
              <a:t>A variety of signs and symptoms are associated with UTI. About half of all patients with </a:t>
            </a:r>
            <a:r>
              <a:rPr lang="en-US" dirty="0" err="1" smtClean="0"/>
              <a:t>bacteriuria</a:t>
            </a:r>
            <a:r>
              <a:rPr lang="en-US" dirty="0" smtClean="0"/>
              <a:t> have no symptoms. </a:t>
            </a:r>
          </a:p>
          <a:p>
            <a:r>
              <a:rPr lang="en-US" dirty="0" smtClean="0"/>
              <a:t>Signs and symptoms of an uncomplicated lower UTI (cystitis) include </a:t>
            </a:r>
            <a:r>
              <a:rPr lang="en-US" dirty="0" err="1" smtClean="0"/>
              <a:t>dysuria</a:t>
            </a:r>
            <a:r>
              <a:rPr lang="en-US" dirty="0" smtClean="0"/>
              <a:t> (painful or difficult urination), burning on urination, frequency (voiding more than every 3 hours), urgency, </a:t>
            </a:r>
            <a:r>
              <a:rPr lang="en-US" dirty="0" err="1" smtClean="0"/>
              <a:t>nocturia</a:t>
            </a:r>
            <a:r>
              <a:rPr lang="en-US" dirty="0" smtClean="0"/>
              <a:t> (awakening at night to urinate), incontinence, and </a:t>
            </a:r>
            <a:r>
              <a:rPr lang="en-US" dirty="0" err="1" smtClean="0"/>
              <a:t>suprapubic</a:t>
            </a:r>
            <a:r>
              <a:rPr lang="en-US" dirty="0" smtClean="0"/>
              <a:t> or pelvic pain. </a:t>
            </a:r>
            <a:r>
              <a:rPr lang="en-US" dirty="0" err="1" smtClean="0"/>
              <a:t>Hematuria</a:t>
            </a:r>
            <a:r>
              <a:rPr lang="en-US" dirty="0" smtClean="0"/>
              <a:t> and back pain may also be present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Medical Management</a:t>
            </a:r>
            <a:endParaRPr lang="en-US" dirty="0"/>
          </a:p>
        </p:txBody>
      </p:sp>
      <p:sp>
        <p:nvSpPr>
          <p:cNvPr id="3" name="Content Placeholder 2"/>
          <p:cNvSpPr>
            <a:spLocks noGrp="1"/>
          </p:cNvSpPr>
          <p:nvPr>
            <p:ph idx="1"/>
          </p:nvPr>
        </p:nvSpPr>
        <p:spPr/>
        <p:txBody>
          <a:bodyPr/>
          <a:lstStyle/>
          <a:p>
            <a:r>
              <a:rPr lang="en-US" dirty="0" smtClean="0"/>
              <a:t>Acute Pharmacologic Therapy</a:t>
            </a:r>
          </a:p>
          <a:p>
            <a:r>
              <a:rPr lang="en-US" dirty="0" smtClean="0"/>
              <a:t>The ideal medication for treatment of UTI is an antibacterial agent that eradicates bacteria from the urinary tract with minimal effects on fecal and vaginal flora.</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uncomplicated UTIs in women is most likely E. coli or other fecal flora, the agent should be effective against these organisms </a:t>
            </a:r>
          </a:p>
          <a:p>
            <a:r>
              <a:rPr lang="en-US" dirty="0" smtClean="0"/>
              <a:t>Various treatment regimens have been successful in treating uncomplicated lower UTIs in women: single-dose administration, short-course (3 to 4 days) regimens, or 7- to 10-day regimens. </a:t>
            </a:r>
          </a:p>
          <a:p>
            <a:endParaRPr lang="en-US" dirty="0" smtClean="0"/>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In a complicated UTI (</a:t>
            </a:r>
            <a:r>
              <a:rPr lang="en-US" dirty="0" err="1" smtClean="0"/>
              <a:t>ie</a:t>
            </a:r>
            <a:r>
              <a:rPr lang="en-US" dirty="0" smtClean="0"/>
              <a:t>, </a:t>
            </a:r>
            <a:r>
              <a:rPr lang="en-US" dirty="0" err="1" smtClean="0"/>
              <a:t>pyelonephritis</a:t>
            </a:r>
            <a:r>
              <a:rPr lang="en-US" dirty="0" smtClean="0"/>
              <a:t>), the general treatment of choice is usually a cephalosporin or an </a:t>
            </a:r>
            <a:r>
              <a:rPr lang="en-US" dirty="0" err="1" smtClean="0"/>
              <a:t>ampicillin</a:t>
            </a:r>
            <a:r>
              <a:rPr lang="en-US" dirty="0" smtClean="0"/>
              <a:t>/</a:t>
            </a:r>
            <a:r>
              <a:rPr lang="en-US" dirty="0" err="1" smtClean="0"/>
              <a:t>aminoglycoside</a:t>
            </a:r>
            <a:r>
              <a:rPr lang="en-US" dirty="0" smtClean="0"/>
              <a:t> combination. Patients in institutional settings may require 7 to 10 days of medication for the treatment to be effective.</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12</TotalTime>
  <Words>324</Words>
  <Application>Microsoft Office PowerPoint</Application>
  <PresentationFormat>On-screen Show (4:3)</PresentationFormat>
  <Paragraphs>20</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Opulent</vt:lpstr>
      <vt:lpstr>Lower Urinary Tract Infections (UTI) </vt:lpstr>
      <vt:lpstr>Pathophysiology </vt:lpstr>
      <vt:lpstr>Factors That Contribute to Urinary Tract Infection in Older Adults</vt:lpstr>
      <vt:lpstr>Clinical Manifestations </vt:lpstr>
      <vt:lpstr>Medical Management</vt:lpstr>
      <vt:lpstr>Slide 6</vt:lpstr>
      <vt:lpstr>Slide 7</vt:lpstr>
    </vt:vector>
  </TitlesOfParts>
  <Company>NAJAH</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Lower Urinary Tract Infections (UTI) </dc:title>
  <dc:creator>AMEED</dc:creator>
  <cp:lastModifiedBy>AMEED</cp:lastModifiedBy>
  <cp:revision>2</cp:revision>
  <dcterms:created xsi:type="dcterms:W3CDTF">2013-12-03T09:45:14Z</dcterms:created>
  <dcterms:modified xsi:type="dcterms:W3CDTF">2013-12-03T09:57:15Z</dcterms:modified>
</cp:coreProperties>
</file>