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94560-78E5-489E-ADC4-23CC1590B9B8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B5524-CBDF-463C-8962-F5D89CCA5D3D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E1F51-8C75-42A0-806D-C337A9F80D1A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772BD-81DF-41BB-BE36-EAD89F9EA049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9B6CC-B2BB-4180-8561-90D4151E700F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1F698-8102-4F02-AAE2-F79EAE004696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CD0E4-842D-412D-8B64-B9788AD16155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8E575-454E-4923-A528-904A53DCAC75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176F4-E492-4EAC-83FE-5A4D6F9EF65D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8E2DA-6B17-43D0-8CEE-B500E6A03344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FD97B-093F-4D62-9051-267CADD776E3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FA4B28A2-4A14-432B-B085-2CB92B060495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logo2 copy"/>
          <p:cNvPicPr>
            <a:picLocks noChangeAspect="1" noChangeArrowheads="1"/>
          </p:cNvPicPr>
          <p:nvPr/>
        </p:nvPicPr>
        <p:blipFill>
          <a:blip r:embed="rId2"/>
          <a:srcRect b="12593"/>
          <a:stretch>
            <a:fillRect/>
          </a:stretch>
        </p:blipFill>
        <p:spPr bwMode="auto">
          <a:xfrm>
            <a:off x="3816350" y="0"/>
            <a:ext cx="1541463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987550" y="1571612"/>
            <a:ext cx="51562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A452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An-Najah National University</a:t>
            </a:r>
            <a:endParaRPr lang="en-US" sz="1050" dirty="0">
              <a:solidFill>
                <a:srgbClr val="A452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n-US" sz="2800" dirty="0">
                <a:solidFill>
                  <a:srgbClr val="A452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Faculty of Medicine</a:t>
            </a:r>
            <a:endParaRPr lang="en-US" sz="1050" dirty="0">
              <a:solidFill>
                <a:srgbClr val="A452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n-US" sz="2800" dirty="0">
                <a:solidFill>
                  <a:srgbClr val="A45200"/>
                </a:solidFill>
                <a:latin typeface="Times New Roman" pitchFamily="18" charset="0"/>
                <a:cs typeface="Times New Roman" pitchFamily="18" charset="0"/>
              </a:rPr>
              <a:t>Department of Physiology</a:t>
            </a:r>
            <a:endParaRPr lang="en-US" sz="1050" dirty="0">
              <a:solidFill>
                <a:srgbClr val="A452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n-US" sz="3200" dirty="0">
                <a:solidFill>
                  <a:srgbClr val="A45200"/>
                </a:solidFill>
                <a:latin typeface="Times New Roman" pitchFamily="18" charset="0"/>
                <a:cs typeface="Times New Roman" pitchFamily="18" charset="0"/>
              </a:rPr>
              <a:t>Anatomy and Physiology 1</a:t>
            </a:r>
            <a:endParaRPr lang="en-US" sz="1050" dirty="0">
              <a:solidFill>
                <a:srgbClr val="A452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n-US" sz="3200" dirty="0">
                <a:solidFill>
                  <a:srgbClr val="A45200"/>
                </a:solidFill>
                <a:latin typeface="Times New Roman" pitchFamily="18" charset="0"/>
                <a:cs typeface="Times New Roman" pitchFamily="18" charset="0"/>
              </a:rPr>
              <a:t>7102101</a:t>
            </a:r>
            <a:endParaRPr lang="en-US" sz="2800" dirty="0">
              <a:solidFill>
                <a:srgbClr val="A452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TextBox 8"/>
          <p:cNvSpPr txBox="1">
            <a:spLocks noChangeArrowheads="1"/>
          </p:cNvSpPr>
          <p:nvPr/>
        </p:nvSpPr>
        <p:spPr bwMode="auto">
          <a:xfrm>
            <a:off x="2513013" y="4000493"/>
            <a:ext cx="4000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srgbClr val="A45200"/>
                </a:solidFill>
                <a:latin typeface="Times New Roman" pitchFamily="18" charset="0"/>
                <a:cs typeface="Times New Roman" pitchFamily="18" charset="0"/>
              </a:rPr>
              <a:t>Instructor: </a:t>
            </a:r>
            <a:r>
              <a:rPr lang="en-US" sz="2800" dirty="0" err="1">
                <a:solidFill>
                  <a:srgbClr val="A45200"/>
                </a:solidFill>
                <a:latin typeface="Times New Roman" pitchFamily="18" charset="0"/>
                <a:cs typeface="Times New Roman" pitchFamily="18" charset="0"/>
              </a:rPr>
              <a:t>Heba</a:t>
            </a:r>
            <a:r>
              <a:rPr lang="en-US" sz="2800" dirty="0">
                <a:solidFill>
                  <a:srgbClr val="A45200"/>
                </a:solidFill>
                <a:latin typeface="Times New Roman" pitchFamily="18" charset="0"/>
                <a:cs typeface="Times New Roman" pitchFamily="18" charset="0"/>
              </a:rPr>
              <a:t> Salah</a:t>
            </a:r>
            <a:endParaRPr lang="ar-SA" sz="2800" dirty="0">
              <a:solidFill>
                <a:srgbClr val="A452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TextBox 9"/>
          <p:cNvSpPr txBox="1">
            <a:spLocks noChangeArrowheads="1"/>
          </p:cNvSpPr>
          <p:nvPr/>
        </p:nvSpPr>
        <p:spPr bwMode="auto">
          <a:xfrm>
            <a:off x="1857375" y="4500570"/>
            <a:ext cx="5929335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A45200"/>
                </a:solidFill>
                <a:latin typeface="Times New Roman" pitchFamily="18" charset="0"/>
                <a:cs typeface="Times New Roman" pitchFamily="18" charset="0"/>
              </a:rPr>
              <a:t>Chapter 6:</a:t>
            </a:r>
          </a:p>
          <a:p>
            <a:pPr algn="ctr"/>
            <a:r>
              <a:rPr lang="en-US" sz="3200" dirty="0">
                <a:solidFill>
                  <a:srgbClr val="A452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dirty="0" err="1" smtClean="0">
                <a:solidFill>
                  <a:srgbClr val="A45200"/>
                </a:solidFill>
                <a:latin typeface="Times New Roman" pitchFamily="18" charset="0"/>
                <a:cs typeface="Times New Roman" pitchFamily="18" charset="0"/>
              </a:rPr>
              <a:t>DigestiveSystem</a:t>
            </a:r>
            <a:endParaRPr lang="en-US" sz="3200" dirty="0" smtClean="0">
              <a:solidFill>
                <a:srgbClr val="A452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i="1" u="sng" dirty="0" smtClean="0">
                <a:solidFill>
                  <a:srgbClr val="A45200"/>
                </a:solidFill>
                <a:latin typeface="Times New Roman" pitchFamily="18" charset="0"/>
                <a:cs typeface="Times New Roman" pitchFamily="18" charset="0"/>
              </a:rPr>
              <a:t>Part 3: The Large Intestine, and Accessory Digestive Organs: Salivary Glands, and Teeth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1" name="Picture 1"/>
          <p:cNvPicPr>
            <a:picLocks noChangeAspect="1" noChangeArrowheads="1"/>
          </p:cNvPicPr>
          <p:nvPr/>
        </p:nvPicPr>
        <p:blipFill>
          <a:blip r:embed="rId2"/>
          <a:srcRect t="4020" r="3039"/>
          <a:stretch>
            <a:fillRect/>
          </a:stretch>
        </p:blipFill>
        <p:spPr bwMode="auto">
          <a:xfrm>
            <a:off x="855663" y="1101725"/>
            <a:ext cx="7358062" cy="5465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57188" y="157163"/>
            <a:ext cx="8382000" cy="7270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339933"/>
              </a:buClr>
              <a:defRPr/>
            </a:pPr>
            <a:r>
              <a:rPr lang="en-US" sz="4000" ker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Large Intestine</a:t>
            </a:r>
            <a:endParaRPr lang="en-US" sz="4000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90538" y="128588"/>
            <a:ext cx="8382000" cy="7270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339933"/>
              </a:buClr>
              <a:defRPr/>
            </a:pPr>
            <a:r>
              <a:rPr lang="en-US" sz="4000" ker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Accessory Digestive Organs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881063" y="2125663"/>
            <a:ext cx="4119562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rtl="0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Tx/>
              <a:buBlip>
                <a:blip r:embed="rId2"/>
              </a:buBlip>
            </a:pPr>
            <a:r>
              <a:rPr lang="en-US" sz="3400" dirty="0">
                <a:solidFill>
                  <a:srgbClr val="A45200"/>
                </a:solidFill>
                <a:latin typeface="Times New Roman" pitchFamily="18" charset="0"/>
                <a:cs typeface="Times New Roman" pitchFamily="18" charset="0"/>
              </a:rPr>
              <a:t>Salivary glands</a:t>
            </a:r>
          </a:p>
          <a:p>
            <a:pPr marL="342900" indent="-342900" algn="l" rtl="0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Tx/>
              <a:buBlip>
                <a:blip r:embed="rId2"/>
              </a:buBlip>
            </a:pPr>
            <a:r>
              <a:rPr lang="en-US" sz="3400" dirty="0">
                <a:solidFill>
                  <a:srgbClr val="A45200"/>
                </a:solidFill>
                <a:latin typeface="Times New Roman" pitchFamily="18" charset="0"/>
                <a:cs typeface="Times New Roman" pitchFamily="18" charset="0"/>
              </a:rPr>
              <a:t>Teeth</a:t>
            </a:r>
          </a:p>
          <a:p>
            <a:pPr marL="342900" indent="-342900" algn="l" rtl="0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Tx/>
              <a:buBlip>
                <a:blip r:embed="rId2"/>
              </a:buBlip>
            </a:pPr>
            <a:r>
              <a:rPr lang="en-US" sz="3400" dirty="0">
                <a:solidFill>
                  <a:srgbClr val="A45200"/>
                </a:solidFill>
                <a:latin typeface="Times New Roman" pitchFamily="18" charset="0"/>
                <a:cs typeface="Times New Roman" pitchFamily="18" charset="0"/>
              </a:rPr>
              <a:t>Pancreas</a:t>
            </a:r>
          </a:p>
          <a:p>
            <a:pPr marL="342900" indent="-342900" algn="l" rtl="0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Tx/>
              <a:buBlip>
                <a:blip r:embed="rId2"/>
              </a:buBlip>
            </a:pPr>
            <a:r>
              <a:rPr lang="en-US" sz="3400" dirty="0">
                <a:solidFill>
                  <a:srgbClr val="A45200"/>
                </a:solidFill>
                <a:latin typeface="Times New Roman" pitchFamily="18" charset="0"/>
                <a:cs typeface="Times New Roman" pitchFamily="18" charset="0"/>
              </a:rPr>
              <a:t>Liver</a:t>
            </a:r>
          </a:p>
          <a:p>
            <a:pPr marL="342900" indent="-342900" algn="l" rtl="0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Tx/>
              <a:buBlip>
                <a:blip r:embed="rId2"/>
              </a:buBlip>
            </a:pPr>
            <a:r>
              <a:rPr lang="en-US" sz="3400" dirty="0">
                <a:solidFill>
                  <a:srgbClr val="A45200"/>
                </a:solidFill>
                <a:latin typeface="Times New Roman" pitchFamily="18" charset="0"/>
                <a:cs typeface="Times New Roman" pitchFamily="18" charset="0"/>
              </a:rPr>
              <a:t>Gall bladder</a:t>
            </a:r>
          </a:p>
        </p:txBody>
      </p:sp>
      <p:pic>
        <p:nvPicPr>
          <p:cNvPr id="178178" name="Picture 2" descr="http://www.joannelovesscience.com/sitebuildercontent/sitebuilderpictures/gummy/gallbladder_diagra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3810000"/>
            <a:ext cx="2690813" cy="26908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8180" name="Picture 4" descr="http://t0.gstatic.com/images?q=tbn:ANd9GcTozy6hW2T9huGUEeOFenlO58EFffofHl3aXfhPhQrNGUZHSuBvrMjZUAN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3" y="1133475"/>
            <a:ext cx="2547937" cy="25098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0"/>
      <p:bldP spid="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36563" y="169863"/>
            <a:ext cx="8382000" cy="7270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339933"/>
              </a:buClr>
              <a:defRPr/>
            </a:pPr>
            <a:r>
              <a:rPr lang="en-US" sz="4000" ker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Salivary Glands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42875" y="2552700"/>
            <a:ext cx="4691063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Tx/>
              <a:buBlip>
                <a:blip r:embed="rId2"/>
              </a:buBlip>
            </a:pPr>
            <a:r>
              <a:rPr lang="en-US" sz="3200" dirty="0">
                <a:solidFill>
                  <a:srgbClr val="A45200"/>
                </a:solidFill>
                <a:latin typeface="Times New Roman" pitchFamily="18" charset="0"/>
                <a:cs typeface="Times New Roman" pitchFamily="18" charset="0"/>
              </a:rPr>
              <a:t>Saliva-producing glands:</a:t>
            </a:r>
          </a:p>
          <a:p>
            <a:pPr marL="687388" lvl="1" indent="-230188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</a:pPr>
            <a:r>
              <a:rPr lang="en-US" sz="2800" dirty="0">
                <a:solidFill>
                  <a:srgbClr val="A45200"/>
                </a:solidFill>
                <a:latin typeface="Times New Roman" pitchFamily="18" charset="0"/>
                <a:cs typeface="Times New Roman" pitchFamily="18" charset="0"/>
              </a:rPr>
              <a:t>1. Parotid glands</a:t>
            </a:r>
          </a:p>
          <a:p>
            <a:pPr marL="687388" lvl="1" indent="-230188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</a:pPr>
            <a:r>
              <a:rPr lang="en-US" sz="2800" dirty="0">
                <a:solidFill>
                  <a:srgbClr val="A452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>
                <a:solidFill>
                  <a:srgbClr val="A45200"/>
                </a:solidFill>
                <a:latin typeface="Times New Roman" pitchFamily="18" charset="0"/>
                <a:cs typeface="Times New Roman" pitchFamily="18" charset="0"/>
              </a:rPr>
              <a:t>Submandibular</a:t>
            </a:r>
            <a:r>
              <a:rPr lang="en-US" sz="2800" dirty="0">
                <a:solidFill>
                  <a:srgbClr val="A45200"/>
                </a:solidFill>
                <a:latin typeface="Times New Roman" pitchFamily="18" charset="0"/>
                <a:cs typeface="Times New Roman" pitchFamily="18" charset="0"/>
              </a:rPr>
              <a:t> glands</a:t>
            </a:r>
          </a:p>
          <a:p>
            <a:pPr marL="687388" lvl="1" indent="-230188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</a:pPr>
            <a:r>
              <a:rPr lang="en-US" sz="2800" dirty="0">
                <a:solidFill>
                  <a:srgbClr val="A45200"/>
                </a:solidFill>
                <a:latin typeface="Times New Roman" pitchFamily="18" charset="0"/>
                <a:cs typeface="Times New Roman" pitchFamily="18" charset="0"/>
              </a:rPr>
              <a:t>3. Sublingual glands</a:t>
            </a: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4857750" y="2071688"/>
            <a:ext cx="3794125" cy="3776662"/>
            <a:chOff x="4929190" y="2071678"/>
            <a:chExt cx="3793533" cy="3776675"/>
          </a:xfrm>
        </p:grpSpPr>
        <p:pic>
          <p:nvPicPr>
            <p:cNvPr id="177154" name="Picture 2" descr="http://t2.gstatic.com/images?q=tbn:ANd9GcQFJMP-I1SpCYlrlmijikk1LF9xS9Rp3t2MaY5SL471FxIKm7dI5yS30fQeB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29190" y="2071678"/>
              <a:ext cx="3793533" cy="37766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9462" name="Rectangle 4"/>
            <p:cNvSpPr>
              <a:spLocks noChangeArrowheads="1"/>
            </p:cNvSpPr>
            <p:nvPr/>
          </p:nvSpPr>
          <p:spPr bwMode="auto">
            <a:xfrm>
              <a:off x="6215074" y="2071678"/>
              <a:ext cx="1214446" cy="35719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0"/>
      <p:bldP spid="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81000" y="142875"/>
            <a:ext cx="8382000" cy="7016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339933"/>
              </a:buClr>
              <a:defRPr/>
            </a:pPr>
            <a:r>
              <a:rPr lang="en-US" sz="40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Classification of Teeth</a:t>
            </a: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/>
          <a:srcRect b="5603"/>
          <a:stretch>
            <a:fillRect/>
          </a:stretch>
        </p:blipFill>
        <p:spPr bwMode="auto">
          <a:xfrm>
            <a:off x="528638" y="1543050"/>
            <a:ext cx="8115300" cy="452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30200" y="142875"/>
            <a:ext cx="8382000" cy="7699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339933"/>
              </a:buClr>
              <a:defRPr/>
            </a:pPr>
            <a:r>
              <a:rPr lang="en-US" sz="4400" ker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Teeth</a:t>
            </a:r>
            <a:endParaRPr lang="en-US" sz="4400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67150" y="1177925"/>
            <a:ext cx="4776788" cy="518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42875" y="1143000"/>
            <a:ext cx="3571875" cy="630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 rtl="0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Tx/>
              <a:buBlip>
                <a:blip r:embed="rId3"/>
              </a:buBlip>
              <a:defRPr/>
            </a:pPr>
            <a:r>
              <a:rPr lang="en-US" sz="2800" dirty="0">
                <a:solidFill>
                  <a:srgbClr val="A45200"/>
                </a:solidFill>
                <a:latin typeface="Times New Roman" pitchFamily="18" charset="0"/>
                <a:cs typeface="Times New Roman" pitchFamily="18" charset="0"/>
              </a:rPr>
              <a:t>Crown – exposed part</a:t>
            </a:r>
          </a:p>
          <a:p>
            <a:pPr marL="687388" lvl="1" indent="-230188" algn="l" rtl="0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Tx/>
              <a:buBlip>
                <a:blip r:embed="rId3"/>
              </a:buBlip>
              <a:defRPr/>
            </a:pPr>
            <a:r>
              <a:rPr lang="en-US" sz="2000" dirty="0">
                <a:solidFill>
                  <a:srgbClr val="A45200"/>
                </a:solidFill>
                <a:latin typeface="Times New Roman" pitchFamily="18" charset="0"/>
                <a:cs typeface="Times New Roman" pitchFamily="18" charset="0"/>
              </a:rPr>
              <a:t>Outer enamel</a:t>
            </a:r>
          </a:p>
          <a:p>
            <a:pPr marL="687388" lvl="1" indent="-230188" algn="l" rtl="0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Tx/>
              <a:buBlip>
                <a:blip r:embed="rId3"/>
              </a:buBlip>
              <a:defRPr/>
            </a:pPr>
            <a:r>
              <a:rPr lang="en-US" sz="2000" dirty="0">
                <a:solidFill>
                  <a:srgbClr val="A45200"/>
                </a:solidFill>
                <a:latin typeface="Times New Roman" pitchFamily="18" charset="0"/>
                <a:cs typeface="Times New Roman" pitchFamily="18" charset="0"/>
              </a:rPr>
              <a:t>Dentin</a:t>
            </a:r>
          </a:p>
          <a:p>
            <a:pPr marL="687388" lvl="1" indent="-230188" algn="l" rtl="0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Tx/>
              <a:buBlip>
                <a:blip r:embed="rId3"/>
              </a:buBlip>
              <a:defRPr/>
            </a:pPr>
            <a:r>
              <a:rPr lang="en-US" sz="2000" dirty="0">
                <a:solidFill>
                  <a:srgbClr val="A45200"/>
                </a:solidFill>
                <a:latin typeface="Times New Roman" pitchFamily="18" charset="0"/>
                <a:cs typeface="Times New Roman" pitchFamily="18" charset="0"/>
              </a:rPr>
              <a:t>Pulp cavity</a:t>
            </a:r>
          </a:p>
          <a:p>
            <a:pPr marL="342900" indent="-342900" algn="l" rtl="0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Tx/>
              <a:buBlip>
                <a:blip r:embed="rId3"/>
              </a:buBlip>
              <a:defRPr/>
            </a:pPr>
            <a:r>
              <a:rPr lang="en-US" sz="2800" dirty="0">
                <a:solidFill>
                  <a:srgbClr val="A45200"/>
                </a:solidFill>
                <a:latin typeface="Times New Roman" pitchFamily="18" charset="0"/>
                <a:cs typeface="Times New Roman" pitchFamily="18" charset="0"/>
              </a:rPr>
              <a:t>Neck</a:t>
            </a:r>
          </a:p>
          <a:p>
            <a:pPr marL="687388" lvl="1" indent="-230188" algn="l" rtl="0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Tx/>
              <a:buBlip>
                <a:blip r:embed="rId3"/>
              </a:buBlip>
              <a:defRPr/>
            </a:pPr>
            <a:r>
              <a:rPr lang="en-US" sz="2000" dirty="0">
                <a:solidFill>
                  <a:srgbClr val="A45200"/>
                </a:solidFill>
                <a:latin typeface="Times New Roman" pitchFamily="18" charset="0"/>
                <a:cs typeface="Times New Roman" pitchFamily="18" charset="0"/>
              </a:rPr>
              <a:t>Region in contact with the gum</a:t>
            </a:r>
          </a:p>
          <a:p>
            <a:pPr marL="687388" lvl="1" indent="-230188" algn="l" rtl="0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Tx/>
              <a:buBlip>
                <a:blip r:embed="rId3"/>
              </a:buBlip>
              <a:defRPr/>
            </a:pPr>
            <a:r>
              <a:rPr lang="en-US" sz="2000" dirty="0">
                <a:solidFill>
                  <a:srgbClr val="A45200"/>
                </a:solidFill>
                <a:latin typeface="Times New Roman" pitchFamily="18" charset="0"/>
                <a:cs typeface="Times New Roman" pitchFamily="18" charset="0"/>
              </a:rPr>
              <a:t>Connects crown to root</a:t>
            </a:r>
          </a:p>
          <a:p>
            <a:pPr marL="230188" indent="-230188" algn="l" rtl="0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Tx/>
              <a:buBlip>
                <a:blip r:embed="rId3"/>
              </a:buBlip>
              <a:defRPr/>
            </a:pPr>
            <a:r>
              <a:rPr lang="en-US" sz="2800" dirty="0">
                <a:solidFill>
                  <a:srgbClr val="A45200"/>
                </a:solidFill>
                <a:latin typeface="Times New Roman" pitchFamily="18" charset="0"/>
                <a:cs typeface="Times New Roman" pitchFamily="18" charset="0"/>
              </a:rPr>
              <a:t>Root</a:t>
            </a:r>
          </a:p>
          <a:p>
            <a:pPr marL="687388" lvl="1" indent="-230188" algn="l" rtl="0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Tx/>
              <a:buBlip>
                <a:blip r:embed="rId3"/>
              </a:buBlip>
              <a:defRPr/>
            </a:pPr>
            <a:r>
              <a:rPr lang="en-US" sz="2000" dirty="0">
                <a:solidFill>
                  <a:srgbClr val="A45200"/>
                </a:solidFill>
                <a:latin typeface="Times New Roman" pitchFamily="18" charset="0"/>
                <a:cs typeface="Times New Roman" pitchFamily="18" charset="0"/>
              </a:rPr>
              <a:t>Periodontal membrane attached to the bone</a:t>
            </a:r>
          </a:p>
          <a:p>
            <a:pPr marL="687388" lvl="1" indent="-230188" algn="l" rtl="0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Tx/>
              <a:buBlip>
                <a:blip r:embed="rId3"/>
              </a:buBlip>
              <a:defRPr/>
            </a:pPr>
            <a:r>
              <a:rPr lang="en-US" sz="2000" dirty="0">
                <a:solidFill>
                  <a:srgbClr val="A45200"/>
                </a:solidFill>
                <a:latin typeface="Times New Roman" pitchFamily="18" charset="0"/>
                <a:cs typeface="Times New Roman" pitchFamily="18" charset="0"/>
              </a:rPr>
              <a:t>Root canal carrying blood vessels and nerves</a:t>
            </a:r>
          </a:p>
          <a:p>
            <a:pPr marL="687388" lvl="1" indent="-230188" algn="l" rtl="0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Tx/>
              <a:buBlip>
                <a:blip r:embed="rId3"/>
              </a:buBlip>
              <a:defRPr/>
            </a:pPr>
            <a:endParaRPr lang="en-US" sz="2000" dirty="0">
              <a:solidFill>
                <a:srgbClr val="A452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30188" indent="-230188" algn="l" rtl="0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defRPr/>
            </a:pPr>
            <a:endParaRPr lang="en-US" sz="2000" dirty="0">
              <a:solidFill>
                <a:srgbClr val="A452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107</Words>
  <Application>Microsoft Office PowerPoint</Application>
  <PresentationFormat>On-screen Show (4:3)</PresentationFormat>
  <Paragraphs>33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Diseño predeterminado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Cd City</dc:creator>
  <cp:lastModifiedBy>Cd City</cp:lastModifiedBy>
  <cp:revision>1</cp:revision>
  <dcterms:created xsi:type="dcterms:W3CDTF">2012-08-08T20:41:36Z</dcterms:created>
  <dcterms:modified xsi:type="dcterms:W3CDTF">2012-08-08T20:43:08Z</dcterms:modified>
</cp:coreProperties>
</file>