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0" r:id="rId5"/>
    <p:sldId id="271" r:id="rId6"/>
    <p:sldId id="272" r:id="rId7"/>
    <p:sldId id="276" r:id="rId8"/>
    <p:sldId id="259" r:id="rId9"/>
    <p:sldId id="277" r:id="rId10"/>
    <p:sldId id="273" r:id="rId11"/>
    <p:sldId id="264" r:id="rId12"/>
    <p:sldId id="278" r:id="rId13"/>
    <p:sldId id="266" r:id="rId14"/>
    <p:sldId id="282" r:id="rId15"/>
    <p:sldId id="283" r:id="rId16"/>
    <p:sldId id="284" r:id="rId17"/>
    <p:sldId id="285" r:id="rId18"/>
    <p:sldId id="286" r:id="rId19"/>
    <p:sldId id="287" r:id="rId20"/>
    <p:sldId id="288" r:id="rId21"/>
    <p:sldId id="289" r:id="rId22"/>
    <p:sldId id="26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59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CC9FDA3-961F-488F-B9EF-0DC650222B56}" type="datetimeFigureOut">
              <a:rPr lang="en-US" smtClean="0"/>
              <a:pPr/>
              <a:t>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51CA4-6EAB-4A82-8203-8C8DB04C664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C9FDA3-961F-488F-B9EF-0DC650222B56}" type="datetimeFigureOut">
              <a:rPr lang="en-US" smtClean="0"/>
              <a:pPr/>
              <a:t>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51CA4-6EAB-4A82-8203-8C8DB04C664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C9FDA3-961F-488F-B9EF-0DC650222B56}" type="datetimeFigureOut">
              <a:rPr lang="en-US" smtClean="0"/>
              <a:pPr/>
              <a:t>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51CA4-6EAB-4A82-8203-8C8DB04C664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C9FDA3-961F-488F-B9EF-0DC650222B56}" type="datetimeFigureOut">
              <a:rPr lang="en-US" smtClean="0"/>
              <a:pPr/>
              <a:t>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51CA4-6EAB-4A82-8203-8C8DB04C664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C9FDA3-961F-488F-B9EF-0DC650222B56}" type="datetimeFigureOut">
              <a:rPr lang="en-US" smtClean="0"/>
              <a:pPr/>
              <a:t>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51CA4-6EAB-4A82-8203-8C8DB04C664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CC9FDA3-961F-488F-B9EF-0DC650222B56}" type="datetimeFigureOut">
              <a:rPr lang="en-US" smtClean="0"/>
              <a:pPr/>
              <a:t>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051CA4-6EAB-4A82-8203-8C8DB04C664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C9FDA3-961F-488F-B9EF-0DC650222B56}" type="datetimeFigureOut">
              <a:rPr lang="en-US" smtClean="0"/>
              <a:pPr/>
              <a:t>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051CA4-6EAB-4A82-8203-8C8DB04C664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C9FDA3-961F-488F-B9EF-0DC650222B56}" type="datetimeFigureOut">
              <a:rPr lang="en-US" smtClean="0"/>
              <a:pPr/>
              <a:t>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051CA4-6EAB-4A82-8203-8C8DB04C664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C9FDA3-961F-488F-B9EF-0DC650222B56}" type="datetimeFigureOut">
              <a:rPr lang="en-US" smtClean="0"/>
              <a:pPr/>
              <a:t>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051CA4-6EAB-4A82-8203-8C8DB04C664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C9FDA3-961F-488F-B9EF-0DC650222B56}" type="datetimeFigureOut">
              <a:rPr lang="en-US" smtClean="0"/>
              <a:pPr/>
              <a:t>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051CA4-6EAB-4A82-8203-8C8DB04C664A}"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ECC9FDA3-961F-488F-B9EF-0DC650222B56}" type="datetimeFigureOut">
              <a:rPr lang="en-US" smtClean="0"/>
              <a:pPr/>
              <a:t>2/3/2013</a:t>
            </a:fld>
            <a:endParaRPr lang="en-US"/>
          </a:p>
        </p:txBody>
      </p:sp>
      <p:sp>
        <p:nvSpPr>
          <p:cNvPr id="9" name="Slide Number Placeholder 8"/>
          <p:cNvSpPr>
            <a:spLocks noGrp="1"/>
          </p:cNvSpPr>
          <p:nvPr>
            <p:ph type="sldNum" sz="quarter" idx="11"/>
          </p:nvPr>
        </p:nvSpPr>
        <p:spPr/>
        <p:txBody>
          <a:bodyPr/>
          <a:lstStyle/>
          <a:p>
            <a:fld id="{97051CA4-6EAB-4A82-8203-8C8DB04C664A}"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97051CA4-6EAB-4A82-8203-8C8DB04C664A}"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ECC9FDA3-961F-488F-B9EF-0DC650222B56}" type="datetimeFigureOut">
              <a:rPr lang="en-US" smtClean="0"/>
              <a:pPr/>
              <a:t>2/3/2013</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smtClean="0">
                <a:effectLst>
                  <a:outerShdw blurRad="38100" dist="38100" dir="2700000" algn="tl">
                    <a:srgbClr val="000000">
                      <a:alpha val="43137"/>
                    </a:srgbClr>
                  </a:outerShdw>
                </a:effectLst>
                <a:latin typeface="Impact" pitchFamily="34" charset="0"/>
              </a:rPr>
              <a:t>Fossil Fuels</a:t>
            </a:r>
            <a:endParaRPr lang="en-US" sz="6000" dirty="0">
              <a:effectLst>
                <a:outerShdw blurRad="38100" dist="38100" dir="2700000" algn="tl">
                  <a:srgbClr val="000000">
                    <a:alpha val="43137"/>
                  </a:srgbClr>
                </a:outerShdw>
              </a:effectLst>
              <a:latin typeface="Impact" pitchFamily="34" charset="0"/>
            </a:endParaRPr>
          </a:p>
        </p:txBody>
      </p:sp>
    </p:spTree>
    <p:extLst>
      <p:ext uri="{BB962C8B-B14F-4D97-AF65-F5344CB8AC3E}">
        <p14:creationId xmlns:p14="http://schemas.microsoft.com/office/powerpoint/2010/main" val="32021232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solidFill>
                  <a:schemeClr val="tx1">
                    <a:lumMod val="50000"/>
                    <a:lumOff val="50000"/>
                  </a:schemeClr>
                </a:solidFill>
                <a:effectLst>
                  <a:outerShdw blurRad="38100" dist="38100" dir="2700000" algn="tl">
                    <a:srgbClr val="000000">
                      <a:alpha val="43137"/>
                    </a:srgbClr>
                  </a:outerShdw>
                </a:effectLst>
                <a:latin typeface="Impact" pitchFamily="34" charset="0"/>
              </a:rPr>
              <a:t>What is Natural Gas ?</a:t>
            </a:r>
            <a:endParaRPr lang="en-US" dirty="0"/>
          </a:p>
        </p:txBody>
      </p:sp>
      <p:sp>
        <p:nvSpPr>
          <p:cNvPr id="30721" name="Rectangle 1"/>
          <p:cNvSpPr>
            <a:spLocks noGrp="1" noChangeArrowheads="1"/>
          </p:cNvSpPr>
          <p:nvPr>
            <p:ph idx="1"/>
          </p:nvPr>
        </p:nvSpPr>
        <p:spPr bwMode="auto">
          <a:xfrm>
            <a:off x="457201" y="1600200"/>
            <a:ext cx="3886199" cy="18097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sz="1800" dirty="0" smtClean="0"/>
          </a:p>
          <a:p>
            <a:r>
              <a:rPr lang="en-US" sz="1800" dirty="0" smtClean="0"/>
              <a:t>Natural gas is a mixture of hydrocarbons, primarily methane. Other gases present typically include ethane, propane, nitrogen, water vapor, and carbon dioxide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23" name="Picture 3"/>
          <p:cNvPicPr>
            <a:picLocks noChangeAspect="1" noChangeArrowheads="1"/>
          </p:cNvPicPr>
          <p:nvPr/>
        </p:nvPicPr>
        <p:blipFill>
          <a:blip r:embed="rId2"/>
          <a:srcRect/>
          <a:stretch>
            <a:fillRect/>
          </a:stretch>
        </p:blipFill>
        <p:spPr bwMode="auto">
          <a:xfrm>
            <a:off x="4038600" y="1371600"/>
            <a:ext cx="3581400" cy="3581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tx1">
                    <a:lumMod val="50000"/>
                    <a:lumOff val="50000"/>
                  </a:schemeClr>
                </a:solidFill>
                <a:effectLst>
                  <a:outerShdw blurRad="38100" dist="38100" dir="2700000" algn="tl">
                    <a:srgbClr val="000000">
                      <a:alpha val="43137"/>
                    </a:srgbClr>
                  </a:outerShdw>
                </a:effectLst>
                <a:latin typeface="Impact" pitchFamily="34" charset="0"/>
              </a:rPr>
              <a:t>How is natural gas formed?</a:t>
            </a:r>
            <a:endParaRPr lang="en-US" sz="4000" dirty="0">
              <a:solidFill>
                <a:schemeClr val="tx1">
                  <a:lumMod val="50000"/>
                  <a:lumOff val="50000"/>
                </a:schemeClr>
              </a:solidFill>
              <a:effectLst>
                <a:outerShdw blurRad="38100" dist="38100" dir="2700000" algn="tl">
                  <a:srgbClr val="000000">
                    <a:alpha val="43137"/>
                  </a:srgbClr>
                </a:outerShdw>
              </a:effectLst>
              <a:latin typeface="Impact" pitchFamily="34" charset="0"/>
            </a:endParaRPr>
          </a:p>
        </p:txBody>
      </p:sp>
      <p:sp>
        <p:nvSpPr>
          <p:cNvPr id="3" name="Content Placeholder 2"/>
          <p:cNvSpPr>
            <a:spLocks noGrp="1"/>
          </p:cNvSpPr>
          <p:nvPr>
            <p:ph idx="1"/>
          </p:nvPr>
        </p:nvSpPr>
        <p:spPr>
          <a:xfrm>
            <a:off x="457200" y="2209800"/>
            <a:ext cx="6858000" cy="2971800"/>
          </a:xfrm>
        </p:spPr>
        <p:txBody>
          <a:bodyPr>
            <a:normAutofit/>
          </a:bodyPr>
          <a:lstStyle/>
          <a:p>
            <a:r>
              <a:rPr lang="en-US" sz="1800" dirty="0" smtClean="0"/>
              <a:t>Theory states natural gas is composed of the remnants of decayed plant and animal matter that has been subjected to immense pressure under the earth’s crust over millions of years. </a:t>
            </a:r>
          </a:p>
          <a:p>
            <a:pPr>
              <a:buNone/>
            </a:pPr>
            <a:r>
              <a:rPr lang="en-US" sz="1800" dirty="0" smtClean="0"/>
              <a:t>    A further way in which natural gas can be produced is by microorganisms breaking down organic matter and producing methane.  </a:t>
            </a:r>
          </a:p>
          <a:p>
            <a:pPr>
              <a:buNone/>
            </a:pPr>
            <a:r>
              <a:rPr lang="en-US" sz="1800" dirty="0" smtClean="0"/>
              <a:t>     Natural gas is made up of a combination of gases, which consists largely of methane (CH4) with lesser amounts of ethane, propane and butane as well as nitrogen, carbon dioxide and traces of some other gases.  </a:t>
            </a:r>
          </a:p>
        </p:txBody>
      </p:sp>
    </p:spTree>
    <p:extLst>
      <p:ext uri="{BB962C8B-B14F-4D97-AF65-F5344CB8AC3E}">
        <p14:creationId xmlns:p14="http://schemas.microsoft.com/office/powerpoint/2010/main" val="21140775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tx1">
                    <a:lumMod val="50000"/>
                    <a:lumOff val="50000"/>
                  </a:schemeClr>
                </a:solidFill>
                <a:effectLst>
                  <a:outerShdw blurRad="38100" dist="38100" dir="2700000" algn="tl">
                    <a:srgbClr val="000000">
                      <a:alpha val="43137"/>
                    </a:srgbClr>
                  </a:outerShdw>
                </a:effectLst>
                <a:latin typeface="Impact" pitchFamily="34" charset="0"/>
              </a:rPr>
              <a:t>Natural gas uses</a:t>
            </a:r>
            <a:endParaRPr lang="en-US" sz="4000" dirty="0">
              <a:solidFill>
                <a:schemeClr val="tx1">
                  <a:lumMod val="50000"/>
                  <a:lumOff val="50000"/>
                </a:schemeClr>
              </a:solidFill>
              <a:effectLst>
                <a:outerShdw blurRad="38100" dist="38100" dir="2700000" algn="tl">
                  <a:srgbClr val="000000">
                    <a:alpha val="43137"/>
                  </a:srgbClr>
                </a:outerShdw>
              </a:effectLst>
              <a:latin typeface="Impact" pitchFamily="34" charset="0"/>
            </a:endParaRPr>
          </a:p>
        </p:txBody>
      </p:sp>
      <p:sp>
        <p:nvSpPr>
          <p:cNvPr id="3" name="Content Placeholder 2"/>
          <p:cNvSpPr>
            <a:spLocks noGrp="1"/>
          </p:cNvSpPr>
          <p:nvPr>
            <p:ph idx="1"/>
          </p:nvPr>
        </p:nvSpPr>
        <p:spPr>
          <a:xfrm>
            <a:off x="457200" y="1600200"/>
            <a:ext cx="3810000" cy="4800600"/>
          </a:xfrm>
        </p:spPr>
        <p:txBody>
          <a:bodyPr>
            <a:normAutofit/>
          </a:bodyPr>
          <a:lstStyle/>
          <a:p>
            <a:r>
              <a:rPr lang="en-US" sz="2000" dirty="0"/>
              <a:t>Natural gas is used to produce steel, glass, paper, clothing, brick, electricity and as an essential raw material for many common products</a:t>
            </a:r>
            <a:r>
              <a:rPr lang="en-US" sz="2000" dirty="0" smtClean="0"/>
              <a:t>. </a:t>
            </a:r>
          </a:p>
          <a:p>
            <a:r>
              <a:rPr lang="en-US" sz="2000" dirty="0" smtClean="0"/>
              <a:t>Some </a:t>
            </a:r>
            <a:r>
              <a:rPr lang="en-US" sz="2000" dirty="0"/>
              <a:t>products that use natural gas as a raw material are: paints, fertilizer, plastics, antifreeze, dyes, photographic film, medicines, and explosives.</a:t>
            </a: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600200"/>
            <a:ext cx="26670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962401"/>
            <a:ext cx="2667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58990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tx1">
                    <a:lumMod val="50000"/>
                    <a:lumOff val="50000"/>
                  </a:schemeClr>
                </a:solidFill>
                <a:effectLst>
                  <a:outerShdw blurRad="38100" dist="38100" dir="2700000" algn="tl">
                    <a:srgbClr val="000000">
                      <a:alpha val="43137"/>
                    </a:srgbClr>
                  </a:outerShdw>
                </a:effectLst>
                <a:latin typeface="Impact" pitchFamily="34" charset="0"/>
              </a:rPr>
              <a:t>Refineries</a:t>
            </a:r>
            <a:endParaRPr lang="en-US" sz="4000" dirty="0">
              <a:solidFill>
                <a:schemeClr val="tx1">
                  <a:lumMod val="50000"/>
                  <a:lumOff val="50000"/>
                </a:schemeClr>
              </a:solidFill>
              <a:effectLst>
                <a:outerShdw blurRad="38100" dist="38100" dir="2700000" algn="tl">
                  <a:srgbClr val="000000">
                    <a:alpha val="43137"/>
                  </a:srgbClr>
                </a:outerShdw>
              </a:effectLst>
              <a:latin typeface="Impact" pitchFamily="34" charset="0"/>
            </a:endParaRPr>
          </a:p>
        </p:txBody>
      </p:sp>
      <p:sp>
        <p:nvSpPr>
          <p:cNvPr id="3" name="Content Placeholder 2"/>
          <p:cNvSpPr>
            <a:spLocks noGrp="1"/>
          </p:cNvSpPr>
          <p:nvPr>
            <p:ph idx="1"/>
          </p:nvPr>
        </p:nvSpPr>
        <p:spPr>
          <a:xfrm>
            <a:off x="457200" y="1600200"/>
            <a:ext cx="3733800" cy="4800600"/>
          </a:xfrm>
        </p:spPr>
        <p:txBody>
          <a:bodyPr>
            <a:normAutofit/>
          </a:bodyPr>
          <a:lstStyle/>
          <a:p>
            <a:r>
              <a:rPr lang="en-US" sz="1800" dirty="0" smtClean="0"/>
              <a:t>A refinery is a factory. A refinery takes a raw material (crude oil) and transforms it into petrol and hundreds of other useful products. A typical large refinery costs billions of pounds to build and millions more to run and upgrade. It runs around </a:t>
            </a:r>
            <a:r>
              <a:rPr lang="en-US" sz="1900" dirty="0" smtClean="0"/>
              <a:t>the</a:t>
            </a:r>
            <a:r>
              <a:rPr lang="en-US" sz="1800" dirty="0" smtClean="0"/>
              <a:t> clock 365 days a year, employs  hundreds of people and occupies as much land as several hundred football pitches.</a:t>
            </a:r>
          </a:p>
          <a:p>
            <a:pPr>
              <a:buNone/>
            </a:pPr>
            <a:endParaRPr lang="en-US" sz="1800" dirty="0" smtClean="0"/>
          </a:p>
          <a:p>
            <a:pPr>
              <a:buNone/>
            </a:pPr>
            <a:endParaRPr lang="en-US" sz="1800" dirty="0" smtClean="0"/>
          </a:p>
        </p:txBody>
      </p:sp>
      <p:pic>
        <p:nvPicPr>
          <p:cNvPr id="4098" name="Picture 2" descr="C:\Users\Badawi\Desktop\chevron_site.gif"/>
          <p:cNvPicPr>
            <a:picLocks noChangeAspect="1" noChangeArrowheads="1"/>
          </p:cNvPicPr>
          <p:nvPr/>
        </p:nvPicPr>
        <p:blipFill>
          <a:blip r:embed="rId2"/>
          <a:srcRect/>
          <a:stretch>
            <a:fillRect/>
          </a:stretch>
        </p:blipFill>
        <p:spPr bwMode="auto">
          <a:xfrm>
            <a:off x="4191000" y="914400"/>
            <a:ext cx="4038600" cy="4800600"/>
          </a:xfrm>
          <a:prstGeom prst="rect">
            <a:avLst/>
          </a:prstGeom>
          <a:noFill/>
        </p:spPr>
      </p:pic>
    </p:spTree>
    <p:extLst>
      <p:ext uri="{BB962C8B-B14F-4D97-AF65-F5344CB8AC3E}">
        <p14:creationId xmlns:p14="http://schemas.microsoft.com/office/powerpoint/2010/main" val="4644731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solidFill>
                  <a:schemeClr val="tx1">
                    <a:lumMod val="50000"/>
                    <a:lumOff val="50000"/>
                  </a:schemeClr>
                </a:solidFill>
                <a:effectLst>
                  <a:outerShdw blurRad="38100" dist="38100" dir="2700000" algn="tl">
                    <a:srgbClr val="000000">
                      <a:alpha val="43137"/>
                    </a:srgbClr>
                  </a:outerShdw>
                </a:effectLst>
                <a:latin typeface="Impact" pitchFamily="34" charset="0"/>
              </a:rPr>
              <a:t>How are Refineries worked ?</a:t>
            </a:r>
            <a:endParaRPr lang="en-US" dirty="0"/>
          </a:p>
        </p:txBody>
      </p:sp>
      <p:sp>
        <p:nvSpPr>
          <p:cNvPr id="3" name="Content Placeholder 2"/>
          <p:cNvSpPr>
            <a:spLocks noGrp="1"/>
          </p:cNvSpPr>
          <p:nvPr>
            <p:ph idx="1"/>
          </p:nvPr>
        </p:nvSpPr>
        <p:spPr/>
        <p:txBody>
          <a:bodyPr/>
          <a:lstStyle/>
          <a:p>
            <a:r>
              <a:rPr lang="en-US" sz="3200" b="1" dirty="0" smtClean="0"/>
              <a:t>All refineries perform three basic steps:</a:t>
            </a:r>
          </a:p>
          <a:p>
            <a:pPr>
              <a:buNone/>
            </a:pPr>
            <a:endParaRPr lang="en-US" dirty="0" smtClean="0"/>
          </a:p>
          <a:p>
            <a:r>
              <a:rPr lang="en-US" sz="2800" dirty="0" smtClean="0"/>
              <a:t>Separation (fractional distillation) </a:t>
            </a:r>
          </a:p>
          <a:p>
            <a:pPr>
              <a:buNone/>
            </a:pPr>
            <a:endParaRPr lang="en-US" sz="2800" dirty="0" smtClean="0"/>
          </a:p>
          <a:p>
            <a:r>
              <a:rPr lang="en-US" sz="2800" dirty="0" smtClean="0"/>
              <a:t>Conversion (cracking and rearranging the molecules) </a:t>
            </a:r>
          </a:p>
          <a:p>
            <a:pPr>
              <a:buNone/>
            </a:pPr>
            <a:endParaRPr lang="en-US" sz="2800" dirty="0" smtClean="0"/>
          </a:p>
          <a:p>
            <a:r>
              <a:rPr lang="en-US" sz="2800" dirty="0" smtClean="0"/>
              <a:t>Treatment ( the finishing touch)</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solidFill>
                  <a:schemeClr val="tx1">
                    <a:lumMod val="50000"/>
                    <a:lumOff val="50000"/>
                  </a:schemeClr>
                </a:solidFill>
                <a:effectLst>
                  <a:outerShdw blurRad="38100" dist="38100" dir="2700000" algn="tl">
                    <a:srgbClr val="000000">
                      <a:alpha val="43137"/>
                    </a:srgbClr>
                  </a:outerShdw>
                </a:effectLst>
                <a:latin typeface="Impact" pitchFamily="34" charset="0"/>
              </a:rPr>
              <a:t>Step.1 : Separation  </a:t>
            </a:r>
            <a:endParaRPr lang="en-US" dirty="0"/>
          </a:p>
        </p:txBody>
      </p:sp>
      <p:sp>
        <p:nvSpPr>
          <p:cNvPr id="6" name="Content Placeholder 5"/>
          <p:cNvSpPr>
            <a:spLocks noGrp="1"/>
          </p:cNvSpPr>
          <p:nvPr>
            <p:ph sz="half" idx="1"/>
          </p:nvPr>
        </p:nvSpPr>
        <p:spPr/>
        <p:txBody>
          <a:bodyPr/>
          <a:lstStyle/>
          <a:p>
            <a:r>
              <a:rPr lang="en-US" dirty="0" smtClean="0"/>
              <a:t>Modern separation involves piping crude oil through hot furnaces. </a:t>
            </a:r>
          </a:p>
          <a:p>
            <a:r>
              <a:rPr lang="en-US" dirty="0" smtClean="0"/>
              <a:t>The resulting liquids and vapors are passed into distillation towers.</a:t>
            </a:r>
            <a:endParaRPr lang="en-US" dirty="0"/>
          </a:p>
        </p:txBody>
      </p:sp>
      <p:pic>
        <p:nvPicPr>
          <p:cNvPr id="7" name="Picture 2"/>
          <p:cNvPicPr>
            <a:picLocks noGrp="1" noChangeAspect="1" noChangeArrowheads="1"/>
          </p:cNvPicPr>
          <p:nvPr>
            <p:ph sz="half" idx="2"/>
          </p:nvPr>
        </p:nvPicPr>
        <p:blipFill>
          <a:blip r:embed="rId2"/>
          <a:stretch>
            <a:fillRect/>
          </a:stretch>
        </p:blipFill>
        <p:spPr bwMode="auto">
          <a:xfrm>
            <a:off x="4419600" y="1447800"/>
            <a:ext cx="3657600" cy="4648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solidFill>
                  <a:schemeClr val="tx1">
                    <a:lumMod val="50000"/>
                    <a:lumOff val="50000"/>
                  </a:schemeClr>
                </a:solidFill>
                <a:effectLst>
                  <a:outerShdw blurRad="38100" dist="38100" dir="2700000" algn="tl">
                    <a:srgbClr val="000000">
                      <a:alpha val="43137"/>
                    </a:srgbClr>
                  </a:outerShdw>
                </a:effectLst>
                <a:latin typeface="Impact" pitchFamily="34" charset="0"/>
              </a:rPr>
              <a:t>Step.1 : Separation  </a:t>
            </a:r>
            <a:endParaRPr lang="en-US" dirty="0"/>
          </a:p>
        </p:txBody>
      </p:sp>
      <p:sp>
        <p:nvSpPr>
          <p:cNvPr id="6" name="Content Placeholder 5"/>
          <p:cNvSpPr>
            <a:spLocks noGrp="1"/>
          </p:cNvSpPr>
          <p:nvPr>
            <p:ph sz="half" idx="1"/>
          </p:nvPr>
        </p:nvSpPr>
        <p:spPr>
          <a:xfrm>
            <a:off x="228600" y="1536192"/>
            <a:ext cx="4267200" cy="4590288"/>
          </a:xfrm>
        </p:spPr>
        <p:txBody>
          <a:bodyPr>
            <a:normAutofit fontScale="70000" lnSpcReduction="20000"/>
          </a:bodyPr>
          <a:lstStyle/>
          <a:p>
            <a:r>
              <a:rPr lang="en-US" dirty="0" smtClean="0"/>
              <a:t>It is important to realize that the column is hot at the bottom and cool at the top. </a:t>
            </a:r>
          </a:p>
          <a:p>
            <a:r>
              <a:rPr lang="en-US" dirty="0" smtClean="0"/>
              <a:t>The crude oil separates into fractions according to weight and boiling point. </a:t>
            </a:r>
          </a:p>
          <a:p>
            <a:r>
              <a:rPr lang="en-US" dirty="0" smtClean="0"/>
              <a:t>The lightest fractions, including petrol and liquid petroleum gas (LPG), vaporize and rise to the top of the tower. </a:t>
            </a:r>
          </a:p>
          <a:p>
            <a:r>
              <a:rPr lang="en-US" dirty="0" smtClean="0"/>
              <a:t>Kerosene (aviation fuel) and diesel oil, stay in the middle of the tower </a:t>
            </a:r>
          </a:p>
          <a:p>
            <a:r>
              <a:rPr lang="en-US" dirty="0" smtClean="0"/>
              <a:t>Heavier liquids separate lower down. </a:t>
            </a:r>
          </a:p>
          <a:p>
            <a:r>
              <a:rPr lang="en-US" dirty="0" smtClean="0"/>
              <a:t>The heaviest fractions with the highest boiling points settle at the very bottom.</a:t>
            </a:r>
          </a:p>
          <a:p>
            <a:pPr>
              <a:buNone/>
            </a:pPr>
            <a:endParaRPr lang="en-US" dirty="0" smtClean="0"/>
          </a:p>
        </p:txBody>
      </p:sp>
      <p:pic>
        <p:nvPicPr>
          <p:cNvPr id="7" name="Picture 2"/>
          <p:cNvPicPr>
            <a:picLocks noGrp="1" noChangeAspect="1" noChangeArrowheads="1"/>
          </p:cNvPicPr>
          <p:nvPr>
            <p:ph sz="half" idx="2"/>
          </p:nvPr>
        </p:nvPicPr>
        <p:blipFill>
          <a:blip r:embed="rId2"/>
          <a:stretch>
            <a:fillRect/>
          </a:stretch>
        </p:blipFill>
        <p:spPr bwMode="auto">
          <a:xfrm>
            <a:off x="4419600" y="1447800"/>
            <a:ext cx="3657600" cy="4648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solidFill>
                  <a:schemeClr val="tx1">
                    <a:lumMod val="50000"/>
                    <a:lumOff val="50000"/>
                  </a:schemeClr>
                </a:solidFill>
                <a:effectLst>
                  <a:outerShdw blurRad="38100" dist="38100" dir="2700000" algn="tl">
                    <a:srgbClr val="000000">
                      <a:alpha val="43137"/>
                    </a:srgbClr>
                  </a:outerShdw>
                </a:effectLst>
                <a:latin typeface="Impact" pitchFamily="34" charset="0"/>
              </a:rPr>
              <a:t>Step.2: Conversion</a:t>
            </a:r>
            <a:endParaRPr lang="en-US" dirty="0"/>
          </a:p>
        </p:txBody>
      </p:sp>
      <p:sp>
        <p:nvSpPr>
          <p:cNvPr id="6" name="Content Placeholder 5"/>
          <p:cNvSpPr>
            <a:spLocks noGrp="1"/>
          </p:cNvSpPr>
          <p:nvPr>
            <p:ph sz="half" idx="1"/>
          </p:nvPr>
        </p:nvSpPr>
        <p:spPr>
          <a:xfrm>
            <a:off x="228600" y="1295400"/>
            <a:ext cx="3886200" cy="5334000"/>
          </a:xfrm>
        </p:spPr>
        <p:txBody>
          <a:bodyPr>
            <a:normAutofit fontScale="70000" lnSpcReduction="20000"/>
          </a:bodyPr>
          <a:lstStyle/>
          <a:p>
            <a:r>
              <a:rPr lang="en-US" sz="2900" dirty="0" smtClean="0"/>
              <a:t>The most widely used conversion method is called cracking because it uses heat and pressure to "crack" heavy hydrocarbon molecules into lighter ones. </a:t>
            </a:r>
          </a:p>
          <a:p>
            <a:r>
              <a:rPr lang="en-US" sz="2900" dirty="0" smtClean="0"/>
              <a:t>A cracking unit consists of one or more tall, thick-walled, reactors and a network of furnaces, heat exchangers and other vessels. </a:t>
            </a:r>
          </a:p>
          <a:p>
            <a:r>
              <a:rPr lang="en-US" sz="2900" dirty="0" smtClean="0"/>
              <a:t>Catalytic cracking, or "cat cracking," is the basic petrol-making process. Using intense heat (about 600°C), low pressure and a powdered catalyst (a substance that speeds up a  chemical reaction), the cat cracker can convert most of the heavy fractions into smaller more useful molecules.</a:t>
            </a:r>
          </a:p>
          <a:p>
            <a:pPr>
              <a:buNone/>
            </a:pPr>
            <a:endParaRPr lang="en-US" dirty="0" smtClean="0"/>
          </a:p>
        </p:txBody>
      </p:sp>
      <p:pic>
        <p:nvPicPr>
          <p:cNvPr id="9" name="Content Placeholder 8" descr="cracking_picture.gif"/>
          <p:cNvPicPr>
            <a:picLocks noGrp="1" noChangeAspect="1"/>
          </p:cNvPicPr>
          <p:nvPr>
            <p:ph sz="half" idx="2"/>
          </p:nvPr>
        </p:nvPicPr>
        <p:blipFill>
          <a:blip r:embed="rId2"/>
          <a:stretch>
            <a:fillRect/>
          </a:stretch>
        </p:blipFill>
        <p:spPr>
          <a:xfrm>
            <a:off x="4495800" y="1676400"/>
            <a:ext cx="3810000" cy="42672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solidFill>
                  <a:schemeClr val="tx1">
                    <a:lumMod val="50000"/>
                    <a:lumOff val="50000"/>
                  </a:schemeClr>
                </a:solidFill>
                <a:effectLst>
                  <a:outerShdw blurRad="38100" dist="38100" dir="2700000" algn="tl">
                    <a:srgbClr val="000000">
                      <a:alpha val="43137"/>
                    </a:srgbClr>
                  </a:outerShdw>
                </a:effectLst>
                <a:latin typeface="Impact" pitchFamily="34" charset="0"/>
              </a:rPr>
              <a:t>Step.3: Treatment</a:t>
            </a:r>
            <a:endParaRPr lang="en-US" dirty="0"/>
          </a:p>
        </p:txBody>
      </p:sp>
      <p:sp>
        <p:nvSpPr>
          <p:cNvPr id="6" name="Content Placeholder 5"/>
          <p:cNvSpPr>
            <a:spLocks noGrp="1"/>
          </p:cNvSpPr>
          <p:nvPr>
            <p:ph sz="half" idx="1"/>
          </p:nvPr>
        </p:nvSpPr>
        <p:spPr>
          <a:xfrm>
            <a:off x="228600" y="1371600"/>
            <a:ext cx="3886200" cy="5105400"/>
          </a:xfrm>
        </p:spPr>
        <p:txBody>
          <a:bodyPr>
            <a:normAutofit fontScale="70000" lnSpcReduction="20000"/>
          </a:bodyPr>
          <a:lstStyle/>
          <a:p>
            <a:pPr>
              <a:buNone/>
            </a:pPr>
            <a:endParaRPr lang="en-US" sz="2900" dirty="0" smtClean="0"/>
          </a:p>
          <a:p>
            <a:r>
              <a:rPr lang="en-US" sz="3200" dirty="0" smtClean="0"/>
              <a:t>Today, a major portion of refining involves blending, purifying, fine-tuning and improving products to meet specific requirements. </a:t>
            </a:r>
          </a:p>
          <a:p>
            <a:r>
              <a:rPr lang="en-US" sz="3200" dirty="0" smtClean="0"/>
              <a:t>To make petrol, refinery workers carefully blend together a variety of hydrocarbons. Technicians also add performance additives and dyes that distinguish the various grades of fuel. </a:t>
            </a:r>
          </a:p>
          <a:p>
            <a:r>
              <a:rPr lang="en-US" sz="3200" dirty="0" smtClean="0"/>
              <a:t>By the time the petrol is pumped into a car it contains more than 200 hydrocarbons and additives.</a:t>
            </a:r>
          </a:p>
        </p:txBody>
      </p:sp>
      <p:pic>
        <p:nvPicPr>
          <p:cNvPr id="7" name="Content Placeholder 6" descr="nozzle_of_a_petrol_pump.gif"/>
          <p:cNvPicPr>
            <a:picLocks noGrp="1" noChangeAspect="1"/>
          </p:cNvPicPr>
          <p:nvPr>
            <p:ph sz="half" idx="2"/>
          </p:nvPr>
        </p:nvPicPr>
        <p:blipFill>
          <a:blip r:embed="rId2"/>
          <a:stretch>
            <a:fillRect/>
          </a:stretch>
        </p:blipFill>
        <p:spPr>
          <a:xfrm>
            <a:off x="4495800" y="2286000"/>
            <a:ext cx="3657600" cy="32766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solidFill>
                  <a:schemeClr val="tx1">
                    <a:lumMod val="50000"/>
                    <a:lumOff val="50000"/>
                  </a:schemeClr>
                </a:solidFill>
                <a:effectLst>
                  <a:outerShdw blurRad="38100" dist="38100" dir="2700000" algn="tl">
                    <a:srgbClr val="000000">
                      <a:alpha val="43137"/>
                    </a:srgbClr>
                  </a:outerShdw>
                </a:effectLst>
                <a:latin typeface="Impact" pitchFamily="34" charset="0"/>
              </a:rPr>
              <a:t>Pollution From Fossil Fuels</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Problem: The burning of fossil fuels is dangerous to the Earth, and all of the earth’s living species.</a:t>
            </a:r>
          </a:p>
          <a:p>
            <a:r>
              <a:rPr lang="en-US" dirty="0" smtClean="0"/>
              <a:t>Solution: We need to find an alternate power source, such as wind power, solar power, and water currents, and only use a little of the fossil fuels.</a:t>
            </a:r>
          </a:p>
          <a:p>
            <a:endParaRPr lang="en-US" dirty="0"/>
          </a:p>
        </p:txBody>
      </p:sp>
      <p:pic>
        <p:nvPicPr>
          <p:cNvPr id="5" name="Content Placeholder 4" descr="fossil-fuels-skeleton-hand1.jpg"/>
          <p:cNvPicPr>
            <a:picLocks noGrp="1" noChangeAspect="1"/>
          </p:cNvPicPr>
          <p:nvPr>
            <p:ph sz="half" idx="2"/>
          </p:nvPr>
        </p:nvPicPr>
        <p:blipFill>
          <a:blip r:embed="rId2"/>
          <a:stretch>
            <a:fillRect/>
          </a:stretch>
        </p:blipFill>
        <p:spPr>
          <a:xfrm>
            <a:off x="4419600" y="1524000"/>
            <a:ext cx="3657600" cy="4038599"/>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tx1">
                    <a:lumMod val="50000"/>
                    <a:lumOff val="50000"/>
                  </a:schemeClr>
                </a:solidFill>
                <a:effectLst>
                  <a:outerShdw blurRad="38100" dist="38100" dir="2700000" algn="tl">
                    <a:srgbClr val="000000">
                      <a:alpha val="43137"/>
                    </a:srgbClr>
                  </a:outerShdw>
                </a:effectLst>
                <a:latin typeface="Impact" pitchFamily="34" charset="0"/>
              </a:rPr>
              <a:t>What is fossil fuels?</a:t>
            </a:r>
            <a:endParaRPr lang="en-US" sz="4000" dirty="0">
              <a:solidFill>
                <a:schemeClr val="tx1">
                  <a:lumMod val="50000"/>
                  <a:lumOff val="50000"/>
                </a:schemeClr>
              </a:solidFill>
              <a:effectLst>
                <a:outerShdw blurRad="38100" dist="38100" dir="2700000" algn="tl">
                  <a:srgbClr val="000000">
                    <a:alpha val="43137"/>
                  </a:srgbClr>
                </a:outerShdw>
              </a:effectLst>
              <a:latin typeface="Impact" pitchFamily="34" charset="0"/>
            </a:endParaRPr>
          </a:p>
        </p:txBody>
      </p:sp>
      <p:sp>
        <p:nvSpPr>
          <p:cNvPr id="3" name="Content Placeholder 2"/>
          <p:cNvSpPr>
            <a:spLocks noGrp="1"/>
          </p:cNvSpPr>
          <p:nvPr>
            <p:ph idx="1"/>
          </p:nvPr>
        </p:nvSpPr>
        <p:spPr>
          <a:xfrm>
            <a:off x="457200" y="1600200"/>
            <a:ext cx="3276600" cy="4800600"/>
          </a:xfrm>
        </p:spPr>
        <p:txBody>
          <a:bodyPr>
            <a:normAutofit/>
          </a:bodyPr>
          <a:lstStyle/>
          <a:p>
            <a:r>
              <a:rPr lang="en-US" sz="1800" dirty="0"/>
              <a:t> </a:t>
            </a:r>
            <a:r>
              <a:rPr lang="en-US" sz="1800" dirty="0" smtClean="0"/>
              <a:t>Fossil fuel is an energy resource that is formed from the remains of plant and animals that lived a long time ago.</a:t>
            </a:r>
          </a:p>
          <a:p>
            <a:r>
              <a:rPr lang="en-US" sz="1800" dirty="0" smtClean="0"/>
              <a:t>Fossil fuels consist largely of hydrocarbons, which are complex chains of hydrogen and carbon atoms. They are extracted from the earth’s crust .</a:t>
            </a:r>
            <a:endParaRPr lang="en-US" sz="1800" dirty="0"/>
          </a:p>
        </p:txBody>
      </p:sp>
      <p:pic>
        <p:nvPicPr>
          <p:cNvPr id="5" name="Picture Placeholder 6" descr="fossil_fuels.gif"/>
          <p:cNvPicPr>
            <a:picLocks noChangeAspect="1"/>
          </p:cNvPicPr>
          <p:nvPr/>
        </p:nvPicPr>
        <p:blipFill>
          <a:blip r:embed="rId2" cstate="print"/>
          <a:stretch>
            <a:fillRect/>
          </a:stretch>
        </p:blipFill>
        <p:spPr>
          <a:xfrm>
            <a:off x="5105400" y="914400"/>
            <a:ext cx="2843614" cy="4636328"/>
          </a:xfrm>
          <a:prstGeom prst="rect">
            <a:avLst/>
          </a:prstGeom>
          <a:noFill/>
          <a:ln>
            <a:noFill/>
          </a:ln>
        </p:spPr>
      </p:pic>
    </p:spTree>
    <p:extLst>
      <p:ext uri="{BB962C8B-B14F-4D97-AF65-F5344CB8AC3E}">
        <p14:creationId xmlns:p14="http://schemas.microsoft.com/office/powerpoint/2010/main" val="16976985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solidFill>
                  <a:schemeClr val="tx1">
                    <a:lumMod val="50000"/>
                    <a:lumOff val="50000"/>
                  </a:schemeClr>
                </a:solidFill>
                <a:effectLst>
                  <a:outerShdw blurRad="38100" dist="38100" dir="2700000" algn="tl">
                    <a:srgbClr val="000000">
                      <a:alpha val="43137"/>
                    </a:srgbClr>
                  </a:outerShdw>
                </a:effectLst>
                <a:latin typeface="Impact" pitchFamily="34" charset="0"/>
              </a:rPr>
              <a:t>Prices of Fossil Fuels</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The costs of continuing on our current energy path are steep. American consumers and businesses already spend roughly $700 billion to $1 trillion each year on coal, oil and natural gas, and suffer the incalculable costs of pollution from fossil fuels through damage to our health and environment. If America continues along a business-as-usual energy path, U.S. fossil fuel spending is likely to grow, totaling an estimated $23 trillion between 2010 and 2030.</a:t>
            </a:r>
            <a:endParaRPr lang="en-US" dirty="0"/>
          </a:p>
        </p:txBody>
      </p:sp>
      <p:pic>
        <p:nvPicPr>
          <p:cNvPr id="5" name="Content Placeholder 4" descr="oil.bmp"/>
          <p:cNvPicPr>
            <a:picLocks noGrp="1" noChangeAspect="1"/>
          </p:cNvPicPr>
          <p:nvPr>
            <p:ph sz="half" idx="2"/>
          </p:nvPr>
        </p:nvPicPr>
        <p:blipFill>
          <a:blip r:embed="rId2"/>
          <a:stretch>
            <a:fillRect/>
          </a:stretch>
        </p:blipFill>
        <p:spPr>
          <a:xfrm>
            <a:off x="4343400" y="1600200"/>
            <a:ext cx="3886200" cy="4495799"/>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solidFill>
                  <a:schemeClr val="tx1">
                    <a:lumMod val="50000"/>
                    <a:lumOff val="50000"/>
                  </a:schemeClr>
                </a:solidFill>
                <a:effectLst>
                  <a:outerShdw blurRad="38100" dist="38100" dir="2700000" algn="tl">
                    <a:srgbClr val="000000">
                      <a:alpha val="43137"/>
                    </a:srgbClr>
                  </a:outerShdw>
                </a:effectLst>
                <a:latin typeface="Impact" pitchFamily="34" charset="0"/>
              </a:rPr>
              <a:t>Global warming</a:t>
            </a:r>
            <a:endParaRPr lang="en-US" dirty="0"/>
          </a:p>
        </p:txBody>
      </p:sp>
      <p:sp>
        <p:nvSpPr>
          <p:cNvPr id="3" name="Content Placeholder 2"/>
          <p:cNvSpPr>
            <a:spLocks noGrp="1"/>
          </p:cNvSpPr>
          <p:nvPr>
            <p:ph sz="half" idx="1"/>
          </p:nvPr>
        </p:nvSpPr>
        <p:spPr/>
        <p:txBody>
          <a:bodyPr>
            <a:noAutofit/>
          </a:bodyPr>
          <a:lstStyle/>
          <a:p>
            <a:r>
              <a:rPr lang="en-US" sz="2000" b="1" dirty="0" smtClean="0"/>
              <a:t>Global warming: </a:t>
            </a:r>
            <a:r>
              <a:rPr lang="en-US" sz="2000" dirty="0" smtClean="0"/>
              <a:t>Carbon monoxide is the result of burning fossil fuels. The temperature of the earth has increased by approximately 1° centigrade since the 1800s. This has led to glacier melting in the Polar Regions, thus increasing the water content in the seas. This has further led to inundation of river deltas, wetlands, and coastal areas. Extreme weather is reported throughout the world.</a:t>
            </a:r>
            <a:endParaRPr lang="en-US" sz="2000" dirty="0"/>
          </a:p>
        </p:txBody>
      </p:sp>
      <p:pic>
        <p:nvPicPr>
          <p:cNvPr id="5" name="Content Placeholder 4" descr="http://1.bp.blogspot.com/-6-OBzOZmgDY/TsG1HjpRqnI/AAAAAAAACMg/G-cDxr49Pdc/s1600/Global+Warming+Politics.JPG"/>
          <p:cNvPicPr>
            <a:picLocks noGrp="1"/>
          </p:cNvPicPr>
          <p:nvPr>
            <p:ph sz="half" idx="2"/>
          </p:nvPr>
        </p:nvPicPr>
        <p:blipFill>
          <a:blip r:embed="rId2"/>
          <a:srcRect/>
          <a:stretch>
            <a:fillRect/>
          </a:stretch>
        </p:blipFill>
        <p:spPr bwMode="auto">
          <a:xfrm>
            <a:off x="4419600" y="1524000"/>
            <a:ext cx="3657600" cy="42672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tx1">
                    <a:lumMod val="50000"/>
                    <a:lumOff val="50000"/>
                  </a:schemeClr>
                </a:solidFill>
                <a:effectLst>
                  <a:outerShdw blurRad="38100" dist="38100" dir="2700000" algn="tl">
                    <a:srgbClr val="000000">
                      <a:alpha val="43137"/>
                    </a:srgbClr>
                  </a:outerShdw>
                </a:effectLst>
                <a:latin typeface="Impact" pitchFamily="34" charset="0"/>
              </a:rPr>
              <a:t>Exxon Valdez oil spill</a:t>
            </a:r>
            <a:endParaRPr lang="en-US" sz="4000" dirty="0">
              <a:solidFill>
                <a:schemeClr val="tx1">
                  <a:lumMod val="50000"/>
                  <a:lumOff val="50000"/>
                </a:schemeClr>
              </a:solidFill>
              <a:effectLst>
                <a:outerShdw blurRad="38100" dist="38100" dir="2700000" algn="tl">
                  <a:srgbClr val="000000">
                    <a:alpha val="43137"/>
                  </a:srgbClr>
                </a:outerShdw>
              </a:effectLst>
              <a:latin typeface="Impact" pitchFamily="34" charset="0"/>
            </a:endParaRPr>
          </a:p>
        </p:txBody>
      </p:sp>
      <p:sp>
        <p:nvSpPr>
          <p:cNvPr id="3" name="Content Placeholder 2"/>
          <p:cNvSpPr>
            <a:spLocks noGrp="1"/>
          </p:cNvSpPr>
          <p:nvPr>
            <p:ph idx="1"/>
          </p:nvPr>
        </p:nvSpPr>
        <p:spPr>
          <a:xfrm>
            <a:off x="457200" y="1600200"/>
            <a:ext cx="3810000" cy="4800600"/>
          </a:xfrm>
        </p:spPr>
        <p:txBody>
          <a:bodyPr>
            <a:normAutofit/>
          </a:bodyPr>
          <a:lstStyle/>
          <a:p>
            <a:r>
              <a:rPr lang="en-US" sz="1800" dirty="0"/>
              <a:t>The Exxon Valdez oil spill occurred in Prince William Sound, Alaska, on March 24, 1989, when the Exxon Valdez, an oil tanker bound for Long Beach, California, hit Prince William Sound's Bligh Reef and spilled an estimated minimum 10.8 million US gallons </a:t>
            </a:r>
            <a:r>
              <a:rPr lang="en-US" sz="1800" dirty="0" smtClean="0"/>
              <a:t>of </a:t>
            </a:r>
            <a:r>
              <a:rPr lang="en-US" sz="1800" dirty="0"/>
              <a:t>crude oil. It is considered to be one of the most devastating human-caused environmental disasters ever to occur in history.</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600200"/>
            <a:ext cx="3389435"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52536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1143000"/>
          </a:xfrm>
        </p:spPr>
        <p:txBody>
          <a:bodyPr/>
          <a:lstStyle/>
          <a:p>
            <a:r>
              <a:rPr lang="en-US" sz="4000" dirty="0" smtClean="0">
                <a:solidFill>
                  <a:schemeClr val="tx1">
                    <a:lumMod val="50000"/>
                    <a:lumOff val="50000"/>
                  </a:schemeClr>
                </a:solidFill>
                <a:effectLst>
                  <a:outerShdw blurRad="38100" dist="38100" dir="2700000" algn="tl">
                    <a:srgbClr val="000000">
                      <a:alpha val="43137"/>
                    </a:srgbClr>
                  </a:outerShdw>
                </a:effectLst>
                <a:latin typeface="Impact" pitchFamily="34" charset="0"/>
              </a:rPr>
              <a:t>What are different types of fossil fuels?</a:t>
            </a:r>
            <a:endParaRPr lang="en-US" sz="4000" dirty="0">
              <a:solidFill>
                <a:schemeClr val="tx1">
                  <a:lumMod val="50000"/>
                  <a:lumOff val="50000"/>
                </a:schemeClr>
              </a:solidFill>
              <a:effectLst>
                <a:outerShdw blurRad="38100" dist="38100" dir="2700000" algn="tl">
                  <a:srgbClr val="000000">
                    <a:alpha val="43137"/>
                  </a:srgbClr>
                </a:outerShdw>
              </a:effectLst>
              <a:latin typeface="Impact" pitchFamily="34" charset="0"/>
            </a:endParaRPr>
          </a:p>
        </p:txBody>
      </p:sp>
      <p:sp>
        <p:nvSpPr>
          <p:cNvPr id="3" name="Content Placeholder 2"/>
          <p:cNvSpPr>
            <a:spLocks noGrp="1"/>
          </p:cNvSpPr>
          <p:nvPr>
            <p:ph idx="1"/>
          </p:nvPr>
        </p:nvSpPr>
        <p:spPr>
          <a:xfrm>
            <a:off x="457200" y="1600200"/>
            <a:ext cx="3429000" cy="4800600"/>
          </a:xfrm>
        </p:spPr>
        <p:txBody>
          <a:bodyPr>
            <a:normAutofit/>
          </a:bodyPr>
          <a:lstStyle/>
          <a:p>
            <a:endParaRPr lang="en-US" sz="2000" b="1" dirty="0">
              <a:solidFill>
                <a:schemeClr val="tx2">
                  <a:lumMod val="75000"/>
                </a:schemeClr>
              </a:solidFill>
            </a:endParaRPr>
          </a:p>
        </p:txBody>
      </p:sp>
      <p:pic>
        <p:nvPicPr>
          <p:cNvPr id="6" name="Picture Placeholder 4" descr="fossil_fuels.gif"/>
          <p:cNvPicPr>
            <a:picLocks noChangeAspect="1"/>
          </p:cNvPicPr>
          <p:nvPr/>
        </p:nvPicPr>
        <p:blipFill>
          <a:blip r:embed="rId2" cstate="print"/>
          <a:srcRect l="1766" r="1766"/>
          <a:stretch>
            <a:fillRect/>
          </a:stretch>
        </p:blipFill>
        <p:spPr>
          <a:xfrm>
            <a:off x="609600" y="1524000"/>
            <a:ext cx="7239000" cy="4752844"/>
          </a:xfrm>
          <a:prstGeom prst="rect">
            <a:avLst/>
          </a:prstGeom>
          <a:noFill/>
          <a:ln>
            <a:noFill/>
          </a:ln>
        </p:spPr>
      </p:pic>
    </p:spTree>
    <p:extLst>
      <p:ext uri="{BB962C8B-B14F-4D97-AF65-F5344CB8AC3E}">
        <p14:creationId xmlns:p14="http://schemas.microsoft.com/office/powerpoint/2010/main" val="3805086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solidFill>
                  <a:schemeClr val="tx1">
                    <a:lumMod val="50000"/>
                    <a:lumOff val="50000"/>
                  </a:schemeClr>
                </a:solidFill>
                <a:effectLst>
                  <a:outerShdw blurRad="38100" dist="38100" dir="2700000" algn="tl">
                    <a:srgbClr val="000000">
                      <a:alpha val="43137"/>
                    </a:srgbClr>
                  </a:outerShdw>
                </a:effectLst>
                <a:latin typeface="Impact" pitchFamily="34" charset="0"/>
              </a:rPr>
              <a:t>What is Oil ?</a:t>
            </a:r>
            <a:endParaRPr lang="en-US" dirty="0"/>
          </a:p>
        </p:txBody>
      </p:sp>
      <p:pic>
        <p:nvPicPr>
          <p:cNvPr id="4" name="Picture Placeholder 4" descr="fossil-fuels-without-the-fossils_1.jpg"/>
          <p:cNvPicPr>
            <a:picLocks noGrp="1" noChangeAspect="1"/>
          </p:cNvPicPr>
          <p:nvPr>
            <p:ph idx="1"/>
          </p:nvPr>
        </p:nvPicPr>
        <p:blipFill>
          <a:blip r:embed="rId2" cstate="print"/>
          <a:srcRect t="2014" b="2014"/>
          <a:stretch>
            <a:fillRect/>
          </a:stretch>
        </p:blipFill>
        <p:spPr>
          <a:xfrm>
            <a:off x="4953000" y="1447800"/>
            <a:ext cx="2962275" cy="4191000"/>
          </a:xfrm>
          <a:noFill/>
          <a:ln>
            <a:noFill/>
          </a:ln>
        </p:spPr>
      </p:pic>
      <p:sp>
        <p:nvSpPr>
          <p:cNvPr id="6" name="Rectangle 5"/>
          <p:cNvSpPr/>
          <p:nvPr/>
        </p:nvSpPr>
        <p:spPr>
          <a:xfrm>
            <a:off x="685800" y="1905000"/>
            <a:ext cx="3886200" cy="3477875"/>
          </a:xfrm>
          <a:prstGeom prst="rect">
            <a:avLst/>
          </a:prstGeom>
        </p:spPr>
        <p:txBody>
          <a:bodyPr wrap="square">
            <a:spAutoFit/>
          </a:bodyPr>
          <a:lstStyle/>
          <a:p>
            <a:r>
              <a:rPr lang="en-US" sz="2000" b="1" dirty="0" smtClean="0">
                <a:solidFill>
                  <a:schemeClr val="tx2">
                    <a:lumMod val="75000"/>
                  </a:schemeClr>
                </a:solidFill>
              </a:rPr>
              <a:t>  Oil is a liquid fossil fuel composed of decayed organic matter that occurs naturally in underground reservoirs.</a:t>
            </a:r>
          </a:p>
          <a:p>
            <a:endParaRPr lang="en-US" sz="2000" b="1" dirty="0" smtClean="0">
              <a:solidFill>
                <a:schemeClr val="tx2">
                  <a:lumMod val="75000"/>
                </a:schemeClr>
              </a:solidFill>
            </a:endParaRPr>
          </a:p>
          <a:p>
            <a:r>
              <a:rPr lang="en-US" sz="2000" b="1" dirty="0" smtClean="0">
                <a:solidFill>
                  <a:schemeClr val="tx2">
                    <a:lumMod val="75000"/>
                  </a:schemeClr>
                </a:solidFill>
              </a:rPr>
              <a:t>   It is extracted from subsurface reservoirs as crude oil and is sent</a:t>
            </a:r>
          </a:p>
          <a:p>
            <a:r>
              <a:rPr lang="en-US" sz="2000" b="1" dirty="0" smtClean="0">
                <a:solidFill>
                  <a:schemeClr val="tx2">
                    <a:lumMod val="75000"/>
                  </a:schemeClr>
                </a:solidFill>
              </a:rPr>
              <a:t>to a refinery for separation into its various component fuels such as </a:t>
            </a:r>
            <a:r>
              <a:rPr lang="en-US" sz="2000" b="1" i="1" dirty="0" smtClean="0">
                <a:solidFill>
                  <a:schemeClr val="accent1"/>
                </a:solidFill>
              </a:rPr>
              <a:t>kerosene</a:t>
            </a:r>
            <a:r>
              <a:rPr lang="en-US" sz="2000" b="1" dirty="0" smtClean="0">
                <a:solidFill>
                  <a:schemeClr val="tx2">
                    <a:lumMod val="75000"/>
                  </a:schemeClr>
                </a:solidFill>
              </a:rPr>
              <a:t>, </a:t>
            </a:r>
            <a:r>
              <a:rPr lang="en-US" sz="2000" b="1" dirty="0" smtClean="0">
                <a:solidFill>
                  <a:schemeClr val="accent1"/>
                </a:solidFill>
              </a:rPr>
              <a:t>diesel fuel</a:t>
            </a:r>
            <a:r>
              <a:rPr lang="en-US" sz="2000" b="1" dirty="0" smtClean="0">
                <a:solidFill>
                  <a:schemeClr val="tx2">
                    <a:lumMod val="75000"/>
                  </a:schemeClr>
                </a:solidFill>
              </a:rPr>
              <a:t>,</a:t>
            </a:r>
          </a:p>
          <a:p>
            <a:r>
              <a:rPr lang="en-US" sz="2000" b="1" dirty="0" smtClean="0">
                <a:solidFill>
                  <a:schemeClr val="tx2">
                    <a:lumMod val="75000"/>
                  </a:schemeClr>
                </a:solidFill>
              </a:rPr>
              <a:t>and </a:t>
            </a:r>
            <a:r>
              <a:rPr lang="en-US" sz="2000" b="1" dirty="0" smtClean="0">
                <a:solidFill>
                  <a:schemeClr val="accent1"/>
                </a:solidFill>
              </a:rPr>
              <a:t>aviation</a:t>
            </a:r>
            <a:r>
              <a:rPr lang="en-US" sz="2000" b="1" dirty="0" smtClean="0">
                <a:solidFill>
                  <a:schemeClr val="tx2">
                    <a:lumMod val="75000"/>
                  </a:schemeClr>
                </a:solidFill>
              </a:rPr>
              <a:t> fuel.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solidFill>
                  <a:schemeClr val="tx1">
                    <a:lumMod val="50000"/>
                    <a:lumOff val="50000"/>
                  </a:schemeClr>
                </a:solidFill>
                <a:effectLst>
                  <a:outerShdw blurRad="38100" dist="38100" dir="2700000" algn="tl">
                    <a:srgbClr val="000000">
                      <a:alpha val="43137"/>
                    </a:srgbClr>
                  </a:outerShdw>
                </a:effectLst>
                <a:latin typeface="Impact" pitchFamily="34" charset="0"/>
              </a:rPr>
              <a:t>How is Oil Formed ?</a:t>
            </a:r>
            <a:endParaRPr lang="en-US" dirty="0"/>
          </a:p>
        </p:txBody>
      </p:sp>
      <p:sp>
        <p:nvSpPr>
          <p:cNvPr id="3" name="Content Placeholder 2"/>
          <p:cNvSpPr>
            <a:spLocks noGrp="1"/>
          </p:cNvSpPr>
          <p:nvPr>
            <p:ph idx="1"/>
          </p:nvPr>
        </p:nvSpPr>
        <p:spPr>
          <a:xfrm>
            <a:off x="457200" y="1600200"/>
            <a:ext cx="3352800" cy="3581400"/>
          </a:xfrm>
        </p:spPr>
        <p:txBody>
          <a:bodyPr>
            <a:normAutofit/>
          </a:bodyPr>
          <a:lstStyle/>
          <a:p>
            <a:endParaRPr lang="en-US" sz="2400" dirty="0" smtClean="0">
              <a:solidFill>
                <a:schemeClr val="accent1">
                  <a:lumMod val="50000"/>
                </a:schemeClr>
              </a:solidFill>
            </a:endParaRPr>
          </a:p>
          <a:p>
            <a:endParaRPr lang="en-US" dirty="0"/>
          </a:p>
        </p:txBody>
      </p:sp>
      <p:pic>
        <p:nvPicPr>
          <p:cNvPr id="5" name="Picture 3" descr="C:\Users\User\Pictures\OILGASFORMATION.gif"/>
          <p:cNvPicPr>
            <a:picLocks noChangeAspect="1" noChangeArrowheads="1"/>
          </p:cNvPicPr>
          <p:nvPr/>
        </p:nvPicPr>
        <p:blipFill>
          <a:blip r:embed="rId2" cstate="print"/>
          <a:srcRect/>
          <a:stretch>
            <a:fillRect/>
          </a:stretch>
        </p:blipFill>
        <p:spPr bwMode="auto">
          <a:xfrm>
            <a:off x="685800" y="1752600"/>
            <a:ext cx="7425203" cy="36576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solidFill>
                  <a:schemeClr val="tx1">
                    <a:lumMod val="50000"/>
                    <a:lumOff val="50000"/>
                  </a:schemeClr>
                </a:solidFill>
                <a:effectLst>
                  <a:outerShdw blurRad="38100" dist="38100" dir="2700000" algn="tl">
                    <a:srgbClr val="000000">
                      <a:alpha val="43137"/>
                    </a:srgbClr>
                  </a:outerShdw>
                </a:effectLst>
                <a:latin typeface="Impact" pitchFamily="34" charset="0"/>
              </a:rPr>
              <a:t>How is Oil Formed ?</a:t>
            </a:r>
            <a:endParaRPr lang="en-US" dirty="0"/>
          </a:p>
        </p:txBody>
      </p:sp>
      <p:sp>
        <p:nvSpPr>
          <p:cNvPr id="3" name="Content Placeholder 2"/>
          <p:cNvSpPr>
            <a:spLocks noGrp="1"/>
          </p:cNvSpPr>
          <p:nvPr>
            <p:ph idx="1"/>
          </p:nvPr>
        </p:nvSpPr>
        <p:spPr>
          <a:xfrm>
            <a:off x="457200" y="1676400"/>
            <a:ext cx="3733800" cy="4724400"/>
          </a:xfrm>
        </p:spPr>
        <p:txBody>
          <a:bodyPr/>
          <a:lstStyle/>
          <a:p>
            <a:r>
              <a:rPr lang="en-US" sz="2400" dirty="0" smtClean="0">
                <a:solidFill>
                  <a:schemeClr val="tx2">
                    <a:lumMod val="75000"/>
                  </a:schemeClr>
                </a:solidFill>
              </a:rPr>
              <a:t>the remains of animals and plants that lived millions of years ago in water environment were covered by layers of sand and silt Heat and pressure from these layers helped the remains turn into what we today call crude oil</a:t>
            </a:r>
            <a:endParaRPr lang="en-US" dirty="0">
              <a:solidFill>
                <a:schemeClr val="tx2">
                  <a:lumMod val="75000"/>
                </a:schemeClr>
              </a:solidFill>
            </a:endParaRPr>
          </a:p>
        </p:txBody>
      </p:sp>
      <p:pic>
        <p:nvPicPr>
          <p:cNvPr id="1026" name="Picture 2" descr="http://blogs.ngm.com/.a/6a00e009822691883301156f6b2a8c970c-800wi"/>
          <p:cNvPicPr>
            <a:picLocks noChangeAspect="1" noChangeArrowheads="1"/>
          </p:cNvPicPr>
          <p:nvPr/>
        </p:nvPicPr>
        <p:blipFill>
          <a:blip r:embed="rId2"/>
          <a:srcRect/>
          <a:stretch>
            <a:fillRect/>
          </a:stretch>
        </p:blipFill>
        <p:spPr bwMode="auto">
          <a:xfrm>
            <a:off x="4191000" y="1219200"/>
            <a:ext cx="3965035" cy="409575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tx1">
                    <a:lumMod val="50000"/>
                    <a:lumOff val="50000"/>
                  </a:schemeClr>
                </a:solidFill>
                <a:effectLst>
                  <a:outerShdw blurRad="38100" dist="38100" dir="2700000" algn="tl">
                    <a:srgbClr val="000000">
                      <a:alpha val="43137"/>
                    </a:srgbClr>
                  </a:outerShdw>
                </a:effectLst>
                <a:latin typeface="Impact" pitchFamily="34" charset="0"/>
              </a:rPr>
              <a:t>Oil Uses</a:t>
            </a:r>
            <a:endParaRPr lang="en-US" sz="4000" dirty="0">
              <a:solidFill>
                <a:schemeClr val="tx1">
                  <a:lumMod val="50000"/>
                  <a:lumOff val="50000"/>
                </a:schemeClr>
              </a:solidFill>
              <a:effectLst>
                <a:outerShdw blurRad="38100" dist="38100" dir="2700000" algn="tl">
                  <a:srgbClr val="000000">
                    <a:alpha val="43137"/>
                  </a:srgbClr>
                </a:outerShdw>
              </a:effectLst>
              <a:latin typeface="Impact" pitchFamily="34" charset="0"/>
            </a:endParaRPr>
          </a:p>
        </p:txBody>
      </p:sp>
      <p:sp>
        <p:nvSpPr>
          <p:cNvPr id="3" name="Content Placeholder 2"/>
          <p:cNvSpPr>
            <a:spLocks noGrp="1"/>
          </p:cNvSpPr>
          <p:nvPr>
            <p:ph idx="1"/>
          </p:nvPr>
        </p:nvSpPr>
        <p:spPr>
          <a:xfrm>
            <a:off x="457200" y="1600200"/>
            <a:ext cx="3810000" cy="4800600"/>
          </a:xfrm>
        </p:spPr>
        <p:txBody>
          <a:bodyPr>
            <a:normAutofit/>
          </a:bodyPr>
          <a:lstStyle/>
          <a:p>
            <a:r>
              <a:rPr lang="en-US" sz="1800" dirty="0" smtClean="0"/>
              <a:t>When petroleum </a:t>
            </a:r>
            <a:r>
              <a:rPr lang="en-US" sz="1800" dirty="0"/>
              <a:t>is refined, its various chemical parts are separated and some become gasoline, some lubricants, some asphalt, and others the raw materials for plastics and rubber and many more </a:t>
            </a:r>
            <a:r>
              <a:rPr lang="en-US" sz="1800" dirty="0" smtClean="0"/>
              <a:t>things.</a:t>
            </a:r>
            <a:endParaRPr lang="en-US" sz="18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1" y="1524001"/>
            <a:ext cx="33528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11548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tx1">
                    <a:lumMod val="50000"/>
                    <a:lumOff val="50000"/>
                  </a:schemeClr>
                </a:solidFill>
                <a:effectLst>
                  <a:outerShdw blurRad="38100" dist="38100" dir="2700000" algn="tl">
                    <a:srgbClr val="000000">
                      <a:alpha val="43137"/>
                    </a:srgbClr>
                  </a:outerShdw>
                </a:effectLst>
                <a:latin typeface="Impact" pitchFamily="34" charset="0"/>
              </a:rPr>
              <a:t> What is coal ?</a:t>
            </a:r>
            <a:endParaRPr lang="en-US" sz="4000" dirty="0">
              <a:solidFill>
                <a:schemeClr val="tx1">
                  <a:lumMod val="50000"/>
                  <a:lumOff val="50000"/>
                </a:schemeClr>
              </a:solidFill>
              <a:effectLst>
                <a:outerShdw blurRad="38100" dist="38100" dir="2700000" algn="tl">
                  <a:srgbClr val="000000">
                    <a:alpha val="43137"/>
                  </a:srgbClr>
                </a:outerShdw>
              </a:effectLst>
              <a:latin typeface="Impact" pitchFamily="34" charset="0"/>
            </a:endParaRPr>
          </a:p>
        </p:txBody>
      </p:sp>
      <p:sp>
        <p:nvSpPr>
          <p:cNvPr id="3" name="Content Placeholder 2"/>
          <p:cNvSpPr>
            <a:spLocks noGrp="1"/>
          </p:cNvSpPr>
          <p:nvPr>
            <p:ph idx="1"/>
          </p:nvPr>
        </p:nvSpPr>
        <p:spPr>
          <a:xfrm>
            <a:off x="457200" y="1600200"/>
            <a:ext cx="3810000" cy="4800600"/>
          </a:xfrm>
        </p:spPr>
        <p:txBody>
          <a:bodyPr>
            <a:normAutofit/>
          </a:bodyPr>
          <a:lstStyle/>
          <a:p>
            <a:pPr>
              <a:buNone/>
            </a:pPr>
            <a:r>
              <a:rPr lang="en-US" sz="1800" b="1" dirty="0" smtClean="0"/>
              <a:t> </a:t>
            </a:r>
            <a:endParaRPr lang="en-US" sz="1800" dirty="0" smtClean="0"/>
          </a:p>
          <a:p>
            <a:r>
              <a:rPr lang="en-US" sz="1800" dirty="0" smtClean="0"/>
              <a:t>Coal is a readily combustible rock consisting of more than 50 % by weight and more than 70 percent by volume of carbonaceous materials</a:t>
            </a:r>
            <a:endParaRPr lang="en-US" sz="18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600200"/>
            <a:ext cx="2667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39155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tx1">
                    <a:lumMod val="50000"/>
                    <a:lumOff val="50000"/>
                  </a:schemeClr>
                </a:solidFill>
                <a:effectLst>
                  <a:outerShdw blurRad="38100" dist="38100" dir="2700000" algn="tl">
                    <a:srgbClr val="000000">
                      <a:alpha val="43137"/>
                    </a:srgbClr>
                  </a:outerShdw>
                </a:effectLst>
                <a:latin typeface="Impact" pitchFamily="34" charset="0"/>
              </a:rPr>
              <a:t>Coal uses</a:t>
            </a:r>
            <a:endParaRPr lang="en-US" sz="4000" dirty="0">
              <a:solidFill>
                <a:schemeClr val="tx1">
                  <a:lumMod val="50000"/>
                  <a:lumOff val="50000"/>
                </a:schemeClr>
              </a:solidFill>
              <a:effectLst>
                <a:outerShdw blurRad="38100" dist="38100" dir="2700000" algn="tl">
                  <a:srgbClr val="000000">
                    <a:alpha val="43137"/>
                  </a:srgbClr>
                </a:outerShdw>
              </a:effectLst>
              <a:latin typeface="Impact" pitchFamily="34" charset="0"/>
            </a:endParaRPr>
          </a:p>
        </p:txBody>
      </p:sp>
      <p:sp>
        <p:nvSpPr>
          <p:cNvPr id="3" name="Content Placeholder 2"/>
          <p:cNvSpPr>
            <a:spLocks noGrp="1"/>
          </p:cNvSpPr>
          <p:nvPr>
            <p:ph idx="1"/>
          </p:nvPr>
        </p:nvSpPr>
        <p:spPr>
          <a:xfrm>
            <a:off x="457200" y="1600200"/>
            <a:ext cx="3810000" cy="4800600"/>
          </a:xfrm>
        </p:spPr>
        <p:txBody>
          <a:bodyPr>
            <a:normAutofit/>
          </a:bodyPr>
          <a:lstStyle/>
          <a:p>
            <a:r>
              <a:rPr lang="en-US" sz="1800" dirty="0" smtClean="0"/>
              <a:t>Coal </a:t>
            </a:r>
            <a:r>
              <a:rPr lang="en-US" sz="1800" dirty="0"/>
              <a:t>is very commonly used today to produce electricity. </a:t>
            </a:r>
          </a:p>
          <a:p>
            <a:r>
              <a:rPr lang="en-US" sz="1800" dirty="0"/>
              <a:t>Coal is also used in iron and steel production, cement manufacturing, in the production of coal tar, home heating, and any number of industrial applications that require heat.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523999"/>
            <a:ext cx="2895600" cy="352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82391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520</TotalTime>
  <Words>1003</Words>
  <Application>Microsoft Office PowerPoint</Application>
  <PresentationFormat>On-screen Show (4:3)</PresentationFormat>
  <Paragraphs>70</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Adjacency</vt:lpstr>
      <vt:lpstr>Fossil Fuels</vt:lpstr>
      <vt:lpstr>What is fossil fuels?</vt:lpstr>
      <vt:lpstr>What are different types of fossil fuels?</vt:lpstr>
      <vt:lpstr>What is Oil ?</vt:lpstr>
      <vt:lpstr>How is Oil Formed ?</vt:lpstr>
      <vt:lpstr>How is Oil Formed ?</vt:lpstr>
      <vt:lpstr>Oil Uses</vt:lpstr>
      <vt:lpstr> What is coal ?</vt:lpstr>
      <vt:lpstr>Coal uses</vt:lpstr>
      <vt:lpstr>What is Natural Gas ?</vt:lpstr>
      <vt:lpstr>How is natural gas formed?</vt:lpstr>
      <vt:lpstr>Natural gas uses</vt:lpstr>
      <vt:lpstr>Refineries</vt:lpstr>
      <vt:lpstr>How are Refineries worked ?</vt:lpstr>
      <vt:lpstr>Step.1 : Separation  </vt:lpstr>
      <vt:lpstr>Step.1 : Separation  </vt:lpstr>
      <vt:lpstr>Step.2: Conversion</vt:lpstr>
      <vt:lpstr>Step.3: Treatment</vt:lpstr>
      <vt:lpstr>Pollution From Fossil Fuels</vt:lpstr>
      <vt:lpstr>Prices of Fossil Fuels</vt:lpstr>
      <vt:lpstr>Global warming</vt:lpstr>
      <vt:lpstr>Exxon Valdez oil spill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Fossil Fuels</dc:title>
  <dc:creator>A satisfied Microsoft Office User</dc:creator>
  <cp:lastModifiedBy>Ramez Khaldi</cp:lastModifiedBy>
  <cp:revision>56</cp:revision>
  <dcterms:created xsi:type="dcterms:W3CDTF">2004-10-13T05:23:36Z</dcterms:created>
  <dcterms:modified xsi:type="dcterms:W3CDTF">2013-02-04T06:17:59Z</dcterms:modified>
</cp:coreProperties>
</file>