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65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</p:sldIdLst>
  <p:sldSz cx="9144000" cy="6858000" type="screen4x3"/>
  <p:notesSz cx="9926638" cy="66690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3333FF"/>
    <a:srgbClr val="333399"/>
    <a:srgbClr val="33CCFF"/>
    <a:srgbClr val="CC9900"/>
    <a:srgbClr val="FF3300"/>
    <a:srgbClr val="FFFFFF"/>
    <a:srgbClr val="000000"/>
    <a:srgbClr val="9966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1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704" y="6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48F6A1A-A85E-4FCE-A9FD-D8FD53B49CBE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67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5650" y="500063"/>
            <a:ext cx="3335338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167063"/>
            <a:ext cx="72786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20000"/>
              </a:spcBef>
              <a:buFontTx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5624513" y="6334125"/>
            <a:ext cx="4300537" cy="333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C42AD50-C5A0-4B20-BCBA-7D3EC8D9DD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9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676400" y="152400"/>
            <a:ext cx="723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Aug 2017</a:t>
            </a:r>
          </a:p>
        </p:txBody>
      </p:sp>
      <p:sp>
        <p:nvSpPr>
          <p:cNvPr id="3" name="Minus 2"/>
          <p:cNvSpPr/>
          <p:nvPr userDrawn="1"/>
        </p:nvSpPr>
        <p:spPr>
          <a:xfrm>
            <a:off x="457200" y="541564"/>
            <a:ext cx="9639300" cy="76200"/>
          </a:xfrm>
          <a:prstGeom prst="mathMinus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94242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" y="-32696"/>
            <a:ext cx="955381" cy="94709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93809" y="848380"/>
            <a:ext cx="161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An-Najah National University </a:t>
            </a:r>
            <a:endParaRPr lang="en-US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844143" y="2209800"/>
            <a:ext cx="4419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Mahmoud Assad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Mechanical Engineering</a:t>
            </a:r>
          </a:p>
          <a:p>
            <a:pPr eaLnBrk="1" hangingPunct="1">
              <a:lnSpc>
                <a:spcPct val="150000"/>
              </a:lnSpc>
            </a:pPr>
            <a:r>
              <a:rPr lang="en-GB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of Engineering and Information  Technology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GB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m_assad@najah.edu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en-GB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No.: 111480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u="none" kern="12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facebook.com/</a:t>
            </a:r>
            <a:r>
              <a:rPr lang="en-US" sz="2000" u="none" kern="1200" dirty="0" err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MahmoudAssadDwikat</a:t>
            </a:r>
            <a:endParaRPr lang="en-US" sz="2000" u="none" kern="12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05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 2"/>
          <p:cNvSpPr/>
          <p:nvPr userDrawn="1"/>
        </p:nvSpPr>
        <p:spPr>
          <a:xfrm>
            <a:off x="-152400" y="762000"/>
            <a:ext cx="10210800" cy="45719"/>
          </a:xfrm>
          <a:prstGeom prst="mathMinus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1D4CE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02981" cy="81941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0" name="Footer Placeholder 7"/>
          <p:cNvSpPr txBox="1">
            <a:spLocks/>
          </p:cNvSpPr>
          <p:nvPr userDrawn="1"/>
        </p:nvSpPr>
        <p:spPr bwMode="auto">
          <a:xfrm>
            <a:off x="4843462" y="6477000"/>
            <a:ext cx="3233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GB" sz="1600" b="1" dirty="0">
              <a:solidFill>
                <a:srgbClr val="0A3D8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1" name="Footer Placeholder 7"/>
          <p:cNvSpPr txBox="1">
            <a:spLocks/>
          </p:cNvSpPr>
          <p:nvPr userDrawn="1"/>
        </p:nvSpPr>
        <p:spPr bwMode="auto">
          <a:xfrm>
            <a:off x="152400" y="6461125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0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Energy Conversion,                              Oct.</a:t>
            </a:r>
            <a:r>
              <a:rPr lang="en-GB" sz="1800" b="0" cap="none" spc="0" baseline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 </a:t>
            </a:r>
            <a:r>
              <a:rPr lang="en-GB" sz="1800" b="0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2017       </a:t>
            </a:r>
            <a:r>
              <a:rPr lang="en-GB" sz="1800" b="0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Dr.</a:t>
            </a:r>
            <a:r>
              <a:rPr lang="en-GB" sz="1800" b="0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  Adel </a:t>
            </a:r>
            <a:r>
              <a:rPr lang="en-GB" sz="1800" b="0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charset="0"/>
                <a:cs typeface="Times New Roman" charset="0"/>
              </a:rPr>
              <a:t>Juaidi</a:t>
            </a:r>
            <a:endParaRPr lang="en-GB" sz="1800" b="0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8100"/>
            <a:ext cx="7581900" cy="74675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69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0"/>
          </p:nvPr>
        </p:nvSpPr>
        <p:spPr bwMode="auto">
          <a:xfrm>
            <a:off x="8077200" y="6491288"/>
            <a:ext cx="900113" cy="366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A3D8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BCC55F3-FED4-490E-A042-E14AA0C2962A}" type="slidenum">
              <a:rPr lang="en-GB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480175"/>
            <a:ext cx="8841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383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153400" y="6477000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B474807-2C3E-49ED-B994-77A2D23DC440}" type="slidenum">
              <a:rPr lang="fr-FR" sz="140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 sz="140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69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"/>
        <a:defRPr sz="20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622300" indent="-1762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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984250" indent="-1793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1600">
          <a:solidFill>
            <a:schemeClr val="accent2"/>
          </a:solidFill>
          <a:latin typeface="+mn-lt"/>
          <a:ea typeface="Arial" charset="0"/>
          <a:cs typeface="+mn-cs"/>
        </a:defRPr>
      </a:lvl3pPr>
      <a:lvl4pPr marL="1343025" indent="-1793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1700213" indent="-1778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157413" indent="-177800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  <a:cs typeface="+mn-cs"/>
        </a:defRPr>
      </a:lvl6pPr>
      <a:lvl7pPr marL="2614613" indent="-177800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  <a:cs typeface="+mn-cs"/>
        </a:defRPr>
      </a:lvl7pPr>
      <a:lvl8pPr marL="3071813" indent="-177800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  <a:cs typeface="+mn-cs"/>
        </a:defRPr>
      </a:lvl8pPr>
      <a:lvl9pPr marL="3529013" indent="-177800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B501-3A7D-4B08-B8C3-8E4E21FC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Solar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F5D28-2222-4BCC-B0CD-987F15A50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85033-06AE-479C-B03F-1534DF8B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14400"/>
            <a:ext cx="75819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60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CDD7D9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*</a:t>
            </a:r>
            <a:r>
              <a:rPr lang="en-US" sz="2800" kern="1200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The 4 General Types of Silicon PV Cells are</a:t>
            </a:r>
            <a:endPara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800" y="1259175"/>
            <a:ext cx="8458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Single-crystal silicon.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 efficient,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expensive to make (grown as big crystal)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Poly-crystalline silicon (also known as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multicrystal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silicon).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10–12% efficient,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cheaper to make (cast in ingots)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Amorphous silicon (also known as thin film silicon).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4–6% efficient,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cheapest per Watt, easily deposited on a wide range of surface type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Ribbon silicon.</a:t>
            </a:r>
          </a:p>
        </p:txBody>
      </p:sp>
    </p:spTree>
    <p:extLst>
      <p:ext uri="{BB962C8B-B14F-4D97-AF65-F5344CB8AC3E}">
        <p14:creationId xmlns:p14="http://schemas.microsoft.com/office/powerpoint/2010/main" val="7806966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CDD7D9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*</a:t>
            </a:r>
            <a:r>
              <a:rPr lang="en-US" sz="2800" kern="1200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The 4 General Types of Silicon PV Cells are</a:t>
            </a:r>
            <a:endPara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800" y="1259174"/>
            <a:ext cx="8305800" cy="453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made by growing a ribbon from the molten silicon instead of an ingot.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cells operate the same as single and poly-crystal cells.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anti-reflective coating used on most ribbon silicon cells gives them a prismatic rainbow appearance.</a:t>
            </a:r>
          </a:p>
        </p:txBody>
      </p:sp>
    </p:spTree>
    <p:extLst>
      <p:ext uri="{BB962C8B-B14F-4D97-AF65-F5344CB8AC3E}">
        <p14:creationId xmlns:p14="http://schemas.microsoft.com/office/powerpoint/2010/main" val="28844137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CDD7D9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Advantages of Photovoltaic</a:t>
            </a:r>
            <a:br>
              <a:rPr lang="en-US" dirty="0"/>
            </a:br>
            <a:endPara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799" y="1259174"/>
            <a:ext cx="867251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Photovoltaic (PV) systems are an important energy technology for many reasons such as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costs little to build and operate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fuel use</a:t>
            </a:r>
            <a:endParaRPr lang="en-US" sz="22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is modular &amp; thus flexible in terms of size and applications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is highly reliable &amp; needs little maintenance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life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Photovoltaic system has a long life there is not a decline in the level of its performance before 15 year.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has virtually no environmental impact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is strengthening the economy &amp; reducing trade deficit.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human life</a:t>
            </a:r>
          </a:p>
        </p:txBody>
      </p:sp>
    </p:spTree>
    <p:extLst>
      <p:ext uri="{BB962C8B-B14F-4D97-AF65-F5344CB8AC3E}">
        <p14:creationId xmlns:p14="http://schemas.microsoft.com/office/powerpoint/2010/main" val="1439659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Photovoltaic Applications</a:t>
            </a:r>
            <a:br>
              <a:rPr lang="en-US" dirty="0"/>
            </a:br>
            <a:endPara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799" y="1259174"/>
            <a:ext cx="867251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Photovoltaic system generates clean electric power.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mentioned earlier from its advantages it is modular that could be connected a number of modules in parallel or serial,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operation made PV system access to different Voltage easy &amp;  this means that can be used in several applications for different voltages.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392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Photovoltaic Applications</a:t>
            </a:r>
            <a:br>
              <a:rPr lang="en-US" dirty="0"/>
            </a:br>
            <a:endPara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799" y="1259174"/>
            <a:ext cx="867251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areas where the use photovoltaic system is remote, rural areas &amp; where 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electricity or generally network access to electricity is expensive.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dramatically the quality of life for local population &amp; encourage them to stay in their villages without the need to reflect on migration to big cities in order to improve the standard of living.</a:t>
            </a:r>
          </a:p>
        </p:txBody>
      </p:sp>
    </p:spTree>
    <p:extLst>
      <p:ext uri="{BB962C8B-B14F-4D97-AF65-F5344CB8AC3E}">
        <p14:creationId xmlns:p14="http://schemas.microsoft.com/office/powerpoint/2010/main" val="5840545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581900" cy="540975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some common application for PV: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799" y="1259174"/>
            <a:ext cx="5181601" cy="53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Remote Village Electrification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A599D-4EB4-44E6-84EE-F3E25C71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333" y="966893"/>
            <a:ext cx="3036071" cy="2121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C0CE9-092F-4F89-809A-DD4B24415D55}"/>
              </a:ext>
            </a:extLst>
          </p:cNvPr>
          <p:cNvSpPr txBox="1"/>
          <p:nvPr/>
        </p:nvSpPr>
        <p:spPr>
          <a:xfrm>
            <a:off x="274982" y="3749170"/>
            <a:ext cx="3458818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Water pumping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9A55A-86E1-45B9-8AD5-E7EACEBD1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80" y="2395547"/>
            <a:ext cx="452362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162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581900" cy="540975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some common application for PV: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A51EE-CC59-45F7-9634-59C771427AFD}"/>
              </a:ext>
            </a:extLst>
          </p:cNvPr>
          <p:cNvSpPr/>
          <p:nvPr/>
        </p:nvSpPr>
        <p:spPr>
          <a:xfrm>
            <a:off x="304799" y="1259174"/>
            <a:ext cx="8305801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electrification of clinic in rural village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Lighting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communication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Openers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Electronics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Charging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signal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Remote switching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monitoring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93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6D2B1-41FC-4D00-BB3A-39AB5B31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5167313" cy="6019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DE48FD1-D773-4FE4-8FEB-CE0DCDFC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1"/>
            <a:ext cx="7620000" cy="4953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lighting system components and energy flow diagram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926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E48FD1-D773-4FE4-8FEB-CE0DCDFC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1"/>
            <a:ext cx="7620000" cy="4953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lighting system components and energy flow diagram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593ED-A048-41BA-B469-767A4AC0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08" y="838200"/>
            <a:ext cx="2121592" cy="1402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0AF3A5-A50C-43B9-8A39-DDAD7E966509}"/>
              </a:ext>
            </a:extLst>
          </p:cNvPr>
          <p:cNvSpPr/>
          <p:nvPr/>
        </p:nvSpPr>
        <p:spPr>
          <a:xfrm>
            <a:off x="152400" y="1143784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PV system, rural clinic-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Kufor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Thulth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 village in the north of West Bank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14736-3E1E-46AE-9CD3-150DF614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08" y="2667000"/>
            <a:ext cx="2098401" cy="2371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31171C-3C17-481E-B823-DEBD638BA7EC}"/>
              </a:ext>
            </a:extLst>
          </p:cNvPr>
          <p:cNvSpPr/>
          <p:nvPr/>
        </p:nvSpPr>
        <p:spPr>
          <a:xfrm>
            <a:off x="152399" y="3028891"/>
            <a:ext cx="614238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PV water pump in one of the Palestinian villages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365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E48FD1-D773-4FE4-8FEB-CE0DCDFC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1"/>
            <a:ext cx="7620000" cy="4953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lighting system components and energy flow diagram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AF3A5-A50C-43B9-8A39-DDAD7E966509}"/>
              </a:ext>
            </a:extLst>
          </p:cNvPr>
          <p:cNvSpPr/>
          <p:nvPr/>
        </p:nvSpPr>
        <p:spPr>
          <a:xfrm>
            <a:off x="152400" y="1143784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School PV system in one of Palestinian’s villages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1171C-3C17-481E-B823-DEBD638BA7EC}"/>
              </a:ext>
            </a:extLst>
          </p:cNvPr>
          <p:cNvSpPr/>
          <p:nvPr/>
        </p:nvSpPr>
        <p:spPr>
          <a:xfrm>
            <a:off x="152399" y="3028891"/>
            <a:ext cx="4343401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Solar Street Lighting in Gaza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35BBF-2E7C-4A06-916A-C661439D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227" y="890877"/>
            <a:ext cx="2658086" cy="179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B02A6-BAFD-4D74-B089-03699C39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89" y="3079959"/>
            <a:ext cx="3798137" cy="26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9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B501-3A7D-4B08-B8C3-8E4E21FC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38100"/>
            <a:ext cx="7796213" cy="746759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Energy: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Photovoltaic (Solar cell)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F5D28-2222-4BCC-B0CD-987F15A50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DC31E-4BE4-459A-B012-4D131362E5E5}"/>
              </a:ext>
            </a:extLst>
          </p:cNvPr>
          <p:cNvSpPr txBox="1"/>
          <p:nvPr/>
        </p:nvSpPr>
        <p:spPr>
          <a:xfrm>
            <a:off x="609600" y="10668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Photovoltaic (PV) or Solar cell is an energy conversion system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converts the light comes from the sun into electricity. </a:t>
            </a:r>
          </a:p>
          <a:p>
            <a:pPr algn="just"/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PV's have played an important role in our life:</a:t>
            </a:r>
          </a:p>
          <a:p>
            <a:pPr algn="just"/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feeding satellites with needed electricity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many applications &amp; benefits.</a:t>
            </a:r>
          </a:p>
        </p:txBody>
      </p:sp>
    </p:spTree>
    <p:extLst>
      <p:ext uri="{BB962C8B-B14F-4D97-AF65-F5344CB8AC3E}">
        <p14:creationId xmlns:p14="http://schemas.microsoft.com/office/powerpoint/2010/main" val="1278581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E48FD1-D773-4FE4-8FEB-CE0DCDFC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1"/>
            <a:ext cx="7620000" cy="4953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lighting system components and energy flow diagram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F64B9-7D72-4917-96F8-C4866E8C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30" y="1295400"/>
            <a:ext cx="4703570" cy="441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A1861A-C5C7-44AD-8B07-8D3187C0BB41}"/>
              </a:ext>
            </a:extLst>
          </p:cNvPr>
          <p:cNvSpPr txBox="1"/>
          <p:nvPr/>
        </p:nvSpPr>
        <p:spPr>
          <a:xfrm>
            <a:off x="152400" y="1143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 Panel Charger for Video and Mobile in South Hebron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729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B501-3A7D-4B08-B8C3-8E4E21FC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38100"/>
            <a:ext cx="7796213" cy="746759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Photovoltaic (Solar cell)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F5D28-2222-4BCC-B0CD-987F15A50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DC31E-4BE4-459A-B012-4D131362E5E5}"/>
              </a:ext>
            </a:extLst>
          </p:cNvPr>
          <p:cNvSpPr txBox="1"/>
          <p:nvPr/>
        </p:nvSpPr>
        <p:spPr>
          <a:xfrm>
            <a:off x="609600" y="10668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output over the time per day:</a:t>
            </a:r>
          </a:p>
          <a:p>
            <a:pPr algn="just"/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solar radiation varies with the passage of time during the day.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cells can work between the hours of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a.m. to 6 p.m. and the value of energy generated almost remain within the normal distribution curve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compared with the axis of time as shown in the following figure 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97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8853-121C-4F6C-8664-5DD744F2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PV output over the time per day</a:t>
            </a:r>
            <a:br>
              <a:rPr 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58AB6-48DC-4E16-80A9-0337E893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0FE3F-3F15-4B3F-865B-B84336F8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88791"/>
            <a:ext cx="8610600" cy="56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16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0972-1B4E-463C-9A60-A6093037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How photovoltaic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09939-7CAA-48F8-98DB-C54537D17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69B9-2164-48AB-BA9A-E000EBCB7100}"/>
              </a:ext>
            </a:extLst>
          </p:cNvPr>
          <p:cNvSpPr txBox="1"/>
          <p:nvPr/>
        </p:nvSpPr>
        <p:spPr>
          <a:xfrm>
            <a:off x="381000" y="1295400"/>
            <a:ext cx="8534400" cy="484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solar cells (PV)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 sunlight directly into electricity without the need to heat the air or water. 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Photovoltaic cell made from at least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layers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semiconductor material is usually silicon.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positive layer which called p-type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other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 negative which called n-type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between them area that called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p/n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see the figure.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675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0972-1B4E-463C-9A60-A6093037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How photovoltaic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09939-7CAA-48F8-98DB-C54537D17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69B9-2164-48AB-BA9A-E000EBCB7100}"/>
              </a:ext>
            </a:extLst>
          </p:cNvPr>
          <p:cNvSpPr txBox="1"/>
          <p:nvPr/>
        </p:nvSpPr>
        <p:spPr>
          <a:xfrm>
            <a:off x="685800" y="1295400"/>
            <a:ext cx="8229600" cy="401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light falls on the cell surface &amp; then enter the photons will be absorbed by atoms semiconductor article, which lead to liberation of electrons from the negative layer flowing across the electric circuit &amp; then return to class with which constitutes a positive flow of electrons electricity.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0972-1B4E-463C-9A60-A609303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581900" cy="495300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Components of PV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09939-7CAA-48F8-98DB-C54537D17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27AA6-8D63-4A72-8962-A47F4B72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7" y="1066800"/>
            <a:ext cx="8382000" cy="52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58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Components of PV Cell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F0E14-F6AE-4091-A478-7CA48B21679A}"/>
              </a:ext>
            </a:extLst>
          </p:cNvPr>
          <p:cNvSpPr/>
          <p:nvPr/>
        </p:nvSpPr>
        <p:spPr>
          <a:xfrm>
            <a:off x="152400" y="905232"/>
            <a:ext cx="86106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cells are linked with each other in a sealed so-called module.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2 modules are linked with each other in series the voltage will be doubled, while the current remains constant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2 modules are linked in parallel the current will be doubled &amp; the voltage remains constant.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current &amp; the voltage that be required many number of modules are linked to each other in a series &amp; parallel form which called array.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999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129C-224D-4725-B0DD-73BAA45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Components of PV Cell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9A5C-A367-4AB9-86A3-72ECD469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55F3-FED4-490E-A042-E14AA0C2962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F0E14-F6AE-4091-A478-7CA48B21679A}"/>
              </a:ext>
            </a:extLst>
          </p:cNvPr>
          <p:cNvSpPr/>
          <p:nvPr/>
        </p:nvSpPr>
        <p:spPr>
          <a:xfrm>
            <a:off x="152400" y="905232"/>
            <a:ext cx="8610601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figure shows photovoltaic cell, module, &amp; array.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5C8B0-36D5-4612-904C-6327E0DB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73" y="1828660"/>
            <a:ext cx="6340027" cy="4437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9AE5B-BFD7-4757-BE8B-C5236C053623}"/>
              </a:ext>
            </a:extLst>
          </p:cNvPr>
          <p:cNvSpPr txBox="1"/>
          <p:nvPr/>
        </p:nvSpPr>
        <p:spPr>
          <a:xfrm>
            <a:off x="152400" y="216439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  <a:ea typeface="Calibri" panose="020F0502020204030204" pitchFamily="34" charset="0"/>
                <a:cs typeface="TimesNewRomanPS-BoldMT"/>
              </a:rPr>
              <a:t>Photovoltaic Cell, Module, &amp; Array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7285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eu clair 1 visuel barrag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leu clair 1 visuel barrag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u clair 1 visuel barrage 1">
        <a:dk1>
          <a:srgbClr val="09357A"/>
        </a:dk1>
        <a:lt1>
          <a:srgbClr val="FFFFFF"/>
        </a:lt1>
        <a:dk2>
          <a:srgbClr val="007783"/>
        </a:dk2>
        <a:lt2>
          <a:srgbClr val="636363"/>
        </a:lt2>
        <a:accent1>
          <a:srgbClr val="FE5815"/>
        </a:accent1>
        <a:accent2>
          <a:srgbClr val="6D015B"/>
        </a:accent2>
        <a:accent3>
          <a:srgbClr val="FFFFFF"/>
        </a:accent3>
        <a:accent4>
          <a:srgbClr val="062C67"/>
        </a:accent4>
        <a:accent5>
          <a:srgbClr val="FEB4AA"/>
        </a:accent5>
        <a:accent6>
          <a:srgbClr val="620152"/>
        </a:accent6>
        <a:hlink>
          <a:srgbClr val="B50C00"/>
        </a:hlink>
        <a:folHlink>
          <a:srgbClr val="92C9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49581</TotalTime>
  <Words>879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Times</vt:lpstr>
      <vt:lpstr>Times New Roman</vt:lpstr>
      <vt:lpstr>TimesNewRomanPS-BoldMT</vt:lpstr>
      <vt:lpstr>Wingdings</vt:lpstr>
      <vt:lpstr>Wingdings 2</vt:lpstr>
      <vt:lpstr>Bleu clair 1 visuel barrage</vt:lpstr>
      <vt:lpstr> Solar Energy</vt:lpstr>
      <vt:lpstr>Solar Energy: Photovoltaic (Solar cell)       </vt:lpstr>
      <vt:lpstr>Photovoltaic (Solar cell)       </vt:lpstr>
      <vt:lpstr>PV output over the time per day </vt:lpstr>
      <vt:lpstr>How photovoltaic work?</vt:lpstr>
      <vt:lpstr>How photovoltaic work?</vt:lpstr>
      <vt:lpstr>Components of PV Cell</vt:lpstr>
      <vt:lpstr>Components of PV Cell</vt:lpstr>
      <vt:lpstr>Components of PV Cell</vt:lpstr>
      <vt:lpstr>*The 4 General Types of Silicon PV Cells are</vt:lpstr>
      <vt:lpstr>*The 4 General Types of Silicon PV Cells are</vt:lpstr>
      <vt:lpstr>*Advantages of Photovoltaic </vt:lpstr>
      <vt:lpstr>Common Photovoltaic Applications </vt:lpstr>
      <vt:lpstr>Common Photovoltaic Applications </vt:lpstr>
      <vt:lpstr>In the following some common application for PV:  </vt:lpstr>
      <vt:lpstr>In the following some common application for PV:  </vt:lpstr>
      <vt:lpstr>PV lighting system components and energy flow diagram </vt:lpstr>
      <vt:lpstr>PV lighting system components and energy flow diagram </vt:lpstr>
      <vt:lpstr>PV lighting system components and energy flow diagram </vt:lpstr>
      <vt:lpstr>PV lighting system components and energy flow diagram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Renforcement d’une aile d’avion de tourisme en composite.</dc:title>
  <dc:creator>Societe</dc:creator>
  <cp:lastModifiedBy>Adel</cp:lastModifiedBy>
  <cp:revision>585</cp:revision>
  <dcterms:created xsi:type="dcterms:W3CDTF">2006-10-31T11:47:34Z</dcterms:created>
  <dcterms:modified xsi:type="dcterms:W3CDTF">2017-10-01T05:49:49Z</dcterms:modified>
</cp:coreProperties>
</file>