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8C11E-B89C-4B43-8E69-655618D3313B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E75AC-D589-4894-9CEF-B2CF3E7FC1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D58AF-40BF-48FF-8CC4-59417695998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D0B8-40CD-456F-9F28-3EBAFB04C8E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E3B9C3-B082-4921-B9E6-6D128A5BE8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BC425A-8F50-475D-865F-DD1977030BF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04E29-8E50-42CD-B8F8-5EDD084DC63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FC01E6-B157-4E65-A3D6-4B87EDC2FEB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5380CF-3058-430E-AF83-08956716CB7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C631D3-96F1-4921-B8C8-90752449A81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B5F078-EAD2-489E-8880-9BCFDD5876B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7366D8-4658-4C86-8E65-F444041E4FA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0D94B5-59C3-47B7-948D-BC6ACFE8BE9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05870A-3D3E-402F-A091-492E508E65F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C7FE2A-CCD4-4283-8A80-E5BA5E4DD70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137215-383C-4645-83EB-68787E9FE97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69EAB-23EB-45F0-B38D-312164C6761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9AACFE-ABE8-420C-8BE0-D6B73FB001D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EFAF4-ABBC-42C4-9D71-5E497E20806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215A26-FC37-437D-90D3-10355F05FA5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8957E-9421-4D46-8359-A32AB7B8746D}" type="datetimeFigureOut">
              <a:rPr lang="en-US" smtClean="0"/>
              <a:t>9/27/2012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8B609-38AA-4731-832C-0CC1BEDA9E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Practical application on Hardy Weinberg 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Value of p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4988" indent="-534988"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  + q = 1</a:t>
            </a:r>
          </a:p>
          <a:p>
            <a:pPr marL="534988" indent="-534988" eaLnBrk="1" hangingPunct="1">
              <a:buFont typeface="Wingdings" pitchFamily="2" charset="2"/>
              <a:buChar char="Ø"/>
              <a:defRPr/>
            </a:pP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marL="534988" indent="-534988"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Since q = .022</a:t>
            </a:r>
          </a:p>
          <a:p>
            <a:pPr marL="534988" indent="-534988" eaLnBrk="1" hangingPunct="1">
              <a:buFont typeface="Wingdings" pitchFamily="2" charset="2"/>
              <a:buChar char="Ø"/>
              <a:defRPr/>
            </a:pP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marL="534988" indent="-534988"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Then p = .978</a:t>
            </a:r>
            <a:r>
              <a:rPr lang="ar-JO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=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(1-.022)</a:t>
            </a:r>
          </a:p>
          <a:p>
            <a:pPr marL="534988" indent="-534988" eaLnBrk="1" hangingPunct="1">
              <a:buFont typeface="Wingdings" pitchFamily="2" charset="2"/>
              <a:buChar char="Ø"/>
              <a:defRPr/>
            </a:pP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marL="534988" indent="-534988"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What are the values for p</a:t>
            </a:r>
            <a:r>
              <a:rPr lang="en-US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and 2pq?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Values for p</a:t>
            </a:r>
            <a:r>
              <a:rPr lang="en-US" sz="3200" b="1" baseline="300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and 2pq</a:t>
            </a:r>
            <a:endParaRPr lang="en-US" sz="3200" b="1" baseline="300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</a:t>
            </a:r>
            <a:r>
              <a:rPr lang="en-US" sz="24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= pxp =.978 x .978 = .956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2pq = 2 x .978 x . 022 = .043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4.3% of population are carriers for cystic fibrosis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400" b="1" baseline="3000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Problem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Mark and Carol are expecting a baby. 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	What is the chance the baby will have cystic fibrosis?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Solution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7630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The chance of Mark being a carrier is 0.043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The chance of Carol being a carrier is 0.043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The chance of two carriers producing a child with a recessive trait is 0.25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0.043 x 0.043 x 0.25 =0.00046 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sym typeface="Wingdings" pitchFamily="2" charset="2"/>
              </a:rPr>
              <a:t>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1/2000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01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Practical Application of Hardy-Weinberg Equations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If you know the frequency of the recessive phenotype (aa) you can calculate the percent of the population that are carriers (Aa) and that are AA.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Problem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Assume 16% of the a given population has a continuous hairline as opposed to the dominant phenotype of a widow’s peak.  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Determine the percent of the population with the following</a:t>
            </a:r>
          </a:p>
          <a:p>
            <a:pPr lvl="1" algn="just" eaLnBrk="1" hangingPunct="1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A.  Homozygous for widow’s peak</a:t>
            </a:r>
          </a:p>
          <a:p>
            <a:pPr lvl="1" algn="just" eaLnBrk="1" hangingPunct="1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B.  Heterozygous for widow’s peak</a:t>
            </a:r>
          </a:p>
          <a:p>
            <a:pPr lvl="1" algn="just" eaLnBrk="1" hangingPunct="1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C.  Homozygous for continuous hair line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Solution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ww = 16% = 0.16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Given in the problem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ww = q</a:t>
            </a:r>
            <a:r>
              <a:rPr lang="en-US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w = q = sq. root of q</a:t>
            </a:r>
            <a:r>
              <a:rPr lang="en-US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 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= sq. root of 0.16 = 0.4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Solve for p using equation   p  + q = 1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        1 - 0.4 = 0.6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</a:t>
            </a:r>
            <a:r>
              <a:rPr lang="en-US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  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= p x p = 0.6 x 0.6 = 0.36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Heterozygotes = 2pq =2 x 0.6 x 0.4 = 0.48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lvl="1" algn="just" eaLnBrk="1" hangingPunct="1">
              <a:lnSpc>
                <a:spcPct val="90000"/>
              </a:lnSpc>
              <a:defRPr/>
            </a:pPr>
            <a:endParaRPr lang="en-US" sz="24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Solution Continued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WW widow’s peak = 36%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Ww widow’s peak = 48%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ww continuous hair line = 16%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Problem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6400800" cy="2971800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Maple syrup urine disease (MSUD) is an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autosomal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recessive disease that causes mental and physical retardation and a sweet smelling urine. 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In Costa Rica, 1 in 8000 newborns inherit this condition. 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Calculate the carrier frequency of MSUD.</a:t>
            </a:r>
          </a:p>
        </p:txBody>
      </p:sp>
      <p:pic>
        <p:nvPicPr>
          <p:cNvPr id="45060" name="Picture 5" descr="http://learn.genetics.utah.edu/content/disorders/whataregd/msud/images/msudpthw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3225" y="1181100"/>
            <a:ext cx="23907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مستطيل 5"/>
          <p:cNvSpPr>
            <a:spLocks noChangeArrowheads="1"/>
          </p:cNvSpPr>
          <p:nvPr/>
        </p:nvSpPr>
        <p:spPr bwMode="auto">
          <a:xfrm>
            <a:off x="381000" y="4191000"/>
            <a:ext cx="6172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For a child to get the disease, he or she must inherit a defective copy of the gene from each parent. If both parents carry the MSUD gene, each of their children has a 25 percent chance of getting the disorder, and a 50 percent chance of being a carrier.</a:t>
            </a:r>
          </a:p>
        </p:txBody>
      </p:sp>
      <p:sp>
        <p:nvSpPr>
          <p:cNvPr id="7" name="سهم منحني إلى اليمين 6"/>
          <p:cNvSpPr/>
          <p:nvPr/>
        </p:nvSpPr>
        <p:spPr>
          <a:xfrm>
            <a:off x="0" y="1676400"/>
            <a:ext cx="381000" cy="2667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Answer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q</a:t>
            </a:r>
            <a:r>
              <a:rPr lang="en-US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 (mm) = 1/8000 = 0.000125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q (m) = sq. root of 0.000125 = 0.011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 = 1 - 0.011 = 0.989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Carrier frequency = 2pq = 2 x 0.011 x 0.989 = 0.022 or </a:t>
            </a: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2.2/100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2800" dirty="0" smtClean="0"/>
              <a:t>Iguanas with webbed feet </a:t>
            </a:r>
            <a:r>
              <a:rPr lang="en-US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(recessive trait) </a:t>
            </a:r>
            <a:r>
              <a:rPr lang="en-US" sz="2800" dirty="0" smtClean="0"/>
              <a:t>make up 4% of the population.  </a:t>
            </a:r>
            <a:r>
              <a:rPr lang="en-US" sz="2800" b="1" dirty="0" smtClean="0">
                <a:solidFill>
                  <a:srgbClr val="009688"/>
                </a:solidFill>
              </a:rPr>
              <a:t>What in the population is </a:t>
            </a:r>
            <a:r>
              <a:rPr lang="en-US" sz="2800" b="1" dirty="0" smtClean="0">
                <a:solidFill>
                  <a:srgbClr val="00279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heterozygous</a:t>
            </a:r>
            <a:r>
              <a:rPr lang="en-US" sz="2800" b="1" dirty="0" smtClean="0">
                <a:solidFill>
                  <a:srgbClr val="009688"/>
                </a:solidFill>
              </a:rPr>
              <a:t> and </a:t>
            </a:r>
            <a:r>
              <a:rPr lang="en-US" sz="2800" b="1" dirty="0" smtClean="0">
                <a:solidFill>
                  <a:srgbClr val="00279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homozygous</a:t>
            </a:r>
            <a:r>
              <a:rPr lang="en-US" sz="2800" b="1" dirty="0" smtClean="0">
                <a:solidFill>
                  <a:srgbClr val="009688"/>
                </a:solidFill>
              </a:rPr>
              <a:t> </a:t>
            </a:r>
            <a:r>
              <a:rPr lang="en-US" sz="2800" b="1" dirty="0" smtClean="0">
                <a:solidFill>
                  <a:srgbClr val="00279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dominant</a:t>
            </a:r>
            <a:r>
              <a:rPr lang="en-US" sz="2800" b="1" dirty="0" smtClean="0">
                <a:solidFill>
                  <a:srgbClr val="009688"/>
                </a:solidFill>
              </a:rPr>
              <a:t>.</a:t>
            </a:r>
            <a:endParaRPr lang="en-US" sz="2800" dirty="0" smtClean="0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Question:</a:t>
            </a: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Answer: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66243" name="Text Box 3"/>
          <p:cNvSpPr txBox="1">
            <a:spLocks noChangeArrowheads="1"/>
          </p:cNvSpPr>
          <p:nvPr/>
        </p:nvSpPr>
        <p:spPr bwMode="auto">
          <a:xfrm>
            <a:off x="746125" y="1817688"/>
            <a:ext cx="306546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>
                <a:solidFill>
                  <a:srgbClr val="9234D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1. q</a:t>
            </a:r>
            <a:r>
              <a:rPr lang="en-US" sz="2800" b="1" baseline="30000">
                <a:solidFill>
                  <a:srgbClr val="9234D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 </a:t>
            </a:r>
            <a:r>
              <a:rPr lang="en-US" sz="2800" b="1">
                <a:solidFill>
                  <a:srgbClr val="9234D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= 4% or 0.04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191000" y="1790700"/>
            <a:ext cx="2044700" cy="592138"/>
            <a:chOff x="2640" y="1128"/>
            <a:chExt cx="1288" cy="373"/>
          </a:xfrm>
        </p:grpSpPr>
        <p:sp>
          <p:nvSpPr>
            <p:cNvPr id="29716" name="Freeform 5"/>
            <p:cNvSpPr>
              <a:spLocks/>
            </p:cNvSpPr>
            <p:nvPr/>
          </p:nvSpPr>
          <p:spPr bwMode="auto">
            <a:xfrm>
              <a:off x="2640" y="1140"/>
              <a:ext cx="577" cy="361"/>
            </a:xfrm>
            <a:custGeom>
              <a:avLst/>
              <a:gdLst>
                <a:gd name="T0" fmla="*/ 0 w 577"/>
                <a:gd name="T1" fmla="*/ 252 h 361"/>
                <a:gd name="T2" fmla="*/ 36 w 577"/>
                <a:gd name="T3" fmla="*/ 252 h 361"/>
                <a:gd name="T4" fmla="*/ 48 w 577"/>
                <a:gd name="T5" fmla="*/ 288 h 361"/>
                <a:gd name="T6" fmla="*/ 72 w 577"/>
                <a:gd name="T7" fmla="*/ 324 h 361"/>
                <a:gd name="T8" fmla="*/ 84 w 577"/>
                <a:gd name="T9" fmla="*/ 360 h 361"/>
                <a:gd name="T10" fmla="*/ 96 w 577"/>
                <a:gd name="T11" fmla="*/ 324 h 361"/>
                <a:gd name="T12" fmla="*/ 96 w 577"/>
                <a:gd name="T13" fmla="*/ 288 h 361"/>
                <a:gd name="T14" fmla="*/ 96 w 577"/>
                <a:gd name="T15" fmla="*/ 252 h 361"/>
                <a:gd name="T16" fmla="*/ 108 w 577"/>
                <a:gd name="T17" fmla="*/ 216 h 361"/>
                <a:gd name="T18" fmla="*/ 108 w 577"/>
                <a:gd name="T19" fmla="*/ 180 h 361"/>
                <a:gd name="T20" fmla="*/ 120 w 577"/>
                <a:gd name="T21" fmla="*/ 144 h 361"/>
                <a:gd name="T22" fmla="*/ 132 w 577"/>
                <a:gd name="T23" fmla="*/ 108 h 361"/>
                <a:gd name="T24" fmla="*/ 132 w 577"/>
                <a:gd name="T25" fmla="*/ 72 h 361"/>
                <a:gd name="T26" fmla="*/ 144 w 577"/>
                <a:gd name="T27" fmla="*/ 36 h 361"/>
                <a:gd name="T28" fmla="*/ 180 w 577"/>
                <a:gd name="T29" fmla="*/ 12 h 361"/>
                <a:gd name="T30" fmla="*/ 216 w 577"/>
                <a:gd name="T31" fmla="*/ 12 h 361"/>
                <a:gd name="T32" fmla="*/ 252 w 577"/>
                <a:gd name="T33" fmla="*/ 12 h 361"/>
                <a:gd name="T34" fmla="*/ 288 w 577"/>
                <a:gd name="T35" fmla="*/ 0 h 361"/>
                <a:gd name="T36" fmla="*/ 324 w 577"/>
                <a:gd name="T37" fmla="*/ 0 h 361"/>
                <a:gd name="T38" fmla="*/ 360 w 577"/>
                <a:gd name="T39" fmla="*/ 0 h 361"/>
                <a:gd name="T40" fmla="*/ 396 w 577"/>
                <a:gd name="T41" fmla="*/ 0 h 361"/>
                <a:gd name="T42" fmla="*/ 432 w 577"/>
                <a:gd name="T43" fmla="*/ 0 h 361"/>
                <a:gd name="T44" fmla="*/ 468 w 577"/>
                <a:gd name="T45" fmla="*/ 0 h 361"/>
                <a:gd name="T46" fmla="*/ 504 w 577"/>
                <a:gd name="T47" fmla="*/ 0 h 361"/>
                <a:gd name="T48" fmla="*/ 540 w 577"/>
                <a:gd name="T49" fmla="*/ 0 h 361"/>
                <a:gd name="T50" fmla="*/ 576 w 577"/>
                <a:gd name="T51" fmla="*/ 0 h 36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77"/>
                <a:gd name="T79" fmla="*/ 0 h 361"/>
                <a:gd name="T80" fmla="*/ 577 w 577"/>
                <a:gd name="T81" fmla="*/ 361 h 36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77" h="361">
                  <a:moveTo>
                    <a:pt x="0" y="252"/>
                  </a:moveTo>
                  <a:lnTo>
                    <a:pt x="36" y="252"/>
                  </a:lnTo>
                  <a:lnTo>
                    <a:pt x="48" y="288"/>
                  </a:lnTo>
                  <a:lnTo>
                    <a:pt x="72" y="324"/>
                  </a:lnTo>
                  <a:lnTo>
                    <a:pt x="84" y="360"/>
                  </a:lnTo>
                  <a:lnTo>
                    <a:pt x="96" y="324"/>
                  </a:lnTo>
                  <a:lnTo>
                    <a:pt x="96" y="288"/>
                  </a:lnTo>
                  <a:lnTo>
                    <a:pt x="96" y="252"/>
                  </a:lnTo>
                  <a:lnTo>
                    <a:pt x="108" y="216"/>
                  </a:lnTo>
                  <a:lnTo>
                    <a:pt x="108" y="180"/>
                  </a:lnTo>
                  <a:lnTo>
                    <a:pt x="120" y="144"/>
                  </a:lnTo>
                  <a:lnTo>
                    <a:pt x="132" y="108"/>
                  </a:lnTo>
                  <a:lnTo>
                    <a:pt x="132" y="72"/>
                  </a:lnTo>
                  <a:lnTo>
                    <a:pt x="144" y="36"/>
                  </a:lnTo>
                  <a:lnTo>
                    <a:pt x="180" y="12"/>
                  </a:lnTo>
                  <a:lnTo>
                    <a:pt x="216" y="12"/>
                  </a:lnTo>
                  <a:lnTo>
                    <a:pt x="252" y="12"/>
                  </a:lnTo>
                  <a:lnTo>
                    <a:pt x="288" y="0"/>
                  </a:lnTo>
                  <a:lnTo>
                    <a:pt x="324" y="0"/>
                  </a:lnTo>
                  <a:lnTo>
                    <a:pt x="360" y="0"/>
                  </a:lnTo>
                  <a:lnTo>
                    <a:pt x="396" y="0"/>
                  </a:lnTo>
                  <a:lnTo>
                    <a:pt x="432" y="0"/>
                  </a:lnTo>
                  <a:lnTo>
                    <a:pt x="468" y="0"/>
                  </a:lnTo>
                  <a:lnTo>
                    <a:pt x="504" y="0"/>
                  </a:lnTo>
                  <a:lnTo>
                    <a:pt x="540" y="0"/>
                  </a:lnTo>
                  <a:lnTo>
                    <a:pt x="576" y="0"/>
                  </a:lnTo>
                </a:path>
              </a:pathLst>
            </a:custGeom>
            <a:noFill/>
            <a:ln w="38100" cap="rnd">
              <a:solidFill>
                <a:srgbClr val="9234D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Freeform 6"/>
            <p:cNvSpPr>
              <a:spLocks/>
            </p:cNvSpPr>
            <p:nvPr/>
          </p:nvSpPr>
          <p:spPr bwMode="auto">
            <a:xfrm>
              <a:off x="3216" y="1128"/>
              <a:ext cx="625" cy="361"/>
            </a:xfrm>
            <a:custGeom>
              <a:avLst/>
              <a:gdLst>
                <a:gd name="T0" fmla="*/ 0 w 625"/>
                <a:gd name="T1" fmla="*/ 264 h 361"/>
                <a:gd name="T2" fmla="*/ 36 w 625"/>
                <a:gd name="T3" fmla="*/ 252 h 361"/>
                <a:gd name="T4" fmla="*/ 60 w 625"/>
                <a:gd name="T5" fmla="*/ 288 h 361"/>
                <a:gd name="T6" fmla="*/ 84 w 625"/>
                <a:gd name="T7" fmla="*/ 324 h 361"/>
                <a:gd name="T8" fmla="*/ 96 w 625"/>
                <a:gd name="T9" fmla="*/ 360 h 361"/>
                <a:gd name="T10" fmla="*/ 108 w 625"/>
                <a:gd name="T11" fmla="*/ 324 h 361"/>
                <a:gd name="T12" fmla="*/ 108 w 625"/>
                <a:gd name="T13" fmla="*/ 288 h 361"/>
                <a:gd name="T14" fmla="*/ 108 w 625"/>
                <a:gd name="T15" fmla="*/ 252 h 361"/>
                <a:gd name="T16" fmla="*/ 120 w 625"/>
                <a:gd name="T17" fmla="*/ 216 h 361"/>
                <a:gd name="T18" fmla="*/ 132 w 625"/>
                <a:gd name="T19" fmla="*/ 180 h 361"/>
                <a:gd name="T20" fmla="*/ 144 w 625"/>
                <a:gd name="T21" fmla="*/ 144 h 361"/>
                <a:gd name="T22" fmla="*/ 144 w 625"/>
                <a:gd name="T23" fmla="*/ 108 h 361"/>
                <a:gd name="T24" fmla="*/ 144 w 625"/>
                <a:gd name="T25" fmla="*/ 72 h 361"/>
                <a:gd name="T26" fmla="*/ 156 w 625"/>
                <a:gd name="T27" fmla="*/ 36 h 361"/>
                <a:gd name="T28" fmla="*/ 192 w 625"/>
                <a:gd name="T29" fmla="*/ 12 h 361"/>
                <a:gd name="T30" fmla="*/ 228 w 625"/>
                <a:gd name="T31" fmla="*/ 12 h 361"/>
                <a:gd name="T32" fmla="*/ 264 w 625"/>
                <a:gd name="T33" fmla="*/ 12 h 361"/>
                <a:gd name="T34" fmla="*/ 300 w 625"/>
                <a:gd name="T35" fmla="*/ 12 h 361"/>
                <a:gd name="T36" fmla="*/ 336 w 625"/>
                <a:gd name="T37" fmla="*/ 12 h 361"/>
                <a:gd name="T38" fmla="*/ 372 w 625"/>
                <a:gd name="T39" fmla="*/ 12 h 361"/>
                <a:gd name="T40" fmla="*/ 408 w 625"/>
                <a:gd name="T41" fmla="*/ 12 h 361"/>
                <a:gd name="T42" fmla="*/ 444 w 625"/>
                <a:gd name="T43" fmla="*/ 12 h 361"/>
                <a:gd name="T44" fmla="*/ 480 w 625"/>
                <a:gd name="T45" fmla="*/ 0 h 361"/>
                <a:gd name="T46" fmla="*/ 516 w 625"/>
                <a:gd name="T47" fmla="*/ 0 h 361"/>
                <a:gd name="T48" fmla="*/ 552 w 625"/>
                <a:gd name="T49" fmla="*/ 0 h 361"/>
                <a:gd name="T50" fmla="*/ 588 w 625"/>
                <a:gd name="T51" fmla="*/ 0 h 361"/>
                <a:gd name="T52" fmla="*/ 624 w 625"/>
                <a:gd name="T53" fmla="*/ 0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25"/>
                <a:gd name="T82" fmla="*/ 0 h 361"/>
                <a:gd name="T83" fmla="*/ 625 w 625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25" h="361">
                  <a:moveTo>
                    <a:pt x="0" y="264"/>
                  </a:moveTo>
                  <a:lnTo>
                    <a:pt x="36" y="252"/>
                  </a:lnTo>
                  <a:lnTo>
                    <a:pt x="60" y="288"/>
                  </a:lnTo>
                  <a:lnTo>
                    <a:pt x="84" y="324"/>
                  </a:lnTo>
                  <a:lnTo>
                    <a:pt x="96" y="360"/>
                  </a:lnTo>
                  <a:lnTo>
                    <a:pt x="108" y="324"/>
                  </a:lnTo>
                  <a:lnTo>
                    <a:pt x="108" y="288"/>
                  </a:lnTo>
                  <a:lnTo>
                    <a:pt x="108" y="252"/>
                  </a:lnTo>
                  <a:lnTo>
                    <a:pt x="120" y="216"/>
                  </a:lnTo>
                  <a:lnTo>
                    <a:pt x="132" y="180"/>
                  </a:lnTo>
                  <a:lnTo>
                    <a:pt x="144" y="144"/>
                  </a:lnTo>
                  <a:lnTo>
                    <a:pt x="144" y="108"/>
                  </a:lnTo>
                  <a:lnTo>
                    <a:pt x="144" y="72"/>
                  </a:lnTo>
                  <a:lnTo>
                    <a:pt x="156" y="36"/>
                  </a:lnTo>
                  <a:lnTo>
                    <a:pt x="192" y="12"/>
                  </a:lnTo>
                  <a:lnTo>
                    <a:pt x="228" y="12"/>
                  </a:lnTo>
                  <a:lnTo>
                    <a:pt x="264" y="12"/>
                  </a:lnTo>
                  <a:lnTo>
                    <a:pt x="300" y="12"/>
                  </a:lnTo>
                  <a:lnTo>
                    <a:pt x="336" y="12"/>
                  </a:lnTo>
                  <a:lnTo>
                    <a:pt x="372" y="12"/>
                  </a:lnTo>
                  <a:lnTo>
                    <a:pt x="408" y="12"/>
                  </a:lnTo>
                  <a:lnTo>
                    <a:pt x="444" y="12"/>
                  </a:lnTo>
                  <a:lnTo>
                    <a:pt x="480" y="0"/>
                  </a:lnTo>
                  <a:lnTo>
                    <a:pt x="516" y="0"/>
                  </a:lnTo>
                  <a:lnTo>
                    <a:pt x="552" y="0"/>
                  </a:lnTo>
                  <a:lnTo>
                    <a:pt x="588" y="0"/>
                  </a:lnTo>
                  <a:lnTo>
                    <a:pt x="624" y="0"/>
                  </a:lnTo>
                </a:path>
              </a:pathLst>
            </a:custGeom>
            <a:noFill/>
            <a:ln w="38100" cap="rnd">
              <a:solidFill>
                <a:srgbClr val="9234D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247" name="Text Box 7"/>
            <p:cNvSpPr txBox="1">
              <a:spLocks noChangeArrowheads="1"/>
            </p:cNvSpPr>
            <p:nvPr/>
          </p:nvSpPr>
          <p:spPr bwMode="auto">
            <a:xfrm>
              <a:off x="2774" y="1145"/>
              <a:ext cx="115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800" b="1">
                  <a:solidFill>
                    <a:srgbClr val="9234D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q</a:t>
              </a:r>
              <a:r>
                <a:rPr lang="en-US" sz="2800" b="1" baseline="30000">
                  <a:solidFill>
                    <a:srgbClr val="9234D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2</a:t>
              </a:r>
              <a:r>
                <a:rPr lang="en-US" sz="2800" b="1">
                  <a:solidFill>
                    <a:srgbClr val="9234D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 =   0.04</a:t>
              </a:r>
            </a:p>
          </p:txBody>
        </p:sp>
      </p:grpSp>
      <p:sp>
        <p:nvSpPr>
          <p:cNvPr id="266248" name="Text Box 8"/>
          <p:cNvSpPr txBox="1">
            <a:spLocks noChangeArrowheads="1"/>
          </p:cNvSpPr>
          <p:nvPr/>
        </p:nvSpPr>
        <p:spPr bwMode="auto">
          <a:xfrm>
            <a:off x="6765925" y="1817688"/>
            <a:ext cx="130175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>
                <a:solidFill>
                  <a:srgbClr val="9234D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q = 0.2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0" y="2514600"/>
            <a:ext cx="9144000" cy="747713"/>
            <a:chOff x="0" y="1584"/>
            <a:chExt cx="5760" cy="471"/>
          </a:xfrm>
        </p:grpSpPr>
        <p:sp>
          <p:nvSpPr>
            <p:cNvPr id="29714" name="Line 10"/>
            <p:cNvSpPr>
              <a:spLocks noChangeShapeType="1"/>
            </p:cNvSpPr>
            <p:nvPr/>
          </p:nvSpPr>
          <p:spPr bwMode="auto">
            <a:xfrm>
              <a:off x="0" y="1584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1" name="Text Box 11"/>
            <p:cNvSpPr txBox="1">
              <a:spLocks noChangeArrowheads="1"/>
            </p:cNvSpPr>
            <p:nvPr/>
          </p:nvSpPr>
          <p:spPr bwMode="auto">
            <a:xfrm>
              <a:off x="470" y="1690"/>
              <a:ext cx="2559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3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2. then use 1 = p + q</a:t>
              </a:r>
            </a:p>
          </p:txBody>
        </p:sp>
      </p:grpSp>
      <p:sp>
        <p:nvSpPr>
          <p:cNvPr id="266252" name="Text Box 12"/>
          <p:cNvSpPr txBox="1">
            <a:spLocks noChangeArrowheads="1"/>
          </p:cNvSpPr>
          <p:nvPr/>
        </p:nvSpPr>
        <p:spPr bwMode="auto">
          <a:xfrm>
            <a:off x="2971800" y="3124200"/>
            <a:ext cx="214788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 = p + 0.2</a:t>
            </a:r>
          </a:p>
        </p:txBody>
      </p:sp>
      <p:sp>
        <p:nvSpPr>
          <p:cNvPr id="266253" name="Text Box 13"/>
          <p:cNvSpPr txBox="1">
            <a:spLocks noChangeArrowheads="1"/>
          </p:cNvSpPr>
          <p:nvPr/>
        </p:nvSpPr>
        <p:spPr bwMode="auto">
          <a:xfrm>
            <a:off x="5257800" y="3124200"/>
            <a:ext cx="20447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1 - 0.2 = p</a:t>
            </a:r>
          </a:p>
        </p:txBody>
      </p:sp>
      <p:sp>
        <p:nvSpPr>
          <p:cNvPr id="266254" name="Text Box 14"/>
          <p:cNvSpPr txBox="1">
            <a:spLocks noChangeArrowheads="1"/>
          </p:cNvSpPr>
          <p:nvPr/>
        </p:nvSpPr>
        <p:spPr bwMode="auto">
          <a:xfrm>
            <a:off x="7543800" y="3124200"/>
            <a:ext cx="145891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0.8 = p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3810000"/>
            <a:ext cx="9144000" cy="671513"/>
            <a:chOff x="0" y="2400"/>
            <a:chExt cx="5760" cy="423"/>
          </a:xfrm>
        </p:grpSpPr>
        <p:sp>
          <p:nvSpPr>
            <p:cNvPr id="29712" name="Line 16"/>
            <p:cNvSpPr>
              <a:spLocks noChangeShapeType="1"/>
            </p:cNvSpPr>
            <p:nvPr/>
          </p:nvSpPr>
          <p:spPr bwMode="auto">
            <a:xfrm>
              <a:off x="0" y="2400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7" name="Text Box 17"/>
            <p:cNvSpPr txBox="1">
              <a:spLocks noChangeArrowheads="1"/>
            </p:cNvSpPr>
            <p:nvPr/>
          </p:nvSpPr>
          <p:spPr bwMode="auto">
            <a:xfrm>
              <a:off x="470" y="2458"/>
              <a:ext cx="3509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3. for heterozygous use 2pq</a:t>
              </a:r>
            </a:p>
          </p:txBody>
        </p:sp>
      </p:grpSp>
      <p:sp>
        <p:nvSpPr>
          <p:cNvPr id="266258" name="Text Box 18"/>
          <p:cNvSpPr txBox="1">
            <a:spLocks noChangeArrowheads="1"/>
          </p:cNvSpPr>
          <p:nvPr/>
        </p:nvSpPr>
        <p:spPr bwMode="auto">
          <a:xfrm>
            <a:off x="4211638" y="4495800"/>
            <a:ext cx="4773612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2(0.8)(0.2) = 0.32 or 32%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5181600"/>
            <a:ext cx="9144000" cy="595313"/>
            <a:chOff x="0" y="3264"/>
            <a:chExt cx="5760" cy="375"/>
          </a:xfrm>
        </p:grpSpPr>
        <p:sp>
          <p:nvSpPr>
            <p:cNvPr id="29710" name="Line 20"/>
            <p:cNvSpPr>
              <a:spLocks noChangeShapeType="1"/>
            </p:cNvSpPr>
            <p:nvPr/>
          </p:nvSpPr>
          <p:spPr bwMode="auto">
            <a:xfrm>
              <a:off x="0" y="3264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61" name="Text Box 21"/>
            <p:cNvSpPr txBox="1">
              <a:spLocks noChangeArrowheads="1"/>
            </p:cNvSpPr>
            <p:nvPr/>
          </p:nvSpPr>
          <p:spPr bwMode="auto">
            <a:xfrm>
              <a:off x="470" y="3274"/>
              <a:ext cx="4582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4. For homozygous dominant use p</a:t>
              </a:r>
              <a:r>
                <a:rPr lang="en-US" sz="3200" b="1" baseline="30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2</a:t>
              </a: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 </a:t>
              </a:r>
            </a:p>
          </p:txBody>
        </p:sp>
      </p:grpSp>
      <p:sp>
        <p:nvSpPr>
          <p:cNvPr id="266262" name="Text Box 22"/>
          <p:cNvSpPr txBox="1">
            <a:spLocks noChangeArrowheads="1"/>
          </p:cNvSpPr>
          <p:nvPr/>
        </p:nvSpPr>
        <p:spPr bwMode="auto">
          <a:xfrm>
            <a:off x="5105400" y="5867400"/>
            <a:ext cx="359251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0.8</a:t>
            </a:r>
            <a:r>
              <a:rPr lang="en-US" sz="3200" b="1" baseline="3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</a:t>
            </a:r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= 0.64 or 64%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01980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Normal fingers dominate  = D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Short middle finger recessive = d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DD = (p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) = normal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Dd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= (2pq) = normal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dd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= (q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) = short middle finger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If 70% of the alleles in a gene pool are D then what percent of alleles are 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First Equation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p  + q = 1</a:t>
            </a:r>
          </a:p>
          <a:p>
            <a:pPr lvl="1" algn="just"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 is the frequency of the dominant allele, D</a:t>
            </a:r>
          </a:p>
          <a:p>
            <a:pPr lvl="1" algn="just"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q is the frequency of the recessive allele d</a:t>
            </a:r>
          </a:p>
          <a:p>
            <a:pPr algn="just" eaLnBrk="1" hangingPunct="1">
              <a:defRPr/>
            </a:pPr>
            <a:r>
              <a:rPr 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0.7 + q = 1</a:t>
            </a:r>
          </a:p>
          <a:p>
            <a:pPr algn="just" eaLnBrk="1" hangingPunct="1">
              <a:defRPr/>
            </a:pPr>
            <a:r>
              <a:rPr 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q = 1 - 0.7</a:t>
            </a:r>
          </a:p>
          <a:p>
            <a:pPr algn="just" eaLnBrk="1" hangingPunct="1">
              <a:defRPr/>
            </a:pPr>
            <a:r>
              <a:rPr 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q = 0.3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Second Equation</a:t>
            </a:r>
          </a:p>
        </p:txBody>
      </p:sp>
      <p:sp>
        <p:nvSpPr>
          <p:cNvPr id="2304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534988" indent="-534988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+ 2pq + q</a:t>
            </a:r>
            <a:r>
              <a:rPr lang="en-US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= 1</a:t>
            </a:r>
          </a:p>
          <a:p>
            <a:pPr marL="534988" indent="-534988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 DD</a:t>
            </a:r>
          </a:p>
          <a:p>
            <a:pPr marL="922338" lvl="1" indent="-207963" eaLnBrk="1" hangingPunct="1">
              <a:lnSpc>
                <a:spcPct val="90000"/>
              </a:lnSpc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0.7 x 0.7 = 0.49</a:t>
            </a:r>
          </a:p>
          <a:p>
            <a:pPr marL="534988" indent="-534988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2pq =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Dd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22338" lvl="1" indent="-207963" eaLnBrk="1" hangingPunct="1">
              <a:lnSpc>
                <a:spcPct val="90000"/>
              </a:lnSpc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x 0.7 x 0.3 = 0.42</a:t>
            </a:r>
          </a:p>
          <a:p>
            <a:pPr marL="534988" indent="-534988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dd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922338" lvl="1" indent="-207963" eaLnBrk="1" hangingPunct="1">
              <a:lnSpc>
                <a:spcPct val="90000"/>
              </a:lnSpc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0.3 x 0.3 = 0.09</a:t>
            </a:r>
          </a:p>
          <a:p>
            <a:pPr marL="534988" indent="-534988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0.49 + 0.42 </a:t>
            </a:r>
            <a:r>
              <a:rPr lang="en-US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+ 0.09 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1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Allele Frequency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7630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DD with normal fingers = 49% of population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Dd with normal fingers = 42% of population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dd with short middle finger = 9% of population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53340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Cystic fibrosis affects 1 in 2000 white Americans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Cystic fibrosis is recessive = cc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in 2000 = 1/2000 = .0005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b="1" baseline="30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= .0005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is q?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Value of q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q is the square root of q</a:t>
            </a:r>
            <a:r>
              <a:rPr lang="en-US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q</a:t>
            </a:r>
            <a:r>
              <a:rPr lang="en-US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= .0005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Square root of .0005 = .022</a:t>
            </a:r>
          </a:p>
          <a:p>
            <a:pPr algn="just" eaLnBrk="1" hangingPunct="1">
              <a:buFont typeface="Wingdings" pitchFamily="2" charset="2"/>
              <a:buChar char="Ø"/>
              <a:defRPr/>
            </a:pP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What is 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 autoUpdateAnimBg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782</Words>
  <Application>Microsoft Office PowerPoint</Application>
  <PresentationFormat>عرض على الشاشة (3:4)‏</PresentationFormat>
  <Paragraphs>146</Paragraphs>
  <Slides>19</Slides>
  <Notes>18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سمة Office</vt:lpstr>
      <vt:lpstr>Practical application on Hardy Weinberg </vt:lpstr>
      <vt:lpstr>Question:</vt:lpstr>
      <vt:lpstr>Answer:</vt:lpstr>
      <vt:lpstr>الشريحة 4</vt:lpstr>
      <vt:lpstr>First Equation</vt:lpstr>
      <vt:lpstr>Second Equation</vt:lpstr>
      <vt:lpstr>Allele Frequency</vt:lpstr>
      <vt:lpstr>الشريحة 8</vt:lpstr>
      <vt:lpstr>Value of q</vt:lpstr>
      <vt:lpstr>Value of p</vt:lpstr>
      <vt:lpstr>Values for p2 and 2pq</vt:lpstr>
      <vt:lpstr>Problem</vt:lpstr>
      <vt:lpstr>Solution</vt:lpstr>
      <vt:lpstr>Practical Application of Hardy-Weinberg Equations</vt:lpstr>
      <vt:lpstr>Problem</vt:lpstr>
      <vt:lpstr>Solution</vt:lpstr>
      <vt:lpstr>Solution Continued</vt:lpstr>
      <vt:lpstr>Problem</vt:lpstr>
      <vt:lpstr>Answer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application on Hardy Weinberg </dc:title>
  <dc:creator>HMA</dc:creator>
  <cp:lastModifiedBy>HMA</cp:lastModifiedBy>
  <cp:revision>1</cp:revision>
  <dcterms:created xsi:type="dcterms:W3CDTF">2012-09-27T18:04:35Z</dcterms:created>
  <dcterms:modified xsi:type="dcterms:W3CDTF">2012-09-27T18:05:54Z</dcterms:modified>
</cp:coreProperties>
</file>