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tzpatrick" initials="" lastIdx="4" clrIdx="0"/>
  <p:cmAuthor id="2" name="Rachel Conroy" initials="RC" lastIdx="7" clrIdx="1"/>
  <p:cmAuthor id="3" name="Brian Hastings" initials="B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030"/>
    <a:srgbClr val="4BAE48"/>
    <a:srgbClr val="6DBE4F"/>
    <a:srgbClr val="71C054"/>
    <a:srgbClr val="2A2E61"/>
    <a:srgbClr val="A1A29B"/>
    <a:srgbClr val="93D0E2"/>
    <a:srgbClr val="4E8C74"/>
    <a:srgbClr val="C0504D"/>
    <a:srgbClr val="007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5" autoAdjust="0"/>
  </p:normalViewPr>
  <p:slideViewPr>
    <p:cSldViewPr showGuides="1">
      <p:cViewPr varScale="1">
        <p:scale>
          <a:sx n="119" d="100"/>
          <a:sy n="119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printerSettings" Target="printerSettings/printerSettings1.bin"/><Relationship Id="rId141" Type="http://schemas.openxmlformats.org/officeDocument/2006/relationships/commentAuthors" Target="commentAuthors.xml"/><Relationship Id="rId142" Type="http://schemas.openxmlformats.org/officeDocument/2006/relationships/presProps" Target="presProps.xml"/><Relationship Id="rId143" Type="http://schemas.openxmlformats.org/officeDocument/2006/relationships/viewProps" Target="viewProps.xml"/><Relationship Id="rId144" Type="http://schemas.openxmlformats.org/officeDocument/2006/relationships/theme" Target="theme/theme1.xml"/><Relationship Id="rId1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8AF23-0C12-4E15-B28C-43670D1C3CAF}" type="datetimeFigureOut">
              <a:rPr lang="en-US" altLang="en-US"/>
              <a:pPr/>
              <a:t>12/02/21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B54B6-804E-4B08-92E9-EE60618F1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54B6-804E-4B08-92E9-EE60618F12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4BDD6C2-B04C-4E04-8566-A8B1BA9AD527}" type="slidenum">
              <a:rPr lang="en-US" sz="1200">
                <a:latin typeface="Calibri" pitchFamily="34" charset="0"/>
              </a:rPr>
              <a:pPr algn="r" eaLnBrk="1" hangingPunct="1"/>
              <a:t>62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8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0789CA6-D932-4077-8BE8-404623736508}" type="slidenum">
              <a:rPr lang="en-US" sz="1200">
                <a:latin typeface="Calibri" pitchFamily="34" charset="0"/>
              </a:rPr>
              <a:pPr algn="r" eaLnBrk="1" hangingPunct="1"/>
              <a:t>63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4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5B7648FB-E3FE-421A-AA06-197C60978378}" type="slidenum">
              <a:rPr lang="en-US" sz="1200">
                <a:latin typeface="Calibri" pitchFamily="34" charset="0"/>
              </a:rPr>
              <a:pPr algn="r" eaLnBrk="1" hangingPunct="1"/>
              <a:t>64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DBC6DD5-F0CF-4879-BE39-3B0FF121BC19}" type="slidenum">
              <a:rPr lang="en-US" sz="1200">
                <a:latin typeface="Calibri" pitchFamily="34" charset="0"/>
              </a:rPr>
              <a:pPr algn="r" eaLnBrk="1" hangingPunct="1"/>
              <a:t>65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4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56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4682F6B-177F-4C6A-93CD-33B9910F5534}" type="slidenum">
              <a:rPr lang="en-US" sz="1200">
                <a:latin typeface="Calibri" pitchFamily="34" charset="0"/>
              </a:rPr>
              <a:pPr algn="r" eaLnBrk="1" hangingPunct="1"/>
              <a:t>104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0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b="0" dirty="0" smtClean="0">
              <a:ea typeface="ＭＳ Ｐゴシック" charset="-128"/>
            </a:endParaRPr>
          </a:p>
        </p:txBody>
      </p:sp>
      <p:sp>
        <p:nvSpPr>
          <p:cNvPr id="157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C908A37-C15C-4403-B27D-99E89FB0F13B}" type="slidenum">
              <a:rPr lang="en-US" sz="1200">
                <a:latin typeface="Calibri" pitchFamily="34" charset="0"/>
              </a:rPr>
              <a:pPr algn="r" eaLnBrk="1" hangingPunct="1"/>
              <a:t>105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1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58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573D90D-FDCD-46E6-8B35-A33455A7A22F}" type="slidenum">
              <a:rPr lang="en-US" sz="1200">
                <a:latin typeface="Calibri" pitchFamily="34" charset="0"/>
              </a:rPr>
              <a:pPr algn="r" eaLnBrk="1" hangingPunct="1"/>
              <a:t>106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2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02F2676-0B8D-4A8D-A934-541E5F95C53C}" type="slidenum">
              <a:rPr lang="en-US" sz="1200">
                <a:latin typeface="Calibri" pitchFamily="34" charset="0"/>
              </a:rPr>
              <a:pPr algn="r" eaLnBrk="1" hangingPunct="1"/>
              <a:t>107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9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60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D4385D2-296F-48A9-B2A2-0552D7A39AD9}" type="slidenum">
              <a:rPr lang="en-US" sz="1200">
                <a:latin typeface="Calibri" pitchFamily="34" charset="0"/>
              </a:rPr>
              <a:pPr algn="r" eaLnBrk="1" hangingPunct="1"/>
              <a:t>115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34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0157968-1684-4471-BDA6-6DF766D28B2A}" type="slidenum">
              <a:rPr lang="en-US" sz="1200">
                <a:latin typeface="Calibri" pitchFamily="34" charset="0"/>
              </a:rPr>
              <a:pPr algn="r" eaLnBrk="1" hangingPunct="1"/>
              <a:t>116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8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>
              <a:ea typeface="ＭＳ Ｐゴシック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11CA68C2-3F17-4324-880B-F7F153C2235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908333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en-CA" dirty="0" smtClean="0">
              <a:ea typeface="ＭＳ Ｐゴシック" charset="-128"/>
            </a:endParaRPr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75CCBC1-2FD3-44E0-8F6B-03263AB8DE39}" type="slidenum">
              <a:rPr lang="en-US" sz="1200">
                <a:latin typeface="Calibri" pitchFamily="34" charset="0"/>
              </a:rPr>
              <a:pPr algn="r" eaLnBrk="1" hangingPunct="1"/>
              <a:t>127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52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en-CA" smtClean="0">
              <a:ea typeface="ＭＳ Ｐゴシック" charset="-128"/>
            </a:endParaRPr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2FB59C9-1451-48B6-92F5-5FBDFE132B41}" type="slidenum">
              <a:rPr lang="en-US" sz="1200">
                <a:latin typeface="Calibri" pitchFamily="34" charset="0"/>
              </a:rPr>
              <a:pPr algn="r" eaLnBrk="1" hangingPunct="1"/>
              <a:t>128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13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5941F8CB-9ED1-460D-AD5A-26BCA65752D8}" type="slidenum">
              <a:rPr lang="en-US" sz="1200" smtClean="0"/>
              <a:pPr/>
              <a:t>129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955179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b="0" dirty="0" smtClean="0">
              <a:ea typeface="ＭＳ Ｐゴシック" charset="-128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BC50D85C-CCD8-454B-80DC-57AE4D1A9CFC}" type="slidenum">
              <a:rPr lang="en-US" sz="1200" smtClean="0"/>
              <a:pPr/>
              <a:t>131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2233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>
              <a:ea typeface="ＭＳ Ｐゴシック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ABF177D7-454E-40FE-9252-636B795B7F8A}" type="slidenum">
              <a:rPr lang="en-US" sz="1200" smtClean="0"/>
              <a:pPr/>
              <a:t>134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32603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761631B-B0DA-4DFD-A9F4-81FA7EE3FCF4}" type="slidenum">
              <a:rPr lang="en-US" sz="1200">
                <a:latin typeface="Calibri" pitchFamily="34" charset="0"/>
              </a:rPr>
              <a:pPr algn="r" eaLnBrk="1" hangingPunct="1"/>
              <a:t>44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3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46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4FD0C3DB-4622-4C91-B58E-35187EF56A7F}" type="slidenum">
              <a:rPr lang="en-US" sz="1200">
                <a:latin typeface="Calibri" pitchFamily="34" charset="0"/>
              </a:rPr>
              <a:pPr algn="r" eaLnBrk="1" hangingPunct="1"/>
              <a:t>45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6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47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3676CE8-71E6-4990-AC98-CA62BCD56928}" type="slidenum">
              <a:rPr lang="en-US" sz="1200">
                <a:latin typeface="Calibri" pitchFamily="34" charset="0"/>
              </a:rPr>
              <a:pPr algn="r" eaLnBrk="1" hangingPunct="1"/>
              <a:t>46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7D220F3-A76E-4668-A7BE-78B95EF2E249}" type="slidenum">
              <a:rPr lang="en-US" sz="1200">
                <a:latin typeface="Calibri" pitchFamily="34" charset="0"/>
              </a:rPr>
              <a:pPr algn="r" eaLnBrk="1" hangingPunct="1"/>
              <a:t>47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F0CA6CE-6FB6-4A02-A58D-51D6B5F28B93}" type="slidenum">
              <a:rPr lang="en-US" sz="1200">
                <a:latin typeface="Calibri" pitchFamily="34" charset="0"/>
              </a:rPr>
              <a:pPr algn="r" eaLnBrk="1" hangingPunct="1"/>
              <a:t>54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1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98DD281-3D57-4FCB-B9C5-5DE0E26B2761}" type="slidenum">
              <a:rPr lang="en-US" sz="1200">
                <a:latin typeface="Calibri" pitchFamily="34" charset="0"/>
              </a:rPr>
              <a:pPr algn="r" eaLnBrk="1" hangingPunct="1"/>
              <a:t>55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1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42F19C68-8129-4622-BDBB-E68905B72DB3}" type="slidenum">
              <a:rPr lang="en-US" sz="1200">
                <a:latin typeface="Calibri" pitchFamily="34" charset="0"/>
              </a:rPr>
              <a:pPr algn="r" eaLnBrk="1" hangingPunct="1"/>
              <a:t>58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A2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083174" y="1143000"/>
            <a:ext cx="4060825" cy="4572000"/>
          </a:xfrm>
          <a:prstGeom prst="rect">
            <a:avLst/>
          </a:prstGeom>
          <a:solidFill>
            <a:srgbClr val="71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705600" y="5943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Lectures by</a:t>
            </a:r>
          </a:p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Kathleen Fitzpatrick</a:t>
            </a:r>
          </a:p>
          <a:p>
            <a:pPr algn="r"/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Simon Fraser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286000"/>
            <a:ext cx="274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" y="465000"/>
            <a:ext cx="4853927" cy="5870575"/>
          </a:xfrm>
          <a:prstGeom prst="rect">
            <a:avLst/>
          </a:prstGeom>
        </p:spPr>
      </p:pic>
      <p:sp>
        <p:nvSpPr>
          <p:cNvPr id="4" name="Picture 2" descr="C:\Documents and Settings\dking\Desktop\71602Hardin8e_cvr_mrktg\JPG _ EPS _ PNG\71602Hardin8e_ecat.jpg"/>
          <p:cNvSpPr>
            <a:spLocks noChangeAspect="1" noChangeArrowheads="1"/>
          </p:cNvSpPr>
          <p:nvPr userDrawn="1"/>
        </p:nvSpPr>
        <p:spPr bwMode="auto">
          <a:xfrm>
            <a:off x="109012" y="468313"/>
            <a:ext cx="4853927" cy="586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buClr>
                <a:srgbClr val="71C054"/>
              </a:buClr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71C054"/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E15521-BD07-4536-BF47-AB6729B22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7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417C8C-4304-4678-B44E-1CEE31FF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" y="1524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" y="64770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70" r:id="rId3"/>
    <p:sldLayoutId id="2147483763" r:id="rId4"/>
    <p:sldLayoutId id="2147483764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2E6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active_transport1.html" TargetMode="External"/><Relationship Id="rId3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PlasmolysisOfPlantCells.html" TargetMode="Externa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facilitated_diffusion1.html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676400"/>
            <a:ext cx="30480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Chapter 8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29200" y="2667000"/>
            <a:ext cx="4114800" cy="1661142"/>
          </a:xfrm>
          <a:noFill/>
        </p:spPr>
        <p:txBody>
          <a:bodyPr/>
          <a:lstStyle/>
          <a:p>
            <a:pPr marL="0" indent="0" algn="ctr" eaLnBrk="1" hangingPunct="1">
              <a:lnSpc>
                <a:spcPts val="4300"/>
              </a:lnSpc>
              <a:buNone/>
              <a:defRPr/>
            </a:pPr>
            <a: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  <a:t>Transport</a:t>
            </a:r>
            <a:b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  <a:t>Across Membranes: Overcoming</a:t>
            </a:r>
            <a:b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3400" dirty="0">
                <a:solidFill>
                  <a:schemeClr val="bg1"/>
                </a:solidFill>
                <a:cs typeface="Arial" panose="020B0604020202020204" pitchFamily="34" charset="0"/>
              </a:rPr>
              <a:t>Permeability </a:t>
            </a:r>
            <a:r>
              <a:rPr lang="en-US" sz="3400" dirty="0" smtClean="0">
                <a:solidFill>
                  <a:schemeClr val="bg1"/>
                </a:solidFill>
                <a:cs typeface="Arial" panose="020B0604020202020204" pitchFamily="34" charset="0"/>
              </a:rPr>
              <a:t>Barrier</a:t>
            </a:r>
            <a:endParaRPr lang="en-US" sz="3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FF6600"/>
                </a:solidFill>
              </a:rPr>
              <a:t>Solute</a:t>
            </a:r>
            <a:r>
              <a:rPr lang="en-US" dirty="0" smtClean="0"/>
              <a:t> Across a </a:t>
            </a:r>
            <a:r>
              <a:rPr lang="en-US" dirty="0" smtClean="0">
                <a:solidFill>
                  <a:srgbClr val="FF6600"/>
                </a:solidFill>
              </a:rPr>
              <a:t>Membrane</a:t>
            </a:r>
            <a:r>
              <a:rPr lang="en-US" dirty="0" smtClean="0"/>
              <a:t> Is </a:t>
            </a:r>
            <a:r>
              <a:rPr lang="en-US" b="1" u="sng" dirty="0" smtClean="0">
                <a:solidFill>
                  <a:srgbClr val="FF0000"/>
                </a:solidFill>
              </a:rPr>
              <a:t>Determined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Its </a:t>
            </a:r>
            <a:r>
              <a:rPr lang="en-US" u="sng" dirty="0" smtClean="0"/>
              <a:t>Concentration Gradient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Its </a:t>
            </a:r>
            <a:r>
              <a:rPr lang="en-US" u="sng" dirty="0" smtClean="0"/>
              <a:t>Electrochemical Potential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movement</a:t>
            </a:r>
            <a:r>
              <a:rPr lang="en-US" dirty="0" smtClean="0"/>
              <a:t> of a molecule that has </a:t>
            </a:r>
            <a:r>
              <a:rPr lang="en-US" dirty="0" smtClean="0">
                <a:solidFill>
                  <a:srgbClr val="FF0000"/>
                </a:solidFill>
              </a:rPr>
              <a:t>no net charge </a:t>
            </a:r>
            <a:r>
              <a:rPr lang="en-US" dirty="0" smtClean="0"/>
              <a:t>is </a:t>
            </a:r>
            <a:r>
              <a:rPr lang="en-US" u="sng" dirty="0" smtClean="0"/>
              <a:t>determined</a:t>
            </a:r>
            <a:r>
              <a:rPr lang="en-US" dirty="0" smtClean="0"/>
              <a:t> by its </a:t>
            </a:r>
            <a:r>
              <a:rPr lang="en-US" b="1" dirty="0" smtClean="0"/>
              <a:t>concentration gradient </a:t>
            </a:r>
          </a:p>
          <a:p>
            <a:r>
              <a:rPr lang="en-US" u="sng" dirty="0" smtClean="0"/>
              <a:t>Simple</a:t>
            </a:r>
            <a:r>
              <a:rPr lang="en-US" dirty="0" smtClean="0"/>
              <a:t> diffusion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u="sng" dirty="0" smtClean="0"/>
              <a:t>facilitated</a:t>
            </a:r>
            <a:r>
              <a:rPr lang="en-US" dirty="0" smtClean="0"/>
              <a:t> diffusion involve </a:t>
            </a:r>
            <a:r>
              <a:rPr lang="en-US" dirty="0" smtClean="0">
                <a:solidFill>
                  <a:srgbClr val="FF0000"/>
                </a:solidFill>
              </a:rPr>
              <a:t>exergonic</a:t>
            </a:r>
            <a:r>
              <a:rPr lang="en-US" dirty="0" smtClean="0"/>
              <a:t> movement </a:t>
            </a:r>
            <a:r>
              <a:rPr lang="en-US" altLang="ja-JP" dirty="0" smtClean="0"/>
              <a:t>“down” the concentration gradient (</a:t>
            </a:r>
            <a:r>
              <a:rPr lang="en-US" altLang="ja-JP" dirty="0" smtClean="0">
                <a:solidFill>
                  <a:srgbClr val="FF0000"/>
                </a:solidFill>
              </a:rPr>
              <a:t>negative</a:t>
            </a:r>
            <a:r>
              <a:rPr lang="en-US" altLang="ja-JP" dirty="0" smtClean="0"/>
              <a:t> </a:t>
            </a:r>
            <a:r>
              <a:rPr lang="el-G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transport involves </a:t>
            </a:r>
            <a:r>
              <a:rPr lang="en-US" dirty="0" smtClean="0">
                <a:solidFill>
                  <a:srgbClr val="FF0000"/>
                </a:solidFill>
              </a:rPr>
              <a:t>endergonic</a:t>
            </a:r>
            <a:r>
              <a:rPr lang="en-US" dirty="0" smtClean="0"/>
              <a:t> movement </a:t>
            </a:r>
            <a:r>
              <a:rPr lang="en-US" altLang="ja-JP" dirty="0" smtClean="0"/>
              <a:t>“up” the concentration gradient (</a:t>
            </a:r>
            <a:r>
              <a:rPr lang="en-US" altLang="ja-JP" dirty="0" smtClean="0">
                <a:solidFill>
                  <a:srgbClr val="FF0000"/>
                </a:solidFill>
              </a:rPr>
              <a:t>positive</a:t>
            </a:r>
            <a:r>
              <a:rPr lang="en-US" altLang="ja-JP" dirty="0" smtClean="0"/>
              <a:t> </a:t>
            </a:r>
            <a:r>
              <a:rPr lang="el-G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)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Cystic Fibrosis Transporter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CFTR</a:t>
            </a:r>
            <a:r>
              <a:rPr lang="en-US" i="1" dirty="0" smtClean="0"/>
              <a:t>,</a:t>
            </a:r>
            <a:r>
              <a:rPr lang="en-US" dirty="0" smtClean="0"/>
              <a:t> the transporter responsible for cystic fibrosis (when </a:t>
            </a:r>
            <a:r>
              <a:rPr lang="en-US" dirty="0" smtClean="0">
                <a:solidFill>
                  <a:srgbClr val="FF0000"/>
                </a:solidFill>
              </a:rPr>
              <a:t>defective</a:t>
            </a:r>
            <a:r>
              <a:rPr lang="en-US" dirty="0" smtClean="0"/>
              <a:t>), is similar in sequence and structure to the core domains of ABC transporters</a:t>
            </a:r>
          </a:p>
          <a:p>
            <a:r>
              <a:rPr lang="en-US" dirty="0" smtClean="0"/>
              <a:t>However, CFTR is an ion channel and does not use ATP to drive transport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3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Indirect Active Transport Is Driven by Ion Gradients</a:t>
            </a:r>
          </a:p>
        </p:txBody>
      </p:sp>
      <p:sp>
        <p:nvSpPr>
          <p:cNvPr id="1054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active transport (</a:t>
            </a:r>
            <a:r>
              <a:rPr lang="en-US" i="1" dirty="0" smtClean="0"/>
              <a:t>secondary active transport</a:t>
            </a:r>
            <a:r>
              <a:rPr lang="en-US" dirty="0" smtClean="0"/>
              <a:t>)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powered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ATP hydrolysis</a:t>
            </a:r>
          </a:p>
          <a:p>
            <a:r>
              <a:rPr lang="en-US" dirty="0" smtClean="0"/>
              <a:t>The inward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of molecules </a:t>
            </a:r>
            <a:r>
              <a:rPr lang="en-US" i="1" dirty="0" smtClean="0"/>
              <a:t>up</a:t>
            </a:r>
            <a:r>
              <a:rPr lang="en-US" dirty="0" smtClean="0"/>
              <a:t> their electrochemical gradients is often </a:t>
            </a:r>
            <a:r>
              <a:rPr lang="en-US" dirty="0" smtClean="0">
                <a:solidFill>
                  <a:srgbClr val="FF0000"/>
                </a:solidFill>
              </a:rPr>
              <a:t>coupled</a:t>
            </a:r>
            <a:r>
              <a:rPr lang="en-US" dirty="0" smtClean="0"/>
              <a:t> to and driven by </a:t>
            </a:r>
            <a:r>
              <a:rPr lang="en-US" dirty="0" smtClean="0">
                <a:solidFill>
                  <a:srgbClr val="FF0000"/>
                </a:solidFill>
              </a:rPr>
              <a:t>simultaneous</a:t>
            </a:r>
            <a:r>
              <a:rPr lang="en-US" dirty="0" smtClean="0"/>
              <a:t> inward movement of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(animals) or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(plants, fungi, bacteria) </a:t>
            </a:r>
            <a:r>
              <a:rPr lang="en-US" i="1" dirty="0" smtClean="0"/>
              <a:t>down</a:t>
            </a:r>
            <a:r>
              <a:rPr lang="en-US" dirty="0" smtClean="0"/>
              <a:t> their gradients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Symport</a:t>
            </a:r>
            <a:r>
              <a:rPr lang="en-US" dirty="0" smtClean="0"/>
              <a:t> Mechanisms of Indirect Active Transport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cells continuously pump either sodium ions or protons out of the cell (for example,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in animals) </a:t>
            </a:r>
          </a:p>
          <a:p>
            <a:r>
              <a:rPr lang="en-US" dirty="0" smtClean="0"/>
              <a:t>The resulting high extracellular concentration of Na</a:t>
            </a:r>
            <a:r>
              <a:rPr lang="en-US" baseline="30000" dirty="0" smtClean="0"/>
              <a:t>+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driving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force</a:t>
            </a:r>
            <a:r>
              <a:rPr lang="en-US" dirty="0" smtClean="0"/>
              <a:t> for the uptake of sugars and amino acids</a:t>
            </a:r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indirectly</a:t>
            </a:r>
            <a:r>
              <a:rPr lang="en-US" dirty="0" smtClean="0"/>
              <a:t> related to ATP because the pump that </a:t>
            </a:r>
            <a:r>
              <a:rPr lang="en-US" dirty="0" smtClean="0">
                <a:solidFill>
                  <a:srgbClr val="FF0000"/>
                </a:solidFill>
              </a:rPr>
              <a:t>maintains</a:t>
            </a:r>
            <a:r>
              <a:rPr lang="en-US" dirty="0" smtClean="0"/>
              <a:t> the sodium ion gradient is driven</a:t>
            </a:r>
            <a:br>
              <a:rPr lang="en-US" dirty="0" smtClean="0"/>
            </a:br>
            <a:r>
              <a:rPr lang="en-US" dirty="0" smtClean="0"/>
              <a:t>by ATP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1754368" y="381000"/>
            <a:ext cx="5635264" cy="59652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Proton Gradients Drive Indirect Active Transport in Many Organisms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organisms rely on proton gradients rather than the Na</a:t>
            </a:r>
            <a:r>
              <a:rPr lang="en-US" baseline="30000" dirty="0" smtClean="0"/>
              <a:t>+ </a:t>
            </a:r>
            <a:r>
              <a:rPr lang="en-US" dirty="0" smtClean="0"/>
              <a:t>gradients used by animals</a:t>
            </a:r>
          </a:p>
          <a:p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fungi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plants</a:t>
            </a:r>
            <a:r>
              <a:rPr lang="en-US" dirty="0" smtClean="0"/>
              <a:t> use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symport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/>
              <a:t>for the uptake of organic solutes</a:t>
            </a:r>
            <a:r>
              <a:rPr lang="en-US" dirty="0" smtClean="0"/>
              <a:t>, with ATP driving the proton pump that creates and maintains the proton electrochemical potential</a:t>
            </a:r>
          </a:p>
          <a:p>
            <a:r>
              <a:rPr lang="en-US" dirty="0" smtClean="0"/>
              <a:t>Proton or ion </a:t>
            </a:r>
            <a:r>
              <a:rPr lang="en-US" dirty="0" smtClean="0">
                <a:solidFill>
                  <a:srgbClr val="FF0000"/>
                </a:solidFill>
              </a:rPr>
              <a:t>gradients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/>
              <a:t> for </a:t>
            </a:r>
            <a:r>
              <a:rPr lang="en-US" i="1" dirty="0" smtClean="0"/>
              <a:t>export</a:t>
            </a:r>
            <a:r>
              <a:rPr lang="en-US" dirty="0" smtClean="0"/>
              <a:t> as well as </a:t>
            </a:r>
            <a:r>
              <a:rPr lang="en-US" i="1" dirty="0" smtClean="0"/>
              <a:t>uptake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8.5 Examples of Active Transport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Na</a:t>
            </a:r>
            <a:r>
              <a:rPr lang="en-US" i="1" baseline="30000" dirty="0" smtClean="0"/>
              <a:t>+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i="1" baseline="30000" dirty="0" smtClean="0"/>
              <a:t>+</a:t>
            </a:r>
            <a:r>
              <a:rPr lang="en-US" i="1" dirty="0" smtClean="0"/>
              <a:t> ATPase </a:t>
            </a:r>
            <a:r>
              <a:rPr lang="en-US" dirty="0" smtClean="0"/>
              <a:t>(or </a:t>
            </a:r>
            <a:r>
              <a:rPr lang="en-US" i="1" dirty="0" smtClean="0">
                <a:solidFill>
                  <a:srgbClr val="FF0000"/>
                </a:solidFill>
              </a:rPr>
              <a:t>pump</a:t>
            </a:r>
            <a:r>
              <a:rPr lang="en-US" dirty="0" smtClean="0"/>
              <a:t>) in all animal cells is a well understood example of </a:t>
            </a:r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 active transport by a P-type ATPase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Na</a:t>
            </a:r>
            <a:r>
              <a:rPr lang="en-US" i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glucose </a:t>
            </a:r>
            <a:r>
              <a:rPr lang="en-US" i="1" dirty="0" err="1" smtClean="0">
                <a:solidFill>
                  <a:srgbClr val="FF0000"/>
                </a:solidFill>
              </a:rPr>
              <a:t>symporter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an example of </a:t>
            </a:r>
            <a:r>
              <a:rPr lang="en-US" dirty="0" smtClean="0">
                <a:solidFill>
                  <a:srgbClr val="FF0000"/>
                </a:solidFill>
              </a:rPr>
              <a:t>indirect</a:t>
            </a:r>
            <a:r>
              <a:rPr lang="en-US" dirty="0" smtClean="0"/>
              <a:t> active transport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Light-driven </a:t>
            </a:r>
            <a:r>
              <a:rPr lang="en-US" i="1" dirty="0" smtClean="0">
                <a:solidFill>
                  <a:srgbClr val="FF0000"/>
                </a:solidFill>
              </a:rPr>
              <a:t>proton transport </a:t>
            </a:r>
            <a:r>
              <a:rPr lang="en-US" dirty="0" smtClean="0"/>
              <a:t>in some bacteria is an example of an unusual type of transport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Direct Active Transport: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Maintains Electrochemical Ion Gradients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mammalian neuron, [K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r>
              <a:rPr lang="en-US" baseline="-25000" dirty="0" smtClean="0"/>
              <a:t> inside</a:t>
            </a:r>
            <a:r>
              <a:rPr lang="en-US" dirty="0" smtClean="0"/>
              <a:t>/[K</a:t>
            </a:r>
            <a:r>
              <a:rPr lang="en-US" baseline="30000" dirty="0" smtClean="0"/>
              <a:t>+</a:t>
            </a:r>
            <a:r>
              <a:rPr lang="en-US" dirty="0"/>
              <a:t>]</a:t>
            </a:r>
            <a:r>
              <a:rPr lang="en-US" baseline="-25000" dirty="0" smtClean="0"/>
              <a:t> outside</a:t>
            </a:r>
            <a:r>
              <a:rPr lang="en-US" dirty="0" smtClean="0"/>
              <a:t> is about 30:1, and [Na</a:t>
            </a:r>
            <a:r>
              <a:rPr lang="en-US" baseline="30000" dirty="0" smtClean="0"/>
              <a:t>+</a:t>
            </a:r>
            <a:r>
              <a:rPr lang="en-US" dirty="0"/>
              <a:t>]</a:t>
            </a:r>
            <a:r>
              <a:rPr lang="en-US" baseline="-25000" dirty="0" smtClean="0"/>
              <a:t> inside</a:t>
            </a:r>
            <a:r>
              <a:rPr lang="en-US" dirty="0" smtClean="0"/>
              <a:t>/[Na</a:t>
            </a:r>
            <a:r>
              <a:rPr lang="en-US" baseline="30000" dirty="0" smtClean="0"/>
              <a:t>+</a:t>
            </a:r>
            <a:r>
              <a:rPr lang="en-US" dirty="0"/>
              <a:t>]</a:t>
            </a:r>
            <a:r>
              <a:rPr lang="en-US" baseline="-25000" dirty="0" smtClean="0"/>
              <a:t> outside</a:t>
            </a:r>
            <a:r>
              <a:rPr lang="en-US" dirty="0" smtClean="0"/>
              <a:t> is around 0.08:1</a:t>
            </a:r>
          </a:p>
          <a:p>
            <a:r>
              <a:rPr lang="en-US" dirty="0" smtClean="0"/>
              <a:t>The electrochemical potentials for sodium and potassium are essential as a driving force for coupled transport and for transmission of nerve impulses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Requirement for Energy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pumping of both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  <a:r>
              <a:rPr lang="en-US" dirty="0" smtClean="0"/>
              <a:t> ions against their gradients requires energy</a:t>
            </a:r>
          </a:p>
          <a:p>
            <a:r>
              <a:rPr lang="en-US" dirty="0" smtClean="0"/>
              <a:t>The pump that is responsible, the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/K</a:t>
            </a:r>
            <a:r>
              <a:rPr lang="en-US" b="1" baseline="30000" dirty="0" smtClean="0"/>
              <a:t>+ </a:t>
            </a:r>
            <a:r>
              <a:rPr lang="en-US" b="1" dirty="0" smtClean="0"/>
              <a:t>ATPase</a:t>
            </a:r>
            <a:r>
              <a:rPr lang="en-US" dirty="0" smtClean="0"/>
              <a:t> (or </a:t>
            </a:r>
            <a:r>
              <a:rPr lang="en-US" b="1" dirty="0" smtClean="0"/>
              <a:t>pump</a:t>
            </a:r>
            <a:r>
              <a:rPr lang="en-US" dirty="0" smtClean="0"/>
              <a:t>),</a:t>
            </a:r>
            <a:r>
              <a:rPr lang="en-US" b="1" dirty="0" smtClean="0"/>
              <a:t> </a:t>
            </a:r>
            <a:r>
              <a:rPr lang="en-US" dirty="0" smtClean="0"/>
              <a:t>uses the exergonic hydrolysis of ATP to drive the transport of both ions</a:t>
            </a:r>
          </a:p>
          <a:p>
            <a:r>
              <a:rPr lang="en-US" dirty="0" smtClean="0"/>
              <a:t>It is primarily responsible for the asymmetric distribution of ions across the plasma membrane of animal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Structure of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ATPase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pump is a </a:t>
            </a:r>
            <a:r>
              <a:rPr lang="en-US" dirty="0" err="1" smtClean="0">
                <a:solidFill>
                  <a:srgbClr val="FF0000"/>
                </a:solidFill>
              </a:rPr>
              <a:t>trimeric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protein with one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 smtClean="0"/>
              <a:t>,</a:t>
            </a:r>
            <a:r>
              <a:rPr lang="en-US" dirty="0" smtClean="0"/>
              <a:t> one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/>
              <a:t>,</a:t>
            </a:r>
            <a:r>
              <a:rPr lang="en-US" dirty="0" smtClean="0"/>
              <a:t> and one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 charset="0"/>
              </a:rPr>
              <a:t> </a:t>
            </a:r>
            <a:r>
              <a:rPr lang="en-US" dirty="0" smtClean="0"/>
              <a:t>subunit</a:t>
            </a:r>
          </a:p>
          <a:p>
            <a:r>
              <a:rPr lang="en-US" dirty="0" smtClean="0"/>
              <a:t>The </a:t>
            </a:r>
            <a:r>
              <a:rPr lang="el-G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subunits contain </a:t>
            </a:r>
            <a:r>
              <a:rPr lang="en-US" dirty="0" smtClean="0">
                <a:solidFill>
                  <a:srgbClr val="FF0000"/>
                </a:solidFill>
              </a:rPr>
              <a:t>binding</a:t>
            </a:r>
            <a:r>
              <a:rPr lang="en-US" dirty="0" smtClean="0"/>
              <a:t> sites for sodium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ATP on the cytoplasmic side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potassium and ATP on the external side</a:t>
            </a:r>
          </a:p>
          <a:p>
            <a:r>
              <a:rPr lang="en-US" dirty="0" smtClean="0"/>
              <a:t>The functions of the other two subunits are not yet understood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"/>
          <a:stretch/>
        </p:blipFill>
        <p:spPr>
          <a:xfrm>
            <a:off x="1530096" y="533400"/>
            <a:ext cx="6083808" cy="55312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Electrochemical Potential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an </a:t>
            </a:r>
            <a:r>
              <a:rPr lang="en-US" dirty="0" smtClean="0">
                <a:solidFill>
                  <a:srgbClr val="FF0000"/>
                </a:solidFill>
              </a:rPr>
              <a:t>ion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6600"/>
                </a:solidFill>
              </a:rPr>
              <a:t>determined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its </a:t>
            </a:r>
            <a:r>
              <a:rPr lang="en-US" b="1" dirty="0" smtClean="0"/>
              <a:t>electrochemical potential,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combined</a:t>
            </a:r>
            <a:r>
              <a:rPr lang="en-US" dirty="0" smtClean="0"/>
              <a:t> effect of its </a:t>
            </a:r>
            <a:r>
              <a:rPr lang="en-US" u="sng" dirty="0" smtClean="0"/>
              <a:t>concentration gradient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</a:t>
            </a:r>
            <a:r>
              <a:rPr lang="en-US" u="sng" dirty="0" smtClean="0"/>
              <a:t>charge gradient across the membrane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transport of ions across a membrane </a:t>
            </a:r>
            <a:r>
              <a:rPr lang="en-US" dirty="0" smtClean="0">
                <a:solidFill>
                  <a:srgbClr val="FF0000"/>
                </a:solidFill>
              </a:rPr>
              <a:t>creates</a:t>
            </a:r>
            <a:r>
              <a:rPr lang="en-US" dirty="0" smtClean="0"/>
              <a:t> a </a:t>
            </a:r>
            <a:r>
              <a:rPr lang="en-US" u="sng" dirty="0" smtClean="0"/>
              <a:t>charge gradient</a:t>
            </a:r>
            <a:r>
              <a:rPr lang="en-US" dirty="0" smtClean="0"/>
              <a:t>, </a:t>
            </a:r>
            <a:r>
              <a:rPr lang="en-US" u="sng" dirty="0" smtClean="0"/>
              <a:t>or </a:t>
            </a:r>
            <a:r>
              <a:rPr lang="en-US" b="1" u="sng" dirty="0" smtClean="0"/>
              <a:t>membrane potential </a:t>
            </a:r>
            <a:r>
              <a:rPr lang="en-US" u="sng" dirty="0" smtClean="0"/>
              <a:t>(</a:t>
            </a:r>
            <a:r>
              <a:rPr lang="en-US" b="1" i="1" u="sng" dirty="0" err="1" smtClean="0"/>
              <a:t>V</a:t>
            </a:r>
            <a:r>
              <a:rPr lang="en-US" b="1" u="sng" baseline="-25000" dirty="0" err="1" smtClean="0"/>
              <a:t>m</a:t>
            </a:r>
            <a:r>
              <a:rPr lang="en-US" u="sng" dirty="0" smtClean="0"/>
              <a:t>), across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Is an Allosteric Protein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has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alternative </a:t>
            </a:r>
            <a:r>
              <a:rPr lang="en-US" dirty="0" smtClean="0">
                <a:solidFill>
                  <a:srgbClr val="FF0000"/>
                </a:solidFill>
              </a:rPr>
              <a:t>conformational</a:t>
            </a:r>
            <a:r>
              <a:rPr lang="en-US" dirty="0" smtClean="0"/>
              <a:t> states, E</a:t>
            </a:r>
            <a:r>
              <a:rPr lang="en-US" baseline="-25000" dirty="0" smtClean="0"/>
              <a:t>1</a:t>
            </a:r>
            <a:r>
              <a:rPr lang="en-US" dirty="0" smtClean="0"/>
              <a:t> and E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conformation</a:t>
            </a:r>
            <a:r>
              <a:rPr lang="en-US" dirty="0" smtClean="0"/>
              <a:t> is open to the inside of the cell and has high affinity for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conformation </a:t>
            </a:r>
            <a:r>
              <a:rPr lang="en-US" dirty="0" smtClean="0"/>
              <a:t>is open to the outside of the cell and has high affinity for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Mechanism of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Three Na</a:t>
            </a:r>
            <a:r>
              <a:rPr lang="en-US" baseline="30000" dirty="0" smtClean="0"/>
              <a:t>+</a:t>
            </a:r>
            <a:r>
              <a:rPr lang="en-US" dirty="0" smtClean="0"/>
              <a:t> ions bind to the E</a:t>
            </a:r>
            <a:r>
              <a:rPr lang="en-US" baseline="-25000" dirty="0" smtClean="0"/>
              <a:t>1</a:t>
            </a:r>
            <a:r>
              <a:rPr lang="en-US" dirty="0" smtClean="0"/>
              <a:t> conformation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triggers phosphorylation of the </a:t>
            </a:r>
            <a:r>
              <a:rPr lang="el-GR" i="1" dirty="0" smtClean="0"/>
              <a:t>α</a:t>
            </a:r>
            <a:r>
              <a:rPr lang="en-US" dirty="0" smtClean="0"/>
              <a:t> subunit </a:t>
            </a:r>
            <a:br>
              <a:rPr lang="en-US" dirty="0" smtClean="0"/>
            </a:br>
            <a:r>
              <a:rPr lang="en-US" dirty="0" smtClean="0"/>
              <a:t>by ATP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pump undergoes a shift to the E</a:t>
            </a:r>
            <a:r>
              <a:rPr lang="en-US" baseline="-25000" dirty="0" smtClean="0"/>
              <a:t>2</a:t>
            </a:r>
            <a:r>
              <a:rPr lang="en-US" dirty="0" smtClean="0"/>
              <a:t> conformation, causing release of the Na</a:t>
            </a:r>
            <a:r>
              <a:rPr lang="en-US" baseline="30000" dirty="0" smtClean="0"/>
              <a:t>+</a:t>
            </a:r>
            <a:r>
              <a:rPr lang="en-US" dirty="0" smtClean="0"/>
              <a:t> ions on the outside of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Mechanism of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(continued)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Then, K</a:t>
            </a:r>
            <a:r>
              <a:rPr lang="en-US" baseline="30000" dirty="0" smtClean="0"/>
              <a:t>+</a:t>
            </a:r>
            <a:r>
              <a:rPr lang="en-US" dirty="0" smtClean="0"/>
              <a:t> ions bind to the </a:t>
            </a:r>
            <a:r>
              <a:rPr lang="el-GR" i="1" dirty="0" smtClean="0"/>
              <a:t>α</a:t>
            </a:r>
            <a:r>
              <a:rPr lang="en-US" dirty="0" smtClean="0"/>
              <a:t> subunit on the outside of the cell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This triggers </a:t>
            </a:r>
            <a:r>
              <a:rPr lang="en-US" dirty="0" err="1" smtClean="0"/>
              <a:t>dephosphorylation</a:t>
            </a:r>
            <a:r>
              <a:rPr lang="en-US" dirty="0" smtClean="0"/>
              <a:t> of the </a:t>
            </a:r>
            <a:r>
              <a:rPr lang="el-GR" i="1" dirty="0"/>
              <a:t>α</a:t>
            </a:r>
            <a:r>
              <a:rPr lang="en-US" dirty="0" smtClean="0"/>
              <a:t> subunit by ATP and a return to the E</a:t>
            </a:r>
            <a:r>
              <a:rPr lang="en-US" baseline="-25000" dirty="0" smtClean="0"/>
              <a:t>1</a:t>
            </a:r>
            <a:r>
              <a:rPr lang="en-US" dirty="0" smtClean="0"/>
              <a:t> conformation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In the conformational change, K</a:t>
            </a:r>
            <a:r>
              <a:rPr lang="en-US" baseline="30000" dirty="0" smtClean="0"/>
              <a:t>+</a:t>
            </a:r>
            <a:r>
              <a:rPr lang="en-US" dirty="0" smtClean="0"/>
              <a:t> ions are carried to the inside of the cell and released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1096732" y="304800"/>
            <a:ext cx="6950537" cy="59752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17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22017" y="3198168"/>
            <a:ext cx="353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Activity: Active </a:t>
            </a:r>
            <a:r>
              <a:rPr lang="en-US" b="0" dirty="0" smtClean="0"/>
              <a:t>Transport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Indirect Active Transport: Sodium </a:t>
            </a:r>
            <a:r>
              <a:rPr lang="en-US" dirty="0" err="1" smtClean="0"/>
              <a:t>Symport</a:t>
            </a:r>
            <a:r>
              <a:rPr lang="en-US" dirty="0" smtClean="0"/>
              <a:t> Drives the Uptake of Glucose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glucose </a:t>
            </a:r>
            <a:r>
              <a:rPr lang="en-US" dirty="0"/>
              <a:t>transport </a:t>
            </a:r>
            <a:r>
              <a:rPr lang="en-US" dirty="0" smtClean="0"/>
              <a:t>into and out of our cells occurs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facilitated diffusion, </a:t>
            </a:r>
            <a:r>
              <a:rPr lang="en-US" dirty="0" smtClean="0">
                <a:solidFill>
                  <a:srgbClr val="FF0000"/>
                </a:solidFill>
              </a:rPr>
              <a:t>some</a:t>
            </a:r>
            <a:r>
              <a:rPr lang="en-US" dirty="0" smtClean="0"/>
              <a:t> cells use a </a:t>
            </a:r>
            <a:r>
              <a:rPr lang="en-US" b="1" dirty="0" smtClean="0">
                <a:solidFill>
                  <a:srgbClr val="FF0000"/>
                </a:solidFill>
              </a:rPr>
              <a:t>Na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/glucose </a:t>
            </a:r>
            <a:r>
              <a:rPr lang="en-US" b="1" dirty="0" err="1" smtClean="0">
                <a:solidFill>
                  <a:srgbClr val="FF0000"/>
                </a:solidFill>
              </a:rPr>
              <a:t>symporter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example, the cells </a:t>
            </a:r>
            <a:r>
              <a:rPr lang="en-US" dirty="0" smtClean="0">
                <a:solidFill>
                  <a:srgbClr val="FF0000"/>
                </a:solidFill>
              </a:rPr>
              <a:t>lining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intestine</a:t>
            </a:r>
            <a:r>
              <a:rPr lang="en-US" dirty="0" smtClean="0"/>
              <a:t> take up </a:t>
            </a:r>
            <a:r>
              <a:rPr lang="en-US" u="sng" dirty="0" smtClean="0"/>
              <a:t>glucose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some </a:t>
            </a:r>
            <a:r>
              <a:rPr lang="en-US" u="sng" dirty="0" smtClean="0"/>
              <a:t>amino</a:t>
            </a:r>
            <a:r>
              <a:rPr lang="en-US" dirty="0" smtClean="0"/>
              <a:t> </a:t>
            </a:r>
            <a:r>
              <a:rPr lang="en-US" u="sng" dirty="0" smtClean="0"/>
              <a:t>acids</a:t>
            </a:r>
            <a:r>
              <a:rPr lang="en-US" dirty="0" smtClean="0"/>
              <a:t> even when their concentrations are much lower outside than inside the cells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Uptake of Glucose via Sodium </a:t>
            </a:r>
            <a:r>
              <a:rPr lang="en-US" dirty="0" err="1" smtClean="0"/>
              <a:t>Symport</a:t>
            </a:r>
            <a:r>
              <a:rPr lang="en-US" dirty="0" smtClean="0"/>
              <a:t> Requires Energy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steep Na</a:t>
            </a:r>
            <a:r>
              <a:rPr lang="en-US" baseline="30000" dirty="0" smtClean="0"/>
              <a:t>+</a:t>
            </a:r>
            <a:r>
              <a:rPr lang="en-US" dirty="0" smtClean="0"/>
              <a:t> gradient that is maintained across the plasma membrane (via 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pump) is used to provide the energy needed</a:t>
            </a:r>
          </a:p>
          <a:p>
            <a:r>
              <a:rPr lang="en-US" dirty="0" smtClean="0"/>
              <a:t>The proteins responsible for sodium </a:t>
            </a:r>
            <a:r>
              <a:rPr lang="en-US" dirty="0" err="1" smtClean="0"/>
              <a:t>symport</a:t>
            </a:r>
            <a:r>
              <a:rPr lang="en-US" dirty="0" smtClean="0"/>
              <a:t> are called </a:t>
            </a:r>
            <a:r>
              <a:rPr lang="en-US" i="1" dirty="0" smtClean="0"/>
              <a:t>sodium-dependent glucose transporters,</a:t>
            </a:r>
            <a:r>
              <a:rPr lang="en-US" dirty="0" smtClean="0"/>
              <a:t> or</a:t>
            </a:r>
            <a:r>
              <a:rPr lang="en-US" i="1" dirty="0" smtClean="0"/>
              <a:t> SGLT </a:t>
            </a:r>
            <a:r>
              <a:rPr lang="en-US" dirty="0" smtClean="0"/>
              <a:t>proteins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Mechanism for the Na</a:t>
            </a:r>
            <a:r>
              <a:rPr lang="en-US" baseline="30000" dirty="0" smtClean="0"/>
              <a:t>+</a:t>
            </a:r>
            <a:r>
              <a:rPr lang="en-US" dirty="0" smtClean="0"/>
              <a:t>/Glucose </a:t>
            </a:r>
            <a:r>
              <a:rPr lang="en-US" dirty="0" err="1" smtClean="0"/>
              <a:t>Symporter</a:t>
            </a:r>
            <a:endParaRPr lang="en-US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external Na</a:t>
            </a:r>
            <a:r>
              <a:rPr lang="en-US" baseline="30000" dirty="0" smtClean="0"/>
              <a:t>+</a:t>
            </a:r>
            <a:r>
              <a:rPr lang="en-US" dirty="0" smtClean="0"/>
              <a:t> ions bind their sites on the </a:t>
            </a:r>
            <a:r>
              <a:rPr lang="en-US" dirty="0" err="1" smtClean="0"/>
              <a:t>symporter</a:t>
            </a:r>
            <a:r>
              <a:rPr lang="en-US" dirty="0" smtClean="0"/>
              <a:t>, which is open to the exterior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allows one molecule of glucose to bind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conformational change in the protein exposes the glucose and Na</a:t>
            </a:r>
            <a:r>
              <a:rPr lang="en-US" baseline="30000" dirty="0" smtClean="0"/>
              <a:t>+</a:t>
            </a:r>
            <a:r>
              <a:rPr lang="en-US" dirty="0" smtClean="0"/>
              <a:t> inside the cell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Mechanism for the Na</a:t>
            </a:r>
            <a:r>
              <a:rPr lang="en-US" baseline="30000" dirty="0" smtClean="0"/>
              <a:t>+</a:t>
            </a:r>
            <a:r>
              <a:rPr lang="en-US" dirty="0" smtClean="0"/>
              <a:t>/Glucose </a:t>
            </a:r>
            <a:r>
              <a:rPr lang="en-US" dirty="0" err="1" smtClean="0"/>
              <a:t>Symporter</a:t>
            </a:r>
            <a:r>
              <a:rPr lang="en-US" dirty="0" smtClean="0"/>
              <a:t> (continued)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 two Na</a:t>
            </a:r>
            <a:r>
              <a:rPr lang="en-US" baseline="30000" dirty="0" smtClean="0"/>
              <a:t>+</a:t>
            </a:r>
            <a:r>
              <a:rPr lang="en-US" dirty="0" smtClean="0"/>
              <a:t> ions dissociate in response to the low internal Na</a:t>
            </a:r>
            <a:r>
              <a:rPr lang="en-US" baseline="30000" dirty="0" smtClean="0"/>
              <a:t>+</a:t>
            </a:r>
            <a:r>
              <a:rPr lang="en-US" dirty="0" smtClean="0"/>
              <a:t> concentration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This locks the </a:t>
            </a:r>
            <a:r>
              <a:rPr lang="en-US" dirty="0" err="1" smtClean="0"/>
              <a:t>symporter</a:t>
            </a:r>
            <a:r>
              <a:rPr lang="en-US" dirty="0" smtClean="0"/>
              <a:t> in its inward-facing conformation until the glucose dissociates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 loss of glucose frees the </a:t>
            </a:r>
            <a:r>
              <a:rPr lang="en-US" dirty="0" err="1" smtClean="0"/>
              <a:t>symporter</a:t>
            </a:r>
            <a:r>
              <a:rPr lang="en-US" dirty="0" smtClean="0"/>
              <a:t> to return to the outward-facing conformation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648858" y="304800"/>
            <a:ext cx="7846284" cy="59752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Active Transport of 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cells have an </a:t>
            </a:r>
            <a:r>
              <a:rPr lang="en-US" dirty="0" smtClean="0">
                <a:solidFill>
                  <a:srgbClr val="FF0000"/>
                </a:solidFill>
              </a:rPr>
              <a:t>excess</a:t>
            </a:r>
            <a:r>
              <a:rPr lang="en-US" dirty="0" smtClean="0"/>
              <a:t> </a:t>
            </a:r>
            <a:r>
              <a:rPr lang="en-US" u="sng" dirty="0" smtClean="0"/>
              <a:t>of negatively charged solutes </a:t>
            </a:r>
            <a:r>
              <a:rPr lang="en-US" u="sng" dirty="0" smtClean="0">
                <a:solidFill>
                  <a:srgbClr val="FF0000"/>
                </a:solidFill>
              </a:rPr>
              <a:t>inside</a:t>
            </a:r>
            <a:r>
              <a:rPr lang="en-US" u="sng" dirty="0" smtClean="0"/>
              <a:t> the cell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charge</a:t>
            </a:r>
            <a:r>
              <a:rPr lang="en-US" dirty="0" smtClean="0"/>
              <a:t> difference </a:t>
            </a:r>
            <a:r>
              <a:rPr lang="en-US" u="sng" dirty="0" smtClean="0"/>
              <a:t>favors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inward</a:t>
            </a:r>
            <a:r>
              <a:rPr lang="en-US" dirty="0" smtClean="0"/>
              <a:t> movement of </a:t>
            </a:r>
            <a:r>
              <a:rPr lang="en-US" dirty="0" err="1" smtClean="0"/>
              <a:t>cations</a:t>
            </a:r>
            <a:r>
              <a:rPr lang="en-US" dirty="0" smtClean="0"/>
              <a:t> such as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outward</a:t>
            </a:r>
            <a:r>
              <a:rPr lang="en-US" dirty="0" smtClean="0"/>
              <a:t> movement of anions such as </a:t>
            </a:r>
            <a:r>
              <a:rPr lang="en-US" dirty="0" err="1" smtClean="0">
                <a:solidFill>
                  <a:srgbClr val="FF0000"/>
                </a:solidFill>
              </a:rPr>
              <a:t>Cl</a:t>
            </a:r>
            <a:r>
              <a:rPr lang="en-US" baseline="30000" dirty="0" smtClean="0"/>
              <a:t>–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organisms, active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of ions across the plasma membrane results in </a:t>
            </a:r>
            <a:r>
              <a:rPr lang="en-US" dirty="0" smtClean="0">
                <a:solidFill>
                  <a:srgbClr val="FF0000"/>
                </a:solidFill>
              </a:rPr>
              <a:t>asymmetric</a:t>
            </a:r>
            <a:r>
              <a:rPr lang="en-US" dirty="0" smtClean="0"/>
              <a:t> </a:t>
            </a:r>
            <a:r>
              <a:rPr lang="en-US" u="sng" dirty="0" smtClean="0"/>
              <a:t>distribution of ions inside and outside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Bacteriorhodopsin</a:t>
            </a:r>
            <a:r>
              <a:rPr lang="en-US" dirty="0" smtClean="0"/>
              <a:t> Proton Pump Uses Light Energy to Transport Protons</a:t>
            </a:r>
          </a:p>
        </p:txBody>
      </p:sp>
      <p:sp>
        <p:nvSpPr>
          <p:cNvPr id="1249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Bacteriorhodopsin</a:t>
            </a:r>
            <a:r>
              <a:rPr lang="en-US" dirty="0" smtClean="0"/>
              <a:t> is a small integral membrane protein in the plasma membrane of </a:t>
            </a:r>
            <a:r>
              <a:rPr lang="en-US" dirty="0" err="1" smtClean="0">
                <a:solidFill>
                  <a:srgbClr val="FF0000"/>
                </a:solidFill>
              </a:rPr>
              <a:t>archaea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genus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Halobacterium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uses</a:t>
            </a:r>
            <a:r>
              <a:rPr lang="en-US" dirty="0" smtClean="0"/>
              <a:t> energy from </a:t>
            </a:r>
            <a:r>
              <a:rPr lang="en-US" dirty="0" smtClean="0">
                <a:solidFill>
                  <a:srgbClr val="FF0000"/>
                </a:solidFill>
              </a:rPr>
              <a:t>photons</a:t>
            </a:r>
            <a:r>
              <a:rPr lang="en-US" dirty="0" smtClean="0"/>
              <a:t> of light to </a:t>
            </a:r>
            <a:r>
              <a:rPr lang="en-US" dirty="0" smtClean="0">
                <a:solidFill>
                  <a:srgbClr val="FF0000"/>
                </a:solidFill>
              </a:rPr>
              <a:t>drive</a:t>
            </a:r>
            <a:r>
              <a:rPr lang="en-US" dirty="0" smtClean="0"/>
              <a:t> active transport of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 of the cells</a:t>
            </a:r>
          </a:p>
          <a:p>
            <a:r>
              <a:rPr lang="en-US" dirty="0" smtClean="0"/>
              <a:t>It creates an electrochemical proton </a:t>
            </a:r>
            <a:r>
              <a:rPr lang="en-US" dirty="0" smtClean="0">
                <a:solidFill>
                  <a:srgbClr val="FF0000"/>
                </a:solidFill>
              </a:rPr>
              <a:t>gradient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powers</a:t>
            </a:r>
            <a:r>
              <a:rPr lang="en-US" dirty="0" smtClean="0"/>
              <a:t> synthesis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ATP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an ATP synthase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Bacteriorhodopsin</a:t>
            </a:r>
            <a:r>
              <a:rPr lang="en-US" dirty="0" smtClean="0"/>
              <a:t> Structure and Function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light-absorbing pigment is </a:t>
            </a:r>
            <a:r>
              <a:rPr lang="en-US" i="1" dirty="0" smtClean="0">
                <a:solidFill>
                  <a:srgbClr val="FF0000"/>
                </a:solidFill>
              </a:rPr>
              <a:t>retinal</a:t>
            </a:r>
            <a:r>
              <a:rPr lang="en-US" i="1" dirty="0" smtClean="0"/>
              <a:t>,</a:t>
            </a:r>
            <a:r>
              <a:rPr lang="en-US" dirty="0" smtClean="0"/>
              <a:t> which is related to vitamin A</a:t>
            </a:r>
          </a:p>
          <a:p>
            <a:r>
              <a:rPr lang="en-US" dirty="0" smtClean="0"/>
              <a:t>Retinal makes the bacteria purple, so </a:t>
            </a:r>
            <a:r>
              <a:rPr lang="en-US" i="1" dirty="0" err="1" smtClean="0"/>
              <a:t>Halobacteria</a:t>
            </a:r>
            <a:r>
              <a:rPr lang="en-US" dirty="0" smtClean="0"/>
              <a:t> are also called </a:t>
            </a:r>
            <a:r>
              <a:rPr lang="en-US" i="1" dirty="0" smtClean="0"/>
              <a:t>purple synthetic bacteria</a:t>
            </a:r>
          </a:p>
          <a:p>
            <a:r>
              <a:rPr lang="en-US" u="sng" dirty="0" err="1" smtClean="0"/>
              <a:t>Bacteriorhodopsin</a:t>
            </a:r>
            <a:r>
              <a:rPr lang="en-US" dirty="0" smtClean="0"/>
              <a:t> has </a:t>
            </a:r>
            <a:r>
              <a:rPr lang="en-US" u="sng" dirty="0" smtClean="0"/>
              <a:t>seven</a:t>
            </a:r>
            <a:r>
              <a:rPr lang="en-US" dirty="0" smtClean="0"/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-helical membrane-spanning segments forming a cylindrical shape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Photoactivation</a:t>
            </a:r>
            <a:r>
              <a:rPr lang="en-US" dirty="0" smtClean="0"/>
              <a:t> of </a:t>
            </a:r>
            <a:r>
              <a:rPr lang="en-US" dirty="0" err="1" smtClean="0"/>
              <a:t>Bacteriorhodopsin</a:t>
            </a:r>
            <a:endParaRPr lang="en-US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molecule of retinal is attached to a lysine residue of the protein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Retinal</a:t>
            </a:r>
            <a:r>
              <a:rPr lang="en-US" dirty="0" smtClean="0"/>
              <a:t> is a </a:t>
            </a:r>
            <a:r>
              <a:rPr lang="en-US" i="1" u="sng" dirty="0" err="1" smtClean="0"/>
              <a:t>chromophore</a:t>
            </a:r>
            <a:r>
              <a:rPr lang="en-US" i="1" dirty="0" smtClean="0"/>
              <a:t>,</a:t>
            </a:r>
            <a:r>
              <a:rPr lang="en-US" dirty="0" smtClean="0"/>
              <a:t> a light-absorbing pigment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absorbs</a:t>
            </a:r>
            <a:r>
              <a:rPr lang="en-US" dirty="0" smtClean="0"/>
              <a:t> a photon and becomes </a:t>
            </a:r>
            <a:r>
              <a:rPr lang="en-US" dirty="0" err="1" smtClean="0">
                <a:solidFill>
                  <a:srgbClr val="FF0000"/>
                </a:solidFill>
              </a:rPr>
              <a:t>photoactivated</a:t>
            </a:r>
            <a:r>
              <a:rPr lang="en-US" dirty="0" smtClean="0"/>
              <a:t>, and it is then </a:t>
            </a:r>
            <a:r>
              <a:rPr lang="en-US" dirty="0" smtClean="0">
                <a:solidFill>
                  <a:srgbClr val="FF0000"/>
                </a:solidFill>
              </a:rPr>
              <a:t>capable</a:t>
            </a:r>
            <a:r>
              <a:rPr lang="en-US" dirty="0" smtClean="0"/>
              <a:t> of transferring protons to the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of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Bacteriorhodopsin Function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proton </a:t>
            </a:r>
            <a:r>
              <a:rPr lang="en-US" dirty="0" smtClean="0">
                <a:solidFill>
                  <a:srgbClr val="FF0000"/>
                </a:solidFill>
              </a:rPr>
              <a:t>gradient</a:t>
            </a:r>
            <a:r>
              <a:rPr lang="en-US" dirty="0" smtClean="0"/>
              <a:t> produced by pumping protons out of the cell is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/>
              <a:t> to produce ATP </a:t>
            </a:r>
          </a:p>
          <a:p>
            <a:r>
              <a:rPr lang="en-US" dirty="0" smtClean="0"/>
              <a:t>Protons </a:t>
            </a:r>
            <a:r>
              <a:rPr lang="en-US" dirty="0" smtClean="0">
                <a:solidFill>
                  <a:srgbClr val="FF0000"/>
                </a:solidFill>
              </a:rPr>
              <a:t>flow</a:t>
            </a:r>
            <a:r>
              <a:rPr lang="en-US" dirty="0" smtClean="0"/>
              <a:t> back </a:t>
            </a:r>
            <a:r>
              <a:rPr lang="en-US" dirty="0" smtClean="0">
                <a:solidFill>
                  <a:srgbClr val="FF0000"/>
                </a:solidFill>
              </a:rPr>
              <a:t>into</a:t>
            </a:r>
            <a:r>
              <a:rPr lang="en-US" dirty="0" smtClean="0"/>
              <a:t> the cell down their concentration gradient, </a:t>
            </a:r>
            <a:r>
              <a:rPr lang="en-US" dirty="0" smtClean="0">
                <a:solidFill>
                  <a:srgbClr val="FF0000"/>
                </a:solidFill>
              </a:rPr>
              <a:t>causing</a:t>
            </a:r>
            <a:r>
              <a:rPr lang="en-US" dirty="0" smtClean="0"/>
              <a:t> ATP synthases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produce ATP</a:t>
            </a:r>
          </a:p>
          <a:p>
            <a:r>
              <a:rPr lang="en-US" dirty="0" smtClean="0"/>
              <a:t>This mechanism is being researched for the relatively new field of </a:t>
            </a:r>
            <a:r>
              <a:rPr lang="en-US" i="1" u="sng" dirty="0" err="1" smtClean="0"/>
              <a:t>biomolecular</a:t>
            </a:r>
            <a:r>
              <a:rPr lang="en-US" i="1" u="sng" dirty="0" smtClean="0"/>
              <a:t> electronics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917753" y="297038"/>
            <a:ext cx="7308494" cy="61037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8.6 The Energetics of Transport</a:t>
            </a:r>
          </a:p>
        </p:txBody>
      </p:sp>
      <p:sp>
        <p:nvSpPr>
          <p:cNvPr id="1300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transport event in the cell is an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transaction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uncharged</a:t>
            </a:r>
            <a:r>
              <a:rPr lang="en-US" dirty="0" smtClean="0"/>
              <a:t> solutes, the only variable is the concentration gradient across the membrane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charged</a:t>
            </a:r>
            <a:r>
              <a:rPr lang="en-US" dirty="0" smtClean="0"/>
              <a:t> solutes, both concentration and electrical potential are relevant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05728" y="578442"/>
            <a:ext cx="1846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9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For Uncharged Solutes,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of Transport Depends Only on the Concentration Gradient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solutes with no net charge, we are concerned only with their concentration gradient across the membrane</a:t>
            </a:r>
          </a:p>
          <a:p>
            <a:r>
              <a:rPr lang="en-US" dirty="0" smtClean="0"/>
              <a:t>Because of this,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for transport of uncharged solutes is relatively easy to calculate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for the Transport of Molecules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</a:t>
            </a:r>
            <a:r>
              <a:rPr lang="en-US" altLang="en-CA" dirty="0" smtClean="0"/>
              <a:t>“</a:t>
            </a:r>
            <a:r>
              <a:rPr lang="en-US" dirty="0" smtClean="0"/>
              <a:t>reaction</a:t>
            </a:r>
            <a:r>
              <a:rPr lang="en-US" altLang="en-CA" dirty="0" smtClean="0"/>
              <a:t>”</a:t>
            </a:r>
            <a:r>
              <a:rPr lang="en-US" dirty="0" smtClean="0"/>
              <a:t> for solute transportation</a:t>
            </a:r>
          </a:p>
          <a:p>
            <a:pPr marL="457200" lvl="1" indent="0">
              <a:buNone/>
            </a:pPr>
            <a:r>
              <a:rPr lang="en-US" dirty="0" smtClean="0"/>
              <a:t>[S]</a:t>
            </a:r>
            <a:r>
              <a:rPr lang="en-US" baseline="-25000" dirty="0" smtClean="0"/>
              <a:t> outside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>
                <a:sym typeface="Wingdings" pitchFamily="2" charset="2"/>
              </a:rPr>
              <a:t>[S]</a:t>
            </a:r>
            <a:r>
              <a:rPr lang="en-US" baseline="-25000" dirty="0" smtClean="0">
                <a:sym typeface="Wingdings" pitchFamily="2" charset="2"/>
              </a:rPr>
              <a:t> inside</a:t>
            </a:r>
          </a:p>
          <a:p>
            <a:r>
              <a:rPr lang="en-US" dirty="0" smtClean="0">
                <a:sym typeface="Wingdings" pitchFamily="2" charset="2"/>
              </a:rPr>
              <a:t>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Δ</a:t>
            </a:r>
            <a:r>
              <a:rPr lang="en-US" i="1" dirty="0" smtClean="0"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 can be calculated as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32100" name="Picture 5" descr="C:\Users\dking\Desktop\chap008\8-5_EQ_pg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8" y="3580506"/>
            <a:ext cx="42735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 for Transport of Uncharged Solutes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 for uncharged solutes will always be 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baseline="30000" dirty="0" smtClean="0"/>
              <a:t>o</a:t>
            </a:r>
            <a:r>
              <a:rPr lang="en-US" dirty="0" smtClean="0"/>
              <a:t> is always 0</a:t>
            </a:r>
          </a:p>
          <a:p>
            <a:endParaRPr lang="en-US" dirty="0" smtClean="0"/>
          </a:p>
        </p:txBody>
      </p:sp>
      <p:pic>
        <p:nvPicPr>
          <p:cNvPr id="133125" name="Picture 6" descr="C:\Users\dking\Desktop\chap008\8-7_EQ_pg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486275"/>
            <a:ext cx="5676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dking\Desktop\chap008\8-6_EQ_pg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09800"/>
            <a:ext cx="35306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of Inward Transport</a:t>
            </a:r>
          </a:p>
        </p:txBody>
      </p:sp>
      <p:sp>
        <p:nvSpPr>
          <p:cNvPr id="137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of inward transport simplifies 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[S]</a:t>
            </a:r>
            <a:r>
              <a:rPr lang="en-US" baseline="-25000" dirty="0" smtClean="0"/>
              <a:t> inside</a:t>
            </a:r>
            <a:r>
              <a:rPr lang="en-US" dirty="0" smtClean="0"/>
              <a:t> &lt; [S]</a:t>
            </a:r>
            <a:r>
              <a:rPr lang="en-US" baseline="-25000" dirty="0" smtClean="0"/>
              <a:t> outside</a:t>
            </a:r>
            <a:r>
              <a:rPr lang="en-US" dirty="0" smtClean="0"/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is negative and the transport is exergonic</a:t>
            </a:r>
          </a:p>
          <a:p>
            <a:r>
              <a:rPr lang="en-US" dirty="0" smtClean="0"/>
              <a:t>But, if [S]</a:t>
            </a:r>
            <a:r>
              <a:rPr lang="en-US" baseline="-25000" dirty="0" smtClean="0"/>
              <a:t> inside</a:t>
            </a:r>
            <a:r>
              <a:rPr lang="en-US" dirty="0" smtClean="0"/>
              <a:t> &gt; [S]</a:t>
            </a:r>
            <a:r>
              <a:rPr lang="en-US" baseline="-25000" dirty="0" smtClean="0"/>
              <a:t> outside</a:t>
            </a:r>
            <a:r>
              <a:rPr lang="en-US" dirty="0" smtClean="0"/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is positive and transport is against the concentration gradient</a:t>
            </a:r>
          </a:p>
        </p:txBody>
      </p:sp>
      <p:pic>
        <p:nvPicPr>
          <p:cNvPr id="134148" name="Picture 5" descr="C:\Users\dking\Desktop\chap008\8-8_EQ_pg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2252037"/>
            <a:ext cx="44656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Erythrocyte Plasma Membrane Provides Examples of Transport Mechanisms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proteins of the erythrocyte plasma membrane are among the </a:t>
            </a:r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 understood of all such proteins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membrane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/>
              <a:t> is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maintained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 </a:t>
            </a:r>
            <a:r>
              <a:rPr lang="en-US" dirty="0" smtClean="0"/>
              <a:t>by </a:t>
            </a:r>
            <a:r>
              <a:rPr lang="en-US" u="sng" dirty="0" smtClean="0"/>
              <a:t>active transport of potassium ions inward </a:t>
            </a:r>
            <a:r>
              <a:rPr lang="en-US" u="sng" dirty="0" smtClean="0">
                <a:solidFill>
                  <a:srgbClr val="FF0000"/>
                </a:solidFill>
              </a:rPr>
              <a:t>and</a:t>
            </a:r>
            <a:r>
              <a:rPr lang="en-US" u="sng" dirty="0" smtClean="0"/>
              <a:t> sodium ions outward</a:t>
            </a:r>
          </a:p>
          <a:p>
            <a:r>
              <a:rPr lang="en-US" dirty="0" smtClean="0"/>
              <a:t>Special </a:t>
            </a:r>
            <a:r>
              <a:rPr lang="en-US" dirty="0" smtClean="0">
                <a:solidFill>
                  <a:srgbClr val="FF0000"/>
                </a:solidFill>
              </a:rPr>
              <a:t>pores</a:t>
            </a:r>
            <a:r>
              <a:rPr lang="en-US" dirty="0" smtClean="0"/>
              <a:t>, or </a:t>
            </a:r>
            <a:r>
              <a:rPr lang="en-US" i="1" dirty="0" smtClean="0">
                <a:solidFill>
                  <a:srgbClr val="FF0000"/>
                </a:solidFill>
              </a:rPr>
              <a:t>channels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allow water and ions to enter or leave the cell rapidly as needed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The Uptake of Lactose</a:t>
            </a:r>
          </a:p>
        </p:txBody>
      </p:sp>
      <p:sp>
        <p:nvSpPr>
          <p:cNvPr id="135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the lactose concentration inside a bacterium must be kept at </a:t>
            </a:r>
            <a:r>
              <a:rPr lang="en-US" dirty="0"/>
              <a:t>10 </a:t>
            </a:r>
            <a:r>
              <a:rPr lang="en-US" dirty="0" err="1"/>
              <a:t>m</a:t>
            </a:r>
            <a:r>
              <a:rPr lang="en-US" i="1" dirty="0" err="1"/>
              <a:t>M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smtClean="0"/>
              <a:t>that the external lactose </a:t>
            </a:r>
            <a:r>
              <a:rPr lang="en-US" dirty="0"/>
              <a:t>concentration</a:t>
            </a:r>
            <a:r>
              <a:rPr lang="en-US" dirty="0" smtClean="0"/>
              <a:t> is 0.20 </a:t>
            </a:r>
            <a:r>
              <a:rPr lang="en-US" dirty="0" err="1" smtClean="0"/>
              <a:t>m</a:t>
            </a:r>
            <a:r>
              <a:rPr lang="en-US" i="1" dirty="0" err="1" smtClean="0"/>
              <a:t>M</a:t>
            </a:r>
            <a:endParaRPr lang="en-US" i="1" dirty="0" smtClean="0"/>
          </a:p>
          <a:p>
            <a:r>
              <a:rPr lang="en-US" dirty="0" smtClean="0"/>
              <a:t>We can determine the energy requirement for inward transport of lactose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Requirement for Lactose Uptake</a:t>
            </a:r>
          </a:p>
        </p:txBody>
      </p:sp>
      <p:sp>
        <p:nvSpPr>
          <p:cNvPr id="136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outward transport of lactose, [S]</a:t>
            </a:r>
            <a:r>
              <a:rPr lang="en-US" baseline="-25000" dirty="0" smtClean="0"/>
              <a:t> inside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[S]</a:t>
            </a:r>
            <a:r>
              <a:rPr lang="en-US" baseline="-25000" dirty="0" smtClean="0"/>
              <a:t> outside</a:t>
            </a:r>
            <a:r>
              <a:rPr lang="en-US" dirty="0" smtClean="0"/>
              <a:t> must be interchanged</a:t>
            </a:r>
          </a:p>
        </p:txBody>
      </p:sp>
      <p:pic>
        <p:nvPicPr>
          <p:cNvPr id="9" name="Picture 5" descr="C:\Users\dking\Desktop\chap008\8-9_EQ_pg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286584"/>
            <a:ext cx="58578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2067276" y="228600"/>
            <a:ext cx="5009449" cy="61576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Charged Solutes, the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of Transport Depends on the Electrochemical Potential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charged solutes, we must consider both concentration gradient and the membrane potential,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r>
              <a:rPr lang="en-US" dirty="0" smtClean="0"/>
              <a:t>Because</a:t>
            </a:r>
            <a:r>
              <a:rPr lang="en-US" baseline="-25000" dirty="0" smtClean="0"/>
              <a:t>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is nearly always negative, it usually </a:t>
            </a:r>
            <a:r>
              <a:rPr lang="en-US" i="1" dirty="0" smtClean="0"/>
              <a:t>favors</a:t>
            </a:r>
            <a:r>
              <a:rPr lang="en-US" dirty="0" smtClean="0"/>
              <a:t> the inward movement of cations and </a:t>
            </a:r>
            <a:r>
              <a:rPr lang="en-US" i="1" dirty="0" smtClean="0"/>
              <a:t>opposes</a:t>
            </a:r>
            <a:r>
              <a:rPr lang="en-US" dirty="0" smtClean="0"/>
              <a:t> their outward movement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l-GR" dirty="0" smtClean="0"/>
              <a:t>Δ</a:t>
            </a:r>
            <a:r>
              <a:rPr lang="en-US" i="1" dirty="0" smtClean="0"/>
              <a:t>G</a:t>
            </a:r>
            <a:r>
              <a:rPr lang="en-US" dirty="0" smtClean="0"/>
              <a:t> for the Transport of Ions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S</a:t>
            </a:r>
            <a:r>
              <a:rPr lang="en-US" baseline="30000" dirty="0" err="1" smtClean="0"/>
              <a:t>z</a:t>
            </a:r>
            <a:r>
              <a:rPr lang="en-US" dirty="0" smtClean="0"/>
              <a:t> is a solute with charge z, 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a typical cell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is negative, so a positive ion will give a negative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for inward transport, and a negative ion gives a positive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</a:p>
        </p:txBody>
      </p:sp>
      <p:pic>
        <p:nvPicPr>
          <p:cNvPr id="9" name="Picture 5" descr="C:\Users\dking\Desktop\chap008\8-10_EQ_pg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92363"/>
            <a:ext cx="53895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9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Outward Transport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outward transport,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has the same value as inward, but with the sign changed</a:t>
            </a:r>
          </a:p>
          <a:p>
            <a:endParaRPr lang="en-US" dirty="0" smtClean="0"/>
          </a:p>
        </p:txBody>
      </p:sp>
      <p:pic>
        <p:nvPicPr>
          <p:cNvPr id="140292" name="Picture 5" descr="C:\Users\dking\Desktop\chap008\8-11_EQ_pg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67275"/>
            <a:ext cx="411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The Uptake of Chloride Ions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nerve cell with [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/>
              <a:t>]</a:t>
            </a:r>
            <a:r>
              <a:rPr lang="en-US" baseline="-25000" dirty="0" smtClean="0"/>
              <a:t> inside</a:t>
            </a:r>
            <a:r>
              <a:rPr lang="en-US" dirty="0" smtClean="0"/>
              <a:t> = 50 </a:t>
            </a:r>
            <a:r>
              <a:rPr lang="en-US" dirty="0" err="1" smtClean="0"/>
              <a:t>m</a:t>
            </a:r>
            <a:r>
              <a:rPr lang="en-US" i="1" dirty="0" err="1" smtClean="0"/>
              <a:t>M</a:t>
            </a:r>
            <a:r>
              <a:rPr lang="en-US" dirty="0" smtClean="0"/>
              <a:t>, in a solution with [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/>
              <a:t>] </a:t>
            </a:r>
            <a:r>
              <a:rPr lang="en-US" dirty="0" smtClean="0"/>
              <a:t>= 100 </a:t>
            </a:r>
            <a:r>
              <a:rPr lang="en-US" dirty="0" err="1" smtClean="0"/>
              <a:t>m</a:t>
            </a:r>
            <a:r>
              <a:rPr lang="en-US" i="1" dirty="0" err="1" smtClean="0"/>
              <a:t>M</a:t>
            </a:r>
            <a:r>
              <a:rPr lang="en-US" dirty="0" smtClean="0"/>
              <a:t> and membrane potential of –60 mV</a:t>
            </a:r>
          </a:p>
          <a:p>
            <a:r>
              <a:rPr lang="en-US" dirty="0" smtClean="0"/>
              <a:t>The inward movement of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 ions is </a:t>
            </a:r>
            <a:r>
              <a:rPr lang="en-US" i="1" dirty="0" smtClean="0"/>
              <a:t>down</a:t>
            </a:r>
            <a:r>
              <a:rPr lang="en-US" dirty="0" smtClean="0"/>
              <a:t> the concentration gradient but </a:t>
            </a:r>
            <a:r>
              <a:rPr lang="en-US" i="1" dirty="0" smtClean="0"/>
              <a:t>up</a:t>
            </a:r>
            <a:r>
              <a:rPr lang="en-US" dirty="0" smtClean="0"/>
              <a:t> the charge gradient</a:t>
            </a:r>
          </a:p>
          <a:p>
            <a:r>
              <a:rPr lang="en-US" dirty="0" smtClean="0"/>
              <a:t>To determine the direction of transfer, we need to take both into account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/>
              <a:t>G</a:t>
            </a:r>
            <a:r>
              <a:rPr lang="en-US" dirty="0" smtClean="0"/>
              <a:t> for </a:t>
            </a:r>
            <a:r>
              <a:rPr lang="en-US" dirty="0" err="1" smtClean="0"/>
              <a:t>Cl</a:t>
            </a:r>
            <a:r>
              <a:rPr lang="en-US" baseline="30000" dirty="0" smtClean="0"/>
              <a:t>– </a:t>
            </a:r>
            <a:r>
              <a:rPr lang="en-US" dirty="0" smtClean="0"/>
              <a:t>Intake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ts val="2000"/>
              </a:lnSpc>
              <a:spcAft>
                <a:spcPts val="100"/>
              </a:spcAft>
            </a:pPr>
            <a:endParaRPr lang="en-US" dirty="0" smtClean="0"/>
          </a:p>
          <a:p>
            <a:r>
              <a:rPr lang="en-US" dirty="0" smtClean="0"/>
              <a:t>So, though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 concentration is higher outside the cell, energy is still required for import</a:t>
            </a:r>
          </a:p>
        </p:txBody>
      </p:sp>
      <p:pic>
        <p:nvPicPr>
          <p:cNvPr id="9" name="Picture 5" descr="C:\Users\dking\Desktop\chap008\8-12_EQ_pg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302798"/>
            <a:ext cx="5555285" cy="38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2429561" y="457200"/>
            <a:ext cx="4284878" cy="578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8.2 Simple Diffusion: Unassisted Movement Down the Gradient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straightforward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way</a:t>
            </a:r>
            <a:r>
              <a:rPr lang="en-US" dirty="0" smtClean="0"/>
              <a:t> for a </a:t>
            </a:r>
            <a:r>
              <a:rPr lang="en-US" dirty="0" smtClean="0">
                <a:solidFill>
                  <a:srgbClr val="FF6600"/>
                </a:solidFill>
              </a:rPr>
              <a:t>solute</a:t>
            </a:r>
            <a:r>
              <a:rPr lang="en-US" dirty="0" smtClean="0"/>
              <a:t> to cross a membrane is </a:t>
            </a:r>
            <a:r>
              <a:rPr lang="en-US" dirty="0" smtClean="0">
                <a:solidFill>
                  <a:srgbClr val="FF0000"/>
                </a:solidFill>
              </a:rPr>
              <a:t>through</a:t>
            </a:r>
            <a:r>
              <a:rPr lang="en-US" dirty="0" smtClean="0"/>
              <a:t> </a:t>
            </a:r>
            <a:r>
              <a:rPr lang="en-US" b="1" dirty="0" smtClean="0"/>
              <a:t>simple diffusion,</a:t>
            </a:r>
            <a:r>
              <a:rPr lang="en-US" dirty="0" smtClean="0"/>
              <a:t> the unassisted net movement of a solute from high to lower concentration</a:t>
            </a:r>
          </a:p>
          <a:p>
            <a:r>
              <a:rPr lang="en-US" dirty="0" smtClean="0"/>
              <a:t>Typically, this is only </a:t>
            </a:r>
            <a:r>
              <a:rPr lang="en-US" dirty="0" smtClean="0">
                <a:solidFill>
                  <a:srgbClr val="FF0000"/>
                </a:solidFill>
              </a:rPr>
              <a:t>possible</a:t>
            </a:r>
            <a:r>
              <a:rPr lang="en-US" dirty="0" smtClean="0"/>
              <a:t> for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</a:rPr>
              <a:t>gases</a:t>
            </a:r>
            <a:r>
              <a:rPr lang="en-US" u="sng" dirty="0" smtClean="0"/>
              <a:t>,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</a:rPr>
              <a:t>nonpolar</a:t>
            </a:r>
            <a:r>
              <a:rPr lang="en-US" u="sng" dirty="0" smtClean="0"/>
              <a:t> molecules, or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</a:rPr>
              <a:t>small</a:t>
            </a:r>
            <a:r>
              <a:rPr lang="en-US" u="sng" dirty="0" smtClean="0"/>
              <a:t>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</a:rPr>
              <a:t>polar</a:t>
            </a:r>
            <a:r>
              <a:rPr lang="en-US" u="sng" dirty="0" smtClean="0"/>
              <a:t> molecules such as </a:t>
            </a:r>
            <a:r>
              <a:rPr lang="en-US" u="sng" dirty="0" smtClean="0">
                <a:solidFill>
                  <a:srgbClr val="FF0000"/>
                </a:solidFill>
              </a:rPr>
              <a:t>water</a:t>
            </a:r>
            <a:r>
              <a:rPr lang="en-US" u="sng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glycerol</a:t>
            </a:r>
            <a:r>
              <a:rPr lang="en-US" u="sng" dirty="0" smtClean="0"/>
              <a:t>, or </a:t>
            </a:r>
            <a:r>
              <a:rPr lang="en-US" u="sng" dirty="0" smtClean="0">
                <a:solidFill>
                  <a:srgbClr val="FF0000"/>
                </a:solidFill>
              </a:rPr>
              <a:t>ethanol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Oxygen and the Function of Erythrocytes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Oxygen</a:t>
            </a:r>
            <a:r>
              <a:rPr lang="en-US" dirty="0" smtClean="0"/>
              <a:t> gas traverses the lipid bilayer readily by </a:t>
            </a:r>
            <a:r>
              <a:rPr lang="en-US" dirty="0" smtClean="0">
                <a:solidFill>
                  <a:srgbClr val="FF6600"/>
                </a:solidFill>
              </a:rPr>
              <a:t>simple diffusion</a:t>
            </a:r>
          </a:p>
          <a:p>
            <a:r>
              <a:rPr lang="en-US" dirty="0" smtClean="0"/>
              <a:t>Erythrocytes </a:t>
            </a:r>
            <a:r>
              <a:rPr lang="en-US" dirty="0" smtClean="0">
                <a:solidFill>
                  <a:srgbClr val="FF0000"/>
                </a:solidFill>
              </a:rPr>
              <a:t>take</a:t>
            </a:r>
            <a:r>
              <a:rPr lang="en-US" dirty="0" smtClean="0"/>
              <a:t> up oxygen in the lungs, where oxygen concentration is high, and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 it in the body tissues, where oxygen concentration is low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/>
        </p:blipFill>
        <p:spPr>
          <a:xfrm>
            <a:off x="3109326" y="343521"/>
            <a:ext cx="2925348" cy="598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Diffusion Always Moves Solutes Toward Equilibrium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Diffusion</a:t>
            </a:r>
            <a:r>
              <a:rPr lang="en-US" dirty="0" smtClean="0"/>
              <a:t> always tends to </a:t>
            </a:r>
            <a:r>
              <a:rPr lang="en-US" dirty="0" smtClean="0">
                <a:solidFill>
                  <a:srgbClr val="FF0000"/>
                </a:solidFill>
              </a:rPr>
              <a:t>create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uniform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solution</a:t>
            </a:r>
            <a:r>
              <a:rPr lang="en-US" dirty="0" smtClean="0"/>
              <a:t> in which the </a:t>
            </a:r>
            <a:r>
              <a:rPr lang="en-US" u="sng" dirty="0" smtClean="0"/>
              <a:t>concentration is the same everywhere</a:t>
            </a:r>
          </a:p>
          <a:p>
            <a:r>
              <a:rPr lang="en-US" dirty="0" smtClean="0"/>
              <a:t>Solutes will move toward regions of lower concentration </a:t>
            </a:r>
            <a:r>
              <a:rPr lang="en-US" u="sng" dirty="0" smtClean="0"/>
              <a:t>until the concentrations are equal </a:t>
            </a:r>
          </a:p>
          <a:p>
            <a:r>
              <a:rPr lang="en-US" u="sng" dirty="0" smtClean="0"/>
              <a:t>Thus, </a:t>
            </a:r>
            <a:r>
              <a:rPr lang="en-US" i="1" u="sng" dirty="0" smtClean="0">
                <a:solidFill>
                  <a:srgbClr val="FF0000"/>
                </a:solidFill>
              </a:rPr>
              <a:t>diffusion is always movement toward equilibrium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Diffusion Tends Toward Minimum Free Energy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Chemical reactions and physical </a:t>
            </a:r>
            <a:r>
              <a:rPr lang="en-US" u="sng" dirty="0" smtClean="0">
                <a:solidFill>
                  <a:srgbClr val="FF0000"/>
                </a:solidFill>
              </a:rPr>
              <a:t>processes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proceed</a:t>
            </a:r>
            <a:r>
              <a:rPr lang="en-US" u="sng" dirty="0" smtClean="0"/>
              <a:t> in the </a:t>
            </a:r>
            <a:r>
              <a:rPr lang="en-US" u="sng" dirty="0" smtClean="0">
                <a:solidFill>
                  <a:srgbClr val="FF0000"/>
                </a:solidFill>
              </a:rPr>
              <a:t>direction</a:t>
            </a:r>
            <a:r>
              <a:rPr lang="en-US" u="sng" dirty="0" smtClean="0"/>
              <a:t> of decreasing free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Diffusion</a:t>
            </a:r>
            <a:r>
              <a:rPr lang="en-US" dirty="0" smtClean="0"/>
              <a:t> is the same: free energy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minimized as molecules move down their concentration gradients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At</a:t>
            </a:r>
            <a:r>
              <a:rPr lang="en-US" u="sng" dirty="0" smtClean="0"/>
              <a:t> thermodynamic </a:t>
            </a:r>
            <a:r>
              <a:rPr lang="en-US" u="sng" dirty="0" smtClean="0">
                <a:solidFill>
                  <a:srgbClr val="FF0000"/>
                </a:solidFill>
              </a:rPr>
              <a:t>equilibrium</a:t>
            </a:r>
            <a:r>
              <a:rPr lang="en-US" u="sng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no</a:t>
            </a:r>
            <a:r>
              <a:rPr lang="en-US" u="sng" dirty="0" smtClean="0"/>
              <a:t> further net movement occurs </a:t>
            </a:r>
            <a:r>
              <a:rPr lang="en-US" u="sng" dirty="0" smtClean="0">
                <a:solidFill>
                  <a:srgbClr val="FF0000"/>
                </a:solidFill>
              </a:rPr>
              <a:t>because</a:t>
            </a:r>
            <a:r>
              <a:rPr lang="en-US" u="sng" dirty="0" smtClean="0"/>
              <a:t> the free energy of the system is at a </a:t>
            </a:r>
            <a:r>
              <a:rPr lang="en-US" u="sng" dirty="0" smtClean="0">
                <a:solidFill>
                  <a:srgbClr val="FF0000"/>
                </a:solidFill>
              </a:rPr>
              <a:t>minimum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Across Membranes: Overcoming the Permeability Barrier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Overcoming</a:t>
            </a:r>
            <a:r>
              <a:rPr lang="en-US" dirty="0" smtClean="0"/>
              <a:t> the permeability barrier of cell membranes is crucial to proper functioning of the cell</a:t>
            </a:r>
          </a:p>
          <a:p>
            <a:r>
              <a:rPr lang="en-US" dirty="0" smtClean="0"/>
              <a:t>Specific </a:t>
            </a:r>
            <a:r>
              <a:rPr lang="en-US" u="sng" dirty="0" smtClean="0"/>
              <a:t>molecules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u="sng" dirty="0" smtClean="0"/>
              <a:t>ions</a:t>
            </a:r>
            <a:r>
              <a:rPr lang="en-US" dirty="0" smtClean="0"/>
              <a:t> need to be </a:t>
            </a:r>
            <a:r>
              <a:rPr lang="en-US" dirty="0" smtClean="0">
                <a:solidFill>
                  <a:srgbClr val="FF0000"/>
                </a:solidFill>
              </a:rPr>
              <a:t>selectively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moved</a:t>
            </a:r>
            <a:r>
              <a:rPr lang="en-US" dirty="0" smtClean="0"/>
              <a:t> into and out of the cell or organelle </a:t>
            </a:r>
          </a:p>
          <a:p>
            <a:r>
              <a:rPr lang="en-US" u="sng" dirty="0" smtClean="0"/>
              <a:t>Membranes </a:t>
            </a:r>
            <a:r>
              <a:rPr lang="en-US" u="sng" dirty="0" smtClean="0">
                <a:solidFill>
                  <a:srgbClr val="FF0000"/>
                </a:solidFill>
              </a:rPr>
              <a:t>are</a:t>
            </a:r>
            <a:r>
              <a:rPr lang="en-US" u="sng" dirty="0" smtClean="0"/>
              <a:t> </a:t>
            </a:r>
            <a:r>
              <a:rPr lang="en-US" i="1" u="sng" dirty="0" smtClean="0"/>
              <a:t>selectively permeable </a:t>
            </a:r>
            <a:r>
              <a:rPr lang="en-US" u="sng" dirty="0" smtClean="0"/>
              <a:t>or </a:t>
            </a:r>
            <a:r>
              <a:rPr lang="en-US" i="1" u="sng" dirty="0" smtClean="0"/>
              <a:t>semipermeable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Osmosis Is the Diffusion of Water Across a Selectively Permeable Membrane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molecules, being </a:t>
            </a:r>
            <a:r>
              <a:rPr lang="en-US" dirty="0" smtClean="0">
                <a:solidFill>
                  <a:srgbClr val="FF0000"/>
                </a:solidFill>
              </a:rPr>
              <a:t>uncharged</a:t>
            </a:r>
            <a:r>
              <a:rPr lang="en-US" dirty="0" smtClean="0"/>
              <a:t>,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affected</a:t>
            </a:r>
            <a:r>
              <a:rPr lang="en-US" dirty="0" smtClean="0"/>
              <a:t> </a:t>
            </a:r>
            <a:r>
              <a:rPr lang="en-US" u="sng" dirty="0" smtClean="0"/>
              <a:t>by the membrane potential</a:t>
            </a:r>
          </a:p>
          <a:p>
            <a:r>
              <a:rPr lang="en-US" dirty="0" smtClean="0"/>
              <a:t>Water concentration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appreciably different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opposite sides of a membrane</a:t>
            </a:r>
          </a:p>
          <a:p>
            <a:r>
              <a:rPr lang="en-US" u="sng" dirty="0" smtClean="0"/>
              <a:t>Water </a:t>
            </a:r>
            <a:r>
              <a:rPr lang="en-US" u="sng" dirty="0" smtClean="0">
                <a:solidFill>
                  <a:srgbClr val="FF0000"/>
                </a:solidFill>
              </a:rPr>
              <a:t>will</a:t>
            </a:r>
            <a:r>
              <a:rPr lang="en-US" u="sng" dirty="0" smtClean="0"/>
              <a:t> move across membranes in </a:t>
            </a:r>
            <a:r>
              <a:rPr lang="en-US" u="sng" dirty="0" smtClean="0">
                <a:solidFill>
                  <a:srgbClr val="FF0000"/>
                </a:solidFill>
              </a:rPr>
              <a:t>response</a:t>
            </a:r>
            <a:r>
              <a:rPr lang="en-US" u="sng" dirty="0" smtClean="0"/>
              <a:t> to </a:t>
            </a:r>
            <a:r>
              <a:rPr lang="en-US" u="sng" dirty="0" smtClean="0">
                <a:solidFill>
                  <a:srgbClr val="FF0000"/>
                </a:solidFill>
              </a:rPr>
              <a:t>differences</a:t>
            </a:r>
            <a:r>
              <a:rPr lang="en-US" u="sng" dirty="0" smtClean="0"/>
              <a:t> in solute </a:t>
            </a:r>
            <a:r>
              <a:rPr lang="en-US" u="sng" dirty="0" smtClean="0">
                <a:solidFill>
                  <a:srgbClr val="FF0000"/>
                </a:solidFill>
              </a:rPr>
              <a:t>concentration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because</a:t>
            </a:r>
            <a:r>
              <a:rPr lang="en-US" u="sng" dirty="0" smtClean="0"/>
              <a:t> the solutes themselves often do not readily cross the membranes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Osmosis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solutions are </a:t>
            </a:r>
            <a:r>
              <a:rPr lang="en-US" dirty="0" smtClean="0">
                <a:solidFill>
                  <a:srgbClr val="FF0000"/>
                </a:solidFill>
              </a:rPr>
              <a:t>separated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a 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selectively permeable membrane</a:t>
            </a:r>
            <a:r>
              <a:rPr lang="en-US" i="1" dirty="0" smtClean="0"/>
              <a:t>,</a:t>
            </a:r>
            <a:r>
              <a:rPr lang="en-US" dirty="0" smtClean="0"/>
              <a:t> permeable to the water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the solutes, the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will move toward the region of higher solute concentration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is called </a:t>
            </a:r>
            <a:r>
              <a:rPr lang="en-US" b="1" dirty="0" smtClean="0"/>
              <a:t>osmosis</a:t>
            </a:r>
          </a:p>
          <a:p>
            <a:r>
              <a:rPr lang="en-US" dirty="0" smtClean="0"/>
              <a:t>For most cells,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tends to move inward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Osmolarity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Osmotic movement into and out of a cell is </a:t>
            </a:r>
            <a:r>
              <a:rPr lang="en-US" dirty="0" smtClean="0">
                <a:solidFill>
                  <a:srgbClr val="FF0000"/>
                </a:solidFill>
              </a:rPr>
              <a:t>related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the relative </a:t>
            </a:r>
            <a:r>
              <a:rPr lang="en-US" i="1" dirty="0" err="1" smtClean="0">
                <a:solidFill>
                  <a:srgbClr val="FF0000"/>
                </a:solidFill>
              </a:rPr>
              <a:t>osmolarity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u="sng" dirty="0" smtClean="0"/>
              <a:t>total solute concentrations inside versus outside of the cell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the solute concentration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higher outside the cell, the </a:t>
            </a:r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 is called </a:t>
            </a:r>
            <a:r>
              <a:rPr lang="en-US" b="1" dirty="0" smtClean="0"/>
              <a:t>hypertonic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the solute concentration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lower outside the cell, the </a:t>
            </a:r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 is called </a:t>
            </a:r>
            <a:r>
              <a:rPr lang="en-US" b="1" dirty="0" smtClean="0"/>
              <a:t>hypotonic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1447801" y="339970"/>
            <a:ext cx="5638800" cy="598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Cell Response to </a:t>
            </a:r>
            <a:r>
              <a:rPr lang="en-US" dirty="0" err="1" smtClean="0"/>
              <a:t>Osmolarity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 tend to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shrink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swell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as</a:t>
            </a:r>
            <a:r>
              <a:rPr lang="en-US" dirty="0" smtClean="0"/>
              <a:t> the solute concentration of the extracellular medium changes</a:t>
            </a:r>
          </a:p>
          <a:p>
            <a:r>
              <a:rPr lang="en-US" dirty="0" smtClean="0"/>
              <a:t>For example, an </a:t>
            </a:r>
            <a:r>
              <a:rPr lang="en-US" dirty="0" smtClean="0">
                <a:solidFill>
                  <a:srgbClr val="FF0000"/>
                </a:solidFill>
              </a:rPr>
              <a:t>animal</a:t>
            </a:r>
            <a:r>
              <a:rPr lang="en-US" dirty="0" smtClean="0"/>
              <a:t> cell in an </a:t>
            </a:r>
            <a:r>
              <a:rPr lang="en-US" b="1" dirty="0" smtClean="0"/>
              <a:t>isotonic solution </a:t>
            </a:r>
            <a:r>
              <a:rPr lang="en-US" dirty="0" smtClean="0"/>
              <a:t>(same solute concentration inside and outside the cell) will </a:t>
            </a:r>
            <a:r>
              <a:rPr lang="en-US" u="sng" dirty="0" smtClean="0">
                <a:solidFill>
                  <a:srgbClr val="FF0000"/>
                </a:solidFill>
              </a:rPr>
              <a:t>shrink</a:t>
            </a:r>
            <a:r>
              <a:rPr lang="en-US" dirty="0" smtClean="0"/>
              <a:t> and shrivel if moved to a </a:t>
            </a:r>
            <a:r>
              <a:rPr lang="en-US" u="sng" dirty="0" smtClean="0"/>
              <a:t>hypertonic</a:t>
            </a:r>
            <a:r>
              <a:rPr lang="en-US" dirty="0" smtClean="0"/>
              <a:t> solution</a:t>
            </a:r>
          </a:p>
          <a:p>
            <a:r>
              <a:rPr lang="en-US" dirty="0" smtClean="0"/>
              <a:t>The same cell will </a:t>
            </a:r>
            <a:r>
              <a:rPr lang="en-US" u="sng" dirty="0" smtClean="0">
                <a:solidFill>
                  <a:srgbClr val="FF0000"/>
                </a:solidFill>
              </a:rPr>
              <a:t>swell</a:t>
            </a:r>
            <a:r>
              <a:rPr lang="en-US" dirty="0" smtClean="0"/>
              <a:t> and perhaps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burst</a:t>
            </a:r>
            <a:r>
              <a:rPr lang="en-US" dirty="0" smtClean="0"/>
              <a:t> (or 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lyse</a:t>
            </a:r>
            <a:r>
              <a:rPr lang="en-US" dirty="0" smtClean="0"/>
              <a:t>)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if</a:t>
            </a:r>
            <a:r>
              <a:rPr lang="en-US" dirty="0" smtClean="0"/>
              <a:t> placed in a very </a:t>
            </a:r>
            <a:r>
              <a:rPr lang="en-US" u="sng" dirty="0" smtClean="0"/>
              <a:t>hypotonic</a:t>
            </a:r>
            <a:r>
              <a:rPr lang="en-US" dirty="0" smtClean="0"/>
              <a:t>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Cells with Cell Walls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of </a:t>
            </a:r>
            <a:r>
              <a:rPr lang="en-US" dirty="0" smtClean="0">
                <a:solidFill>
                  <a:srgbClr val="FF0000"/>
                </a:solidFill>
              </a:rPr>
              <a:t>plants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algae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fungi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many bacteria </a:t>
            </a:r>
            <a:r>
              <a:rPr lang="en-US" u="sng" dirty="0" smtClean="0"/>
              <a:t>have cell </a:t>
            </a:r>
            <a:r>
              <a:rPr lang="en-US" dirty="0" smtClean="0">
                <a:solidFill>
                  <a:srgbClr val="FF0000"/>
                </a:solidFill>
              </a:rPr>
              <a:t>walls</a:t>
            </a:r>
            <a:r>
              <a:rPr lang="en-US" dirty="0" smtClean="0"/>
              <a:t> that keep a cell from swelling and bursting in a hypotonic solution</a:t>
            </a:r>
          </a:p>
          <a:p>
            <a:r>
              <a:rPr lang="en-US" dirty="0" smtClean="0"/>
              <a:t>Instead, the cells become very </a:t>
            </a:r>
            <a:r>
              <a:rPr lang="en-US" dirty="0" smtClean="0">
                <a:solidFill>
                  <a:srgbClr val="FF0000"/>
                </a:solidFill>
              </a:rPr>
              <a:t>firm</a:t>
            </a:r>
            <a:r>
              <a:rPr lang="en-US" dirty="0" smtClean="0"/>
              <a:t> from the built-up </a:t>
            </a:r>
            <a:r>
              <a:rPr lang="en-US" b="1" dirty="0" smtClean="0"/>
              <a:t>turgor pressure</a:t>
            </a:r>
          </a:p>
          <a:p>
            <a:r>
              <a:rPr lang="en-US" dirty="0" smtClean="0"/>
              <a:t>This results from the </a:t>
            </a:r>
            <a:r>
              <a:rPr lang="en-US" u="sng" dirty="0" smtClean="0">
                <a:solidFill>
                  <a:srgbClr val="FF0000"/>
                </a:solidFill>
              </a:rPr>
              <a:t>inward</a:t>
            </a:r>
            <a:r>
              <a:rPr lang="en-US" u="sng" dirty="0" smtClean="0"/>
              <a:t> movement of water</a:t>
            </a:r>
          </a:p>
          <a:p>
            <a:r>
              <a:rPr lang="en-US" dirty="0" smtClean="0"/>
              <a:t>In a </a:t>
            </a:r>
            <a:r>
              <a:rPr lang="en-US" u="sng" dirty="0" smtClean="0"/>
              <a:t>hypertonic</a:t>
            </a:r>
            <a:r>
              <a:rPr lang="en-US" dirty="0" smtClean="0"/>
              <a:t> solution, the plasma </a:t>
            </a:r>
            <a:r>
              <a:rPr lang="en-US" dirty="0" smtClean="0">
                <a:solidFill>
                  <a:srgbClr val="FF0000"/>
                </a:solidFill>
              </a:rPr>
              <a:t>membrane</a:t>
            </a:r>
            <a:r>
              <a:rPr lang="en-US" dirty="0" smtClean="0"/>
              <a:t> </a:t>
            </a:r>
            <a:r>
              <a:rPr lang="en-US" u="sng" dirty="0" smtClean="0"/>
              <a:t>pulls </a:t>
            </a:r>
            <a:r>
              <a:rPr lang="en-US" u="sng" dirty="0" smtClean="0">
                <a:solidFill>
                  <a:srgbClr val="FF0000"/>
                </a:solidFill>
              </a:rPr>
              <a:t>away</a:t>
            </a:r>
            <a:r>
              <a:rPr lang="en-US" u="sng" dirty="0" smtClean="0"/>
              <a:t> </a:t>
            </a:r>
            <a:r>
              <a:rPr lang="en-US" dirty="0" smtClean="0"/>
              <a:t>from </a:t>
            </a:r>
            <a:r>
              <a:rPr lang="en-US" u="sng" dirty="0" smtClean="0"/>
              <a:t>the cell wall by a process called </a:t>
            </a:r>
            <a:r>
              <a:rPr lang="en-US" b="1" u="sng" dirty="0" smtClean="0"/>
              <a:t>plasmolysis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3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17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22017" y="3198168"/>
            <a:ext cx="4664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/>
              <a:t>Video: Plasmolysis of </a:t>
            </a:r>
            <a:r>
              <a:rPr lang="en-US" dirty="0" smtClean="0"/>
              <a:t>Plant Cells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Cells Without Cell Walls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cell walls </a:t>
            </a:r>
            <a:r>
              <a:rPr lang="en-US" dirty="0" smtClean="0">
                <a:solidFill>
                  <a:srgbClr val="FF0000"/>
                </a:solidFill>
              </a:rPr>
              <a:t>solve</a:t>
            </a:r>
            <a:r>
              <a:rPr lang="en-US" dirty="0" smtClean="0"/>
              <a:t> the </a:t>
            </a:r>
            <a:r>
              <a:rPr lang="en-US" dirty="0" err="1" smtClean="0"/>
              <a:t>osmolarity</a:t>
            </a:r>
            <a:r>
              <a:rPr lang="en-US" dirty="0" smtClean="0"/>
              <a:t> problem by </a:t>
            </a:r>
            <a:r>
              <a:rPr lang="en-US" dirty="0" smtClean="0">
                <a:solidFill>
                  <a:srgbClr val="FF0000"/>
                </a:solidFill>
              </a:rPr>
              <a:t>pumping</a:t>
            </a:r>
            <a:r>
              <a:rPr lang="en-US" dirty="0" smtClean="0"/>
              <a:t> </a:t>
            </a:r>
            <a:r>
              <a:rPr lang="en-US" u="sng" dirty="0" smtClean="0"/>
              <a:t>out inorganic 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reducing</a:t>
            </a:r>
            <a:r>
              <a:rPr lang="en-US" dirty="0" smtClean="0"/>
              <a:t> the </a:t>
            </a:r>
            <a:r>
              <a:rPr lang="en-US" u="sng" dirty="0" smtClean="0"/>
              <a:t>intracellular </a:t>
            </a:r>
            <a:r>
              <a:rPr lang="en-US" u="sng" dirty="0" err="1" smtClean="0"/>
              <a:t>osmolarity</a:t>
            </a:r>
            <a:endParaRPr lang="en-US" u="sng" dirty="0" smtClean="0"/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</a:t>
            </a:r>
            <a:r>
              <a:rPr lang="en-US" u="sng" dirty="0" smtClean="0"/>
              <a:t>intracellular</a:t>
            </a:r>
            <a:r>
              <a:rPr lang="en-US" dirty="0" smtClean="0"/>
              <a:t> </a:t>
            </a:r>
            <a:r>
              <a:rPr lang="en-US" u="sng" dirty="0" err="1" smtClean="0"/>
              <a:t>osmolarity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difference</a:t>
            </a:r>
            <a:r>
              <a:rPr lang="en-US" dirty="0" smtClean="0"/>
              <a:t> in solute concentration </a:t>
            </a:r>
            <a:r>
              <a:rPr lang="en-US" dirty="0" smtClean="0">
                <a:solidFill>
                  <a:srgbClr val="FF0000"/>
                </a:solidFill>
              </a:rPr>
              <a:t>between</a:t>
            </a:r>
            <a:r>
              <a:rPr lang="en-US" dirty="0" smtClean="0"/>
              <a:t> the cell and the surroundings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Simple Diffusion Is </a:t>
            </a:r>
            <a:r>
              <a:rPr lang="en-US" dirty="0"/>
              <a:t>Typically </a:t>
            </a:r>
            <a:r>
              <a:rPr lang="en-US" dirty="0" smtClean="0"/>
              <a:t>Limited to Small, Nonpolar Molecules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use membrane models to study diffusion</a:t>
            </a:r>
          </a:p>
          <a:p>
            <a:r>
              <a:rPr lang="en-US" dirty="0" smtClean="0"/>
              <a:t>Alec </a:t>
            </a:r>
            <a:r>
              <a:rPr lang="en-US" dirty="0" err="1" smtClean="0"/>
              <a:t>Bangham</a:t>
            </a:r>
            <a:r>
              <a:rPr lang="en-US" dirty="0" smtClean="0"/>
              <a:t> and colleagues found that when </a:t>
            </a:r>
            <a:r>
              <a:rPr lang="en-US" dirty="0" smtClean="0">
                <a:solidFill>
                  <a:srgbClr val="FF0000"/>
                </a:solidFill>
              </a:rPr>
              <a:t>lipids</a:t>
            </a:r>
            <a:r>
              <a:rPr lang="en-US" dirty="0" smtClean="0"/>
              <a:t> from cell membranes are dispersed in water, they form </a:t>
            </a:r>
            <a:r>
              <a:rPr lang="en-US" i="1" dirty="0" smtClean="0">
                <a:solidFill>
                  <a:srgbClr val="FF0000"/>
                </a:solidFill>
              </a:rPr>
              <a:t>liposomes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 vesicles forming a closed, spherical lipid bilayer </a:t>
            </a:r>
            <a:r>
              <a:rPr lang="en-US" dirty="0" smtClean="0">
                <a:solidFill>
                  <a:srgbClr val="FF0000"/>
                </a:solidFill>
              </a:rPr>
              <a:t>lacking</a:t>
            </a:r>
            <a:r>
              <a:rPr lang="en-US" dirty="0" smtClean="0"/>
              <a:t> 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Use of Liposomes to Study Diffusion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Bangham</a:t>
            </a:r>
            <a:r>
              <a:rPr lang="en-US" dirty="0" smtClean="0"/>
              <a:t> trapped solutes inside liposomes and </a:t>
            </a:r>
            <a:r>
              <a:rPr lang="en-US" dirty="0" smtClean="0">
                <a:solidFill>
                  <a:srgbClr val="FF0000"/>
                </a:solidFill>
              </a:rPr>
              <a:t>measured</a:t>
            </a:r>
            <a:r>
              <a:rPr lang="en-US" dirty="0" smtClean="0"/>
              <a:t> the rate at which they </a:t>
            </a:r>
            <a:r>
              <a:rPr lang="en-US" dirty="0" smtClean="0">
                <a:solidFill>
                  <a:srgbClr val="FF0000"/>
                </a:solidFill>
              </a:rPr>
              <a:t>diffused</a:t>
            </a:r>
            <a:r>
              <a:rPr lang="en-US" dirty="0" smtClean="0"/>
              <a:t> out</a:t>
            </a:r>
          </a:p>
          <a:p>
            <a:r>
              <a:rPr lang="en-US" dirty="0" smtClean="0"/>
              <a:t>Ions were trapped inside the liposomes for days, and small uncharged molecules such as oxygen diffused too rapidly to measure</a:t>
            </a:r>
          </a:p>
          <a:p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Factors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 affecting diffusion</a:t>
            </a:r>
            <a:r>
              <a:rPr lang="en-US" dirty="0" smtClean="0"/>
              <a:t>: </a:t>
            </a:r>
            <a:r>
              <a:rPr lang="en-US" i="1" u="sng" dirty="0" smtClean="0"/>
              <a:t>size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u="sng" dirty="0" smtClean="0"/>
              <a:t>polarity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u="sng" dirty="0" smtClean="0"/>
              <a:t>charge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3" y="66294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8.1 Cells and Transport Processes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Cells and cellular </a:t>
            </a:r>
            <a:r>
              <a:rPr lang="en-US" dirty="0" smtClean="0"/>
              <a:t>compartments are </a:t>
            </a:r>
            <a:r>
              <a:rPr lang="en-US" dirty="0" smtClean="0">
                <a:solidFill>
                  <a:srgbClr val="FF0000"/>
                </a:solidFill>
              </a:rPr>
              <a:t>able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accumulate</a:t>
            </a:r>
            <a:r>
              <a:rPr lang="en-US" dirty="0" smtClean="0"/>
              <a:t> a variety of substances in </a:t>
            </a:r>
            <a:r>
              <a:rPr lang="en-US" dirty="0" smtClean="0">
                <a:solidFill>
                  <a:srgbClr val="FF0000"/>
                </a:solidFill>
              </a:rPr>
              <a:t>concentrations</a:t>
            </a:r>
            <a:r>
              <a:rPr lang="en-US" dirty="0" smtClean="0"/>
              <a:t> that are very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from those of the surroundings</a:t>
            </a:r>
          </a:p>
          <a:p>
            <a:r>
              <a:rPr lang="en-US" dirty="0" smtClean="0"/>
              <a:t>This process is known as </a:t>
            </a:r>
            <a:r>
              <a:rPr lang="en-US" i="1" dirty="0" smtClean="0">
                <a:solidFill>
                  <a:srgbClr val="FF0000"/>
                </a:solidFill>
              </a:rPr>
              <a:t>homeostasis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of the substances that </a:t>
            </a:r>
            <a:r>
              <a:rPr lang="en-US" dirty="0" smtClean="0">
                <a:solidFill>
                  <a:srgbClr val="FF0000"/>
                </a:solidFill>
              </a:rPr>
              <a:t>move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across membranes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dissolved </a:t>
            </a:r>
            <a:r>
              <a:rPr lang="en-US" dirty="0" smtClean="0">
                <a:solidFill>
                  <a:srgbClr val="FF6600"/>
                </a:solidFill>
              </a:rPr>
              <a:t>gases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ions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6600"/>
                </a:solidFill>
              </a:rPr>
              <a:t>small organic molecules</a:t>
            </a:r>
            <a:r>
              <a:rPr lang="en-US" dirty="0" smtClean="0"/>
              <a:t>; </a:t>
            </a:r>
            <a:r>
              <a:rPr lang="en-US" dirty="0"/>
              <a:t>these </a:t>
            </a:r>
            <a:r>
              <a:rPr lang="en-US" dirty="0" smtClean="0"/>
              <a:t>are </a:t>
            </a:r>
            <a:r>
              <a:rPr lang="en-US" i="1" dirty="0" smtClean="0">
                <a:solidFill>
                  <a:srgbClr val="FF0000"/>
                </a:solidFill>
              </a:rPr>
              <a:t>solutes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Solute Size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</a:t>
            </a:r>
            <a:r>
              <a:rPr lang="en-US" dirty="0" smtClean="0">
                <a:solidFill>
                  <a:srgbClr val="FF6600"/>
                </a:solidFill>
              </a:rPr>
              <a:t>lipid bilayers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permeable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 molecules—</a:t>
            </a:r>
            <a:r>
              <a:rPr lang="en-US" u="sng" dirty="0" smtClean="0"/>
              <a:t>water</a:t>
            </a:r>
            <a:r>
              <a:rPr lang="en-US" dirty="0" smtClean="0"/>
              <a:t>, </a:t>
            </a:r>
            <a:r>
              <a:rPr lang="en-US" u="sng" dirty="0" smtClean="0"/>
              <a:t>oxygen</a:t>
            </a:r>
            <a:r>
              <a:rPr lang="en-US" dirty="0" smtClean="0"/>
              <a:t>, </a:t>
            </a:r>
            <a:r>
              <a:rPr lang="en-US" u="sng" dirty="0" smtClean="0"/>
              <a:t>carbon</a:t>
            </a:r>
            <a:r>
              <a:rPr lang="en-US" dirty="0" smtClean="0"/>
              <a:t> dioxide—than larger ones</a:t>
            </a:r>
          </a:p>
          <a:p>
            <a:r>
              <a:rPr lang="en-US" dirty="0" smtClean="0"/>
              <a:t>But without a transporter, even these small molecules move more slowly than in the absence of a membrane</a:t>
            </a:r>
          </a:p>
          <a:p>
            <a:r>
              <a:rPr lang="en-US" dirty="0" smtClean="0"/>
              <a:t>Still,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diffuses more </a:t>
            </a:r>
            <a:r>
              <a:rPr lang="en-US" dirty="0" smtClean="0">
                <a:solidFill>
                  <a:srgbClr val="FF0000"/>
                </a:solidFill>
              </a:rPr>
              <a:t>rapidly</a:t>
            </a:r>
            <a:r>
              <a:rPr lang="en-US" dirty="0" smtClean="0"/>
              <a:t> </a:t>
            </a:r>
            <a:r>
              <a:rPr lang="en-US" u="sng" dirty="0" smtClean="0"/>
              <a:t>than would be expected for a polar molecule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0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Diffusion of Water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thought that membranes contain </a:t>
            </a:r>
            <a:r>
              <a:rPr lang="en-US" dirty="0" smtClean="0">
                <a:solidFill>
                  <a:srgbClr val="FF0000"/>
                </a:solidFill>
              </a:rPr>
              <a:t>tiny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pores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allow</a:t>
            </a:r>
            <a:r>
              <a:rPr lang="en-US" dirty="0" smtClean="0"/>
              <a:t> water to </a:t>
            </a:r>
            <a:r>
              <a:rPr lang="en-US" dirty="0" smtClean="0">
                <a:solidFill>
                  <a:srgbClr val="FF0000"/>
                </a:solidFill>
              </a:rPr>
              <a:t>diffuse</a:t>
            </a:r>
            <a:r>
              <a:rPr lang="en-US" dirty="0" smtClean="0"/>
              <a:t> more rapidly than predicted based on its polarity</a:t>
            </a:r>
          </a:p>
          <a:p>
            <a:r>
              <a:rPr lang="en-US" dirty="0" smtClean="0"/>
              <a:t>Alternatively, perhaps membrane </a:t>
            </a:r>
            <a:r>
              <a:rPr lang="en-US" dirty="0" smtClean="0">
                <a:solidFill>
                  <a:srgbClr val="FF0000"/>
                </a:solidFill>
              </a:rPr>
              <a:t>lipid</a:t>
            </a:r>
            <a:r>
              <a:rPr lang="en-US" dirty="0" smtClean="0"/>
              <a:t> movement </a:t>
            </a:r>
            <a:r>
              <a:rPr lang="en-US" dirty="0" smtClean="0">
                <a:solidFill>
                  <a:srgbClr val="FF0000"/>
                </a:solidFill>
              </a:rPr>
              <a:t>creates</a:t>
            </a:r>
            <a:r>
              <a:rPr lang="en-US" dirty="0" smtClean="0"/>
              <a:t> transient </a:t>
            </a:r>
            <a:r>
              <a:rPr lang="en-US" altLang="ja-JP" dirty="0" smtClean="0"/>
              <a:t>“</a:t>
            </a:r>
            <a:r>
              <a:rPr lang="en-US" altLang="ja-JP" dirty="0" smtClean="0">
                <a:solidFill>
                  <a:srgbClr val="FF0000"/>
                </a:solidFill>
              </a:rPr>
              <a:t>holes</a:t>
            </a:r>
            <a:r>
              <a:rPr lang="en-US" altLang="ja-JP" dirty="0" smtClean="0"/>
              <a:t>” through which the water can move</a:t>
            </a:r>
          </a:p>
          <a:p>
            <a:r>
              <a:rPr lang="en-US" dirty="0" smtClean="0"/>
              <a:t>There is little evidence for these hypotheses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9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Solute Polarity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bilayers are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u="sng" dirty="0" smtClean="0"/>
              <a:t>permeable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nonpolar</a:t>
            </a:r>
            <a:r>
              <a:rPr lang="en-US" dirty="0" smtClean="0"/>
              <a:t> substances </a:t>
            </a:r>
            <a:r>
              <a:rPr lang="en-US" u="sng" dirty="0" smtClean="0"/>
              <a:t>than to polar </a:t>
            </a:r>
            <a:r>
              <a:rPr lang="en-US" dirty="0" smtClean="0"/>
              <a:t>ones</a:t>
            </a:r>
          </a:p>
          <a:p>
            <a:r>
              <a:rPr lang="en-US" dirty="0" smtClean="0"/>
              <a:t>Nonpolar substances </a:t>
            </a:r>
            <a:r>
              <a:rPr lang="en-US" dirty="0" smtClean="0">
                <a:solidFill>
                  <a:srgbClr val="FF0000"/>
                </a:solidFill>
              </a:rPr>
              <a:t>dissolve</a:t>
            </a:r>
            <a:r>
              <a:rPr lang="en-US" dirty="0" smtClean="0"/>
              <a:t> readily </a:t>
            </a:r>
            <a:r>
              <a:rPr lang="en-US" dirty="0" smtClean="0">
                <a:solidFill>
                  <a:srgbClr val="FF0000"/>
                </a:solidFill>
              </a:rPr>
              <a:t>into</a:t>
            </a:r>
            <a:r>
              <a:rPr lang="en-US" dirty="0" smtClean="0"/>
              <a:t> the hydrophobic region of the bilayer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u="sng" dirty="0" smtClean="0"/>
              <a:t>nonpolar</a:t>
            </a:r>
            <a:r>
              <a:rPr lang="en-US" dirty="0" smtClean="0"/>
              <a:t> molecules </a:t>
            </a:r>
            <a:r>
              <a:rPr lang="en-US" dirty="0" smtClean="0">
                <a:solidFill>
                  <a:srgbClr val="FF0000"/>
                </a:solidFill>
              </a:rPr>
              <a:t>such</a:t>
            </a:r>
            <a:r>
              <a:rPr lang="en-US" dirty="0" smtClean="0"/>
              <a:t> as </a:t>
            </a:r>
            <a:r>
              <a:rPr lang="en-US" u="sng" dirty="0" smtClean="0"/>
              <a:t>estrogen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u="sng" dirty="0" smtClean="0"/>
              <a:t>testosterone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cross</a:t>
            </a:r>
            <a:r>
              <a:rPr lang="en-US" dirty="0" smtClean="0"/>
              <a:t> membranes easily, </a:t>
            </a:r>
            <a:r>
              <a:rPr lang="en-US" dirty="0" smtClean="0">
                <a:solidFill>
                  <a:srgbClr val="FF0000"/>
                </a:solidFill>
              </a:rPr>
              <a:t>despite</a:t>
            </a:r>
            <a:r>
              <a:rPr lang="en-US" dirty="0" smtClean="0"/>
              <a:t> their large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 Measure of Solute Polarity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Polarity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FF6600"/>
                </a:solidFill>
              </a:rPr>
              <a:t>solute</a:t>
            </a:r>
            <a:r>
              <a:rPr lang="en-US" dirty="0" smtClean="0"/>
              <a:t> can be </a:t>
            </a:r>
            <a:r>
              <a:rPr lang="en-US" u="sng" dirty="0" smtClean="0"/>
              <a:t>measured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of its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solubility in an organic solvent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its solubility in water</a:t>
            </a:r>
          </a:p>
          <a:p>
            <a:r>
              <a:rPr lang="en-US" dirty="0" smtClean="0"/>
              <a:t>This is called the </a:t>
            </a:r>
            <a:r>
              <a:rPr lang="en-US" i="1" u="sng" dirty="0" smtClean="0">
                <a:ln>
                  <a:solidFill>
                    <a:srgbClr val="008000"/>
                  </a:solidFill>
                </a:ln>
                <a:solidFill>
                  <a:srgbClr val="FF6600"/>
                </a:solidFill>
              </a:rPr>
              <a:t>partition coefficient</a:t>
            </a:r>
          </a:p>
          <a:p>
            <a:r>
              <a:rPr lang="en-US" dirty="0" smtClean="0"/>
              <a:t>In general,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nonpolar</a:t>
            </a:r>
            <a:r>
              <a:rPr lang="en-US" dirty="0" smtClean="0"/>
              <a:t> (</a:t>
            </a:r>
            <a:r>
              <a:rPr lang="en-US" u="sng" dirty="0" smtClean="0"/>
              <a:t>hydrophobic</a:t>
            </a:r>
            <a:r>
              <a:rPr lang="en-US" dirty="0" smtClean="0"/>
              <a:t>) a substance is, the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</a:rPr>
              <a:t>higher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 </a:t>
            </a:r>
            <a:r>
              <a:rPr lang="en-US" u="sng" dirty="0" smtClean="0"/>
              <a:t>the partition coefficient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6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Solute Charge</a:t>
            </a: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relative </a:t>
            </a:r>
            <a:r>
              <a:rPr lang="en-US" dirty="0" smtClean="0">
                <a:solidFill>
                  <a:srgbClr val="FF0000"/>
                </a:solidFill>
              </a:rPr>
              <a:t>impermeability</a:t>
            </a:r>
            <a:r>
              <a:rPr lang="en-US" dirty="0" smtClean="0"/>
              <a:t> of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FF6600"/>
                </a:solidFill>
              </a:rPr>
              <a:t>polar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substances, especially </a:t>
            </a:r>
            <a:r>
              <a:rPr lang="en-US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ions</a:t>
            </a:r>
            <a:r>
              <a:rPr lang="en-US" dirty="0" smtClean="0"/>
              <a:t>, is </a:t>
            </a:r>
            <a:r>
              <a:rPr lang="en-US" dirty="0" smtClean="0">
                <a:solidFill>
                  <a:srgbClr val="FF0000"/>
                </a:solidFill>
              </a:rPr>
              <a:t>due</a:t>
            </a:r>
            <a:r>
              <a:rPr lang="en-US" dirty="0" smtClean="0"/>
              <a:t> </a:t>
            </a:r>
            <a:r>
              <a:rPr lang="en-US" u="sng" dirty="0" smtClean="0"/>
              <a:t>to their association </a:t>
            </a:r>
            <a:r>
              <a:rPr lang="en-US" u="sng" dirty="0" smtClean="0">
                <a:solidFill>
                  <a:srgbClr val="FF0000"/>
                </a:solidFill>
              </a:rPr>
              <a:t>with</a:t>
            </a:r>
            <a:r>
              <a:rPr lang="en-US" u="sng" dirty="0" smtClean="0"/>
              <a:t>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  <a:solidFill>
                  <a:srgbClr val="FF6600"/>
                </a:solidFill>
              </a:rPr>
              <a:t>water</a:t>
            </a:r>
            <a:r>
              <a:rPr lang="en-US" u="sng" dirty="0" smtClean="0">
                <a:solidFill>
                  <a:srgbClr val="FF6600"/>
                </a:solidFill>
              </a:rPr>
              <a:t> </a:t>
            </a:r>
            <a:r>
              <a:rPr lang="en-US" u="sng" dirty="0" smtClean="0"/>
              <a:t>molecules</a:t>
            </a:r>
          </a:p>
          <a:p>
            <a:r>
              <a:rPr lang="en-US" dirty="0" smtClean="0"/>
              <a:t>The molecules of water </a:t>
            </a:r>
            <a:r>
              <a:rPr lang="en-US" dirty="0" smtClean="0">
                <a:solidFill>
                  <a:srgbClr val="FF0000"/>
                </a:solidFill>
              </a:rPr>
              <a:t>form</a:t>
            </a:r>
            <a:r>
              <a:rPr lang="en-US" dirty="0" smtClean="0"/>
              <a:t> a 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shell of hydration </a:t>
            </a:r>
            <a:r>
              <a:rPr lang="en-US" dirty="0" smtClean="0">
                <a:solidFill>
                  <a:srgbClr val="FF0000"/>
                </a:solidFill>
              </a:rPr>
              <a:t>around</a:t>
            </a:r>
            <a:r>
              <a:rPr lang="en-US" dirty="0" smtClean="0"/>
              <a:t> polar substances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for these substances to </a:t>
            </a:r>
            <a:r>
              <a:rPr lang="en-US" dirty="0" smtClean="0">
                <a:solidFill>
                  <a:srgbClr val="FF0000"/>
                </a:solidFill>
              </a:rPr>
              <a:t>move</a:t>
            </a:r>
            <a:r>
              <a:rPr lang="en-US" dirty="0" smtClean="0"/>
              <a:t> into a membrane, the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molecules must be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  <a:r>
              <a:rPr lang="en-US" dirty="0" smtClean="0"/>
              <a:t>, a </a:t>
            </a:r>
            <a:r>
              <a:rPr lang="en-US" u="sng" dirty="0" smtClean="0"/>
              <a:t>process that </a:t>
            </a:r>
            <a:r>
              <a:rPr lang="en-US" u="sng" dirty="0" smtClean="0">
                <a:solidFill>
                  <a:srgbClr val="FF0000"/>
                </a:solidFill>
              </a:rPr>
              <a:t>requires</a:t>
            </a:r>
            <a:r>
              <a:rPr lang="en-US" u="sng" dirty="0" smtClean="0"/>
              <a:t>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Solute Charge—Relevance to Cell Function</a:t>
            </a:r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, </a:t>
            </a:r>
            <a:r>
              <a:rPr lang="en-US" dirty="0" smtClean="0"/>
              <a:t>every cell must </a:t>
            </a:r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an </a:t>
            </a:r>
            <a:r>
              <a:rPr lang="en-US" dirty="0" smtClean="0">
                <a:solidFill>
                  <a:srgbClr val="FF0000"/>
                </a:solidFill>
              </a:rPr>
              <a:t>electrochemical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/>
              <a:t> across its plasma membrane</a:t>
            </a:r>
          </a:p>
          <a:p>
            <a:r>
              <a:rPr lang="en-US" dirty="0" smtClean="0"/>
              <a:t>In most cases, this potential is a </a:t>
            </a:r>
            <a:r>
              <a:rPr lang="en-US" dirty="0" smtClean="0">
                <a:solidFill>
                  <a:srgbClr val="FF0000"/>
                </a:solidFill>
              </a:rPr>
              <a:t>gradient</a:t>
            </a:r>
            <a:r>
              <a:rPr lang="en-US" dirty="0" smtClean="0"/>
              <a:t> of either </a:t>
            </a:r>
            <a:r>
              <a:rPr lang="en-US" dirty="0" smtClean="0">
                <a:solidFill>
                  <a:srgbClr val="FF0000"/>
                </a:solidFill>
              </a:rPr>
              <a:t>sodium</a:t>
            </a:r>
            <a:r>
              <a:rPr lang="en-US" dirty="0" smtClean="0"/>
              <a:t> ions (animal cells) or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(other types of cells)</a:t>
            </a:r>
          </a:p>
          <a:p>
            <a:r>
              <a:rPr lang="en-US" dirty="0" smtClean="0"/>
              <a:t>Membranes </a:t>
            </a:r>
            <a:r>
              <a:rPr lang="en-US" dirty="0" smtClean="0">
                <a:solidFill>
                  <a:srgbClr val="FF6600"/>
                </a:solidFill>
              </a:rPr>
              <a:t>must</a:t>
            </a:r>
            <a:r>
              <a:rPr lang="en-US" dirty="0" smtClean="0"/>
              <a:t> still be able to </a:t>
            </a:r>
            <a:r>
              <a:rPr lang="en-US" dirty="0" smtClean="0">
                <a:solidFill>
                  <a:srgbClr val="FF0000"/>
                </a:solidFill>
              </a:rPr>
              <a:t>allow</a:t>
            </a:r>
            <a:r>
              <a:rPr lang="en-US" dirty="0" smtClean="0"/>
              <a:t> ions to cross the bilayer in a </a:t>
            </a:r>
            <a:r>
              <a:rPr lang="en-US" dirty="0" smtClean="0">
                <a:solidFill>
                  <a:srgbClr val="FF0000"/>
                </a:solidFill>
              </a:rPr>
              <a:t>controlled</a:t>
            </a:r>
            <a:r>
              <a:rPr lang="en-US" dirty="0" smtClean="0"/>
              <a:t> manner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Rate of Simple Diffusion Is Directly Proportional to the Concentration Gradient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Thermodynamically</a:t>
            </a:r>
            <a:r>
              <a:rPr lang="en-US" dirty="0" smtClean="0"/>
              <a:t>, simple </a:t>
            </a:r>
            <a:r>
              <a:rPr lang="en-US" dirty="0" smtClean="0">
                <a:solidFill>
                  <a:srgbClr val="FF0000"/>
                </a:solidFill>
              </a:rPr>
              <a:t>diffusion</a:t>
            </a:r>
            <a:r>
              <a:rPr lang="en-US" dirty="0" smtClean="0"/>
              <a:t> is always an </a:t>
            </a:r>
            <a:r>
              <a:rPr lang="en-US" dirty="0" smtClean="0">
                <a:solidFill>
                  <a:srgbClr val="FF0000"/>
                </a:solidFill>
              </a:rPr>
              <a:t>exergonic</a:t>
            </a:r>
            <a:r>
              <a:rPr lang="en-US" dirty="0" smtClean="0"/>
              <a:t> process, requiring no input of energy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Kinetically</a:t>
            </a:r>
            <a:r>
              <a:rPr lang="en-US" dirty="0" smtClean="0"/>
              <a:t>, the </a:t>
            </a:r>
            <a:r>
              <a:rPr lang="en-US" u="sng" dirty="0" smtClean="0"/>
              <a:t>net rate of transport </a:t>
            </a:r>
            <a:r>
              <a:rPr lang="en-US" dirty="0" smtClean="0"/>
              <a:t>for a substance is </a:t>
            </a:r>
            <a:r>
              <a:rPr lang="en-US" u="sng" dirty="0" smtClean="0"/>
              <a:t>proportional to its concentration difference across the membrane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7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v</a:t>
            </a:r>
            <a:r>
              <a:rPr lang="en-US" baseline="-25000" dirty="0" err="1" smtClean="0"/>
              <a:t>inward</a:t>
            </a:r>
            <a:r>
              <a:rPr lang="en-US" baseline="-25000" dirty="0" smtClean="0"/>
              <a:t> </a:t>
            </a: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v </a:t>
            </a:r>
            <a:r>
              <a:rPr lang="en-US" baseline="-25000" dirty="0" smtClean="0"/>
              <a:t>inward</a:t>
            </a:r>
            <a:r>
              <a:rPr lang="en-US" dirty="0" smtClean="0"/>
              <a:t> = rate of diffusion in moles/sec-cm</a:t>
            </a:r>
            <a:r>
              <a:rPr lang="en-US" baseline="30000" dirty="0" smtClean="0"/>
              <a:t>2</a:t>
            </a:r>
          </a:p>
          <a:p>
            <a:pPr lvl="1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/>
              <a:t>[S] = [S]</a:t>
            </a:r>
            <a:r>
              <a:rPr lang="en-US" baseline="-25000" dirty="0" smtClean="0"/>
              <a:t> outside</a:t>
            </a:r>
            <a:r>
              <a:rPr lang="en-US" dirty="0" smtClean="0"/>
              <a:t> – [S]</a:t>
            </a:r>
            <a:r>
              <a:rPr lang="en-US" baseline="-25000" dirty="0" smtClean="0"/>
              <a:t> inside</a:t>
            </a:r>
          </a:p>
          <a:p>
            <a:pPr lvl="1"/>
            <a:r>
              <a:rPr lang="en-US" i="1" dirty="0" smtClean="0"/>
              <a:t> P</a:t>
            </a:r>
            <a:r>
              <a:rPr lang="en-US" dirty="0" smtClean="0"/>
              <a:t> = </a:t>
            </a:r>
            <a:r>
              <a:rPr lang="en-US" u="sng" dirty="0" smtClean="0"/>
              <a:t>permeability coefficient</a:t>
            </a:r>
            <a:r>
              <a:rPr lang="en-US" dirty="0" smtClean="0"/>
              <a:t>, which </a:t>
            </a:r>
            <a:r>
              <a:rPr lang="en-US" u="sng" dirty="0" smtClean="0"/>
              <a:t>depends</a:t>
            </a:r>
            <a:r>
              <a:rPr lang="en-US" dirty="0" smtClean="0"/>
              <a:t> on </a:t>
            </a:r>
            <a:r>
              <a:rPr lang="en-US" u="sng" dirty="0" smtClean="0"/>
              <a:t>thickness</a:t>
            </a:r>
            <a:r>
              <a:rPr lang="en-US" dirty="0" smtClean="0"/>
              <a:t> and </a:t>
            </a:r>
            <a:r>
              <a:rPr lang="en-US" u="sng" dirty="0" smtClean="0"/>
              <a:t>viscosity</a:t>
            </a:r>
            <a:r>
              <a:rPr lang="en-US" dirty="0" smtClean="0"/>
              <a:t> of the membrane</a:t>
            </a:r>
          </a:p>
          <a:p>
            <a:r>
              <a:rPr lang="en-US" dirty="0" smtClean="0"/>
              <a:t>Simple diffusion has a linear relationship between inward flux of solute and the concentration gradient of the solute</a:t>
            </a:r>
          </a:p>
        </p:txBody>
      </p:sp>
      <p:pic>
        <p:nvPicPr>
          <p:cNvPr id="39940" name="Picture 5" descr="C:\Users\dking\Desktop\chap008\8-1_EQ_pg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" y="1451499"/>
            <a:ext cx="256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>
          <a:xfrm>
            <a:off x="298704" y="765048"/>
            <a:ext cx="8546592" cy="51690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8.3 Facilitated Diffusion: Protein-Mediated Movement Down the Gradient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substances in the cell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too large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too polar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cross membranes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simple diffusion</a:t>
            </a:r>
          </a:p>
          <a:p>
            <a:r>
              <a:rPr lang="en-US" dirty="0" smtClean="0"/>
              <a:t>These can </a:t>
            </a:r>
            <a:r>
              <a:rPr lang="en-US" dirty="0" smtClean="0">
                <a:solidFill>
                  <a:srgbClr val="FF0000"/>
                </a:solidFill>
              </a:rPr>
              <a:t>move</a:t>
            </a:r>
            <a:r>
              <a:rPr lang="en-US" dirty="0" smtClean="0"/>
              <a:t> in and out of cells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the assistance of </a:t>
            </a:r>
            <a:r>
              <a:rPr lang="en-US" b="1" dirty="0" smtClean="0"/>
              <a:t>transport proteins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the process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exergonic</a:t>
            </a:r>
            <a:r>
              <a:rPr lang="en-US" dirty="0" smtClean="0"/>
              <a:t>, it is </a:t>
            </a:r>
            <a:r>
              <a:rPr lang="en-US" dirty="0" smtClean="0">
                <a:solidFill>
                  <a:srgbClr val="FF0000"/>
                </a:solidFill>
              </a:rPr>
              <a:t>called</a:t>
            </a:r>
            <a:r>
              <a:rPr lang="en-US" dirty="0" smtClean="0"/>
              <a:t> </a:t>
            </a:r>
            <a:r>
              <a:rPr lang="en-US" b="1" dirty="0" smtClean="0"/>
              <a:t>facilitated diffusion</a:t>
            </a:r>
            <a:r>
              <a:rPr lang="en-US" dirty="0" smtClean="0"/>
              <a:t>; the solute </a:t>
            </a:r>
            <a:r>
              <a:rPr lang="en-US" u="sng" dirty="0" smtClean="0"/>
              <a:t>diffuses as dictated by its concentration gradient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Is Central to Cell Function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central aspect of cell </a:t>
            </a:r>
            <a:r>
              <a:rPr lang="en-US" dirty="0" smtClean="0">
                <a:solidFill>
                  <a:srgbClr val="FF6600"/>
                </a:solidFill>
              </a:rPr>
              <a:t>function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selective</a:t>
            </a:r>
            <a:r>
              <a:rPr lang="en-US" dirty="0" smtClean="0"/>
              <a:t> </a:t>
            </a:r>
            <a:r>
              <a:rPr lang="en-US" b="1" dirty="0" smtClean="0"/>
              <a:t>transport,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movement </a:t>
            </a:r>
            <a:r>
              <a:rPr lang="en-US" dirty="0" smtClean="0"/>
              <a:t>of ions or small organic molecules (</a:t>
            </a:r>
            <a:r>
              <a:rPr lang="en-US" i="1" dirty="0" smtClean="0">
                <a:solidFill>
                  <a:srgbClr val="FF6600"/>
                </a:solidFill>
              </a:rPr>
              <a:t>metabolites</a:t>
            </a:r>
            <a:r>
              <a:rPr lang="en-US" i="1" dirty="0" smtClean="0"/>
              <a:t>:</a:t>
            </a:r>
            <a:r>
              <a:rPr lang="en-US" dirty="0" smtClean="0"/>
              <a:t> components of metabolic pathways)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1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Proteins in Facilitated Diffusion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input of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is needed in facilitated diffusion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role of the transport proteins is </a:t>
            </a:r>
            <a:r>
              <a:rPr lang="en-US" dirty="0" smtClean="0"/>
              <a:t>just to </a:t>
            </a:r>
            <a:r>
              <a:rPr lang="en-US" dirty="0" smtClean="0">
                <a:solidFill>
                  <a:srgbClr val="FF0000"/>
                </a:solidFill>
              </a:rPr>
              <a:t>provide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path</a:t>
            </a:r>
            <a:r>
              <a:rPr lang="en-US" dirty="0" smtClean="0"/>
              <a:t> through the lipid bilayer, </a:t>
            </a:r>
            <a:r>
              <a:rPr lang="en-US" dirty="0" smtClean="0">
                <a:solidFill>
                  <a:srgbClr val="FF0000"/>
                </a:solidFill>
              </a:rPr>
              <a:t>allowing</a:t>
            </a:r>
            <a:r>
              <a:rPr lang="en-US" dirty="0" smtClean="0"/>
              <a:t> the “</a:t>
            </a:r>
            <a:r>
              <a:rPr lang="en-US" altLang="ja-JP" dirty="0" smtClean="0"/>
              <a:t>downhill” movement </a:t>
            </a:r>
            <a:r>
              <a:rPr lang="en-US" altLang="ja-JP" dirty="0" smtClean="0">
                <a:solidFill>
                  <a:srgbClr val="FF0000"/>
                </a:solidFill>
              </a:rPr>
              <a:t>of</a:t>
            </a:r>
            <a:r>
              <a:rPr lang="en-US" altLang="ja-JP" dirty="0" smtClean="0"/>
              <a:t> a polar </a:t>
            </a:r>
            <a:r>
              <a:rPr lang="en-US" altLang="ja-JP" dirty="0" smtClean="0">
                <a:solidFill>
                  <a:srgbClr val="FF0000"/>
                </a:solidFill>
              </a:rPr>
              <a:t>or</a:t>
            </a:r>
            <a:r>
              <a:rPr lang="en-US" altLang="ja-JP" dirty="0" smtClean="0"/>
              <a:t> charged solute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1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Carrier Proteins and Channel Proteins Facilitate Diffusion by Different Mechanisms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6600"/>
                </a:solidFill>
              </a:rPr>
              <a:t>Transport proteins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</a:t>
            </a:r>
            <a:r>
              <a:rPr lang="en-US" u="sng" dirty="0" smtClean="0"/>
              <a:t>large</a:t>
            </a:r>
            <a:r>
              <a:rPr lang="en-US" dirty="0" smtClean="0"/>
              <a:t>, </a:t>
            </a:r>
            <a:r>
              <a:rPr lang="en-US" u="sng" dirty="0" smtClean="0"/>
              <a:t>integral</a:t>
            </a:r>
            <a:r>
              <a:rPr lang="en-US" dirty="0" smtClean="0"/>
              <a:t> membrane proteins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</a:t>
            </a:r>
            <a:r>
              <a:rPr lang="en-US" u="sng" dirty="0" smtClean="0"/>
              <a:t>multiple</a:t>
            </a:r>
            <a:r>
              <a:rPr lang="en-US" dirty="0" smtClean="0"/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segments</a:t>
            </a:r>
          </a:p>
          <a:p>
            <a:r>
              <a:rPr lang="en-US" b="1" dirty="0" smtClean="0"/>
              <a:t>Carrier proteins </a:t>
            </a:r>
            <a:r>
              <a:rPr lang="en-US" dirty="0" smtClean="0"/>
              <a:t>(</a:t>
            </a:r>
            <a:r>
              <a:rPr lang="en-US" i="1" u="sng" dirty="0" smtClean="0"/>
              <a:t>transporters</a:t>
            </a:r>
            <a:r>
              <a:rPr lang="en-US" dirty="0" smtClean="0"/>
              <a:t> or </a:t>
            </a:r>
            <a:r>
              <a:rPr lang="en-US" i="1" u="sng" dirty="0" err="1" smtClean="0"/>
              <a:t>permeases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bind</a:t>
            </a:r>
            <a:r>
              <a:rPr lang="en-US" dirty="0" smtClean="0"/>
              <a:t> solute molecules on one side of a membrane, undergo a </a:t>
            </a:r>
            <a:r>
              <a:rPr lang="en-US" dirty="0" smtClean="0">
                <a:solidFill>
                  <a:srgbClr val="FF0000"/>
                </a:solidFill>
              </a:rPr>
              <a:t>conformation</a:t>
            </a:r>
            <a:r>
              <a:rPr lang="en-US" dirty="0" smtClean="0"/>
              <a:t> change, and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 the solute on the other side of the membrane</a:t>
            </a:r>
          </a:p>
          <a:p>
            <a:r>
              <a:rPr lang="en-US" b="1" dirty="0" smtClean="0"/>
              <a:t>Channel proteins </a:t>
            </a:r>
            <a:r>
              <a:rPr lang="en-US" dirty="0" smtClean="0">
                <a:solidFill>
                  <a:srgbClr val="FF0000"/>
                </a:solidFill>
              </a:rPr>
              <a:t>form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hydrophilic</a:t>
            </a:r>
            <a:r>
              <a:rPr lang="en-US" dirty="0" smtClean="0"/>
              <a:t> </a:t>
            </a:r>
            <a:r>
              <a:rPr lang="en-US" i="1" dirty="0" smtClean="0"/>
              <a:t>channels</a:t>
            </a:r>
            <a:r>
              <a:rPr lang="en-US" dirty="0" smtClean="0"/>
              <a:t> through the membrane to </a:t>
            </a:r>
            <a:r>
              <a:rPr lang="en-US" dirty="0" smtClean="0">
                <a:solidFill>
                  <a:srgbClr val="FF0000"/>
                </a:solidFill>
              </a:rPr>
              <a:t>provide</a:t>
            </a:r>
            <a:r>
              <a:rPr lang="en-US" dirty="0" smtClean="0"/>
              <a:t> a passage route for solutes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Channels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r>
              <a:rPr lang="en-US" dirty="0" smtClean="0"/>
              <a:t> channels are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nonspecific</a:t>
            </a:r>
            <a:r>
              <a:rPr lang="en-US" dirty="0" smtClean="0"/>
              <a:t>, such as the </a:t>
            </a:r>
            <a:r>
              <a:rPr lang="en-US" i="1" u="sng" dirty="0" smtClean="0"/>
              <a:t>pores</a:t>
            </a:r>
            <a:r>
              <a:rPr lang="en-US" dirty="0" smtClean="0"/>
              <a:t> on the outer membranes of </a:t>
            </a:r>
            <a:r>
              <a:rPr lang="en-US" u="sng" dirty="0" smtClean="0"/>
              <a:t>bacteria</a:t>
            </a:r>
            <a:r>
              <a:rPr lang="en-US" dirty="0" smtClean="0"/>
              <a:t>, </a:t>
            </a:r>
            <a:r>
              <a:rPr lang="en-US" u="sng" dirty="0" smtClean="0"/>
              <a:t>mitochondria</a:t>
            </a:r>
            <a:r>
              <a:rPr lang="en-US" dirty="0" smtClean="0"/>
              <a:t>, and </a:t>
            </a:r>
            <a:r>
              <a:rPr lang="en-US" u="sng" dirty="0" smtClean="0"/>
              <a:t>chloroplasts</a:t>
            </a:r>
          </a:p>
          <a:p>
            <a:r>
              <a:rPr lang="en-US" dirty="0" smtClean="0"/>
              <a:t>Pores are </a:t>
            </a:r>
            <a:r>
              <a:rPr lang="en-US" dirty="0" smtClean="0">
                <a:solidFill>
                  <a:srgbClr val="FF0000"/>
                </a:solidFill>
              </a:rPr>
              <a:t>formed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proteins called </a:t>
            </a:r>
            <a:r>
              <a:rPr lang="en-US" i="1" dirty="0" err="1" smtClean="0">
                <a:solidFill>
                  <a:srgbClr val="FF0000"/>
                </a:solidFill>
              </a:rPr>
              <a:t>porins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allow passage of solutes up to a certain</a:t>
            </a:r>
            <a:r>
              <a:rPr lang="en-US" dirty="0"/>
              <a:t> molecular </a:t>
            </a:r>
            <a:r>
              <a:rPr lang="en-US" dirty="0" smtClean="0"/>
              <a:t>weight to pass (600)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channels are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highly</a:t>
            </a:r>
            <a:r>
              <a:rPr lang="en-US" dirty="0" smtClean="0"/>
              <a:t> selective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Ion Channels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of the smaller channels are </a:t>
            </a:r>
            <a:r>
              <a:rPr lang="en-US" dirty="0" smtClean="0">
                <a:solidFill>
                  <a:srgbClr val="FF0000"/>
                </a:solidFill>
              </a:rPr>
              <a:t>involved</a:t>
            </a:r>
            <a:r>
              <a:rPr lang="en-US" dirty="0" smtClean="0"/>
              <a:t> in ion transport and are </a:t>
            </a:r>
            <a:r>
              <a:rPr lang="en-US" u="sng" dirty="0" smtClean="0"/>
              <a:t>called </a:t>
            </a:r>
            <a:r>
              <a:rPr lang="en-US" i="1" u="sng" dirty="0" smtClean="0"/>
              <a:t>ion channels </a:t>
            </a:r>
          </a:p>
          <a:p>
            <a:r>
              <a:rPr lang="en-US" i="1" dirty="0" smtClean="0"/>
              <a:t>The movement of solutes through ion channels is much </a:t>
            </a:r>
            <a:r>
              <a:rPr lang="en-US" i="1" dirty="0" smtClean="0">
                <a:solidFill>
                  <a:srgbClr val="FF0000"/>
                </a:solidFill>
              </a:rPr>
              <a:t>faster</a:t>
            </a:r>
            <a:r>
              <a:rPr lang="en-US" i="1" dirty="0" smtClean="0"/>
              <a:t> than transport </a:t>
            </a:r>
            <a:r>
              <a:rPr lang="en-US" i="1" dirty="0" smtClean="0">
                <a:solidFill>
                  <a:srgbClr val="FF0000"/>
                </a:solidFill>
              </a:rPr>
              <a:t>by</a:t>
            </a:r>
            <a:r>
              <a:rPr lang="en-US" i="1" dirty="0" smtClean="0"/>
              <a:t> carrier proteins</a:t>
            </a:r>
          </a:p>
          <a:p>
            <a:r>
              <a:rPr lang="en-US" u="sng" dirty="0" smtClean="0"/>
              <a:t>This is likely because </a:t>
            </a:r>
            <a:r>
              <a:rPr lang="en-US" u="sng" dirty="0" smtClean="0">
                <a:solidFill>
                  <a:srgbClr val="FF0000"/>
                </a:solidFill>
              </a:rPr>
              <a:t>conformation</a:t>
            </a:r>
            <a:r>
              <a:rPr lang="en-US" u="sng" dirty="0" smtClean="0"/>
              <a:t> changes are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u="sng" dirty="0" smtClean="0"/>
              <a:t> required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Carrier Proteins Alternate Between Two Conformational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alternating conformation model </a:t>
            </a:r>
            <a:r>
              <a:rPr lang="en-US" dirty="0" smtClean="0"/>
              <a:t>states</a:t>
            </a:r>
            <a:r>
              <a:rPr lang="en-US" b="1" dirty="0" smtClean="0"/>
              <a:t> </a:t>
            </a:r>
            <a:r>
              <a:rPr lang="en-US" dirty="0" smtClean="0"/>
              <a:t>that a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carrier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protein is </a:t>
            </a:r>
            <a:r>
              <a:rPr lang="en-US" dirty="0" smtClean="0">
                <a:solidFill>
                  <a:srgbClr val="FF0000"/>
                </a:solidFill>
              </a:rPr>
              <a:t>allosteric</a:t>
            </a:r>
            <a:r>
              <a:rPr lang="en-US" dirty="0" smtClean="0"/>
              <a:t> protein and alternates between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conformational states</a:t>
            </a:r>
          </a:p>
          <a:p>
            <a:r>
              <a:rPr lang="en-US" dirty="0" smtClean="0"/>
              <a:t>In one state, the solute-binding site of the protein is accessible on one side of the membrane</a:t>
            </a:r>
          </a:p>
          <a:p>
            <a:r>
              <a:rPr lang="en-US" dirty="0" smtClean="0"/>
              <a:t>The protein shifts to the alternate conformation, with the solute-binding site on the other side of the membrane, triggering solute release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Carrier Proteins Are Analogous to Enzymes in Their Specificity and Kinetics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Carrier</a:t>
            </a:r>
            <a:r>
              <a:rPr lang="en-US" dirty="0" smtClean="0"/>
              <a:t> proteins are analogous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enzymes</a:t>
            </a:r>
          </a:p>
          <a:p>
            <a:pPr lvl="1"/>
            <a:r>
              <a:rPr lang="en-US" dirty="0" smtClean="0">
                <a:cs typeface="ＭＳ Ｐゴシック" charset="0"/>
              </a:rPr>
              <a:t>Facilitated </a:t>
            </a:r>
            <a:r>
              <a:rPr lang="en-US" dirty="0">
                <a:cs typeface="ＭＳ Ｐゴシック" charset="0"/>
              </a:rPr>
              <a:t>diffusion involves 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binding</a:t>
            </a:r>
            <a:r>
              <a:rPr lang="en-US" dirty="0">
                <a:cs typeface="ＭＳ Ｐゴシック" charset="0"/>
              </a:rPr>
              <a:t> a substrate on a 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specific</a:t>
            </a:r>
            <a:r>
              <a:rPr lang="en-US" dirty="0">
                <a:cs typeface="ＭＳ Ｐゴシック" charset="0"/>
              </a:rPr>
              <a:t> solute-binding </a:t>
            </a:r>
            <a:r>
              <a:rPr lang="en-US" dirty="0" smtClean="0">
                <a:cs typeface="ＭＳ Ｐゴシック" charset="0"/>
              </a:rPr>
              <a:t>site</a:t>
            </a:r>
          </a:p>
          <a:p>
            <a:pPr lvl="1"/>
            <a:r>
              <a:rPr lang="en-US" sz="2800" dirty="0" smtClean="0">
                <a:cs typeface="ＭＳ Ｐゴシック" charset="0"/>
              </a:rPr>
              <a:t>The </a:t>
            </a:r>
            <a:r>
              <a:rPr lang="en-US" sz="2800" dirty="0">
                <a:cs typeface="ＭＳ Ｐゴシック" charset="0"/>
              </a:rPr>
              <a:t>carrier protein and solute form an </a:t>
            </a:r>
            <a:r>
              <a:rPr lang="en-US" sz="2800" dirty="0" smtClean="0">
                <a:solidFill>
                  <a:srgbClr val="FF0000"/>
                </a:solidFill>
                <a:cs typeface="ＭＳ Ｐゴシック" charset="0"/>
              </a:rPr>
              <a:t>intermediate</a:t>
            </a:r>
          </a:p>
          <a:p>
            <a:pPr lvl="1"/>
            <a:r>
              <a:rPr lang="en-US" sz="2800" dirty="0" smtClean="0">
                <a:cs typeface="ＭＳ Ｐゴシック" charset="0"/>
              </a:rPr>
              <a:t>After </a:t>
            </a:r>
            <a:r>
              <a:rPr lang="en-US" sz="2800" dirty="0">
                <a:cs typeface="ＭＳ Ｐゴシック" charset="0"/>
              </a:rPr>
              <a:t>conformational </a:t>
            </a:r>
            <a:r>
              <a:rPr lang="en-US" sz="2800" dirty="0">
                <a:solidFill>
                  <a:srgbClr val="FF0000"/>
                </a:solidFill>
                <a:cs typeface="ＭＳ Ｐゴシック" charset="0"/>
              </a:rPr>
              <a:t>change</a:t>
            </a:r>
            <a:r>
              <a:rPr lang="en-US" sz="2800" dirty="0">
                <a:cs typeface="ＭＳ Ｐゴシック" charset="0"/>
              </a:rPr>
              <a:t>, the </a:t>
            </a:r>
            <a:r>
              <a:rPr lang="en-US" sz="2800" dirty="0" smtClean="0">
                <a:cs typeface="ＭＳ Ｐゴシック" charset="0"/>
              </a:rPr>
              <a:t>“</a:t>
            </a:r>
            <a:r>
              <a:rPr lang="en-US" altLang="ja-JP" sz="2800" dirty="0" smtClean="0">
                <a:cs typeface="ＭＳ Ｐゴシック" charset="0"/>
              </a:rPr>
              <a:t>product” </a:t>
            </a:r>
            <a:r>
              <a:rPr lang="en-US" altLang="ja-JP" sz="2800" dirty="0">
                <a:cs typeface="ＭＳ Ｐゴシック" charset="0"/>
              </a:rPr>
              <a:t>is released (the transported </a:t>
            </a:r>
            <a:r>
              <a:rPr lang="en-US" altLang="ja-JP" sz="2800" dirty="0" smtClean="0">
                <a:cs typeface="ＭＳ Ｐゴシック" charset="0"/>
              </a:rPr>
              <a:t>solute)</a:t>
            </a:r>
          </a:p>
          <a:p>
            <a:pPr lvl="1"/>
            <a:r>
              <a:rPr lang="en-US" sz="2800" dirty="0" smtClean="0">
                <a:cs typeface="ＭＳ Ｐゴシック" charset="0"/>
              </a:rPr>
              <a:t>Carrier </a:t>
            </a:r>
            <a:r>
              <a:rPr lang="en-US" sz="2800" dirty="0">
                <a:cs typeface="ＭＳ Ｐゴシック" charset="0"/>
              </a:rPr>
              <a:t>proteins are </a:t>
            </a:r>
            <a:r>
              <a:rPr lang="en-US" sz="2800" dirty="0">
                <a:solidFill>
                  <a:srgbClr val="FF0000"/>
                </a:solidFill>
                <a:cs typeface="ＭＳ Ｐゴシック" charset="0"/>
              </a:rPr>
              <a:t>regulated</a:t>
            </a:r>
            <a:r>
              <a:rPr lang="en-US" sz="2800" dirty="0">
                <a:cs typeface="ＭＳ Ｐゴシック" charset="0"/>
              </a:rPr>
              <a:t> by external factors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Specificity of Carrier Proteins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 proteins share the property of 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specificity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enzymes, too</a:t>
            </a:r>
          </a:p>
          <a:p>
            <a:r>
              <a:rPr lang="en-US" dirty="0" smtClean="0"/>
              <a:t>Transport proteins are often highly specific for a single compound or a small group of closely related compounds</a:t>
            </a:r>
          </a:p>
          <a:p>
            <a:r>
              <a:rPr lang="en-US" dirty="0" smtClean="0"/>
              <a:t>The carrier protein for glucose in erythrocytes is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to a few </a:t>
            </a:r>
            <a:r>
              <a:rPr lang="en-US" dirty="0" err="1" smtClean="0"/>
              <a:t>monosaccharides</a:t>
            </a:r>
            <a:r>
              <a:rPr lang="en-US" dirty="0" smtClean="0"/>
              <a:t> and is </a:t>
            </a:r>
            <a:r>
              <a:rPr lang="en-US" i="1" dirty="0" smtClean="0">
                <a:solidFill>
                  <a:srgbClr val="FF0000"/>
                </a:solidFill>
              </a:rPr>
              <a:t>stereospecific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only their </a:t>
            </a:r>
            <a:r>
              <a:rPr lang="en-US" i="1" u="sng" cap="small" dirty="0" smtClean="0"/>
              <a:t>d</a:t>
            </a:r>
            <a:r>
              <a:rPr lang="en-US" i="1" u="sng" dirty="0" smtClean="0"/>
              <a:t>-</a:t>
            </a:r>
            <a:r>
              <a:rPr lang="en-US" u="sng" dirty="0" smtClean="0"/>
              <a:t>isomers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Kinetics of Carrier Protein 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 proteins can become </a:t>
            </a:r>
            <a:r>
              <a:rPr lang="en-US" dirty="0" smtClean="0">
                <a:solidFill>
                  <a:srgbClr val="FF0000"/>
                </a:solidFill>
              </a:rPr>
              <a:t>saturated</a:t>
            </a:r>
            <a:r>
              <a:rPr lang="en-US" dirty="0" smtClean="0"/>
              <a:t> as the concentration of the solute rises</a:t>
            </a:r>
          </a:p>
          <a:p>
            <a:r>
              <a:rPr lang="en-US" dirty="0" smtClean="0"/>
              <a:t>This is because the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  <a:r>
              <a:rPr lang="en-US" dirty="0" smtClean="0"/>
              <a:t> of carrier proteins is </a:t>
            </a:r>
            <a:r>
              <a:rPr lang="en-US" dirty="0" smtClean="0">
                <a:solidFill>
                  <a:srgbClr val="FF0000"/>
                </a:solidFill>
              </a:rPr>
              <a:t>limited</a:t>
            </a:r>
            <a:r>
              <a:rPr lang="en-US" dirty="0" smtClean="0"/>
              <a:t> and </a:t>
            </a:r>
            <a:r>
              <a:rPr lang="en-US" u="sng" dirty="0" smtClean="0"/>
              <a:t>each functions at a finite maximum velocity</a:t>
            </a:r>
          </a:p>
          <a:p>
            <a:r>
              <a:rPr lang="en-US" dirty="0" smtClean="0"/>
              <a:t>So, carrier-facilitated transport (like enzyme catalysis) exhibits </a:t>
            </a:r>
            <a:r>
              <a:rPr lang="en-US" i="1" u="sng" dirty="0" smtClean="0"/>
              <a:t>saturation kinetics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Saturation Kinetics of Carrier Proteins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Carrier-facilitated transport has an </a:t>
            </a:r>
            <a:r>
              <a:rPr lang="en-US" dirty="0" smtClean="0">
                <a:solidFill>
                  <a:srgbClr val="FF0000"/>
                </a:solidFill>
              </a:rPr>
              <a:t>upper</a:t>
            </a:r>
            <a:r>
              <a:rPr lang="en-US" dirty="0" smtClean="0"/>
              <a:t> limiting velocity,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max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rgbClr val="FF0000"/>
                </a:solidFill>
              </a:rPr>
              <a:t>constant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corresponding to </a:t>
            </a:r>
            <a:r>
              <a:rPr lang="en-US" u="sng" dirty="0" smtClean="0"/>
              <a:t>the concentration of solute needed to achieve </a:t>
            </a:r>
            <a:br>
              <a:rPr lang="en-US" u="sng" dirty="0" smtClean="0"/>
            </a:br>
            <a:r>
              <a:rPr lang="en-US" u="sng" dirty="0" smtClean="0"/>
              <a:t>½(</a:t>
            </a:r>
            <a:r>
              <a:rPr lang="en-US" i="1" u="sng" dirty="0" smtClean="0"/>
              <a:t>V </a:t>
            </a:r>
            <a:r>
              <a:rPr lang="en-US" u="sng" baseline="-25000" dirty="0" smtClean="0"/>
              <a:t>max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Initial rate of solute transport can be described as:</a:t>
            </a:r>
          </a:p>
        </p:txBody>
      </p:sp>
      <p:pic>
        <p:nvPicPr>
          <p:cNvPr id="51204" name="Picture 5" descr="C:\Users\dking\Desktop\chap008\8-1_EQ_pg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5187"/>
            <a:ext cx="2495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Competitive Inhibition of Carrier Proteins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Competitive inhibition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carrier proteins can occur in the presence of molecules or ions that are structurally related to the correct substrate</a:t>
            </a:r>
          </a:p>
          <a:p>
            <a:r>
              <a:rPr lang="en-US" dirty="0" smtClean="0"/>
              <a:t>For example, the </a:t>
            </a:r>
            <a:r>
              <a:rPr lang="en-US" dirty="0" smtClean="0">
                <a:solidFill>
                  <a:srgbClr val="FF0000"/>
                </a:solidFill>
              </a:rPr>
              <a:t>transport of glucose </a:t>
            </a:r>
            <a:r>
              <a:rPr lang="en-US" dirty="0" smtClean="0"/>
              <a:t>by glucose carrier proteins can be </a:t>
            </a:r>
            <a:r>
              <a:rPr lang="en-US" u="sng" dirty="0" smtClean="0"/>
              <a:t>inhibited</a:t>
            </a:r>
            <a:r>
              <a:rPr lang="en-US" dirty="0" smtClean="0"/>
              <a:t> </a:t>
            </a:r>
            <a:r>
              <a:rPr lang="en-US" u="sng" dirty="0" smtClean="0"/>
              <a:t>by</a:t>
            </a:r>
            <a:r>
              <a:rPr lang="en-US" dirty="0" smtClean="0"/>
              <a:t> the other </a:t>
            </a:r>
            <a:r>
              <a:rPr lang="en-US" dirty="0" err="1" smtClean="0"/>
              <a:t>monosaccharides</a:t>
            </a:r>
            <a:r>
              <a:rPr lang="en-US" dirty="0" smtClean="0"/>
              <a:t> that the carrier accepts (such as </a:t>
            </a:r>
            <a:r>
              <a:rPr lang="en-US" u="sng" dirty="0" smtClean="0"/>
              <a:t>mannose</a:t>
            </a:r>
            <a:r>
              <a:rPr lang="en-US" dirty="0" smtClean="0"/>
              <a:t> and </a:t>
            </a:r>
            <a:r>
              <a:rPr lang="en-US" u="sng" dirty="0" err="1" smtClean="0"/>
              <a:t>galactose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4.30\conversion\IRDVD\JPG Creation\Hardin - Becker's World of the Cell 9e\Output\Final Deliverables\Chapter 08\JPEG FILES\Labeled\08_01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 bwMode="auto">
          <a:xfrm>
            <a:off x="2243023" y="469324"/>
            <a:ext cx="4657954" cy="577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Carrier Proteins Transport Either One or Two Solutes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</a:t>
            </a:r>
            <a:r>
              <a:rPr lang="en-US" dirty="0" smtClean="0">
                <a:solidFill>
                  <a:srgbClr val="FF0000"/>
                </a:solidFill>
              </a:rPr>
              <a:t>carrier</a:t>
            </a:r>
            <a:r>
              <a:rPr lang="en-US" dirty="0" smtClean="0"/>
              <a:t> protein transports a single solute across the membrane, the process is called </a:t>
            </a:r>
            <a:r>
              <a:rPr lang="en-US" b="1" dirty="0" err="1" smtClean="0">
                <a:solidFill>
                  <a:srgbClr val="FF0000"/>
                </a:solidFill>
              </a:rPr>
              <a:t>uniport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carrier protein that transports a single solute is called a </a:t>
            </a:r>
            <a:r>
              <a:rPr lang="en-US" i="1" dirty="0" err="1" smtClean="0">
                <a:solidFill>
                  <a:srgbClr val="FF0000"/>
                </a:solidFill>
              </a:rPr>
              <a:t>uniporter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solutes are transported simultaneously, and their transport is coupled, the process is called </a:t>
            </a:r>
            <a:r>
              <a:rPr lang="en-US" b="1" dirty="0" smtClean="0">
                <a:solidFill>
                  <a:srgbClr val="FF0000"/>
                </a:solidFill>
              </a:rPr>
              <a:t>coupled transport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/>
        </p:blipFill>
        <p:spPr>
          <a:xfrm>
            <a:off x="3273552" y="1303782"/>
            <a:ext cx="2596896" cy="42504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Coupled Transport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solutes are moved across a membrane in the same direction, the process is referred to as </a:t>
            </a:r>
            <a:r>
              <a:rPr lang="en-US" b="1" dirty="0" err="1" smtClean="0"/>
              <a:t>symport</a:t>
            </a:r>
            <a:r>
              <a:rPr lang="en-US" dirty="0" smtClean="0"/>
              <a:t> (or </a:t>
            </a:r>
            <a:r>
              <a:rPr lang="en-US" i="1" dirty="0" err="1" smtClean="0">
                <a:solidFill>
                  <a:srgbClr val="FF0000"/>
                </a:solidFill>
              </a:rPr>
              <a:t>cotransport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solutes are moved in opposite directions, the process is called </a:t>
            </a:r>
            <a:r>
              <a:rPr lang="en-US" b="1" dirty="0" err="1" smtClean="0"/>
              <a:t>antiport</a:t>
            </a:r>
            <a:r>
              <a:rPr lang="en-US" dirty="0" smtClean="0"/>
              <a:t> (or </a:t>
            </a:r>
            <a:r>
              <a:rPr lang="en-US" i="1" dirty="0" err="1" smtClean="0">
                <a:solidFill>
                  <a:srgbClr val="FF0000"/>
                </a:solidFill>
              </a:rPr>
              <a:t>countertransport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Transporters</a:t>
            </a:r>
            <a:r>
              <a:rPr lang="en-US" dirty="0" smtClean="0"/>
              <a:t> that mediate these processes are </a:t>
            </a:r>
            <a:r>
              <a:rPr lang="en-US" i="1" u="sng" dirty="0" err="1" smtClean="0"/>
              <a:t>symporters</a:t>
            </a:r>
            <a:r>
              <a:rPr lang="en-US" dirty="0" smtClean="0"/>
              <a:t> and </a:t>
            </a:r>
            <a:r>
              <a:rPr lang="en-US" i="1" u="sng" dirty="0" err="1" smtClean="0"/>
              <a:t>antiporters</a:t>
            </a:r>
            <a:endParaRPr lang="en-US" i="1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2566416" y="1299972"/>
            <a:ext cx="4011168" cy="42580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0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71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Erythrocyte Glucose Transporter and Anion Exchange Protein Are Examples of Carrier Proteins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transporter</a:t>
            </a:r>
            <a:r>
              <a:rPr lang="en-US" dirty="0" smtClean="0"/>
              <a:t> is a </a:t>
            </a:r>
            <a:r>
              <a:rPr lang="en-US" dirty="0" err="1" smtClean="0">
                <a:solidFill>
                  <a:srgbClr val="FF0000"/>
                </a:solidFill>
              </a:rPr>
              <a:t>uniport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carrier for glucose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anion exchange protein </a:t>
            </a:r>
            <a:r>
              <a:rPr lang="en-US" dirty="0" smtClean="0"/>
              <a:t>is an </a:t>
            </a:r>
            <a:r>
              <a:rPr lang="en-US" dirty="0" err="1" smtClean="0">
                <a:solidFill>
                  <a:srgbClr val="FF0000"/>
                </a:solidFill>
              </a:rPr>
              <a:t>antiport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anion carrier for Cl</a:t>
            </a:r>
            <a:r>
              <a:rPr lang="en-US" baseline="30000" dirty="0" smtClean="0"/>
              <a:t>– </a:t>
            </a:r>
            <a:r>
              <a:rPr lang="en-US" dirty="0" smtClean="0"/>
              <a:t>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are found in the plasma membrane of erythrocytes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Glucose Transporter: A </a:t>
            </a:r>
            <a:r>
              <a:rPr lang="en-US" dirty="0" err="1" smtClean="0"/>
              <a:t>Uniport</a:t>
            </a:r>
            <a:r>
              <a:rPr lang="en-US" dirty="0" smtClean="0"/>
              <a:t> Carrier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erythrocyte is capable of glucose uptake by facilitated diffusion because the level of blood glucose is much higher than that inside the cell</a:t>
            </a:r>
          </a:p>
          <a:p>
            <a:r>
              <a:rPr lang="en-US" dirty="0" smtClean="0"/>
              <a:t>Glucose is transported inward by a </a:t>
            </a:r>
            <a:r>
              <a:rPr lang="en-US" b="1" dirty="0" smtClean="0"/>
              <a:t>glucose transporter</a:t>
            </a:r>
            <a:r>
              <a:rPr lang="en-US" dirty="0" smtClean="0"/>
              <a:t> (</a:t>
            </a:r>
            <a:r>
              <a:rPr lang="en-US" b="1" dirty="0" smtClean="0"/>
              <a:t>GLUT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GLUT1</a:t>
            </a:r>
            <a:r>
              <a:rPr lang="en-US" dirty="0" smtClean="0"/>
              <a:t> in erythrocytes)</a:t>
            </a:r>
          </a:p>
          <a:p>
            <a:r>
              <a:rPr lang="en-US" dirty="0" smtClean="0"/>
              <a:t>GLUT1 is an integral membrane protein with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segments</a:t>
            </a:r>
            <a:r>
              <a:rPr lang="en-US" dirty="0" smtClean="0"/>
              <a:t>, which form a cavity with hydrophilic side chains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Mechanism of Transport by GLUT1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GLUT1 is thought to transport glucose through the membrane by the alternating conformation mechanism</a:t>
            </a:r>
          </a:p>
          <a:p>
            <a:r>
              <a:rPr lang="en-US" dirty="0" smtClean="0"/>
              <a:t>One conformational state,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has the binding site for glucose open on the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of the cell</a:t>
            </a:r>
          </a:p>
          <a:p>
            <a:r>
              <a:rPr lang="en-US" dirty="0" smtClean="0"/>
              <a:t>The other conformational state,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has the binding site open to the </a:t>
            </a:r>
            <a:r>
              <a:rPr lang="en-US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of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2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by GLUT1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>
              <a:buFont typeface="+mj-lt"/>
              <a:buAutoNum type="arabicPeriod"/>
              <a:tabLst>
                <a:tab pos="517525" algn="l"/>
              </a:tabLst>
            </a:pPr>
            <a:r>
              <a:rPr lang="en-US" cap="small" dirty="0" smtClean="0"/>
              <a:t> </a:t>
            </a:r>
            <a:r>
              <a:rPr lang="en-US" i="1" cap="small" dirty="0" smtClean="0"/>
              <a:t>d</a:t>
            </a:r>
            <a:r>
              <a:rPr lang="en-US" dirty="0" smtClean="0"/>
              <a:t>-glucose collides with and binds to GLUT1 in </a:t>
            </a:r>
            <a:br>
              <a:rPr lang="en-US" dirty="0" smtClean="0"/>
            </a:br>
            <a:r>
              <a:rPr lang="en-US" dirty="0" smtClean="0"/>
              <a:t>	the T</a:t>
            </a:r>
            <a:r>
              <a:rPr lang="en-US" baseline="-25000" dirty="0" smtClean="0"/>
              <a:t>1</a:t>
            </a:r>
            <a:r>
              <a:rPr lang="en-US" dirty="0" smtClean="0"/>
              <a:t> conformation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GLUT1 shifts to the T</a:t>
            </a:r>
            <a:r>
              <a:rPr lang="en-US" baseline="-25000" dirty="0" smtClean="0"/>
              <a:t>2</a:t>
            </a:r>
            <a:r>
              <a:rPr lang="en-US" dirty="0" smtClean="0"/>
              <a:t> conformation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conformational change causes the release of 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GLUT1 returns to the T</a:t>
            </a:r>
            <a:r>
              <a:rPr lang="en-US" baseline="-25000" dirty="0" smtClean="0"/>
              <a:t>1</a:t>
            </a:r>
            <a:r>
              <a:rPr lang="en-US" dirty="0" smtClean="0"/>
              <a:t> conformation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"/>
          <a:stretch/>
        </p:blipFill>
        <p:spPr>
          <a:xfrm>
            <a:off x="298704" y="1290828"/>
            <a:ext cx="8546592" cy="427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17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22017" y="3198168"/>
            <a:ext cx="40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Activity: Facilitated </a:t>
            </a:r>
            <a:r>
              <a:rPr lang="en-US" b="0" dirty="0" smtClean="0"/>
              <a:t>Diffusion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Solutes Cross Membranes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Simple Diffusion, Facilitated Diffusion,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Active Transport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6600"/>
                </a:solidFill>
              </a:rPr>
              <a:t>Three</a:t>
            </a:r>
            <a:r>
              <a:rPr lang="en-US" dirty="0" smtClean="0"/>
              <a:t> quite </a:t>
            </a:r>
            <a:r>
              <a:rPr lang="en-US" u="sng" dirty="0" smtClean="0"/>
              <a:t>different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mechanisms</a:t>
            </a:r>
            <a:r>
              <a:rPr lang="en-US" dirty="0" smtClean="0"/>
              <a:t> are involved </a:t>
            </a:r>
            <a:r>
              <a:rPr lang="en-US" dirty="0" smtClean="0">
                <a:solidFill>
                  <a:srgbClr val="FF6600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moving</a:t>
            </a:r>
            <a:r>
              <a:rPr lang="en-US" dirty="0" smtClean="0"/>
              <a:t> </a:t>
            </a:r>
            <a:r>
              <a:rPr lang="en-US" u="sng" dirty="0" smtClean="0"/>
              <a:t>solutes</a:t>
            </a:r>
            <a:r>
              <a:rPr lang="en-US" dirty="0" smtClean="0"/>
              <a:t> across membranes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molecules cross membranes by </a:t>
            </a:r>
            <a:r>
              <a:rPr lang="en-US" i="1" dirty="0" smtClean="0">
                <a:solidFill>
                  <a:srgbClr val="FF6600"/>
                </a:solidFill>
              </a:rPr>
              <a:t>simple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diffusion</a:t>
            </a:r>
            <a:r>
              <a:rPr lang="en-US" i="1" dirty="0" smtClean="0"/>
              <a:t>,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6600"/>
                </a:solidFill>
              </a:rPr>
              <a:t>direct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unaided</a:t>
            </a:r>
            <a:r>
              <a:rPr lang="en-US" dirty="0" smtClean="0"/>
              <a:t> movement dictated by </a:t>
            </a:r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6600"/>
                </a:solidFill>
              </a:rPr>
              <a:t>concentration</a:t>
            </a:r>
            <a:r>
              <a:rPr lang="en-US" dirty="0" smtClean="0"/>
              <a:t> of the solute on the two sides of the membrane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solutes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cross the membrane this way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by GLUT1 Is </a:t>
            </a:r>
            <a:r>
              <a:rPr lang="en-US" u="sng" dirty="0" smtClean="0"/>
              <a:t>Reversible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carrier protein can </a:t>
            </a:r>
            <a:r>
              <a:rPr lang="en-US" dirty="0" smtClean="0">
                <a:solidFill>
                  <a:srgbClr val="FF0000"/>
                </a:solidFill>
              </a:rPr>
              <a:t>facilitate</a:t>
            </a:r>
            <a:r>
              <a:rPr lang="en-US" dirty="0" smtClean="0"/>
              <a:t> transport in </a:t>
            </a:r>
            <a:r>
              <a:rPr lang="en-US" dirty="0" smtClean="0">
                <a:solidFill>
                  <a:srgbClr val="FF0000"/>
                </a:solidFill>
              </a:rPr>
              <a:t>either</a:t>
            </a:r>
            <a:r>
              <a:rPr lang="en-US" dirty="0" smtClean="0"/>
              <a:t> direction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direction</a:t>
            </a:r>
            <a:r>
              <a:rPr lang="en-US" dirty="0" smtClean="0"/>
              <a:t> of transport is dictated by the relative solute </a:t>
            </a:r>
            <a:r>
              <a:rPr lang="en-US" dirty="0" smtClean="0">
                <a:solidFill>
                  <a:srgbClr val="FF0000"/>
                </a:solidFill>
              </a:rPr>
              <a:t>concentrations</a:t>
            </a:r>
            <a:r>
              <a:rPr lang="en-US" dirty="0" smtClean="0"/>
              <a:t> outside and inside the cell</a:t>
            </a:r>
          </a:p>
          <a:p>
            <a:r>
              <a:rPr lang="en-US" u="sng" dirty="0" smtClean="0"/>
              <a:t>Glucose concentration is kept </a:t>
            </a:r>
            <a:r>
              <a:rPr lang="en-US" u="sng" dirty="0" smtClean="0">
                <a:solidFill>
                  <a:srgbClr val="FF0000"/>
                </a:solidFill>
              </a:rPr>
              <a:t>low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inside</a:t>
            </a:r>
            <a:r>
              <a:rPr lang="en-US" u="sng" dirty="0" smtClean="0"/>
              <a:t> most animal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Phosphorylation of Glucose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191000"/>
          </a:xfrm>
        </p:spPr>
        <p:txBody>
          <a:bodyPr/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immediate</a:t>
            </a:r>
            <a:r>
              <a:rPr lang="en-US" dirty="0" smtClean="0"/>
              <a:t> phosphorylation of glucose </a:t>
            </a:r>
            <a:r>
              <a:rPr lang="en-US" dirty="0" smtClean="0">
                <a:solidFill>
                  <a:srgbClr val="FF0000"/>
                </a:solidFill>
              </a:rPr>
              <a:t>upon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entry</a:t>
            </a:r>
            <a:r>
              <a:rPr lang="en-US" dirty="0" smtClean="0"/>
              <a:t> into the cell </a:t>
            </a:r>
            <a:r>
              <a:rPr lang="en-US" dirty="0" smtClean="0">
                <a:solidFill>
                  <a:srgbClr val="FF0000"/>
                </a:solidFill>
              </a:rPr>
              <a:t>keeps</a:t>
            </a:r>
            <a:r>
              <a:rPr lang="en-US" dirty="0" smtClean="0"/>
              <a:t> the internal concentration of glucose 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phosphorylated</a:t>
            </a:r>
            <a:r>
              <a:rPr lang="en-US" dirty="0" smtClean="0"/>
              <a:t>, glucose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bind the carrier protein any longer and is effectively </a:t>
            </a:r>
            <a:r>
              <a:rPr lang="en-US" dirty="0" smtClean="0">
                <a:solidFill>
                  <a:srgbClr val="FF0000"/>
                </a:solidFill>
              </a:rPr>
              <a:t>locked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into</a:t>
            </a:r>
            <a:r>
              <a:rPr lang="en-US" dirty="0" smtClean="0"/>
              <a:t> the cell</a:t>
            </a:r>
          </a:p>
        </p:txBody>
      </p:sp>
      <p:pic>
        <p:nvPicPr>
          <p:cNvPr id="64516" name="Picture 5" descr="C:\Users\dking\Desktop\chap008\8-3_EQ_pg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155778"/>
            <a:ext cx="6143625" cy="1371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Erythrocyte Anion Exchange Protein: An </a:t>
            </a:r>
            <a:r>
              <a:rPr lang="en-US" dirty="0" err="1" smtClean="0"/>
              <a:t>Antiport</a:t>
            </a:r>
            <a:r>
              <a:rPr lang="en-US" dirty="0" smtClean="0"/>
              <a:t> Carrier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anion exchange protein </a:t>
            </a:r>
            <a:r>
              <a:rPr lang="en-US" dirty="0" smtClean="0"/>
              <a:t>(also called the </a:t>
            </a:r>
            <a:r>
              <a:rPr lang="en-US" i="1" u="sng" dirty="0" smtClean="0"/>
              <a:t>chloride-bicarbonate exchanger</a:t>
            </a:r>
            <a:r>
              <a:rPr lang="en-US" dirty="0" smtClean="0"/>
              <a:t>) facilitates reciprocal exchange of Cl</a:t>
            </a:r>
            <a:r>
              <a:rPr lang="en-US" baseline="30000" dirty="0" smtClean="0"/>
              <a:t>–</a:t>
            </a:r>
            <a:r>
              <a:rPr lang="en-US" dirty="0" smtClean="0"/>
              <a:t>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 ions only</a:t>
            </a:r>
          </a:p>
          <a:p>
            <a:r>
              <a:rPr lang="en-US" u="sng" dirty="0" smtClean="0"/>
              <a:t>Exchange will stop if either anion is absent</a:t>
            </a:r>
          </a:p>
          <a:p>
            <a:r>
              <a:rPr lang="en-US" dirty="0" smtClean="0"/>
              <a:t>The ions are exchanged in a strict </a:t>
            </a:r>
            <a:r>
              <a:rPr lang="en-US" dirty="0" smtClean="0">
                <a:solidFill>
                  <a:srgbClr val="FF6600"/>
                </a:solidFill>
              </a:rPr>
              <a:t>1:1</a:t>
            </a:r>
            <a:r>
              <a:rPr lang="en-US" dirty="0" smtClean="0"/>
              <a:t> ratio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“</a:t>
            </a:r>
            <a:r>
              <a:rPr lang="en-US" altLang="ja-JP" dirty="0" smtClean="0"/>
              <a:t>Ping-Pong” Mechanism</a:t>
            </a:r>
            <a:endParaRPr lang="en-US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anion exchange protein is thought to alternate between two conformational states</a:t>
            </a:r>
          </a:p>
          <a:p>
            <a:r>
              <a:rPr lang="en-US" dirty="0" smtClean="0"/>
              <a:t>In the first state, the protein binds a chloride ion on one side of the membrane, which causes a change to the second state</a:t>
            </a:r>
          </a:p>
          <a:p>
            <a:r>
              <a:rPr lang="en-US" dirty="0" smtClean="0"/>
              <a:t>In the second state, the chloride is moved across the membrane and released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“</a:t>
            </a:r>
            <a:r>
              <a:rPr lang="en-US" altLang="ja-JP" dirty="0" smtClean="0"/>
              <a:t>Ping-Pong” Mechanism (continued)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release of chloride causes the protein to bind bicarbonate</a:t>
            </a:r>
          </a:p>
          <a:p>
            <a:r>
              <a:rPr lang="en-US" smtClean="0"/>
              <a:t>The binding of bicarbonate causes a shift back to the first conformation</a:t>
            </a:r>
          </a:p>
          <a:p>
            <a:r>
              <a:rPr lang="en-US" smtClean="0"/>
              <a:t>In this conformation, bicarbonate is moved out of the cell, allowing the carrier to bind chloride again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Biological Relevance of Anion Exchange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tissues, </a:t>
            </a:r>
            <a:r>
              <a:rPr lang="en-US" dirty="0" smtClean="0">
                <a:solidFill>
                  <a:srgbClr val="FF0000"/>
                </a:solidFill>
              </a:rPr>
              <a:t>waste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diffuses </a:t>
            </a:r>
            <a:r>
              <a:rPr lang="en-US" dirty="0" smtClean="0">
                <a:solidFill>
                  <a:srgbClr val="FF0000"/>
                </a:solidFill>
              </a:rPr>
              <a:t>into</a:t>
            </a:r>
            <a:r>
              <a:rPr lang="en-US" dirty="0" smtClean="0"/>
              <a:t> the erythrocytes, where it is </a:t>
            </a:r>
            <a:r>
              <a:rPr lang="en-US" dirty="0" smtClean="0">
                <a:solidFill>
                  <a:srgbClr val="FF0000"/>
                </a:solidFill>
              </a:rPr>
              <a:t>converted</a:t>
            </a:r>
            <a:r>
              <a:rPr lang="en-US" dirty="0" smtClean="0"/>
              <a:t> to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the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enzyme 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carbonic anhydrase</a:t>
            </a:r>
            <a:endParaRPr lang="en-US" i="1" baseline="30000" dirty="0" smtClean="0">
              <a:ln>
                <a:solidFill>
                  <a:srgbClr val="008000"/>
                </a:solidFill>
              </a:ln>
            </a:endParaRPr>
          </a:p>
          <a:p>
            <a:r>
              <a:rPr lang="en-US" dirty="0" smtClean="0"/>
              <a:t> As the </a:t>
            </a:r>
            <a:r>
              <a:rPr lang="en-US" dirty="0" smtClean="0">
                <a:solidFill>
                  <a:srgbClr val="FF0000"/>
                </a:solidFill>
              </a:rPr>
              <a:t>concentration</a:t>
            </a:r>
            <a:r>
              <a:rPr lang="en-US" dirty="0" smtClean="0"/>
              <a:t> of bicarbonate </a:t>
            </a:r>
            <a:r>
              <a:rPr lang="en-US" dirty="0" smtClean="0">
                <a:solidFill>
                  <a:srgbClr val="FF0000"/>
                </a:solidFill>
              </a:rPr>
              <a:t>rises</a:t>
            </a:r>
            <a:r>
              <a:rPr lang="en-US" dirty="0" smtClean="0"/>
              <a:t>, it </a:t>
            </a:r>
            <a:r>
              <a:rPr lang="en-US" dirty="0" smtClean="0">
                <a:solidFill>
                  <a:srgbClr val="FF0000"/>
                </a:solidFill>
              </a:rPr>
              <a:t>moves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 of the cell, coupled with </a:t>
            </a:r>
            <a:r>
              <a:rPr lang="en-US" dirty="0" smtClean="0">
                <a:solidFill>
                  <a:srgbClr val="FF0000"/>
                </a:solidFill>
              </a:rPr>
              <a:t>uptake</a:t>
            </a:r>
            <a:r>
              <a:rPr lang="en-US" dirty="0" smtClean="0"/>
              <a:t> of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 to prevent a net charge imbalance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lungs</a:t>
            </a:r>
            <a:r>
              <a:rPr lang="en-US" dirty="0" smtClean="0"/>
              <a:t>, the entire process is reversed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Channel Proteins Facilitate Diffusion by Forming Hydrophilic </a:t>
            </a:r>
            <a:r>
              <a:rPr lang="en-US" dirty="0" err="1" smtClean="0"/>
              <a:t>Transmembrane</a:t>
            </a:r>
            <a:r>
              <a:rPr lang="en-US" dirty="0" smtClean="0"/>
              <a:t> Channels</a:t>
            </a:r>
          </a:p>
        </p:txBody>
      </p:sp>
      <p:sp>
        <p:nvSpPr>
          <p:cNvPr id="69635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Channel</a:t>
            </a:r>
            <a:r>
              <a:rPr lang="en-US" dirty="0" smtClean="0"/>
              <a:t> proteins form </a:t>
            </a:r>
            <a:r>
              <a:rPr lang="en-US" dirty="0" smtClean="0">
                <a:solidFill>
                  <a:srgbClr val="FF0000"/>
                </a:solidFill>
              </a:rPr>
              <a:t>hydrophilic</a:t>
            </a:r>
            <a:r>
              <a:rPr lang="en-US" dirty="0" smtClean="0"/>
              <a:t> </a:t>
            </a:r>
            <a:r>
              <a:rPr lang="en-US" i="1" dirty="0" err="1" smtClean="0"/>
              <a:t>transmembrane</a:t>
            </a:r>
            <a:r>
              <a:rPr lang="en-US" i="1" dirty="0" smtClean="0"/>
              <a:t> channels </a:t>
            </a:r>
            <a:r>
              <a:rPr lang="en-US" dirty="0" smtClean="0"/>
              <a:t>that allow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solutes to cross the membrane directly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types of channels: </a:t>
            </a:r>
            <a:r>
              <a:rPr lang="en-US" i="1" u="sng" dirty="0" smtClean="0"/>
              <a:t>ion</a:t>
            </a:r>
            <a:r>
              <a:rPr lang="en-US" u="sng" dirty="0" smtClean="0"/>
              <a:t> </a:t>
            </a:r>
            <a:r>
              <a:rPr lang="en-US" i="1" u="sng" dirty="0" smtClean="0"/>
              <a:t>channels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u="sng" dirty="0" err="1" smtClean="0"/>
              <a:t>porins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u="sng" dirty="0" err="1" smtClean="0"/>
              <a:t>aquaporins</a:t>
            </a:r>
            <a:endParaRPr lang="en-US" i="1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Ion Channels: </a:t>
            </a:r>
            <a:r>
              <a:rPr lang="en-US" dirty="0" err="1" smtClean="0"/>
              <a:t>Transmembrane</a:t>
            </a:r>
            <a:r>
              <a:rPr lang="en-US" dirty="0" smtClean="0"/>
              <a:t> Proteins That Allow Rapid Passage of Specific Ions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Ion</a:t>
            </a:r>
            <a:r>
              <a:rPr lang="en-US" dirty="0" smtClean="0"/>
              <a:t> </a:t>
            </a:r>
            <a:r>
              <a:rPr lang="en-US" b="1" dirty="0" smtClean="0"/>
              <a:t>channels,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tiny</a:t>
            </a:r>
            <a:r>
              <a:rPr lang="en-US" dirty="0" smtClean="0"/>
              <a:t> pores lined with </a:t>
            </a:r>
            <a:r>
              <a:rPr lang="en-US" dirty="0" smtClean="0">
                <a:solidFill>
                  <a:srgbClr val="FF0000"/>
                </a:solidFill>
              </a:rPr>
              <a:t>hydrophilic</a:t>
            </a:r>
            <a:r>
              <a:rPr lang="en-US" dirty="0" smtClean="0"/>
              <a:t> atoms, are remarkably </a:t>
            </a:r>
            <a:r>
              <a:rPr lang="en-US" dirty="0" smtClean="0">
                <a:solidFill>
                  <a:srgbClr val="FF0000"/>
                </a:solidFill>
              </a:rPr>
              <a:t>selective</a:t>
            </a:r>
          </a:p>
          <a:p>
            <a:r>
              <a:rPr lang="en-US" dirty="0" smtClean="0"/>
              <a:t>Because most allow passage of just one ion, separate proteins </a:t>
            </a:r>
            <a:r>
              <a:rPr lang="en-US" dirty="0"/>
              <a:t>are </a:t>
            </a:r>
            <a:r>
              <a:rPr lang="en-US" dirty="0" smtClean="0"/>
              <a:t>needed to transport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and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Selectivity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based</a:t>
            </a:r>
            <a:r>
              <a:rPr lang="en-US" dirty="0" smtClean="0"/>
              <a:t> </a:t>
            </a:r>
            <a:r>
              <a:rPr lang="en-US" u="sng" dirty="0" smtClean="0"/>
              <a:t>both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binding sites </a:t>
            </a:r>
            <a:r>
              <a:rPr lang="en-US" dirty="0" smtClean="0"/>
              <a:t>involving amino acid side chains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FF0000"/>
                </a:solidFill>
              </a:rPr>
              <a:t>size filter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Gated Channels</a:t>
            </a:r>
          </a:p>
        </p:txBody>
      </p:sp>
      <p:sp>
        <p:nvSpPr>
          <p:cNvPr id="716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ion channels are </a:t>
            </a:r>
            <a:r>
              <a:rPr lang="en-US" i="1" dirty="0" smtClean="0">
                <a:solidFill>
                  <a:srgbClr val="FF0000"/>
                </a:solidFill>
              </a:rPr>
              <a:t>gated</a:t>
            </a:r>
            <a:r>
              <a:rPr lang="en-US" i="1" dirty="0" smtClean="0"/>
              <a:t>,</a:t>
            </a:r>
            <a:r>
              <a:rPr lang="en-US" dirty="0" smtClean="0"/>
              <a:t> meaning that they open and close in response to some </a:t>
            </a:r>
            <a:r>
              <a:rPr lang="en-US" dirty="0" smtClean="0">
                <a:solidFill>
                  <a:srgbClr val="FF0000"/>
                </a:solidFill>
              </a:rPr>
              <a:t>stimulus</a:t>
            </a:r>
          </a:p>
          <a:p>
            <a:pPr lvl="1"/>
            <a:r>
              <a:rPr lang="en-US" i="1" u="sng" dirty="0" smtClean="0"/>
              <a:t>Voltage-gated channels </a:t>
            </a:r>
            <a:r>
              <a:rPr lang="en-US" dirty="0" smtClean="0"/>
              <a:t>open and close in response to changes in membrane potential</a:t>
            </a:r>
          </a:p>
          <a:p>
            <a:pPr lvl="1"/>
            <a:r>
              <a:rPr lang="en-US" i="1" u="sng" dirty="0" smtClean="0"/>
              <a:t>Ligand-gated channels </a:t>
            </a:r>
            <a:r>
              <a:rPr lang="en-US" dirty="0" smtClean="0"/>
              <a:t>are triggered by the binding of certain substances to the channel protein</a:t>
            </a:r>
          </a:p>
          <a:p>
            <a:pPr lvl="1"/>
            <a:r>
              <a:rPr lang="en-US" i="1" u="sng" dirty="0" err="1" smtClean="0"/>
              <a:t>Mechanosensitive</a:t>
            </a:r>
            <a:r>
              <a:rPr lang="en-US" i="1" u="sng" dirty="0" smtClean="0"/>
              <a:t> channels </a:t>
            </a:r>
            <a:r>
              <a:rPr lang="en-US" dirty="0" smtClean="0"/>
              <a:t>respond to mechanical forces acting on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Patch Clamp Experiments</a:t>
            </a:r>
          </a:p>
        </p:txBody>
      </p:sp>
      <p:sp>
        <p:nvSpPr>
          <p:cNvPr id="727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Patch clamping </a:t>
            </a:r>
            <a:r>
              <a:rPr lang="en-US" dirty="0" smtClean="0"/>
              <a:t>experiments allow researchers to </a:t>
            </a:r>
            <a:r>
              <a:rPr lang="en-US" dirty="0" smtClean="0">
                <a:solidFill>
                  <a:srgbClr val="FF0000"/>
                </a:solidFill>
              </a:rPr>
              <a:t>monitor</a:t>
            </a:r>
            <a:r>
              <a:rPr lang="en-US" dirty="0" smtClean="0"/>
              <a:t> ion flow </a:t>
            </a:r>
            <a:r>
              <a:rPr lang="en-US" dirty="0" smtClean="0">
                <a:solidFill>
                  <a:srgbClr val="FF0000"/>
                </a:solidFill>
              </a:rPr>
              <a:t>through</a:t>
            </a:r>
            <a:r>
              <a:rPr lang="en-US" dirty="0" smtClean="0"/>
              <a:t> individual channels in a small patch of membrane</a:t>
            </a:r>
          </a:p>
          <a:p>
            <a:r>
              <a:rPr lang="en-US" dirty="0" smtClean="0"/>
              <a:t>This sensitive technique allows researchers to record the opening and closing of a single channel</a:t>
            </a:r>
          </a:p>
          <a:p>
            <a:r>
              <a:rPr lang="en-US" dirty="0" smtClean="0"/>
              <a:t>It has allowed studies that show which parts of a channel are essential for proper functioning in living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Transport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Transport proteins </a:t>
            </a:r>
            <a:r>
              <a:rPr lang="en-US" dirty="0" smtClean="0">
                <a:solidFill>
                  <a:srgbClr val="FF6600"/>
                </a:solidFill>
              </a:rPr>
              <a:t>assist</a:t>
            </a:r>
            <a:r>
              <a:rPr lang="en-US" dirty="0" smtClean="0"/>
              <a:t> most solutes across membranes</a:t>
            </a:r>
          </a:p>
          <a:p>
            <a:r>
              <a:rPr lang="en-US" u="sng" dirty="0" smtClean="0"/>
              <a:t>These </a:t>
            </a:r>
            <a:r>
              <a:rPr lang="en-US" u="sng" dirty="0" smtClean="0">
                <a:solidFill>
                  <a:srgbClr val="FF0000"/>
                </a:solidFill>
              </a:rPr>
              <a:t>integral</a:t>
            </a:r>
            <a:r>
              <a:rPr lang="en-US" u="sng" dirty="0" smtClean="0"/>
              <a:t> membrane proteins </a:t>
            </a:r>
            <a:r>
              <a:rPr lang="en-US" u="sng" dirty="0" smtClean="0">
                <a:solidFill>
                  <a:srgbClr val="FF0000"/>
                </a:solidFill>
              </a:rPr>
              <a:t>recognize</a:t>
            </a:r>
            <a:r>
              <a:rPr lang="en-US" u="sng" dirty="0" smtClean="0"/>
              <a:t> </a:t>
            </a:r>
            <a:r>
              <a:rPr lang="en-US" u="sng" dirty="0"/>
              <a:t>with </a:t>
            </a:r>
            <a:r>
              <a:rPr lang="en-US" u="sng" dirty="0">
                <a:solidFill>
                  <a:srgbClr val="FF6600"/>
                </a:solidFill>
              </a:rPr>
              <a:t>great</a:t>
            </a:r>
            <a:r>
              <a:rPr lang="en-US" u="sng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specificity</a:t>
            </a:r>
            <a:r>
              <a:rPr lang="en-US" u="sng" dirty="0" smtClean="0"/>
              <a:t> the </a:t>
            </a:r>
            <a:r>
              <a:rPr lang="en-US" u="sng" dirty="0" smtClean="0">
                <a:solidFill>
                  <a:srgbClr val="FF6600"/>
                </a:solidFill>
              </a:rPr>
              <a:t>substances</a:t>
            </a:r>
            <a:r>
              <a:rPr lang="en-US" u="sng" dirty="0" smtClean="0"/>
              <a:t> to be transported</a:t>
            </a:r>
          </a:p>
          <a:p>
            <a:r>
              <a:rPr lang="en-US" dirty="0" smtClean="0"/>
              <a:t>Some move solutes to regions of lower concentration; this </a:t>
            </a:r>
            <a:r>
              <a:rPr lang="en-US" i="1" dirty="0" smtClean="0">
                <a:solidFill>
                  <a:srgbClr val="FF0000"/>
                </a:solidFill>
              </a:rPr>
              <a:t>facilitated</a:t>
            </a:r>
            <a:r>
              <a:rPr lang="en-US" i="1" dirty="0" smtClean="0"/>
              <a:t> diffusion </a:t>
            </a:r>
            <a:r>
              <a:rPr lang="en-US" dirty="0" smtClean="0"/>
              <a:t>(or </a:t>
            </a:r>
            <a:r>
              <a:rPr lang="en-US" i="1" dirty="0" smtClean="0">
                <a:solidFill>
                  <a:srgbClr val="FF6600"/>
                </a:solidFill>
              </a:rPr>
              <a:t>passive</a:t>
            </a:r>
            <a:r>
              <a:rPr lang="en-US" i="1" dirty="0" smtClean="0"/>
              <a:t> transport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u="sng" dirty="0" smtClean="0"/>
              <a:t>uses no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Functions of Ion Channels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channels play </a:t>
            </a:r>
            <a:r>
              <a:rPr lang="en-US" dirty="0" smtClean="0">
                <a:solidFill>
                  <a:srgbClr val="FF0000"/>
                </a:solidFill>
              </a:rPr>
              <a:t>roles</a:t>
            </a:r>
            <a:r>
              <a:rPr lang="en-US" dirty="0" smtClean="0"/>
              <a:t> in many types of cellular communication, such as </a:t>
            </a:r>
            <a:r>
              <a:rPr lang="en-US" dirty="0" smtClean="0">
                <a:solidFill>
                  <a:srgbClr val="FF0000"/>
                </a:solidFill>
              </a:rPr>
              <a:t>muscle</a:t>
            </a:r>
            <a:r>
              <a:rPr lang="en-US" dirty="0" smtClean="0"/>
              <a:t> contraction and electrical signaling of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  <a:r>
              <a:rPr lang="en-US" dirty="0" smtClean="0"/>
              <a:t> cells</a:t>
            </a:r>
          </a:p>
          <a:p>
            <a:r>
              <a:rPr lang="en-US" u="sng" dirty="0" smtClean="0"/>
              <a:t>Ion channels </a:t>
            </a:r>
            <a:r>
              <a:rPr lang="en-US" dirty="0" smtClean="0"/>
              <a:t>are also </a:t>
            </a:r>
            <a:r>
              <a:rPr lang="en-US" dirty="0" smtClean="0">
                <a:solidFill>
                  <a:srgbClr val="FF0000"/>
                </a:solidFill>
              </a:rPr>
              <a:t>needed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maintaining</a:t>
            </a:r>
            <a:r>
              <a:rPr lang="en-US" dirty="0" smtClean="0"/>
              <a:t> </a:t>
            </a:r>
            <a:r>
              <a:rPr lang="en-US" u="sng" dirty="0" smtClean="0"/>
              <a:t>salt balance in cells and airways linking the lungs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chloride</a:t>
            </a:r>
            <a:r>
              <a:rPr lang="en-US" dirty="0" smtClean="0"/>
              <a:t> ion channel, the </a:t>
            </a:r>
            <a:r>
              <a:rPr lang="en-US" i="1" u="sng" dirty="0" smtClean="0">
                <a:solidFill>
                  <a:srgbClr val="FF0000"/>
                </a:solidFill>
              </a:rPr>
              <a:t>cystic fibrosis transmembrane conductance regulator 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u="sng" dirty="0" smtClean="0">
                <a:solidFill>
                  <a:srgbClr val="FF0000"/>
                </a:solidFill>
              </a:rPr>
              <a:t>CFTR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  <a:r>
              <a:rPr lang="en-US" i="1" u="sng" dirty="0" smtClean="0">
                <a:solidFill>
                  <a:srgbClr val="FF0000"/>
                </a:solidFill>
              </a:rPr>
              <a:t>,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helps </a:t>
            </a:r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the proper Cl</a:t>
            </a:r>
            <a:r>
              <a:rPr lang="en-US" baseline="30000" dirty="0" smtClean="0"/>
              <a:t>–</a:t>
            </a:r>
            <a:r>
              <a:rPr lang="en-US" dirty="0" smtClean="0"/>
              <a:t> concentration in </a:t>
            </a:r>
            <a:r>
              <a:rPr lang="en-US" dirty="0" smtClean="0">
                <a:solidFill>
                  <a:srgbClr val="FF0000"/>
                </a:solidFill>
              </a:rPr>
              <a:t>lungs</a:t>
            </a:r>
            <a:r>
              <a:rPr lang="en-US" dirty="0" smtClean="0"/>
              <a:t>; defects in the protein </a:t>
            </a:r>
            <a:r>
              <a:rPr lang="en-US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 cystic fibrosis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u="sng" dirty="0" err="1" smtClean="0"/>
              <a:t>Porins</a:t>
            </a:r>
            <a:r>
              <a:rPr lang="en-US" dirty="0" smtClean="0"/>
              <a:t>: </a:t>
            </a:r>
            <a:r>
              <a:rPr lang="en-US" dirty="0" err="1" smtClean="0"/>
              <a:t>Transmembrane</a:t>
            </a:r>
            <a:r>
              <a:rPr lang="en-US" dirty="0" smtClean="0"/>
              <a:t> Proteins That Allow Rapid Passage of Various Solutes</a:t>
            </a:r>
          </a:p>
        </p:txBody>
      </p:sp>
      <p:sp>
        <p:nvSpPr>
          <p:cNvPr id="747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Pores</a:t>
            </a:r>
            <a:r>
              <a:rPr lang="en-US" dirty="0" smtClean="0"/>
              <a:t> on outer membranes of </a:t>
            </a:r>
            <a:r>
              <a:rPr lang="en-US" u="sng" dirty="0" smtClean="0"/>
              <a:t>bacteria</a:t>
            </a:r>
            <a:r>
              <a:rPr lang="en-US" dirty="0" smtClean="0"/>
              <a:t>, </a:t>
            </a:r>
            <a:r>
              <a:rPr lang="en-US" u="sng" dirty="0" smtClean="0"/>
              <a:t>mitochondria</a:t>
            </a:r>
            <a:r>
              <a:rPr lang="en-US" dirty="0" smtClean="0"/>
              <a:t>, and </a:t>
            </a:r>
            <a:r>
              <a:rPr lang="en-US" u="sng" dirty="0" smtClean="0"/>
              <a:t>chloroplasts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than ion channels</a:t>
            </a:r>
          </a:p>
          <a:p>
            <a:r>
              <a:rPr lang="en-US" dirty="0" smtClean="0"/>
              <a:t>The pores are formed by </a:t>
            </a:r>
            <a:r>
              <a:rPr lang="en-US" dirty="0" err="1" smtClean="0">
                <a:solidFill>
                  <a:srgbClr val="FF0000"/>
                </a:solidFill>
              </a:rPr>
              <a:t>multipass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proteins </a:t>
            </a:r>
            <a:r>
              <a:rPr lang="en-US" dirty="0" smtClean="0">
                <a:solidFill>
                  <a:srgbClr val="FF0000"/>
                </a:solidFill>
              </a:rPr>
              <a:t>called</a:t>
            </a:r>
            <a:r>
              <a:rPr lang="en-US" dirty="0" smtClean="0"/>
              <a:t> </a:t>
            </a:r>
            <a:r>
              <a:rPr lang="en-US" b="1" dirty="0" err="1" smtClean="0"/>
              <a:t>porins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transmembrane</a:t>
            </a:r>
            <a:r>
              <a:rPr lang="en-US" dirty="0" smtClean="0"/>
              <a:t> segments of </a:t>
            </a:r>
            <a:r>
              <a:rPr lang="en-US" dirty="0" err="1" smtClean="0"/>
              <a:t>porins</a:t>
            </a:r>
            <a:r>
              <a:rPr lang="en-US" dirty="0" smtClean="0"/>
              <a:t> cross the membrane as </a:t>
            </a:r>
            <a:r>
              <a:rPr lang="el-G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 barrels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Porins</a:t>
            </a:r>
            <a:endParaRPr lang="en-US" dirty="0" smtClean="0"/>
          </a:p>
        </p:txBody>
      </p:sp>
      <p:sp>
        <p:nvSpPr>
          <p:cNvPr id="757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l-G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barrel</a:t>
            </a:r>
            <a:r>
              <a:rPr lang="en-US" dirty="0" smtClean="0"/>
              <a:t> has a water-filled pore at its center</a:t>
            </a:r>
          </a:p>
          <a:p>
            <a:r>
              <a:rPr lang="en-US" dirty="0" smtClean="0"/>
              <a:t>Polar side chains line the inside of the pore, </a:t>
            </a:r>
            <a:r>
              <a:rPr lang="en-US" dirty="0" smtClean="0">
                <a:solidFill>
                  <a:srgbClr val="FF0000"/>
                </a:solidFill>
              </a:rPr>
              <a:t>allowing</a:t>
            </a:r>
            <a:r>
              <a:rPr lang="en-US" dirty="0" smtClean="0"/>
              <a:t> passage of many hydrophilic solutes</a:t>
            </a:r>
          </a:p>
          <a:p>
            <a:r>
              <a:rPr lang="en-US" dirty="0" smtClean="0"/>
              <a:t>The outside of the barrel contains many nonpolar side chains that interact with the hydrophobic interior of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>
          <a:xfrm>
            <a:off x="298704" y="381000"/>
            <a:ext cx="8546592" cy="58801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Aquaporins</a:t>
            </a:r>
            <a:r>
              <a:rPr lang="en-US" dirty="0" smtClean="0"/>
              <a:t>: </a:t>
            </a:r>
            <a:r>
              <a:rPr lang="en-US" dirty="0" err="1" smtClean="0"/>
              <a:t>Transmembrane</a:t>
            </a:r>
            <a:r>
              <a:rPr lang="en-US" dirty="0" smtClean="0"/>
              <a:t> Channels That Allow Rapid Passage of Water</a:t>
            </a:r>
          </a:p>
        </p:txBody>
      </p:sp>
      <p:sp>
        <p:nvSpPr>
          <p:cNvPr id="778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water across cell membranes in some tissues is faster than expected given the polarity of the water molecule</a:t>
            </a:r>
          </a:p>
          <a:p>
            <a:r>
              <a:rPr lang="en-US" b="1" dirty="0" smtClean="0"/>
              <a:t>Aquaporin </a:t>
            </a:r>
            <a:r>
              <a:rPr lang="en-US" dirty="0" smtClean="0"/>
              <a:t>(</a:t>
            </a:r>
            <a:r>
              <a:rPr lang="en-US" b="1" dirty="0" smtClean="0"/>
              <a:t>AQP</a:t>
            </a:r>
            <a:r>
              <a:rPr lang="en-US" dirty="0" smtClean="0"/>
              <a:t>) was discovered only in 1992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Aquaporins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allow </a:t>
            </a:r>
            <a:r>
              <a:rPr lang="en-US" dirty="0" smtClean="0">
                <a:solidFill>
                  <a:srgbClr val="FF0000"/>
                </a:solidFill>
              </a:rPr>
              <a:t>rapid</a:t>
            </a:r>
            <a:r>
              <a:rPr lang="en-US" dirty="0" smtClean="0"/>
              <a:t> passage of water through membranes of </a:t>
            </a:r>
            <a:r>
              <a:rPr lang="en-US" u="sng" dirty="0" smtClean="0"/>
              <a:t>erythrocytes</a:t>
            </a:r>
            <a:r>
              <a:rPr lang="en-US" dirty="0" smtClean="0"/>
              <a:t> and </a:t>
            </a:r>
            <a:r>
              <a:rPr lang="en-US" u="sng" dirty="0" smtClean="0"/>
              <a:t>kidney</a:t>
            </a:r>
            <a:r>
              <a:rPr lang="en-US" dirty="0" smtClean="0"/>
              <a:t> cells in animals, and </a:t>
            </a:r>
            <a:r>
              <a:rPr lang="en-US" u="sng" dirty="0" smtClean="0"/>
              <a:t>root</a:t>
            </a:r>
            <a:r>
              <a:rPr lang="en-US" dirty="0" smtClean="0"/>
              <a:t> cells and </a:t>
            </a:r>
            <a:r>
              <a:rPr lang="en-US" u="sng" dirty="0" smtClean="0"/>
              <a:t>vacuolar</a:t>
            </a:r>
            <a:r>
              <a:rPr lang="en-US" dirty="0" smtClean="0"/>
              <a:t> membranes in plants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Aquaporin Structure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>
                <a:solidFill>
                  <a:srgbClr val="FF0000"/>
                </a:solidFill>
              </a:rPr>
              <a:t>aquaporins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err="1" smtClean="0">
                <a:solidFill>
                  <a:srgbClr val="FF0000"/>
                </a:solidFill>
              </a:rPr>
              <a:t>tetrameric</a:t>
            </a:r>
            <a:r>
              <a:rPr lang="en-US" dirty="0" smtClean="0">
                <a:solidFill>
                  <a:srgbClr val="FF0000"/>
                </a:solidFill>
              </a:rPr>
              <a:t> integral</a:t>
            </a:r>
            <a:r>
              <a:rPr lang="en-US" dirty="0" smtClean="0"/>
              <a:t> membrane proteins</a:t>
            </a:r>
          </a:p>
          <a:p>
            <a:r>
              <a:rPr lang="en-US" dirty="0" smtClean="0"/>
              <a:t>The identical monomers associate with their </a:t>
            </a:r>
            <a:r>
              <a:rPr lang="en-US" dirty="0" smtClean="0">
                <a:solidFill>
                  <a:srgbClr val="FF0000"/>
                </a:solidFill>
              </a:rPr>
              <a:t>24 </a:t>
            </a:r>
            <a:r>
              <a:rPr lang="en-US" dirty="0" err="1" smtClean="0">
                <a:solidFill>
                  <a:srgbClr val="FF0000"/>
                </a:solidFill>
              </a:rPr>
              <a:t>transmembrane</a:t>
            </a:r>
            <a:r>
              <a:rPr lang="en-US" dirty="0" smtClean="0">
                <a:solidFill>
                  <a:srgbClr val="FF0000"/>
                </a:solidFill>
              </a:rPr>
              <a:t> segments</a:t>
            </a:r>
            <a:r>
              <a:rPr lang="en-US" dirty="0" smtClean="0"/>
              <a:t> oriented to form four central channels</a:t>
            </a:r>
          </a:p>
          <a:p>
            <a:r>
              <a:rPr lang="en-US" dirty="0" smtClean="0"/>
              <a:t>The channels, lined with hydrophilic side chains, are just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enough for water molecules to pass through one at a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"/>
          <a:stretch/>
        </p:blipFill>
        <p:spPr>
          <a:xfrm>
            <a:off x="445008" y="1186748"/>
            <a:ext cx="8253984" cy="44845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8.4 Active Transport: Protein-Mediated Movement Up the Gradient</a:t>
            </a:r>
          </a:p>
        </p:txBody>
      </p:sp>
      <p:sp>
        <p:nvSpPr>
          <p:cNvPr id="808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Facilitated</a:t>
            </a:r>
            <a:r>
              <a:rPr lang="en-US" dirty="0" smtClean="0"/>
              <a:t> diffusion is important but accounts </a:t>
            </a:r>
            <a:r>
              <a:rPr lang="en-US" dirty="0"/>
              <a:t>only </a:t>
            </a:r>
            <a:r>
              <a:rPr lang="en-US" dirty="0" smtClean="0"/>
              <a:t>for movement of molecules </a:t>
            </a:r>
            <a:r>
              <a:rPr lang="en-US" u="sng" dirty="0" smtClean="0"/>
              <a:t>down</a:t>
            </a:r>
            <a:r>
              <a:rPr lang="en-US" dirty="0" smtClean="0"/>
              <a:t> a concentration gradient, </a:t>
            </a:r>
            <a:r>
              <a:rPr lang="en-US" u="sng" dirty="0" smtClean="0"/>
              <a:t>toward</a:t>
            </a:r>
            <a:r>
              <a:rPr lang="en-US" dirty="0" smtClean="0"/>
              <a:t> equilibrium</a:t>
            </a:r>
          </a:p>
          <a:p>
            <a:r>
              <a:rPr lang="en-US" dirty="0" smtClean="0"/>
              <a:t>Sometimes a substance must be </a:t>
            </a:r>
            <a:r>
              <a:rPr lang="en-US" u="sng" dirty="0" smtClean="0"/>
              <a:t>transported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concentration gradient</a:t>
            </a:r>
          </a:p>
          <a:p>
            <a:r>
              <a:rPr lang="en-US" dirty="0" smtClean="0"/>
              <a:t>In this case, </a:t>
            </a:r>
            <a:r>
              <a:rPr lang="en-US" b="1" dirty="0" smtClean="0"/>
              <a:t>active transport </a:t>
            </a:r>
            <a:r>
              <a:rPr lang="en-US" dirty="0" smtClean="0"/>
              <a:t>is </a:t>
            </a:r>
            <a:r>
              <a:rPr lang="en-US" u="sng" dirty="0" smtClean="0"/>
              <a:t>used</a:t>
            </a:r>
            <a:r>
              <a:rPr lang="en-US" dirty="0" smtClean="0"/>
              <a:t> to move solutes </a:t>
            </a:r>
            <a:r>
              <a:rPr lang="en-US" i="1" u="sng" dirty="0" smtClean="0"/>
              <a:t>up</a:t>
            </a:r>
            <a:r>
              <a:rPr lang="en-US" dirty="0" smtClean="0"/>
              <a:t> a concentration gradient, </a:t>
            </a:r>
            <a:r>
              <a:rPr lang="en-US" i="1" u="sng" dirty="0" smtClean="0"/>
              <a:t>away</a:t>
            </a:r>
            <a:r>
              <a:rPr lang="en-US" dirty="0" smtClean="0"/>
              <a:t> from equilibrium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Functions of Active Transport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 </a:t>
            </a:r>
            <a:r>
              <a:rPr lang="en-US" dirty="0" smtClean="0">
                <a:solidFill>
                  <a:srgbClr val="FF0000"/>
                </a:solidFill>
              </a:rPr>
              <a:t>couples</a:t>
            </a:r>
            <a:r>
              <a:rPr lang="en-US" dirty="0" smtClean="0"/>
              <a:t> </a:t>
            </a:r>
            <a:r>
              <a:rPr lang="en-US" u="sng" dirty="0" smtClean="0"/>
              <a:t>endergonic</a:t>
            </a:r>
            <a:r>
              <a:rPr lang="en-US" dirty="0" smtClean="0"/>
              <a:t> transport to an </a:t>
            </a:r>
            <a:r>
              <a:rPr lang="en-US" u="sng" dirty="0" smtClean="0"/>
              <a:t>exergonic</a:t>
            </a:r>
            <a:r>
              <a:rPr lang="en-US" dirty="0" smtClean="0"/>
              <a:t> process, usually </a:t>
            </a:r>
            <a:r>
              <a:rPr lang="en-US" dirty="0" smtClean="0">
                <a:solidFill>
                  <a:srgbClr val="FF0000"/>
                </a:solidFill>
              </a:rPr>
              <a:t>ATP</a:t>
            </a:r>
            <a:r>
              <a:rPr lang="en-US" dirty="0" smtClean="0"/>
              <a:t> hydrolysis</a:t>
            </a:r>
          </a:p>
          <a:p>
            <a:r>
              <a:rPr lang="en-US" dirty="0" smtClean="0"/>
              <a:t>Active transport </a:t>
            </a:r>
            <a:r>
              <a:rPr lang="en-US" dirty="0" smtClean="0">
                <a:solidFill>
                  <a:srgbClr val="FF0000"/>
                </a:solidFill>
              </a:rPr>
              <a:t>performs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important cellular functions</a:t>
            </a:r>
          </a:p>
          <a:p>
            <a:pPr lvl="1"/>
            <a:r>
              <a:rPr lang="en-US" u="sng" dirty="0" smtClean="0"/>
              <a:t>Uptake</a:t>
            </a:r>
            <a:r>
              <a:rPr lang="en-US" dirty="0" smtClean="0"/>
              <a:t> of essential nutrients </a:t>
            </a:r>
          </a:p>
          <a:p>
            <a:pPr lvl="1"/>
            <a:r>
              <a:rPr lang="en-US" u="sng" dirty="0" smtClean="0"/>
              <a:t>Removal</a:t>
            </a:r>
            <a:r>
              <a:rPr lang="en-US" dirty="0" smtClean="0"/>
              <a:t> of wastes</a:t>
            </a:r>
          </a:p>
          <a:p>
            <a:pPr lvl="1"/>
            <a:r>
              <a:rPr lang="en-US" u="sng" dirty="0" smtClean="0"/>
              <a:t>Maintenance</a:t>
            </a:r>
            <a:r>
              <a:rPr lang="en-US" dirty="0" smtClean="0"/>
              <a:t> of </a:t>
            </a:r>
            <a:r>
              <a:rPr lang="en-US" dirty="0" err="1" smtClean="0"/>
              <a:t>nonequilibrium</a:t>
            </a:r>
            <a:r>
              <a:rPr lang="en-US" dirty="0" smtClean="0"/>
              <a:t> concentrations of certain 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Conditions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 </a:t>
            </a:r>
            <a:r>
              <a:rPr lang="en-US" dirty="0" smtClean="0">
                <a:solidFill>
                  <a:srgbClr val="FF0000"/>
                </a:solidFill>
              </a:rPr>
              <a:t>allows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creation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maintenance</a:t>
            </a:r>
            <a:r>
              <a:rPr lang="en-US" dirty="0" smtClean="0"/>
              <a:t> of an </a:t>
            </a:r>
            <a:r>
              <a:rPr lang="en-US" u="sng" dirty="0" smtClean="0"/>
              <a:t>internal</a:t>
            </a:r>
            <a:r>
              <a:rPr lang="en-US" dirty="0" smtClean="0"/>
              <a:t> cellular environment that </a:t>
            </a:r>
            <a:r>
              <a:rPr lang="en-US" u="sng" dirty="0" smtClean="0"/>
              <a:t>differs</a:t>
            </a:r>
            <a:r>
              <a:rPr lang="en-US" dirty="0" smtClean="0"/>
              <a:t> greatly </a:t>
            </a:r>
            <a:r>
              <a:rPr lang="en-US" u="sng" dirty="0" smtClean="0"/>
              <a:t>from</a:t>
            </a:r>
            <a:r>
              <a:rPr lang="en-US" dirty="0" smtClean="0"/>
              <a:t> the surrounding environment</a:t>
            </a:r>
          </a:p>
          <a:p>
            <a:r>
              <a:rPr lang="en-US" dirty="0" smtClean="0"/>
              <a:t>Many membrane proteins involved in active transport are called </a:t>
            </a:r>
            <a:r>
              <a:rPr lang="en-US" i="1" dirty="0" smtClean="0">
                <a:solidFill>
                  <a:srgbClr val="FF0000"/>
                </a:solidFill>
              </a:rPr>
              <a:t>pumps</a:t>
            </a:r>
            <a:r>
              <a:rPr lang="en-US" i="1" dirty="0" smtClean="0"/>
              <a:t>,</a:t>
            </a:r>
            <a:r>
              <a:rPr lang="en-US" dirty="0" smtClean="0"/>
              <a:t> because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is </a:t>
            </a:r>
            <a:r>
              <a:rPr lang="en-US" u="sng" dirty="0" smtClean="0"/>
              <a:t>required</a:t>
            </a:r>
            <a:r>
              <a:rPr lang="en-US" dirty="0" smtClean="0"/>
              <a:t> to move substances </a:t>
            </a:r>
            <a:r>
              <a:rPr lang="en-US" u="sng" dirty="0" smtClean="0"/>
              <a:t>against</a:t>
            </a:r>
            <a:r>
              <a:rPr lang="en-US" dirty="0" smtClean="0"/>
              <a:t> their concentration gradients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1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Active Transport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other cases, </a:t>
            </a:r>
            <a:r>
              <a:rPr lang="en-US" u="sng" dirty="0" smtClean="0"/>
              <a:t>transport proteins move solutes </a:t>
            </a:r>
            <a:r>
              <a:rPr lang="en-US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/>
              <a:t> the concentration gradient; this is called </a:t>
            </a:r>
            <a:r>
              <a:rPr lang="en-US" i="1" dirty="0" smtClean="0">
                <a:solidFill>
                  <a:srgbClr val="FF0000"/>
                </a:solidFill>
              </a:rPr>
              <a:t>active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6600"/>
                </a:solidFill>
              </a:rPr>
              <a:t>transport</a:t>
            </a:r>
          </a:p>
          <a:p>
            <a:r>
              <a:rPr lang="en-US" dirty="0" smtClean="0"/>
              <a:t>Active transport </a:t>
            </a:r>
            <a:r>
              <a:rPr lang="en-US" dirty="0" smtClean="0">
                <a:solidFill>
                  <a:srgbClr val="FF0000"/>
                </a:solidFill>
              </a:rPr>
              <a:t>requires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energy</a:t>
            </a:r>
            <a:r>
              <a:rPr lang="en-US" dirty="0" smtClean="0"/>
              <a:t> </a:t>
            </a:r>
            <a:r>
              <a:rPr lang="en-US" u="sng" dirty="0" smtClean="0"/>
              <a:t>such as that </a:t>
            </a:r>
            <a:r>
              <a:rPr lang="en-US" u="sng" dirty="0" smtClean="0">
                <a:solidFill>
                  <a:srgbClr val="FF6600"/>
                </a:solidFill>
              </a:rPr>
              <a:t>released by the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  <a:solidFill>
                  <a:srgbClr val="FF6600"/>
                </a:solidFill>
              </a:rPr>
              <a:t>hydrolysis</a:t>
            </a:r>
            <a:r>
              <a:rPr lang="en-US" u="sng" dirty="0" smtClean="0">
                <a:solidFill>
                  <a:srgbClr val="FF6600"/>
                </a:solidFill>
              </a:rPr>
              <a:t> of ATP 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or</a:t>
            </a:r>
            <a:r>
              <a:rPr lang="en-US" dirty="0" smtClean="0"/>
              <a:t> by the </a:t>
            </a:r>
            <a:r>
              <a:rPr lang="en-US" u="sng" dirty="0" smtClean="0">
                <a:ln>
                  <a:solidFill>
                    <a:srgbClr val="008000"/>
                  </a:solidFill>
                </a:ln>
                <a:solidFill>
                  <a:srgbClr val="FF6600"/>
                </a:solidFill>
              </a:rPr>
              <a:t>simultaneous transport </a:t>
            </a:r>
            <a:r>
              <a:rPr lang="en-US" u="sng" dirty="0" smtClean="0">
                <a:solidFill>
                  <a:srgbClr val="FF6600"/>
                </a:solidFill>
              </a:rPr>
              <a:t>of another solute down an energy gradient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9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Active Transport Is </a:t>
            </a:r>
            <a:r>
              <a:rPr lang="en-US" i="1" dirty="0" smtClean="0"/>
              <a:t>Unidirectional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 </a:t>
            </a:r>
            <a:r>
              <a:rPr lang="en-US" dirty="0" smtClean="0">
                <a:solidFill>
                  <a:srgbClr val="FF0000"/>
                </a:solidFill>
              </a:rPr>
              <a:t>differs</a:t>
            </a:r>
            <a:r>
              <a:rPr lang="en-US" dirty="0" smtClean="0"/>
              <a:t> from diffusion (both simple and facilitated) in the </a:t>
            </a:r>
            <a:r>
              <a:rPr lang="en-US" dirty="0" smtClean="0">
                <a:solidFill>
                  <a:srgbClr val="FF0000"/>
                </a:solidFill>
              </a:rPr>
              <a:t>direction</a:t>
            </a:r>
            <a:r>
              <a:rPr lang="en-US" dirty="0" smtClean="0"/>
              <a:t> of transport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Diffusion</a:t>
            </a:r>
            <a:r>
              <a:rPr lang="en-US" dirty="0" smtClean="0"/>
              <a:t> is </a:t>
            </a:r>
            <a:r>
              <a:rPr lang="en-US" i="1" dirty="0" err="1" smtClean="0">
                <a:solidFill>
                  <a:srgbClr val="FF0000"/>
                </a:solidFill>
              </a:rPr>
              <a:t>nondirectional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respect to the membrane and proceeds as directed by the concentrations of the transported substances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transport has an </a:t>
            </a:r>
            <a:r>
              <a:rPr lang="en-US" dirty="0" smtClean="0">
                <a:solidFill>
                  <a:srgbClr val="FF0000"/>
                </a:solidFill>
              </a:rPr>
              <a:t>intrinsic</a:t>
            </a:r>
            <a:r>
              <a:rPr lang="en-US" dirty="0" smtClean="0"/>
              <a:t> </a:t>
            </a:r>
            <a:r>
              <a:rPr lang="en-US" b="1" dirty="0" smtClean="0"/>
              <a:t>directionality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Coupling of Active Transport to an Energy Source May Be Direct or Indirect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 mechanisms can be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based on the </a:t>
            </a:r>
            <a:r>
              <a:rPr lang="en-US" dirty="0" smtClean="0">
                <a:solidFill>
                  <a:srgbClr val="FF0000"/>
                </a:solidFill>
              </a:rPr>
              <a:t>sources</a:t>
            </a:r>
            <a:r>
              <a:rPr lang="en-US" dirty="0" smtClean="0"/>
              <a:t> of energy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whether or not two solutes are transported at the same time</a:t>
            </a:r>
          </a:p>
          <a:p>
            <a:r>
              <a:rPr lang="en-US" dirty="0" smtClean="0"/>
              <a:t>Active transport is </a:t>
            </a:r>
            <a:r>
              <a:rPr lang="en-US" dirty="0" smtClean="0">
                <a:solidFill>
                  <a:srgbClr val="FF0000"/>
                </a:solidFill>
              </a:rPr>
              <a:t>categorized</a:t>
            </a:r>
            <a:r>
              <a:rPr lang="en-US" dirty="0" smtClean="0"/>
              <a:t> as </a:t>
            </a:r>
            <a:r>
              <a:rPr lang="en-US" i="1" dirty="0" smtClean="0"/>
              <a:t>direct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i="1" dirty="0" smtClean="0"/>
              <a:t>indirect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Direct Active Transport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direct</a:t>
            </a:r>
            <a:r>
              <a:rPr lang="en-US" dirty="0" smtClean="0"/>
              <a:t> </a:t>
            </a:r>
            <a:r>
              <a:rPr lang="en-US" b="1" dirty="0" smtClean="0"/>
              <a:t>active</a:t>
            </a:r>
            <a:r>
              <a:rPr lang="en-US" dirty="0" smtClean="0"/>
              <a:t> </a:t>
            </a:r>
            <a:r>
              <a:rPr lang="en-US" b="1" dirty="0" smtClean="0"/>
              <a:t>transport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FF0000"/>
                </a:solidFill>
              </a:rPr>
              <a:t>primary</a:t>
            </a:r>
            <a:r>
              <a:rPr lang="en-US" i="1" dirty="0" smtClean="0"/>
              <a:t> active transport</a:t>
            </a:r>
            <a:r>
              <a:rPr lang="en-US" dirty="0" smtClean="0"/>
              <a:t>), the </a:t>
            </a:r>
            <a:r>
              <a:rPr lang="en-US" u="sng" dirty="0" smtClean="0"/>
              <a:t>accumulation</a:t>
            </a:r>
            <a:r>
              <a:rPr lang="en-US" dirty="0" smtClean="0"/>
              <a:t> of solute molecules on one side of the membrane is </a:t>
            </a:r>
            <a:r>
              <a:rPr lang="en-US" u="sng" dirty="0" smtClean="0"/>
              <a:t>coupled</a:t>
            </a:r>
            <a:r>
              <a:rPr lang="en-US" dirty="0" smtClean="0"/>
              <a:t> </a:t>
            </a:r>
            <a:r>
              <a:rPr lang="en-US" i="1" dirty="0" smtClean="0"/>
              <a:t>directly</a:t>
            </a:r>
            <a:r>
              <a:rPr lang="en-US" dirty="0" smtClean="0"/>
              <a:t> </a:t>
            </a:r>
            <a:r>
              <a:rPr lang="en-US" u="sng" dirty="0" smtClean="0"/>
              <a:t>to</a:t>
            </a:r>
            <a:r>
              <a:rPr lang="en-US" dirty="0" smtClean="0"/>
              <a:t> an exergonic chemical reaction</a:t>
            </a:r>
          </a:p>
          <a:p>
            <a:r>
              <a:rPr lang="en-US" dirty="0" smtClean="0"/>
              <a:t>This is usually hydrolysis of </a:t>
            </a:r>
            <a:r>
              <a:rPr lang="en-US" dirty="0" smtClean="0">
                <a:solidFill>
                  <a:srgbClr val="FF0000"/>
                </a:solidFill>
              </a:rPr>
              <a:t>ATP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driven by ATP hydrolysis are called </a:t>
            </a:r>
            <a:r>
              <a:rPr lang="en-US" i="1" dirty="0" smtClean="0">
                <a:solidFill>
                  <a:srgbClr val="FF0000"/>
                </a:solidFill>
              </a:rPr>
              <a:t>transport </a:t>
            </a:r>
            <a:r>
              <a:rPr lang="en-US" i="1" dirty="0" err="1" smtClean="0">
                <a:solidFill>
                  <a:srgbClr val="FF0000"/>
                </a:solidFill>
              </a:rPr>
              <a:t>ATPases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FF0000"/>
                </a:solidFill>
              </a:rPr>
              <a:t>ATPase pumps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Indirect Active Transport</a:t>
            </a:r>
            <a:endParaRPr lang="en-US" dirty="0" smtClean="0"/>
          </a:p>
        </p:txBody>
      </p:sp>
      <p:sp>
        <p:nvSpPr>
          <p:cNvPr id="870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Indirect active transport </a:t>
            </a:r>
            <a:r>
              <a:rPr lang="en-US" u="sng" dirty="0" smtClean="0"/>
              <a:t>depends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FF0000"/>
                </a:solidFill>
              </a:rPr>
              <a:t>simultaneous</a:t>
            </a:r>
            <a:r>
              <a:rPr lang="en-US" dirty="0" smtClean="0"/>
              <a:t> transport of </a:t>
            </a:r>
            <a:r>
              <a:rPr lang="en-US" u="sng" dirty="0" smtClean="0"/>
              <a:t>two</a:t>
            </a:r>
            <a:r>
              <a:rPr lang="en-US" dirty="0" smtClean="0"/>
              <a:t> solutes</a:t>
            </a:r>
          </a:p>
          <a:p>
            <a:r>
              <a:rPr lang="en-US" dirty="0" smtClean="0"/>
              <a:t>Favorable movement of one solute </a:t>
            </a:r>
            <a:r>
              <a:rPr lang="en-US" i="1" dirty="0" smtClean="0"/>
              <a:t>down</a:t>
            </a:r>
            <a:r>
              <a:rPr lang="en-US" dirty="0" smtClean="0"/>
              <a:t> its gradient </a:t>
            </a:r>
            <a:r>
              <a:rPr lang="en-US" dirty="0" smtClean="0">
                <a:solidFill>
                  <a:srgbClr val="FF0000"/>
                </a:solidFill>
              </a:rPr>
              <a:t>drives</a:t>
            </a:r>
            <a:r>
              <a:rPr lang="en-US" dirty="0" smtClean="0"/>
              <a:t> the unfavorable movement of the other </a:t>
            </a:r>
            <a:r>
              <a:rPr lang="en-US" i="1" dirty="0" smtClean="0"/>
              <a:t>up</a:t>
            </a:r>
            <a:r>
              <a:rPr lang="en-US" dirty="0" smtClean="0"/>
              <a:t> its gradient</a:t>
            </a:r>
          </a:p>
          <a:p>
            <a:r>
              <a:rPr lang="en-US" dirty="0" smtClean="0"/>
              <a:t>This can be a </a:t>
            </a:r>
            <a:r>
              <a:rPr lang="en-US" dirty="0" err="1" smtClean="0">
                <a:solidFill>
                  <a:srgbClr val="FF0000"/>
                </a:solidFill>
              </a:rPr>
              <a:t>symport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an </a:t>
            </a:r>
            <a:r>
              <a:rPr lang="en-US" dirty="0" err="1" smtClean="0">
                <a:solidFill>
                  <a:srgbClr val="FF0000"/>
                </a:solidFill>
              </a:rPr>
              <a:t>antiport</a:t>
            </a:r>
            <a:r>
              <a:rPr lang="en-US" dirty="0" smtClean="0"/>
              <a:t>, depending on whether the two molecules are transported in the same or different directions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1978305" y="349338"/>
            <a:ext cx="5187391" cy="59752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Direct Active Transport Depends on Four Types of Transport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890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</a:t>
            </a:r>
            <a:r>
              <a:rPr lang="en-US" dirty="0" smtClean="0"/>
              <a:t> types of transport </a:t>
            </a:r>
            <a:r>
              <a:rPr lang="en-US" dirty="0" err="1" smtClean="0"/>
              <a:t>ATPases</a:t>
            </a:r>
            <a:r>
              <a:rPr lang="en-US" dirty="0" smtClean="0"/>
              <a:t> have been identified</a:t>
            </a:r>
          </a:p>
          <a:p>
            <a:pPr lvl="1">
              <a:lnSpc>
                <a:spcPts val="3200"/>
              </a:lnSpc>
            </a:pPr>
            <a:r>
              <a:rPr lang="en-US" i="1" dirty="0" smtClean="0"/>
              <a:t>P-type</a:t>
            </a:r>
          </a:p>
          <a:p>
            <a:pPr lvl="1">
              <a:lnSpc>
                <a:spcPts val="3200"/>
              </a:lnSpc>
            </a:pPr>
            <a:r>
              <a:rPr lang="en-US" i="1" dirty="0" smtClean="0"/>
              <a:t>V-type</a:t>
            </a:r>
          </a:p>
          <a:p>
            <a:pPr lvl="1">
              <a:lnSpc>
                <a:spcPts val="3200"/>
              </a:lnSpc>
            </a:pPr>
            <a:r>
              <a:rPr lang="en-US" i="1" dirty="0" smtClean="0"/>
              <a:t>F-type</a:t>
            </a:r>
          </a:p>
          <a:p>
            <a:pPr lvl="1">
              <a:lnSpc>
                <a:spcPts val="3200"/>
              </a:lnSpc>
            </a:pPr>
            <a:r>
              <a:rPr lang="en-US" i="1" dirty="0" smtClean="0"/>
              <a:t>ABC-type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differ</a:t>
            </a:r>
            <a:r>
              <a:rPr lang="en-US" dirty="0" smtClean="0"/>
              <a:t> in structure, mechanism, location, and roles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"/>
          <a:stretch/>
        </p:blipFill>
        <p:spPr>
          <a:xfrm>
            <a:off x="1346302" y="278399"/>
            <a:ext cx="6451397" cy="61224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8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911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P-type </a:t>
            </a:r>
            <a:r>
              <a:rPr lang="en-US" b="1" dirty="0" err="1" smtClean="0"/>
              <a:t>ATPases</a:t>
            </a:r>
            <a:r>
              <a:rPr lang="en-US" b="1" dirty="0" smtClean="0"/>
              <a:t> </a:t>
            </a:r>
            <a:r>
              <a:rPr lang="en-US" dirty="0" smtClean="0"/>
              <a:t>are members of a </a:t>
            </a:r>
            <a:r>
              <a:rPr lang="en-US" u="sng" dirty="0" smtClean="0"/>
              <a:t>large</a:t>
            </a:r>
            <a:r>
              <a:rPr lang="en-US" dirty="0" smtClean="0"/>
              <a:t> family and are </a:t>
            </a:r>
            <a:r>
              <a:rPr lang="en-US" u="sng" dirty="0" smtClean="0"/>
              <a:t>reversibly</a:t>
            </a:r>
            <a:r>
              <a:rPr lang="en-US" dirty="0" smtClean="0"/>
              <a:t> phosphorylated by ATP on a specific aspartic acid residue</a:t>
            </a:r>
          </a:p>
          <a:p>
            <a:r>
              <a:rPr lang="en-US" dirty="0" smtClean="0"/>
              <a:t>They have </a:t>
            </a:r>
            <a:r>
              <a:rPr lang="en-US" u="sng" dirty="0" smtClean="0"/>
              <a:t>eight</a:t>
            </a:r>
            <a:r>
              <a:rPr lang="en-US" dirty="0" smtClean="0"/>
              <a:t> to </a:t>
            </a:r>
            <a:r>
              <a:rPr lang="en-US" u="sng" dirty="0" smtClean="0"/>
              <a:t>ten</a:t>
            </a:r>
            <a:r>
              <a:rPr lang="en-US" dirty="0" smtClean="0"/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segments in a single polypeptide, which crosses the membrane multiple times</a:t>
            </a:r>
          </a:p>
          <a:p>
            <a:r>
              <a:rPr lang="en-US" dirty="0" smtClean="0"/>
              <a:t>They are sensitive to inhibition by vanadate, VO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3–</a:t>
            </a:r>
            <a:r>
              <a:rPr lang="en-US" dirty="0" smtClean="0"/>
              <a:t>, which resembles phosphate,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3–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P-</a:t>
            </a:r>
            <a:r>
              <a:rPr lang="en-US" dirty="0"/>
              <a:t>T</a:t>
            </a:r>
            <a:r>
              <a:rPr lang="en-US" dirty="0" smtClean="0"/>
              <a:t>ype ATPase Subfamilies</a:t>
            </a:r>
          </a:p>
        </p:txBody>
      </p:sp>
      <p:sp>
        <p:nvSpPr>
          <p:cNvPr id="921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P-type </a:t>
            </a:r>
            <a:r>
              <a:rPr lang="en-US" dirty="0" err="1" smtClean="0"/>
              <a:t>ATPases</a:t>
            </a:r>
            <a:r>
              <a:rPr lang="en-US" dirty="0" smtClean="0"/>
              <a:t> fall into </a:t>
            </a:r>
            <a:r>
              <a:rPr lang="en-US" dirty="0" smtClean="0">
                <a:solidFill>
                  <a:srgbClr val="FF0000"/>
                </a:solidFill>
              </a:rPr>
              <a:t>five</a:t>
            </a:r>
            <a:r>
              <a:rPr lang="en-US" dirty="0" smtClean="0"/>
              <a:t> subfamilies</a:t>
            </a:r>
          </a:p>
          <a:p>
            <a:pPr lvl="1"/>
            <a:r>
              <a:rPr lang="en-US" u="sng" dirty="0" smtClean="0"/>
              <a:t>P</a:t>
            </a:r>
            <a:r>
              <a:rPr lang="en-US" u="sng" baseline="-25000" dirty="0" smtClean="0"/>
              <a:t>1</a:t>
            </a:r>
            <a:r>
              <a:rPr lang="en-US" u="sng" dirty="0" smtClean="0"/>
              <a:t>-ATPases </a:t>
            </a:r>
            <a:r>
              <a:rPr lang="en-US" dirty="0" smtClean="0"/>
              <a:t>are found in all organisms and transport heavy metal ions</a:t>
            </a:r>
          </a:p>
          <a:p>
            <a:pPr lvl="1"/>
            <a:r>
              <a:rPr lang="en-US" u="sng" dirty="0" smtClean="0"/>
              <a:t>P</a:t>
            </a:r>
            <a:r>
              <a:rPr lang="en-US" u="sng" baseline="-25000" dirty="0" smtClean="0"/>
              <a:t>2</a:t>
            </a:r>
            <a:r>
              <a:rPr lang="en-US" u="sng" dirty="0" smtClean="0"/>
              <a:t>-ATPases </a:t>
            </a:r>
            <a:r>
              <a:rPr lang="en-US" dirty="0" smtClean="0"/>
              <a:t>are responsible for maintaining gradients of ions (Na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) across plasma membranes of eukaryotic cells</a:t>
            </a:r>
          </a:p>
          <a:p>
            <a:pPr lvl="1"/>
            <a:r>
              <a:rPr lang="en-US" dirty="0" smtClean="0"/>
              <a:t>They play roles in </a:t>
            </a:r>
            <a:r>
              <a:rPr lang="en-US" dirty="0" smtClean="0">
                <a:solidFill>
                  <a:srgbClr val="FF0000"/>
                </a:solidFill>
              </a:rPr>
              <a:t>muscle contraction </a:t>
            </a:r>
            <a:r>
              <a:rPr lang="en-US" u="sng" dirty="0" smtClean="0"/>
              <a:t>and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acidification</a:t>
            </a:r>
            <a:r>
              <a:rPr lang="en-US" dirty="0" smtClean="0"/>
              <a:t> of gastric juices in the stomach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3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P-Type ATPase Subfamilies (continued)</a:t>
            </a: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smtClean="0"/>
              <a:t>P</a:t>
            </a:r>
            <a:r>
              <a:rPr lang="en-US" u="sng" baseline="-25000" dirty="0" smtClean="0"/>
              <a:t>3</a:t>
            </a:r>
            <a:r>
              <a:rPr lang="en-US" u="sng" dirty="0" smtClean="0"/>
              <a:t>-ATPases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plants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fungi</a:t>
            </a:r>
            <a:r>
              <a:rPr lang="en-US" dirty="0" smtClean="0"/>
              <a:t> pump protons out across the plasma membrane, acidifying the external medium</a:t>
            </a:r>
          </a:p>
          <a:p>
            <a:pPr lvl="1"/>
            <a:r>
              <a:rPr lang="en-US" u="sng" dirty="0" smtClean="0"/>
              <a:t>P</a:t>
            </a:r>
            <a:r>
              <a:rPr lang="en-US" u="sng" baseline="-25000" dirty="0" smtClean="0"/>
              <a:t>4</a:t>
            </a:r>
            <a:r>
              <a:rPr lang="en-US" u="sng" dirty="0" smtClean="0"/>
              <a:t>-ATPases </a:t>
            </a:r>
            <a:r>
              <a:rPr lang="en-US" dirty="0" smtClean="0"/>
              <a:t>pump </a:t>
            </a:r>
            <a:r>
              <a:rPr lang="en-US" dirty="0" smtClean="0">
                <a:solidFill>
                  <a:srgbClr val="FF0000"/>
                </a:solidFill>
              </a:rPr>
              <a:t>hydrophobic</a:t>
            </a:r>
            <a:r>
              <a:rPr lang="en-US" dirty="0" smtClean="0"/>
              <a:t> molecules such as </a:t>
            </a:r>
            <a:r>
              <a:rPr lang="en-US" u="sng" dirty="0" smtClean="0"/>
              <a:t>cholesterol</a:t>
            </a:r>
            <a:r>
              <a:rPr lang="en-US" dirty="0" smtClean="0"/>
              <a:t> and </a:t>
            </a:r>
            <a:r>
              <a:rPr lang="en-US" u="sng" dirty="0" smtClean="0"/>
              <a:t>fatty</a:t>
            </a:r>
            <a:r>
              <a:rPr lang="en-US" dirty="0" smtClean="0"/>
              <a:t> acids; they do not transport them all the way across the bilayer but </a:t>
            </a:r>
            <a:r>
              <a:rPr lang="en-US" u="sng" dirty="0" smtClean="0"/>
              <a:t>act as </a:t>
            </a:r>
            <a:r>
              <a:rPr lang="en-US" u="sng" dirty="0" err="1" smtClean="0"/>
              <a:t>flippases</a:t>
            </a:r>
            <a:endParaRPr lang="en-US" u="sng" dirty="0" smtClean="0"/>
          </a:p>
          <a:p>
            <a:pPr lvl="1"/>
            <a:r>
              <a:rPr lang="en-US" u="sng" dirty="0" smtClean="0"/>
              <a:t>P</a:t>
            </a:r>
            <a:r>
              <a:rPr lang="en-US" u="sng" baseline="-25000" dirty="0" smtClean="0"/>
              <a:t>5</a:t>
            </a:r>
            <a:r>
              <a:rPr lang="en-US" u="sng" dirty="0" smtClean="0"/>
              <a:t>-ATPases </a:t>
            </a:r>
            <a:r>
              <a:rPr lang="en-US" dirty="0" smtClean="0"/>
              <a:t>are not well characterized, but some are known to transport </a:t>
            </a:r>
            <a:r>
              <a:rPr lang="en-US" u="sng" dirty="0" err="1" smtClean="0">
                <a:solidFill>
                  <a:srgbClr val="FF0000"/>
                </a:solidFill>
              </a:rPr>
              <a:t>cations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"/>
          <a:stretch/>
        </p:blipFill>
        <p:spPr>
          <a:xfrm>
            <a:off x="298704" y="1493520"/>
            <a:ext cx="8546592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V-Type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942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V-type </a:t>
            </a:r>
            <a:r>
              <a:rPr lang="en-US" b="1" dirty="0" err="1" smtClean="0"/>
              <a:t>ATPases</a:t>
            </a:r>
            <a:r>
              <a:rPr lang="en-US" b="1" dirty="0" smtClean="0"/>
              <a:t> </a:t>
            </a:r>
            <a:r>
              <a:rPr lang="en-US" dirty="0" smtClean="0"/>
              <a:t>pump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into organelles such as </a:t>
            </a:r>
            <a:r>
              <a:rPr lang="en-US" dirty="0" smtClean="0">
                <a:solidFill>
                  <a:srgbClr val="FF0000"/>
                </a:solidFill>
              </a:rPr>
              <a:t>vacuoles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vesicles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lysosomes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endosomes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FF0000"/>
                </a:solidFill>
              </a:rPr>
              <a:t>Golgi</a:t>
            </a:r>
            <a:r>
              <a:rPr lang="en-US" dirty="0" smtClean="0"/>
              <a:t> complex</a:t>
            </a:r>
          </a:p>
          <a:p>
            <a:r>
              <a:rPr lang="en-US" dirty="0" smtClean="0"/>
              <a:t>They have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 err="1" smtClean="0"/>
              <a:t>multisubunit</a:t>
            </a:r>
            <a:r>
              <a:rPr lang="en-US" dirty="0" smtClean="0"/>
              <a:t> components: an </a:t>
            </a:r>
            <a:r>
              <a:rPr lang="en-US" dirty="0" smtClean="0">
                <a:solidFill>
                  <a:srgbClr val="FF0000"/>
                </a:solidFill>
              </a:rPr>
              <a:t>integral</a:t>
            </a:r>
            <a:r>
              <a:rPr lang="en-US" dirty="0" smtClean="0"/>
              <a:t> component embedded in the membrane and a </a:t>
            </a:r>
            <a:r>
              <a:rPr lang="en-US" dirty="0" smtClean="0">
                <a:solidFill>
                  <a:srgbClr val="FF0000"/>
                </a:solidFill>
              </a:rPr>
              <a:t>peripheral</a:t>
            </a:r>
            <a:r>
              <a:rPr lang="en-US" dirty="0" smtClean="0"/>
              <a:t> component that juts out from the membrane surface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F-</a:t>
            </a:r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F-type </a:t>
            </a:r>
            <a:r>
              <a:rPr lang="en-US" b="1" dirty="0" err="1" smtClean="0"/>
              <a:t>ATPases</a:t>
            </a:r>
            <a:r>
              <a:rPr lang="en-US" b="1" dirty="0" smtClean="0"/>
              <a:t> </a:t>
            </a:r>
            <a:r>
              <a:rPr lang="en-US" dirty="0" smtClean="0"/>
              <a:t>are found in </a:t>
            </a:r>
            <a:r>
              <a:rPr lang="en-US" dirty="0" smtClean="0">
                <a:solidFill>
                  <a:srgbClr val="FF0000"/>
                </a:solidFill>
              </a:rPr>
              <a:t>bacteria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mitochondria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chloroplasts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and have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components: a </a:t>
            </a:r>
            <a:r>
              <a:rPr lang="en-US" u="sng" dirty="0" smtClean="0"/>
              <a:t>transmembrane pore (</a:t>
            </a:r>
            <a:r>
              <a:rPr lang="en-US" u="sng" dirty="0" err="1" smtClean="0"/>
              <a:t>F</a:t>
            </a:r>
            <a:r>
              <a:rPr lang="en-US" u="sng" baseline="-25000" dirty="0" err="1" smtClean="0"/>
              <a:t>o</a:t>
            </a:r>
            <a:r>
              <a:rPr lang="en-US" u="sng" dirty="0" smtClean="0"/>
              <a:t>) </a:t>
            </a:r>
            <a:r>
              <a:rPr lang="en-US" dirty="0" smtClean="0"/>
              <a:t>and a </a:t>
            </a:r>
            <a:r>
              <a:rPr lang="en-US" u="sng" dirty="0" smtClean="0"/>
              <a:t>peripheral membrane component (F</a:t>
            </a:r>
            <a:r>
              <a:rPr lang="en-US" u="sng" baseline="-25000" dirty="0" smtClean="0"/>
              <a:t>1</a:t>
            </a:r>
            <a:r>
              <a:rPr lang="en-US" u="sng" dirty="0" smtClean="0"/>
              <a:t>)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contains</a:t>
            </a: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ATP-binding site</a:t>
            </a:r>
          </a:p>
          <a:p>
            <a:r>
              <a:rPr lang="en-US" dirty="0" smtClean="0"/>
              <a:t>Both are </a:t>
            </a:r>
            <a:r>
              <a:rPr lang="en-US" u="sng" dirty="0" err="1" smtClean="0"/>
              <a:t>multisubunit</a:t>
            </a:r>
            <a:r>
              <a:rPr lang="en-US" dirty="0" smtClean="0"/>
              <a:t> components</a:t>
            </a:r>
            <a:endParaRPr lang="en-US" baseline="30000" dirty="0" smtClean="0"/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F-Type </a:t>
            </a:r>
            <a:r>
              <a:rPr lang="en-US" dirty="0" err="1" smtClean="0"/>
              <a:t>ATPases</a:t>
            </a:r>
            <a:r>
              <a:rPr lang="en-US" dirty="0" smtClean="0"/>
              <a:t> Also Function in Reverse</a:t>
            </a:r>
          </a:p>
        </p:txBody>
      </p:sp>
      <p:sp>
        <p:nvSpPr>
          <p:cNvPr id="962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F-type </a:t>
            </a:r>
            <a:r>
              <a:rPr lang="en-US" dirty="0" err="1" smtClean="0"/>
              <a:t>ATPases</a:t>
            </a:r>
            <a:r>
              <a:rPr lang="en-US" dirty="0" smtClean="0"/>
              <a:t> can </a:t>
            </a:r>
            <a:r>
              <a:rPr lang="en-US" u="sng" dirty="0" smtClean="0"/>
              <a:t>facilitate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reverse process</a:t>
            </a:r>
          </a:p>
          <a:p>
            <a:r>
              <a:rPr lang="en-US" dirty="0" smtClean="0"/>
              <a:t>In this case, ATP is </a:t>
            </a:r>
            <a:r>
              <a:rPr lang="en-US" dirty="0" smtClean="0">
                <a:solidFill>
                  <a:srgbClr val="FF0000"/>
                </a:solidFill>
              </a:rPr>
              <a:t>synthesized</a:t>
            </a:r>
            <a:r>
              <a:rPr lang="en-US" dirty="0" smtClean="0"/>
              <a:t>, driven by the </a:t>
            </a:r>
            <a:r>
              <a:rPr lang="en-US" dirty="0" smtClean="0">
                <a:solidFill>
                  <a:srgbClr val="FF0000"/>
                </a:solidFill>
              </a:rPr>
              <a:t>exergonic</a:t>
            </a:r>
            <a:r>
              <a:rPr lang="en-US" dirty="0" smtClean="0"/>
              <a:t> flow of </a:t>
            </a:r>
            <a:r>
              <a:rPr lang="en-US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down</a:t>
            </a:r>
            <a:r>
              <a:rPr lang="en-US" dirty="0" smtClean="0"/>
              <a:t> their gradients</a:t>
            </a:r>
          </a:p>
          <a:p>
            <a:r>
              <a:rPr lang="en-US" dirty="0" smtClean="0"/>
              <a:t>In the reverse direction, the </a:t>
            </a:r>
            <a:r>
              <a:rPr lang="en-US" dirty="0" err="1" smtClean="0"/>
              <a:t>ATPases</a:t>
            </a:r>
            <a:r>
              <a:rPr lang="en-US" dirty="0" smtClean="0"/>
              <a:t> are more accurately called </a:t>
            </a:r>
            <a:r>
              <a:rPr lang="en-US" b="1" dirty="0" smtClean="0"/>
              <a:t>ATP synthases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F-Type </a:t>
            </a:r>
            <a:r>
              <a:rPr lang="en-US" dirty="0" err="1" smtClean="0"/>
              <a:t>ATPases</a:t>
            </a:r>
            <a:r>
              <a:rPr lang="en-US" dirty="0" smtClean="0"/>
              <a:t> Illustrate an Important Principle</a:t>
            </a:r>
          </a:p>
        </p:txBody>
      </p:sp>
      <p:sp>
        <p:nvSpPr>
          <p:cNvPr id="972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way F-type </a:t>
            </a:r>
            <a:r>
              <a:rPr lang="en-US" dirty="0" err="1" smtClean="0"/>
              <a:t>ATPases</a:t>
            </a:r>
            <a:r>
              <a:rPr lang="en-US" dirty="0" smtClean="0"/>
              <a:t> function, they illustrate the following principle:</a:t>
            </a:r>
          </a:p>
          <a:p>
            <a:pPr marL="457200" lvl="1" indent="0">
              <a:buNone/>
            </a:pPr>
            <a:r>
              <a:rPr lang="en-US" i="1" dirty="0" smtClean="0"/>
              <a:t>Not only can ATP be used as an energy source to generate ion gradients, but such gradients can be used as an </a:t>
            </a:r>
            <a:r>
              <a:rPr lang="en-US" i="1" dirty="0" smtClean="0">
                <a:solidFill>
                  <a:srgbClr val="FF0000"/>
                </a:solidFill>
              </a:rPr>
              <a:t>energy</a:t>
            </a:r>
            <a:r>
              <a:rPr lang="en-US" i="1" dirty="0" smtClean="0"/>
              <a:t> source </a:t>
            </a:r>
            <a:r>
              <a:rPr lang="en-US" i="1" dirty="0" smtClean="0">
                <a:solidFill>
                  <a:srgbClr val="FF0000"/>
                </a:solidFill>
              </a:rPr>
              <a:t>to</a:t>
            </a:r>
            <a:r>
              <a:rPr lang="en-US" i="1" dirty="0" smtClean="0"/>
              <a:t> synthesize ATP</a:t>
            </a:r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of all eukaryotes and most prokaryotes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ABC-Type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983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ABC-type </a:t>
            </a:r>
            <a:r>
              <a:rPr lang="en-US" b="1" dirty="0" err="1" smtClean="0"/>
              <a:t>ATPases</a:t>
            </a:r>
            <a:r>
              <a:rPr lang="en-US" b="1" dirty="0" smtClean="0"/>
              <a:t> </a:t>
            </a:r>
            <a:r>
              <a:rPr lang="en-US" dirty="0" smtClean="0"/>
              <a:t>are also called </a:t>
            </a:r>
            <a:r>
              <a:rPr lang="en-US" b="1" dirty="0" smtClean="0"/>
              <a:t>ABC</a:t>
            </a:r>
            <a:r>
              <a:rPr lang="en-US" dirty="0" smtClean="0"/>
              <a:t> (</a:t>
            </a:r>
            <a:r>
              <a:rPr lang="en-US" b="1" u="sng" dirty="0" smtClean="0"/>
              <a:t>A</a:t>
            </a:r>
            <a:r>
              <a:rPr lang="en-US" dirty="0" smtClean="0"/>
              <a:t>TP </a:t>
            </a:r>
            <a:r>
              <a:rPr lang="en-US" b="1" u="sng" dirty="0" smtClean="0"/>
              <a:t>b</a:t>
            </a:r>
            <a:r>
              <a:rPr lang="en-US" dirty="0" smtClean="0"/>
              <a:t>inding </a:t>
            </a:r>
            <a:r>
              <a:rPr lang="en-US" b="1" u="sng" dirty="0" smtClean="0"/>
              <a:t>c</a:t>
            </a:r>
            <a:r>
              <a:rPr lang="en-US" dirty="0" smtClean="0"/>
              <a:t>assette) </a:t>
            </a:r>
            <a:r>
              <a:rPr lang="en-US" b="1" dirty="0" smtClean="0"/>
              <a:t>transporters</a:t>
            </a:r>
          </a:p>
          <a:p>
            <a:r>
              <a:rPr lang="en-US" dirty="0" smtClean="0"/>
              <a:t>The term </a:t>
            </a:r>
            <a:r>
              <a:rPr lang="en-US" i="1" dirty="0" smtClean="0">
                <a:solidFill>
                  <a:srgbClr val="FF0000"/>
                </a:solidFill>
              </a:rPr>
              <a:t>cassette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describes the catalytic domain that binds ATP as part of the transport process</a:t>
            </a:r>
          </a:p>
          <a:p>
            <a:r>
              <a:rPr lang="en-US" dirty="0" smtClean="0"/>
              <a:t>ABC-type </a:t>
            </a:r>
            <a:r>
              <a:rPr lang="en-US" dirty="0" err="1" smtClean="0"/>
              <a:t>ATPases</a:t>
            </a:r>
            <a:r>
              <a:rPr lang="en-US" dirty="0" smtClean="0"/>
              <a:t> comprise a very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family of transport proteins </a:t>
            </a:r>
            <a:r>
              <a:rPr lang="en-US" dirty="0" smtClean="0">
                <a:solidFill>
                  <a:srgbClr val="FF0000"/>
                </a:solidFill>
              </a:rPr>
              <a:t>found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organisms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3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Importers and Exporters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of the ABC transporters initially </a:t>
            </a:r>
            <a:r>
              <a:rPr lang="en-US" dirty="0" smtClean="0">
                <a:solidFill>
                  <a:srgbClr val="FF0000"/>
                </a:solidFill>
              </a:rPr>
              <a:t>discovered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FF0000"/>
                </a:solidFill>
              </a:rPr>
              <a:t>bacteria</a:t>
            </a:r>
            <a:r>
              <a:rPr lang="en-US" dirty="0" smtClean="0"/>
              <a:t> were </a:t>
            </a:r>
            <a:r>
              <a:rPr lang="en-US" i="1" dirty="0" smtClean="0">
                <a:solidFill>
                  <a:srgbClr val="FF0000"/>
                </a:solidFill>
              </a:rPr>
              <a:t>importers</a:t>
            </a:r>
            <a:r>
              <a:rPr lang="en-US" i="1" dirty="0" smtClean="0"/>
              <a:t>,</a:t>
            </a:r>
            <a:r>
              <a:rPr lang="en-US" dirty="0" smtClean="0"/>
              <a:t> involved in uptake of nutrients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many are now known to be </a:t>
            </a:r>
            <a:r>
              <a:rPr lang="en-US" i="1" dirty="0" smtClean="0">
                <a:solidFill>
                  <a:srgbClr val="FF0000"/>
                </a:solidFill>
              </a:rPr>
              <a:t>exporters</a:t>
            </a:r>
            <a:r>
              <a:rPr lang="en-US" i="1" dirty="0" smtClean="0"/>
              <a:t>,</a:t>
            </a:r>
            <a:r>
              <a:rPr lang="en-US" dirty="0" smtClean="0"/>
              <a:t> some of which are </a:t>
            </a:r>
            <a:r>
              <a:rPr lang="en-US" dirty="0" smtClean="0">
                <a:solidFill>
                  <a:srgbClr val="FF0000"/>
                </a:solidFill>
              </a:rPr>
              <a:t>medically</a:t>
            </a:r>
            <a:r>
              <a:rPr lang="en-US" dirty="0" smtClean="0"/>
              <a:t> important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Structure of ABC-Type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ABC transporters typically have </a:t>
            </a:r>
            <a:r>
              <a:rPr lang="en-US" dirty="0" smtClean="0">
                <a:solidFill>
                  <a:srgbClr val="FF0000"/>
                </a:solidFill>
              </a:rPr>
              <a:t>four</a:t>
            </a:r>
            <a:r>
              <a:rPr lang="en-US" dirty="0" smtClean="0"/>
              <a:t> protein </a:t>
            </a:r>
            <a:r>
              <a:rPr lang="en-US" dirty="0" smtClean="0">
                <a:solidFill>
                  <a:srgbClr val="FF0000"/>
                </a:solidFill>
              </a:rPr>
              <a:t>domains</a:t>
            </a:r>
            <a:r>
              <a:rPr lang="en-US" dirty="0" smtClean="0"/>
              <a:t>, </a:t>
            </a:r>
            <a:r>
              <a:rPr lang="en-US" u="sng" dirty="0" smtClean="0"/>
              <a:t>two </a:t>
            </a:r>
            <a:r>
              <a:rPr lang="en-US" dirty="0" smtClean="0"/>
              <a:t>of which are highly </a:t>
            </a:r>
            <a:r>
              <a:rPr lang="en-US" u="sng" dirty="0" smtClean="0"/>
              <a:t>hydrophobic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embedded</a:t>
            </a:r>
            <a:r>
              <a:rPr lang="en-US" dirty="0" smtClean="0"/>
              <a:t> in the membrane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other two domains </a:t>
            </a:r>
            <a:r>
              <a:rPr lang="en-US" dirty="0" smtClean="0"/>
              <a:t>are </a:t>
            </a:r>
            <a:r>
              <a:rPr lang="en-US" u="sng" dirty="0" smtClean="0"/>
              <a:t>peripheral </a:t>
            </a:r>
            <a:r>
              <a:rPr lang="en-US" dirty="0" smtClean="0"/>
              <a:t>and are associated with the cytoplasmic side of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Structure and Function of ABC-Type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peripheral</a:t>
            </a:r>
            <a:r>
              <a:rPr lang="en-US" dirty="0" smtClean="0"/>
              <a:t> domains </a:t>
            </a:r>
            <a:r>
              <a:rPr lang="en-US" dirty="0" smtClean="0">
                <a:solidFill>
                  <a:srgbClr val="FF0000"/>
                </a:solidFill>
              </a:rPr>
              <a:t>bind</a:t>
            </a:r>
            <a:r>
              <a:rPr lang="en-US" dirty="0" smtClean="0"/>
              <a:t> ATP and couple its hydrolysis to transport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embedded</a:t>
            </a:r>
            <a:r>
              <a:rPr lang="en-US" dirty="0" smtClean="0"/>
              <a:t> domains each consist of six membrane-spanning segments that </a:t>
            </a:r>
            <a:r>
              <a:rPr lang="en-US" dirty="0" smtClean="0">
                <a:solidFill>
                  <a:srgbClr val="FF0000"/>
                </a:solidFill>
              </a:rPr>
              <a:t>form</a:t>
            </a:r>
            <a:r>
              <a:rPr lang="en-US" dirty="0" smtClean="0"/>
              <a:t> a channel </a:t>
            </a:r>
            <a:r>
              <a:rPr lang="en-US" dirty="0" smtClean="0">
                <a:solidFill>
                  <a:srgbClr val="FF0000"/>
                </a:solidFill>
              </a:rPr>
              <a:t>through</a:t>
            </a:r>
            <a:r>
              <a:rPr lang="en-US" dirty="0" smtClean="0"/>
              <a:t> which solutes can pass</a:t>
            </a:r>
          </a:p>
          <a:p>
            <a:r>
              <a:rPr lang="en-US" dirty="0" smtClean="0"/>
              <a:t>Sometimes all four domains are found on a single polypeptide, but usually they are separate polypeptides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Medical Significance of ABC-Type </a:t>
            </a:r>
            <a:r>
              <a:rPr lang="en-US" dirty="0" err="1" smtClean="0"/>
              <a:t>ATPases</a:t>
            </a:r>
            <a:endParaRPr lang="en-US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ABC transporters are </a:t>
            </a:r>
            <a:r>
              <a:rPr lang="en-US" dirty="0" smtClean="0">
                <a:solidFill>
                  <a:srgbClr val="FF0000"/>
                </a:solidFill>
              </a:rPr>
              <a:t>medically</a:t>
            </a:r>
            <a:r>
              <a:rPr lang="en-US" dirty="0" smtClean="0"/>
              <a:t> important because some of them </a:t>
            </a:r>
            <a:r>
              <a:rPr lang="en-US" dirty="0" smtClean="0">
                <a:solidFill>
                  <a:srgbClr val="FF0000"/>
                </a:solidFill>
              </a:rPr>
              <a:t>pump</a:t>
            </a:r>
            <a:r>
              <a:rPr lang="en-US" dirty="0" smtClean="0"/>
              <a:t> antibiotics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drugs out of cells, rendering the cell </a:t>
            </a:r>
            <a:r>
              <a:rPr lang="en-US" dirty="0" smtClean="0">
                <a:solidFill>
                  <a:srgbClr val="FF0000"/>
                </a:solidFill>
              </a:rPr>
              <a:t>resistant</a:t>
            </a:r>
            <a:r>
              <a:rPr lang="en-US" dirty="0" smtClean="0"/>
              <a:t> to the drug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r>
              <a:rPr lang="en-US" dirty="0" smtClean="0"/>
              <a:t> human tumors are </a:t>
            </a:r>
            <a:r>
              <a:rPr lang="en-US" dirty="0" smtClean="0">
                <a:solidFill>
                  <a:srgbClr val="FF0000"/>
                </a:solidFill>
              </a:rPr>
              <a:t>resistant</a:t>
            </a:r>
            <a:r>
              <a:rPr lang="en-US" dirty="0" smtClean="0"/>
              <a:t> to drugs that normally inhibit growth of tumors; the resistant cells have 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 concentrations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an ABC transporter </a:t>
            </a:r>
            <a:r>
              <a:rPr lang="en-US" dirty="0" smtClean="0">
                <a:solidFill>
                  <a:srgbClr val="FF0000"/>
                </a:solidFill>
              </a:rPr>
              <a:t>called</a:t>
            </a:r>
            <a:r>
              <a:rPr lang="en-US" dirty="0" smtClean="0"/>
              <a:t> </a:t>
            </a:r>
            <a:r>
              <a:rPr lang="en-US" b="1" dirty="0" smtClean="0"/>
              <a:t>MDR</a:t>
            </a:r>
            <a:r>
              <a:rPr lang="en-US" dirty="0" smtClean="0"/>
              <a:t> (</a:t>
            </a:r>
            <a:r>
              <a:rPr lang="en-US" b="1" dirty="0" smtClean="0"/>
              <a:t>multidrug resistance</a:t>
            </a:r>
            <a:r>
              <a:rPr lang="en-US" dirty="0" smtClean="0"/>
              <a:t>) </a:t>
            </a:r>
            <a:r>
              <a:rPr lang="en-US" b="1" dirty="0" smtClean="0"/>
              <a:t>transport protein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MDR Transport Protein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MDR transport protein </a:t>
            </a:r>
            <a:r>
              <a:rPr lang="en-US" dirty="0" smtClean="0">
                <a:solidFill>
                  <a:srgbClr val="FF0000"/>
                </a:solidFill>
              </a:rPr>
              <a:t>pumps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hydrophobic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 of cells, </a:t>
            </a:r>
            <a:r>
              <a:rPr lang="en-US" u="sng" dirty="0" smtClean="0"/>
              <a:t>reducing</a:t>
            </a:r>
            <a:r>
              <a:rPr lang="en-US" dirty="0" smtClean="0"/>
              <a:t> the cytoplasmic concentration and hence their effectiveness</a:t>
            </a:r>
          </a:p>
          <a:p>
            <a:r>
              <a:rPr lang="en-US" dirty="0" smtClean="0"/>
              <a:t>Unlike most ABC transporters, MDR protein </a:t>
            </a:r>
            <a:r>
              <a:rPr lang="en-US" dirty="0" smtClean="0">
                <a:solidFill>
                  <a:srgbClr val="FF0000"/>
                </a:solidFill>
              </a:rPr>
              <a:t>transports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wide</a:t>
            </a:r>
            <a:r>
              <a:rPr lang="en-US" dirty="0" smtClean="0"/>
              <a:t> range of chemically dissimilar drugs</a:t>
            </a:r>
          </a:p>
          <a:p>
            <a:r>
              <a:rPr lang="en-US" dirty="0" smtClean="0"/>
              <a:t>The MDR protein of some </a:t>
            </a:r>
            <a:r>
              <a:rPr lang="en-US" dirty="0" smtClean="0">
                <a:solidFill>
                  <a:srgbClr val="FF0000"/>
                </a:solidFill>
              </a:rPr>
              <a:t>bacteria</a:t>
            </a:r>
            <a:r>
              <a:rPr lang="en-US" dirty="0" smtClean="0"/>
              <a:t> renders them </a:t>
            </a:r>
            <a:r>
              <a:rPr lang="en-US" dirty="0" smtClean="0">
                <a:solidFill>
                  <a:srgbClr val="FF0000"/>
                </a:solidFill>
              </a:rPr>
              <a:t>resistant</a:t>
            </a:r>
            <a:r>
              <a:rPr lang="en-US" dirty="0" smtClean="0"/>
              <a:t> to antibiotics by a similar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9694</TotalTime>
  <Words>6900</Words>
  <Application>Microsoft Macintosh PowerPoint</Application>
  <PresentationFormat>On-screen Show (4:3)</PresentationFormat>
  <Paragraphs>619</Paragraphs>
  <Slides>137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38" baseType="lpstr">
      <vt:lpstr>Blank Presentation</vt:lpstr>
      <vt:lpstr>Chapter 8</vt:lpstr>
      <vt:lpstr>Transport Across Membranes: Overcoming the Permeability Barrier</vt:lpstr>
      <vt:lpstr>8.1 Cells and Transport Processes</vt:lpstr>
      <vt:lpstr>Transport Is Central to Cell Function</vt:lpstr>
      <vt:lpstr>PowerPoint Presentation</vt:lpstr>
      <vt:lpstr>Solutes Cross Membranes by Simple Diffusion, Facilitated Diffusion, and Active Transport</vt:lpstr>
      <vt:lpstr>Transport Proteins</vt:lpstr>
      <vt:lpstr>Active Transport</vt:lpstr>
      <vt:lpstr>PowerPoint Presentation</vt:lpstr>
      <vt:lpstr>The Movement of a Solute Across a Membrane Is Determined by Its Concentration Gradient or Its Electrochemical Potential</vt:lpstr>
      <vt:lpstr>The Electrochemical Potential</vt:lpstr>
      <vt:lpstr>Active Transport of Ions</vt:lpstr>
      <vt:lpstr>The Erythrocyte Plasma Membrane Provides Examples of Transport Mechanisms</vt:lpstr>
      <vt:lpstr>PowerPoint Presentation</vt:lpstr>
      <vt:lpstr>8.2 Simple Diffusion: Unassisted Movement Down the Gradient</vt:lpstr>
      <vt:lpstr>Oxygen and the Function of Erythrocytes</vt:lpstr>
      <vt:lpstr>PowerPoint Presentation</vt:lpstr>
      <vt:lpstr>Diffusion Always Moves Solutes Toward Equilibrium</vt:lpstr>
      <vt:lpstr>Diffusion Tends Toward Minimum Free Energy</vt:lpstr>
      <vt:lpstr>Osmosis Is the Diffusion of Water Across a Selectively Permeable Membrane</vt:lpstr>
      <vt:lpstr>Osmosis</vt:lpstr>
      <vt:lpstr>Osmolarity</vt:lpstr>
      <vt:lpstr>PowerPoint Presentation</vt:lpstr>
      <vt:lpstr>Cell Response to Osmolarity</vt:lpstr>
      <vt:lpstr>Cells with Cell Walls</vt:lpstr>
      <vt:lpstr>PowerPoint Presentation</vt:lpstr>
      <vt:lpstr>Cells Without Cell Walls</vt:lpstr>
      <vt:lpstr>Simple Diffusion Is Typically Limited to Small, Nonpolar Molecules</vt:lpstr>
      <vt:lpstr>The Use of Liposomes to Study Diffusion</vt:lpstr>
      <vt:lpstr>Solute Size</vt:lpstr>
      <vt:lpstr>Diffusion of Water</vt:lpstr>
      <vt:lpstr>Solute Polarity</vt:lpstr>
      <vt:lpstr>A Measure of Solute Polarity</vt:lpstr>
      <vt:lpstr>Solute Charge</vt:lpstr>
      <vt:lpstr>Solute Charge—Relevance to Cell Function</vt:lpstr>
      <vt:lpstr>The Rate of Simple Diffusion Is Directly Proportional to the Concentration Gradient</vt:lpstr>
      <vt:lpstr>vinward </vt:lpstr>
      <vt:lpstr>PowerPoint Presentation</vt:lpstr>
      <vt:lpstr>8.3 Facilitated Diffusion: Protein-Mediated Movement Down the Gradient</vt:lpstr>
      <vt:lpstr>Transport Proteins in Facilitated Diffusion</vt:lpstr>
      <vt:lpstr>Carrier Proteins and Channel Proteins Facilitate Diffusion by Different Mechanisms</vt:lpstr>
      <vt:lpstr>Channels</vt:lpstr>
      <vt:lpstr>Ion Channels</vt:lpstr>
      <vt:lpstr>Carrier Proteins Alternate Between Two Conformational States</vt:lpstr>
      <vt:lpstr>Carrier Proteins Are Analogous to Enzymes in Their Specificity and Kinetics</vt:lpstr>
      <vt:lpstr>Specificity of Carrier Proteins</vt:lpstr>
      <vt:lpstr>Kinetics of Carrier Protein Function</vt:lpstr>
      <vt:lpstr>Saturation Kinetics of Carrier Proteins</vt:lpstr>
      <vt:lpstr>Competitive Inhibition of Carrier Proteins</vt:lpstr>
      <vt:lpstr>Carrier Proteins Transport Either One or Two Solutes</vt:lpstr>
      <vt:lpstr>PowerPoint Presentation</vt:lpstr>
      <vt:lpstr>Coupled Transport</vt:lpstr>
      <vt:lpstr>PowerPoint Presentation</vt:lpstr>
      <vt:lpstr>The Erythrocyte Glucose Transporter and Anion Exchange Protein Are Examples of Carrier Proteins</vt:lpstr>
      <vt:lpstr>The Glucose Transporter: A Uniport Carrier</vt:lpstr>
      <vt:lpstr>Mechanism of Transport by GLUT1</vt:lpstr>
      <vt:lpstr>Transport by GLUT1</vt:lpstr>
      <vt:lpstr>PowerPoint Presentation</vt:lpstr>
      <vt:lpstr>PowerPoint Presentation</vt:lpstr>
      <vt:lpstr>Transport by GLUT1 Is Reversible</vt:lpstr>
      <vt:lpstr>Phosphorylation of Glucose</vt:lpstr>
      <vt:lpstr>The Erythrocyte Anion Exchange Protein: An Antiport Carrier</vt:lpstr>
      <vt:lpstr>The “Ping-Pong” Mechanism</vt:lpstr>
      <vt:lpstr>The “Ping-Pong” Mechanism (continued)</vt:lpstr>
      <vt:lpstr>Biological Relevance of Anion Exchange</vt:lpstr>
      <vt:lpstr>Channel Proteins Facilitate Diffusion by Forming Hydrophilic Transmembrane Channels</vt:lpstr>
      <vt:lpstr>Ion Channels: Transmembrane Proteins That Allow Rapid Passage of Specific Ions</vt:lpstr>
      <vt:lpstr>Gated Channels</vt:lpstr>
      <vt:lpstr>Patch Clamp Experiments</vt:lpstr>
      <vt:lpstr>Functions of Ion Channels</vt:lpstr>
      <vt:lpstr>Porins: Transmembrane Proteins That Allow Rapid Passage of Various Solutes</vt:lpstr>
      <vt:lpstr>Structure of Porins</vt:lpstr>
      <vt:lpstr>PowerPoint Presentation</vt:lpstr>
      <vt:lpstr>Aquaporins: Transmembrane Channels That Allow Rapid Passage of Water</vt:lpstr>
      <vt:lpstr>Aquaporin Structure</vt:lpstr>
      <vt:lpstr>PowerPoint Presentation</vt:lpstr>
      <vt:lpstr>8.4 Active Transport: Protein-Mediated Movement Up the Gradient</vt:lpstr>
      <vt:lpstr>Functions of Active Transport</vt:lpstr>
      <vt:lpstr>Nonequilibrium Conditions</vt:lpstr>
      <vt:lpstr>Active Transport Is Unidirectional</vt:lpstr>
      <vt:lpstr>The Coupling of Active Transport to an Energy Source May Be Direct or Indirect</vt:lpstr>
      <vt:lpstr>Direct Active Transport</vt:lpstr>
      <vt:lpstr>Indirect Active Transport</vt:lpstr>
      <vt:lpstr>PowerPoint Presentation</vt:lpstr>
      <vt:lpstr>Direct Active Transport Depends on Four Types of Transport ATPases</vt:lpstr>
      <vt:lpstr>PowerPoint Presentation</vt:lpstr>
      <vt:lpstr>P-Type ATPases</vt:lpstr>
      <vt:lpstr>P-Type ATPase Subfamilies</vt:lpstr>
      <vt:lpstr>P-Type ATPase Subfamilies (continued)</vt:lpstr>
      <vt:lpstr>V-Type ATPases</vt:lpstr>
      <vt:lpstr>F-Type ATPases</vt:lpstr>
      <vt:lpstr>F-Type ATPases Also Function in Reverse</vt:lpstr>
      <vt:lpstr>F-Type ATPases Illustrate an Important Principle</vt:lpstr>
      <vt:lpstr>ABC-Type ATPases</vt:lpstr>
      <vt:lpstr>Importers and Exporters</vt:lpstr>
      <vt:lpstr>Structure of ABC-Type ATPases</vt:lpstr>
      <vt:lpstr>Structure and Function of ABC-Type ATPases</vt:lpstr>
      <vt:lpstr>Medical Significance of ABC-Type ATPases</vt:lpstr>
      <vt:lpstr>MDR Transport Protein</vt:lpstr>
      <vt:lpstr>The Cystic Fibrosis Transporter</vt:lpstr>
      <vt:lpstr>Indirect Active Transport Is Driven by Ion Gradients</vt:lpstr>
      <vt:lpstr>Symport Mechanisms of Indirect Active Transport</vt:lpstr>
      <vt:lpstr>PowerPoint Presentation</vt:lpstr>
      <vt:lpstr>Proton Gradients Drive Indirect Active Transport in Many Organisms</vt:lpstr>
      <vt:lpstr>8.5 Examples of Active Transport</vt:lpstr>
      <vt:lpstr>Direct Active Transport: The Na+/K+ Pump Maintains Electrochemical Ion Gradients</vt:lpstr>
      <vt:lpstr>Requirement for Energy</vt:lpstr>
      <vt:lpstr>Structure of the Na+/K+ ATPase</vt:lpstr>
      <vt:lpstr>PowerPoint Presentation</vt:lpstr>
      <vt:lpstr>The Na+/K+ Pump Is an Allosteric Protein</vt:lpstr>
      <vt:lpstr>Mechanism of the Na+/K+ Pump</vt:lpstr>
      <vt:lpstr>Mechanism of the Na+/K+ Pump (continued)</vt:lpstr>
      <vt:lpstr>PowerPoint Presentation</vt:lpstr>
      <vt:lpstr>PowerPoint Presentation</vt:lpstr>
      <vt:lpstr>Indirect Active Transport: Sodium Symport Drives the Uptake of Glucose</vt:lpstr>
      <vt:lpstr>Uptake of Glucose via Sodium Symport Requires Energy</vt:lpstr>
      <vt:lpstr>Mechanism for the Na+/Glucose Symporter</vt:lpstr>
      <vt:lpstr>Mechanism for the Na+/Glucose Symporter (continued)</vt:lpstr>
      <vt:lpstr>PowerPoint Presentation</vt:lpstr>
      <vt:lpstr>The Bacteriorhodopsin Proton Pump Uses Light Energy to Transport Protons</vt:lpstr>
      <vt:lpstr>Bacteriorhodopsin Structure and Function</vt:lpstr>
      <vt:lpstr>Photoactivation of Bacteriorhodopsin</vt:lpstr>
      <vt:lpstr>Bacteriorhodopsin Function</vt:lpstr>
      <vt:lpstr>PowerPoint Presentation</vt:lpstr>
      <vt:lpstr>8.6 The Energetics of Transport</vt:lpstr>
      <vt:lpstr>For Uncharged Solutes, the ΔG of Transport Depends Only on the Concentration Gradient</vt:lpstr>
      <vt:lpstr>Calculating ΔG for the Transport of Molecules</vt:lpstr>
      <vt:lpstr>Keq for Transport of Uncharged Solutes</vt:lpstr>
      <vt:lpstr>ΔG of Inward Transport</vt:lpstr>
      <vt:lpstr>An Example: The Uptake of Lactose</vt:lpstr>
      <vt:lpstr>Energy Requirement for Lactose Uptake</vt:lpstr>
      <vt:lpstr>PowerPoint Presentation</vt:lpstr>
      <vt:lpstr>For Charged Solutes, the ΔG of Transport Depends on the Electrochemical Potential</vt:lpstr>
      <vt:lpstr>Calculating ΔG for the Transport of Ions</vt:lpstr>
      <vt:lpstr>Outward Transport</vt:lpstr>
      <vt:lpstr>An Example: The Uptake of Chloride Ions</vt:lpstr>
      <vt:lpstr>Calculate ΔG for Cl– Intake</vt:lpstr>
    </vt:vector>
  </TitlesOfParts>
  <Company>Progressive Information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System 103</dc:creator>
  <cp:lastModifiedBy>Mac</cp:lastModifiedBy>
  <cp:revision>461</cp:revision>
  <dcterms:created xsi:type="dcterms:W3CDTF">2010-11-04T10:55:36Z</dcterms:created>
  <dcterms:modified xsi:type="dcterms:W3CDTF">2021-02-15T19:05:14Z</dcterms:modified>
</cp:coreProperties>
</file>