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3" r:id="rId7"/>
    <p:sldId id="261" r:id="rId8"/>
    <p:sldId id="262" r:id="rId9"/>
    <p:sldId id="263" r:id="rId10"/>
    <p:sldId id="281" r:id="rId11"/>
    <p:sldId id="282" r:id="rId12"/>
    <p:sldId id="264"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58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0C0BC245-E0F3-4A3B-B27B-CD6AC4DCD576}" type="datetimeFigureOut">
              <a:rPr lang="en-US" smtClean="0"/>
              <a:pPr/>
              <a:t>3/26/2012</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0D4591BD-FC2E-49D3-8F13-641E8365992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0BC245-E0F3-4A3B-B27B-CD6AC4DCD576}"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591BD-FC2E-49D3-8F13-641E836599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0BC245-E0F3-4A3B-B27B-CD6AC4DCD576}"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591BD-FC2E-49D3-8F13-641E836599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C0BC245-E0F3-4A3B-B27B-CD6AC4DCD576}" type="datetimeFigureOut">
              <a:rPr lang="en-US" smtClean="0"/>
              <a:pPr/>
              <a:t>3/26/2012</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0D4591BD-FC2E-49D3-8F13-641E8365992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0C0BC245-E0F3-4A3B-B27B-CD6AC4DCD576}" type="datetimeFigureOut">
              <a:rPr lang="en-US" smtClean="0"/>
              <a:pPr/>
              <a:t>3/26/2012</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0D4591BD-FC2E-49D3-8F13-641E83659924}"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0C0BC245-E0F3-4A3B-B27B-CD6AC4DCD576}" type="datetimeFigureOut">
              <a:rPr lang="en-US" smtClean="0"/>
              <a:pPr/>
              <a:t>3/26/2012</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0D4591BD-FC2E-49D3-8F13-641E836599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0C0BC245-E0F3-4A3B-B27B-CD6AC4DCD576}" type="datetimeFigureOut">
              <a:rPr lang="en-US" smtClean="0"/>
              <a:pPr/>
              <a:t>3/26/2012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0D4591BD-FC2E-49D3-8F13-641E83659924}"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C0BC245-E0F3-4A3B-B27B-CD6AC4DCD576}" type="datetimeFigureOut">
              <a:rPr lang="en-US" smtClean="0"/>
              <a:pPr/>
              <a:t>3/26/2012</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4591BD-FC2E-49D3-8F13-641E8365992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C0BC245-E0F3-4A3B-B27B-CD6AC4DCD576}" type="datetimeFigureOut">
              <a:rPr lang="en-US" smtClean="0"/>
              <a:pPr/>
              <a:t>3/26/2012</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591BD-FC2E-49D3-8F13-641E836599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0C0BC245-E0F3-4A3B-B27B-CD6AC4DCD576}" type="datetimeFigureOut">
              <a:rPr lang="en-US" smtClean="0"/>
              <a:pPr/>
              <a:t>3/26/2012</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4591BD-FC2E-49D3-8F13-641E836599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0C0BC245-E0F3-4A3B-B27B-CD6AC4DCD576}" type="datetimeFigureOut">
              <a:rPr lang="en-US" smtClean="0"/>
              <a:pPr/>
              <a:t>3/26/2012</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0D4591BD-FC2E-49D3-8F13-641E83659924}"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C0BC245-E0F3-4A3B-B27B-CD6AC4DCD576}" type="datetimeFigureOut">
              <a:rPr lang="en-US" smtClean="0"/>
              <a:pPr/>
              <a:t>3/26/2012</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D4591BD-FC2E-49D3-8F13-641E83659924}"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66"/>
                </a:solidFill>
                <a:effectLst>
                  <a:outerShdw blurRad="38100" dist="38100" dir="2700000" algn="tl">
                    <a:srgbClr val="C0C0C0"/>
                  </a:outerShdw>
                </a:effectLst>
                <a:latin typeface="Lucida Console" pitchFamily="49" charset="0"/>
              </a:rPr>
              <a:t>Families in Crisis</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686800" cy="838200"/>
          </a:xfrm>
        </p:spPr>
        <p:txBody>
          <a:bodyPr>
            <a:normAutofit/>
          </a:bodyPr>
          <a:lstStyle/>
          <a:p>
            <a:r>
              <a:rPr lang="en-US" b="1" cap="none" dirty="0" smtClean="0">
                <a:solidFill>
                  <a:schemeClr val="tx1"/>
                </a:solidFill>
                <a:effectLst>
                  <a:outerShdw blurRad="38100" dist="38100" dir="2700000" algn="tl">
                    <a:srgbClr val="C0C0C0"/>
                  </a:outerShdw>
                </a:effectLst>
                <a:latin typeface="Lucida Console" pitchFamily="49" charset="0"/>
              </a:rPr>
              <a:t>Signs &amp; Symptoms Of Neglect</a:t>
            </a:r>
            <a:endParaRPr lang="en-US" cap="none" dirty="0">
              <a:solidFill>
                <a:schemeClr val="tx1"/>
              </a:solidFill>
            </a:endParaRPr>
          </a:p>
        </p:txBody>
      </p:sp>
      <p:sp>
        <p:nvSpPr>
          <p:cNvPr id="3" name="Content Placeholder 2"/>
          <p:cNvSpPr>
            <a:spLocks noGrp="1"/>
          </p:cNvSpPr>
          <p:nvPr>
            <p:ph idx="1"/>
          </p:nvPr>
        </p:nvSpPr>
        <p:spPr/>
        <p:txBody>
          <a:bodyPr/>
          <a:lstStyle/>
          <a:p>
            <a:pPr>
              <a:lnSpc>
                <a:spcPct val="90000"/>
              </a:lnSpc>
            </a:pPr>
            <a:r>
              <a:rPr lang="en-US" dirty="0" smtClean="0"/>
              <a:t>Neglect may be suspected if one or more of the following conditions exist:</a:t>
            </a:r>
          </a:p>
          <a:p>
            <a:pPr>
              <a:lnSpc>
                <a:spcPct val="90000"/>
              </a:lnSpc>
              <a:buClr>
                <a:schemeClr val="folHlink"/>
              </a:buClr>
              <a:buFont typeface="Wingdings" pitchFamily="2" charset="2"/>
              <a:buChar char="Ø"/>
            </a:pPr>
            <a:r>
              <a:rPr lang="en-US" dirty="0" smtClean="0"/>
              <a:t> The child lacks adequate medical or dental care.</a:t>
            </a:r>
          </a:p>
          <a:p>
            <a:pPr>
              <a:lnSpc>
                <a:spcPct val="90000"/>
              </a:lnSpc>
              <a:buClr>
                <a:schemeClr val="folHlink"/>
              </a:buClr>
              <a:buFont typeface="Wingdings" pitchFamily="2" charset="2"/>
              <a:buChar char="Ø"/>
            </a:pPr>
            <a:r>
              <a:rPr lang="en-US" dirty="0" smtClean="0"/>
              <a:t>The child is often sleepy or hungry.</a:t>
            </a:r>
          </a:p>
          <a:p>
            <a:pPr>
              <a:lnSpc>
                <a:spcPct val="90000"/>
              </a:lnSpc>
              <a:buClr>
                <a:schemeClr val="folHlink"/>
              </a:buClr>
              <a:buFont typeface="Wingdings" pitchFamily="2" charset="2"/>
              <a:buChar char="Ø"/>
            </a:pPr>
            <a:r>
              <a:rPr lang="en-US" dirty="0" smtClean="0"/>
              <a:t>The child is often dirty, demonstrates poor personal hygiene, or is inadequately dressed for weather conditions.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nSpc>
                <a:spcPct val="80000"/>
              </a:lnSpc>
              <a:buClr>
                <a:schemeClr val="folHlink"/>
              </a:buClr>
              <a:buFont typeface="Wingdings" pitchFamily="2" charset="2"/>
              <a:buChar char="Ø"/>
            </a:pPr>
            <a:r>
              <a:rPr lang="en-US" dirty="0" smtClean="0"/>
              <a:t>There is evidence of poor or inadequate supervision for the child’s age.</a:t>
            </a:r>
          </a:p>
          <a:p>
            <a:pPr>
              <a:lnSpc>
                <a:spcPct val="80000"/>
              </a:lnSpc>
              <a:buClr>
                <a:schemeClr val="folHlink"/>
              </a:buClr>
              <a:buFont typeface="Wingdings" pitchFamily="2" charset="2"/>
              <a:buChar char="Ø"/>
            </a:pPr>
            <a:r>
              <a:rPr lang="en-US" dirty="0" smtClean="0"/>
              <a:t>The conditions in the home are unsafe or unsanitary.</a:t>
            </a:r>
          </a:p>
          <a:p>
            <a:pPr>
              <a:lnSpc>
                <a:spcPct val="80000"/>
              </a:lnSpc>
              <a:buClr>
                <a:schemeClr val="folHlink"/>
              </a:buClr>
              <a:buFont typeface="Wingdings" pitchFamily="2" charset="2"/>
              <a:buChar char="Ø"/>
            </a:pPr>
            <a:r>
              <a:rPr lang="en-US" dirty="0" smtClean="0"/>
              <a:t>The child appears to be malnourished.</a:t>
            </a:r>
          </a:p>
          <a:p>
            <a:pPr>
              <a:lnSpc>
                <a:spcPct val="80000"/>
              </a:lnSpc>
              <a:buClr>
                <a:schemeClr val="folHlink"/>
              </a:buClr>
              <a:buFont typeface="Wingdings" pitchFamily="2" charset="2"/>
              <a:buChar char="Ø"/>
            </a:pPr>
            <a:r>
              <a:rPr lang="en-US" dirty="0" smtClean="0"/>
              <a:t>The child is depressed, withdrawn, or apathetic; exhibits antisocial or destructive behavior; shows fearfulness; or suffers from substance abuse or speech, eating, or habit disorders (e.g., biting, rocking)</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effectLst>
                  <a:outerShdw blurRad="38100" dist="38100" dir="2700000" algn="tl">
                    <a:srgbClr val="C0C0C0"/>
                  </a:outerShdw>
                </a:effectLst>
                <a:latin typeface="Lucida Console" pitchFamily="49" charset="0"/>
              </a:rPr>
              <a:t>Physical Abuse</a:t>
            </a:r>
            <a:endParaRPr lang="en-US" cap="none" dirty="0">
              <a:solidFill>
                <a:schemeClr val="tx1"/>
              </a:solidFill>
            </a:endParaRPr>
          </a:p>
        </p:txBody>
      </p:sp>
      <p:sp>
        <p:nvSpPr>
          <p:cNvPr id="3" name="Content Placeholder 2"/>
          <p:cNvSpPr>
            <a:spLocks noGrp="1"/>
          </p:cNvSpPr>
          <p:nvPr>
            <p:ph idx="1"/>
          </p:nvPr>
        </p:nvSpPr>
        <p:spPr/>
        <p:txBody>
          <a:bodyPr>
            <a:normAutofit fontScale="92500"/>
          </a:bodyPr>
          <a:lstStyle/>
          <a:p>
            <a:pPr>
              <a:lnSpc>
                <a:spcPct val="90000"/>
              </a:lnSpc>
            </a:pPr>
            <a:r>
              <a:rPr lang="en-US" b="1" dirty="0" smtClean="0">
                <a:solidFill>
                  <a:schemeClr val="hlink"/>
                </a:solidFill>
                <a:latin typeface="Times New Roman" pitchFamily="18" charset="0"/>
                <a:cs typeface="Times New Roman" pitchFamily="18" charset="0"/>
              </a:rPr>
              <a:t>Physical abuse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intentional harm to a child by another person that results in pain, physical injury, or death. The abuse may include striking, biting, poking, burning, shaking, or throwing the child.</a:t>
            </a:r>
          </a:p>
          <a:p>
            <a:pPr>
              <a:lnSpc>
                <a:spcPct val="90000"/>
              </a:lnSpc>
            </a:pPr>
            <a:endParaRPr lang="en-US" dirty="0" smtClean="0">
              <a:latin typeface="Times New Roman" pitchFamily="18" charset="0"/>
              <a:cs typeface="Times New Roman" pitchFamily="18" charset="0"/>
            </a:endParaRPr>
          </a:p>
          <a:p>
            <a:pPr>
              <a:lnSpc>
                <a:spcPct val="90000"/>
              </a:lnSpc>
            </a:pPr>
            <a:r>
              <a:rPr lang="en-US" dirty="0" smtClean="0">
                <a:latin typeface="Times New Roman" pitchFamily="18" charset="0"/>
                <a:cs typeface="Times New Roman" pitchFamily="18" charset="0"/>
              </a:rPr>
              <a:t> </a:t>
            </a:r>
            <a:r>
              <a:rPr lang="en-US" b="1" dirty="0" smtClean="0">
                <a:solidFill>
                  <a:schemeClr val="hlink"/>
                </a:solidFill>
                <a:latin typeface="Times New Roman" pitchFamily="18" charset="0"/>
                <a:cs typeface="Times New Roman" pitchFamily="18" charset="0"/>
              </a:rPr>
              <a:t>Corporal punishment</a:t>
            </a:r>
            <a:r>
              <a:rPr lang="en-US" dirty="0" smtClean="0">
                <a:solidFill>
                  <a:srgbClr val="00FF00"/>
                </a:solidFill>
                <a:latin typeface="Times New Roman" pitchFamily="18" charset="0"/>
                <a:cs typeface="Times New Roman" pitchFamily="18" charset="0"/>
              </a:rPr>
              <a:t>,</a:t>
            </a:r>
            <a:r>
              <a:rPr lang="en-US" dirty="0" smtClean="0">
                <a:latin typeface="Times New Roman" pitchFamily="18" charset="0"/>
                <a:cs typeface="Times New Roman" pitchFamily="18" charset="0"/>
              </a:rPr>
              <a:t> which involves violence against a child as a form of discipline, was an acceptable form of discipline earlier in our country’s history and is still condoned in some subgroups.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effectLst>
                  <a:outerShdw blurRad="38100" dist="38100" dir="2700000" algn="tl">
                    <a:srgbClr val="C0C0C0"/>
                  </a:outerShdw>
                </a:effectLst>
                <a:latin typeface="Lucida Console" pitchFamily="49" charset="0"/>
              </a:rPr>
              <a:t>Sexual Abuse</a:t>
            </a:r>
            <a:endParaRPr lang="en-US" cap="none" dirty="0">
              <a:solidFill>
                <a:schemeClr val="tx1"/>
              </a:solidFill>
            </a:endParaRPr>
          </a:p>
        </p:txBody>
      </p:sp>
      <p:sp>
        <p:nvSpPr>
          <p:cNvPr id="3" name="Content Placeholder 2"/>
          <p:cNvSpPr>
            <a:spLocks noGrp="1"/>
          </p:cNvSpPr>
          <p:nvPr>
            <p:ph idx="1"/>
          </p:nvPr>
        </p:nvSpPr>
        <p:spPr/>
        <p:txBody>
          <a:bodyPr>
            <a:normAutofit lnSpcReduction="10000"/>
          </a:bodyPr>
          <a:lstStyle/>
          <a:p>
            <a:pPr>
              <a:lnSpc>
                <a:spcPct val="90000"/>
              </a:lnSpc>
            </a:pPr>
            <a:r>
              <a:rPr lang="en-US" b="1" dirty="0" smtClean="0">
                <a:solidFill>
                  <a:schemeClr val="hlink"/>
                </a:solidFill>
                <a:latin typeface="Times New Roman" pitchFamily="18" charset="0"/>
                <a:cs typeface="Times New Roman" pitchFamily="18" charset="0"/>
              </a:rPr>
              <a:t>Sexual abuse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of children includes acts of sexual assault or sexual exploitation of a minor and may consist of a single incident or many acts over a long period.</a:t>
            </a:r>
            <a:endParaRPr lang="en-US" b="1" i="1" dirty="0" smtClean="0">
              <a:latin typeface="Times New Roman" pitchFamily="18" charset="0"/>
              <a:cs typeface="Times New Roman" pitchFamily="18" charset="0"/>
            </a:endParaRPr>
          </a:p>
          <a:p>
            <a:pPr>
              <a:lnSpc>
                <a:spcPct val="90000"/>
              </a:lnSpc>
              <a:buNone/>
            </a:pPr>
            <a:endParaRPr lang="en-US" b="1" dirty="0" smtClean="0">
              <a:latin typeface="Times New Roman" pitchFamily="18" charset="0"/>
              <a:cs typeface="Times New Roman" pitchFamily="18" charset="0"/>
            </a:endParaRPr>
          </a:p>
          <a:p>
            <a:pPr>
              <a:lnSpc>
                <a:spcPct val="90000"/>
              </a:lnSpc>
            </a:pPr>
            <a:r>
              <a:rPr lang="en-US" b="1" dirty="0" smtClean="0">
                <a:solidFill>
                  <a:schemeClr val="hlink"/>
                </a:solidFill>
                <a:latin typeface="Times New Roman" pitchFamily="18" charset="0"/>
                <a:cs typeface="Times New Roman" pitchFamily="18" charset="0"/>
              </a:rPr>
              <a:t>Emotional abuse</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of children involves psychological mistreatment or neglect, such as when parents do not provide the normal experiences that produce feelings of being loved, wanted, secure, and worthy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cap="none" dirty="0" smtClean="0">
                <a:solidFill>
                  <a:schemeClr val="tx1"/>
                </a:solidFill>
                <a:effectLst>
                  <a:outerShdw blurRad="38100" dist="38100" dir="2700000" algn="tl">
                    <a:srgbClr val="C0C0C0"/>
                  </a:outerShdw>
                </a:effectLst>
                <a:latin typeface="Lucida Console" pitchFamily="49" charset="0"/>
              </a:rPr>
              <a:t>S &amp; S Of Emotional Abuse</a:t>
            </a:r>
            <a:endParaRPr lang="en-US" cap="none" dirty="0">
              <a:solidFill>
                <a:schemeClr val="tx1"/>
              </a:solidFill>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Emotional abuse should be suspected if the child displays the following behavioral indicators:</a:t>
            </a:r>
          </a:p>
          <a:p>
            <a:pPr>
              <a:buClr>
                <a:srgbClr val="FFFF66"/>
              </a:buClr>
              <a:buFont typeface="Wingdings" pitchFamily="2" charset="2"/>
              <a:buChar char="q"/>
            </a:pPr>
            <a:r>
              <a:rPr lang="en-US" dirty="0" smtClean="0">
                <a:latin typeface="Times New Roman" pitchFamily="18" charset="0"/>
                <a:cs typeface="Times New Roman" pitchFamily="18" charset="0"/>
              </a:rPr>
              <a:t>Is withdrawn, depressed  </a:t>
            </a:r>
          </a:p>
          <a:p>
            <a:pPr>
              <a:buClr>
                <a:srgbClr val="FFFF66"/>
              </a:buClr>
              <a:buFont typeface="Wingdings" pitchFamily="2" charset="2"/>
              <a:buChar char="q"/>
            </a:pPr>
            <a:r>
              <a:rPr lang="en-US" dirty="0" smtClean="0">
                <a:latin typeface="Times New Roman" pitchFamily="18" charset="0"/>
                <a:cs typeface="Times New Roman" pitchFamily="18" charset="0"/>
              </a:rPr>
              <a:t> Suffers from sleep, speech, or eating disorders.</a:t>
            </a:r>
          </a:p>
          <a:p>
            <a:pPr>
              <a:buClr>
                <a:srgbClr val="FFFF66"/>
              </a:buClr>
              <a:buFont typeface="Wingdings" pitchFamily="2" charset="2"/>
              <a:buChar char="q"/>
            </a:pPr>
            <a:r>
              <a:rPr lang="en-US" dirty="0" smtClean="0">
                <a:latin typeface="Times New Roman" pitchFamily="18" charset="0"/>
                <a:cs typeface="Times New Roman" pitchFamily="18" charset="0"/>
              </a:rPr>
              <a:t>Exhibits exaggerated fearfulness </a:t>
            </a:r>
          </a:p>
          <a:p>
            <a:pPr>
              <a:buClr>
                <a:srgbClr val="FFFF66"/>
              </a:buClr>
              <a:buFont typeface="Wingdings" pitchFamily="2" charset="2"/>
              <a:buChar char="q"/>
            </a:pPr>
            <a:r>
              <a:rPr lang="en-US" dirty="0" smtClean="0">
                <a:latin typeface="Times New Roman" pitchFamily="18" charset="0"/>
                <a:cs typeface="Times New Roman" pitchFamily="18" charset="0"/>
              </a:rPr>
              <a:t>Is overly rigid in conforming to instructions of teachers, doctors, and other adults.</a:t>
            </a:r>
          </a:p>
          <a:p>
            <a:pPr>
              <a:buClr>
                <a:srgbClr val="FFFF66"/>
              </a:buClr>
              <a:buFont typeface="Wingdings" pitchFamily="2" charset="2"/>
              <a:buChar char="q"/>
            </a:pPr>
            <a:endParaRPr lang="en-US" dirty="0" smtClean="0">
              <a:latin typeface="Times New Roman" pitchFamily="18" charset="0"/>
              <a:cs typeface="Times New Roman" pitchFamily="18" charset="0"/>
            </a:endParaRPr>
          </a:p>
          <a:p>
            <a:pPr>
              <a:buClr>
                <a:srgbClr val="FFFF66"/>
              </a:buClr>
              <a:buFont typeface="Wingdings" pitchFamily="2" charset="2"/>
              <a:buChar char="q"/>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90000"/>
              </a:lnSpc>
              <a:buClr>
                <a:srgbClr val="FFFF66"/>
              </a:buClr>
              <a:buFont typeface="Wingdings" pitchFamily="2" charset="2"/>
              <a:buChar char="q"/>
            </a:pPr>
            <a:r>
              <a:rPr lang="en-US" dirty="0" smtClean="0">
                <a:latin typeface="Times New Roman" pitchFamily="18" charset="0"/>
                <a:cs typeface="Times New Roman" pitchFamily="18" charset="0"/>
              </a:rPr>
              <a:t> Displays signs of emotional turmoil/instability that include repetitive, rhythmic movements (rocking,  </a:t>
            </a:r>
          </a:p>
          <a:p>
            <a:pPr>
              <a:lnSpc>
                <a:spcPct val="90000"/>
              </a:lnSpc>
              <a:buClr>
                <a:srgbClr val="FFFF66"/>
              </a:buClr>
              <a:buFont typeface="Wingdings" pitchFamily="2" charset="2"/>
              <a:buChar char="q"/>
            </a:pPr>
            <a:r>
              <a:rPr lang="en-US" dirty="0" smtClean="0">
                <a:latin typeface="Times New Roman" pitchFamily="18" charset="0"/>
                <a:cs typeface="Times New Roman" pitchFamily="18" charset="0"/>
              </a:rPr>
              <a:t>Pays inordinate attention to details or exhibits little or no verbal or physical communication with others.</a:t>
            </a:r>
          </a:p>
          <a:p>
            <a:pPr>
              <a:lnSpc>
                <a:spcPct val="90000"/>
              </a:lnSpc>
              <a:buClr>
                <a:srgbClr val="FFFF66"/>
              </a:buCl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effectLst>
                  <a:outerShdw blurRad="38100" dist="38100" dir="2700000" algn="tl">
                    <a:srgbClr val="C0C0C0"/>
                  </a:outerShdw>
                </a:effectLst>
                <a:latin typeface="Lucida Console" pitchFamily="49" charset="0"/>
              </a:rPr>
              <a:t>Levels Of Prevention</a:t>
            </a:r>
            <a:endParaRPr lang="en-US" cap="none" dirty="0">
              <a:solidFill>
                <a:schemeClr val="tx1"/>
              </a:solidFill>
            </a:endParaRPr>
          </a:p>
        </p:txBody>
      </p:sp>
      <p:sp>
        <p:nvSpPr>
          <p:cNvPr id="3" name="Content Placeholder 2"/>
          <p:cNvSpPr>
            <a:spLocks noGrp="1"/>
          </p:cNvSpPr>
          <p:nvPr>
            <p:ph idx="1"/>
          </p:nvPr>
        </p:nvSpPr>
        <p:spPr/>
        <p:txBody>
          <a:bodyPr/>
          <a:lstStyle/>
          <a:p>
            <a:pPr>
              <a:buNone/>
            </a:pPr>
            <a:r>
              <a:rPr lang="en-US" b="1" i="1" dirty="0" smtClean="0">
                <a:latin typeface="Times New Roman" pitchFamily="18" charset="0"/>
                <a:cs typeface="Times New Roman" pitchFamily="18" charset="0"/>
              </a:rPr>
              <a:t>Crisis Intervention &amp; Family Violence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Family violence is a family crisis and needs interruption. Community health nurses are in a unique position to prevent, detect, and intervene during crisis situations.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effectLst>
                  <a:outerShdw blurRad="38100" dist="38100" dir="2700000" algn="tl">
                    <a:srgbClr val="C0C0C0"/>
                  </a:outerShdw>
                </a:effectLst>
                <a:latin typeface="Lucida Console" pitchFamily="49" charset="0"/>
              </a:rPr>
              <a:t>Primary Prevention</a:t>
            </a:r>
            <a:endParaRPr lang="en-US" cap="none" dirty="0">
              <a:solidFill>
                <a:schemeClr val="tx1"/>
              </a:solidFill>
            </a:endParaRPr>
          </a:p>
        </p:txBody>
      </p:sp>
      <p:sp>
        <p:nvSpPr>
          <p:cNvPr id="3" name="Content Placeholder 2"/>
          <p:cNvSpPr>
            <a:spLocks noGrp="1"/>
          </p:cNvSpPr>
          <p:nvPr>
            <p:ph idx="1"/>
          </p:nvPr>
        </p:nvSpPr>
        <p:spPr/>
        <p:txBody>
          <a:bodyPr>
            <a:normAutofit lnSpcReduction="10000"/>
          </a:bodyPr>
          <a:lstStyle/>
          <a:p>
            <a:pPr>
              <a:lnSpc>
                <a:spcPct val="80000"/>
              </a:lnSpc>
            </a:pPr>
            <a:r>
              <a:rPr lang="en-US" dirty="0" smtClean="0">
                <a:latin typeface="Times New Roman" pitchFamily="18" charset="0"/>
                <a:cs typeface="Times New Roman" pitchFamily="18" charset="0"/>
              </a:rPr>
              <a:t>Planned activities, undertaken by the nurse, to prevent an unwanted event from occurring, to protect current states of health and healthy functioning</a:t>
            </a:r>
          </a:p>
          <a:p>
            <a:pPr>
              <a:lnSpc>
                <a:spcPct val="80000"/>
              </a:lnSpc>
            </a:pPr>
            <a:r>
              <a:rPr lang="en-US" dirty="0" smtClean="0">
                <a:latin typeface="Times New Roman" pitchFamily="18" charset="0"/>
                <a:cs typeface="Times New Roman" pitchFamily="18" charset="0"/>
              </a:rPr>
              <a:t> Promote desired states of health for the members of a particular community. For the CHN, any activity that fosters healthful practices, counteracts unhealthful influences</a:t>
            </a:r>
          </a:p>
          <a:p>
            <a:pPr>
              <a:lnSpc>
                <a:spcPct val="80000"/>
              </a:lnSpc>
            </a:pPr>
            <a:r>
              <a:rPr lang="en-US" dirty="0" smtClean="0">
                <a:latin typeface="Times New Roman" pitchFamily="18" charset="0"/>
                <a:cs typeface="Times New Roman" pitchFamily="18" charset="0"/>
              </a:rPr>
              <a:t>Increases empowerment can help prevent a crisis. Health promotion should take into account physical, psychological, socio-cultural, and spiritual needs.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nSpc>
                <a:spcPct val="90000"/>
              </a:lnSpc>
            </a:pPr>
            <a:r>
              <a:rPr lang="en-US" b="1" i="1" dirty="0" smtClean="0">
                <a:latin typeface="Times New Roman" pitchFamily="18" charset="0"/>
                <a:cs typeface="Times New Roman" pitchFamily="18" charset="0"/>
              </a:rPr>
              <a:t>First</a:t>
            </a:r>
            <a:r>
              <a:rPr lang="en-US" dirty="0" smtClean="0">
                <a:latin typeface="Times New Roman" pitchFamily="18" charset="0"/>
                <a:cs typeface="Times New Roman" pitchFamily="18" charset="0"/>
              </a:rPr>
              <a:t>, social problem-solving skills for both partners and assertiveness skills for women provide a foundation on which additional programs can build. Many people have not learned </a:t>
            </a:r>
            <a:r>
              <a:rPr lang="en-US" b="1" dirty="0" smtClean="0">
                <a:solidFill>
                  <a:srgbClr val="FF0000"/>
                </a:solidFill>
                <a:latin typeface="Times New Roman" pitchFamily="18" charset="0"/>
                <a:cs typeface="Times New Roman" pitchFamily="18" charset="0"/>
              </a:rPr>
              <a:t>positive problem-solving skills that are socially acceptable.</a:t>
            </a:r>
          </a:p>
          <a:p>
            <a:pPr>
              <a:lnSpc>
                <a:spcPct val="90000"/>
              </a:lnSpc>
              <a:buNone/>
            </a:pPr>
            <a:endParaRPr lang="en-US" dirty="0" smtClean="0">
              <a:latin typeface="Times New Roman" pitchFamily="18" charset="0"/>
              <a:cs typeface="Times New Roman" pitchFamily="18" charset="0"/>
            </a:endParaRPr>
          </a:p>
          <a:p>
            <a:pPr>
              <a:lnSpc>
                <a:spcPct val="90000"/>
              </a:lnSpc>
            </a:pPr>
            <a:r>
              <a:rPr lang="en-US" dirty="0" smtClean="0">
                <a:latin typeface="Times New Roman" pitchFamily="18" charset="0"/>
                <a:cs typeface="Times New Roman" pitchFamily="18" charset="0"/>
              </a:rPr>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nSpc>
                <a:spcPct val="80000"/>
              </a:lnSpc>
            </a:pPr>
            <a:r>
              <a:rPr lang="en-US" b="1" i="1" dirty="0" smtClean="0">
                <a:latin typeface="Times New Roman" pitchFamily="18" charset="0"/>
                <a:cs typeface="Times New Roman" pitchFamily="18" charset="0"/>
              </a:rPr>
              <a:t>Second</a:t>
            </a:r>
            <a:r>
              <a:rPr lang="en-US" dirty="0" smtClean="0">
                <a:latin typeface="Times New Roman" pitchFamily="18" charset="0"/>
                <a:cs typeface="Times New Roman" pitchFamily="18" charset="0"/>
              </a:rPr>
              <a:t>, people need to have </a:t>
            </a:r>
            <a:r>
              <a:rPr lang="en-US" dirty="0" smtClean="0">
                <a:solidFill>
                  <a:srgbClr val="FF0000"/>
                </a:solidFill>
                <a:latin typeface="Times New Roman" pitchFamily="18" charset="0"/>
                <a:cs typeface="Times New Roman" pitchFamily="18" charset="0"/>
              </a:rPr>
              <a:t>the self-esteem that improved education and occupational success can bring.</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 If poverty is a related factor to the violence, educational preparation and a successful employee role may eliminate this stressor.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As stated earlier, violence occurs across all socioeconomic levels of society; however, if a family is so impoverished that their basic needs cannot be met, stress can lead the more vulnerable family members to seek out illegal ways to solve their financial problems. This happens especially in neighborhoods in which criminal activity is easily accessed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latin typeface="Times New Roman" pitchFamily="18" charset="0"/>
                <a:cs typeface="Times New Roman" pitchFamily="18" charset="0"/>
              </a:rPr>
              <a:t>Family crisis </a:t>
            </a:r>
            <a:r>
              <a:rPr lang="en-US" dirty="0" smtClean="0">
                <a:latin typeface="Times New Roman" pitchFamily="18" charset="0"/>
                <a:cs typeface="Times New Roman" pitchFamily="18" charset="0"/>
              </a:rPr>
              <a:t>is a stressful and disruptive event (or series of events) that comes with or without warning and disturbs the equilibrium of the family. A family crisis can also result when usual problem-solving methods fail.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rgbClr val="FF0066"/>
                </a:solidFill>
                <a:effectLst>
                  <a:outerShdw blurRad="38100" dist="38100" dir="2700000" algn="tl">
                    <a:srgbClr val="C0C0C0"/>
                  </a:outerShdw>
                </a:effectLst>
                <a:latin typeface="Lucida Console" pitchFamily="49" charset="0"/>
              </a:rPr>
              <a:t>Secondary Prevention</a:t>
            </a:r>
            <a:endParaRPr lang="en-US" cap="none" dirty="0"/>
          </a:p>
        </p:txBody>
      </p:sp>
      <p:sp>
        <p:nvSpPr>
          <p:cNvPr id="3" name="Content Placeholder 2"/>
          <p:cNvSpPr>
            <a:spLocks noGrp="1"/>
          </p:cNvSpPr>
          <p:nvPr>
            <p:ph idx="1"/>
          </p:nvPr>
        </p:nvSpPr>
        <p:spPr/>
        <p:txBody>
          <a:bodyPr/>
          <a:lstStyle/>
          <a:p>
            <a:pPr>
              <a:lnSpc>
                <a:spcPct val="80000"/>
              </a:lnSpc>
            </a:pPr>
            <a:r>
              <a:rPr lang="en-US" dirty="0" smtClean="0">
                <a:solidFill>
                  <a:srgbClr val="FF0000"/>
                </a:solidFill>
                <a:latin typeface="Times New Roman" pitchFamily="18" charset="0"/>
                <a:cs typeface="Times New Roman" pitchFamily="18" charset="0"/>
              </a:rPr>
              <a:t>Early diagnosis and prompt treatment </a:t>
            </a:r>
            <a:r>
              <a:rPr lang="en-US" dirty="0" smtClean="0">
                <a:latin typeface="Times New Roman" pitchFamily="18" charset="0"/>
                <a:cs typeface="Times New Roman" pitchFamily="18" charset="0"/>
              </a:rPr>
              <a:t>of the effects of family crisis or violence is the focus of the secondary level of prevention. It seeks to reduce the intensity and duration of a crisis and to promote adaptive behavior.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By creating a positive relationship with family members and seeing them in their homes, the community health nurse can often uncover and intervene in a crisis or stop abusive situations.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dirty="0" smtClean="0">
                <a:latin typeface="Times New Roman" pitchFamily="18" charset="0"/>
                <a:cs typeface="Times New Roman" pitchFamily="18" charset="0"/>
              </a:rPr>
              <a:t>Establish rapport</a:t>
            </a:r>
          </a:p>
          <a:p>
            <a:pPr>
              <a:buNone/>
            </a:pPr>
            <a:r>
              <a:rPr lang="en-US" dirty="0" smtClean="0">
                <a:latin typeface="Times New Roman" pitchFamily="18" charset="0"/>
                <a:cs typeface="Times New Roman" pitchFamily="18" charset="0"/>
              </a:rPr>
              <a:t>2. Assess the individual and the problem for lethality/risky</a:t>
            </a:r>
          </a:p>
          <a:p>
            <a:pPr>
              <a:buNone/>
            </a:pPr>
            <a:r>
              <a:rPr lang="en-US" dirty="0" smtClean="0">
                <a:latin typeface="Times New Roman" pitchFamily="18" charset="0"/>
                <a:cs typeface="Times New Roman" pitchFamily="18" charset="0"/>
              </a:rPr>
              <a:t>3. Identify major problems  </a:t>
            </a:r>
          </a:p>
          <a:p>
            <a:pPr>
              <a:buNone/>
            </a:pPr>
            <a:r>
              <a:rPr lang="en-US" dirty="0" smtClean="0">
                <a:latin typeface="Times New Roman" pitchFamily="18" charset="0"/>
                <a:cs typeface="Times New Roman" pitchFamily="18" charset="0"/>
              </a:rPr>
              <a:t>4. Deal with feelings</a:t>
            </a:r>
          </a:p>
          <a:p>
            <a:pPr>
              <a:buNone/>
            </a:pPr>
            <a:r>
              <a:rPr lang="en-US" dirty="0" smtClean="0">
                <a:latin typeface="Times New Roman" pitchFamily="18" charset="0"/>
                <a:cs typeface="Times New Roman" pitchFamily="18" charset="0"/>
              </a:rPr>
              <a:t>5. Explore alternatives and coping mechanisms</a:t>
            </a:r>
          </a:p>
          <a:p>
            <a:pPr>
              <a:buNone/>
            </a:pPr>
            <a:r>
              <a:rPr lang="en-US" dirty="0" smtClean="0">
                <a:latin typeface="Times New Roman" pitchFamily="18" charset="0"/>
                <a:cs typeface="Times New Roman" pitchFamily="18" charset="0"/>
              </a:rPr>
              <a:t>6. Develop action plan</a:t>
            </a:r>
          </a:p>
          <a:p>
            <a:pPr>
              <a:buNone/>
            </a:pPr>
            <a:r>
              <a:rPr lang="en-US" dirty="0" smtClean="0">
                <a:latin typeface="Times New Roman" pitchFamily="18" charset="0"/>
                <a:cs typeface="Times New Roman" pitchFamily="18" charset="0"/>
              </a:rPr>
              <a:t>7. Follow up, including anticipatory planning for coping with future crises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none" dirty="0" smtClean="0">
                <a:solidFill>
                  <a:srgbClr val="FF0066"/>
                </a:solidFill>
                <a:effectLst>
                  <a:outerShdw blurRad="38100" dist="38100" dir="2700000" algn="tl">
                    <a:srgbClr val="C0C0C0"/>
                  </a:outerShdw>
                </a:effectLst>
                <a:latin typeface="Lucida Console" pitchFamily="49" charset="0"/>
              </a:rPr>
              <a:t>Tertiary Prevention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US" dirty="0" smtClean="0">
                <a:latin typeface="Times New Roman" pitchFamily="18" charset="0"/>
                <a:cs typeface="Times New Roman" pitchFamily="18" charset="0"/>
              </a:rPr>
              <a:t>Tertiary prevention of family violence focuses on the rehabilitation of the family. The family may never again be the same unit of service, because the partners may separate by choice, motivated by fear or hate; If the family chooses to stay together, long-term intervention for all family members is needed to establish a climate conducive to family normalcy.</a:t>
            </a:r>
          </a:p>
          <a:p>
            <a:pPr>
              <a:lnSpc>
                <a:spcPct val="90000"/>
              </a:lnSpc>
              <a:buNone/>
            </a:pPr>
            <a:endParaRPr lang="en-US" dirty="0" smtClean="0">
              <a:latin typeface="Times New Roman" pitchFamily="18" charset="0"/>
              <a:cs typeface="Times New Roman" pitchFamily="18" charset="0"/>
            </a:endParaRPr>
          </a:p>
          <a:p>
            <a:pPr>
              <a:lnSpc>
                <a:spcPct val="90000"/>
              </a:lnSpc>
            </a:pPr>
            <a:r>
              <a:rPr lang="en-US" dirty="0" smtClean="0">
                <a:latin typeface="Times New Roman" pitchFamily="18" charset="0"/>
                <a:cs typeface="Times New Roman" pitchFamily="18" charset="0"/>
              </a:rPr>
              <a:t>Many of the services discussed as part of the secondary level of prevention are continued into tertiary prevention to heal, restore, and promote the growth of the family.</a:t>
            </a:r>
            <a:endParaRPr lang="en-US" b="1" i="1" dirty="0" smtClean="0">
              <a:latin typeface="Times New Roman" pitchFamily="18" charset="0"/>
              <a:cs typeface="Times New Roman" pitchFamily="18" charset="0"/>
            </a:endParaRP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rgbClr val="FF0066"/>
                </a:solidFill>
                <a:effectLst>
                  <a:outerShdw blurRad="38100" dist="38100" dir="2700000" algn="tl">
                    <a:srgbClr val="C0C0C0"/>
                  </a:outerShdw>
                </a:effectLst>
                <a:latin typeface="Lucida Console" pitchFamily="49" charset="0"/>
              </a:rPr>
              <a:t>Methods Of Intervention</a:t>
            </a:r>
            <a:endParaRPr lang="en-US" cap="none" dirty="0"/>
          </a:p>
        </p:txBody>
      </p:sp>
      <p:sp>
        <p:nvSpPr>
          <p:cNvPr id="3" name="Content Placeholder 2"/>
          <p:cNvSpPr>
            <a:spLocks noGrp="1"/>
          </p:cNvSpPr>
          <p:nvPr>
            <p:ph idx="1"/>
          </p:nvPr>
        </p:nvSpPr>
        <p:spPr/>
        <p:txBody>
          <a:bodyPr>
            <a:normAutofit fontScale="85000" lnSpcReduction="10000"/>
          </a:bodyPr>
          <a:lstStyle/>
          <a:p>
            <a:pPr>
              <a:lnSpc>
                <a:spcPct val="80000"/>
              </a:lnSpc>
            </a:pPr>
            <a:r>
              <a:rPr lang="en-US" dirty="0" smtClean="0">
                <a:latin typeface="Times New Roman" pitchFamily="18" charset="0"/>
                <a:cs typeface="Times New Roman" pitchFamily="18" charset="0"/>
              </a:rPr>
              <a:t>Crisis intervention in community health nursing uses either or both of two approaches: generic and individual.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For the majority of crisis encounters, the generic approach is more appropriate. Family violence is a major situational crisis in which CHN intervene.</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 However, many other situational and developmental crises affect families, who are benefited by the skills of the CHN.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Newly recognized crises include community violence coming into the home and the potential of terrorism at home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latin typeface="Lucida Console" pitchFamily="49" charset="0"/>
              </a:rPr>
              <a:t>Generic Approach</a:t>
            </a:r>
            <a:endParaRPr lang="en-US" dirty="0"/>
          </a:p>
        </p:txBody>
      </p:sp>
      <p:sp>
        <p:nvSpPr>
          <p:cNvPr id="3" name="Content Placeholder 2"/>
          <p:cNvSpPr>
            <a:spLocks noGrp="1"/>
          </p:cNvSpPr>
          <p:nvPr>
            <p:ph idx="1"/>
          </p:nvPr>
        </p:nvSpPr>
        <p:spPr/>
        <p:txBody>
          <a:bodyPr>
            <a:normAutofit fontScale="92500" lnSpcReduction="20000"/>
          </a:bodyPr>
          <a:lstStyle/>
          <a:p>
            <a:pPr>
              <a:lnSpc>
                <a:spcPct val="80000"/>
              </a:lnSpc>
            </a:pPr>
            <a:r>
              <a:rPr lang="en-US" dirty="0" smtClean="0">
                <a:latin typeface="Times New Roman" pitchFamily="18" charset="0"/>
                <a:cs typeface="Times New Roman" pitchFamily="18" charset="0"/>
              </a:rPr>
              <a:t>The generic approach designs interventions to fit a particular type of crisis, focusing on the nature &amp; course of the crisis rather than on the psychodynamics of each client.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Crisis intervention using the generic approach is tailored to a specific kind of crisis, situational or developmental, and comprises four important elements: (1) encouraging use of adaptive behavior and coping strategies,/changing and bending </a:t>
            </a:r>
          </a:p>
          <a:p>
            <a:pPr>
              <a:lnSpc>
                <a:spcPct val="80000"/>
              </a:lnSpc>
            </a:pPr>
            <a:r>
              <a:rPr lang="en-US" dirty="0" smtClean="0">
                <a:latin typeface="Times New Roman" pitchFamily="18" charset="0"/>
                <a:cs typeface="Times New Roman" pitchFamily="18" charset="0"/>
              </a:rPr>
              <a:t>(2) support, (3) preparation for the practical and emotional future, and (4) anticipatory/preventative guidance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FF0066"/>
                </a:solidFill>
                <a:effectLst>
                  <a:outerShdw blurRad="38100" dist="38100" dir="2700000" algn="tl">
                    <a:srgbClr val="C0C0C0"/>
                  </a:outerShdw>
                </a:effectLst>
                <a:latin typeface="Lucida Console" pitchFamily="49" charset="0"/>
              </a:rPr>
              <a:t>Individual Approach</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individual approach is used for clients who do not respond to the generic approach or who need special therapy. Individual crisis intervention should not be confused with individual psychotherapy, which tends to focus on a client’s developmental past.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p:cNvPicPr>
            <a:picLocks noGrp="1" noChangeAspect="1" noChangeArrowheads="1"/>
          </p:cNvPicPr>
          <p:nvPr>
            <p:ph idx="1"/>
          </p:nvPr>
        </p:nvPicPr>
        <p:blipFill>
          <a:blip r:embed="rId2" cstate="print"/>
          <a:srcRect/>
          <a:stretch>
            <a:fillRect/>
          </a:stretch>
        </p:blipFill>
        <p:spPr>
          <a:xfrm>
            <a:off x="514350" y="1219200"/>
            <a:ext cx="8115300" cy="5105400"/>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cap="none" dirty="0" smtClean="0">
                <a:solidFill>
                  <a:schemeClr val="tx1"/>
                </a:solidFill>
                <a:effectLst>
                  <a:outerShdw blurRad="38100" dist="38100" dir="2700000" algn="tl">
                    <a:srgbClr val="C0C0C0"/>
                  </a:outerShdw>
                </a:effectLst>
                <a:latin typeface="Lucida Console" pitchFamily="49" charset="0"/>
              </a:rPr>
              <a:t>Developmental Crises</a:t>
            </a:r>
            <a:endParaRPr lang="en-US" cap="none" dirty="0">
              <a:solidFill>
                <a:schemeClr val="tx1"/>
              </a:solidFill>
            </a:endParaRPr>
          </a:p>
        </p:txBody>
      </p:sp>
      <p:sp>
        <p:nvSpPr>
          <p:cNvPr id="3" name="Content Placeholder 2"/>
          <p:cNvSpPr>
            <a:spLocks noGrp="1"/>
          </p:cNvSpPr>
          <p:nvPr>
            <p:ph idx="1"/>
          </p:nvPr>
        </p:nvSpPr>
        <p:spPr/>
        <p:txBody>
          <a:bodyPr>
            <a:normAutofit fontScale="92500" lnSpcReduction="20000"/>
          </a:bodyPr>
          <a:lstStyle/>
          <a:p>
            <a:pPr>
              <a:lnSpc>
                <a:spcPct val="80000"/>
              </a:lnSpc>
            </a:pPr>
            <a:r>
              <a:rPr lang="en-US" dirty="0" smtClean="0">
                <a:latin typeface="Times New Roman" pitchFamily="18" charset="0"/>
                <a:cs typeface="Times New Roman" pitchFamily="18" charset="0"/>
              </a:rPr>
              <a:t>When developmental crises occur, people feel threatened by the demands placed on them and have difficulty making the changes necessary to fit the </a:t>
            </a:r>
            <a:r>
              <a:rPr lang="en-US" dirty="0" smtClean="0">
                <a:solidFill>
                  <a:srgbClr val="FF0000"/>
                </a:solidFill>
                <a:latin typeface="Times New Roman" pitchFamily="18" charset="0"/>
                <a:cs typeface="Times New Roman" pitchFamily="18" charset="0"/>
              </a:rPr>
              <a:t>new stage of development.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During the process of normal bio-psychosocial growth, people go through a succession of life cycle stages</a:t>
            </a:r>
            <a:r>
              <a:rPr lang="en-US" dirty="0" smtClean="0">
                <a:solidFill>
                  <a:srgbClr val="FF0000"/>
                </a:solidFill>
                <a:latin typeface="Times New Roman" pitchFamily="18" charset="0"/>
                <a:cs typeface="Times New Roman" pitchFamily="18" charset="0"/>
              </a:rPr>
              <a:t>, from birth through old age. </a:t>
            </a:r>
          </a:p>
          <a:p>
            <a:pPr>
              <a:lnSpc>
                <a:spcPct val="80000"/>
              </a:lnSpc>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Each stage is quite different from the previous one, and transitions from one stage to the next require changes in roles and behavior. There are periods of upset and disequilibrium</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smtClean="0">
                <a:latin typeface="Times New Roman" pitchFamily="18" charset="0"/>
                <a:cs typeface="Times New Roman" pitchFamily="18" charset="0"/>
              </a:rPr>
              <a:t>Developmental crises </a:t>
            </a:r>
            <a:r>
              <a:rPr lang="en-US" dirty="0" smtClean="0">
                <a:solidFill>
                  <a:srgbClr val="FF0000"/>
                </a:solidFill>
                <a:latin typeface="Times New Roman" pitchFamily="18" charset="0"/>
                <a:cs typeface="Times New Roman" pitchFamily="18" charset="0"/>
              </a:rPr>
              <a:t>arise </a:t>
            </a:r>
            <a:r>
              <a:rPr lang="en-US" dirty="0" smtClean="0">
                <a:solidFill>
                  <a:srgbClr val="FF0000"/>
                </a:solidFill>
                <a:latin typeface="Times New Roman" pitchFamily="18" charset="0"/>
                <a:cs typeface="Times New Roman" pitchFamily="18" charset="0"/>
              </a:rPr>
              <a:t>from both physical and social changes.</a:t>
            </a:r>
            <a:r>
              <a:rPr lang="en-US" dirty="0" smtClean="0">
                <a:latin typeface="Times New Roman" pitchFamily="18" charset="0"/>
                <a:cs typeface="Times New Roman" pitchFamily="18" charset="0"/>
              </a:rPr>
              <a:t> Each new life stage confronts people with </a:t>
            </a:r>
            <a:r>
              <a:rPr lang="en-US" dirty="0" smtClean="0">
                <a:solidFill>
                  <a:srgbClr val="FF0000"/>
                </a:solidFill>
                <a:latin typeface="Times New Roman" pitchFamily="18" charset="0"/>
                <a:cs typeface="Times New Roman" pitchFamily="18" charset="0"/>
              </a:rPr>
              <a:t>changed relationships</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responsibilities, and roles. </a:t>
            </a:r>
            <a:r>
              <a:rPr lang="en-US" dirty="0" smtClean="0">
                <a:latin typeface="Times New Roman" pitchFamily="18" charset="0"/>
                <a:cs typeface="Times New Roman" pitchFamily="18" charset="0"/>
              </a:rPr>
              <a:t>The transition to </a:t>
            </a:r>
            <a:r>
              <a:rPr lang="en-US" i="1" dirty="0" smtClean="0">
                <a:solidFill>
                  <a:srgbClr val="FF0000"/>
                </a:solidFill>
                <a:latin typeface="Times New Roman" pitchFamily="18" charset="0"/>
                <a:cs typeface="Times New Roman" pitchFamily="18" charset="0"/>
              </a:rPr>
              <a:t>parenthood</a:t>
            </a:r>
            <a:r>
              <a:rPr lang="en-US" dirty="0" smtClean="0">
                <a:latin typeface="Times New Roman" pitchFamily="18" charset="0"/>
                <a:cs typeface="Times New Roman" pitchFamily="18" charset="0"/>
              </a:rPr>
              <a:t>, for example, demands a change in role from caring for oneself and one’s mate to include nurturing, caring for, and protecting a completely helpless infant. Relationships with adults, children, and even one’s own parents also change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cap="none" dirty="0" smtClean="0">
                <a:solidFill>
                  <a:schemeClr val="tx1"/>
                </a:solidFill>
                <a:effectLst>
                  <a:outerShdw blurRad="38100" dist="38100" dir="2700000" algn="tl">
                    <a:srgbClr val="C0C0C0"/>
                  </a:outerShdw>
                </a:effectLst>
                <a:latin typeface="Lucida Console" pitchFamily="49" charset="0"/>
              </a:rPr>
              <a:t>Situational Crises</a:t>
            </a:r>
            <a:endParaRPr lang="en-US" cap="none" dirty="0">
              <a:solidFill>
                <a:schemeClr val="tx1"/>
              </a:solidFill>
            </a:endParaRPr>
          </a:p>
        </p:txBody>
      </p:sp>
      <p:sp>
        <p:nvSpPr>
          <p:cNvPr id="3" name="Content Placeholder 2"/>
          <p:cNvSpPr>
            <a:spLocks noGrp="1"/>
          </p:cNvSpPr>
          <p:nvPr>
            <p:ph idx="1"/>
          </p:nvPr>
        </p:nvSpPr>
        <p:spPr/>
        <p:txBody>
          <a:bodyPr>
            <a:normAutofit/>
          </a:bodyPr>
          <a:lstStyle/>
          <a:p>
            <a:pPr>
              <a:lnSpc>
                <a:spcPct val="80000"/>
              </a:lnSpc>
            </a:pPr>
            <a:r>
              <a:rPr lang="en-US" dirty="0" smtClean="0">
                <a:latin typeface="Times New Roman" pitchFamily="18" charset="0"/>
                <a:cs typeface="Times New Roman" pitchFamily="18" charset="0"/>
              </a:rPr>
              <a:t>Is a stressful, disruptive, event arising from external circumstances that occurs suddenly, often without warning, to a person, group, aggregate, or community.</a:t>
            </a:r>
          </a:p>
          <a:p>
            <a:pPr>
              <a:lnSpc>
                <a:spcPct val="80000"/>
              </a:lnSpc>
              <a:buNone/>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Typically, the external event requires behavioral changes &amp; coping mechanisms beyond the abilities of the people involved. Such events are not predicted, expected, or planned.</a:t>
            </a:r>
          </a:p>
          <a:p>
            <a:pPr>
              <a:lnSpc>
                <a:spcPct val="80000"/>
              </a:lnSpc>
              <a:buNone/>
            </a:pPr>
            <a:endParaRPr lang="en-US" dirty="0" smtClean="0">
              <a:latin typeface="Times New Roman" pitchFamily="18" charset="0"/>
              <a:cs typeface="Times New Roman" pitchFamily="18" charset="0"/>
            </a:endParaRPr>
          </a:p>
          <a:p>
            <a:pPr>
              <a:lnSpc>
                <a:spcPct val="80000"/>
              </a:lnSpc>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CHN see an almost infinite variety of </a:t>
            </a:r>
            <a:r>
              <a:rPr lang="en-US" dirty="0" smtClean="0">
                <a:solidFill>
                  <a:srgbClr val="FF0000"/>
                </a:solidFill>
                <a:latin typeface="Times New Roman" pitchFamily="18" charset="0"/>
                <a:cs typeface="Times New Roman" pitchFamily="18" charset="0"/>
              </a:rPr>
              <a:t>situational crises</a:t>
            </a:r>
            <a:r>
              <a:rPr lang="en-US" dirty="0" smtClean="0">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including disease, </a:t>
            </a:r>
            <a:r>
              <a:rPr lang="en-US" dirty="0" smtClean="0">
                <a:solidFill>
                  <a:srgbClr val="FF0000"/>
                </a:solidFill>
                <a:latin typeface="Times New Roman" pitchFamily="18" charset="0"/>
                <a:cs typeface="Times New Roman" pitchFamily="18" charset="0"/>
              </a:rPr>
              <a:t> unemployment</a:t>
            </a:r>
            <a:r>
              <a:rPr lang="en-US" dirty="0" smtClean="0">
                <a:solidFill>
                  <a:srgbClr val="FF0000"/>
                </a:solidFill>
                <a:latin typeface="Times New Roman" pitchFamily="18" charset="0"/>
                <a:cs typeface="Times New Roman" pitchFamily="18" charset="0"/>
              </a:rPr>
              <a:t>, physical abuse, divorce, unwanted pregnancy, sudden death of a loved one</a:t>
            </a:r>
            <a:r>
              <a:rPr lang="en-US" dirty="0" smtClean="0">
                <a:latin typeface="Times New Roman" pitchFamily="18" charset="0"/>
                <a:cs typeface="Times New Roman" pitchFamily="18" charset="0"/>
              </a:rPr>
              <a:t>. In each situation, people feel overwhelmed and need help to cope. Skilled intervention can make the difference between a healthy and an unhealthy outcome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cap="none" dirty="0" smtClean="0">
                <a:solidFill>
                  <a:schemeClr val="tx1"/>
                </a:solidFill>
                <a:latin typeface="Lucida Console" pitchFamily="49" charset="0"/>
              </a:rPr>
              <a:t>Family Violence </a:t>
            </a:r>
            <a:r>
              <a:rPr lang="en-US" b="1" i="1" cap="none" dirty="0" err="1" smtClean="0">
                <a:solidFill>
                  <a:schemeClr val="tx1"/>
                </a:solidFill>
                <a:latin typeface="Lucida Console" pitchFamily="49" charset="0"/>
              </a:rPr>
              <a:t>Againest</a:t>
            </a:r>
            <a:r>
              <a:rPr lang="en-US" b="1" i="1" cap="none" dirty="0" smtClean="0">
                <a:solidFill>
                  <a:schemeClr val="tx1"/>
                </a:solidFill>
                <a:latin typeface="Lucida Console" pitchFamily="49" charset="0"/>
              </a:rPr>
              <a:t> Children</a:t>
            </a:r>
            <a:endParaRPr lang="en-US" cap="none" dirty="0">
              <a:solidFill>
                <a:schemeClr val="tx1"/>
              </a:solidFill>
            </a:endParaRPr>
          </a:p>
        </p:txBody>
      </p:sp>
      <p:sp>
        <p:nvSpPr>
          <p:cNvPr id="3" name="Content Placeholder 2"/>
          <p:cNvSpPr>
            <a:spLocks noGrp="1"/>
          </p:cNvSpPr>
          <p:nvPr>
            <p:ph idx="1"/>
          </p:nvPr>
        </p:nvSpPr>
        <p:spPr/>
        <p:txBody>
          <a:bodyPr>
            <a:normAutofit/>
          </a:bodyPr>
          <a:lstStyle/>
          <a:p>
            <a:pPr>
              <a:lnSpc>
                <a:spcPct val="90000"/>
              </a:lnSpc>
            </a:pPr>
            <a:r>
              <a:rPr lang="en-US" dirty="0" smtClean="0">
                <a:latin typeface="Times New Roman" pitchFamily="18" charset="0"/>
                <a:cs typeface="Times New Roman" pitchFamily="18" charset="0"/>
              </a:rPr>
              <a:t>As a cause of morbidity among children, communicable diseases “are coming under control through a combination of health promotion, prevention and simplified standard treatment regimens.</a:t>
            </a:r>
          </a:p>
          <a:p>
            <a:pPr>
              <a:lnSpc>
                <a:spcPct val="90000"/>
              </a:lnSpc>
            </a:pPr>
            <a:endParaRPr lang="en-US" dirty="0" smtClean="0">
              <a:latin typeface="Times New Roman" pitchFamily="18" charset="0"/>
              <a:cs typeface="Times New Roman" pitchFamily="18" charset="0"/>
            </a:endParaRPr>
          </a:p>
          <a:p>
            <a:pPr>
              <a:lnSpc>
                <a:spcPct val="90000"/>
              </a:lnSpc>
            </a:pPr>
            <a:r>
              <a:rPr lang="en-US" dirty="0" smtClean="0">
                <a:latin typeface="Times New Roman" pitchFamily="18" charset="0"/>
                <a:cs typeface="Times New Roman" pitchFamily="18" charset="0"/>
              </a:rPr>
              <a:t> But at the same time, the healthy G&amp;D of many children is threatened by very rapid, often disruptive social, cultural and economic changes”</a:t>
            </a:r>
            <a:endParaRPr lang="en-US" b="1" dirty="0" smtClean="0">
              <a:latin typeface="Times New Roman" pitchFamily="18" charset="0"/>
              <a:cs typeface="Times New Roman" pitchFamily="18"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effectLst>
                  <a:outerShdw blurRad="38100" dist="38100" dir="2700000" algn="tl">
                    <a:srgbClr val="C0C0C0"/>
                  </a:outerShdw>
                </a:effectLst>
                <a:latin typeface="Lucida Console" pitchFamily="49" charset="0"/>
              </a:rPr>
              <a:t>Child Abuse</a:t>
            </a:r>
            <a:endParaRPr lang="en-US" cap="none" dirty="0">
              <a:solidFill>
                <a:schemeClr val="tx1"/>
              </a:solidFill>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Is the maltreatment of children. It may include any of the following: physical, emotional, medical, or educational neglect; physical punishment or battering; and emotional or sexual maltreatment and exploitation. Types can occur alone or in combination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none" dirty="0" smtClean="0">
                <a:solidFill>
                  <a:schemeClr val="tx1"/>
                </a:solidFill>
                <a:effectLst>
                  <a:outerShdw blurRad="38100" dist="38100" dir="2700000" algn="tl">
                    <a:srgbClr val="C0C0C0"/>
                  </a:outerShdw>
                </a:effectLst>
                <a:latin typeface="Lucida Console" pitchFamily="49" charset="0"/>
              </a:rPr>
              <a:t>Child Neglect</a:t>
            </a:r>
            <a:endParaRPr lang="en-US" cap="none" dirty="0">
              <a:solidFill>
                <a:schemeClr val="tx1"/>
              </a:solidFill>
            </a:endParaRPr>
          </a:p>
        </p:txBody>
      </p:sp>
      <p:sp>
        <p:nvSpPr>
          <p:cNvPr id="3" name="Content Placeholder 2"/>
          <p:cNvSpPr>
            <a:spLocks noGrp="1"/>
          </p:cNvSpPr>
          <p:nvPr>
            <p:ph idx="1"/>
          </p:nvPr>
        </p:nvSpPr>
        <p:spPr/>
        <p:txBody>
          <a:bodyPr>
            <a:normAutofit lnSpcReduction="10000"/>
          </a:bodyPr>
          <a:lstStyle/>
          <a:p>
            <a:pPr>
              <a:lnSpc>
                <a:spcPct val="80000"/>
              </a:lnSpc>
            </a:pPr>
            <a:r>
              <a:rPr lang="en-US" b="1" dirty="0" smtClean="0">
                <a:latin typeface="Times New Roman" pitchFamily="18" charset="0"/>
                <a:cs typeface="Times New Roman" pitchFamily="18" charset="0"/>
              </a:rPr>
              <a:t>Neglect </a:t>
            </a:r>
            <a:r>
              <a:rPr lang="en-US" dirty="0" smtClean="0">
                <a:latin typeface="Times New Roman" pitchFamily="18" charset="0"/>
                <a:cs typeface="Times New Roman" pitchFamily="18" charset="0"/>
              </a:rPr>
              <a:t>occurs when the physical, emotional, or educational resources necessary for healthy growth and development are withheld or unavailable. Neglect is obvious to an observer if a very young child is playing unattended outside, is not dressed appropriately for the weather, or has an unkempt appearance.</a:t>
            </a:r>
          </a:p>
          <a:p>
            <a:pPr>
              <a:lnSpc>
                <a:spcPct val="80000"/>
              </a:lnSpc>
              <a:buNone/>
            </a:pPr>
            <a:endParaRPr lang="en-US" dirty="0" smtClean="0">
              <a:latin typeface="Times New Roman" pitchFamily="18" charset="0"/>
              <a:cs typeface="Times New Roman" pitchFamily="18" charset="0"/>
            </a:endParaRPr>
          </a:p>
          <a:p>
            <a:pPr>
              <a:lnSpc>
                <a:spcPct val="80000"/>
              </a:lnSpc>
            </a:pPr>
            <a:r>
              <a:rPr lang="en-US" dirty="0" smtClean="0">
                <a:latin typeface="Times New Roman" pitchFamily="18" charset="0"/>
                <a:cs typeface="Times New Roman" pitchFamily="18" charset="0"/>
              </a:rPr>
              <a:t>However, neglect is not always so obvious. Parents may refuse to buy eyeglasses for a child who needs them (medical neglect)</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86</TotalTime>
  <Words>1556</Words>
  <Application>Microsoft Office PowerPoint</Application>
  <PresentationFormat>On-screen Show (4:3)</PresentationFormat>
  <Paragraphs>94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Trek</vt:lpstr>
      <vt:lpstr>Families in Crisis</vt:lpstr>
      <vt:lpstr>Slide 2</vt:lpstr>
      <vt:lpstr>Developmental Crises</vt:lpstr>
      <vt:lpstr>Slide 4</vt:lpstr>
      <vt:lpstr>Situational Crises</vt:lpstr>
      <vt:lpstr>Slide 6</vt:lpstr>
      <vt:lpstr>Family Violence Againest Children</vt:lpstr>
      <vt:lpstr>Child Abuse</vt:lpstr>
      <vt:lpstr>Child Neglect</vt:lpstr>
      <vt:lpstr>Signs &amp; Symptoms Of Neglect</vt:lpstr>
      <vt:lpstr>Slide 11</vt:lpstr>
      <vt:lpstr>Physical Abuse</vt:lpstr>
      <vt:lpstr>Sexual Abuse</vt:lpstr>
      <vt:lpstr>S &amp; S Of Emotional Abuse</vt:lpstr>
      <vt:lpstr>Slide 15</vt:lpstr>
      <vt:lpstr>Levels Of Prevention</vt:lpstr>
      <vt:lpstr>Primary Prevention</vt:lpstr>
      <vt:lpstr>Slide 18</vt:lpstr>
      <vt:lpstr>Slide 19</vt:lpstr>
      <vt:lpstr>Secondary Prevention</vt:lpstr>
      <vt:lpstr>Slide 21</vt:lpstr>
      <vt:lpstr>Tertiary Prevention </vt:lpstr>
      <vt:lpstr>Methods Of Intervention</vt:lpstr>
      <vt:lpstr>Generic Approach</vt:lpstr>
      <vt:lpstr>Individual Approach</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Families in Crisis</dc:title>
  <dc:creator>hp</dc:creator>
  <cp:lastModifiedBy>hp</cp:lastModifiedBy>
  <cp:revision>13</cp:revision>
  <dcterms:created xsi:type="dcterms:W3CDTF">2012-02-18T11:57:28Z</dcterms:created>
  <dcterms:modified xsi:type="dcterms:W3CDTF">2012-03-26T20:36:53Z</dcterms:modified>
</cp:coreProperties>
</file>